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77.xml" ContentType="application/vnd.openxmlformats-officedocument.presentationml.slide+xml"/>
  <Override PartName="/ppt/slides/slide8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Default Extension="emf" ContentType="image/x-emf"/>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notesSlides/notesSlide104.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diagrams/data1.xml" ContentType="application/vnd.openxmlformats-officedocument.drawingml.diagramData+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123"/>
  </p:notesMasterIdLst>
  <p:handoutMasterIdLst>
    <p:handoutMasterId r:id="rId124"/>
  </p:handoutMasterIdLst>
  <p:sldIdLst>
    <p:sldId id="256" r:id="rId2"/>
    <p:sldId id="473" r:id="rId3"/>
    <p:sldId id="564" r:id="rId4"/>
    <p:sldId id="359" r:id="rId5"/>
    <p:sldId id="311" r:id="rId6"/>
    <p:sldId id="428" r:id="rId7"/>
    <p:sldId id="427" r:id="rId8"/>
    <p:sldId id="431" r:id="rId9"/>
    <p:sldId id="336" r:id="rId10"/>
    <p:sldId id="434" r:id="rId11"/>
    <p:sldId id="424" r:id="rId12"/>
    <p:sldId id="312" r:id="rId13"/>
    <p:sldId id="570" r:id="rId14"/>
    <p:sldId id="269" r:id="rId15"/>
    <p:sldId id="270" r:id="rId16"/>
    <p:sldId id="261" r:id="rId17"/>
    <p:sldId id="400" r:id="rId18"/>
    <p:sldId id="565" r:id="rId19"/>
    <p:sldId id="369" r:id="rId20"/>
    <p:sldId id="376" r:id="rId21"/>
    <p:sldId id="463" r:id="rId22"/>
    <p:sldId id="379" r:id="rId23"/>
    <p:sldId id="465" r:id="rId24"/>
    <p:sldId id="571" r:id="rId25"/>
    <p:sldId id="572" r:id="rId26"/>
    <p:sldId id="573" r:id="rId27"/>
    <p:sldId id="507" r:id="rId28"/>
    <p:sldId id="508" r:id="rId29"/>
    <p:sldId id="566" r:id="rId30"/>
    <p:sldId id="446" r:id="rId31"/>
    <p:sldId id="462" r:id="rId32"/>
    <p:sldId id="509" r:id="rId33"/>
    <p:sldId id="510" r:id="rId34"/>
    <p:sldId id="574" r:id="rId35"/>
    <p:sldId id="575" r:id="rId36"/>
    <p:sldId id="501" r:id="rId37"/>
    <p:sldId id="497" r:id="rId38"/>
    <p:sldId id="498" r:id="rId39"/>
    <p:sldId id="499" r:id="rId40"/>
    <p:sldId id="500" r:id="rId41"/>
    <p:sldId id="502" r:id="rId42"/>
    <p:sldId id="488" r:id="rId43"/>
    <p:sldId id="489" r:id="rId44"/>
    <p:sldId id="504" r:id="rId45"/>
    <p:sldId id="512" r:id="rId46"/>
    <p:sldId id="513" r:id="rId47"/>
    <p:sldId id="567" r:id="rId48"/>
    <p:sldId id="423" r:id="rId49"/>
    <p:sldId id="385" r:id="rId50"/>
    <p:sldId id="532" r:id="rId51"/>
    <p:sldId id="439" r:id="rId52"/>
    <p:sldId id="438" r:id="rId53"/>
    <p:sldId id="441" r:id="rId54"/>
    <p:sldId id="451" r:id="rId55"/>
    <p:sldId id="442" r:id="rId56"/>
    <p:sldId id="443" r:id="rId57"/>
    <p:sldId id="568" r:id="rId58"/>
    <p:sldId id="514" r:id="rId59"/>
    <p:sldId id="505" r:id="rId60"/>
    <p:sldId id="520" r:id="rId61"/>
    <p:sldId id="519" r:id="rId62"/>
    <p:sldId id="511" r:id="rId63"/>
    <p:sldId id="521" r:id="rId64"/>
    <p:sldId id="569" r:id="rId65"/>
    <p:sldId id="530" r:id="rId66"/>
    <p:sldId id="535" r:id="rId67"/>
    <p:sldId id="506" r:id="rId68"/>
    <p:sldId id="548" r:id="rId69"/>
    <p:sldId id="526" r:id="rId70"/>
    <p:sldId id="546" r:id="rId71"/>
    <p:sldId id="545" r:id="rId72"/>
    <p:sldId id="547" r:id="rId73"/>
    <p:sldId id="553" r:id="rId74"/>
    <p:sldId id="554" r:id="rId75"/>
    <p:sldId id="549" r:id="rId76"/>
    <p:sldId id="550" r:id="rId77"/>
    <p:sldId id="551" r:id="rId78"/>
    <p:sldId id="552" r:id="rId79"/>
    <p:sldId id="536" r:id="rId80"/>
    <p:sldId id="524" r:id="rId81"/>
    <p:sldId id="557" r:id="rId82"/>
    <p:sldId id="558" r:id="rId83"/>
    <p:sldId id="559" r:id="rId84"/>
    <p:sldId id="560" r:id="rId85"/>
    <p:sldId id="562" r:id="rId86"/>
    <p:sldId id="556" r:id="rId87"/>
    <p:sldId id="563" r:id="rId88"/>
    <p:sldId id="468" r:id="rId89"/>
    <p:sldId id="475" r:id="rId90"/>
    <p:sldId id="476" r:id="rId91"/>
    <p:sldId id="477" r:id="rId92"/>
    <p:sldId id="383" r:id="rId93"/>
    <p:sldId id="384" r:id="rId94"/>
    <p:sldId id="478" r:id="rId95"/>
    <p:sldId id="479" r:id="rId96"/>
    <p:sldId id="515" r:id="rId97"/>
    <p:sldId id="480" r:id="rId98"/>
    <p:sldId id="518" r:id="rId99"/>
    <p:sldId id="516" r:id="rId100"/>
    <p:sldId id="341" r:id="rId101"/>
    <p:sldId id="353" r:id="rId102"/>
    <p:sldId id="289" r:id="rId103"/>
    <p:sldId id="290" r:id="rId104"/>
    <p:sldId id="291" r:id="rId105"/>
    <p:sldId id="298" r:id="rId106"/>
    <p:sldId id="299" r:id="rId107"/>
    <p:sldId id="300" r:id="rId108"/>
    <p:sldId id="293" r:id="rId109"/>
    <p:sldId id="294" r:id="rId110"/>
    <p:sldId id="295" r:id="rId111"/>
    <p:sldId id="418" r:id="rId112"/>
    <p:sldId id="408" r:id="rId113"/>
    <p:sldId id="409" r:id="rId114"/>
    <p:sldId id="415" r:id="rId115"/>
    <p:sldId id="410" r:id="rId116"/>
    <p:sldId id="411" r:id="rId117"/>
    <p:sldId id="422" r:id="rId118"/>
    <p:sldId id="469" r:id="rId119"/>
    <p:sldId id="470" r:id="rId120"/>
    <p:sldId id="471" r:id="rId121"/>
    <p:sldId id="472" r:id="rId1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0867" autoAdjust="0"/>
    <p:restoredTop sz="59563" autoAdjust="0"/>
  </p:normalViewPr>
  <p:slideViewPr>
    <p:cSldViewPr>
      <p:cViewPr varScale="1">
        <p:scale>
          <a:sx n="72" d="100"/>
          <a:sy n="72" d="100"/>
        </p:scale>
        <p:origin x="-2640" y="-102"/>
      </p:cViewPr>
      <p:guideLst>
        <p:guide orient="horz" pos="768"/>
        <p:guide pos="9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95" d="100"/>
          <a:sy n="95" d="100"/>
        </p:scale>
        <p:origin x="-2850"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notesMaster" Target="notesMasters/notesMaster1.xml"/><Relationship Id="rId128"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8655D1-6220-432D-A58F-B34A3A0186C5}"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BDAEF3FF-B990-492C-A03D-7D3503C89A71}">
      <dgm:prSet custT="1"/>
      <dgm:spPr/>
      <dgm:t>
        <a:bodyPr/>
        <a:lstStyle/>
        <a:p>
          <a:pPr rtl="0"/>
          <a:r>
            <a:rPr lang="en-US" sz="1400" b="1" dirty="0" smtClean="0"/>
            <a:t>Applied Math /  Numerical Methods</a:t>
          </a:r>
          <a:endParaRPr lang="en-US" sz="1400" b="1" dirty="0"/>
        </a:p>
      </dgm:t>
    </dgm:pt>
    <dgm:pt modelId="{15C15D1F-5850-401C-AAF3-C4F549B186F8}" type="parTrans" cxnId="{0A9563E2-E717-492D-8FFF-8BB60C0EDB4E}">
      <dgm:prSet/>
      <dgm:spPr/>
      <dgm:t>
        <a:bodyPr/>
        <a:lstStyle/>
        <a:p>
          <a:endParaRPr lang="en-US"/>
        </a:p>
      </dgm:t>
    </dgm:pt>
    <dgm:pt modelId="{A47B62EC-C3F9-4047-A93F-A704222EDD92}" type="sibTrans" cxnId="{0A9563E2-E717-492D-8FFF-8BB60C0EDB4E}">
      <dgm:prSet/>
      <dgm:spPr/>
      <dgm:t>
        <a:bodyPr/>
        <a:lstStyle/>
        <a:p>
          <a:endParaRPr lang="en-US"/>
        </a:p>
      </dgm:t>
    </dgm:pt>
    <dgm:pt modelId="{9102CC26-13B9-4129-872D-C4FC879D29E0}">
      <dgm:prSet custT="1"/>
      <dgm:spPr/>
      <dgm:t>
        <a:bodyPr/>
        <a:lstStyle/>
        <a:p>
          <a:pPr rtl="0"/>
          <a:r>
            <a:rPr lang="en-US" sz="1400" b="1" dirty="0" smtClean="0"/>
            <a:t>Physics / Mathematical Modeling</a:t>
          </a:r>
          <a:endParaRPr lang="en-US" sz="1400" b="1" dirty="0"/>
        </a:p>
      </dgm:t>
    </dgm:pt>
    <dgm:pt modelId="{41F212F0-89A1-4242-8FAC-3DAA6111D4DE}" type="parTrans" cxnId="{4C557D7C-6142-4846-9115-B8B8578E78AB}">
      <dgm:prSet/>
      <dgm:spPr/>
      <dgm:t>
        <a:bodyPr/>
        <a:lstStyle/>
        <a:p>
          <a:endParaRPr lang="en-US"/>
        </a:p>
      </dgm:t>
    </dgm:pt>
    <dgm:pt modelId="{1557EC0B-EB78-4422-82CD-84E60ADB1952}" type="sibTrans" cxnId="{4C557D7C-6142-4846-9115-B8B8578E78AB}">
      <dgm:prSet/>
      <dgm:spPr/>
      <dgm:t>
        <a:bodyPr/>
        <a:lstStyle/>
        <a:p>
          <a:endParaRPr lang="en-US"/>
        </a:p>
      </dgm:t>
    </dgm:pt>
    <dgm:pt modelId="{37AF04CA-B5AC-4156-8881-F10DC092B7DD}">
      <dgm:prSet custT="1"/>
      <dgm:spPr/>
      <dgm:t>
        <a:bodyPr/>
        <a:lstStyle/>
        <a:p>
          <a:pPr rtl="0"/>
          <a:r>
            <a:rPr lang="en-US" sz="1400" b="1" dirty="0" smtClean="0"/>
            <a:t>Computational Science / </a:t>
          </a:r>
        </a:p>
        <a:p>
          <a:pPr rtl="0"/>
          <a:r>
            <a:rPr lang="en-US" sz="1400" b="1" dirty="0" smtClean="0"/>
            <a:t>Software Tools</a:t>
          </a:r>
          <a:endParaRPr lang="en-US" sz="1400" b="1" dirty="0"/>
        </a:p>
      </dgm:t>
    </dgm:pt>
    <dgm:pt modelId="{55A0D42E-5E26-4645-8774-7D178BF091F7}" type="parTrans" cxnId="{2C985396-F551-46BB-9DC8-5D751202696A}">
      <dgm:prSet/>
      <dgm:spPr/>
      <dgm:t>
        <a:bodyPr/>
        <a:lstStyle/>
        <a:p>
          <a:endParaRPr lang="en-US"/>
        </a:p>
      </dgm:t>
    </dgm:pt>
    <dgm:pt modelId="{4D320B50-9C33-481B-8169-EE1B47FCACD0}" type="sibTrans" cxnId="{2C985396-F551-46BB-9DC8-5D751202696A}">
      <dgm:prSet/>
      <dgm:spPr/>
      <dgm:t>
        <a:bodyPr/>
        <a:lstStyle/>
        <a:p>
          <a:endParaRPr lang="en-US"/>
        </a:p>
      </dgm:t>
    </dgm:pt>
    <dgm:pt modelId="{886ADB82-DBBC-42B0-A2AB-0CD913416AF5}" type="pres">
      <dgm:prSet presAssocID="{088655D1-6220-432D-A58F-B34A3A0186C5}" presName="compositeShape" presStyleCnt="0">
        <dgm:presLayoutVars>
          <dgm:chMax val="7"/>
          <dgm:dir/>
          <dgm:resizeHandles val="exact"/>
        </dgm:presLayoutVars>
      </dgm:prSet>
      <dgm:spPr/>
      <dgm:t>
        <a:bodyPr/>
        <a:lstStyle/>
        <a:p>
          <a:endParaRPr lang="en-US"/>
        </a:p>
      </dgm:t>
    </dgm:pt>
    <dgm:pt modelId="{9B78FDEF-B4DB-4057-9845-7BCCFBBE2A1E}" type="pres">
      <dgm:prSet presAssocID="{BDAEF3FF-B990-492C-A03D-7D3503C89A71}" presName="circ1" presStyleLbl="vennNode1" presStyleIdx="0" presStyleCnt="3"/>
      <dgm:spPr/>
      <dgm:t>
        <a:bodyPr/>
        <a:lstStyle/>
        <a:p>
          <a:endParaRPr lang="en-US"/>
        </a:p>
      </dgm:t>
    </dgm:pt>
    <dgm:pt modelId="{19D8E004-275D-4BEB-9792-02844625A261}" type="pres">
      <dgm:prSet presAssocID="{BDAEF3FF-B990-492C-A03D-7D3503C89A71}" presName="circ1Tx" presStyleLbl="revTx" presStyleIdx="0" presStyleCnt="0">
        <dgm:presLayoutVars>
          <dgm:chMax val="0"/>
          <dgm:chPref val="0"/>
          <dgm:bulletEnabled val="1"/>
        </dgm:presLayoutVars>
      </dgm:prSet>
      <dgm:spPr/>
      <dgm:t>
        <a:bodyPr/>
        <a:lstStyle/>
        <a:p>
          <a:endParaRPr lang="en-US"/>
        </a:p>
      </dgm:t>
    </dgm:pt>
    <dgm:pt modelId="{8239A783-8AA4-45F2-AB24-95F69ED54CFB}" type="pres">
      <dgm:prSet presAssocID="{9102CC26-13B9-4129-872D-C4FC879D29E0}" presName="circ2" presStyleLbl="vennNode1" presStyleIdx="1" presStyleCnt="3"/>
      <dgm:spPr/>
      <dgm:t>
        <a:bodyPr/>
        <a:lstStyle/>
        <a:p>
          <a:endParaRPr lang="en-US"/>
        </a:p>
      </dgm:t>
    </dgm:pt>
    <dgm:pt modelId="{7CFB846B-1604-44B2-A516-D56EC3F5074C}" type="pres">
      <dgm:prSet presAssocID="{9102CC26-13B9-4129-872D-C4FC879D29E0}" presName="circ2Tx" presStyleLbl="revTx" presStyleIdx="0" presStyleCnt="0">
        <dgm:presLayoutVars>
          <dgm:chMax val="0"/>
          <dgm:chPref val="0"/>
          <dgm:bulletEnabled val="1"/>
        </dgm:presLayoutVars>
      </dgm:prSet>
      <dgm:spPr/>
      <dgm:t>
        <a:bodyPr/>
        <a:lstStyle/>
        <a:p>
          <a:endParaRPr lang="en-US"/>
        </a:p>
      </dgm:t>
    </dgm:pt>
    <dgm:pt modelId="{EBBCCBC7-D34C-4806-97B9-A73887DA676F}" type="pres">
      <dgm:prSet presAssocID="{37AF04CA-B5AC-4156-8881-F10DC092B7DD}" presName="circ3" presStyleLbl="vennNode1" presStyleIdx="2" presStyleCnt="3"/>
      <dgm:spPr/>
      <dgm:t>
        <a:bodyPr/>
        <a:lstStyle/>
        <a:p>
          <a:endParaRPr lang="en-US"/>
        </a:p>
      </dgm:t>
    </dgm:pt>
    <dgm:pt modelId="{BC1F58BD-D506-4373-BA2F-E0DC1BEC8E3E}" type="pres">
      <dgm:prSet presAssocID="{37AF04CA-B5AC-4156-8881-F10DC092B7DD}" presName="circ3Tx" presStyleLbl="revTx" presStyleIdx="0" presStyleCnt="0">
        <dgm:presLayoutVars>
          <dgm:chMax val="0"/>
          <dgm:chPref val="0"/>
          <dgm:bulletEnabled val="1"/>
        </dgm:presLayoutVars>
      </dgm:prSet>
      <dgm:spPr/>
      <dgm:t>
        <a:bodyPr/>
        <a:lstStyle/>
        <a:p>
          <a:endParaRPr lang="en-US"/>
        </a:p>
      </dgm:t>
    </dgm:pt>
  </dgm:ptLst>
  <dgm:cxnLst>
    <dgm:cxn modelId="{15805042-9F12-455B-8355-BBF4A64CD91D}" type="presOf" srcId="{BDAEF3FF-B990-492C-A03D-7D3503C89A71}" destId="{9B78FDEF-B4DB-4057-9845-7BCCFBBE2A1E}" srcOrd="0" destOrd="0" presId="urn:microsoft.com/office/officeart/2005/8/layout/venn1"/>
    <dgm:cxn modelId="{4C557D7C-6142-4846-9115-B8B8578E78AB}" srcId="{088655D1-6220-432D-A58F-B34A3A0186C5}" destId="{9102CC26-13B9-4129-872D-C4FC879D29E0}" srcOrd="1" destOrd="0" parTransId="{41F212F0-89A1-4242-8FAC-3DAA6111D4DE}" sibTransId="{1557EC0B-EB78-4422-82CD-84E60ADB1952}"/>
    <dgm:cxn modelId="{77E94E03-B022-435D-9856-FE5FD1F3946F}" type="presOf" srcId="{37AF04CA-B5AC-4156-8881-F10DC092B7DD}" destId="{EBBCCBC7-D34C-4806-97B9-A73887DA676F}" srcOrd="0" destOrd="0" presId="urn:microsoft.com/office/officeart/2005/8/layout/venn1"/>
    <dgm:cxn modelId="{7B678D63-39AE-408A-BBD1-611EA7C114F0}" type="presOf" srcId="{088655D1-6220-432D-A58F-B34A3A0186C5}" destId="{886ADB82-DBBC-42B0-A2AB-0CD913416AF5}" srcOrd="0" destOrd="0" presId="urn:microsoft.com/office/officeart/2005/8/layout/venn1"/>
    <dgm:cxn modelId="{DC0501A3-426D-419B-AD92-F36F005AC27C}" type="presOf" srcId="{9102CC26-13B9-4129-872D-C4FC879D29E0}" destId="{8239A783-8AA4-45F2-AB24-95F69ED54CFB}" srcOrd="0" destOrd="0" presId="urn:microsoft.com/office/officeart/2005/8/layout/venn1"/>
    <dgm:cxn modelId="{2C985396-F551-46BB-9DC8-5D751202696A}" srcId="{088655D1-6220-432D-A58F-B34A3A0186C5}" destId="{37AF04CA-B5AC-4156-8881-F10DC092B7DD}" srcOrd="2" destOrd="0" parTransId="{55A0D42E-5E26-4645-8774-7D178BF091F7}" sibTransId="{4D320B50-9C33-481B-8169-EE1B47FCACD0}"/>
    <dgm:cxn modelId="{1EF2FE82-9598-45E7-9822-B50027F08C55}" type="presOf" srcId="{BDAEF3FF-B990-492C-A03D-7D3503C89A71}" destId="{19D8E004-275D-4BEB-9792-02844625A261}" srcOrd="1" destOrd="0" presId="urn:microsoft.com/office/officeart/2005/8/layout/venn1"/>
    <dgm:cxn modelId="{0A9563E2-E717-492D-8FFF-8BB60C0EDB4E}" srcId="{088655D1-6220-432D-A58F-B34A3A0186C5}" destId="{BDAEF3FF-B990-492C-A03D-7D3503C89A71}" srcOrd="0" destOrd="0" parTransId="{15C15D1F-5850-401C-AAF3-C4F549B186F8}" sibTransId="{A47B62EC-C3F9-4047-A93F-A704222EDD92}"/>
    <dgm:cxn modelId="{61E64E9D-F800-4393-9020-52E10775FCBE}" type="presOf" srcId="{9102CC26-13B9-4129-872D-C4FC879D29E0}" destId="{7CFB846B-1604-44B2-A516-D56EC3F5074C}" srcOrd="1" destOrd="0" presId="urn:microsoft.com/office/officeart/2005/8/layout/venn1"/>
    <dgm:cxn modelId="{ABD4DDEF-3201-4489-923F-DF10E39435E7}" type="presOf" srcId="{37AF04CA-B5AC-4156-8881-F10DC092B7DD}" destId="{BC1F58BD-D506-4373-BA2F-E0DC1BEC8E3E}" srcOrd="1" destOrd="0" presId="urn:microsoft.com/office/officeart/2005/8/layout/venn1"/>
    <dgm:cxn modelId="{455DFA3F-6E7E-41C5-8DFD-EDEB78FF4F1D}" type="presParOf" srcId="{886ADB82-DBBC-42B0-A2AB-0CD913416AF5}" destId="{9B78FDEF-B4DB-4057-9845-7BCCFBBE2A1E}" srcOrd="0" destOrd="0" presId="urn:microsoft.com/office/officeart/2005/8/layout/venn1"/>
    <dgm:cxn modelId="{29969D33-2ACA-42B6-9BC3-94002EBEE57A}" type="presParOf" srcId="{886ADB82-DBBC-42B0-A2AB-0CD913416AF5}" destId="{19D8E004-275D-4BEB-9792-02844625A261}" srcOrd="1" destOrd="0" presId="urn:microsoft.com/office/officeart/2005/8/layout/venn1"/>
    <dgm:cxn modelId="{4D4199A2-BB78-4CF8-B905-5D836E7E059E}" type="presParOf" srcId="{886ADB82-DBBC-42B0-A2AB-0CD913416AF5}" destId="{8239A783-8AA4-45F2-AB24-95F69ED54CFB}" srcOrd="2" destOrd="0" presId="urn:microsoft.com/office/officeart/2005/8/layout/venn1"/>
    <dgm:cxn modelId="{02E0D17F-78AD-47DF-B707-DCBA877ABCA2}" type="presParOf" srcId="{886ADB82-DBBC-42B0-A2AB-0CD913416AF5}" destId="{7CFB846B-1604-44B2-A516-D56EC3F5074C}" srcOrd="3" destOrd="0" presId="urn:microsoft.com/office/officeart/2005/8/layout/venn1"/>
    <dgm:cxn modelId="{FBFB630B-5321-41AE-A023-D4479B80932E}" type="presParOf" srcId="{886ADB82-DBBC-42B0-A2AB-0CD913416AF5}" destId="{EBBCCBC7-D34C-4806-97B9-A73887DA676F}" srcOrd="4" destOrd="0" presId="urn:microsoft.com/office/officeart/2005/8/layout/venn1"/>
    <dgm:cxn modelId="{1F359D6E-A795-419B-A5F6-17D489220B3B}" type="presParOf" srcId="{886ADB82-DBBC-42B0-A2AB-0CD913416AF5}" destId="{BC1F58BD-D506-4373-BA2F-E0DC1BEC8E3E}" srcOrd="5"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B78FDEF-B4DB-4057-9845-7BCCFBBE2A1E}">
      <dsp:nvSpPr>
        <dsp:cNvPr id="0" name=""/>
        <dsp:cNvSpPr/>
      </dsp:nvSpPr>
      <dsp:spPr>
        <a:xfrm>
          <a:off x="670751" y="127946"/>
          <a:ext cx="1858896" cy="185889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en-US" sz="1400" b="1" kern="1200" dirty="0" smtClean="0"/>
            <a:t>Applied Math /  Numerical Methods</a:t>
          </a:r>
          <a:endParaRPr lang="en-US" sz="1400" b="1" kern="1200" dirty="0"/>
        </a:p>
      </dsp:txBody>
      <dsp:txXfrm>
        <a:off x="918604" y="453253"/>
        <a:ext cx="1363190" cy="836503"/>
      </dsp:txXfrm>
    </dsp:sp>
    <dsp:sp modelId="{8239A783-8AA4-45F2-AB24-95F69ED54CFB}">
      <dsp:nvSpPr>
        <dsp:cNvPr id="0" name=""/>
        <dsp:cNvSpPr/>
      </dsp:nvSpPr>
      <dsp:spPr>
        <a:xfrm>
          <a:off x="1341503" y="1289756"/>
          <a:ext cx="1858896" cy="185889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en-US" sz="1400" b="1" kern="1200" dirty="0" smtClean="0"/>
            <a:t>Physics / Mathematical Modeling</a:t>
          </a:r>
          <a:endParaRPr lang="en-US" sz="1400" b="1" kern="1200" dirty="0"/>
        </a:p>
      </dsp:txBody>
      <dsp:txXfrm>
        <a:off x="1910016" y="1769971"/>
        <a:ext cx="1115337" cy="1022393"/>
      </dsp:txXfrm>
    </dsp:sp>
    <dsp:sp modelId="{EBBCCBC7-D34C-4806-97B9-A73887DA676F}">
      <dsp:nvSpPr>
        <dsp:cNvPr id="0" name=""/>
        <dsp:cNvSpPr/>
      </dsp:nvSpPr>
      <dsp:spPr>
        <a:xfrm>
          <a:off x="0" y="1289756"/>
          <a:ext cx="1858896" cy="185889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en-US" sz="1400" b="1" kern="1200" dirty="0" smtClean="0"/>
            <a:t>Computational Science / </a:t>
          </a:r>
        </a:p>
        <a:p>
          <a:pPr lvl="0" algn="ctr" defTabSz="622300" rtl="0">
            <a:lnSpc>
              <a:spcPct val="90000"/>
            </a:lnSpc>
            <a:spcBef>
              <a:spcPct val="0"/>
            </a:spcBef>
            <a:spcAft>
              <a:spcPct val="35000"/>
            </a:spcAft>
          </a:pPr>
          <a:r>
            <a:rPr lang="en-US" sz="1400" b="1" kern="1200" dirty="0" smtClean="0"/>
            <a:t>Software Tools</a:t>
          </a:r>
          <a:endParaRPr lang="en-US" sz="1400" b="1" kern="1200" dirty="0"/>
        </a:p>
      </dsp:txBody>
      <dsp:txXfrm>
        <a:off x="175046" y="1769971"/>
        <a:ext cx="1115337" cy="102239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image" Target="../media/image6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76.wmf"/><Relationship Id="rId1" Type="http://schemas.openxmlformats.org/officeDocument/2006/relationships/image" Target="../media/image75.wmf"/><Relationship Id="rId5" Type="http://schemas.openxmlformats.org/officeDocument/2006/relationships/image" Target="../media/image74.wmf"/><Relationship Id="rId4" Type="http://schemas.openxmlformats.org/officeDocument/2006/relationships/image" Target="../media/image78.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80.wmf"/><Relationship Id="rId1" Type="http://schemas.openxmlformats.org/officeDocument/2006/relationships/image" Target="../media/image79.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79.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81.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83.wmf"/><Relationship Id="rId1" Type="http://schemas.openxmlformats.org/officeDocument/2006/relationships/image" Target="../media/image8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 Id="rId5" Type="http://schemas.openxmlformats.org/officeDocument/2006/relationships/image" Target="../media/image46.wmf"/><Relationship Id="rId4" Type="http://schemas.openxmlformats.org/officeDocument/2006/relationships/image" Target="../media/image4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 Id="rId4" Type="http://schemas.openxmlformats.org/officeDocument/2006/relationships/image" Target="../media/image5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DD6341-8DF2-4A77-A630-9D03F8591F27}" type="datetimeFigureOut">
              <a:rPr lang="en-US" smtClean="0"/>
              <a:pPr/>
              <a:t>1/17/2012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F0BEA5-EEA7-45E2-8CCA-96A656A961C0}"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6C1041-B798-4ED2-B7E1-F38BC3452DA7}" type="datetimeFigureOut">
              <a:rPr lang="en-US" smtClean="0"/>
              <a:pPr/>
              <a:t>1/17/2012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898EE0-8545-436E-8A4C-66BCD7A8584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3" Type="http://schemas.openxmlformats.org/officeDocument/2006/relationships/hyperlink" Target="https://mfix.netl.doe.gov/members/wininst.html" TargetMode="External"/><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0898EE0-8545-436E-8A4C-66BCD7A8584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discussed there are multiple</a:t>
            </a:r>
            <a:r>
              <a:rPr lang="en-US" baseline="0" dirty="0" smtClean="0"/>
              <a:t> techniques for modeling multiphase flow systems.  Here, several techniques found in the literature are shown. The figure illustrates the connection between the modeling and computing expense. Techniques with simpler mathematical models tend to have a higher computational cost than those with more complex models.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Trade-off between modeling effort and computational cost: DNS, LBM, DEM, continuum.</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y-axis demonstrates the time scale that the indicated model is applied (operates) and the x-axis the relevant length scale.</a:t>
            </a:r>
            <a:endParaRPr lang="en-US" dirty="0" smtClean="0"/>
          </a:p>
          <a:p>
            <a:pPr eaLnBrk="1" hangingPunct="1"/>
            <a:endParaRPr lang="en-US" baseline="0" dirty="0" smtClean="0"/>
          </a:p>
          <a:p>
            <a:pPr eaLnBrk="1" hangingPunct="1"/>
            <a:r>
              <a:rPr lang="en-US" baseline="0" dirty="0" smtClean="0"/>
              <a:t>MFIX is again described by the techniques highlighted. The models for the gas and solids phases are presented later.</a:t>
            </a:r>
            <a:endParaRPr lang="en-US" dirty="0" smtClean="0"/>
          </a:p>
        </p:txBody>
      </p:sp>
      <p:sp>
        <p:nvSpPr>
          <p:cNvPr id="4" name="Slide Number Placeholder 3"/>
          <p:cNvSpPr>
            <a:spLocks noGrp="1"/>
          </p:cNvSpPr>
          <p:nvPr>
            <p:ph type="sldNum" sz="quarter" idx="10"/>
          </p:nvPr>
        </p:nvSpPr>
        <p:spPr/>
        <p:txBody>
          <a:bodyPr/>
          <a:lstStyle/>
          <a:p>
            <a:fld id="{20898EE0-8545-436E-8A4C-66BCD7A8584C}" type="slidenum">
              <a:rPr lang="en-US" smtClean="0"/>
              <a:pPr/>
              <a:t>10</a:t>
            </a:fld>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Discretization</a:t>
            </a:r>
            <a:r>
              <a:rPr lang="en-US" sz="1200" kern="1200" dirty="0" smtClean="0">
                <a:solidFill>
                  <a:schemeClr val="tx1"/>
                </a:solidFill>
                <a:latin typeface="+mn-lt"/>
                <a:ea typeface="+mn-ea"/>
                <a:cs typeface="+mn-cs"/>
              </a:rPr>
              <a:t> of the governing equations results in set of algebraic equations, which are also cast into a similar form as illustrated by equation</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this equation, </a:t>
            </a:r>
            <a:r>
              <a:rPr lang="en-US" sz="1200" i="1" kern="1200" dirty="0" err="1" smtClean="0">
                <a:solidFill>
                  <a:schemeClr val="tx1"/>
                </a:solidFill>
                <a:latin typeface="+mn-lt"/>
                <a:ea typeface="+mn-ea"/>
                <a:cs typeface="+mn-cs"/>
              </a:rPr>
              <a:t>a</a:t>
            </a:r>
            <a:r>
              <a:rPr lang="en-US" sz="1200" i="1" kern="1200" baseline="-25000" dirty="0" err="1" smtClean="0">
                <a:solidFill>
                  <a:schemeClr val="tx1"/>
                </a:solidFill>
                <a:latin typeface="+mn-lt"/>
                <a:ea typeface="+mn-ea"/>
                <a:cs typeface="+mn-cs"/>
              </a:rPr>
              <a:t>p</a:t>
            </a:r>
            <a:r>
              <a:rPr lang="en-US" sz="1200" i="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a</a:t>
            </a:r>
            <a:r>
              <a:rPr lang="en-US" sz="1200" i="1" kern="1200" baseline="-25000" dirty="0" err="1" smtClean="0">
                <a:solidFill>
                  <a:schemeClr val="tx1"/>
                </a:solidFill>
                <a:latin typeface="+mn-lt"/>
                <a:ea typeface="+mn-ea"/>
                <a:cs typeface="+mn-cs"/>
              </a:rPr>
              <a:t>nb</a:t>
            </a:r>
            <a:r>
              <a:rPr lang="en-US" sz="1200" kern="1200" dirty="0" smtClean="0">
                <a:solidFill>
                  <a:schemeClr val="tx1"/>
                </a:solidFill>
                <a:latin typeface="+mn-lt"/>
                <a:ea typeface="+mn-ea"/>
                <a:cs typeface="+mn-cs"/>
              </a:rPr>
              <a:t> are the coefficients of the dependent variable at various grid locations and </a:t>
            </a:r>
            <a:r>
              <a:rPr lang="en-US" sz="1200" i="1" kern="1200" dirty="0" smtClean="0">
                <a:solidFill>
                  <a:schemeClr val="tx1"/>
                </a:solidFill>
                <a:latin typeface="+mn-lt"/>
                <a:ea typeface="+mn-ea"/>
                <a:cs typeface="+mn-cs"/>
              </a:rPr>
              <a:t>b</a:t>
            </a:r>
            <a:r>
              <a:rPr lang="en-US" sz="1200" kern="1200" dirty="0" smtClean="0">
                <a:solidFill>
                  <a:schemeClr val="tx1"/>
                </a:solidFill>
                <a:latin typeface="+mn-lt"/>
                <a:ea typeface="+mn-ea"/>
                <a:cs typeface="+mn-cs"/>
              </a:rPr>
              <a:t> is represents a constant </a:t>
            </a:r>
            <a:r>
              <a:rPr lang="en-US" sz="1200" kern="1200" dirty="0" err="1" smtClean="0">
                <a:solidFill>
                  <a:schemeClr val="tx1"/>
                </a:solidFill>
                <a:latin typeface="+mn-lt"/>
                <a:ea typeface="+mn-ea"/>
                <a:cs typeface="+mn-cs"/>
              </a:rPr>
              <a:t>discretized</a:t>
            </a:r>
            <a:r>
              <a:rPr lang="en-US" sz="1200" kern="1200" dirty="0" smtClean="0">
                <a:solidFill>
                  <a:schemeClr val="tx1"/>
                </a:solidFill>
                <a:latin typeface="+mn-lt"/>
                <a:ea typeface="+mn-ea"/>
                <a:cs typeface="+mn-cs"/>
              </a:rPr>
              <a:t> source term.  In particular, for a given control volume </a:t>
            </a:r>
            <a:r>
              <a:rPr lang="en-US" sz="1200" i="1" kern="1200" dirty="0" err="1" smtClean="0">
                <a:solidFill>
                  <a:schemeClr val="tx1"/>
                </a:solidFill>
                <a:latin typeface="+mn-lt"/>
                <a:ea typeface="+mn-ea"/>
                <a:cs typeface="+mn-cs"/>
              </a:rPr>
              <a:t>a</a:t>
            </a:r>
            <a:r>
              <a:rPr lang="en-US" sz="1200" i="1" kern="1200" baseline="-25000" dirty="0" err="1" smtClean="0">
                <a:solidFill>
                  <a:schemeClr val="tx1"/>
                </a:solidFill>
                <a:latin typeface="+mn-lt"/>
                <a:ea typeface="+mn-ea"/>
                <a:cs typeface="+mn-cs"/>
              </a:rPr>
              <a:t>p</a:t>
            </a:r>
            <a:r>
              <a:rPr lang="en-US" sz="1200" kern="1200" dirty="0" smtClean="0">
                <a:solidFill>
                  <a:schemeClr val="tx1"/>
                </a:solidFill>
                <a:latin typeface="+mn-lt"/>
                <a:ea typeface="+mn-ea"/>
                <a:cs typeface="+mn-cs"/>
              </a:rPr>
              <a:t> represents the coefficient of the dependent variable at the center grid point (</a:t>
            </a:r>
            <a:r>
              <a:rPr lang="en-US" sz="1200" i="1" kern="1200" dirty="0" err="1" smtClean="0">
                <a:solidFill>
                  <a:schemeClr val="tx1"/>
                </a:solidFill>
                <a:latin typeface="+mn-lt"/>
                <a:ea typeface="+mn-ea"/>
                <a:cs typeface="+mn-cs"/>
              </a:rPr>
              <a:t>f</a:t>
            </a:r>
            <a:r>
              <a:rPr lang="en-US" sz="1200" i="1" kern="1200" baseline="-25000" dirty="0" err="1" smtClean="0">
                <a:solidFill>
                  <a:schemeClr val="tx1"/>
                </a:solidFill>
                <a:latin typeface="+mn-lt"/>
                <a:ea typeface="+mn-ea"/>
                <a:cs typeface="+mn-cs"/>
              </a:rPr>
              <a:t>p</a:t>
            </a:r>
            <a:r>
              <a:rPr lang="en-US" sz="1200" kern="1200" dirty="0" smtClean="0">
                <a:solidFill>
                  <a:schemeClr val="tx1"/>
                </a:solidFill>
                <a:latin typeface="+mn-lt"/>
                <a:ea typeface="+mn-ea"/>
                <a:cs typeface="+mn-cs"/>
              </a:rPr>
              <a:t>), while </a:t>
            </a:r>
            <a:r>
              <a:rPr lang="en-US" sz="1200" i="1" kern="1200" dirty="0" err="1" smtClean="0">
                <a:solidFill>
                  <a:schemeClr val="tx1"/>
                </a:solidFill>
                <a:latin typeface="+mn-lt"/>
                <a:ea typeface="+mn-ea"/>
                <a:cs typeface="+mn-cs"/>
              </a:rPr>
              <a:t>a</a:t>
            </a:r>
            <a:r>
              <a:rPr lang="en-US" sz="1200" i="1" kern="1200" baseline="-25000" dirty="0" err="1" smtClean="0">
                <a:solidFill>
                  <a:schemeClr val="tx1"/>
                </a:solidFill>
                <a:latin typeface="+mn-lt"/>
                <a:ea typeface="+mn-ea"/>
                <a:cs typeface="+mn-cs"/>
              </a:rPr>
              <a:t>nb</a:t>
            </a:r>
            <a:r>
              <a:rPr lang="en-US" sz="1200" kern="1200" dirty="0" smtClean="0">
                <a:solidFill>
                  <a:schemeClr val="tx1"/>
                </a:solidFill>
                <a:latin typeface="+mn-lt"/>
                <a:ea typeface="+mn-ea"/>
                <a:cs typeface="+mn-cs"/>
              </a:rPr>
              <a:t> represents the coefficient of the dependent variable at the neighboring grid points (</a:t>
            </a:r>
            <a:r>
              <a:rPr lang="en-US" sz="1200" i="1" kern="1200" dirty="0" err="1" smtClean="0">
                <a:solidFill>
                  <a:schemeClr val="tx1"/>
                </a:solidFill>
                <a:latin typeface="+mn-lt"/>
                <a:ea typeface="+mn-ea"/>
                <a:cs typeface="+mn-cs"/>
              </a:rPr>
              <a:t>f</a:t>
            </a:r>
            <a:r>
              <a:rPr lang="en-US" sz="1200" i="1" kern="1200" baseline="-25000" dirty="0" err="1" smtClean="0">
                <a:solidFill>
                  <a:schemeClr val="tx1"/>
                </a:solidFill>
                <a:latin typeface="+mn-lt"/>
                <a:ea typeface="+mn-ea"/>
                <a:cs typeface="+mn-cs"/>
              </a:rPr>
              <a:t>nb</a:t>
            </a:r>
            <a:r>
              <a:rPr lang="en-US" sz="1200" kern="1200" dirty="0" smtClean="0">
                <a:solidFill>
                  <a:schemeClr val="tx1"/>
                </a:solidFill>
                <a:latin typeface="+mn-lt"/>
                <a:ea typeface="+mn-ea"/>
                <a:cs typeface="+mn-cs"/>
              </a:rPr>
              <a:t>).  The summation is taken over all neighboring grid point.</a:t>
            </a:r>
          </a:p>
          <a:p>
            <a:endParaRPr lang="en-US" dirty="0" smtClean="0"/>
          </a:p>
          <a:p>
            <a:r>
              <a:rPr lang="en-US" dirty="0" smtClean="0"/>
              <a:t>Recall,</a:t>
            </a:r>
            <a:r>
              <a:rPr lang="en-US" baseline="0" dirty="0" smtClean="0"/>
              <a:t> t</a:t>
            </a:r>
            <a:r>
              <a:rPr lang="en-US" sz="1200" kern="1200" dirty="0" smtClean="0">
                <a:solidFill>
                  <a:schemeClr val="tx1"/>
                </a:solidFill>
                <a:latin typeface="+mn-lt"/>
                <a:ea typeface="+mn-ea"/>
                <a:cs typeface="+mn-cs"/>
              </a:rPr>
              <a:t>he source term serves as a catch-all quantity to include whatever terms that cannot be fitted into the nominal forms of the convection-diffusion terms</a:t>
            </a:r>
            <a:endParaRPr lang="en-US" dirty="0"/>
          </a:p>
        </p:txBody>
      </p:sp>
      <p:sp>
        <p:nvSpPr>
          <p:cNvPr id="4" name="Slide Number Placeholder 3"/>
          <p:cNvSpPr>
            <a:spLocks noGrp="1"/>
          </p:cNvSpPr>
          <p:nvPr>
            <p:ph type="sldNum" sz="quarter" idx="10"/>
          </p:nvPr>
        </p:nvSpPr>
        <p:spPr/>
        <p:txBody>
          <a:bodyPr/>
          <a:lstStyle/>
          <a:p>
            <a:fld id="{20898EE0-8545-436E-8A4C-66BCD7A8584C}" type="slidenum">
              <a:rPr lang="en-US" smtClean="0"/>
              <a:pPr/>
              <a:t>113</a:t>
            </a:fld>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898EE0-8545-436E-8A4C-66BCD7A8584C}" type="slidenum">
              <a:rPr lang="en-US" smtClean="0"/>
              <a:pPr/>
              <a:t>114</a:t>
            </a:fld>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FA5982-2484-492C-8F8A-12621D9E9035}" type="slidenum">
              <a:rPr lang="en-US"/>
              <a:pPr/>
              <a:t>115</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en-US" sz="1200" kern="1200" dirty="0" smtClean="0">
                <a:solidFill>
                  <a:schemeClr val="tx1"/>
                </a:solidFill>
                <a:latin typeface="+mn-lt"/>
                <a:ea typeface="+mn-ea"/>
                <a:cs typeface="+mn-cs"/>
              </a:rPr>
              <a:t>In addition to the four terms of the general </a:t>
            </a:r>
            <a:r>
              <a:rPr lang="en-US" sz="1200" kern="1200" dirty="0" err="1" smtClean="0">
                <a:solidFill>
                  <a:schemeClr val="tx1"/>
                </a:solidFill>
                <a:latin typeface="+mn-lt"/>
                <a:ea typeface="+mn-ea"/>
                <a:cs typeface="+mn-cs"/>
              </a:rPr>
              <a:t>discretization</a:t>
            </a:r>
            <a:r>
              <a:rPr lang="en-US" sz="1200" kern="1200" dirty="0" smtClean="0">
                <a:solidFill>
                  <a:schemeClr val="tx1"/>
                </a:solidFill>
                <a:latin typeface="+mn-lt"/>
                <a:ea typeface="+mn-ea"/>
                <a:cs typeface="+mn-cs"/>
              </a:rPr>
              <a:t> equation just discussed (an unsteady term, a convection term, a diffusion term, and a source term), </a:t>
            </a:r>
            <a:r>
              <a:rPr lang="en-US" sz="1200" kern="1200" dirty="0" err="1" smtClean="0">
                <a:solidFill>
                  <a:schemeClr val="tx1"/>
                </a:solidFill>
                <a:latin typeface="+mn-lt"/>
                <a:ea typeface="+mn-ea"/>
                <a:cs typeface="+mn-cs"/>
              </a:rPr>
              <a:t>interphase</a:t>
            </a:r>
            <a:r>
              <a:rPr lang="en-US" sz="1200" kern="1200" dirty="0" smtClean="0">
                <a:solidFill>
                  <a:schemeClr val="tx1"/>
                </a:solidFill>
                <a:latin typeface="+mn-lt"/>
                <a:ea typeface="+mn-ea"/>
                <a:cs typeface="+mn-cs"/>
              </a:rPr>
              <a:t> transfer terms that are present in multiphase flow warrant further mention.  Strong coupling between the fluid and solids phase(s) exists due to the interaction terms (e.g., drag force).  The equations can be decoupled by calculating the </a:t>
            </a:r>
            <a:r>
              <a:rPr lang="en-US" sz="1200" kern="1200" dirty="0" err="1" smtClean="0">
                <a:solidFill>
                  <a:schemeClr val="tx1"/>
                </a:solidFill>
                <a:latin typeface="+mn-lt"/>
                <a:ea typeface="+mn-ea"/>
                <a:cs typeface="+mn-cs"/>
              </a:rPr>
              <a:t>interphase</a:t>
            </a:r>
            <a:r>
              <a:rPr lang="en-US" sz="1200" kern="1200" dirty="0" smtClean="0">
                <a:solidFill>
                  <a:schemeClr val="tx1"/>
                </a:solidFill>
                <a:latin typeface="+mn-lt"/>
                <a:ea typeface="+mn-ea"/>
                <a:cs typeface="+mn-cs"/>
              </a:rPr>
              <a:t> transfer terms from the previous iterations values but this tends to slow convergence.  To maintain a higher degree of coupling between the equations, the two-phase partial elimination algorithm [36] is generalized for multiple phases</a:t>
            </a:r>
            <a:endParaRPr lang="en-US" dirty="0" smtClean="0"/>
          </a:p>
          <a:p>
            <a:endParaRPr lang="en-US" dirty="0" smtClean="0"/>
          </a:p>
          <a:p>
            <a:r>
              <a:rPr lang="en-US" dirty="0" smtClean="0"/>
              <a:t>The </a:t>
            </a:r>
            <a:r>
              <a:rPr lang="en-US" dirty="0"/>
              <a:t>linear equation for f is:</a:t>
            </a:r>
          </a:p>
          <a:p>
            <a:r>
              <a:rPr lang="en-US" dirty="0" err="1"/>
              <a:t>ap</a:t>
            </a:r>
            <a:r>
              <a:rPr lang="en-US" dirty="0"/>
              <a:t> </a:t>
            </a:r>
            <a:r>
              <a:rPr lang="en-US" dirty="0" err="1"/>
              <a:t>fp</a:t>
            </a:r>
            <a:r>
              <a:rPr lang="en-US" dirty="0"/>
              <a:t> = sum(</a:t>
            </a:r>
            <a:r>
              <a:rPr lang="en-US" dirty="0" err="1"/>
              <a:t>anb</a:t>
            </a:r>
            <a:r>
              <a:rPr lang="en-US" dirty="0"/>
              <a:t> </a:t>
            </a:r>
            <a:r>
              <a:rPr lang="en-US" dirty="0" err="1"/>
              <a:t>fnb</a:t>
            </a:r>
            <a:r>
              <a:rPr lang="en-US" dirty="0"/>
              <a:t>) + b</a:t>
            </a:r>
          </a:p>
          <a:p>
            <a:r>
              <a:rPr lang="en-US" dirty="0"/>
              <a:t>The homogenous part of the partial differential equation for f has an infinite number of solutions [e.g. no b term] of the form (</a:t>
            </a:r>
            <a:r>
              <a:rPr lang="en-US" dirty="0" err="1"/>
              <a:t>f+c</a:t>
            </a:r>
            <a:r>
              <a:rPr lang="en-US" dirty="0"/>
              <a:t>) where c is an arbitrary constant.  The finite difference equation for f must have the same number of solutions.  Otherwise, small mass imbalances during the iterations may produce large fluctuations in the values of f, and the convergence will be adversely affected.  The finite difference equations will have this property (infinite solutions) if : </a:t>
            </a:r>
            <a:r>
              <a:rPr lang="en-US" dirty="0" err="1"/>
              <a:t>ap</a:t>
            </a:r>
            <a:r>
              <a:rPr lang="en-US" dirty="0"/>
              <a:t> = sum (</a:t>
            </a:r>
            <a:r>
              <a:rPr lang="en-US" dirty="0" err="1"/>
              <a:t>anb</a:t>
            </a:r>
            <a:r>
              <a:rPr lang="en-US" dirty="0"/>
              <a:t>).</a:t>
            </a:r>
          </a:p>
          <a:p>
            <a:r>
              <a:rPr lang="en-US" dirty="0" smtClean="0"/>
              <a:t>To </a:t>
            </a:r>
            <a:r>
              <a:rPr lang="en-US" dirty="0"/>
              <a:t>obtain this property the continuity equation is subtracted from the general governing equation.  Thus the </a:t>
            </a:r>
            <a:r>
              <a:rPr lang="en-US" dirty="0" err="1"/>
              <a:t>interphase</a:t>
            </a:r>
            <a:r>
              <a:rPr lang="en-US" dirty="0"/>
              <a:t> mass transfer term appears in the generalized transport equation.  Including this </a:t>
            </a:r>
            <a:r>
              <a:rPr lang="en-US" dirty="0" err="1"/>
              <a:t>interphase</a:t>
            </a:r>
            <a:r>
              <a:rPr lang="en-US" dirty="0"/>
              <a:t> mass transfer term in the source term would slow convergence and including it in the center coefficient would </a:t>
            </a:r>
            <a:r>
              <a:rPr lang="en-US" dirty="0" err="1" smtClean="0"/>
              <a:t>destablize</a:t>
            </a:r>
            <a:r>
              <a:rPr lang="en-US" dirty="0" smtClean="0"/>
              <a:t> </a:t>
            </a:r>
            <a:r>
              <a:rPr lang="en-US" dirty="0"/>
              <a:t>the iterations (when sum </a:t>
            </a:r>
            <a:r>
              <a:rPr lang="en-US" dirty="0" err="1"/>
              <a:t>Rml</a:t>
            </a:r>
            <a:r>
              <a:rPr lang="en-US" dirty="0"/>
              <a:t> &lt; 0).  Therefore the term is manipulated and </a:t>
            </a:r>
            <a:r>
              <a:rPr lang="en-US" dirty="0" smtClean="0"/>
              <a:t>included </a:t>
            </a:r>
            <a:r>
              <a:rPr lang="en-US" dirty="0"/>
              <a:t>in both terms.</a:t>
            </a: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Although it is not very well supported, it is possible to compile </a:t>
            </a:r>
            <a:r>
              <a:rPr lang="en-US" dirty="0" err="1" smtClean="0"/>
              <a:t>MFiX</a:t>
            </a:r>
            <a:r>
              <a:rPr lang="en-US" dirty="0" smtClean="0"/>
              <a:t> on Windows, using Visual Fortran. Please go to </a:t>
            </a:r>
            <a:r>
              <a:rPr lang="en-US" dirty="0" smtClean="0">
                <a:hlinkClick r:id="rId3"/>
              </a:rPr>
              <a:t>https://mfix.netl.doe.gov/members/wininst.html</a:t>
            </a:r>
            <a:r>
              <a:rPr lang="en-US" dirty="0" smtClean="0"/>
              <a:t> for specific instructions. There is no self-installing package. The successful compilation of the source code will produce an executable file called mfix.exe. This file must be executed from a DOS console window and requires an input file called mfix.dat.</a:t>
            </a:r>
          </a:p>
          <a:p>
            <a:endParaRPr lang="en-US" dirty="0" smtClean="0"/>
          </a:p>
          <a:p>
            <a:r>
              <a:rPr lang="en-US" dirty="0" smtClean="0"/>
              <a:t>Another option is to install </a:t>
            </a:r>
            <a:r>
              <a:rPr lang="en-US" dirty="0" err="1" smtClean="0"/>
              <a:t>Cygwin</a:t>
            </a:r>
            <a:r>
              <a:rPr lang="en-US" dirty="0" smtClean="0"/>
              <a:t>, which is a Linux-like environment for Windows. You will still need to be familiar with Linux to use </a:t>
            </a:r>
            <a:r>
              <a:rPr lang="en-US" dirty="0" err="1" smtClean="0"/>
              <a:t>Cygwin</a:t>
            </a:r>
            <a:r>
              <a:rPr lang="en-US" dirty="0" smtClean="0"/>
              <a:t>.</a:t>
            </a:r>
          </a:p>
          <a:p>
            <a:endParaRPr lang="en-US" dirty="0" smtClean="0"/>
          </a:p>
          <a:p>
            <a:r>
              <a:rPr lang="en-US" dirty="0" smtClean="0"/>
              <a:t>Note that </a:t>
            </a:r>
            <a:r>
              <a:rPr lang="en-US" dirty="0" err="1" smtClean="0"/>
              <a:t>Cygwin</a:t>
            </a:r>
            <a:r>
              <a:rPr lang="en-US" dirty="0" smtClean="0"/>
              <a:t> does </a:t>
            </a:r>
            <a:r>
              <a:rPr lang="en-US" b="1" dirty="0" smtClean="0"/>
              <a:t>not</a:t>
            </a:r>
            <a:r>
              <a:rPr lang="en-US" dirty="0" smtClean="0"/>
              <a:t> provide a means for running GNU/Linux or other Unix binary executables under MS-Windows. In order to run such software using </a:t>
            </a:r>
            <a:r>
              <a:rPr lang="en-US" dirty="0" err="1" smtClean="0"/>
              <a:t>Cygwin</a:t>
            </a:r>
            <a:r>
              <a:rPr lang="en-US" dirty="0" smtClean="0"/>
              <a:t>, that software must be compiled from its sources</a:t>
            </a:r>
          </a:p>
          <a:p>
            <a:endParaRPr lang="en-US" dirty="0" smtClean="0"/>
          </a:p>
          <a:p>
            <a:r>
              <a:rPr lang="en-US" dirty="0" smtClean="0"/>
              <a:t>API = application</a:t>
            </a:r>
            <a:r>
              <a:rPr lang="en-US" baseline="0" dirty="0" smtClean="0"/>
              <a:t> programming interface</a:t>
            </a:r>
          </a:p>
          <a:p>
            <a:r>
              <a:rPr lang="en-US" baseline="0" dirty="0" smtClean="0"/>
              <a:t>DLL = dynamic link library</a:t>
            </a:r>
            <a:endParaRPr lang="en-US" dirty="0" smtClean="0"/>
          </a:p>
          <a:p>
            <a:endParaRPr lang="en-US" dirty="0"/>
          </a:p>
        </p:txBody>
      </p:sp>
      <p:sp>
        <p:nvSpPr>
          <p:cNvPr id="4" name="Slide Number Placeholder 3"/>
          <p:cNvSpPr>
            <a:spLocks noGrp="1"/>
          </p:cNvSpPr>
          <p:nvPr>
            <p:ph type="sldNum" sz="quarter" idx="10"/>
          </p:nvPr>
        </p:nvSpPr>
        <p:spPr/>
        <p:txBody>
          <a:bodyPr/>
          <a:lstStyle/>
          <a:p>
            <a:fld id="{20898EE0-8545-436E-8A4C-66BCD7A8584C}" type="slidenum">
              <a:rPr lang="en-US" smtClean="0"/>
              <a:pPr/>
              <a:t>118</a:t>
            </a:fld>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procedure for installing and running MFIX is given in the following section. The commands shown are for the UNIX operating system. Command procedures are available for UNIX only, but can be easily developed for other operating systems</a:t>
            </a:r>
            <a:endParaRPr lang="en-US" dirty="0"/>
          </a:p>
        </p:txBody>
      </p:sp>
      <p:sp>
        <p:nvSpPr>
          <p:cNvPr id="4" name="Slide Number Placeholder 3"/>
          <p:cNvSpPr>
            <a:spLocks noGrp="1"/>
          </p:cNvSpPr>
          <p:nvPr>
            <p:ph type="sldNum" sz="quarter" idx="10"/>
          </p:nvPr>
        </p:nvSpPr>
        <p:spPr/>
        <p:txBody>
          <a:bodyPr/>
          <a:lstStyle/>
          <a:p>
            <a:fld id="{20898EE0-8545-436E-8A4C-66BCD7A8584C}" type="slidenum">
              <a:rPr lang="en-US" smtClean="0"/>
              <a:pPr/>
              <a:t>119</a:t>
            </a:fld>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To install MFIX (version </a:t>
            </a:r>
            <a:r>
              <a:rPr lang="en-US" sz="1200" kern="1200" baseline="0" dirty="0" err="1" smtClean="0">
                <a:solidFill>
                  <a:schemeClr val="tx1"/>
                </a:solidFill>
                <a:latin typeface="+mn-lt"/>
                <a:ea typeface="+mn-ea"/>
                <a:cs typeface="+mn-cs"/>
              </a:rPr>
              <a:t>m.n</a:t>
            </a:r>
            <a:r>
              <a:rPr lang="en-US" sz="1200" kern="1200" baseline="0" dirty="0" smtClean="0">
                <a:solidFill>
                  <a:schemeClr val="tx1"/>
                </a:solidFill>
                <a:latin typeface="+mn-lt"/>
                <a:ea typeface="+mn-ea"/>
                <a:cs typeface="+mn-cs"/>
              </a:rPr>
              <a:t>) from the tar file, go to the home directory and uncompress  and read the file by typing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This will create a directory named </a:t>
            </a:r>
            <a:r>
              <a:rPr lang="en-US" sz="1200" kern="1200" baseline="0" dirty="0" err="1" smtClean="0">
                <a:solidFill>
                  <a:schemeClr val="tx1"/>
                </a:solidFill>
                <a:latin typeface="+mn-lt"/>
                <a:ea typeface="+mn-ea"/>
                <a:cs typeface="+mn-cs"/>
              </a:rPr>
              <a:t>mfix</a:t>
            </a:r>
            <a:r>
              <a:rPr lang="en-US" sz="1200" kern="1200" baseline="0" dirty="0" smtClean="0">
                <a:solidFill>
                  <a:schemeClr val="tx1"/>
                </a:solidFill>
                <a:latin typeface="+mn-lt"/>
                <a:ea typeface="+mn-ea"/>
                <a:cs typeface="+mn-cs"/>
              </a:rPr>
              <a:t>, which contains several subdirectories: doc, model, </a:t>
            </a:r>
            <a:r>
              <a:rPr lang="en-US" sz="1200" kern="1200" baseline="0" dirty="0" err="1" smtClean="0">
                <a:solidFill>
                  <a:schemeClr val="tx1"/>
                </a:solidFill>
                <a:latin typeface="+mn-lt"/>
                <a:ea typeface="+mn-ea"/>
                <a:cs typeface="+mn-cs"/>
              </a:rPr>
              <a:t>post_mfix</a:t>
            </a:r>
            <a:r>
              <a:rPr lang="en-US" sz="1200" kern="1200" baseline="0" dirty="0" smtClean="0">
                <a:solidFill>
                  <a:schemeClr val="tx1"/>
                </a:solidFill>
                <a:latin typeface="+mn-lt"/>
                <a:ea typeface="+mn-ea"/>
                <a:cs typeface="+mn-cs"/>
              </a:rPr>
              <a:t>, tests, tutorials, tools, etc…</a:t>
            </a:r>
          </a:p>
          <a:p>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the most part,  </a:t>
            </a:r>
            <a:r>
              <a:rPr lang="en-US" dirty="0" err="1" smtClean="0"/>
              <a:t>MFiX</a:t>
            </a:r>
            <a:r>
              <a:rPr lang="en-US" dirty="0" smtClean="0"/>
              <a:t> is installed, and run through command lines only. </a:t>
            </a:r>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0898EE0-8545-436E-8A4C-66BCD7A8584C}" type="slidenum">
              <a:rPr lang="en-US" smtClean="0"/>
              <a:pPr/>
              <a:t>120</a:t>
            </a:fld>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This should start the compilation process and depending on the computer this might take a long time.</a:t>
            </a:r>
          </a:p>
          <a:p>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accent5"/>
                </a:solidFill>
              </a:rPr>
              <a:t>premade windows executables of </a:t>
            </a:r>
            <a:r>
              <a:rPr lang="en-US" b="1" dirty="0" err="1" smtClean="0">
                <a:solidFill>
                  <a:schemeClr val="accent5"/>
                </a:solidFill>
              </a:rPr>
              <a:t>post_mfix</a:t>
            </a:r>
            <a:r>
              <a:rPr lang="en-US" b="1" dirty="0" smtClean="0">
                <a:solidFill>
                  <a:schemeClr val="accent5"/>
                </a:solidFill>
              </a:rPr>
              <a:t> and </a:t>
            </a:r>
            <a:r>
              <a:rPr lang="en-US" b="1" dirty="0" err="1" smtClean="0">
                <a:solidFill>
                  <a:schemeClr val="accent5"/>
                </a:solidFill>
              </a:rPr>
              <a:t>ani_mfix</a:t>
            </a:r>
            <a:r>
              <a:rPr lang="en-US" b="1" dirty="0" smtClean="0">
                <a:solidFill>
                  <a:schemeClr val="accent5"/>
                </a:solidFill>
              </a:rPr>
              <a:t> are available that can be used to process the results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solidFill>
                <a:schemeClr val="accent5"/>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accent5"/>
                </a:solidFill>
              </a:rPr>
              <a:t>Compile </a:t>
            </a:r>
            <a:r>
              <a:rPr lang="en-US" b="1" dirty="0" err="1" smtClean="0">
                <a:solidFill>
                  <a:schemeClr val="accent5"/>
                </a:solidFill>
              </a:rPr>
              <a:t>post_mfix</a:t>
            </a:r>
            <a:r>
              <a:rPr lang="en-US" b="1" dirty="0" smtClean="0">
                <a:solidFill>
                  <a:schemeClr val="accent5"/>
                </a:solidFill>
              </a:rPr>
              <a:t> using </a:t>
            </a:r>
            <a:r>
              <a:rPr lang="en-US" b="1" dirty="0" err="1" smtClean="0">
                <a:solidFill>
                  <a:schemeClr val="accent5"/>
                </a:solidFill>
              </a:rPr>
              <a:t>gfortran</a:t>
            </a:r>
            <a:r>
              <a:rPr lang="en-US" b="1" baseline="0" dirty="0" smtClean="0">
                <a:solidFill>
                  <a:schemeClr val="accent5"/>
                </a:solidFill>
              </a:rPr>
              <a:t> is not supported.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solidFill>
                <a:schemeClr val="accent5"/>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solidFill>
                  <a:schemeClr val="accent5"/>
                </a:solidFill>
              </a:rPr>
              <a:t>It is unclear whether </a:t>
            </a:r>
            <a:r>
              <a:rPr lang="en-US" b="1" baseline="0" dirty="0" err="1" smtClean="0">
                <a:solidFill>
                  <a:schemeClr val="accent5"/>
                </a:solidFill>
              </a:rPr>
              <a:t>cygwin</a:t>
            </a:r>
            <a:r>
              <a:rPr lang="en-US" b="1" baseline="0" dirty="0" smtClean="0">
                <a:solidFill>
                  <a:schemeClr val="accent5"/>
                </a:solidFill>
              </a:rPr>
              <a:t> supports </a:t>
            </a:r>
            <a:r>
              <a:rPr lang="en-US" b="1" baseline="0" dirty="0" err="1" smtClean="0">
                <a:solidFill>
                  <a:schemeClr val="accent5"/>
                </a:solidFill>
              </a:rPr>
              <a:t>intel</a:t>
            </a:r>
            <a:r>
              <a:rPr lang="en-US" b="1" baseline="0" dirty="0" smtClean="0">
                <a:solidFill>
                  <a:schemeClr val="accent5"/>
                </a:solidFill>
              </a:rPr>
              <a:t> </a:t>
            </a:r>
            <a:r>
              <a:rPr lang="en-US" b="1" baseline="0" dirty="0" err="1" smtClean="0">
                <a:solidFill>
                  <a:schemeClr val="accent5"/>
                </a:solidFill>
              </a:rPr>
              <a:t>fortran</a:t>
            </a:r>
            <a:r>
              <a:rPr lang="en-US" b="1" baseline="0" dirty="0" smtClean="0">
                <a:solidFill>
                  <a:schemeClr val="accent5"/>
                </a:solidFill>
              </a:rPr>
              <a:t> compilation (test: does MFIX, compiled using </a:t>
            </a:r>
            <a:r>
              <a:rPr lang="en-US" b="1" baseline="0" dirty="0" err="1" smtClean="0">
                <a:solidFill>
                  <a:schemeClr val="accent5"/>
                </a:solidFill>
              </a:rPr>
              <a:t>linux</a:t>
            </a:r>
            <a:r>
              <a:rPr lang="en-US" b="1" baseline="0" dirty="0" smtClean="0">
                <a:solidFill>
                  <a:schemeClr val="accent5"/>
                </a:solidFill>
              </a:rPr>
              <a:t>, run on </a:t>
            </a:r>
            <a:r>
              <a:rPr lang="en-US" b="1" baseline="0" dirty="0" err="1" smtClean="0">
                <a:solidFill>
                  <a:schemeClr val="accent5"/>
                </a:solidFill>
              </a:rPr>
              <a:t>cygwin</a:t>
            </a:r>
            <a:r>
              <a:rPr lang="en-US" b="1" baseline="0" dirty="0" smtClean="0">
                <a:solidFill>
                  <a:schemeClr val="accent5"/>
                </a:solidFill>
              </a:rPr>
              <a:t>?).  </a:t>
            </a:r>
            <a:endParaRPr lang="en-US" b="1" dirty="0" smtClean="0">
              <a:solidFill>
                <a:schemeClr val="accent5"/>
              </a:solidFill>
            </a:endParaRPr>
          </a:p>
          <a:p>
            <a:endParaRPr lang="en-US" dirty="0"/>
          </a:p>
        </p:txBody>
      </p:sp>
      <p:sp>
        <p:nvSpPr>
          <p:cNvPr id="4" name="Slide Number Placeholder 3"/>
          <p:cNvSpPr>
            <a:spLocks noGrp="1"/>
          </p:cNvSpPr>
          <p:nvPr>
            <p:ph type="sldNum" sz="quarter" idx="10"/>
          </p:nvPr>
        </p:nvSpPr>
        <p:spPr/>
        <p:txBody>
          <a:bodyPr/>
          <a:lstStyle/>
          <a:p>
            <a:fld id="{20898EE0-8545-436E-8A4C-66BCD7A8584C}" type="slidenum">
              <a:rPr lang="en-US" smtClean="0"/>
              <a:pPr/>
              <a:t>121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CFD is an interdisciplinary topic: Numerical Analysis, Fluid Mechanics, Computer Science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Consider the continuum mathematical models for fluid flows which are partial differential equations that represent conservation laws for mass, energy and momentum.  These equations (NS-presented later) are generally not solvable for typical engineering fluid flow problems. In CFD these PDE systems are replaced by a set of algebraic equations which can be solved using computers. </a:t>
            </a:r>
          </a:p>
          <a:p>
            <a:r>
              <a:rPr lang="en-US" sz="1200" kern="1200" dirty="0" smtClean="0">
                <a:solidFill>
                  <a:schemeClr val="tx1"/>
                </a:solidFill>
                <a:latin typeface="+mn-lt"/>
                <a:ea typeface="+mn-ea"/>
                <a:cs typeface="+mn-cs"/>
              </a:rPr>
              <a:t>CFD codes are based on mathematical models of the physical process and are structured around numerical algorithms that can solve these mathematical models.  </a:t>
            </a:r>
          </a:p>
          <a:p>
            <a:pPr lvl="1"/>
            <a:r>
              <a:rPr lang="en-US" sz="1200" kern="1200" dirty="0" smtClean="0">
                <a:solidFill>
                  <a:schemeClr val="tx1"/>
                </a:solidFill>
                <a:latin typeface="+mn-lt"/>
                <a:ea typeface="+mn-ea"/>
                <a:cs typeface="+mn-cs"/>
              </a:rPr>
              <a:t>Model - mathematical representation of physical phenomena (partial differential equations)</a:t>
            </a:r>
          </a:p>
          <a:p>
            <a:pPr lvl="1"/>
            <a:r>
              <a:rPr lang="en-US" sz="1200" kern="1200" dirty="0" smtClean="0">
                <a:solidFill>
                  <a:schemeClr val="tx1"/>
                </a:solidFill>
                <a:latin typeface="+mn-lt"/>
                <a:ea typeface="+mn-ea"/>
                <a:cs typeface="+mn-cs"/>
              </a:rPr>
              <a:t>Method - numerical algorithms (</a:t>
            </a:r>
            <a:r>
              <a:rPr lang="en-US" sz="1200" kern="1200" dirty="0" err="1" smtClean="0">
                <a:solidFill>
                  <a:schemeClr val="tx1"/>
                </a:solidFill>
                <a:latin typeface="+mn-lt"/>
                <a:ea typeface="+mn-ea"/>
                <a:cs typeface="+mn-cs"/>
              </a:rPr>
              <a:t>discretization</a:t>
            </a:r>
            <a:r>
              <a:rPr lang="en-US" sz="1200" kern="1200" dirty="0" smtClean="0">
                <a:solidFill>
                  <a:schemeClr val="tx1"/>
                </a:solidFill>
                <a:latin typeface="+mn-lt"/>
                <a:ea typeface="+mn-ea"/>
                <a:cs typeface="+mn-cs"/>
              </a:rPr>
              <a:t>, solution methods, etc.)</a:t>
            </a:r>
          </a:p>
          <a:p>
            <a:pPr lvl="1"/>
            <a:r>
              <a:rPr lang="en-US" sz="1200" kern="1200" dirty="0" smtClean="0">
                <a:solidFill>
                  <a:schemeClr val="tx1"/>
                </a:solidFill>
                <a:latin typeface="+mn-lt"/>
                <a:ea typeface="+mn-ea"/>
                <a:cs typeface="+mn-cs"/>
              </a:rPr>
              <a:t>Software tools – software implementation ( solvers, pre and </a:t>
            </a:r>
            <a:r>
              <a:rPr lang="en-US" sz="1200" kern="1200" dirty="0" err="1" smtClean="0">
                <a:solidFill>
                  <a:schemeClr val="tx1"/>
                </a:solidFill>
                <a:latin typeface="+mn-lt"/>
                <a:ea typeface="+mn-ea"/>
                <a:cs typeface="+mn-cs"/>
              </a:rPr>
              <a:t>postprocessing</a:t>
            </a:r>
            <a:r>
              <a:rPr lang="en-US" sz="1200" kern="1200" dirty="0" smtClean="0">
                <a:solidFill>
                  <a:schemeClr val="tx1"/>
                </a:solidFill>
                <a:latin typeface="+mn-lt"/>
                <a:ea typeface="+mn-ea"/>
                <a:cs typeface="+mn-cs"/>
              </a:rPr>
              <a:t> utilities)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As mentioned earlier in the presentation: computer simulations can be useful: Increased safety, Reduced cost, Aid in design:</a:t>
            </a:r>
          </a:p>
          <a:p>
            <a:pPr lvl="1"/>
            <a:r>
              <a:rPr lang="en-US" sz="1200" kern="1200" dirty="0" smtClean="0">
                <a:solidFill>
                  <a:schemeClr val="tx1"/>
                </a:solidFill>
                <a:latin typeface="+mn-lt"/>
                <a:ea typeface="+mn-ea"/>
                <a:cs typeface="+mn-cs"/>
              </a:rPr>
              <a:t>Increased safety: more accurate analysis of both normal operation and accident scenarios; risk mitigation; identification of issues/problems that could lead to failure</a:t>
            </a:r>
          </a:p>
          <a:p>
            <a:pPr lvl="1"/>
            <a:r>
              <a:rPr lang="en-US" sz="1200" kern="1200" dirty="0" smtClean="0">
                <a:solidFill>
                  <a:schemeClr val="tx1"/>
                </a:solidFill>
                <a:latin typeface="+mn-lt"/>
                <a:ea typeface="+mn-ea"/>
                <a:cs typeface="+mn-cs"/>
              </a:rPr>
              <a:t>Reduced cost: rapid screening and prototyping; exploration of materials and geometries; fewer, more targeted experiments; improved manufacturing processes; reduced margins; dramatically improved quantification of uncertainties</a:t>
            </a:r>
          </a:p>
          <a:p>
            <a:pPr lvl="1"/>
            <a:r>
              <a:rPr lang="en-US" sz="1200" kern="1200" dirty="0" smtClean="0">
                <a:solidFill>
                  <a:schemeClr val="tx1"/>
                </a:solidFill>
                <a:latin typeface="+mn-lt"/>
                <a:ea typeface="+mn-ea"/>
                <a:cs typeface="+mn-cs"/>
              </a:rPr>
              <a:t>Aid in design: improved understanding of underlying physical phenomena; geometric effects; coupled effects previously studied separately</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These simulations can then be used to perform analysis / design.  However it requires tight integration with </a:t>
            </a:r>
            <a:r>
              <a:rPr lang="en-US" sz="1200" i="1" kern="1200" dirty="0" smtClean="0">
                <a:solidFill>
                  <a:schemeClr val="tx1"/>
                </a:solidFill>
                <a:latin typeface="+mn-lt"/>
                <a:ea typeface="+mn-ea"/>
                <a:cs typeface="+mn-cs"/>
              </a:rPr>
              <a:t>experiments and </a:t>
            </a:r>
            <a:r>
              <a:rPr lang="en-US" sz="1200" kern="1200" dirty="0" smtClean="0">
                <a:solidFill>
                  <a:schemeClr val="tx1"/>
                </a:solidFill>
                <a:latin typeface="+mn-lt"/>
                <a:ea typeface="+mn-ea"/>
                <a:cs typeface="+mn-cs"/>
              </a:rPr>
              <a:t>must provide information on inherent </a:t>
            </a:r>
            <a:r>
              <a:rPr lang="en-US" sz="1200" i="1" kern="1200" dirty="0" smtClean="0">
                <a:solidFill>
                  <a:schemeClr val="tx1"/>
                </a:solidFill>
                <a:latin typeface="+mn-lt"/>
                <a:ea typeface="+mn-ea"/>
                <a:cs typeface="+mn-cs"/>
              </a:rPr>
              <a:t>uncertainties (not discussed here). </a:t>
            </a:r>
            <a:r>
              <a:rPr lang="en-US" sz="1200" kern="1200" dirty="0" smtClean="0">
                <a:solidFill>
                  <a:schemeClr val="tx1"/>
                </a:solidFill>
                <a:latin typeface="+mn-lt"/>
                <a:ea typeface="+mn-ea"/>
                <a:cs typeface="+mn-cs"/>
              </a:rPr>
              <a:t>The goal of CFD is deep understanding of phenomena while true predictive capability is by-product as successful prediction can be achieved with inadequate (or even incorrect) model(s)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0898EE0-8545-436E-8A4C-66BCD7A8584C}"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MFIX is a general multiphase flow CFD code based on mass, momentum, energy and species balance equations for gas and multiple solids phases. It solves a generally accepted set of partial differential equations for the conservation of mass, momentum, species, and energy for multiple phases. MFIX has been used for modeling bubbling, circulating fluidized beds, and spouted beds. The calculations give transient data on the three-dimensional distribution of volume fractions, pressure, velocity, temperature, and species mass fractions.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MFIX development started at NETL in 1991. The main goal was to develop a tool for modeling fluidized-bed reactors such as coal </a:t>
            </a:r>
            <a:r>
              <a:rPr lang="en-US" sz="1200" kern="1200" dirty="0" err="1" smtClean="0">
                <a:solidFill>
                  <a:schemeClr val="tx1"/>
                </a:solidFill>
                <a:latin typeface="+mn-lt"/>
                <a:ea typeface="+mn-ea"/>
                <a:cs typeface="+mn-cs"/>
              </a:rPr>
              <a:t>gasifiers</a:t>
            </a:r>
            <a:r>
              <a:rPr lang="en-US" sz="1200" kern="1200" dirty="0" smtClean="0">
                <a:solidFill>
                  <a:schemeClr val="tx1"/>
                </a:solidFill>
                <a:latin typeface="+mn-lt"/>
                <a:ea typeface="+mn-ea"/>
                <a:cs typeface="+mn-cs"/>
              </a:rPr>
              <a:t>, commonly used in fossil fuel plants. The first version was completed by January 1993.</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website, http://www.mfix.org/, was launched in 2001 for distributing the source code and disseminating information related to computational gas-solids flow. </a:t>
            </a:r>
          </a:p>
          <a:p>
            <a:r>
              <a:rPr lang="en-US" sz="1200" kern="1200" dirty="0" smtClean="0">
                <a:solidFill>
                  <a:schemeClr val="tx1"/>
                </a:solidFill>
                <a:latin typeface="+mn-lt"/>
                <a:ea typeface="+mn-ea"/>
                <a:cs typeface="+mn-cs"/>
              </a:rPr>
              <a:t>Note as open source you have access to the entire source code –  more extendible, potentially more rapid contributions (i.e. </a:t>
            </a:r>
            <a:r>
              <a:rPr lang="en-US" sz="1200" kern="1200" dirty="0" err="1" smtClean="0">
                <a:solidFill>
                  <a:schemeClr val="tx1"/>
                </a:solidFill>
                <a:latin typeface="+mn-lt"/>
                <a:ea typeface="+mn-ea"/>
                <a:cs typeface="+mn-cs"/>
              </a:rPr>
              <a:t>linux</a:t>
            </a:r>
            <a:r>
              <a:rPr lang="en-US" sz="1200" kern="1200" dirty="0" smtClean="0">
                <a:solidFill>
                  <a:schemeClr val="tx1"/>
                </a:solidFill>
                <a:latin typeface="+mn-lt"/>
                <a:ea typeface="+mn-ea"/>
                <a:cs typeface="+mn-cs"/>
              </a:rPr>
              <a:t>, apache, </a:t>
            </a:r>
            <a:r>
              <a:rPr lang="en-US" sz="1200" kern="1200" dirty="0" err="1" smtClean="0">
                <a:solidFill>
                  <a:schemeClr val="tx1"/>
                </a:solidFill>
                <a:latin typeface="+mn-lt"/>
                <a:ea typeface="+mn-ea"/>
                <a:cs typeface="+mn-cs"/>
              </a:rPr>
              <a:t>firefox</a:t>
            </a:r>
            <a:r>
              <a:rPr lang="en-US" sz="1200" kern="1200" dirty="0" smtClean="0">
                <a:solidFill>
                  <a:schemeClr val="tx1"/>
                </a:solidFill>
                <a:latin typeface="+mn-lt"/>
                <a:ea typeface="+mn-ea"/>
                <a:cs typeface="+mn-cs"/>
              </a:rPr>
              <a:t> are examples),lower cost (can be an advantage for Universities and small companies).  Since then it has undergone several revisions (updating language, parallelization, new models, new numerical algorithms).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By 2006, over 1 000 researchers from 250 research institutions worldwide had registered at the website. The website typically receives between 5 000 and 10 000 hits every month.</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MFIX serves as a testing platform for trying out different ideas, approaches and constitutive relations. Success algorithms and models can be adopted by commercial companies</a:t>
            </a:r>
          </a:p>
          <a:p>
            <a:endParaRPr lang="en-US" sz="1200" kern="1200" dirty="0" smtClean="0">
              <a:solidFill>
                <a:schemeClr val="tx1"/>
              </a:solidFill>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600" dirty="0" smtClean="0"/>
          </a:p>
          <a:p>
            <a:r>
              <a:rPr lang="en-US" dirty="0" smtClean="0"/>
              <a:t/>
            </a:r>
            <a:br>
              <a:rPr lang="en-US" dirty="0" smtClean="0"/>
            </a:br>
            <a:endParaRPr lang="en-US" sz="1600" dirty="0" smtClean="0"/>
          </a:p>
          <a:p>
            <a:pPr lvl="1"/>
            <a:endParaRPr lang="en-US" sz="1600" dirty="0" smtClean="0"/>
          </a:p>
          <a:p>
            <a:endParaRPr lang="en-US" dirty="0"/>
          </a:p>
        </p:txBody>
      </p:sp>
      <p:sp>
        <p:nvSpPr>
          <p:cNvPr id="4" name="Slide Number Placeholder 3"/>
          <p:cNvSpPr>
            <a:spLocks noGrp="1"/>
          </p:cNvSpPr>
          <p:nvPr>
            <p:ph type="sldNum" sz="quarter" idx="10"/>
          </p:nvPr>
        </p:nvSpPr>
        <p:spPr/>
        <p:txBody>
          <a:bodyPr/>
          <a:lstStyle/>
          <a:p>
            <a:fld id="{20898EE0-8545-436E-8A4C-66BCD7A8584C}"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7538" name="Rectangle 2"/>
          <p:cNvSpPr>
            <a:spLocks noGrp="1" noRot="1" noChangeAspect="1" noChangeArrowheads="1" noTextEdit="1"/>
          </p:cNvSpPr>
          <p:nvPr>
            <p:ph type="sldImg"/>
          </p:nvPr>
        </p:nvSpPr>
        <p:spPr>
          <a:xfrm>
            <a:off x="1604963" y="1031875"/>
            <a:ext cx="3649662" cy="2738438"/>
          </a:xfrm>
          <a:ln/>
        </p:spPr>
      </p:sp>
      <p:sp>
        <p:nvSpPr>
          <p:cNvPr id="1217539" name="Rectangle 3"/>
          <p:cNvSpPr>
            <a:spLocks noGrp="1" noChangeArrowheads="1"/>
          </p:cNvSpPr>
          <p:nvPr>
            <p:ph type="body" idx="1"/>
          </p:nvPr>
        </p:nvSpPr>
        <p:spPr>
          <a:xfrm>
            <a:off x="913805" y="4343703"/>
            <a:ext cx="5030391" cy="4110869"/>
          </a:xfrm>
        </p:spPr>
        <p:txBody>
          <a:bodyPr/>
          <a:lstStyle/>
          <a:p>
            <a:r>
              <a:rPr lang="en-US" sz="1200" kern="1200" dirty="0" smtClean="0">
                <a:solidFill>
                  <a:schemeClr val="tx1"/>
                </a:solidFill>
                <a:latin typeface="+mn-lt"/>
                <a:ea typeface="+mn-ea"/>
                <a:cs typeface="+mn-cs"/>
              </a:rPr>
              <a:t>MFIX has undergone many revisions over the years.  Today, MFIX consists of 100,000+</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lines of Fortran 90 code, organized into 450+ files and 900+ subprograms.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code is parallelized to run on shared-memory processors (SMP), distributed-memory processors (DMP) on different architectures and platforms.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Simulations are set up using an input data file, and in some cases, user-defined subroutines. </a:t>
            </a:r>
          </a:p>
          <a:p>
            <a:r>
              <a:rPr lang="en-US" sz="1200" kern="1200" dirty="0" smtClean="0">
                <a:solidFill>
                  <a:schemeClr val="tx1"/>
                </a:solidFill>
                <a:latin typeface="+mn-lt"/>
                <a:ea typeface="+mn-ea"/>
                <a:cs typeface="+mn-cs"/>
              </a:rPr>
              <a:t>Two post-processing codes are used for visualizing the results and extracting data in the form of tables from the output files.</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Recall the code was primarily designed for dense gas solids flows and therefore has several physical models for the solids.  Granular stress equations based on kinetic theory and frictional flow theory. Uses</a:t>
            </a:r>
            <a:r>
              <a:rPr lang="en-US" sz="1200" kern="1200" baseline="0" dirty="0" smtClean="0">
                <a:solidFill>
                  <a:schemeClr val="tx1"/>
                </a:solidFill>
                <a:latin typeface="+mn-lt"/>
                <a:ea typeface="+mn-ea"/>
                <a:cs typeface="+mn-cs"/>
              </a:rPr>
              <a:t> either </a:t>
            </a:r>
            <a:r>
              <a:rPr lang="en-US" sz="1200" kern="1200" dirty="0" smtClean="0">
                <a:solidFill>
                  <a:schemeClr val="tx1"/>
                </a:solidFill>
                <a:latin typeface="+mn-lt"/>
                <a:ea typeface="+mn-ea"/>
                <a:cs typeface="+mn-cs"/>
              </a:rPr>
              <a:t>Cartesian or cylindrical coordinate systems with non-uniform mesh size.  Also Cartesian Grid cut cell technique (capability allows the definition of curved or sloping boundaries)</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this problem nuclear fuel coating via batch-mod CVD in spouted-bed coating reactors is examined.  The motivation of this work was to create simulations with sufficient detail that the spouted-bed design and operating parameters can be linked to coating quality through explicit physics and chemistry.  As the choice of bed design and operating parameters was stated to be largely empirical with little fundamental understanding of this type of reactor available in open literature that can be used to optimization.</a:t>
            </a:r>
          </a:p>
          <a:p>
            <a:endParaRPr lang="en-US" sz="1200" b="1"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Work was driven by lack of fundamental understanding of nuclear fuel coaters. Involves multi-layer particles with a typical diameter of 0.5- to 1-mm particles. Coating encapsulates fission products.  Fuel standards require no more than 1 in 105 coating failures on individual particles.  Quality depends on surface processes at nm length scale and ns time scales</a:t>
            </a:r>
          </a:p>
          <a:p>
            <a:endParaRPr lang="en-US" sz="1200" b="1"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0898EE0-8545-436E-8A4C-66BCD7A8584C}"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effort focused on the hydrodynamics which controls how the fuel particles and reactant gases are mixed and heated - will yield spatial and temporal changes that may be inaccessible via experiment. The work was validated with experimental observations conducted under high temperature conditions with surrogate particles.  The simulations were able to capture the main features of the solids circulation and spout formation. Develop improved fundamental understanding of the dynamics of spouted bed reactors which are used in nuclear fuel coating process. Develop analytical tools that aid coater scale-up and design. Demonstrate simulations with </a:t>
            </a:r>
            <a:r>
              <a:rPr lang="en-US" sz="1200" i="1" kern="1200" dirty="0" smtClean="0">
                <a:solidFill>
                  <a:schemeClr val="tx1"/>
                </a:solidFill>
                <a:latin typeface="+mn-lt"/>
                <a:ea typeface="+mn-ea"/>
                <a:cs typeface="+mn-cs"/>
              </a:rPr>
              <a:t>sufficient detail to capture </a:t>
            </a:r>
            <a:r>
              <a:rPr lang="en-US" sz="1200" kern="1200" dirty="0" smtClean="0">
                <a:solidFill>
                  <a:schemeClr val="tx1"/>
                </a:solidFill>
                <a:latin typeface="+mn-lt"/>
                <a:ea typeface="+mn-ea"/>
                <a:cs typeface="+mn-cs"/>
              </a:rPr>
              <a:t>known effects of coater operation and design on quality</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While MFIX has the ability to include chemical reactions in both phases, this information would need to be known or approximated.  Moreover, highly specialized chemical kinetics and microstructure surface transitions associated with this process would require specialized code modifications to address such issues. </a:t>
            </a:r>
          </a:p>
          <a:p>
            <a:endParaRPr lang="en-US" sz="1200" b="1"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0898EE0-8545-436E-8A4C-66BCD7A8584C}"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Coal-based power plants are made up of complex devices for handling and processing coal, such as feed systems, </a:t>
            </a:r>
            <a:r>
              <a:rPr lang="en-US" sz="1200" kern="1200" baseline="0" dirty="0" err="1" smtClean="0">
                <a:solidFill>
                  <a:schemeClr val="tx1"/>
                </a:solidFill>
                <a:latin typeface="+mn-lt"/>
                <a:ea typeface="+mn-ea"/>
                <a:cs typeface="+mn-cs"/>
              </a:rPr>
              <a:t>gasifiers</a:t>
            </a:r>
            <a:r>
              <a:rPr lang="en-US" sz="1200" kern="1200" baseline="0" dirty="0" smtClean="0">
                <a:solidFill>
                  <a:schemeClr val="tx1"/>
                </a:solidFill>
                <a:latin typeface="+mn-lt"/>
                <a:ea typeface="+mn-ea"/>
                <a:cs typeface="+mn-cs"/>
              </a:rPr>
              <a:t> and combustors of various designs, gas cleanup systems, heat exchangers, etc. These devices are extremely difficult to probe experimentally and are difficult to design using standard engineering tools used for more traditional process industries.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primary focus of this study is to use computational science with high performance computing to reduce the uncertainties in the design of the industrial-scale </a:t>
            </a:r>
            <a:r>
              <a:rPr lang="en-US" sz="1200" kern="1200" baseline="0" dirty="0" err="1" smtClean="0">
                <a:solidFill>
                  <a:schemeClr val="tx1"/>
                </a:solidFill>
                <a:latin typeface="+mn-lt"/>
                <a:ea typeface="+mn-ea"/>
                <a:cs typeface="+mn-cs"/>
              </a:rPr>
              <a:t>gasifier</a:t>
            </a:r>
            <a:r>
              <a:rPr lang="en-US" sz="1200" kern="1200" baseline="0" dirty="0" smtClean="0">
                <a:solidFill>
                  <a:schemeClr val="tx1"/>
                </a:solidFill>
                <a:latin typeface="+mn-lt"/>
                <a:ea typeface="+mn-ea"/>
                <a:cs typeface="+mn-cs"/>
              </a:rPr>
              <a:t>, which is the heart of an Integrated Gasification Combined Cycle (IGCC) plant. The essential function of a </a:t>
            </a:r>
            <a:r>
              <a:rPr lang="en-US" sz="1200" kern="1200" baseline="0" dirty="0" err="1" smtClean="0">
                <a:solidFill>
                  <a:schemeClr val="tx1"/>
                </a:solidFill>
                <a:latin typeface="+mn-lt"/>
                <a:ea typeface="+mn-ea"/>
                <a:cs typeface="+mn-cs"/>
              </a:rPr>
              <a:t>gasifier</a:t>
            </a:r>
            <a:r>
              <a:rPr lang="en-US" sz="1200" kern="1200" baseline="0" dirty="0" smtClean="0">
                <a:solidFill>
                  <a:schemeClr val="tx1"/>
                </a:solidFill>
                <a:latin typeface="+mn-lt"/>
                <a:ea typeface="+mn-ea"/>
                <a:cs typeface="+mn-cs"/>
              </a:rPr>
              <a:t> is to convert coal into synthesis gas (a mixture of H2 and CO), which can then be cleanly and efficiently converted into power or transportation fuels and other chemicals.  A typical </a:t>
            </a:r>
            <a:r>
              <a:rPr lang="en-US" sz="1200" kern="1200" baseline="0" dirty="0" err="1" smtClean="0">
                <a:solidFill>
                  <a:schemeClr val="tx1"/>
                </a:solidFill>
                <a:latin typeface="+mn-lt"/>
                <a:ea typeface="+mn-ea"/>
                <a:cs typeface="+mn-cs"/>
              </a:rPr>
              <a:t>gasifier</a:t>
            </a:r>
            <a:r>
              <a:rPr lang="en-US" sz="1200" kern="1200" baseline="0" dirty="0" smtClean="0">
                <a:solidFill>
                  <a:schemeClr val="tx1"/>
                </a:solidFill>
                <a:latin typeface="+mn-lt"/>
                <a:ea typeface="+mn-ea"/>
                <a:cs typeface="+mn-cs"/>
              </a:rPr>
              <a:t> model consisting of one gas and one solids phase involves solving a number (twenty-two) of coupled partial differential equations for conservation of mass (2), momentum (6), energy (2) and species mass-fraction (remaining 12 equations). A time dependent solution needs to be determined because of the fluctuations in the local flow variables and time-averaged approximations, analogous to single-phase turbulence models, are not yet well developed to model reacting multiphase flows  As a result, a </a:t>
            </a:r>
            <a:r>
              <a:rPr lang="en-US" sz="1200" kern="1200" baseline="0" dirty="0" err="1" smtClean="0">
                <a:solidFill>
                  <a:schemeClr val="tx1"/>
                </a:solidFill>
                <a:latin typeface="+mn-lt"/>
                <a:ea typeface="+mn-ea"/>
                <a:cs typeface="+mn-cs"/>
              </a:rPr>
              <a:t>gasifier</a:t>
            </a:r>
            <a:r>
              <a:rPr lang="en-US" sz="1200" kern="1200" baseline="0" dirty="0" smtClean="0">
                <a:solidFill>
                  <a:schemeClr val="tx1"/>
                </a:solidFill>
                <a:latin typeface="+mn-lt"/>
                <a:ea typeface="+mn-ea"/>
                <a:cs typeface="+mn-cs"/>
              </a:rPr>
              <a:t> simulation will generally involve hundreds of thousands of time-steps. In addition, typical </a:t>
            </a:r>
            <a:r>
              <a:rPr lang="en-US" sz="1200" kern="1200" baseline="0" dirty="0" err="1" smtClean="0">
                <a:solidFill>
                  <a:schemeClr val="tx1"/>
                </a:solidFill>
                <a:latin typeface="+mn-lt"/>
                <a:ea typeface="+mn-ea"/>
                <a:cs typeface="+mn-cs"/>
              </a:rPr>
              <a:t>gasifier</a:t>
            </a:r>
            <a:r>
              <a:rPr lang="en-US" sz="1200" kern="1200" baseline="0" dirty="0" smtClean="0">
                <a:solidFill>
                  <a:schemeClr val="tx1"/>
                </a:solidFill>
                <a:latin typeface="+mn-lt"/>
                <a:ea typeface="+mn-ea"/>
                <a:cs typeface="+mn-cs"/>
              </a:rPr>
              <a:t> problems require computational grids of millions of cells. Such calculations are computationally very intensive and may require days or weeks of computation even on high-end parallel computers</a:t>
            </a:r>
            <a:endParaRPr lang="en-US" dirty="0"/>
          </a:p>
        </p:txBody>
      </p:sp>
      <p:sp>
        <p:nvSpPr>
          <p:cNvPr id="4" name="Slide Number Placeholder 3"/>
          <p:cNvSpPr>
            <a:spLocks noGrp="1"/>
          </p:cNvSpPr>
          <p:nvPr>
            <p:ph type="sldNum" sz="quarter" idx="10"/>
          </p:nvPr>
        </p:nvSpPr>
        <p:spPr/>
        <p:txBody>
          <a:bodyPr/>
          <a:lstStyle/>
          <a:p>
            <a:fld id="{20898EE0-8545-436E-8A4C-66BCD7A8584C}"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lIns="91432" tIns="45716" rIns="91432" bIns="45716"/>
          <a:lstStyle/>
          <a:p>
            <a:fld id="{39CA47D4-0815-497B-9D64-222A0BEC22FF}" type="slidenum">
              <a:rPr lang="en-US"/>
              <a:pPr/>
              <a:t>17</a:t>
            </a:fld>
            <a:endParaRPr lang="en-US"/>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p:txBody>
          <a:bodyPr/>
          <a:lstStyle/>
          <a:p>
            <a:r>
              <a:rPr lang="en-US" sz="1200" kern="1200" baseline="0" dirty="0" smtClean="0">
                <a:solidFill>
                  <a:schemeClr val="tx1"/>
                </a:solidFill>
                <a:latin typeface="+mn-lt"/>
                <a:ea typeface="+mn-ea"/>
                <a:cs typeface="+mn-cs"/>
              </a:rPr>
              <a:t>For these </a:t>
            </a:r>
            <a:r>
              <a:rPr lang="en-US" sz="1200" kern="1200" baseline="0" dirty="0" err="1" smtClean="0">
                <a:solidFill>
                  <a:schemeClr val="tx1"/>
                </a:solidFill>
                <a:latin typeface="+mn-lt"/>
                <a:ea typeface="+mn-ea"/>
                <a:cs typeface="+mn-cs"/>
              </a:rPr>
              <a:t>gasifier</a:t>
            </a:r>
            <a:r>
              <a:rPr lang="en-US" sz="1200" kern="1200" baseline="0" dirty="0" smtClean="0">
                <a:solidFill>
                  <a:schemeClr val="tx1"/>
                </a:solidFill>
                <a:latin typeface="+mn-lt"/>
                <a:ea typeface="+mn-ea"/>
                <a:cs typeface="+mn-cs"/>
              </a:rPr>
              <a:t> simulations, substantial high performance computing resources (i.e., super computer level) are needed to obtain an acceptable turn around time, to refine the computational grid to improve the predictability and to be able to provide timely feedback in the design cycle. Not only is the </a:t>
            </a:r>
            <a:r>
              <a:rPr lang="en-US" sz="1200" kern="1200" baseline="0" dirty="0" err="1" smtClean="0">
                <a:solidFill>
                  <a:schemeClr val="tx1"/>
                </a:solidFill>
                <a:latin typeface="+mn-lt"/>
                <a:ea typeface="+mn-ea"/>
                <a:cs typeface="+mn-cs"/>
              </a:rPr>
              <a:t>gasifier</a:t>
            </a:r>
            <a:r>
              <a:rPr lang="en-US" sz="1200" kern="1200" baseline="0" dirty="0" smtClean="0">
                <a:solidFill>
                  <a:schemeClr val="tx1"/>
                </a:solidFill>
                <a:latin typeface="+mn-lt"/>
                <a:ea typeface="+mn-ea"/>
                <a:cs typeface="+mn-cs"/>
              </a:rPr>
              <a:t> model highly complex but the results predicted by the model are also complex and require a significant amount of time to post-process, analyze and formulate a hypothesis</a:t>
            </a:r>
          </a:p>
          <a:p>
            <a:endParaRPr lang="en-US" dirty="0" smtClean="0"/>
          </a:p>
          <a:p>
            <a:r>
              <a:rPr lang="en-US" sz="1200" kern="1200" baseline="0" dirty="0" smtClean="0">
                <a:solidFill>
                  <a:schemeClr val="tx1"/>
                </a:solidFill>
                <a:latin typeface="+mn-lt"/>
                <a:ea typeface="+mn-ea"/>
                <a:cs typeface="+mn-cs"/>
              </a:rPr>
              <a:t>Physics-based models help shorten the design cycle by enabling engineers to conduct what-if studies with models and by increasing the accuracy of scale-up studies for commercial scale operation. High performance computing (HPC) helps us to considerably reduce the time-to-solution and provide the capability to address important problems that need urgent solutions.</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Switch Gears</a:t>
            </a:r>
            <a:endParaRPr lang="en-US" dirty="0"/>
          </a:p>
        </p:txBody>
      </p:sp>
      <p:sp>
        <p:nvSpPr>
          <p:cNvPr id="4" name="Slide Number Placeholder 3"/>
          <p:cNvSpPr>
            <a:spLocks noGrp="1"/>
          </p:cNvSpPr>
          <p:nvPr>
            <p:ph type="sldNum" sz="quarter" idx="10"/>
          </p:nvPr>
        </p:nvSpPr>
        <p:spPr/>
        <p:txBody>
          <a:bodyPr/>
          <a:lstStyle/>
          <a:p>
            <a:fld id="{20898EE0-8545-436E-8A4C-66BCD7A8584C}"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1999, version tracking of MFIX was started by using the concurrent versioning system (CVS) software. CVS (http://ximbiot.com/cvs/) is used for source code revision control. CVS allows several developers to work on the same file at the same time and merge their revisions of the code. </a:t>
            </a:r>
            <a:r>
              <a:rPr lang="en-US" dirty="0" smtClean="0"/>
              <a:t> User contributions are checked into CVS by gatekeepers.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 test harness, is used to conduct software regression tests. Such testing seeks to uncover regression bugs or broken software functionality that was previously working. Typically, regression bugs occur as an unintended consequence of code changes. The test harness checks out the current version of MFIX every night, builds executables, and runs the test cases identified by the developers.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Three versions of the code can be downloaded from the website: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cvs</a:t>
            </a:r>
            <a:r>
              <a:rPr lang="en-US" sz="1200" kern="1200" baseline="0" dirty="0" smtClean="0">
                <a:solidFill>
                  <a:schemeClr val="tx1"/>
                </a:solidFill>
                <a:latin typeface="+mn-lt"/>
                <a:ea typeface="+mn-ea"/>
                <a:cs typeface="+mn-cs"/>
              </a:rPr>
              <a:t>, development and stable </a:t>
            </a:r>
            <a:r>
              <a:rPr lang="en-US" sz="1200" kern="1200" baseline="0" dirty="0" err="1" smtClean="0">
                <a:solidFill>
                  <a:schemeClr val="tx1"/>
                </a:solidFill>
                <a:latin typeface="+mn-lt"/>
                <a:ea typeface="+mn-ea"/>
                <a:cs typeface="+mn-cs"/>
              </a:rPr>
              <a:t>verions</a:t>
            </a:r>
            <a:r>
              <a:rPr lang="en-US"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285750" indent="-285750">
              <a:buNone/>
            </a:pPr>
            <a:endParaRPr lang="en-US" sz="1200" kern="1200" dirty="0" smtClean="0">
              <a:solidFill>
                <a:schemeClr val="tx1"/>
              </a:solidFill>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FF0000"/>
                </a:solidFill>
                <a:latin typeface="+mn-lt"/>
                <a:ea typeface="+mn-ea"/>
                <a:cs typeface="+mn-cs"/>
              </a:rPr>
              <a:t>GOTO  website</a:t>
            </a:r>
          </a:p>
          <a:p>
            <a:pPr marL="285750" indent="-285750">
              <a:buNone/>
            </a:pPr>
            <a:endParaRPr lang="en-US" sz="1200" kern="1200" dirty="0" smtClean="0">
              <a:solidFill>
                <a:schemeClr val="tx1"/>
              </a:solidFill>
              <a:latin typeface="+mn-lt"/>
              <a:ea typeface="+mn-ea"/>
              <a:cs typeface="+mn-cs"/>
            </a:endParaRPr>
          </a:p>
          <a:p>
            <a:pPr marL="285750" indent="-285750">
              <a:buNone/>
            </a:pPr>
            <a:r>
              <a:rPr lang="en-US" sz="1200" kern="1200" dirty="0" smtClean="0">
                <a:solidFill>
                  <a:schemeClr val="tx1"/>
                </a:solidFill>
                <a:latin typeface="+mn-lt"/>
                <a:ea typeface="+mn-ea"/>
                <a:cs typeface="+mn-cs"/>
              </a:rPr>
              <a:t>Shown here is CVS version.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0898EE0-8545-436E-8A4C-66BCD7A8584C}"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pPr eaLnBrk="1" hangingPunct="1"/>
            <a:r>
              <a:rPr lang="en-US" dirty="0" smtClean="0"/>
              <a:t>Generating environmentally clean and affordable power and ensuring the energy security of nation is a major goal of research at NETL.  Coal is a major source of electric power but coal burning is a major source of pollution. Coal gasification is a</a:t>
            </a:r>
            <a:r>
              <a:rPr lang="en-US" baseline="0" dirty="0" smtClean="0"/>
              <a:t> </a:t>
            </a:r>
            <a:r>
              <a:rPr lang="en-US" dirty="0" smtClean="0"/>
              <a:t>technology expected to become part of advanced power plants. One of the primary issues drive up costs for coal-based energy is handling and processing of solids.</a:t>
            </a:r>
          </a:p>
          <a:p>
            <a:pPr eaLnBrk="1" hangingPunct="1"/>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Gasification team:</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Use an integrated approach to combine theory, computational modeling, experimental and industrial input to develop physics-based methods, models, and tools to support the development of advanced gasification based devices and systems (transport or entrained flow </a:t>
            </a:r>
            <a:r>
              <a:rPr lang="en-US" sz="1200" kern="1200" baseline="0" dirty="0" err="1" smtClean="0">
                <a:solidFill>
                  <a:schemeClr val="tx1"/>
                </a:solidFill>
                <a:latin typeface="+mn-lt"/>
                <a:ea typeface="+mn-ea"/>
                <a:cs typeface="+mn-cs"/>
              </a:rPr>
              <a:t>gasifiers</a:t>
            </a:r>
            <a:r>
              <a:rPr lang="en-US" sz="1200" kern="1200" baseline="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optimization of operating conditions and establishing performance trends in </a:t>
            </a:r>
            <a:r>
              <a:rPr lang="en-US" sz="1200" kern="1200" baseline="0" dirty="0" err="1" smtClean="0">
                <a:solidFill>
                  <a:schemeClr val="tx1"/>
                </a:solidFill>
                <a:latin typeface="+mn-lt"/>
                <a:ea typeface="+mn-ea"/>
                <a:cs typeface="+mn-cs"/>
              </a:rPr>
              <a:t>gasifiers</a:t>
            </a:r>
            <a:r>
              <a:rPr lang="en-US" sz="1200" kern="1200" baseline="0" dirty="0" smtClean="0">
                <a:solidFill>
                  <a:schemeClr val="tx1"/>
                </a:solidFill>
                <a:latin typeface="+mn-lt"/>
                <a:ea typeface="+mn-ea"/>
                <a:cs typeface="+mn-cs"/>
              </a:rPr>
              <a:t> –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aid in their understanding of gasification reactions under different co-feed conditions and potential for commercialization.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Based on a hierarchy of models of numerical simulations of </a:t>
            </a:r>
            <a:r>
              <a:rPr lang="en-US" sz="1200" kern="1200" baseline="0" dirty="0" err="1" smtClean="0">
                <a:solidFill>
                  <a:schemeClr val="tx1"/>
                </a:solidFill>
                <a:latin typeface="+mn-lt"/>
                <a:ea typeface="+mn-ea"/>
                <a:cs typeface="+mn-cs"/>
              </a:rPr>
              <a:t>gasifiers</a:t>
            </a:r>
            <a:r>
              <a:rPr lang="en-US" sz="1200" kern="1200" baseline="0" dirty="0" smtClean="0">
                <a:solidFill>
                  <a:schemeClr val="tx1"/>
                </a:solidFill>
                <a:latin typeface="+mn-lt"/>
                <a:ea typeface="+mn-ea"/>
                <a:cs typeface="+mn-cs"/>
              </a:rPr>
              <a:t> – improve trade-offs between physical details and computational cost</a:t>
            </a:r>
            <a:endParaRPr lang="en-US" baseline="0" dirty="0" smtClean="0"/>
          </a:p>
          <a:p>
            <a:endParaRPr lang="en-US" sz="1200" baseline="0" dirty="0" smtClean="0"/>
          </a:p>
          <a:p>
            <a:pPr eaLnBrk="1" hangingPunct="1"/>
            <a:endParaRPr lang="en-US" sz="1200" baseline="0" dirty="0" smtClean="0"/>
          </a:p>
          <a:p>
            <a:pPr eaLnBrk="1" hangingPunct="1"/>
            <a:endParaRPr lang="en-US" dirty="0" smtClean="0"/>
          </a:p>
          <a:p>
            <a:endParaRPr lang="en-US" dirty="0" smtClean="0"/>
          </a:p>
        </p:txBody>
      </p:sp>
      <p:sp>
        <p:nvSpPr>
          <p:cNvPr id="41988" name="Slide Number Placeholder 3"/>
          <p:cNvSpPr>
            <a:spLocks noGrp="1"/>
          </p:cNvSpPr>
          <p:nvPr>
            <p:ph type="sldNum" sz="quarter" idx="5"/>
          </p:nvPr>
        </p:nvSpPr>
        <p:spPr/>
        <p:txBody>
          <a:bodyPr/>
          <a:lstStyle/>
          <a:p>
            <a:pPr>
              <a:defRPr/>
            </a:pPr>
            <a:fld id="{0E2D3C79-DE96-4604-9FAF-A7ECC6AE3640}" type="slidenum">
              <a:rPr lang="en-US" smtClean="0"/>
              <a:pPr>
                <a:defRPr/>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20898EE0-8545-436E-8A4C-66BCD7A8584C}"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Install MFIX </a:t>
            </a:r>
            <a:r>
              <a:rPr lang="en-US" sz="1200" kern="1200" baseline="0" dirty="0" smtClean="0">
                <a:solidFill>
                  <a:schemeClr val="tx1"/>
                </a:solidFill>
                <a:latin typeface="+mn-lt"/>
                <a:ea typeface="+mn-ea"/>
                <a:cs typeface="+mn-cs"/>
              </a:rPr>
              <a:t>(version </a:t>
            </a:r>
            <a:r>
              <a:rPr lang="en-US" sz="1200" kern="1200" baseline="0" dirty="0" err="1" smtClean="0">
                <a:solidFill>
                  <a:schemeClr val="tx1"/>
                </a:solidFill>
                <a:latin typeface="+mn-lt"/>
                <a:ea typeface="+mn-ea"/>
                <a:cs typeface="+mn-cs"/>
              </a:rPr>
              <a:t>m.n</a:t>
            </a:r>
            <a:r>
              <a:rPr lang="en-US" sz="1200" kern="1200" baseline="0" dirty="0" smtClean="0">
                <a:solidFill>
                  <a:schemeClr val="tx1"/>
                </a:solidFill>
                <a:latin typeface="+mn-lt"/>
                <a:ea typeface="+mn-ea"/>
                <a:cs typeface="+mn-cs"/>
              </a:rPr>
              <a:t>) from the tar file, go to the home directory and type</a:t>
            </a:r>
          </a:p>
          <a:p>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the most part,  </a:t>
            </a:r>
            <a:r>
              <a:rPr lang="en-US" dirty="0" err="1" smtClean="0"/>
              <a:t>MFiX</a:t>
            </a:r>
            <a:r>
              <a:rPr lang="en-US" dirty="0" smtClean="0"/>
              <a:t> is installed, and run through command lines only. </a:t>
            </a:r>
          </a:p>
          <a:p>
            <a:r>
              <a:rPr lang="en-US" sz="1200" kern="1200" baseline="0" dirty="0" smtClean="0">
                <a:solidFill>
                  <a:schemeClr val="tx1"/>
                </a:solidFill>
                <a:latin typeface="+mn-lt"/>
                <a:ea typeface="+mn-ea"/>
                <a:cs typeface="+mn-cs"/>
              </a:rPr>
              <a:t>Uncompress the file, read the file</a:t>
            </a:r>
          </a:p>
          <a:p>
            <a:r>
              <a:rPr lang="en-US" sz="1200" kern="1200" baseline="0" dirty="0" smtClean="0">
                <a:solidFill>
                  <a:schemeClr val="tx1"/>
                </a:solidFill>
                <a:latin typeface="+mn-lt"/>
                <a:ea typeface="+mn-ea"/>
                <a:cs typeface="+mn-cs"/>
              </a:rPr>
              <a:t>This will create a directory named </a:t>
            </a:r>
            <a:r>
              <a:rPr lang="en-US" sz="1200" kern="1200" baseline="0" dirty="0" err="1" smtClean="0">
                <a:solidFill>
                  <a:schemeClr val="tx1"/>
                </a:solidFill>
                <a:latin typeface="+mn-lt"/>
                <a:ea typeface="+mn-ea"/>
                <a:cs typeface="+mn-cs"/>
              </a:rPr>
              <a:t>mfix</a:t>
            </a:r>
            <a:r>
              <a:rPr lang="en-US" sz="1200" kern="1200" baseline="0" dirty="0" smtClean="0">
                <a:solidFill>
                  <a:schemeClr val="tx1"/>
                </a:solidFill>
                <a:latin typeface="+mn-lt"/>
                <a:ea typeface="+mn-ea"/>
                <a:cs typeface="+mn-cs"/>
              </a:rPr>
              <a:t>, which contains the several subdirectories: doc, model, </a:t>
            </a:r>
            <a:r>
              <a:rPr lang="en-US" sz="1200" kern="1200" baseline="0" dirty="0" err="1" smtClean="0">
                <a:solidFill>
                  <a:schemeClr val="tx1"/>
                </a:solidFill>
                <a:latin typeface="+mn-lt"/>
                <a:ea typeface="+mn-ea"/>
                <a:cs typeface="+mn-cs"/>
              </a:rPr>
              <a:t>post_mfix</a:t>
            </a:r>
            <a:r>
              <a:rPr lang="en-US" sz="1200" kern="1200" baseline="0" dirty="0" smtClean="0">
                <a:solidFill>
                  <a:schemeClr val="tx1"/>
                </a:solidFill>
                <a:latin typeface="+mn-lt"/>
                <a:ea typeface="+mn-ea"/>
                <a:cs typeface="+mn-cs"/>
              </a:rPr>
              <a:t>, tests, tutorials, and tools.</a:t>
            </a:r>
            <a:endParaRPr lang="en-US" dirty="0"/>
          </a:p>
        </p:txBody>
      </p:sp>
      <p:sp>
        <p:nvSpPr>
          <p:cNvPr id="4" name="Slide Number Placeholder 3"/>
          <p:cNvSpPr>
            <a:spLocks noGrp="1"/>
          </p:cNvSpPr>
          <p:nvPr>
            <p:ph type="sldNum" sz="quarter" idx="10"/>
          </p:nvPr>
        </p:nvSpPr>
        <p:spPr/>
        <p:txBody>
          <a:bodyPr/>
          <a:lstStyle/>
          <a:p>
            <a:fld id="{20898EE0-8545-436E-8A4C-66BCD7A8584C}"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Tests and tutorials. The MFIX directory contains over 40 test cases and 13 tutorial cases. The test cases verify various features of the code in isolation (e.g., fluid flow without solids), and typically run in a short period of time. When a new feature is added to the code, a new case to test that feature is also added to the test-cases directory. The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Documentation. The documentation section provides detailed manuals and developer notes, written for each new feature implemented. It is impractical to synchronize the detailed manuals with a code that is constantly evolving. So, two minimalist manuals are maintained that are continually synchronized with the code: a readme file that lists all the user inputs and an MFIX equations file that lists the current set of equations. The equations file is a version-controlled, citable web document. Also, the code is internally documented with comment lines, which constitute about 62% of the code.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Simple explanations of the keywords used in mfix.dat input file are given in the readme.pdf file.  </a:t>
            </a:r>
            <a:r>
              <a:rPr lang="en-US" sz="1200" kern="1200" dirty="0" smtClean="0">
                <a:solidFill>
                  <a:schemeClr val="tx1"/>
                </a:solidFill>
                <a:latin typeface="+mn-lt"/>
                <a:ea typeface="+mn-ea"/>
                <a:cs typeface="+mn-cs"/>
              </a:rPr>
              <a:t>The model directory contains all the source code.  Good place to go digging. </a:t>
            </a:r>
            <a:r>
              <a:rPr lang="en-US" dirty="0" smtClean="0"/>
              <a:t>Going through the MFIX code and understanding how these keywords are used is also very important. Keep in mind that MFIX is an </a:t>
            </a:r>
            <a:r>
              <a:rPr lang="en-US" i="1" dirty="0" smtClean="0"/>
              <a:t>open-source</a:t>
            </a:r>
            <a:r>
              <a:rPr lang="en-US" dirty="0" smtClean="0"/>
              <a:t> software, so in a sense the source code can also serve as a “documentation”.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“MFIX is an expert user’s software with minimal user support and no training provided”</a:t>
            </a:r>
          </a:p>
          <a:p>
            <a:endParaRPr lang="en-US" dirty="0"/>
          </a:p>
        </p:txBody>
      </p:sp>
      <p:sp>
        <p:nvSpPr>
          <p:cNvPr id="4" name="Slide Number Placeholder 3"/>
          <p:cNvSpPr>
            <a:spLocks noGrp="1"/>
          </p:cNvSpPr>
          <p:nvPr>
            <p:ph type="sldNum" sz="quarter" idx="10"/>
          </p:nvPr>
        </p:nvSpPr>
        <p:spPr/>
        <p:txBody>
          <a:bodyPr/>
          <a:lstStyle/>
          <a:p>
            <a:fld id="{20898EE0-8545-436E-8A4C-66BCD7A8584C}"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CFD applies numerical methods (called </a:t>
            </a:r>
            <a:r>
              <a:rPr lang="en-US" sz="1200" kern="1200" dirty="0" err="1" smtClean="0">
                <a:solidFill>
                  <a:schemeClr val="tx1"/>
                </a:solidFill>
                <a:latin typeface="+mn-lt"/>
                <a:ea typeface="+mn-ea"/>
                <a:cs typeface="+mn-cs"/>
              </a:rPr>
              <a:t>discretization</a:t>
            </a:r>
            <a:r>
              <a:rPr lang="en-US" sz="1200" kern="1200" dirty="0" smtClean="0">
                <a:solidFill>
                  <a:schemeClr val="tx1"/>
                </a:solidFill>
                <a:latin typeface="+mn-lt"/>
                <a:ea typeface="+mn-ea"/>
                <a:cs typeface="+mn-cs"/>
              </a:rPr>
              <a:t>) to develop approximations of the governing equations of fluid mechanics in the fluid region of interest. The solution is post-processed to extract desired information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Consists of 3 general steps:</a:t>
            </a:r>
          </a:p>
          <a:p>
            <a:r>
              <a:rPr lang="en-US" sz="1200" kern="1200" dirty="0" smtClean="0">
                <a:solidFill>
                  <a:schemeClr val="tx1"/>
                </a:solidFill>
                <a:latin typeface="+mn-lt"/>
                <a:ea typeface="+mn-ea"/>
                <a:cs typeface="+mn-cs"/>
              </a:rPr>
              <a:t>pre processing:  Formulation of the problem (governing equations and </a:t>
            </a:r>
            <a:r>
              <a:rPr lang="en-US" sz="1200" kern="1200" dirty="0" err="1" smtClean="0">
                <a:solidFill>
                  <a:schemeClr val="tx1"/>
                </a:solidFill>
                <a:latin typeface="+mn-lt"/>
                <a:ea typeface="+mn-ea"/>
                <a:cs typeface="+mn-cs"/>
              </a:rPr>
              <a:t>bc</a:t>
            </a:r>
            <a:r>
              <a:rPr lang="en-US" sz="1200" kern="1200" dirty="0" smtClean="0">
                <a:solidFill>
                  <a:schemeClr val="tx1"/>
                </a:solidFill>
                <a:latin typeface="+mn-lt"/>
                <a:ea typeface="+mn-ea"/>
                <a:cs typeface="+mn-cs"/>
              </a:rPr>
              <a:t>).  Construction of the mesh.  All parameters that define a simulation are set up in a text file called mfix.dat, that can be edited through a visual text editor such a </a:t>
            </a:r>
            <a:r>
              <a:rPr lang="en-US" sz="1200" kern="1200" dirty="0" err="1" smtClean="0">
                <a:solidFill>
                  <a:schemeClr val="tx1"/>
                </a:solidFill>
                <a:latin typeface="+mn-lt"/>
                <a:ea typeface="+mn-ea"/>
                <a:cs typeface="+mn-cs"/>
              </a:rPr>
              <a:t>gedit</a:t>
            </a:r>
            <a:r>
              <a:rPr lang="en-US" sz="1200" kern="1200" dirty="0" smtClean="0">
                <a:solidFill>
                  <a:schemeClr val="tx1"/>
                </a:solidFill>
                <a:latin typeface="+mn-lt"/>
                <a:ea typeface="+mn-ea"/>
                <a:cs typeface="+mn-cs"/>
              </a:rPr>
              <a:t>, or the usual Linux text editor vi.  In some cases user-defined subroutines may need to be modified and in more advanced cases some of the source code.</a:t>
            </a:r>
          </a:p>
          <a:p>
            <a:r>
              <a:rPr lang="en-US" sz="1200" kern="1200" dirty="0" smtClean="0">
                <a:solidFill>
                  <a:schemeClr val="tx1"/>
                </a:solidFill>
                <a:latin typeface="+mn-lt"/>
                <a:ea typeface="+mn-ea"/>
                <a:cs typeface="+mn-cs"/>
              </a:rPr>
              <a:t>Solving:  </a:t>
            </a:r>
            <a:r>
              <a:rPr lang="en-US" sz="1200" kern="1200" dirty="0" err="1" smtClean="0">
                <a:solidFill>
                  <a:schemeClr val="tx1"/>
                </a:solidFill>
                <a:latin typeface="+mn-lt"/>
                <a:ea typeface="+mn-ea"/>
                <a:cs typeface="+mn-cs"/>
              </a:rPr>
              <a:t>Discretization</a:t>
            </a:r>
            <a:r>
              <a:rPr lang="en-US" sz="1200" kern="1200" dirty="0" smtClean="0">
                <a:solidFill>
                  <a:schemeClr val="tx1"/>
                </a:solidFill>
                <a:latin typeface="+mn-lt"/>
                <a:ea typeface="+mn-ea"/>
                <a:cs typeface="+mn-cs"/>
              </a:rPr>
              <a:t> of the governing equations, solution of the resulting algebraic equations.  This is where we run the </a:t>
            </a:r>
            <a:r>
              <a:rPr lang="en-US" sz="1200" kern="1200" dirty="0" err="1" smtClean="0">
                <a:solidFill>
                  <a:schemeClr val="tx1"/>
                </a:solidFill>
                <a:latin typeface="+mn-lt"/>
                <a:ea typeface="+mn-ea"/>
                <a:cs typeface="+mn-cs"/>
              </a:rPr>
              <a:t>mfix</a:t>
            </a:r>
            <a:r>
              <a:rPr lang="en-US" sz="1200" kern="1200" dirty="0" smtClean="0">
                <a:solidFill>
                  <a:schemeClr val="tx1"/>
                </a:solidFill>
                <a:latin typeface="+mn-lt"/>
                <a:ea typeface="+mn-ea"/>
                <a:cs typeface="+mn-cs"/>
              </a:rPr>
              <a:t> executable program.</a:t>
            </a:r>
          </a:p>
          <a:p>
            <a:r>
              <a:rPr lang="en-US" sz="1200" kern="1200" dirty="0" smtClean="0">
                <a:solidFill>
                  <a:schemeClr val="tx1"/>
                </a:solidFill>
                <a:latin typeface="+mn-lt"/>
                <a:ea typeface="+mn-ea"/>
                <a:cs typeface="+mn-cs"/>
              </a:rPr>
              <a:t>Post processing: this involves visualization and analysis</a:t>
            </a:r>
            <a:r>
              <a:rPr lang="en-US" sz="1200" kern="1200" baseline="0" dirty="0" smtClean="0">
                <a:solidFill>
                  <a:schemeClr val="tx1"/>
                </a:solidFill>
                <a:latin typeface="+mn-lt"/>
                <a:ea typeface="+mn-ea"/>
                <a:cs typeface="+mn-cs"/>
              </a:rPr>
              <a:t> – discussed on next slide.</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Often find we need to do it</a:t>
            </a:r>
            <a:r>
              <a:rPr lang="en-US" sz="1200" kern="1200" baseline="0" dirty="0" smtClean="0">
                <a:solidFill>
                  <a:schemeClr val="tx1"/>
                </a:solidFill>
                <a:latin typeface="+mn-lt"/>
                <a:ea typeface="+mn-ea"/>
                <a:cs typeface="+mn-cs"/>
              </a:rPr>
              <a:t> all over again based on the results!</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0898EE0-8545-436E-8A4C-66BCD7A8584C}"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best way we understand problems is a step-by-step approach.  What is the objective of the CFD analysis?  What physical phenomena need to be taken into account? What is the geometry of the domain and operating conditions?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same step-by-step approach applies to numerical solutions. Simplifications of a problem brings it to a level that we can easily understand. Then we incrementally add complexity, so that we understand their effects.</a:t>
            </a:r>
          </a:p>
          <a:p>
            <a:endParaRPr lang="en-US" dirty="0"/>
          </a:p>
        </p:txBody>
      </p:sp>
      <p:sp>
        <p:nvSpPr>
          <p:cNvPr id="4" name="Slide Number Placeholder 3"/>
          <p:cNvSpPr>
            <a:spLocks noGrp="1"/>
          </p:cNvSpPr>
          <p:nvPr>
            <p:ph type="sldNum" sz="quarter" idx="10"/>
          </p:nvPr>
        </p:nvSpPr>
        <p:spPr/>
        <p:txBody>
          <a:bodyPr/>
          <a:lstStyle/>
          <a:p>
            <a:fld id="{20898EE0-8545-436E-8A4C-66BCD7A8584C}"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Geometry: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Definition of geometry of region of interest (computational domain).</a:t>
            </a:r>
            <a:r>
              <a:rPr lang="en-US" baseline="0" dirty="0" smtClean="0"/>
              <a:t> </a:t>
            </a:r>
            <a:r>
              <a:rPr lang="en-US" dirty="0" smtClean="0"/>
              <a:t>Grid generation – sub-division of domain into number of smaller sub-domains: grid (mesh) of cells (control volumes/ elements). Specification of appropriate boundary conditions</a:t>
            </a:r>
          </a:p>
          <a:p>
            <a:endParaRPr lang="en-US" dirty="0" smtClean="0"/>
          </a:p>
          <a:p>
            <a:r>
              <a:rPr lang="en-US" dirty="0" smtClean="0"/>
              <a:t>Physics:</a:t>
            </a:r>
          </a:p>
          <a:p>
            <a:r>
              <a:rPr lang="en-US" dirty="0" smtClean="0"/>
              <a:t>Selection of physical and chemical phenomena that needs to be modeled.</a:t>
            </a:r>
          </a:p>
          <a:p>
            <a:r>
              <a:rPr lang="en-US" dirty="0" smtClean="0"/>
              <a:t>Definition of fluid properties.</a:t>
            </a:r>
          </a:p>
          <a:p>
            <a:endParaRPr lang="en-US" dirty="0" smtClean="0"/>
          </a:p>
          <a:p>
            <a:r>
              <a:rPr lang="en-US" dirty="0" err="1" smtClean="0"/>
              <a:t>Numerics</a:t>
            </a:r>
            <a:r>
              <a:rPr lang="en-US" dirty="0" smtClean="0"/>
              <a:t>:</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20898EE0-8545-436E-8A4C-66BCD7A8584C}"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All other important documentation, such as readme.pdf file needed to set-up and understand the mfix.dat input file can be downloaded from the MFIX website. All keywords used in the input file are explained there, be sure to have it handy.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Simple explanations of the keywords used in mfix.dat input file are given in the readme.pdf file. Going through the MFIX code and understanding how these keywords are used is also very important. Keep in mind that MFIX is an </a:t>
            </a:r>
            <a:r>
              <a:rPr lang="en-US" i="1" dirty="0" smtClean="0"/>
              <a:t>open-source</a:t>
            </a:r>
            <a:r>
              <a:rPr lang="en-US" dirty="0" smtClean="0"/>
              <a:t> software, so in a sense the source code can also serve as a “documentation”.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0898EE0-8545-436E-8A4C-66BCD7A8584C}"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Recall two post-processing codes are available for visualizing the results and extracting data in the form of tables from the output files. One is </a:t>
            </a:r>
            <a:r>
              <a:rPr lang="en-US" sz="1200" kern="1200" dirty="0" err="1" smtClean="0">
                <a:solidFill>
                  <a:schemeClr val="tx1"/>
                </a:solidFill>
                <a:latin typeface="+mn-lt"/>
                <a:ea typeface="+mn-ea"/>
                <a:cs typeface="+mn-cs"/>
              </a:rPr>
              <a:t>post_mfix</a:t>
            </a:r>
            <a:r>
              <a:rPr lang="en-US" sz="1200" kern="1200" dirty="0" smtClean="0">
                <a:solidFill>
                  <a:schemeClr val="tx1"/>
                </a:solidFill>
                <a:latin typeface="+mn-lt"/>
                <a:ea typeface="+mn-ea"/>
                <a:cs typeface="+mn-cs"/>
              </a:rPr>
              <a:t> which is a command line interface for data analysis.  </a:t>
            </a:r>
            <a:r>
              <a:rPr lang="en-US" sz="1200" kern="1200" baseline="0" dirty="0" smtClean="0">
                <a:solidFill>
                  <a:schemeClr val="tx1"/>
                </a:solidFill>
                <a:latin typeface="+mn-lt"/>
                <a:ea typeface="+mn-ea"/>
                <a:cs typeface="+mn-cs"/>
              </a:rPr>
              <a:t>The post-processing program POST_MFIX is used for retrieving data from the </a:t>
            </a:r>
            <a:r>
              <a:rPr lang="en-US" sz="1200" i="1" kern="1200" baseline="0" dirty="0" smtClean="0">
                <a:solidFill>
                  <a:schemeClr val="tx1"/>
                </a:solidFill>
                <a:latin typeface="+mn-lt"/>
                <a:ea typeface="+mn-ea"/>
                <a:cs typeface="+mn-cs"/>
              </a:rPr>
              <a:t>.RES and .</a:t>
            </a:r>
            <a:r>
              <a:rPr lang="en-US" sz="1200" i="1" kern="1200" baseline="0" dirty="0" err="1" smtClean="0">
                <a:solidFill>
                  <a:schemeClr val="tx1"/>
                </a:solidFill>
                <a:latin typeface="+mn-lt"/>
                <a:ea typeface="+mn-ea"/>
                <a:cs typeface="+mn-cs"/>
              </a:rPr>
              <a:t>SPx</a:t>
            </a:r>
            <a:r>
              <a:rPr lang="en-US" sz="1200" i="1" kern="1200" baseline="0" dirty="0" smtClean="0">
                <a:solidFill>
                  <a:schemeClr val="tx1"/>
                </a:solidFill>
                <a:latin typeface="+mn-lt"/>
                <a:ea typeface="+mn-ea"/>
                <a:cs typeface="+mn-cs"/>
              </a:rPr>
              <a:t> files. POST_MFIX is compiled with fairly large array sizes, and hence it will work for most </a:t>
            </a:r>
            <a:r>
              <a:rPr lang="en-US" sz="1200" kern="1200" baseline="0" dirty="0" smtClean="0">
                <a:solidFill>
                  <a:schemeClr val="tx1"/>
                </a:solidFill>
                <a:latin typeface="+mn-lt"/>
                <a:ea typeface="+mn-ea"/>
                <a:cs typeface="+mn-cs"/>
              </a:rPr>
              <a:t>MFIX runs.</a:t>
            </a:r>
            <a:endParaRPr lang="en-US" dirty="0" smtClean="0"/>
          </a:p>
          <a:p>
            <a:endParaRPr lang="en-US" dirty="0" smtClean="0"/>
          </a:p>
          <a:p>
            <a:r>
              <a:rPr lang="en-US" sz="1200" kern="1200" baseline="0" dirty="0" smtClean="0">
                <a:solidFill>
                  <a:schemeClr val="tx1"/>
                </a:solidFill>
                <a:latin typeface="+mn-lt"/>
                <a:ea typeface="+mn-ea"/>
                <a:cs typeface="+mn-cs"/>
              </a:rPr>
              <a:t>Graphical representation of MFIX results can be obtained by using the ANIMATE_MFIX program. This program should be accessed from the run directory, which contains the .</a:t>
            </a:r>
            <a:r>
              <a:rPr lang="en-US" sz="1200" i="1" kern="1200" baseline="0" dirty="0" smtClean="0">
                <a:solidFill>
                  <a:schemeClr val="tx1"/>
                </a:solidFill>
                <a:latin typeface="+mn-lt"/>
                <a:ea typeface="+mn-ea"/>
                <a:cs typeface="+mn-cs"/>
              </a:rPr>
              <a:t>RES and</a:t>
            </a:r>
          </a:p>
          <a:p>
            <a:r>
              <a:rPr lang="en-US" sz="1200" kern="1200" baseline="0" dirty="0" smtClean="0">
                <a:solidFill>
                  <a:schemeClr val="tx1"/>
                </a:solidFill>
                <a:latin typeface="+mn-lt"/>
                <a:ea typeface="+mn-ea"/>
                <a:cs typeface="+mn-cs"/>
              </a:rPr>
              <a:t>.</a:t>
            </a:r>
            <a:r>
              <a:rPr lang="en-US" sz="1200" i="1" kern="1200" baseline="0" dirty="0" err="1" smtClean="0">
                <a:solidFill>
                  <a:schemeClr val="tx1"/>
                </a:solidFill>
                <a:latin typeface="+mn-lt"/>
                <a:ea typeface="+mn-ea"/>
                <a:cs typeface="+mn-cs"/>
              </a:rPr>
              <a:t>SPx</a:t>
            </a:r>
            <a:r>
              <a:rPr lang="en-US" sz="1200" i="1" kern="1200" baseline="0" dirty="0" smtClean="0">
                <a:solidFill>
                  <a:schemeClr val="tx1"/>
                </a:solidFill>
                <a:latin typeface="+mn-lt"/>
                <a:ea typeface="+mn-ea"/>
                <a:cs typeface="+mn-cs"/>
              </a:rPr>
              <a:t> files. First, the program will request a run name. After receiving a valid run name, the </a:t>
            </a:r>
            <a:r>
              <a:rPr lang="en-US" sz="1200" kern="1200" baseline="0" dirty="0" smtClean="0">
                <a:solidFill>
                  <a:schemeClr val="tx1"/>
                </a:solidFill>
                <a:latin typeface="+mn-lt"/>
                <a:ea typeface="+mn-ea"/>
                <a:cs typeface="+mn-cs"/>
              </a:rPr>
              <a:t>program will check whether the two files </a:t>
            </a:r>
            <a:r>
              <a:rPr lang="en-US" sz="1200" i="1" kern="1200" baseline="0" dirty="0" smtClean="0">
                <a:solidFill>
                  <a:schemeClr val="tx1"/>
                </a:solidFill>
                <a:latin typeface="+mn-lt"/>
                <a:ea typeface="+mn-ea"/>
                <a:cs typeface="+mn-cs"/>
              </a:rPr>
              <a:t>ani_mfix.ini and ani_mfix.mm (min max) exist in </a:t>
            </a:r>
            <a:r>
              <a:rPr lang="en-US" sz="1200" kern="1200" baseline="0" dirty="0" smtClean="0">
                <a:solidFill>
                  <a:schemeClr val="tx1"/>
                </a:solidFill>
                <a:latin typeface="+mn-lt"/>
                <a:ea typeface="+mn-ea"/>
                <a:cs typeface="+mn-cs"/>
              </a:rPr>
              <a:t>the run directory. If these files are not found in the directory, certain default values are used for configuring the ANIMATE_MFIX display and the files are written with these default values.  </a:t>
            </a:r>
          </a:p>
          <a:p>
            <a:endParaRPr lang="en-US" sz="1200" kern="1200" baseline="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Ani_mfix</a:t>
            </a:r>
            <a:r>
              <a:rPr lang="en-US" sz="1200" kern="1200" dirty="0" smtClean="0">
                <a:solidFill>
                  <a:schemeClr val="tx1"/>
                </a:solidFill>
                <a:latin typeface="+mn-lt"/>
                <a:ea typeface="+mn-ea"/>
                <a:cs typeface="+mn-cs"/>
              </a:rPr>
              <a:t> has a limited GUI for visualizing the results but is not as well supported anymore. Users are now being encouraged to use the program </a:t>
            </a:r>
            <a:r>
              <a:rPr lang="en-US" sz="1200" kern="1200" dirty="0" err="1" smtClean="0">
                <a:solidFill>
                  <a:schemeClr val="tx1"/>
                </a:solidFill>
                <a:latin typeface="+mn-lt"/>
                <a:ea typeface="+mn-ea"/>
                <a:cs typeface="+mn-cs"/>
              </a:rPr>
              <a:t>Paraview</a:t>
            </a:r>
            <a:r>
              <a:rPr lang="en-US" sz="1200" kern="120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none" strike="noStrike"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Software</a:t>
            </a:r>
            <a:r>
              <a:rPr lang="en-US" baseline="0" dirty="0" smtClean="0"/>
              <a:t> for creating videos: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AVI (Audio Video Interleave) has been the long standing format to save and deliver movies and other video files. It has been around for a very long time and has been improved over time. </a:t>
            </a:r>
            <a:r>
              <a:rPr lang="en-US" sz="1200" u="none" strike="noStrike" kern="1200" dirty="0" smtClean="0">
                <a:solidFill>
                  <a:schemeClr val="tx1"/>
                </a:solidFill>
                <a:latin typeface="+mn-lt"/>
                <a:ea typeface="+mn-ea"/>
                <a:cs typeface="+mn-cs"/>
              </a:rPr>
              <a:t>AVI is used when you want to capture or show a lot of detail.</a:t>
            </a:r>
            <a:r>
              <a:rPr lang="en-US" sz="1200" u="none" strike="noStrike" kern="1200" baseline="0" dirty="0" smtClean="0">
                <a:solidFill>
                  <a:schemeClr val="tx1"/>
                </a:solidFill>
                <a:latin typeface="+mn-lt"/>
                <a:ea typeface="+mn-ea"/>
                <a:cs typeface="+mn-cs"/>
              </a:rPr>
              <a:t> </a:t>
            </a:r>
            <a:r>
              <a:rPr lang="en-US" sz="1200" u="none" strike="noStrike" kern="1200" dirty="0" smtClean="0">
                <a:solidFill>
                  <a:schemeClr val="tx1"/>
                </a:solidFill>
                <a:latin typeface="+mn-lt"/>
                <a:ea typeface="+mn-ea"/>
                <a:cs typeface="+mn-cs"/>
              </a:rPr>
              <a:t>The MPG </a:t>
            </a:r>
            <a:r>
              <a:rPr lang="en-US" dirty="0" smtClean="0"/>
              <a:t>MPEG (Moving Pictures Expert Group) </a:t>
            </a:r>
            <a:r>
              <a:rPr lang="en-US" sz="1200" u="none" strike="noStrike" kern="1200" dirty="0" smtClean="0">
                <a:solidFill>
                  <a:schemeClr val="tx1"/>
                </a:solidFill>
                <a:latin typeface="+mn-lt"/>
                <a:ea typeface="+mn-ea"/>
                <a:cs typeface="+mn-cs"/>
              </a:rPr>
              <a:t>format is a glossy encoding of video and audio, sacrificing a little bit of detail in order to save a lot of space. MPG videos are very prominent in the internet where bigger files take longer to download, so it makes sense to encode in a smaller file size even if there is a minor loss in quality.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latin typeface="+mn-lt"/>
                <a:ea typeface="+mn-ea"/>
                <a:cs typeface="+mn-cs"/>
              </a:rPr>
              <a:t/>
            </a:r>
            <a:br>
              <a:rPr lang="en-US" sz="1200" u="none" strike="noStrike" kern="1200" dirty="0" smtClean="0">
                <a:solidFill>
                  <a:schemeClr val="tx1"/>
                </a:solidFill>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20898EE0-8545-436E-8A4C-66BCD7A8584C}"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latin typeface="+mn-lt"/>
                <a:ea typeface="+mn-ea"/>
                <a:cs typeface="+mn-cs"/>
              </a:rPr>
              <a:t/>
            </a:r>
            <a:br>
              <a:rPr lang="en-US" sz="1200" u="none" strike="noStrike" kern="1200" dirty="0" smtClean="0">
                <a:solidFill>
                  <a:schemeClr val="tx1"/>
                </a:solidFill>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20898EE0-8545-436E-8A4C-66BCD7A8584C}"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0898EE0-8545-436E-8A4C-66BCD7A8584C}"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0898EE0-8545-436E-8A4C-66BCD7A8584C}"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898EE0-8545-436E-8A4C-66BCD7A8584C}"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know that for fully developed laminar flow a parabolic velocity profile will develop in a circular flow passage. </a:t>
            </a:r>
          </a:p>
          <a:p>
            <a:endParaRPr lang="en-US" dirty="0" smtClean="0"/>
          </a:p>
          <a:p>
            <a:r>
              <a:rPr lang="en-US" dirty="0" smtClean="0"/>
              <a:t>In this case we know the pipe geometry</a:t>
            </a:r>
            <a:r>
              <a:rPr lang="en-US" baseline="0" dirty="0" smtClean="0"/>
              <a:t>, fluid properties and pressure drop.</a:t>
            </a:r>
          </a:p>
          <a:p>
            <a:endParaRPr lang="en-US" dirty="0" smtClean="0"/>
          </a:p>
        </p:txBody>
      </p:sp>
      <p:sp>
        <p:nvSpPr>
          <p:cNvPr id="4" name="Slide Number Placeholder 3"/>
          <p:cNvSpPr>
            <a:spLocks noGrp="1"/>
          </p:cNvSpPr>
          <p:nvPr>
            <p:ph type="sldNum" sz="quarter" idx="10"/>
          </p:nvPr>
        </p:nvSpPr>
        <p:spPr/>
        <p:txBody>
          <a:bodyPr/>
          <a:lstStyle/>
          <a:p>
            <a:fld id="{20898EE0-8545-436E-8A4C-66BCD7A8584C}"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problem described above is coded into an MFIX data file called </a:t>
            </a:r>
            <a:r>
              <a:rPr lang="en-US" sz="1200" i="1" kern="1200" dirty="0" smtClean="0">
                <a:solidFill>
                  <a:schemeClr val="tx1"/>
                </a:solidFill>
                <a:latin typeface="+mn-lt"/>
                <a:ea typeface="+mn-ea"/>
                <a:cs typeface="+mn-cs"/>
              </a:rPr>
              <a:t>mfix.dat, which will </a:t>
            </a:r>
            <a:r>
              <a:rPr lang="en-US" sz="1200" kern="1200" dirty="0" smtClean="0">
                <a:solidFill>
                  <a:schemeClr val="tx1"/>
                </a:solidFill>
                <a:latin typeface="+mn-lt"/>
                <a:ea typeface="+mn-ea"/>
                <a:cs typeface="+mn-cs"/>
              </a:rPr>
              <a:t>be located in the directory in which the calculation is initiated. It is desirable to include a few (optional) comment statements to identify the problem, the author, creation date, etc., in the data file as shown below.</a:t>
            </a:r>
          </a:p>
          <a:p>
            <a:r>
              <a:rPr lang="en-US" sz="1200" kern="1200" dirty="0" smtClean="0">
                <a:solidFill>
                  <a:schemeClr val="tx1"/>
                </a:solidFill>
                <a:latin typeface="+mn-lt"/>
                <a:ea typeface="+mn-ea"/>
                <a:cs typeface="+mn-cs"/>
              </a:rPr>
              <a:t>The variable names may be entered in any order. For the ease of writing and reading the data file, however, grouping of similar data items (as done in the examples) is suggested for readability. For details of the various data items, refer to the README</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RUN CONTROL/NUMERICS</a:t>
            </a:r>
          </a:p>
          <a:p>
            <a:r>
              <a:rPr lang="en-US" sz="1200" kern="1200" dirty="0" smtClean="0">
                <a:solidFill>
                  <a:schemeClr val="tx1"/>
                </a:solidFill>
                <a:latin typeface="+mn-lt"/>
                <a:ea typeface="+mn-ea"/>
                <a:cs typeface="+mn-cs"/>
              </a:rPr>
              <a:t>Section defines parameters that control how the computer runs the code, as the term suggests</a:t>
            </a:r>
          </a:p>
          <a:p>
            <a:r>
              <a:rPr lang="en-US" sz="1200" kern="1200" dirty="0" smtClean="0">
                <a:solidFill>
                  <a:schemeClr val="tx1"/>
                </a:solidFill>
                <a:latin typeface="+mn-lt"/>
                <a:ea typeface="+mn-ea"/>
                <a:cs typeface="+mn-cs"/>
              </a:rPr>
              <a:t>The name used to label the output files when they are created is defined as RUN_NAME and the nature of the problem addressed by this run is defined (in 60 characters or less) in DESCRIPTION. The units used for data input and output are listed in UNITS. The type of run (a new run or a previous run that is being restarted) is listed in RUN_TYPE. For the very first run of any particular simulation, the RUN_TYPE must be set to 'new’.  After that, if a normal restart run is desired (with no additional user-defined changes to the restart file), RUN_TYPE should be given the value 'restart_1'. The starting and stopping times are defined in TIME and TSTOP, respectively. The starting time step is defined in DT. If this variable is not defined, a steady state calculation is performed (</a:t>
            </a:r>
            <a:r>
              <a:rPr lang="en-US" sz="1200" b="1" kern="1200" dirty="0" smtClean="0">
                <a:solidFill>
                  <a:schemeClr val="tx1"/>
                </a:solidFill>
                <a:latin typeface="+mn-lt"/>
                <a:ea typeface="+mn-ea"/>
                <a:cs typeface="+mn-cs"/>
              </a:rPr>
              <a:t>THE CASE HERE</a:t>
            </a:r>
            <a:r>
              <a:rPr lang="en-US" sz="1200" kern="1200" dirty="0" smtClean="0">
                <a:solidFill>
                  <a:schemeClr val="tx1"/>
                </a:solidFill>
                <a:latin typeface="+mn-lt"/>
                <a:ea typeface="+mn-ea"/>
                <a:cs typeface="+mn-cs"/>
              </a:rPr>
              <a:t>). ENERGY_EQ controls whether or not energy equations are solved, by being set to '.TRUE.' or '.FALSE.' Similarly, the value of SPECIES_EQ controls whether or not species equations of phase m are solved. In this case, m has the value one (0- gas phase) and the '.F.' indicates that such equations are not to be solved. The value of the final variable in this section, CALL_USR, determines whether or not user-defined subroutines are called.</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To reiterate note that this .</a:t>
            </a:r>
            <a:r>
              <a:rPr lang="en-US" sz="1200" kern="1200" dirty="0" err="1" smtClean="0">
                <a:solidFill>
                  <a:schemeClr val="tx1"/>
                </a:solidFill>
                <a:latin typeface="+mn-lt"/>
                <a:ea typeface="+mn-ea"/>
                <a:cs typeface="+mn-cs"/>
              </a:rPr>
              <a:t>dat</a:t>
            </a:r>
            <a:r>
              <a:rPr lang="en-US" sz="1200" kern="1200" dirty="0" smtClean="0">
                <a:solidFill>
                  <a:schemeClr val="tx1"/>
                </a:solidFill>
                <a:latin typeface="+mn-lt"/>
                <a:ea typeface="+mn-ea"/>
                <a:cs typeface="+mn-cs"/>
              </a:rPr>
              <a:t> a steady state calculation (</a:t>
            </a:r>
            <a:r>
              <a:rPr lang="en-US" sz="1200" kern="1200" dirty="0" err="1" smtClean="0">
                <a:solidFill>
                  <a:schemeClr val="tx1"/>
                </a:solidFill>
                <a:latin typeface="+mn-lt"/>
                <a:ea typeface="+mn-ea"/>
                <a:cs typeface="+mn-cs"/>
              </a:rPr>
              <a:t>dt</a:t>
            </a:r>
            <a:r>
              <a:rPr lang="en-US" sz="1200" kern="1200" dirty="0" smtClean="0">
                <a:solidFill>
                  <a:schemeClr val="tx1"/>
                </a:solidFill>
                <a:latin typeface="+mn-lt"/>
                <a:ea typeface="+mn-ea"/>
                <a:cs typeface="+mn-cs"/>
              </a:rPr>
              <a:t> is not set and so is ‘undefined’) is being used..  It is  cold non-reactive flow.  With no ‘species’.  For  ‘horizontal flow’ gravity is set to zero. (Due to definition of momentum equations – discussed below)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GEOMETRY/BOUNDARY CONDITION</a:t>
            </a:r>
          </a:p>
          <a:p>
            <a:r>
              <a:rPr lang="en-US" sz="1200" kern="1200" dirty="0" smtClean="0">
                <a:solidFill>
                  <a:schemeClr val="tx1"/>
                </a:solidFill>
                <a:latin typeface="+mn-lt"/>
                <a:ea typeface="+mn-ea"/>
                <a:cs typeface="+mn-cs"/>
              </a:rPr>
              <a:t>The GEOMETRY section gives the basic parameters of the reactor.  We have pipe flow so we select cylindrical coordinates.  In MFIX, x represents the radial direction, y direction represents the axial direction and z the </a:t>
            </a:r>
            <a:r>
              <a:rPr lang="en-US" sz="1200" kern="1200" dirty="0" err="1" smtClean="0">
                <a:solidFill>
                  <a:schemeClr val="tx1"/>
                </a:solidFill>
                <a:latin typeface="+mn-lt"/>
                <a:ea typeface="+mn-ea"/>
                <a:cs typeface="+mn-cs"/>
              </a:rPr>
              <a:t>azimuthal</a:t>
            </a:r>
            <a:r>
              <a:rPr lang="en-US" sz="1200" kern="1200" dirty="0" smtClean="0">
                <a:solidFill>
                  <a:schemeClr val="tx1"/>
                </a:solidFill>
                <a:latin typeface="+mn-lt"/>
                <a:ea typeface="+mn-ea"/>
                <a:cs typeface="+mn-cs"/>
              </a:rPr>
              <a:t>.  The width (in the length units defined in UNITS) is listed as XLENGTH.   In cylindrical coordinates this is essentially the radius of the bed. T calculate the actual diameter of the reactor, XLENGTH must be doubled. The number of cells in the radial (x) direction is defined as IMAX. The height of the reactor is listed as YLENGTH and the number of cells in the axial (y) direction is defined as JMAX. We know the flow is symmetric.  So select 2D </a:t>
            </a:r>
            <a:r>
              <a:rPr lang="en-US" sz="1200" kern="1200" dirty="0" err="1" smtClean="0">
                <a:solidFill>
                  <a:schemeClr val="tx1"/>
                </a:solidFill>
                <a:latin typeface="+mn-lt"/>
                <a:ea typeface="+mn-ea"/>
                <a:cs typeface="+mn-cs"/>
              </a:rPr>
              <a:t>axi</a:t>
            </a:r>
            <a:r>
              <a:rPr lang="en-US" sz="1200" kern="1200" dirty="0" smtClean="0">
                <a:solidFill>
                  <a:schemeClr val="tx1"/>
                </a:solidFill>
                <a:latin typeface="+mn-lt"/>
                <a:ea typeface="+mn-ea"/>
                <a:cs typeface="+mn-cs"/>
              </a:rPr>
              <a:t> symmetric by turning off the k direction (</a:t>
            </a:r>
            <a:r>
              <a:rPr lang="en-US" sz="1200" kern="1200" dirty="0" err="1" smtClean="0">
                <a:solidFill>
                  <a:schemeClr val="tx1"/>
                </a:solidFill>
                <a:latin typeface="+mn-lt"/>
                <a:ea typeface="+mn-ea"/>
                <a:cs typeface="+mn-cs"/>
              </a:rPr>
              <a:t>azimuthual</a:t>
            </a:r>
            <a:r>
              <a:rPr lang="en-US" sz="1200" kern="1200" dirty="0" smtClean="0">
                <a:solidFill>
                  <a:schemeClr val="tx1"/>
                </a:solidFill>
                <a:latin typeface="+mn-lt"/>
                <a:ea typeface="+mn-ea"/>
                <a:cs typeface="+mn-cs"/>
              </a:rPr>
              <a:t> direction.  Y-axis is the axis of symmetry).  In 3D cylindrical coordinates the centerline is the y-axis and it acts as a 'free-slip/zero-flux' wall. The reactor length in the z direction is defined as ZLENGTH and the number of cells in the z direction is defined as KMAX. In cylindrical coordinates, the z direction is the </a:t>
            </a:r>
            <a:r>
              <a:rPr lang="en-US" sz="1200" kern="1200" dirty="0" err="1" smtClean="0">
                <a:solidFill>
                  <a:schemeClr val="tx1"/>
                </a:solidFill>
                <a:latin typeface="+mn-lt"/>
                <a:ea typeface="+mn-ea"/>
                <a:cs typeface="+mn-cs"/>
              </a:rPr>
              <a:t>azimuthal</a:t>
            </a:r>
            <a:r>
              <a:rPr lang="en-US" sz="1200" kern="1200" dirty="0" smtClean="0">
                <a:solidFill>
                  <a:schemeClr val="tx1"/>
                </a:solidFill>
                <a:latin typeface="+mn-lt"/>
                <a:ea typeface="+mn-ea"/>
                <a:cs typeface="+mn-cs"/>
              </a:rPr>
              <a:t> angle.</a:t>
            </a:r>
          </a:p>
          <a:p>
            <a:r>
              <a:rPr lang="en-US" sz="1200" kern="1200" dirty="0" smtClean="0">
                <a:solidFill>
                  <a:schemeClr val="tx1"/>
                </a:solidFill>
                <a:latin typeface="+mn-lt"/>
                <a:ea typeface="+mn-ea"/>
                <a:cs typeface="+mn-cs"/>
              </a:rPr>
              <a:t>Generally by using cyclic boundaries we can simulate a large system by modeling a small part.  In periodic/cyclic boundaries when an object passes through one boundary it will appear on the opposite face with the same velocity.  In MFIX we can specify pressure drop over periodic boundaries which enables us to model fully developed flow throughout domain.  Fully developed flow = does not vary along axis of flow.  Constant pressure drop</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The PHYSICAL PARAMETERS section is rather small in this test case </a:t>
            </a:r>
          </a:p>
          <a:p>
            <a:r>
              <a:rPr lang="en-US" sz="1200" kern="1200" dirty="0" smtClean="0">
                <a:solidFill>
                  <a:schemeClr val="tx1"/>
                </a:solidFill>
                <a:latin typeface="+mn-lt"/>
                <a:ea typeface="+mn-ea"/>
                <a:cs typeface="+mn-cs"/>
              </a:rPr>
              <a:t>GAS PHASE– define properties</a:t>
            </a:r>
          </a:p>
          <a:p>
            <a:r>
              <a:rPr lang="en-US" sz="1200" kern="1200" dirty="0" smtClean="0">
                <a:solidFill>
                  <a:schemeClr val="tx1"/>
                </a:solidFill>
                <a:latin typeface="+mn-lt"/>
                <a:ea typeface="+mn-ea"/>
                <a:cs typeface="+mn-cs"/>
              </a:rPr>
              <a:t>The GAS section defines variables pertaining to the gas phase. The average molecular weight of the gas is listed in </a:t>
            </a:r>
            <a:r>
              <a:rPr lang="en-US" sz="1200" kern="1200" dirty="0" err="1" smtClean="0">
                <a:solidFill>
                  <a:schemeClr val="tx1"/>
                </a:solidFill>
                <a:latin typeface="+mn-lt"/>
                <a:ea typeface="+mn-ea"/>
                <a:cs typeface="+mn-cs"/>
              </a:rPr>
              <a:t>MW_avg</a:t>
            </a:r>
            <a:r>
              <a:rPr lang="en-US" sz="1200" kern="1200" dirty="0" smtClean="0">
                <a:solidFill>
                  <a:schemeClr val="tx1"/>
                </a:solidFill>
                <a:latin typeface="+mn-lt"/>
                <a:ea typeface="+mn-ea"/>
                <a:cs typeface="+mn-cs"/>
              </a:rPr>
              <a:t> and the specified constant gas</a:t>
            </a:r>
          </a:p>
          <a:p>
            <a:r>
              <a:rPr lang="en-US" sz="1200" kern="1200" dirty="0" smtClean="0">
                <a:solidFill>
                  <a:schemeClr val="tx1"/>
                </a:solidFill>
                <a:latin typeface="+mn-lt"/>
                <a:ea typeface="+mn-ea"/>
                <a:cs typeface="+mn-cs"/>
              </a:rPr>
              <a:t>density is defined in MU_g0. </a:t>
            </a:r>
          </a:p>
          <a:p>
            <a:r>
              <a:rPr lang="en-US" sz="1200" kern="1200" dirty="0" smtClean="0">
                <a:solidFill>
                  <a:schemeClr val="tx1"/>
                </a:solidFill>
                <a:latin typeface="+mn-lt"/>
                <a:ea typeface="+mn-ea"/>
                <a:cs typeface="+mn-cs"/>
              </a:rPr>
              <a:t>SOLIDS PHASE– MMAX = 1 by default so need to explicitly set to 0 to ‘not’ model solids. MFIX was designed for modeling multiphase dense fluid solid systems.  So by default a solid phase is modeled.  Thus we must explicitly turn it off.</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INITIAL CONDITION</a:t>
            </a:r>
          </a:p>
          <a:p>
            <a:r>
              <a:rPr lang="en-US" sz="1200" kern="1200" dirty="0" smtClean="0">
                <a:solidFill>
                  <a:schemeClr val="tx1"/>
                </a:solidFill>
                <a:latin typeface="+mn-lt"/>
                <a:ea typeface="+mn-ea"/>
                <a:cs typeface="+mn-cs"/>
              </a:rPr>
              <a:t>The INITIAL CONDITIONS section specifies the initial condition (IC) of a number of variables over a pie-shaped (cylindrical coordinates) or rectangular (Cartesian coordinates) region that corresponds to a numerical grid. </a:t>
            </a:r>
          </a:p>
          <a:p>
            <a:r>
              <a:rPr lang="en-US" sz="1200" kern="1200" dirty="0" smtClean="0">
                <a:solidFill>
                  <a:schemeClr val="tx1"/>
                </a:solidFill>
                <a:latin typeface="+mn-lt"/>
                <a:ea typeface="+mn-ea"/>
                <a:cs typeface="+mn-cs"/>
              </a:rPr>
              <a:t>Although we are specifying a steady state problem IC are required.  An occasional input-processing error is the inability to determine the flow plane for a boundary condition. The boundary planes defined in the input data file must have a wall-cell on one side and a fluid-cell on the other side. If the initial condition is not specified for the fluid-cell, MFIX will not recognize the cell as a fluid-cell and, hence, MFIX will be unable to determine the flow plane.</a:t>
            </a:r>
          </a:p>
          <a:p>
            <a:r>
              <a:rPr lang="en-US" sz="1200" kern="1200" dirty="0" smtClean="0">
                <a:solidFill>
                  <a:schemeClr val="tx1"/>
                </a:solidFill>
                <a:latin typeface="+mn-lt"/>
                <a:ea typeface="+mn-ea"/>
                <a:cs typeface="+mn-cs"/>
              </a:rPr>
              <a:t>The radial boundaries are defined by the values of </a:t>
            </a:r>
            <a:r>
              <a:rPr lang="en-US" sz="1200" kern="1200" dirty="0" err="1" smtClean="0">
                <a:solidFill>
                  <a:schemeClr val="tx1"/>
                </a:solidFill>
                <a:latin typeface="+mn-lt"/>
                <a:ea typeface="+mn-ea"/>
                <a:cs typeface="+mn-cs"/>
              </a:rPr>
              <a:t>X_w</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X_e</a:t>
            </a:r>
            <a:r>
              <a:rPr lang="en-US" sz="1200" kern="1200" dirty="0" smtClean="0">
                <a:solidFill>
                  <a:schemeClr val="tx1"/>
                </a:solidFill>
                <a:latin typeface="+mn-lt"/>
                <a:ea typeface="+mn-ea"/>
                <a:cs typeface="+mn-cs"/>
              </a:rPr>
              <a:t> (“west” and “east”), the axial boundaries by Y_s and </a:t>
            </a:r>
            <a:r>
              <a:rPr lang="en-US" sz="1200" kern="1200" dirty="0" err="1" smtClean="0">
                <a:solidFill>
                  <a:schemeClr val="tx1"/>
                </a:solidFill>
                <a:latin typeface="+mn-lt"/>
                <a:ea typeface="+mn-ea"/>
                <a:cs typeface="+mn-cs"/>
              </a:rPr>
              <a:t>Y_n</a:t>
            </a:r>
            <a:r>
              <a:rPr lang="en-US" sz="1200" kern="1200" dirty="0" smtClean="0">
                <a:solidFill>
                  <a:schemeClr val="tx1"/>
                </a:solidFill>
                <a:latin typeface="+mn-lt"/>
                <a:ea typeface="+mn-ea"/>
                <a:cs typeface="+mn-cs"/>
              </a:rPr>
              <a:t> (“south” and “north”), and the z-direction boundaries by </a:t>
            </a:r>
            <a:r>
              <a:rPr lang="en-US" sz="1200" kern="1200" dirty="0" err="1" smtClean="0">
                <a:solidFill>
                  <a:schemeClr val="tx1"/>
                </a:solidFill>
                <a:latin typeface="+mn-lt"/>
                <a:ea typeface="+mn-ea"/>
                <a:cs typeface="+mn-cs"/>
              </a:rPr>
              <a:t>Z_b</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Z_t</a:t>
            </a:r>
            <a:r>
              <a:rPr lang="en-US" sz="1200" kern="1200" dirty="0" smtClean="0">
                <a:solidFill>
                  <a:schemeClr val="tx1"/>
                </a:solidFill>
                <a:latin typeface="+mn-lt"/>
                <a:ea typeface="+mn-ea"/>
                <a:cs typeface="+mn-cs"/>
              </a:rPr>
              <a:t> (“bottom” and “top”). Please note that x values are listed for only one side (wall) of the reactor (the other ‘side’ is the free-slip center line).</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BOUNDARY CONDITION</a:t>
            </a:r>
          </a:p>
          <a:p>
            <a:r>
              <a:rPr lang="en-US" sz="1200" kern="1200" dirty="0" smtClean="0">
                <a:solidFill>
                  <a:schemeClr val="tx1"/>
                </a:solidFill>
                <a:latin typeface="+mn-lt"/>
                <a:ea typeface="+mn-ea"/>
                <a:cs typeface="+mn-cs"/>
              </a:rPr>
              <a:t>The BOUNDARY CONDITIONS section general lists all the boundaries defining/surrounding the numerical domain. Note the default boundary for MFIX are wall boundaries.  The inlet/outlet (north/south) face/edges are specified by cyclic.  The x face/edges are wall boundaries by default (No slip boundary).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OUTPUT</a:t>
            </a:r>
          </a:p>
          <a:p>
            <a:r>
              <a:rPr lang="en-US" sz="1200" kern="1200" dirty="0" smtClean="0">
                <a:solidFill>
                  <a:schemeClr val="tx1"/>
                </a:solidFill>
                <a:latin typeface="+mn-lt"/>
                <a:ea typeface="+mn-ea"/>
                <a:cs typeface="+mn-cs"/>
              </a:rPr>
              <a:t>This section contains directions for creating the output files.</a:t>
            </a:r>
          </a:p>
          <a:p>
            <a:r>
              <a:rPr lang="en-US" sz="1200" kern="1200" dirty="0" smtClean="0">
                <a:solidFill>
                  <a:schemeClr val="tx1"/>
                </a:solidFill>
                <a:latin typeface="+mn-lt"/>
                <a:ea typeface="+mn-ea"/>
                <a:cs typeface="+mn-cs"/>
              </a:rPr>
              <a:t>These list the interval at which various files are written. The interval at which the restart file (Run_Name.RES) is updated is stored in RES_DT.  Similarly, the interval at which the Run_Name.SPX files are updated is stored in SPX_DT.  These are the files</a:t>
            </a:r>
            <a:r>
              <a:rPr lang="en-US" sz="1200" kern="1200" baseline="0" dirty="0" smtClean="0">
                <a:solidFill>
                  <a:schemeClr val="tx1"/>
                </a:solidFill>
                <a:latin typeface="+mn-lt"/>
                <a:ea typeface="+mn-ea"/>
                <a:cs typeface="+mn-cs"/>
              </a:rPr>
              <a:t> that contain the indicated field data.</a:t>
            </a:r>
            <a:r>
              <a:rPr lang="en-US" sz="1200" kern="1200" dirty="0" smtClean="0">
                <a:solidFill>
                  <a:schemeClr val="tx1"/>
                </a:solidFill>
                <a:latin typeface="+mn-lt"/>
                <a:ea typeface="+mn-ea"/>
                <a:cs typeface="+mn-cs"/>
              </a:rPr>
              <a:t>  The interval at which user-defined outputs are written from the subroutine WRITE_USR1 is stored in USR_DT.  The interval (in number of time steps) at which the Run_Name.LOG file is written is stored in NLOG. Giving the final variable, FULL_LOG, the value “.TRUE.” indicates that the compiler should display the residuals and messages about convergence on the screen and in the Run_Name.LOG file. The progress of the run will be displayed at the terminal as</a:t>
            </a:r>
            <a:r>
              <a:rPr lang="en-US" sz="1200" kern="1200" baseline="0" dirty="0" smtClean="0">
                <a:solidFill>
                  <a:schemeClr val="tx1"/>
                </a:solidFill>
                <a:latin typeface="+mn-lt"/>
                <a:ea typeface="+mn-ea"/>
                <a:cs typeface="+mn-cs"/>
              </a:rPr>
              <a:t> will be shown in our example case</a:t>
            </a:r>
            <a:r>
              <a:rPr lang="en-US" sz="1200" kern="1200" dirty="0" smtClean="0">
                <a:solidFill>
                  <a:schemeClr val="tx1"/>
                </a:solidFill>
                <a:latin typeface="+mn-lt"/>
                <a:ea typeface="+mn-ea"/>
                <a:cs typeface="+mn-cs"/>
              </a:rPr>
              <a:t>. Specify residuals to be printed as 4-character strings. First character specifies the field variable: P - pressure, R</a:t>
            </a:r>
            <a:r>
              <a:rPr lang="pl-PL" sz="1200" kern="1200" dirty="0" smtClean="0">
                <a:solidFill>
                  <a:schemeClr val="tx1"/>
                </a:solidFill>
                <a:latin typeface="+mn-lt"/>
                <a:ea typeface="+mn-ea"/>
                <a:cs typeface="+mn-cs"/>
              </a:rPr>
              <a:t>- density, U - u velocity, V - v velocity, W - w velocity, T </a:t>
            </a:r>
            <a:r>
              <a:rPr lang="en-US" sz="1200" kern="1200" dirty="0" smtClean="0">
                <a:solidFill>
                  <a:schemeClr val="tx1"/>
                </a:solidFill>
                <a:latin typeface="+mn-lt"/>
                <a:ea typeface="+mn-ea"/>
                <a:cs typeface="+mn-cs"/>
              </a:rPr>
              <a:t>- temperature, X - species mass fraction, G – Granular temperature. The second number specifies the phase (0 for gas). The last two numbers specify the species index; e.g., 'P0' - gas pressure, 'R1' - solids phase 1 density, 'X001'- gas phase, species 1; 'X203' - solids phase 2, species 3; 'K0' - k-</a:t>
            </a:r>
            <a:r>
              <a:rPr lang="el-GR" sz="1200" kern="1200" dirty="0" smtClean="0">
                <a:solidFill>
                  <a:schemeClr val="tx1"/>
                </a:solidFill>
                <a:latin typeface="+mn-lt"/>
                <a:ea typeface="+mn-ea"/>
                <a:cs typeface="+mn-cs"/>
              </a:rPr>
              <a:t>ε </a:t>
            </a:r>
            <a:r>
              <a:rPr lang="en-US" sz="1200" kern="1200" dirty="0" smtClean="0">
                <a:solidFill>
                  <a:schemeClr val="tx1"/>
                </a:solidFill>
                <a:latin typeface="+mn-lt"/>
                <a:ea typeface="+mn-ea"/>
                <a:cs typeface="+mn-cs"/>
              </a:rPr>
              <a:t>residuals.</a:t>
            </a:r>
          </a:p>
          <a:p>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Note that besides this example the problem could be approached differently:</a:t>
            </a:r>
          </a:p>
          <a:p>
            <a:r>
              <a:rPr lang="en-US" sz="1200" kern="1200" dirty="0" smtClean="0">
                <a:solidFill>
                  <a:schemeClr val="tx1"/>
                </a:solidFill>
                <a:latin typeface="+mn-lt"/>
                <a:ea typeface="+mn-ea"/>
                <a:cs typeface="+mn-cs"/>
              </a:rPr>
              <a:t>For example we could set it up for flow through a pipe with a specified uniform velocity inlet – allow flow to become fully developed.  </a:t>
            </a:r>
            <a:r>
              <a:rPr lang="en-US" sz="1200" kern="1200" dirty="0" err="1" smtClean="0">
                <a:solidFill>
                  <a:schemeClr val="tx1"/>
                </a:solidFill>
                <a:latin typeface="+mn-lt"/>
                <a:ea typeface="+mn-ea"/>
                <a:cs typeface="+mn-cs"/>
              </a:rPr>
              <a:t>And/Or</a:t>
            </a:r>
            <a:r>
              <a:rPr lang="en-US" sz="1200" kern="1200" dirty="0" smtClean="0">
                <a:solidFill>
                  <a:schemeClr val="tx1"/>
                </a:solidFill>
                <a:latin typeface="+mn-lt"/>
                <a:ea typeface="+mn-ea"/>
                <a:cs typeface="+mn-cs"/>
              </a:rPr>
              <a:t> we could modify the inlet boundary so we have a parabolic velocity inlet.  Easier done by modifying usr0.f routine to change inlet rather than modifying ‘</a:t>
            </a:r>
            <a:r>
              <a:rPr lang="en-US" sz="1200" kern="1200" dirty="0" err="1" smtClean="0">
                <a:solidFill>
                  <a:schemeClr val="tx1"/>
                </a:solidFill>
                <a:latin typeface="+mn-lt"/>
                <a:ea typeface="+mn-ea"/>
                <a:cs typeface="+mn-cs"/>
              </a:rPr>
              <a:t>bc</a:t>
            </a:r>
            <a:r>
              <a:rPr lang="en-US" sz="1200" kern="1200" dirty="0" smtClean="0">
                <a:solidFill>
                  <a:schemeClr val="tx1"/>
                </a:solidFill>
                <a:latin typeface="+mn-lt"/>
                <a:ea typeface="+mn-ea"/>
                <a:cs typeface="+mn-cs"/>
              </a:rPr>
              <a:t>’ in mfix.dat.</a:t>
            </a:r>
          </a:p>
        </p:txBody>
      </p:sp>
      <p:sp>
        <p:nvSpPr>
          <p:cNvPr id="4" name="Slide Number Placeholder 3"/>
          <p:cNvSpPr>
            <a:spLocks noGrp="1"/>
          </p:cNvSpPr>
          <p:nvPr>
            <p:ph type="sldNum" sz="quarter" idx="10"/>
          </p:nvPr>
        </p:nvSpPr>
        <p:spPr/>
        <p:txBody>
          <a:bodyPr/>
          <a:lstStyle/>
          <a:p>
            <a:fld id="{20898EE0-8545-436E-8A4C-66BCD7A8584C}"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node value at the ghost cell center (</a:t>
            </a:r>
            <a:r>
              <a:rPr lang="en-US" sz="1200" i="1" dirty="0" err="1" smtClean="0"/>
              <a:t>i</a:t>
            </a:r>
            <a:r>
              <a:rPr lang="en-US" sz="1200" dirty="0" smtClean="0"/>
              <a:t>) is ‘solved’ so that the value at the boundary (</a:t>
            </a:r>
            <a:r>
              <a:rPr lang="en-US" sz="1200" i="1" dirty="0" smtClean="0"/>
              <a:t>i</a:t>
            </a:r>
            <a:r>
              <a:rPr lang="en-US" sz="1200" dirty="0" smtClean="0"/>
              <a:t>+1/2) meets the criteria given by the specified boundary condition</a:t>
            </a:r>
          </a:p>
          <a:p>
            <a:endParaRPr lang="en-US" dirty="0"/>
          </a:p>
        </p:txBody>
      </p:sp>
      <p:sp>
        <p:nvSpPr>
          <p:cNvPr id="4" name="Slide Number Placeholder 3"/>
          <p:cNvSpPr>
            <a:spLocks noGrp="1"/>
          </p:cNvSpPr>
          <p:nvPr>
            <p:ph type="sldNum" sz="quarter" idx="10"/>
          </p:nvPr>
        </p:nvSpPr>
        <p:spPr/>
        <p:txBody>
          <a:bodyPr/>
          <a:lstStyle/>
          <a:p>
            <a:fld id="{20898EE0-8545-436E-8A4C-66BCD7A8584C}"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MFIX reports errors while reading the data file, while processing input data, and during the run time. </a:t>
            </a:r>
            <a:endParaRPr lang="en-US" dirty="0" smtClean="0"/>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TERMINAL: (covered earlier)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Errors in reading the data file and in opening files are reported to the terminal. All other errors are reported in the .LOG file.   While reporting errors in reading the data file, MFIX displays the offending line of input, so that the error can be easily detected. The possible causes of error are (1) incorrect format for the name-list input, (2) unknown (</a:t>
            </a:r>
            <a:r>
              <a:rPr lang="en-US" sz="1200" kern="1200" baseline="0" dirty="0" err="1" smtClean="0">
                <a:solidFill>
                  <a:schemeClr val="tx1"/>
                </a:solidFill>
                <a:latin typeface="+mn-lt"/>
                <a:ea typeface="+mn-ea"/>
                <a:cs typeface="+mn-cs"/>
              </a:rPr>
              <a:t>misspelt</a:t>
            </a:r>
            <a:r>
              <a:rPr lang="en-US" sz="1200" kern="1200" baseline="0" dirty="0" smtClean="0">
                <a:solidFill>
                  <a:schemeClr val="tx1"/>
                </a:solidFill>
                <a:latin typeface="+mn-lt"/>
                <a:ea typeface="+mn-ea"/>
                <a:cs typeface="+mn-cs"/>
              </a:rPr>
              <a:t>) variable name, or (3) the dimension of the name-list item is too small. For example, if the dimension of DX is set as 5000 (DIM_I in </a:t>
            </a:r>
            <a:r>
              <a:rPr lang="en-US" sz="1200" i="1" kern="1200" baseline="0" dirty="0" err="1" smtClean="0">
                <a:solidFill>
                  <a:schemeClr val="tx1"/>
                </a:solidFill>
                <a:latin typeface="+mn-lt"/>
                <a:ea typeface="+mn-ea"/>
                <a:cs typeface="+mn-cs"/>
              </a:rPr>
              <a:t>param_mod.f</a:t>
            </a:r>
            <a:r>
              <a:rPr lang="en-US" sz="1200" i="1" kern="1200" baseline="0" dirty="0" smtClean="0">
                <a:solidFill>
                  <a:schemeClr val="tx1"/>
                </a:solidFill>
                <a:latin typeface="+mn-lt"/>
                <a:ea typeface="+mn-ea"/>
                <a:cs typeface="+mn-cs"/>
              </a:rPr>
              <a:t> ), </a:t>
            </a:r>
            <a:r>
              <a:rPr lang="en-US" sz="1200" kern="1200" baseline="0" dirty="0" smtClean="0">
                <a:solidFill>
                  <a:schemeClr val="tx1"/>
                </a:solidFill>
                <a:latin typeface="+mn-lt"/>
                <a:ea typeface="+mn-ea"/>
                <a:cs typeface="+mn-cs"/>
              </a:rPr>
              <a:t>and if the input data file contains an entry DX(5001), MFIX will report an input processing error.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If FULL_LOG is specified as true then the progress of the run will also be displayed at the terminal as earlier.</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OUT FILE: (check your setup)</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When a new problem is being set up, run MFIX with TSTOP=0 and OUT_DT specified. MFIX will then read the data file, write an .</a:t>
            </a:r>
            <a:r>
              <a:rPr lang="en-US" sz="1200" i="1" kern="1200" baseline="0" dirty="0" smtClean="0">
                <a:solidFill>
                  <a:schemeClr val="tx1"/>
                </a:solidFill>
                <a:latin typeface="+mn-lt"/>
                <a:ea typeface="+mn-ea"/>
                <a:cs typeface="+mn-cs"/>
              </a:rPr>
              <a:t>OUT file, and stop. Examine the .OUT file to </a:t>
            </a:r>
            <a:r>
              <a:rPr lang="en-US" sz="1200" kern="1200" baseline="0" dirty="0" smtClean="0">
                <a:solidFill>
                  <a:schemeClr val="tx1"/>
                </a:solidFill>
                <a:latin typeface="+mn-lt"/>
                <a:ea typeface="+mn-ea"/>
                <a:cs typeface="+mn-cs"/>
              </a:rPr>
              <a:t>verify that the input data has been entered correctly. Then start the MFIX run again by setting TSTOP to the appropriate value and leaving OUT_DT unspecified.  Pay particular attention to the map of cell flags in the .</a:t>
            </a:r>
            <a:r>
              <a:rPr lang="en-US" sz="1200" i="1" kern="1200" baseline="0" dirty="0" smtClean="0">
                <a:solidFill>
                  <a:schemeClr val="tx1"/>
                </a:solidFill>
                <a:latin typeface="+mn-lt"/>
                <a:ea typeface="+mn-ea"/>
                <a:cs typeface="+mn-cs"/>
              </a:rPr>
              <a:t>OUT file to ensure that initial condition  </a:t>
            </a:r>
            <a:r>
              <a:rPr lang="en-US" sz="1200" kern="1200" baseline="0" dirty="0" smtClean="0">
                <a:solidFill>
                  <a:schemeClr val="tx1"/>
                </a:solidFill>
                <a:latin typeface="+mn-lt"/>
                <a:ea typeface="+mn-ea"/>
                <a:cs typeface="+mn-cs"/>
              </a:rPr>
              <a:t>regions, boundary conditions, and internal surfaces are at the correct locations. The initial and boundary conditions specified are shown in the following map. Each computational cell is represented by a string of three characters. The first character represents the type of cell, and the last two characters give a number that identifies a boundary or initial condition. For example, .02 indicates a cell where Initial Condition No. 2 will be specified. Only the last two digits are written, although the number of initial and boundary conditions are only limited by the DIMENSION_IC and DIMENSION_BC statements in </a:t>
            </a:r>
            <a:r>
              <a:rPr lang="en-US" sz="1200" i="1" kern="1200" baseline="0" dirty="0" err="1" smtClean="0">
                <a:solidFill>
                  <a:schemeClr val="tx1"/>
                </a:solidFill>
                <a:latin typeface="+mn-lt"/>
                <a:ea typeface="+mn-ea"/>
                <a:cs typeface="+mn-cs"/>
              </a:rPr>
              <a:t>param</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For problems using a large number of nodes, it is recommended that OUT_DT not be defined, to prevent the .</a:t>
            </a:r>
            <a:r>
              <a:rPr lang="en-US" sz="1200" i="1" kern="1200" baseline="0" dirty="0" smtClean="0">
                <a:solidFill>
                  <a:schemeClr val="tx1"/>
                </a:solidFill>
                <a:latin typeface="+mn-lt"/>
                <a:ea typeface="+mn-ea"/>
                <a:cs typeface="+mn-cs"/>
              </a:rPr>
              <a:t>OUT file from becoming </a:t>
            </a:r>
            <a:r>
              <a:rPr lang="en-US" sz="1200" kern="1200" baseline="0" dirty="0" smtClean="0">
                <a:solidFill>
                  <a:schemeClr val="tx1"/>
                </a:solidFill>
                <a:latin typeface="+mn-lt"/>
                <a:ea typeface="+mn-ea"/>
                <a:cs typeface="+mn-cs"/>
              </a:rPr>
              <a:t>voluminous. A similar text file of field-variable data may be written by using Option 5 of POST_MFIX.</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kern="1200" baseline="0" dirty="0" smtClean="0">
              <a:solidFill>
                <a:schemeClr val="tx1"/>
              </a:solidFill>
              <a:latin typeface="+mn-lt"/>
              <a:ea typeface="+mn-ea"/>
              <a:cs typeface="+mn-cs"/>
            </a:endParaRPr>
          </a:p>
          <a:p>
            <a:r>
              <a:rPr lang="en-US" dirty="0" smtClean="0"/>
              <a:t>LOG</a:t>
            </a:r>
            <a:r>
              <a:rPr lang="en-US" baseline="0" dirty="0" smtClean="0"/>
              <a:t> FILE: (check your progress)</a:t>
            </a:r>
          </a:p>
          <a:p>
            <a:r>
              <a:rPr lang="en-US" sz="1200" kern="1200" baseline="0" dirty="0" smtClean="0">
                <a:solidFill>
                  <a:schemeClr val="tx1"/>
                </a:solidFill>
                <a:latin typeface="+mn-lt"/>
                <a:ea typeface="+mn-ea"/>
                <a:cs typeface="+mn-cs"/>
              </a:rPr>
              <a:t>The </a:t>
            </a:r>
            <a:r>
              <a:rPr lang="en-US" sz="1200" i="1" kern="1200" baseline="0" dirty="0" smtClean="0">
                <a:solidFill>
                  <a:schemeClr val="tx1"/>
                </a:solidFill>
                <a:latin typeface="+mn-lt"/>
                <a:ea typeface="+mn-ea"/>
                <a:cs typeface="+mn-cs"/>
              </a:rPr>
              <a:t>.LOG </a:t>
            </a:r>
            <a:r>
              <a:rPr lang="en-US" sz="1200" i="0" kern="1200" baseline="0" dirty="0" smtClean="0">
                <a:solidFill>
                  <a:schemeClr val="tx1"/>
                </a:solidFill>
                <a:latin typeface="+mn-lt"/>
                <a:ea typeface="+mn-ea"/>
                <a:cs typeface="+mn-cs"/>
              </a:rPr>
              <a:t>text file contains error messages, information on convergence and number of </a:t>
            </a:r>
            <a:r>
              <a:rPr lang="en-US" sz="1200" kern="1200" baseline="0" dirty="0" smtClean="0">
                <a:solidFill>
                  <a:schemeClr val="tx1"/>
                </a:solidFill>
                <a:latin typeface="+mn-lt"/>
                <a:ea typeface="+mn-ea"/>
                <a:cs typeface="+mn-cs"/>
              </a:rPr>
              <a:t>iterations, and messages about the output files being written.</a:t>
            </a:r>
            <a:endParaRPr lang="en-US" baseline="0" dirty="0" smtClean="0"/>
          </a:p>
          <a:p>
            <a:r>
              <a:rPr lang="en-US" sz="1200" kern="1200" baseline="0" dirty="0" smtClean="0">
                <a:solidFill>
                  <a:schemeClr val="tx1"/>
                </a:solidFill>
                <a:latin typeface="+mn-lt"/>
                <a:ea typeface="+mn-ea"/>
                <a:cs typeface="+mn-cs"/>
              </a:rPr>
              <a:t>While processing the input data, MFIX will report errors if the data specified is insufficient or physically unrealistic. MFIX will supply default values only when it is certain that giving a default value is reasonable.  </a:t>
            </a:r>
          </a:p>
          <a:p>
            <a:r>
              <a:rPr lang="en-US" sz="1200" kern="1200" baseline="0" dirty="0" smtClean="0">
                <a:solidFill>
                  <a:schemeClr val="tx1"/>
                </a:solidFill>
                <a:latin typeface="+mn-lt"/>
                <a:ea typeface="+mn-ea"/>
                <a:cs typeface="+mn-cs"/>
              </a:rPr>
              <a:t>While running this file contains </a:t>
            </a:r>
            <a:r>
              <a:rPr lang="en-US" sz="1200" i="0" kern="1200" baseline="0" dirty="0" smtClean="0">
                <a:solidFill>
                  <a:schemeClr val="tx1"/>
                </a:solidFill>
                <a:latin typeface="+mn-lt"/>
                <a:ea typeface="+mn-ea"/>
                <a:cs typeface="+mn-cs"/>
              </a:rPr>
              <a:t>error messages, information on convergence and number of </a:t>
            </a:r>
            <a:r>
              <a:rPr lang="en-US" sz="1200" kern="1200" baseline="0" dirty="0" smtClean="0">
                <a:solidFill>
                  <a:schemeClr val="tx1"/>
                </a:solidFill>
                <a:latin typeface="+mn-lt"/>
                <a:ea typeface="+mn-ea"/>
                <a:cs typeface="+mn-cs"/>
              </a:rPr>
              <a:t>iterations, and messages about the output files being written.</a:t>
            </a:r>
          </a:p>
          <a:p>
            <a:r>
              <a:rPr lang="en-US" sz="1200" kern="1200" baseline="0" dirty="0" smtClean="0">
                <a:solidFill>
                  <a:schemeClr val="tx1"/>
                </a:solidFill>
                <a:latin typeface="+mn-lt"/>
                <a:ea typeface="+mn-ea"/>
                <a:cs typeface="+mn-cs"/>
              </a:rPr>
              <a:t>Specifically, MFIX will report any instance of non-convergence encountered to the LOG file. The message will show </a:t>
            </a:r>
            <a:r>
              <a:rPr lang="en-US" sz="1200" kern="1200" baseline="0" dirty="0" err="1" smtClean="0">
                <a:solidFill>
                  <a:schemeClr val="tx1"/>
                </a:solidFill>
                <a:latin typeface="+mn-lt"/>
                <a:ea typeface="+mn-ea"/>
                <a:cs typeface="+mn-cs"/>
              </a:rPr>
              <a:t>MbErr</a:t>
            </a:r>
            <a:r>
              <a:rPr lang="en-US" sz="1200" kern="1200" baseline="0" dirty="0" smtClean="0">
                <a:solidFill>
                  <a:schemeClr val="tx1"/>
                </a:solidFill>
                <a:latin typeface="+mn-lt"/>
                <a:ea typeface="+mn-ea"/>
                <a:cs typeface="+mn-cs"/>
              </a:rPr>
              <a:t>%=(</a:t>
            </a:r>
            <a:r>
              <a:rPr lang="en-US" sz="1200" kern="1200" baseline="0" dirty="0" err="1" smtClean="0">
                <a:solidFill>
                  <a:schemeClr val="tx1"/>
                </a:solidFill>
                <a:latin typeface="+mn-lt"/>
                <a:ea typeface="+mn-ea"/>
                <a:cs typeface="+mn-cs"/>
              </a:rPr>
              <a:t>errorpercent</a:t>
            </a:r>
            <a:r>
              <a:rPr lang="en-US" sz="1200" kern="1200" baseline="0" dirty="0" smtClean="0">
                <a:solidFill>
                  <a:schemeClr val="tx1"/>
                </a:solidFill>
                <a:latin typeface="+mn-lt"/>
                <a:ea typeface="+mn-ea"/>
                <a:cs typeface="+mn-cs"/>
              </a:rPr>
              <a:t>(0)).  When converged it will show </a:t>
            </a:r>
            <a:r>
              <a:rPr lang="en-US" sz="1200" kern="1200" baseline="0" dirty="0" err="1" smtClean="0">
                <a:solidFill>
                  <a:schemeClr val="tx1"/>
                </a:solidFill>
                <a:latin typeface="+mn-lt"/>
                <a:ea typeface="+mn-ea"/>
                <a:cs typeface="+mn-cs"/>
              </a:rPr>
              <a:t>Sm</a:t>
            </a:r>
            <a:r>
              <a:rPr lang="en-US" sz="1200" kern="1200" baseline="0" dirty="0" smtClean="0">
                <a:solidFill>
                  <a:schemeClr val="tx1"/>
                </a:solidFill>
                <a:latin typeface="+mn-lt"/>
                <a:ea typeface="+mn-ea"/>
                <a:cs typeface="+mn-cs"/>
              </a:rPr>
              <a:t>= and </a:t>
            </a:r>
            <a:r>
              <a:rPr lang="en-US" sz="1200" kern="1200" baseline="0" dirty="0" err="1" smtClean="0">
                <a:solidFill>
                  <a:schemeClr val="tx1"/>
                </a:solidFill>
                <a:latin typeface="+mn-lt"/>
                <a:ea typeface="+mn-ea"/>
                <a:cs typeface="+mn-cs"/>
              </a:rPr>
              <a:t>MbError</a:t>
            </a:r>
            <a:r>
              <a:rPr lang="en-US" sz="1200" kern="1200" baseline="0" dirty="0" smtClean="0">
                <a:solidFill>
                  <a:schemeClr val="tx1"/>
                </a:solidFill>
                <a:latin typeface="+mn-lt"/>
                <a:ea typeface="+mn-ea"/>
                <a:cs typeface="+mn-cs"/>
              </a:rPr>
              <a:t>%(0,MMAX): </a:t>
            </a:r>
            <a:r>
              <a:rPr lang="en-US" sz="1200" kern="1200" baseline="0" dirty="0" err="1" smtClean="0">
                <a:solidFill>
                  <a:schemeClr val="tx1"/>
                </a:solidFill>
                <a:latin typeface="+mn-lt"/>
                <a:ea typeface="+mn-ea"/>
                <a:cs typeface="+mn-cs"/>
              </a:rPr>
              <a:t>errorpercent</a:t>
            </a:r>
            <a:r>
              <a:rPr lang="en-US" sz="1200" kern="1200" baseline="0" dirty="0" smtClean="0">
                <a:solidFill>
                  <a:schemeClr val="tx1"/>
                </a:solidFill>
                <a:latin typeface="+mn-lt"/>
                <a:ea typeface="+mn-ea"/>
                <a:cs typeface="+mn-cs"/>
              </a:rPr>
              <a:t>(M), M=0,MMAX.</a:t>
            </a:r>
          </a:p>
          <a:p>
            <a:endParaRPr lang="en-US" sz="1200" kern="1200" baseline="0" dirty="0" smtClean="0">
              <a:solidFill>
                <a:schemeClr val="tx1"/>
              </a:solidFill>
              <a:latin typeface="+mn-lt"/>
              <a:ea typeface="+mn-ea"/>
              <a:cs typeface="+mn-cs"/>
            </a:endParaRPr>
          </a:p>
          <a:p>
            <a:r>
              <a:rPr lang="en-US" sz="1200" kern="1200" baseline="0" dirty="0" err="1" smtClean="0">
                <a:solidFill>
                  <a:schemeClr val="tx1"/>
                </a:solidFill>
                <a:latin typeface="+mn-lt"/>
                <a:ea typeface="+mn-ea"/>
                <a:cs typeface="+mn-cs"/>
              </a:rPr>
              <a:t>Sm</a:t>
            </a:r>
            <a:r>
              <a:rPr lang="en-US" sz="1200" kern="1200" baseline="0" dirty="0" smtClean="0">
                <a:solidFill>
                  <a:schemeClr val="tx1"/>
                </a:solidFill>
                <a:latin typeface="+mn-lt"/>
                <a:ea typeface="+mn-ea"/>
                <a:cs typeface="+mn-cs"/>
              </a:rPr>
              <a:t> = total solids mass in the reactor at the given time step calculated in </a:t>
            </a:r>
            <a:r>
              <a:rPr lang="en-US" sz="1200" kern="1200" baseline="0" dirty="0" err="1" smtClean="0">
                <a:solidFill>
                  <a:schemeClr val="tx1"/>
                </a:solidFill>
                <a:latin typeface="+mn-lt"/>
                <a:ea typeface="+mn-ea"/>
                <a:cs typeface="+mn-cs"/>
              </a:rPr>
              <a:t>get_smass</a:t>
            </a:r>
            <a:r>
              <a:rPr lang="en-US" sz="1200" kern="1200" baseline="0" dirty="0" smtClean="0">
                <a:solidFill>
                  <a:schemeClr val="tx1"/>
                </a:solidFill>
                <a:latin typeface="+mn-lt"/>
                <a:ea typeface="+mn-ea"/>
                <a:cs typeface="+mn-cs"/>
              </a:rPr>
              <a:t> .</a:t>
            </a:r>
          </a:p>
          <a:p>
            <a:r>
              <a:rPr lang="en-US" sz="1200" kern="1200" baseline="0" dirty="0" err="1" smtClean="0">
                <a:solidFill>
                  <a:schemeClr val="tx1"/>
                </a:solidFill>
                <a:latin typeface="+mn-lt"/>
                <a:ea typeface="+mn-ea"/>
                <a:cs typeface="+mn-cs"/>
              </a:rPr>
              <a:t>MbErr</a:t>
            </a:r>
            <a:r>
              <a:rPr lang="en-US" sz="1200" kern="1200" baseline="0" dirty="0" smtClean="0">
                <a:solidFill>
                  <a:schemeClr val="tx1"/>
                </a:solidFill>
                <a:latin typeface="+mn-lt"/>
                <a:ea typeface="+mn-ea"/>
                <a:cs typeface="+mn-cs"/>
              </a:rPr>
              <a:t> or </a:t>
            </a:r>
            <a:r>
              <a:rPr lang="en-US" sz="1200" kern="1200" baseline="0" dirty="0" err="1" smtClean="0">
                <a:solidFill>
                  <a:schemeClr val="tx1"/>
                </a:solidFill>
                <a:latin typeface="+mn-lt"/>
                <a:ea typeface="+mn-ea"/>
                <a:cs typeface="+mn-cs"/>
              </a:rPr>
              <a:t>MbError</a:t>
            </a:r>
            <a:r>
              <a:rPr lang="en-US" sz="1200" kern="1200" baseline="0" dirty="0" smtClean="0">
                <a:solidFill>
                  <a:schemeClr val="tx1"/>
                </a:solidFill>
                <a:latin typeface="+mn-lt"/>
                <a:ea typeface="+mn-ea"/>
                <a:cs typeface="+mn-cs"/>
              </a:rPr>
              <a:t> represents the overall mass balance error for a given time step as % of a maximum flux term (accumulation, </a:t>
            </a:r>
            <a:r>
              <a:rPr lang="en-US" sz="1200" kern="1200" baseline="0" dirty="0" err="1" smtClean="0">
                <a:solidFill>
                  <a:schemeClr val="tx1"/>
                </a:solidFill>
                <a:latin typeface="+mn-lt"/>
                <a:ea typeface="+mn-ea"/>
                <a:cs typeface="+mn-cs"/>
              </a:rPr>
              <a:t>flux_in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flux_out</a:t>
            </a:r>
            <a:r>
              <a:rPr lang="en-US" sz="1200" kern="1200" baseline="0" dirty="0" smtClean="0">
                <a:solidFill>
                  <a:schemeClr val="tx1"/>
                </a:solidFill>
                <a:latin typeface="+mn-lt"/>
                <a:ea typeface="+mn-ea"/>
                <a:cs typeface="+mn-cs"/>
              </a:rPr>
              <a:t>).  The error is calculated in </a:t>
            </a:r>
            <a:r>
              <a:rPr lang="en-US" sz="1200" kern="1200" baseline="0" dirty="0" err="1" smtClean="0">
                <a:solidFill>
                  <a:schemeClr val="tx1"/>
                </a:solidFill>
                <a:latin typeface="+mn-lt"/>
                <a:ea typeface="+mn-ea"/>
                <a:cs typeface="+mn-cs"/>
              </a:rPr>
              <a:t>calc_resid_mb</a:t>
            </a:r>
            <a:r>
              <a:rPr lang="en-US" sz="1200" kern="1200" baseline="0" dirty="0" smtClean="0">
                <a:solidFill>
                  <a:schemeClr val="tx1"/>
                </a:solidFill>
                <a:latin typeface="+mn-lt"/>
                <a:ea typeface="+mn-ea"/>
                <a:cs typeface="+mn-cs"/>
              </a:rPr>
              <a:t> as (</a:t>
            </a:r>
            <a:r>
              <a:rPr lang="en-US" sz="1200" kern="1200" baseline="0" dirty="0" err="1" smtClean="0">
                <a:solidFill>
                  <a:schemeClr val="tx1"/>
                </a:solidFill>
                <a:latin typeface="+mn-lt"/>
                <a:ea typeface="+mn-ea"/>
                <a:cs typeface="+mn-cs"/>
              </a:rPr>
              <a:t>accum_new</a:t>
            </a:r>
            <a:r>
              <a:rPr lang="en-US" sz="1200" kern="1200" baseline="0" dirty="0" smtClean="0">
                <a:solidFill>
                  <a:schemeClr val="tx1"/>
                </a:solidFill>
                <a:latin typeface="+mn-lt"/>
                <a:ea typeface="+mn-ea"/>
                <a:cs typeface="+mn-cs"/>
              </a:rPr>
              <a:t> – </a:t>
            </a:r>
            <a:r>
              <a:rPr lang="en-US" sz="1200" kern="1200" baseline="0" dirty="0" err="1" smtClean="0">
                <a:solidFill>
                  <a:schemeClr val="tx1"/>
                </a:solidFill>
                <a:latin typeface="+mn-lt"/>
                <a:ea typeface="+mn-ea"/>
                <a:cs typeface="+mn-cs"/>
              </a:rPr>
              <a:t>acum_resid_g</a:t>
            </a:r>
            <a:r>
              <a:rPr lang="en-US" sz="1200" kern="1200" baseline="0" dirty="0" smtClean="0">
                <a:solidFill>
                  <a:schemeClr val="tx1"/>
                </a:solidFill>
                <a:latin typeface="+mn-lt"/>
                <a:ea typeface="+mn-ea"/>
                <a:cs typeface="+mn-cs"/>
              </a:rPr>
              <a:t>) – (</a:t>
            </a:r>
            <a:r>
              <a:rPr lang="en-US" sz="1200" kern="1200" baseline="0" dirty="0" err="1" smtClean="0">
                <a:solidFill>
                  <a:schemeClr val="tx1"/>
                </a:solidFill>
                <a:latin typeface="+mn-lt"/>
                <a:ea typeface="+mn-ea"/>
                <a:cs typeface="+mn-cs"/>
              </a:rPr>
              <a:t>flux_in-flux_out</a:t>
            </a:r>
            <a:r>
              <a:rPr lang="en-US" sz="1200" kern="1200" baseline="0" dirty="0" smtClean="0">
                <a:solidFill>
                  <a:schemeClr val="tx1"/>
                </a:solidFill>
                <a:latin typeface="+mn-lt"/>
                <a:ea typeface="+mn-ea"/>
                <a:cs typeface="+mn-cs"/>
              </a:rPr>
              <a:t>) where the first term represents the different in total mass of gas in reactor from one time step to the next will omitting any lost/gained by </a:t>
            </a:r>
            <a:r>
              <a:rPr lang="en-US" sz="1200" kern="1200" baseline="0" dirty="0" err="1" smtClean="0">
                <a:solidFill>
                  <a:schemeClr val="tx1"/>
                </a:solidFill>
                <a:latin typeface="+mn-lt"/>
                <a:ea typeface="+mn-ea"/>
                <a:cs typeface="+mn-cs"/>
              </a:rPr>
              <a:t>rxn</a:t>
            </a:r>
            <a:r>
              <a:rPr lang="en-US" sz="1200" kern="1200" baseline="0" dirty="0" smtClean="0">
                <a:solidFill>
                  <a:schemeClr val="tx1"/>
                </a:solidFill>
                <a:latin typeface="+mn-lt"/>
                <a:ea typeface="+mn-ea"/>
                <a:cs typeface="+mn-cs"/>
              </a:rPr>
              <a:t>.  The second term represents the total mass entering/leaving the reactor in a given time step.</a:t>
            </a:r>
          </a:p>
        </p:txBody>
      </p:sp>
      <p:sp>
        <p:nvSpPr>
          <p:cNvPr id="4" name="Slide Number Placeholder 3"/>
          <p:cNvSpPr>
            <a:spLocks noGrp="1"/>
          </p:cNvSpPr>
          <p:nvPr>
            <p:ph type="sldNum" sz="quarter" idx="10"/>
          </p:nvPr>
        </p:nvSpPr>
        <p:spPr/>
        <p:txBody>
          <a:bodyPr/>
          <a:lstStyle/>
          <a:p>
            <a:fld id="{20898EE0-8545-436E-8A4C-66BCD7A8584C}"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20898EE0-8545-436E-8A4C-66BCD7A8584C}"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0898EE0-8545-436E-8A4C-66BCD7A8584C}"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This should start the compilation process and depending on the computer this might take a long time</a:t>
            </a:r>
            <a:endParaRPr lang="en-US" dirty="0" smtClean="0"/>
          </a:p>
          <a:p>
            <a:endParaRPr lang="en-US" dirty="0" smtClean="0"/>
          </a:p>
          <a:p>
            <a:endParaRPr lang="en-US" dirty="0" smtClean="0"/>
          </a:p>
          <a:p>
            <a:endParaRPr lang="en-US" dirty="0" smtClean="0"/>
          </a:p>
          <a:p>
            <a:r>
              <a:rPr lang="en-US" dirty="0" smtClean="0"/>
              <a:t>This requires loading the correct modules in your system: Module load</a:t>
            </a:r>
            <a:r>
              <a:rPr lang="en-US" baseline="0" dirty="0" smtClean="0"/>
              <a:t> &lt;&gt;</a:t>
            </a:r>
            <a:endParaRPr lang="en-US" dirty="0"/>
          </a:p>
        </p:txBody>
      </p:sp>
      <p:sp>
        <p:nvSpPr>
          <p:cNvPr id="4" name="Slide Number Placeholder 3"/>
          <p:cNvSpPr>
            <a:spLocks noGrp="1"/>
          </p:cNvSpPr>
          <p:nvPr>
            <p:ph type="sldNum" sz="quarter" idx="10"/>
          </p:nvPr>
        </p:nvSpPr>
        <p:spPr/>
        <p:txBody>
          <a:bodyPr/>
          <a:lstStyle/>
          <a:p>
            <a:fld id="{20898EE0-8545-436E-8A4C-66BCD7A8584C}"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See slide for details</a:t>
            </a:r>
          </a:p>
          <a:p>
            <a:endParaRPr lang="en-US" dirty="0" smtClean="0"/>
          </a:p>
          <a:p>
            <a:r>
              <a:rPr lang="en-US" dirty="0" smtClean="0"/>
              <a:t>Note that both Windows and Unix use </a:t>
            </a:r>
            <a:r>
              <a:rPr lang="en-US" dirty="0" err="1" smtClean="0"/>
              <a:t>ascii</a:t>
            </a:r>
            <a:r>
              <a:rPr lang="en-US" dirty="0" smtClean="0"/>
              <a:t> characters but the files are not the same. At the end of each line in the windows</a:t>
            </a:r>
            <a:r>
              <a:rPr lang="en-US" baseline="0" dirty="0" smtClean="0"/>
              <a:t> </a:t>
            </a:r>
            <a:r>
              <a:rPr lang="en-US" dirty="0" smtClean="0"/>
              <a:t>text file are two carriage control characters (to help the dot matrix printer work properly). (^M)</a:t>
            </a:r>
            <a:r>
              <a:rPr lang="en-US" baseline="0" dirty="0" smtClean="0"/>
              <a:t> (</a:t>
            </a:r>
            <a:r>
              <a:rPr lang="en-US" baseline="0" dirty="0" err="1" smtClean="0"/>
              <a:t>Cntl</a:t>
            </a:r>
            <a:r>
              <a:rPr lang="en-US" baseline="0" dirty="0" smtClean="0"/>
              <a:t>-M). </a:t>
            </a:r>
            <a:r>
              <a:rPr lang="en-US" dirty="0" smtClean="0"/>
              <a:t>But for Unix, the carriage return character is not used. There is just a line feed character at the end of the line. The result is that when you read a Windows file into Unix you are left with carriage return characters at the end of the lines. Linux will honor the carriage return character as being a real character and will add it to the end of a variable string, for example, if that occurs at the end of a line.  This can</a:t>
            </a:r>
            <a:r>
              <a:rPr lang="en-US" baseline="0" dirty="0" smtClean="0"/>
              <a:t> become a problem during file transfer.</a:t>
            </a:r>
            <a:endParaRPr lang="en-US" dirty="0" smtClean="0"/>
          </a:p>
          <a:p>
            <a:endParaRPr lang="en-US" dirty="0" smtClean="0"/>
          </a:p>
          <a:p>
            <a:r>
              <a:rPr lang="en-US" dirty="0" smtClean="0"/>
              <a:t>A common way to transfer files between a computer and a server is </a:t>
            </a:r>
            <a:r>
              <a:rPr lang="en-US" b="1" dirty="0" smtClean="0"/>
              <a:t>FTP</a:t>
            </a:r>
            <a:r>
              <a:rPr lang="en-US" dirty="0" smtClean="0"/>
              <a:t>. All FTP software can transfer files in "</a:t>
            </a:r>
            <a:r>
              <a:rPr lang="en-US" dirty="0" err="1" smtClean="0"/>
              <a:t>ascii</a:t>
            </a:r>
            <a:r>
              <a:rPr lang="en-US" dirty="0" smtClean="0"/>
              <a:t>" or "binary" mode. In "</a:t>
            </a:r>
            <a:r>
              <a:rPr lang="en-US" dirty="0" err="1" smtClean="0"/>
              <a:t>ascii</a:t>
            </a:r>
            <a:r>
              <a:rPr lang="en-US" dirty="0" smtClean="0"/>
              <a:t>" mode, the FTP software will convert line breaks, while in "binary" mode it will not. In "</a:t>
            </a:r>
            <a:r>
              <a:rPr lang="en-US" dirty="0" err="1" smtClean="0"/>
              <a:t>ascii</a:t>
            </a:r>
            <a:r>
              <a:rPr lang="en-US" dirty="0" smtClean="0"/>
              <a:t>" mode, transferring a Windows file from a Windows PC to a Linux server results in a UNIX file on the server. Downloading the file again converts it back to Windows. This system works perfectly if you remember to turn on "</a:t>
            </a:r>
            <a:r>
              <a:rPr lang="en-US" dirty="0" err="1" smtClean="0"/>
              <a:t>ascii</a:t>
            </a:r>
            <a:r>
              <a:rPr lang="en-US" dirty="0" smtClean="0"/>
              <a:t>" mode for text files. Many FTP clients also have an "automatic" mode that switches between </a:t>
            </a:r>
            <a:r>
              <a:rPr lang="en-US" dirty="0" err="1" smtClean="0"/>
              <a:t>ascii</a:t>
            </a:r>
            <a:r>
              <a:rPr lang="en-US" dirty="0" smtClean="0"/>
              <a:t> and binary depending on the extension of the file you're transferring.</a:t>
            </a:r>
          </a:p>
          <a:p>
            <a:endParaRPr lang="en-US" dirty="0" smtClean="0"/>
          </a:p>
          <a:p>
            <a:r>
              <a:rPr lang="en-US" dirty="0" smtClean="0"/>
              <a:t>Things go wrong when mixing "</a:t>
            </a:r>
            <a:r>
              <a:rPr lang="en-US" dirty="0" err="1" smtClean="0"/>
              <a:t>ascii</a:t>
            </a:r>
            <a:r>
              <a:rPr lang="en-US" dirty="0" smtClean="0"/>
              <a:t>" and "binary" transfers. When a webmaster uploads a Windows file to a Linux server in "binary" mode, the file has CR LF line breaks on the server. If you then download that file with your web browser on your Windows PC (which does the UNIX-&gt;Windows conversion), the browser will interpret the file on the server as a UNIX file, even though it is in Windows format. It will convert each LF into CR LF, resulting in a file that uses CR </a:t>
            </a:r>
            <a:r>
              <a:rPr lang="en-US" dirty="0" err="1" smtClean="0"/>
              <a:t>CR</a:t>
            </a:r>
            <a:r>
              <a:rPr lang="en-US" dirty="0" smtClean="0"/>
              <a:t> LF as line breaks.</a:t>
            </a:r>
          </a:p>
          <a:p>
            <a:endParaRPr lang="en-US" dirty="0"/>
          </a:p>
        </p:txBody>
      </p:sp>
      <p:sp>
        <p:nvSpPr>
          <p:cNvPr id="4" name="Slide Number Placeholder 3"/>
          <p:cNvSpPr>
            <a:spLocks noGrp="1"/>
          </p:cNvSpPr>
          <p:nvPr>
            <p:ph type="sldNum" sz="quarter" idx="10"/>
          </p:nvPr>
        </p:nvSpPr>
        <p:spPr/>
        <p:txBody>
          <a:bodyPr/>
          <a:lstStyle/>
          <a:p>
            <a:fld id="{20898EE0-8545-436E-8A4C-66BCD7A8584C}"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At the end you should have the executable mfix.exe in this directory. To list the files you can use the '</a:t>
            </a:r>
            <a:r>
              <a:rPr lang="en-US" sz="1200" kern="1200" baseline="0" dirty="0" err="1" smtClean="0">
                <a:solidFill>
                  <a:schemeClr val="tx1"/>
                </a:solidFill>
                <a:latin typeface="+mn-lt"/>
                <a:ea typeface="+mn-ea"/>
                <a:cs typeface="+mn-cs"/>
              </a:rPr>
              <a:t>ls'</a:t>
            </a:r>
            <a:r>
              <a:rPr lang="en-US" sz="1200" kern="1200" baseline="0" dirty="0" smtClean="0">
                <a:solidFill>
                  <a:schemeClr val="tx1"/>
                </a:solidFill>
                <a:latin typeface="+mn-lt"/>
                <a:ea typeface="+mn-ea"/>
                <a:cs typeface="+mn-cs"/>
              </a:rPr>
              <a:t> command</a:t>
            </a: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0898EE0-8545-436E-8A4C-66BCD7A8584C}"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0898EE0-8545-436E-8A4C-66BCD7A8584C}"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A separate subdirectory should be created for each run. Write or modify user defined files in the run directory.  Write an MFIX data file and name it </a:t>
            </a:r>
            <a:r>
              <a:rPr lang="en-US" sz="1200" i="1" kern="1200" baseline="0" dirty="0" smtClean="0">
                <a:solidFill>
                  <a:schemeClr val="tx1"/>
                </a:solidFill>
                <a:latin typeface="+mn-lt"/>
                <a:ea typeface="+mn-ea"/>
                <a:cs typeface="+mn-cs"/>
              </a:rPr>
              <a:t>mfix.dat. </a:t>
            </a:r>
            <a:r>
              <a:rPr lang="en-US" sz="1200" kern="1200" baseline="0" dirty="0" smtClean="0">
                <a:solidFill>
                  <a:schemeClr val="tx1"/>
                </a:solidFill>
                <a:latin typeface="+mn-lt"/>
                <a:ea typeface="+mn-ea"/>
                <a:cs typeface="+mn-cs"/>
              </a:rPr>
              <a:t>Create an MFIX executable file by typing </a:t>
            </a:r>
            <a:r>
              <a:rPr lang="en-US" sz="1200" kern="1200" baseline="0" dirty="0" err="1" smtClean="0">
                <a:solidFill>
                  <a:schemeClr val="tx1"/>
                </a:solidFill>
                <a:latin typeface="+mn-lt"/>
                <a:ea typeface="+mn-ea"/>
                <a:cs typeface="+mn-cs"/>
              </a:rPr>
              <a:t>sh</a:t>
            </a:r>
            <a:r>
              <a:rPr lang="en-US" sz="1200"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make_mfix</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After the successful creation of the MFIX executable (mfix.exe), it is time to run the code.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To do so, you may run MFIX in the foreground For example, you might type: ./mfix.exe </a:t>
            </a:r>
            <a:r>
              <a:rPr lang="en-US" sz="1200" i="1" kern="1200" baseline="0" dirty="0" smtClean="0">
                <a:solidFill>
                  <a:schemeClr val="tx1"/>
                </a:solidFill>
                <a:latin typeface="+mn-lt"/>
                <a:ea typeface="+mn-ea"/>
                <a:cs typeface="+mn-cs"/>
              </a:rPr>
              <a:t>Or</a:t>
            </a:r>
          </a:p>
          <a:p>
            <a:r>
              <a:rPr lang="en-US" sz="1200" kern="1200" baseline="0" dirty="0" smtClean="0">
                <a:solidFill>
                  <a:schemeClr val="tx1"/>
                </a:solidFill>
                <a:latin typeface="+mn-lt"/>
                <a:ea typeface="+mn-ea"/>
                <a:cs typeface="+mn-cs"/>
              </a:rPr>
              <a:t>You  may run it in the background.  </a:t>
            </a:r>
            <a:r>
              <a:rPr lang="en-US" dirty="0" smtClean="0"/>
              <a:t>Enter </a:t>
            </a:r>
            <a:r>
              <a:rPr lang="en-US" baseline="0" dirty="0" smtClean="0"/>
              <a:t>the command followed by the ampersand (the &amp; symbol tells the computer to run the process in the background).  This will return the command prompt allowing you to interact with your terminal and execute the job.  When you run a job in the background the shell will respond with a number – the PID (process identification number).  It is useful if you want to halt or kill the program.  Type top or </a:t>
            </a:r>
            <a:r>
              <a:rPr lang="en-US" baseline="0" dirty="0" err="1" smtClean="0"/>
              <a:t>ps</a:t>
            </a:r>
            <a:r>
              <a:rPr lang="en-US" baseline="0" dirty="0" smtClean="0"/>
              <a:t> to see the job running.  Press q to leave top. </a:t>
            </a:r>
            <a:r>
              <a:rPr lang="en-US" sz="1200" i="1" kern="1200" baseline="0" dirty="0" smtClean="0">
                <a:solidFill>
                  <a:schemeClr val="tx1"/>
                </a:solidFill>
                <a:latin typeface="+mn-lt"/>
                <a:ea typeface="+mn-ea"/>
                <a:cs typeface="+mn-cs"/>
              </a:rPr>
              <a:t>Or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You may run it in the background and pipe the output to a file. ./mfix.exe &gt; run.log &amp;</a:t>
            </a:r>
          </a:p>
          <a:p>
            <a:r>
              <a:rPr lang="en-US" sz="1200" kern="1200" baseline="0" dirty="0" smtClean="0">
                <a:solidFill>
                  <a:schemeClr val="tx1"/>
                </a:solidFill>
                <a:latin typeface="+mn-lt"/>
                <a:ea typeface="+mn-ea"/>
                <a:cs typeface="+mn-cs"/>
              </a:rPr>
              <a:t>In this case the run.log is the name of the output file (arbitrarily chosen) and the &amp; symbol tells the computer to run the process in the background. </a:t>
            </a:r>
            <a:r>
              <a:rPr lang="en-US" dirty="0" smtClean="0"/>
              <a:t>Note that the shell does redirection </a:t>
            </a:r>
            <a:r>
              <a:rPr lang="en-US" i="1" dirty="0" smtClean="0"/>
              <a:t>before</a:t>
            </a:r>
            <a:r>
              <a:rPr lang="en-US" dirty="0" smtClean="0"/>
              <a:t> it creates a process, not after, so if you</a:t>
            </a:r>
            <a:r>
              <a:rPr lang="en-US" baseline="0" dirty="0" smtClean="0"/>
              <a:t> have not redirected the output you may be</a:t>
            </a:r>
            <a:r>
              <a:rPr lang="en-US" dirty="0" smtClean="0"/>
              <a:t> out of luck there.  </a:t>
            </a:r>
            <a:r>
              <a:rPr lang="en-US" sz="1200" kern="1200" baseline="0" dirty="0" smtClean="0">
                <a:solidFill>
                  <a:schemeClr val="tx1"/>
                </a:solidFill>
                <a:latin typeface="+mn-lt"/>
                <a:ea typeface="+mn-ea"/>
                <a:cs typeface="+mn-cs"/>
              </a:rPr>
              <a:t>While the code is running, you may check the status of the output using the tail command (type: tail -f run.log. After the run has finished, you may view the entire output file using a text editor, or view the last few lines of it using tail (e.g., to view the last 100 lines, type: tail -100 run.log).</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OUTPUT with FULL_LOG = .TRUE.</a:t>
            </a:r>
          </a:p>
          <a:p>
            <a:r>
              <a:rPr lang="en-US" sz="1200" kern="1200" baseline="0" dirty="0" smtClean="0">
                <a:solidFill>
                  <a:schemeClr val="tx1"/>
                </a:solidFill>
                <a:latin typeface="+mn-lt"/>
                <a:ea typeface="+mn-ea"/>
                <a:cs typeface="+mn-cs"/>
              </a:rPr>
              <a:t>Messages about divergence and recovery are displayed on the terminal and in the </a:t>
            </a:r>
            <a:r>
              <a:rPr lang="en-US" sz="1200" i="1" kern="1200" baseline="0" dirty="0" smtClean="0">
                <a:solidFill>
                  <a:schemeClr val="tx1"/>
                </a:solidFill>
                <a:latin typeface="+mn-lt"/>
                <a:ea typeface="+mn-ea"/>
                <a:cs typeface="+mn-cs"/>
              </a:rPr>
              <a:t>.LOG file.  </a:t>
            </a:r>
            <a:r>
              <a:rPr lang="en-US" sz="1200" i="0" kern="1200" baseline="0" dirty="0" smtClean="0">
                <a:solidFill>
                  <a:schemeClr val="tx1"/>
                </a:solidFill>
                <a:latin typeface="+mn-lt"/>
                <a:ea typeface="+mn-ea"/>
                <a:cs typeface="+mn-cs"/>
              </a:rPr>
              <a:t>If</a:t>
            </a:r>
            <a:r>
              <a:rPr lang="en-US" sz="1200" i="1" kern="1200" baseline="0" dirty="0" smtClean="0">
                <a:solidFill>
                  <a:schemeClr val="tx1"/>
                </a:solidFill>
                <a:latin typeface="+mn-lt"/>
                <a:ea typeface="+mn-ea"/>
                <a:cs typeface="+mn-cs"/>
              </a:rPr>
              <a:t> FULL_LOG = </a:t>
            </a:r>
            <a:r>
              <a:rPr lang="en-US" sz="1200" kern="1200" baseline="0" dirty="0" smtClean="0">
                <a:solidFill>
                  <a:schemeClr val="tx1"/>
                </a:solidFill>
                <a:latin typeface="+mn-lt"/>
                <a:ea typeface="+mn-ea"/>
                <a:cs typeface="+mn-cs"/>
              </a:rPr>
              <a:t>.TRUE. the progress of the run will be displayed.  The first line shows the time, the time-step, and the CPU time remaining to complete the run. The CPU time remaining is not accurate, especially in the beginning of the run. For each </a:t>
            </a:r>
            <a:r>
              <a:rPr lang="en-US" sz="1200" kern="1200" baseline="0" dirty="0" err="1" smtClean="0">
                <a:solidFill>
                  <a:schemeClr val="tx1"/>
                </a:solidFill>
                <a:latin typeface="+mn-lt"/>
                <a:ea typeface="+mn-ea"/>
                <a:cs typeface="+mn-cs"/>
              </a:rPr>
              <a:t>timestep</a:t>
            </a:r>
            <a:r>
              <a:rPr lang="en-US" sz="1200" kern="1200" baseline="0" dirty="0" smtClean="0">
                <a:solidFill>
                  <a:schemeClr val="tx1"/>
                </a:solidFill>
                <a:latin typeface="+mn-lt"/>
                <a:ea typeface="+mn-ea"/>
                <a:cs typeface="+mn-cs"/>
              </a:rPr>
              <a:t>, the normalized residuals for various equations are written out every iteration.   MFIX uses a variable time step, which is automatically adjusted within user-defined limits to reduce the run time. At large values of </a:t>
            </a:r>
            <a:r>
              <a:rPr lang="en-US" sz="1200" kern="1200" baseline="0" dirty="0" err="1" smtClean="0">
                <a:solidFill>
                  <a:schemeClr val="tx1"/>
                </a:solidFill>
                <a:latin typeface="+mn-lt"/>
                <a:ea typeface="+mn-ea"/>
                <a:cs typeface="+mn-cs"/>
              </a:rPr>
              <a:t>Dt</a:t>
            </a:r>
            <a:r>
              <a:rPr lang="en-US" sz="1200" kern="1200" baseline="0" dirty="0" smtClean="0">
                <a:solidFill>
                  <a:schemeClr val="tx1"/>
                </a:solidFill>
                <a:latin typeface="+mn-lt"/>
                <a:ea typeface="+mn-ea"/>
                <a:cs typeface="+mn-cs"/>
              </a:rPr>
              <a:t>, the iterations may not converge. When this happens, the time step size is successively reduced until convergence is obtained.  The subsequent lines display the iteration number, the normalized residuals for various equations (e.g., gas continuity, solids continuity, x and y gas momentum, and x and y solids momentum), and the equation with the maximum residual. The residuals P0 and P1 are normalized only when Nit&gt;1. The residuals displayed can be selected with the keyword RESID_STRING.</a:t>
            </a:r>
          </a:p>
          <a:p>
            <a:endParaRPr lang="en-US" sz="1200" kern="1200" baseline="0" dirty="0" smtClean="0">
              <a:solidFill>
                <a:schemeClr val="tx1"/>
              </a:solidFill>
              <a:latin typeface="+mn-lt"/>
              <a:ea typeface="+mn-ea"/>
              <a:cs typeface="+mn-cs"/>
            </a:endParaRPr>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20898EE0-8545-436E-8A4C-66BCD7A8584C}"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0898EE0-8545-436E-8A4C-66BCD7A8584C}"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0898EE0-8545-436E-8A4C-66BCD7A8584C}"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0898EE0-8545-436E-8A4C-66BCD7A8584C}"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Walk through pipeline.</a:t>
            </a:r>
            <a:endParaRPr lang="en-US" dirty="0"/>
          </a:p>
        </p:txBody>
      </p:sp>
      <p:sp>
        <p:nvSpPr>
          <p:cNvPr id="4" name="Slide Number Placeholder 3"/>
          <p:cNvSpPr>
            <a:spLocks noGrp="1"/>
          </p:cNvSpPr>
          <p:nvPr>
            <p:ph type="sldNum" sz="quarter" idx="10"/>
          </p:nvPr>
        </p:nvSpPr>
        <p:spPr/>
        <p:txBody>
          <a:bodyPr/>
          <a:lstStyle/>
          <a:p>
            <a:fld id="{20898EE0-8545-436E-8A4C-66BCD7A8584C}"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Post </a:t>
            </a:r>
            <a:r>
              <a:rPr lang="en-US" dirty="0" err="1" smtClean="0"/>
              <a:t>mfix</a:t>
            </a:r>
            <a:r>
              <a:rPr lang="en-US" dirty="0" smtClean="0"/>
              <a:t> can also be used to write special restart files (when it is necessary to restart a</a:t>
            </a:r>
            <a:r>
              <a:rPr lang="en-US" baseline="0" dirty="0" smtClean="0"/>
              <a:t> run from an earlier time).</a:t>
            </a:r>
          </a:p>
          <a:p>
            <a:r>
              <a:rPr lang="en-US" baseline="0" dirty="0" smtClean="0"/>
              <a:t>For example consider a run that aborts at 5.3s and the data in .RES file is so corrupted that you cannot restart the run.  The user might wish to restart the run from an earlier time step.  It is not possible to do this directly since the .RES file contains only the most recent data.  Option 2 becomes useful in this case since it enables the user to write the .RES file at a different time (option 2 will modify the files so the run is set back to the specified time).</a:t>
            </a:r>
          </a:p>
          <a:p>
            <a:r>
              <a:rPr lang="en-US" baseline="0" dirty="0" smtClean="0"/>
              <a:t>Option 3 is useful for creating a .RES file from an existing .RES file.  The new .RES file can be for a refined or coarser grid, for different dimension or even gas or solids species.    This option requires a new mfix.dat file containing all disregard modification to geometry and species.</a:t>
            </a:r>
          </a:p>
          <a:p>
            <a:r>
              <a:rPr lang="en-US" dirty="0" smtClean="0"/>
              <a:t>Other post </a:t>
            </a:r>
            <a:r>
              <a:rPr lang="en-US" dirty="0" err="1" smtClean="0"/>
              <a:t>mfix</a:t>
            </a:r>
            <a:r>
              <a:rPr lang="en-US" dirty="0" smtClean="0"/>
              <a:t> options are listed.</a:t>
            </a:r>
            <a:endParaRPr lang="en-US" dirty="0"/>
          </a:p>
        </p:txBody>
      </p:sp>
      <p:sp>
        <p:nvSpPr>
          <p:cNvPr id="4" name="Slide Number Placeholder 3"/>
          <p:cNvSpPr>
            <a:spLocks noGrp="1"/>
          </p:cNvSpPr>
          <p:nvPr>
            <p:ph type="sldNum" sz="quarter" idx="10"/>
          </p:nvPr>
        </p:nvSpPr>
        <p:spPr/>
        <p:txBody>
          <a:bodyPr/>
          <a:lstStyle/>
          <a:p>
            <a:fld id="{20898EE0-8545-436E-8A4C-66BCD7A8584C}"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example:</a:t>
            </a:r>
          </a:p>
          <a:p>
            <a:r>
              <a:rPr lang="en-US" dirty="0" smtClean="0"/>
              <a:t>The</a:t>
            </a:r>
            <a:r>
              <a:rPr lang="en-US" baseline="0" dirty="0" smtClean="0"/>
              <a:t> axial gas velocity (V_G) is selected.</a:t>
            </a:r>
          </a:p>
          <a:p>
            <a:r>
              <a:rPr lang="en-US" baseline="0" dirty="0" smtClean="0"/>
              <a:t>When the range of I indices is given as 2 to 10 the user may be reminded the maximum I in this run is 9.</a:t>
            </a:r>
          </a:p>
          <a:p>
            <a:r>
              <a:rPr lang="en-US" baseline="0" dirty="0" smtClean="0"/>
              <a:t>No averaging is desired.</a:t>
            </a:r>
          </a:p>
          <a:p>
            <a:r>
              <a:rPr lang="en-US" baseline="0" dirty="0" smtClean="0"/>
              <a:t>The velocity profile is at a desired axial location corresponding to J=6.</a:t>
            </a:r>
          </a:p>
          <a:p>
            <a:r>
              <a:rPr lang="en-US" baseline="0" dirty="0" smtClean="0"/>
              <a:t>This is a 2D run so no need to specify the </a:t>
            </a:r>
            <a:r>
              <a:rPr lang="en-US" baseline="0" dirty="0" err="1" smtClean="0"/>
              <a:t>azimuthal</a:t>
            </a:r>
            <a:r>
              <a:rPr lang="en-US" baseline="0" dirty="0" smtClean="0"/>
              <a:t> direction.</a:t>
            </a:r>
          </a:p>
          <a:p>
            <a:r>
              <a:rPr lang="en-US" baseline="0" dirty="0" smtClean="0"/>
              <a:t>By specifying no file name or (*) the data is displayed at the terminal.</a:t>
            </a:r>
            <a:endParaRPr lang="en-US" dirty="0" smtClean="0"/>
          </a:p>
        </p:txBody>
      </p:sp>
      <p:sp>
        <p:nvSpPr>
          <p:cNvPr id="4" name="Slide Number Placeholder 3"/>
          <p:cNvSpPr>
            <a:spLocks noGrp="1"/>
          </p:cNvSpPr>
          <p:nvPr>
            <p:ph type="sldNum" sz="quarter" idx="10"/>
          </p:nvPr>
        </p:nvSpPr>
        <p:spPr/>
        <p:txBody>
          <a:bodyPr/>
          <a:lstStyle/>
          <a:p>
            <a:fld id="{20898EE0-8545-436E-8A4C-66BCD7A8584C}"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0898EE0-8545-436E-8A4C-66BCD7A8584C}"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xfrm>
            <a:off x="1143000" y="685800"/>
            <a:ext cx="4572000" cy="3429000"/>
          </a:xfrm>
          <a:ln/>
        </p:spPr>
      </p:sp>
      <p:sp>
        <p:nvSpPr>
          <p:cNvPr id="118787" name="Rectangle 3"/>
          <p:cNvSpPr>
            <a:spLocks noGrp="1" noChangeArrowheads="1"/>
          </p:cNvSpPr>
          <p:nvPr>
            <p:ph type="body" idx="1"/>
          </p:nvPr>
        </p:nvSpPr>
        <p:spPr>
          <a:xfrm>
            <a:off x="686421" y="4344025"/>
            <a:ext cx="5485158" cy="4114488"/>
          </a:xfrm>
          <a:noFill/>
          <a:ln w="9525"/>
        </p:spPr>
        <p:txBody>
          <a:bodyPr/>
          <a:lstStyle/>
          <a:p>
            <a:r>
              <a:rPr lang="en-US" dirty="0" smtClean="0"/>
              <a:t>The Boltzmann equation states that the probability density function </a:t>
            </a:r>
            <a:r>
              <a:rPr lang="en-US" i="1" dirty="0" smtClean="0"/>
              <a:t>f</a:t>
            </a:r>
            <a:r>
              <a:rPr lang="en-US" dirty="0" smtClean="0"/>
              <a:t>  rate of change for a system of particles can only change due to collisions and nothing else.  </a:t>
            </a:r>
            <a:r>
              <a:rPr lang="en-US" sz="1200" kern="1200" dirty="0" smtClean="0">
                <a:solidFill>
                  <a:schemeClr val="tx1"/>
                </a:solidFill>
                <a:latin typeface="+mn-lt"/>
                <a:ea typeface="+mn-ea"/>
                <a:cs typeface="+mn-cs"/>
              </a:rPr>
              <a:t>In</a:t>
            </a:r>
            <a:r>
              <a:rPr lang="en-US" sz="1200" kern="1200" baseline="0" dirty="0" smtClean="0">
                <a:solidFill>
                  <a:schemeClr val="tx1"/>
                </a:solidFill>
                <a:latin typeface="+mn-lt"/>
                <a:ea typeface="+mn-ea"/>
                <a:cs typeface="+mn-cs"/>
              </a:rPr>
              <a:t> this approach t</a:t>
            </a:r>
            <a:r>
              <a:rPr lang="en-US" sz="1200" kern="1200" dirty="0" smtClean="0">
                <a:solidFill>
                  <a:schemeClr val="tx1"/>
                </a:solidFill>
                <a:latin typeface="+mn-lt"/>
                <a:ea typeface="+mn-ea"/>
                <a:cs typeface="+mn-cs"/>
              </a:rPr>
              <a:t>he solids conservation equations take the same basic form as the fluid</a:t>
            </a:r>
            <a:r>
              <a:rPr lang="en-US" sz="1200" kern="1200" baseline="0" dirty="0" smtClean="0">
                <a:solidFill>
                  <a:schemeClr val="tx1"/>
                </a:solidFill>
                <a:latin typeface="+mn-lt"/>
                <a:ea typeface="+mn-ea"/>
                <a:cs typeface="+mn-cs"/>
              </a:rPr>
              <a:t> with an additional term </a:t>
            </a:r>
            <a:r>
              <a:rPr lang="en-US" sz="1200" kern="1200" dirty="0" smtClean="0">
                <a:solidFill>
                  <a:schemeClr val="tx1"/>
                </a:solidFill>
                <a:latin typeface="+mn-lt"/>
                <a:ea typeface="+mn-ea"/>
                <a:cs typeface="+mn-cs"/>
              </a:rPr>
              <a:t>arising due to particle inelasticity.  </a:t>
            </a:r>
          </a:p>
          <a:p>
            <a:endParaRPr lang="en-US" dirty="0" smtClean="0"/>
          </a:p>
          <a:p>
            <a:r>
              <a:rPr lang="en-US" dirty="0" smtClean="0"/>
              <a:t>The nice thing of using kinetic theory approach to derive NS equations is the fact that it will give you closures for the transport coefficients, such as pressure and viscosity.  However, to solve the pertinent</a:t>
            </a:r>
            <a:r>
              <a:rPr lang="en-US" baseline="0" dirty="0" smtClean="0"/>
              <a:t> </a:t>
            </a:r>
            <a:r>
              <a:rPr lang="en-US" baseline="0" dirty="0" err="1" smtClean="0"/>
              <a:t>boltzmann</a:t>
            </a:r>
            <a:r>
              <a:rPr lang="en-US" baseline="0" dirty="0" smtClean="0"/>
              <a:t> equation is non-trivial.  Variety of methods:</a:t>
            </a:r>
            <a:r>
              <a:rPr lang="en-US" dirty="0" smtClean="0"/>
              <a:t> grad moment of methods, </a:t>
            </a:r>
            <a:r>
              <a:rPr lang="en-US" dirty="0" err="1" smtClean="0"/>
              <a:t>chapman</a:t>
            </a:r>
            <a:r>
              <a:rPr lang="en-US" dirty="0" smtClean="0"/>
              <a:t> </a:t>
            </a:r>
            <a:r>
              <a:rPr lang="en-US" dirty="0" err="1" smtClean="0"/>
              <a:t>enskog</a:t>
            </a:r>
            <a:r>
              <a:rPr lang="en-US" dirty="0" smtClean="0"/>
              <a:t> expansion, or simply</a:t>
            </a:r>
            <a:r>
              <a:rPr lang="en-US" baseline="0" dirty="0" smtClean="0"/>
              <a:t> </a:t>
            </a:r>
            <a:r>
              <a:rPr lang="en-US" dirty="0" smtClean="0"/>
              <a:t>assuming</a:t>
            </a:r>
            <a:r>
              <a:rPr lang="en-US" baseline="0" dirty="0" smtClean="0"/>
              <a:t> a form of the probability density function.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(Recall </a:t>
            </a:r>
            <a:r>
              <a:rPr lang="en-US" dirty="0" err="1" smtClean="0"/>
              <a:t>boltzmann</a:t>
            </a:r>
            <a:r>
              <a:rPr lang="en-US" baseline="0" dirty="0" smtClean="0"/>
              <a:t> kinetic equation is for dilute flows (no excluded volume) versus </a:t>
            </a:r>
            <a:r>
              <a:rPr lang="en-US" baseline="0" dirty="0" err="1" smtClean="0"/>
              <a:t>enskog</a:t>
            </a:r>
            <a:r>
              <a:rPr lang="en-US" baseline="0" dirty="0" smtClean="0"/>
              <a:t> kinetic equation and revised </a:t>
            </a:r>
            <a:r>
              <a:rPr lang="en-US" baseline="0" dirty="0" err="1" smtClean="0"/>
              <a:t>enskog</a:t>
            </a:r>
            <a:r>
              <a:rPr lang="en-US" baseline="0" dirty="0" smtClean="0"/>
              <a:t> theory for spheres of finite sphere- moderate density). </a:t>
            </a:r>
          </a:p>
          <a:p>
            <a:endParaRPr lang="en-US" dirty="0" smtClean="0"/>
          </a:p>
          <a:p>
            <a:endParaRPr lang="en-US" dirty="0" smtClean="0"/>
          </a:p>
          <a:p>
            <a:r>
              <a:rPr lang="en-US" dirty="0" smtClean="0"/>
              <a:t>Doing a shell balance will give you the conservation equations, but you won’t know how to close the problem.</a:t>
            </a:r>
          </a:p>
          <a:p>
            <a:endParaRPr 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“shell balance approach”</a:t>
            </a:r>
          </a:p>
          <a:p>
            <a:r>
              <a:rPr lang="en-US" sz="1200" kern="1200" baseline="0" dirty="0" smtClean="0">
                <a:solidFill>
                  <a:schemeClr val="tx1"/>
                </a:solidFill>
                <a:latin typeface="+mn-lt"/>
                <a:ea typeface="+mn-ea"/>
                <a:cs typeface="+mn-cs"/>
              </a:rPr>
              <a:t>Assuming that the different phases can be mathematically described as interpenetrating continua, different approaches can be used to derive the multiphase flow equations. In the averaging approach, the equations are derived by space, time, or ensemble averaging of the local, instantaneous balances for each of the phases </a:t>
            </a:r>
            <a:endParaRPr lang="en-US" dirty="0" smtClean="0"/>
          </a:p>
          <a:p>
            <a:endParaRPr lang="en-US" dirty="0" smtClean="0"/>
          </a:p>
          <a:p>
            <a:r>
              <a:rPr lang="en-US" sz="1200" kern="1200" dirty="0" smtClean="0">
                <a:solidFill>
                  <a:schemeClr val="tx1"/>
                </a:solidFill>
                <a:latin typeface="+mn-lt"/>
                <a:ea typeface="+mn-ea"/>
                <a:cs typeface="+mn-cs"/>
              </a:rPr>
              <a:t>This process gives rise to unknown terms that require constitutive relations.  </a:t>
            </a:r>
            <a:r>
              <a:rPr lang="en-US" dirty="0" smtClean="0"/>
              <a:t>Constitutive equations determine the behavior/flow of the phases and how they phases interact with each other</a:t>
            </a:r>
          </a:p>
          <a:p>
            <a:endParaRPr lang="en-US" dirty="0"/>
          </a:p>
        </p:txBody>
      </p:sp>
      <p:sp>
        <p:nvSpPr>
          <p:cNvPr id="4" name="Slide Number Placeholder 3"/>
          <p:cNvSpPr>
            <a:spLocks noGrp="1"/>
          </p:cNvSpPr>
          <p:nvPr>
            <p:ph type="sldNum" sz="quarter" idx="10"/>
          </p:nvPr>
        </p:nvSpPr>
        <p:spPr/>
        <p:txBody>
          <a:bodyPr/>
          <a:lstStyle/>
          <a:p>
            <a:fld id="{20898EE0-8545-436E-8A4C-66BCD7A8584C}"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Multiphase flows – any fluid flow consisting of more than one phase or component – so that the flows are considered to have some level of phase or component separation at a scale</a:t>
            </a:r>
            <a:r>
              <a:rPr lang="en-US" baseline="0" dirty="0" smtClean="0"/>
              <a:t> above the molecular level.</a:t>
            </a:r>
          </a:p>
          <a:p>
            <a:endParaRPr lang="en-US" baseline="0" dirty="0" smtClean="0"/>
          </a:p>
          <a:p>
            <a:r>
              <a:rPr lang="en-US" sz="1200" kern="1200" dirty="0" smtClean="0">
                <a:solidFill>
                  <a:schemeClr val="tx1"/>
                </a:solidFill>
                <a:latin typeface="+mn-lt"/>
                <a:ea typeface="+mn-ea"/>
                <a:cs typeface="+mn-cs"/>
              </a:rPr>
              <a:t>There are many types of solid flows.  Herein we are primarily concerned</a:t>
            </a:r>
            <a:r>
              <a:rPr lang="en-US" sz="1200" kern="1200" baseline="0" dirty="0" smtClean="0">
                <a:solidFill>
                  <a:schemeClr val="tx1"/>
                </a:solidFill>
                <a:latin typeface="+mn-lt"/>
                <a:ea typeface="+mn-ea"/>
                <a:cs typeface="+mn-cs"/>
              </a:rPr>
              <a:t> with </a:t>
            </a:r>
            <a:r>
              <a:rPr lang="en-US" sz="1200" kern="1200" dirty="0" smtClean="0">
                <a:solidFill>
                  <a:schemeClr val="tx1"/>
                </a:solidFill>
                <a:latin typeface="+mn-lt"/>
                <a:ea typeface="+mn-ea"/>
                <a:cs typeface="+mn-cs"/>
              </a:rPr>
              <a:t>systems containing massive, solid particles so that inertial effects dominate in the role of particle motion and viscous forces are negligible (high stokes flow).  An example of a massive particle is a grain of sand which size is on the order of 100’s of microns.  In contrast, aerosol particles (smoke, dust) are not considered massive since inertial effects are small and viscous effects typically dominate.</a:t>
            </a: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(when thermal fluctuations of the gas phase have influence on the motion of the large particles (</a:t>
            </a:r>
            <a:r>
              <a:rPr lang="en-US" sz="1200" kern="1200" dirty="0" err="1" smtClean="0">
                <a:solidFill>
                  <a:schemeClr val="tx1"/>
                </a:solidFill>
                <a:latin typeface="+mn-lt"/>
                <a:ea typeface="+mn-ea"/>
                <a:cs typeface="+mn-cs"/>
              </a:rPr>
              <a:t>brownian</a:t>
            </a:r>
            <a:r>
              <a:rPr lang="en-US" sz="1200" kern="1200" dirty="0" smtClean="0">
                <a:solidFill>
                  <a:schemeClr val="tx1"/>
                </a:solidFill>
                <a:latin typeface="+mn-lt"/>
                <a:ea typeface="+mn-ea"/>
                <a:cs typeface="+mn-cs"/>
              </a:rPr>
              <a:t> motion) not the case for fluidized beds wherein inertial effects dominate in the role of particle motion and viscous forces are negligible (high stokes flow)).</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Solid particulate flows a</a:t>
            </a:r>
            <a:r>
              <a:rPr lang="en-US" dirty="0" smtClean="0"/>
              <a:t>re ubiquitous feature of our environment</a:t>
            </a:r>
            <a:r>
              <a:rPr lang="en-US" baseline="0" dirty="0" smtClean="0"/>
              <a:t> (snow, fog, mud slides, debris flows).  They are present as biological flows (e.g., blood flow </a:t>
            </a:r>
            <a:r>
              <a:rPr lang="en-US" dirty="0" smtClean="0"/>
              <a:t>is pumped by the heart,</a:t>
            </a:r>
            <a:r>
              <a:rPr lang="en-US" baseline="0" dirty="0" smtClean="0"/>
              <a:t> c</a:t>
            </a:r>
            <a:r>
              <a:rPr lang="en-US" dirty="0" smtClean="0"/>
              <a:t>irculates throughout the body and is cleansed by being filtered by the kidneys)</a:t>
            </a:r>
            <a:r>
              <a:rPr lang="en-US" baseline="0" dirty="0" smtClean="0"/>
              <a:t>. And they h</a:t>
            </a:r>
            <a:r>
              <a:rPr lang="en-US" sz="1200" baseline="0" dirty="0" smtClean="0"/>
              <a:t>ave a large presence in industries ranging from pharmaceuticals to fossil fuel processes for the manufacturing of chemicals.</a:t>
            </a:r>
          </a:p>
          <a:p>
            <a:endParaRPr lang="en-US" sz="1200" baseline="0" dirty="0" smtClean="0"/>
          </a:p>
          <a:p>
            <a:endParaRPr lang="en-US" dirty="0"/>
          </a:p>
        </p:txBody>
      </p:sp>
      <p:sp>
        <p:nvSpPr>
          <p:cNvPr id="4" name="Slide Number Placeholder 3"/>
          <p:cNvSpPr>
            <a:spLocks noGrp="1"/>
          </p:cNvSpPr>
          <p:nvPr>
            <p:ph type="sldNum" sz="quarter" idx="10"/>
          </p:nvPr>
        </p:nvSpPr>
        <p:spPr/>
        <p:txBody>
          <a:bodyPr/>
          <a:lstStyle/>
          <a:p>
            <a:fld id="{20898EE0-8545-436E-8A4C-66BCD7A8584C}"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26E2F2F3-91F0-4317-81C4-D9D9EFA31519}" type="slidenum">
              <a:rPr lang="en-US" smtClean="0"/>
              <a:pPr>
                <a:defRPr/>
              </a:pPr>
              <a:t>50</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Shown here are typical mixture mass and momentum balances. </a:t>
            </a:r>
            <a:r>
              <a:rPr lang="en-US" dirty="0" smtClean="0"/>
              <a:t>These equations are written in an </a:t>
            </a:r>
            <a:r>
              <a:rPr lang="en-US" dirty="0" err="1" smtClean="0"/>
              <a:t>Eulerian</a:t>
            </a:r>
            <a:r>
              <a:rPr lang="en-US" dirty="0" smtClean="0"/>
              <a:t> frame using the two-fluid model. </a:t>
            </a:r>
            <a:r>
              <a:rPr lang="en-US" sz="1200" kern="1200" baseline="0" dirty="0" smtClean="0">
                <a:solidFill>
                  <a:schemeClr val="tx1"/>
                </a:solidFill>
                <a:latin typeface="+mn-lt"/>
                <a:ea typeface="+mn-ea"/>
                <a:cs typeface="+mn-cs"/>
              </a:rPr>
              <a:t>New field variables, the </a:t>
            </a:r>
            <a:r>
              <a:rPr lang="en-US" sz="1200" kern="1200" baseline="0" dirty="0" err="1" smtClean="0">
                <a:solidFill>
                  <a:schemeClr val="tx1"/>
                </a:solidFill>
                <a:latin typeface="+mn-lt"/>
                <a:ea typeface="+mn-ea"/>
                <a:cs typeface="+mn-cs"/>
              </a:rPr>
              <a:t>phasic</a:t>
            </a:r>
            <a:r>
              <a:rPr lang="en-US" sz="1200" kern="1200" baseline="0" dirty="0" smtClean="0">
                <a:solidFill>
                  <a:schemeClr val="tx1"/>
                </a:solidFill>
                <a:latin typeface="+mn-lt"/>
                <a:ea typeface="+mn-ea"/>
                <a:cs typeface="+mn-cs"/>
              </a:rPr>
              <a:t> volume fractions, are introduced to track the fraction of the averaging volume occupied by each phase.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These are the non-conservative form of the momentum equations. MFIX solves non-conservative form of momentum.</a:t>
            </a:r>
          </a:p>
          <a:p>
            <a:r>
              <a:rPr lang="en-US" sz="1200" kern="1200" dirty="0" smtClean="0">
                <a:solidFill>
                  <a:schemeClr val="tx1"/>
                </a:solidFill>
                <a:latin typeface="+mn-lt"/>
                <a:ea typeface="+mn-ea"/>
                <a:cs typeface="+mn-cs"/>
              </a:rPr>
              <a:t>When switching to the non-conservative form using continuity the additional terms do appear (you see this in the code).   I think by doing this step, the solution is forced to satisfy continuity during iterations.  If you have access then </a:t>
            </a:r>
            <a:r>
              <a:rPr lang="en-US" sz="1200" kern="1200" dirty="0" err="1" smtClean="0">
                <a:solidFill>
                  <a:schemeClr val="tx1"/>
                </a:solidFill>
                <a:latin typeface="+mn-lt"/>
                <a:ea typeface="+mn-ea"/>
                <a:cs typeface="+mn-cs"/>
              </a:rPr>
              <a:t>Patankar's</a:t>
            </a:r>
            <a:r>
              <a:rPr lang="en-US" sz="1200" kern="1200" dirty="0" smtClean="0">
                <a:solidFill>
                  <a:schemeClr val="tx1"/>
                </a:solidFill>
                <a:latin typeface="+mn-lt"/>
                <a:ea typeface="+mn-ea"/>
                <a:cs typeface="+mn-cs"/>
              </a:rPr>
              <a:t> book section 5.3-1 elaborates on the matter (subtracting continuity).  That is, the terms that do appear in the source u/v/w file are terms that arise from subtraction of the appropriate form of the continuity equation. So, the solids phase u momentum equation will have its mass transfer term multiplied by U_s0 while the gas phase u momentum equation will have its mass transfer term multiplied by U_g0.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Boxed quantities are unknown terms that require a constitutive relation.  For example, for a Newtonian fluid stress is closed using Newton’s law of viscosity.  The solids conservation equations take the same basic form.  The constitutive relations are solids stress, granular heat flux, and a granular energy sink due to particle collisions.  Compared to the continuum equations for fluids the last term is the only new term and it arises due to particle inelasticity. Providing closure for the unknown terms in the solid conservation equations is quite challenging and is the subject of much research. </a:t>
            </a:r>
          </a:p>
          <a:p>
            <a:pPr eaLnBrk="1" hangingPunct="1">
              <a:buFontTx/>
              <a:buNone/>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a cold non-reacting flow, the only link between the phases is through drag. This term is very important in gas-solids flows and different approach are used to model it. Semi-empirical correlation are commonly used, but theoretical models from LBM simulations are also available. In terms of significance of all these terms, we can usually say that the pressure drop is balanced by the drag. Gas stresses can be easily ignored especially for dense systems.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Shown</a:t>
            </a:r>
            <a:r>
              <a:rPr lang="en-US" baseline="0" dirty="0" smtClean="0"/>
              <a:t> are the overall momentum balances.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a:t>
            </a:r>
            <a:r>
              <a:rPr lang="en-US" baseline="0" dirty="0" smtClean="0"/>
              <a:t> SHOWN: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momentum balances can be written for each component (not shown). </a:t>
            </a:r>
            <a:r>
              <a:rPr lang="en-US" dirty="0" smtClean="0"/>
              <a:t>In the axial momentum balance, we can say (without much loss of accuracy) that the weight of the bed is balanced by the drag. From the previous slide we can conclude that from the global momentum balance, the solids weight is balanced by the gas pressure drop. In the radial direction, this is not true. This was the reason for expanding the solids stresses. This was the reason for expanding the solids stresses. The most important term is the solids pressure, it usually causes solids segregation in a riser simulation. Solids bulk viscosity is important mainly in an accelerating flow such as close to an inlet boundary as it is a resistance to expansion. Solids viscosity is important in riser flows to determine the right profile of solids velocity and hold-up. If it is too high, a low velocity and high solids hold-up is generally computed.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(Also notice that the solids viscosity doesn’t tend to zero as solids volume fraction tends to zero. This has been corrected in the literature (Jennifer Curtis Sinclair and Michel </a:t>
            </a:r>
            <a:r>
              <a:rPr lang="en-US" dirty="0" err="1" smtClean="0"/>
              <a:t>Louge</a:t>
            </a:r>
            <a:r>
              <a:rPr lang="en-US" dirty="0" smtClean="0"/>
              <a:t>) by setting a maximum mean free path for particles to the vessel diameter)</a:t>
            </a:r>
          </a:p>
          <a:p>
            <a:pPr eaLnBrk="1" hangingPunct="1">
              <a:buFontTx/>
              <a:buNone/>
            </a:pPr>
            <a:endParaRPr lang="en-US" dirty="0" smtClean="0"/>
          </a:p>
          <a:p>
            <a:endParaRPr lang="en-US" sz="1200" dirty="0" smtClean="0">
              <a:solidFill>
                <a:srgbClr val="000099"/>
              </a:solidFill>
              <a:cs typeface="Arial" charset="0"/>
            </a:endParaRPr>
          </a:p>
          <a:p>
            <a:endParaRPr 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Recall constitutive equations describe</a:t>
            </a:r>
            <a:r>
              <a:rPr lang="en-US" baseline="0" dirty="0" smtClean="0"/>
              <a:t> </a:t>
            </a:r>
            <a:r>
              <a:rPr lang="en-US" dirty="0" smtClean="0"/>
              <a:t>the behavior/flow of the phases.  Developing constitutive relations for the solids phase is a challenging task. </a:t>
            </a:r>
            <a:r>
              <a:rPr lang="en-US" sz="1200" kern="1200" baseline="0" dirty="0" smtClean="0">
                <a:solidFill>
                  <a:schemeClr val="tx1"/>
                </a:solidFill>
                <a:latin typeface="+mn-lt"/>
                <a:ea typeface="+mn-ea"/>
                <a:cs typeface="+mn-cs"/>
              </a:rPr>
              <a:t>This is a challenging task. A variety of techniques have been employed to provide closure, which range from heuristic arguments and empirical information to the more sophisticated methods based on dense-gas kinetic theory modified to account (as discussed earlier). </a:t>
            </a:r>
            <a:endParaRPr lang="en-US" dirty="0" smtClean="0"/>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Solids flows are often categorized depending on the behavior of the individual grains. If the particles undergo long enduring contacts in which the bulk material exhibits a solid- like behavior (e.g. soil </a:t>
            </a:r>
            <a:r>
              <a:rPr lang="en-US" sz="1200" kern="1200" baseline="0" dirty="0" err="1" smtClean="0">
                <a:solidFill>
                  <a:schemeClr val="tx1"/>
                </a:solidFill>
                <a:latin typeface="+mn-lt"/>
                <a:ea typeface="+mn-ea"/>
                <a:cs typeface="+mn-cs"/>
              </a:rPr>
              <a:t>mechanics,silos</a:t>
            </a:r>
            <a:r>
              <a:rPr lang="en-US" sz="1200" kern="1200" baseline="0" dirty="0" smtClean="0">
                <a:solidFill>
                  <a:schemeClr val="tx1"/>
                </a:solidFill>
                <a:latin typeface="+mn-lt"/>
                <a:ea typeface="+mn-ea"/>
                <a:cs typeface="+mn-cs"/>
              </a:rPr>
              <a:t>), then the system is considered in the quasi-static or </a:t>
            </a:r>
            <a:r>
              <a:rPr lang="en-US" sz="1200" i="1" kern="1200" baseline="0" dirty="0" smtClean="0">
                <a:solidFill>
                  <a:schemeClr val="tx1"/>
                </a:solidFill>
                <a:latin typeface="+mn-lt"/>
                <a:ea typeface="+mn-ea"/>
                <a:cs typeface="+mn-cs"/>
              </a:rPr>
              <a:t>slow-flow regime. On the </a:t>
            </a:r>
            <a:r>
              <a:rPr lang="en-US" sz="1200" kern="1200" baseline="0" dirty="0" smtClean="0">
                <a:solidFill>
                  <a:schemeClr val="tx1"/>
                </a:solidFill>
                <a:latin typeface="+mn-lt"/>
                <a:ea typeface="+mn-ea"/>
                <a:cs typeface="+mn-cs"/>
              </a:rPr>
              <a:t>other hand, if the particles move freely and interact via nearly instantaneous collisions (e.g. ice particles in a planetary ring or particles in the top layer of a tumbling mixer), then the system is considered in the </a:t>
            </a:r>
            <a:r>
              <a:rPr lang="en-US" sz="1200" i="1" kern="1200" baseline="0" dirty="0" smtClean="0">
                <a:solidFill>
                  <a:schemeClr val="tx1"/>
                </a:solidFill>
                <a:latin typeface="+mn-lt"/>
                <a:ea typeface="+mn-ea"/>
                <a:cs typeface="+mn-cs"/>
              </a:rPr>
              <a:t>rapid-flow regime and is commonly referred to as </a:t>
            </a:r>
            <a:r>
              <a:rPr lang="en-US" sz="1200" kern="1200" baseline="0" dirty="0" smtClean="0">
                <a:solidFill>
                  <a:schemeClr val="tx1"/>
                </a:solidFill>
                <a:latin typeface="+mn-lt"/>
                <a:ea typeface="+mn-ea"/>
                <a:cs typeface="+mn-cs"/>
              </a:rPr>
              <a:t>either collision-dominated flow, rapid flow or a granular gas.</a:t>
            </a:r>
            <a:endParaRPr lang="en-US" sz="1200" b="1" kern="1200" dirty="0" smtClean="0">
              <a:solidFill>
                <a:schemeClr val="tx1"/>
              </a:solidFill>
              <a:latin typeface="+mn-lt"/>
              <a:ea typeface="+mn-ea"/>
              <a:cs typeface="+mn-cs"/>
            </a:endParaRPr>
          </a:p>
          <a:p>
            <a:endParaRPr lang="en-US" sz="1200" b="1"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Many of the continuum-modeling efforts for particulate flows have targeted the rapid granular flow regime.  </a:t>
            </a:r>
            <a:r>
              <a:rPr lang="en-US" sz="1200" kern="1200" dirty="0" smtClean="0">
                <a:solidFill>
                  <a:schemeClr val="tx1"/>
                </a:solidFill>
                <a:latin typeface="+mn-lt"/>
                <a:ea typeface="+mn-ea"/>
                <a:cs typeface="+mn-cs"/>
              </a:rPr>
              <a:t>As mentioned, in rapid granular flow particle collisions are considered binary and instantaneous.  An analogy between the random motion of grains in rapid flow and the thermal motion of molecules is often employed.  Correspondingly, granular models have been developed using dense-gas kinetic theory that is modified to account for their essential difference: inelasticity of grains.  This approach provides the most sophisticated technique for developing the necessary constitutive relations for the particulate phase (e.g. stress tensor, granular heat flux and dissipation of granular energy)  and these models have been successfully applied in both granular flows and to gas-solid flows</a:t>
            </a:r>
          </a:p>
          <a:p>
            <a:endParaRPr lang="en-US" sz="1200" kern="1200" dirty="0" smtClean="0">
              <a:solidFill>
                <a:schemeClr val="tx1"/>
              </a:solidFill>
              <a:latin typeface="+mn-lt"/>
              <a:ea typeface="+mn-ea"/>
              <a:cs typeface="+mn-cs"/>
            </a:endParaRPr>
          </a:p>
          <a:p>
            <a:r>
              <a:rPr lang="en-US" sz="1200" b="1" dirty="0" smtClean="0"/>
              <a:t>Limitations</a:t>
            </a:r>
          </a:p>
          <a:p>
            <a:r>
              <a:rPr lang="en-US" sz="1200" dirty="0" smtClean="0"/>
              <a:t>theory for frictional particles not well developed (slow flow)</a:t>
            </a:r>
          </a:p>
          <a:p>
            <a:r>
              <a:rPr lang="en-US" sz="1200" dirty="0" smtClean="0"/>
              <a:t>very dilute to very dense – no general theory applies to all regimes</a:t>
            </a:r>
          </a:p>
          <a:p>
            <a:r>
              <a:rPr lang="en-US" sz="1200" b="1" dirty="0" smtClean="0"/>
              <a:t>Limitations of KT</a:t>
            </a:r>
          </a:p>
          <a:p>
            <a:r>
              <a:rPr lang="en-US" sz="1200" dirty="0" smtClean="0"/>
              <a:t>Applies to spherical particles – not arbitrarily shaped particles</a:t>
            </a:r>
          </a:p>
          <a:p>
            <a:pPr eaLnBrk="1" hangingPunct="1"/>
            <a:r>
              <a:rPr lang="en-US" sz="1200" dirty="0" smtClean="0"/>
              <a:t>Friction as part of KT description is not well developed </a:t>
            </a:r>
          </a:p>
          <a:p>
            <a:pPr eaLnBrk="1" hangingPunct="1"/>
            <a:r>
              <a:rPr lang="en-US" sz="1200" dirty="0" smtClean="0"/>
              <a:t>Some KT only applicable to relatively dilute, but still limitations at most dilute (limit of mean free path) and while some may be technically applicable to dense regimes – dense regimes may introduce velocity correlations which are not accounted for by KT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Details of kinetic theory and plastic theory</a:t>
            </a:r>
            <a:r>
              <a:rPr lang="en-US" baseline="0" dirty="0" smtClean="0"/>
              <a:t> - g</a:t>
            </a:r>
            <a:r>
              <a:rPr lang="en-US" sz="1200" dirty="0" smtClean="0">
                <a:solidFill>
                  <a:srgbClr val="000099"/>
                </a:solidFill>
                <a:cs typeface="Arial" charset="0"/>
              </a:rPr>
              <a:t>ranular stresses are modeled by the kinetic theory of granular material in the viscous regime and plasticity theory in the plastic regime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KT gives rise to a Granular temperature – Algebraic/PDE</a:t>
            </a:r>
          </a:p>
          <a:p>
            <a:pPr eaLnBrk="1" hangingPunct="1">
              <a:buFontTx/>
              <a:buNone/>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Drag law -</a:t>
            </a:r>
            <a:r>
              <a:rPr lang="en-US" sz="1200" dirty="0" smtClean="0">
                <a:solidFill>
                  <a:srgbClr val="000099"/>
                </a:solidFill>
                <a:cs typeface="Arial" charset="0"/>
              </a:rPr>
              <a:t>Drag law describes the interaction between the gas and the particles</a:t>
            </a:r>
          </a:p>
          <a:p>
            <a:pPr eaLnBrk="1" hangingPunct="1">
              <a:buFontTx/>
              <a:buNone/>
            </a:pPr>
            <a:endParaRPr lang="en-US" dirty="0" smtClean="0"/>
          </a:p>
        </p:txBody>
      </p:sp>
      <p:sp>
        <p:nvSpPr>
          <p:cNvPr id="4" name="Slide Number Placeholder 3"/>
          <p:cNvSpPr>
            <a:spLocks noGrp="1"/>
          </p:cNvSpPr>
          <p:nvPr>
            <p:ph type="sldNum" sz="quarter" idx="10"/>
          </p:nvPr>
        </p:nvSpPr>
        <p:spPr/>
        <p:txBody>
          <a:bodyPr/>
          <a:lstStyle/>
          <a:p>
            <a:fld id="{20898EE0-8545-436E-8A4C-66BCD7A8584C}"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442DA9-3AD0-4FBA-BC36-2900C9C44BB7}" type="slidenum">
              <a:rPr lang="en-US"/>
              <a:pPr/>
              <a:t>52</a:t>
            </a:fld>
            <a:endParaRPr lang="en-US"/>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r>
              <a:rPr lang="en-US" sz="1200" kern="1200" dirty="0" smtClean="0">
                <a:solidFill>
                  <a:schemeClr val="tx1"/>
                </a:solidFill>
                <a:latin typeface="+mn-lt"/>
                <a:ea typeface="+mn-ea"/>
                <a:cs typeface="+mn-cs"/>
              </a:rPr>
              <a:t>For numerical solution of the aforementioned equations, the governing differential equations are first replaced by algebraic relations via </a:t>
            </a:r>
            <a:r>
              <a:rPr lang="en-US" sz="1200" kern="1200" dirty="0" err="1" smtClean="0">
                <a:solidFill>
                  <a:schemeClr val="tx1"/>
                </a:solidFill>
                <a:latin typeface="+mn-lt"/>
                <a:ea typeface="+mn-ea"/>
                <a:cs typeface="+mn-cs"/>
              </a:rPr>
              <a:t>discretization</a:t>
            </a:r>
            <a:r>
              <a:rPr lang="en-US" sz="1200" kern="1200" dirty="0" smtClean="0">
                <a:solidFill>
                  <a:schemeClr val="tx1"/>
                </a:solidFill>
                <a:latin typeface="+mn-lt"/>
                <a:ea typeface="+mn-ea"/>
                <a:cs typeface="+mn-cs"/>
              </a:rPr>
              <a:t>.  As is often used in the field of computational fluid dynamics, MFIX employs a control volume approach to convert the integrated balance equations into a system of algebraic equations.</a:t>
            </a:r>
            <a:endParaRPr lang="en-US" dirty="0" smtClean="0"/>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this scheme, the calculation domain is divided into a number of non-overlapping control volumes, with a control volume surrounding a grid point.  The differential equation is then integrated over each control volume and the variation in the dependent variable over that control volume is represented using some piecewise profile.  This approach provides conservation of the integrated quantities in each control volume, ensuring global conservation regardless of the grid definition.  Thus, an overall balance is possible, as long as care is taken in calculating fluxes across control volume interfaces </a:t>
            </a:r>
            <a:endParaRPr lang="en-US" dirty="0" smtClean="0"/>
          </a:p>
          <a:p>
            <a:pPr lvl="1"/>
            <a:r>
              <a:rPr lang="en-US" dirty="0" smtClean="0"/>
              <a:t>The resulting </a:t>
            </a:r>
            <a:r>
              <a:rPr lang="en-US" dirty="0"/>
              <a:t>solution of the CV approach implies that the integral conservation of quantities is exactly </a:t>
            </a:r>
            <a:r>
              <a:rPr lang="en-US" dirty="0" smtClean="0"/>
              <a:t>satisfied </a:t>
            </a:r>
            <a:r>
              <a:rPr lang="en-US" dirty="0"/>
              <a:t>over any group of CVs and over the whole calculation domain.  So this characteristic exists for any number of grid points and not just in the limiting sense when the number of grid points becomes </a:t>
            </a:r>
            <a:r>
              <a:rPr lang="en-US" dirty="0" smtClean="0"/>
              <a:t>large </a:t>
            </a:r>
            <a:r>
              <a:rPr lang="en-US" dirty="0"/>
              <a:t>(as in method of weighted residuals</a:t>
            </a:r>
            <a:r>
              <a:rPr lang="en-US"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 staggered grid is used to avoid the development of unrealistic pressure fields * (explained</a:t>
            </a:r>
            <a:r>
              <a:rPr lang="en-US" sz="1200" kern="1200" baseline="0" dirty="0" smtClean="0">
                <a:solidFill>
                  <a:schemeClr val="tx1"/>
                </a:solidFill>
                <a:latin typeface="+mn-lt"/>
                <a:ea typeface="+mn-ea"/>
                <a:cs typeface="+mn-cs"/>
              </a:rPr>
              <a:t> more later)</a:t>
            </a:r>
            <a:r>
              <a:rPr lang="en-US" sz="1200" kern="1200" dirty="0" smtClean="0">
                <a:solidFill>
                  <a:schemeClr val="tx1"/>
                </a:solidFill>
                <a:latin typeface="+mn-lt"/>
                <a:ea typeface="+mn-ea"/>
                <a:cs typeface="+mn-cs"/>
              </a:rPr>
              <a:t>.  Accordingly, momentum properties are determined at control volume surfaces and scalar properties are determined at control volume centers.</a:t>
            </a:r>
            <a:endParaRPr lang="en-US" dirty="0" smtClean="0"/>
          </a:p>
          <a:p>
            <a:pPr lvl="1"/>
            <a:endParaRPr 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6898" name="Rectangle 2"/>
          <p:cNvSpPr>
            <a:spLocks noGrp="1" noRot="1" noChangeAspect="1" noChangeArrowheads="1" noTextEdit="1"/>
          </p:cNvSpPr>
          <p:nvPr>
            <p:ph type="sldImg"/>
          </p:nvPr>
        </p:nvSpPr>
        <p:spPr>
          <a:ln/>
        </p:spPr>
      </p:sp>
      <p:sp>
        <p:nvSpPr>
          <p:cNvPr id="976899" name="Rectangle 3"/>
          <p:cNvSpPr>
            <a:spLocks noGrp="1" noChangeArrowheads="1"/>
          </p:cNvSpPr>
          <p:nvPr>
            <p:ph type="body" idx="1"/>
          </p:nvPr>
        </p:nvSpPr>
        <p:spPr/>
        <p:txBody>
          <a:bodyPr/>
          <a:lstStyle/>
          <a:p>
            <a:r>
              <a:rPr lang="en-US" sz="1200" kern="1200" dirty="0" smtClean="0">
                <a:solidFill>
                  <a:schemeClr val="tx1"/>
                </a:solidFill>
                <a:latin typeface="+mn-lt"/>
                <a:ea typeface="+mn-ea"/>
                <a:cs typeface="+mn-cs"/>
              </a:rPr>
              <a:t>As evident, the governing equations are nonlinear and highly coupled. When considering all the terms in equations a special difficulty arises due to the weak coupling of the velocity and pressure fields. The continuity equation is only function of velocity and not a function of pressure. Only the momentum equations contain pressure terms. Since most of the terms in the momentum equations are functions of the velocity components it is natural to use these equations to produce the solutions for the velocity components. Then, the problem is how to obtain the pressure solution, since continuity does not contain pressure.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For incompressible flows density is constant and by definition not linked to pressure.  In this case continuity essentially serves as a constraint in the solution of the flow field.</a:t>
            </a:r>
          </a:p>
          <a:p>
            <a:r>
              <a:rPr lang="en-US" sz="1200" kern="1200" dirty="0" smtClean="0">
                <a:solidFill>
                  <a:schemeClr val="tx1"/>
                </a:solidFill>
                <a:latin typeface="+mn-lt"/>
                <a:ea typeface="+mn-ea"/>
                <a:cs typeface="+mn-cs"/>
              </a:rPr>
              <a:t>A direct method is to </a:t>
            </a:r>
            <a:r>
              <a:rPr lang="en-US" sz="1200" kern="1200" dirty="0" err="1" smtClean="0">
                <a:solidFill>
                  <a:schemeClr val="tx1"/>
                </a:solidFill>
                <a:latin typeface="+mn-lt"/>
                <a:ea typeface="+mn-ea"/>
                <a:cs typeface="+mn-cs"/>
              </a:rPr>
              <a:t>discretize</a:t>
            </a:r>
            <a:r>
              <a:rPr lang="en-US" sz="1200" kern="1200" dirty="0" smtClean="0">
                <a:solidFill>
                  <a:schemeClr val="tx1"/>
                </a:solidFill>
                <a:latin typeface="+mn-lt"/>
                <a:ea typeface="+mn-ea"/>
                <a:cs typeface="+mn-cs"/>
              </a:rPr>
              <a:t> all the equations, i.e., continuity and momentum, and solve them simultaneously. This results in a very large solution vector that contains all variables and consequently very large computational effort.  Alternatively this problem can be resolved using a pressure-based method.  In it an equation for pressure corrections is formulated, and then it is updated for the pressure and velocity fields until a divergence free velocity field is obtained. In MFIX, the equations are solved using an iterative solution strategy based on the SIMPLE (Semi-Implicit Method for Pressure Linked Equations) algorithm. This method is based on first guessing and then correcting the flow variables in an iterative manner to obtain the solution. The velocity components are first calculated from the momentum equations using a guessed pressure field. The pressure and velocities are then corrected in order to satisfy the continuity.</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Note: For single phase compressible flows the continuity equation could be used as a transport equation for density, and the energy equation for temperature.  An equation of state can be used to obtain the pressure.  Thus we can get the pressure gradient based on this information.  </a:t>
            </a:r>
            <a:endParaRPr lang="en-US" sz="1200" kern="1200" dirty="0">
              <a:solidFill>
                <a:schemeClr val="tx1"/>
              </a:solidFill>
              <a:latin typeface="+mn-lt"/>
              <a:ea typeface="+mn-ea"/>
              <a:cs typeface="+mn-cs"/>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6898" name="Rectangle 2"/>
          <p:cNvSpPr>
            <a:spLocks noGrp="1" noRot="1" noChangeAspect="1" noChangeArrowheads="1" noTextEdit="1"/>
          </p:cNvSpPr>
          <p:nvPr>
            <p:ph type="sldImg"/>
          </p:nvPr>
        </p:nvSpPr>
        <p:spPr>
          <a:ln/>
        </p:spPr>
      </p:sp>
      <p:sp>
        <p:nvSpPr>
          <p:cNvPr id="976899" name="Rectangle 3"/>
          <p:cNvSpPr>
            <a:spLocks noGrp="1" noChangeArrowheads="1"/>
          </p:cNvSpPr>
          <p:nvPr>
            <p:ph type="body" idx="1"/>
          </p:nvPr>
        </p:nvSpPr>
        <p:spPr/>
        <p:txBody>
          <a:bodyPr/>
          <a:lstStyle/>
          <a:p>
            <a:r>
              <a:rPr lang="en-US" sz="1200" kern="1200" dirty="0" smtClean="0">
                <a:solidFill>
                  <a:schemeClr val="tx1"/>
                </a:solidFill>
                <a:latin typeface="+mn-lt"/>
                <a:ea typeface="+mn-ea"/>
                <a:cs typeface="+mn-cs"/>
              </a:rPr>
              <a:t>An extension of SIMPLE (</a:t>
            </a:r>
            <a:r>
              <a:rPr lang="en-US" sz="1200" kern="1200" dirty="0" err="1" smtClean="0">
                <a:solidFill>
                  <a:schemeClr val="tx1"/>
                </a:solidFill>
                <a:latin typeface="+mn-lt"/>
                <a:ea typeface="+mn-ea"/>
                <a:cs typeface="+mn-cs"/>
              </a:rPr>
              <a:t>Patankar</a:t>
            </a:r>
            <a:r>
              <a:rPr lang="en-US" sz="1200" kern="1200" dirty="0" smtClean="0">
                <a:solidFill>
                  <a:schemeClr val="tx1"/>
                </a:solidFill>
                <a:latin typeface="+mn-lt"/>
                <a:ea typeface="+mn-ea"/>
                <a:cs typeface="+mn-cs"/>
              </a:rPr>
              <a:t> 1980) is used for solving the </a:t>
            </a:r>
            <a:r>
              <a:rPr lang="en-US" sz="1200" kern="1200" dirty="0" err="1" smtClean="0">
                <a:solidFill>
                  <a:schemeClr val="tx1"/>
                </a:solidFill>
                <a:latin typeface="+mn-lt"/>
                <a:ea typeface="+mn-ea"/>
                <a:cs typeface="+mn-cs"/>
              </a:rPr>
              <a:t>discretized</a:t>
            </a:r>
            <a:r>
              <a:rPr lang="en-US" sz="1200" kern="1200" dirty="0" smtClean="0">
                <a:solidFill>
                  <a:schemeClr val="tx1"/>
                </a:solidFill>
                <a:latin typeface="+mn-lt"/>
                <a:ea typeface="+mn-ea"/>
                <a:cs typeface="+mn-cs"/>
              </a:rPr>
              <a:t> equations. Several issues need to be addressed when this algorithm, developed for single phase flow, is extended to solve multiphase flow equations. Spalding (1980) lists three issues, which he rates as “the first is obvious, the second rather less so, and the third may easily escape notice.”</a:t>
            </a:r>
          </a:p>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i</a:t>
            </a:r>
            <a:r>
              <a:rPr lang="en-US" sz="1200" kern="1200" dirty="0" smtClean="0">
                <a:solidFill>
                  <a:schemeClr val="tx1"/>
                </a:solidFill>
                <a:latin typeface="+mn-lt"/>
                <a:ea typeface="+mn-ea"/>
                <a:cs typeface="+mn-cs"/>
              </a:rPr>
              <a:t>) There are more field variables, and hence more equations compared with single phase flow. This slows the computations, but does not in itself makes the algorithm any more complex.</a:t>
            </a:r>
          </a:p>
          <a:p>
            <a:r>
              <a:rPr lang="en-US" sz="1200" kern="1200" dirty="0" smtClean="0">
                <a:solidFill>
                  <a:schemeClr val="tx1"/>
                </a:solidFill>
                <a:latin typeface="+mn-lt"/>
                <a:ea typeface="+mn-ea"/>
                <a:cs typeface="+mn-cs"/>
              </a:rPr>
              <a:t>(ii) Pressure appears in the three single phase momentum equations, but there is no convenient equation for solving the pressure field. The crux of SIMPLE algorithm is the derivation of such an equation for pressure -- the pressure correction equation. The pressure corrections give velocity corrections such that the continuity equation is satisfied exactly (to machine precision). There is no unique way to derive such an equation for multiphase flow, since there is more than one continuity equation in multiphase flow.</a:t>
            </a:r>
          </a:p>
          <a:p>
            <a:r>
              <a:rPr lang="en-US" sz="1200" kern="1200" dirty="0" smtClean="0">
                <a:solidFill>
                  <a:schemeClr val="tx1"/>
                </a:solidFill>
                <a:latin typeface="+mn-lt"/>
                <a:ea typeface="+mn-ea"/>
                <a:cs typeface="+mn-cs"/>
              </a:rPr>
              <a:t>(iii) The multiphase momentum equations are strongly coupled through the momentum exchange term. Making this term fully implicit for the success of the numerical scheme is essential. This is the main idea in the Implicit </a:t>
            </a:r>
            <a:r>
              <a:rPr lang="en-US" sz="1200" kern="1200" dirty="0" err="1" smtClean="0">
                <a:solidFill>
                  <a:schemeClr val="tx1"/>
                </a:solidFill>
                <a:latin typeface="+mn-lt"/>
                <a:ea typeface="+mn-ea"/>
                <a:cs typeface="+mn-cs"/>
              </a:rPr>
              <a:t>Multifield</a:t>
            </a:r>
            <a:r>
              <a:rPr lang="en-US" sz="1200" kern="1200" dirty="0" smtClean="0">
                <a:solidFill>
                  <a:schemeClr val="tx1"/>
                </a:solidFill>
                <a:latin typeface="+mn-lt"/>
                <a:ea typeface="+mn-ea"/>
                <a:cs typeface="+mn-cs"/>
              </a:rPr>
              <a:t> Field (IMF) technique of Harlow and </a:t>
            </a:r>
            <a:r>
              <a:rPr lang="en-US" sz="1200" kern="1200" dirty="0" err="1" smtClean="0">
                <a:solidFill>
                  <a:schemeClr val="tx1"/>
                </a:solidFill>
                <a:latin typeface="+mn-lt"/>
                <a:ea typeface="+mn-ea"/>
                <a:cs typeface="+mn-cs"/>
              </a:rPr>
              <a:t>Amsden</a:t>
            </a:r>
            <a:r>
              <a:rPr lang="en-US" sz="1200" kern="1200" dirty="0" smtClean="0">
                <a:solidFill>
                  <a:schemeClr val="tx1"/>
                </a:solidFill>
                <a:latin typeface="+mn-lt"/>
                <a:ea typeface="+mn-ea"/>
                <a:cs typeface="+mn-cs"/>
              </a:rPr>
              <a:t> (1975), which is encoded in the K-FIX (</a:t>
            </a:r>
            <a:r>
              <a:rPr lang="en-US" sz="1200" kern="1200" dirty="0" err="1" smtClean="0">
                <a:solidFill>
                  <a:schemeClr val="tx1"/>
                </a:solidFill>
                <a:latin typeface="+mn-lt"/>
                <a:ea typeface="+mn-ea"/>
                <a:cs typeface="+mn-cs"/>
              </a:rPr>
              <a:t>Kachina</a:t>
            </a:r>
            <a:r>
              <a:rPr lang="en-US" sz="1200" kern="1200" dirty="0" smtClean="0">
                <a:solidFill>
                  <a:schemeClr val="tx1"/>
                </a:solidFill>
                <a:latin typeface="+mn-lt"/>
                <a:ea typeface="+mn-ea"/>
                <a:cs typeface="+mn-cs"/>
              </a:rPr>
              <a:t>- Fully Implicit Exchange) program of </a:t>
            </a:r>
            <a:r>
              <a:rPr lang="en-US" sz="1200" kern="1200" dirty="0" err="1" smtClean="0">
                <a:solidFill>
                  <a:schemeClr val="tx1"/>
                </a:solidFill>
                <a:latin typeface="+mn-lt"/>
                <a:ea typeface="+mn-ea"/>
                <a:cs typeface="+mn-cs"/>
              </a:rPr>
              <a:t>Rivard</a:t>
            </a:r>
            <a:r>
              <a:rPr lang="en-US" sz="1200" kern="1200" dirty="0" smtClean="0">
                <a:solidFill>
                  <a:schemeClr val="tx1"/>
                </a:solidFill>
                <a:latin typeface="+mn-lt"/>
                <a:ea typeface="+mn-ea"/>
                <a:cs typeface="+mn-cs"/>
              </a:rPr>
              <a:t> and Torrey (1977). In the MFIX algorithm the momentum equations are solved for the entire computational domain. To make the exchange term implicit all the equations for each velocity component (e.g., u-equations for gas and all solids phases) must be solved together, which leads to a nonstandard matrix structure. A cheaper alternative is to use the Partial Elimination Algorithm (PEA) of Spalding (1980).</a:t>
            </a:r>
            <a:endParaRPr lang="en-US" sz="1200" kern="1200" dirty="0">
              <a:solidFill>
                <a:schemeClr val="tx1"/>
              </a:solidFill>
              <a:latin typeface="+mn-lt"/>
              <a:ea typeface="+mn-ea"/>
              <a:cs typeface="+mn-cs"/>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dirty="0" smtClean="0">
                <a:solidFill>
                  <a:schemeClr val="tx1"/>
                </a:solidFill>
                <a:latin typeface="+mn-lt"/>
                <a:ea typeface="+mn-ea"/>
                <a:cs typeface="+mn-cs"/>
              </a:rPr>
              <a:t>The numerical methods used to solve the equation set are iterative whereby the equations are repeatedly re-constructed and solved until the solution has converged.</a:t>
            </a:r>
          </a:p>
          <a:p>
            <a:r>
              <a:rPr lang="en-US" sz="1200" kern="1200" dirty="0" smtClean="0">
                <a:solidFill>
                  <a:schemeClr val="tx1"/>
                </a:solidFill>
                <a:latin typeface="+mn-lt"/>
                <a:ea typeface="+mn-ea"/>
                <a:cs typeface="+mn-cs"/>
              </a:rPr>
              <a:t>This is iterative. In iterative methods obtain the solution by iteratively guessing the solution until the correct one is found. In addition, in computational fluid dynamics, the governing equations are nonlinear and the number of unknown variables is typically very large. Under these conditions implicitly formulated equations are almost always solved using iterative techniques. Iterations are used to advance a solution through a sequence of steps from a starting state to a final, converged state. This is true whether the solution sought is either one step in a transient problem or a final steady-state result. In either case, the iteration steps resemble a time-like process.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algebraic equations are constructed in such a way that if the coefficients were constant, a converged solution would be guaranteed using the Gauss-</a:t>
            </a:r>
            <a:r>
              <a:rPr lang="en-US" sz="1200" kern="1200" baseline="0" dirty="0" err="1" smtClean="0">
                <a:solidFill>
                  <a:schemeClr val="tx1"/>
                </a:solidFill>
                <a:latin typeface="+mn-lt"/>
                <a:ea typeface="+mn-ea"/>
                <a:cs typeface="+mn-cs"/>
              </a:rPr>
              <a:t>Siedel</a:t>
            </a:r>
            <a:r>
              <a:rPr lang="en-US" sz="1200" kern="1200" baseline="0" dirty="0" smtClean="0">
                <a:solidFill>
                  <a:schemeClr val="tx1"/>
                </a:solidFill>
                <a:latin typeface="+mn-lt"/>
                <a:ea typeface="+mn-ea"/>
                <a:cs typeface="+mn-cs"/>
              </a:rPr>
              <a:t> method (simplest numerical method for solving </a:t>
            </a:r>
            <a:r>
              <a:rPr lang="en-US" sz="1200" b="1" kern="1200" baseline="0" dirty="0" smtClean="0">
                <a:solidFill>
                  <a:schemeClr val="tx1"/>
                </a:solidFill>
                <a:latin typeface="+mn-lt"/>
                <a:ea typeface="+mn-ea"/>
                <a:cs typeface="+mn-cs"/>
              </a:rPr>
              <a:t>simultaneous</a:t>
            </a:r>
            <a:r>
              <a:rPr lang="en-US" sz="1200" kern="1200" baseline="0" dirty="0" smtClean="0">
                <a:solidFill>
                  <a:schemeClr val="tx1"/>
                </a:solidFill>
                <a:latin typeface="+mn-lt"/>
                <a:ea typeface="+mn-ea"/>
                <a:cs typeface="+mn-cs"/>
              </a:rPr>
              <a:t> equations).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dependent variable coefficients contain the dependent variables themselves and are therefore not constant.  In practice, if the coefficients are of similar magnitude throughout and change gradually, a converged solution can normally be achieved.</a:t>
            </a:r>
          </a:p>
          <a:p>
            <a:endParaRPr lang="en-US" dirty="0" smtClean="0"/>
          </a:p>
          <a:p>
            <a:r>
              <a:rPr lang="en-US" sz="1200" b="1" kern="1200" baseline="0" dirty="0" smtClean="0">
                <a:solidFill>
                  <a:schemeClr val="tx1"/>
                </a:solidFill>
                <a:latin typeface="+mn-lt"/>
                <a:ea typeface="+mn-ea"/>
                <a:cs typeface="+mn-cs"/>
              </a:rPr>
              <a:t>Outer and inner iterations</a:t>
            </a:r>
          </a:p>
          <a:p>
            <a:r>
              <a:rPr lang="en-US" sz="1200" kern="1200" baseline="0" dirty="0" smtClean="0">
                <a:solidFill>
                  <a:schemeClr val="tx1"/>
                </a:solidFill>
                <a:latin typeface="+mn-lt"/>
                <a:ea typeface="+mn-ea"/>
                <a:cs typeface="+mn-cs"/>
              </a:rPr>
              <a:t>Because the coefficients are changing, the iterative procedure uses an inner iterative procedure to solve the dependent variable equations within an outer iterative procedure to update the dependent variable coefficients.  At each outer iteration, only tentative values of the dependent variables are </a:t>
            </a:r>
            <a:r>
              <a:rPr lang="en-US" sz="1200" kern="1200" baseline="0" dirty="0" err="1" smtClean="0">
                <a:solidFill>
                  <a:schemeClr val="tx1"/>
                </a:solidFill>
                <a:latin typeface="+mn-lt"/>
                <a:ea typeface="+mn-ea"/>
                <a:cs typeface="+mn-cs"/>
              </a:rPr>
              <a:t>realised</a:t>
            </a:r>
            <a:r>
              <a:rPr lang="en-US" sz="1200" kern="1200" baseline="0" dirty="0" smtClean="0">
                <a:solidFill>
                  <a:schemeClr val="tx1"/>
                </a:solidFill>
                <a:latin typeface="+mn-lt"/>
                <a:ea typeface="+mn-ea"/>
                <a:cs typeface="+mn-cs"/>
              </a:rPr>
              <a:t> and consequently only a few inner iterations are required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outer iterations are continued until the solution reaches the point where no inner iterations are needed, which implies that the existing solution satisfy all the </a:t>
            </a:r>
            <a:r>
              <a:rPr lang="en-US" sz="1200" kern="1200" baseline="0" dirty="0" err="1" smtClean="0">
                <a:solidFill>
                  <a:schemeClr val="tx1"/>
                </a:solidFill>
                <a:latin typeface="+mn-lt"/>
                <a:ea typeface="+mn-ea"/>
                <a:cs typeface="+mn-cs"/>
              </a:rPr>
              <a:t>discretized</a:t>
            </a:r>
            <a:r>
              <a:rPr lang="en-US" sz="1200" kern="1200" baseline="0" dirty="0" smtClean="0">
                <a:solidFill>
                  <a:schemeClr val="tx1"/>
                </a:solidFill>
                <a:latin typeface="+mn-lt"/>
                <a:ea typeface="+mn-ea"/>
                <a:cs typeface="+mn-cs"/>
              </a:rPr>
              <a:t> equations simultaneously in all the cells. When such a convergence is obtained or when the number of outer iterations exceeds a specified limit, which is typically 500, the calculations proceed to the next time step.</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steps on the previous slide list one complete one pass of the inner iteration for a cell. The inner iterations are continued until the fluid continuity equations and solids pressure equation (only for packed regions) are simultaneously satisfied or the number of iterations exceed a specified limit (MAX_NIT), </a:t>
            </a:r>
          </a:p>
          <a:p>
            <a:endParaRPr lang="en-US" b="1" dirty="0" smtClean="0"/>
          </a:p>
          <a:p>
            <a:r>
              <a:rPr lang="en-US" dirty="0" smtClean="0"/>
              <a:t>MAX_NIT: This is the maximum number of iterations conducted by the outer iterative calculation loop. The calculations will generally terminate (reduce time step) when the number of iterations reaches this value. </a:t>
            </a:r>
          </a:p>
          <a:p>
            <a:r>
              <a:rPr lang="en-US" b="1" dirty="0" smtClean="0"/>
              <a:t>LEQ_IT - t</a:t>
            </a:r>
            <a:r>
              <a:rPr lang="en-US" dirty="0" smtClean="0"/>
              <a:t>he number of iterations used for the calculation of the dependent variable.  </a:t>
            </a:r>
            <a:r>
              <a:rPr lang="en-US" sz="1200" kern="1200" baseline="0" dirty="0" smtClean="0">
                <a:solidFill>
                  <a:schemeClr val="tx1"/>
                </a:solidFill>
                <a:latin typeface="+mn-lt"/>
                <a:ea typeface="+mn-ea"/>
                <a:cs typeface="+mn-cs"/>
              </a:rPr>
              <a:t>The inner iterations are continued for all the numerical cells to complete one pass of the inner iteration. </a:t>
            </a: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0898EE0-8545-436E-8A4C-66BCD7A8584C}"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6898" name="Rectangle 2"/>
          <p:cNvSpPr>
            <a:spLocks noGrp="1" noRot="1" noChangeAspect="1" noChangeArrowheads="1" noTextEdit="1"/>
          </p:cNvSpPr>
          <p:nvPr>
            <p:ph type="sldImg"/>
          </p:nvPr>
        </p:nvSpPr>
        <p:spPr>
          <a:ln/>
        </p:spPr>
      </p:sp>
      <p:sp>
        <p:nvSpPr>
          <p:cNvPr id="976899" name="Rectangle 3"/>
          <p:cNvSpPr>
            <a:spLocks noGrp="1" noChangeArrowheads="1"/>
          </p:cNvSpPr>
          <p:nvPr>
            <p:ph type="body" idx="1"/>
          </p:nvPr>
        </p:nvSpPr>
        <p:spPr/>
        <p:txBody>
          <a:bodyPr/>
          <a:lstStyle/>
          <a:p>
            <a:r>
              <a:rPr lang="en-US" sz="1200" kern="1200" baseline="0" dirty="0" smtClean="0">
                <a:solidFill>
                  <a:schemeClr val="tx1"/>
                </a:solidFill>
                <a:latin typeface="+mn-lt"/>
                <a:ea typeface="+mn-ea"/>
                <a:cs typeface="+mn-cs"/>
              </a:rPr>
              <a:t>The solution may be considered converged </a:t>
            </a:r>
          </a:p>
          <a:p>
            <a:r>
              <a:rPr lang="en-US" sz="1200" kern="1200" baseline="0" dirty="0" smtClean="0">
                <a:solidFill>
                  <a:schemeClr val="tx1"/>
                </a:solidFill>
                <a:latin typeface="+mn-lt"/>
                <a:ea typeface="+mn-ea"/>
                <a:cs typeface="+mn-cs"/>
              </a:rPr>
              <a:t>1) when there is no perceptible change in the dependent variables from one outer iteration to another.  In cases where heavy under-relaxation or very small false time steps are employed, changes in dependent variables may not be obvious.  Thus this method is not used.</a:t>
            </a:r>
          </a:p>
          <a:p>
            <a:r>
              <a:rPr lang="en-US" sz="1200" kern="1200" baseline="0" dirty="0" smtClean="0">
                <a:solidFill>
                  <a:schemeClr val="tx1"/>
                </a:solidFill>
                <a:latin typeface="+mn-lt"/>
                <a:ea typeface="+mn-ea"/>
                <a:cs typeface="+mn-cs"/>
              </a:rPr>
              <a:t>2) When the current values of the dependent variables satisfy the </a:t>
            </a:r>
            <a:r>
              <a:rPr lang="en-US" sz="1200" kern="1200" baseline="0" dirty="0" err="1" smtClean="0">
                <a:solidFill>
                  <a:schemeClr val="tx1"/>
                </a:solidFill>
                <a:latin typeface="+mn-lt"/>
                <a:ea typeface="+mn-ea"/>
                <a:cs typeface="+mn-cs"/>
              </a:rPr>
              <a:t>discretized</a:t>
            </a:r>
            <a:r>
              <a:rPr lang="en-US" sz="1200" kern="1200" baseline="0" dirty="0" smtClean="0">
                <a:solidFill>
                  <a:schemeClr val="tx1"/>
                </a:solidFill>
                <a:latin typeface="+mn-lt"/>
                <a:ea typeface="+mn-ea"/>
                <a:cs typeface="+mn-cs"/>
              </a:rPr>
              <a:t> equation (A=</a:t>
            </a:r>
            <a:r>
              <a:rPr lang="en-US" sz="1200" kern="1200" baseline="0" dirty="0" err="1" smtClean="0">
                <a:solidFill>
                  <a:schemeClr val="tx1"/>
                </a:solidFill>
                <a:latin typeface="+mn-lt"/>
                <a:ea typeface="+mn-ea"/>
                <a:cs typeface="+mn-cs"/>
              </a:rPr>
              <a:t>mb</a:t>
            </a:r>
            <a:r>
              <a:rPr lang="en-US" sz="1200" kern="1200" baseline="0" dirty="0" smtClean="0">
                <a:solidFill>
                  <a:schemeClr val="tx1"/>
                </a:solidFill>
                <a:latin typeface="+mn-lt"/>
                <a:ea typeface="+mn-ea"/>
                <a:cs typeface="+mn-cs"/>
              </a:rPr>
              <a:t>) within a certain tolerance.  (A measure of how perfectly the current dependent variables satisfy the </a:t>
            </a:r>
            <a:r>
              <a:rPr lang="en-US" sz="1200" kern="1200" baseline="0" dirty="0" err="1" smtClean="0">
                <a:solidFill>
                  <a:schemeClr val="tx1"/>
                </a:solidFill>
                <a:latin typeface="+mn-lt"/>
                <a:ea typeface="+mn-ea"/>
                <a:cs typeface="+mn-cs"/>
              </a:rPr>
              <a:t>discretized</a:t>
            </a:r>
            <a:r>
              <a:rPr lang="en-US" sz="1200" kern="1200" baseline="0" dirty="0" smtClean="0">
                <a:solidFill>
                  <a:schemeClr val="tx1"/>
                </a:solidFill>
                <a:latin typeface="+mn-lt"/>
                <a:ea typeface="+mn-ea"/>
                <a:cs typeface="+mn-cs"/>
              </a:rPr>
              <a:t> equations).  </a:t>
            </a:r>
            <a:r>
              <a:rPr lang="en-US" sz="1200" kern="1200" dirty="0" smtClean="0">
                <a:solidFill>
                  <a:schemeClr val="tx1"/>
                </a:solidFill>
                <a:latin typeface="+mn-lt"/>
                <a:ea typeface="+mn-ea"/>
                <a:cs typeface="+mn-cs"/>
              </a:rPr>
              <a:t>Convergence is achieved when the calculated residuals are less than a specified tolerance.  In particular, each type of equation (e.g. fluid continuity, solids continuity, gas and solids momentum for each coordinate direction, and granular energy) has its own residual.  Generally speaking the residual represents the error in the predicted result or how perfectly the </a:t>
            </a:r>
            <a:r>
              <a:rPr lang="en-US" sz="1200" kern="1200" dirty="0" err="1" smtClean="0">
                <a:solidFill>
                  <a:schemeClr val="tx1"/>
                </a:solidFill>
                <a:latin typeface="+mn-lt"/>
                <a:ea typeface="+mn-ea"/>
                <a:cs typeface="+mn-cs"/>
              </a:rPr>
              <a:t>discretization</a:t>
            </a:r>
            <a:r>
              <a:rPr lang="en-US" sz="1200" kern="1200" dirty="0" smtClean="0">
                <a:solidFill>
                  <a:schemeClr val="tx1"/>
                </a:solidFill>
                <a:latin typeface="+mn-lt"/>
                <a:ea typeface="+mn-ea"/>
                <a:cs typeface="+mn-cs"/>
              </a:rPr>
              <a:t> equations are satisfied by the current values in the dependent variables.  In MFIX, a tolerance is defined for the sum of the continuity residuals and momentum residuals, and for the granular energy residual (or sum of, in the event of more than one solids phase).  For the code to declare convergence for a given time step both tolerances must be satisfied.  Default values are set for the tolerances. </a:t>
            </a:r>
          </a:p>
          <a:p>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An attractive feature of the control volume formulation is that once convergence is achieved, integral conservation of quantities such as mass, momentum and energy is exactly satisfied for each cell, any group of cells and of course for the whole domain</a:t>
            </a:r>
          </a:p>
          <a:p>
            <a:endParaRPr lang="en-US" sz="1200" kern="1200" baseline="0" dirty="0" smtClean="0">
              <a:solidFill>
                <a:schemeClr val="tx1"/>
              </a:solidFill>
              <a:latin typeface="+mn-lt"/>
              <a:ea typeface="+mn-ea"/>
              <a:cs typeface="+mn-cs"/>
            </a:endParaRPr>
          </a:p>
          <a:p>
            <a:pPr>
              <a:defRPr/>
            </a:pPr>
            <a:r>
              <a:rPr lang="en-AU" sz="1200" dirty="0" smtClean="0"/>
              <a:t>Note that convergence is not the same as accuracy. The solution is accurate if it matches experimental data (which you obviously need to make the judgement). Thus there are qualitative and quantitative aspects to convergence.</a:t>
            </a:r>
          </a:p>
          <a:p>
            <a:endParaRPr lang="en-US" sz="1200" kern="1200" baseline="0" dirty="0" smtClean="0">
              <a:solidFill>
                <a:schemeClr val="tx1"/>
              </a:solidFill>
              <a:latin typeface="+mn-lt"/>
              <a:ea typeface="+mn-ea"/>
              <a:cs typeface="+mn-cs"/>
            </a:endParaRPr>
          </a:p>
          <a:p>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0898EE0-8545-436E-8A4C-66BCD7A8584C}"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This tutorial demonstrates the modeling of bubbling fluidized beds. The fluidized bed is a cylindrical vessel 14 cm in diameter and 100 cm tall. Initially the bed is under</a:t>
            </a:r>
          </a:p>
          <a:p>
            <a:r>
              <a:rPr lang="en-US" sz="1200" kern="1200" baseline="0" dirty="0" smtClean="0">
                <a:solidFill>
                  <a:schemeClr val="tx1"/>
                </a:solidFill>
                <a:latin typeface="+mn-lt"/>
                <a:ea typeface="+mn-ea"/>
                <a:cs typeface="+mn-cs"/>
              </a:rPr>
              <a:t>minimum fluidization conditions with a bed height of 50 cm. The bed consists of 400 </a:t>
            </a:r>
            <a:r>
              <a:rPr lang="en-US" sz="1200" kern="1200" baseline="0" dirty="0" err="1" smtClean="0">
                <a:solidFill>
                  <a:schemeClr val="tx1"/>
                </a:solidFill>
                <a:latin typeface="+mn-lt"/>
                <a:ea typeface="+mn-ea"/>
                <a:cs typeface="+mn-cs"/>
              </a:rPr>
              <a:t>μm</a:t>
            </a:r>
            <a:r>
              <a:rPr lang="en-US" sz="1200" kern="1200" baseline="0" dirty="0" smtClean="0">
                <a:solidFill>
                  <a:schemeClr val="tx1"/>
                </a:solidFill>
                <a:latin typeface="+mn-lt"/>
                <a:ea typeface="+mn-ea"/>
                <a:cs typeface="+mn-cs"/>
              </a:rPr>
              <a:t> sand particles of density 2 g/cm3. The void fraction at minimum fluidization is 0.42, and</a:t>
            </a:r>
          </a:p>
          <a:p>
            <a:r>
              <a:rPr lang="en-US" sz="1200" kern="1200" baseline="0" dirty="0" smtClean="0">
                <a:solidFill>
                  <a:schemeClr val="tx1"/>
                </a:solidFill>
                <a:latin typeface="+mn-lt"/>
                <a:ea typeface="+mn-ea"/>
                <a:cs typeface="+mn-cs"/>
              </a:rPr>
              <a:t>the minimum fluidization velocity is 25.9 cm/s. The fluidizing gas is air at a constant density (0.0012 g/cm3) and viscosity (0.00018 g/[</a:t>
            </a:r>
            <a:r>
              <a:rPr lang="en-US" sz="1200" kern="1200" baseline="0" dirty="0" err="1" smtClean="0">
                <a:solidFill>
                  <a:schemeClr val="tx1"/>
                </a:solidFill>
                <a:latin typeface="+mn-lt"/>
                <a:ea typeface="+mn-ea"/>
                <a:cs typeface="+mn-cs"/>
              </a:rPr>
              <a:t>cm.s</a:t>
            </a:r>
            <a:r>
              <a:rPr lang="en-US" sz="1200" kern="1200" baseline="0" dirty="0" smtClean="0">
                <a:solidFill>
                  <a:schemeClr val="tx1"/>
                </a:solidFill>
                <a:latin typeface="+mn-lt"/>
                <a:ea typeface="+mn-ea"/>
                <a:cs typeface="+mn-cs"/>
              </a:rPr>
              <a:t>]).</a:t>
            </a: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0898EE0-8545-436E-8A4C-66BCD7A8584C}"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Algebraic form:</a:t>
            </a:r>
          </a:p>
          <a:p>
            <a:r>
              <a:rPr lang="en-US" sz="1200" kern="1200" baseline="0" dirty="0" smtClean="0">
                <a:solidFill>
                  <a:schemeClr val="tx1"/>
                </a:solidFill>
                <a:latin typeface="+mn-lt"/>
                <a:ea typeface="+mn-ea"/>
                <a:cs typeface="+mn-cs"/>
              </a:rPr>
              <a:t>The algebraic expression for granular temperature, </a:t>
            </a:r>
            <a:r>
              <a:rPr lang="en-US" sz="1200" kern="1200" baseline="0" dirty="0" err="1" smtClean="0">
                <a:solidFill>
                  <a:schemeClr val="tx1"/>
                </a:solidFill>
                <a:latin typeface="+mn-lt"/>
                <a:ea typeface="+mn-ea"/>
                <a:cs typeface="+mn-cs"/>
              </a:rPr>
              <a:t>Θ</a:t>
            </a:r>
            <a:r>
              <a:rPr lang="en-US" sz="1200" kern="1200" baseline="30000" dirty="0" err="1" smtClean="0">
                <a:solidFill>
                  <a:schemeClr val="tx1"/>
                </a:solidFill>
                <a:latin typeface="+mn-lt"/>
                <a:ea typeface="+mn-ea"/>
                <a:cs typeface="+mn-cs"/>
              </a:rPr>
              <a:t>m</a:t>
            </a:r>
            <a:r>
              <a:rPr lang="en-US" sz="1200" kern="1200" baseline="0" dirty="0" smtClean="0">
                <a:solidFill>
                  <a:schemeClr val="tx1"/>
                </a:solidFill>
                <a:latin typeface="+mn-lt"/>
                <a:ea typeface="+mn-ea"/>
                <a:cs typeface="+mn-cs"/>
              </a:rPr>
              <a:t>, is obtained from the energy equation of </a:t>
            </a:r>
            <a:r>
              <a:rPr lang="en-US" sz="1200" kern="1200" baseline="0" dirty="0" err="1" smtClean="0">
                <a:solidFill>
                  <a:schemeClr val="tx1"/>
                </a:solidFill>
                <a:latin typeface="+mn-lt"/>
                <a:ea typeface="+mn-ea"/>
                <a:cs typeface="+mn-cs"/>
              </a:rPr>
              <a:t>Lun</a:t>
            </a:r>
            <a:r>
              <a:rPr lang="en-US" sz="1200" kern="1200" baseline="0" dirty="0" smtClean="0">
                <a:solidFill>
                  <a:schemeClr val="tx1"/>
                </a:solidFill>
                <a:latin typeface="+mn-lt"/>
                <a:ea typeface="+mn-ea"/>
                <a:cs typeface="+mn-cs"/>
              </a:rPr>
              <a:t> et al. (1984), by assuming that the granular energy is dissipated locally; neglecting the convection and diffusion contributions; and retaining only the generation and dissipation terms.</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20898EE0-8545-436E-8A4C-66BCD7A8584C}"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aseline="0" dirty="0" smtClean="0"/>
              <a:t>Traditionally, the design, optimization, and scaling of multiphase systems is preformed using empirical models obtained from experimental observations. These models typically require a large investment in both capital and time to develop while there predictive capabilities remain limited.  As a result, multiphase computational fluid dynamics (CFD) modes based on more rigorous mathematical modeling are gaining in popularity for testing design considerations and determining flow characteristics.</a:t>
            </a:r>
          </a:p>
          <a:p>
            <a:endParaRPr lang="en-US" dirty="0" smtClean="0"/>
          </a:p>
          <a:p>
            <a:r>
              <a:rPr lang="en-US" dirty="0" smtClean="0"/>
              <a:t>Fluid flows are complex and varied.</a:t>
            </a:r>
            <a:r>
              <a:rPr lang="en-US" baseline="0" dirty="0" smtClean="0"/>
              <a:t>  </a:t>
            </a:r>
            <a:r>
              <a:rPr lang="en-US" dirty="0" smtClean="0"/>
              <a:t>Here are some general classifications of fluid flow: viscous/</a:t>
            </a:r>
            <a:r>
              <a:rPr lang="en-US" dirty="0" err="1" smtClean="0"/>
              <a:t>inviscid</a:t>
            </a:r>
            <a:r>
              <a:rPr lang="en-US" dirty="0" smtClean="0"/>
              <a:t>; compressible/incompressible;</a:t>
            </a:r>
            <a:r>
              <a:rPr lang="en-US" baseline="0" dirty="0" smtClean="0"/>
              <a:t> </a:t>
            </a:r>
            <a:r>
              <a:rPr lang="en-US" dirty="0" smtClean="0"/>
              <a:t>steady/unsteady; laminar/turbulent; </a:t>
            </a:r>
            <a:r>
              <a:rPr lang="en-US" b="1" dirty="0" smtClean="0"/>
              <a:t>Single-phase/multiphase</a:t>
            </a:r>
          </a:p>
          <a:p>
            <a:endParaRPr lang="en-US" dirty="0" smtClean="0"/>
          </a:p>
          <a:p>
            <a:r>
              <a:rPr lang="en-US" dirty="0" smtClean="0"/>
              <a:t>Multiphase gas solid flows are especially challenging.  They are not homogenous. Largest flow structure can be on the order of meters but these structures may</a:t>
            </a:r>
            <a:r>
              <a:rPr lang="en-US" baseline="0" dirty="0" smtClean="0"/>
              <a:t> be directly influenced by details of the particle-particle collisions and particle-gas interactions which take place below the millimeter scale.</a:t>
            </a:r>
          </a:p>
          <a:p>
            <a:endParaRPr lang="en-US" baseline="0" dirty="0" smtClean="0"/>
          </a:p>
        </p:txBody>
      </p:sp>
      <p:sp>
        <p:nvSpPr>
          <p:cNvPr id="4" name="Slide Number Placeholder 3"/>
          <p:cNvSpPr>
            <a:spLocks noGrp="1"/>
          </p:cNvSpPr>
          <p:nvPr>
            <p:ph type="sldNum" sz="quarter" idx="10"/>
          </p:nvPr>
        </p:nvSpPr>
        <p:spPr/>
        <p:txBody>
          <a:bodyPr/>
          <a:lstStyle/>
          <a:p>
            <a:fld id="{20898EE0-8545-436E-8A4C-66BCD7A8584C}"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mn-lt"/>
                <a:ea typeface="+mn-ea"/>
                <a:cs typeface="+mn-cs"/>
              </a:rPr>
              <a:t>The problem described above is coded into </a:t>
            </a:r>
            <a:r>
              <a:rPr lang="en-US" sz="1200" i="0" kern="1200" baseline="0" dirty="0" smtClean="0">
                <a:solidFill>
                  <a:schemeClr val="tx1"/>
                </a:solidFill>
                <a:latin typeface="+mn-lt"/>
                <a:ea typeface="+mn-ea"/>
                <a:cs typeface="+mn-cs"/>
              </a:rPr>
              <a:t>mfix.dat.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BRIEF SYNOPSIS: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The data files are set up for a 2-second transient simulation (TSTOP = 2) in </a:t>
            </a:r>
            <a:r>
              <a:rPr lang="en-US" sz="1200" kern="1200" baseline="0" dirty="0" err="1" smtClean="0">
                <a:solidFill>
                  <a:schemeClr val="tx1"/>
                </a:solidFill>
                <a:latin typeface="+mn-lt"/>
                <a:ea typeface="+mn-ea"/>
                <a:cs typeface="+mn-cs"/>
              </a:rPr>
              <a:t>axisymmetric</a:t>
            </a:r>
            <a:r>
              <a:rPr lang="en-US" sz="1200" kern="1200" baseline="0" dirty="0" smtClean="0">
                <a:solidFill>
                  <a:schemeClr val="tx1"/>
                </a:solidFill>
                <a:latin typeface="+mn-lt"/>
                <a:ea typeface="+mn-ea"/>
                <a:cs typeface="+mn-cs"/>
              </a:rPr>
              <a:t> cylindrical coordinates with 100 cells in the axial direction and 7 cells in the radial direction. Constant mass inflow conditions are specified at the bottom boundary (distributor), and a constant pressure outflow condition is specified at the top boundary. The default boundary conditions of symmetry along the centerline and no-slip condition at the wall are used.</a:t>
            </a:r>
            <a:endParaRPr lang="en-US" dirty="0" smtClean="0"/>
          </a:p>
          <a:p>
            <a:endParaRPr lang="en-US" sz="1200" i="1"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RUN CONTROL</a:t>
            </a:r>
          </a:p>
          <a:p>
            <a:r>
              <a:rPr lang="en-US" sz="1200" kern="1200" baseline="0" dirty="0" smtClean="0">
                <a:solidFill>
                  <a:schemeClr val="tx1"/>
                </a:solidFill>
                <a:latin typeface="+mn-lt"/>
                <a:ea typeface="+mn-ea"/>
                <a:cs typeface="+mn-cs"/>
              </a:rPr>
              <a:t>The first section of the data file lists run-control information. The run name BUB01 specified here consists of the mnemonic BUB for bubbling beds and the number 01. In</a:t>
            </a:r>
          </a:p>
          <a:p>
            <a:r>
              <a:rPr lang="en-US" sz="1200" kern="1200" baseline="0" dirty="0" smtClean="0">
                <a:solidFill>
                  <a:schemeClr val="tx1"/>
                </a:solidFill>
                <a:latin typeface="+mn-lt"/>
                <a:ea typeface="+mn-ea"/>
                <a:cs typeface="+mn-cs"/>
              </a:rPr>
              <a:t>subsequent parametric studies, usually only this number is changed; e.g., BUB02, BUB03, etc. The description specified will appear in the output files and in the graphical display. This run will use CGS units. This is a new run starting from time zero and ending at 1 s. The time step size is 10-4 s. Since this is an isothermal fluidized bed, the energy equations are not solved. Also the gas and solids species equations are not solved.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NUMERICS/PHYSICAL PARAMETERS</a:t>
            </a:r>
          </a:p>
          <a:p>
            <a:r>
              <a:rPr lang="en-US" sz="1200" kern="1200" baseline="0" dirty="0" smtClean="0">
                <a:solidFill>
                  <a:schemeClr val="tx1"/>
                </a:solidFill>
                <a:latin typeface="+mn-lt"/>
                <a:ea typeface="+mn-ea"/>
                <a:cs typeface="+mn-cs"/>
              </a:rPr>
              <a:t>There are no inputs needed in the physical and numerical parameters section.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GEOMETRY</a:t>
            </a:r>
          </a:p>
          <a:p>
            <a:r>
              <a:rPr lang="en-US" sz="1200" kern="1200" baseline="0" dirty="0" smtClean="0">
                <a:solidFill>
                  <a:schemeClr val="tx1"/>
                </a:solidFill>
                <a:latin typeface="+mn-lt"/>
                <a:ea typeface="+mn-ea"/>
                <a:cs typeface="+mn-cs"/>
              </a:rPr>
              <a:t>We choose to solve the problem in </a:t>
            </a:r>
            <a:r>
              <a:rPr lang="en-US" sz="1200" kern="1200" baseline="0" dirty="0" err="1" smtClean="0">
                <a:solidFill>
                  <a:schemeClr val="tx1"/>
                </a:solidFill>
                <a:latin typeface="+mn-lt"/>
                <a:ea typeface="+mn-ea"/>
                <a:cs typeface="+mn-cs"/>
              </a:rPr>
              <a:t>axisymmetric</a:t>
            </a:r>
            <a:r>
              <a:rPr lang="en-US" sz="1200" kern="1200" baseline="0" dirty="0" smtClean="0">
                <a:solidFill>
                  <a:schemeClr val="tx1"/>
                </a:solidFill>
                <a:latin typeface="+mn-lt"/>
                <a:ea typeface="+mn-ea"/>
                <a:cs typeface="+mn-cs"/>
              </a:rPr>
              <a:t> cylindrical coordinates with 7 cells in the radial direction and 100 cells in the axial direction. The domain length in the radial direction is 7 cm and 100 cm in the axial direction. Since a uniform mesh size is used, there is no need to</a:t>
            </a:r>
          </a:p>
          <a:p>
            <a:r>
              <a:rPr lang="en-US" sz="1200" kern="1200" baseline="0" dirty="0" smtClean="0">
                <a:solidFill>
                  <a:schemeClr val="tx1"/>
                </a:solidFill>
                <a:latin typeface="+mn-lt"/>
                <a:ea typeface="+mn-ea"/>
                <a:cs typeface="+mn-cs"/>
              </a:rPr>
              <a:t>specify DX and DY values. Since this is an </a:t>
            </a:r>
            <a:r>
              <a:rPr lang="en-US" sz="1200" kern="1200" baseline="0" dirty="0" err="1" smtClean="0">
                <a:solidFill>
                  <a:schemeClr val="tx1"/>
                </a:solidFill>
                <a:latin typeface="+mn-lt"/>
                <a:ea typeface="+mn-ea"/>
                <a:cs typeface="+mn-cs"/>
              </a:rPr>
              <a:t>axisymmetric</a:t>
            </a:r>
            <a:r>
              <a:rPr lang="en-US" sz="1200" kern="1200" baseline="0" dirty="0" smtClean="0">
                <a:solidFill>
                  <a:schemeClr val="tx1"/>
                </a:solidFill>
                <a:latin typeface="+mn-lt"/>
                <a:ea typeface="+mn-ea"/>
                <a:cs typeface="+mn-cs"/>
              </a:rPr>
              <a:t> run, calculations in the </a:t>
            </a:r>
            <a:r>
              <a:rPr lang="en-US" sz="1200" kern="1200" baseline="0" dirty="0" err="1" smtClean="0">
                <a:solidFill>
                  <a:schemeClr val="tx1"/>
                </a:solidFill>
                <a:latin typeface="+mn-lt"/>
                <a:ea typeface="+mn-ea"/>
                <a:cs typeface="+mn-cs"/>
              </a:rPr>
              <a:t>azimuthal</a:t>
            </a:r>
            <a:r>
              <a:rPr lang="en-US" sz="1200" kern="1200" baseline="0" dirty="0" smtClean="0">
                <a:solidFill>
                  <a:schemeClr val="tx1"/>
                </a:solidFill>
                <a:latin typeface="+mn-lt"/>
                <a:ea typeface="+mn-ea"/>
                <a:cs typeface="+mn-cs"/>
              </a:rPr>
              <a:t> (K) direction are turned off.</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PHYSICAL PROPERTIES</a:t>
            </a:r>
          </a:p>
          <a:p>
            <a:r>
              <a:rPr lang="en-US" sz="1200" kern="1200" baseline="0" dirty="0" smtClean="0">
                <a:solidFill>
                  <a:schemeClr val="tx1"/>
                </a:solidFill>
                <a:latin typeface="+mn-lt"/>
                <a:ea typeface="+mn-ea"/>
                <a:cs typeface="+mn-cs"/>
              </a:rPr>
              <a:t>The gas-phase section specifies the viscosity and the density of the gas. By specifying the gas viscosity, it will be kept constant during the run.</a:t>
            </a:r>
          </a:p>
          <a:p>
            <a:r>
              <a:rPr lang="en-US" sz="1200" kern="1200" baseline="0" dirty="0" smtClean="0">
                <a:solidFill>
                  <a:schemeClr val="tx1"/>
                </a:solidFill>
                <a:latin typeface="+mn-lt"/>
                <a:ea typeface="+mn-ea"/>
                <a:cs typeface="+mn-cs"/>
              </a:rPr>
              <a:t>The equation of state specified in the </a:t>
            </a:r>
            <a:r>
              <a:rPr lang="en-US" sz="1200" i="1" kern="1200" baseline="0" dirty="0" err="1" smtClean="0">
                <a:solidFill>
                  <a:schemeClr val="tx1"/>
                </a:solidFill>
                <a:latin typeface="+mn-lt"/>
                <a:ea typeface="+mn-ea"/>
                <a:cs typeface="+mn-cs"/>
              </a:rPr>
              <a:t>eosg.f</a:t>
            </a:r>
            <a:r>
              <a:rPr lang="en-US" sz="1200" i="1" kern="1200" baseline="0" dirty="0" smtClean="0">
                <a:solidFill>
                  <a:schemeClr val="tx1"/>
                </a:solidFill>
                <a:latin typeface="+mn-lt"/>
                <a:ea typeface="+mn-ea"/>
                <a:cs typeface="+mn-cs"/>
              </a:rPr>
              <a:t> file will be </a:t>
            </a:r>
            <a:r>
              <a:rPr lang="en-US" sz="1200" kern="1200" baseline="0" dirty="0" smtClean="0">
                <a:solidFill>
                  <a:schemeClr val="tx1"/>
                </a:solidFill>
                <a:latin typeface="+mn-lt"/>
                <a:ea typeface="+mn-ea"/>
                <a:cs typeface="+mn-cs"/>
              </a:rPr>
              <a:t>used to calculate the gas density if not specified (need to specify a MW).</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solids-phase section specifies the solids density, particle diameter, the coefficient of restitution, the angle of internal friction, and the void fraction at</a:t>
            </a:r>
          </a:p>
          <a:p>
            <a:r>
              <a:rPr lang="en-US" sz="1200" kern="1200" baseline="0" dirty="0" smtClean="0">
                <a:solidFill>
                  <a:schemeClr val="tx1"/>
                </a:solidFill>
                <a:latin typeface="+mn-lt"/>
                <a:ea typeface="+mn-ea"/>
                <a:cs typeface="+mn-cs"/>
              </a:rPr>
              <a:t>maximum packing. We could setting the angle of internal friction to zero to turning off the frictional stress calculations in MFIX but a better way would be to set SCHAEFFER to .FALSE.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INITIAL CONDITIONS</a:t>
            </a:r>
          </a:p>
          <a:p>
            <a:r>
              <a:rPr lang="en-US" sz="1200" kern="1200" baseline="0" dirty="0" smtClean="0">
                <a:solidFill>
                  <a:schemeClr val="tx1"/>
                </a:solidFill>
                <a:latin typeface="+mn-lt"/>
                <a:ea typeface="+mn-ea"/>
                <a:cs typeface="+mn-cs"/>
              </a:rPr>
              <a:t>For setting the initial conditions, the reactor is divided into two regions: the bed and the freeboard.  These regions are identified by the coordinates of their edges. Each column</a:t>
            </a:r>
          </a:p>
          <a:p>
            <a:r>
              <a:rPr lang="en-US" sz="1200" kern="1200" baseline="0" dirty="0" smtClean="0">
                <a:solidFill>
                  <a:schemeClr val="tx1"/>
                </a:solidFill>
                <a:latin typeface="+mn-lt"/>
                <a:ea typeface="+mn-ea"/>
                <a:cs typeface="+mn-cs"/>
              </a:rPr>
              <a:t>corresponds to an initial condition region. The entries are read from left to right as, for example, </a:t>
            </a:r>
            <a:r>
              <a:rPr lang="en-US" sz="1200" kern="1200" baseline="0" dirty="0" err="1" smtClean="0">
                <a:solidFill>
                  <a:schemeClr val="tx1"/>
                </a:solidFill>
                <a:latin typeface="+mn-lt"/>
                <a:ea typeface="+mn-ea"/>
                <a:cs typeface="+mn-cs"/>
              </a:rPr>
              <a:t>IC_X_w</a:t>
            </a:r>
            <a:r>
              <a:rPr lang="en-US" sz="1200" kern="1200" baseline="0" dirty="0" smtClean="0">
                <a:solidFill>
                  <a:schemeClr val="tx1"/>
                </a:solidFill>
                <a:latin typeface="+mn-lt"/>
                <a:ea typeface="+mn-ea"/>
                <a:cs typeface="+mn-cs"/>
              </a:rPr>
              <a:t>(1) and </a:t>
            </a:r>
            <a:r>
              <a:rPr lang="en-US" sz="1200" kern="1200" baseline="0" dirty="0" err="1" smtClean="0">
                <a:solidFill>
                  <a:schemeClr val="tx1"/>
                </a:solidFill>
                <a:latin typeface="+mn-lt"/>
                <a:ea typeface="+mn-ea"/>
                <a:cs typeface="+mn-cs"/>
              </a:rPr>
              <a:t>IC_X_w</a:t>
            </a:r>
            <a:r>
              <a:rPr lang="en-US" sz="1200" kern="1200" baseline="0" dirty="0" smtClean="0">
                <a:solidFill>
                  <a:schemeClr val="tx1"/>
                </a:solidFill>
                <a:latin typeface="+mn-lt"/>
                <a:ea typeface="+mn-ea"/>
                <a:cs typeface="+mn-cs"/>
              </a:rPr>
              <a:t>(2).</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For each of the regions specified above, various initial conditions are specified. In the bed region, we specify a bed void fraction and a gas velocity in the axial direction. The gas velocity is calculated by dividing the bottom distributor velocity by the void fraction. In the freeboard region, the void fraction is set to 1.0 and the gas velocity is the same as that</a:t>
            </a:r>
          </a:p>
          <a:p>
            <a:r>
              <a:rPr lang="en-US" sz="1200" kern="1200" baseline="0" dirty="0" smtClean="0">
                <a:solidFill>
                  <a:schemeClr val="tx1"/>
                </a:solidFill>
                <a:latin typeface="+mn-lt"/>
                <a:ea typeface="+mn-ea"/>
                <a:cs typeface="+mn-cs"/>
              </a:rPr>
              <a:t>at the bottom distributor. We have left the pressure unspecified. This forces MFIX to initialize a hydrostatic pressure distribution, assuming minimum fluidization. A reasonable initialization of the pressure is desirable for ensuring initial convergence. Since it is a minimally fluidized bed, the solids pressure and velocity are initialized to zero. In the specification of the solids velocity IC_U_s, for example, two indices are specified: the first index identifies the initial-condition number and the second index identifies the solids phase; in this example there is only one solids phase. Again, the different initial conditions are read from left to right as, for example, IC_U_s(1,1) and IC_U_s(2,1).</a:t>
            </a: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0898EE0-8545-436E-8A4C-66BCD7A8584C}"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mn-lt"/>
                <a:ea typeface="+mn-ea"/>
                <a:cs typeface="+mn-cs"/>
              </a:rPr>
              <a:t>BOUNDARY CONDITIONS</a:t>
            </a:r>
          </a:p>
          <a:p>
            <a:r>
              <a:rPr lang="en-US" sz="1200" kern="1200" baseline="0" dirty="0" smtClean="0">
                <a:solidFill>
                  <a:schemeClr val="tx1"/>
                </a:solidFill>
                <a:latin typeface="+mn-lt"/>
                <a:ea typeface="+mn-ea"/>
                <a:cs typeface="+mn-cs"/>
              </a:rPr>
              <a:t>Three flow boundary conditions are specified. No wall boundary conditions are specified, since by default MFIX will set the wall to be a no-</a:t>
            </a:r>
            <a:r>
              <a:rPr lang="en-US" sz="1200" kern="1200" baseline="0" dirty="0" err="1" smtClean="0">
                <a:solidFill>
                  <a:schemeClr val="tx1"/>
                </a:solidFill>
                <a:latin typeface="+mn-lt"/>
                <a:ea typeface="+mn-ea"/>
                <a:cs typeface="+mn-cs"/>
              </a:rPr>
              <a:t>slipwall</a:t>
            </a:r>
            <a:r>
              <a:rPr lang="en-US" sz="1200" kern="1200" baseline="0" dirty="0" smtClean="0">
                <a:solidFill>
                  <a:schemeClr val="tx1"/>
                </a:solidFill>
                <a:latin typeface="+mn-lt"/>
                <a:ea typeface="+mn-ea"/>
                <a:cs typeface="+mn-cs"/>
              </a:rPr>
              <a:t> and the center-line to be a symmetry plane or free-slip-wall. The boundary planes are defined by specifying the coordinates of the edges. Since the flow planes are normal to the y-axis in this example, the y-south and the y-north are equal.</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For each of the flow planes, first a boundary condition type is specified.  The first two, at the bottom of the bed, are specified </a:t>
            </a:r>
            <a:r>
              <a:rPr lang="en-US" sz="1200" kern="1200" baseline="0" dirty="0" err="1" smtClean="0">
                <a:solidFill>
                  <a:schemeClr val="tx1"/>
                </a:solidFill>
                <a:latin typeface="+mn-lt"/>
                <a:ea typeface="+mn-ea"/>
                <a:cs typeface="+mn-cs"/>
              </a:rPr>
              <a:t>massinflow</a:t>
            </a:r>
            <a:r>
              <a:rPr lang="en-US" sz="1200" kern="1200" baseline="0" dirty="0" smtClean="0">
                <a:solidFill>
                  <a:schemeClr val="tx1"/>
                </a:solidFill>
                <a:latin typeface="+mn-lt"/>
                <a:ea typeface="+mn-ea"/>
                <a:cs typeface="+mn-cs"/>
              </a:rPr>
              <a:t> (MI) boundaries, and the last one, at the top of the bed, is a specified pressure outflow (PO) boundary. The void fraction and the velocities are specified for each of the mass-inflow boundaries. Only the pressure needs to be specified for the pressure outflow boundary. At the mass-inflow boundaries the specified pressure is used only for computing the gas-mass flow into the reactor.</a:t>
            </a: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OUTPUT:</a:t>
            </a:r>
          </a:p>
          <a:p>
            <a:r>
              <a:rPr lang="en-US" sz="1200" kern="1200" baseline="0" dirty="0" smtClean="0">
                <a:solidFill>
                  <a:schemeClr val="tx1"/>
                </a:solidFill>
                <a:latin typeface="+mn-lt"/>
                <a:ea typeface="+mn-ea"/>
                <a:cs typeface="+mn-cs"/>
              </a:rPr>
              <a:t>The last section of the data file is the output control section. In this section we have specified that the restart file will be updated (overwritten) every 0.01 s, the void fraction data will be written every 0.01 s, and the gas and solids velocities and pressures will be written every 0.1 s. The other SPX data files need not be written. Hence a large time interval is specified for writing those files. </a:t>
            </a:r>
            <a:r>
              <a:rPr lang="en-US" sz="1200" i="0" kern="1200" baseline="0" dirty="0" smtClean="0">
                <a:solidFill>
                  <a:schemeClr val="tx1"/>
                </a:solidFill>
                <a:latin typeface="+mn-lt"/>
                <a:ea typeface="+mn-ea"/>
                <a:cs typeface="+mn-cs"/>
              </a:rPr>
              <a:t>The NLOG specification tells how often the .LOG file is updated with information on iterations and other run-time diagnostics. The .OUT file is written every 10 s(well past TSTOP) so basically we will not write field-variable data into the .OUT file</a:t>
            </a:r>
          </a:p>
        </p:txBody>
      </p:sp>
      <p:sp>
        <p:nvSpPr>
          <p:cNvPr id="4" name="Slide Number Placeholder 3"/>
          <p:cNvSpPr>
            <a:spLocks noGrp="1"/>
          </p:cNvSpPr>
          <p:nvPr>
            <p:ph type="sldNum" sz="quarter" idx="10"/>
          </p:nvPr>
        </p:nvSpPr>
        <p:spPr/>
        <p:txBody>
          <a:bodyPr/>
          <a:lstStyle/>
          <a:p>
            <a:fld id="{20898EE0-8545-436E-8A4C-66BCD7A8584C}"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bubble shape calculated by using the first-order upwind FOU scheme is unphysical and pointed, where as the bubble shape calculated by the second-order schemes</a:t>
            </a:r>
          </a:p>
          <a:p>
            <a:r>
              <a:rPr lang="en-US" sz="1200" kern="1200" baseline="0" dirty="0" smtClean="0">
                <a:solidFill>
                  <a:schemeClr val="tx1"/>
                </a:solidFill>
                <a:latin typeface="+mn-lt"/>
                <a:ea typeface="+mn-ea"/>
                <a:cs typeface="+mn-cs"/>
              </a:rPr>
              <a:t>SMART, </a:t>
            </a:r>
            <a:r>
              <a:rPr lang="en-US" sz="1200" kern="1200" baseline="0" dirty="0" err="1" smtClean="0">
                <a:solidFill>
                  <a:schemeClr val="tx1"/>
                </a:solidFill>
                <a:latin typeface="+mn-lt"/>
                <a:ea typeface="+mn-ea"/>
                <a:cs typeface="+mn-cs"/>
              </a:rPr>
              <a:t>Superbee</a:t>
            </a:r>
            <a:r>
              <a:rPr lang="en-US" sz="1200" kern="1200" baseline="0" dirty="0" smtClean="0">
                <a:solidFill>
                  <a:schemeClr val="tx1"/>
                </a:solidFill>
                <a:latin typeface="+mn-lt"/>
                <a:ea typeface="+mn-ea"/>
                <a:cs typeface="+mn-cs"/>
              </a:rPr>
              <a:t>, and MINMOD is physically realistic and rounded.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Guenther, C. and M. </a:t>
            </a:r>
            <a:r>
              <a:rPr lang="en-US" sz="1200" kern="1200" baseline="0" dirty="0" err="1" smtClean="0">
                <a:solidFill>
                  <a:schemeClr val="tx1"/>
                </a:solidFill>
                <a:latin typeface="+mn-lt"/>
                <a:ea typeface="+mn-ea"/>
                <a:cs typeface="+mn-cs"/>
              </a:rPr>
              <a:t>Syamlal</a:t>
            </a:r>
            <a:r>
              <a:rPr lang="en-US" sz="1200" kern="1200" baseline="0" dirty="0" smtClean="0">
                <a:solidFill>
                  <a:schemeClr val="tx1"/>
                </a:solidFill>
                <a:latin typeface="+mn-lt"/>
                <a:ea typeface="+mn-ea"/>
                <a:cs typeface="+mn-cs"/>
              </a:rPr>
              <a:t>, </a:t>
            </a:r>
            <a:r>
              <a:rPr lang="en-US" sz="1200" i="1" kern="1200" baseline="0" dirty="0" smtClean="0">
                <a:solidFill>
                  <a:schemeClr val="tx1"/>
                </a:solidFill>
                <a:latin typeface="+mn-lt"/>
                <a:ea typeface="+mn-ea"/>
                <a:cs typeface="+mn-cs"/>
              </a:rPr>
              <a:t>The effect of numerical diffusion on simulation of isolated bubbles in a gas-solid fluidized bed. Powder Technology, 2001. </a:t>
            </a:r>
            <a:r>
              <a:rPr lang="en-US" sz="1200" b="0" kern="1200" baseline="0" dirty="0" smtClean="0">
                <a:solidFill>
                  <a:schemeClr val="tx1"/>
                </a:solidFill>
                <a:latin typeface="+mn-lt"/>
                <a:ea typeface="+mn-ea"/>
                <a:cs typeface="+mn-cs"/>
              </a:rPr>
              <a:t>116(2-3): p. 142-154</a:t>
            </a:r>
            <a:endParaRPr lang="en-US" b="0" dirty="0" smtClean="0"/>
          </a:p>
          <a:p>
            <a:endParaRPr lang="en-US" dirty="0"/>
          </a:p>
        </p:txBody>
      </p:sp>
      <p:sp>
        <p:nvSpPr>
          <p:cNvPr id="4" name="Slide Number Placeholder 3"/>
          <p:cNvSpPr>
            <a:spLocks noGrp="1"/>
          </p:cNvSpPr>
          <p:nvPr>
            <p:ph type="sldNum" sz="quarter" idx="10"/>
          </p:nvPr>
        </p:nvSpPr>
        <p:spPr/>
        <p:txBody>
          <a:bodyPr/>
          <a:lstStyle/>
          <a:p>
            <a:fld id="{20898EE0-8545-436E-8A4C-66BCD7A8584C}"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0898EE0-8545-436E-8A4C-66BCD7A8584C}" type="slidenum">
              <a:rPr lang="en-US" smtClean="0"/>
              <a:pPr/>
              <a:t>64</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r>
              <a:rPr lang="en-US" dirty="0" err="1" smtClean="0">
                <a:latin typeface="Arial" charset="0"/>
              </a:rPr>
              <a:t>Rgn</a:t>
            </a:r>
            <a:r>
              <a:rPr lang="en-US" dirty="0" smtClean="0">
                <a:latin typeface="Arial" charset="0"/>
              </a:rPr>
              <a:t> = rate of production of nth chemical species in gas phase</a:t>
            </a:r>
          </a:p>
          <a:p>
            <a:r>
              <a:rPr lang="en-US" dirty="0" err="1" smtClean="0">
                <a:latin typeface="Arial" charset="0"/>
              </a:rPr>
              <a:t>Rsmn</a:t>
            </a:r>
            <a:r>
              <a:rPr lang="en-US" dirty="0" smtClean="0">
                <a:latin typeface="Arial" charset="0"/>
              </a:rPr>
              <a:t> = rate of production of nth chemical species in nth chemical species in </a:t>
            </a:r>
            <a:r>
              <a:rPr lang="en-US" dirty="0" err="1" smtClean="0">
                <a:latin typeface="Arial" charset="0"/>
              </a:rPr>
              <a:t>mth</a:t>
            </a:r>
            <a:r>
              <a:rPr lang="en-US" dirty="0" smtClean="0">
                <a:latin typeface="Arial" charset="0"/>
              </a:rPr>
              <a:t> solid phase</a:t>
            </a:r>
          </a:p>
          <a:p>
            <a:r>
              <a:rPr lang="en-US" dirty="0" err="1" smtClean="0">
                <a:latin typeface="Arial" charset="0"/>
              </a:rPr>
              <a:t>Rkm</a:t>
            </a:r>
            <a:r>
              <a:rPr lang="en-US" dirty="0" smtClean="0">
                <a:latin typeface="Arial" charset="0"/>
              </a:rPr>
              <a:t> = rate of transfer of mass from </a:t>
            </a:r>
            <a:r>
              <a:rPr lang="en-US" dirty="0" err="1" smtClean="0">
                <a:latin typeface="Arial" charset="0"/>
              </a:rPr>
              <a:t>mth</a:t>
            </a:r>
            <a:r>
              <a:rPr lang="en-US" dirty="0" smtClean="0">
                <a:latin typeface="Arial" charset="0"/>
              </a:rPr>
              <a:t> phase to </a:t>
            </a:r>
            <a:r>
              <a:rPr lang="en-US" dirty="0" err="1" smtClean="0">
                <a:latin typeface="Arial" charset="0"/>
              </a:rPr>
              <a:t>kth</a:t>
            </a:r>
            <a:r>
              <a:rPr lang="en-US" dirty="0" smtClean="0">
                <a:latin typeface="Arial" charset="0"/>
              </a:rPr>
              <a:t> phase </a:t>
            </a:r>
          </a:p>
          <a:p>
            <a:r>
              <a:rPr lang="en-US" dirty="0" err="1" smtClean="0">
                <a:latin typeface="Arial" charset="0"/>
              </a:rPr>
              <a:t>SUM_Ng</a:t>
            </a:r>
            <a:r>
              <a:rPr lang="en-US" dirty="0" smtClean="0">
                <a:latin typeface="Arial" charset="0"/>
              </a:rPr>
              <a:t>(</a:t>
            </a:r>
            <a:r>
              <a:rPr lang="en-US" dirty="0" err="1" smtClean="0">
                <a:latin typeface="Arial" charset="0"/>
              </a:rPr>
              <a:t>Rgn</a:t>
            </a:r>
            <a:r>
              <a:rPr lang="en-US" dirty="0" smtClean="0">
                <a:latin typeface="Arial" charset="0"/>
              </a:rPr>
              <a:t>) = -</a:t>
            </a:r>
            <a:r>
              <a:rPr lang="en-US" dirty="0" err="1" smtClean="0">
                <a:latin typeface="Arial" charset="0"/>
              </a:rPr>
              <a:t>SUM_m</a:t>
            </a:r>
            <a:r>
              <a:rPr lang="en-US" dirty="0" smtClean="0">
                <a:latin typeface="Arial" charset="0"/>
              </a:rPr>
              <a:t>(</a:t>
            </a:r>
            <a:r>
              <a:rPr lang="en-US" dirty="0" err="1" smtClean="0">
                <a:latin typeface="Arial" charset="0"/>
              </a:rPr>
              <a:t>SUM_Nm</a:t>
            </a:r>
            <a:r>
              <a:rPr lang="en-US" dirty="0" smtClean="0">
                <a:latin typeface="Arial" charset="0"/>
              </a:rPr>
              <a:t>(</a:t>
            </a:r>
            <a:r>
              <a:rPr lang="en-US" dirty="0" err="1" smtClean="0">
                <a:latin typeface="Arial" charset="0"/>
              </a:rPr>
              <a:t>Rsmn</a:t>
            </a:r>
            <a:r>
              <a:rPr lang="en-US" dirty="0" smtClean="0">
                <a:latin typeface="Arial" charset="0"/>
              </a:rPr>
              <a:t>)) = </a:t>
            </a:r>
            <a:r>
              <a:rPr lang="en-US" dirty="0" err="1" smtClean="0">
                <a:latin typeface="Arial" charset="0"/>
              </a:rPr>
              <a:t>SUM_m</a:t>
            </a:r>
            <a:r>
              <a:rPr lang="en-US" dirty="0" smtClean="0">
                <a:latin typeface="Arial" charset="0"/>
              </a:rPr>
              <a:t>(Rom)</a:t>
            </a:r>
          </a:p>
          <a:p>
            <a:r>
              <a:rPr lang="en-US" dirty="0" err="1" smtClean="0">
                <a:latin typeface="Arial" charset="0"/>
              </a:rPr>
              <a:t>SUM_Nm</a:t>
            </a:r>
            <a:r>
              <a:rPr lang="en-US" dirty="0" smtClean="0">
                <a:latin typeface="Arial" charset="0"/>
              </a:rPr>
              <a:t>(</a:t>
            </a:r>
            <a:r>
              <a:rPr lang="en-US" dirty="0" err="1" smtClean="0">
                <a:latin typeface="Arial" charset="0"/>
              </a:rPr>
              <a:t>Rsmn</a:t>
            </a:r>
            <a:r>
              <a:rPr lang="en-US" dirty="0" smtClean="0">
                <a:latin typeface="Arial" charset="0"/>
              </a:rPr>
              <a:t>) = -</a:t>
            </a:r>
            <a:r>
              <a:rPr lang="en-US" dirty="0" err="1" smtClean="0">
                <a:latin typeface="Arial" charset="0"/>
              </a:rPr>
              <a:t>Rom+SUM_m</a:t>
            </a:r>
            <a:r>
              <a:rPr lang="en-US" dirty="0" smtClean="0">
                <a:latin typeface="Arial" charset="0"/>
              </a:rPr>
              <a:t>(</a:t>
            </a:r>
            <a:r>
              <a:rPr lang="en-US" dirty="0" err="1" smtClean="0">
                <a:latin typeface="Arial" charset="0"/>
              </a:rPr>
              <a:t>Rmk</a:t>
            </a:r>
            <a:r>
              <a:rPr lang="en-US" dirty="0" smtClean="0">
                <a:latin typeface="Arial" charset="0"/>
              </a:rPr>
              <a:t>)</a:t>
            </a:r>
          </a:p>
          <a:p>
            <a:endParaRPr lang="en-US" dirty="0" smtClean="0">
              <a:latin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Following some discussion we came to the conclusion that the conservative form of the momentum equations should not contain an </a:t>
            </a:r>
            <a:r>
              <a:rPr lang="en-US" sz="1200" kern="1200" dirty="0" err="1" smtClean="0">
                <a:solidFill>
                  <a:schemeClr val="tx1"/>
                </a:solidFill>
                <a:latin typeface="+mn-lt"/>
                <a:ea typeface="+mn-ea"/>
                <a:cs typeface="+mn-cs"/>
              </a:rPr>
              <a:t>interphase</a:t>
            </a:r>
            <a:r>
              <a:rPr lang="en-US" sz="1200" kern="1200" dirty="0" smtClean="0">
                <a:solidFill>
                  <a:schemeClr val="tx1"/>
                </a:solidFill>
                <a:latin typeface="+mn-lt"/>
                <a:ea typeface="+mn-ea"/>
                <a:cs typeface="+mn-cs"/>
              </a:rPr>
              <a:t> mass transfer term (or if we do formally include the term then we are also assuming it has no directional preference, i.e., it is zero, since we have no other way of closing it).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charset="0"/>
              </a:rPr>
              <a:t/>
            </a:r>
            <a:br>
              <a:rPr lang="en-US" dirty="0" smtClean="0">
                <a:latin typeface="Arial" charset="0"/>
              </a:rPr>
            </a:br>
            <a:r>
              <a:rPr lang="en-US" dirty="0" smtClean="0">
                <a:latin typeface="Arial" charset="0"/>
              </a:rPr>
              <a:t>Multiphase chemical reactions are described by tracking chemical species in each phase</a:t>
            </a:r>
          </a:p>
          <a:p>
            <a:endParaRPr lang="en-US" dirty="0" smtClean="0">
              <a:latin typeface="Arial" charset="0"/>
            </a:endParaRPr>
          </a:p>
          <a:p>
            <a:endParaRPr lang="en-US" dirty="0" smtClean="0">
              <a:latin typeface="Arial"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r>
              <a:rPr lang="en-US" dirty="0" smtClean="0">
                <a:latin typeface="Arial" charset="0"/>
              </a:rPr>
              <a:t>Derivation of thermal</a:t>
            </a:r>
            <a:r>
              <a:rPr lang="en-US" baseline="0" dirty="0" smtClean="0">
                <a:latin typeface="Arial" charset="0"/>
              </a:rPr>
              <a:t> energy balance see documentation.  Contains specific formulation for heat of reaction.</a:t>
            </a:r>
            <a:endParaRPr lang="en-US" dirty="0" smtClean="0">
              <a:latin typeface="Arial" charset="0"/>
            </a:endParaRPr>
          </a:p>
          <a:p>
            <a:endParaRPr lang="en-US" dirty="0" smtClean="0">
              <a:latin typeface="Arial" charset="0"/>
            </a:endParaRPr>
          </a:p>
          <a:p>
            <a:r>
              <a:rPr lang="en-US" dirty="0" smtClean="0">
                <a:latin typeface="Arial" charset="0"/>
              </a:rPr>
              <a:t>Other properties: species</a:t>
            </a:r>
            <a:r>
              <a:rPr lang="en-US" baseline="0" dirty="0" smtClean="0">
                <a:latin typeface="Arial" charset="0"/>
              </a:rPr>
              <a:t> molecular weight..</a:t>
            </a:r>
            <a:endParaRPr lang="en-US" dirty="0" smtClean="0">
              <a:latin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The database reader is set up such that the database is read only if necessary. One exception is that if gas species properties are needed the reader will look for solids species as well, whether or not needed. Any species name can be specified to get around this problem; e.g., O2, Al2O3.</a:t>
            </a:r>
          </a:p>
          <a:p>
            <a:endParaRPr lang="en-US" dirty="0" smtClean="0">
              <a:latin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Following some discussion it was concluded that the conservative form of the momentum equations should not contain an </a:t>
            </a:r>
            <a:r>
              <a:rPr lang="en-US" sz="1200" kern="1200" dirty="0" err="1" smtClean="0">
                <a:solidFill>
                  <a:schemeClr val="tx1"/>
                </a:solidFill>
                <a:latin typeface="+mn-lt"/>
                <a:ea typeface="+mn-ea"/>
                <a:cs typeface="+mn-cs"/>
              </a:rPr>
              <a:t>interphase</a:t>
            </a:r>
            <a:r>
              <a:rPr lang="en-US" sz="1200" kern="1200" dirty="0" smtClean="0">
                <a:solidFill>
                  <a:schemeClr val="tx1"/>
                </a:solidFill>
                <a:latin typeface="+mn-lt"/>
                <a:ea typeface="+mn-ea"/>
                <a:cs typeface="+mn-cs"/>
              </a:rPr>
              <a:t> mass transfer term (or if we do formally include the term then we are also assuming it has no directional preference, i.e., it is zero, since we have no other way of closing it).  </a:t>
            </a:r>
          </a:p>
          <a:p>
            <a:endParaRPr lang="en-US" dirty="0" smtClean="0">
              <a:latin typeface="Arial" charset="0"/>
            </a:endParaRPr>
          </a:p>
          <a:p>
            <a:endParaRPr lang="en-US" dirty="0" smtClean="0">
              <a:latin typeface="Arial"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 In this tutorial we will model a partial combustor with geometry as shown in Figure. </a:t>
            </a:r>
          </a:p>
          <a:p>
            <a:r>
              <a:rPr lang="en-US" sz="1200" kern="1200" baseline="0" dirty="0" smtClean="0">
                <a:solidFill>
                  <a:schemeClr val="tx1"/>
                </a:solidFill>
                <a:latin typeface="+mn-lt"/>
                <a:ea typeface="+mn-ea"/>
                <a:cs typeface="+mn-cs"/>
              </a:rPr>
              <a:t>Char (18 g/s) and air (10 g/s) are fed into the combustor through a central tube. </a:t>
            </a:r>
          </a:p>
          <a:p>
            <a:r>
              <a:rPr lang="en-US" sz="1200" kern="1200" baseline="0" dirty="0" smtClean="0">
                <a:solidFill>
                  <a:schemeClr val="tx1"/>
                </a:solidFill>
                <a:latin typeface="+mn-lt"/>
                <a:ea typeface="+mn-ea"/>
                <a:cs typeface="+mn-cs"/>
              </a:rPr>
              <a:t>A second stream of fluidizing air (116 g/s) enters the annular region surrounding the tube. </a:t>
            </a:r>
          </a:p>
          <a:p>
            <a:r>
              <a:rPr lang="en-US" sz="1200" kern="1200" baseline="0" dirty="0" smtClean="0">
                <a:solidFill>
                  <a:schemeClr val="tx1"/>
                </a:solidFill>
                <a:latin typeface="+mn-lt"/>
                <a:ea typeface="+mn-ea"/>
                <a:cs typeface="+mn-cs"/>
              </a:rPr>
              <a:t>Partial combustion of the char occurs in the combustor. </a:t>
            </a:r>
          </a:p>
          <a:p>
            <a:r>
              <a:rPr lang="en-US" sz="1200" kern="1200" baseline="0" dirty="0" smtClean="0">
                <a:solidFill>
                  <a:schemeClr val="tx1"/>
                </a:solidFill>
                <a:latin typeface="+mn-lt"/>
                <a:ea typeface="+mn-ea"/>
                <a:cs typeface="+mn-cs"/>
              </a:rPr>
              <a:t>The product gases exit from the top of the combustor. </a:t>
            </a:r>
          </a:p>
          <a:p>
            <a:r>
              <a:rPr lang="en-US" sz="1200" kern="1200" baseline="0" dirty="0" smtClean="0">
                <a:solidFill>
                  <a:schemeClr val="tx1"/>
                </a:solidFill>
                <a:latin typeface="+mn-lt"/>
                <a:ea typeface="+mn-ea"/>
                <a:cs typeface="+mn-cs"/>
              </a:rPr>
              <a:t>The char density is 1 g/cm</a:t>
            </a:r>
            <a:r>
              <a:rPr lang="en-US" sz="1200" kern="1200" baseline="30000" dirty="0" smtClean="0">
                <a:solidFill>
                  <a:schemeClr val="tx1"/>
                </a:solidFill>
                <a:latin typeface="+mn-lt"/>
                <a:ea typeface="+mn-ea"/>
                <a:cs typeface="+mn-cs"/>
              </a:rPr>
              <a:t>3 </a:t>
            </a:r>
            <a:r>
              <a:rPr lang="en-US" sz="1200" kern="1200" baseline="0" dirty="0" smtClean="0">
                <a:solidFill>
                  <a:schemeClr val="tx1"/>
                </a:solidFill>
                <a:latin typeface="+mn-lt"/>
                <a:ea typeface="+mn-ea"/>
                <a:cs typeface="+mn-cs"/>
              </a:rPr>
              <a:t>and the particle diameter is 1000 </a:t>
            </a:r>
            <a:r>
              <a:rPr lang="en-US" sz="1200" kern="1200" baseline="0" dirty="0" err="1" smtClean="0">
                <a:solidFill>
                  <a:schemeClr val="tx1"/>
                </a:solidFill>
                <a:latin typeface="+mn-lt"/>
                <a:ea typeface="+mn-ea"/>
                <a:cs typeface="+mn-cs"/>
              </a:rPr>
              <a:t>μm</a:t>
            </a:r>
            <a:r>
              <a:rPr lang="en-US" sz="1200" kern="1200" baseline="0" dirty="0" smtClean="0">
                <a:solidFill>
                  <a:schemeClr val="tx1"/>
                </a:solidFill>
                <a:latin typeface="+mn-lt"/>
                <a:ea typeface="+mn-ea"/>
                <a:cs typeface="+mn-cs"/>
              </a:rPr>
              <a:t>. The average void fraction in the reactor is estimated to be 0.5.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An MFIX simulation will be used to determine the characteristics of the gas-solids flow and combustion within the spouted bed combustor.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Since the incoming char is at a low temperature and it is critical to consider char heat-up, the incoming char will be treated as a second solids phase called "cold-char." The char already in the combustor will be called "hot-char." When the ash fraction in the cold chare exceeds a certain specified value, say 0.9, it is assumed to convert into hot-char. A fast pseudo-reaction is specified to convert the cold-char at temperatures above that value to hot-char. These ash fraction threshold and rate constant are specified in mfix.dat as constants C(1) and C(2), which are used in the subroutine </a:t>
            </a:r>
            <a:r>
              <a:rPr lang="en-US" sz="1200" kern="1200" baseline="0" dirty="0" err="1" smtClean="0">
                <a:solidFill>
                  <a:schemeClr val="tx1"/>
                </a:solidFill>
                <a:latin typeface="+mn-lt"/>
                <a:ea typeface="+mn-ea"/>
                <a:cs typeface="+mn-cs"/>
              </a:rPr>
              <a:t>rrates</a:t>
            </a:r>
            <a:r>
              <a:rPr lang="en-US" sz="1200" kern="1200" baseline="0" dirty="0" smtClean="0">
                <a:solidFill>
                  <a:schemeClr val="tx1"/>
                </a:solidFill>
                <a:latin typeface="+mn-lt"/>
                <a:ea typeface="+mn-ea"/>
                <a:cs typeface="+mn-cs"/>
              </a:rPr>
              <a:t>.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Four gas species are considered: 1. O</a:t>
            </a:r>
            <a:r>
              <a:rPr lang="en-US" sz="1200" kern="1200" baseline="30000" dirty="0" smtClean="0">
                <a:solidFill>
                  <a:schemeClr val="tx1"/>
                </a:solidFill>
                <a:latin typeface="+mn-lt"/>
                <a:ea typeface="+mn-ea"/>
                <a:cs typeface="+mn-cs"/>
              </a:rPr>
              <a:t>2</a:t>
            </a:r>
            <a:r>
              <a:rPr lang="en-US" sz="1200" kern="1200" baseline="0" dirty="0" smtClean="0">
                <a:solidFill>
                  <a:schemeClr val="tx1"/>
                </a:solidFill>
                <a:latin typeface="+mn-lt"/>
                <a:ea typeface="+mn-ea"/>
                <a:cs typeface="+mn-cs"/>
              </a:rPr>
              <a:t>, 2. CO, 3. CO</a:t>
            </a:r>
            <a:r>
              <a:rPr lang="en-US" sz="1200" kern="1200" baseline="30000" dirty="0" smtClean="0">
                <a:solidFill>
                  <a:schemeClr val="tx1"/>
                </a:solidFill>
                <a:latin typeface="+mn-lt"/>
                <a:ea typeface="+mn-ea"/>
                <a:cs typeface="+mn-cs"/>
              </a:rPr>
              <a:t>2</a:t>
            </a:r>
            <a:r>
              <a:rPr lang="en-US" sz="1200" kern="1200" baseline="0" dirty="0" smtClean="0">
                <a:solidFill>
                  <a:schemeClr val="tx1"/>
                </a:solidFill>
                <a:latin typeface="+mn-lt"/>
                <a:ea typeface="+mn-ea"/>
                <a:cs typeface="+mn-cs"/>
              </a:rPr>
              <a:t>, and 4. N</a:t>
            </a:r>
            <a:r>
              <a:rPr lang="en-US" sz="1200" kern="1200" baseline="30000" dirty="0" smtClean="0">
                <a:solidFill>
                  <a:schemeClr val="tx1"/>
                </a:solidFill>
                <a:latin typeface="+mn-lt"/>
                <a:ea typeface="+mn-ea"/>
                <a:cs typeface="+mn-cs"/>
              </a:rPr>
              <a:t>2</a:t>
            </a:r>
            <a:r>
              <a:rPr lang="en-US" sz="1200" kern="1200" baseline="0" dirty="0" smtClean="0">
                <a:solidFill>
                  <a:schemeClr val="tx1"/>
                </a:solidFill>
                <a:latin typeface="+mn-lt"/>
                <a:ea typeface="+mn-ea"/>
                <a:cs typeface="+mn-cs"/>
              </a:rPr>
              <a:t>. Two pseudo-species are considered in the solids phases: 1. Fixed carbon and 2. Ash. The numbering scheme shown above will be used for identifying the species in MFIX.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chemical reactions considered are the following: </a:t>
            </a:r>
          </a:p>
        </p:txBody>
      </p:sp>
      <p:sp>
        <p:nvSpPr>
          <p:cNvPr id="4" name="Slide Number Placeholder 3"/>
          <p:cNvSpPr>
            <a:spLocks noGrp="1"/>
          </p:cNvSpPr>
          <p:nvPr>
            <p:ph type="sldNum" sz="quarter" idx="10"/>
          </p:nvPr>
        </p:nvSpPr>
        <p:spPr/>
        <p:txBody>
          <a:bodyPr/>
          <a:lstStyle/>
          <a:p>
            <a:fld id="{20898EE0-8545-436E-8A4C-66BCD7A8584C}" type="slidenum">
              <a:rPr lang="en-US" smtClean="0"/>
              <a:pPr/>
              <a:t>67</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We’ll talk about the file contents after looking through mfix.dat</a:t>
            </a:r>
          </a:p>
        </p:txBody>
      </p:sp>
      <p:sp>
        <p:nvSpPr>
          <p:cNvPr id="4" name="Slide Number Placeholder 3"/>
          <p:cNvSpPr>
            <a:spLocks noGrp="1"/>
          </p:cNvSpPr>
          <p:nvPr>
            <p:ph type="sldNum" sz="quarter" idx="10"/>
          </p:nvPr>
        </p:nvSpPr>
        <p:spPr/>
        <p:txBody>
          <a:bodyPr/>
          <a:lstStyle/>
          <a:p>
            <a:fld id="{20898EE0-8545-436E-8A4C-66BCD7A8584C}" type="slidenum">
              <a:rPr lang="en-US" smtClean="0"/>
              <a:pPr/>
              <a:t>68</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mn-lt"/>
                <a:ea typeface="+mn-ea"/>
                <a:cs typeface="+mn-cs"/>
              </a:rPr>
              <a:t>The problem described above is coded into </a:t>
            </a:r>
            <a:r>
              <a:rPr lang="en-US" sz="1200" i="0" kern="1200" baseline="0" dirty="0" smtClean="0">
                <a:solidFill>
                  <a:schemeClr val="tx1"/>
                </a:solidFill>
                <a:latin typeface="+mn-lt"/>
                <a:ea typeface="+mn-ea"/>
                <a:cs typeface="+mn-cs"/>
              </a:rPr>
              <a:t>mfix.dat.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BRIEF SYNOPSIS: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The data files are set up for a 2-second transient simulation (TSTOP = 2) in </a:t>
            </a:r>
            <a:r>
              <a:rPr lang="en-US" sz="1200" kern="1200" baseline="0" dirty="0" err="1" smtClean="0">
                <a:solidFill>
                  <a:schemeClr val="tx1"/>
                </a:solidFill>
                <a:latin typeface="+mn-lt"/>
                <a:ea typeface="+mn-ea"/>
                <a:cs typeface="+mn-cs"/>
              </a:rPr>
              <a:t>axisymmetric</a:t>
            </a:r>
            <a:r>
              <a:rPr lang="en-US" sz="1200" kern="1200" baseline="0" dirty="0" smtClean="0">
                <a:solidFill>
                  <a:schemeClr val="tx1"/>
                </a:solidFill>
                <a:latin typeface="+mn-lt"/>
                <a:ea typeface="+mn-ea"/>
                <a:cs typeface="+mn-cs"/>
              </a:rPr>
              <a:t> cylindrical coordinates with 100 cells in the axial direction and 7 cells in the radial direction. Constant mass inflow conditions are specified at the bottom boundary (distributor), and a constant pressure outflow condition is specified at the top boundary. The default boundary conditions of symmetry along the centerline and no-slip condition at the wall are used.</a:t>
            </a:r>
            <a:endParaRPr lang="en-US" dirty="0" smtClean="0"/>
          </a:p>
          <a:p>
            <a:endParaRPr lang="en-US" sz="1200" i="1"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RUN CONTROL</a:t>
            </a:r>
          </a:p>
          <a:p>
            <a:r>
              <a:rPr lang="en-US" sz="1200" kern="1200" baseline="0" dirty="0" smtClean="0">
                <a:solidFill>
                  <a:schemeClr val="tx1"/>
                </a:solidFill>
                <a:latin typeface="+mn-lt"/>
                <a:ea typeface="+mn-ea"/>
                <a:cs typeface="+mn-cs"/>
              </a:rPr>
              <a:t>The input data file is mfix.dat. In the run-control section, the energy balance calculations and species balance calculations are turned on. Since the subroutines usr0.f and usr1.f are to be used, the CALL_USR switch is turned on.  </a:t>
            </a:r>
          </a:p>
          <a:p>
            <a:r>
              <a:rPr lang="en-US" sz="1200" kern="1200" baseline="0" dirty="0" smtClean="0">
                <a:solidFill>
                  <a:schemeClr val="tx1"/>
                </a:solidFill>
                <a:latin typeface="+mn-lt"/>
                <a:ea typeface="+mn-ea"/>
                <a:cs typeface="+mn-cs"/>
              </a:rPr>
              <a:t>The two user-defined constants C(1) and C(2), used in the subroutine RRATES, are specified. They have been given (optional) names, with which to label them in the .OUT file.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NUMERICS/PHYSICAL PARAMETERS</a:t>
            </a:r>
          </a:p>
          <a:p>
            <a:r>
              <a:rPr lang="en-US" sz="1200" kern="1200" baseline="0" dirty="0" smtClean="0">
                <a:solidFill>
                  <a:schemeClr val="tx1"/>
                </a:solidFill>
                <a:latin typeface="+mn-lt"/>
                <a:ea typeface="+mn-ea"/>
                <a:cs typeface="+mn-cs"/>
              </a:rPr>
              <a:t>There are no inputs needed in the physical and numerical parameters section.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GEOMETRY</a:t>
            </a:r>
          </a:p>
          <a:p>
            <a:r>
              <a:rPr lang="en-US" sz="1200" kern="1200" baseline="0" dirty="0" smtClean="0">
                <a:solidFill>
                  <a:schemeClr val="tx1"/>
                </a:solidFill>
                <a:latin typeface="+mn-lt"/>
                <a:ea typeface="+mn-ea"/>
                <a:cs typeface="+mn-cs"/>
              </a:rPr>
              <a:t>We are choosing to solve the problem in </a:t>
            </a:r>
            <a:r>
              <a:rPr lang="en-US" sz="1200" kern="1200" baseline="0" dirty="0" err="1" smtClean="0">
                <a:solidFill>
                  <a:schemeClr val="tx1"/>
                </a:solidFill>
                <a:latin typeface="+mn-lt"/>
                <a:ea typeface="+mn-ea"/>
                <a:cs typeface="+mn-cs"/>
              </a:rPr>
              <a:t>axisymmetric</a:t>
            </a:r>
            <a:r>
              <a:rPr lang="en-US" sz="1200" kern="1200" baseline="0" dirty="0" smtClean="0">
                <a:solidFill>
                  <a:schemeClr val="tx1"/>
                </a:solidFill>
                <a:latin typeface="+mn-lt"/>
                <a:ea typeface="+mn-ea"/>
                <a:cs typeface="+mn-cs"/>
              </a:rPr>
              <a:t> cylindrical coordinates.  In the radial direction 19 cells of varying length.  </a:t>
            </a:r>
          </a:p>
          <a:p>
            <a:r>
              <a:rPr lang="en-US" sz="1200" kern="1200" baseline="0" dirty="0" smtClean="0">
                <a:solidFill>
                  <a:schemeClr val="tx1"/>
                </a:solidFill>
                <a:latin typeface="+mn-lt"/>
                <a:ea typeface="+mn-ea"/>
                <a:cs typeface="+mn-cs"/>
              </a:rPr>
              <a:t>In the radial direction, a </a:t>
            </a:r>
            <a:r>
              <a:rPr lang="en-US" sz="1200" kern="1200" baseline="0" dirty="0" err="1" smtClean="0">
                <a:solidFill>
                  <a:schemeClr val="tx1"/>
                </a:solidFill>
                <a:latin typeface="+mn-lt"/>
                <a:ea typeface="+mn-ea"/>
                <a:cs typeface="+mn-cs"/>
              </a:rPr>
              <a:t>nonuniform</a:t>
            </a:r>
            <a:r>
              <a:rPr lang="en-US" sz="1200" kern="1200" baseline="0" dirty="0" smtClean="0">
                <a:solidFill>
                  <a:schemeClr val="tx1"/>
                </a:solidFill>
                <a:latin typeface="+mn-lt"/>
                <a:ea typeface="+mn-ea"/>
                <a:cs typeface="+mn-cs"/>
              </a:rPr>
              <a:t> grid is used to get a better resolution near the jet. The first four radial grids are 0.5 cm wide and the next four grids expand to approach 1 cm. The last 11 grids have a size of 1 cm. The domain length in the axial direction is 150 with a uniform grid. The axial grid size is 2.5 cm.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 THE BC The reactor geometry is further specified with 17 obstacles. We have started the obstacles' specification as boundary condition number 20, so that any future additions or deletions of inlets or outlets can be accommodated without having to change the boundary condition indices for the obstacles.   An internal surface has been specified to simulate the central tube at the bottom of the reactor.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PHYSICAL PROPERTIES</a:t>
            </a:r>
          </a:p>
          <a:p>
            <a:r>
              <a:rPr lang="en-US" sz="1200" kern="1200" baseline="0" dirty="0" smtClean="0">
                <a:solidFill>
                  <a:schemeClr val="tx1"/>
                </a:solidFill>
                <a:latin typeface="+mn-lt"/>
                <a:ea typeface="+mn-ea"/>
                <a:cs typeface="+mn-cs"/>
              </a:rPr>
              <a:t>The gas-phase section specifies the number of gas phase species (4), their name (for identification in BURCAT) where their </a:t>
            </a:r>
            <a:r>
              <a:rPr lang="en-US" sz="1200" kern="1200" baseline="0" dirty="0" err="1" smtClean="0">
                <a:solidFill>
                  <a:schemeClr val="tx1"/>
                </a:solidFill>
                <a:latin typeface="+mn-lt"/>
                <a:ea typeface="+mn-ea"/>
                <a:cs typeface="+mn-cs"/>
              </a:rPr>
              <a:t>thermochemical</a:t>
            </a:r>
            <a:r>
              <a:rPr lang="en-US" sz="1200" kern="1200" baseline="0" dirty="0" smtClean="0">
                <a:solidFill>
                  <a:schemeClr val="tx1"/>
                </a:solidFill>
                <a:latin typeface="+mn-lt"/>
                <a:ea typeface="+mn-ea"/>
                <a:cs typeface="+mn-cs"/>
              </a:rPr>
              <a:t> properties are defined and MW.</a:t>
            </a:r>
          </a:p>
          <a:p>
            <a:r>
              <a:rPr lang="en-US" sz="1200" kern="1200" baseline="0" dirty="0" smtClean="0">
                <a:solidFill>
                  <a:schemeClr val="tx1"/>
                </a:solidFill>
                <a:latin typeface="+mn-lt"/>
                <a:ea typeface="+mn-ea"/>
                <a:cs typeface="+mn-cs"/>
              </a:rPr>
              <a:t>The gas viscosity is specified according to the correlation found in </a:t>
            </a:r>
            <a:r>
              <a:rPr lang="en-US" sz="1200" kern="1200" baseline="0" dirty="0" err="1" smtClean="0">
                <a:solidFill>
                  <a:schemeClr val="tx1"/>
                </a:solidFill>
                <a:latin typeface="+mn-lt"/>
                <a:ea typeface="+mn-ea"/>
                <a:cs typeface="+mn-cs"/>
              </a:rPr>
              <a:t>calc_mu_g</a:t>
            </a:r>
            <a:r>
              <a:rPr lang="en-US" sz="1200" kern="1200" baseline="0" dirty="0" smtClean="0">
                <a:solidFill>
                  <a:schemeClr val="tx1"/>
                </a:solidFill>
                <a:latin typeface="+mn-lt"/>
                <a:ea typeface="+mn-ea"/>
                <a:cs typeface="+mn-cs"/>
              </a:rPr>
              <a:t>.  The density is not specified so it will be calculated using the equation of state specified in </a:t>
            </a:r>
            <a:r>
              <a:rPr lang="en-US" sz="1200" kern="1200" baseline="0" dirty="0" err="1" smtClean="0">
                <a:solidFill>
                  <a:schemeClr val="tx1"/>
                </a:solidFill>
                <a:latin typeface="+mn-lt"/>
                <a:ea typeface="+mn-ea"/>
                <a:cs typeface="+mn-cs"/>
              </a:rPr>
              <a:t>eosg.f</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Conductivity and diffusivity are not specified so these will be calculated.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solids-phase section specifies the solids density, particle diameter, the coefficient of restitution, the angle of internal friction, and the void fraction at</a:t>
            </a:r>
          </a:p>
          <a:p>
            <a:r>
              <a:rPr lang="en-US" sz="1200" kern="1200" baseline="0" dirty="0" smtClean="0">
                <a:solidFill>
                  <a:schemeClr val="tx1"/>
                </a:solidFill>
                <a:latin typeface="+mn-lt"/>
                <a:ea typeface="+mn-ea"/>
                <a:cs typeface="+mn-cs"/>
              </a:rPr>
              <a:t>maximum packing. We also must specify a coefficient of friction to describe solids-solids interaction. The number of solids phase species is specified as two. </a:t>
            </a:r>
          </a:p>
          <a:p>
            <a:r>
              <a:rPr lang="en-US" sz="1200" kern="1200" baseline="0" dirty="0" smtClean="0">
                <a:solidFill>
                  <a:schemeClr val="tx1"/>
                </a:solidFill>
                <a:latin typeface="+mn-lt"/>
                <a:ea typeface="+mn-ea"/>
                <a:cs typeface="+mn-cs"/>
              </a:rPr>
              <a:t>In this case the solids are also composed of 2 pseudo species defined as C and ash.  The thermo properties of these species are user defined in the mfix.dat in a format similar to what is found in BURCAT.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(The molecular weights of solids is not needed and is specified only to satisfy the error checker). </a:t>
            </a: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INITIAL CONDITIONS</a:t>
            </a:r>
          </a:p>
          <a:p>
            <a:r>
              <a:rPr lang="en-US" sz="1200" kern="1200" baseline="0" dirty="0" smtClean="0">
                <a:solidFill>
                  <a:schemeClr val="tx1"/>
                </a:solidFill>
                <a:latin typeface="+mn-lt"/>
                <a:ea typeface="+mn-ea"/>
                <a:cs typeface="+mn-cs"/>
              </a:rPr>
              <a:t>For simplicity, the entire domain is divided into two sections (bed and freeboard) and uniform initial conditions are specified in each section. Although this is not appropriate for the many wall-cells in the range, such an initial condition specification will not cause any problem. Also, for the central jet region, the specified void fraction is too low. The solids will clear out of that region, as the MFIX calculations progress.  There are two flow inlets and one outlet. Note that mass flows are specified instead of the axial velocity component. Also the composition of gases and solids at the inlet are specified. At the outlet only the pressure is specified.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r>
            <a:br>
              <a:rPr lang="en-US" sz="1200" kern="1200" baseline="0" dirty="0" smtClean="0">
                <a:solidFill>
                  <a:schemeClr val="tx1"/>
                </a:solidFill>
                <a:latin typeface="+mn-lt"/>
                <a:ea typeface="+mn-ea"/>
                <a:cs typeface="+mn-cs"/>
              </a:rPr>
            </a:br>
            <a:r>
              <a:rPr lang="en-US" sz="1200" kern="1200" baseline="0" dirty="0" smtClean="0">
                <a:solidFill>
                  <a:schemeClr val="tx1"/>
                </a:solidFill>
                <a:latin typeface="+mn-lt"/>
                <a:ea typeface="+mn-ea"/>
                <a:cs typeface="+mn-cs"/>
              </a:rPr>
              <a:t>BC – see geometry</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OUTPUT</a:t>
            </a:r>
          </a:p>
          <a:p>
            <a:r>
              <a:rPr lang="en-US" sz="1200" kern="1200" baseline="0" dirty="0" smtClean="0">
                <a:solidFill>
                  <a:schemeClr val="tx1"/>
                </a:solidFill>
                <a:latin typeface="+mn-lt"/>
                <a:ea typeface="+mn-ea"/>
                <a:cs typeface="+mn-cs"/>
              </a:rPr>
              <a:t>The keyword </a:t>
            </a:r>
            <a:r>
              <a:rPr lang="en-US" sz="1200" kern="1200" baseline="0" dirty="0" err="1" smtClean="0">
                <a:solidFill>
                  <a:schemeClr val="tx1"/>
                </a:solidFill>
                <a:latin typeface="+mn-lt"/>
                <a:ea typeface="+mn-ea"/>
                <a:cs typeface="+mn-cs"/>
              </a:rPr>
              <a:t>Report_mass_balance_dt</a:t>
            </a:r>
            <a:r>
              <a:rPr lang="en-US" sz="1200" kern="1200" baseline="0" dirty="0" smtClean="0">
                <a:solidFill>
                  <a:schemeClr val="tx1"/>
                </a:solidFill>
                <a:latin typeface="+mn-lt"/>
                <a:ea typeface="+mn-ea"/>
                <a:cs typeface="+mn-cs"/>
              </a:rPr>
              <a:t>=1 has been included to conduct an overall species mass balance check every 1 s. Use this feature only for debugging the run; for production runs disable this feature, as it slows down the simulation. To disable the feature comment out or delete the keyword (do not set it to 0 or a large value.) </a:t>
            </a:r>
          </a:p>
          <a:p>
            <a:r>
              <a:rPr lang="en-US" sz="1200" kern="1200" baseline="0" dirty="0" smtClean="0">
                <a:solidFill>
                  <a:schemeClr val="tx1"/>
                </a:solidFill>
                <a:latin typeface="+mn-lt"/>
                <a:ea typeface="+mn-ea"/>
                <a:cs typeface="+mn-cs"/>
              </a:rPr>
              <a:t>The keyword </a:t>
            </a:r>
            <a:r>
              <a:rPr lang="en-US" sz="1200" kern="1200" baseline="0" dirty="0" err="1" smtClean="0">
                <a:solidFill>
                  <a:schemeClr val="tx1"/>
                </a:solidFill>
                <a:latin typeface="+mn-lt"/>
                <a:ea typeface="+mn-ea"/>
                <a:cs typeface="+mn-cs"/>
              </a:rPr>
              <a:t>nRR</a:t>
            </a:r>
            <a:r>
              <a:rPr lang="en-US" sz="1200" kern="1200" baseline="0" dirty="0" smtClean="0">
                <a:solidFill>
                  <a:schemeClr val="tx1"/>
                </a:solidFill>
                <a:latin typeface="+mn-lt"/>
                <a:ea typeface="+mn-ea"/>
                <a:cs typeface="+mn-cs"/>
              </a:rPr>
              <a:t>=7 has been included to write out seven reaction rate fields. The seven fields to be written out are chosen in the </a:t>
            </a:r>
            <a:r>
              <a:rPr lang="en-US" sz="1200" kern="1200" baseline="0" dirty="0" err="1" smtClean="0">
                <a:solidFill>
                  <a:schemeClr val="tx1"/>
                </a:solidFill>
                <a:latin typeface="+mn-lt"/>
                <a:ea typeface="+mn-ea"/>
                <a:cs typeface="+mn-cs"/>
              </a:rPr>
              <a:t>rrates</a:t>
            </a:r>
            <a:r>
              <a:rPr lang="en-US" sz="1200" kern="1200" baseline="0" dirty="0" smtClean="0">
                <a:solidFill>
                  <a:schemeClr val="tx1"/>
                </a:solidFill>
                <a:latin typeface="+mn-lt"/>
                <a:ea typeface="+mn-ea"/>
                <a:cs typeface="+mn-cs"/>
              </a:rPr>
              <a:t> routine. </a:t>
            </a:r>
          </a:p>
          <a:p>
            <a:r>
              <a:rPr lang="en-US" sz="1200" kern="1200" baseline="0" dirty="0" smtClean="0">
                <a:solidFill>
                  <a:schemeClr val="tx1"/>
                </a:solidFill>
                <a:latin typeface="+mn-lt"/>
                <a:ea typeface="+mn-ea"/>
                <a:cs typeface="+mn-cs"/>
              </a:rPr>
              <a:t>The .RES file is written every 0.01 s and all the .</a:t>
            </a:r>
            <a:r>
              <a:rPr lang="en-US" sz="1200" kern="1200" baseline="0" dirty="0" err="1" smtClean="0">
                <a:solidFill>
                  <a:schemeClr val="tx1"/>
                </a:solidFill>
                <a:latin typeface="+mn-lt"/>
                <a:ea typeface="+mn-ea"/>
                <a:cs typeface="+mn-cs"/>
              </a:rPr>
              <a:t>SPx</a:t>
            </a:r>
            <a:r>
              <a:rPr lang="en-US" sz="1200" kern="1200" baseline="0" dirty="0" smtClean="0">
                <a:solidFill>
                  <a:schemeClr val="tx1"/>
                </a:solidFill>
                <a:latin typeface="+mn-lt"/>
                <a:ea typeface="+mn-ea"/>
                <a:cs typeface="+mn-cs"/>
              </a:rPr>
              <a:t> files are written every 0.1 s. Diagnostics from the code are printed out every 100</a:t>
            </a:r>
            <a:r>
              <a:rPr lang="en-US" sz="1200" kern="1200" baseline="30000" dirty="0" smtClean="0">
                <a:solidFill>
                  <a:schemeClr val="tx1"/>
                </a:solidFill>
                <a:latin typeface="+mn-lt"/>
                <a:ea typeface="+mn-ea"/>
                <a:cs typeface="+mn-cs"/>
              </a:rPr>
              <a:t>th </a:t>
            </a:r>
            <a:r>
              <a:rPr lang="en-US" sz="1200" kern="1200" baseline="0" dirty="0" smtClean="0">
                <a:solidFill>
                  <a:schemeClr val="tx1"/>
                </a:solidFill>
                <a:latin typeface="+mn-lt"/>
                <a:ea typeface="+mn-ea"/>
                <a:cs typeface="+mn-cs"/>
              </a:rPr>
              <a:t>time step. </a:t>
            </a:r>
          </a:p>
        </p:txBody>
      </p:sp>
      <p:sp>
        <p:nvSpPr>
          <p:cNvPr id="4" name="Slide Number Placeholder 3"/>
          <p:cNvSpPr>
            <a:spLocks noGrp="1"/>
          </p:cNvSpPr>
          <p:nvPr>
            <p:ph type="sldNum" sz="quarter" idx="10"/>
          </p:nvPr>
        </p:nvSpPr>
        <p:spPr/>
        <p:txBody>
          <a:bodyPr/>
          <a:lstStyle/>
          <a:p>
            <a:fld id="{20898EE0-8545-436E-8A4C-66BCD7A8584C}" type="slidenum">
              <a:rPr lang="en-US" smtClean="0"/>
              <a:pPr/>
              <a:t>69</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mn-lt"/>
                <a:ea typeface="+mn-ea"/>
                <a:cs typeface="+mn-cs"/>
              </a:rPr>
              <a:t>In THE BC The reactor geometry is further specified with 17 obstacles. We have started the obstacles' specification as boundary condition number 20, so that any future additions or deletions of inlets or outlets can be accommodated without having to change the boundary condition indices for the obstacles.   An internal surface has been specified to simulate the central tube at the bottom of the reactor.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Thermal BC: specified heat flux with no flux at wall (HW=0, C=0 =&gt; NO HEAT FLUX AT WALL)</a:t>
            </a:r>
          </a:p>
          <a:p>
            <a:r>
              <a:rPr lang="en-US" sz="1200" kern="1200" baseline="0" dirty="0" smtClean="0">
                <a:solidFill>
                  <a:schemeClr val="tx1"/>
                </a:solidFill>
                <a:latin typeface="+mn-lt"/>
                <a:ea typeface="+mn-ea"/>
                <a:cs typeface="+mn-cs"/>
              </a:rPr>
              <a:t>Specified Mass Fraction: specified mass flux with no flux at wall (HW=0, C=0 =&gt; NO MASS FLUX AT WALL)</a:t>
            </a:r>
            <a:br>
              <a:rPr lang="en-US" sz="1200" kern="1200" baseline="0" dirty="0" smtClean="0">
                <a:solidFill>
                  <a:schemeClr val="tx1"/>
                </a:solidFill>
                <a:latin typeface="+mn-lt"/>
                <a:ea typeface="+mn-ea"/>
                <a:cs typeface="+mn-cs"/>
              </a:rPr>
            </a:br>
            <a:r>
              <a:rPr lang="en-US" sz="1200" kern="1200" baseline="0" dirty="0" smtClean="0">
                <a:solidFill>
                  <a:schemeClr val="tx1"/>
                </a:solidFill>
                <a:latin typeface="+mn-lt"/>
                <a:ea typeface="+mn-ea"/>
                <a:cs typeface="+mn-cs"/>
              </a:rPr>
              <a:t>BC – see geometry</a:t>
            </a: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0898EE0-8545-436E-8A4C-66BCD7A8584C}" type="slidenum">
              <a:rPr lang="en-US" smtClean="0"/>
              <a:pPr/>
              <a:t>70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Most engineering processes involve multiple phases undergoing reactions. For example coal gasification involves both gas (oxygen and sometimes water vapor) and solids (coal).  To accurately capture the hydrodynamics and chemistry effects in modeling, one is required to consider the coupled governing equations for mass transport, energy transport and fluid flow.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CHALLENGES – multi level/ multi scale physics!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0898EE0-8545-436E-8A4C-66BCD7A8584C}" type="slidenum">
              <a:rPr lang="en-US" smtClean="0"/>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mn-lt"/>
                <a:ea typeface="+mn-ea"/>
                <a:cs typeface="+mn-cs"/>
              </a:rPr>
              <a:t>In THE BC The reactor geometry is further specified with 17 obstacles. We have started the obstacles' specification as boundary condition number 20, so that any future additions or deletions of inlets or outlets can be accommodated without having to change the boundary condition indices for the obstacles.   An internal surface has been specified to simulate the central tube at the bottom of the reactor.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Thermal BC: specified heat flux with no flux at wall (HW=0, C=0 =&gt; NO HEAT FLUX AT WALL)</a:t>
            </a:r>
          </a:p>
          <a:p>
            <a:r>
              <a:rPr lang="en-US" sz="1200" kern="1200" baseline="0" dirty="0" smtClean="0">
                <a:solidFill>
                  <a:schemeClr val="tx1"/>
                </a:solidFill>
                <a:latin typeface="+mn-lt"/>
                <a:ea typeface="+mn-ea"/>
                <a:cs typeface="+mn-cs"/>
              </a:rPr>
              <a:t>Specified Mass Fraction: specified mass flux with no flux at wall (HW=0, C=0 =&gt; NO MASS FLUX AT WALL)</a:t>
            </a:r>
            <a:br>
              <a:rPr lang="en-US" sz="1200" kern="1200" baseline="0" dirty="0" smtClean="0">
                <a:solidFill>
                  <a:schemeClr val="tx1"/>
                </a:solidFill>
                <a:latin typeface="+mn-lt"/>
                <a:ea typeface="+mn-ea"/>
                <a:cs typeface="+mn-cs"/>
              </a:rPr>
            </a:br>
            <a:r>
              <a:rPr lang="en-US" sz="1200" kern="1200" baseline="0" dirty="0" smtClean="0">
                <a:solidFill>
                  <a:schemeClr val="tx1"/>
                </a:solidFill>
                <a:latin typeface="+mn-lt"/>
                <a:ea typeface="+mn-ea"/>
                <a:cs typeface="+mn-cs"/>
              </a:rPr>
              <a:t>BC – see geometry</a:t>
            </a: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0898EE0-8545-436E-8A4C-66BCD7A8584C}" type="slidenum">
              <a:rPr lang="en-US" smtClean="0"/>
              <a:pPr/>
              <a:t>71</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mn-lt"/>
                <a:ea typeface="+mn-ea"/>
                <a:cs typeface="+mn-cs"/>
              </a:rPr>
              <a:t>OUTPUT</a:t>
            </a:r>
          </a:p>
          <a:p>
            <a:r>
              <a:rPr lang="en-US" sz="1200" kern="1200" baseline="0" dirty="0" smtClean="0">
                <a:solidFill>
                  <a:schemeClr val="tx1"/>
                </a:solidFill>
                <a:latin typeface="+mn-lt"/>
                <a:ea typeface="+mn-ea"/>
                <a:cs typeface="+mn-cs"/>
              </a:rPr>
              <a:t>The keyword </a:t>
            </a:r>
            <a:r>
              <a:rPr lang="en-US" sz="1200" kern="1200" baseline="0" dirty="0" err="1" smtClean="0">
                <a:solidFill>
                  <a:schemeClr val="tx1"/>
                </a:solidFill>
                <a:latin typeface="+mn-lt"/>
                <a:ea typeface="+mn-ea"/>
                <a:cs typeface="+mn-cs"/>
              </a:rPr>
              <a:t>Report_mass_balance_dt</a:t>
            </a:r>
            <a:r>
              <a:rPr lang="en-US" sz="1200" kern="1200" baseline="0" dirty="0" smtClean="0">
                <a:solidFill>
                  <a:schemeClr val="tx1"/>
                </a:solidFill>
                <a:latin typeface="+mn-lt"/>
                <a:ea typeface="+mn-ea"/>
                <a:cs typeface="+mn-cs"/>
              </a:rPr>
              <a:t>=1 has been included to conduct an overall species mass balance check every 1 s. Use this feature only for debugging the run; for production runs disable this feature, as it slows down the simulation. To disable the feature comment out or delete the keyword (do not set it to 0 or a large value.) </a:t>
            </a:r>
          </a:p>
          <a:p>
            <a:r>
              <a:rPr lang="en-US" sz="1200" kern="1200" baseline="0" dirty="0" smtClean="0">
                <a:solidFill>
                  <a:schemeClr val="tx1"/>
                </a:solidFill>
                <a:latin typeface="+mn-lt"/>
                <a:ea typeface="+mn-ea"/>
                <a:cs typeface="+mn-cs"/>
              </a:rPr>
              <a:t>The keyword </a:t>
            </a:r>
            <a:r>
              <a:rPr lang="en-US" sz="1200" kern="1200" baseline="0" dirty="0" err="1" smtClean="0">
                <a:solidFill>
                  <a:schemeClr val="tx1"/>
                </a:solidFill>
                <a:latin typeface="+mn-lt"/>
                <a:ea typeface="+mn-ea"/>
                <a:cs typeface="+mn-cs"/>
              </a:rPr>
              <a:t>nRR</a:t>
            </a:r>
            <a:r>
              <a:rPr lang="en-US" sz="1200" kern="1200" baseline="0" dirty="0" smtClean="0">
                <a:solidFill>
                  <a:schemeClr val="tx1"/>
                </a:solidFill>
                <a:latin typeface="+mn-lt"/>
                <a:ea typeface="+mn-ea"/>
                <a:cs typeface="+mn-cs"/>
              </a:rPr>
              <a:t>=7 has been included to write out seven reaction rate fields. The seven fields to be written out are chosen in the </a:t>
            </a:r>
            <a:r>
              <a:rPr lang="en-US" sz="1200" kern="1200" baseline="0" dirty="0" err="1" smtClean="0">
                <a:solidFill>
                  <a:schemeClr val="tx1"/>
                </a:solidFill>
                <a:latin typeface="+mn-lt"/>
                <a:ea typeface="+mn-ea"/>
                <a:cs typeface="+mn-cs"/>
              </a:rPr>
              <a:t>rrates</a:t>
            </a:r>
            <a:r>
              <a:rPr lang="en-US" sz="1200" kern="1200" baseline="0" dirty="0" smtClean="0">
                <a:solidFill>
                  <a:schemeClr val="tx1"/>
                </a:solidFill>
                <a:latin typeface="+mn-lt"/>
                <a:ea typeface="+mn-ea"/>
                <a:cs typeface="+mn-cs"/>
              </a:rPr>
              <a:t> routine. </a:t>
            </a:r>
          </a:p>
          <a:p>
            <a:r>
              <a:rPr lang="en-US" sz="1200" kern="1200" baseline="0" dirty="0" smtClean="0">
                <a:solidFill>
                  <a:schemeClr val="tx1"/>
                </a:solidFill>
                <a:latin typeface="+mn-lt"/>
                <a:ea typeface="+mn-ea"/>
                <a:cs typeface="+mn-cs"/>
              </a:rPr>
              <a:t>The .RES file is written every 0.01 s and all the .</a:t>
            </a:r>
            <a:r>
              <a:rPr lang="en-US" sz="1200" kern="1200" baseline="0" dirty="0" err="1" smtClean="0">
                <a:solidFill>
                  <a:schemeClr val="tx1"/>
                </a:solidFill>
                <a:latin typeface="+mn-lt"/>
                <a:ea typeface="+mn-ea"/>
                <a:cs typeface="+mn-cs"/>
              </a:rPr>
              <a:t>SPx</a:t>
            </a:r>
            <a:r>
              <a:rPr lang="en-US" sz="1200" kern="1200" baseline="0" dirty="0" smtClean="0">
                <a:solidFill>
                  <a:schemeClr val="tx1"/>
                </a:solidFill>
                <a:latin typeface="+mn-lt"/>
                <a:ea typeface="+mn-ea"/>
                <a:cs typeface="+mn-cs"/>
              </a:rPr>
              <a:t> files are written every 0.1 s. Diagnostics from the code are printed out every 100</a:t>
            </a:r>
            <a:r>
              <a:rPr lang="en-US" sz="1200" kern="1200" baseline="30000" dirty="0" smtClean="0">
                <a:solidFill>
                  <a:schemeClr val="tx1"/>
                </a:solidFill>
                <a:latin typeface="+mn-lt"/>
                <a:ea typeface="+mn-ea"/>
                <a:cs typeface="+mn-cs"/>
              </a:rPr>
              <a:t>th </a:t>
            </a:r>
            <a:r>
              <a:rPr lang="en-US" sz="1200" kern="1200" baseline="0" dirty="0" smtClean="0">
                <a:solidFill>
                  <a:schemeClr val="tx1"/>
                </a:solidFill>
                <a:latin typeface="+mn-lt"/>
                <a:ea typeface="+mn-ea"/>
                <a:cs typeface="+mn-cs"/>
              </a:rPr>
              <a:t>time step.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database reader is set up such that the database is read only if necessary. One exception is that if gas species properties are needed the reader will look for solids species as well, whether or not needed. Any species name can be specified to get around this problem; e.g., O2, Al2O3.</a:t>
            </a:r>
          </a:p>
        </p:txBody>
      </p:sp>
      <p:sp>
        <p:nvSpPr>
          <p:cNvPr id="4" name="Slide Number Placeholder 3"/>
          <p:cNvSpPr>
            <a:spLocks noGrp="1"/>
          </p:cNvSpPr>
          <p:nvPr>
            <p:ph type="sldNum" sz="quarter" idx="10"/>
          </p:nvPr>
        </p:nvSpPr>
        <p:spPr/>
        <p:txBody>
          <a:bodyPr/>
          <a:lstStyle/>
          <a:p>
            <a:fld id="{20898EE0-8545-436E-8A4C-66BCD7A8584C}" type="slidenum">
              <a:rPr lang="en-US" smtClean="0"/>
              <a:pPr/>
              <a:t>72</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The reaction rates are specified in the file </a:t>
            </a:r>
            <a:r>
              <a:rPr lang="en-US" sz="1200" kern="1200" baseline="0" dirty="0" err="1" smtClean="0">
                <a:solidFill>
                  <a:schemeClr val="tx1"/>
                </a:solidFill>
                <a:latin typeface="+mn-lt"/>
                <a:ea typeface="+mn-ea"/>
                <a:cs typeface="+mn-cs"/>
              </a:rPr>
              <a:t>rrates.f</a:t>
            </a:r>
            <a:r>
              <a:rPr lang="en-US" sz="1200" kern="1200" baseline="0" dirty="0" smtClean="0">
                <a:solidFill>
                  <a:schemeClr val="tx1"/>
                </a:solidFill>
                <a:latin typeface="+mn-lt"/>
                <a:ea typeface="+mn-ea"/>
                <a:cs typeface="+mn-cs"/>
              </a:rPr>
              <a:t>, which is divided into five sections. User input is required in the first four sections only. In the first section, the reaction rates for the reactions are coded (four reactions in this case). The forward and backward reactions are written separately. For specifying the rate of the pseudo reaction, we have used the user-defined constants C(1) and C(2), so that they may be entered from the data file. In the second section, the reaction rates computed in the first section are used to compute the formation and consumption rates for individual species. In the third section, the reaction rates are used to compute the mass transfer between the phases. In the fourth section, the heats of reaction are used to compute the heat generation or consumption in each of the phases. In the fifth section, certain bookkeeping and error checking computations are performed, which require no user input</a:t>
            </a:r>
            <a:endParaRPr lang="en-US" dirty="0" smtClean="0">
              <a:latin typeface="Arial" charset="0"/>
            </a:endParaRPr>
          </a:p>
          <a:p>
            <a:endParaRPr lang="en-US" dirty="0" smtClean="0">
              <a:latin typeface="Arial" charset="0"/>
            </a:endParaRPr>
          </a:p>
          <a:p>
            <a:r>
              <a:rPr lang="en-US" sz="1200" kern="1200" baseline="0" dirty="0" smtClean="0">
                <a:solidFill>
                  <a:schemeClr val="tx1"/>
                </a:solidFill>
                <a:latin typeface="+mn-lt"/>
                <a:ea typeface="+mn-ea"/>
                <a:cs typeface="+mn-cs"/>
              </a:rPr>
              <a:t>In addition to </a:t>
            </a:r>
            <a:r>
              <a:rPr lang="en-US" sz="1200" kern="1200" baseline="0" dirty="0" err="1" smtClean="0">
                <a:solidFill>
                  <a:schemeClr val="tx1"/>
                </a:solidFill>
                <a:latin typeface="+mn-lt"/>
                <a:ea typeface="+mn-ea"/>
                <a:cs typeface="+mn-cs"/>
              </a:rPr>
              <a:t>rrates.f</a:t>
            </a:r>
            <a:r>
              <a:rPr lang="en-US" sz="1200" kern="1200" baseline="0" dirty="0" smtClean="0">
                <a:solidFill>
                  <a:schemeClr val="tx1"/>
                </a:solidFill>
                <a:latin typeface="+mn-lt"/>
                <a:ea typeface="+mn-ea"/>
                <a:cs typeface="+mn-cs"/>
              </a:rPr>
              <a:t>, we also need to write the user-defined routines </a:t>
            </a:r>
            <a:r>
              <a:rPr lang="en-US" sz="1200" kern="1200" baseline="0" dirty="0" err="1" smtClean="0">
                <a:solidFill>
                  <a:schemeClr val="tx1"/>
                </a:solidFill>
                <a:latin typeface="+mn-lt"/>
                <a:ea typeface="+mn-ea"/>
                <a:cs typeface="+mn-cs"/>
              </a:rPr>
              <a:t>physical_prop.f</a:t>
            </a:r>
            <a:r>
              <a:rPr lang="en-US" sz="1200" kern="1200" baseline="0" dirty="0" smtClean="0">
                <a:solidFill>
                  <a:schemeClr val="tx1"/>
                </a:solidFill>
                <a:latin typeface="+mn-lt"/>
                <a:ea typeface="+mn-ea"/>
                <a:cs typeface="+mn-cs"/>
              </a:rPr>
              <a:t>, usr0.f, usr1.f, </a:t>
            </a:r>
            <a:r>
              <a:rPr lang="en-US" sz="1200" kern="1200" baseline="0" dirty="0" err="1" smtClean="0">
                <a:solidFill>
                  <a:schemeClr val="tx1"/>
                </a:solidFill>
                <a:latin typeface="+mn-lt"/>
                <a:ea typeface="+mn-ea"/>
                <a:cs typeface="+mn-cs"/>
              </a:rPr>
              <a:t>usr_init_namelist.f</a:t>
            </a:r>
            <a:r>
              <a:rPr lang="en-US" sz="1200" kern="1200" baseline="0" dirty="0" smtClean="0">
                <a:solidFill>
                  <a:schemeClr val="tx1"/>
                </a:solidFill>
                <a:latin typeface="+mn-lt"/>
                <a:ea typeface="+mn-ea"/>
                <a:cs typeface="+mn-cs"/>
              </a:rPr>
              <a:t>, and usrnlst.inc. In </a:t>
            </a:r>
            <a:r>
              <a:rPr lang="en-US" sz="1200" kern="1200" baseline="0" dirty="0" err="1" smtClean="0">
                <a:solidFill>
                  <a:schemeClr val="tx1"/>
                </a:solidFill>
                <a:latin typeface="+mn-lt"/>
                <a:ea typeface="+mn-ea"/>
                <a:cs typeface="+mn-cs"/>
              </a:rPr>
              <a:t>physical_prop.f</a:t>
            </a:r>
            <a:r>
              <a:rPr lang="en-US" sz="1200" kern="1200" baseline="0" dirty="0" smtClean="0">
                <a:solidFill>
                  <a:schemeClr val="tx1"/>
                </a:solidFill>
                <a:latin typeface="+mn-lt"/>
                <a:ea typeface="+mn-ea"/>
                <a:cs typeface="+mn-cs"/>
              </a:rPr>
              <a:t>, the gas density, gas specific heat, and solids specific heat are computed. </a:t>
            </a:r>
          </a:p>
          <a:p>
            <a:r>
              <a:rPr lang="en-US" sz="1200" kern="1200" baseline="0" dirty="0" smtClean="0">
                <a:solidFill>
                  <a:schemeClr val="tx1"/>
                </a:solidFill>
                <a:latin typeface="+mn-lt"/>
                <a:ea typeface="+mn-ea"/>
                <a:cs typeface="+mn-cs"/>
              </a:rPr>
              <a:t>In usr0.f, the user-defined input data are checked for error and a constant is calculated based on the user-defined input. In </a:t>
            </a:r>
            <a:r>
              <a:rPr lang="en-US" sz="1200" kern="1200" baseline="0" dirty="0" err="1" smtClean="0">
                <a:solidFill>
                  <a:schemeClr val="tx1"/>
                </a:solidFill>
                <a:latin typeface="+mn-lt"/>
                <a:ea typeface="+mn-ea"/>
                <a:cs typeface="+mn-cs"/>
              </a:rPr>
              <a:t>usr_init_namelist.f</a:t>
            </a:r>
            <a:r>
              <a:rPr lang="en-US" sz="1200" kern="1200" baseline="0" dirty="0" smtClean="0">
                <a:solidFill>
                  <a:schemeClr val="tx1"/>
                </a:solidFill>
                <a:latin typeface="+mn-lt"/>
                <a:ea typeface="+mn-ea"/>
                <a:cs typeface="+mn-cs"/>
              </a:rPr>
              <a:t>, the two user-defined </a:t>
            </a:r>
            <a:r>
              <a:rPr lang="en-US" sz="1200" kern="1200" baseline="0" dirty="0" err="1" smtClean="0">
                <a:solidFill>
                  <a:schemeClr val="tx1"/>
                </a:solidFill>
                <a:latin typeface="+mn-lt"/>
                <a:ea typeface="+mn-ea"/>
                <a:cs typeface="+mn-cs"/>
              </a:rPr>
              <a:t>namelist</a:t>
            </a:r>
            <a:r>
              <a:rPr lang="en-US" sz="1200" kern="1200" baseline="0" dirty="0" smtClean="0">
                <a:solidFill>
                  <a:schemeClr val="tx1"/>
                </a:solidFill>
                <a:latin typeface="+mn-lt"/>
                <a:ea typeface="+mn-ea"/>
                <a:cs typeface="+mn-cs"/>
              </a:rPr>
              <a:t> variables are initialized as UNDEFINED, which is a number defined in MFIX to indicate undefined double precision numbers. By initializing values this way, the user is able to check whether the values are specified through the input file. usrnlst.inc file contains the definitions of user-defined variables, user-defined common blocks, and a </a:t>
            </a:r>
            <a:r>
              <a:rPr lang="en-US" sz="1200" kern="1200" baseline="0" dirty="0" err="1" smtClean="0">
                <a:solidFill>
                  <a:schemeClr val="tx1"/>
                </a:solidFill>
                <a:latin typeface="+mn-lt"/>
                <a:ea typeface="+mn-ea"/>
                <a:cs typeface="+mn-cs"/>
              </a:rPr>
              <a:t>namelist</a:t>
            </a:r>
            <a:r>
              <a:rPr lang="en-US" sz="1200" kern="1200" baseline="0" dirty="0" smtClean="0">
                <a:solidFill>
                  <a:schemeClr val="tx1"/>
                </a:solidFill>
                <a:latin typeface="+mn-lt"/>
                <a:ea typeface="+mn-ea"/>
                <a:cs typeface="+mn-cs"/>
              </a:rPr>
              <a:t> section.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smtClean="0">
              <a:latin typeface="Arial" charset="0"/>
            </a:endParaRPr>
          </a:p>
          <a:p>
            <a:endParaRPr lang="en-US" dirty="0" smtClean="0">
              <a:latin typeface="Arial"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The reaction rates are specified in the file </a:t>
            </a:r>
            <a:r>
              <a:rPr lang="en-US" sz="1200" kern="1200" baseline="0" dirty="0" err="1" smtClean="0">
                <a:solidFill>
                  <a:schemeClr val="tx1"/>
                </a:solidFill>
                <a:latin typeface="+mn-lt"/>
                <a:ea typeface="+mn-ea"/>
                <a:cs typeface="+mn-cs"/>
              </a:rPr>
              <a:t>rrates.f</a:t>
            </a:r>
            <a:r>
              <a:rPr lang="en-US" sz="1200" kern="1200" baseline="0" dirty="0" smtClean="0">
                <a:solidFill>
                  <a:schemeClr val="tx1"/>
                </a:solidFill>
                <a:latin typeface="+mn-lt"/>
                <a:ea typeface="+mn-ea"/>
                <a:cs typeface="+mn-cs"/>
              </a:rPr>
              <a:t>, which is divided into five sections. User input is required in the first four sections only. In the first section, the reaction rates for the reactions are coded (four reactions in this case). The forward and backward reactions are written separately. For specifying the rate of the pseudo reaction, we have used the user-defined constants C(1) and C(2), so that they may be entered from the data file. In the second section, the reaction rates computed in the first section are used to compute the formation and consumption rates for individual species. In the third section, the reaction rates are used to compute the mass transfer between the phases. In the fourth section, the heats of reaction are used to compute the heat generation or consumption in each of the phases. In the fifth section, certain bookkeeping and error checking computations are performed, which require no user input</a:t>
            </a:r>
            <a:endParaRPr lang="en-US" dirty="0" smtClean="0">
              <a:latin typeface="Arial" charset="0"/>
            </a:endParaRPr>
          </a:p>
          <a:p>
            <a:endParaRPr lang="en-US" dirty="0" smtClean="0">
              <a:latin typeface="Arial" charset="0"/>
            </a:endParaRPr>
          </a:p>
          <a:p>
            <a:r>
              <a:rPr lang="en-US" sz="1200" kern="1200" baseline="0" dirty="0" smtClean="0">
                <a:solidFill>
                  <a:schemeClr val="tx1"/>
                </a:solidFill>
                <a:latin typeface="+mn-lt"/>
                <a:ea typeface="+mn-ea"/>
                <a:cs typeface="+mn-cs"/>
              </a:rPr>
              <a:t>In addition to </a:t>
            </a:r>
            <a:r>
              <a:rPr lang="en-US" sz="1200" kern="1200" baseline="0" dirty="0" err="1" smtClean="0">
                <a:solidFill>
                  <a:schemeClr val="tx1"/>
                </a:solidFill>
                <a:latin typeface="+mn-lt"/>
                <a:ea typeface="+mn-ea"/>
                <a:cs typeface="+mn-cs"/>
              </a:rPr>
              <a:t>rrates.f</a:t>
            </a:r>
            <a:r>
              <a:rPr lang="en-US" sz="1200" kern="1200" baseline="0" dirty="0" smtClean="0">
                <a:solidFill>
                  <a:schemeClr val="tx1"/>
                </a:solidFill>
                <a:latin typeface="+mn-lt"/>
                <a:ea typeface="+mn-ea"/>
                <a:cs typeface="+mn-cs"/>
              </a:rPr>
              <a:t>, we also need to write the user-defined routines </a:t>
            </a:r>
            <a:r>
              <a:rPr lang="en-US" sz="1200" kern="1200" baseline="0" dirty="0" err="1" smtClean="0">
                <a:solidFill>
                  <a:schemeClr val="tx1"/>
                </a:solidFill>
                <a:latin typeface="+mn-lt"/>
                <a:ea typeface="+mn-ea"/>
                <a:cs typeface="+mn-cs"/>
              </a:rPr>
              <a:t>physical_prop.f</a:t>
            </a:r>
            <a:r>
              <a:rPr lang="en-US" sz="1200" kern="1200" baseline="0" dirty="0" smtClean="0">
                <a:solidFill>
                  <a:schemeClr val="tx1"/>
                </a:solidFill>
                <a:latin typeface="+mn-lt"/>
                <a:ea typeface="+mn-ea"/>
                <a:cs typeface="+mn-cs"/>
              </a:rPr>
              <a:t>, usr0.f, usr1.f, </a:t>
            </a:r>
            <a:r>
              <a:rPr lang="en-US" sz="1200" kern="1200" baseline="0" dirty="0" err="1" smtClean="0">
                <a:solidFill>
                  <a:schemeClr val="tx1"/>
                </a:solidFill>
                <a:latin typeface="+mn-lt"/>
                <a:ea typeface="+mn-ea"/>
                <a:cs typeface="+mn-cs"/>
              </a:rPr>
              <a:t>usr_init_namelist.f</a:t>
            </a:r>
            <a:r>
              <a:rPr lang="en-US" sz="1200" kern="1200" baseline="0" dirty="0" smtClean="0">
                <a:solidFill>
                  <a:schemeClr val="tx1"/>
                </a:solidFill>
                <a:latin typeface="+mn-lt"/>
                <a:ea typeface="+mn-ea"/>
                <a:cs typeface="+mn-cs"/>
              </a:rPr>
              <a:t>, and usrnlst.inc. In </a:t>
            </a:r>
            <a:r>
              <a:rPr lang="en-US" sz="1200" kern="1200" baseline="0" dirty="0" err="1" smtClean="0">
                <a:solidFill>
                  <a:schemeClr val="tx1"/>
                </a:solidFill>
                <a:latin typeface="+mn-lt"/>
                <a:ea typeface="+mn-ea"/>
                <a:cs typeface="+mn-cs"/>
              </a:rPr>
              <a:t>physical_prop.f</a:t>
            </a:r>
            <a:r>
              <a:rPr lang="en-US" sz="1200" kern="1200" baseline="0" dirty="0" smtClean="0">
                <a:solidFill>
                  <a:schemeClr val="tx1"/>
                </a:solidFill>
                <a:latin typeface="+mn-lt"/>
                <a:ea typeface="+mn-ea"/>
                <a:cs typeface="+mn-cs"/>
              </a:rPr>
              <a:t>, the gas density, gas specific heat, and solids specific heat are computed. </a:t>
            </a:r>
          </a:p>
          <a:p>
            <a:r>
              <a:rPr lang="en-US" sz="1200" kern="1200" baseline="0" dirty="0" smtClean="0">
                <a:solidFill>
                  <a:schemeClr val="tx1"/>
                </a:solidFill>
                <a:latin typeface="+mn-lt"/>
                <a:ea typeface="+mn-ea"/>
                <a:cs typeface="+mn-cs"/>
              </a:rPr>
              <a:t>In usr0.f, the user-defined input data are checked for error and a constant is calculated based on the user-defined input. In </a:t>
            </a:r>
            <a:r>
              <a:rPr lang="en-US" sz="1200" kern="1200" baseline="0" dirty="0" err="1" smtClean="0">
                <a:solidFill>
                  <a:schemeClr val="tx1"/>
                </a:solidFill>
                <a:latin typeface="+mn-lt"/>
                <a:ea typeface="+mn-ea"/>
                <a:cs typeface="+mn-cs"/>
              </a:rPr>
              <a:t>usr_init_namelist.f</a:t>
            </a:r>
            <a:r>
              <a:rPr lang="en-US" sz="1200" kern="1200" baseline="0" dirty="0" smtClean="0">
                <a:solidFill>
                  <a:schemeClr val="tx1"/>
                </a:solidFill>
                <a:latin typeface="+mn-lt"/>
                <a:ea typeface="+mn-ea"/>
                <a:cs typeface="+mn-cs"/>
              </a:rPr>
              <a:t>, the two user-defined </a:t>
            </a:r>
            <a:r>
              <a:rPr lang="en-US" sz="1200" kern="1200" baseline="0" dirty="0" err="1" smtClean="0">
                <a:solidFill>
                  <a:schemeClr val="tx1"/>
                </a:solidFill>
                <a:latin typeface="+mn-lt"/>
                <a:ea typeface="+mn-ea"/>
                <a:cs typeface="+mn-cs"/>
              </a:rPr>
              <a:t>namelist</a:t>
            </a:r>
            <a:r>
              <a:rPr lang="en-US" sz="1200" kern="1200" baseline="0" dirty="0" smtClean="0">
                <a:solidFill>
                  <a:schemeClr val="tx1"/>
                </a:solidFill>
                <a:latin typeface="+mn-lt"/>
                <a:ea typeface="+mn-ea"/>
                <a:cs typeface="+mn-cs"/>
              </a:rPr>
              <a:t> variables are initialized as UNDEFINED, which is a number defined in MFIX to indicate undefined double precision numbers. By initializing values this way, the user is able to check whether the values are specified through the input file. usrnlst.inc file contains the definitions of user-defined variables, user-defined common blocks, and a </a:t>
            </a:r>
            <a:r>
              <a:rPr lang="en-US" sz="1200" kern="1200" baseline="0" dirty="0" err="1" smtClean="0">
                <a:solidFill>
                  <a:schemeClr val="tx1"/>
                </a:solidFill>
                <a:latin typeface="+mn-lt"/>
                <a:ea typeface="+mn-ea"/>
                <a:cs typeface="+mn-cs"/>
              </a:rPr>
              <a:t>namelist</a:t>
            </a:r>
            <a:r>
              <a:rPr lang="en-US" sz="1200" kern="1200" baseline="0" dirty="0" smtClean="0">
                <a:solidFill>
                  <a:schemeClr val="tx1"/>
                </a:solidFill>
                <a:latin typeface="+mn-lt"/>
                <a:ea typeface="+mn-ea"/>
                <a:cs typeface="+mn-cs"/>
              </a:rPr>
              <a:t> section.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smtClean="0">
              <a:latin typeface="Arial" charset="0"/>
            </a:endParaRPr>
          </a:p>
          <a:p>
            <a:endParaRPr lang="en-US" dirty="0" smtClean="0">
              <a:latin typeface="Arial"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Rectangle 2"/>
          <p:cNvSpPr>
            <a:spLocks noGrp="1" noRot="1" noChangeAspect="1" noChangeArrowheads="1" noTextEdit="1"/>
          </p:cNvSpPr>
          <p:nvPr>
            <p:ph type="sldImg"/>
          </p:nvPr>
        </p:nvSpPr>
        <p:spPr>
          <a:xfrm>
            <a:off x="1166813" y="693738"/>
            <a:ext cx="4514850" cy="3386137"/>
          </a:xfrm>
          <a:ln/>
        </p:spPr>
      </p:sp>
      <p:sp>
        <p:nvSpPr>
          <p:cNvPr id="741379" name="Rectangle 3"/>
          <p:cNvSpPr>
            <a:spLocks noGrp="1" noChangeArrowheads="1"/>
          </p:cNvSpPr>
          <p:nvPr>
            <p:ph type="body" idx="1"/>
          </p:nvPr>
        </p:nvSpPr>
        <p:spPr>
          <a:xfrm>
            <a:off x="901899" y="4308928"/>
            <a:ext cx="5040809" cy="4156227"/>
          </a:xfrm>
        </p:spPr>
        <p:txBody>
          <a:bodyPr/>
          <a:lstStyle/>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30" name="Rectangle 2"/>
          <p:cNvSpPr>
            <a:spLocks noGrp="1" noRot="1" noChangeAspect="1" noChangeArrowheads="1" noTextEdit="1"/>
          </p:cNvSpPr>
          <p:nvPr>
            <p:ph type="sldImg"/>
          </p:nvPr>
        </p:nvSpPr>
        <p:spPr>
          <a:xfrm>
            <a:off x="1166813" y="693738"/>
            <a:ext cx="4514850" cy="3386137"/>
          </a:xfrm>
          <a:ln/>
        </p:spPr>
      </p:sp>
      <p:sp>
        <p:nvSpPr>
          <p:cNvPr id="739331" name="Rectangle 3"/>
          <p:cNvSpPr>
            <a:spLocks noGrp="1" noChangeArrowheads="1"/>
          </p:cNvSpPr>
          <p:nvPr>
            <p:ph type="body" idx="1"/>
          </p:nvPr>
        </p:nvSpPr>
        <p:spPr>
          <a:xfrm>
            <a:off x="901899" y="4308928"/>
            <a:ext cx="5040809" cy="4156227"/>
          </a:xfrm>
        </p:spPr>
        <p:txBody>
          <a:bodyPr/>
          <a:lstStyle/>
          <a:p>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82" name="Rectangle 2"/>
          <p:cNvSpPr>
            <a:spLocks noGrp="1" noRot="1" noChangeAspect="1" noChangeArrowheads="1" noTextEdit="1"/>
          </p:cNvSpPr>
          <p:nvPr>
            <p:ph type="sldImg"/>
          </p:nvPr>
        </p:nvSpPr>
        <p:spPr>
          <a:xfrm>
            <a:off x="1166813" y="693738"/>
            <a:ext cx="4514850" cy="3386137"/>
          </a:xfrm>
          <a:ln/>
        </p:spPr>
      </p:sp>
      <p:sp>
        <p:nvSpPr>
          <p:cNvPr id="737283" name="Rectangle 3"/>
          <p:cNvSpPr>
            <a:spLocks noGrp="1" noChangeArrowheads="1"/>
          </p:cNvSpPr>
          <p:nvPr>
            <p:ph type="body" idx="1"/>
          </p:nvPr>
        </p:nvSpPr>
        <p:spPr>
          <a:xfrm>
            <a:off x="901899" y="4308928"/>
            <a:ext cx="5040809" cy="4156227"/>
          </a:xfrm>
        </p:spPr>
        <p:txBody>
          <a:bodyP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6" name="Rectangle 2"/>
          <p:cNvSpPr>
            <a:spLocks noGrp="1" noRot="1" noChangeAspect="1" noChangeArrowheads="1" noTextEdit="1"/>
          </p:cNvSpPr>
          <p:nvPr>
            <p:ph type="sldImg"/>
          </p:nvPr>
        </p:nvSpPr>
        <p:spPr>
          <a:xfrm>
            <a:off x="1166813" y="693738"/>
            <a:ext cx="4514850" cy="3386137"/>
          </a:xfrm>
          <a:ln/>
        </p:spPr>
      </p:sp>
      <p:sp>
        <p:nvSpPr>
          <p:cNvPr id="743427" name="Rectangle 3"/>
          <p:cNvSpPr>
            <a:spLocks noGrp="1" noChangeArrowheads="1"/>
          </p:cNvSpPr>
          <p:nvPr>
            <p:ph type="body" idx="1"/>
          </p:nvPr>
        </p:nvSpPr>
        <p:spPr>
          <a:xfrm>
            <a:off x="901899" y="4308928"/>
            <a:ext cx="5040809" cy="4156227"/>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Note did not write balances on solids to include </a:t>
            </a:r>
            <a:r>
              <a:rPr lang="en-US" sz="1200" kern="1200" baseline="0" dirty="0" err="1" smtClean="0">
                <a:solidFill>
                  <a:schemeClr val="tx1"/>
                </a:solidFill>
                <a:latin typeface="+mn-lt"/>
                <a:ea typeface="+mn-ea"/>
                <a:cs typeface="+mn-cs"/>
              </a:rPr>
              <a:t>psuedo</a:t>
            </a:r>
            <a:r>
              <a:rPr lang="en-US" sz="1200" kern="1200" baseline="0" dirty="0" smtClean="0">
                <a:solidFill>
                  <a:schemeClr val="tx1"/>
                </a:solidFill>
                <a:latin typeface="+mn-lt"/>
                <a:ea typeface="+mn-ea"/>
                <a:cs typeface="+mn-cs"/>
              </a:rPr>
              <a:t>-reactions that convert coal to char when ash fraction exceeds a threshold (cold char to hot char)</a:t>
            </a:r>
            <a:endParaRPr lang="en-US" dirty="0" smtClean="0"/>
          </a:p>
          <a:p>
            <a:endParaRPr lang="en-US" dirty="0" smtClean="0"/>
          </a:p>
          <a:p>
            <a:endParaRPr lang="en-US" dirty="0" smtClean="0"/>
          </a:p>
          <a:p>
            <a:r>
              <a:rPr lang="en-US" dirty="0" smtClean="0"/>
              <a:t>Mass transfer terms: </a:t>
            </a:r>
            <a:r>
              <a:rPr lang="en-US" dirty="0" err="1" smtClean="0"/>
              <a:t>R_tmp</a:t>
            </a:r>
            <a:endParaRPr 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The reaction rates are specified in the file </a:t>
            </a:r>
            <a:r>
              <a:rPr lang="en-US" sz="1200" kern="1200" baseline="0" dirty="0" err="1" smtClean="0">
                <a:solidFill>
                  <a:schemeClr val="tx1"/>
                </a:solidFill>
                <a:latin typeface="+mn-lt"/>
                <a:ea typeface="+mn-ea"/>
                <a:cs typeface="+mn-cs"/>
              </a:rPr>
              <a:t>rrates.f</a:t>
            </a:r>
            <a:r>
              <a:rPr lang="en-US" sz="1200" kern="1200" baseline="0" dirty="0" smtClean="0">
                <a:solidFill>
                  <a:schemeClr val="tx1"/>
                </a:solidFill>
                <a:latin typeface="+mn-lt"/>
                <a:ea typeface="+mn-ea"/>
                <a:cs typeface="+mn-cs"/>
              </a:rPr>
              <a:t>, which is divided into three/four sections.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User input is required in the first four sections only.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In the first section, the reaction rates for the reactions are coded (four reactions in this case). The forward and backward reactions are written separately.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For specifying the rate of the pseudo reaction, we have used the user-defined constants C(1) and C(2), so that they may be entered from the data file.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In the second section, the reaction rates computed in the first section are used to compute the formation and consumption rates for individual species.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In the third section, the reaction rates are used to compute the mass transfer between the phases.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In the fourth section, the heats of reaction are used to compute the heat generation or consumption in each of the phases. (NO LONGER NEEDED)</a:t>
            </a:r>
          </a:p>
          <a:p>
            <a:r>
              <a:rPr lang="en-US" dirty="0" smtClean="0"/>
              <a:t>In heterogeneous </a:t>
            </a:r>
            <a:r>
              <a:rPr lang="en-US" dirty="0" err="1" smtClean="0"/>
              <a:t>rxns</a:t>
            </a:r>
            <a:r>
              <a:rPr lang="en-US" dirty="0" smtClean="0"/>
              <a:t> </a:t>
            </a:r>
            <a:r>
              <a:rPr lang="en-US" dirty="0" smtClean="0">
                <a:latin typeface="Symbol" pitchFamily="18" charset="2"/>
              </a:rPr>
              <a:t></a:t>
            </a:r>
            <a:r>
              <a:rPr lang="en-US" dirty="0" smtClean="0"/>
              <a:t>H for each phase could change depending upon the representation of reactions</a:t>
            </a:r>
          </a:p>
          <a:p>
            <a:pPr lvl="1"/>
            <a:r>
              <a:rPr lang="en-US" dirty="0" smtClean="0"/>
              <a:t>Averaging erases info on reaction front</a:t>
            </a:r>
          </a:p>
          <a:p>
            <a:pPr lvl="1"/>
            <a:r>
              <a:rPr lang="en-US" dirty="0" smtClean="0"/>
              <a:t>e.g., in coal combustion the flame may reside at the core surface, in the ash layer, or in surrounding film</a:t>
            </a:r>
            <a:r>
              <a:rPr lang="en-US" baseline="30000" dirty="0" smtClean="0"/>
              <a:t>1</a:t>
            </a:r>
          </a:p>
          <a:p>
            <a:pPr lvl="1"/>
            <a:r>
              <a:rPr lang="en-US" dirty="0" smtClean="0"/>
              <a:t>e.g., </a:t>
            </a:r>
            <a:r>
              <a:rPr lang="en-US" dirty="0" smtClean="0">
                <a:latin typeface="Symbol" pitchFamily="18" charset="2"/>
              </a:rPr>
              <a:t></a:t>
            </a:r>
            <a:r>
              <a:rPr lang="en-US" dirty="0" smtClean="0"/>
              <a:t>H for coal combustion</a:t>
            </a:r>
            <a:r>
              <a:rPr lang="en-US" baseline="30000" dirty="0" smtClean="0"/>
              <a:t>2</a:t>
            </a:r>
            <a:r>
              <a:rPr lang="en-US" dirty="0" smtClean="0"/>
              <a:t>: </a:t>
            </a:r>
          </a:p>
          <a:p>
            <a:pPr lvl="2"/>
            <a:r>
              <a:rPr lang="en-US" dirty="0" smtClean="0"/>
              <a:t>C + 1/2O</a:t>
            </a:r>
            <a:r>
              <a:rPr lang="en-US" baseline="-25000" dirty="0" smtClean="0"/>
              <a:t>2</a:t>
            </a:r>
            <a:r>
              <a:rPr lang="en-US" dirty="0" smtClean="0"/>
              <a:t> </a:t>
            </a:r>
            <a:r>
              <a:rPr lang="en-US" dirty="0" smtClean="0">
                <a:sym typeface="Wingdings" pitchFamily="2" charset="2"/>
              </a:rPr>
              <a:t></a:t>
            </a:r>
            <a:r>
              <a:rPr lang="en-US" dirty="0" smtClean="0"/>
              <a:t> CO (solids); CO + 1/2O</a:t>
            </a:r>
            <a:r>
              <a:rPr lang="en-US" baseline="-25000" dirty="0" smtClean="0"/>
              <a:t>2</a:t>
            </a:r>
            <a:r>
              <a:rPr lang="en-US" dirty="0" smtClean="0"/>
              <a:t> </a:t>
            </a:r>
            <a:r>
              <a:rPr lang="en-US" dirty="0" smtClean="0">
                <a:latin typeface="WP MathA" pitchFamily="2" charset="2"/>
                <a:sym typeface="Wingdings" pitchFamily="2" charset="2"/>
              </a:rPr>
              <a:t></a:t>
            </a:r>
            <a:r>
              <a:rPr lang="en-US" dirty="0" smtClean="0"/>
              <a:t> CO</a:t>
            </a:r>
            <a:r>
              <a:rPr lang="en-US" baseline="-25000" dirty="0" smtClean="0"/>
              <a:t>2</a:t>
            </a:r>
            <a:r>
              <a:rPr lang="en-US" dirty="0" smtClean="0"/>
              <a:t>(gas)</a:t>
            </a: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0898EE0-8545-436E-8A4C-66BCD7A8584C}" type="slidenum">
              <a:rPr lang="en-US" smtClean="0"/>
              <a:pPr/>
              <a:t>79</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898EE0-8545-436E-8A4C-66BCD7A8584C}" type="slidenum">
              <a:rPr lang="en-US" smtClean="0"/>
              <a:pPr/>
              <a:t>80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AC377B-9E2E-473D-81AD-AD97A6E6D181}" type="slidenum">
              <a:rPr lang="en-US"/>
              <a:pPr/>
              <a:t>8</a:t>
            </a:fld>
            <a:endParaRPr lang="en-US"/>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r>
              <a:rPr lang="en-US" sz="1200" kern="1200" dirty="0" smtClean="0">
                <a:solidFill>
                  <a:schemeClr val="tx1"/>
                </a:solidFill>
                <a:latin typeface="+mn-lt"/>
                <a:ea typeface="+mn-ea"/>
                <a:cs typeface="+mn-cs"/>
              </a:rPr>
              <a:t>Most generally the dynamics of these phases are described by one of either two basic approaches</a:t>
            </a:r>
          </a:p>
          <a:p>
            <a:r>
              <a:rPr lang="en-US" sz="1200" kern="1200" dirty="0" smtClean="0">
                <a:solidFill>
                  <a:schemeClr val="tx1"/>
                </a:solidFill>
                <a:latin typeface="+mn-lt"/>
                <a:ea typeface="+mn-ea"/>
                <a:cs typeface="+mn-cs"/>
              </a:rPr>
              <a:t>1) Treat the phase as a collection of discrete particles that obey Newton’s law (</a:t>
            </a:r>
            <a:r>
              <a:rPr lang="en-US" sz="1200" kern="1200" dirty="0" err="1" smtClean="0">
                <a:solidFill>
                  <a:schemeClr val="tx1"/>
                </a:solidFill>
                <a:latin typeface="+mn-lt"/>
                <a:ea typeface="+mn-ea"/>
                <a:cs typeface="+mn-cs"/>
              </a:rPr>
              <a:t>Lagrangian</a:t>
            </a:r>
            <a:r>
              <a:rPr lang="en-US" sz="1200" kern="1200" dirty="0" smtClean="0">
                <a:solidFill>
                  <a:schemeClr val="tx1"/>
                </a:solidFill>
                <a:latin typeface="+mn-lt"/>
                <a:ea typeface="+mn-ea"/>
                <a:cs typeface="+mn-cs"/>
              </a:rPr>
              <a:t> type of model)</a:t>
            </a:r>
          </a:p>
          <a:p>
            <a:r>
              <a:rPr lang="en-US" sz="1200" kern="1200" dirty="0" smtClean="0">
                <a:solidFill>
                  <a:schemeClr val="tx1"/>
                </a:solidFill>
                <a:latin typeface="+mn-lt"/>
                <a:ea typeface="+mn-ea"/>
                <a:cs typeface="+mn-cs"/>
              </a:rPr>
              <a:t>2) adopting a continuum description of the phase, which is then governed by a </a:t>
            </a:r>
            <a:r>
              <a:rPr lang="en-US" sz="1200" kern="1200" dirty="0" err="1" smtClean="0">
                <a:solidFill>
                  <a:schemeClr val="tx1"/>
                </a:solidFill>
                <a:latin typeface="+mn-lt"/>
                <a:ea typeface="+mn-ea"/>
                <a:cs typeface="+mn-cs"/>
              </a:rPr>
              <a:t>Navier</a:t>
            </a:r>
            <a:r>
              <a:rPr lang="en-US" sz="1200" kern="1200" dirty="0" smtClean="0">
                <a:solidFill>
                  <a:schemeClr val="tx1"/>
                </a:solidFill>
                <a:latin typeface="+mn-lt"/>
                <a:ea typeface="+mn-ea"/>
                <a:cs typeface="+mn-cs"/>
              </a:rPr>
              <a:t>-Stokes type equation (</a:t>
            </a:r>
            <a:r>
              <a:rPr lang="en-US" sz="1200" kern="1200" dirty="0" err="1" smtClean="0">
                <a:solidFill>
                  <a:schemeClr val="tx1"/>
                </a:solidFill>
                <a:latin typeface="+mn-lt"/>
                <a:ea typeface="+mn-ea"/>
                <a:cs typeface="+mn-cs"/>
              </a:rPr>
              <a:t>Eulerian</a:t>
            </a:r>
            <a:r>
              <a:rPr lang="en-US" sz="1200" kern="1200" dirty="0" smtClean="0">
                <a:solidFill>
                  <a:schemeClr val="tx1"/>
                </a:solidFill>
                <a:latin typeface="+mn-lt"/>
                <a:ea typeface="+mn-ea"/>
                <a:cs typeface="+mn-cs"/>
              </a:rPr>
              <a:t> model)</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the continuum or (</a:t>
            </a:r>
            <a:r>
              <a:rPr lang="en-US" sz="1200" kern="1200" dirty="0" err="1" smtClean="0">
                <a:solidFill>
                  <a:schemeClr val="tx1"/>
                </a:solidFill>
                <a:latin typeface="+mn-lt"/>
                <a:ea typeface="+mn-ea"/>
                <a:cs typeface="+mn-cs"/>
              </a:rPr>
              <a:t>Eulerian</a:t>
            </a:r>
            <a:r>
              <a:rPr lang="en-US" sz="1200" kern="1200" dirty="0" smtClean="0">
                <a:solidFill>
                  <a:schemeClr val="tx1"/>
                </a:solidFill>
                <a:latin typeface="+mn-lt"/>
                <a:ea typeface="+mn-ea"/>
                <a:cs typeface="+mn-cs"/>
              </a:rPr>
              <a:t>) monitor the flow characteristics in a fixed control volume. In the discrete particle or (</a:t>
            </a:r>
            <a:r>
              <a:rPr lang="en-US" sz="1200" kern="1200" dirty="0" err="1" smtClean="0">
                <a:solidFill>
                  <a:schemeClr val="tx1"/>
                </a:solidFill>
                <a:latin typeface="+mn-lt"/>
                <a:ea typeface="+mn-ea"/>
                <a:cs typeface="+mn-cs"/>
              </a:rPr>
              <a:t>Lagrangian</a:t>
            </a:r>
            <a:r>
              <a:rPr lang="en-US" sz="1200" kern="1200" dirty="0" smtClean="0">
                <a:solidFill>
                  <a:schemeClr val="tx1"/>
                </a:solidFill>
                <a:latin typeface="+mn-lt"/>
                <a:ea typeface="+mn-ea"/>
                <a:cs typeface="+mn-cs"/>
              </a:rPr>
              <a:t>) track individual fluid particles as they move through the flow field.  Note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e</a:t>
            </a:r>
            <a:r>
              <a:rPr lang="en-US" sz="1200" kern="1200" dirty="0" err="1" smtClean="0">
                <a:solidFill>
                  <a:schemeClr val="tx1"/>
                </a:solidFill>
                <a:latin typeface="+mn-lt"/>
                <a:ea typeface="+mn-ea"/>
                <a:cs typeface="+mn-cs"/>
              </a:rPr>
              <a:t>ulerian</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lagrangian</a:t>
            </a:r>
            <a:r>
              <a:rPr lang="en-US" sz="1200" kern="1200" dirty="0" smtClean="0">
                <a:solidFill>
                  <a:schemeClr val="tx1"/>
                </a:solidFill>
                <a:latin typeface="+mn-lt"/>
                <a:ea typeface="+mn-ea"/>
                <a:cs typeface="+mn-cs"/>
              </a:rPr>
              <a:t> are used as labels for modeling techniques but they relate to the frame of reference.  </a:t>
            </a: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Lagrangian</a:t>
            </a:r>
            <a:r>
              <a:rPr lang="en-US" sz="1200" kern="1200" dirty="0" smtClean="0">
                <a:solidFill>
                  <a:schemeClr val="tx1"/>
                </a:solidFill>
                <a:latin typeface="+mn-lt"/>
                <a:ea typeface="+mn-ea"/>
                <a:cs typeface="+mn-cs"/>
              </a:rPr>
              <a:t> – most fundamental. The phase is represented by particles. The positions and velocities are updated by molecular dynamic type methods, that is, </a:t>
            </a:r>
            <a:r>
              <a:rPr lang="en-US" sz="1200" kern="1200" dirty="0" err="1" smtClean="0">
                <a:solidFill>
                  <a:schemeClr val="tx1"/>
                </a:solidFill>
                <a:latin typeface="+mn-lt"/>
                <a:ea typeface="+mn-ea"/>
                <a:cs typeface="+mn-cs"/>
              </a:rPr>
              <a:t>newton’s</a:t>
            </a:r>
            <a:r>
              <a:rPr lang="en-US" sz="1200" kern="1200" dirty="0" smtClean="0">
                <a:solidFill>
                  <a:schemeClr val="tx1"/>
                </a:solidFill>
                <a:latin typeface="+mn-lt"/>
                <a:ea typeface="+mn-ea"/>
                <a:cs typeface="+mn-cs"/>
              </a:rPr>
              <a:t> law (conservation of linear angular momentum) are solved numerically for short time steps by using different schemes for integrating ordinary differential equations.  Useful for modeling small scales </a:t>
            </a:r>
          </a:p>
          <a:p>
            <a:r>
              <a:rPr lang="en-US" sz="1200" kern="1200" dirty="0" err="1" smtClean="0">
                <a:solidFill>
                  <a:schemeClr val="tx1"/>
                </a:solidFill>
                <a:latin typeface="+mn-lt"/>
                <a:ea typeface="+mn-ea"/>
                <a:cs typeface="+mn-cs"/>
              </a:rPr>
              <a:t>Eulerian</a:t>
            </a:r>
            <a:r>
              <a:rPr lang="en-US" sz="1200" kern="1200" dirty="0" smtClean="0">
                <a:solidFill>
                  <a:schemeClr val="tx1"/>
                </a:solidFill>
                <a:latin typeface="+mn-lt"/>
                <a:ea typeface="+mn-ea"/>
                <a:cs typeface="+mn-cs"/>
              </a:rPr>
              <a:t> – continuum description is used for a phase.  The model equations are obtained by averaging local instantaneous behavior.  Information is lost in this process that requires additional ‘constitutive relations’ for closure of the model.  These relations specify how phases behave and interact with each other.</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One single simulation method cannot cover all time and length scales.  A hierarchy of models has developed that model the gas-solid flow phenomena on different length and time scales and thus also with different levels of detail. Depending on need, there is a range of fluid bed modeling approaches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Requires changing display:</a:t>
            </a:r>
          </a:p>
          <a:p>
            <a:r>
              <a:rPr lang="en-US" dirty="0" smtClean="0"/>
              <a:t>Display</a:t>
            </a:r>
            <a:r>
              <a:rPr lang="en-US" baseline="0" dirty="0" smtClean="0"/>
              <a:t> tab: edit color map, color scale tab, choose preset…</a:t>
            </a:r>
          </a:p>
          <a:p>
            <a:r>
              <a:rPr lang="en-US" baseline="0" dirty="0" smtClean="0"/>
              <a:t>To add velocity vectors we need to change </a:t>
            </a:r>
            <a:r>
              <a:rPr lang="en-US" baseline="0" dirty="0" err="1" smtClean="0"/>
              <a:t>celldatatopointdata</a:t>
            </a:r>
            <a:endParaRPr lang="en-US" baseline="0" dirty="0" smtClean="0"/>
          </a:p>
          <a:p>
            <a:r>
              <a:rPr lang="en-US" baseline="0" dirty="0" smtClean="0"/>
              <a:t>This also smooth's the appearance of the distributions</a:t>
            </a:r>
          </a:p>
          <a:p>
            <a:r>
              <a:rPr lang="en-US" baseline="0" dirty="0" smtClean="0"/>
              <a:t>Add glyph.  I made a 2D glyph (3D is visually messy).  Arrow.  Edited the scale factor.  Changed the color on display tab.</a:t>
            </a:r>
          </a:p>
          <a:p>
            <a:r>
              <a:rPr lang="en-US" baseline="0" dirty="0" smtClean="0"/>
              <a:t>On the right 2 figures a ‘threshold1’ filter was applied to create a source of regions having void fractions between 0 and 0.99 (so solids must be in excess of 0.01 solids volume fraction).  Thus we can limit plotting of solids velocity vectors to regions of non-negligible amount of solids.</a:t>
            </a:r>
          </a:p>
          <a:p>
            <a:endParaRPr lang="en-US" dirty="0"/>
          </a:p>
        </p:txBody>
      </p:sp>
      <p:sp>
        <p:nvSpPr>
          <p:cNvPr id="4" name="Slide Number Placeholder 3"/>
          <p:cNvSpPr>
            <a:spLocks noGrp="1"/>
          </p:cNvSpPr>
          <p:nvPr>
            <p:ph type="sldNum" sz="quarter" idx="10"/>
          </p:nvPr>
        </p:nvSpPr>
        <p:spPr/>
        <p:txBody>
          <a:bodyPr/>
          <a:lstStyle/>
          <a:p>
            <a:fld id="{20898EE0-8545-436E-8A4C-66BCD7A8584C}" type="slidenum">
              <a:rPr lang="en-US" smtClean="0"/>
              <a:pPr/>
              <a:t>81</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xfrm>
            <a:off x="1143000" y="685800"/>
            <a:ext cx="4572000" cy="3429000"/>
          </a:xfrm>
          <a:ln/>
        </p:spPr>
      </p:sp>
      <p:sp>
        <p:nvSpPr>
          <p:cNvPr id="124931" name="Rectangle 3"/>
          <p:cNvSpPr>
            <a:spLocks noGrp="1" noChangeArrowheads="1"/>
          </p:cNvSpPr>
          <p:nvPr>
            <p:ph type="body" idx="1"/>
          </p:nvPr>
        </p:nvSpPr>
        <p:spPr>
          <a:xfrm>
            <a:off x="686421" y="4344025"/>
            <a:ext cx="5485158" cy="4114488"/>
          </a:xfrm>
          <a:noFill/>
          <a:ln w="9525"/>
        </p:spPr>
        <p:txBody>
          <a:bodyPr/>
          <a:lstStyle/>
          <a:p>
            <a:endParaRPr lang="en-US" dirty="0"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xfrm>
            <a:off x="1143000" y="685800"/>
            <a:ext cx="4572000" cy="3429000"/>
          </a:xfrm>
          <a:ln/>
        </p:spPr>
      </p:sp>
      <p:sp>
        <p:nvSpPr>
          <p:cNvPr id="125955" name="Rectangle 3"/>
          <p:cNvSpPr>
            <a:spLocks noGrp="1" noChangeArrowheads="1"/>
          </p:cNvSpPr>
          <p:nvPr>
            <p:ph type="body" idx="1"/>
          </p:nvPr>
        </p:nvSpPr>
        <p:spPr>
          <a:xfrm>
            <a:off x="686421" y="4344025"/>
            <a:ext cx="5485158" cy="4114488"/>
          </a:xfrm>
          <a:noFill/>
          <a:ln w="9525"/>
        </p:spPr>
        <p:txBody>
          <a:bodyPr/>
          <a:lstStyle/>
          <a:p>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xfrm>
            <a:off x="1143000" y="685800"/>
            <a:ext cx="4572000" cy="3429000"/>
          </a:xfrm>
          <a:ln/>
        </p:spPr>
      </p:sp>
      <p:sp>
        <p:nvSpPr>
          <p:cNvPr id="126979" name="Rectangle 3"/>
          <p:cNvSpPr>
            <a:spLocks noGrp="1" noChangeArrowheads="1"/>
          </p:cNvSpPr>
          <p:nvPr>
            <p:ph type="body" idx="1"/>
          </p:nvPr>
        </p:nvSpPr>
        <p:spPr>
          <a:xfrm>
            <a:off x="686421" y="4344025"/>
            <a:ext cx="5485158" cy="4114488"/>
          </a:xfrm>
          <a:noFill/>
          <a:ln w="9525"/>
        </p:spPr>
        <p:txBody>
          <a:bodyPr/>
          <a:lstStyle/>
          <a:p>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0898EE0-8545-436E-8A4C-66BCD7A8584C}" type="slidenum">
              <a:rPr lang="en-US" smtClean="0"/>
              <a:pPr/>
              <a:t>92</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898EE0-8545-436E-8A4C-66BCD7A8584C}" type="slidenum">
              <a:rPr lang="en-US" smtClean="0"/>
              <a:pPr/>
              <a:t>93</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MFIX uses a staggered grid arrangement as shown in Figure. Scalars are stored at the cell centers and the components of velocity vector are stored at the cell faces. The equations for scalar quantities, pressure, void fraction, temperature, and mass fractions, are solved on the main grid. The equations for the velocity vector components are solved on staggered grids. Thus there are four grids used for the solution.</a:t>
            </a:r>
          </a:p>
          <a:p>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0898EE0-8545-436E-8A4C-66BCD7A8584C}" type="slidenum">
              <a:rPr lang="en-US" smtClean="0"/>
              <a:pPr/>
              <a:t>95</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898EE0-8545-436E-8A4C-66BCD7A8584C}" type="slidenum">
              <a:rPr lang="en-US" smtClean="0"/>
              <a:pPr/>
              <a:t>97</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If the user wants to modify MFIX routines, particular attention must be paid to the indices used in MFIX. The three-dimensional arrays (I,J,K) are stored as one-dimensional arrays with the index IJK, which is calculated using the function FUNIJK. The coefficients of the neighboring cells are obtained by calling the subroutine SET_INDEX1. The definitions of the frequently used indices are shown.</a:t>
            </a:r>
            <a:endParaRPr lang="en-US" dirty="0" smtClean="0"/>
          </a:p>
          <a:p>
            <a:endParaRPr lang="en-US" dirty="0"/>
          </a:p>
        </p:txBody>
      </p:sp>
      <p:sp>
        <p:nvSpPr>
          <p:cNvPr id="4" name="Slide Number Placeholder 3"/>
          <p:cNvSpPr>
            <a:spLocks noGrp="1"/>
          </p:cNvSpPr>
          <p:nvPr>
            <p:ph type="sldNum" sz="quarter" idx="10"/>
          </p:nvPr>
        </p:nvSpPr>
        <p:spPr/>
        <p:txBody>
          <a:bodyPr/>
          <a:lstStyle/>
          <a:p>
            <a:fld id="{20898EE0-8545-436E-8A4C-66BCD7A8584C}" type="slidenum">
              <a:rPr lang="en-US" smtClean="0"/>
              <a:pPr/>
              <a:t>98</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If the user wants to modify MFIX routines, particular attention must be paid to the indices used in MFIX. The three-dimensional arrays (I,J,K) are stored as one-dimensional arrays with the index IJK, which is calculated using the function FUNIJK. The coefficients of the neighboring cells are obtained by calling the subroutine SET_INDEX1. The definitions of the frequently used indices are shown.</a:t>
            </a:r>
            <a:endParaRPr lang="en-US" dirty="0" smtClean="0"/>
          </a:p>
          <a:p>
            <a:endParaRPr lang="en-US" dirty="0"/>
          </a:p>
        </p:txBody>
      </p:sp>
      <p:sp>
        <p:nvSpPr>
          <p:cNvPr id="4" name="Slide Number Placeholder 3"/>
          <p:cNvSpPr>
            <a:spLocks noGrp="1"/>
          </p:cNvSpPr>
          <p:nvPr>
            <p:ph type="sldNum" sz="quarter" idx="10"/>
          </p:nvPr>
        </p:nvSpPr>
        <p:spPr/>
        <p:txBody>
          <a:bodyPr/>
          <a:lstStyle/>
          <a:p>
            <a:fld id="{20898EE0-8545-436E-8A4C-66BCD7A8584C}" type="slidenum">
              <a:rPr lang="en-US" smtClean="0"/>
              <a:pPr/>
              <a:t>99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noFill/>
        </p:spPr>
        <p:txBody>
          <a:bodyPr/>
          <a:lstStyle/>
          <a:p>
            <a:fld id="{A76264E2-9F17-4311-9ACC-F154D19A0245}" type="slidenum">
              <a:rPr lang="en-US"/>
              <a:pPr/>
              <a:t>9</a:t>
            </a:fld>
            <a:endParaRPr lang="en-US"/>
          </a:p>
        </p:txBody>
      </p:sp>
      <p:sp>
        <p:nvSpPr>
          <p:cNvPr id="30723" name="Rectangle 1031"/>
          <p:cNvSpPr txBox="1">
            <a:spLocks noGrp="1" noChangeArrowheads="1"/>
          </p:cNvSpPr>
          <p:nvPr/>
        </p:nvSpPr>
        <p:spPr bwMode="auto">
          <a:xfrm>
            <a:off x="3894138" y="8699030"/>
            <a:ext cx="2976562" cy="457594"/>
          </a:xfrm>
          <a:prstGeom prst="rect">
            <a:avLst/>
          </a:prstGeom>
          <a:noFill/>
          <a:ln w="9525">
            <a:noFill/>
            <a:miter lim="800000"/>
            <a:headEnd/>
            <a:tailEnd/>
          </a:ln>
        </p:spPr>
        <p:txBody>
          <a:bodyPr lIns="91887" tIns="45943" rIns="91887" bIns="45943" anchor="b"/>
          <a:lstStyle/>
          <a:p>
            <a:pPr algn="r" defTabSz="919163"/>
            <a:fld id="{E6D61CA0-3A6A-4315-891C-B48926B6A4D5}" type="slidenum">
              <a:rPr lang="en-US" sz="1200" b="0"/>
              <a:pPr algn="r" defTabSz="919163"/>
              <a:t>9</a:t>
            </a:fld>
            <a:endParaRPr lang="en-US" sz="1200" b="0"/>
          </a:p>
        </p:txBody>
      </p:sp>
      <p:sp>
        <p:nvSpPr>
          <p:cNvPr id="30724" name="Rectangle 2"/>
          <p:cNvSpPr>
            <a:spLocks noGrp="1" noRot="1" noChangeAspect="1" noChangeArrowheads="1" noTextEdit="1"/>
          </p:cNvSpPr>
          <p:nvPr>
            <p:ph type="sldImg"/>
          </p:nvPr>
        </p:nvSpPr>
        <p:spPr>
          <a:ln/>
        </p:spPr>
      </p:sp>
      <p:sp>
        <p:nvSpPr>
          <p:cNvPr id="30725" name="Rectangle 3"/>
          <p:cNvSpPr>
            <a:spLocks noGrp="1" noChangeArrowheads="1"/>
          </p:cNvSpPr>
          <p:nvPr>
            <p:ph type="body" idx="1"/>
          </p:nvPr>
        </p:nvSpPr>
        <p:spPr>
          <a:noFill/>
          <a:ln/>
        </p:spPr>
        <p:txBody>
          <a:bodyPr/>
          <a:lstStyle/>
          <a:p>
            <a:r>
              <a:rPr lang="en-US" sz="1200" kern="1200" dirty="0" smtClean="0">
                <a:solidFill>
                  <a:schemeClr val="tx1"/>
                </a:solidFill>
                <a:latin typeface="+mn-lt"/>
                <a:ea typeface="+mn-ea"/>
                <a:cs typeface="+mn-cs"/>
              </a:rPr>
              <a:t>Based on these two model approaches a variety of different approaches can be employed for modeling multiphase flows.  Van </a:t>
            </a:r>
            <a:r>
              <a:rPr lang="en-US" sz="1200" kern="1200" dirty="0" err="1" smtClean="0">
                <a:solidFill>
                  <a:schemeClr val="tx1"/>
                </a:solidFill>
                <a:latin typeface="+mn-lt"/>
                <a:ea typeface="+mn-ea"/>
                <a:cs typeface="+mn-cs"/>
              </a:rPr>
              <a:t>der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Hoeff</a:t>
            </a:r>
            <a:r>
              <a:rPr lang="en-US" sz="1200" kern="1200" dirty="0" smtClean="0">
                <a:solidFill>
                  <a:schemeClr val="tx1"/>
                </a:solidFill>
                <a:latin typeface="+mn-lt"/>
                <a:ea typeface="+mn-ea"/>
                <a:cs typeface="+mn-cs"/>
              </a:rPr>
              <a:t> categorized the available schemes by considering the possible models for the gas and solids phases separately.</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MFIX is based on an </a:t>
            </a:r>
            <a:r>
              <a:rPr lang="en-US" sz="1200" kern="1200" dirty="0" err="1" smtClean="0">
                <a:solidFill>
                  <a:schemeClr val="tx1"/>
                </a:solidFill>
                <a:latin typeface="+mn-lt"/>
                <a:ea typeface="+mn-ea"/>
                <a:cs typeface="+mn-cs"/>
              </a:rPr>
              <a:t>Eulerian</a:t>
            </a:r>
            <a:r>
              <a:rPr lang="en-US" sz="1200" kern="1200" dirty="0" smtClean="0">
                <a:solidFill>
                  <a:schemeClr val="tx1"/>
                </a:solidFill>
                <a:latin typeface="+mn-lt"/>
                <a:ea typeface="+mn-ea"/>
                <a:cs typeface="+mn-cs"/>
              </a:rPr>
              <a:t> description for the gas phase and an </a:t>
            </a:r>
            <a:r>
              <a:rPr lang="en-US" sz="1200" kern="1200" dirty="0" err="1" smtClean="0">
                <a:solidFill>
                  <a:schemeClr val="tx1"/>
                </a:solidFill>
                <a:latin typeface="+mn-lt"/>
                <a:ea typeface="+mn-ea"/>
                <a:cs typeface="+mn-cs"/>
              </a:rPr>
              <a:t>eulerian</a:t>
            </a:r>
            <a:r>
              <a:rPr lang="en-US" sz="1200" kern="1200" dirty="0" smtClean="0">
                <a:solidFill>
                  <a:schemeClr val="tx1"/>
                </a:solidFill>
                <a:latin typeface="+mn-lt"/>
                <a:ea typeface="+mn-ea"/>
                <a:cs typeface="+mn-cs"/>
              </a:rPr>
              <a:t> description of the solids.  More recently the </a:t>
            </a:r>
            <a:r>
              <a:rPr lang="en-US" sz="1200" kern="1200" dirty="0" err="1" smtClean="0">
                <a:solidFill>
                  <a:schemeClr val="tx1"/>
                </a:solidFill>
                <a:latin typeface="+mn-lt"/>
                <a:ea typeface="+mn-ea"/>
                <a:cs typeface="+mn-cs"/>
              </a:rPr>
              <a:t>Lagrangian</a:t>
            </a:r>
            <a:r>
              <a:rPr lang="en-US" sz="1200" kern="1200" dirty="0" smtClean="0">
                <a:solidFill>
                  <a:schemeClr val="tx1"/>
                </a:solidFill>
                <a:latin typeface="+mn-lt"/>
                <a:ea typeface="+mn-ea"/>
                <a:cs typeface="+mn-cs"/>
              </a:rPr>
              <a:t> modeling ability for the solids was incorporated.  </a:t>
            </a:r>
          </a:p>
          <a:p>
            <a:r>
              <a:rPr lang="en-US" sz="1200" kern="1200" dirty="0" smtClean="0">
                <a:solidFill>
                  <a:schemeClr val="tx1"/>
                </a:solidFill>
                <a:latin typeface="+mn-lt"/>
                <a:ea typeface="+mn-ea"/>
                <a:cs typeface="+mn-cs"/>
              </a:rPr>
              <a:t>Thus MFIX generally encompasses types 2 and 3.</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difference between models 3 and 4 is how resolved the grid is. </a:t>
            </a:r>
          </a:p>
          <a:p>
            <a:r>
              <a:rPr lang="en-US" sz="1200" kern="1200" dirty="0" smtClean="0">
                <a:solidFill>
                  <a:schemeClr val="tx1"/>
                </a:solidFill>
                <a:latin typeface="+mn-lt"/>
                <a:ea typeface="+mn-ea"/>
                <a:cs typeface="+mn-cs"/>
              </a:rPr>
              <a:t>Fully Resolved: particles larger than the grid</a:t>
            </a:r>
          </a:p>
          <a:p>
            <a:r>
              <a:rPr lang="en-US" sz="1200" kern="1200" dirty="0" smtClean="0">
                <a:solidFill>
                  <a:schemeClr val="tx1"/>
                </a:solidFill>
                <a:latin typeface="+mn-lt"/>
                <a:ea typeface="+mn-ea"/>
                <a:cs typeface="+mn-cs"/>
              </a:rPr>
              <a:t>Sub-grid: particles smaller than the grid resolution</a:t>
            </a:r>
          </a:p>
          <a:p>
            <a:r>
              <a:rPr lang="en-US" sz="1200" kern="1200" dirty="0" smtClean="0">
                <a:solidFill>
                  <a:schemeClr val="tx1"/>
                </a:solidFill>
                <a:latin typeface="+mn-lt"/>
                <a:ea typeface="+mn-ea"/>
                <a:cs typeface="+mn-cs"/>
              </a:rPr>
              <a:t>Partially resolved: particles resolved in one or more directions and under-resolved in others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In model 4 the gas phase is usually treated via a lattice </a:t>
            </a:r>
            <a:r>
              <a:rPr lang="en-US" sz="1200" kern="1200" dirty="0" err="1" smtClean="0">
                <a:solidFill>
                  <a:schemeClr val="tx1"/>
                </a:solidFill>
                <a:latin typeface="+mn-lt"/>
                <a:ea typeface="+mn-ea"/>
                <a:cs typeface="+mn-cs"/>
              </a:rPr>
              <a:t>boltzmann</a:t>
            </a:r>
            <a:r>
              <a:rPr lang="en-US" sz="1200" kern="1200" dirty="0" smtClean="0">
                <a:solidFill>
                  <a:schemeClr val="tx1"/>
                </a:solidFill>
                <a:latin typeface="+mn-lt"/>
                <a:ea typeface="+mn-ea"/>
                <a:cs typeface="+mn-cs"/>
              </a:rPr>
              <a:t> method (~continuum wherein the Boltzmann equation is solved rather than NS).</a:t>
            </a:r>
          </a:p>
          <a:p>
            <a:r>
              <a:rPr lang="en-US" sz="1200" kern="1200" dirty="0" smtClean="0">
                <a:solidFill>
                  <a:schemeClr val="tx1"/>
                </a:solidFill>
                <a:latin typeface="+mn-lt"/>
                <a:ea typeface="+mn-ea"/>
                <a:cs typeface="+mn-cs"/>
              </a:rPr>
              <a:t>Model 5 is a very detailed molecular dynamics type method.  Such a detailed description of fluid very expensive!  Generally such a detailed description not necessary and simplified methods may be employed (for the gas): Dissipative particle dynamics, direct simulation Monte Carlo, LGCA (lattice gas cellular automata).</a:t>
            </a:r>
          </a:p>
          <a:p>
            <a:r>
              <a:rPr lang="en-US" sz="1200" kern="1200" dirty="0" smtClean="0">
                <a:solidFill>
                  <a:schemeClr val="tx1"/>
                </a:solidFill>
                <a:latin typeface="+mn-lt"/>
                <a:ea typeface="+mn-ea"/>
                <a:cs typeface="+mn-cs"/>
              </a:rPr>
              <a:t>Model 1 presents another combination wherein a </a:t>
            </a:r>
            <a:r>
              <a:rPr lang="en-US" sz="1200" kern="1200" dirty="0" err="1" smtClean="0">
                <a:solidFill>
                  <a:schemeClr val="tx1"/>
                </a:solidFill>
                <a:latin typeface="+mn-lt"/>
                <a:ea typeface="+mn-ea"/>
                <a:cs typeface="+mn-cs"/>
              </a:rPr>
              <a:t>Lagrangian</a:t>
            </a:r>
            <a:r>
              <a:rPr lang="en-US" sz="1200" kern="1200" dirty="0" smtClean="0">
                <a:solidFill>
                  <a:schemeClr val="tx1"/>
                </a:solidFill>
                <a:latin typeface="+mn-lt"/>
                <a:ea typeface="+mn-ea"/>
                <a:cs typeface="+mn-cs"/>
              </a:rPr>
              <a:t> model is employed for the gas (particle based methods of fluid flow) but a continuum description is used for the solids.  In it the gas bubbles are treated as discrete entities which can collide coalesce, break up, shrink and grow.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Within these broad frameworks there are different modeling techniques which generally depend on the scale being examined.  For example DNS , LES, </a:t>
            </a:r>
            <a:r>
              <a:rPr lang="en-US" sz="1200" kern="1200" dirty="0" err="1" smtClean="0">
                <a:solidFill>
                  <a:schemeClr val="tx1"/>
                </a:solidFill>
                <a:latin typeface="+mn-lt"/>
                <a:ea typeface="+mn-ea"/>
                <a:cs typeface="+mn-cs"/>
              </a:rPr>
              <a:t>Navier</a:t>
            </a:r>
            <a:r>
              <a:rPr lang="en-US" sz="1200" kern="1200" dirty="0" smtClean="0">
                <a:solidFill>
                  <a:schemeClr val="tx1"/>
                </a:solidFill>
                <a:latin typeface="+mn-lt"/>
                <a:ea typeface="+mn-ea"/>
                <a:cs typeface="+mn-cs"/>
              </a:rPr>
              <a:t> Stokes are all ‘continuum’ based models but solved at different scales.  All of these solution/simulation/model approaches are based on continuum assumption wherein scale separation is achieved (Knudsen number). Molecular dynamics is used to solve systems at the molecular level.  Approximations to this are the dissipative particle dynamics or direct simulation Monte Carlo. Bridge between </a:t>
            </a:r>
            <a:r>
              <a:rPr lang="en-US" sz="1200" kern="1200" dirty="0" err="1" smtClean="0">
                <a:solidFill>
                  <a:schemeClr val="tx1"/>
                </a:solidFill>
                <a:latin typeface="+mn-lt"/>
                <a:ea typeface="+mn-ea"/>
                <a:cs typeface="+mn-cs"/>
              </a:rPr>
              <a:t>Eulerian</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Lagrangian</a:t>
            </a:r>
            <a:r>
              <a:rPr lang="en-US" sz="1200" kern="1200" dirty="0" smtClean="0">
                <a:solidFill>
                  <a:schemeClr val="tx1"/>
                </a:solidFill>
                <a:latin typeface="+mn-lt"/>
                <a:ea typeface="+mn-ea"/>
                <a:cs typeface="+mn-cs"/>
              </a:rPr>
              <a:t> (molecular/discrete) description is the lattice Boltzmann approach (kinetic theory based) wherein the Boltzmann equation is solved (describes evolution of density function)</a:t>
            </a:r>
            <a:endParaRPr lang="en-US" sz="1200" kern="1200" dirty="0">
              <a:solidFill>
                <a:schemeClr val="tx1"/>
              </a:solidFill>
              <a:latin typeface="+mn-lt"/>
              <a:ea typeface="+mn-ea"/>
              <a:cs typeface="+mn-cs"/>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Provide an introduction to multiphase flow modeling of gas-solids fluidized beds</a:t>
            </a:r>
          </a:p>
          <a:p>
            <a:endParaRPr lang="en-US" dirty="0" smtClean="0"/>
          </a:p>
        </p:txBody>
      </p:sp>
      <p:sp>
        <p:nvSpPr>
          <p:cNvPr id="4" name="Slide Number Placeholder 3"/>
          <p:cNvSpPr>
            <a:spLocks noGrp="1"/>
          </p:cNvSpPr>
          <p:nvPr>
            <p:ph type="sldNum" sz="quarter" idx="10"/>
          </p:nvPr>
        </p:nvSpPr>
        <p:spPr/>
        <p:txBody>
          <a:bodyPr/>
          <a:lstStyle/>
          <a:p>
            <a:fld id="{20898EE0-8545-436E-8A4C-66BCD7A8584C}" type="slidenum">
              <a:rPr lang="en-US" smtClean="0"/>
              <a:pPr/>
              <a:t>101</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898EE0-8545-436E-8A4C-66BCD7A8584C}" type="slidenum">
              <a:rPr lang="en-US" smtClean="0"/>
              <a:pPr/>
              <a:t>102</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Based on fluidization Characteristics</a:t>
            </a:r>
            <a:endParaRPr lang="en-US" dirty="0" smtClean="0"/>
          </a:p>
          <a:p>
            <a:r>
              <a:rPr lang="en-US" dirty="0" smtClean="0"/>
              <a:t>Classification of powders according to their fluidization properties</a:t>
            </a:r>
            <a:r>
              <a:rPr lang="en-US" baseline="0" dirty="0" smtClean="0"/>
              <a:t> at ambient conditions.  Thus the fluidization properties of a powder may be predicted by knowing which group it lies.  If the operating temperatures and pressures are above the ambient conditions then a powder may appear in a different group from that which it occupies at ambient conditions.</a:t>
            </a:r>
            <a:endParaRPr lang="en-US" dirty="0"/>
          </a:p>
        </p:txBody>
      </p:sp>
      <p:sp>
        <p:nvSpPr>
          <p:cNvPr id="4" name="Slide Number Placeholder 3"/>
          <p:cNvSpPr>
            <a:spLocks noGrp="1"/>
          </p:cNvSpPr>
          <p:nvPr>
            <p:ph type="sldNum" sz="quarter" idx="10"/>
          </p:nvPr>
        </p:nvSpPr>
        <p:spPr/>
        <p:txBody>
          <a:bodyPr/>
          <a:lstStyle/>
          <a:p>
            <a:fld id="{20898EE0-8545-436E-8A4C-66BCD7A8584C}" type="slidenum">
              <a:rPr lang="en-US" smtClean="0"/>
              <a:pPr/>
              <a:t>103</a:t>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Cohesion is</a:t>
            </a:r>
            <a:r>
              <a:rPr lang="en-US" baseline="0" dirty="0" smtClean="0"/>
              <a:t> an intrinsic property of a substance (particles) sticking together or being attractive.</a:t>
            </a:r>
          </a:p>
          <a:p>
            <a:r>
              <a:rPr lang="en-US" baseline="0" dirty="0" smtClean="0"/>
              <a:t>Van </a:t>
            </a:r>
            <a:r>
              <a:rPr lang="en-US" baseline="0" dirty="0" err="1" smtClean="0"/>
              <a:t>der</a:t>
            </a:r>
            <a:r>
              <a:rPr lang="en-US" baseline="0" dirty="0" smtClean="0"/>
              <a:t> </a:t>
            </a:r>
            <a:r>
              <a:rPr lang="en-US" baseline="0" dirty="0" err="1" smtClean="0"/>
              <a:t>waals</a:t>
            </a:r>
            <a:r>
              <a:rPr lang="en-US" baseline="0" dirty="0" smtClean="0"/>
              <a:t> – induced polarity in non-polar molecules as opposed to covalent or ionic bonds</a:t>
            </a:r>
          </a:p>
          <a:p>
            <a:r>
              <a:rPr lang="en-US" sz="1200" kern="1200" baseline="0" dirty="0" smtClean="0">
                <a:solidFill>
                  <a:schemeClr val="tx1"/>
                </a:solidFill>
                <a:latin typeface="+mn-lt"/>
                <a:ea typeface="+mn-ea"/>
                <a:cs typeface="+mn-cs"/>
              </a:rPr>
              <a:t>A short-range force also known as particle surface-active force</a:t>
            </a:r>
            <a:endParaRPr lang="en-US" baseline="0" dirty="0" smtClean="0"/>
          </a:p>
          <a:p>
            <a:r>
              <a:rPr lang="en-US" dirty="0" smtClean="0"/>
              <a:t>Back mixing – gas circulation pattern has gas back mixing </a:t>
            </a:r>
            <a:r>
              <a:rPr lang="en-US" dirty="0" err="1" smtClean="0"/>
              <a:t>aginst</a:t>
            </a:r>
            <a:r>
              <a:rPr lang="en-US" dirty="0" smtClean="0"/>
              <a:t> the </a:t>
            </a:r>
            <a:r>
              <a:rPr lang="en-US" dirty="0" err="1" smtClean="0"/>
              <a:t>maind</a:t>
            </a:r>
            <a:r>
              <a:rPr lang="en-US" dirty="0" smtClean="0"/>
              <a:t> </a:t>
            </a:r>
            <a:r>
              <a:rPr lang="en-US" dirty="0" err="1" smtClean="0"/>
              <a:t>irection</a:t>
            </a:r>
            <a:r>
              <a:rPr lang="en-US" dirty="0" smtClean="0"/>
              <a:t> of flow</a:t>
            </a:r>
          </a:p>
          <a:p>
            <a:r>
              <a:rPr lang="en-US" dirty="0" smtClean="0"/>
              <a:t>Gas by passing – gas flowing through voids (bubbles)</a:t>
            </a:r>
            <a:endParaRPr lang="en-US" dirty="0"/>
          </a:p>
        </p:txBody>
      </p:sp>
      <p:sp>
        <p:nvSpPr>
          <p:cNvPr id="4" name="Slide Number Placeholder 3"/>
          <p:cNvSpPr>
            <a:spLocks noGrp="1"/>
          </p:cNvSpPr>
          <p:nvPr>
            <p:ph type="sldNum" sz="quarter" idx="10"/>
          </p:nvPr>
        </p:nvSpPr>
        <p:spPr/>
        <p:txBody>
          <a:bodyPr/>
          <a:lstStyle/>
          <a:p>
            <a:fld id="{20898EE0-8545-436E-8A4C-66BCD7A8584C}" type="slidenum">
              <a:rPr lang="en-US" smtClean="0"/>
              <a:pPr/>
              <a:t>104</a:t>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6" name="Rectangle 2"/>
          <p:cNvSpPr>
            <a:spLocks noGrp="1" noRot="1" noChangeAspect="1" noChangeArrowheads="1" noTextEdit="1"/>
          </p:cNvSpPr>
          <p:nvPr>
            <p:ph type="sldImg"/>
          </p:nvPr>
        </p:nvSpPr>
        <p:spPr>
          <a:xfrm>
            <a:off x="1166813" y="693738"/>
            <a:ext cx="4514850" cy="3386137"/>
          </a:xfrm>
          <a:ln/>
        </p:spPr>
      </p:sp>
      <p:sp>
        <p:nvSpPr>
          <p:cNvPr id="615427" name="Rectangle 3"/>
          <p:cNvSpPr>
            <a:spLocks noGrp="1" noChangeArrowheads="1"/>
          </p:cNvSpPr>
          <p:nvPr>
            <p:ph type="body" idx="1"/>
          </p:nvPr>
        </p:nvSpPr>
        <p:spPr>
          <a:xfrm>
            <a:off x="901899" y="4308928"/>
            <a:ext cx="5040809" cy="4156227"/>
          </a:xfrm>
        </p:spPr>
        <p:txBody>
          <a:bodyPr/>
          <a:lstStyle/>
          <a:p>
            <a:r>
              <a:rPr lang="en-US" dirty="0" smtClean="0"/>
              <a:t>Can spout in shallow beds</a:t>
            </a:r>
          </a:p>
          <a:p>
            <a:r>
              <a:rPr lang="en-US" dirty="0" smtClean="0"/>
              <a:t>When the size of the bubble is greater than about one third the diameter of the equipment then the rise velocity is controlled by the equipment and the bubbles become</a:t>
            </a:r>
            <a:r>
              <a:rPr lang="en-US" baseline="0" dirty="0" smtClean="0"/>
              <a:t> slugs of gas</a:t>
            </a:r>
          </a:p>
          <a:p>
            <a:endParaRPr lang="en-US" dirty="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Rectangle 2"/>
          <p:cNvSpPr>
            <a:spLocks noGrp="1" noRot="1" noChangeAspect="1" noChangeArrowheads="1" noTextEdit="1"/>
          </p:cNvSpPr>
          <p:nvPr>
            <p:ph type="sldImg"/>
          </p:nvPr>
        </p:nvSpPr>
        <p:spPr>
          <a:xfrm>
            <a:off x="1166813" y="693738"/>
            <a:ext cx="4514850" cy="3386137"/>
          </a:xfrm>
          <a:ln/>
        </p:spPr>
      </p:sp>
      <p:sp>
        <p:nvSpPr>
          <p:cNvPr id="617475" name="Rectangle 3"/>
          <p:cNvSpPr>
            <a:spLocks noGrp="1" noChangeArrowheads="1"/>
          </p:cNvSpPr>
          <p:nvPr>
            <p:ph type="body" idx="1"/>
          </p:nvPr>
        </p:nvSpPr>
        <p:spPr>
          <a:xfrm>
            <a:off x="901899" y="4308928"/>
            <a:ext cx="5040809" cy="4156227"/>
          </a:xfrm>
        </p:spPr>
        <p:txBody>
          <a:bodyPr/>
          <a:lstStyle/>
          <a:p>
            <a:r>
              <a:rPr lang="en-US" dirty="0" smtClean="0"/>
              <a:t>Slugging is accompanied</a:t>
            </a:r>
            <a:r>
              <a:rPr lang="en-US" baseline="0" dirty="0" smtClean="0"/>
              <a:t> by large pressure fluctuations which is generally avoided in large units since it causes vibrations to plant</a:t>
            </a:r>
          </a:p>
          <a:p>
            <a:r>
              <a:rPr lang="en-US" baseline="0" dirty="0" smtClean="0"/>
              <a:t>Since the particles are not fully supported by the gas the pressure loss across the bed is always less than the apparent weight of the bed per unit cross sectional area</a:t>
            </a:r>
            <a:endParaRPr lang="en-US" dirty="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Rectangle 2"/>
          <p:cNvSpPr>
            <a:spLocks noGrp="1" noRot="1" noChangeAspect="1" noChangeArrowheads="1" noTextEdit="1"/>
          </p:cNvSpPr>
          <p:nvPr>
            <p:ph type="sldImg"/>
          </p:nvPr>
        </p:nvSpPr>
        <p:spPr>
          <a:xfrm>
            <a:off x="1166813" y="693738"/>
            <a:ext cx="4514850" cy="3386137"/>
          </a:xfrm>
          <a:ln/>
        </p:spPr>
      </p:sp>
      <p:sp>
        <p:nvSpPr>
          <p:cNvPr id="619523" name="Rectangle 3"/>
          <p:cNvSpPr>
            <a:spLocks noGrp="1" noChangeArrowheads="1"/>
          </p:cNvSpPr>
          <p:nvPr>
            <p:ph type="body" idx="1"/>
          </p:nvPr>
        </p:nvSpPr>
        <p:spPr>
          <a:xfrm>
            <a:off x="901899" y="4308928"/>
            <a:ext cx="5040809" cy="4156227"/>
          </a:xfrm>
        </p:spPr>
        <p:txBody>
          <a:bodyPr/>
          <a:lstStyle/>
          <a:p>
            <a:endParaRPr lang="en-US" dirty="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Cyclone</a:t>
            </a:r>
            <a:r>
              <a:rPr lang="en-US" baseline="0" dirty="0" smtClean="0"/>
              <a:t> – inlet gas is brought tangentially into the cylindrical section creating a strong vortex inside the cyclone body.  Particles in the gas are subjected to centrifugal forces which move them </a:t>
            </a:r>
            <a:r>
              <a:rPr lang="en-US" baseline="0" dirty="0" err="1" smtClean="0"/>
              <a:t>radially</a:t>
            </a:r>
            <a:r>
              <a:rPr lang="en-US" baseline="0" dirty="0" smtClean="0"/>
              <a:t> outward against the inward flow of gas.  The gas leaves the cyclone via the outlet in the top (the solids outlet is sealed to the gas)</a:t>
            </a:r>
            <a:endParaRPr lang="en-US" dirty="0" smtClean="0"/>
          </a:p>
          <a:p>
            <a:r>
              <a:rPr lang="en-US" dirty="0" smtClean="0"/>
              <a:t>Standpipe</a:t>
            </a:r>
            <a:r>
              <a:rPr lang="en-US" baseline="0" dirty="0" smtClean="0"/>
              <a:t> – transferring solids downwards from a region of low pressure to a region of higher pressure</a:t>
            </a:r>
            <a:endParaRPr lang="en-US" dirty="0"/>
          </a:p>
        </p:txBody>
      </p:sp>
      <p:sp>
        <p:nvSpPr>
          <p:cNvPr id="4" name="Slide Number Placeholder 3"/>
          <p:cNvSpPr>
            <a:spLocks noGrp="1"/>
          </p:cNvSpPr>
          <p:nvPr>
            <p:ph type="sldNum" sz="quarter" idx="10"/>
          </p:nvPr>
        </p:nvSpPr>
        <p:spPr/>
        <p:txBody>
          <a:bodyPr/>
          <a:lstStyle/>
          <a:p>
            <a:fld id="{20898EE0-8545-436E-8A4C-66BCD7A8584C}" type="slidenum">
              <a:rPr lang="en-US" smtClean="0"/>
              <a:pPr/>
              <a:t>110</a:t>
            </a:fld>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442DA9-3AD0-4FBA-BC36-2900C9C44BB7}" type="slidenum">
              <a:rPr lang="en-US"/>
              <a:pPr/>
              <a:t>111</a:t>
            </a:fld>
            <a:endParaRPr lang="en-US"/>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r>
              <a:rPr lang="en-US" sz="1200" kern="1200" dirty="0" smtClean="0">
                <a:solidFill>
                  <a:schemeClr val="tx1"/>
                </a:solidFill>
                <a:latin typeface="+mn-lt"/>
                <a:ea typeface="+mn-ea"/>
                <a:cs typeface="+mn-cs"/>
              </a:rPr>
              <a:t>For ease of implementation, the assorted governing equations are typically cast into the same general form as illustrated by equation 4.70, which consists of four terms: an unsteady term, a convection term, a diffusion term, and a source term </a:t>
            </a:r>
          </a:p>
          <a:p>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source term serves as a catch-all quantity to include whatever terms that cannot be fitted into the nominal forms of the convection-diffusion terms</a:t>
            </a:r>
          </a:p>
          <a:p>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MFIX follows a semi-implicit scheme for time </a:t>
            </a:r>
            <a:r>
              <a:rPr lang="en-US" sz="1200" kern="1200" dirty="0" err="1" smtClean="0">
                <a:solidFill>
                  <a:schemeClr val="tx1"/>
                </a:solidFill>
                <a:latin typeface="+mn-lt"/>
                <a:ea typeface="+mn-ea"/>
                <a:cs typeface="+mn-cs"/>
              </a:rPr>
              <a:t>discretization</a:t>
            </a:r>
            <a:r>
              <a:rPr lang="en-US" sz="1200" kern="1200" dirty="0" smtClean="0">
                <a:solidFill>
                  <a:schemeClr val="tx1"/>
                </a:solidFill>
                <a:latin typeface="+mn-lt"/>
                <a:ea typeface="+mn-ea"/>
                <a:cs typeface="+mn-cs"/>
              </a:rPr>
              <a:t>.  Most terms are considered fully implicit; however, some terms are handled in an explicit manner.  Specifically, those terms arising from the closure model of the momentum viscous stress tensor that do not fit the nominal form of the diffusion term (i.e. </a:t>
            </a:r>
            <a:r>
              <a:rPr lang="en-US" sz="1200" kern="1200" dirty="0" err="1" smtClean="0">
                <a:solidFill>
                  <a:schemeClr val="tx1"/>
                </a:solidFill>
                <a:latin typeface="+mn-lt"/>
                <a:ea typeface="+mn-ea"/>
                <a:cs typeface="+mn-cs"/>
              </a:rPr>
              <a:t>G</a:t>
            </a:r>
            <a:r>
              <a:rPr lang="en-US" sz="1200" kern="1200" dirty="0" err="1" smtClean="0">
                <a:solidFill>
                  <a:schemeClr val="tx1"/>
                </a:solidFill>
                <a:latin typeface="+mn-lt"/>
                <a:ea typeface="+mn-ea"/>
                <a:cs typeface="+mn-cs"/>
                <a:sym typeface="Symbol"/>
              </a:rPr>
              <a:t></a:t>
            </a:r>
            <a:r>
              <a:rPr lang="en-US" sz="1200" i="1" kern="1200" dirty="0" err="1" smtClean="0">
                <a:solidFill>
                  <a:schemeClr val="tx1"/>
                </a:solidFill>
                <a:latin typeface="+mn-lt"/>
                <a:ea typeface="+mn-ea"/>
                <a:cs typeface="+mn-cs"/>
              </a:rPr>
              <a:t>f</a:t>
            </a:r>
            <a:r>
              <a:rPr lang="en-US" sz="1200" kern="1200" dirty="0" smtClean="0">
                <a:solidFill>
                  <a:schemeClr val="tx1"/>
                </a:solidFill>
                <a:latin typeface="+mn-lt"/>
                <a:ea typeface="+mn-ea"/>
                <a:cs typeface="+mn-cs"/>
              </a:rPr>
              <a:t>) are treated explicitly as part of the source term (</a:t>
            </a:r>
            <a:r>
              <a:rPr lang="en-US" sz="1200" i="1" kern="1200" dirty="0" smtClean="0">
                <a:solidFill>
                  <a:schemeClr val="tx1"/>
                </a:solidFill>
                <a:latin typeface="+mn-lt"/>
                <a:ea typeface="+mn-ea"/>
                <a:cs typeface="+mn-cs"/>
              </a:rPr>
              <a:t>b</a:t>
            </a:r>
          </a:p>
          <a:p>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number of different options are available in MFIX for the </a:t>
            </a:r>
            <a:r>
              <a:rPr lang="en-US" sz="1200" kern="1200" dirty="0" err="1" smtClean="0">
                <a:solidFill>
                  <a:schemeClr val="tx1"/>
                </a:solidFill>
                <a:latin typeface="+mn-lt"/>
                <a:ea typeface="+mn-ea"/>
                <a:cs typeface="+mn-cs"/>
              </a:rPr>
              <a:t>discretization</a:t>
            </a:r>
            <a:r>
              <a:rPr lang="en-US" sz="1200" kern="1200" dirty="0" smtClean="0">
                <a:solidFill>
                  <a:schemeClr val="tx1"/>
                </a:solidFill>
                <a:latin typeface="+mn-lt"/>
                <a:ea typeface="+mn-ea"/>
                <a:cs typeface="+mn-cs"/>
              </a:rPr>
              <a:t> of the convection-diffusion terms.  In</a:t>
            </a:r>
            <a:r>
              <a:rPr lang="en-US" sz="1200" kern="1200" baseline="0" dirty="0" smtClean="0">
                <a:solidFill>
                  <a:schemeClr val="tx1"/>
                </a:solidFill>
                <a:latin typeface="+mn-lt"/>
                <a:ea typeface="+mn-ea"/>
                <a:cs typeface="+mn-cs"/>
              </a:rPr>
              <a:t> MFIX</a:t>
            </a:r>
            <a:r>
              <a:rPr lang="en-US" sz="1200" kern="1200" dirty="0" smtClean="0">
                <a:solidFill>
                  <a:schemeClr val="tx1"/>
                </a:solidFill>
                <a:latin typeface="+mn-lt"/>
                <a:ea typeface="+mn-ea"/>
                <a:cs typeface="+mn-cs"/>
              </a:rPr>
              <a:t> a first order upwind model is the default scheme.  </a:t>
            </a:r>
            <a:r>
              <a:rPr lang="en-US" sz="1200" kern="1200" baseline="0" dirty="0" smtClean="0">
                <a:solidFill>
                  <a:schemeClr val="tx1"/>
                </a:solidFill>
                <a:latin typeface="+mn-lt"/>
                <a:ea typeface="+mn-ea"/>
                <a:cs typeface="+mn-cs"/>
              </a:rPr>
              <a:t>The central difference formulation of the combined convection-diffusion coefficient whereby the interface convection coefficient is determined from a simple average of the grid point velocity and the neighboring grid point velocity is found to result in very unstable solutions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*The momentum, energy, species, GE balance equations are differenced in a non-conservative manner by subtracting the differenced mass balance equations (continuity) from (upwind?) differenced conservative forms of the equations.  (It is unclear whether such an implementation is entirely correct/consistent when given different difference </a:t>
            </a:r>
            <a:r>
              <a:rPr lang="en-US" sz="1200" kern="1200" baseline="0" dirty="0" err="1" smtClean="0">
                <a:solidFill>
                  <a:schemeClr val="tx1"/>
                </a:solidFill>
                <a:latin typeface="+mn-lt"/>
                <a:ea typeface="+mn-ea"/>
                <a:cs typeface="+mn-cs"/>
              </a:rPr>
              <a:t>discretization</a:t>
            </a:r>
            <a:r>
              <a:rPr lang="en-US" sz="1200" kern="1200" baseline="0" dirty="0" smtClean="0">
                <a:solidFill>
                  <a:schemeClr val="tx1"/>
                </a:solidFill>
                <a:latin typeface="+mn-lt"/>
                <a:ea typeface="+mn-ea"/>
                <a:cs typeface="+mn-cs"/>
              </a:rPr>
              <a:t> schemes for the convection term – to check this would require a lot of careful math and combing through the code)</a:t>
            </a:r>
            <a:endParaRPr lang="en-US" dirty="0" smtClean="0"/>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algebraic equations are constructed to comply with a set of rules that would guarantee convergence for an equation set involving constant coefficients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One of the rules requires that coefficients must not become negative.  The simple average convection coefficient formulation can lead to a negative coefficient and consequently a non-convergent solution</a:t>
            </a:r>
          </a:p>
          <a:p>
            <a:r>
              <a:rPr lang="en-US" dirty="0" smtClean="0"/>
              <a:t>Other rules:</a:t>
            </a:r>
          </a:p>
          <a:p>
            <a:pPr marL="228600" indent="-228600">
              <a:buAutoNum type="arabicParenR"/>
            </a:pPr>
            <a:r>
              <a:rPr lang="en-US" dirty="0" smtClean="0"/>
              <a:t>consistency at</a:t>
            </a:r>
            <a:r>
              <a:rPr lang="en-US" baseline="0" dirty="0" smtClean="0"/>
              <a:t> control-volume faces (flux across a face must be same in the neighboring control volumes)</a:t>
            </a:r>
          </a:p>
          <a:p>
            <a:pPr marL="228600" indent="-228600">
              <a:buAutoNum type="arabicParenR"/>
            </a:pPr>
            <a:r>
              <a:rPr lang="en-US" baseline="0" dirty="0" smtClean="0"/>
              <a:t>Positive coefficients (see above)</a:t>
            </a:r>
          </a:p>
          <a:p>
            <a:pPr marL="228600" indent="-228600">
              <a:buAutoNum type="arabicParenR"/>
            </a:pPr>
            <a:r>
              <a:rPr lang="en-US" baseline="0" dirty="0" smtClean="0"/>
              <a:t>‘negative-slope’ linearization at the source term (so that we get the source to ‘add positively’ to the center coefficient and the source)</a:t>
            </a:r>
          </a:p>
          <a:p>
            <a:pPr marL="228600" indent="-228600">
              <a:buAutoNum type="arabicParenR"/>
            </a:pPr>
            <a:r>
              <a:rPr lang="en-US" baseline="0" dirty="0" smtClean="0"/>
              <a:t>Sum of neighbor coefficients equals the center coefficient.</a:t>
            </a:r>
          </a:p>
          <a:p>
            <a:pPr marL="228600" indent="-228600">
              <a:buAutoNum type="arabicParenR"/>
            </a:pPr>
            <a:endParaRPr lang="en-US" dirty="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Shown here is how the momentum equation is treated</a:t>
            </a:r>
            <a:r>
              <a:rPr lang="en-US" baseline="0" dirty="0" smtClean="0"/>
              <a:t> in this formulation.</a:t>
            </a:r>
            <a:endParaRPr lang="en-US" dirty="0"/>
          </a:p>
        </p:txBody>
      </p:sp>
      <p:sp>
        <p:nvSpPr>
          <p:cNvPr id="4" name="Slide Number Placeholder 3"/>
          <p:cNvSpPr>
            <a:spLocks noGrp="1"/>
          </p:cNvSpPr>
          <p:nvPr>
            <p:ph type="sldNum" sz="quarter" idx="10"/>
          </p:nvPr>
        </p:nvSpPr>
        <p:spPr/>
        <p:txBody>
          <a:bodyPr/>
          <a:lstStyle/>
          <a:p>
            <a:fld id="{20898EE0-8545-436E-8A4C-66BCD7A8584C}" type="slidenum">
              <a:rPr lang="en-US" smtClean="0"/>
              <a:pPr/>
              <a:t>112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16"/>
          <p:cNvGrpSpPr/>
          <p:nvPr/>
        </p:nvGrpSpPr>
        <p:grpSpPr>
          <a:xfrm>
            <a:off x="0" y="3268345"/>
            <a:ext cx="9144000" cy="146304"/>
            <a:chOff x="0" y="3268345"/>
            <a:chExt cx="9144000" cy="146304"/>
          </a:xfrm>
        </p:grpSpPr>
        <p:sp>
          <p:nvSpPr>
            <p:cNvPr id="13" name="Rectangle 12"/>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609600" y="1752600"/>
            <a:ext cx="7924800" cy="1470025"/>
          </a:xfrm>
          <a:prstGeom prst="rect">
            <a:avLst/>
          </a:prstGeom>
        </p:spPr>
        <p:txBody>
          <a:bodyPr anchor="b"/>
          <a:lstStyle>
            <a:lvl1pPr algn="ctr">
              <a:defRPr>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505200"/>
            <a:ext cx="6400800" cy="1752600"/>
          </a:xfrm>
        </p:spPr>
        <p:txBody>
          <a:bodyPr>
            <a:normAutofit/>
          </a:bodyPr>
          <a:lstStyle>
            <a:lvl1pPr marL="0" indent="0" algn="ctr">
              <a:buNone/>
              <a:defRPr sz="280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6574536" y="6356350"/>
            <a:ext cx="2133600" cy="365125"/>
          </a:xfrm>
          <a:prstGeom prst="rect">
            <a:avLst/>
          </a:prstGeom>
        </p:spPr>
        <p:txBody>
          <a:bodyPr/>
          <a:lstStyle>
            <a:lvl1pPr>
              <a:defRPr>
                <a:latin typeface="+mn-lt"/>
              </a:defRPr>
            </a:lvl1p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mn-lt"/>
              </a:defRPr>
            </a:lvl1pPr>
          </a:lstStyle>
          <a:p>
            <a:endParaRPr lang="en-US"/>
          </a:p>
        </p:txBody>
      </p:sp>
      <p:sp>
        <p:nvSpPr>
          <p:cNvPr id="6" name="Slide Number Placeholder 5"/>
          <p:cNvSpPr>
            <a:spLocks noGrp="1"/>
          </p:cNvSpPr>
          <p:nvPr>
            <p:ph type="sldNum" sz="quarter" idx="12"/>
          </p:nvPr>
        </p:nvSpPr>
        <p:spPr>
          <a:xfrm>
            <a:off x="460248" y="6356350"/>
            <a:ext cx="2133600" cy="365125"/>
          </a:xfrm>
          <a:prstGeom prst="rect">
            <a:avLst/>
          </a:prstGeom>
        </p:spPr>
        <p:txBody>
          <a:bodyPr/>
          <a:lstStyle>
            <a:lvl1pPr>
              <a:defRPr>
                <a:latin typeface="+mn-lt"/>
              </a:defRPr>
            </a:lvl1p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2" name="Group 7"/>
          <p:cNvGrpSpPr/>
          <p:nvPr/>
        </p:nvGrpSpPr>
        <p:grpSpPr>
          <a:xfrm flipH="1">
            <a:off x="0" y="685800"/>
            <a:ext cx="9144000" cy="73152"/>
            <a:chOff x="0" y="3268345"/>
            <a:chExt cx="9144000" cy="146304"/>
          </a:xfrm>
        </p:grpSpPr>
        <p:sp>
          <p:nvSpPr>
            <p:cNvPr id="9" name="Rectangle 8"/>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Slide Number Placeholder 5"/>
          <p:cNvSpPr txBox="1">
            <a:spLocks/>
          </p:cNvSpPr>
          <p:nvPr userDrawn="1"/>
        </p:nvSpPr>
        <p:spPr>
          <a:xfrm>
            <a:off x="8610600" y="0"/>
            <a:ext cx="533400" cy="381000"/>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sysClr val="windowText" lastClr="000000"/>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ysClr val="windowText" lastClr="000000"/>
              </a:solidFill>
              <a:effectLst/>
              <a:uLnTx/>
              <a:uFillTx/>
              <a:latin typeface="+mn-lt"/>
              <a:ea typeface="+mn-ea"/>
              <a:cs typeface="+mn-cs"/>
            </a:endParaRPr>
          </a:p>
        </p:txBody>
      </p:sp>
      <p:sp>
        <p:nvSpPr>
          <p:cNvPr id="14" name="Title 13"/>
          <p:cNvSpPr>
            <a:spLocks noGrp="1"/>
          </p:cNvSpPr>
          <p:nvPr>
            <p:ph type="title"/>
          </p:nvPr>
        </p:nvSpPr>
        <p:spPr>
          <a:xfrm>
            <a:off x="457200" y="0"/>
            <a:ext cx="8229600" cy="685800"/>
          </a:xfrm>
          <a:prstGeom prst="rect">
            <a:avLst/>
          </a:prstGeom>
        </p:spPr>
        <p:txBody>
          <a:bodyPr tIns="91440" bIns="91440" anchor="ctr">
            <a:normAutofit/>
          </a:bodyPr>
          <a:lstStyle>
            <a:lvl1pPr>
              <a:defRPr sz="3200">
                <a:latin typeface="+mn-lt"/>
              </a:defRPr>
            </a:lvl1pPr>
          </a:lstStyle>
          <a:p>
            <a:r>
              <a:rPr lang="en-US" dirty="0"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626547"/>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Slide Number Placeholder 5"/>
          <p:cNvSpPr txBox="1">
            <a:spLocks/>
          </p:cNvSpPr>
          <p:nvPr/>
        </p:nvSpPr>
        <p:spPr>
          <a:xfrm>
            <a:off x="8610600" y="0"/>
            <a:ext cx="533400" cy="381000"/>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sysClr val="windowText" lastClr="000000"/>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ysClr val="windowText" lastClr="000000"/>
              </a:solidFill>
              <a:effectLst/>
              <a:uLnTx/>
              <a:uFillTx/>
              <a:latin typeface="+mn-lt"/>
              <a:ea typeface="+mn-ea"/>
              <a:cs typeface="+mn-cs"/>
            </a:endParaRPr>
          </a:p>
        </p:txBody>
      </p:sp>
      <p:sp>
        <p:nvSpPr>
          <p:cNvPr id="18" name="Title 13"/>
          <p:cNvSpPr>
            <a:spLocks noGrp="1"/>
          </p:cNvSpPr>
          <p:nvPr>
            <p:ph type="title"/>
          </p:nvPr>
        </p:nvSpPr>
        <p:spPr>
          <a:xfrm>
            <a:off x="457200" y="0"/>
            <a:ext cx="8229600" cy="685800"/>
          </a:xfrm>
          <a:prstGeom prst="rect">
            <a:avLst/>
          </a:prstGeom>
        </p:spPr>
        <p:txBody>
          <a:bodyPr tIns="91440" bIns="91440" anchor="ctr">
            <a:normAutofit/>
          </a:bodyPr>
          <a:lstStyle>
            <a:lvl1pPr>
              <a:defRPr sz="3200">
                <a:latin typeface="+mn-lt"/>
              </a:defRPr>
            </a:lvl1pPr>
          </a:lstStyle>
          <a:p>
            <a:r>
              <a:rPr lang="en-US" dirty="0" smtClean="0"/>
              <a:t>Click to edit Master title style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706438" y="304800"/>
            <a:ext cx="7635875" cy="90805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2813" y="1524000"/>
            <a:ext cx="3535362"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00575" y="1524000"/>
            <a:ext cx="3535363" cy="4343400"/>
          </a:xfrm>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626547"/>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Slide Number Placeholder 5"/>
          <p:cNvSpPr txBox="1">
            <a:spLocks/>
          </p:cNvSpPr>
          <p:nvPr/>
        </p:nvSpPr>
        <p:spPr>
          <a:xfrm>
            <a:off x="8610600" y="0"/>
            <a:ext cx="533400" cy="381000"/>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sysClr val="windowText" lastClr="000000"/>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ysClr val="windowText" lastClr="000000"/>
              </a:solidFill>
              <a:effectLst/>
              <a:uLnTx/>
              <a:uFillTx/>
              <a:latin typeface="+mn-lt"/>
              <a:ea typeface="+mn-ea"/>
              <a:cs typeface="+mn-cs"/>
            </a:endParaRPr>
          </a:p>
        </p:txBody>
      </p:sp>
      <p:grpSp>
        <p:nvGrpSpPr>
          <p:cNvPr id="11" name="Group 7"/>
          <p:cNvGrpSpPr/>
          <p:nvPr userDrawn="1"/>
        </p:nvGrpSpPr>
        <p:grpSpPr>
          <a:xfrm flipH="1">
            <a:off x="0" y="685800"/>
            <a:ext cx="9144000" cy="73152"/>
            <a:chOff x="0" y="3268345"/>
            <a:chExt cx="9144000" cy="146304"/>
          </a:xfrm>
        </p:grpSpPr>
        <p:sp>
          <p:nvSpPr>
            <p:cNvPr id="12" name="Rectangle 11"/>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itle 13"/>
          <p:cNvSpPr>
            <a:spLocks noGrp="1"/>
          </p:cNvSpPr>
          <p:nvPr>
            <p:ph type="title"/>
          </p:nvPr>
        </p:nvSpPr>
        <p:spPr>
          <a:xfrm>
            <a:off x="457200" y="0"/>
            <a:ext cx="8229600" cy="685800"/>
          </a:xfrm>
          <a:prstGeom prst="rect">
            <a:avLst/>
          </a:prstGeom>
        </p:spPr>
        <p:txBody>
          <a:bodyPr tIns="91440" bIns="91440" anchor="ctr">
            <a:normAutofit/>
          </a:bodyPr>
          <a:lstStyle>
            <a:lvl1pPr>
              <a:defRPr sz="3200">
                <a:latin typeface="+mn-lt"/>
              </a:defRPr>
            </a:lvl1p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67512" y="4406900"/>
            <a:ext cx="7827201" cy="1362075"/>
          </a:xfrm>
          <a:prstGeom prst="rect">
            <a:avLst/>
          </a:prstGeom>
        </p:spPr>
        <p:txBody>
          <a:bodyPr anchor="t"/>
          <a:lstStyle>
            <a:lvl1pPr algn="l">
              <a:defRPr sz="4000" b="1" cap="all">
                <a:latin typeface="+mn-l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67512" y="2667000"/>
            <a:ext cx="7827201"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6574536" y="6356350"/>
            <a:ext cx="2133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460248" y="6356350"/>
            <a:ext cx="2133600" cy="365125"/>
          </a:xfrm>
          <a:prstGeom prst="rect">
            <a:avLst/>
          </a:prstGeom>
        </p:spPr>
        <p:txBody>
          <a:bodyPr/>
          <a:lstStyle/>
          <a:p>
            <a:fld id="{B6F15528-21DE-4FAA-801E-634DDDAF4B2B}" type="slidenum">
              <a:rPr lang="en-US" smtClean="0"/>
              <a:pPr/>
              <a:t>‹#›</a:t>
            </a:fld>
            <a:endParaRPr lang="en-US" dirty="0"/>
          </a:p>
        </p:txBody>
      </p:sp>
      <p:grpSp>
        <p:nvGrpSpPr>
          <p:cNvPr id="5" name="Group 12"/>
          <p:cNvGrpSpPr/>
          <p:nvPr/>
        </p:nvGrpSpPr>
        <p:grpSpPr>
          <a:xfrm flipH="1">
            <a:off x="0" y="4228465"/>
            <a:ext cx="9144000" cy="146304"/>
            <a:chOff x="0" y="3268345"/>
            <a:chExt cx="9144000" cy="146304"/>
          </a:xfrm>
        </p:grpSpPr>
        <p:sp>
          <p:nvSpPr>
            <p:cNvPr id="14" name="Rectangle 13"/>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19200"/>
            <a:ext cx="4038600" cy="4525963"/>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19200"/>
            <a:ext cx="4038600" cy="4525963"/>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p:nvSpPr>
        <p:spPr>
          <a:xfrm>
            <a:off x="8610600" y="0"/>
            <a:ext cx="533400" cy="381000"/>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sysClr val="windowText" lastClr="000000"/>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ysClr val="windowText" lastClr="000000"/>
              </a:solidFill>
              <a:effectLst/>
              <a:uLnTx/>
              <a:uFillTx/>
              <a:latin typeface="+mn-lt"/>
              <a:ea typeface="+mn-ea"/>
              <a:cs typeface="+mn-cs"/>
            </a:endParaRPr>
          </a:p>
        </p:txBody>
      </p:sp>
      <p:grpSp>
        <p:nvGrpSpPr>
          <p:cNvPr id="12" name="Group 7"/>
          <p:cNvGrpSpPr/>
          <p:nvPr userDrawn="1"/>
        </p:nvGrpSpPr>
        <p:grpSpPr>
          <a:xfrm flipH="1">
            <a:off x="0" y="685800"/>
            <a:ext cx="9144000" cy="73152"/>
            <a:chOff x="0" y="3268345"/>
            <a:chExt cx="9144000" cy="146304"/>
          </a:xfrm>
        </p:grpSpPr>
        <p:sp>
          <p:nvSpPr>
            <p:cNvPr id="15" name="Rectangle 14"/>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itle 13"/>
          <p:cNvSpPr>
            <a:spLocks noGrp="1"/>
          </p:cNvSpPr>
          <p:nvPr>
            <p:ph type="title"/>
          </p:nvPr>
        </p:nvSpPr>
        <p:spPr>
          <a:xfrm>
            <a:off x="457200" y="0"/>
            <a:ext cx="8229600" cy="685800"/>
          </a:xfrm>
          <a:prstGeom prst="rect">
            <a:avLst/>
          </a:prstGeom>
        </p:spPr>
        <p:txBody>
          <a:bodyPr tIns="91440" bIns="91440" anchor="ctr">
            <a:normAutofit/>
          </a:bodyPr>
          <a:lstStyle>
            <a:lvl1pPr>
              <a:defRPr sz="3200">
                <a:latin typeface="+mn-lt"/>
              </a:defRPr>
            </a:lvl1pPr>
          </a:lstStyle>
          <a:p>
            <a:r>
              <a:rPr lang="en-US" dirty="0"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19200"/>
            <a:ext cx="4040188" cy="639762"/>
          </a:xfr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916112"/>
            <a:ext cx="4040188" cy="3951288"/>
          </a:xfr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219200"/>
            <a:ext cx="4041775" cy="639762"/>
          </a:xfr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16112"/>
            <a:ext cx="4041775" cy="3951288"/>
          </a:xfr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Slide Number Placeholder 5"/>
          <p:cNvSpPr txBox="1">
            <a:spLocks/>
          </p:cNvSpPr>
          <p:nvPr/>
        </p:nvSpPr>
        <p:spPr>
          <a:xfrm>
            <a:off x="8610600" y="0"/>
            <a:ext cx="533400" cy="381000"/>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sysClr val="windowText" lastClr="000000"/>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ysClr val="windowText" lastClr="000000"/>
              </a:solidFill>
              <a:effectLst/>
              <a:uLnTx/>
              <a:uFillTx/>
              <a:latin typeface="+mn-lt"/>
              <a:ea typeface="+mn-ea"/>
              <a:cs typeface="+mn-cs"/>
            </a:endParaRPr>
          </a:p>
        </p:txBody>
      </p:sp>
      <p:grpSp>
        <p:nvGrpSpPr>
          <p:cNvPr id="20" name="Group 7"/>
          <p:cNvGrpSpPr/>
          <p:nvPr userDrawn="1"/>
        </p:nvGrpSpPr>
        <p:grpSpPr>
          <a:xfrm flipH="1">
            <a:off x="0" y="685800"/>
            <a:ext cx="9144000" cy="73152"/>
            <a:chOff x="0" y="3268345"/>
            <a:chExt cx="9144000" cy="146304"/>
          </a:xfrm>
        </p:grpSpPr>
        <p:sp>
          <p:nvSpPr>
            <p:cNvPr id="21" name="Rectangle 20"/>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itle 13"/>
          <p:cNvSpPr>
            <a:spLocks noGrp="1"/>
          </p:cNvSpPr>
          <p:nvPr>
            <p:ph type="title"/>
          </p:nvPr>
        </p:nvSpPr>
        <p:spPr>
          <a:xfrm>
            <a:off x="457200" y="0"/>
            <a:ext cx="8229600" cy="685800"/>
          </a:xfrm>
          <a:prstGeom prst="rect">
            <a:avLst/>
          </a:prstGeom>
        </p:spPr>
        <p:txBody>
          <a:bodyPr tIns="91440" bIns="91440" anchor="ctr">
            <a:normAutofit/>
          </a:bodyPr>
          <a:lstStyle>
            <a:lvl1pPr>
              <a:defRPr sz="3200">
                <a:latin typeface="+mn-lt"/>
              </a:defRPr>
            </a:lvl1pPr>
          </a:lstStyle>
          <a:p>
            <a:r>
              <a:rPr lang="en-US" dirty="0"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189037"/>
            <a:ext cx="5111750" cy="4754563"/>
          </a:xfrm>
        </p:spPr>
        <p:txBody>
          <a:bodyPr/>
          <a:lstStyle>
            <a:lvl1pPr>
              <a:defRPr sz="3200">
                <a:latin typeface="+mn-lt"/>
              </a:defRPr>
            </a:lvl1pPr>
            <a:lvl2pPr>
              <a:defRPr sz="2800">
                <a:latin typeface="+mn-lt"/>
              </a:defRPr>
            </a:lvl2pPr>
            <a:lvl3pPr>
              <a:defRPr sz="2400">
                <a:latin typeface="+mn-lt"/>
              </a:defRPr>
            </a:lvl3pPr>
            <a:lvl4pPr>
              <a:defRPr sz="2000">
                <a:latin typeface="+mn-lt"/>
              </a:defRPr>
            </a:lvl4pPr>
            <a:lvl5pPr>
              <a:defRPr sz="2000">
                <a:latin typeface="+mn-lt"/>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189037"/>
            <a:ext cx="3008313" cy="4754563"/>
          </a:xfrm>
        </p:spPr>
        <p:txBody>
          <a:bodyPr/>
          <a:lstStyle>
            <a:lvl1pPr marL="0" indent="0">
              <a:buNone/>
              <a:defRPr sz="1400">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grpSp>
        <p:nvGrpSpPr>
          <p:cNvPr id="16" name="Group 7"/>
          <p:cNvGrpSpPr/>
          <p:nvPr userDrawn="1"/>
        </p:nvGrpSpPr>
        <p:grpSpPr>
          <a:xfrm flipH="1">
            <a:off x="0" y="685800"/>
            <a:ext cx="9144000" cy="73152"/>
            <a:chOff x="0" y="3268345"/>
            <a:chExt cx="9144000" cy="146304"/>
          </a:xfrm>
        </p:grpSpPr>
        <p:sp>
          <p:nvSpPr>
            <p:cNvPr id="17" name="Rectangle 16"/>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Slide Number Placeholder 5"/>
          <p:cNvSpPr txBox="1">
            <a:spLocks/>
          </p:cNvSpPr>
          <p:nvPr userDrawn="1"/>
        </p:nvSpPr>
        <p:spPr>
          <a:xfrm>
            <a:off x="8610600" y="0"/>
            <a:ext cx="533400" cy="381000"/>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sysClr val="windowText" lastClr="000000"/>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ysClr val="windowText" lastClr="000000"/>
              </a:solidFill>
              <a:effectLst/>
              <a:uLnTx/>
              <a:uFillTx/>
              <a:latin typeface="+mn-lt"/>
              <a:ea typeface="+mn-ea"/>
              <a:cs typeface="+mn-cs"/>
            </a:endParaRPr>
          </a:p>
        </p:txBody>
      </p:sp>
      <p:sp>
        <p:nvSpPr>
          <p:cNvPr id="26" name="Title 13"/>
          <p:cNvSpPr>
            <a:spLocks noGrp="1"/>
          </p:cNvSpPr>
          <p:nvPr>
            <p:ph type="title"/>
          </p:nvPr>
        </p:nvSpPr>
        <p:spPr>
          <a:xfrm>
            <a:off x="457200" y="0"/>
            <a:ext cx="8229600" cy="685800"/>
          </a:xfrm>
          <a:prstGeom prst="rect">
            <a:avLst/>
          </a:prstGeom>
        </p:spPr>
        <p:txBody>
          <a:bodyPr tIns="91440" bIns="91440" anchor="ctr">
            <a:normAutofit/>
          </a:bodyPr>
          <a:lstStyle>
            <a:lvl1pPr>
              <a:defRPr sz="3200">
                <a:latin typeface="+mn-lt"/>
              </a:defRPr>
            </a:lvl1p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5" name="Picture Placeholder 14"/>
          <p:cNvSpPr>
            <a:spLocks noGrp="1"/>
          </p:cNvSpPr>
          <p:nvPr>
            <p:ph type="pic" sz="quarter" idx="13"/>
          </p:nvPr>
        </p:nvSpPr>
        <p:spPr>
          <a:xfrm>
            <a:off x="1801368" y="685800"/>
            <a:ext cx="5495544" cy="3886200"/>
          </a:xfrm>
          <a:solidFill>
            <a:schemeClr val="bg1"/>
          </a:solidFill>
          <a:effectLst>
            <a:reflection blurRad="6350" stA="52000" endA="300" endPos="35000" dir="5400000" sy="-100000" algn="bl" rotWithShape="0"/>
          </a:effectLst>
          <a:scene3d>
            <a:camera prst="orthographicFront"/>
            <a:lightRig rig="contrasting" dir="t"/>
          </a:scene3d>
          <a:sp3d contourW="12700" prstMaterial="softEdge">
            <a:bevelT prst="cross"/>
            <a:contourClr>
              <a:srgbClr val="FFFFFF"/>
            </a:contourClr>
          </a:sp3d>
        </p:spPr>
        <p:txBody>
          <a:bodyPr/>
          <a:lstStyle>
            <a:lvl1pPr>
              <a:defRPr>
                <a:latin typeface="+mn-lt"/>
              </a:defRPr>
            </a:lvl1pPr>
          </a:lstStyle>
          <a:p>
            <a:r>
              <a:rPr lang="en-US" dirty="0" smtClean="0"/>
              <a:t>Click icon to add picture</a:t>
            </a:r>
            <a:endParaRPr lang="en-US" dirty="0"/>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74536" y="6356350"/>
            <a:ext cx="2133600" cy="365125"/>
          </a:xfrm>
          <a:prstGeom prst="rect">
            <a:avLst/>
          </a:prstGeom>
        </p:spPr>
        <p:txBody>
          <a:bodyPr/>
          <a:lstStyle>
            <a:lvl1pPr>
              <a:defRPr>
                <a:latin typeface="+mn-lt"/>
              </a:defRPr>
            </a:lvl1pPr>
          </a:lstStyle>
          <a:p>
            <a:fld id="{1D8BD707-D9CF-40AE-B4C6-C98DA3205C09}" type="datetimeFigureOut">
              <a:rPr lang="en-US" smtClean="0"/>
              <a:pPr/>
              <a:t>1/17/2012</a:t>
            </a:fld>
            <a:endParaRPr lang="en-US"/>
          </a:p>
        </p:txBody>
      </p:sp>
      <p:sp>
        <p:nvSpPr>
          <p:cNvPr id="7" name="Slide Number Placeholder 6"/>
          <p:cNvSpPr>
            <a:spLocks noGrp="1"/>
          </p:cNvSpPr>
          <p:nvPr>
            <p:ph type="sldNum" sz="quarter" idx="12"/>
          </p:nvPr>
        </p:nvSpPr>
        <p:spPr>
          <a:xfrm>
            <a:off x="460248" y="6356350"/>
            <a:ext cx="2133600" cy="365125"/>
          </a:xfrm>
          <a:prstGeom prst="rect">
            <a:avLst/>
          </a:prstGeom>
        </p:spPr>
        <p:txBody>
          <a:bodyPr/>
          <a:lstStyle>
            <a:lvl1pPr>
              <a:defRPr>
                <a:latin typeface="+mn-lt"/>
              </a:defRPr>
            </a:lvl1pPr>
          </a:lstStyle>
          <a:p>
            <a:fld id="{B6F15528-21DE-4FAA-801E-634DDDAF4B2B}" type="slidenum">
              <a:rPr lang="en-US" smtClean="0"/>
              <a:pPr/>
              <a:t>‹#›</a:t>
            </a:fld>
            <a:endParaRPr lang="en-US"/>
          </a:p>
        </p:txBody>
      </p:sp>
      <p:grpSp>
        <p:nvGrpSpPr>
          <p:cNvPr id="3" name="Group 15"/>
          <p:cNvGrpSpPr/>
          <p:nvPr/>
        </p:nvGrpSpPr>
        <p:grpSpPr>
          <a:xfrm>
            <a:off x="-9144" y="-18288"/>
            <a:ext cx="9144000" cy="146304"/>
            <a:chOff x="0" y="3268345"/>
            <a:chExt cx="9144000" cy="146304"/>
          </a:xfrm>
        </p:grpSpPr>
        <p:sp>
          <p:nvSpPr>
            <p:cNvPr id="17" name="Rectangle 16"/>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5495544"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6592824"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7690104"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2" name="Group 7"/>
          <p:cNvGrpSpPr/>
          <p:nvPr/>
        </p:nvGrpSpPr>
        <p:grpSpPr>
          <a:xfrm flipH="1">
            <a:off x="0" y="685800"/>
            <a:ext cx="9144000" cy="73152"/>
            <a:chOff x="0" y="3268345"/>
            <a:chExt cx="9144000" cy="146304"/>
          </a:xfrm>
        </p:grpSpPr>
        <p:sp>
          <p:nvSpPr>
            <p:cNvPr id="9" name="Rectangle 8"/>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Slide Number Placeholder 5"/>
          <p:cNvSpPr txBox="1">
            <a:spLocks/>
          </p:cNvSpPr>
          <p:nvPr/>
        </p:nvSpPr>
        <p:spPr>
          <a:xfrm>
            <a:off x="8610600" y="0"/>
            <a:ext cx="533400" cy="381000"/>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sysClr val="windowText" lastClr="000000"/>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ysClr val="windowText" lastClr="000000"/>
              </a:solidFill>
              <a:effectLst/>
              <a:uLnTx/>
              <a:uFillTx/>
              <a:latin typeface="Calibri" pitchFamily="34" charset="0"/>
              <a:ea typeface="+mn-ea"/>
              <a:cs typeface="+mn-cs"/>
            </a:endParaRPr>
          </a:p>
        </p:txBody>
      </p:sp>
      <p:sp>
        <p:nvSpPr>
          <p:cNvPr id="15" name="Slide Number Placeholder 5"/>
          <p:cNvSpPr txBox="1">
            <a:spLocks/>
          </p:cNvSpPr>
          <p:nvPr userDrawn="1"/>
        </p:nvSpPr>
        <p:spPr>
          <a:xfrm>
            <a:off x="8610600" y="0"/>
            <a:ext cx="533400" cy="381000"/>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sysClr val="windowText" lastClr="000000"/>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ysClr val="windowText" lastClr="000000"/>
              </a:solidFill>
              <a:effectLst/>
              <a:uLnTx/>
              <a:uFillTx/>
              <a:latin typeface="+mn-lt"/>
              <a:ea typeface="+mn-ea"/>
              <a:cs typeface="+mn-cs"/>
            </a:endParaRPr>
          </a:p>
        </p:txBody>
      </p:sp>
      <p:sp>
        <p:nvSpPr>
          <p:cNvPr id="22" name="Title 13"/>
          <p:cNvSpPr>
            <a:spLocks noGrp="1"/>
          </p:cNvSpPr>
          <p:nvPr>
            <p:ph type="title"/>
          </p:nvPr>
        </p:nvSpPr>
        <p:spPr>
          <a:xfrm>
            <a:off x="457200" y="0"/>
            <a:ext cx="8229600" cy="685800"/>
          </a:xfrm>
          <a:prstGeom prst="rect">
            <a:avLst/>
          </a:prstGeom>
        </p:spPr>
        <p:txBody>
          <a:bodyPr tIns="91440" bIns="91440" anchor="ctr">
            <a:normAutofit/>
          </a:bodyPr>
          <a:lstStyle>
            <a:lvl1pPr>
              <a:defRPr sz="3200">
                <a:latin typeface="+mn-lt"/>
              </a:defRPr>
            </a:lvl1pPr>
          </a:lstStyle>
          <a:p>
            <a:r>
              <a:rPr lang="en-US" dirty="0"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58200" y="304800"/>
            <a:ext cx="685800" cy="6172199"/>
          </a:xfrm>
          <a:prstGeom prst="rect">
            <a:avLst/>
          </a:prstGeom>
        </p:spPr>
        <p:txBody>
          <a:bodyPr vert="eaVert" tIns="91440" bIns="91440" anchor="ctr">
            <a:normAutofit/>
          </a:bodyPr>
          <a:lstStyle>
            <a:lvl1pPr>
              <a:defRPr sz="3600">
                <a:latin typeface="+mn-lt"/>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1981200" y="381000"/>
            <a:ext cx="6172200" cy="5851525"/>
          </a:xfrm>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6"/>
          <p:cNvGrpSpPr/>
          <p:nvPr/>
        </p:nvGrpSpPr>
        <p:grpSpPr>
          <a:xfrm rot="5400000" flipH="1">
            <a:off x="4985004" y="3384804"/>
            <a:ext cx="6867144" cy="73152"/>
            <a:chOff x="0" y="3268345"/>
            <a:chExt cx="9144000" cy="146304"/>
          </a:xfrm>
        </p:grpSpPr>
        <p:sp>
          <p:nvSpPr>
            <p:cNvPr id="8" name="Rectangle 7"/>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Slide Number Placeholder 5"/>
          <p:cNvSpPr txBox="1">
            <a:spLocks/>
          </p:cNvSpPr>
          <p:nvPr/>
        </p:nvSpPr>
        <p:spPr>
          <a:xfrm rot="5400000">
            <a:off x="8686800" y="6400800"/>
            <a:ext cx="533400" cy="381000"/>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sysClr val="windowText" lastClr="000000"/>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ysClr val="windowText" lastClr="000000"/>
              </a:solidFill>
              <a:effectLst/>
              <a:uLnTx/>
              <a:uFillTx/>
              <a:latin typeface="Calibri" pitchFamily="34" charset="0"/>
              <a:ea typeface="+mn-ea"/>
              <a:cs typeface="+mn-cs"/>
            </a:endParaRPr>
          </a:p>
        </p:txBody>
      </p:sp>
      <p:sp>
        <p:nvSpPr>
          <p:cNvPr id="13" name="Slide Number Placeholder 5"/>
          <p:cNvSpPr txBox="1">
            <a:spLocks/>
          </p:cNvSpPr>
          <p:nvPr userDrawn="1"/>
        </p:nvSpPr>
        <p:spPr>
          <a:xfrm rot="5400000">
            <a:off x="8686800" y="6400800"/>
            <a:ext cx="533400" cy="381000"/>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sysClr val="windowText" lastClr="000000"/>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ysClr val="windowText" lastClr="000000"/>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668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10" r:id="rId10"/>
    <p:sldLayoutId id="2147483934" r:id="rId11"/>
    <p:sldLayoutId id="2147483939" r:id="rId12"/>
  </p:sldLayoutIdLst>
  <p:txStyles>
    <p:titleStyle>
      <a:lvl1pPr algn="l" defTabSz="914400" rtl="0" eaLnBrk="1" latinLnBrk="0" hangingPunct="1">
        <a:spcBef>
          <a:spcPct val="0"/>
        </a:spcBef>
        <a:buNone/>
        <a:defRPr sz="4400" b="0" kern="1200" cap="none" spc="0">
          <a:ln>
            <a:noFill/>
          </a:ln>
          <a:solidFill>
            <a:schemeClr val="tx1"/>
          </a:solidFill>
          <a:effectLst/>
          <a:latin typeface="Calibri"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spcBef>
          <a:spcPct val="20000"/>
        </a:spcBef>
        <a:buClr>
          <a:schemeClr val="tx2"/>
        </a:buClr>
        <a:buSzPct val="70000"/>
        <a:buFont typeface="Wingdings 2" pitchFamily="18" charset="2"/>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chemeClr val="accent4"/>
        </a:buClr>
        <a:buSzPct val="60000"/>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buClr>
        <a:buSzPct val="57000"/>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chemeClr val="accent6"/>
        </a:buClr>
        <a:buSzPct val="55000"/>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SzPct val="50000"/>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8.png"/><Relationship Id="rId2" Type="http://schemas.openxmlformats.org/officeDocument/2006/relationships/video" Target="file:///\\PROD65-FS1\DATA\HOME\DIETIKEJ\myfiles\My%20Documents\Projects\PNNL\PNNL_presentation\Exp_FluidizationLikeLiquid_RubberDucky.mpg" TargetMode="External"/><Relationship Id="rId1" Type="http://schemas.openxmlformats.org/officeDocument/2006/relationships/vmlDrawing" Target="../drawings/vmlDrawing11.vml"/><Relationship Id="rId6" Type="http://schemas.openxmlformats.org/officeDocument/2006/relationships/oleObject" Target="../embeddings/oleObject20.bin"/><Relationship Id="rId5" Type="http://schemas.openxmlformats.org/officeDocument/2006/relationships/oleObject" Target="../embeddings/oleObject19.bin"/><Relationship Id="rId4" Type="http://schemas.openxmlformats.org/officeDocument/2006/relationships/notesSlide" Target="../notesSlides/notesSlide91.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oleObject" Target="../embeddings/Microsoft_Office_Excel_97-2003_Worksheet1.xls"/></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2.xml"/><Relationship Id="rId1" Type="http://schemas.openxmlformats.org/officeDocument/2006/relationships/video" Target="file:///\\PROD65-FS1\DATA\HOME\DIETIKEJ\myfiles\My%20Documents\Projects\PNNL\PNNL_presentation\Exp_GroupA_2DBubblingBed_Vid5.mpg" TargetMode="External"/><Relationship Id="rId5" Type="http://schemas.openxmlformats.org/officeDocument/2006/relationships/hyperlink" Target="http://www.erpt.org/012q/rhod-04.htm" TargetMode="External"/><Relationship Id="rId4" Type="http://schemas.openxmlformats.org/officeDocument/2006/relationships/image" Target="../media/image70.png"/></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2.xml"/><Relationship Id="rId1" Type="http://schemas.openxmlformats.org/officeDocument/2006/relationships/video" Target="file:///\\PROD65-FS1\DATA\HOME\DIETIKEJ\myfiles\My%20Documents\Projects\PNNL\PNNL_presentation\Exp_GroupB_2DBubblingBed_Vid8.mpg" TargetMode="External"/><Relationship Id="rId5" Type="http://schemas.openxmlformats.org/officeDocument/2006/relationships/hyperlink" Target="http://www.erpt.org/012q/rhod-04.htm" TargetMode="External"/><Relationship Id="rId4" Type="http://schemas.openxmlformats.org/officeDocument/2006/relationships/image" Target="../media/image71.png"/></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2.xml"/><Relationship Id="rId1" Type="http://schemas.openxmlformats.org/officeDocument/2006/relationships/video" Target="file:///\\PROD65-FS1\DATA\HOME\DIETIKEJ\myfiles\My%20Documents\Projects\PNNL\PNNL_presentation\Exp_GroupC_PlugCracking_Vid9.mpg" TargetMode="External"/><Relationship Id="rId5" Type="http://schemas.openxmlformats.org/officeDocument/2006/relationships/hyperlink" Target="http://www.erpt.org/012q/rhod-04.htm" TargetMode="External"/><Relationship Id="rId4" Type="http://schemas.openxmlformats.org/officeDocument/2006/relationships/image" Target="../media/image72.png"/></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2.xml"/><Relationship Id="rId1" Type="http://schemas.openxmlformats.org/officeDocument/2006/relationships/video" Target="file:///\\PROD65-FS1\DATA\HOME\DIETIKEJ\myfiles\My%20Documents\Projects\PNNL\PNNL_presentation\Exp_GroupD_SpoutedBed_Vid4.mpg" TargetMode="External"/><Relationship Id="rId5" Type="http://schemas.openxmlformats.org/officeDocument/2006/relationships/image" Target="../media/image73.png"/><Relationship Id="rId4" Type="http://schemas.openxmlformats.org/officeDocument/2006/relationships/hyperlink" Target="http://www.erpt.org/012q/rhod-04.htm" TargetMode="Externa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hyperlink" Target="https://mfix.netl.doe.gov/documentation/numerics.pdf" TargetMode="External"/><Relationship Id="rId4" Type="http://schemas.openxmlformats.org/officeDocument/2006/relationships/oleObject" Target="../embeddings/oleObject21.bin"/></Relationships>
</file>

<file path=ppt/slides/_rels/slide112.xml.rels><?xml version="1.0" encoding="UTF-8" standalone="yes"?>
<Relationships xmlns="http://schemas.openxmlformats.org/package/2006/relationships"><Relationship Id="rId8" Type="http://schemas.openxmlformats.org/officeDocument/2006/relationships/hyperlink" Target="https://mfix.netl.doe.gov/documentation/numerics.pdf" TargetMode="External"/><Relationship Id="rId3" Type="http://schemas.openxmlformats.org/officeDocument/2006/relationships/notesSlide" Target="../notesSlides/notesSlide99.xml"/><Relationship Id="rId7"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24.bin"/><Relationship Id="rId5" Type="http://schemas.openxmlformats.org/officeDocument/2006/relationships/oleObject" Target="../embeddings/oleObject23.bin"/><Relationship Id="rId4" Type="http://schemas.openxmlformats.org/officeDocument/2006/relationships/oleObject" Target="../embeddings/oleObject22.bin"/><Relationship Id="rId9" Type="http://schemas.openxmlformats.org/officeDocument/2006/relationships/oleObject" Target="../embeddings/oleObject26.bin"/></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28.bin"/><Relationship Id="rId5" Type="http://schemas.openxmlformats.org/officeDocument/2006/relationships/hyperlink" Target="https://mfix.netl.doe.gov/documentation/numerics.pdf" TargetMode="External"/><Relationship Id="rId4" Type="http://schemas.openxmlformats.org/officeDocument/2006/relationships/oleObject" Target="../embeddings/oleObject27.bin"/></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oleObject" Target="../embeddings/oleObject29.bin"/></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hyperlink" Target="https://mfix.netl.doe.gov/documentation/numerics.pdf" TargetMode="External"/><Relationship Id="rId4" Type="http://schemas.openxmlformats.org/officeDocument/2006/relationships/oleObject" Target="../embeddings/oleObject30.bin"/></Relationships>
</file>

<file path=ppt/slides/_rels/slide116.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hyperlink" Target="https://mfix.netl.doe.gov/documentation/numerics.pdf" TargetMode="External"/><Relationship Id="rId4" Type="http://schemas.openxmlformats.org/officeDocument/2006/relationships/oleObject" Target="../embeddings/oleObject32.bin"/></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hyperlink" Target="https://mfix.netl.doe.gov/members/wininst.html" TargetMode="External"/><Relationship Id="rId2" Type="http://schemas.openxmlformats.org/officeDocument/2006/relationships/notesSlide" Target="../notesSlides/notesSlide103.xml"/><Relationship Id="rId1" Type="http://schemas.openxmlformats.org/officeDocument/2006/relationships/slideLayout" Target="../slideLayouts/slideLayout4.xml"/><Relationship Id="rId4" Type="http://schemas.openxmlformats.org/officeDocument/2006/relationships/hyperlink" Target="https://mfix.netl.doe.gov/members/develop/MFIX%20Intel%20Fortran%202010%20instructions.txt" TargetMode="External"/></Relationships>
</file>

<file path=ppt/slides/_rels/slide119.xml.rels><?xml version="1.0" encoding="UTF-8" standalone="yes"?>
<Relationships xmlns="http://schemas.openxmlformats.org/package/2006/relationships"><Relationship Id="rId3" Type="http://schemas.openxmlformats.org/officeDocument/2006/relationships/hyperlink" Target="http://cygwin.org/" TargetMode="External"/><Relationship Id="rId2" Type="http://schemas.openxmlformats.org/officeDocument/2006/relationships/notesSlide" Target="../notesSlides/notesSlide104.xml"/><Relationship Id="rId1" Type="http://schemas.openxmlformats.org/officeDocument/2006/relationships/slideLayout" Target="../slideLayouts/slideLayout2.xml"/><Relationship Id="rId4" Type="http://schemas.openxmlformats.org/officeDocument/2006/relationships/hyperlink" Target="http://www.physionet.org/physiotools/cygwin/"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www.netl.doe.gov/" TargetMode="External"/><Relationship Id="rId3" Type="http://schemas.openxmlformats.org/officeDocument/2006/relationships/notesSlide" Target="../notesSlides/notesSlide12.xml"/><Relationship Id="rId7" Type="http://schemas.openxmlformats.org/officeDocument/2006/relationships/image" Target="../media/image18.png"/><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hyperlink" Target="https://mfix.netl.doe.gov/announcements.php" TargetMode="External"/><Relationship Id="rId11" Type="http://schemas.openxmlformats.org/officeDocument/2006/relationships/hyperlink" Target="http://mfix.netl.doe.gov/" TargetMode="External"/><Relationship Id="rId5" Type="http://schemas.openxmlformats.org/officeDocument/2006/relationships/image" Target="../media/image17.png"/><Relationship Id="rId10" Type="http://schemas.openxmlformats.org/officeDocument/2006/relationships/oleObject" Target="../embeddings/oleObject1.bin"/><Relationship Id="rId4" Type="http://schemas.openxmlformats.org/officeDocument/2006/relationships/hyperlink" Target="https://mfix.netl.doe.gov/index.php" TargetMode="External"/><Relationship Id="rId9" Type="http://schemas.openxmlformats.org/officeDocument/2006/relationships/image" Target="../media/image19.png"/></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paraview.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mfix.netl.doe.gov/"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file:///\\PROD65-FS1\DATA\HOME\DIETIKEJ\myfiles\My%20Documents\Projects\PNNL\PNNL_presentation\Sim_CVDSpotuedBed_VoidFraction.avi" TargetMode="External"/><Relationship Id="rId1" Type="http://schemas.openxmlformats.org/officeDocument/2006/relationships/video" Target="file:///\\PROD65-FS1\DATA\HOME\DIETIKEJ\myfiles\My%20Documents\Projects\PNNL\PNNL_presentation\Exp_CVDSpoutedBed.mpg" TargetMode="Externa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mfix.netl.doe.gov/" TargetMode="External"/><Relationship Id="rId4" Type="http://schemas.openxmlformats.org/officeDocument/2006/relationships/hyperlink" Target="https://mfix.netl.doe.gov/members/index.ph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http://mfix.netl.doe.gov/"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mfix.netl.doe.gov/members/index.php" TargetMode="External"/><Relationship Id="rId4" Type="http://schemas.openxmlformats.org/officeDocument/2006/relationships/hyperlink" Target="https://mfix.netl.doe.gov/members/download/mfix.tar.gz"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mfix.netl.doe.gov/members/download.php"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paraview.org/" TargetMode="External"/><Relationship Id="rId4" Type="http://schemas.openxmlformats.org/officeDocument/2006/relationships/hyperlink" Target="https://wci.llnl.gov/codes/visit/"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paraview.org/paraview/resources/software.ht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hyperlink" Target="http://www.paraview.org/" TargetMode="External"/><Relationship Id="rId4" Type="http://schemas.openxmlformats.org/officeDocument/2006/relationships/hyperlink" Target="http://www.paraview.org/Wiki/ParaView/Users_Guide/Table_Of_Contents"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9.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emf"/></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50.xml"/><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oleObject" Target="../embeddings/oleObject4.bin"/><Relationship Id="rId9" Type="http://schemas.openxmlformats.org/officeDocument/2006/relationships/hyperlink" Target="https://mfix.netl.doe.gov/documentation/MFIXEquations2005-4-4.pdf"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mfix.netl.doe.gov/documentation/MFIXEquations2005-4-4.pdf"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hyperlink" Target="https://mfix.netl.doe.gov/documentation/Theory.pdf"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mfix.netl.doe.gov/documentation/numerics.pdf"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mfix.netl.doe.gov/documentation/numerics.pdf"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mfix.netl.doe.gov/documentation/numerics.pdf"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mfix.netl.doe.gov/documentation/numerics.pdf"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mfix.netl.doe.gov/members/develop/umf.xls"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hyperlink" Target="https://mfix.netl.doe.gov/documentation/MFIXEquations2005-4-4.pdf" TargetMode="External"/><Relationship Id="rId3" Type="http://schemas.openxmlformats.org/officeDocument/2006/relationships/notesSlide" Target="../notesSlides/notesSlide64.xml"/><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1.bin"/><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5.xml"/><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3.bin"/><Relationship Id="rId5" Type="http://schemas.openxmlformats.org/officeDocument/2006/relationships/hyperlink" Target="https://mfix.netl.doe.gov/documentation/MFIXEquations2005-4-4.pdf" TargetMode="External"/><Relationship Id="rId4" Type="http://schemas.openxmlformats.org/officeDocument/2006/relationships/hyperlink" Target="https://mfix.netl.doe.gov/members/develop/MFIXEnergyEquation.pdf"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15.bin"/></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16.bin"/></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oleObject17.bin"/></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oleObject" Target="../embeddings/oleObject18.bin"/></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s://mfix.netl.doe.gov/members/develop/MFIXIAEqns2006-4-1.pdf" TargetMode="External"/><Relationship Id="rId2" Type="http://schemas.openxmlformats.org/officeDocument/2006/relationships/hyperlink" Target="https://mfix.netl.doe.gov/documentation/Theory.pdf" TargetMode="External"/><Relationship Id="rId1" Type="http://schemas.openxmlformats.org/officeDocument/2006/relationships/slideLayout" Target="../slideLayouts/slideLayout2.xml"/><Relationship Id="rId4" Type="http://schemas.openxmlformats.org/officeDocument/2006/relationships/hyperlink" Target="https://mfix.netl.doe.gov/documentation/Cartesian_grid_user_guide.pdf" TargetMode="External"/></Relationships>
</file>

<file path=ppt/slides/_rels/slide87.xml.rels><?xml version="1.0" encoding="UTF-8" standalone="yes"?>
<Relationships xmlns="http://schemas.openxmlformats.org/package/2006/relationships"><Relationship Id="rId3" Type="http://schemas.openxmlformats.org/officeDocument/2006/relationships/hyperlink" Target="mailto:mfix-help@mfix.netl.doe.gov" TargetMode="External"/><Relationship Id="rId2" Type="http://schemas.openxmlformats.org/officeDocument/2006/relationships/hyperlink" Target="https://mfix.netl.doe.gov/"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https://mfix.netl.doe.gov/members/development.php" TargetMode="External"/><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hyperlink" Target="https://mfix.netl.doe.gov/members/development.php" TargetMode="External"/><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hyperlink" Target="mailto:mfix-help@mfix.netl.doe.gov" TargetMode="Externa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mn-lt"/>
              </a:rPr>
              <a:t>Using MFIX to Solve </a:t>
            </a:r>
            <a:r>
              <a:rPr lang="en-US" dirty="0" smtClean="0">
                <a:solidFill>
                  <a:schemeClr val="accent6"/>
                </a:solidFill>
                <a:latin typeface="+mn-lt"/>
              </a:rPr>
              <a:t>Multiphase</a:t>
            </a:r>
            <a:r>
              <a:rPr lang="en-US" dirty="0" smtClean="0">
                <a:latin typeface="+mn-lt"/>
              </a:rPr>
              <a:t> Flow Problems: a tool for better understanding fluidization processes</a:t>
            </a:r>
            <a:endParaRPr lang="en-US" dirty="0">
              <a:latin typeface="+mn-lt"/>
            </a:endParaRPr>
          </a:p>
        </p:txBody>
      </p:sp>
      <p:sp>
        <p:nvSpPr>
          <p:cNvPr id="3" name="Subtitle 2"/>
          <p:cNvSpPr>
            <a:spLocks noGrp="1"/>
          </p:cNvSpPr>
          <p:nvPr>
            <p:ph type="subTitle" idx="1"/>
          </p:nvPr>
        </p:nvSpPr>
        <p:spPr/>
        <p:txBody>
          <a:bodyPr>
            <a:normAutofit fontScale="92500" lnSpcReduction="10000"/>
          </a:bodyPr>
          <a:lstStyle/>
          <a:p>
            <a:r>
              <a:rPr lang="en-US" dirty="0" smtClean="0">
                <a:latin typeface="+mn-lt"/>
              </a:rPr>
              <a:t>Janine Galvin</a:t>
            </a:r>
          </a:p>
          <a:p>
            <a:r>
              <a:rPr lang="en-US" dirty="0" smtClean="0">
                <a:latin typeface="+mn-lt"/>
              </a:rPr>
              <a:t> U.S. Dept. of Energy, National Energy Technology Laboratory, Albany, OR 97321</a:t>
            </a:r>
            <a:br>
              <a:rPr lang="en-US" dirty="0" smtClean="0">
                <a:latin typeface="+mn-lt"/>
              </a:rPr>
            </a:br>
            <a:r>
              <a:rPr lang="en-US" dirty="0" smtClean="0">
                <a:latin typeface="+mn-lt"/>
              </a:rPr>
              <a:t>PNNL, November 28th, 2011</a:t>
            </a:r>
          </a:p>
        </p:txBody>
      </p:sp>
      <p:sp>
        <p:nvSpPr>
          <p:cNvPr id="7" name="TextBox 6"/>
          <p:cNvSpPr txBox="1"/>
          <p:nvPr/>
        </p:nvSpPr>
        <p:spPr>
          <a:xfrm>
            <a:off x="1984568" y="6550223"/>
            <a:ext cx="7159432" cy="307777"/>
          </a:xfrm>
          <a:prstGeom prst="rect">
            <a:avLst/>
          </a:prstGeom>
          <a:noFill/>
        </p:spPr>
        <p:txBody>
          <a:bodyPr wrap="square" rtlCol="0">
            <a:spAutoFit/>
          </a:bodyPr>
          <a:lstStyle/>
          <a:p>
            <a:pPr algn="r"/>
            <a:r>
              <a:rPr lang="en-US" sz="1400" dirty="0" smtClean="0"/>
              <a:t>Thanks to </a:t>
            </a:r>
            <a:r>
              <a:rPr lang="en-US" sz="1400" dirty="0" err="1" smtClean="0"/>
              <a:t>Sofiane</a:t>
            </a:r>
            <a:r>
              <a:rPr lang="en-US" sz="1400" dirty="0" smtClean="0"/>
              <a:t> </a:t>
            </a:r>
            <a:r>
              <a:rPr lang="en-US" sz="1400" dirty="0" err="1" smtClean="0"/>
              <a:t>Benyahia</a:t>
            </a:r>
            <a:r>
              <a:rPr lang="en-US" sz="1400" dirty="0" smtClean="0"/>
              <a:t> (NETL) and </a:t>
            </a:r>
            <a:r>
              <a:rPr lang="en-US" sz="1400" dirty="0" err="1" smtClean="0"/>
              <a:t>Sreekanth</a:t>
            </a:r>
            <a:r>
              <a:rPr lang="en-US" sz="1400" dirty="0" smtClean="0"/>
              <a:t> </a:t>
            </a:r>
            <a:r>
              <a:rPr lang="en-US" sz="1400" dirty="0" err="1" smtClean="0"/>
              <a:t>Pannala</a:t>
            </a:r>
            <a:r>
              <a:rPr lang="en-US" sz="1400" dirty="0" smtClean="0"/>
              <a:t> (ORNL)</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Multiphase Flow Modeling Approaches</a:t>
            </a:r>
            <a:endParaRPr lang="en-US" dirty="0"/>
          </a:p>
        </p:txBody>
      </p:sp>
      <p:pic>
        <p:nvPicPr>
          <p:cNvPr id="5" name="Picture 1"/>
          <p:cNvPicPr>
            <a:picLocks noChangeAspect="1" noChangeArrowheads="1"/>
          </p:cNvPicPr>
          <p:nvPr/>
        </p:nvPicPr>
        <p:blipFill>
          <a:blip r:embed="rId3" cstate="email"/>
          <a:srcRect/>
          <a:stretch>
            <a:fillRect/>
          </a:stretch>
        </p:blipFill>
        <p:spPr bwMode="auto">
          <a:xfrm>
            <a:off x="609600" y="914400"/>
            <a:ext cx="7492748" cy="5587408"/>
          </a:xfrm>
          <a:prstGeom prst="rect">
            <a:avLst/>
          </a:prstGeom>
          <a:noFill/>
          <a:ln w="9525">
            <a:noFill/>
            <a:miter lim="800000"/>
            <a:headEnd/>
            <a:tailEnd/>
          </a:ln>
          <a:effectLst/>
        </p:spPr>
      </p:pic>
      <p:sp>
        <p:nvSpPr>
          <p:cNvPr id="6" name="Rectangle 5"/>
          <p:cNvSpPr/>
          <p:nvPr/>
        </p:nvSpPr>
        <p:spPr>
          <a:xfrm>
            <a:off x="4876800" y="6457890"/>
            <a:ext cx="4267200" cy="400110"/>
          </a:xfrm>
          <a:prstGeom prst="rect">
            <a:avLst/>
          </a:prstGeom>
        </p:spPr>
        <p:txBody>
          <a:bodyPr wrap="square">
            <a:spAutoFit/>
          </a:bodyPr>
          <a:lstStyle/>
          <a:p>
            <a:pPr algn="r"/>
            <a:r>
              <a:rPr lang="en-US" sz="1000" dirty="0" smtClean="0"/>
              <a:t>S. </a:t>
            </a:r>
            <a:r>
              <a:rPr lang="en-US" sz="1000" dirty="0" err="1" smtClean="0"/>
              <a:t>Pannala</a:t>
            </a:r>
            <a:r>
              <a:rPr lang="en-US" sz="1000" dirty="0" smtClean="0"/>
              <a:t> et al., </a:t>
            </a:r>
            <a:r>
              <a:rPr lang="en-US" sz="1000" i="1" dirty="0" smtClean="0"/>
              <a:t>Edited Book on “Computational Gas-Solids Flows and Reacting Systems:  Theory, Methods and Practice,” May, 2010.</a:t>
            </a:r>
            <a:endParaRPr lang="en-US" sz="1000" i="1" dirty="0"/>
          </a:p>
        </p:txBody>
      </p:sp>
      <p:sp>
        <p:nvSpPr>
          <p:cNvPr id="11" name="Rectangle 10"/>
          <p:cNvSpPr/>
          <p:nvPr/>
        </p:nvSpPr>
        <p:spPr>
          <a:xfrm>
            <a:off x="4038600" y="2438400"/>
            <a:ext cx="2514600" cy="2895600"/>
          </a:xfrm>
          <a:prstGeom prst="rect">
            <a:avLst/>
          </a:prstGeom>
          <a:solidFill>
            <a:schemeClr val="accent3">
              <a:alpha val="13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Reference </a:t>
            </a:r>
            <a:endParaRPr lang="en-US" dirty="0"/>
          </a:p>
        </p:txBody>
      </p:sp>
      <p:sp>
        <p:nvSpPr>
          <p:cNvPr id="5" name="Text Placeholder 4"/>
          <p:cNvSpPr>
            <a:spLocks noGrp="1"/>
          </p:cNvSpPr>
          <p:nvPr>
            <p:ph type="body" idx="1"/>
          </p:nvPr>
        </p:nvSpPr>
        <p:spPr/>
        <p:txBody>
          <a:bodyPr/>
          <a:lstStyle/>
          <a:p>
            <a:r>
              <a:rPr lang="en-US" dirty="0" smtClean="0"/>
              <a:t>Additional material</a:t>
            </a:r>
            <a:endParaRPr lang="en-US"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Background information on fluidization</a:t>
            </a:r>
          </a:p>
          <a:p>
            <a:pPr lvl="1"/>
            <a:r>
              <a:rPr lang="en-US" dirty="0" smtClean="0"/>
              <a:t>Fluidization &amp; mapping regimes</a:t>
            </a:r>
          </a:p>
          <a:p>
            <a:pPr lvl="1"/>
            <a:r>
              <a:rPr lang="en-US" dirty="0" err="1" smtClean="0"/>
              <a:t>Geldart</a:t>
            </a:r>
            <a:r>
              <a:rPr lang="en-US" dirty="0" smtClean="0"/>
              <a:t> classification</a:t>
            </a:r>
          </a:p>
          <a:p>
            <a:pPr lvl="1"/>
            <a:r>
              <a:rPr lang="en-US" dirty="0" smtClean="0"/>
              <a:t>Basic terminology</a:t>
            </a:r>
          </a:p>
          <a:p>
            <a:endParaRPr lang="en-US" dirty="0" smtClean="0"/>
          </a:p>
          <a:p>
            <a:r>
              <a:rPr lang="en-US" dirty="0" smtClean="0"/>
              <a:t>More on </a:t>
            </a:r>
            <a:r>
              <a:rPr lang="en-US" dirty="0" err="1" smtClean="0"/>
              <a:t>numerics</a:t>
            </a:r>
            <a:r>
              <a:rPr lang="en-US" dirty="0" smtClean="0"/>
              <a:t> </a:t>
            </a:r>
          </a:p>
          <a:p>
            <a:pPr lvl="1"/>
            <a:r>
              <a:rPr lang="en-US" dirty="0" smtClean="0"/>
              <a:t>General governing equation and terminology</a:t>
            </a:r>
          </a:p>
          <a:p>
            <a:pPr lvl="1"/>
            <a:r>
              <a:rPr lang="en-US" dirty="0" smtClean="0"/>
              <a:t>Terms of the momentum equation in MFIX code</a:t>
            </a:r>
          </a:p>
          <a:p>
            <a:pPr lvl="1"/>
            <a:r>
              <a:rPr lang="en-US" dirty="0" smtClean="0"/>
              <a:t>Partial Elimination Algorithm</a:t>
            </a:r>
          </a:p>
          <a:p>
            <a:pPr lvl="1"/>
            <a:r>
              <a:rPr lang="en-US" dirty="0" smtClean="0"/>
              <a:t>Reference of MFIX conventions:  grid, </a:t>
            </a:r>
            <a:r>
              <a:rPr lang="en-US" dirty="0" err="1" smtClean="0"/>
              <a:t>indicing</a:t>
            </a:r>
            <a:endParaRPr lang="en-US" dirty="0" smtClean="0"/>
          </a:p>
          <a:p>
            <a:pPr lvl="1"/>
            <a:endParaRPr lang="en-US" dirty="0" smtClean="0"/>
          </a:p>
          <a:p>
            <a:r>
              <a:rPr lang="en-US" dirty="0" smtClean="0"/>
              <a:t>MFIX installation on Windows</a:t>
            </a:r>
          </a:p>
          <a:p>
            <a:pPr lvl="1"/>
            <a:endParaRPr lang="en-US" dirty="0" smtClean="0"/>
          </a:p>
          <a:p>
            <a:pPr lvl="1"/>
            <a:endParaRPr lang="en-US" dirty="0" smtClean="0"/>
          </a:p>
          <a:p>
            <a:endParaRPr lang="en-US" dirty="0"/>
          </a:p>
        </p:txBody>
      </p:sp>
      <p:sp>
        <p:nvSpPr>
          <p:cNvPr id="3" name="Title 2"/>
          <p:cNvSpPr>
            <a:spLocks noGrp="1"/>
          </p:cNvSpPr>
          <p:nvPr>
            <p:ph type="title"/>
          </p:nvPr>
        </p:nvSpPr>
        <p:spPr/>
        <p:txBody>
          <a:bodyPr/>
          <a:lstStyle/>
          <a:p>
            <a:r>
              <a:rPr lang="en-US" dirty="0" smtClean="0"/>
              <a:t>Additional Material</a:t>
            </a:r>
            <a:endParaRPr lang="en-US"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990600"/>
            <a:ext cx="6146800" cy="5372100"/>
          </a:xfrm>
        </p:spPr>
        <p:txBody>
          <a:bodyPr>
            <a:normAutofit/>
          </a:bodyPr>
          <a:lstStyle/>
          <a:p>
            <a:r>
              <a:rPr lang="en-US" sz="2000" b="1" dirty="0" smtClean="0"/>
              <a:t>The pressure drop in a fluid flowing upward through a bed of solids supports the weight of the bed</a:t>
            </a:r>
          </a:p>
          <a:p>
            <a:endParaRPr lang="en-US" sz="2000" b="1" dirty="0" smtClean="0"/>
          </a:p>
          <a:p>
            <a:endParaRPr lang="en-US" sz="2000" b="1" dirty="0" smtClean="0"/>
          </a:p>
          <a:p>
            <a:r>
              <a:rPr lang="en-US" sz="2000" b="1" dirty="0" smtClean="0"/>
              <a:t>For U &gt; </a:t>
            </a:r>
            <a:r>
              <a:rPr lang="en-US" sz="2000" b="1" dirty="0" err="1" smtClean="0"/>
              <a:t>U</a:t>
            </a:r>
            <a:r>
              <a:rPr lang="en-US" sz="2000" b="1" baseline="-25000" dirty="0" err="1" smtClean="0"/>
              <a:t>mf</a:t>
            </a:r>
            <a:r>
              <a:rPr lang="en-US" sz="2000" b="1" dirty="0" smtClean="0"/>
              <a:t> the bed behaves like a fluid:</a:t>
            </a:r>
          </a:p>
          <a:p>
            <a:pPr lvl="1"/>
            <a:r>
              <a:rPr lang="en-US" sz="1800" b="1" dirty="0" smtClean="0"/>
              <a:t>lighter objects float,</a:t>
            </a:r>
          </a:p>
          <a:p>
            <a:pPr lvl="1"/>
            <a:r>
              <a:rPr lang="en-US" sz="1800" b="1" dirty="0" smtClean="0"/>
              <a:t>solids material readily mix and circulate,</a:t>
            </a:r>
          </a:p>
          <a:p>
            <a:pPr lvl="1"/>
            <a:r>
              <a:rPr lang="en-US" sz="1800" b="1" dirty="0" smtClean="0"/>
              <a:t>levels are equalized,</a:t>
            </a:r>
          </a:p>
          <a:p>
            <a:pPr lvl="1"/>
            <a:r>
              <a:rPr lang="en-US" sz="1800" b="1" dirty="0" smtClean="0"/>
              <a:t>good gas-solids contacting</a:t>
            </a:r>
          </a:p>
          <a:p>
            <a:pPr lvl="1"/>
            <a:r>
              <a:rPr lang="en-US" sz="1800" b="1" dirty="0" smtClean="0"/>
              <a:t>uniform temperature distribution</a:t>
            </a:r>
          </a:p>
          <a:p>
            <a:pPr lvl="1"/>
            <a:endParaRPr lang="en-US" sz="1800" b="1" dirty="0" smtClean="0"/>
          </a:p>
          <a:p>
            <a:endParaRPr lang="en-US" sz="2000" b="1" dirty="0" smtClean="0"/>
          </a:p>
          <a:p>
            <a:endParaRPr lang="en-US" sz="2000" b="1" dirty="0" smtClean="0"/>
          </a:p>
          <a:p>
            <a:r>
              <a:rPr lang="en-US" sz="2000" b="1" dirty="0" smtClean="0"/>
              <a:t>For U &lt; </a:t>
            </a:r>
            <a:r>
              <a:rPr lang="en-US" sz="2000" b="1" dirty="0" err="1" smtClean="0"/>
              <a:t>U</a:t>
            </a:r>
            <a:r>
              <a:rPr lang="en-US" sz="2000" b="1" baseline="-25000" dirty="0" err="1" smtClean="0"/>
              <a:t>mf</a:t>
            </a:r>
            <a:r>
              <a:rPr lang="en-US" sz="2000" b="1" dirty="0" smtClean="0"/>
              <a:t> the bed is fixed (moving)</a:t>
            </a:r>
            <a:endParaRPr lang="en-US" sz="2000" dirty="0"/>
          </a:p>
        </p:txBody>
      </p:sp>
      <p:sp>
        <p:nvSpPr>
          <p:cNvPr id="4" name="Title 3"/>
          <p:cNvSpPr>
            <a:spLocks noGrp="1"/>
          </p:cNvSpPr>
          <p:nvPr>
            <p:ph type="title"/>
          </p:nvPr>
        </p:nvSpPr>
        <p:spPr/>
        <p:txBody>
          <a:bodyPr/>
          <a:lstStyle/>
          <a:p>
            <a:r>
              <a:rPr lang="en-US" dirty="0" smtClean="0"/>
              <a:t>Fluidization General</a:t>
            </a:r>
            <a:endParaRPr lang="en-US" dirty="0"/>
          </a:p>
        </p:txBody>
      </p:sp>
      <p:sp>
        <p:nvSpPr>
          <p:cNvPr id="6" name="Rectangle 5"/>
          <p:cNvSpPr/>
          <p:nvPr/>
        </p:nvSpPr>
        <p:spPr>
          <a:xfrm>
            <a:off x="838200" y="2133600"/>
            <a:ext cx="4410378" cy="369332"/>
          </a:xfrm>
          <a:prstGeom prst="rect">
            <a:avLst/>
          </a:prstGeom>
        </p:spPr>
        <p:txBody>
          <a:bodyPr wrap="square">
            <a:spAutoFit/>
          </a:bodyPr>
          <a:lstStyle/>
          <a:p>
            <a:r>
              <a:rPr lang="en-US" b="1" dirty="0" err="1" smtClean="0">
                <a:solidFill>
                  <a:schemeClr val="accent2"/>
                </a:solidFill>
              </a:rPr>
              <a:t>U</a:t>
            </a:r>
            <a:r>
              <a:rPr lang="en-US" b="1" baseline="-25000" dirty="0" err="1" smtClean="0">
                <a:solidFill>
                  <a:schemeClr val="accent2"/>
                </a:solidFill>
              </a:rPr>
              <a:t>mf</a:t>
            </a:r>
            <a:r>
              <a:rPr lang="en-US" b="1" dirty="0" smtClean="0">
                <a:solidFill>
                  <a:schemeClr val="accent2"/>
                </a:solidFill>
              </a:rPr>
              <a:t> - minimum fluidization velocity</a:t>
            </a:r>
          </a:p>
        </p:txBody>
      </p:sp>
      <p:sp>
        <p:nvSpPr>
          <p:cNvPr id="7" name="Rectangle 6"/>
          <p:cNvSpPr/>
          <p:nvPr/>
        </p:nvSpPr>
        <p:spPr>
          <a:xfrm>
            <a:off x="838200" y="4876800"/>
            <a:ext cx="5105400" cy="646331"/>
          </a:xfrm>
          <a:prstGeom prst="rect">
            <a:avLst/>
          </a:prstGeom>
        </p:spPr>
        <p:txBody>
          <a:bodyPr wrap="square">
            <a:spAutoFit/>
          </a:bodyPr>
          <a:lstStyle/>
          <a:p>
            <a:r>
              <a:rPr lang="en-US" b="1" dirty="0" smtClean="0">
                <a:solidFill>
                  <a:schemeClr val="accent6"/>
                </a:solidFill>
              </a:rPr>
              <a:t>(Ideally suited for many gas-solids unit  operations)</a:t>
            </a:r>
          </a:p>
        </p:txBody>
      </p:sp>
      <p:sp>
        <p:nvSpPr>
          <p:cNvPr id="8" name="Rectangle 7"/>
          <p:cNvSpPr/>
          <p:nvPr/>
        </p:nvSpPr>
        <p:spPr>
          <a:xfrm>
            <a:off x="8042416" y="6581001"/>
            <a:ext cx="1101584" cy="276999"/>
          </a:xfrm>
          <a:prstGeom prst="rect">
            <a:avLst/>
          </a:prstGeom>
        </p:spPr>
        <p:txBody>
          <a:bodyPr wrap="none">
            <a:spAutoFit/>
          </a:bodyPr>
          <a:lstStyle/>
          <a:p>
            <a:r>
              <a:rPr lang="en-US" sz="1200" dirty="0" smtClean="0"/>
              <a:t>Rhodes (2001)</a:t>
            </a:r>
            <a:endParaRPr lang="en-US" sz="1200" dirty="0"/>
          </a:p>
        </p:txBody>
      </p:sp>
      <p:grpSp>
        <p:nvGrpSpPr>
          <p:cNvPr id="63" name="Group 62"/>
          <p:cNvGrpSpPr/>
          <p:nvPr/>
        </p:nvGrpSpPr>
        <p:grpSpPr>
          <a:xfrm>
            <a:off x="6108700" y="1168400"/>
            <a:ext cx="2819400" cy="2127103"/>
            <a:chOff x="6324600" y="2286000"/>
            <a:chExt cx="2819400" cy="2127103"/>
          </a:xfrm>
        </p:grpSpPr>
        <p:sp>
          <p:nvSpPr>
            <p:cNvPr id="11" name="Rectangle 7"/>
            <p:cNvSpPr>
              <a:spLocks noChangeArrowheads="1"/>
            </p:cNvSpPr>
            <p:nvPr/>
          </p:nvSpPr>
          <p:spPr bwMode="auto">
            <a:xfrm>
              <a:off x="6718300" y="2447925"/>
              <a:ext cx="2197100" cy="1654303"/>
            </a:xfrm>
            <a:prstGeom prst="rect">
              <a:avLst/>
            </a:prstGeom>
            <a:noFill/>
            <a:ln w="15875">
              <a:solidFill>
                <a:schemeClr val="tx1"/>
              </a:solidFill>
              <a:miter lim="800000"/>
              <a:headEnd/>
              <a:tailEnd/>
            </a:ln>
            <a:effectLst/>
          </p:spPr>
          <p:txBody>
            <a:bodyPr wrap="none" anchor="ctr"/>
            <a:lstStyle/>
            <a:p>
              <a:endParaRPr lang="en-US"/>
            </a:p>
          </p:txBody>
        </p:sp>
        <p:sp>
          <p:nvSpPr>
            <p:cNvPr id="13" name="Line 9"/>
            <p:cNvSpPr>
              <a:spLocks noChangeShapeType="1"/>
            </p:cNvSpPr>
            <p:nvPr/>
          </p:nvSpPr>
          <p:spPr bwMode="auto">
            <a:xfrm>
              <a:off x="9084940" y="2286000"/>
              <a:ext cx="0" cy="0"/>
            </a:xfrm>
            <a:prstGeom prst="line">
              <a:avLst/>
            </a:prstGeom>
            <a:noFill/>
            <a:ln w="12700">
              <a:solidFill>
                <a:schemeClr val="tx1"/>
              </a:solidFill>
              <a:round/>
              <a:headEnd/>
              <a:tailEnd/>
            </a:ln>
            <a:effectLst/>
          </p:spPr>
          <p:txBody>
            <a:bodyPr/>
            <a:lstStyle/>
            <a:p>
              <a:endParaRPr lang="en-US"/>
            </a:p>
          </p:txBody>
        </p:sp>
        <p:sp>
          <p:nvSpPr>
            <p:cNvPr id="21" name="Line 11"/>
            <p:cNvSpPr>
              <a:spLocks noChangeShapeType="1"/>
            </p:cNvSpPr>
            <p:nvPr/>
          </p:nvSpPr>
          <p:spPr bwMode="auto">
            <a:xfrm flipH="1">
              <a:off x="6711950" y="3111500"/>
              <a:ext cx="1828800" cy="0"/>
            </a:xfrm>
            <a:prstGeom prst="line">
              <a:avLst/>
            </a:prstGeom>
            <a:noFill/>
            <a:ln w="19050">
              <a:solidFill>
                <a:schemeClr val="tx1"/>
              </a:solidFill>
              <a:prstDash val="sysDash"/>
              <a:round/>
              <a:headEnd/>
              <a:tailEnd/>
            </a:ln>
            <a:effectLst/>
          </p:spPr>
          <p:txBody>
            <a:bodyPr/>
            <a:lstStyle/>
            <a:p>
              <a:endParaRPr lang="en-US"/>
            </a:p>
          </p:txBody>
        </p:sp>
        <p:sp>
          <p:nvSpPr>
            <p:cNvPr id="15" name="Text Box 13"/>
            <p:cNvSpPr txBox="1">
              <a:spLocks noChangeArrowheads="1"/>
            </p:cNvSpPr>
            <p:nvPr/>
          </p:nvSpPr>
          <p:spPr bwMode="auto">
            <a:xfrm>
              <a:off x="7410450" y="3736975"/>
              <a:ext cx="545255" cy="298303"/>
            </a:xfrm>
            <a:prstGeom prst="rect">
              <a:avLst/>
            </a:prstGeom>
            <a:noFill/>
            <a:ln w="12700">
              <a:noFill/>
              <a:miter lim="800000"/>
              <a:headEnd/>
              <a:tailEnd/>
            </a:ln>
            <a:effectLst/>
          </p:spPr>
          <p:txBody>
            <a:bodyPr lIns="82058" tIns="41029" rIns="82058" bIns="41029">
              <a:spAutoFit/>
            </a:bodyPr>
            <a:lstStyle/>
            <a:p>
              <a:pPr defTabSz="820738">
                <a:spcBef>
                  <a:spcPct val="50000"/>
                </a:spcBef>
              </a:pPr>
              <a:r>
                <a:rPr lang="en-US" sz="1400" dirty="0" err="1"/>
                <a:t>U</a:t>
              </a:r>
              <a:r>
                <a:rPr lang="en-US" sz="1400" baseline="-25000" dirty="0" err="1"/>
                <a:t>mf</a:t>
              </a:r>
              <a:endParaRPr lang="en-US" sz="1400" baseline="-25000" dirty="0"/>
            </a:p>
          </p:txBody>
        </p:sp>
        <p:sp>
          <p:nvSpPr>
            <p:cNvPr id="16" name="Text Box 14"/>
            <p:cNvSpPr txBox="1">
              <a:spLocks noChangeArrowheads="1"/>
            </p:cNvSpPr>
            <p:nvPr/>
          </p:nvSpPr>
          <p:spPr bwMode="auto">
            <a:xfrm>
              <a:off x="6705600" y="4114800"/>
              <a:ext cx="2355178" cy="298303"/>
            </a:xfrm>
            <a:prstGeom prst="rect">
              <a:avLst/>
            </a:prstGeom>
            <a:noFill/>
            <a:ln w="12700">
              <a:noFill/>
              <a:miter lim="800000"/>
              <a:headEnd/>
              <a:tailEnd/>
            </a:ln>
            <a:effectLst/>
          </p:spPr>
          <p:txBody>
            <a:bodyPr lIns="82058" tIns="41029" rIns="82058" bIns="41029">
              <a:spAutoFit/>
            </a:bodyPr>
            <a:lstStyle/>
            <a:p>
              <a:pPr algn="ctr" defTabSz="820738">
                <a:spcBef>
                  <a:spcPct val="50000"/>
                </a:spcBef>
              </a:pPr>
              <a:r>
                <a:rPr lang="en-US" sz="1400" dirty="0"/>
                <a:t>U, Fluidization velocity</a:t>
              </a:r>
            </a:p>
          </p:txBody>
        </p:sp>
        <p:graphicFrame>
          <p:nvGraphicFramePr>
            <p:cNvPr id="17" name="Object 15"/>
            <p:cNvGraphicFramePr>
              <a:graphicFrameLocks noChangeAspect="1"/>
            </p:cNvGraphicFramePr>
            <p:nvPr/>
          </p:nvGraphicFramePr>
          <p:xfrm>
            <a:off x="6324600" y="2971800"/>
            <a:ext cx="311150" cy="466725"/>
          </p:xfrm>
          <a:graphic>
            <a:graphicData uri="http://schemas.openxmlformats.org/presentationml/2006/ole">
              <p:oleObj spid="_x0000_s5121" name="Equation" r:id="rId5" imgW="266400" imgH="393480" progId="Equation.3">
                <p:embed/>
              </p:oleObj>
            </a:graphicData>
          </a:graphic>
        </p:graphicFrame>
        <p:sp>
          <p:nvSpPr>
            <p:cNvPr id="19" name="Text Box 17"/>
            <p:cNvSpPr txBox="1">
              <a:spLocks noChangeArrowheads="1"/>
            </p:cNvSpPr>
            <p:nvPr/>
          </p:nvSpPr>
          <p:spPr bwMode="auto">
            <a:xfrm>
              <a:off x="8229600" y="3276600"/>
              <a:ext cx="914400" cy="513747"/>
            </a:xfrm>
            <a:prstGeom prst="rect">
              <a:avLst/>
            </a:prstGeom>
            <a:noFill/>
            <a:ln w="12700">
              <a:noFill/>
              <a:miter lim="800000"/>
              <a:headEnd/>
              <a:tailEnd/>
            </a:ln>
            <a:effectLst/>
          </p:spPr>
          <p:txBody>
            <a:bodyPr wrap="square" lIns="82058" tIns="41029" rIns="82058" bIns="41029">
              <a:spAutoFit/>
            </a:bodyPr>
            <a:lstStyle/>
            <a:p>
              <a:pPr defTabSz="820738">
                <a:spcBef>
                  <a:spcPct val="50000"/>
                </a:spcBef>
              </a:pPr>
              <a:r>
                <a:rPr lang="en-US" sz="1400" dirty="0" smtClean="0"/>
                <a:t>bed weight</a:t>
              </a:r>
              <a:endParaRPr lang="en-US" sz="1400" dirty="0"/>
            </a:p>
          </p:txBody>
        </p:sp>
        <p:sp>
          <p:nvSpPr>
            <p:cNvPr id="20" name="Line 18"/>
            <p:cNvSpPr>
              <a:spLocks noChangeShapeType="1"/>
            </p:cNvSpPr>
            <p:nvPr/>
          </p:nvSpPr>
          <p:spPr bwMode="auto">
            <a:xfrm flipH="1" flipV="1">
              <a:off x="7600950" y="3152775"/>
              <a:ext cx="381000" cy="327830"/>
            </a:xfrm>
            <a:prstGeom prst="line">
              <a:avLst/>
            </a:prstGeom>
            <a:noFill/>
            <a:ln w="19050">
              <a:solidFill>
                <a:schemeClr val="tx1"/>
              </a:solidFill>
              <a:round/>
              <a:headEnd/>
              <a:tailEnd type="triangle" w="med" len="med"/>
            </a:ln>
            <a:effectLst/>
          </p:spPr>
          <p:txBody>
            <a:bodyPr/>
            <a:lstStyle/>
            <a:p>
              <a:endParaRPr lang="en-US"/>
            </a:p>
          </p:txBody>
        </p:sp>
        <p:graphicFrame>
          <p:nvGraphicFramePr>
            <p:cNvPr id="5123" name="Object 3"/>
            <p:cNvGraphicFramePr>
              <a:graphicFrameLocks noChangeAspect="1"/>
            </p:cNvGraphicFramePr>
            <p:nvPr/>
          </p:nvGraphicFramePr>
          <p:xfrm flipH="1">
            <a:off x="8001000" y="3276600"/>
            <a:ext cx="219075" cy="466725"/>
          </p:xfrm>
          <a:graphic>
            <a:graphicData uri="http://schemas.openxmlformats.org/presentationml/2006/ole">
              <p:oleObj spid="_x0000_s5123" name="Equation" r:id="rId6" imgW="203040" imgH="393480" progId="Equation.3">
                <p:embed/>
              </p:oleObj>
            </a:graphicData>
          </a:graphic>
        </p:graphicFrame>
        <p:cxnSp>
          <p:nvCxnSpPr>
            <p:cNvPr id="53" name="Straight Arrow Connector 52"/>
            <p:cNvCxnSpPr/>
            <p:nvPr/>
          </p:nvCxnSpPr>
          <p:spPr>
            <a:xfrm>
              <a:off x="7515225" y="2695575"/>
              <a:ext cx="2286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7096125" y="2695575"/>
              <a:ext cx="228600" cy="0"/>
            </a:xfrm>
            <a:prstGeom prst="straightConnector1">
              <a:avLst/>
            </a:prstGeom>
            <a:ln w="190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55" name="Text Box 17"/>
            <p:cNvSpPr txBox="1">
              <a:spLocks noChangeArrowheads="1"/>
            </p:cNvSpPr>
            <p:nvPr/>
          </p:nvSpPr>
          <p:spPr bwMode="auto">
            <a:xfrm>
              <a:off x="7620000" y="2438400"/>
              <a:ext cx="914400" cy="513747"/>
            </a:xfrm>
            <a:prstGeom prst="rect">
              <a:avLst/>
            </a:prstGeom>
            <a:noFill/>
            <a:ln w="12700">
              <a:noFill/>
              <a:miter lim="800000"/>
              <a:headEnd/>
              <a:tailEnd/>
            </a:ln>
            <a:effectLst/>
          </p:spPr>
          <p:txBody>
            <a:bodyPr wrap="square" lIns="82058" tIns="41029" rIns="82058" bIns="41029">
              <a:spAutoFit/>
            </a:bodyPr>
            <a:lstStyle/>
            <a:p>
              <a:pPr defTabSz="820738">
                <a:spcBef>
                  <a:spcPct val="50000"/>
                </a:spcBef>
              </a:pPr>
              <a:r>
                <a:rPr lang="en-US" sz="1400" dirty="0" smtClean="0"/>
                <a:t>Fluidized bed</a:t>
              </a:r>
              <a:endParaRPr lang="en-US" sz="1400" dirty="0"/>
            </a:p>
          </p:txBody>
        </p:sp>
        <p:sp>
          <p:nvSpPr>
            <p:cNvPr id="56" name="Text Box 17"/>
            <p:cNvSpPr txBox="1">
              <a:spLocks noChangeArrowheads="1"/>
            </p:cNvSpPr>
            <p:nvPr/>
          </p:nvSpPr>
          <p:spPr bwMode="auto">
            <a:xfrm>
              <a:off x="6743700" y="2438400"/>
              <a:ext cx="685800" cy="513747"/>
            </a:xfrm>
            <a:prstGeom prst="rect">
              <a:avLst/>
            </a:prstGeom>
            <a:noFill/>
            <a:ln w="12700">
              <a:noFill/>
              <a:miter lim="800000"/>
              <a:headEnd/>
              <a:tailEnd/>
            </a:ln>
            <a:effectLst/>
          </p:spPr>
          <p:txBody>
            <a:bodyPr wrap="square" lIns="82058" tIns="41029" rIns="82058" bIns="41029">
              <a:spAutoFit/>
            </a:bodyPr>
            <a:lstStyle/>
            <a:p>
              <a:pPr defTabSz="820738">
                <a:spcBef>
                  <a:spcPct val="50000"/>
                </a:spcBef>
              </a:pPr>
              <a:r>
                <a:rPr lang="en-US" sz="1400" dirty="0" smtClean="0"/>
                <a:t>Fixed bed</a:t>
              </a:r>
              <a:endParaRPr lang="en-US" sz="1400" dirty="0"/>
            </a:p>
          </p:txBody>
        </p:sp>
        <p:sp>
          <p:nvSpPr>
            <p:cNvPr id="22" name="Line 12"/>
            <p:cNvSpPr>
              <a:spLocks noChangeShapeType="1"/>
            </p:cNvSpPr>
            <p:nvPr/>
          </p:nvSpPr>
          <p:spPr bwMode="auto">
            <a:xfrm>
              <a:off x="7410450" y="2543176"/>
              <a:ext cx="650" cy="1314450"/>
            </a:xfrm>
            <a:prstGeom prst="line">
              <a:avLst/>
            </a:prstGeom>
            <a:noFill/>
            <a:ln w="19050">
              <a:solidFill>
                <a:schemeClr val="tx1"/>
              </a:solidFill>
              <a:prstDash val="sysDash"/>
              <a:round/>
              <a:headEnd/>
              <a:tailEnd type="triangle"/>
            </a:ln>
            <a:effectLst/>
          </p:spPr>
          <p:txBody>
            <a:bodyPr/>
            <a:lstStyle/>
            <a:p>
              <a:endParaRPr lang="en-US"/>
            </a:p>
          </p:txBody>
        </p:sp>
        <p:grpSp>
          <p:nvGrpSpPr>
            <p:cNvPr id="61" name="Group 60"/>
            <p:cNvGrpSpPr/>
            <p:nvPr/>
          </p:nvGrpSpPr>
          <p:grpSpPr>
            <a:xfrm>
              <a:off x="6734175" y="2924175"/>
              <a:ext cx="2166938" cy="1047750"/>
              <a:chOff x="7210425" y="3886200"/>
              <a:chExt cx="2166938" cy="1047750"/>
            </a:xfrm>
          </p:grpSpPr>
          <p:sp>
            <p:nvSpPr>
              <p:cNvPr id="57" name="Freeform 56"/>
              <p:cNvSpPr/>
              <p:nvPr/>
            </p:nvSpPr>
            <p:spPr>
              <a:xfrm>
                <a:off x="7467599" y="3886200"/>
                <a:ext cx="479425" cy="609600"/>
              </a:xfrm>
              <a:custGeom>
                <a:avLst/>
                <a:gdLst>
                  <a:gd name="connsiteX0" fmla="*/ 0 w 1003300"/>
                  <a:gd name="connsiteY0" fmla="*/ 1104900 h 1104900"/>
                  <a:gd name="connsiteX1" fmla="*/ 787400 w 1003300"/>
                  <a:gd name="connsiteY1" fmla="*/ 127000 h 1104900"/>
                  <a:gd name="connsiteX2" fmla="*/ 1003300 w 1003300"/>
                  <a:gd name="connsiteY2" fmla="*/ 342900 h 1104900"/>
                </a:gdLst>
                <a:ahLst/>
                <a:cxnLst>
                  <a:cxn ang="0">
                    <a:pos x="connsiteX0" y="connsiteY0"/>
                  </a:cxn>
                  <a:cxn ang="0">
                    <a:pos x="connsiteX1" y="connsiteY1"/>
                  </a:cxn>
                  <a:cxn ang="0">
                    <a:pos x="connsiteX2" y="connsiteY2"/>
                  </a:cxn>
                </a:cxnLst>
                <a:rect l="l" t="t" r="r" b="b"/>
                <a:pathLst>
                  <a:path w="1003300" h="1104900">
                    <a:moveTo>
                      <a:pt x="0" y="1104900"/>
                    </a:moveTo>
                    <a:cubicBezTo>
                      <a:pt x="310091" y="679450"/>
                      <a:pt x="620183" y="254000"/>
                      <a:pt x="787400" y="127000"/>
                    </a:cubicBezTo>
                    <a:cubicBezTo>
                      <a:pt x="954617" y="0"/>
                      <a:pt x="978958" y="171450"/>
                      <a:pt x="1003300" y="342900"/>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7939088" y="4076700"/>
                <a:ext cx="1438275" cy="0"/>
              </a:xfrm>
              <a:custGeom>
                <a:avLst/>
                <a:gdLst>
                  <a:gd name="connsiteX0" fmla="*/ 0 w 1438275"/>
                  <a:gd name="connsiteY0" fmla="*/ 0 h 0"/>
                  <a:gd name="connsiteX1" fmla="*/ 1438275 w 1438275"/>
                  <a:gd name="connsiteY1" fmla="*/ 0 h 0"/>
                </a:gdLst>
                <a:ahLst/>
                <a:cxnLst>
                  <a:cxn ang="0">
                    <a:pos x="connsiteX0" y="connsiteY0"/>
                  </a:cxn>
                  <a:cxn ang="0">
                    <a:pos x="connsiteX1" y="connsiteY1"/>
                  </a:cxn>
                </a:cxnLst>
                <a:rect l="l" t="t" r="r" b="b"/>
                <a:pathLst>
                  <a:path w="1438275">
                    <a:moveTo>
                      <a:pt x="0" y="0"/>
                    </a:moveTo>
                    <a:lnTo>
                      <a:pt x="1438275" y="0"/>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0" name="Straight Connector 59"/>
              <p:cNvCxnSpPr>
                <a:stCxn id="57" idx="0"/>
              </p:cNvCxnSpPr>
              <p:nvPr/>
            </p:nvCxnSpPr>
            <p:spPr>
              <a:xfrm flipH="1">
                <a:off x="7210425" y="4495800"/>
                <a:ext cx="257174" cy="4381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26" name="Exp_FluidizationLikeLiquid_RubberDucky.mpg">
            <a:hlinkClick r:id="" action="ppaction://media"/>
          </p:cNvPr>
          <p:cNvPicPr>
            <a:picLocks noRot="1" noChangeAspect="1"/>
          </p:cNvPicPr>
          <p:nvPr>
            <a:videoFile r:link="rId2"/>
          </p:nvPr>
        </p:nvPicPr>
        <p:blipFill>
          <a:blip r:embed="rId7" cstate="print"/>
          <a:stretch>
            <a:fillRect/>
          </a:stretch>
        </p:blipFill>
        <p:spPr>
          <a:xfrm>
            <a:off x="5791200" y="3733800"/>
            <a:ext cx="3048000" cy="2286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6"/>
                                        </p:tgtEl>
                                      </p:cBhvr>
                                    </p:cmd>
                                  </p:childTnLst>
                                </p:cTn>
                              </p:par>
                            </p:childTnLst>
                          </p:cTn>
                        </p:par>
                      </p:childTnLst>
                    </p:cTn>
                  </p:par>
                </p:childTnLst>
              </p:cTn>
              <p:nextCondLst>
                <p:cond evt="onClick" delay="0">
                  <p:tgtEl>
                    <p:spTgt spid="26"/>
                  </p:tgtEl>
                </p:cond>
              </p:nextCondLst>
            </p:seq>
            <p:video>
              <p:cMediaNode>
                <p:cTn id="7" fill="hold" display="0">
                  <p:stCondLst>
                    <p:cond delay="indefinite"/>
                  </p:stCondLst>
                  <p:endCondLst>
                    <p:cond evt="onNext" delay="0">
                      <p:tgtEl>
                        <p:sldTgt/>
                      </p:tgtEl>
                    </p:cond>
                    <p:cond evt="onPrev" delay="0">
                      <p:tgtEl>
                        <p:sldTgt/>
                      </p:tgtEl>
                    </p:cond>
                  </p:endCondLst>
                </p:cTn>
                <p:tgtEl>
                  <p:spTgt spid="26"/>
                </p:tgtEl>
              </p:cMediaNode>
            </p:video>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US" dirty="0" smtClean="0"/>
              <a:t>Based on fluidization characteristics at ambient conditions</a:t>
            </a:r>
            <a:endParaRPr lang="en-US" dirty="0"/>
          </a:p>
        </p:txBody>
      </p:sp>
      <p:sp>
        <p:nvSpPr>
          <p:cNvPr id="3" name="Title 2"/>
          <p:cNvSpPr>
            <a:spLocks noGrp="1"/>
          </p:cNvSpPr>
          <p:nvPr>
            <p:ph type="title"/>
          </p:nvPr>
        </p:nvSpPr>
        <p:spPr/>
        <p:txBody>
          <a:bodyPr/>
          <a:lstStyle/>
          <a:p>
            <a:r>
              <a:rPr lang="en-US" smtClean="0"/>
              <a:t>Geldart Particle Type Classification</a:t>
            </a:r>
            <a:endParaRPr lang="en-US" dirty="0"/>
          </a:p>
        </p:txBody>
      </p:sp>
      <p:graphicFrame>
        <p:nvGraphicFramePr>
          <p:cNvPr id="4099" name="Object 3"/>
          <p:cNvGraphicFramePr>
            <a:graphicFrameLocks noChangeAspect="1"/>
          </p:cNvGraphicFramePr>
          <p:nvPr/>
        </p:nvGraphicFramePr>
        <p:xfrm>
          <a:off x="1219200" y="2209800"/>
          <a:ext cx="6484938" cy="4300537"/>
        </p:xfrm>
        <a:graphic>
          <a:graphicData uri="http://schemas.openxmlformats.org/presentationml/2006/ole">
            <p:oleObj spid="_x0000_s4099" name="Chart" r:id="rId4" imgW="9982200" imgH="6619951" progId="Excel.Sheet.8">
              <p:embed/>
            </p:oleObj>
          </a:graphicData>
        </a:graphic>
      </p:graphicFrame>
      <p:sp>
        <p:nvSpPr>
          <p:cNvPr id="6" name="Rectangle 15"/>
          <p:cNvSpPr>
            <a:spLocks noChangeArrowheads="1"/>
          </p:cNvSpPr>
          <p:nvPr/>
        </p:nvSpPr>
        <p:spPr bwMode="auto">
          <a:xfrm>
            <a:off x="8001000" y="6583576"/>
            <a:ext cx="1143000" cy="274424"/>
          </a:xfrm>
          <a:prstGeom prst="rect">
            <a:avLst/>
          </a:prstGeom>
          <a:noFill/>
          <a:ln w="12700">
            <a:noFill/>
            <a:miter lim="800000"/>
            <a:headEnd/>
            <a:tailEnd/>
          </a:ln>
          <a:effectLst/>
        </p:spPr>
        <p:txBody>
          <a:bodyPr wrap="square" lIns="90478" tIns="44445" rIns="90478" bIns="44445">
            <a:spAutoFit/>
          </a:bodyPr>
          <a:lstStyle/>
          <a:p>
            <a:pPr algn="r">
              <a:spcBef>
                <a:spcPct val="50000"/>
              </a:spcBef>
            </a:pPr>
            <a:r>
              <a:rPr lang="en-US" sz="1200" dirty="0" err="1"/>
              <a:t>Geldart</a:t>
            </a:r>
            <a:r>
              <a:rPr lang="en-US" sz="1200" dirty="0"/>
              <a:t> (1986)</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5029200" cy="5257800"/>
          </a:xfrm>
        </p:spPr>
        <p:txBody>
          <a:bodyPr>
            <a:noAutofit/>
          </a:bodyPr>
          <a:lstStyle/>
          <a:p>
            <a:pPr>
              <a:spcBef>
                <a:spcPts val="600"/>
              </a:spcBef>
            </a:pPr>
            <a:r>
              <a:rPr lang="en-US" sz="2000" dirty="0" err="1" smtClean="0"/>
              <a:t>Interparticle</a:t>
            </a:r>
            <a:r>
              <a:rPr lang="en-US" sz="2000" dirty="0" smtClean="0"/>
              <a:t> forces of van </a:t>
            </a:r>
            <a:r>
              <a:rPr lang="en-US" sz="2000" dirty="0" err="1" smtClean="0"/>
              <a:t>der</a:t>
            </a:r>
            <a:r>
              <a:rPr lang="en-US" sz="2000" dirty="0" smtClean="0"/>
              <a:t> Waals type</a:t>
            </a:r>
          </a:p>
          <a:p>
            <a:pPr>
              <a:spcBef>
                <a:spcPts val="600"/>
              </a:spcBef>
            </a:pPr>
            <a:r>
              <a:rPr lang="en-US" sz="2000" dirty="0" smtClean="0">
                <a:solidFill>
                  <a:schemeClr val="accent2"/>
                </a:solidFill>
              </a:rPr>
              <a:t>Bubble-free expansion </a:t>
            </a:r>
            <a:r>
              <a:rPr lang="en-US" sz="2000" dirty="0" smtClean="0"/>
              <a:t>when </a:t>
            </a:r>
            <a:r>
              <a:rPr lang="en-US" sz="2000" dirty="0" err="1" smtClean="0"/>
              <a:t>U</a:t>
            </a:r>
            <a:r>
              <a:rPr lang="en-US" sz="2000" baseline="-25000" dirty="0" err="1" smtClean="0"/>
              <a:t>mf</a:t>
            </a:r>
            <a:r>
              <a:rPr lang="en-US" sz="2000" dirty="0" smtClean="0"/>
              <a:t> &lt; U &lt; </a:t>
            </a:r>
            <a:r>
              <a:rPr lang="en-US" sz="2000" dirty="0" err="1" smtClean="0"/>
              <a:t>U</a:t>
            </a:r>
            <a:r>
              <a:rPr lang="en-US" sz="2000" baseline="-25000" dirty="0" err="1" smtClean="0"/>
              <a:t>mb</a:t>
            </a:r>
            <a:endParaRPr lang="en-US" sz="2000" baseline="-25000" dirty="0" smtClean="0"/>
          </a:p>
          <a:p>
            <a:pPr>
              <a:spcBef>
                <a:spcPts val="600"/>
              </a:spcBef>
            </a:pPr>
            <a:r>
              <a:rPr lang="en-US" sz="2000" dirty="0" smtClean="0"/>
              <a:t>Bubbles when U &gt; </a:t>
            </a:r>
            <a:r>
              <a:rPr lang="en-US" sz="2000" dirty="0" err="1" smtClean="0"/>
              <a:t>U</a:t>
            </a:r>
            <a:r>
              <a:rPr lang="en-US" sz="2000" baseline="-25000" dirty="0" err="1" smtClean="0"/>
              <a:t>mb</a:t>
            </a:r>
            <a:endParaRPr lang="en-US" sz="2000" dirty="0" smtClean="0"/>
          </a:p>
          <a:p>
            <a:pPr lvl="1">
              <a:spcBef>
                <a:spcPts val="600"/>
              </a:spcBef>
            </a:pPr>
            <a:r>
              <a:rPr lang="en-US" sz="1800" dirty="0" smtClean="0"/>
              <a:t>Bubbles reach a maximum stable size</a:t>
            </a:r>
          </a:p>
          <a:p>
            <a:pPr>
              <a:spcBef>
                <a:spcPts val="600"/>
              </a:spcBef>
            </a:pPr>
            <a:r>
              <a:rPr lang="en-US" sz="2000" dirty="0" smtClean="0"/>
              <a:t>Bubble rise velocity usually less than interstitial gas velocity (slow bubbles)</a:t>
            </a:r>
          </a:p>
          <a:p>
            <a:pPr>
              <a:spcBef>
                <a:spcPts val="600"/>
              </a:spcBef>
            </a:pPr>
            <a:r>
              <a:rPr lang="en-US" sz="2000" dirty="0" smtClean="0"/>
              <a:t>Slow </a:t>
            </a:r>
            <a:r>
              <a:rPr lang="en-US" sz="2000" dirty="0" err="1" smtClean="0"/>
              <a:t>deaeration</a:t>
            </a:r>
            <a:r>
              <a:rPr lang="en-US" sz="2000" dirty="0" smtClean="0"/>
              <a:t> upon </a:t>
            </a:r>
            <a:r>
              <a:rPr lang="en-US" sz="2000" dirty="0" err="1" smtClean="0"/>
              <a:t>defluidization</a:t>
            </a:r>
            <a:endParaRPr lang="en-US" sz="2000" dirty="0" smtClean="0"/>
          </a:p>
          <a:p>
            <a:pPr>
              <a:spcBef>
                <a:spcPts val="600"/>
              </a:spcBef>
            </a:pPr>
            <a:r>
              <a:rPr lang="en-US" sz="2000" dirty="0" smtClean="0"/>
              <a:t>High solids mixing and gas </a:t>
            </a:r>
            <a:r>
              <a:rPr lang="en-US" sz="2000" dirty="0" err="1" smtClean="0"/>
              <a:t>backmixing</a:t>
            </a:r>
            <a:endParaRPr lang="en-US" sz="2000" dirty="0" smtClean="0"/>
          </a:p>
          <a:p>
            <a:pPr>
              <a:spcBef>
                <a:spcPts val="600"/>
              </a:spcBef>
              <a:buNone/>
            </a:pPr>
            <a:endParaRPr lang="en-US" sz="2000" dirty="0" smtClean="0"/>
          </a:p>
          <a:p>
            <a:pPr>
              <a:spcBef>
                <a:spcPts val="600"/>
              </a:spcBef>
            </a:pPr>
            <a:endParaRPr lang="en-US" sz="2000" dirty="0" smtClean="0"/>
          </a:p>
          <a:p>
            <a:pPr>
              <a:spcBef>
                <a:spcPts val="600"/>
              </a:spcBef>
            </a:pPr>
            <a:r>
              <a:rPr lang="en-US" sz="2000" dirty="0" smtClean="0"/>
              <a:t>Examples: FCC catalyst</a:t>
            </a:r>
          </a:p>
          <a:p>
            <a:pPr>
              <a:spcBef>
                <a:spcPts val="600"/>
              </a:spcBef>
            </a:pPr>
            <a:r>
              <a:rPr lang="en-US" sz="2000" dirty="0" smtClean="0"/>
              <a:t>Limited success with CFD models</a:t>
            </a:r>
            <a:endParaRPr lang="en-US" sz="2000" dirty="0"/>
          </a:p>
        </p:txBody>
      </p:sp>
      <p:sp>
        <p:nvSpPr>
          <p:cNvPr id="3" name="Title 2"/>
          <p:cNvSpPr>
            <a:spLocks noGrp="1"/>
          </p:cNvSpPr>
          <p:nvPr>
            <p:ph type="title"/>
          </p:nvPr>
        </p:nvSpPr>
        <p:spPr/>
        <p:txBody>
          <a:bodyPr/>
          <a:lstStyle/>
          <a:p>
            <a:r>
              <a:rPr lang="en-US" smtClean="0"/>
              <a:t>Group A (Aeratable)</a:t>
            </a:r>
            <a:endParaRPr lang="en-US" dirty="0"/>
          </a:p>
        </p:txBody>
      </p:sp>
      <p:pic>
        <p:nvPicPr>
          <p:cNvPr id="5" name="Exp_GroupA_2DBubblingBed_Vid5.mpg">
            <a:hlinkClick r:id="" action="ppaction://media"/>
          </p:cNvPr>
          <p:cNvPicPr>
            <a:picLocks noRot="1" noChangeAspect="1"/>
          </p:cNvPicPr>
          <p:nvPr>
            <a:videoFile r:link="rId1"/>
          </p:nvPr>
        </p:nvPicPr>
        <p:blipFill>
          <a:blip r:embed="rId4" cstate="print"/>
          <a:stretch>
            <a:fillRect/>
          </a:stretch>
        </p:blipFill>
        <p:spPr>
          <a:xfrm>
            <a:off x="5596466" y="1727199"/>
            <a:ext cx="3357034" cy="2517775"/>
          </a:xfrm>
          <a:prstGeom prst="rect">
            <a:avLst/>
          </a:prstGeom>
        </p:spPr>
      </p:pic>
      <p:sp>
        <p:nvSpPr>
          <p:cNvPr id="6" name="Rectangle 5"/>
          <p:cNvSpPr/>
          <p:nvPr/>
        </p:nvSpPr>
        <p:spPr>
          <a:xfrm>
            <a:off x="5549900" y="4465935"/>
            <a:ext cx="3429000" cy="1077218"/>
          </a:xfrm>
          <a:prstGeom prst="rect">
            <a:avLst/>
          </a:prstGeom>
        </p:spPr>
        <p:txBody>
          <a:bodyPr wrap="square">
            <a:spAutoFit/>
          </a:bodyPr>
          <a:lstStyle/>
          <a:p>
            <a:pPr algn="ctr"/>
            <a:r>
              <a:rPr lang="en-US" sz="1600" dirty="0" smtClean="0"/>
              <a:t>Bubbles achieve a maximum stable size through splitting and coalescence that is effectively independent of the gas velocity or vessel size</a:t>
            </a:r>
            <a:endParaRPr lang="en-US" sz="1600" dirty="0"/>
          </a:p>
        </p:txBody>
      </p:sp>
      <p:sp>
        <p:nvSpPr>
          <p:cNvPr id="7" name="Rectangle 15"/>
          <p:cNvSpPr>
            <a:spLocks noChangeArrowheads="1"/>
          </p:cNvSpPr>
          <p:nvPr/>
        </p:nvSpPr>
        <p:spPr bwMode="auto">
          <a:xfrm>
            <a:off x="6096000" y="6398910"/>
            <a:ext cx="3048000" cy="459090"/>
          </a:xfrm>
          <a:prstGeom prst="rect">
            <a:avLst/>
          </a:prstGeom>
          <a:noFill/>
          <a:ln w="12700">
            <a:noFill/>
            <a:miter lim="800000"/>
            <a:headEnd/>
            <a:tailEnd/>
          </a:ln>
          <a:effectLst/>
        </p:spPr>
        <p:txBody>
          <a:bodyPr wrap="square" lIns="90478" tIns="44445" rIns="90478" bIns="44445">
            <a:spAutoFit/>
          </a:bodyPr>
          <a:lstStyle/>
          <a:p>
            <a:pPr algn="r"/>
            <a:r>
              <a:rPr lang="en-US" sz="1200" dirty="0" smtClean="0"/>
              <a:t>Rhodes (2001)</a:t>
            </a:r>
          </a:p>
          <a:p>
            <a:pPr algn="r"/>
            <a:r>
              <a:rPr lang="en-US" sz="1200" dirty="0" smtClean="0">
                <a:hlinkClick r:id="rId5"/>
              </a:rPr>
              <a:t>http://www.erpt.org/012q/rhod-04.htm</a:t>
            </a:r>
            <a:endParaRPr lang="en-US" sz="12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3" name="Rectangle 3"/>
          <p:cNvSpPr>
            <a:spLocks noGrp="1" noChangeArrowheads="1"/>
          </p:cNvSpPr>
          <p:nvPr>
            <p:ph idx="1"/>
          </p:nvPr>
        </p:nvSpPr>
        <p:spPr>
          <a:xfrm>
            <a:off x="457200" y="1219200"/>
            <a:ext cx="4800600" cy="5194300"/>
          </a:xfrm>
        </p:spPr>
        <p:txBody>
          <a:bodyPr>
            <a:normAutofit/>
          </a:bodyPr>
          <a:lstStyle/>
          <a:p>
            <a:pPr>
              <a:spcBef>
                <a:spcPts val="600"/>
              </a:spcBef>
            </a:pPr>
            <a:r>
              <a:rPr lang="en-US" sz="2000" dirty="0" err="1"/>
              <a:t>Interparticle</a:t>
            </a:r>
            <a:r>
              <a:rPr lang="en-US" sz="2000" dirty="0"/>
              <a:t> forces are negligible </a:t>
            </a:r>
          </a:p>
          <a:p>
            <a:pPr>
              <a:spcBef>
                <a:spcPts val="600"/>
              </a:spcBef>
            </a:pPr>
            <a:r>
              <a:rPr lang="en-US" sz="2000" dirty="0"/>
              <a:t>Bubbles when U &gt; </a:t>
            </a:r>
            <a:r>
              <a:rPr lang="en-US" sz="2000" dirty="0" err="1" smtClean="0"/>
              <a:t>U</a:t>
            </a:r>
            <a:r>
              <a:rPr lang="en-US" sz="2000" baseline="-25000" dirty="0" err="1" smtClean="0"/>
              <a:t>mf</a:t>
            </a:r>
            <a:r>
              <a:rPr lang="en-US" sz="2000" baseline="-25000" dirty="0" smtClean="0"/>
              <a:t>  </a:t>
            </a:r>
            <a:r>
              <a:rPr lang="en-US" sz="2000" dirty="0" smtClean="0"/>
              <a:t>(</a:t>
            </a:r>
            <a:r>
              <a:rPr lang="en-US" sz="2000" dirty="0" err="1" smtClean="0"/>
              <a:t>U</a:t>
            </a:r>
            <a:r>
              <a:rPr lang="en-US" sz="2000" baseline="-25000" dirty="0" err="1" smtClean="0"/>
              <a:t>mf</a:t>
            </a:r>
            <a:r>
              <a:rPr lang="en-US" sz="2000" baseline="-25000" dirty="0" smtClean="0"/>
              <a:t> </a:t>
            </a:r>
            <a:r>
              <a:rPr lang="en-US" sz="2000" dirty="0"/>
              <a:t>= </a:t>
            </a:r>
            <a:r>
              <a:rPr lang="en-US" sz="2000" dirty="0" err="1" smtClean="0"/>
              <a:t>U</a:t>
            </a:r>
            <a:r>
              <a:rPr lang="en-US" sz="2000" baseline="-25000" dirty="0" err="1" smtClean="0"/>
              <a:t>mb</a:t>
            </a:r>
            <a:r>
              <a:rPr lang="en-US" sz="2000" dirty="0" smtClean="0"/>
              <a:t>)</a:t>
            </a:r>
            <a:endParaRPr lang="en-US" sz="2000" dirty="0"/>
          </a:p>
          <a:p>
            <a:pPr lvl="1">
              <a:spcBef>
                <a:spcPts val="600"/>
              </a:spcBef>
            </a:pPr>
            <a:r>
              <a:rPr lang="en-US" sz="1800" dirty="0" smtClean="0"/>
              <a:t>Bubbles continue </a:t>
            </a:r>
            <a:r>
              <a:rPr lang="en-US" sz="1800" dirty="0"/>
              <a:t>to grow as they rise </a:t>
            </a:r>
            <a:r>
              <a:rPr lang="en-US" sz="1800" dirty="0" smtClean="0"/>
              <a:t> and size </a:t>
            </a:r>
            <a:r>
              <a:rPr lang="en-US" sz="1800" dirty="0"/>
              <a:t>is limited only by the bed height</a:t>
            </a:r>
          </a:p>
          <a:p>
            <a:pPr>
              <a:spcBef>
                <a:spcPts val="600"/>
              </a:spcBef>
            </a:pPr>
            <a:r>
              <a:rPr lang="en-US" sz="2000" dirty="0"/>
              <a:t>Bubble rise velocity is usually greater than U and increases with height in bed (bubble size)</a:t>
            </a:r>
          </a:p>
          <a:p>
            <a:pPr>
              <a:spcBef>
                <a:spcPts val="600"/>
              </a:spcBef>
            </a:pPr>
            <a:r>
              <a:rPr lang="en-US" sz="2000" dirty="0"/>
              <a:t>Fast bed </a:t>
            </a:r>
            <a:r>
              <a:rPr lang="en-US" sz="2000" dirty="0" err="1"/>
              <a:t>deaeration</a:t>
            </a:r>
            <a:r>
              <a:rPr lang="en-US" sz="2000" dirty="0"/>
              <a:t> upon </a:t>
            </a:r>
            <a:r>
              <a:rPr lang="en-US" sz="2000" dirty="0" err="1"/>
              <a:t>defluidization</a:t>
            </a:r>
            <a:endParaRPr lang="en-US" sz="2000" dirty="0"/>
          </a:p>
          <a:p>
            <a:pPr>
              <a:spcBef>
                <a:spcPts val="600"/>
              </a:spcBef>
            </a:pPr>
            <a:r>
              <a:rPr lang="en-US" sz="2000" dirty="0"/>
              <a:t>Moderate solids mixing and gas back mixing</a:t>
            </a:r>
          </a:p>
          <a:p>
            <a:pPr>
              <a:spcBef>
                <a:spcPts val="600"/>
              </a:spcBef>
            </a:pPr>
            <a:endParaRPr lang="en-US" sz="2000" dirty="0"/>
          </a:p>
          <a:p>
            <a:pPr>
              <a:spcBef>
                <a:spcPts val="600"/>
              </a:spcBef>
            </a:pPr>
            <a:r>
              <a:rPr lang="en-US" sz="2000" dirty="0" smtClean="0"/>
              <a:t>Examples: glass </a:t>
            </a:r>
            <a:r>
              <a:rPr lang="en-US" sz="2000" dirty="0"/>
              <a:t>beads, sand, table salt</a:t>
            </a:r>
          </a:p>
          <a:p>
            <a:pPr>
              <a:spcBef>
                <a:spcPts val="600"/>
              </a:spcBef>
            </a:pPr>
            <a:r>
              <a:rPr lang="en-US" sz="2000" dirty="0"/>
              <a:t>Good success with CFD models</a:t>
            </a:r>
          </a:p>
        </p:txBody>
      </p:sp>
      <p:sp>
        <p:nvSpPr>
          <p:cNvPr id="614402" name="Rectangle 2"/>
          <p:cNvSpPr>
            <a:spLocks noGrp="1" noChangeArrowheads="1"/>
          </p:cNvSpPr>
          <p:nvPr>
            <p:ph type="title"/>
          </p:nvPr>
        </p:nvSpPr>
        <p:spPr/>
        <p:txBody>
          <a:bodyPr/>
          <a:lstStyle/>
          <a:p>
            <a:r>
              <a:rPr lang="en-US"/>
              <a:t>Group B (Sand-like)</a:t>
            </a:r>
          </a:p>
        </p:txBody>
      </p:sp>
      <p:sp>
        <p:nvSpPr>
          <p:cNvPr id="614405" name="Rectangle 5"/>
          <p:cNvSpPr>
            <a:spLocks noChangeArrowheads="1"/>
          </p:cNvSpPr>
          <p:nvPr/>
        </p:nvSpPr>
        <p:spPr bwMode="auto">
          <a:xfrm>
            <a:off x="5740400" y="4498975"/>
            <a:ext cx="3070225" cy="821523"/>
          </a:xfrm>
          <a:prstGeom prst="rect">
            <a:avLst/>
          </a:prstGeom>
          <a:noFill/>
          <a:ln w="12700">
            <a:noFill/>
            <a:miter lim="800000"/>
            <a:headEnd/>
            <a:tailEnd/>
          </a:ln>
          <a:effectLst/>
        </p:spPr>
        <p:txBody>
          <a:bodyPr wrap="square" lIns="82058" tIns="41029" rIns="82058" bIns="41029">
            <a:spAutoFit/>
          </a:bodyPr>
          <a:lstStyle/>
          <a:p>
            <a:pPr algn="ctr" defTabSz="820738"/>
            <a:r>
              <a:rPr lang="en-US" sz="1600" dirty="0" smtClean="0">
                <a:latin typeface="+mj-lt"/>
              </a:rPr>
              <a:t>Bubble </a:t>
            </a:r>
            <a:r>
              <a:rPr lang="en-US" sz="1600" dirty="0">
                <a:latin typeface="+mj-lt"/>
              </a:rPr>
              <a:t>size continues to increase with distance from the distributor and with increasing gas </a:t>
            </a:r>
            <a:r>
              <a:rPr lang="en-US" sz="1600" dirty="0" smtClean="0">
                <a:latin typeface="+mj-lt"/>
              </a:rPr>
              <a:t>velocity </a:t>
            </a:r>
            <a:endParaRPr lang="en-US" sz="1600" dirty="0">
              <a:latin typeface="+mj-lt"/>
            </a:endParaRPr>
          </a:p>
        </p:txBody>
      </p:sp>
      <p:pic>
        <p:nvPicPr>
          <p:cNvPr id="8" name="Exp_GroupB_2DBubblingBed_Vid8.mpg">
            <a:hlinkClick r:id="" action="ppaction://media"/>
          </p:cNvPr>
          <p:cNvPicPr>
            <a:picLocks noRot="1" noChangeAspect="1"/>
          </p:cNvPicPr>
          <p:nvPr>
            <a:videoFile r:link="rId1"/>
          </p:nvPr>
        </p:nvPicPr>
        <p:blipFill>
          <a:blip r:embed="rId4" cstate="print"/>
          <a:stretch>
            <a:fillRect/>
          </a:stretch>
        </p:blipFill>
        <p:spPr>
          <a:xfrm>
            <a:off x="5422900" y="1682750"/>
            <a:ext cx="3505200" cy="2552700"/>
          </a:xfrm>
          <a:prstGeom prst="rect">
            <a:avLst/>
          </a:prstGeom>
        </p:spPr>
      </p:pic>
      <p:sp>
        <p:nvSpPr>
          <p:cNvPr id="10" name="Rectangle 15"/>
          <p:cNvSpPr>
            <a:spLocks noChangeArrowheads="1"/>
          </p:cNvSpPr>
          <p:nvPr/>
        </p:nvSpPr>
        <p:spPr bwMode="auto">
          <a:xfrm>
            <a:off x="6096000" y="6398910"/>
            <a:ext cx="3048000" cy="459090"/>
          </a:xfrm>
          <a:prstGeom prst="rect">
            <a:avLst/>
          </a:prstGeom>
          <a:noFill/>
          <a:ln w="12700">
            <a:noFill/>
            <a:miter lim="800000"/>
            <a:headEnd/>
            <a:tailEnd/>
          </a:ln>
          <a:effectLst/>
        </p:spPr>
        <p:txBody>
          <a:bodyPr wrap="square" lIns="90478" tIns="44445" rIns="90478" bIns="44445">
            <a:spAutoFit/>
          </a:bodyPr>
          <a:lstStyle/>
          <a:p>
            <a:pPr algn="r"/>
            <a:r>
              <a:rPr lang="en-US" sz="1200" dirty="0" smtClean="0"/>
              <a:t>Rhodes (2001)</a:t>
            </a:r>
          </a:p>
          <a:p>
            <a:pPr algn="r"/>
            <a:r>
              <a:rPr lang="en-US" sz="1200" dirty="0" smtClean="0">
                <a:hlinkClick r:id="rId5"/>
              </a:rPr>
              <a:t>http://www.erpt.org/012q/rhod-04.htm</a:t>
            </a:r>
            <a:endParaRPr lang="en-US" sz="1200" dirty="0"/>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1" name="Rectangle 3"/>
          <p:cNvSpPr>
            <a:spLocks noGrp="1" noChangeArrowheads="1"/>
          </p:cNvSpPr>
          <p:nvPr>
            <p:ph idx="1"/>
          </p:nvPr>
        </p:nvSpPr>
        <p:spPr>
          <a:xfrm>
            <a:off x="457200" y="1219200"/>
            <a:ext cx="5029200" cy="4626547"/>
          </a:xfrm>
        </p:spPr>
        <p:txBody>
          <a:bodyPr/>
          <a:lstStyle/>
          <a:p>
            <a:pPr>
              <a:spcBef>
                <a:spcPts val="600"/>
              </a:spcBef>
            </a:pPr>
            <a:r>
              <a:rPr lang="en-US" sz="2000" dirty="0" smtClean="0"/>
              <a:t>Significant </a:t>
            </a:r>
            <a:r>
              <a:rPr lang="en-US" sz="2000" dirty="0" err="1"/>
              <a:t>interparticle</a:t>
            </a:r>
            <a:r>
              <a:rPr lang="en-US" sz="2000" dirty="0"/>
              <a:t> </a:t>
            </a:r>
            <a:r>
              <a:rPr lang="en-US" sz="2000" dirty="0" smtClean="0"/>
              <a:t>forces compared with the inertial forces</a:t>
            </a:r>
          </a:p>
          <a:p>
            <a:pPr>
              <a:spcBef>
                <a:spcPts val="600"/>
              </a:spcBef>
            </a:pPr>
            <a:r>
              <a:rPr lang="en-US" sz="2000" dirty="0" smtClean="0"/>
              <a:t>No bubbles only channels </a:t>
            </a:r>
            <a:r>
              <a:rPr lang="en-US" sz="2000" dirty="0"/>
              <a:t>and cracks</a:t>
            </a:r>
          </a:p>
          <a:p>
            <a:pPr>
              <a:spcBef>
                <a:spcPts val="600"/>
              </a:spcBef>
            </a:pPr>
            <a:r>
              <a:rPr lang="en-US" sz="2000" dirty="0"/>
              <a:t>Very low solids mixing and gas back mixing</a:t>
            </a:r>
          </a:p>
          <a:p>
            <a:pPr>
              <a:spcBef>
                <a:spcPts val="600"/>
              </a:spcBef>
            </a:pPr>
            <a:endParaRPr lang="en-US" sz="2000" dirty="0" smtClean="0"/>
          </a:p>
          <a:p>
            <a:pPr>
              <a:spcBef>
                <a:spcPts val="600"/>
              </a:spcBef>
            </a:pPr>
            <a:endParaRPr lang="en-US" sz="2000" dirty="0" smtClean="0"/>
          </a:p>
          <a:p>
            <a:pPr>
              <a:spcBef>
                <a:spcPts val="600"/>
              </a:spcBef>
            </a:pPr>
            <a:r>
              <a:rPr lang="en-US" sz="2000" dirty="0" smtClean="0"/>
              <a:t>Examples: </a:t>
            </a:r>
            <a:r>
              <a:rPr lang="en-US" sz="2000" dirty="0"/>
              <a:t>flour, </a:t>
            </a:r>
            <a:r>
              <a:rPr lang="en-US" sz="2000" dirty="0" smtClean="0"/>
              <a:t>cement</a:t>
            </a:r>
            <a:endParaRPr lang="en-US" sz="2000" dirty="0"/>
          </a:p>
          <a:p>
            <a:pPr>
              <a:spcBef>
                <a:spcPts val="600"/>
              </a:spcBef>
            </a:pPr>
            <a:r>
              <a:rPr lang="en-US" sz="2000" dirty="0" smtClean="0"/>
              <a:t>No </a:t>
            </a:r>
            <a:r>
              <a:rPr lang="en-US" sz="2000" dirty="0"/>
              <a:t>success with CFD models</a:t>
            </a:r>
          </a:p>
        </p:txBody>
      </p:sp>
      <p:sp>
        <p:nvSpPr>
          <p:cNvPr id="616450" name="Rectangle 2"/>
          <p:cNvSpPr>
            <a:spLocks noGrp="1" noChangeArrowheads="1"/>
          </p:cNvSpPr>
          <p:nvPr>
            <p:ph type="title"/>
          </p:nvPr>
        </p:nvSpPr>
        <p:spPr/>
        <p:txBody>
          <a:bodyPr/>
          <a:lstStyle/>
          <a:p>
            <a:r>
              <a:rPr lang="en-US"/>
              <a:t>Group C (Cohesive)</a:t>
            </a:r>
          </a:p>
        </p:txBody>
      </p:sp>
      <p:sp>
        <p:nvSpPr>
          <p:cNvPr id="616452" name="Rectangle 4"/>
          <p:cNvSpPr>
            <a:spLocks noChangeArrowheads="1"/>
          </p:cNvSpPr>
          <p:nvPr/>
        </p:nvSpPr>
        <p:spPr bwMode="auto">
          <a:xfrm>
            <a:off x="5486400" y="4495800"/>
            <a:ext cx="3484563" cy="821523"/>
          </a:xfrm>
          <a:prstGeom prst="rect">
            <a:avLst/>
          </a:prstGeom>
          <a:noFill/>
          <a:ln w="12700">
            <a:noFill/>
            <a:miter lim="800000"/>
            <a:headEnd/>
            <a:tailEnd/>
          </a:ln>
          <a:effectLst/>
        </p:spPr>
        <p:txBody>
          <a:bodyPr wrap="square" lIns="82058" tIns="41029" rIns="82058" bIns="41029">
            <a:spAutoFit/>
          </a:bodyPr>
          <a:lstStyle/>
          <a:p>
            <a:pPr algn="ctr" defTabSz="820738"/>
            <a:r>
              <a:rPr lang="en-US" sz="1600" dirty="0"/>
              <a:t>An attempt to fluidize a Group C powder produces channels or a discrete plug </a:t>
            </a:r>
          </a:p>
        </p:txBody>
      </p:sp>
      <p:pic>
        <p:nvPicPr>
          <p:cNvPr id="7" name="Exp_GroupC_PlugCracking_Vid9.mpg">
            <a:hlinkClick r:id="" action="ppaction://media"/>
          </p:cNvPr>
          <p:cNvPicPr>
            <a:picLocks noRot="1" noChangeAspect="1"/>
          </p:cNvPicPr>
          <p:nvPr>
            <a:videoFile r:link="rId1"/>
          </p:nvPr>
        </p:nvPicPr>
        <p:blipFill>
          <a:blip r:embed="rId4" cstate="print"/>
          <a:stretch>
            <a:fillRect/>
          </a:stretch>
        </p:blipFill>
        <p:spPr>
          <a:xfrm>
            <a:off x="5486400" y="1676400"/>
            <a:ext cx="3429000" cy="2571750"/>
          </a:xfrm>
          <a:prstGeom prst="rect">
            <a:avLst/>
          </a:prstGeom>
        </p:spPr>
      </p:pic>
      <p:sp>
        <p:nvSpPr>
          <p:cNvPr id="9" name="Rectangle 15"/>
          <p:cNvSpPr>
            <a:spLocks noChangeArrowheads="1"/>
          </p:cNvSpPr>
          <p:nvPr/>
        </p:nvSpPr>
        <p:spPr bwMode="auto">
          <a:xfrm>
            <a:off x="6096000" y="6398910"/>
            <a:ext cx="3048000" cy="459090"/>
          </a:xfrm>
          <a:prstGeom prst="rect">
            <a:avLst/>
          </a:prstGeom>
          <a:noFill/>
          <a:ln w="12700">
            <a:noFill/>
            <a:miter lim="800000"/>
            <a:headEnd/>
            <a:tailEnd/>
          </a:ln>
          <a:effectLst/>
        </p:spPr>
        <p:txBody>
          <a:bodyPr wrap="square" lIns="90478" tIns="44445" rIns="90478" bIns="44445">
            <a:spAutoFit/>
          </a:bodyPr>
          <a:lstStyle/>
          <a:p>
            <a:pPr algn="r"/>
            <a:r>
              <a:rPr lang="en-US" sz="1200" dirty="0" smtClean="0"/>
              <a:t>Rhodes (2001)</a:t>
            </a:r>
          </a:p>
          <a:p>
            <a:pPr algn="r"/>
            <a:r>
              <a:rPr lang="en-US" sz="1200" dirty="0" smtClean="0">
                <a:hlinkClick r:id="rId5"/>
              </a:rPr>
              <a:t>http://www.erpt.org/012q/rhod-04.htm</a:t>
            </a:r>
            <a:endParaRPr lang="en-US" sz="1200" dirty="0"/>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9" name="Rectangle 3"/>
          <p:cNvSpPr>
            <a:spLocks noGrp="1" noChangeArrowheads="1"/>
          </p:cNvSpPr>
          <p:nvPr>
            <p:ph idx="1"/>
          </p:nvPr>
        </p:nvSpPr>
        <p:spPr>
          <a:xfrm>
            <a:off x="457200" y="1219200"/>
            <a:ext cx="5029200" cy="4626547"/>
          </a:xfrm>
        </p:spPr>
        <p:txBody>
          <a:bodyPr>
            <a:normAutofit fontScale="92500" lnSpcReduction="10000"/>
          </a:bodyPr>
          <a:lstStyle/>
          <a:p>
            <a:pPr>
              <a:lnSpc>
                <a:spcPct val="110000"/>
              </a:lnSpc>
              <a:spcBef>
                <a:spcPts val="600"/>
              </a:spcBef>
            </a:pPr>
            <a:r>
              <a:rPr lang="en-US" sz="2000" dirty="0"/>
              <a:t>Negligible </a:t>
            </a:r>
            <a:r>
              <a:rPr lang="en-US" sz="2000" dirty="0" err="1"/>
              <a:t>interparticle</a:t>
            </a:r>
            <a:r>
              <a:rPr lang="en-US" sz="2000" dirty="0"/>
              <a:t> forces</a:t>
            </a:r>
          </a:p>
          <a:p>
            <a:pPr>
              <a:lnSpc>
                <a:spcPct val="110000"/>
              </a:lnSpc>
              <a:spcBef>
                <a:spcPts val="600"/>
              </a:spcBef>
            </a:pPr>
            <a:r>
              <a:rPr lang="en-US" sz="2000" dirty="0"/>
              <a:t>Bubbles (spouts) when U &gt; </a:t>
            </a:r>
            <a:r>
              <a:rPr lang="en-US" sz="2000" dirty="0" err="1"/>
              <a:t>U</a:t>
            </a:r>
            <a:r>
              <a:rPr lang="en-US" sz="2000" baseline="-25000" dirty="0" err="1"/>
              <a:t>mf</a:t>
            </a:r>
            <a:r>
              <a:rPr lang="en-US" sz="2000" dirty="0"/>
              <a:t> </a:t>
            </a:r>
            <a:endParaRPr lang="en-US" sz="2000" dirty="0" smtClean="0"/>
          </a:p>
          <a:p>
            <a:pPr lvl="1">
              <a:lnSpc>
                <a:spcPct val="110000"/>
              </a:lnSpc>
              <a:spcBef>
                <a:spcPts val="600"/>
              </a:spcBef>
            </a:pPr>
            <a:r>
              <a:rPr lang="en-US" sz="1800" dirty="0" smtClean="0"/>
              <a:t>Able to produce deep spouting beds</a:t>
            </a:r>
            <a:endParaRPr lang="en-US" sz="2000" dirty="0"/>
          </a:p>
          <a:p>
            <a:pPr>
              <a:lnSpc>
                <a:spcPct val="110000"/>
              </a:lnSpc>
              <a:spcBef>
                <a:spcPts val="600"/>
              </a:spcBef>
            </a:pPr>
            <a:r>
              <a:rPr lang="en-US" sz="2000" dirty="0"/>
              <a:t>Bubble rise velocity less than U</a:t>
            </a:r>
          </a:p>
          <a:p>
            <a:pPr>
              <a:lnSpc>
                <a:spcPct val="110000"/>
              </a:lnSpc>
              <a:spcBef>
                <a:spcPts val="600"/>
              </a:spcBef>
            </a:pPr>
            <a:r>
              <a:rPr lang="en-US" sz="2000" dirty="0" smtClean="0"/>
              <a:t>Fast </a:t>
            </a:r>
            <a:r>
              <a:rPr lang="en-US" sz="2000" dirty="0"/>
              <a:t>bed </a:t>
            </a:r>
            <a:r>
              <a:rPr lang="en-US" sz="2000" dirty="0" err="1"/>
              <a:t>deaeration</a:t>
            </a:r>
            <a:r>
              <a:rPr lang="en-US" sz="2000" dirty="0"/>
              <a:t> upon </a:t>
            </a:r>
            <a:r>
              <a:rPr lang="en-US" sz="2000" dirty="0" err="1"/>
              <a:t>defluidization</a:t>
            </a:r>
            <a:endParaRPr lang="en-US" sz="2000" dirty="0"/>
          </a:p>
          <a:p>
            <a:pPr>
              <a:lnSpc>
                <a:spcPct val="110000"/>
              </a:lnSpc>
              <a:spcBef>
                <a:spcPts val="600"/>
              </a:spcBef>
            </a:pPr>
            <a:r>
              <a:rPr lang="en-US" sz="2000" dirty="0"/>
              <a:t>Low solids mixing and gas back </a:t>
            </a:r>
            <a:r>
              <a:rPr lang="en-US" sz="2000" dirty="0" smtClean="0"/>
              <a:t>mixing</a:t>
            </a:r>
          </a:p>
          <a:p>
            <a:pPr>
              <a:lnSpc>
                <a:spcPct val="110000"/>
              </a:lnSpc>
              <a:spcBef>
                <a:spcPts val="600"/>
              </a:spcBef>
            </a:pPr>
            <a:r>
              <a:rPr lang="en-US" sz="2000" dirty="0" smtClean="0"/>
              <a:t>Annular </a:t>
            </a:r>
            <a:r>
              <a:rPr lang="en-US" sz="2000" dirty="0"/>
              <a:t>region is a moving </a:t>
            </a:r>
            <a:r>
              <a:rPr lang="en-US" sz="2000" dirty="0" smtClean="0"/>
              <a:t>bed</a:t>
            </a:r>
            <a:endParaRPr lang="en-US" sz="2000" dirty="0"/>
          </a:p>
          <a:p>
            <a:pPr>
              <a:lnSpc>
                <a:spcPct val="110000"/>
              </a:lnSpc>
              <a:spcBef>
                <a:spcPts val="600"/>
              </a:spcBef>
            </a:pPr>
            <a:endParaRPr lang="en-US" sz="2000" dirty="0" smtClean="0"/>
          </a:p>
          <a:p>
            <a:pPr>
              <a:lnSpc>
                <a:spcPct val="110000"/>
              </a:lnSpc>
              <a:spcBef>
                <a:spcPts val="600"/>
              </a:spcBef>
            </a:pPr>
            <a:endParaRPr lang="en-US" sz="2000" dirty="0" smtClean="0"/>
          </a:p>
          <a:p>
            <a:pPr>
              <a:lnSpc>
                <a:spcPct val="110000"/>
              </a:lnSpc>
              <a:spcBef>
                <a:spcPts val="600"/>
              </a:spcBef>
            </a:pPr>
            <a:r>
              <a:rPr lang="en-US" sz="2000" dirty="0" smtClean="0"/>
              <a:t>Examples: crushed </a:t>
            </a:r>
            <a:r>
              <a:rPr lang="en-US" sz="2000" dirty="0"/>
              <a:t>limestone, grains, coffee beans, </a:t>
            </a:r>
            <a:r>
              <a:rPr lang="en-US" sz="2000" dirty="0" smtClean="0"/>
              <a:t>gravel</a:t>
            </a:r>
          </a:p>
          <a:p>
            <a:pPr>
              <a:lnSpc>
                <a:spcPct val="110000"/>
              </a:lnSpc>
              <a:spcBef>
                <a:spcPts val="600"/>
              </a:spcBef>
            </a:pPr>
            <a:r>
              <a:rPr lang="en-US" sz="2000" dirty="0" smtClean="0"/>
              <a:t>Well </a:t>
            </a:r>
            <a:r>
              <a:rPr lang="en-US" sz="2000" dirty="0"/>
              <a:t>describe by CFD simulations, for the limited studies done.</a:t>
            </a:r>
          </a:p>
        </p:txBody>
      </p:sp>
      <p:sp>
        <p:nvSpPr>
          <p:cNvPr id="618498" name="Rectangle 2"/>
          <p:cNvSpPr>
            <a:spLocks noGrp="1" noChangeArrowheads="1"/>
          </p:cNvSpPr>
          <p:nvPr>
            <p:ph type="title"/>
          </p:nvPr>
        </p:nvSpPr>
        <p:spPr/>
        <p:txBody>
          <a:bodyPr/>
          <a:lstStyle/>
          <a:p>
            <a:r>
              <a:rPr lang="en-US"/>
              <a:t>Group D (Spouting)</a:t>
            </a:r>
          </a:p>
        </p:txBody>
      </p:sp>
      <p:sp>
        <p:nvSpPr>
          <p:cNvPr id="618501" name="Text Box 5"/>
          <p:cNvSpPr txBox="1">
            <a:spLocks noChangeArrowheads="1"/>
          </p:cNvSpPr>
          <p:nvPr/>
        </p:nvSpPr>
        <p:spPr bwMode="auto">
          <a:xfrm>
            <a:off x="5486401" y="4114800"/>
            <a:ext cx="3657600" cy="329081"/>
          </a:xfrm>
          <a:prstGeom prst="rect">
            <a:avLst/>
          </a:prstGeom>
          <a:noFill/>
          <a:ln w="12700">
            <a:noFill/>
            <a:miter lim="800000"/>
            <a:headEnd/>
            <a:tailEnd/>
          </a:ln>
          <a:effectLst/>
        </p:spPr>
        <p:txBody>
          <a:bodyPr wrap="square" lIns="82058" tIns="41029" rIns="82058" bIns="41029">
            <a:spAutoFit/>
          </a:bodyPr>
          <a:lstStyle/>
          <a:p>
            <a:pPr algn="ctr" defTabSz="820738">
              <a:spcBef>
                <a:spcPct val="50000"/>
              </a:spcBef>
            </a:pPr>
            <a:r>
              <a:rPr lang="en-US" sz="1600" dirty="0"/>
              <a:t>Spouted bed of rice</a:t>
            </a:r>
          </a:p>
        </p:txBody>
      </p:sp>
      <p:sp>
        <p:nvSpPr>
          <p:cNvPr id="7" name="Rectangle 15"/>
          <p:cNvSpPr>
            <a:spLocks noChangeArrowheads="1"/>
          </p:cNvSpPr>
          <p:nvPr/>
        </p:nvSpPr>
        <p:spPr bwMode="auto">
          <a:xfrm>
            <a:off x="6096000" y="6398910"/>
            <a:ext cx="3048000" cy="459090"/>
          </a:xfrm>
          <a:prstGeom prst="rect">
            <a:avLst/>
          </a:prstGeom>
          <a:noFill/>
          <a:ln w="12700">
            <a:noFill/>
            <a:miter lim="800000"/>
            <a:headEnd/>
            <a:tailEnd/>
          </a:ln>
          <a:effectLst/>
        </p:spPr>
        <p:txBody>
          <a:bodyPr wrap="square" lIns="90478" tIns="44445" rIns="90478" bIns="44445">
            <a:spAutoFit/>
          </a:bodyPr>
          <a:lstStyle/>
          <a:p>
            <a:pPr algn="r"/>
            <a:r>
              <a:rPr lang="en-US" sz="1200" dirty="0" smtClean="0"/>
              <a:t>Rhodes (2001)</a:t>
            </a:r>
          </a:p>
          <a:p>
            <a:pPr algn="r"/>
            <a:r>
              <a:rPr lang="en-US" sz="1200" dirty="0" smtClean="0">
                <a:hlinkClick r:id="rId4"/>
              </a:rPr>
              <a:t>http://www.erpt.org/012q/rhod-04.htm</a:t>
            </a:r>
            <a:endParaRPr lang="en-US" sz="1200" dirty="0"/>
          </a:p>
        </p:txBody>
      </p:sp>
      <p:pic>
        <p:nvPicPr>
          <p:cNvPr id="8" name="Exp_GroupD_SpoutedBed_Vid4.mpg">
            <a:hlinkClick r:id="" action="ppaction://media"/>
          </p:cNvPr>
          <p:cNvPicPr>
            <a:picLocks noRot="1" noChangeAspect="1"/>
          </p:cNvPicPr>
          <p:nvPr>
            <a:videoFile r:link="rId1"/>
          </p:nvPr>
        </p:nvPicPr>
        <p:blipFill>
          <a:blip r:embed="rId5" cstate="print"/>
          <a:stretch>
            <a:fillRect/>
          </a:stretch>
        </p:blipFill>
        <p:spPr>
          <a:xfrm>
            <a:off x="5486400" y="1219200"/>
            <a:ext cx="3657600" cy="2743200"/>
          </a:xfrm>
          <a:prstGeom prst="rect">
            <a:avLst/>
          </a:prstGeo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0" y="914400"/>
            <a:ext cx="4495800" cy="4525963"/>
          </a:xfrm>
        </p:spPr>
        <p:txBody>
          <a:bodyPr>
            <a:noAutofit/>
          </a:bodyPr>
          <a:lstStyle/>
          <a:p>
            <a:pPr>
              <a:spcBef>
                <a:spcPts val="600"/>
              </a:spcBef>
              <a:spcAft>
                <a:spcPts val="600"/>
              </a:spcAft>
            </a:pPr>
            <a:r>
              <a:rPr lang="en-US" sz="2000" b="1" dirty="0" smtClean="0"/>
              <a:t>Bubbling:  </a:t>
            </a:r>
            <a:r>
              <a:rPr lang="en-US" sz="2000" dirty="0" smtClean="0"/>
              <a:t>Bubbles form in a bed with a distinct bed surface</a:t>
            </a:r>
          </a:p>
          <a:p>
            <a:pPr>
              <a:spcBef>
                <a:spcPts val="600"/>
              </a:spcBef>
              <a:spcAft>
                <a:spcPts val="600"/>
              </a:spcAft>
            </a:pPr>
            <a:r>
              <a:rPr lang="en-US" sz="2000" b="1" dirty="0" smtClean="0"/>
              <a:t>Slugging:  </a:t>
            </a:r>
            <a:r>
              <a:rPr lang="en-US" sz="2000" dirty="0" smtClean="0"/>
              <a:t>Bubble diameter is equal to bed diameter</a:t>
            </a:r>
          </a:p>
          <a:p>
            <a:pPr>
              <a:spcBef>
                <a:spcPts val="600"/>
              </a:spcBef>
              <a:spcAft>
                <a:spcPts val="600"/>
              </a:spcAft>
            </a:pPr>
            <a:r>
              <a:rPr lang="en-US" sz="2000" b="1" dirty="0" smtClean="0"/>
              <a:t>Spouted:  </a:t>
            </a:r>
            <a:r>
              <a:rPr lang="en-US" sz="2000" dirty="0" smtClean="0"/>
              <a:t>Bed with a central spout and a fountain of solids above</a:t>
            </a:r>
          </a:p>
          <a:p>
            <a:pPr>
              <a:spcBef>
                <a:spcPts val="600"/>
              </a:spcBef>
              <a:spcAft>
                <a:spcPts val="600"/>
              </a:spcAft>
            </a:pPr>
            <a:r>
              <a:rPr lang="en-US" sz="2000" b="1" dirty="0" smtClean="0"/>
              <a:t>Turbulent : </a:t>
            </a:r>
            <a:r>
              <a:rPr lang="en-US" sz="2000" dirty="0" smtClean="0"/>
              <a:t>Two different coexisting regions – a bottom dense, bubbling region below a dilute, dispersed flow region</a:t>
            </a:r>
          </a:p>
          <a:p>
            <a:pPr>
              <a:spcBef>
                <a:spcPts val="600"/>
              </a:spcBef>
              <a:spcAft>
                <a:spcPts val="600"/>
              </a:spcAft>
            </a:pPr>
            <a:r>
              <a:rPr lang="en-US" sz="2000" b="1" dirty="0" smtClean="0"/>
              <a:t>Fast fluidization:  </a:t>
            </a:r>
            <a:r>
              <a:rPr lang="en-US" sz="2000" dirty="0" smtClean="0"/>
              <a:t>A relatively dense suspension flow with no distinct upper surface</a:t>
            </a:r>
          </a:p>
        </p:txBody>
      </p:sp>
      <p:sp>
        <p:nvSpPr>
          <p:cNvPr id="6" name="Content Placeholder 5"/>
          <p:cNvSpPr>
            <a:spLocks noGrp="1"/>
          </p:cNvSpPr>
          <p:nvPr>
            <p:ph sz="half" idx="2"/>
          </p:nvPr>
        </p:nvSpPr>
        <p:spPr>
          <a:xfrm>
            <a:off x="4648200" y="914400"/>
            <a:ext cx="4495800" cy="4525963"/>
          </a:xfrm>
        </p:spPr>
        <p:txBody>
          <a:bodyPr>
            <a:noAutofit/>
          </a:bodyPr>
          <a:lstStyle/>
          <a:p>
            <a:r>
              <a:rPr lang="en-US" sz="2000" b="1" dirty="0" smtClean="0"/>
              <a:t>Circulating:  </a:t>
            </a:r>
            <a:r>
              <a:rPr lang="en-US" sz="2000" dirty="0" smtClean="0"/>
              <a:t>Upward gas-solids flow</a:t>
            </a:r>
          </a:p>
          <a:p>
            <a:pPr lvl="1"/>
            <a:r>
              <a:rPr lang="en-US" sz="1800" dirty="0" smtClean="0"/>
              <a:t>Solids are circulated back through a cyclone and standpipe arrangement</a:t>
            </a:r>
          </a:p>
          <a:p>
            <a:pPr lvl="1"/>
            <a:r>
              <a:rPr lang="en-US" sz="1800" dirty="0" smtClean="0"/>
              <a:t>low density: &lt;5% solids fraction, low solids flux &lt; 200 kg/m</a:t>
            </a:r>
            <a:r>
              <a:rPr lang="en-US" sz="1800" baseline="30000" dirty="0" smtClean="0"/>
              <a:t>2</a:t>
            </a:r>
            <a:r>
              <a:rPr lang="en-US" sz="1800" dirty="0" smtClean="0"/>
              <a:t>∙s</a:t>
            </a:r>
          </a:p>
          <a:p>
            <a:pPr lvl="1"/>
            <a:r>
              <a:rPr lang="en-US" sz="1800" dirty="0" smtClean="0"/>
              <a:t>high density: 10-20% solids fraction, high solids flux ~400 kg/m</a:t>
            </a:r>
            <a:r>
              <a:rPr lang="en-US" sz="1800" baseline="30000" dirty="0" smtClean="0"/>
              <a:t>2</a:t>
            </a:r>
            <a:r>
              <a:rPr lang="en-US" sz="1800" dirty="0" smtClean="0"/>
              <a:t>∙s</a:t>
            </a:r>
          </a:p>
          <a:p>
            <a:r>
              <a:rPr lang="en-US" sz="2000" b="1" dirty="0" smtClean="0"/>
              <a:t>Pneumatic conveying</a:t>
            </a:r>
          </a:p>
          <a:p>
            <a:pPr lvl="1"/>
            <a:r>
              <a:rPr lang="en-US" sz="1800" dirty="0" smtClean="0"/>
              <a:t>Similar regimes as above</a:t>
            </a:r>
          </a:p>
          <a:p>
            <a:pPr lvl="1"/>
            <a:r>
              <a:rPr lang="en-US" sz="1800" dirty="0" smtClean="0"/>
              <a:t>Solids are not recycled</a:t>
            </a:r>
          </a:p>
          <a:p>
            <a:endParaRPr lang="en-US" sz="2000" dirty="0"/>
          </a:p>
        </p:txBody>
      </p:sp>
      <p:sp>
        <p:nvSpPr>
          <p:cNvPr id="3" name="Title 2"/>
          <p:cNvSpPr>
            <a:spLocks noGrp="1"/>
          </p:cNvSpPr>
          <p:nvPr>
            <p:ph type="title"/>
          </p:nvPr>
        </p:nvSpPr>
        <p:spPr/>
        <p:txBody>
          <a:bodyPr/>
          <a:lstStyle/>
          <a:p>
            <a:r>
              <a:rPr lang="en-US" smtClean="0"/>
              <a:t>Fluidization Regimes</a:t>
            </a:r>
            <a:endParaRPr lang="en-US"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0" y="914400"/>
            <a:ext cx="4648200" cy="4525963"/>
          </a:xfrm>
        </p:spPr>
        <p:txBody>
          <a:bodyPr numCol="1">
            <a:noAutofit/>
          </a:bodyPr>
          <a:lstStyle/>
          <a:p>
            <a:pPr>
              <a:spcBef>
                <a:spcPts val="600"/>
              </a:spcBef>
              <a:spcAft>
                <a:spcPts val="600"/>
              </a:spcAft>
            </a:pPr>
            <a:r>
              <a:rPr lang="en-US" sz="1600" b="1" dirty="0" smtClean="0"/>
              <a:t>Attrition: </a:t>
            </a:r>
            <a:r>
              <a:rPr lang="en-US" sz="1600" dirty="0" smtClean="0"/>
              <a:t>breakdown of particles</a:t>
            </a:r>
          </a:p>
          <a:p>
            <a:pPr>
              <a:spcBef>
                <a:spcPts val="600"/>
              </a:spcBef>
              <a:spcAft>
                <a:spcPts val="600"/>
              </a:spcAft>
            </a:pPr>
            <a:r>
              <a:rPr lang="en-US" sz="1600" b="1" dirty="0" smtClean="0"/>
              <a:t>Choking: </a:t>
            </a:r>
            <a:r>
              <a:rPr lang="en-US" sz="1600" dirty="0" smtClean="0"/>
              <a:t>collapse of a dilute-phase suspension into a dense-phase flow as the gas velocity is reduced at constant solids flow</a:t>
            </a:r>
          </a:p>
          <a:p>
            <a:pPr>
              <a:spcBef>
                <a:spcPts val="600"/>
              </a:spcBef>
              <a:spcAft>
                <a:spcPts val="600"/>
              </a:spcAft>
            </a:pPr>
            <a:r>
              <a:rPr lang="en-US" sz="1600" b="1" dirty="0" smtClean="0"/>
              <a:t>Distributor or Grid: </a:t>
            </a:r>
            <a:r>
              <a:rPr lang="en-US" sz="1600" dirty="0" smtClean="0"/>
              <a:t>support plate at bottom which introduces the gas to the bottom of the bed and supports the weight of the bed when gas flow is shut down</a:t>
            </a:r>
          </a:p>
          <a:p>
            <a:pPr>
              <a:spcBef>
                <a:spcPts val="600"/>
              </a:spcBef>
              <a:spcAft>
                <a:spcPts val="600"/>
              </a:spcAft>
            </a:pPr>
            <a:r>
              <a:rPr lang="en-US" sz="1600" b="1" dirty="0" smtClean="0"/>
              <a:t>Elutriation: </a:t>
            </a:r>
            <a:r>
              <a:rPr lang="en-US" sz="1600" dirty="0" smtClean="0"/>
              <a:t>tendency for fine particles to be preferentially entrained from the Reactor </a:t>
            </a:r>
          </a:p>
          <a:p>
            <a:pPr>
              <a:spcBef>
                <a:spcPts val="600"/>
              </a:spcBef>
              <a:spcAft>
                <a:spcPts val="600"/>
              </a:spcAft>
            </a:pPr>
            <a:r>
              <a:rPr lang="en-US" sz="1600" b="1" dirty="0" smtClean="0"/>
              <a:t>Entrainment: </a:t>
            </a:r>
            <a:r>
              <a:rPr lang="en-US" sz="1600" dirty="0" smtClean="0"/>
              <a:t>Removal of solids from bed by fluidizing gas (carryover)</a:t>
            </a:r>
          </a:p>
          <a:p>
            <a:pPr>
              <a:spcBef>
                <a:spcPts val="600"/>
              </a:spcBef>
              <a:spcAft>
                <a:spcPts val="600"/>
              </a:spcAft>
            </a:pPr>
            <a:r>
              <a:rPr lang="en-US" sz="1600" b="1" dirty="0" smtClean="0"/>
              <a:t>Freeboard: </a:t>
            </a:r>
            <a:r>
              <a:rPr lang="en-US" sz="1600" dirty="0" smtClean="0"/>
              <a:t>region extending from top of bed surface to top of reactor vessel</a:t>
            </a:r>
          </a:p>
          <a:p>
            <a:pPr>
              <a:spcBef>
                <a:spcPts val="600"/>
              </a:spcBef>
              <a:spcAft>
                <a:spcPts val="600"/>
              </a:spcAft>
            </a:pPr>
            <a:r>
              <a:rPr lang="en-US" sz="1600" b="1" dirty="0" smtClean="0"/>
              <a:t>Fines: </a:t>
            </a:r>
            <a:r>
              <a:rPr lang="en-US" sz="1600" dirty="0" smtClean="0"/>
              <a:t>generally particles smaller than </a:t>
            </a:r>
            <a:r>
              <a:rPr lang="el-GR" sz="1600" dirty="0" smtClean="0"/>
              <a:t>37 μ</a:t>
            </a:r>
            <a:r>
              <a:rPr lang="en-US" sz="1600" dirty="0" smtClean="0"/>
              <a:t>m in diameter (smallest regular sieve size)</a:t>
            </a:r>
          </a:p>
        </p:txBody>
      </p:sp>
      <p:sp>
        <p:nvSpPr>
          <p:cNvPr id="8" name="Content Placeholder 7"/>
          <p:cNvSpPr>
            <a:spLocks noGrp="1"/>
          </p:cNvSpPr>
          <p:nvPr>
            <p:ph sz="half" idx="2"/>
          </p:nvPr>
        </p:nvSpPr>
        <p:spPr>
          <a:xfrm>
            <a:off x="4648200" y="914400"/>
            <a:ext cx="4495800" cy="4525963"/>
          </a:xfrm>
        </p:spPr>
        <p:txBody>
          <a:bodyPr>
            <a:noAutofit/>
          </a:bodyPr>
          <a:lstStyle/>
          <a:p>
            <a:pPr>
              <a:spcBef>
                <a:spcPts val="600"/>
              </a:spcBef>
              <a:spcAft>
                <a:spcPts val="600"/>
              </a:spcAft>
            </a:pPr>
            <a:r>
              <a:rPr lang="en-US" sz="1600" b="1" dirty="0" smtClean="0"/>
              <a:t>Jetsam/Flotsam: </a:t>
            </a:r>
            <a:r>
              <a:rPr lang="en-US" sz="1600" dirty="0" smtClean="0"/>
              <a:t>Solids that sink/float</a:t>
            </a:r>
          </a:p>
          <a:p>
            <a:pPr>
              <a:spcBef>
                <a:spcPts val="600"/>
              </a:spcBef>
              <a:spcAft>
                <a:spcPts val="600"/>
              </a:spcAft>
            </a:pPr>
            <a:r>
              <a:rPr lang="en-US" sz="1600" b="1" dirty="0" smtClean="0"/>
              <a:t>Minimum fluidization velocity: </a:t>
            </a:r>
            <a:r>
              <a:rPr lang="en-US" sz="1600" dirty="0" smtClean="0"/>
              <a:t>Superficial velocity at which bed weight equals pressure drop</a:t>
            </a:r>
          </a:p>
          <a:p>
            <a:pPr>
              <a:spcBef>
                <a:spcPts val="600"/>
              </a:spcBef>
              <a:spcAft>
                <a:spcPts val="600"/>
              </a:spcAft>
            </a:pPr>
            <a:r>
              <a:rPr lang="en-US" sz="1600" b="1" dirty="0" smtClean="0"/>
              <a:t>Mixing: </a:t>
            </a:r>
            <a:r>
              <a:rPr lang="en-US" sz="1600" dirty="0" smtClean="0"/>
              <a:t>Mixing of particles of different size and/or density</a:t>
            </a:r>
          </a:p>
          <a:p>
            <a:pPr>
              <a:spcBef>
                <a:spcPts val="600"/>
              </a:spcBef>
              <a:spcAft>
                <a:spcPts val="600"/>
              </a:spcAft>
            </a:pPr>
            <a:r>
              <a:rPr lang="en-US" sz="1600" b="1" dirty="0" err="1" smtClean="0"/>
              <a:t>Saltation</a:t>
            </a:r>
            <a:r>
              <a:rPr lang="en-US" sz="1600" b="1" dirty="0" smtClean="0"/>
              <a:t> velocity</a:t>
            </a:r>
            <a:r>
              <a:rPr lang="en-US" sz="1600" dirty="0" smtClean="0"/>
              <a:t>: minimum velocity for horizontal gas-solids flow</a:t>
            </a:r>
          </a:p>
          <a:p>
            <a:pPr>
              <a:spcBef>
                <a:spcPts val="600"/>
              </a:spcBef>
              <a:spcAft>
                <a:spcPts val="600"/>
              </a:spcAft>
            </a:pPr>
            <a:r>
              <a:rPr lang="en-US" sz="1600" b="1" dirty="0" smtClean="0"/>
              <a:t>Segregation: </a:t>
            </a:r>
            <a:r>
              <a:rPr lang="en-US" sz="1600" dirty="0" smtClean="0"/>
              <a:t>tendency for particles to gather in different zones according to their size and/or density</a:t>
            </a:r>
          </a:p>
          <a:p>
            <a:pPr>
              <a:spcBef>
                <a:spcPts val="600"/>
              </a:spcBef>
              <a:spcAft>
                <a:spcPts val="600"/>
              </a:spcAft>
            </a:pPr>
            <a:r>
              <a:rPr lang="en-US" sz="1600" b="1" dirty="0" smtClean="0"/>
              <a:t>Transport disengagement zone: </a:t>
            </a:r>
            <a:r>
              <a:rPr lang="en-US" sz="1600" dirty="0" smtClean="0"/>
              <a:t>region in freeboard beginning at bed surface in which particle flux decreases with height and above which the entrainment is independent of height</a:t>
            </a:r>
          </a:p>
          <a:p>
            <a:endParaRPr lang="en-US" sz="1600" dirty="0"/>
          </a:p>
        </p:txBody>
      </p:sp>
      <p:sp>
        <p:nvSpPr>
          <p:cNvPr id="3" name="Title 2"/>
          <p:cNvSpPr>
            <a:spLocks noGrp="1"/>
          </p:cNvSpPr>
          <p:nvPr>
            <p:ph type="title"/>
          </p:nvPr>
        </p:nvSpPr>
        <p:spPr/>
        <p:txBody>
          <a:bodyPr/>
          <a:lstStyle/>
          <a:p>
            <a:r>
              <a:rPr lang="en-US" dirty="0" smtClean="0"/>
              <a:t>Fluidization Terminology</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Continuum Modeling Fluid Flows</a:t>
            </a:r>
            <a:endParaRPr lang="en-US" dirty="0"/>
          </a:p>
        </p:txBody>
      </p:sp>
      <p:sp>
        <p:nvSpPr>
          <p:cNvPr id="8" name="TextBox 7"/>
          <p:cNvSpPr txBox="1"/>
          <p:nvPr/>
        </p:nvSpPr>
        <p:spPr>
          <a:xfrm>
            <a:off x="304800" y="1905000"/>
            <a:ext cx="7391400" cy="1323439"/>
          </a:xfrm>
          <a:prstGeom prst="rect">
            <a:avLst/>
          </a:prstGeom>
          <a:noFill/>
        </p:spPr>
        <p:txBody>
          <a:bodyPr wrap="square" rtlCol="0">
            <a:spAutoFit/>
          </a:bodyPr>
          <a:lstStyle/>
          <a:p>
            <a:r>
              <a:rPr lang="en-US" sz="2000" dirty="0" smtClean="0"/>
              <a:t>These laws form a set of coupled non-linear partial differential equations. It is not possible to solve these equation analytically for most engineering problems</a:t>
            </a:r>
          </a:p>
          <a:p>
            <a:endParaRPr lang="en-US" sz="2000" dirty="0" smtClean="0"/>
          </a:p>
        </p:txBody>
      </p:sp>
      <p:sp>
        <p:nvSpPr>
          <p:cNvPr id="10" name="TextBox 9"/>
          <p:cNvSpPr txBox="1"/>
          <p:nvPr/>
        </p:nvSpPr>
        <p:spPr>
          <a:xfrm>
            <a:off x="304800" y="2971800"/>
            <a:ext cx="6324600" cy="1015663"/>
          </a:xfrm>
          <a:prstGeom prst="rect">
            <a:avLst/>
          </a:prstGeom>
          <a:noFill/>
        </p:spPr>
        <p:txBody>
          <a:bodyPr wrap="square" rtlCol="0">
            <a:spAutoFit/>
          </a:bodyPr>
          <a:lstStyle/>
          <a:p>
            <a:r>
              <a:rPr lang="en-US" sz="2000" b="1" dirty="0" smtClean="0">
                <a:solidFill>
                  <a:schemeClr val="accent5"/>
                </a:solidFill>
              </a:rPr>
              <a:t>CFD</a:t>
            </a:r>
            <a:r>
              <a:rPr lang="en-US" sz="2000" dirty="0" smtClean="0"/>
              <a:t> is the </a:t>
            </a:r>
            <a:r>
              <a:rPr lang="en-US" sz="2000" b="1" dirty="0" smtClean="0">
                <a:solidFill>
                  <a:schemeClr val="accent5"/>
                </a:solidFill>
              </a:rPr>
              <a:t>art </a:t>
            </a:r>
            <a:r>
              <a:rPr lang="en-US" sz="2000" dirty="0" smtClean="0"/>
              <a:t>of replacing such PDE systems by a set of algebraic equations which are solved using computer based simulations</a:t>
            </a:r>
          </a:p>
        </p:txBody>
      </p:sp>
      <p:sp>
        <p:nvSpPr>
          <p:cNvPr id="6" name="Rectangle 5"/>
          <p:cNvSpPr/>
          <p:nvPr/>
        </p:nvSpPr>
        <p:spPr>
          <a:xfrm>
            <a:off x="304800" y="914400"/>
            <a:ext cx="8839200" cy="1015663"/>
          </a:xfrm>
          <a:prstGeom prst="rect">
            <a:avLst/>
          </a:prstGeom>
        </p:spPr>
        <p:txBody>
          <a:bodyPr wrap="square">
            <a:spAutoFit/>
          </a:bodyPr>
          <a:lstStyle/>
          <a:p>
            <a:pPr marL="0" lvl="1"/>
            <a:r>
              <a:rPr lang="en-US" sz="2000" dirty="0" smtClean="0"/>
              <a:t>Fluid flow is governed by the hydrodynamic, or </a:t>
            </a:r>
            <a:r>
              <a:rPr lang="en-US" sz="2000" dirty="0" err="1" smtClean="0"/>
              <a:t>Navier</a:t>
            </a:r>
            <a:r>
              <a:rPr lang="en-US" sz="2000" dirty="0" smtClean="0"/>
              <a:t>-Stokes (N-S) equations that simply states that the flow of a fluid is subject to the universal laws of conservation of mass, momentum and energy.</a:t>
            </a:r>
          </a:p>
        </p:txBody>
      </p:sp>
      <p:graphicFrame>
        <p:nvGraphicFramePr>
          <p:cNvPr id="7" name="Diagram 6"/>
          <p:cNvGraphicFramePr/>
          <p:nvPr/>
        </p:nvGraphicFramePr>
        <p:xfrm>
          <a:off x="5943600" y="2743200"/>
          <a:ext cx="3200400"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p:cNvSpPr/>
          <p:nvPr/>
        </p:nvSpPr>
        <p:spPr>
          <a:xfrm>
            <a:off x="304800" y="4038600"/>
            <a:ext cx="5562600" cy="1015663"/>
          </a:xfrm>
          <a:prstGeom prst="rect">
            <a:avLst/>
          </a:prstGeom>
        </p:spPr>
        <p:txBody>
          <a:bodyPr wrap="square">
            <a:spAutoFit/>
          </a:bodyPr>
          <a:lstStyle/>
          <a:p>
            <a:r>
              <a:rPr lang="en-US" sz="2000" dirty="0" smtClean="0"/>
              <a:t>Enables us to perform ‘numerical experiments’ (i.e. computer simulations) of fluid flows in a ‘virtual laboratory’</a:t>
            </a:r>
            <a:endParaRPr lang="en-US" sz="2000" dirty="0"/>
          </a:p>
        </p:txBody>
      </p:sp>
      <p:sp>
        <p:nvSpPr>
          <p:cNvPr id="12" name="Rectangle 11"/>
          <p:cNvSpPr/>
          <p:nvPr/>
        </p:nvSpPr>
        <p:spPr>
          <a:xfrm>
            <a:off x="304800" y="5181600"/>
            <a:ext cx="5029200" cy="1508105"/>
          </a:xfrm>
          <a:prstGeom prst="rect">
            <a:avLst/>
          </a:prstGeom>
        </p:spPr>
        <p:txBody>
          <a:bodyPr wrap="square">
            <a:spAutoFit/>
          </a:bodyPr>
          <a:lstStyle/>
          <a:p>
            <a:pPr marL="0" lvl="1" indent="-228600">
              <a:buClr>
                <a:schemeClr val="accent1"/>
              </a:buClr>
              <a:buSzPct val="60000"/>
              <a:tabLst>
                <a:tab pos="228600" algn="l"/>
              </a:tabLst>
            </a:pPr>
            <a:r>
              <a:rPr lang="en-US" sz="2000" dirty="0" smtClean="0"/>
              <a:t>Can aid in design, increase safety, reduce cost</a:t>
            </a:r>
          </a:p>
          <a:p>
            <a:pPr marL="457200" lvl="2" indent="-228600">
              <a:buClr>
                <a:schemeClr val="accent1"/>
              </a:buClr>
              <a:buSzPct val="60000"/>
              <a:buFont typeface="Wingdings" pitchFamily="2" charset="2"/>
              <a:buChar char=""/>
              <a:tabLst>
                <a:tab pos="228600" algn="l"/>
              </a:tabLst>
            </a:pPr>
            <a:r>
              <a:rPr lang="en-US" dirty="0" smtClean="0"/>
              <a:t>a better understanding of phenomena </a:t>
            </a:r>
          </a:p>
          <a:p>
            <a:pPr lvl="1" indent="-228600">
              <a:buClr>
                <a:schemeClr val="accent1"/>
              </a:buClr>
              <a:buSzPct val="60000"/>
              <a:buFont typeface="Wingdings" pitchFamily="2" charset="2"/>
              <a:buChar char=""/>
              <a:tabLst>
                <a:tab pos="228600" algn="l"/>
              </a:tabLst>
            </a:pPr>
            <a:r>
              <a:rPr lang="en-US" dirty="0" smtClean="0"/>
              <a:t>a qualitative (and sometimes quantitative) prediction of fluid flows</a:t>
            </a:r>
            <a:r>
              <a:rPr lang="en-US" b="1" dirty="0" smtClean="0">
                <a:solidFill>
                  <a:schemeClr val="accent6"/>
                </a:solidFill>
              </a:rPr>
              <a:t>*</a:t>
            </a:r>
          </a:p>
          <a:p>
            <a:pPr indent="-228600">
              <a:buClr>
                <a:schemeClr val="accent1"/>
              </a:buClr>
              <a:buSzPct val="60000"/>
              <a:buFont typeface="Wingdings" pitchFamily="2" charset="2"/>
              <a:buChar char=""/>
              <a:tabLst>
                <a:tab pos="228600" algn="l"/>
              </a:tabLst>
            </a:pPr>
            <a:endParaRPr lang="en-US" b="1" dirty="0">
              <a:solidFill>
                <a:schemeClr val="accent6"/>
              </a:solidFill>
            </a:endParaRPr>
          </a:p>
        </p:txBody>
      </p:sp>
      <p:sp>
        <p:nvSpPr>
          <p:cNvPr id="13" name="Rectangle 12"/>
          <p:cNvSpPr/>
          <p:nvPr/>
        </p:nvSpPr>
        <p:spPr>
          <a:xfrm>
            <a:off x="6324600" y="6119336"/>
            <a:ext cx="2819400" cy="738664"/>
          </a:xfrm>
          <a:prstGeom prst="rect">
            <a:avLst/>
          </a:prstGeom>
        </p:spPr>
        <p:txBody>
          <a:bodyPr wrap="square">
            <a:spAutoFit/>
          </a:bodyPr>
          <a:lstStyle/>
          <a:p>
            <a:pPr algn="r"/>
            <a:r>
              <a:rPr lang="en-US" sz="1400" b="1" dirty="0" smtClean="0">
                <a:solidFill>
                  <a:schemeClr val="accent6"/>
                </a:solidFill>
              </a:rPr>
              <a:t>*true predictive capability can be achieved with inadequate (or even incorrect) model(s)</a:t>
            </a:r>
            <a:endParaRPr lang="en-US" sz="1400" b="1" dirty="0">
              <a:solidFill>
                <a:schemeClr val="accent6"/>
              </a:solidFill>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14400"/>
            <a:ext cx="8229600" cy="4626547"/>
          </a:xfrm>
        </p:spPr>
        <p:txBody>
          <a:bodyPr>
            <a:normAutofit fontScale="70000" lnSpcReduction="20000"/>
          </a:bodyPr>
          <a:lstStyle/>
          <a:p>
            <a:pPr>
              <a:lnSpc>
                <a:spcPct val="120000"/>
              </a:lnSpc>
              <a:spcBef>
                <a:spcPts val="600"/>
              </a:spcBef>
              <a:spcAft>
                <a:spcPts val="600"/>
              </a:spcAft>
            </a:pPr>
            <a:r>
              <a:rPr lang="en-US" b="1" dirty="0" smtClean="0"/>
              <a:t>Bin/Hopper</a:t>
            </a:r>
            <a:r>
              <a:rPr lang="en-US" dirty="0" smtClean="0"/>
              <a:t> – solids storage</a:t>
            </a:r>
          </a:p>
          <a:p>
            <a:pPr>
              <a:lnSpc>
                <a:spcPct val="120000"/>
              </a:lnSpc>
              <a:spcBef>
                <a:spcPts val="600"/>
              </a:spcBef>
              <a:spcAft>
                <a:spcPts val="600"/>
              </a:spcAft>
            </a:pPr>
            <a:r>
              <a:rPr lang="en-US" b="1" dirty="0" smtClean="0"/>
              <a:t>Chutes</a:t>
            </a:r>
            <a:r>
              <a:rPr lang="en-US" dirty="0" smtClean="0"/>
              <a:t> – solids transfer</a:t>
            </a:r>
          </a:p>
          <a:p>
            <a:pPr>
              <a:lnSpc>
                <a:spcPct val="120000"/>
              </a:lnSpc>
              <a:spcBef>
                <a:spcPts val="600"/>
              </a:spcBef>
              <a:spcAft>
                <a:spcPts val="600"/>
              </a:spcAft>
            </a:pPr>
            <a:r>
              <a:rPr lang="en-US" b="1" dirty="0" smtClean="0"/>
              <a:t>Cyclones</a:t>
            </a:r>
            <a:r>
              <a:rPr lang="en-US" dirty="0" smtClean="0"/>
              <a:t> – solids separation</a:t>
            </a:r>
          </a:p>
          <a:p>
            <a:pPr>
              <a:lnSpc>
                <a:spcPct val="120000"/>
              </a:lnSpc>
              <a:spcBef>
                <a:spcPts val="600"/>
              </a:spcBef>
              <a:spcAft>
                <a:spcPts val="600"/>
              </a:spcAft>
            </a:pPr>
            <a:r>
              <a:rPr lang="en-US" b="1" dirty="0" smtClean="0"/>
              <a:t>Downer </a:t>
            </a:r>
            <a:r>
              <a:rPr lang="en-US" dirty="0" smtClean="0"/>
              <a:t>– column where particles fall under gravity, assisted by co-current gas flow</a:t>
            </a:r>
          </a:p>
          <a:p>
            <a:pPr>
              <a:lnSpc>
                <a:spcPct val="120000"/>
              </a:lnSpc>
              <a:spcBef>
                <a:spcPts val="600"/>
              </a:spcBef>
              <a:spcAft>
                <a:spcPts val="600"/>
              </a:spcAft>
            </a:pPr>
            <a:r>
              <a:rPr lang="en-US" b="1" dirty="0" smtClean="0"/>
              <a:t>Non-mechanical valves (L-, N-, ..) </a:t>
            </a:r>
            <a:r>
              <a:rPr lang="en-US" dirty="0" smtClean="0"/>
              <a:t>– solids transfer (</a:t>
            </a:r>
            <a:r>
              <a:rPr lang="en-US" i="1" dirty="0" smtClean="0"/>
              <a:t>e.g., from a standpipe to the riser)</a:t>
            </a:r>
          </a:p>
          <a:p>
            <a:pPr>
              <a:lnSpc>
                <a:spcPct val="120000"/>
              </a:lnSpc>
              <a:spcBef>
                <a:spcPts val="600"/>
              </a:spcBef>
              <a:spcAft>
                <a:spcPts val="600"/>
              </a:spcAft>
            </a:pPr>
            <a:r>
              <a:rPr lang="en-US" b="1" dirty="0" smtClean="0"/>
              <a:t>Risers </a:t>
            </a:r>
            <a:r>
              <a:rPr lang="en-US" dirty="0" smtClean="0"/>
              <a:t>– solids are carried upwards by the gas, with no distinct bed surface</a:t>
            </a:r>
          </a:p>
          <a:p>
            <a:pPr>
              <a:lnSpc>
                <a:spcPct val="120000"/>
              </a:lnSpc>
              <a:spcBef>
                <a:spcPts val="600"/>
              </a:spcBef>
              <a:spcAft>
                <a:spcPts val="600"/>
              </a:spcAft>
            </a:pPr>
            <a:r>
              <a:rPr lang="en-US" b="1" dirty="0" smtClean="0"/>
              <a:t>Standpipes </a:t>
            </a:r>
            <a:r>
              <a:rPr lang="en-US" dirty="0" smtClean="0"/>
              <a:t>– moving beds for returning solids down-flow while matching the pressure drop in the riser</a:t>
            </a:r>
            <a:endParaRPr lang="en-US" dirty="0"/>
          </a:p>
        </p:txBody>
      </p:sp>
      <p:sp>
        <p:nvSpPr>
          <p:cNvPr id="3" name="Title 2"/>
          <p:cNvSpPr>
            <a:spLocks noGrp="1"/>
          </p:cNvSpPr>
          <p:nvPr>
            <p:ph type="title"/>
          </p:nvPr>
        </p:nvSpPr>
        <p:spPr/>
        <p:txBody>
          <a:bodyPr/>
          <a:lstStyle/>
          <a:p>
            <a:r>
              <a:rPr lang="en-US" dirty="0" smtClean="0"/>
              <a:t>Fluidization Devices/Applications</a:t>
            </a:r>
            <a:endParaRPr lang="en-US"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0" name="Rectangle 14"/>
          <p:cNvSpPr>
            <a:spLocks noChangeArrowheads="1"/>
          </p:cNvSpPr>
          <p:nvPr/>
        </p:nvSpPr>
        <p:spPr bwMode="auto">
          <a:xfrm>
            <a:off x="381000" y="3962400"/>
            <a:ext cx="8458200" cy="646331"/>
          </a:xfrm>
          <a:prstGeom prst="rect">
            <a:avLst/>
          </a:prstGeom>
          <a:noFill/>
          <a:ln w="9525">
            <a:noFill/>
            <a:miter lim="800000"/>
            <a:headEnd/>
            <a:tailEnd/>
          </a:ln>
          <a:effectLst/>
        </p:spPr>
        <p:txBody>
          <a:bodyPr>
            <a:spAutoFit/>
          </a:bodyPr>
          <a:lstStyle/>
          <a:p>
            <a:r>
              <a:rPr lang="en-US" dirty="0" smtClean="0"/>
              <a:t>If </a:t>
            </a:r>
            <a:r>
              <a:rPr lang="en-US" b="1" dirty="0" smtClean="0">
                <a:solidFill>
                  <a:schemeClr val="accent5"/>
                </a:solidFill>
              </a:rPr>
              <a:t>fully implicit (MFIX default) </a:t>
            </a:r>
            <a:r>
              <a:rPr lang="en-US" dirty="0" smtClean="0"/>
              <a:t>then the new </a:t>
            </a:r>
            <a:r>
              <a:rPr lang="en-US" dirty="0"/>
              <a:t>value of the dependent variable prevails over the entire time step.  Other examples include explicit, Crank-Nicolson schemes.  </a:t>
            </a:r>
          </a:p>
        </p:txBody>
      </p:sp>
      <p:sp>
        <p:nvSpPr>
          <p:cNvPr id="4111" name="Rectangle 15"/>
          <p:cNvSpPr>
            <a:spLocks noChangeArrowheads="1"/>
          </p:cNvSpPr>
          <p:nvPr/>
        </p:nvSpPr>
        <p:spPr bwMode="auto">
          <a:xfrm>
            <a:off x="0" y="3657600"/>
            <a:ext cx="1986441" cy="400110"/>
          </a:xfrm>
          <a:prstGeom prst="rect">
            <a:avLst/>
          </a:prstGeom>
          <a:noFill/>
          <a:ln w="9525">
            <a:noFill/>
            <a:miter lim="800000"/>
            <a:headEnd/>
            <a:tailEnd/>
          </a:ln>
          <a:effectLst/>
        </p:spPr>
        <p:txBody>
          <a:bodyPr wrap="none">
            <a:spAutoFit/>
          </a:bodyPr>
          <a:lstStyle/>
          <a:p>
            <a:r>
              <a:rPr lang="en-US" sz="2000" b="1" dirty="0"/>
              <a:t>Transient term</a:t>
            </a:r>
          </a:p>
        </p:txBody>
      </p:sp>
      <p:graphicFrame>
        <p:nvGraphicFramePr>
          <p:cNvPr id="4112" name="Object 16"/>
          <p:cNvGraphicFramePr>
            <a:graphicFrameLocks noChangeAspect="1"/>
          </p:cNvGraphicFramePr>
          <p:nvPr/>
        </p:nvGraphicFramePr>
        <p:xfrm>
          <a:off x="1143000" y="1066800"/>
          <a:ext cx="4186238" cy="785813"/>
        </p:xfrm>
        <a:graphic>
          <a:graphicData uri="http://schemas.openxmlformats.org/presentationml/2006/ole">
            <p:oleObj spid="_x0000_s199682" name="Equation" r:id="rId4" imgW="2095200" imgH="393480" progId="Equation.3">
              <p:embed/>
            </p:oleObj>
          </a:graphicData>
        </a:graphic>
      </p:graphicFrame>
      <p:sp>
        <p:nvSpPr>
          <p:cNvPr id="4113" name="Text Box 17"/>
          <p:cNvSpPr txBox="1">
            <a:spLocks noChangeArrowheads="1"/>
          </p:cNvSpPr>
          <p:nvPr/>
        </p:nvSpPr>
        <p:spPr bwMode="auto">
          <a:xfrm>
            <a:off x="609600" y="2133600"/>
            <a:ext cx="1008609" cy="369332"/>
          </a:xfrm>
          <a:prstGeom prst="rect">
            <a:avLst/>
          </a:prstGeom>
          <a:noFill/>
          <a:ln w="9525">
            <a:noFill/>
            <a:miter lim="800000"/>
            <a:headEnd/>
            <a:tailEnd/>
          </a:ln>
          <a:effectLst/>
        </p:spPr>
        <p:txBody>
          <a:bodyPr wrap="none">
            <a:spAutoFit/>
          </a:bodyPr>
          <a:lstStyle/>
          <a:p>
            <a:r>
              <a:rPr lang="en-US"/>
              <a:t>transient</a:t>
            </a:r>
          </a:p>
        </p:txBody>
      </p:sp>
      <p:sp>
        <p:nvSpPr>
          <p:cNvPr id="4114" name="Text Box 18"/>
          <p:cNvSpPr txBox="1">
            <a:spLocks noChangeArrowheads="1"/>
          </p:cNvSpPr>
          <p:nvPr/>
        </p:nvSpPr>
        <p:spPr bwMode="auto">
          <a:xfrm>
            <a:off x="5105400" y="2133600"/>
            <a:ext cx="812082" cy="369332"/>
          </a:xfrm>
          <a:prstGeom prst="rect">
            <a:avLst/>
          </a:prstGeom>
          <a:noFill/>
          <a:ln w="9525">
            <a:noFill/>
            <a:miter lim="800000"/>
            <a:headEnd/>
            <a:tailEnd/>
          </a:ln>
          <a:effectLst/>
        </p:spPr>
        <p:txBody>
          <a:bodyPr wrap="none">
            <a:spAutoFit/>
          </a:bodyPr>
          <a:lstStyle/>
          <a:p>
            <a:r>
              <a:rPr lang="en-US" dirty="0"/>
              <a:t>source</a:t>
            </a:r>
          </a:p>
        </p:txBody>
      </p:sp>
      <p:sp>
        <p:nvSpPr>
          <p:cNvPr id="4115" name="Text Box 19"/>
          <p:cNvSpPr txBox="1">
            <a:spLocks noChangeArrowheads="1"/>
          </p:cNvSpPr>
          <p:nvPr/>
        </p:nvSpPr>
        <p:spPr bwMode="auto">
          <a:xfrm>
            <a:off x="2362200" y="2133600"/>
            <a:ext cx="2089150" cy="366713"/>
          </a:xfrm>
          <a:prstGeom prst="rect">
            <a:avLst/>
          </a:prstGeom>
          <a:noFill/>
          <a:ln w="9525">
            <a:noFill/>
            <a:miter lim="800000"/>
            <a:headEnd/>
            <a:tailEnd/>
          </a:ln>
          <a:effectLst/>
        </p:spPr>
        <p:txBody>
          <a:bodyPr wrap="none">
            <a:spAutoFit/>
          </a:bodyPr>
          <a:lstStyle/>
          <a:p>
            <a:r>
              <a:rPr lang="en-US"/>
              <a:t>convection-diffusion</a:t>
            </a:r>
          </a:p>
        </p:txBody>
      </p:sp>
      <p:sp>
        <p:nvSpPr>
          <p:cNvPr id="4117" name="Line 21"/>
          <p:cNvSpPr>
            <a:spLocks noChangeShapeType="1"/>
          </p:cNvSpPr>
          <p:nvPr/>
        </p:nvSpPr>
        <p:spPr bwMode="auto">
          <a:xfrm flipV="1">
            <a:off x="1066800" y="1828800"/>
            <a:ext cx="152400" cy="369332"/>
          </a:xfrm>
          <a:prstGeom prst="line">
            <a:avLst/>
          </a:prstGeom>
          <a:noFill/>
          <a:ln w="9525">
            <a:solidFill>
              <a:schemeClr val="tx1"/>
            </a:solidFill>
            <a:round/>
            <a:headEnd/>
            <a:tailEnd type="triangle" w="med" len="med"/>
          </a:ln>
          <a:effectLst/>
        </p:spPr>
        <p:txBody>
          <a:bodyPr/>
          <a:lstStyle/>
          <a:p>
            <a:endParaRPr lang="en-US"/>
          </a:p>
        </p:txBody>
      </p:sp>
      <p:sp>
        <p:nvSpPr>
          <p:cNvPr id="4118" name="Line 22"/>
          <p:cNvSpPr>
            <a:spLocks noChangeShapeType="1"/>
          </p:cNvSpPr>
          <p:nvPr/>
        </p:nvSpPr>
        <p:spPr bwMode="auto">
          <a:xfrm flipH="1" flipV="1">
            <a:off x="5181600" y="1817132"/>
            <a:ext cx="152400" cy="381000"/>
          </a:xfrm>
          <a:prstGeom prst="line">
            <a:avLst/>
          </a:prstGeom>
          <a:noFill/>
          <a:ln w="9525">
            <a:solidFill>
              <a:schemeClr val="tx1"/>
            </a:solidFill>
            <a:round/>
            <a:headEnd/>
            <a:tailEnd type="triangle" w="med" len="med"/>
          </a:ln>
          <a:effectLst/>
        </p:spPr>
        <p:txBody>
          <a:bodyPr/>
          <a:lstStyle/>
          <a:p>
            <a:endParaRPr lang="en-US"/>
          </a:p>
        </p:txBody>
      </p:sp>
      <p:sp>
        <p:nvSpPr>
          <p:cNvPr id="4121" name="Rectangle 25"/>
          <p:cNvSpPr>
            <a:spLocks noChangeArrowheads="1"/>
          </p:cNvSpPr>
          <p:nvPr/>
        </p:nvSpPr>
        <p:spPr bwMode="auto">
          <a:xfrm>
            <a:off x="0" y="2667000"/>
            <a:ext cx="2209800" cy="400110"/>
          </a:xfrm>
          <a:prstGeom prst="rect">
            <a:avLst/>
          </a:prstGeom>
          <a:noFill/>
          <a:ln w="9525">
            <a:noFill/>
            <a:miter lim="800000"/>
            <a:headEnd/>
            <a:tailEnd/>
          </a:ln>
          <a:effectLst/>
        </p:spPr>
        <p:txBody>
          <a:bodyPr>
            <a:spAutoFit/>
          </a:bodyPr>
          <a:lstStyle/>
          <a:p>
            <a:r>
              <a:rPr lang="en-US" sz="2000" b="1" dirty="0"/>
              <a:t>Source term</a:t>
            </a:r>
          </a:p>
        </p:txBody>
      </p:sp>
      <p:sp>
        <p:nvSpPr>
          <p:cNvPr id="4122" name="Rectangle 26"/>
          <p:cNvSpPr>
            <a:spLocks noChangeArrowheads="1"/>
          </p:cNvSpPr>
          <p:nvPr/>
        </p:nvSpPr>
        <p:spPr bwMode="auto">
          <a:xfrm>
            <a:off x="381000" y="2971800"/>
            <a:ext cx="8610600" cy="646331"/>
          </a:xfrm>
          <a:prstGeom prst="rect">
            <a:avLst/>
          </a:prstGeom>
          <a:noFill/>
          <a:ln w="9525">
            <a:noFill/>
            <a:miter lim="800000"/>
            <a:headEnd/>
            <a:tailEnd/>
          </a:ln>
          <a:effectLst/>
        </p:spPr>
        <p:txBody>
          <a:bodyPr>
            <a:spAutoFit/>
          </a:bodyPr>
          <a:lstStyle/>
          <a:p>
            <a:r>
              <a:rPr lang="en-US" dirty="0"/>
              <a:t>If S depends on </a:t>
            </a:r>
            <a:r>
              <a:rPr lang="en-US" dirty="0">
                <a:latin typeface="Symbol" pitchFamily="18" charset="2"/>
              </a:rPr>
              <a:t>f</a:t>
            </a:r>
            <a:r>
              <a:rPr lang="en-US" dirty="0"/>
              <a:t>, then need to express dependence in a linear form  (since tools from linear algebra provides the means for solution).</a:t>
            </a:r>
          </a:p>
        </p:txBody>
      </p:sp>
      <p:sp>
        <p:nvSpPr>
          <p:cNvPr id="4123" name="Line 27"/>
          <p:cNvSpPr>
            <a:spLocks noChangeShapeType="1"/>
          </p:cNvSpPr>
          <p:nvPr/>
        </p:nvSpPr>
        <p:spPr bwMode="auto">
          <a:xfrm flipH="1" flipV="1">
            <a:off x="3048000" y="1817132"/>
            <a:ext cx="228600" cy="381000"/>
          </a:xfrm>
          <a:prstGeom prst="line">
            <a:avLst/>
          </a:prstGeom>
          <a:noFill/>
          <a:ln w="9525">
            <a:solidFill>
              <a:schemeClr val="tx1"/>
            </a:solidFill>
            <a:round/>
            <a:headEnd/>
            <a:tailEnd type="triangle" w="med" len="med"/>
          </a:ln>
          <a:effectLst/>
        </p:spPr>
        <p:txBody>
          <a:bodyPr/>
          <a:lstStyle/>
          <a:p>
            <a:endParaRPr lang="en-US"/>
          </a:p>
        </p:txBody>
      </p:sp>
      <p:sp>
        <p:nvSpPr>
          <p:cNvPr id="4124" name="Line 28"/>
          <p:cNvSpPr>
            <a:spLocks noChangeShapeType="1"/>
          </p:cNvSpPr>
          <p:nvPr/>
        </p:nvSpPr>
        <p:spPr bwMode="auto">
          <a:xfrm flipV="1">
            <a:off x="3352800" y="1817132"/>
            <a:ext cx="228600" cy="381000"/>
          </a:xfrm>
          <a:prstGeom prst="line">
            <a:avLst/>
          </a:prstGeom>
          <a:noFill/>
          <a:ln w="9525">
            <a:solidFill>
              <a:schemeClr val="tx1"/>
            </a:solidFill>
            <a:round/>
            <a:headEnd/>
            <a:tailEnd type="triangle" w="med" len="med"/>
          </a:ln>
          <a:effectLst/>
        </p:spPr>
        <p:txBody>
          <a:bodyPr/>
          <a:lstStyle/>
          <a:p>
            <a:endParaRPr lang="en-US"/>
          </a:p>
        </p:txBody>
      </p:sp>
      <p:sp>
        <p:nvSpPr>
          <p:cNvPr id="21" name="TextBox 20"/>
          <p:cNvSpPr txBox="1"/>
          <p:nvPr/>
        </p:nvSpPr>
        <p:spPr>
          <a:xfrm>
            <a:off x="5642464" y="6396335"/>
            <a:ext cx="3501536" cy="461665"/>
          </a:xfrm>
          <a:prstGeom prst="rect">
            <a:avLst/>
          </a:prstGeom>
          <a:noFill/>
        </p:spPr>
        <p:txBody>
          <a:bodyPr wrap="none" rtlCol="0">
            <a:spAutoFit/>
          </a:bodyPr>
          <a:lstStyle/>
          <a:p>
            <a:pPr algn="r"/>
            <a:r>
              <a:rPr lang="en-US" sz="1200" dirty="0" err="1" smtClean="0"/>
              <a:t>Patankar</a:t>
            </a:r>
            <a:r>
              <a:rPr lang="en-US" sz="1200" dirty="0" smtClean="0"/>
              <a:t> (1980)</a:t>
            </a:r>
          </a:p>
          <a:p>
            <a:pPr algn="r"/>
            <a:r>
              <a:rPr lang="en-US" sz="1200" dirty="0" smtClean="0">
                <a:solidFill>
                  <a:schemeClr val="accent5"/>
                </a:solidFill>
                <a:hlinkClick r:id="rId5"/>
              </a:rPr>
              <a:t>https://mfix.netl.doe.gov/documentation/numerics.pdf</a:t>
            </a:r>
            <a:endParaRPr lang="en-US" sz="1200" dirty="0" smtClean="0"/>
          </a:p>
        </p:txBody>
      </p:sp>
      <p:sp>
        <p:nvSpPr>
          <p:cNvPr id="22" name="Rectangle 23"/>
          <p:cNvSpPr>
            <a:spLocks noChangeArrowheads="1"/>
          </p:cNvSpPr>
          <p:nvPr/>
        </p:nvSpPr>
        <p:spPr bwMode="auto">
          <a:xfrm>
            <a:off x="0" y="762000"/>
            <a:ext cx="4276812" cy="400110"/>
          </a:xfrm>
          <a:prstGeom prst="rect">
            <a:avLst/>
          </a:prstGeom>
          <a:noFill/>
          <a:ln w="9525">
            <a:noFill/>
            <a:miter lim="800000"/>
            <a:headEnd/>
            <a:tailEnd/>
          </a:ln>
          <a:effectLst/>
        </p:spPr>
        <p:txBody>
          <a:bodyPr wrap="none">
            <a:spAutoFit/>
          </a:bodyPr>
          <a:lstStyle/>
          <a:p>
            <a:r>
              <a:rPr lang="en-US" sz="2000" b="1" dirty="0" smtClean="0"/>
              <a:t>Equations are cast in general form</a:t>
            </a:r>
            <a:endParaRPr lang="en-US" sz="2000" b="1" dirty="0"/>
          </a:p>
        </p:txBody>
      </p:sp>
      <p:sp>
        <p:nvSpPr>
          <p:cNvPr id="27" name="Rectangle 10"/>
          <p:cNvSpPr>
            <a:spLocks noChangeArrowheads="1"/>
          </p:cNvSpPr>
          <p:nvPr/>
        </p:nvSpPr>
        <p:spPr bwMode="auto">
          <a:xfrm>
            <a:off x="0" y="4944070"/>
            <a:ext cx="2221506" cy="400110"/>
          </a:xfrm>
          <a:prstGeom prst="rect">
            <a:avLst/>
          </a:prstGeom>
          <a:noFill/>
          <a:ln w="9525">
            <a:noFill/>
            <a:miter lim="800000"/>
            <a:headEnd/>
            <a:tailEnd/>
          </a:ln>
          <a:effectLst/>
        </p:spPr>
        <p:txBody>
          <a:bodyPr wrap="none">
            <a:spAutoFit/>
          </a:bodyPr>
          <a:lstStyle/>
          <a:p>
            <a:r>
              <a:rPr lang="en-US" sz="2000" b="1" dirty="0" smtClean="0"/>
              <a:t>Convection </a:t>
            </a:r>
            <a:r>
              <a:rPr lang="en-US" sz="2000" b="1" dirty="0"/>
              <a:t>Term</a:t>
            </a:r>
          </a:p>
        </p:txBody>
      </p:sp>
      <p:sp>
        <p:nvSpPr>
          <p:cNvPr id="28" name="Rectangle 11"/>
          <p:cNvSpPr>
            <a:spLocks noChangeArrowheads="1"/>
          </p:cNvSpPr>
          <p:nvPr/>
        </p:nvSpPr>
        <p:spPr bwMode="auto">
          <a:xfrm>
            <a:off x="381000" y="5248870"/>
            <a:ext cx="8610600" cy="923330"/>
          </a:xfrm>
          <a:prstGeom prst="rect">
            <a:avLst/>
          </a:prstGeom>
          <a:noFill/>
          <a:ln w="9525">
            <a:noFill/>
            <a:miter lim="800000"/>
            <a:headEnd/>
            <a:tailEnd/>
          </a:ln>
          <a:effectLst/>
        </p:spPr>
        <p:txBody>
          <a:bodyPr>
            <a:spAutoFit/>
          </a:bodyPr>
          <a:lstStyle/>
          <a:p>
            <a:r>
              <a:rPr lang="en-US" dirty="0"/>
              <a:t>Power law </a:t>
            </a:r>
            <a:r>
              <a:rPr lang="en-US" dirty="0" smtClean="0"/>
              <a:t>scheme is a good </a:t>
            </a:r>
            <a:r>
              <a:rPr lang="en-US" dirty="0"/>
              <a:t>approximation of the exact solution but not as computationally intense.  Other examples include </a:t>
            </a:r>
            <a:r>
              <a:rPr lang="en-US" dirty="0" smtClean="0"/>
              <a:t>exact (exponential) scheme, center difference (unstable), </a:t>
            </a:r>
            <a:r>
              <a:rPr lang="en-US" b="1" dirty="0">
                <a:solidFill>
                  <a:schemeClr val="accent5"/>
                </a:solidFill>
              </a:rPr>
              <a:t>upwind </a:t>
            </a:r>
            <a:r>
              <a:rPr lang="en-US" b="1" dirty="0" smtClean="0">
                <a:solidFill>
                  <a:schemeClr val="accent5"/>
                </a:solidFill>
              </a:rPr>
              <a:t>scheme (MFIX default)</a:t>
            </a:r>
            <a:r>
              <a:rPr lang="en-US" dirty="0" smtClean="0"/>
              <a:t>,  </a:t>
            </a:r>
            <a:r>
              <a:rPr lang="en-US" dirty="0" err="1" smtClean="0"/>
              <a:t>superbee</a:t>
            </a:r>
            <a:r>
              <a:rPr lang="en-US" dirty="0" smtClean="0"/>
              <a:t>.</a:t>
            </a:r>
            <a:endParaRPr lang="en-US" dirty="0"/>
          </a:p>
        </p:txBody>
      </p:sp>
      <p:sp>
        <p:nvSpPr>
          <p:cNvPr id="31" name="Title 17"/>
          <p:cNvSpPr>
            <a:spLocks noGrp="1"/>
          </p:cNvSpPr>
          <p:nvPr>
            <p:ph type="title"/>
          </p:nvPr>
        </p:nvSpPr>
        <p:spPr>
          <a:xfrm>
            <a:off x="457200" y="0"/>
            <a:ext cx="8458200" cy="685800"/>
          </a:xfrm>
        </p:spPr>
        <p:txBody>
          <a:bodyPr>
            <a:normAutofit/>
          </a:bodyPr>
          <a:lstStyle/>
          <a:p>
            <a:r>
              <a:rPr lang="en-US" b="1" dirty="0" smtClean="0"/>
              <a:t>Brief </a:t>
            </a:r>
            <a:r>
              <a:rPr lang="en-US" dirty="0" smtClean="0"/>
              <a:t>review of numerical technique (2)</a:t>
            </a:r>
            <a:endParaRPr lang="en-US" dirty="0"/>
          </a:p>
        </p:txBody>
      </p:sp>
      <p:sp>
        <p:nvSpPr>
          <p:cNvPr id="19" name="TextBox 18"/>
          <p:cNvSpPr txBox="1"/>
          <p:nvPr/>
        </p:nvSpPr>
        <p:spPr>
          <a:xfrm>
            <a:off x="5943600" y="1066800"/>
            <a:ext cx="3200400" cy="738664"/>
          </a:xfrm>
          <a:prstGeom prst="rect">
            <a:avLst/>
          </a:prstGeom>
          <a:noFill/>
        </p:spPr>
        <p:txBody>
          <a:bodyPr wrap="square" rtlCol="0">
            <a:spAutoFit/>
          </a:bodyPr>
          <a:lstStyle/>
          <a:p>
            <a:pPr marL="571500" indent="-571500">
              <a:tabLst>
                <a:tab pos="406400" algn="r"/>
                <a:tab pos="457200" algn="l"/>
              </a:tabLst>
            </a:pPr>
            <a:r>
              <a:rPr lang="en-US" sz="1400" i="1" dirty="0" smtClean="0"/>
              <a:t>	</a:t>
            </a:r>
            <a:r>
              <a:rPr lang="en-US" sz="1400" i="1" dirty="0" smtClean="0">
                <a:latin typeface="Symbol" pitchFamily="18" charset="2"/>
              </a:rPr>
              <a:t>f</a:t>
            </a:r>
            <a:r>
              <a:rPr lang="en-US" sz="1400" baseline="-25000" dirty="0" smtClean="0"/>
              <a:t>	</a:t>
            </a:r>
            <a:r>
              <a:rPr lang="en-US" sz="1400" dirty="0" smtClean="0"/>
              <a:t>– dependent variable of interest</a:t>
            </a:r>
          </a:p>
          <a:p>
            <a:pPr marL="571500" indent="-571500">
              <a:tabLst>
                <a:tab pos="406400" algn="r"/>
                <a:tab pos="457200" algn="l"/>
              </a:tabLst>
            </a:pPr>
            <a:r>
              <a:rPr lang="en-US" sz="1400" dirty="0" smtClean="0">
                <a:latin typeface="Symbol" pitchFamily="18" charset="2"/>
              </a:rPr>
              <a:t>	G</a:t>
            </a:r>
            <a:r>
              <a:rPr lang="en-US" sz="1400" dirty="0" smtClean="0"/>
              <a:t> 	- transport coefficient for diffusion</a:t>
            </a:r>
          </a:p>
          <a:p>
            <a:pPr marL="571500" indent="-571500">
              <a:tabLst>
                <a:tab pos="406400" algn="r"/>
                <a:tab pos="457200" algn="l"/>
              </a:tabLst>
            </a:pPr>
            <a:r>
              <a:rPr lang="en-US" sz="1400" dirty="0" smtClean="0"/>
              <a:t>	</a:t>
            </a:r>
            <a:r>
              <a:rPr lang="en-US" sz="1400" i="1" dirty="0" smtClean="0"/>
              <a:t>S</a:t>
            </a:r>
            <a:r>
              <a:rPr lang="en-US" sz="1400" dirty="0" smtClean="0"/>
              <a:t>	– source term</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ChangeArrowheads="1"/>
          </p:cNvSpPr>
          <p:nvPr/>
        </p:nvSpPr>
        <p:spPr bwMode="auto">
          <a:xfrm>
            <a:off x="0" y="762000"/>
            <a:ext cx="5105400" cy="381000"/>
          </a:xfrm>
          <a:prstGeom prst="rect">
            <a:avLst/>
          </a:prstGeom>
          <a:noFill/>
          <a:ln w="9525">
            <a:noFill/>
            <a:miter lim="800000"/>
            <a:headEnd/>
            <a:tailEnd/>
          </a:ln>
          <a:effectLst/>
        </p:spPr>
        <p:txBody>
          <a:bodyPr/>
          <a:lstStyle/>
          <a:p>
            <a:pPr>
              <a:spcBef>
                <a:spcPct val="20000"/>
              </a:spcBef>
            </a:pPr>
            <a:r>
              <a:rPr lang="en-US" sz="2000" b="1" dirty="0" smtClean="0"/>
              <a:t>General equation for a single phase</a:t>
            </a:r>
            <a:endParaRPr lang="en-US" sz="2000" b="1" dirty="0"/>
          </a:p>
        </p:txBody>
      </p:sp>
      <p:graphicFrame>
        <p:nvGraphicFramePr>
          <p:cNvPr id="2061" name="Object 13"/>
          <p:cNvGraphicFramePr>
            <a:graphicFrameLocks noChangeAspect="1"/>
          </p:cNvGraphicFramePr>
          <p:nvPr/>
        </p:nvGraphicFramePr>
        <p:xfrm>
          <a:off x="990600" y="3048000"/>
          <a:ext cx="4103687" cy="836612"/>
        </p:xfrm>
        <a:graphic>
          <a:graphicData uri="http://schemas.openxmlformats.org/presentationml/2006/ole">
            <p:oleObj spid="_x0000_s193539" name="Equation" r:id="rId4" imgW="2057400" imgH="419040" progId="Equation.3">
              <p:embed/>
            </p:oleObj>
          </a:graphicData>
        </a:graphic>
      </p:graphicFrame>
      <p:sp>
        <p:nvSpPr>
          <p:cNvPr id="2068" name="Text Box 20"/>
          <p:cNvSpPr txBox="1">
            <a:spLocks noChangeArrowheads="1"/>
          </p:cNvSpPr>
          <p:nvPr/>
        </p:nvSpPr>
        <p:spPr bwMode="auto">
          <a:xfrm>
            <a:off x="0" y="2590800"/>
            <a:ext cx="3350597" cy="400110"/>
          </a:xfrm>
          <a:prstGeom prst="rect">
            <a:avLst/>
          </a:prstGeom>
          <a:noFill/>
          <a:ln w="9525">
            <a:noFill/>
            <a:miter lim="800000"/>
            <a:headEnd/>
            <a:tailEnd/>
          </a:ln>
          <a:effectLst/>
        </p:spPr>
        <p:txBody>
          <a:bodyPr wrap="none">
            <a:spAutoFit/>
          </a:bodyPr>
          <a:lstStyle/>
          <a:p>
            <a:r>
              <a:rPr lang="en-US" sz="2000" b="1" dirty="0" smtClean="0"/>
              <a:t>The momentum equation:</a:t>
            </a:r>
            <a:endParaRPr lang="en-US" sz="2000" b="1" dirty="0"/>
          </a:p>
        </p:txBody>
      </p:sp>
      <p:sp>
        <p:nvSpPr>
          <p:cNvPr id="2073" name="Rectangle 25"/>
          <p:cNvSpPr>
            <a:spLocks noChangeArrowheads="1"/>
          </p:cNvSpPr>
          <p:nvPr/>
        </p:nvSpPr>
        <p:spPr bwMode="auto">
          <a:xfrm>
            <a:off x="0" y="3886200"/>
            <a:ext cx="2971800" cy="457200"/>
          </a:xfrm>
          <a:prstGeom prst="rect">
            <a:avLst/>
          </a:prstGeom>
          <a:noFill/>
          <a:ln w="9525">
            <a:noFill/>
            <a:miter lim="800000"/>
            <a:headEnd/>
            <a:tailEnd/>
          </a:ln>
          <a:effectLst/>
        </p:spPr>
        <p:txBody>
          <a:bodyPr/>
          <a:lstStyle/>
          <a:p>
            <a:pPr>
              <a:spcBef>
                <a:spcPct val="20000"/>
              </a:spcBef>
            </a:pPr>
            <a:r>
              <a:rPr lang="en-US" sz="2000" b="1" dirty="0" smtClean="0"/>
              <a:t>Now if </a:t>
            </a:r>
            <a:r>
              <a:rPr lang="en-US" sz="2000" b="1" dirty="0"/>
              <a:t>we …</a:t>
            </a:r>
          </a:p>
        </p:txBody>
      </p:sp>
      <p:sp>
        <p:nvSpPr>
          <p:cNvPr id="2074" name="Text Box 26"/>
          <p:cNvSpPr txBox="1">
            <a:spLocks noChangeArrowheads="1"/>
          </p:cNvSpPr>
          <p:nvPr/>
        </p:nvSpPr>
        <p:spPr bwMode="auto">
          <a:xfrm>
            <a:off x="381000" y="4191000"/>
            <a:ext cx="3947234" cy="369332"/>
          </a:xfrm>
          <a:prstGeom prst="rect">
            <a:avLst/>
          </a:prstGeom>
          <a:noFill/>
          <a:ln w="9525">
            <a:noFill/>
            <a:miter lim="800000"/>
            <a:headEnd/>
            <a:tailEnd/>
          </a:ln>
          <a:effectLst/>
        </p:spPr>
        <p:txBody>
          <a:bodyPr wrap="none">
            <a:spAutoFit/>
          </a:bodyPr>
          <a:lstStyle/>
          <a:p>
            <a:r>
              <a:rPr lang="en-US" dirty="0"/>
              <a:t>1</a:t>
            </a:r>
            <a:r>
              <a:rPr lang="en-US" dirty="0" smtClean="0"/>
              <a:t>) Employ full Newtonian stress relation</a:t>
            </a:r>
            <a:endParaRPr lang="en-US" dirty="0"/>
          </a:p>
        </p:txBody>
      </p:sp>
      <p:graphicFrame>
        <p:nvGraphicFramePr>
          <p:cNvPr id="2075" name="Object 27"/>
          <p:cNvGraphicFramePr>
            <a:graphicFrameLocks noChangeAspect="1"/>
          </p:cNvGraphicFramePr>
          <p:nvPr/>
        </p:nvGraphicFramePr>
        <p:xfrm>
          <a:off x="990600" y="4648200"/>
          <a:ext cx="7573963" cy="963613"/>
        </p:xfrm>
        <a:graphic>
          <a:graphicData uri="http://schemas.openxmlformats.org/presentationml/2006/ole">
            <p:oleObj spid="_x0000_s193540" name="Equation" r:id="rId5" imgW="3797280" imgH="482400" progId="Equation.3">
              <p:embed/>
            </p:oleObj>
          </a:graphicData>
        </a:graphic>
      </p:graphicFrame>
      <p:sp>
        <p:nvSpPr>
          <p:cNvPr id="15" name="Title 14"/>
          <p:cNvSpPr>
            <a:spLocks noGrp="1"/>
          </p:cNvSpPr>
          <p:nvPr>
            <p:ph type="title"/>
          </p:nvPr>
        </p:nvSpPr>
        <p:spPr/>
        <p:txBody>
          <a:bodyPr/>
          <a:lstStyle/>
          <a:p>
            <a:r>
              <a:rPr lang="en-US" b="1" dirty="0" smtClean="0"/>
              <a:t>Brief </a:t>
            </a:r>
            <a:r>
              <a:rPr lang="en-US" dirty="0" smtClean="0"/>
              <a:t>review of numerical technique (3)</a:t>
            </a:r>
            <a:endParaRPr lang="en-US" dirty="0"/>
          </a:p>
        </p:txBody>
      </p:sp>
      <p:sp>
        <p:nvSpPr>
          <p:cNvPr id="17" name="Rectangle 16"/>
          <p:cNvSpPr/>
          <p:nvPr/>
        </p:nvSpPr>
        <p:spPr>
          <a:xfrm>
            <a:off x="381000" y="5715000"/>
            <a:ext cx="3770584" cy="923330"/>
          </a:xfrm>
          <a:prstGeom prst="rect">
            <a:avLst/>
          </a:prstGeom>
        </p:spPr>
        <p:txBody>
          <a:bodyPr wrap="none">
            <a:spAutoFit/>
          </a:bodyPr>
          <a:lstStyle/>
          <a:p>
            <a:r>
              <a:rPr lang="en-US" dirty="0" smtClean="0"/>
              <a:t>2) Incorporate multiple phases </a:t>
            </a:r>
          </a:p>
          <a:p>
            <a:r>
              <a:rPr lang="en-US" dirty="0" smtClean="0"/>
              <a:t>    - phase volume fractions</a:t>
            </a:r>
          </a:p>
          <a:p>
            <a:r>
              <a:rPr lang="en-US" dirty="0" smtClean="0"/>
              <a:t>    - </a:t>
            </a:r>
            <a:r>
              <a:rPr lang="en-US" dirty="0" err="1" smtClean="0"/>
              <a:t>interphase</a:t>
            </a:r>
            <a:r>
              <a:rPr lang="en-US" dirty="0" smtClean="0"/>
              <a:t> (interaction term) (</a:t>
            </a:r>
            <a:r>
              <a:rPr lang="en-US" i="1" dirty="0" smtClean="0"/>
              <a:t>nf</a:t>
            </a:r>
            <a:r>
              <a:rPr lang="en-US" i="1" baseline="-25000" dirty="0" smtClean="0"/>
              <a:t>1</a:t>
            </a:r>
            <a:r>
              <a:rPr lang="en-US" dirty="0" smtClean="0"/>
              <a:t>)</a:t>
            </a:r>
            <a:endParaRPr lang="en-US" dirty="0"/>
          </a:p>
        </p:txBody>
      </p:sp>
      <p:sp>
        <p:nvSpPr>
          <p:cNvPr id="20" name="Line Callout 1 19"/>
          <p:cNvSpPr/>
          <p:nvPr/>
        </p:nvSpPr>
        <p:spPr>
          <a:xfrm>
            <a:off x="6248400" y="1981200"/>
            <a:ext cx="2895600" cy="2209800"/>
          </a:xfrm>
          <a:prstGeom prst="borderCallout1">
            <a:avLst>
              <a:gd name="adj1" fmla="val 18750"/>
              <a:gd name="adj2" fmla="val -8333"/>
              <a:gd name="adj3" fmla="val 54244"/>
              <a:gd name="adj4" fmla="val -67719"/>
            </a:avLst>
          </a:prstGeom>
          <a:solidFill>
            <a:schemeClr val="accent1">
              <a:alpha val="2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simplification of Newtonian stress</a:t>
            </a: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a:solidFill>
                <a:schemeClr val="tx1"/>
              </a:solidFill>
            </a:endParaRPr>
          </a:p>
        </p:txBody>
      </p:sp>
      <p:graphicFrame>
        <p:nvGraphicFramePr>
          <p:cNvPr id="21" name="Object 20"/>
          <p:cNvGraphicFramePr>
            <a:graphicFrameLocks noChangeAspect="1"/>
          </p:cNvGraphicFramePr>
          <p:nvPr/>
        </p:nvGraphicFramePr>
        <p:xfrm>
          <a:off x="6368143" y="2743200"/>
          <a:ext cx="2394857" cy="457200"/>
        </p:xfrm>
        <a:graphic>
          <a:graphicData uri="http://schemas.openxmlformats.org/presentationml/2006/ole">
            <p:oleObj spid="_x0000_s193542" name="Equation" r:id="rId6" imgW="1396800" imgH="266400" progId="Equation.3">
              <p:embed/>
            </p:oleObj>
          </a:graphicData>
        </a:graphic>
      </p:graphicFrame>
      <p:graphicFrame>
        <p:nvGraphicFramePr>
          <p:cNvPr id="22" name="Object 21"/>
          <p:cNvGraphicFramePr>
            <a:graphicFrameLocks noChangeAspect="1"/>
          </p:cNvGraphicFramePr>
          <p:nvPr/>
        </p:nvGraphicFramePr>
        <p:xfrm>
          <a:off x="6368143" y="3352800"/>
          <a:ext cx="2068286" cy="457200"/>
        </p:xfrm>
        <a:graphic>
          <a:graphicData uri="http://schemas.openxmlformats.org/presentationml/2006/ole">
            <p:oleObj spid="_x0000_s193543" name="Equation" r:id="rId7" imgW="1206360" imgH="266400" progId="Equation.3">
              <p:embed/>
            </p:oleObj>
          </a:graphicData>
        </a:graphic>
      </p:graphicFrame>
      <p:sp>
        <p:nvSpPr>
          <p:cNvPr id="23" name="TextBox 22"/>
          <p:cNvSpPr txBox="1"/>
          <p:nvPr/>
        </p:nvSpPr>
        <p:spPr>
          <a:xfrm>
            <a:off x="5642464" y="6396335"/>
            <a:ext cx="3501536" cy="461665"/>
          </a:xfrm>
          <a:prstGeom prst="rect">
            <a:avLst/>
          </a:prstGeom>
          <a:noFill/>
        </p:spPr>
        <p:txBody>
          <a:bodyPr wrap="none" rtlCol="0">
            <a:spAutoFit/>
          </a:bodyPr>
          <a:lstStyle/>
          <a:p>
            <a:pPr algn="r"/>
            <a:r>
              <a:rPr lang="en-US" sz="1200" dirty="0" err="1" smtClean="0"/>
              <a:t>Patankar</a:t>
            </a:r>
            <a:r>
              <a:rPr lang="en-US" sz="1200" dirty="0" smtClean="0"/>
              <a:t> (1980)</a:t>
            </a:r>
          </a:p>
          <a:p>
            <a:pPr algn="r"/>
            <a:r>
              <a:rPr lang="en-US" sz="1200" dirty="0" smtClean="0">
                <a:solidFill>
                  <a:schemeClr val="accent5"/>
                </a:solidFill>
                <a:hlinkClick r:id="rId8"/>
              </a:rPr>
              <a:t>https://mfix.netl.doe.gov/documentation/numerics.pdf</a:t>
            </a:r>
            <a:endParaRPr lang="en-US" sz="1200" dirty="0" smtClean="0"/>
          </a:p>
        </p:txBody>
      </p:sp>
      <p:graphicFrame>
        <p:nvGraphicFramePr>
          <p:cNvPr id="38" name="Object 16"/>
          <p:cNvGraphicFramePr>
            <a:graphicFrameLocks noChangeAspect="1"/>
          </p:cNvGraphicFramePr>
          <p:nvPr/>
        </p:nvGraphicFramePr>
        <p:xfrm>
          <a:off x="1143000" y="1066800"/>
          <a:ext cx="4186238" cy="785813"/>
        </p:xfrm>
        <a:graphic>
          <a:graphicData uri="http://schemas.openxmlformats.org/presentationml/2006/ole">
            <p:oleObj spid="_x0000_s193546" name="Equation" r:id="rId9" imgW="2095200" imgH="393480" progId="Equation.3">
              <p:embed/>
            </p:oleObj>
          </a:graphicData>
        </a:graphic>
      </p:graphicFrame>
      <p:sp>
        <p:nvSpPr>
          <p:cNvPr id="39" name="Text Box 17"/>
          <p:cNvSpPr txBox="1">
            <a:spLocks noChangeArrowheads="1"/>
          </p:cNvSpPr>
          <p:nvPr/>
        </p:nvSpPr>
        <p:spPr bwMode="auto">
          <a:xfrm>
            <a:off x="609600" y="2133600"/>
            <a:ext cx="1008609" cy="369332"/>
          </a:xfrm>
          <a:prstGeom prst="rect">
            <a:avLst/>
          </a:prstGeom>
          <a:noFill/>
          <a:ln w="9525">
            <a:noFill/>
            <a:miter lim="800000"/>
            <a:headEnd/>
            <a:tailEnd/>
          </a:ln>
          <a:effectLst/>
        </p:spPr>
        <p:txBody>
          <a:bodyPr wrap="none">
            <a:spAutoFit/>
          </a:bodyPr>
          <a:lstStyle/>
          <a:p>
            <a:r>
              <a:rPr lang="en-US"/>
              <a:t>transient</a:t>
            </a:r>
          </a:p>
        </p:txBody>
      </p:sp>
      <p:sp>
        <p:nvSpPr>
          <p:cNvPr id="40" name="Text Box 18"/>
          <p:cNvSpPr txBox="1">
            <a:spLocks noChangeArrowheads="1"/>
          </p:cNvSpPr>
          <p:nvPr/>
        </p:nvSpPr>
        <p:spPr bwMode="auto">
          <a:xfrm>
            <a:off x="5105400" y="2133600"/>
            <a:ext cx="812082" cy="369332"/>
          </a:xfrm>
          <a:prstGeom prst="rect">
            <a:avLst/>
          </a:prstGeom>
          <a:noFill/>
          <a:ln w="9525">
            <a:noFill/>
            <a:miter lim="800000"/>
            <a:headEnd/>
            <a:tailEnd/>
          </a:ln>
          <a:effectLst/>
        </p:spPr>
        <p:txBody>
          <a:bodyPr wrap="none">
            <a:spAutoFit/>
          </a:bodyPr>
          <a:lstStyle/>
          <a:p>
            <a:r>
              <a:rPr lang="en-US" dirty="0"/>
              <a:t>source</a:t>
            </a:r>
          </a:p>
        </p:txBody>
      </p:sp>
      <p:sp>
        <p:nvSpPr>
          <p:cNvPr id="41" name="Text Box 19"/>
          <p:cNvSpPr txBox="1">
            <a:spLocks noChangeArrowheads="1"/>
          </p:cNvSpPr>
          <p:nvPr/>
        </p:nvSpPr>
        <p:spPr bwMode="auto">
          <a:xfrm>
            <a:off x="2362200" y="2133600"/>
            <a:ext cx="2089150" cy="366713"/>
          </a:xfrm>
          <a:prstGeom prst="rect">
            <a:avLst/>
          </a:prstGeom>
          <a:noFill/>
          <a:ln w="9525">
            <a:noFill/>
            <a:miter lim="800000"/>
            <a:headEnd/>
            <a:tailEnd/>
          </a:ln>
          <a:effectLst/>
        </p:spPr>
        <p:txBody>
          <a:bodyPr wrap="none">
            <a:spAutoFit/>
          </a:bodyPr>
          <a:lstStyle/>
          <a:p>
            <a:r>
              <a:rPr lang="en-US"/>
              <a:t>convection-diffusion</a:t>
            </a:r>
          </a:p>
        </p:txBody>
      </p:sp>
      <p:sp>
        <p:nvSpPr>
          <p:cNvPr id="42" name="Line 21"/>
          <p:cNvSpPr>
            <a:spLocks noChangeShapeType="1"/>
          </p:cNvSpPr>
          <p:nvPr/>
        </p:nvSpPr>
        <p:spPr bwMode="auto">
          <a:xfrm flipV="1">
            <a:off x="1066800" y="1828800"/>
            <a:ext cx="152400" cy="369332"/>
          </a:xfrm>
          <a:prstGeom prst="line">
            <a:avLst/>
          </a:prstGeom>
          <a:noFill/>
          <a:ln w="9525">
            <a:solidFill>
              <a:schemeClr val="tx1"/>
            </a:solidFill>
            <a:round/>
            <a:headEnd/>
            <a:tailEnd type="triangle" w="med" len="med"/>
          </a:ln>
          <a:effectLst/>
        </p:spPr>
        <p:txBody>
          <a:bodyPr/>
          <a:lstStyle/>
          <a:p>
            <a:endParaRPr lang="en-US"/>
          </a:p>
        </p:txBody>
      </p:sp>
      <p:sp>
        <p:nvSpPr>
          <p:cNvPr id="43" name="Line 22"/>
          <p:cNvSpPr>
            <a:spLocks noChangeShapeType="1"/>
          </p:cNvSpPr>
          <p:nvPr/>
        </p:nvSpPr>
        <p:spPr bwMode="auto">
          <a:xfrm flipH="1" flipV="1">
            <a:off x="5181600" y="1817132"/>
            <a:ext cx="152400" cy="381000"/>
          </a:xfrm>
          <a:prstGeom prst="line">
            <a:avLst/>
          </a:prstGeom>
          <a:noFill/>
          <a:ln w="9525">
            <a:solidFill>
              <a:schemeClr val="tx1"/>
            </a:solidFill>
            <a:round/>
            <a:headEnd/>
            <a:tailEnd type="triangle" w="med" len="med"/>
          </a:ln>
          <a:effectLst/>
        </p:spPr>
        <p:txBody>
          <a:bodyPr/>
          <a:lstStyle/>
          <a:p>
            <a:endParaRPr lang="en-US"/>
          </a:p>
        </p:txBody>
      </p:sp>
      <p:sp>
        <p:nvSpPr>
          <p:cNvPr id="44" name="Line 27"/>
          <p:cNvSpPr>
            <a:spLocks noChangeShapeType="1"/>
          </p:cNvSpPr>
          <p:nvPr/>
        </p:nvSpPr>
        <p:spPr bwMode="auto">
          <a:xfrm flipH="1" flipV="1">
            <a:off x="3048000" y="1817132"/>
            <a:ext cx="228600" cy="381000"/>
          </a:xfrm>
          <a:prstGeom prst="line">
            <a:avLst/>
          </a:prstGeom>
          <a:noFill/>
          <a:ln w="9525">
            <a:solidFill>
              <a:schemeClr val="tx1"/>
            </a:solidFill>
            <a:round/>
            <a:headEnd/>
            <a:tailEnd type="triangle" w="med" len="med"/>
          </a:ln>
          <a:effectLst/>
        </p:spPr>
        <p:txBody>
          <a:bodyPr/>
          <a:lstStyle/>
          <a:p>
            <a:endParaRPr lang="en-US"/>
          </a:p>
        </p:txBody>
      </p:sp>
      <p:sp>
        <p:nvSpPr>
          <p:cNvPr id="45" name="Line 28"/>
          <p:cNvSpPr>
            <a:spLocks noChangeShapeType="1"/>
          </p:cNvSpPr>
          <p:nvPr/>
        </p:nvSpPr>
        <p:spPr bwMode="auto">
          <a:xfrm flipV="1">
            <a:off x="3352800" y="1817132"/>
            <a:ext cx="228600" cy="38100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21" name="Object 9"/>
          <p:cNvGraphicFramePr>
            <a:graphicFrameLocks noChangeAspect="1"/>
          </p:cNvGraphicFramePr>
          <p:nvPr/>
        </p:nvGraphicFramePr>
        <p:xfrm>
          <a:off x="147638" y="1371600"/>
          <a:ext cx="8740775" cy="942975"/>
        </p:xfrm>
        <a:graphic>
          <a:graphicData uri="http://schemas.openxmlformats.org/presentationml/2006/ole">
            <p:oleObj spid="_x0000_s194563" name="Equation" r:id="rId4" imgW="4356000" imgH="469800" progId="Equation.3">
              <p:embed/>
            </p:oleObj>
          </a:graphicData>
        </a:graphic>
      </p:graphicFrame>
      <p:sp>
        <p:nvSpPr>
          <p:cNvPr id="13328" name="Line 16"/>
          <p:cNvSpPr>
            <a:spLocks noChangeShapeType="1"/>
          </p:cNvSpPr>
          <p:nvPr/>
        </p:nvSpPr>
        <p:spPr bwMode="auto">
          <a:xfrm>
            <a:off x="3657600" y="2119312"/>
            <a:ext cx="1447800" cy="533400"/>
          </a:xfrm>
          <a:prstGeom prst="line">
            <a:avLst/>
          </a:prstGeom>
          <a:noFill/>
          <a:ln w="19050">
            <a:solidFill>
              <a:schemeClr val="accent6"/>
            </a:solidFill>
            <a:round/>
            <a:headEnd/>
            <a:tailEnd type="triangle" w="med" len="med"/>
          </a:ln>
          <a:effectLst/>
        </p:spPr>
        <p:txBody>
          <a:bodyPr/>
          <a:lstStyle/>
          <a:p>
            <a:endParaRPr lang="en-US">
              <a:solidFill>
                <a:schemeClr val="accent6"/>
              </a:solidFill>
            </a:endParaRPr>
          </a:p>
        </p:txBody>
      </p:sp>
      <p:sp>
        <p:nvSpPr>
          <p:cNvPr id="13329" name="Line 17"/>
          <p:cNvSpPr>
            <a:spLocks noChangeShapeType="1"/>
          </p:cNvSpPr>
          <p:nvPr/>
        </p:nvSpPr>
        <p:spPr bwMode="auto">
          <a:xfrm flipH="1">
            <a:off x="5638800" y="2119312"/>
            <a:ext cx="1143000" cy="533400"/>
          </a:xfrm>
          <a:prstGeom prst="line">
            <a:avLst/>
          </a:prstGeom>
          <a:noFill/>
          <a:ln w="19050">
            <a:solidFill>
              <a:schemeClr val="accent6"/>
            </a:solidFill>
            <a:round/>
            <a:headEnd/>
            <a:tailEnd type="triangle" w="med" len="med"/>
          </a:ln>
          <a:effectLst/>
        </p:spPr>
        <p:txBody>
          <a:bodyPr/>
          <a:lstStyle/>
          <a:p>
            <a:endParaRPr lang="en-US">
              <a:solidFill>
                <a:schemeClr val="accent6"/>
              </a:solidFill>
            </a:endParaRPr>
          </a:p>
        </p:txBody>
      </p:sp>
      <p:sp>
        <p:nvSpPr>
          <p:cNvPr id="13330" name="Line 18"/>
          <p:cNvSpPr>
            <a:spLocks noChangeShapeType="1"/>
          </p:cNvSpPr>
          <p:nvPr/>
        </p:nvSpPr>
        <p:spPr bwMode="auto">
          <a:xfrm flipH="1">
            <a:off x="5943600" y="2119312"/>
            <a:ext cx="2286000" cy="533400"/>
          </a:xfrm>
          <a:prstGeom prst="line">
            <a:avLst/>
          </a:prstGeom>
          <a:noFill/>
          <a:ln w="19050">
            <a:solidFill>
              <a:schemeClr val="accent6"/>
            </a:solidFill>
            <a:round/>
            <a:headEnd/>
            <a:tailEnd type="triangle" w="med" len="med"/>
          </a:ln>
          <a:effectLst/>
        </p:spPr>
        <p:txBody>
          <a:bodyPr/>
          <a:lstStyle/>
          <a:p>
            <a:endParaRPr lang="en-US">
              <a:solidFill>
                <a:schemeClr val="accent6"/>
              </a:solidFill>
            </a:endParaRPr>
          </a:p>
        </p:txBody>
      </p:sp>
      <p:sp>
        <p:nvSpPr>
          <p:cNvPr id="13331" name="Text Box 19"/>
          <p:cNvSpPr txBox="1">
            <a:spLocks noChangeArrowheads="1"/>
          </p:cNvSpPr>
          <p:nvPr/>
        </p:nvSpPr>
        <p:spPr bwMode="auto">
          <a:xfrm>
            <a:off x="4800600" y="2652712"/>
            <a:ext cx="1421223" cy="369332"/>
          </a:xfrm>
          <a:prstGeom prst="rect">
            <a:avLst/>
          </a:prstGeom>
          <a:noFill/>
          <a:ln w="9525">
            <a:noFill/>
            <a:miter lim="800000"/>
            <a:headEnd/>
            <a:tailEnd/>
          </a:ln>
          <a:effectLst/>
        </p:spPr>
        <p:txBody>
          <a:bodyPr wrap="none">
            <a:spAutoFit/>
          </a:bodyPr>
          <a:lstStyle/>
          <a:p>
            <a:r>
              <a:rPr lang="en-US">
                <a:solidFill>
                  <a:schemeClr val="accent6"/>
                </a:solidFill>
              </a:rPr>
              <a:t>source terms</a:t>
            </a:r>
          </a:p>
        </p:txBody>
      </p:sp>
      <p:sp>
        <p:nvSpPr>
          <p:cNvPr id="13332" name="Line 20"/>
          <p:cNvSpPr>
            <a:spLocks noChangeShapeType="1"/>
          </p:cNvSpPr>
          <p:nvPr/>
        </p:nvSpPr>
        <p:spPr bwMode="auto">
          <a:xfrm>
            <a:off x="5029200" y="2119312"/>
            <a:ext cx="304800" cy="533400"/>
          </a:xfrm>
          <a:prstGeom prst="line">
            <a:avLst/>
          </a:prstGeom>
          <a:noFill/>
          <a:ln w="19050">
            <a:solidFill>
              <a:schemeClr val="accent6"/>
            </a:solidFill>
            <a:round/>
            <a:headEnd/>
            <a:tailEnd type="triangle" w="med" len="med"/>
          </a:ln>
          <a:effectLst/>
        </p:spPr>
        <p:txBody>
          <a:bodyPr/>
          <a:lstStyle/>
          <a:p>
            <a:endParaRPr lang="en-US">
              <a:solidFill>
                <a:schemeClr val="accent6"/>
              </a:solidFill>
            </a:endParaRPr>
          </a:p>
        </p:txBody>
      </p:sp>
      <p:sp>
        <p:nvSpPr>
          <p:cNvPr id="13333" name="Line 21"/>
          <p:cNvSpPr>
            <a:spLocks noChangeShapeType="1"/>
          </p:cNvSpPr>
          <p:nvPr/>
        </p:nvSpPr>
        <p:spPr bwMode="auto">
          <a:xfrm flipH="1">
            <a:off x="3962400" y="2119312"/>
            <a:ext cx="1066800" cy="533400"/>
          </a:xfrm>
          <a:prstGeom prst="line">
            <a:avLst/>
          </a:prstGeom>
          <a:noFill/>
          <a:ln w="19050">
            <a:solidFill>
              <a:schemeClr val="tx1"/>
            </a:solidFill>
            <a:round/>
            <a:headEnd/>
            <a:tailEnd type="triangle" w="med" len="med"/>
          </a:ln>
          <a:effectLst/>
        </p:spPr>
        <p:txBody>
          <a:bodyPr/>
          <a:lstStyle/>
          <a:p>
            <a:endParaRPr lang="en-US"/>
          </a:p>
        </p:txBody>
      </p:sp>
      <p:sp>
        <p:nvSpPr>
          <p:cNvPr id="13334" name="Text Box 22"/>
          <p:cNvSpPr txBox="1">
            <a:spLocks noChangeArrowheads="1"/>
          </p:cNvSpPr>
          <p:nvPr/>
        </p:nvSpPr>
        <p:spPr bwMode="auto">
          <a:xfrm>
            <a:off x="2133600" y="2652712"/>
            <a:ext cx="2438400" cy="641350"/>
          </a:xfrm>
          <a:prstGeom prst="rect">
            <a:avLst/>
          </a:prstGeom>
          <a:noFill/>
          <a:ln w="9525">
            <a:noFill/>
            <a:miter lim="800000"/>
            <a:headEnd/>
            <a:tailEnd/>
          </a:ln>
          <a:effectLst/>
        </p:spPr>
        <p:txBody>
          <a:bodyPr wrap="square">
            <a:spAutoFit/>
          </a:bodyPr>
          <a:lstStyle/>
          <a:p>
            <a:r>
              <a:rPr lang="en-US" dirty="0"/>
              <a:t>diffusion ~ only terms that take the form </a:t>
            </a:r>
            <a:r>
              <a:rPr lang="en-US" dirty="0" err="1">
                <a:latin typeface="Symbol" pitchFamily="18" charset="2"/>
              </a:rPr>
              <a:t>m</a:t>
            </a:r>
            <a:r>
              <a:rPr lang="en-US" dirty="0" err="1">
                <a:sym typeface="Symbol" pitchFamily="18" charset="2"/>
              </a:rPr>
              <a:t></a:t>
            </a:r>
            <a:r>
              <a:rPr lang="en-US" dirty="0" err="1"/>
              <a:t>u</a:t>
            </a:r>
            <a:endParaRPr lang="en-US" dirty="0"/>
          </a:p>
        </p:txBody>
      </p:sp>
      <p:sp>
        <p:nvSpPr>
          <p:cNvPr id="13336" name="Text Box 24"/>
          <p:cNvSpPr txBox="1">
            <a:spLocks noChangeArrowheads="1"/>
          </p:cNvSpPr>
          <p:nvPr/>
        </p:nvSpPr>
        <p:spPr bwMode="auto">
          <a:xfrm>
            <a:off x="1447800" y="2286000"/>
            <a:ext cx="1276350" cy="366713"/>
          </a:xfrm>
          <a:prstGeom prst="rect">
            <a:avLst/>
          </a:prstGeom>
          <a:noFill/>
          <a:ln w="9525">
            <a:noFill/>
            <a:miter lim="800000"/>
            <a:headEnd/>
            <a:tailEnd/>
          </a:ln>
          <a:effectLst/>
        </p:spPr>
        <p:txBody>
          <a:bodyPr wrap="none">
            <a:spAutoFit/>
          </a:bodyPr>
          <a:lstStyle/>
          <a:p>
            <a:r>
              <a:rPr lang="en-US" dirty="0"/>
              <a:t>convection</a:t>
            </a:r>
          </a:p>
        </p:txBody>
      </p:sp>
      <p:sp>
        <p:nvSpPr>
          <p:cNvPr id="13337" name="Text Box 25"/>
          <p:cNvSpPr txBox="1">
            <a:spLocks noChangeArrowheads="1"/>
          </p:cNvSpPr>
          <p:nvPr/>
        </p:nvSpPr>
        <p:spPr bwMode="auto">
          <a:xfrm>
            <a:off x="228600" y="2286000"/>
            <a:ext cx="1060450" cy="366713"/>
          </a:xfrm>
          <a:prstGeom prst="rect">
            <a:avLst/>
          </a:prstGeom>
          <a:noFill/>
          <a:ln w="9525">
            <a:noFill/>
            <a:miter lim="800000"/>
            <a:headEnd/>
            <a:tailEnd/>
          </a:ln>
          <a:effectLst/>
        </p:spPr>
        <p:txBody>
          <a:bodyPr wrap="none">
            <a:spAutoFit/>
          </a:bodyPr>
          <a:lstStyle/>
          <a:p>
            <a:r>
              <a:rPr lang="en-US" dirty="0"/>
              <a:t>transient</a:t>
            </a:r>
          </a:p>
        </p:txBody>
      </p:sp>
      <p:sp>
        <p:nvSpPr>
          <p:cNvPr id="13338" name="Line 26"/>
          <p:cNvSpPr>
            <a:spLocks noChangeShapeType="1"/>
          </p:cNvSpPr>
          <p:nvPr/>
        </p:nvSpPr>
        <p:spPr bwMode="auto">
          <a:xfrm flipH="1">
            <a:off x="7467600" y="2133600"/>
            <a:ext cx="76200" cy="533400"/>
          </a:xfrm>
          <a:prstGeom prst="line">
            <a:avLst/>
          </a:prstGeom>
          <a:noFill/>
          <a:ln w="9525">
            <a:solidFill>
              <a:schemeClr val="tx1"/>
            </a:solidFill>
            <a:round/>
            <a:headEnd/>
            <a:tailEnd type="triangle" w="med" len="med"/>
          </a:ln>
          <a:effectLst/>
        </p:spPr>
        <p:txBody>
          <a:bodyPr/>
          <a:lstStyle/>
          <a:p>
            <a:endParaRPr lang="en-US"/>
          </a:p>
        </p:txBody>
      </p:sp>
      <p:sp>
        <p:nvSpPr>
          <p:cNvPr id="13339" name="Text Box 27"/>
          <p:cNvSpPr txBox="1">
            <a:spLocks noChangeArrowheads="1"/>
          </p:cNvSpPr>
          <p:nvPr/>
        </p:nvSpPr>
        <p:spPr bwMode="auto">
          <a:xfrm>
            <a:off x="6629400" y="2667000"/>
            <a:ext cx="2514600" cy="923330"/>
          </a:xfrm>
          <a:prstGeom prst="rect">
            <a:avLst/>
          </a:prstGeom>
          <a:noFill/>
          <a:ln w="9525">
            <a:noFill/>
            <a:miter lim="800000"/>
            <a:headEnd/>
            <a:tailEnd/>
          </a:ln>
          <a:effectLst/>
        </p:spPr>
        <p:txBody>
          <a:bodyPr wrap="square">
            <a:spAutoFit/>
          </a:bodyPr>
          <a:lstStyle/>
          <a:p>
            <a:r>
              <a:rPr lang="en-US" dirty="0"/>
              <a:t>handled </a:t>
            </a:r>
            <a:r>
              <a:rPr lang="en-US" dirty="0" smtClean="0"/>
              <a:t>independently (partial elimination algorithm)</a:t>
            </a:r>
            <a:endParaRPr lang="en-US" dirty="0"/>
          </a:p>
        </p:txBody>
      </p:sp>
      <p:sp>
        <p:nvSpPr>
          <p:cNvPr id="13340" name="Text Box 28"/>
          <p:cNvSpPr txBox="1">
            <a:spLocks noChangeArrowheads="1"/>
          </p:cNvSpPr>
          <p:nvPr/>
        </p:nvSpPr>
        <p:spPr bwMode="auto">
          <a:xfrm>
            <a:off x="0" y="762000"/>
            <a:ext cx="4418197" cy="400110"/>
          </a:xfrm>
          <a:prstGeom prst="rect">
            <a:avLst/>
          </a:prstGeom>
          <a:noFill/>
          <a:ln w="9525">
            <a:noFill/>
            <a:miter lim="800000"/>
            <a:headEnd/>
            <a:tailEnd/>
          </a:ln>
          <a:effectLst/>
        </p:spPr>
        <p:txBody>
          <a:bodyPr wrap="none">
            <a:spAutoFit/>
          </a:bodyPr>
          <a:lstStyle/>
          <a:p>
            <a:r>
              <a:rPr lang="en-US" sz="2000" b="1" dirty="0"/>
              <a:t>The </a:t>
            </a:r>
            <a:r>
              <a:rPr lang="en-US" sz="2000" b="1" dirty="0" smtClean="0"/>
              <a:t>momentum </a:t>
            </a:r>
            <a:r>
              <a:rPr lang="en-US" sz="2000" b="1" dirty="0"/>
              <a:t>equation becomes</a:t>
            </a:r>
          </a:p>
        </p:txBody>
      </p:sp>
      <p:sp>
        <p:nvSpPr>
          <p:cNvPr id="13342" name="Text Box 30"/>
          <p:cNvSpPr txBox="1">
            <a:spLocks noChangeArrowheads="1"/>
          </p:cNvSpPr>
          <p:nvPr/>
        </p:nvSpPr>
        <p:spPr bwMode="auto">
          <a:xfrm>
            <a:off x="381000" y="3968750"/>
            <a:ext cx="5501058" cy="369332"/>
          </a:xfrm>
          <a:prstGeom prst="rect">
            <a:avLst/>
          </a:prstGeom>
          <a:noFill/>
          <a:ln w="9525">
            <a:noFill/>
            <a:miter lim="800000"/>
            <a:headEnd/>
            <a:tailEnd/>
          </a:ln>
          <a:effectLst/>
        </p:spPr>
        <p:txBody>
          <a:bodyPr wrap="none">
            <a:spAutoFit/>
          </a:bodyPr>
          <a:lstStyle/>
          <a:p>
            <a:r>
              <a:rPr lang="en-US" dirty="0" smtClean="0"/>
              <a:t>3) </a:t>
            </a:r>
            <a:r>
              <a:rPr lang="en-US" dirty="0"/>
              <a:t>Account for other coordinate systems (e.g. cylindrical)</a:t>
            </a:r>
          </a:p>
        </p:txBody>
      </p:sp>
      <p:sp>
        <p:nvSpPr>
          <p:cNvPr id="13343" name="Rectangle 31"/>
          <p:cNvSpPr>
            <a:spLocks noChangeArrowheads="1"/>
          </p:cNvSpPr>
          <p:nvPr/>
        </p:nvSpPr>
        <p:spPr bwMode="auto">
          <a:xfrm>
            <a:off x="0" y="3543300"/>
            <a:ext cx="2590800" cy="381000"/>
          </a:xfrm>
          <a:prstGeom prst="rect">
            <a:avLst/>
          </a:prstGeom>
          <a:noFill/>
          <a:ln w="9525">
            <a:noFill/>
            <a:miter lim="800000"/>
            <a:headEnd/>
            <a:tailEnd/>
          </a:ln>
          <a:effectLst/>
        </p:spPr>
        <p:txBody>
          <a:bodyPr/>
          <a:lstStyle/>
          <a:p>
            <a:pPr>
              <a:spcBef>
                <a:spcPct val="20000"/>
              </a:spcBef>
            </a:pPr>
            <a:r>
              <a:rPr lang="en-US" sz="2000" b="1" dirty="0" smtClean="0"/>
              <a:t>Additional items…</a:t>
            </a:r>
            <a:endParaRPr lang="en-US" sz="2000" b="1" dirty="0"/>
          </a:p>
        </p:txBody>
      </p:sp>
      <p:sp>
        <p:nvSpPr>
          <p:cNvPr id="13344" name="Text Box 32"/>
          <p:cNvSpPr txBox="1">
            <a:spLocks noChangeArrowheads="1"/>
          </p:cNvSpPr>
          <p:nvPr/>
        </p:nvSpPr>
        <p:spPr bwMode="auto">
          <a:xfrm>
            <a:off x="898525" y="4311650"/>
            <a:ext cx="6416675" cy="641350"/>
          </a:xfrm>
          <a:prstGeom prst="rect">
            <a:avLst/>
          </a:prstGeom>
          <a:noFill/>
          <a:ln w="9525">
            <a:noFill/>
            <a:miter lim="800000"/>
            <a:headEnd/>
            <a:tailEnd/>
          </a:ln>
          <a:effectLst/>
        </p:spPr>
        <p:txBody>
          <a:bodyPr wrap="square">
            <a:spAutoFit/>
          </a:bodyPr>
          <a:lstStyle/>
          <a:p>
            <a:r>
              <a:rPr lang="en-US" dirty="0"/>
              <a:t>Additional terms arise from cylindrical coordinates, and the </a:t>
            </a:r>
            <a:r>
              <a:rPr lang="en-US" dirty="0" smtClean="0"/>
              <a:t>equations for </a:t>
            </a:r>
            <a:r>
              <a:rPr lang="en-US" dirty="0"/>
              <a:t>the </a:t>
            </a:r>
            <a:r>
              <a:rPr lang="en-US" dirty="0" err="1"/>
              <a:t>discretized</a:t>
            </a:r>
            <a:r>
              <a:rPr lang="en-US" dirty="0"/>
              <a:t> geometry </a:t>
            </a:r>
            <a:r>
              <a:rPr lang="en-US" dirty="0" smtClean="0"/>
              <a:t>are altered </a:t>
            </a:r>
            <a:r>
              <a:rPr lang="en-US" dirty="0"/>
              <a:t>(area, volume)</a:t>
            </a:r>
          </a:p>
        </p:txBody>
      </p:sp>
      <p:sp>
        <p:nvSpPr>
          <p:cNvPr id="22" name="Title 21"/>
          <p:cNvSpPr>
            <a:spLocks noGrp="1"/>
          </p:cNvSpPr>
          <p:nvPr>
            <p:ph type="title"/>
          </p:nvPr>
        </p:nvSpPr>
        <p:spPr/>
        <p:txBody>
          <a:bodyPr/>
          <a:lstStyle/>
          <a:p>
            <a:r>
              <a:rPr lang="en-US" b="1" dirty="0" smtClean="0"/>
              <a:t>Brief </a:t>
            </a:r>
            <a:r>
              <a:rPr lang="en-US" dirty="0" smtClean="0"/>
              <a:t>review of numerical technique (4)</a:t>
            </a:r>
            <a:endParaRPr lang="en-US" dirty="0"/>
          </a:p>
        </p:txBody>
      </p:sp>
      <p:sp>
        <p:nvSpPr>
          <p:cNvPr id="29" name="TextBox 28"/>
          <p:cNvSpPr txBox="1"/>
          <p:nvPr/>
        </p:nvSpPr>
        <p:spPr>
          <a:xfrm>
            <a:off x="5642465" y="6581001"/>
            <a:ext cx="3501535" cy="276999"/>
          </a:xfrm>
          <a:prstGeom prst="rect">
            <a:avLst/>
          </a:prstGeom>
          <a:noFill/>
        </p:spPr>
        <p:txBody>
          <a:bodyPr wrap="none" rtlCol="0">
            <a:spAutoFit/>
          </a:bodyPr>
          <a:lstStyle/>
          <a:p>
            <a:pPr algn="r"/>
            <a:r>
              <a:rPr lang="en-US" sz="1200" dirty="0" smtClean="0">
                <a:solidFill>
                  <a:schemeClr val="accent5"/>
                </a:solidFill>
                <a:hlinkClick r:id="rId5"/>
              </a:rPr>
              <a:t>https://mfix.netl.doe.gov/documentation/numerics.pdf</a:t>
            </a:r>
            <a:endParaRPr lang="en-US" sz="1200" dirty="0" smtClean="0"/>
          </a:p>
        </p:txBody>
      </p:sp>
      <p:sp>
        <p:nvSpPr>
          <p:cNvPr id="19456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94564" name="Object 4"/>
          <p:cNvGraphicFramePr>
            <a:graphicFrameLocks noChangeAspect="1"/>
          </p:cNvGraphicFramePr>
          <p:nvPr/>
        </p:nvGraphicFramePr>
        <p:xfrm>
          <a:off x="990600" y="5829300"/>
          <a:ext cx="3382433" cy="647700"/>
        </p:xfrm>
        <a:graphic>
          <a:graphicData uri="http://schemas.openxmlformats.org/presentationml/2006/ole">
            <p:oleObj spid="_x0000_s194564" name="Equation" r:id="rId6" imgW="1790700" imgH="342900" progId="Equation.3">
              <p:embed/>
            </p:oleObj>
          </a:graphicData>
        </a:graphic>
      </p:graphicFrame>
      <p:sp>
        <p:nvSpPr>
          <p:cNvPr id="23" name="Rectangle 31"/>
          <p:cNvSpPr>
            <a:spLocks noChangeArrowheads="1"/>
          </p:cNvSpPr>
          <p:nvPr/>
        </p:nvSpPr>
        <p:spPr bwMode="auto">
          <a:xfrm>
            <a:off x="0" y="5295900"/>
            <a:ext cx="2590800" cy="381000"/>
          </a:xfrm>
          <a:prstGeom prst="rect">
            <a:avLst/>
          </a:prstGeom>
          <a:noFill/>
          <a:ln w="9525">
            <a:noFill/>
            <a:miter lim="800000"/>
            <a:headEnd/>
            <a:tailEnd/>
          </a:ln>
          <a:effectLst/>
        </p:spPr>
        <p:txBody>
          <a:bodyPr/>
          <a:lstStyle/>
          <a:p>
            <a:pPr>
              <a:spcBef>
                <a:spcPct val="20000"/>
              </a:spcBef>
            </a:pPr>
            <a:r>
              <a:rPr lang="en-US" sz="2000" b="1" dirty="0" err="1" smtClean="0"/>
              <a:t>Discretized</a:t>
            </a:r>
            <a:r>
              <a:rPr lang="en-US" sz="2000" b="1" dirty="0" smtClean="0"/>
              <a:t> version</a:t>
            </a:r>
            <a:endParaRPr lang="en-US" sz="2000" b="1" dirty="0"/>
          </a:p>
        </p:txBody>
      </p:sp>
      <p:sp>
        <p:nvSpPr>
          <p:cNvPr id="24" name="TextBox 23"/>
          <p:cNvSpPr txBox="1"/>
          <p:nvPr/>
        </p:nvSpPr>
        <p:spPr>
          <a:xfrm>
            <a:off x="5334000" y="5181600"/>
            <a:ext cx="3581400" cy="1169551"/>
          </a:xfrm>
          <a:prstGeom prst="rect">
            <a:avLst/>
          </a:prstGeom>
          <a:noFill/>
        </p:spPr>
        <p:txBody>
          <a:bodyPr wrap="square" rtlCol="0">
            <a:spAutoFit/>
          </a:bodyPr>
          <a:lstStyle/>
          <a:p>
            <a:pPr marL="571500" indent="-571500">
              <a:tabLst>
                <a:tab pos="406400" algn="r"/>
                <a:tab pos="457200" algn="l"/>
              </a:tabLst>
            </a:pPr>
            <a:r>
              <a:rPr lang="en-US" sz="1400" i="1" dirty="0" smtClean="0"/>
              <a:t>	</a:t>
            </a:r>
            <a:r>
              <a:rPr lang="en-US" sz="1400" i="1" dirty="0" err="1" smtClean="0"/>
              <a:t>a</a:t>
            </a:r>
            <a:r>
              <a:rPr lang="en-US" sz="1400" i="1" baseline="-25000" dirty="0" err="1" smtClean="0"/>
              <a:t>p</a:t>
            </a:r>
            <a:r>
              <a:rPr lang="en-US" sz="1400" dirty="0" smtClean="0"/>
              <a:t>, </a:t>
            </a:r>
            <a:r>
              <a:rPr lang="en-US" sz="1400" i="1" dirty="0" err="1" smtClean="0"/>
              <a:t>a</a:t>
            </a:r>
            <a:r>
              <a:rPr lang="en-US" sz="1400" i="1" baseline="-25000" dirty="0" err="1" smtClean="0"/>
              <a:t>nb</a:t>
            </a:r>
            <a:r>
              <a:rPr lang="en-US" sz="1400" baseline="-25000" dirty="0" smtClean="0"/>
              <a:t>	</a:t>
            </a:r>
            <a:r>
              <a:rPr lang="en-US" sz="1400" dirty="0" smtClean="0"/>
              <a:t>– coefficients of dependent variable at various grid locations</a:t>
            </a:r>
          </a:p>
          <a:p>
            <a:pPr marL="571500" indent="-571500">
              <a:tabLst>
                <a:tab pos="406400" algn="r"/>
                <a:tab pos="457200" algn="l"/>
              </a:tabLst>
            </a:pPr>
            <a:r>
              <a:rPr lang="en-US" sz="1400" dirty="0" smtClean="0"/>
              <a:t>	</a:t>
            </a:r>
            <a:r>
              <a:rPr lang="en-US" sz="1400" i="1" dirty="0" smtClean="0"/>
              <a:t>p</a:t>
            </a:r>
            <a:r>
              <a:rPr lang="en-US" sz="1400" dirty="0" smtClean="0"/>
              <a:t>	– at center gird point</a:t>
            </a:r>
          </a:p>
          <a:p>
            <a:pPr marL="571500" indent="-571500">
              <a:tabLst>
                <a:tab pos="406400" algn="r"/>
                <a:tab pos="457200" algn="l"/>
              </a:tabLst>
            </a:pPr>
            <a:r>
              <a:rPr lang="en-US" sz="1400" dirty="0" smtClean="0"/>
              <a:t>	</a:t>
            </a:r>
            <a:r>
              <a:rPr lang="en-US" sz="1400" i="1" dirty="0" err="1" smtClean="0"/>
              <a:t>nb</a:t>
            </a:r>
            <a:r>
              <a:rPr lang="en-US" sz="1400" dirty="0" smtClean="0"/>
              <a:t>	– neighbor grid points</a:t>
            </a:r>
          </a:p>
          <a:p>
            <a:pPr marL="571500" indent="-571500">
              <a:tabLst>
                <a:tab pos="406400" algn="r"/>
                <a:tab pos="457200" algn="l"/>
              </a:tabLst>
            </a:pPr>
            <a:r>
              <a:rPr lang="en-US" sz="1400" dirty="0" smtClean="0"/>
              <a:t>	</a:t>
            </a:r>
            <a:r>
              <a:rPr lang="en-US" sz="1400" i="1" dirty="0" smtClean="0"/>
              <a:t>b</a:t>
            </a:r>
            <a:r>
              <a:rPr lang="en-US" sz="1400" dirty="0" smtClean="0"/>
              <a:t> 	– </a:t>
            </a:r>
            <a:r>
              <a:rPr lang="en-US" sz="1400" dirty="0" err="1" smtClean="0"/>
              <a:t>discretized</a:t>
            </a:r>
            <a:r>
              <a:rPr lang="en-US" sz="1400" dirty="0" smtClean="0"/>
              <a:t> source term</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8" name="Line 16"/>
          <p:cNvSpPr>
            <a:spLocks noChangeShapeType="1"/>
          </p:cNvSpPr>
          <p:nvPr/>
        </p:nvSpPr>
        <p:spPr bwMode="auto">
          <a:xfrm>
            <a:off x="3657600" y="2119312"/>
            <a:ext cx="914400" cy="2833688"/>
          </a:xfrm>
          <a:prstGeom prst="line">
            <a:avLst/>
          </a:prstGeom>
          <a:noFill/>
          <a:ln w="19050">
            <a:solidFill>
              <a:schemeClr val="accent6"/>
            </a:solidFill>
            <a:round/>
            <a:headEnd/>
            <a:tailEnd type="triangle" w="med" len="med"/>
          </a:ln>
          <a:effectLst/>
        </p:spPr>
        <p:txBody>
          <a:bodyPr/>
          <a:lstStyle/>
          <a:p>
            <a:endParaRPr lang="en-US">
              <a:solidFill>
                <a:schemeClr val="accent6"/>
              </a:solidFill>
            </a:endParaRPr>
          </a:p>
        </p:txBody>
      </p:sp>
      <p:sp>
        <p:nvSpPr>
          <p:cNvPr id="13329" name="Line 17"/>
          <p:cNvSpPr>
            <a:spLocks noChangeShapeType="1"/>
          </p:cNvSpPr>
          <p:nvPr/>
        </p:nvSpPr>
        <p:spPr bwMode="auto">
          <a:xfrm flipH="1">
            <a:off x="5638800" y="2119312"/>
            <a:ext cx="1143000" cy="533400"/>
          </a:xfrm>
          <a:prstGeom prst="line">
            <a:avLst/>
          </a:prstGeom>
          <a:noFill/>
          <a:ln w="19050">
            <a:solidFill>
              <a:schemeClr val="accent6"/>
            </a:solidFill>
            <a:round/>
            <a:headEnd/>
            <a:tailEnd type="triangle" w="med" len="med"/>
          </a:ln>
          <a:effectLst/>
        </p:spPr>
        <p:txBody>
          <a:bodyPr/>
          <a:lstStyle/>
          <a:p>
            <a:endParaRPr lang="en-US">
              <a:solidFill>
                <a:schemeClr val="accent6"/>
              </a:solidFill>
            </a:endParaRPr>
          </a:p>
        </p:txBody>
      </p:sp>
      <p:sp>
        <p:nvSpPr>
          <p:cNvPr id="13330" name="Line 18"/>
          <p:cNvSpPr>
            <a:spLocks noChangeShapeType="1"/>
          </p:cNvSpPr>
          <p:nvPr/>
        </p:nvSpPr>
        <p:spPr bwMode="auto">
          <a:xfrm flipH="1">
            <a:off x="5943600" y="2119312"/>
            <a:ext cx="2286000" cy="3062288"/>
          </a:xfrm>
          <a:prstGeom prst="line">
            <a:avLst/>
          </a:prstGeom>
          <a:noFill/>
          <a:ln w="19050">
            <a:solidFill>
              <a:schemeClr val="accent6"/>
            </a:solidFill>
            <a:round/>
            <a:headEnd/>
            <a:tailEnd type="triangle" w="med" len="med"/>
          </a:ln>
          <a:effectLst/>
        </p:spPr>
        <p:txBody>
          <a:bodyPr/>
          <a:lstStyle/>
          <a:p>
            <a:endParaRPr lang="en-US">
              <a:solidFill>
                <a:schemeClr val="accent6"/>
              </a:solidFill>
            </a:endParaRPr>
          </a:p>
        </p:txBody>
      </p:sp>
      <p:sp>
        <p:nvSpPr>
          <p:cNvPr id="13331" name="Text Box 19"/>
          <p:cNvSpPr txBox="1">
            <a:spLocks noChangeArrowheads="1"/>
          </p:cNvSpPr>
          <p:nvPr/>
        </p:nvSpPr>
        <p:spPr bwMode="auto">
          <a:xfrm>
            <a:off x="4800600" y="2652712"/>
            <a:ext cx="1421223" cy="369332"/>
          </a:xfrm>
          <a:prstGeom prst="rect">
            <a:avLst/>
          </a:prstGeom>
          <a:noFill/>
          <a:ln w="9525">
            <a:noFill/>
            <a:miter lim="800000"/>
            <a:headEnd/>
            <a:tailEnd/>
          </a:ln>
          <a:effectLst/>
        </p:spPr>
        <p:txBody>
          <a:bodyPr wrap="none">
            <a:spAutoFit/>
          </a:bodyPr>
          <a:lstStyle/>
          <a:p>
            <a:r>
              <a:rPr lang="en-US" dirty="0">
                <a:solidFill>
                  <a:schemeClr val="accent6"/>
                </a:solidFill>
              </a:rPr>
              <a:t>source terms</a:t>
            </a:r>
          </a:p>
        </p:txBody>
      </p:sp>
      <p:sp>
        <p:nvSpPr>
          <p:cNvPr id="13332" name="Line 20"/>
          <p:cNvSpPr>
            <a:spLocks noChangeShapeType="1"/>
          </p:cNvSpPr>
          <p:nvPr/>
        </p:nvSpPr>
        <p:spPr bwMode="auto">
          <a:xfrm>
            <a:off x="5029200" y="2119312"/>
            <a:ext cx="304800" cy="533400"/>
          </a:xfrm>
          <a:prstGeom prst="line">
            <a:avLst/>
          </a:prstGeom>
          <a:noFill/>
          <a:ln w="19050">
            <a:solidFill>
              <a:schemeClr val="accent6"/>
            </a:solidFill>
            <a:round/>
            <a:headEnd/>
            <a:tailEnd type="triangle" w="med" len="med"/>
          </a:ln>
          <a:effectLst/>
        </p:spPr>
        <p:txBody>
          <a:bodyPr/>
          <a:lstStyle/>
          <a:p>
            <a:endParaRPr lang="en-US">
              <a:solidFill>
                <a:schemeClr val="accent6"/>
              </a:solidFill>
            </a:endParaRPr>
          </a:p>
        </p:txBody>
      </p:sp>
      <p:sp>
        <p:nvSpPr>
          <p:cNvPr id="13333" name="Line 21"/>
          <p:cNvSpPr>
            <a:spLocks noChangeShapeType="1"/>
          </p:cNvSpPr>
          <p:nvPr/>
        </p:nvSpPr>
        <p:spPr bwMode="auto">
          <a:xfrm flipH="1">
            <a:off x="3962400" y="2119312"/>
            <a:ext cx="1066800" cy="533400"/>
          </a:xfrm>
          <a:prstGeom prst="line">
            <a:avLst/>
          </a:prstGeom>
          <a:noFill/>
          <a:ln w="19050">
            <a:solidFill>
              <a:schemeClr val="tx1"/>
            </a:solidFill>
            <a:round/>
            <a:headEnd/>
            <a:tailEnd type="triangle" w="med" len="med"/>
          </a:ln>
          <a:effectLst/>
        </p:spPr>
        <p:txBody>
          <a:bodyPr/>
          <a:lstStyle/>
          <a:p>
            <a:endParaRPr lang="en-US"/>
          </a:p>
        </p:txBody>
      </p:sp>
      <p:sp>
        <p:nvSpPr>
          <p:cNvPr id="13334" name="Text Box 22"/>
          <p:cNvSpPr txBox="1">
            <a:spLocks noChangeArrowheads="1"/>
          </p:cNvSpPr>
          <p:nvPr/>
        </p:nvSpPr>
        <p:spPr bwMode="auto">
          <a:xfrm>
            <a:off x="2133600" y="2652712"/>
            <a:ext cx="2438400" cy="641350"/>
          </a:xfrm>
          <a:prstGeom prst="rect">
            <a:avLst/>
          </a:prstGeom>
          <a:noFill/>
          <a:ln w="9525">
            <a:noFill/>
            <a:miter lim="800000"/>
            <a:headEnd/>
            <a:tailEnd/>
          </a:ln>
          <a:effectLst/>
        </p:spPr>
        <p:txBody>
          <a:bodyPr wrap="square">
            <a:spAutoFit/>
          </a:bodyPr>
          <a:lstStyle/>
          <a:p>
            <a:r>
              <a:rPr lang="en-US" dirty="0"/>
              <a:t>diffusion ~ only terms that take the form </a:t>
            </a:r>
            <a:r>
              <a:rPr lang="en-US" dirty="0" err="1">
                <a:latin typeface="Symbol" pitchFamily="18" charset="2"/>
              </a:rPr>
              <a:t>m</a:t>
            </a:r>
            <a:r>
              <a:rPr lang="en-US" dirty="0" err="1">
                <a:sym typeface="Symbol" pitchFamily="18" charset="2"/>
              </a:rPr>
              <a:t></a:t>
            </a:r>
            <a:r>
              <a:rPr lang="en-US" dirty="0" err="1"/>
              <a:t>u</a:t>
            </a:r>
            <a:endParaRPr lang="en-US" dirty="0"/>
          </a:p>
        </p:txBody>
      </p:sp>
      <p:sp>
        <p:nvSpPr>
          <p:cNvPr id="13336" name="Text Box 24"/>
          <p:cNvSpPr txBox="1">
            <a:spLocks noChangeArrowheads="1"/>
          </p:cNvSpPr>
          <p:nvPr/>
        </p:nvSpPr>
        <p:spPr bwMode="auto">
          <a:xfrm>
            <a:off x="1447800" y="2286000"/>
            <a:ext cx="1276350" cy="366713"/>
          </a:xfrm>
          <a:prstGeom prst="rect">
            <a:avLst/>
          </a:prstGeom>
          <a:noFill/>
          <a:ln w="9525">
            <a:noFill/>
            <a:miter lim="800000"/>
            <a:headEnd/>
            <a:tailEnd/>
          </a:ln>
          <a:effectLst/>
        </p:spPr>
        <p:txBody>
          <a:bodyPr wrap="none">
            <a:spAutoFit/>
          </a:bodyPr>
          <a:lstStyle/>
          <a:p>
            <a:r>
              <a:rPr lang="en-US" dirty="0"/>
              <a:t>convection</a:t>
            </a:r>
          </a:p>
        </p:txBody>
      </p:sp>
      <p:sp>
        <p:nvSpPr>
          <p:cNvPr id="13337" name="Text Box 25"/>
          <p:cNvSpPr txBox="1">
            <a:spLocks noChangeArrowheads="1"/>
          </p:cNvSpPr>
          <p:nvPr/>
        </p:nvSpPr>
        <p:spPr bwMode="auto">
          <a:xfrm>
            <a:off x="228600" y="2286000"/>
            <a:ext cx="1060450" cy="366713"/>
          </a:xfrm>
          <a:prstGeom prst="rect">
            <a:avLst/>
          </a:prstGeom>
          <a:noFill/>
          <a:ln w="9525">
            <a:noFill/>
            <a:miter lim="800000"/>
            <a:headEnd/>
            <a:tailEnd/>
          </a:ln>
          <a:effectLst/>
        </p:spPr>
        <p:txBody>
          <a:bodyPr wrap="none">
            <a:spAutoFit/>
          </a:bodyPr>
          <a:lstStyle/>
          <a:p>
            <a:r>
              <a:rPr lang="en-US" dirty="0"/>
              <a:t>transient</a:t>
            </a:r>
          </a:p>
        </p:txBody>
      </p:sp>
      <p:sp>
        <p:nvSpPr>
          <p:cNvPr id="13338" name="Line 26"/>
          <p:cNvSpPr>
            <a:spLocks noChangeShapeType="1"/>
          </p:cNvSpPr>
          <p:nvPr/>
        </p:nvSpPr>
        <p:spPr bwMode="auto">
          <a:xfrm flipH="1">
            <a:off x="7467600" y="2133600"/>
            <a:ext cx="76200" cy="533400"/>
          </a:xfrm>
          <a:prstGeom prst="line">
            <a:avLst/>
          </a:prstGeom>
          <a:noFill/>
          <a:ln w="9525">
            <a:solidFill>
              <a:schemeClr val="tx1"/>
            </a:solidFill>
            <a:round/>
            <a:headEnd/>
            <a:tailEnd type="triangle" w="med" len="med"/>
          </a:ln>
          <a:effectLst/>
        </p:spPr>
        <p:txBody>
          <a:bodyPr/>
          <a:lstStyle/>
          <a:p>
            <a:endParaRPr lang="en-US"/>
          </a:p>
        </p:txBody>
      </p:sp>
      <p:sp>
        <p:nvSpPr>
          <p:cNvPr id="13340" name="Text Box 28"/>
          <p:cNvSpPr txBox="1">
            <a:spLocks noChangeArrowheads="1"/>
          </p:cNvSpPr>
          <p:nvPr/>
        </p:nvSpPr>
        <p:spPr bwMode="auto">
          <a:xfrm>
            <a:off x="0" y="762000"/>
            <a:ext cx="6631944" cy="400110"/>
          </a:xfrm>
          <a:prstGeom prst="rect">
            <a:avLst/>
          </a:prstGeom>
          <a:noFill/>
          <a:ln w="9525">
            <a:noFill/>
            <a:miter lim="800000"/>
            <a:headEnd/>
            <a:tailEnd/>
          </a:ln>
          <a:effectLst/>
        </p:spPr>
        <p:txBody>
          <a:bodyPr wrap="none">
            <a:spAutoFit/>
          </a:bodyPr>
          <a:lstStyle/>
          <a:p>
            <a:r>
              <a:rPr lang="en-US" sz="2000" b="1" dirty="0"/>
              <a:t>The momentum </a:t>
            </a:r>
            <a:r>
              <a:rPr lang="en-US" sz="2000" b="1" dirty="0" smtClean="0"/>
              <a:t>equation implemented in MFIX code</a:t>
            </a:r>
            <a:endParaRPr lang="en-US" sz="2000" b="1" dirty="0"/>
          </a:p>
        </p:txBody>
      </p:sp>
      <p:sp>
        <p:nvSpPr>
          <p:cNvPr id="22" name="Title 21"/>
          <p:cNvSpPr>
            <a:spLocks noGrp="1"/>
          </p:cNvSpPr>
          <p:nvPr>
            <p:ph type="title"/>
          </p:nvPr>
        </p:nvSpPr>
        <p:spPr/>
        <p:txBody>
          <a:bodyPr/>
          <a:lstStyle/>
          <a:p>
            <a:r>
              <a:rPr lang="en-US" dirty="0" smtClean="0"/>
              <a:t>Example</a:t>
            </a:r>
            <a:endParaRPr lang="en-US" dirty="0"/>
          </a:p>
        </p:txBody>
      </p:sp>
      <p:sp>
        <p:nvSpPr>
          <p:cNvPr id="19" name="Rectangle 10"/>
          <p:cNvSpPr>
            <a:spLocks noChangeArrowheads="1"/>
          </p:cNvSpPr>
          <p:nvPr/>
        </p:nvSpPr>
        <p:spPr bwMode="auto">
          <a:xfrm>
            <a:off x="609600" y="3581400"/>
            <a:ext cx="2286000" cy="915987"/>
          </a:xfrm>
          <a:prstGeom prst="rect">
            <a:avLst/>
          </a:prstGeom>
          <a:noFill/>
          <a:ln w="9525">
            <a:noFill/>
            <a:miter lim="800000"/>
            <a:headEnd/>
            <a:tailEnd/>
          </a:ln>
          <a:effectLst/>
        </p:spPr>
        <p:txBody>
          <a:bodyPr>
            <a:spAutoFit/>
          </a:bodyPr>
          <a:lstStyle/>
          <a:p>
            <a:pPr marL="114300" lvl="1"/>
            <a:r>
              <a:rPr lang="en-US" dirty="0" err="1"/>
              <a:t>conv_dif_u_g.f</a:t>
            </a:r>
            <a:endParaRPr lang="en-US" dirty="0"/>
          </a:p>
          <a:p>
            <a:pPr marL="114300" lvl="1"/>
            <a:r>
              <a:rPr lang="en-US" dirty="0" err="1"/>
              <a:t>conv_dif_v_g.f</a:t>
            </a:r>
            <a:endParaRPr lang="en-US" dirty="0"/>
          </a:p>
          <a:p>
            <a:pPr marL="114300" lvl="1"/>
            <a:r>
              <a:rPr lang="en-US" dirty="0" err="1"/>
              <a:t>conv_dif_w_g.f</a:t>
            </a:r>
            <a:endParaRPr lang="en-US" dirty="0"/>
          </a:p>
        </p:txBody>
      </p:sp>
      <p:sp>
        <p:nvSpPr>
          <p:cNvPr id="20" name="Rectangle 11"/>
          <p:cNvSpPr>
            <a:spLocks noChangeArrowheads="1"/>
          </p:cNvSpPr>
          <p:nvPr/>
        </p:nvSpPr>
        <p:spPr bwMode="auto">
          <a:xfrm>
            <a:off x="4555205" y="3581400"/>
            <a:ext cx="1828800" cy="915988"/>
          </a:xfrm>
          <a:prstGeom prst="rect">
            <a:avLst/>
          </a:prstGeom>
          <a:noFill/>
          <a:ln w="9525">
            <a:noFill/>
            <a:miter lim="800000"/>
            <a:headEnd/>
            <a:tailEnd/>
          </a:ln>
          <a:effectLst/>
        </p:spPr>
        <p:txBody>
          <a:bodyPr>
            <a:spAutoFit/>
          </a:bodyPr>
          <a:lstStyle/>
          <a:p>
            <a:pPr marL="114300" lvl="1"/>
            <a:r>
              <a:rPr lang="en-US" dirty="0" err="1"/>
              <a:t>tau_u_g.f</a:t>
            </a:r>
            <a:endParaRPr lang="en-US" dirty="0"/>
          </a:p>
          <a:p>
            <a:pPr marL="114300" lvl="1"/>
            <a:r>
              <a:rPr lang="en-US" dirty="0" err="1"/>
              <a:t>tau_v_g.f</a:t>
            </a:r>
            <a:endParaRPr lang="en-US" dirty="0"/>
          </a:p>
          <a:p>
            <a:pPr marL="114300" lvl="1"/>
            <a:r>
              <a:rPr lang="en-US" dirty="0" err="1"/>
              <a:t>tau_w_g.f</a:t>
            </a:r>
            <a:endParaRPr lang="en-US" dirty="0"/>
          </a:p>
        </p:txBody>
      </p:sp>
      <p:sp>
        <p:nvSpPr>
          <p:cNvPr id="21" name="Rectangle 12"/>
          <p:cNvSpPr>
            <a:spLocks noChangeArrowheads="1"/>
          </p:cNvSpPr>
          <p:nvPr/>
        </p:nvSpPr>
        <p:spPr bwMode="auto">
          <a:xfrm>
            <a:off x="4343400" y="4953000"/>
            <a:ext cx="2667000" cy="915988"/>
          </a:xfrm>
          <a:prstGeom prst="rect">
            <a:avLst/>
          </a:prstGeom>
          <a:noFill/>
          <a:ln w="9525">
            <a:noFill/>
            <a:miter lim="800000"/>
            <a:headEnd/>
            <a:tailEnd/>
          </a:ln>
          <a:effectLst/>
        </p:spPr>
        <p:txBody>
          <a:bodyPr>
            <a:spAutoFit/>
          </a:bodyPr>
          <a:lstStyle/>
          <a:p>
            <a:pPr marL="114300" lvl="1"/>
            <a:r>
              <a:rPr lang="en-US" dirty="0" err="1"/>
              <a:t>source_u_g.f</a:t>
            </a:r>
            <a:endParaRPr lang="en-US" dirty="0"/>
          </a:p>
          <a:p>
            <a:pPr marL="114300" lvl="1"/>
            <a:r>
              <a:rPr lang="en-US" dirty="0" err="1" smtClean="0"/>
              <a:t>source_v_g.f</a:t>
            </a:r>
            <a:endParaRPr lang="en-US" dirty="0"/>
          </a:p>
          <a:p>
            <a:pPr marL="114300" lvl="1"/>
            <a:r>
              <a:rPr lang="en-US" dirty="0" err="1"/>
              <a:t>source_w_g.f</a:t>
            </a:r>
            <a:endParaRPr lang="en-US" dirty="0"/>
          </a:p>
        </p:txBody>
      </p:sp>
      <p:sp>
        <p:nvSpPr>
          <p:cNvPr id="23" name="Line 13"/>
          <p:cNvSpPr>
            <a:spLocks noChangeShapeType="1"/>
          </p:cNvSpPr>
          <p:nvPr/>
        </p:nvSpPr>
        <p:spPr bwMode="auto">
          <a:xfrm>
            <a:off x="2057400" y="2667000"/>
            <a:ext cx="0" cy="914400"/>
          </a:xfrm>
          <a:prstGeom prst="line">
            <a:avLst/>
          </a:prstGeom>
          <a:noFill/>
          <a:ln w="19050">
            <a:solidFill>
              <a:schemeClr val="tx1"/>
            </a:solidFill>
            <a:round/>
            <a:headEnd/>
            <a:tailEnd type="triangle" w="med" len="med"/>
          </a:ln>
          <a:effectLst/>
        </p:spPr>
        <p:txBody>
          <a:bodyPr/>
          <a:lstStyle/>
          <a:p>
            <a:endParaRPr lang="en-US"/>
          </a:p>
        </p:txBody>
      </p:sp>
      <p:sp>
        <p:nvSpPr>
          <p:cNvPr id="26" name="Line 19"/>
          <p:cNvSpPr>
            <a:spLocks noChangeShapeType="1"/>
          </p:cNvSpPr>
          <p:nvPr/>
        </p:nvSpPr>
        <p:spPr bwMode="auto">
          <a:xfrm>
            <a:off x="5241005" y="4572000"/>
            <a:ext cx="0" cy="457200"/>
          </a:xfrm>
          <a:prstGeom prst="line">
            <a:avLst/>
          </a:prstGeom>
          <a:noFill/>
          <a:ln w="19050">
            <a:solidFill>
              <a:schemeClr val="tx1"/>
            </a:solidFill>
            <a:round/>
            <a:headEnd/>
            <a:tailEnd type="triangle" w="med" len="med"/>
          </a:ln>
          <a:effectLst/>
        </p:spPr>
        <p:txBody>
          <a:bodyPr/>
          <a:lstStyle/>
          <a:p>
            <a:endParaRPr lang="en-US"/>
          </a:p>
        </p:txBody>
      </p:sp>
      <p:sp>
        <p:nvSpPr>
          <p:cNvPr id="27" name="Line 20"/>
          <p:cNvSpPr>
            <a:spLocks noChangeShapeType="1"/>
          </p:cNvSpPr>
          <p:nvPr/>
        </p:nvSpPr>
        <p:spPr bwMode="auto">
          <a:xfrm>
            <a:off x="990600" y="2667000"/>
            <a:ext cx="3429000" cy="2514600"/>
          </a:xfrm>
          <a:prstGeom prst="line">
            <a:avLst/>
          </a:prstGeom>
          <a:noFill/>
          <a:ln w="19050">
            <a:solidFill>
              <a:schemeClr val="tx1"/>
            </a:solidFill>
            <a:round/>
            <a:headEnd/>
            <a:tailEnd type="triangle" w="med" len="med"/>
          </a:ln>
          <a:effectLst/>
        </p:spPr>
        <p:txBody>
          <a:bodyPr/>
          <a:lstStyle/>
          <a:p>
            <a:endParaRPr lang="en-US"/>
          </a:p>
        </p:txBody>
      </p:sp>
      <p:sp>
        <p:nvSpPr>
          <p:cNvPr id="28" name="Line 13"/>
          <p:cNvSpPr>
            <a:spLocks noChangeShapeType="1"/>
          </p:cNvSpPr>
          <p:nvPr/>
        </p:nvSpPr>
        <p:spPr bwMode="auto">
          <a:xfrm flipH="1">
            <a:off x="2286000" y="3276600"/>
            <a:ext cx="609600" cy="304800"/>
          </a:xfrm>
          <a:prstGeom prst="line">
            <a:avLst/>
          </a:prstGeom>
          <a:noFill/>
          <a:ln w="19050">
            <a:solidFill>
              <a:schemeClr val="tx1"/>
            </a:solidFill>
            <a:round/>
            <a:headEnd/>
            <a:tailEnd type="triangle" w="med" len="med"/>
          </a:ln>
          <a:effectLst/>
        </p:spPr>
        <p:txBody>
          <a:bodyPr/>
          <a:lstStyle/>
          <a:p>
            <a:endParaRPr lang="en-US"/>
          </a:p>
        </p:txBody>
      </p:sp>
      <p:sp>
        <p:nvSpPr>
          <p:cNvPr id="29" name="Line 13"/>
          <p:cNvSpPr>
            <a:spLocks noChangeShapeType="1"/>
          </p:cNvSpPr>
          <p:nvPr/>
        </p:nvSpPr>
        <p:spPr bwMode="auto">
          <a:xfrm>
            <a:off x="5241005" y="2971800"/>
            <a:ext cx="0" cy="609600"/>
          </a:xfrm>
          <a:prstGeom prst="line">
            <a:avLst/>
          </a:prstGeom>
          <a:noFill/>
          <a:ln w="19050">
            <a:solidFill>
              <a:schemeClr val="tx1"/>
            </a:solidFill>
            <a:round/>
            <a:headEnd/>
            <a:tailEnd type="triangle" w="med" len="med"/>
          </a:ln>
          <a:effectLst/>
        </p:spPr>
        <p:txBody>
          <a:bodyPr/>
          <a:lstStyle/>
          <a:p>
            <a:endParaRPr lang="en-US"/>
          </a:p>
        </p:txBody>
      </p:sp>
      <p:sp>
        <p:nvSpPr>
          <p:cNvPr id="30" name="TextBox 29"/>
          <p:cNvSpPr txBox="1"/>
          <p:nvPr/>
        </p:nvSpPr>
        <p:spPr>
          <a:xfrm>
            <a:off x="4419600" y="6248400"/>
            <a:ext cx="1769395" cy="400110"/>
          </a:xfrm>
          <a:prstGeom prst="rect">
            <a:avLst/>
          </a:prstGeom>
          <a:noFill/>
        </p:spPr>
        <p:txBody>
          <a:bodyPr wrap="none" rtlCol="0">
            <a:spAutoFit/>
          </a:bodyPr>
          <a:lstStyle/>
          <a:p>
            <a:r>
              <a:rPr lang="en-US" sz="2000" dirty="0" err="1" smtClean="0"/>
              <a:t>solve_vel_star.f</a:t>
            </a:r>
            <a:endParaRPr lang="en-US" sz="2000" dirty="0" smtClean="0"/>
          </a:p>
        </p:txBody>
      </p:sp>
      <p:sp>
        <p:nvSpPr>
          <p:cNvPr id="31" name="Line 20"/>
          <p:cNvSpPr>
            <a:spLocks noChangeShapeType="1"/>
          </p:cNvSpPr>
          <p:nvPr/>
        </p:nvSpPr>
        <p:spPr bwMode="auto">
          <a:xfrm>
            <a:off x="7315200" y="3657600"/>
            <a:ext cx="0" cy="1143000"/>
          </a:xfrm>
          <a:prstGeom prst="line">
            <a:avLst/>
          </a:prstGeom>
          <a:noFill/>
          <a:ln w="19050">
            <a:solidFill>
              <a:schemeClr val="tx1"/>
            </a:solidFill>
            <a:round/>
            <a:headEnd/>
            <a:tailEnd type="triangle" w="med" len="med"/>
          </a:ln>
          <a:effectLst/>
        </p:spPr>
        <p:txBody>
          <a:bodyPr/>
          <a:lstStyle/>
          <a:p>
            <a:endParaRPr lang="en-US"/>
          </a:p>
        </p:txBody>
      </p:sp>
      <p:sp>
        <p:nvSpPr>
          <p:cNvPr id="32" name="Line 19"/>
          <p:cNvSpPr>
            <a:spLocks noChangeShapeType="1"/>
          </p:cNvSpPr>
          <p:nvPr/>
        </p:nvSpPr>
        <p:spPr bwMode="auto">
          <a:xfrm>
            <a:off x="5241005" y="5867400"/>
            <a:ext cx="0" cy="457200"/>
          </a:xfrm>
          <a:prstGeom prst="line">
            <a:avLst/>
          </a:prstGeom>
          <a:noFill/>
          <a:ln w="19050">
            <a:solidFill>
              <a:schemeClr val="tx1"/>
            </a:solidFill>
            <a:round/>
            <a:headEnd/>
            <a:tailEnd type="triangle" w="med" len="med"/>
          </a:ln>
          <a:effectLst/>
        </p:spPr>
        <p:txBody>
          <a:bodyPr/>
          <a:lstStyle/>
          <a:p>
            <a:endParaRPr lang="en-US"/>
          </a:p>
        </p:txBody>
      </p:sp>
      <p:sp>
        <p:nvSpPr>
          <p:cNvPr id="34" name="Rectangle 11"/>
          <p:cNvSpPr>
            <a:spLocks noChangeArrowheads="1"/>
          </p:cNvSpPr>
          <p:nvPr/>
        </p:nvSpPr>
        <p:spPr bwMode="auto">
          <a:xfrm>
            <a:off x="6705600" y="4953000"/>
            <a:ext cx="1828800" cy="1477328"/>
          </a:xfrm>
          <a:prstGeom prst="rect">
            <a:avLst/>
          </a:prstGeom>
          <a:noFill/>
          <a:ln w="9525">
            <a:noFill/>
            <a:miter lim="800000"/>
            <a:headEnd/>
            <a:tailEnd/>
          </a:ln>
          <a:effectLst/>
        </p:spPr>
        <p:txBody>
          <a:bodyPr>
            <a:spAutoFit/>
          </a:bodyPr>
          <a:lstStyle/>
          <a:p>
            <a:pPr marL="114300" lvl="1"/>
            <a:r>
              <a:rPr lang="en-US" dirty="0" err="1" smtClean="0"/>
              <a:t>partial_elim_u</a:t>
            </a:r>
            <a:endParaRPr lang="en-US" dirty="0" smtClean="0"/>
          </a:p>
          <a:p>
            <a:pPr marL="114300" lvl="1"/>
            <a:r>
              <a:rPr lang="en-US" dirty="0" err="1" smtClean="0"/>
              <a:t>partial_elim_v</a:t>
            </a:r>
            <a:endParaRPr lang="en-US" dirty="0" smtClean="0"/>
          </a:p>
          <a:p>
            <a:pPr marL="114300" lvl="1"/>
            <a:r>
              <a:rPr lang="en-US" dirty="0" err="1" smtClean="0"/>
              <a:t>partial_elim_w</a:t>
            </a:r>
            <a:endParaRPr lang="en-US" dirty="0" smtClean="0"/>
          </a:p>
          <a:p>
            <a:pPr marL="114300" lvl="1"/>
            <a:endParaRPr lang="en-US" dirty="0" smtClean="0"/>
          </a:p>
          <a:p>
            <a:pPr marL="114300" lvl="1"/>
            <a:endParaRPr lang="en-US" dirty="0"/>
          </a:p>
        </p:txBody>
      </p:sp>
      <p:sp>
        <p:nvSpPr>
          <p:cNvPr id="35" name="Line 20"/>
          <p:cNvSpPr>
            <a:spLocks noChangeShapeType="1"/>
          </p:cNvSpPr>
          <p:nvPr/>
        </p:nvSpPr>
        <p:spPr bwMode="auto">
          <a:xfrm flipH="1">
            <a:off x="6248400" y="5943600"/>
            <a:ext cx="609600" cy="304800"/>
          </a:xfrm>
          <a:prstGeom prst="line">
            <a:avLst/>
          </a:prstGeom>
          <a:noFill/>
          <a:ln w="19050">
            <a:solidFill>
              <a:schemeClr val="tx1"/>
            </a:solidFill>
            <a:round/>
            <a:headEnd/>
            <a:tailEnd type="triangle" w="med" len="med"/>
          </a:ln>
          <a:effectLst/>
        </p:spPr>
        <p:txBody>
          <a:bodyPr/>
          <a:lstStyle/>
          <a:p>
            <a:endParaRPr lang="en-US"/>
          </a:p>
        </p:txBody>
      </p:sp>
      <p:sp>
        <p:nvSpPr>
          <p:cNvPr id="36" name="Line 20"/>
          <p:cNvSpPr>
            <a:spLocks noChangeShapeType="1"/>
          </p:cNvSpPr>
          <p:nvPr/>
        </p:nvSpPr>
        <p:spPr bwMode="auto">
          <a:xfrm>
            <a:off x="1600200" y="4648200"/>
            <a:ext cx="2971800" cy="1600200"/>
          </a:xfrm>
          <a:prstGeom prst="line">
            <a:avLst/>
          </a:prstGeom>
          <a:noFill/>
          <a:ln w="19050">
            <a:solidFill>
              <a:schemeClr val="tx1"/>
            </a:solidFill>
            <a:round/>
            <a:headEnd/>
            <a:tailEnd type="triangle" w="med" len="med"/>
          </a:ln>
          <a:effectLst/>
        </p:spPr>
        <p:txBody>
          <a:bodyPr/>
          <a:lstStyle/>
          <a:p>
            <a:endParaRPr lang="en-US"/>
          </a:p>
        </p:txBody>
      </p:sp>
      <p:sp>
        <p:nvSpPr>
          <p:cNvPr id="13339" name="Text Box 27"/>
          <p:cNvSpPr txBox="1">
            <a:spLocks noChangeArrowheads="1"/>
          </p:cNvSpPr>
          <p:nvPr/>
        </p:nvSpPr>
        <p:spPr bwMode="auto">
          <a:xfrm>
            <a:off x="6629400" y="2667000"/>
            <a:ext cx="2514600" cy="646331"/>
          </a:xfrm>
          <a:prstGeom prst="rect">
            <a:avLst/>
          </a:prstGeom>
          <a:noFill/>
          <a:ln w="9525">
            <a:noFill/>
            <a:miter lim="800000"/>
            <a:headEnd/>
            <a:tailEnd/>
          </a:ln>
          <a:effectLst/>
        </p:spPr>
        <p:txBody>
          <a:bodyPr wrap="square">
            <a:spAutoFit/>
          </a:bodyPr>
          <a:lstStyle/>
          <a:p>
            <a:r>
              <a:rPr lang="en-US" dirty="0"/>
              <a:t>handled </a:t>
            </a:r>
            <a:r>
              <a:rPr lang="en-US" dirty="0" smtClean="0"/>
              <a:t>via partial elimination algorithm</a:t>
            </a:r>
            <a:endParaRPr lang="en-US" dirty="0"/>
          </a:p>
        </p:txBody>
      </p:sp>
      <p:graphicFrame>
        <p:nvGraphicFramePr>
          <p:cNvPr id="197635" name="Object 3"/>
          <p:cNvGraphicFramePr>
            <a:graphicFrameLocks noChangeAspect="1"/>
          </p:cNvGraphicFramePr>
          <p:nvPr/>
        </p:nvGraphicFramePr>
        <p:xfrm>
          <a:off x="147638" y="1371600"/>
          <a:ext cx="8740775" cy="942975"/>
        </p:xfrm>
        <a:graphic>
          <a:graphicData uri="http://schemas.openxmlformats.org/presentationml/2006/ole">
            <p:oleObj spid="_x0000_s197635" name="Equation" r:id="rId4" imgW="4356000" imgH="469800" progId="Equation.3">
              <p:embed/>
            </p:oleObj>
          </a:graphicData>
        </a:graphic>
      </p:graphicFrame>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20" name="Object 4"/>
          <p:cNvGraphicFramePr>
            <a:graphicFrameLocks noChangeAspect="1"/>
          </p:cNvGraphicFramePr>
          <p:nvPr/>
        </p:nvGraphicFramePr>
        <p:xfrm>
          <a:off x="457200" y="1660525"/>
          <a:ext cx="6764338" cy="722313"/>
        </p:xfrm>
        <a:graphic>
          <a:graphicData uri="http://schemas.openxmlformats.org/presentationml/2006/ole">
            <p:oleObj spid="_x0000_s195586" name="Equation" r:id="rId4" imgW="4520880" imgH="482400" progId="Equation.3">
              <p:embed/>
            </p:oleObj>
          </a:graphicData>
        </a:graphic>
      </p:graphicFrame>
      <p:sp>
        <p:nvSpPr>
          <p:cNvPr id="9221" name="Text Box 5"/>
          <p:cNvSpPr txBox="1">
            <a:spLocks noChangeArrowheads="1"/>
          </p:cNvSpPr>
          <p:nvPr/>
        </p:nvSpPr>
        <p:spPr bwMode="auto">
          <a:xfrm>
            <a:off x="609600" y="1295400"/>
            <a:ext cx="971550" cy="366712"/>
          </a:xfrm>
          <a:prstGeom prst="rect">
            <a:avLst/>
          </a:prstGeom>
          <a:noFill/>
          <a:ln w="9525">
            <a:noFill/>
            <a:miter lim="800000"/>
            <a:headEnd/>
            <a:tailEnd/>
          </a:ln>
          <a:effectLst/>
        </p:spPr>
        <p:txBody>
          <a:bodyPr wrap="none">
            <a:spAutoFit/>
          </a:bodyPr>
          <a:lstStyle/>
          <a:p>
            <a:r>
              <a:rPr lang="en-US" dirty="0"/>
              <a:t>transient</a:t>
            </a:r>
          </a:p>
        </p:txBody>
      </p:sp>
      <p:sp>
        <p:nvSpPr>
          <p:cNvPr id="9222" name="Text Box 6"/>
          <p:cNvSpPr txBox="1">
            <a:spLocks noChangeArrowheads="1"/>
          </p:cNvSpPr>
          <p:nvPr/>
        </p:nvSpPr>
        <p:spPr bwMode="auto">
          <a:xfrm>
            <a:off x="1828800" y="1295400"/>
            <a:ext cx="1187450" cy="366712"/>
          </a:xfrm>
          <a:prstGeom prst="rect">
            <a:avLst/>
          </a:prstGeom>
          <a:noFill/>
          <a:ln w="9525">
            <a:noFill/>
            <a:miter lim="800000"/>
            <a:headEnd/>
            <a:tailEnd/>
          </a:ln>
          <a:effectLst/>
        </p:spPr>
        <p:txBody>
          <a:bodyPr wrap="none">
            <a:spAutoFit/>
          </a:bodyPr>
          <a:lstStyle/>
          <a:p>
            <a:r>
              <a:rPr lang="en-US" dirty="0"/>
              <a:t>convection</a:t>
            </a:r>
          </a:p>
        </p:txBody>
      </p:sp>
      <p:sp>
        <p:nvSpPr>
          <p:cNvPr id="9223" name="Text Box 7"/>
          <p:cNvSpPr txBox="1">
            <a:spLocks noChangeArrowheads="1"/>
          </p:cNvSpPr>
          <p:nvPr/>
        </p:nvSpPr>
        <p:spPr bwMode="auto">
          <a:xfrm>
            <a:off x="3530471" y="2422525"/>
            <a:ext cx="965329" cy="646331"/>
          </a:xfrm>
          <a:prstGeom prst="rect">
            <a:avLst/>
          </a:prstGeom>
          <a:noFill/>
          <a:ln w="9525">
            <a:noFill/>
            <a:miter lim="800000"/>
            <a:headEnd/>
            <a:tailEnd/>
          </a:ln>
          <a:effectLst/>
        </p:spPr>
        <p:txBody>
          <a:bodyPr wrap="none">
            <a:spAutoFit/>
          </a:bodyPr>
          <a:lstStyle/>
          <a:p>
            <a:pPr algn="ctr"/>
            <a:r>
              <a:rPr lang="en-US" dirty="0"/>
              <a:t>‘simple’</a:t>
            </a:r>
          </a:p>
          <a:p>
            <a:pPr algn="ctr"/>
            <a:r>
              <a:rPr lang="en-US" dirty="0"/>
              <a:t>diffusion</a:t>
            </a:r>
          </a:p>
        </p:txBody>
      </p:sp>
      <p:sp>
        <p:nvSpPr>
          <p:cNvPr id="9224" name="Text Box 8"/>
          <p:cNvSpPr txBox="1">
            <a:spLocks noChangeArrowheads="1"/>
          </p:cNvSpPr>
          <p:nvPr/>
        </p:nvSpPr>
        <p:spPr bwMode="auto">
          <a:xfrm>
            <a:off x="4267200" y="1143000"/>
            <a:ext cx="914400" cy="641350"/>
          </a:xfrm>
          <a:prstGeom prst="rect">
            <a:avLst/>
          </a:prstGeom>
          <a:noFill/>
          <a:ln w="9525">
            <a:noFill/>
            <a:miter lim="800000"/>
            <a:headEnd/>
            <a:tailEnd/>
          </a:ln>
          <a:effectLst/>
        </p:spPr>
        <p:txBody>
          <a:bodyPr wrap="none">
            <a:spAutoFit/>
          </a:bodyPr>
          <a:lstStyle/>
          <a:p>
            <a:r>
              <a:rPr lang="en-US" dirty="0"/>
              <a:t>general </a:t>
            </a:r>
          </a:p>
          <a:p>
            <a:r>
              <a:rPr lang="en-US" dirty="0"/>
              <a:t>sources</a:t>
            </a:r>
          </a:p>
        </p:txBody>
      </p:sp>
      <p:sp>
        <p:nvSpPr>
          <p:cNvPr id="9225" name="Text Box 9"/>
          <p:cNvSpPr txBox="1">
            <a:spLocks noChangeArrowheads="1"/>
          </p:cNvSpPr>
          <p:nvPr/>
        </p:nvSpPr>
        <p:spPr bwMode="auto">
          <a:xfrm>
            <a:off x="6496050" y="2286000"/>
            <a:ext cx="1981200" cy="915987"/>
          </a:xfrm>
          <a:prstGeom prst="rect">
            <a:avLst/>
          </a:prstGeom>
          <a:noFill/>
          <a:ln w="9525">
            <a:noFill/>
            <a:miter lim="800000"/>
            <a:headEnd/>
            <a:tailEnd/>
          </a:ln>
          <a:effectLst/>
        </p:spPr>
        <p:txBody>
          <a:bodyPr>
            <a:spAutoFit/>
          </a:bodyPr>
          <a:lstStyle/>
          <a:p>
            <a:pPr algn="ctr"/>
            <a:r>
              <a:rPr lang="en-US" dirty="0"/>
              <a:t>(from continuity*) </a:t>
            </a:r>
            <a:r>
              <a:rPr lang="en-US" dirty="0" err="1"/>
              <a:t>interphase</a:t>
            </a:r>
            <a:r>
              <a:rPr lang="en-US" dirty="0"/>
              <a:t> mass transfer</a:t>
            </a:r>
          </a:p>
        </p:txBody>
      </p:sp>
      <p:sp>
        <p:nvSpPr>
          <p:cNvPr id="9226" name="Text Box 10"/>
          <p:cNvSpPr txBox="1">
            <a:spLocks noChangeArrowheads="1"/>
          </p:cNvSpPr>
          <p:nvPr/>
        </p:nvSpPr>
        <p:spPr bwMode="auto">
          <a:xfrm>
            <a:off x="4591050" y="2286000"/>
            <a:ext cx="2209800" cy="915987"/>
          </a:xfrm>
          <a:prstGeom prst="rect">
            <a:avLst/>
          </a:prstGeom>
          <a:noFill/>
          <a:ln w="9525">
            <a:noFill/>
            <a:miter lim="800000"/>
            <a:headEnd/>
            <a:tailEnd/>
          </a:ln>
          <a:effectLst/>
        </p:spPr>
        <p:txBody>
          <a:bodyPr>
            <a:spAutoFit/>
          </a:bodyPr>
          <a:lstStyle/>
          <a:p>
            <a:pPr algn="ctr"/>
            <a:r>
              <a:rPr lang="en-US" dirty="0" err="1">
                <a:solidFill>
                  <a:schemeClr val="accent5"/>
                </a:solidFill>
              </a:rPr>
              <a:t>Interphase</a:t>
            </a:r>
            <a:r>
              <a:rPr lang="en-US" dirty="0">
                <a:solidFill>
                  <a:schemeClr val="accent5"/>
                </a:solidFill>
              </a:rPr>
              <a:t> momentum </a:t>
            </a:r>
          </a:p>
          <a:p>
            <a:pPr algn="ctr"/>
            <a:r>
              <a:rPr lang="en-US" dirty="0">
                <a:solidFill>
                  <a:schemeClr val="accent5"/>
                </a:solidFill>
              </a:rPr>
              <a:t>transfer</a:t>
            </a:r>
          </a:p>
        </p:txBody>
      </p:sp>
      <p:sp>
        <p:nvSpPr>
          <p:cNvPr id="9227" name="Rectangle 11"/>
          <p:cNvSpPr>
            <a:spLocks noChangeArrowheads="1"/>
          </p:cNvSpPr>
          <p:nvPr/>
        </p:nvSpPr>
        <p:spPr bwMode="auto">
          <a:xfrm>
            <a:off x="228600" y="4038600"/>
            <a:ext cx="8915400" cy="533400"/>
          </a:xfrm>
          <a:prstGeom prst="rect">
            <a:avLst/>
          </a:prstGeom>
          <a:noFill/>
          <a:ln w="9525">
            <a:noFill/>
            <a:miter lim="800000"/>
            <a:headEnd/>
            <a:tailEnd/>
          </a:ln>
          <a:effectLst/>
        </p:spPr>
        <p:txBody>
          <a:bodyPr/>
          <a:lstStyle/>
          <a:p>
            <a:pPr>
              <a:spcBef>
                <a:spcPct val="20000"/>
              </a:spcBef>
            </a:pPr>
            <a:r>
              <a:rPr lang="en-US" sz="2000" b="1" dirty="0"/>
              <a:t>How can the </a:t>
            </a:r>
            <a:r>
              <a:rPr lang="en-US" sz="2000" b="1" dirty="0" err="1">
                <a:solidFill>
                  <a:schemeClr val="accent5"/>
                </a:solidFill>
              </a:rPr>
              <a:t>interphase</a:t>
            </a:r>
            <a:r>
              <a:rPr lang="en-US" sz="2000" b="1" dirty="0"/>
              <a:t> term be handled?</a:t>
            </a:r>
          </a:p>
        </p:txBody>
      </p:sp>
      <p:sp>
        <p:nvSpPr>
          <p:cNvPr id="9228" name="Text Box 12"/>
          <p:cNvSpPr txBox="1">
            <a:spLocks noChangeArrowheads="1"/>
          </p:cNvSpPr>
          <p:nvPr/>
        </p:nvSpPr>
        <p:spPr bwMode="auto">
          <a:xfrm>
            <a:off x="0" y="3200400"/>
            <a:ext cx="9144000" cy="646331"/>
          </a:xfrm>
          <a:prstGeom prst="rect">
            <a:avLst/>
          </a:prstGeom>
          <a:noFill/>
          <a:ln w="9525">
            <a:noFill/>
            <a:miter lim="800000"/>
            <a:headEnd/>
            <a:tailEnd/>
          </a:ln>
          <a:effectLst/>
        </p:spPr>
        <p:txBody>
          <a:bodyPr wrap="square">
            <a:spAutoFit/>
          </a:bodyPr>
          <a:lstStyle/>
          <a:p>
            <a:pPr algn="ctr"/>
            <a:r>
              <a:rPr lang="en-US" b="1" dirty="0" smtClean="0"/>
              <a:t>the </a:t>
            </a:r>
            <a:r>
              <a:rPr lang="en-US" b="1" dirty="0" err="1"/>
              <a:t>interphase</a:t>
            </a:r>
            <a:r>
              <a:rPr lang="en-US" b="1" dirty="0"/>
              <a:t> term couples </a:t>
            </a:r>
            <a:r>
              <a:rPr lang="en-US" b="1" dirty="0" smtClean="0"/>
              <a:t>equations </a:t>
            </a:r>
          </a:p>
          <a:p>
            <a:pPr algn="ctr"/>
            <a:r>
              <a:rPr lang="en-US" b="1" dirty="0" smtClean="0"/>
              <a:t>e.g., momentum equations coupled via components </a:t>
            </a:r>
            <a:r>
              <a:rPr lang="en-US" b="1" dirty="0"/>
              <a:t>of </a:t>
            </a:r>
            <a:r>
              <a:rPr lang="en-US" b="1" dirty="0" smtClean="0"/>
              <a:t>velocity in </a:t>
            </a:r>
            <a:r>
              <a:rPr lang="en-US" b="1" dirty="0"/>
              <a:t>each </a:t>
            </a:r>
            <a:r>
              <a:rPr lang="en-US" b="1" dirty="0" smtClean="0"/>
              <a:t>phase </a:t>
            </a:r>
            <a:endParaRPr lang="en-US" b="1" dirty="0"/>
          </a:p>
        </p:txBody>
      </p:sp>
      <p:sp>
        <p:nvSpPr>
          <p:cNvPr id="9229" name="Text Box 13"/>
          <p:cNvSpPr txBox="1">
            <a:spLocks noChangeArrowheads="1"/>
          </p:cNvSpPr>
          <p:nvPr/>
        </p:nvSpPr>
        <p:spPr bwMode="auto">
          <a:xfrm>
            <a:off x="457200" y="4462462"/>
            <a:ext cx="8686800" cy="2014538"/>
          </a:xfrm>
          <a:prstGeom prst="rect">
            <a:avLst/>
          </a:prstGeom>
          <a:noFill/>
          <a:ln w="9525">
            <a:noFill/>
            <a:miter lim="800000"/>
            <a:headEnd/>
            <a:tailEnd/>
          </a:ln>
          <a:effectLst/>
        </p:spPr>
        <p:txBody>
          <a:bodyPr>
            <a:spAutoFit/>
          </a:bodyPr>
          <a:lstStyle/>
          <a:p>
            <a:pPr marL="342900" indent="-342900">
              <a:buFontTx/>
              <a:buAutoNum type="arabicParenR"/>
            </a:pPr>
            <a:r>
              <a:rPr lang="en-US" dirty="0">
                <a:solidFill>
                  <a:schemeClr val="accent5"/>
                </a:solidFill>
              </a:rPr>
              <a:t>Decoupling equations </a:t>
            </a:r>
            <a:r>
              <a:rPr lang="en-US" dirty="0"/>
              <a:t>– calculate </a:t>
            </a:r>
            <a:r>
              <a:rPr lang="en-US" dirty="0" err="1"/>
              <a:t>interphase</a:t>
            </a:r>
            <a:r>
              <a:rPr lang="en-US" dirty="0"/>
              <a:t> terms based on previous iteration values </a:t>
            </a:r>
          </a:p>
          <a:p>
            <a:pPr marL="342900" indent="-342900"/>
            <a:r>
              <a:rPr lang="en-US" dirty="0"/>
              <a:t>	Makes iterations unstable or force time step to be very small</a:t>
            </a:r>
          </a:p>
          <a:p>
            <a:pPr marL="342900" indent="-342900"/>
            <a:r>
              <a:rPr lang="en-US" dirty="0">
                <a:solidFill>
                  <a:schemeClr val="accent5"/>
                </a:solidFill>
              </a:rPr>
              <a:t>2)	Leave completely coupled </a:t>
            </a:r>
            <a:r>
              <a:rPr lang="en-US" dirty="0"/>
              <a:t>– solve all </a:t>
            </a:r>
            <a:r>
              <a:rPr lang="en-US" dirty="0" err="1"/>
              <a:t>discretized</a:t>
            </a:r>
            <a:r>
              <a:rPr lang="en-US" dirty="0"/>
              <a:t> equations together </a:t>
            </a:r>
          </a:p>
          <a:p>
            <a:pPr marL="342900" indent="-342900"/>
            <a:r>
              <a:rPr lang="en-US" dirty="0"/>
              <a:t>	Leads to a larger, nonstandard matrix – high computation requirements</a:t>
            </a:r>
          </a:p>
          <a:p>
            <a:pPr marL="342900" indent="-342900">
              <a:buFontTx/>
              <a:buAutoNum type="arabicParenR" startAt="3"/>
            </a:pPr>
            <a:r>
              <a:rPr lang="en-US" b="1" dirty="0">
                <a:solidFill>
                  <a:schemeClr val="accent5"/>
                </a:solidFill>
              </a:rPr>
              <a:t>Partial Elimination Algorithm </a:t>
            </a:r>
            <a:r>
              <a:rPr lang="en-US" b="1" dirty="0"/>
              <a:t>–</a:t>
            </a:r>
            <a:r>
              <a:rPr lang="en-US" dirty="0"/>
              <a:t> </a:t>
            </a:r>
            <a:r>
              <a:rPr lang="en-US" dirty="0" smtClean="0"/>
              <a:t>Spalding (1980)</a:t>
            </a:r>
            <a:endParaRPr lang="en-US" dirty="0"/>
          </a:p>
          <a:p>
            <a:pPr marL="342900" indent="-342900"/>
            <a:r>
              <a:rPr lang="en-US" dirty="0"/>
              <a:t>	Maintains a higher degree of coupling between equations and still yields a standard </a:t>
            </a:r>
            <a:r>
              <a:rPr lang="en-US" dirty="0" err="1"/>
              <a:t>septadiagonal</a:t>
            </a:r>
            <a:r>
              <a:rPr lang="en-US" dirty="0"/>
              <a:t> matrix</a:t>
            </a:r>
          </a:p>
        </p:txBody>
      </p:sp>
      <p:sp>
        <p:nvSpPr>
          <p:cNvPr id="9230" name="Text Box 14"/>
          <p:cNvSpPr txBox="1">
            <a:spLocks noChangeArrowheads="1"/>
          </p:cNvSpPr>
          <p:nvPr/>
        </p:nvSpPr>
        <p:spPr bwMode="auto">
          <a:xfrm>
            <a:off x="7756525" y="854075"/>
            <a:ext cx="1387475" cy="822325"/>
          </a:xfrm>
          <a:prstGeom prst="rect">
            <a:avLst/>
          </a:prstGeom>
          <a:noFill/>
          <a:ln w="9525">
            <a:noFill/>
            <a:miter lim="800000"/>
            <a:headEnd/>
            <a:tailEnd/>
          </a:ln>
          <a:effectLst/>
        </p:spPr>
        <p:txBody>
          <a:bodyPr>
            <a:spAutoFit/>
          </a:bodyPr>
          <a:lstStyle/>
          <a:p>
            <a:r>
              <a:rPr lang="en-US" sz="1200" dirty="0"/>
              <a:t>*</a:t>
            </a:r>
            <a:r>
              <a:rPr lang="en-US" sz="1200" dirty="0" err="1"/>
              <a:t>Patankar</a:t>
            </a:r>
            <a:r>
              <a:rPr lang="en-US" sz="1200" dirty="0"/>
              <a:t> (1980) recommends for convergence reasons</a:t>
            </a:r>
          </a:p>
        </p:txBody>
      </p:sp>
      <p:sp>
        <p:nvSpPr>
          <p:cNvPr id="9231" name="Rectangle 15"/>
          <p:cNvSpPr>
            <a:spLocks noChangeArrowheads="1"/>
          </p:cNvSpPr>
          <p:nvPr/>
        </p:nvSpPr>
        <p:spPr bwMode="auto">
          <a:xfrm>
            <a:off x="0" y="762000"/>
            <a:ext cx="3161443" cy="400110"/>
          </a:xfrm>
          <a:prstGeom prst="rect">
            <a:avLst/>
          </a:prstGeom>
          <a:noFill/>
          <a:ln w="19050">
            <a:noFill/>
            <a:miter lim="800000"/>
            <a:headEnd/>
            <a:tailEnd/>
          </a:ln>
          <a:effectLst/>
        </p:spPr>
        <p:txBody>
          <a:bodyPr wrap="none">
            <a:spAutoFit/>
          </a:bodyPr>
          <a:lstStyle/>
          <a:p>
            <a:pPr>
              <a:spcBef>
                <a:spcPct val="20000"/>
              </a:spcBef>
            </a:pPr>
            <a:r>
              <a:rPr lang="en-US" sz="2000" b="1" dirty="0" smtClean="0"/>
              <a:t>Equation </a:t>
            </a:r>
            <a:r>
              <a:rPr lang="en-US" sz="2000" b="1" dirty="0"/>
              <a:t>in general form</a:t>
            </a:r>
          </a:p>
        </p:txBody>
      </p:sp>
      <p:sp>
        <p:nvSpPr>
          <p:cNvPr id="16" name="Title 15"/>
          <p:cNvSpPr>
            <a:spLocks noGrp="1"/>
          </p:cNvSpPr>
          <p:nvPr>
            <p:ph type="title"/>
          </p:nvPr>
        </p:nvSpPr>
        <p:spPr/>
        <p:txBody>
          <a:bodyPr/>
          <a:lstStyle/>
          <a:p>
            <a:r>
              <a:rPr lang="en-US" dirty="0" err="1" smtClean="0"/>
              <a:t>Interphase</a:t>
            </a:r>
            <a:r>
              <a:rPr lang="en-US" dirty="0" smtClean="0"/>
              <a:t> coupling</a:t>
            </a:r>
            <a:endParaRPr lang="en-US" dirty="0"/>
          </a:p>
        </p:txBody>
      </p:sp>
      <p:sp>
        <p:nvSpPr>
          <p:cNvPr id="20" name="Rectangle 19"/>
          <p:cNvSpPr/>
          <p:nvPr/>
        </p:nvSpPr>
        <p:spPr>
          <a:xfrm>
            <a:off x="4953000" y="1752600"/>
            <a:ext cx="1447800" cy="60960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642465" y="6581001"/>
            <a:ext cx="3501535" cy="276999"/>
          </a:xfrm>
          <a:prstGeom prst="rect">
            <a:avLst/>
          </a:prstGeom>
          <a:noFill/>
        </p:spPr>
        <p:txBody>
          <a:bodyPr wrap="none" rtlCol="0">
            <a:spAutoFit/>
          </a:bodyPr>
          <a:lstStyle/>
          <a:p>
            <a:pPr algn="r"/>
            <a:r>
              <a:rPr lang="en-US" sz="1200" dirty="0" smtClean="0">
                <a:solidFill>
                  <a:schemeClr val="accent5"/>
                </a:solidFill>
                <a:hlinkClick r:id="rId5"/>
              </a:rPr>
              <a:t>https://mfix.netl.doe.gov/documentation/numerics.pdf</a:t>
            </a:r>
            <a:endParaRPr lang="en-US" sz="1200" dirty="0" smtClean="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3"/>
          <p:cNvSpPr txBox="1">
            <a:spLocks noChangeArrowheads="1"/>
          </p:cNvSpPr>
          <p:nvPr/>
        </p:nvSpPr>
        <p:spPr bwMode="auto">
          <a:xfrm>
            <a:off x="457200" y="3249433"/>
            <a:ext cx="5867400" cy="923330"/>
          </a:xfrm>
          <a:prstGeom prst="rect">
            <a:avLst/>
          </a:prstGeom>
          <a:noFill/>
          <a:ln w="9525">
            <a:noFill/>
            <a:miter lim="800000"/>
            <a:headEnd/>
            <a:tailEnd/>
          </a:ln>
          <a:effectLst/>
        </p:spPr>
        <p:txBody>
          <a:bodyPr wrap="square">
            <a:spAutoFit/>
          </a:bodyPr>
          <a:lstStyle/>
          <a:p>
            <a:pPr marL="342900" indent="-342900"/>
            <a:r>
              <a:rPr lang="en-US" dirty="0"/>
              <a:t>1)	Write above equation for </a:t>
            </a:r>
            <a:r>
              <a:rPr lang="en-US" i="1" dirty="0"/>
              <a:t>m</a:t>
            </a:r>
            <a:r>
              <a:rPr lang="en-US" dirty="0"/>
              <a:t> = </a:t>
            </a:r>
            <a:r>
              <a:rPr lang="en-US" dirty="0" smtClean="0"/>
              <a:t>0 (gas phase)</a:t>
            </a:r>
            <a:endParaRPr lang="en-US" dirty="0"/>
          </a:p>
          <a:p>
            <a:pPr marL="342900" indent="-342900"/>
            <a:r>
              <a:rPr lang="en-US" dirty="0"/>
              <a:t>2)	Solve equation </a:t>
            </a:r>
            <a:r>
              <a:rPr lang="en-US" i="1" dirty="0"/>
              <a:t>m</a:t>
            </a:r>
            <a:r>
              <a:rPr lang="en-US" dirty="0"/>
              <a:t> = 0 for (</a:t>
            </a:r>
            <a:r>
              <a:rPr lang="en-US" dirty="0">
                <a:latin typeface="Symbol" pitchFamily="18" charset="2"/>
              </a:rPr>
              <a:t>f</a:t>
            </a:r>
            <a:r>
              <a:rPr lang="en-US" baseline="-25000" dirty="0"/>
              <a:t>0</a:t>
            </a:r>
            <a:r>
              <a:rPr lang="en-US" dirty="0"/>
              <a:t>)</a:t>
            </a:r>
            <a:r>
              <a:rPr lang="en-US" baseline="-25000" dirty="0"/>
              <a:t>p</a:t>
            </a:r>
            <a:r>
              <a:rPr lang="en-US" dirty="0"/>
              <a:t> and substitute into equation </a:t>
            </a:r>
            <a:r>
              <a:rPr lang="en-US" i="1" dirty="0"/>
              <a:t>m</a:t>
            </a:r>
            <a:r>
              <a:rPr lang="en-US" dirty="0"/>
              <a:t> = </a:t>
            </a:r>
            <a:r>
              <a:rPr lang="en-US" dirty="0" smtClean="0"/>
              <a:t>1 (solids phase).  Vice </a:t>
            </a:r>
            <a:r>
              <a:rPr lang="en-US" dirty="0"/>
              <a:t>versa</a:t>
            </a:r>
            <a:r>
              <a:rPr lang="en-US" dirty="0" smtClean="0"/>
              <a:t>.  Yields</a:t>
            </a:r>
            <a:r>
              <a:rPr lang="en-US" dirty="0"/>
              <a:t>:</a:t>
            </a:r>
          </a:p>
        </p:txBody>
      </p:sp>
      <p:sp>
        <p:nvSpPr>
          <p:cNvPr id="12292" name="Rectangle 4"/>
          <p:cNvSpPr>
            <a:spLocks noChangeArrowheads="1"/>
          </p:cNvSpPr>
          <p:nvPr/>
        </p:nvSpPr>
        <p:spPr bwMode="auto">
          <a:xfrm>
            <a:off x="0" y="2793821"/>
            <a:ext cx="6477000" cy="406579"/>
          </a:xfrm>
          <a:prstGeom prst="rect">
            <a:avLst/>
          </a:prstGeom>
          <a:noFill/>
          <a:ln w="9525">
            <a:noFill/>
            <a:miter lim="800000"/>
            <a:headEnd/>
            <a:tailEnd/>
          </a:ln>
          <a:effectLst/>
        </p:spPr>
        <p:txBody>
          <a:bodyPr/>
          <a:lstStyle/>
          <a:p>
            <a:pPr>
              <a:spcBef>
                <a:spcPct val="20000"/>
              </a:spcBef>
            </a:pPr>
            <a:r>
              <a:rPr lang="en-US" sz="1600" b="1" dirty="0">
                <a:solidFill>
                  <a:schemeClr val="accent5"/>
                </a:solidFill>
              </a:rPr>
              <a:t>Method for </a:t>
            </a:r>
            <a:r>
              <a:rPr lang="en-US" sz="1600" b="1" dirty="0" smtClean="0">
                <a:solidFill>
                  <a:schemeClr val="accent5"/>
                </a:solidFill>
              </a:rPr>
              <a:t>MMAX </a:t>
            </a:r>
            <a:r>
              <a:rPr lang="en-US" sz="1600" b="1" dirty="0">
                <a:solidFill>
                  <a:schemeClr val="accent5"/>
                </a:solidFill>
              </a:rPr>
              <a:t>= 1 (i.e. gas </a:t>
            </a:r>
            <a:r>
              <a:rPr lang="en-US" sz="1600" b="1" dirty="0" smtClean="0">
                <a:solidFill>
                  <a:schemeClr val="accent5"/>
                </a:solidFill>
              </a:rPr>
              <a:t>phase </a:t>
            </a:r>
            <a:r>
              <a:rPr lang="en-US" sz="1600" b="1" dirty="0">
                <a:solidFill>
                  <a:schemeClr val="accent5"/>
                </a:solidFill>
              </a:rPr>
              <a:t>&amp; </a:t>
            </a:r>
            <a:r>
              <a:rPr lang="en-US" sz="1600" b="1" dirty="0" smtClean="0">
                <a:solidFill>
                  <a:schemeClr val="accent5"/>
                </a:solidFill>
              </a:rPr>
              <a:t>1 solids </a:t>
            </a:r>
            <a:r>
              <a:rPr lang="en-US" sz="1600" b="1" dirty="0">
                <a:solidFill>
                  <a:schemeClr val="accent5"/>
                </a:solidFill>
              </a:rPr>
              <a:t>phase)</a:t>
            </a:r>
          </a:p>
        </p:txBody>
      </p:sp>
      <p:graphicFrame>
        <p:nvGraphicFramePr>
          <p:cNvPr id="12294" name="Object 6"/>
          <p:cNvGraphicFramePr>
            <a:graphicFrameLocks noChangeAspect="1"/>
          </p:cNvGraphicFramePr>
          <p:nvPr/>
        </p:nvGraphicFramePr>
        <p:xfrm>
          <a:off x="647700" y="1295400"/>
          <a:ext cx="5597525" cy="649288"/>
        </p:xfrm>
        <a:graphic>
          <a:graphicData uri="http://schemas.openxmlformats.org/presentationml/2006/ole">
            <p:oleObj spid="_x0000_s196610" name="Equation" r:id="rId3" imgW="3720960" imgH="431640" progId="Equation.3">
              <p:embed/>
            </p:oleObj>
          </a:graphicData>
        </a:graphic>
      </p:graphicFrame>
      <p:graphicFrame>
        <p:nvGraphicFramePr>
          <p:cNvPr id="12295" name="Object 7"/>
          <p:cNvGraphicFramePr>
            <a:graphicFrameLocks noChangeAspect="1"/>
          </p:cNvGraphicFramePr>
          <p:nvPr/>
        </p:nvGraphicFramePr>
        <p:xfrm>
          <a:off x="457200" y="4362271"/>
          <a:ext cx="8002588" cy="760413"/>
        </p:xfrm>
        <a:graphic>
          <a:graphicData uri="http://schemas.openxmlformats.org/presentationml/2006/ole">
            <p:oleObj spid="_x0000_s196611" name="Equation" r:id="rId4" imgW="5346360" imgH="507960" progId="Equation.3">
              <p:embed/>
            </p:oleObj>
          </a:graphicData>
        </a:graphic>
      </p:graphicFrame>
      <p:sp>
        <p:nvSpPr>
          <p:cNvPr id="12296" name="Line 8"/>
          <p:cNvSpPr>
            <a:spLocks noChangeShapeType="1"/>
          </p:cNvSpPr>
          <p:nvPr/>
        </p:nvSpPr>
        <p:spPr bwMode="auto">
          <a:xfrm>
            <a:off x="1905000" y="5124271"/>
            <a:ext cx="762000" cy="304800"/>
          </a:xfrm>
          <a:prstGeom prst="line">
            <a:avLst/>
          </a:prstGeom>
          <a:noFill/>
          <a:ln w="9525">
            <a:solidFill>
              <a:schemeClr val="tx1"/>
            </a:solidFill>
            <a:round/>
            <a:headEnd/>
            <a:tailEnd type="triangle" w="med" len="med"/>
          </a:ln>
          <a:effectLst/>
        </p:spPr>
        <p:txBody>
          <a:bodyPr/>
          <a:lstStyle/>
          <a:p>
            <a:endParaRPr lang="en-US"/>
          </a:p>
        </p:txBody>
      </p:sp>
      <p:sp>
        <p:nvSpPr>
          <p:cNvPr id="12297" name="Text Box 9"/>
          <p:cNvSpPr txBox="1">
            <a:spLocks noChangeArrowheads="1"/>
          </p:cNvSpPr>
          <p:nvPr/>
        </p:nvSpPr>
        <p:spPr bwMode="auto">
          <a:xfrm>
            <a:off x="2743200" y="5429071"/>
            <a:ext cx="1828800" cy="641350"/>
          </a:xfrm>
          <a:prstGeom prst="rect">
            <a:avLst/>
          </a:prstGeom>
          <a:noFill/>
          <a:ln w="9525">
            <a:noFill/>
            <a:miter lim="800000"/>
            <a:headEnd/>
            <a:tailEnd/>
          </a:ln>
          <a:effectLst/>
        </p:spPr>
        <p:txBody>
          <a:bodyPr>
            <a:spAutoFit/>
          </a:bodyPr>
          <a:lstStyle/>
          <a:p>
            <a:r>
              <a:rPr lang="en-US"/>
              <a:t>New term in center coefficient</a:t>
            </a:r>
          </a:p>
        </p:txBody>
      </p:sp>
      <p:sp>
        <p:nvSpPr>
          <p:cNvPr id="12298" name="Line 10"/>
          <p:cNvSpPr>
            <a:spLocks noChangeShapeType="1"/>
          </p:cNvSpPr>
          <p:nvPr/>
        </p:nvSpPr>
        <p:spPr bwMode="auto">
          <a:xfrm flipH="1">
            <a:off x="7315200" y="5048071"/>
            <a:ext cx="228600" cy="381000"/>
          </a:xfrm>
          <a:prstGeom prst="line">
            <a:avLst/>
          </a:prstGeom>
          <a:noFill/>
          <a:ln w="9525">
            <a:solidFill>
              <a:schemeClr val="tx1"/>
            </a:solidFill>
            <a:round/>
            <a:headEnd/>
            <a:tailEnd type="triangle" w="med" len="med"/>
          </a:ln>
          <a:effectLst/>
        </p:spPr>
        <p:txBody>
          <a:bodyPr/>
          <a:lstStyle/>
          <a:p>
            <a:endParaRPr lang="en-US"/>
          </a:p>
        </p:txBody>
      </p:sp>
      <p:sp>
        <p:nvSpPr>
          <p:cNvPr id="12299" name="Text Box 11"/>
          <p:cNvSpPr txBox="1">
            <a:spLocks noChangeArrowheads="1"/>
          </p:cNvSpPr>
          <p:nvPr/>
        </p:nvSpPr>
        <p:spPr bwMode="auto">
          <a:xfrm>
            <a:off x="6248400" y="5429071"/>
            <a:ext cx="2057400" cy="1200329"/>
          </a:xfrm>
          <a:prstGeom prst="rect">
            <a:avLst/>
          </a:prstGeom>
          <a:noFill/>
          <a:ln w="9525">
            <a:noFill/>
            <a:miter lim="800000"/>
            <a:headEnd/>
            <a:tailEnd/>
          </a:ln>
          <a:effectLst/>
        </p:spPr>
        <p:txBody>
          <a:bodyPr>
            <a:spAutoFit/>
          </a:bodyPr>
          <a:lstStyle/>
          <a:p>
            <a:r>
              <a:rPr lang="en-US" dirty="0"/>
              <a:t>New source </a:t>
            </a:r>
            <a:r>
              <a:rPr lang="en-US" dirty="0" smtClean="0"/>
              <a:t>term with (</a:t>
            </a:r>
            <a:r>
              <a:rPr lang="en-US" i="1" dirty="0" smtClean="0">
                <a:latin typeface="Symbol" pitchFamily="18" charset="2"/>
              </a:rPr>
              <a:t>f</a:t>
            </a:r>
            <a:r>
              <a:rPr lang="en-US" i="1" baseline="-25000" dirty="0" smtClean="0"/>
              <a:t>1</a:t>
            </a:r>
            <a:r>
              <a:rPr lang="en-US" dirty="0" smtClean="0"/>
              <a:t>)</a:t>
            </a:r>
            <a:r>
              <a:rPr lang="en-US" i="1" baseline="-25000" dirty="0" err="1" smtClean="0"/>
              <a:t>nb</a:t>
            </a:r>
            <a:r>
              <a:rPr lang="en-US" dirty="0" smtClean="0"/>
              <a:t> given from previous iteration</a:t>
            </a:r>
            <a:endParaRPr lang="en-US" dirty="0"/>
          </a:p>
        </p:txBody>
      </p:sp>
      <p:sp>
        <p:nvSpPr>
          <p:cNvPr id="14" name="Title 13"/>
          <p:cNvSpPr>
            <a:spLocks noGrp="1"/>
          </p:cNvSpPr>
          <p:nvPr>
            <p:ph type="title"/>
          </p:nvPr>
        </p:nvSpPr>
        <p:spPr>
          <a:xfrm>
            <a:off x="457200" y="0"/>
            <a:ext cx="8686800" cy="685800"/>
          </a:xfrm>
        </p:spPr>
        <p:txBody>
          <a:bodyPr>
            <a:noAutofit/>
          </a:bodyPr>
          <a:lstStyle/>
          <a:p>
            <a:r>
              <a:rPr lang="en-US" sz="2500" dirty="0" err="1" smtClean="0"/>
              <a:t>Interphase</a:t>
            </a:r>
            <a:r>
              <a:rPr lang="en-US" sz="2500" dirty="0" smtClean="0"/>
              <a:t> coupling: Partial Elimination Algorithm (PEA)</a:t>
            </a:r>
            <a:endParaRPr lang="en-US" sz="2500" dirty="0"/>
          </a:p>
        </p:txBody>
      </p:sp>
      <p:sp>
        <p:nvSpPr>
          <p:cNvPr id="16" name="Rectangle 5"/>
          <p:cNvSpPr>
            <a:spLocks noChangeArrowheads="1"/>
          </p:cNvSpPr>
          <p:nvPr/>
        </p:nvSpPr>
        <p:spPr bwMode="auto">
          <a:xfrm>
            <a:off x="0" y="762000"/>
            <a:ext cx="5334000" cy="533400"/>
          </a:xfrm>
          <a:prstGeom prst="rect">
            <a:avLst/>
          </a:prstGeom>
          <a:noFill/>
          <a:ln w="9525">
            <a:noFill/>
            <a:miter lim="800000"/>
            <a:headEnd/>
            <a:tailEnd/>
          </a:ln>
          <a:effectLst/>
        </p:spPr>
        <p:txBody>
          <a:bodyPr/>
          <a:lstStyle/>
          <a:p>
            <a:pPr>
              <a:spcBef>
                <a:spcPct val="20000"/>
              </a:spcBef>
            </a:pPr>
            <a:r>
              <a:rPr lang="en-US" sz="2000" b="1" dirty="0"/>
              <a:t>Corresponding </a:t>
            </a:r>
            <a:r>
              <a:rPr lang="en-US" sz="2000" b="1" dirty="0" err="1"/>
              <a:t>discretized</a:t>
            </a:r>
            <a:r>
              <a:rPr lang="en-US" sz="2000" b="1" dirty="0"/>
              <a:t> equation</a:t>
            </a:r>
          </a:p>
        </p:txBody>
      </p:sp>
      <p:sp>
        <p:nvSpPr>
          <p:cNvPr id="17" name="Text Box 14"/>
          <p:cNvSpPr txBox="1">
            <a:spLocks noChangeArrowheads="1"/>
          </p:cNvSpPr>
          <p:nvPr/>
        </p:nvSpPr>
        <p:spPr bwMode="auto">
          <a:xfrm>
            <a:off x="6705600" y="1295400"/>
            <a:ext cx="2438400" cy="461665"/>
          </a:xfrm>
          <a:prstGeom prst="rect">
            <a:avLst/>
          </a:prstGeom>
          <a:noFill/>
          <a:ln w="9525">
            <a:noFill/>
            <a:miter lim="800000"/>
            <a:headEnd/>
            <a:tailEnd/>
          </a:ln>
          <a:effectLst/>
        </p:spPr>
        <p:txBody>
          <a:bodyPr wrap="square">
            <a:spAutoFit/>
          </a:bodyPr>
          <a:lstStyle/>
          <a:p>
            <a:r>
              <a:rPr lang="en-US" sz="1200" dirty="0" smtClean="0"/>
              <a:t>See </a:t>
            </a:r>
            <a:r>
              <a:rPr lang="en-US" sz="1200" dirty="0" err="1" smtClean="0"/>
              <a:t>Patankar</a:t>
            </a:r>
            <a:r>
              <a:rPr lang="en-US" sz="1200" dirty="0" smtClean="0"/>
              <a:t> </a:t>
            </a:r>
            <a:r>
              <a:rPr lang="en-US" sz="1200" dirty="0"/>
              <a:t>(1980) </a:t>
            </a:r>
            <a:r>
              <a:rPr lang="en-US" sz="1200" dirty="0" smtClean="0"/>
              <a:t>or MFIX numerical guide for more details</a:t>
            </a:r>
            <a:endParaRPr lang="en-US" sz="1200" dirty="0"/>
          </a:p>
        </p:txBody>
      </p:sp>
      <p:sp>
        <p:nvSpPr>
          <p:cNvPr id="18" name="Line Callout 1 17"/>
          <p:cNvSpPr/>
          <p:nvPr/>
        </p:nvSpPr>
        <p:spPr>
          <a:xfrm>
            <a:off x="6629400" y="2438400"/>
            <a:ext cx="2438400" cy="1066800"/>
          </a:xfrm>
          <a:prstGeom prst="borderCallout1">
            <a:avLst>
              <a:gd name="adj1" fmla="val 18750"/>
              <a:gd name="adj2" fmla="val -8333"/>
              <a:gd name="adj3" fmla="val 18960"/>
              <a:gd name="adj4" fmla="val -118644"/>
            </a:avLst>
          </a:prstGeom>
          <a:solidFill>
            <a:schemeClr val="accent1">
              <a:alpha val="2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Implementation found in </a:t>
            </a:r>
            <a:r>
              <a:rPr lang="en-US" dirty="0" err="1" smtClean="0">
                <a:solidFill>
                  <a:schemeClr val="tx1"/>
                </a:solidFill>
              </a:rPr>
              <a:t>partial_elim.f</a:t>
            </a:r>
            <a:endParaRPr lang="en-US" dirty="0">
              <a:solidFill>
                <a:schemeClr val="tx1"/>
              </a:solidFill>
            </a:endParaRPr>
          </a:p>
        </p:txBody>
      </p:sp>
      <p:sp>
        <p:nvSpPr>
          <p:cNvPr id="19" name="Rectangle 18"/>
          <p:cNvSpPr/>
          <p:nvPr/>
        </p:nvSpPr>
        <p:spPr>
          <a:xfrm>
            <a:off x="0" y="2419290"/>
            <a:ext cx="3783215" cy="400110"/>
          </a:xfrm>
          <a:prstGeom prst="rect">
            <a:avLst/>
          </a:prstGeom>
        </p:spPr>
        <p:txBody>
          <a:bodyPr wrap="none">
            <a:spAutoFit/>
          </a:bodyPr>
          <a:lstStyle/>
          <a:p>
            <a:r>
              <a:rPr lang="en-US" sz="2000" b="1" dirty="0" smtClean="0"/>
              <a:t>Partial Elimination Algorithm </a:t>
            </a:r>
            <a:endParaRPr lang="en-US" sz="2000" dirty="0"/>
          </a:p>
        </p:txBody>
      </p:sp>
      <p:sp>
        <p:nvSpPr>
          <p:cNvPr id="20" name="TextBox 19"/>
          <p:cNvSpPr txBox="1"/>
          <p:nvPr/>
        </p:nvSpPr>
        <p:spPr>
          <a:xfrm>
            <a:off x="5642465" y="6581001"/>
            <a:ext cx="3501535" cy="276999"/>
          </a:xfrm>
          <a:prstGeom prst="rect">
            <a:avLst/>
          </a:prstGeom>
          <a:noFill/>
        </p:spPr>
        <p:txBody>
          <a:bodyPr wrap="none" rtlCol="0">
            <a:spAutoFit/>
          </a:bodyPr>
          <a:lstStyle/>
          <a:p>
            <a:pPr algn="r"/>
            <a:r>
              <a:rPr lang="en-US" sz="1200" dirty="0" smtClean="0">
                <a:solidFill>
                  <a:schemeClr val="accent5"/>
                </a:solidFill>
                <a:hlinkClick r:id="rId5"/>
              </a:rPr>
              <a:t>https://mfix.netl.doe.gov/documentation/numerics.pdf</a:t>
            </a:r>
            <a:endParaRPr lang="en-US" sz="1200" dirty="0" smtClean="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ChangeArrowheads="1"/>
          </p:cNvSpPr>
          <p:nvPr/>
        </p:nvSpPr>
        <p:spPr bwMode="auto">
          <a:xfrm>
            <a:off x="0" y="1143000"/>
            <a:ext cx="6477000" cy="406579"/>
          </a:xfrm>
          <a:prstGeom prst="rect">
            <a:avLst/>
          </a:prstGeom>
          <a:noFill/>
          <a:ln w="9525">
            <a:noFill/>
            <a:miter lim="800000"/>
            <a:headEnd/>
            <a:tailEnd/>
          </a:ln>
          <a:effectLst/>
        </p:spPr>
        <p:txBody>
          <a:bodyPr/>
          <a:lstStyle/>
          <a:p>
            <a:pPr>
              <a:spcBef>
                <a:spcPct val="20000"/>
              </a:spcBef>
            </a:pPr>
            <a:r>
              <a:rPr lang="en-US" sz="1600" b="1" dirty="0">
                <a:solidFill>
                  <a:schemeClr val="accent5"/>
                </a:solidFill>
              </a:rPr>
              <a:t>Method for </a:t>
            </a:r>
            <a:r>
              <a:rPr lang="en-US" sz="1600" b="1" dirty="0" smtClean="0">
                <a:solidFill>
                  <a:schemeClr val="accent5"/>
                </a:solidFill>
              </a:rPr>
              <a:t>MMAX &gt; </a:t>
            </a:r>
            <a:r>
              <a:rPr lang="en-US" sz="1600" b="1" dirty="0">
                <a:solidFill>
                  <a:schemeClr val="accent5"/>
                </a:solidFill>
              </a:rPr>
              <a:t>1 (i.e. </a:t>
            </a:r>
            <a:r>
              <a:rPr lang="en-US" sz="1600" b="1" dirty="0" smtClean="0">
                <a:solidFill>
                  <a:schemeClr val="accent5"/>
                </a:solidFill>
              </a:rPr>
              <a:t>multiple solids phases)</a:t>
            </a:r>
            <a:endParaRPr lang="en-US" sz="1600" b="1" dirty="0">
              <a:solidFill>
                <a:schemeClr val="accent5"/>
              </a:solidFill>
            </a:endParaRPr>
          </a:p>
        </p:txBody>
      </p:sp>
      <p:sp>
        <p:nvSpPr>
          <p:cNvPr id="14" name="Title 13"/>
          <p:cNvSpPr>
            <a:spLocks noGrp="1"/>
          </p:cNvSpPr>
          <p:nvPr>
            <p:ph type="title"/>
          </p:nvPr>
        </p:nvSpPr>
        <p:spPr>
          <a:xfrm>
            <a:off x="457200" y="0"/>
            <a:ext cx="8686800" cy="685800"/>
          </a:xfrm>
        </p:spPr>
        <p:txBody>
          <a:bodyPr>
            <a:normAutofit/>
          </a:bodyPr>
          <a:lstStyle/>
          <a:p>
            <a:r>
              <a:rPr lang="en-US" sz="2500" dirty="0" err="1" smtClean="0"/>
              <a:t>Interphase</a:t>
            </a:r>
            <a:r>
              <a:rPr lang="en-US" sz="2500" dirty="0" smtClean="0"/>
              <a:t> coupling: Partial Elimination Algorithm (PEA)</a:t>
            </a:r>
            <a:endParaRPr lang="en-US" sz="2500" dirty="0"/>
          </a:p>
        </p:txBody>
      </p:sp>
      <p:sp>
        <p:nvSpPr>
          <p:cNvPr id="19" name="Rectangle 18"/>
          <p:cNvSpPr/>
          <p:nvPr/>
        </p:nvSpPr>
        <p:spPr>
          <a:xfrm>
            <a:off x="0" y="762000"/>
            <a:ext cx="3783215" cy="400110"/>
          </a:xfrm>
          <a:prstGeom prst="rect">
            <a:avLst/>
          </a:prstGeom>
        </p:spPr>
        <p:txBody>
          <a:bodyPr wrap="none">
            <a:spAutoFit/>
          </a:bodyPr>
          <a:lstStyle/>
          <a:p>
            <a:r>
              <a:rPr lang="en-US" sz="2000" b="1" dirty="0" smtClean="0"/>
              <a:t>Partial Elimination Algorithm </a:t>
            </a:r>
            <a:endParaRPr lang="en-US" sz="2000" dirty="0"/>
          </a:p>
        </p:txBody>
      </p:sp>
      <p:sp>
        <p:nvSpPr>
          <p:cNvPr id="20" name="Text Box 4"/>
          <p:cNvSpPr txBox="1">
            <a:spLocks noChangeArrowheads="1"/>
          </p:cNvSpPr>
          <p:nvPr/>
        </p:nvSpPr>
        <p:spPr bwMode="auto">
          <a:xfrm>
            <a:off x="457200" y="1676400"/>
            <a:ext cx="7162800" cy="2585323"/>
          </a:xfrm>
          <a:prstGeom prst="rect">
            <a:avLst/>
          </a:prstGeom>
          <a:noFill/>
          <a:ln w="9525">
            <a:noFill/>
            <a:miter lim="800000"/>
            <a:headEnd/>
            <a:tailEnd/>
          </a:ln>
          <a:effectLst/>
        </p:spPr>
        <p:txBody>
          <a:bodyPr wrap="square">
            <a:spAutoFit/>
          </a:bodyPr>
          <a:lstStyle/>
          <a:p>
            <a:r>
              <a:rPr lang="en-US" dirty="0"/>
              <a:t>Solving multiple </a:t>
            </a:r>
            <a:r>
              <a:rPr lang="en-US" dirty="0" smtClean="0"/>
              <a:t>solids </a:t>
            </a:r>
            <a:r>
              <a:rPr lang="en-US" dirty="0"/>
              <a:t>phases requires matrix inversion for an exact treatment of the partial elimination scheme </a:t>
            </a:r>
            <a:r>
              <a:rPr lang="en-US" dirty="0">
                <a:cs typeface="Arial" charset="0"/>
              </a:rPr>
              <a:t>→</a:t>
            </a:r>
            <a:r>
              <a:rPr lang="en-US" dirty="0"/>
              <a:t> expensive computation</a:t>
            </a:r>
          </a:p>
          <a:p>
            <a:endParaRPr lang="en-US" dirty="0"/>
          </a:p>
          <a:p>
            <a:r>
              <a:rPr lang="en-US" dirty="0"/>
              <a:t>MFIX has proposed an approximate alternative which may not be as effective as exact partial elimination but still helps stabilize computations and is faster than the exact method </a:t>
            </a:r>
            <a:endParaRPr lang="en-US" dirty="0" smtClean="0"/>
          </a:p>
          <a:p>
            <a:endParaRPr lang="en-US" dirty="0" smtClean="0"/>
          </a:p>
          <a:p>
            <a:r>
              <a:rPr lang="en-US" dirty="0" smtClean="0"/>
              <a:t>Method is similar to that for MMAX  = 1 but formulations are more extensive …</a:t>
            </a:r>
            <a:endParaRPr lang="en-US"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3276600"/>
            <a:ext cx="8001000" cy="2011363"/>
          </a:xfrm>
        </p:spPr>
        <p:txBody>
          <a:bodyPr>
            <a:noAutofit/>
          </a:bodyPr>
          <a:lstStyle/>
          <a:p>
            <a:r>
              <a:rPr lang="en-US" sz="2400" dirty="0" smtClean="0"/>
              <a:t>What is </a:t>
            </a:r>
            <a:r>
              <a:rPr lang="en-US" sz="2400" dirty="0" err="1" smtClean="0"/>
              <a:t>Cygwin</a:t>
            </a:r>
            <a:r>
              <a:rPr lang="en-US" sz="2400" dirty="0" smtClean="0"/>
              <a:t>?</a:t>
            </a:r>
          </a:p>
          <a:p>
            <a:pPr lvl="1"/>
            <a:r>
              <a:rPr lang="en-US" sz="2000" dirty="0" err="1" smtClean="0"/>
              <a:t>Cygwin</a:t>
            </a:r>
            <a:r>
              <a:rPr lang="en-US" sz="2000" dirty="0" smtClean="0"/>
              <a:t> is a </a:t>
            </a:r>
            <a:r>
              <a:rPr lang="en-US" sz="2000" dirty="0" err="1" smtClean="0"/>
              <a:t>linux</a:t>
            </a:r>
            <a:r>
              <a:rPr lang="en-US" sz="2000" dirty="0" smtClean="0"/>
              <a:t>-like environment for Windows.</a:t>
            </a:r>
          </a:p>
          <a:p>
            <a:pPr lvl="2"/>
            <a:r>
              <a:rPr lang="en-US" sz="1600" dirty="0" smtClean="0"/>
              <a:t>A collection of tools which provide Linux look and feel.  NOT a way to run native Linux apps on Windows</a:t>
            </a:r>
          </a:p>
          <a:p>
            <a:pPr lvl="2"/>
            <a:r>
              <a:rPr lang="en-US" sz="1600" dirty="0" smtClean="0"/>
              <a:t>A DLL (cygwin1.dll) which acts as a Linux API emulation layer providing substantial Linux API functionality.   </a:t>
            </a:r>
          </a:p>
          <a:p>
            <a:pPr lvl="2"/>
            <a:r>
              <a:rPr lang="en-US" sz="1600" dirty="0" smtClean="0"/>
              <a:t>The </a:t>
            </a:r>
            <a:r>
              <a:rPr lang="en-US" sz="1600" dirty="0" err="1" smtClean="0"/>
              <a:t>Cygwin</a:t>
            </a:r>
            <a:r>
              <a:rPr lang="en-US" sz="1600" dirty="0" smtClean="0"/>
              <a:t> DLL currently works with all recent, commercially released x86 32 bit and 64 bit versions of Windows.</a:t>
            </a:r>
          </a:p>
          <a:p>
            <a:endParaRPr lang="en-US" sz="2400" dirty="0"/>
          </a:p>
        </p:txBody>
      </p:sp>
      <p:sp>
        <p:nvSpPr>
          <p:cNvPr id="12" name="Content Placeholder 11"/>
          <p:cNvSpPr>
            <a:spLocks noGrp="1"/>
          </p:cNvSpPr>
          <p:nvPr>
            <p:ph sz="half" idx="2"/>
          </p:nvPr>
        </p:nvSpPr>
        <p:spPr>
          <a:xfrm>
            <a:off x="228600" y="990600"/>
            <a:ext cx="7772400" cy="2133600"/>
          </a:xfrm>
        </p:spPr>
        <p:txBody>
          <a:bodyPr>
            <a:normAutofit/>
          </a:bodyPr>
          <a:lstStyle/>
          <a:p>
            <a:pPr lvl="0"/>
            <a:r>
              <a:rPr lang="en-US" sz="2400" dirty="0" smtClean="0"/>
              <a:t>Visual Fortran</a:t>
            </a:r>
          </a:p>
          <a:p>
            <a:pPr lvl="1"/>
            <a:r>
              <a:rPr lang="en-US" sz="2000" dirty="0" smtClean="0">
                <a:hlinkClick r:id="rId3"/>
              </a:rPr>
              <a:t>https://mfix.netl.doe.gov/members/wininst.html</a:t>
            </a:r>
            <a:endParaRPr lang="en-US" sz="2000" dirty="0" smtClean="0"/>
          </a:p>
          <a:p>
            <a:pPr lvl="1"/>
            <a:r>
              <a:rPr lang="en-US" sz="2000" dirty="0" smtClean="0">
                <a:hlinkClick r:id="rId4"/>
              </a:rPr>
              <a:t>https://mfix.netl.doe.gov/members/develop/MFIX%20Intel%20Fortran%202010%20instructions.txt</a:t>
            </a:r>
            <a:endParaRPr lang="en-US" sz="2000" dirty="0" smtClean="0"/>
          </a:p>
          <a:p>
            <a:endParaRPr lang="en-US" sz="2400" dirty="0"/>
          </a:p>
        </p:txBody>
      </p:sp>
      <p:sp>
        <p:nvSpPr>
          <p:cNvPr id="2" name="Title 1"/>
          <p:cNvSpPr>
            <a:spLocks noGrp="1"/>
          </p:cNvSpPr>
          <p:nvPr>
            <p:ph type="title"/>
          </p:nvPr>
        </p:nvSpPr>
        <p:spPr/>
        <p:txBody>
          <a:bodyPr/>
          <a:lstStyle/>
          <a:p>
            <a:r>
              <a:rPr lang="en-US" dirty="0" smtClean="0"/>
              <a:t>Windows Options:  Visual Fortran or </a:t>
            </a:r>
            <a:r>
              <a:rPr lang="en-US" dirty="0" err="1" smtClean="0"/>
              <a:t>Cygwin</a:t>
            </a:r>
            <a:endParaRPr lang="en-US"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8229600" cy="5638800"/>
          </a:xfrm>
        </p:spPr>
        <p:txBody>
          <a:bodyPr>
            <a:normAutofit fontScale="77500" lnSpcReduction="20000"/>
          </a:bodyPr>
          <a:lstStyle/>
          <a:p>
            <a:r>
              <a:rPr lang="en-US" dirty="0" smtClean="0"/>
              <a:t>Download </a:t>
            </a:r>
            <a:r>
              <a:rPr lang="en-US" dirty="0" err="1" smtClean="0"/>
              <a:t>Cygwin</a:t>
            </a:r>
            <a:r>
              <a:rPr lang="en-US" dirty="0" smtClean="0"/>
              <a:t> (setup.exe) from </a:t>
            </a:r>
            <a:r>
              <a:rPr lang="en-US" dirty="0" smtClean="0">
                <a:hlinkClick r:id="rId3"/>
              </a:rPr>
              <a:t>http://cygwin.org/</a:t>
            </a:r>
            <a:endParaRPr lang="en-US" dirty="0" smtClean="0"/>
          </a:p>
          <a:p>
            <a:pPr lvl="1"/>
            <a:r>
              <a:rPr lang="en-US" dirty="0" smtClean="0"/>
              <a:t> A nice summary is available at </a:t>
            </a:r>
            <a:r>
              <a:rPr lang="en-US" dirty="0" smtClean="0">
                <a:hlinkClick r:id="rId4"/>
              </a:rPr>
              <a:t>http://www.physionet.org/physiotools/cygwin/</a:t>
            </a:r>
            <a:endParaRPr lang="en-US" dirty="0" smtClean="0"/>
          </a:p>
          <a:p>
            <a:endParaRPr lang="en-US" dirty="0" smtClean="0"/>
          </a:p>
          <a:p>
            <a:r>
              <a:rPr lang="en-US" dirty="0" smtClean="0"/>
              <a:t>Once downloaded, click on setup.exe</a:t>
            </a:r>
          </a:p>
          <a:p>
            <a:pPr lvl="1"/>
            <a:r>
              <a:rPr lang="en-US" dirty="0" smtClean="0"/>
              <a:t>Choose a download site close to you</a:t>
            </a:r>
          </a:p>
          <a:p>
            <a:pPr lvl="1"/>
            <a:r>
              <a:rPr lang="en-US" dirty="0" smtClean="0"/>
              <a:t>Choose the following configuration options to proceed with the installation</a:t>
            </a:r>
          </a:p>
          <a:p>
            <a:pPr lvl="2"/>
            <a:r>
              <a:rPr lang="en-US" dirty="0" smtClean="0"/>
              <a:t>Under </a:t>
            </a:r>
            <a:r>
              <a:rPr lang="en-US" dirty="0" err="1" smtClean="0"/>
              <a:t>devel</a:t>
            </a:r>
            <a:r>
              <a:rPr lang="en-US" dirty="0" smtClean="0"/>
              <a:t> tab,</a:t>
            </a:r>
          </a:p>
          <a:p>
            <a:pPr lvl="3"/>
            <a:r>
              <a:rPr lang="en-US" dirty="0" smtClean="0"/>
              <a:t>choose ‘gcc4-fortran’, ‘make’, ‘</a:t>
            </a:r>
            <a:r>
              <a:rPr lang="en-US" dirty="0" err="1" smtClean="0"/>
              <a:t>gdb</a:t>
            </a:r>
            <a:r>
              <a:rPr lang="en-US" dirty="0" smtClean="0"/>
              <a:t>’</a:t>
            </a:r>
          </a:p>
          <a:p>
            <a:pPr lvl="2"/>
            <a:r>
              <a:rPr lang="en-US" dirty="0" smtClean="0"/>
              <a:t>Under docs tab,</a:t>
            </a:r>
          </a:p>
          <a:p>
            <a:pPr lvl="3"/>
            <a:r>
              <a:rPr lang="en-US" dirty="0" smtClean="0"/>
              <a:t>choose ‘</a:t>
            </a:r>
            <a:r>
              <a:rPr lang="en-US" dirty="0" err="1" smtClean="0"/>
              <a:t>xpdf</a:t>
            </a:r>
            <a:r>
              <a:rPr lang="en-US" dirty="0" smtClean="0"/>
              <a:t>’ – to view </a:t>
            </a:r>
            <a:r>
              <a:rPr lang="en-US" dirty="0" err="1" smtClean="0"/>
              <a:t>pdf</a:t>
            </a:r>
            <a:r>
              <a:rPr lang="en-US" dirty="0" smtClean="0"/>
              <a:t> files (optional)</a:t>
            </a:r>
          </a:p>
          <a:p>
            <a:pPr lvl="2"/>
            <a:r>
              <a:rPr lang="en-US" dirty="0" smtClean="0"/>
              <a:t>Under edit</a:t>
            </a:r>
          </a:p>
          <a:p>
            <a:pPr lvl="3"/>
            <a:r>
              <a:rPr lang="en-US" dirty="0" smtClean="0"/>
              <a:t>choose ‘</a:t>
            </a:r>
            <a:r>
              <a:rPr lang="en-US" dirty="0" err="1" smtClean="0"/>
              <a:t>nedit</a:t>
            </a:r>
            <a:r>
              <a:rPr lang="en-US" dirty="0" smtClean="0"/>
              <a:t>’ or ‘</a:t>
            </a:r>
            <a:r>
              <a:rPr lang="en-US" dirty="0" err="1" smtClean="0"/>
              <a:t>gedit</a:t>
            </a:r>
            <a:r>
              <a:rPr lang="en-US" dirty="0" smtClean="0"/>
              <a:t>’ – </a:t>
            </a:r>
            <a:r>
              <a:rPr lang="en-US" dirty="0" err="1" smtClean="0"/>
              <a:t>nedit</a:t>
            </a:r>
            <a:r>
              <a:rPr lang="en-US" dirty="0" smtClean="0"/>
              <a:t> and </a:t>
            </a:r>
            <a:r>
              <a:rPr lang="en-US" dirty="0" err="1" smtClean="0"/>
              <a:t>gedit</a:t>
            </a:r>
            <a:r>
              <a:rPr lang="en-US" dirty="0" smtClean="0"/>
              <a:t> are simple editors like note pad but provide syntax coloring, etc. (optional)</a:t>
            </a:r>
          </a:p>
          <a:p>
            <a:pPr lvl="2"/>
            <a:r>
              <a:rPr lang="en-US" dirty="0" smtClean="0"/>
              <a:t>Under Graphics</a:t>
            </a:r>
          </a:p>
          <a:p>
            <a:pPr lvl="3"/>
            <a:r>
              <a:rPr lang="en-US" dirty="0" smtClean="0"/>
              <a:t>choose ‘</a:t>
            </a:r>
            <a:r>
              <a:rPr lang="en-US" dirty="0" err="1" smtClean="0"/>
              <a:t>gnuplot</a:t>
            </a:r>
            <a:r>
              <a:rPr lang="en-US" dirty="0" smtClean="0"/>
              <a:t>’ and ‘</a:t>
            </a:r>
            <a:r>
              <a:rPr lang="en-US" dirty="0" err="1" smtClean="0"/>
              <a:t>ImageMagick</a:t>
            </a:r>
            <a:r>
              <a:rPr lang="en-US" dirty="0" smtClean="0"/>
              <a:t>’ (optional)</a:t>
            </a:r>
          </a:p>
          <a:p>
            <a:pPr lvl="2"/>
            <a:r>
              <a:rPr lang="en-US" dirty="0" smtClean="0"/>
              <a:t>Under X11 (see http://x.cygwin.com/docs/ug/setup-cygwin-x-installing.html), </a:t>
            </a:r>
          </a:p>
          <a:p>
            <a:pPr lvl="3"/>
            <a:r>
              <a:rPr lang="en-US" dirty="0" smtClean="0"/>
              <a:t>choose whatever is most appropriate for your needs – </a:t>
            </a:r>
            <a:r>
              <a:rPr lang="en-US" dirty="0" err="1" smtClean="0"/>
              <a:t>cygwin</a:t>
            </a:r>
            <a:r>
              <a:rPr lang="en-US" dirty="0" smtClean="0"/>
              <a:t> can be used as an x-terminal but it is also needed if you want to use </a:t>
            </a:r>
            <a:r>
              <a:rPr lang="en-US" dirty="0" err="1" smtClean="0"/>
              <a:t>nedit</a:t>
            </a:r>
            <a:r>
              <a:rPr lang="en-US" dirty="0" smtClean="0"/>
              <a:t>, etc. (optional) – </a:t>
            </a:r>
            <a:r>
              <a:rPr lang="en-US" dirty="0" err="1" smtClean="0"/>
              <a:t>xorg</a:t>
            </a:r>
            <a:r>
              <a:rPr lang="en-US" dirty="0" smtClean="0"/>
              <a:t>-server, &amp; x-init needed </a:t>
            </a:r>
            <a:r>
              <a:rPr lang="en-US" dirty="0" err="1" smtClean="0"/>
              <a:t>xterm</a:t>
            </a:r>
            <a:endParaRPr lang="en-US" dirty="0" smtClean="0"/>
          </a:p>
          <a:p>
            <a:pPr lvl="1"/>
            <a:r>
              <a:rPr lang="en-US" dirty="0" smtClean="0"/>
              <a:t>Proceed with the installation</a:t>
            </a:r>
          </a:p>
        </p:txBody>
      </p:sp>
      <p:sp>
        <p:nvSpPr>
          <p:cNvPr id="2" name="Title 1"/>
          <p:cNvSpPr>
            <a:spLocks noGrp="1"/>
          </p:cNvSpPr>
          <p:nvPr>
            <p:ph type="title"/>
          </p:nvPr>
        </p:nvSpPr>
        <p:spPr/>
        <p:txBody>
          <a:bodyPr/>
          <a:lstStyle/>
          <a:p>
            <a:r>
              <a:rPr lang="en-US" smtClean="0"/>
              <a:t>Cygwin Installation</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304800" y="1545653"/>
            <a:ext cx="5791200" cy="4626547"/>
          </a:xfrm>
        </p:spPr>
        <p:txBody>
          <a:bodyPr>
            <a:noAutofit/>
          </a:bodyPr>
          <a:lstStyle/>
          <a:p>
            <a:pPr>
              <a:spcBef>
                <a:spcPts val="600"/>
              </a:spcBef>
              <a:spcAft>
                <a:spcPts val="600"/>
              </a:spcAft>
            </a:pPr>
            <a:r>
              <a:rPr lang="en-US" sz="2000" dirty="0" smtClean="0"/>
              <a:t>General multiphase flow CFD code which couples hydrodynamics, heat &amp; mass transfer and chemical reactions  in fluid-solids systems</a:t>
            </a:r>
          </a:p>
          <a:p>
            <a:pPr>
              <a:spcBef>
                <a:spcPts val="600"/>
              </a:spcBef>
              <a:spcAft>
                <a:spcPts val="600"/>
              </a:spcAft>
            </a:pPr>
            <a:r>
              <a:rPr lang="en-US" sz="2000" dirty="0" smtClean="0"/>
              <a:t>Development at NETL started in 1991</a:t>
            </a:r>
          </a:p>
          <a:p>
            <a:pPr marL="342900" lvl="1" indent="-342900">
              <a:spcBef>
                <a:spcPts val="600"/>
              </a:spcBef>
              <a:spcAft>
                <a:spcPts val="600"/>
              </a:spcAft>
              <a:buClr>
                <a:schemeClr val="tx2"/>
              </a:buClr>
              <a:buSzPct val="70000"/>
            </a:pPr>
            <a:r>
              <a:rPr lang="en-US" sz="2000" dirty="0" smtClean="0"/>
              <a:t>Open source distribution started in 2001</a:t>
            </a:r>
          </a:p>
          <a:p>
            <a:pPr>
              <a:spcBef>
                <a:spcPts val="600"/>
              </a:spcBef>
              <a:spcAft>
                <a:spcPts val="600"/>
              </a:spcAft>
            </a:pPr>
            <a:r>
              <a:rPr lang="en-US" sz="2000" dirty="0" smtClean="0"/>
              <a:t>Collaborations with ORNL, Fluent, Parsons, Aeolus Research, Princeton, Iowa State …</a:t>
            </a:r>
          </a:p>
          <a:p>
            <a:pPr>
              <a:spcBef>
                <a:spcPts val="600"/>
              </a:spcBef>
              <a:spcAft>
                <a:spcPts val="600"/>
              </a:spcAft>
            </a:pPr>
            <a:r>
              <a:rPr lang="en-US" sz="2000" dirty="0" smtClean="0"/>
              <a:t>Users/developers grew from an initial team of 3 in 1991 to over 70 in 2006.  Over 2000 researchers from over 500 institutions around the world</a:t>
            </a:r>
            <a:endParaRPr lang="en-US" sz="2000" dirty="0"/>
          </a:p>
        </p:txBody>
      </p:sp>
      <p:pic>
        <p:nvPicPr>
          <p:cNvPr id="20482" name="Picture 2" descr="https://mfix.netl.doe.gov/mfixgrad5.png">
            <a:hlinkClick r:id="rId4"/>
          </p:cNvPr>
          <p:cNvPicPr>
            <a:picLocks noChangeAspect="1" noChangeArrowheads="1"/>
          </p:cNvPicPr>
          <p:nvPr/>
        </p:nvPicPr>
        <p:blipFill>
          <a:blip r:embed="rId5" cstate="print"/>
          <a:srcRect/>
          <a:stretch>
            <a:fillRect/>
          </a:stretch>
        </p:blipFill>
        <p:spPr bwMode="auto">
          <a:xfrm>
            <a:off x="457200" y="133290"/>
            <a:ext cx="4679942" cy="838200"/>
          </a:xfrm>
          <a:prstGeom prst="rect">
            <a:avLst/>
          </a:prstGeom>
          <a:noFill/>
        </p:spPr>
      </p:pic>
      <p:pic>
        <p:nvPicPr>
          <p:cNvPr id="20484" name="Picture 4" descr="https://mfix.netl.doe.gov/logopics/rd100logo60.png">
            <a:hlinkClick r:id="rId6"/>
          </p:cNvPr>
          <p:cNvPicPr>
            <a:picLocks noChangeAspect="1" noChangeArrowheads="1"/>
          </p:cNvPicPr>
          <p:nvPr/>
        </p:nvPicPr>
        <p:blipFill>
          <a:blip r:embed="rId7" cstate="print"/>
          <a:srcRect/>
          <a:stretch>
            <a:fillRect/>
          </a:stretch>
        </p:blipFill>
        <p:spPr bwMode="auto">
          <a:xfrm>
            <a:off x="5867400" y="133290"/>
            <a:ext cx="914398" cy="914400"/>
          </a:xfrm>
          <a:prstGeom prst="rect">
            <a:avLst/>
          </a:prstGeom>
          <a:noFill/>
        </p:spPr>
      </p:pic>
      <p:pic>
        <p:nvPicPr>
          <p:cNvPr id="20486" name="Picture 6" descr="https://mfix.netl.doe.gov/logopics/netlcorner.png">
            <a:hlinkClick r:id="rId8"/>
          </p:cNvPr>
          <p:cNvPicPr>
            <a:picLocks noChangeAspect="1" noChangeArrowheads="1"/>
          </p:cNvPicPr>
          <p:nvPr/>
        </p:nvPicPr>
        <p:blipFill>
          <a:blip r:embed="rId9" cstate="print"/>
          <a:srcRect/>
          <a:stretch>
            <a:fillRect/>
          </a:stretch>
        </p:blipFill>
        <p:spPr bwMode="auto">
          <a:xfrm>
            <a:off x="7086600" y="133290"/>
            <a:ext cx="990600" cy="762000"/>
          </a:xfrm>
          <a:prstGeom prst="rect">
            <a:avLst/>
          </a:prstGeom>
          <a:noFill/>
        </p:spPr>
      </p:pic>
      <p:grpSp>
        <p:nvGrpSpPr>
          <p:cNvPr id="8" name="Group 4"/>
          <p:cNvGrpSpPr>
            <a:grpSpLocks/>
          </p:cNvGrpSpPr>
          <p:nvPr/>
        </p:nvGrpSpPr>
        <p:grpSpPr bwMode="auto">
          <a:xfrm>
            <a:off x="6477000" y="950893"/>
            <a:ext cx="2327275" cy="4735512"/>
            <a:chOff x="4188" y="573"/>
            <a:chExt cx="1466" cy="2983"/>
          </a:xfrm>
        </p:grpSpPr>
        <p:sp>
          <p:nvSpPr>
            <p:cNvPr id="10" name="Rectangle 5"/>
            <p:cNvSpPr>
              <a:spLocks noChangeArrowheads="1"/>
            </p:cNvSpPr>
            <p:nvPr/>
          </p:nvSpPr>
          <p:spPr bwMode="auto">
            <a:xfrm>
              <a:off x="5156" y="1305"/>
              <a:ext cx="498" cy="171"/>
            </a:xfrm>
            <a:prstGeom prst="rect">
              <a:avLst/>
            </a:prstGeom>
            <a:noFill/>
            <a:ln w="9525">
              <a:noFill/>
              <a:miter lim="800000"/>
              <a:headEnd/>
              <a:tailEnd/>
            </a:ln>
            <a:effectLst/>
          </p:spPr>
          <p:txBody>
            <a:bodyPr lIns="90488" tIns="44450" rIns="90488" bIns="44450">
              <a:spAutoFit/>
            </a:bodyPr>
            <a:lstStyle/>
            <a:p>
              <a:pPr>
                <a:spcBef>
                  <a:spcPct val="50000"/>
                </a:spcBef>
              </a:pPr>
              <a:r>
                <a:rPr lang="en-US">
                  <a:solidFill>
                    <a:schemeClr val="tx2"/>
                  </a:solidFill>
                </a:rPr>
                <a:t>fuel gas</a:t>
              </a:r>
            </a:p>
          </p:txBody>
        </p:sp>
        <p:sp>
          <p:nvSpPr>
            <p:cNvPr id="11" name="Rectangle 6"/>
            <p:cNvSpPr>
              <a:spLocks noChangeArrowheads="1"/>
            </p:cNvSpPr>
            <p:nvPr/>
          </p:nvSpPr>
          <p:spPr bwMode="auto">
            <a:xfrm>
              <a:off x="5218" y="573"/>
              <a:ext cx="270" cy="171"/>
            </a:xfrm>
            <a:prstGeom prst="rect">
              <a:avLst/>
            </a:prstGeom>
            <a:noFill/>
            <a:ln w="9525">
              <a:noFill/>
              <a:miter lim="800000"/>
              <a:headEnd/>
              <a:tailEnd/>
            </a:ln>
            <a:effectLst/>
          </p:spPr>
          <p:txBody>
            <a:bodyPr lIns="90488" tIns="44450" rIns="90488" bIns="44450">
              <a:spAutoFit/>
            </a:bodyPr>
            <a:lstStyle/>
            <a:p>
              <a:pPr>
                <a:spcBef>
                  <a:spcPct val="50000"/>
                </a:spcBef>
              </a:pPr>
              <a:r>
                <a:rPr lang="en-US">
                  <a:solidFill>
                    <a:schemeClr val="tx2"/>
                  </a:solidFill>
                </a:rPr>
                <a:t>air</a:t>
              </a:r>
            </a:p>
          </p:txBody>
        </p:sp>
        <p:graphicFrame>
          <p:nvGraphicFramePr>
            <p:cNvPr id="13" name="Object 7"/>
            <p:cNvGraphicFramePr>
              <a:graphicFrameLocks noChangeAspect="1"/>
            </p:cNvGraphicFramePr>
            <p:nvPr/>
          </p:nvGraphicFramePr>
          <p:xfrm>
            <a:off x="4575" y="840"/>
            <a:ext cx="622" cy="2347"/>
          </p:xfrm>
          <a:graphic>
            <a:graphicData uri="http://schemas.openxmlformats.org/presentationml/2006/ole">
              <p:oleObj spid="_x0000_s79873" name="Bitmap Image" r:id="rId10" imgW="724001" imgH="2734057" progId="PBrush">
                <p:embed/>
              </p:oleObj>
            </a:graphicData>
          </a:graphic>
        </p:graphicFrame>
        <p:sp>
          <p:nvSpPr>
            <p:cNvPr id="14" name="Rectangle 8"/>
            <p:cNvSpPr>
              <a:spLocks noChangeArrowheads="1"/>
            </p:cNvSpPr>
            <p:nvPr/>
          </p:nvSpPr>
          <p:spPr bwMode="auto">
            <a:xfrm>
              <a:off x="4188" y="2285"/>
              <a:ext cx="698" cy="171"/>
            </a:xfrm>
            <a:prstGeom prst="rect">
              <a:avLst/>
            </a:prstGeom>
            <a:noFill/>
            <a:ln w="9525">
              <a:noFill/>
              <a:miter lim="800000"/>
              <a:headEnd/>
              <a:tailEnd/>
            </a:ln>
            <a:effectLst/>
          </p:spPr>
          <p:txBody>
            <a:bodyPr lIns="90488" tIns="44450" rIns="90488" bIns="44450">
              <a:spAutoFit/>
            </a:bodyPr>
            <a:lstStyle/>
            <a:p>
              <a:pPr>
                <a:spcBef>
                  <a:spcPct val="50000"/>
                </a:spcBef>
              </a:pPr>
              <a:r>
                <a:rPr lang="en-US">
                  <a:solidFill>
                    <a:schemeClr val="tx2"/>
                  </a:solidFill>
                </a:rPr>
                <a:t>air + Steam</a:t>
              </a:r>
            </a:p>
          </p:txBody>
        </p:sp>
        <p:sp>
          <p:nvSpPr>
            <p:cNvPr id="15" name="Line 9"/>
            <p:cNvSpPr>
              <a:spLocks noChangeShapeType="1"/>
            </p:cNvSpPr>
            <p:nvPr/>
          </p:nvSpPr>
          <p:spPr bwMode="auto">
            <a:xfrm flipV="1">
              <a:off x="4568" y="1957"/>
              <a:ext cx="128" cy="367"/>
            </a:xfrm>
            <a:prstGeom prst="line">
              <a:avLst/>
            </a:prstGeom>
            <a:noFill/>
            <a:ln w="12700">
              <a:solidFill>
                <a:schemeClr val="tx1"/>
              </a:solidFill>
              <a:round/>
              <a:headEnd type="none" w="sm" len="sm"/>
              <a:tailEnd type="stealth" w="med" len="lg"/>
            </a:ln>
            <a:effectLst/>
          </p:spPr>
          <p:txBody>
            <a:bodyPr wrap="none" anchor="ctr"/>
            <a:lstStyle/>
            <a:p>
              <a:endParaRPr lang="en-US"/>
            </a:p>
          </p:txBody>
        </p:sp>
        <p:grpSp>
          <p:nvGrpSpPr>
            <p:cNvPr id="16" name="Group 10"/>
            <p:cNvGrpSpPr>
              <a:grpSpLocks/>
            </p:cNvGrpSpPr>
            <p:nvPr/>
          </p:nvGrpSpPr>
          <p:grpSpPr bwMode="auto">
            <a:xfrm>
              <a:off x="5152" y="1044"/>
              <a:ext cx="191" cy="284"/>
              <a:chOff x="5225" y="1200"/>
              <a:chExt cx="187" cy="284"/>
            </a:xfrm>
          </p:grpSpPr>
          <p:sp>
            <p:nvSpPr>
              <p:cNvPr id="24" name="Line 11"/>
              <p:cNvSpPr>
                <a:spLocks noChangeShapeType="1"/>
              </p:cNvSpPr>
              <p:nvPr/>
            </p:nvSpPr>
            <p:spPr bwMode="auto">
              <a:xfrm>
                <a:off x="5225" y="1200"/>
                <a:ext cx="183"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5" name="Line 12"/>
              <p:cNvSpPr>
                <a:spLocks noChangeShapeType="1"/>
              </p:cNvSpPr>
              <p:nvPr/>
            </p:nvSpPr>
            <p:spPr bwMode="auto">
              <a:xfrm>
                <a:off x="5412" y="1205"/>
                <a:ext cx="0" cy="279"/>
              </a:xfrm>
              <a:prstGeom prst="line">
                <a:avLst/>
              </a:prstGeom>
              <a:noFill/>
              <a:ln w="12700">
                <a:solidFill>
                  <a:schemeClr val="tx1"/>
                </a:solidFill>
                <a:round/>
                <a:headEnd type="none" w="sm" len="sm"/>
                <a:tailEnd type="stealth" w="med" len="lg"/>
              </a:ln>
              <a:effectLst/>
            </p:spPr>
            <p:txBody>
              <a:bodyPr wrap="none" anchor="ctr"/>
              <a:lstStyle/>
              <a:p>
                <a:endParaRPr lang="en-US"/>
              </a:p>
            </p:txBody>
          </p:sp>
        </p:grpSp>
        <p:sp>
          <p:nvSpPr>
            <p:cNvPr id="17" name="Rectangle 13"/>
            <p:cNvSpPr>
              <a:spLocks noChangeArrowheads="1"/>
            </p:cNvSpPr>
            <p:nvPr/>
          </p:nvSpPr>
          <p:spPr bwMode="auto">
            <a:xfrm>
              <a:off x="5086" y="2273"/>
              <a:ext cx="342" cy="171"/>
            </a:xfrm>
            <a:prstGeom prst="rect">
              <a:avLst/>
            </a:prstGeom>
            <a:noFill/>
            <a:ln w="9525">
              <a:noFill/>
              <a:miter lim="800000"/>
              <a:headEnd/>
              <a:tailEnd/>
            </a:ln>
            <a:effectLst/>
          </p:spPr>
          <p:txBody>
            <a:bodyPr lIns="90488" tIns="44450" rIns="90488" bIns="44450">
              <a:spAutoFit/>
            </a:bodyPr>
            <a:lstStyle/>
            <a:p>
              <a:pPr>
                <a:spcBef>
                  <a:spcPct val="50000"/>
                </a:spcBef>
              </a:pPr>
              <a:r>
                <a:rPr lang="en-US">
                  <a:solidFill>
                    <a:schemeClr val="tx2"/>
                  </a:solidFill>
                </a:rPr>
                <a:t>ash</a:t>
              </a:r>
            </a:p>
          </p:txBody>
        </p:sp>
        <p:sp>
          <p:nvSpPr>
            <p:cNvPr id="18" name="Line 14"/>
            <p:cNvSpPr>
              <a:spLocks noChangeShapeType="1"/>
            </p:cNvSpPr>
            <p:nvPr/>
          </p:nvSpPr>
          <p:spPr bwMode="auto">
            <a:xfrm>
              <a:off x="5136" y="2013"/>
              <a:ext cx="89" cy="279"/>
            </a:xfrm>
            <a:prstGeom prst="line">
              <a:avLst/>
            </a:prstGeom>
            <a:noFill/>
            <a:ln w="12700">
              <a:solidFill>
                <a:schemeClr val="tx1"/>
              </a:solidFill>
              <a:round/>
              <a:headEnd type="none" w="sm" len="sm"/>
              <a:tailEnd type="stealth" w="med" len="lg"/>
            </a:ln>
            <a:effectLst/>
          </p:spPr>
          <p:txBody>
            <a:bodyPr wrap="none" anchor="ctr"/>
            <a:lstStyle/>
            <a:p>
              <a:endParaRPr lang="en-US"/>
            </a:p>
          </p:txBody>
        </p:sp>
        <p:sp>
          <p:nvSpPr>
            <p:cNvPr id="19" name="Rectangle 15"/>
            <p:cNvSpPr>
              <a:spLocks noChangeArrowheads="1"/>
            </p:cNvSpPr>
            <p:nvPr/>
          </p:nvSpPr>
          <p:spPr bwMode="auto">
            <a:xfrm>
              <a:off x="4612" y="3325"/>
              <a:ext cx="644" cy="231"/>
            </a:xfrm>
            <a:prstGeom prst="rect">
              <a:avLst/>
            </a:prstGeom>
            <a:noFill/>
            <a:ln w="9525">
              <a:noFill/>
              <a:miter lim="800000"/>
              <a:headEnd/>
              <a:tailEnd/>
            </a:ln>
            <a:effectLst/>
          </p:spPr>
          <p:txBody>
            <a:bodyPr wrap="square" lIns="90488" tIns="44450" rIns="90488" bIns="44450">
              <a:spAutoFit/>
            </a:bodyPr>
            <a:lstStyle/>
            <a:p>
              <a:pPr>
                <a:spcBef>
                  <a:spcPct val="50000"/>
                </a:spcBef>
              </a:pPr>
              <a:r>
                <a:rPr lang="en-US" dirty="0" err="1">
                  <a:solidFill>
                    <a:schemeClr val="tx2"/>
                  </a:solidFill>
                </a:rPr>
                <a:t>air+coal</a:t>
              </a:r>
              <a:endParaRPr lang="en-US" dirty="0">
                <a:solidFill>
                  <a:schemeClr val="tx2"/>
                </a:solidFill>
              </a:endParaRPr>
            </a:p>
          </p:txBody>
        </p:sp>
        <p:sp>
          <p:nvSpPr>
            <p:cNvPr id="20" name="Line 16"/>
            <p:cNvSpPr>
              <a:spLocks noChangeShapeType="1"/>
            </p:cNvSpPr>
            <p:nvPr/>
          </p:nvSpPr>
          <p:spPr bwMode="auto">
            <a:xfrm flipV="1">
              <a:off x="4868" y="3152"/>
              <a:ext cx="0" cy="168"/>
            </a:xfrm>
            <a:prstGeom prst="line">
              <a:avLst/>
            </a:prstGeom>
            <a:noFill/>
            <a:ln w="9525">
              <a:solidFill>
                <a:schemeClr val="tx1"/>
              </a:solidFill>
              <a:round/>
              <a:headEnd/>
              <a:tailEnd type="triangle" w="med" len="med"/>
            </a:ln>
            <a:effectLst/>
          </p:spPr>
          <p:txBody>
            <a:bodyPr wrap="none" anchor="ctr"/>
            <a:lstStyle/>
            <a:p>
              <a:endParaRPr lang="en-US"/>
            </a:p>
          </p:txBody>
        </p:sp>
        <p:grpSp>
          <p:nvGrpSpPr>
            <p:cNvPr id="21" name="Group 17"/>
            <p:cNvGrpSpPr>
              <a:grpSpLocks/>
            </p:cNvGrpSpPr>
            <p:nvPr/>
          </p:nvGrpSpPr>
          <p:grpSpPr bwMode="auto">
            <a:xfrm>
              <a:off x="4868" y="636"/>
              <a:ext cx="324" cy="192"/>
              <a:chOff x="4868" y="468"/>
              <a:chExt cx="324" cy="192"/>
            </a:xfrm>
          </p:grpSpPr>
          <p:sp>
            <p:nvSpPr>
              <p:cNvPr id="22" name="Line 18"/>
              <p:cNvSpPr>
                <a:spLocks noChangeShapeType="1"/>
              </p:cNvSpPr>
              <p:nvPr/>
            </p:nvSpPr>
            <p:spPr bwMode="auto">
              <a:xfrm flipV="1">
                <a:off x="4868" y="468"/>
                <a:ext cx="0" cy="192"/>
              </a:xfrm>
              <a:prstGeom prst="line">
                <a:avLst/>
              </a:prstGeom>
              <a:noFill/>
              <a:ln w="9525">
                <a:solidFill>
                  <a:schemeClr val="tx1"/>
                </a:solidFill>
                <a:round/>
                <a:headEnd type="triangle" w="med" len="med"/>
                <a:tailEnd/>
              </a:ln>
              <a:effectLst/>
            </p:spPr>
            <p:txBody>
              <a:bodyPr wrap="none" anchor="ctr"/>
              <a:lstStyle/>
              <a:p>
                <a:endParaRPr lang="en-US"/>
              </a:p>
            </p:txBody>
          </p:sp>
          <p:sp>
            <p:nvSpPr>
              <p:cNvPr id="23" name="Line 19"/>
              <p:cNvSpPr>
                <a:spLocks noChangeShapeType="1"/>
              </p:cNvSpPr>
              <p:nvPr/>
            </p:nvSpPr>
            <p:spPr bwMode="auto">
              <a:xfrm flipV="1">
                <a:off x="4872" y="468"/>
                <a:ext cx="320" cy="4"/>
              </a:xfrm>
              <a:prstGeom prst="line">
                <a:avLst/>
              </a:prstGeom>
              <a:noFill/>
              <a:ln w="9525">
                <a:solidFill>
                  <a:schemeClr val="tx1"/>
                </a:solidFill>
                <a:round/>
                <a:headEnd/>
                <a:tailEnd/>
              </a:ln>
              <a:effectLst/>
            </p:spPr>
            <p:txBody>
              <a:bodyPr wrap="none" anchor="ctr"/>
              <a:lstStyle/>
              <a:p>
                <a:endParaRPr lang="en-US"/>
              </a:p>
            </p:txBody>
          </p:sp>
        </p:grpSp>
      </p:grpSp>
      <p:sp>
        <p:nvSpPr>
          <p:cNvPr id="26" name="Text Box 20"/>
          <p:cNvSpPr txBox="1">
            <a:spLocks noChangeArrowheads="1"/>
          </p:cNvSpPr>
          <p:nvPr/>
        </p:nvSpPr>
        <p:spPr bwMode="auto">
          <a:xfrm>
            <a:off x="6324600" y="5751493"/>
            <a:ext cx="2667000" cy="830997"/>
          </a:xfrm>
          <a:prstGeom prst="rect">
            <a:avLst/>
          </a:prstGeom>
          <a:noFill/>
          <a:ln w="19050" algn="ctr">
            <a:noFill/>
            <a:miter lim="800000"/>
            <a:headEnd/>
            <a:tailEnd/>
          </a:ln>
          <a:effectLst/>
        </p:spPr>
        <p:txBody>
          <a:bodyPr wrap="square">
            <a:spAutoFit/>
          </a:bodyPr>
          <a:lstStyle/>
          <a:p>
            <a:pPr algn="ctr">
              <a:spcBef>
                <a:spcPct val="50000"/>
              </a:spcBef>
            </a:pPr>
            <a:r>
              <a:rPr lang="en-US" sz="1200" dirty="0">
                <a:solidFill>
                  <a:schemeClr val="tx2"/>
                </a:solidFill>
              </a:rPr>
              <a:t>The first application of MFIX was for </a:t>
            </a:r>
            <a:r>
              <a:rPr lang="en-US" sz="1200" dirty="0" err="1">
                <a:solidFill>
                  <a:schemeClr val="tx2"/>
                </a:solidFill>
              </a:rPr>
              <a:t>PyGAS</a:t>
            </a:r>
            <a:r>
              <a:rPr lang="en-US" sz="1200" dirty="0">
                <a:solidFill>
                  <a:schemeClr val="tx2"/>
                </a:solidFill>
              </a:rPr>
              <a:t> </a:t>
            </a:r>
            <a:r>
              <a:rPr lang="en-US" sz="1200" dirty="0" err="1">
                <a:solidFill>
                  <a:schemeClr val="tx2"/>
                </a:solidFill>
              </a:rPr>
              <a:t>gasifier</a:t>
            </a:r>
            <a:r>
              <a:rPr lang="en-US" sz="1200" dirty="0">
                <a:solidFill>
                  <a:schemeClr val="tx2"/>
                </a:solidFill>
              </a:rPr>
              <a:t> design, as shown in this CO mass fraction plot, </a:t>
            </a:r>
            <a:r>
              <a:rPr lang="en-US" sz="1200" dirty="0" err="1">
                <a:solidFill>
                  <a:schemeClr val="tx2"/>
                </a:solidFill>
              </a:rPr>
              <a:t>Syamlal</a:t>
            </a:r>
            <a:r>
              <a:rPr lang="en-US" sz="1200" dirty="0">
                <a:solidFill>
                  <a:schemeClr val="tx2"/>
                </a:solidFill>
              </a:rPr>
              <a:t> and </a:t>
            </a:r>
            <a:r>
              <a:rPr lang="en-US" sz="1200" dirty="0" err="1">
                <a:solidFill>
                  <a:schemeClr val="tx2"/>
                </a:solidFill>
              </a:rPr>
              <a:t>Venkatesan</a:t>
            </a:r>
            <a:r>
              <a:rPr lang="en-US" sz="1200" dirty="0">
                <a:solidFill>
                  <a:schemeClr val="tx2"/>
                </a:solidFill>
              </a:rPr>
              <a:t> 1993</a:t>
            </a:r>
          </a:p>
        </p:txBody>
      </p:sp>
      <p:sp>
        <p:nvSpPr>
          <p:cNvPr id="27" name="Rectangle 26"/>
          <p:cNvSpPr/>
          <p:nvPr/>
        </p:nvSpPr>
        <p:spPr>
          <a:xfrm>
            <a:off x="304800" y="1069343"/>
            <a:ext cx="2964658" cy="400110"/>
          </a:xfrm>
          <a:prstGeom prst="rect">
            <a:avLst/>
          </a:prstGeom>
        </p:spPr>
        <p:txBody>
          <a:bodyPr wrap="none">
            <a:spAutoFit/>
          </a:bodyPr>
          <a:lstStyle/>
          <a:p>
            <a:r>
              <a:rPr lang="en-US" sz="2000" b="1" dirty="0" smtClean="0">
                <a:hlinkClick r:id="rId11"/>
              </a:rPr>
              <a:t>http://mfix.netl.doe.gov</a:t>
            </a:r>
            <a:endParaRPr lang="en-US" sz="2000" b="1" dirty="0"/>
          </a:p>
        </p:txBody>
      </p:sp>
      <p:sp>
        <p:nvSpPr>
          <p:cNvPr id="28" name="Rectangle 27"/>
          <p:cNvSpPr/>
          <p:nvPr/>
        </p:nvSpPr>
        <p:spPr>
          <a:xfrm>
            <a:off x="914400" y="6019800"/>
            <a:ext cx="4572000" cy="646331"/>
          </a:xfrm>
          <a:prstGeom prst="rect">
            <a:avLst/>
          </a:prstGeom>
          <a:ln w="19050">
            <a:noFill/>
          </a:ln>
        </p:spPr>
        <p:txBody>
          <a:bodyPr>
            <a:spAutoFit/>
          </a:bodyPr>
          <a:lstStyle/>
          <a:p>
            <a:pPr algn="ctr"/>
            <a:r>
              <a:rPr lang="en-US" b="1" dirty="0" smtClean="0">
                <a:solidFill>
                  <a:schemeClr val="accent6"/>
                </a:solidFill>
              </a:rPr>
              <a:t>Serves as a testing platform for physics and numerical techniques development</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088453"/>
            <a:ext cx="8915400" cy="5769547"/>
          </a:xfrm>
        </p:spPr>
        <p:txBody>
          <a:bodyPr>
            <a:noAutofit/>
          </a:bodyPr>
          <a:lstStyle/>
          <a:p>
            <a:pPr lvl="0">
              <a:spcBef>
                <a:spcPts val="0"/>
              </a:spcBef>
            </a:pPr>
            <a:r>
              <a:rPr lang="en-US" sz="2000" dirty="0" smtClean="0"/>
              <a:t>Place </a:t>
            </a:r>
            <a:r>
              <a:rPr lang="en-US" sz="2000" dirty="0" err="1" smtClean="0"/>
              <a:t>mfix</a:t>
            </a:r>
            <a:r>
              <a:rPr lang="en-US" sz="2000" dirty="0" smtClean="0"/>
              <a:t> download (</a:t>
            </a:r>
            <a:r>
              <a:rPr lang="en-US" sz="2000" dirty="0" err="1" smtClean="0"/>
              <a:t>mfix.tar.gz</a:t>
            </a:r>
            <a:r>
              <a:rPr lang="en-US" sz="2000" dirty="0" smtClean="0"/>
              <a:t>) in your home directory on </a:t>
            </a:r>
            <a:r>
              <a:rPr lang="en-US" sz="2000" dirty="0" err="1" smtClean="0"/>
              <a:t>cygwin</a:t>
            </a:r>
            <a:r>
              <a:rPr lang="en-US" sz="2000" dirty="0" smtClean="0"/>
              <a:t>. </a:t>
            </a:r>
          </a:p>
          <a:p>
            <a:pPr lvl="1">
              <a:spcBef>
                <a:spcPts val="0"/>
              </a:spcBef>
            </a:pPr>
            <a:r>
              <a:rPr lang="en-US" sz="1600" dirty="0" smtClean="0"/>
              <a:t>If you installed </a:t>
            </a:r>
            <a:r>
              <a:rPr lang="en-US" sz="1600" dirty="0" err="1" smtClean="0"/>
              <a:t>cygwin</a:t>
            </a:r>
            <a:r>
              <a:rPr lang="en-US" sz="1600" dirty="0" smtClean="0"/>
              <a:t> at c:\cygwin, the home directory would be c:\cygwin\home\your_user_name</a:t>
            </a:r>
          </a:p>
          <a:p>
            <a:pPr lvl="0">
              <a:spcBef>
                <a:spcPts val="0"/>
              </a:spcBef>
            </a:pPr>
            <a:endParaRPr lang="en-US" sz="2000" dirty="0" smtClean="0"/>
          </a:p>
          <a:p>
            <a:pPr lvl="0">
              <a:spcBef>
                <a:spcPts val="0"/>
              </a:spcBef>
            </a:pPr>
            <a:r>
              <a:rPr lang="en-US" sz="2000" dirty="0" smtClean="0"/>
              <a:t>Open the </a:t>
            </a:r>
            <a:r>
              <a:rPr lang="en-US" sz="2000" dirty="0" err="1" smtClean="0"/>
              <a:t>cygwin</a:t>
            </a:r>
            <a:r>
              <a:rPr lang="en-US" sz="2000" dirty="0" smtClean="0"/>
              <a:t> terminal </a:t>
            </a:r>
          </a:p>
          <a:p>
            <a:pPr lvl="1">
              <a:spcBef>
                <a:spcPts val="0"/>
              </a:spcBef>
            </a:pPr>
            <a:r>
              <a:rPr lang="en-US" sz="1600" dirty="0" smtClean="0"/>
              <a:t>click on the shortcut on the desktop</a:t>
            </a:r>
          </a:p>
          <a:p>
            <a:pPr lvl="0">
              <a:spcBef>
                <a:spcPts val="0"/>
              </a:spcBef>
            </a:pPr>
            <a:endParaRPr lang="en-US" sz="2000" dirty="0" smtClean="0"/>
          </a:p>
          <a:p>
            <a:pPr lvl="0">
              <a:spcBef>
                <a:spcPts val="0"/>
              </a:spcBef>
            </a:pPr>
            <a:r>
              <a:rPr lang="en-US" sz="2000" dirty="0" smtClean="0"/>
              <a:t>If you want X support, just type in ‘</a:t>
            </a:r>
            <a:r>
              <a:rPr lang="en-US" sz="2000" dirty="0" err="1" smtClean="0"/>
              <a:t>startx</a:t>
            </a:r>
            <a:r>
              <a:rPr lang="en-US" sz="2000" dirty="0" smtClean="0"/>
              <a:t>’ and you should get a new terminal which supports X or using the links </a:t>
            </a:r>
            <a:r>
              <a:rPr lang="en-US" sz="2000" dirty="0" err="1" smtClean="0"/>
              <a:t>Cygwin</a:t>
            </a:r>
            <a:r>
              <a:rPr lang="en-US" sz="2000" dirty="0" smtClean="0"/>
              <a:t>-x under program menu. </a:t>
            </a:r>
          </a:p>
          <a:p>
            <a:pPr lvl="1">
              <a:spcBef>
                <a:spcPts val="0"/>
              </a:spcBef>
            </a:pPr>
            <a:r>
              <a:rPr lang="en-US" sz="1600" dirty="0" smtClean="0"/>
              <a:t>If you have any problems, try to follow the steps at:  http://x.cygwin.com/docs/ug/setup-cygwin-x-installing.html</a:t>
            </a:r>
            <a:endParaRPr lang="en-US" sz="2000" dirty="0" smtClean="0"/>
          </a:p>
          <a:p>
            <a:pPr lvl="0">
              <a:spcBef>
                <a:spcPts val="0"/>
              </a:spcBef>
            </a:pPr>
            <a:endParaRPr lang="en-US" sz="2000" dirty="0" smtClean="0"/>
          </a:p>
          <a:p>
            <a:pPr lvl="0">
              <a:spcBef>
                <a:spcPts val="0"/>
              </a:spcBef>
            </a:pPr>
            <a:r>
              <a:rPr lang="en-US" sz="2000" dirty="0" smtClean="0"/>
              <a:t>To begin with you will be in your home directory.  If you have </a:t>
            </a:r>
            <a:r>
              <a:rPr lang="en-US" sz="2000" dirty="0" err="1" smtClean="0"/>
              <a:t>mfix.tar.gz</a:t>
            </a:r>
            <a:r>
              <a:rPr lang="en-US" sz="2000" dirty="0" smtClean="0"/>
              <a:t> at that location, at the command prompt, type: </a:t>
            </a:r>
            <a:r>
              <a:rPr lang="en-US" sz="2000" i="1" dirty="0" smtClean="0"/>
              <a:t>tar </a:t>
            </a:r>
            <a:r>
              <a:rPr lang="en-US" sz="2000" i="1" dirty="0" err="1" smtClean="0"/>
              <a:t>xzvf</a:t>
            </a:r>
            <a:r>
              <a:rPr lang="en-US" sz="2000" i="1" dirty="0" smtClean="0"/>
              <a:t> </a:t>
            </a:r>
            <a:r>
              <a:rPr lang="en-US" sz="2000" i="1" dirty="0" err="1" smtClean="0"/>
              <a:t>mfix.tar.gz</a:t>
            </a:r>
            <a:r>
              <a:rPr lang="en-US" sz="2000" i="1" dirty="0" smtClean="0"/>
              <a:t> </a:t>
            </a:r>
          </a:p>
          <a:p>
            <a:pPr lvl="1">
              <a:spcBef>
                <a:spcPts val="0"/>
              </a:spcBef>
            </a:pPr>
            <a:r>
              <a:rPr lang="en-US" sz="1600" dirty="0" smtClean="0"/>
              <a:t>This should create the directory </a:t>
            </a:r>
            <a:r>
              <a:rPr lang="en-US" sz="1600" dirty="0" err="1" smtClean="0"/>
              <a:t>mfix</a:t>
            </a:r>
            <a:r>
              <a:rPr lang="en-US" sz="1600" dirty="0" smtClean="0"/>
              <a:t> which contains several files and six subdirectories</a:t>
            </a:r>
          </a:p>
          <a:p>
            <a:pPr lvl="1">
              <a:spcBef>
                <a:spcPts val="0"/>
              </a:spcBef>
            </a:pPr>
            <a:endParaRPr lang="en-US" sz="2000" dirty="0" smtClean="0"/>
          </a:p>
          <a:p>
            <a:endParaRPr lang="en-US" dirty="0"/>
          </a:p>
        </p:txBody>
      </p:sp>
      <p:sp>
        <p:nvSpPr>
          <p:cNvPr id="3" name="Title 2"/>
          <p:cNvSpPr>
            <a:spLocks noGrp="1"/>
          </p:cNvSpPr>
          <p:nvPr>
            <p:ph type="title"/>
          </p:nvPr>
        </p:nvSpPr>
        <p:spPr/>
        <p:txBody>
          <a:bodyPr/>
          <a:lstStyle/>
          <a:p>
            <a:r>
              <a:rPr lang="en-US" dirty="0" smtClean="0"/>
              <a:t>MFIX Installation (3) : </a:t>
            </a:r>
            <a:r>
              <a:rPr lang="en-US" dirty="0" err="1" smtClean="0"/>
              <a:t>Cygwin</a:t>
            </a:r>
            <a:endParaRPr lang="en-US" dirty="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3048001"/>
            <a:ext cx="4419600" cy="2514600"/>
          </a:xfrm>
        </p:spPr>
        <p:txBody>
          <a:bodyPr>
            <a:normAutofit/>
          </a:bodyPr>
          <a:lstStyle/>
          <a:p>
            <a:r>
              <a:rPr lang="en-US" sz="2000" dirty="0" smtClean="0"/>
              <a:t>Go to the fluidBed1 tutorial and type:</a:t>
            </a:r>
          </a:p>
          <a:p>
            <a:pPr lvl="1"/>
            <a:r>
              <a:rPr lang="en-US" sz="1800" i="1" dirty="0" err="1" smtClean="0"/>
              <a:t>cd</a:t>
            </a:r>
            <a:r>
              <a:rPr lang="en-US" sz="1800" i="1" dirty="0" smtClean="0"/>
              <a:t> </a:t>
            </a:r>
            <a:r>
              <a:rPr lang="en-US" sz="1800" i="1" dirty="0" err="1" smtClean="0"/>
              <a:t>mfix</a:t>
            </a:r>
            <a:r>
              <a:rPr lang="en-US" sz="1800" i="1" dirty="0" smtClean="0"/>
              <a:t>/tutorials/fluidBed1</a:t>
            </a:r>
          </a:p>
          <a:p>
            <a:pPr lvl="1"/>
            <a:r>
              <a:rPr lang="en-US" sz="1800" i="1" dirty="0" err="1" smtClean="0"/>
              <a:t>sh</a:t>
            </a:r>
            <a:r>
              <a:rPr lang="en-US" sz="1800" i="1" dirty="0" smtClean="0"/>
              <a:t> ../../model/</a:t>
            </a:r>
            <a:r>
              <a:rPr lang="en-US" sz="1800" i="1" dirty="0" err="1" smtClean="0"/>
              <a:t>make_mfix</a:t>
            </a:r>
            <a:endParaRPr lang="en-US" sz="1800" i="1" dirty="0" smtClean="0"/>
          </a:p>
          <a:p>
            <a:pPr lvl="1"/>
            <a:r>
              <a:rPr lang="en-US" sz="1800" dirty="0" smtClean="0"/>
              <a:t>Choose the default settings for compilation options and for the compiler, chose </a:t>
            </a:r>
            <a:r>
              <a:rPr lang="en-US" sz="1800" dirty="0" err="1" smtClean="0"/>
              <a:t>gfortran</a:t>
            </a:r>
            <a:r>
              <a:rPr lang="en-US" sz="1800" dirty="0" smtClean="0"/>
              <a:t> (option 2)</a:t>
            </a:r>
            <a:endParaRPr lang="en-US" sz="1800" dirty="0"/>
          </a:p>
        </p:txBody>
      </p:sp>
      <p:sp>
        <p:nvSpPr>
          <p:cNvPr id="3" name="Title 2"/>
          <p:cNvSpPr>
            <a:spLocks noGrp="1"/>
          </p:cNvSpPr>
          <p:nvPr>
            <p:ph type="title"/>
          </p:nvPr>
        </p:nvSpPr>
        <p:spPr/>
        <p:txBody>
          <a:bodyPr/>
          <a:lstStyle/>
          <a:p>
            <a:r>
              <a:rPr lang="en-US" dirty="0" smtClean="0"/>
              <a:t>Create a Serial MFIX executable : </a:t>
            </a:r>
            <a:r>
              <a:rPr lang="en-US" dirty="0" err="1" smtClean="0"/>
              <a:t>Cygwin</a:t>
            </a:r>
            <a:endParaRPr lang="en-US" dirty="0"/>
          </a:p>
        </p:txBody>
      </p:sp>
      <p:sp>
        <p:nvSpPr>
          <p:cNvPr id="5" name="Rectangle 4"/>
          <p:cNvSpPr/>
          <p:nvPr/>
        </p:nvSpPr>
        <p:spPr>
          <a:xfrm>
            <a:off x="228600" y="1143000"/>
            <a:ext cx="3810000" cy="1323439"/>
          </a:xfrm>
          <a:prstGeom prst="rect">
            <a:avLst/>
          </a:prstGeom>
        </p:spPr>
        <p:txBody>
          <a:bodyPr wrap="square">
            <a:spAutoFit/>
          </a:bodyPr>
          <a:lstStyle/>
          <a:p>
            <a:pPr lvl="0">
              <a:spcBef>
                <a:spcPts val="0"/>
              </a:spcBef>
            </a:pPr>
            <a:r>
              <a:rPr lang="en-US" sz="2000" dirty="0" smtClean="0"/>
              <a:t>From now on you can follow the instructions in the </a:t>
            </a:r>
            <a:r>
              <a:rPr lang="en-US" sz="2000" b="1" dirty="0" smtClean="0">
                <a:solidFill>
                  <a:schemeClr val="accent5"/>
                </a:solidFill>
              </a:rPr>
              <a:t>Readme.pdf</a:t>
            </a:r>
            <a:r>
              <a:rPr lang="en-US" sz="2000" dirty="0" smtClean="0"/>
              <a:t> for </a:t>
            </a:r>
            <a:r>
              <a:rPr lang="en-US" sz="2000" b="1" dirty="0" smtClean="0">
                <a:solidFill>
                  <a:schemeClr val="accent5"/>
                </a:solidFill>
              </a:rPr>
              <a:t>Linux</a:t>
            </a:r>
            <a:r>
              <a:rPr lang="en-US" sz="2000" dirty="0" smtClean="0"/>
              <a:t> installations.  Here is a quick summary:</a:t>
            </a:r>
            <a:endParaRPr lang="en-US" dirty="0" smtClean="0"/>
          </a:p>
        </p:txBody>
      </p:sp>
      <p:pic>
        <p:nvPicPr>
          <p:cNvPr id="6" name="Picture 2"/>
          <p:cNvPicPr>
            <a:picLocks noChangeAspect="1" noChangeArrowheads="1"/>
          </p:cNvPicPr>
          <p:nvPr/>
        </p:nvPicPr>
        <p:blipFill>
          <a:blip r:embed="rId3" cstate="print"/>
          <a:srcRect l="10417" t="24667" r="60833" b="27333"/>
          <a:stretch>
            <a:fillRect/>
          </a:stretch>
        </p:blipFill>
        <p:spPr bwMode="auto">
          <a:xfrm>
            <a:off x="4724400" y="1295400"/>
            <a:ext cx="5257800" cy="5486400"/>
          </a:xfrm>
          <a:prstGeom prst="rect">
            <a:avLst/>
          </a:prstGeom>
          <a:noFill/>
          <a:ln w="9525">
            <a:noFill/>
            <a:miter lim="800000"/>
            <a:headEnd/>
            <a:tailEnd/>
          </a:ln>
        </p:spPr>
      </p:pic>
      <p:cxnSp>
        <p:nvCxnSpPr>
          <p:cNvPr id="10" name="Straight Connector 9"/>
          <p:cNvCxnSpPr/>
          <p:nvPr/>
        </p:nvCxnSpPr>
        <p:spPr>
          <a:xfrm flipH="1">
            <a:off x="3200400" y="1447800"/>
            <a:ext cx="1524000" cy="213360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3200400" y="3581400"/>
            <a:ext cx="1524000" cy="312420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28600" y="5791200"/>
            <a:ext cx="3810000" cy="954107"/>
          </a:xfrm>
          <a:prstGeom prst="rect">
            <a:avLst/>
          </a:prstGeom>
        </p:spPr>
        <p:txBody>
          <a:bodyPr wrap="square">
            <a:spAutoFit/>
          </a:bodyPr>
          <a:lstStyle/>
          <a:p>
            <a:pPr algn="ctr"/>
            <a:r>
              <a:rPr lang="en-US" sz="1400" b="1" dirty="0" smtClean="0">
                <a:solidFill>
                  <a:schemeClr val="accent5"/>
                </a:solidFill>
              </a:rPr>
              <a:t>Note: that </a:t>
            </a:r>
            <a:r>
              <a:rPr lang="en-US" sz="1400" b="1" dirty="0" err="1" smtClean="0">
                <a:solidFill>
                  <a:schemeClr val="accent5"/>
                </a:solidFill>
              </a:rPr>
              <a:t>makefile</a:t>
            </a:r>
            <a:r>
              <a:rPr lang="en-US" sz="1400" b="1" dirty="0" smtClean="0">
                <a:solidFill>
                  <a:schemeClr val="accent5"/>
                </a:solidFill>
              </a:rPr>
              <a:t> should be invoked as “</a:t>
            </a:r>
            <a:r>
              <a:rPr lang="en-US" sz="1400" b="1" dirty="0" err="1" smtClean="0">
                <a:solidFill>
                  <a:schemeClr val="accent5"/>
                </a:solidFill>
              </a:rPr>
              <a:t>sh</a:t>
            </a:r>
            <a:r>
              <a:rPr lang="en-US" sz="1400" b="1" dirty="0" smtClean="0">
                <a:solidFill>
                  <a:schemeClr val="accent5"/>
                </a:solidFill>
              </a:rPr>
              <a:t> </a:t>
            </a:r>
            <a:r>
              <a:rPr lang="en-US" sz="1400" b="1" dirty="0" err="1" smtClean="0">
                <a:solidFill>
                  <a:schemeClr val="accent5"/>
                </a:solidFill>
              </a:rPr>
              <a:t>make_mfix</a:t>
            </a:r>
            <a:r>
              <a:rPr lang="en-US" sz="1400" b="1" dirty="0" smtClean="0">
                <a:solidFill>
                  <a:schemeClr val="accent5"/>
                </a:solidFill>
              </a:rPr>
              <a:t>.”  Erroneously invoking it as “</a:t>
            </a:r>
            <a:r>
              <a:rPr lang="en-US" sz="1400" b="1" dirty="0" err="1" smtClean="0">
                <a:solidFill>
                  <a:schemeClr val="accent5"/>
                </a:solidFill>
              </a:rPr>
              <a:t>make_mfix</a:t>
            </a:r>
            <a:r>
              <a:rPr lang="en-US" sz="1400" b="1" dirty="0" smtClean="0">
                <a:solidFill>
                  <a:schemeClr val="accent5"/>
                </a:solidFill>
              </a:rPr>
              <a:t>” will cause the user defined files not to be used for the build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6515" name="Rectangle 3"/>
          <p:cNvSpPr>
            <a:spLocks noGrp="1" noChangeArrowheads="1"/>
          </p:cNvSpPr>
          <p:nvPr>
            <p:ph idx="1"/>
          </p:nvPr>
        </p:nvSpPr>
        <p:spPr>
          <a:xfrm>
            <a:off x="457200" y="1219200"/>
            <a:ext cx="8229600" cy="5181600"/>
          </a:xfrm>
        </p:spPr>
        <p:txBody>
          <a:bodyPr>
            <a:normAutofit fontScale="70000" lnSpcReduction="20000"/>
          </a:bodyPr>
          <a:lstStyle/>
          <a:p>
            <a:pPr>
              <a:lnSpc>
                <a:spcPct val="120000"/>
              </a:lnSpc>
              <a:spcBef>
                <a:spcPts val="600"/>
              </a:spcBef>
            </a:pPr>
            <a:r>
              <a:rPr lang="en-US" dirty="0" smtClean="0"/>
              <a:t>Fortran 90 code base with </a:t>
            </a:r>
            <a:r>
              <a:rPr lang="en-US" dirty="0" err="1" smtClean="0"/>
              <a:t>allocatable</a:t>
            </a:r>
            <a:r>
              <a:rPr lang="en-US" dirty="0" smtClean="0"/>
              <a:t> arrays</a:t>
            </a:r>
          </a:p>
          <a:p>
            <a:pPr lvl="1">
              <a:lnSpc>
                <a:spcPct val="120000"/>
              </a:lnSpc>
              <a:spcBef>
                <a:spcPts val="600"/>
              </a:spcBef>
            </a:pPr>
            <a:r>
              <a:rPr lang="en-US" dirty="0" smtClean="0"/>
              <a:t>120,000+ lines of FORTRAN 90 code, organized into ~469 files and ~969 subprograms</a:t>
            </a:r>
          </a:p>
          <a:p>
            <a:pPr>
              <a:lnSpc>
                <a:spcPct val="120000"/>
              </a:lnSpc>
              <a:spcBef>
                <a:spcPts val="600"/>
              </a:spcBef>
            </a:pPr>
            <a:r>
              <a:rPr lang="en-US" dirty="0" smtClean="0"/>
              <a:t>Serial, shared-memory parallel (SMP) or distributed-memory parallel (DMP) executables can be generated from the same code base supported on various platforms</a:t>
            </a:r>
          </a:p>
          <a:p>
            <a:pPr>
              <a:lnSpc>
                <a:spcPct val="120000"/>
              </a:lnSpc>
              <a:spcBef>
                <a:spcPts val="600"/>
              </a:spcBef>
            </a:pPr>
            <a:r>
              <a:rPr lang="en-US" b="1" dirty="0" smtClean="0">
                <a:solidFill>
                  <a:schemeClr val="bg2">
                    <a:lumMod val="75000"/>
                  </a:schemeClr>
                </a:solidFill>
              </a:rPr>
              <a:t>Simulations are setup with a simple input data file (mfix.dat)</a:t>
            </a:r>
          </a:p>
          <a:p>
            <a:pPr>
              <a:lnSpc>
                <a:spcPct val="120000"/>
              </a:lnSpc>
              <a:spcBef>
                <a:spcPts val="600"/>
              </a:spcBef>
            </a:pPr>
            <a:r>
              <a:rPr lang="en-US" dirty="0" smtClean="0"/>
              <a:t>Conducts error checking of user input (</a:t>
            </a:r>
            <a:r>
              <a:rPr lang="en-US" dirty="0" err="1" smtClean="0"/>
              <a:t>check_data</a:t>
            </a:r>
            <a:r>
              <a:rPr lang="en-US" dirty="0" smtClean="0"/>
              <a:t>_##.f routines)</a:t>
            </a:r>
          </a:p>
          <a:p>
            <a:pPr>
              <a:lnSpc>
                <a:spcPct val="120000"/>
              </a:lnSpc>
              <a:spcBef>
                <a:spcPts val="600"/>
              </a:spcBef>
            </a:pPr>
            <a:r>
              <a:rPr lang="en-US" dirty="0" smtClean="0"/>
              <a:t>Includes post-processing codes for </a:t>
            </a:r>
            <a:r>
              <a:rPr lang="en-US" dirty="0" smtClean="0"/>
              <a:t>the animation and retrieval </a:t>
            </a:r>
            <a:r>
              <a:rPr lang="en-US" dirty="0" smtClean="0"/>
              <a:t>of output data (</a:t>
            </a:r>
            <a:r>
              <a:rPr lang="en-US" dirty="0" err="1" smtClean="0"/>
              <a:t>ani_mfix</a:t>
            </a:r>
            <a:r>
              <a:rPr lang="en-US" dirty="0" smtClean="0"/>
              <a:t> and </a:t>
            </a:r>
            <a:r>
              <a:rPr lang="en-US" dirty="0" err="1" smtClean="0"/>
              <a:t>post_mfix</a:t>
            </a:r>
            <a:r>
              <a:rPr lang="en-US" dirty="0" smtClean="0"/>
              <a:t>), however, </a:t>
            </a:r>
            <a:r>
              <a:rPr lang="en-US" dirty="0" err="1" smtClean="0"/>
              <a:t>Paraview</a:t>
            </a:r>
            <a:r>
              <a:rPr lang="en-US" dirty="0" smtClean="0"/>
              <a:t> (</a:t>
            </a:r>
            <a:r>
              <a:rPr lang="en-US" dirty="0" smtClean="0">
                <a:hlinkClick r:id="rId3"/>
              </a:rPr>
              <a:t>www.paraview.org</a:t>
            </a:r>
            <a:r>
              <a:rPr lang="en-US" dirty="0" smtClean="0"/>
              <a:t>) is the recommended post processing tool</a:t>
            </a:r>
          </a:p>
          <a:p>
            <a:pPr>
              <a:lnSpc>
                <a:spcPct val="120000"/>
              </a:lnSpc>
              <a:spcBef>
                <a:spcPts val="600"/>
              </a:spcBef>
            </a:pPr>
            <a:r>
              <a:rPr lang="en-US" dirty="0" smtClean="0"/>
              <a:t>Multiple, single-precision, binary, direct-access output files that reduces disk space and increases data retrieval speed (.RES and .SPX files)</a:t>
            </a:r>
          </a:p>
        </p:txBody>
      </p:sp>
      <p:sp>
        <p:nvSpPr>
          <p:cNvPr id="1216514" name="Rectangle 2"/>
          <p:cNvSpPr>
            <a:spLocks noGrp="1" noChangeArrowheads="1"/>
          </p:cNvSpPr>
          <p:nvPr>
            <p:ph type="title"/>
          </p:nvPr>
        </p:nvSpPr>
        <p:spPr/>
        <p:txBody>
          <a:bodyPr/>
          <a:lstStyle/>
          <a:p>
            <a:r>
              <a:rPr lang="en-US" smtClean="0"/>
              <a:t>General MFIX Features</a:t>
            </a:r>
            <a:endParaRPr lang="en-US" dirty="0"/>
          </a:p>
        </p:txBody>
      </p:sp>
      <p:sp>
        <p:nvSpPr>
          <p:cNvPr id="4" name="Rectangle 3"/>
          <p:cNvSpPr/>
          <p:nvPr/>
        </p:nvSpPr>
        <p:spPr>
          <a:xfrm>
            <a:off x="5943600" y="152400"/>
            <a:ext cx="2403350" cy="369332"/>
          </a:xfrm>
          <a:prstGeom prst="rect">
            <a:avLst/>
          </a:prstGeom>
        </p:spPr>
        <p:txBody>
          <a:bodyPr wrap="none">
            <a:spAutoFit/>
          </a:bodyPr>
          <a:lstStyle/>
          <a:p>
            <a:r>
              <a:rPr lang="en-US" dirty="0" smtClean="0">
                <a:hlinkClick r:id="rId4"/>
              </a:rPr>
              <a:t>http://mfix.netl.doe.gov/</a:t>
            </a:r>
            <a:endParaRPr lang="en-US" dirty="0"/>
          </a:p>
        </p:txBody>
      </p:sp>
    </p:spTree>
  </p:cSld>
  <p:clrMapOvr>
    <a:masterClrMapping/>
  </p:clrMapOvr>
  <p:transition advTm="3479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print"/>
          <a:srcRect t="4507" r="29686" b="26338"/>
          <a:stretch>
            <a:fillRect/>
          </a:stretch>
        </p:blipFill>
        <p:spPr bwMode="auto">
          <a:xfrm>
            <a:off x="-76199" y="533400"/>
            <a:ext cx="6870201" cy="4302638"/>
          </a:xfrm>
          <a:prstGeom prst="rect">
            <a:avLst/>
          </a:prstGeom>
          <a:noFill/>
          <a:ln w="9525">
            <a:noFill/>
            <a:miter lim="800000"/>
            <a:headEnd/>
            <a:tailEnd/>
          </a:ln>
        </p:spPr>
      </p:pic>
      <p:sp>
        <p:nvSpPr>
          <p:cNvPr id="7" name="Title 6"/>
          <p:cNvSpPr>
            <a:spLocks noGrp="1"/>
          </p:cNvSpPr>
          <p:nvPr>
            <p:ph type="title"/>
          </p:nvPr>
        </p:nvSpPr>
        <p:spPr/>
        <p:txBody>
          <a:bodyPr>
            <a:normAutofit/>
          </a:bodyPr>
          <a:lstStyle/>
          <a:p>
            <a:r>
              <a:rPr lang="en-US" sz="2500" dirty="0" smtClean="0"/>
              <a:t>Sample MFIX Application: Nuclear Fuel Coating Process</a:t>
            </a:r>
            <a:endParaRPr lang="en-US" sz="2500" dirty="0"/>
          </a:p>
        </p:txBody>
      </p:sp>
      <p:sp>
        <p:nvSpPr>
          <p:cNvPr id="8" name="TextBox 7"/>
          <p:cNvSpPr txBox="1"/>
          <p:nvPr/>
        </p:nvSpPr>
        <p:spPr>
          <a:xfrm>
            <a:off x="5715000" y="6457890"/>
            <a:ext cx="3429000" cy="400110"/>
          </a:xfrm>
          <a:prstGeom prst="rect">
            <a:avLst/>
          </a:prstGeom>
          <a:noFill/>
        </p:spPr>
        <p:txBody>
          <a:bodyPr wrap="square" rtlCol="0">
            <a:spAutoFit/>
          </a:bodyPr>
          <a:lstStyle/>
          <a:p>
            <a:pPr algn="r"/>
            <a:r>
              <a:rPr lang="en-US" sz="1000" dirty="0" smtClean="0"/>
              <a:t>S. </a:t>
            </a:r>
            <a:r>
              <a:rPr lang="en-US" sz="1000" dirty="0" err="1" smtClean="0"/>
              <a:t>Pannala</a:t>
            </a:r>
            <a:r>
              <a:rPr lang="en-US" sz="1000" dirty="0" smtClean="0"/>
              <a:t>, et al., “Simulating the dynamics of spouted-bed nuclear fuel coaters” CVD, 13, 481-490.</a:t>
            </a:r>
          </a:p>
        </p:txBody>
      </p:sp>
      <p:sp>
        <p:nvSpPr>
          <p:cNvPr id="9" name="Rectangle 8"/>
          <p:cNvSpPr/>
          <p:nvPr/>
        </p:nvSpPr>
        <p:spPr>
          <a:xfrm>
            <a:off x="6934200" y="914400"/>
            <a:ext cx="2209800" cy="3539430"/>
          </a:xfrm>
          <a:prstGeom prst="rect">
            <a:avLst/>
          </a:prstGeom>
        </p:spPr>
        <p:txBody>
          <a:bodyPr wrap="square">
            <a:spAutoFit/>
          </a:bodyPr>
          <a:lstStyle/>
          <a:p>
            <a:r>
              <a:rPr lang="en-US" sz="1600" b="1" dirty="0" smtClean="0">
                <a:solidFill>
                  <a:schemeClr val="accent4"/>
                </a:solidFill>
              </a:rPr>
              <a:t>Design challenge:</a:t>
            </a:r>
          </a:p>
          <a:p>
            <a:r>
              <a:rPr lang="en-US" sz="1600" dirty="0" smtClean="0"/>
              <a:t>Maintain optimal temperatures, species, residence times in each zone to attain right microstructure of coating layers at nm scale</a:t>
            </a:r>
          </a:p>
          <a:p>
            <a:endParaRPr lang="en-US" sz="1600" dirty="0" smtClean="0"/>
          </a:p>
          <a:p>
            <a:r>
              <a:rPr lang="en-US" sz="1600" b="1" dirty="0" smtClean="0">
                <a:solidFill>
                  <a:schemeClr val="accent4"/>
                </a:solidFill>
              </a:rPr>
              <a:t>Truly </a:t>
            </a:r>
            <a:r>
              <a:rPr lang="en-US" sz="1600" b="1" dirty="0" err="1" smtClean="0">
                <a:solidFill>
                  <a:schemeClr val="accent4"/>
                </a:solidFill>
              </a:rPr>
              <a:t>multiscale</a:t>
            </a:r>
            <a:r>
              <a:rPr lang="en-US" sz="1600" b="1" dirty="0" smtClean="0">
                <a:solidFill>
                  <a:schemeClr val="accent4"/>
                </a:solidFill>
              </a:rPr>
              <a:t> problem:</a:t>
            </a:r>
          </a:p>
          <a:p>
            <a:r>
              <a:rPr lang="en-US" sz="1600" dirty="0" smtClean="0"/>
              <a:t>~O(13) time scales</a:t>
            </a:r>
          </a:p>
          <a:p>
            <a:r>
              <a:rPr lang="en-US" sz="1600" dirty="0" smtClean="0"/>
              <a:t>~O(8) length scales</a:t>
            </a:r>
            <a:endParaRPr lang="en-US" sz="1600" dirty="0"/>
          </a:p>
        </p:txBody>
      </p:sp>
      <p:sp>
        <p:nvSpPr>
          <p:cNvPr id="15" name="Rectangle 14"/>
          <p:cNvSpPr/>
          <p:nvPr/>
        </p:nvSpPr>
        <p:spPr>
          <a:xfrm flipH="1">
            <a:off x="152400" y="4495800"/>
            <a:ext cx="2133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6200" y="4876800"/>
            <a:ext cx="3505200" cy="1723549"/>
          </a:xfrm>
          <a:prstGeom prst="rect">
            <a:avLst/>
          </a:prstGeom>
        </p:spPr>
        <p:txBody>
          <a:bodyPr wrap="square">
            <a:spAutoFit/>
          </a:bodyPr>
          <a:lstStyle/>
          <a:p>
            <a:pPr marL="228600" indent="-228600">
              <a:spcAft>
                <a:spcPts val="600"/>
              </a:spcAft>
              <a:buClr>
                <a:schemeClr val="accent4"/>
              </a:buClr>
              <a:buSzPct val="60000"/>
              <a:buFont typeface="Wingdings" pitchFamily="2" charset="2"/>
              <a:buChar char=""/>
            </a:pPr>
            <a:r>
              <a:rPr lang="en-US" sz="1600" dirty="0" smtClean="0"/>
              <a:t>0.5- to 1-mm particles</a:t>
            </a:r>
          </a:p>
          <a:p>
            <a:pPr marL="228600" indent="-228600">
              <a:spcAft>
                <a:spcPts val="600"/>
              </a:spcAft>
              <a:buClr>
                <a:schemeClr val="accent4"/>
              </a:buClr>
              <a:buSzPct val="60000"/>
              <a:buFont typeface="Wingdings" pitchFamily="2" charset="2"/>
              <a:buChar char=""/>
            </a:pPr>
            <a:r>
              <a:rPr lang="en-US" sz="1600" dirty="0" smtClean="0"/>
              <a:t>Coating encapsulates fission products;  failure rate &lt; 1 in 10</a:t>
            </a:r>
            <a:r>
              <a:rPr lang="en-US" sz="1600" baseline="30000" dirty="0" smtClean="0"/>
              <a:t>5</a:t>
            </a:r>
          </a:p>
          <a:p>
            <a:pPr marL="228600" indent="-228600">
              <a:spcAft>
                <a:spcPts val="600"/>
              </a:spcAft>
              <a:buClr>
                <a:schemeClr val="accent4"/>
              </a:buClr>
              <a:buSzPct val="60000"/>
              <a:buFont typeface="Wingdings" pitchFamily="2" charset="2"/>
              <a:buChar char=""/>
            </a:pPr>
            <a:r>
              <a:rPr lang="en-US" sz="1600" dirty="0" smtClean="0"/>
              <a:t>Quality depends on surface processes at nm length scale and ns time scales</a:t>
            </a:r>
            <a:endParaRPr lang="en-US" sz="1600" dirty="0"/>
          </a:p>
        </p:txBody>
      </p:sp>
      <p:sp>
        <p:nvSpPr>
          <p:cNvPr id="16" name="Rectangle 15"/>
          <p:cNvSpPr/>
          <p:nvPr/>
        </p:nvSpPr>
        <p:spPr>
          <a:xfrm>
            <a:off x="3429000" y="4876800"/>
            <a:ext cx="3733800" cy="1646605"/>
          </a:xfrm>
          <a:prstGeom prst="rect">
            <a:avLst/>
          </a:prstGeom>
        </p:spPr>
        <p:txBody>
          <a:bodyPr wrap="square">
            <a:spAutoFit/>
          </a:bodyPr>
          <a:lstStyle/>
          <a:p>
            <a:pPr marL="228600" indent="-228600">
              <a:spcAft>
                <a:spcPts val="600"/>
              </a:spcAft>
              <a:buClr>
                <a:schemeClr val="accent4"/>
              </a:buClr>
              <a:buSzPct val="60000"/>
              <a:buFont typeface="Wingdings" pitchFamily="2" charset="2"/>
              <a:buChar char="p"/>
            </a:pPr>
            <a:r>
              <a:rPr lang="en-US" sz="1600" dirty="0" smtClean="0"/>
              <a:t>Coating at high temperature (1300–1500°C) in batch spouted bed reactor for ~10</a:t>
            </a:r>
            <a:r>
              <a:rPr lang="en-US" sz="1600" baseline="30000" dirty="0" smtClean="0"/>
              <a:t>4</a:t>
            </a:r>
            <a:r>
              <a:rPr lang="en-US" sz="1600" dirty="0" smtClean="0"/>
              <a:t> s</a:t>
            </a:r>
          </a:p>
          <a:p>
            <a:pPr marL="228600" indent="-228600">
              <a:spcAft>
                <a:spcPts val="600"/>
              </a:spcAft>
              <a:buClr>
                <a:schemeClr val="accent4"/>
              </a:buClr>
              <a:buSzPct val="60000"/>
              <a:buFont typeface="Wingdings" pitchFamily="2" charset="2"/>
              <a:buChar char="p"/>
            </a:pPr>
            <a:r>
              <a:rPr lang="en-US" sz="1600" dirty="0" smtClean="0"/>
              <a:t>Particles cycle thru deposition and annealing zones where complex chemistry occurs</a:t>
            </a:r>
            <a:endParaRPr lang="en-US" sz="1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Exp_CVDSpoutedBed.mpg">
            <a:hlinkClick r:id="" action="ppaction://media"/>
          </p:cNvPr>
          <p:cNvPicPr>
            <a:picLocks noRot="1" noChangeAspect="1"/>
          </p:cNvPicPr>
          <p:nvPr>
            <a:videoFile r:link="rId1"/>
          </p:nvPr>
        </p:nvPicPr>
        <p:blipFill>
          <a:blip r:embed="rId5" cstate="print"/>
          <a:stretch>
            <a:fillRect/>
          </a:stretch>
        </p:blipFill>
        <p:spPr>
          <a:xfrm>
            <a:off x="0" y="1295400"/>
            <a:ext cx="4693920" cy="3200400"/>
          </a:xfrm>
          <a:prstGeom prst="rect">
            <a:avLst/>
          </a:prstGeom>
        </p:spPr>
      </p:pic>
      <p:sp>
        <p:nvSpPr>
          <p:cNvPr id="7" name="Title 6"/>
          <p:cNvSpPr>
            <a:spLocks noGrp="1"/>
          </p:cNvSpPr>
          <p:nvPr>
            <p:ph type="title"/>
          </p:nvPr>
        </p:nvSpPr>
        <p:spPr>
          <a:xfrm>
            <a:off x="457200" y="0"/>
            <a:ext cx="8229600" cy="685800"/>
          </a:xfrm>
          <a:prstGeom prst="rect">
            <a:avLst/>
          </a:prstGeom>
        </p:spPr>
        <p:txBody>
          <a:bodyPr>
            <a:normAutofit/>
          </a:bodyPr>
          <a:lstStyle/>
          <a:p>
            <a:r>
              <a:rPr lang="en-US" sz="2800" dirty="0" smtClean="0">
                <a:latin typeface="+mn-lt"/>
              </a:rPr>
              <a:t>Sample MFIX Application: Nuclear Fuel Coating Process</a:t>
            </a:r>
            <a:endParaRPr lang="en-US" sz="2800" dirty="0">
              <a:latin typeface="+mn-lt"/>
            </a:endParaRPr>
          </a:p>
        </p:txBody>
      </p:sp>
      <p:sp>
        <p:nvSpPr>
          <p:cNvPr id="14" name="TextBox 13"/>
          <p:cNvSpPr txBox="1"/>
          <p:nvPr/>
        </p:nvSpPr>
        <p:spPr>
          <a:xfrm>
            <a:off x="247130" y="914400"/>
            <a:ext cx="3642600" cy="369332"/>
          </a:xfrm>
          <a:prstGeom prst="rect">
            <a:avLst/>
          </a:prstGeom>
          <a:noFill/>
        </p:spPr>
        <p:txBody>
          <a:bodyPr wrap="none" rtlCol="0">
            <a:spAutoFit/>
          </a:bodyPr>
          <a:lstStyle/>
          <a:p>
            <a:r>
              <a:rPr lang="en-US" b="1" dirty="0" smtClean="0">
                <a:solidFill>
                  <a:schemeClr val="accent4"/>
                </a:solidFill>
              </a:rPr>
              <a:t>Ambient Univ. Tenn. experiment</a:t>
            </a:r>
          </a:p>
        </p:txBody>
      </p:sp>
      <p:sp>
        <p:nvSpPr>
          <p:cNvPr id="10" name="Rectangle 9"/>
          <p:cNvSpPr/>
          <p:nvPr/>
        </p:nvSpPr>
        <p:spPr>
          <a:xfrm>
            <a:off x="0" y="4826675"/>
            <a:ext cx="9982200" cy="1908215"/>
          </a:xfrm>
          <a:prstGeom prst="rect">
            <a:avLst/>
          </a:prstGeom>
        </p:spPr>
        <p:txBody>
          <a:bodyPr wrap="square">
            <a:spAutoFit/>
          </a:bodyPr>
          <a:lstStyle/>
          <a:p>
            <a:pPr marL="228600" indent="-228600">
              <a:buClr>
                <a:schemeClr val="accent4"/>
              </a:buClr>
              <a:buSzPct val="60000"/>
              <a:buFont typeface="Wingdings" pitchFamily="2" charset="2"/>
              <a:buChar char="p"/>
            </a:pPr>
            <a:r>
              <a:rPr lang="en-US" sz="1600" dirty="0" smtClean="0"/>
              <a:t>Correctly predicts major flow zones</a:t>
            </a:r>
          </a:p>
          <a:p>
            <a:pPr marL="228600" indent="-228600">
              <a:buClr>
                <a:schemeClr val="accent4"/>
              </a:buClr>
              <a:buSzPct val="60000"/>
              <a:buFont typeface="Wingdings" pitchFamily="2" charset="2"/>
              <a:buChar char="p"/>
            </a:pPr>
            <a:endParaRPr lang="en-US" sz="1600" dirty="0" smtClean="0"/>
          </a:p>
          <a:p>
            <a:pPr marL="228600" indent="-228600">
              <a:buClr>
                <a:schemeClr val="accent4"/>
              </a:buClr>
              <a:buSzPct val="60000"/>
              <a:buFont typeface="Wingdings" pitchFamily="2" charset="2"/>
              <a:buChar char="p"/>
            </a:pPr>
            <a:r>
              <a:rPr lang="en-US" sz="1600" dirty="0" smtClean="0"/>
              <a:t>Some hydrodynamic parameters need 'tuning' based on experiments</a:t>
            </a:r>
          </a:p>
          <a:p>
            <a:pPr marL="685800" lvl="2" indent="-228600">
              <a:buClr>
                <a:schemeClr val="accent3"/>
              </a:buClr>
              <a:buSzPct val="60000"/>
              <a:buFont typeface="Wingdings" pitchFamily="2" charset="2"/>
              <a:buChar char="p"/>
              <a:tabLst>
                <a:tab pos="685800" algn="l"/>
              </a:tabLst>
            </a:pPr>
            <a:r>
              <a:rPr lang="en-US" sz="1400" dirty="0" smtClean="0"/>
              <a:t>Coefficient of restitution (solids-solids, solids-wall friction)</a:t>
            </a:r>
          </a:p>
          <a:p>
            <a:pPr marL="685800" lvl="2" indent="-228600">
              <a:buClr>
                <a:schemeClr val="accent3"/>
              </a:buClr>
              <a:buSzPct val="60000"/>
              <a:buFont typeface="Wingdings" pitchFamily="2" charset="2"/>
              <a:buChar char="p"/>
              <a:tabLst>
                <a:tab pos="685800" algn="l"/>
              </a:tabLst>
            </a:pPr>
            <a:r>
              <a:rPr lang="en-US" sz="1400" dirty="0" smtClean="0"/>
              <a:t>Solids internal angle of friction (solids </a:t>
            </a:r>
            <a:r>
              <a:rPr lang="en-US" sz="1400" dirty="0" err="1" smtClean="0"/>
              <a:t>flowability</a:t>
            </a:r>
            <a:r>
              <a:rPr lang="en-US" sz="1400" dirty="0" smtClean="0"/>
              <a:t>)</a:t>
            </a:r>
          </a:p>
          <a:p>
            <a:pPr marL="685800" lvl="2" indent="-228600">
              <a:buClr>
                <a:schemeClr val="accent3"/>
              </a:buClr>
              <a:buSzPct val="60000"/>
              <a:buFont typeface="Wingdings" pitchFamily="2" charset="2"/>
              <a:buChar char="p"/>
              <a:tabLst>
                <a:tab pos="685800" algn="l"/>
              </a:tabLst>
            </a:pPr>
            <a:r>
              <a:rPr lang="en-US" sz="1400" dirty="0" smtClean="0"/>
              <a:t>Solids stress formulation</a:t>
            </a:r>
          </a:p>
          <a:p>
            <a:pPr marL="685800" lvl="2" indent="-228600">
              <a:buClr>
                <a:schemeClr val="accent3"/>
              </a:buClr>
              <a:buSzPct val="60000"/>
              <a:buFont typeface="Wingdings" pitchFamily="2" charset="2"/>
              <a:buChar char="p"/>
              <a:tabLst>
                <a:tab pos="685800" algn="l"/>
              </a:tabLst>
            </a:pPr>
            <a:r>
              <a:rPr lang="en-US" sz="1400" dirty="0" smtClean="0"/>
              <a:t>Drag Correlation</a:t>
            </a:r>
          </a:p>
          <a:p>
            <a:pPr marL="685800" lvl="2" indent="-228600">
              <a:buClr>
                <a:schemeClr val="accent3"/>
              </a:buClr>
              <a:buSzPct val="60000"/>
              <a:buFont typeface="Wingdings" pitchFamily="2" charset="2"/>
              <a:buChar char="p"/>
              <a:tabLst>
                <a:tab pos="685800" algn="l"/>
              </a:tabLst>
            </a:pPr>
            <a:r>
              <a:rPr lang="en-US" sz="1400" dirty="0" smtClean="0"/>
              <a:t>Boundary conditions (e.g. </a:t>
            </a:r>
            <a:r>
              <a:rPr lang="en-US" sz="1400" dirty="0" err="1" smtClean="0"/>
              <a:t>specularity</a:t>
            </a:r>
            <a:r>
              <a:rPr lang="en-US" sz="1400" dirty="0" smtClean="0"/>
              <a:t> coefficient)</a:t>
            </a:r>
            <a:endParaRPr lang="en-US" sz="1400" dirty="0"/>
          </a:p>
        </p:txBody>
      </p:sp>
      <p:sp>
        <p:nvSpPr>
          <p:cNvPr id="9" name="TextBox 8"/>
          <p:cNvSpPr txBox="1"/>
          <p:nvPr/>
        </p:nvSpPr>
        <p:spPr>
          <a:xfrm>
            <a:off x="5791200" y="6457890"/>
            <a:ext cx="3352800" cy="400110"/>
          </a:xfrm>
          <a:prstGeom prst="rect">
            <a:avLst/>
          </a:prstGeom>
          <a:noFill/>
        </p:spPr>
        <p:txBody>
          <a:bodyPr wrap="square" rtlCol="0">
            <a:spAutoFit/>
          </a:bodyPr>
          <a:lstStyle/>
          <a:p>
            <a:pPr algn="r"/>
            <a:r>
              <a:rPr lang="en-US" sz="1000" dirty="0" smtClean="0"/>
              <a:t>S. </a:t>
            </a:r>
            <a:r>
              <a:rPr lang="en-US" sz="1000" dirty="0" err="1" smtClean="0"/>
              <a:t>Pannala</a:t>
            </a:r>
            <a:r>
              <a:rPr lang="en-US" sz="1000" dirty="0" smtClean="0"/>
              <a:t>, et al., “Simulating the dynamics of spouted-bed nuclear fuel coaters” CVD, 13, 481-490.</a:t>
            </a:r>
          </a:p>
        </p:txBody>
      </p:sp>
      <p:sp>
        <p:nvSpPr>
          <p:cNvPr id="11" name="TextBox 10"/>
          <p:cNvSpPr txBox="1"/>
          <p:nvPr/>
        </p:nvSpPr>
        <p:spPr>
          <a:xfrm>
            <a:off x="4694228" y="914400"/>
            <a:ext cx="2024272" cy="369332"/>
          </a:xfrm>
          <a:prstGeom prst="rect">
            <a:avLst/>
          </a:prstGeom>
          <a:noFill/>
        </p:spPr>
        <p:txBody>
          <a:bodyPr wrap="none" rtlCol="0">
            <a:spAutoFit/>
          </a:bodyPr>
          <a:lstStyle/>
          <a:p>
            <a:r>
              <a:rPr lang="en-US" b="1" dirty="0" smtClean="0">
                <a:solidFill>
                  <a:schemeClr val="accent4"/>
                </a:solidFill>
              </a:rPr>
              <a:t>MFIX Simulation</a:t>
            </a:r>
          </a:p>
        </p:txBody>
      </p:sp>
      <p:sp>
        <p:nvSpPr>
          <p:cNvPr id="12" name="TextBox 11"/>
          <p:cNvSpPr txBox="1"/>
          <p:nvPr/>
        </p:nvSpPr>
        <p:spPr>
          <a:xfrm>
            <a:off x="2133600" y="1371600"/>
            <a:ext cx="2286000" cy="646331"/>
          </a:xfrm>
          <a:prstGeom prst="rect">
            <a:avLst/>
          </a:prstGeom>
          <a:noFill/>
        </p:spPr>
        <p:txBody>
          <a:bodyPr wrap="square" rtlCol="0">
            <a:spAutoFit/>
          </a:bodyPr>
          <a:lstStyle/>
          <a:p>
            <a:r>
              <a:rPr lang="en-US" b="1" dirty="0" smtClean="0">
                <a:solidFill>
                  <a:schemeClr val="accent4"/>
                </a:solidFill>
              </a:rPr>
              <a:t>500 </a:t>
            </a:r>
            <a:r>
              <a:rPr lang="en-US" b="1" dirty="0" smtClean="0">
                <a:solidFill>
                  <a:schemeClr val="accent4"/>
                </a:solidFill>
                <a:latin typeface="Symbol" pitchFamily="18" charset="2"/>
              </a:rPr>
              <a:t>m</a:t>
            </a:r>
            <a:r>
              <a:rPr lang="en-US" b="1" dirty="0" smtClean="0">
                <a:solidFill>
                  <a:schemeClr val="accent4"/>
                </a:solidFill>
              </a:rPr>
              <a:t>m ZrO</a:t>
            </a:r>
            <a:r>
              <a:rPr lang="en-US" b="1" baseline="-25000" dirty="0" smtClean="0">
                <a:solidFill>
                  <a:schemeClr val="accent4"/>
                </a:solidFill>
              </a:rPr>
              <a:t>2</a:t>
            </a:r>
            <a:r>
              <a:rPr lang="en-US" b="1" dirty="0" smtClean="0">
                <a:solidFill>
                  <a:schemeClr val="accent4"/>
                </a:solidFill>
              </a:rPr>
              <a:t> at V</a:t>
            </a:r>
            <a:r>
              <a:rPr lang="en-US" b="1" baseline="-25000" dirty="0" smtClean="0">
                <a:solidFill>
                  <a:schemeClr val="accent4"/>
                </a:solidFill>
              </a:rPr>
              <a:t>g</a:t>
            </a:r>
            <a:r>
              <a:rPr lang="en-US" b="1" dirty="0" smtClean="0">
                <a:solidFill>
                  <a:schemeClr val="accent4"/>
                </a:solidFill>
              </a:rPr>
              <a:t>=12m/s</a:t>
            </a:r>
          </a:p>
        </p:txBody>
      </p:sp>
      <p:pic>
        <p:nvPicPr>
          <p:cNvPr id="13" name="Sim_CVDSpotuedBed_VoidFraction.avi">
            <a:hlinkClick r:id="" action="ppaction://media"/>
          </p:cNvPr>
          <p:cNvPicPr>
            <a:picLocks noRot="1" noChangeAspect="1"/>
          </p:cNvPicPr>
          <p:nvPr>
            <a:videoFile r:link="rId2"/>
          </p:nvPr>
        </p:nvPicPr>
        <p:blipFill>
          <a:blip r:embed="rId6" cstate="print"/>
          <a:srcRect l="5000"/>
          <a:stretch>
            <a:fillRect/>
          </a:stretch>
        </p:blipFill>
        <p:spPr>
          <a:xfrm>
            <a:off x="4800600" y="1371600"/>
            <a:ext cx="4343400" cy="3048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3"/>
                                        </p:tgtEl>
                                      </p:cBhvr>
                                    </p:cmd>
                                  </p:childTnLst>
                                </p:cTn>
                              </p:par>
                            </p:childTnLst>
                          </p:cTn>
                        </p:par>
                      </p:childTnLst>
                    </p:cTn>
                  </p:par>
                </p:childTnLst>
              </p:cTn>
              <p:nextCondLst>
                <p:cond evt="onClick" delay="0">
                  <p:tgtEl>
                    <p:spTgt spid="13"/>
                  </p:tgtEl>
                </p:cond>
              </p:nextCondLst>
            </p:seq>
            <p:video>
              <p:cMediaNode>
                <p:cTn id="7" fill="hold" display="0">
                  <p:stCondLst>
                    <p:cond delay="indefinite"/>
                  </p:stCondLst>
                  <p:endCondLst>
                    <p:cond evt="onNext" delay="0">
                      <p:tgtEl>
                        <p:sldTgt/>
                      </p:tgtEl>
                    </p:cond>
                    <p:cond evt="onPrev" delay="0">
                      <p:tgtEl>
                        <p:sldTgt/>
                      </p:tgtEl>
                    </p:cond>
                  </p:endCondLst>
                </p:cTn>
                <p:tgtEl>
                  <p:spTgt spid="13"/>
                </p:tgtEl>
              </p:cMediaNode>
            </p:video>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5"/>
                                        </p:tgtEl>
                                      </p:cBhvr>
                                    </p:cmd>
                                  </p:childTnLst>
                                </p:cTn>
                              </p:par>
                            </p:childTnLst>
                          </p:cTn>
                        </p:par>
                      </p:childTnLst>
                    </p:cTn>
                  </p:par>
                </p:childTnLst>
              </p:cTn>
              <p:nextCondLst>
                <p:cond evt="onClick" delay="0">
                  <p:tgtEl>
                    <p:spTgt spid="15"/>
                  </p:tgtEl>
                </p:cond>
              </p:nextCondLst>
            </p:seq>
            <p:video>
              <p:cMediaNode>
                <p:cTn id="13" fill="hold" display="0">
                  <p:stCondLst>
                    <p:cond delay="indefinite"/>
                  </p:stCondLst>
                  <p:endCondLst>
                    <p:cond evt="onNext" delay="0">
                      <p:tgtEl>
                        <p:sldTgt/>
                      </p:tgtEl>
                    </p:cond>
                    <p:cond evt="onPrev" delay="0">
                      <p:tgtEl>
                        <p:sldTgt/>
                      </p:tgtEl>
                    </p:cond>
                  </p:endCondLst>
                </p:cTn>
                <p:tgtEl>
                  <p:spTgt spid="15"/>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76200" y="499899"/>
            <a:ext cx="7010415" cy="3995901"/>
            <a:chOff x="3048000" y="4419600"/>
            <a:chExt cx="7010415" cy="3995901"/>
          </a:xfrm>
        </p:grpSpPr>
        <p:pic>
          <p:nvPicPr>
            <p:cNvPr id="18433" name="Picture 1"/>
            <p:cNvPicPr>
              <a:picLocks noChangeAspect="1" noChangeArrowheads="1"/>
            </p:cNvPicPr>
            <p:nvPr/>
          </p:nvPicPr>
          <p:blipFill>
            <a:blip r:embed="rId3" cstate="print"/>
            <a:srcRect r="28635" b="37017"/>
            <a:stretch>
              <a:fillRect/>
            </a:stretch>
          </p:blipFill>
          <p:spPr bwMode="auto">
            <a:xfrm>
              <a:off x="3048000" y="4419600"/>
              <a:ext cx="7010415" cy="3995901"/>
            </a:xfrm>
            <a:prstGeom prst="rect">
              <a:avLst/>
            </a:prstGeom>
            <a:noFill/>
            <a:ln w="9525">
              <a:noFill/>
              <a:miter lim="800000"/>
              <a:headEnd/>
              <a:tailEnd/>
            </a:ln>
          </p:spPr>
        </p:pic>
        <p:sp>
          <p:nvSpPr>
            <p:cNvPr id="17" name="Rectangle 16"/>
            <p:cNvSpPr/>
            <p:nvPr/>
          </p:nvSpPr>
          <p:spPr>
            <a:xfrm>
              <a:off x="5867400" y="4648200"/>
              <a:ext cx="762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657600" y="4572000"/>
              <a:ext cx="27432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858000" y="4419600"/>
              <a:ext cx="22860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flipH="1">
              <a:off x="3505200" y="8001000"/>
              <a:ext cx="2133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itle 6"/>
          <p:cNvSpPr>
            <a:spLocks noGrp="1"/>
          </p:cNvSpPr>
          <p:nvPr>
            <p:ph type="title"/>
          </p:nvPr>
        </p:nvSpPr>
        <p:spPr/>
        <p:txBody>
          <a:bodyPr>
            <a:normAutofit/>
          </a:bodyPr>
          <a:lstStyle/>
          <a:p>
            <a:r>
              <a:rPr lang="en-US" sz="2500" dirty="0" smtClean="0"/>
              <a:t>Sample MFIX Application: Coal/Biomass Gasification</a:t>
            </a:r>
            <a:endParaRPr lang="en-US" sz="2500" dirty="0"/>
          </a:p>
        </p:txBody>
      </p:sp>
      <p:sp>
        <p:nvSpPr>
          <p:cNvPr id="12" name="Rectangle 11"/>
          <p:cNvSpPr/>
          <p:nvPr/>
        </p:nvSpPr>
        <p:spPr>
          <a:xfrm>
            <a:off x="5181600" y="6457890"/>
            <a:ext cx="3962400" cy="400110"/>
          </a:xfrm>
          <a:prstGeom prst="rect">
            <a:avLst/>
          </a:prstGeom>
        </p:spPr>
        <p:txBody>
          <a:bodyPr wrap="square">
            <a:spAutoFit/>
          </a:bodyPr>
          <a:lstStyle/>
          <a:p>
            <a:r>
              <a:rPr lang="en-US" sz="1000" dirty="0" err="1" smtClean="0"/>
              <a:t>Pannala</a:t>
            </a:r>
            <a:r>
              <a:rPr lang="en-US" sz="1000" dirty="0" smtClean="0"/>
              <a:t> S., et al., Computational Fluid Dynamics in Chemical Reaction Engineering V, Whistler BC Canada — 2008 June 15–20</a:t>
            </a:r>
            <a:endParaRPr lang="en-US" sz="1000" dirty="0"/>
          </a:p>
        </p:txBody>
      </p:sp>
      <p:sp>
        <p:nvSpPr>
          <p:cNvPr id="13" name="Rectangle 12"/>
          <p:cNvSpPr/>
          <p:nvPr/>
        </p:nvSpPr>
        <p:spPr>
          <a:xfrm>
            <a:off x="152400" y="4495800"/>
            <a:ext cx="3581400" cy="1892826"/>
          </a:xfrm>
          <a:prstGeom prst="rect">
            <a:avLst/>
          </a:prstGeom>
        </p:spPr>
        <p:txBody>
          <a:bodyPr wrap="square">
            <a:spAutoFit/>
          </a:bodyPr>
          <a:lstStyle/>
          <a:p>
            <a:pPr marL="228600" indent="-228600">
              <a:buClr>
                <a:schemeClr val="accent4"/>
              </a:buClr>
              <a:buSzPct val="60000"/>
              <a:buFont typeface="Wingdings" pitchFamily="2" charset="2"/>
              <a:buChar char="p"/>
            </a:pPr>
            <a:r>
              <a:rPr lang="en-US" sz="1600" dirty="0" smtClean="0"/>
              <a:t>~ mm particles</a:t>
            </a:r>
          </a:p>
          <a:p>
            <a:pPr marL="228600" indent="-228600">
              <a:spcAft>
                <a:spcPts val="600"/>
              </a:spcAft>
              <a:buClr>
                <a:schemeClr val="accent4"/>
              </a:buClr>
              <a:buSzPct val="60000"/>
              <a:buFont typeface="Wingdings" pitchFamily="2" charset="2"/>
              <a:buChar char="p"/>
            </a:pPr>
            <a:r>
              <a:rPr lang="en-US" sz="1600" dirty="0" smtClean="0"/>
              <a:t>Complex flow: gas phase, gas phase in char, </a:t>
            </a:r>
            <a:r>
              <a:rPr lang="en-US" sz="1600" dirty="0" err="1" smtClean="0"/>
              <a:t>pyrolysis</a:t>
            </a:r>
            <a:r>
              <a:rPr lang="en-US" sz="1600" dirty="0" smtClean="0"/>
              <a:t> front, </a:t>
            </a:r>
            <a:r>
              <a:rPr lang="en-US" sz="1600" dirty="0" err="1" smtClean="0"/>
              <a:t>unreacted</a:t>
            </a:r>
            <a:r>
              <a:rPr lang="en-US" sz="1600" dirty="0" smtClean="0"/>
              <a:t> biomass</a:t>
            </a:r>
          </a:p>
          <a:p>
            <a:pPr marL="228600" indent="-228600">
              <a:buClr>
                <a:schemeClr val="accent4"/>
              </a:buClr>
              <a:buSzPct val="60000"/>
              <a:buFont typeface="Wingdings" pitchFamily="2" charset="2"/>
              <a:buChar char="p"/>
            </a:pPr>
            <a:r>
              <a:rPr lang="en-US" sz="1600" dirty="0" smtClean="0"/>
              <a:t>Wide range of species</a:t>
            </a:r>
          </a:p>
          <a:p>
            <a:pPr marL="228600" indent="-228600">
              <a:buClr>
                <a:schemeClr val="accent4"/>
              </a:buClr>
              <a:buSzPct val="60000"/>
              <a:buFont typeface="Wingdings" pitchFamily="2" charset="2"/>
              <a:buChar char="p"/>
            </a:pPr>
            <a:r>
              <a:rPr lang="en-US" sz="1600" dirty="0" smtClean="0"/>
              <a:t>Surface processes at nm length scale and ns time scales</a:t>
            </a:r>
            <a:endParaRPr lang="en-US" sz="1600" dirty="0"/>
          </a:p>
        </p:txBody>
      </p:sp>
      <p:sp>
        <p:nvSpPr>
          <p:cNvPr id="16" name="Rectangle 15"/>
          <p:cNvSpPr/>
          <p:nvPr/>
        </p:nvSpPr>
        <p:spPr>
          <a:xfrm>
            <a:off x="3581400" y="4495800"/>
            <a:ext cx="4572000" cy="1723549"/>
          </a:xfrm>
          <a:prstGeom prst="rect">
            <a:avLst/>
          </a:prstGeom>
        </p:spPr>
        <p:txBody>
          <a:bodyPr>
            <a:spAutoFit/>
          </a:bodyPr>
          <a:lstStyle/>
          <a:p>
            <a:pPr marL="228600" indent="-228600">
              <a:spcAft>
                <a:spcPts val="600"/>
              </a:spcAft>
              <a:buClr>
                <a:schemeClr val="accent4"/>
              </a:buClr>
              <a:buSzPct val="60000"/>
              <a:buFont typeface="Wingdings" pitchFamily="2" charset="2"/>
              <a:buChar char="p"/>
            </a:pPr>
            <a:r>
              <a:rPr lang="en-US" sz="1600" dirty="0" smtClean="0"/>
              <a:t>~ m in size</a:t>
            </a:r>
          </a:p>
          <a:p>
            <a:pPr marL="228600" indent="-228600">
              <a:spcAft>
                <a:spcPts val="600"/>
              </a:spcAft>
              <a:buClr>
                <a:schemeClr val="accent4"/>
              </a:buClr>
              <a:buSzPct val="60000"/>
              <a:buFont typeface="Wingdings" pitchFamily="2" charset="2"/>
              <a:buChar char="p"/>
            </a:pPr>
            <a:r>
              <a:rPr lang="en-US" sz="1600" dirty="0" smtClean="0"/>
              <a:t>Gasification/</a:t>
            </a:r>
            <a:r>
              <a:rPr lang="en-US" sz="1600" dirty="0" err="1" smtClean="0"/>
              <a:t>pyrolysis</a:t>
            </a:r>
            <a:r>
              <a:rPr lang="en-US" sz="1600" dirty="0" smtClean="0"/>
              <a:t> at high temperatures (~1000°C) in reactor with large residence times ~10 s</a:t>
            </a:r>
          </a:p>
          <a:p>
            <a:pPr marL="228600" indent="-228600">
              <a:spcAft>
                <a:spcPts val="600"/>
              </a:spcAft>
              <a:buClr>
                <a:schemeClr val="accent4"/>
              </a:buClr>
              <a:buSzPct val="60000"/>
              <a:buFont typeface="Wingdings" pitchFamily="2" charset="2"/>
              <a:buChar char="p"/>
            </a:pPr>
            <a:r>
              <a:rPr lang="en-US" sz="1600" dirty="0" smtClean="0"/>
              <a:t>Coal/Biomass particles cycle thru wide range of conditions where complex chemistry occurs</a:t>
            </a:r>
            <a:endParaRPr lang="en-US" sz="1600" dirty="0"/>
          </a:p>
        </p:txBody>
      </p:sp>
      <p:sp>
        <p:nvSpPr>
          <p:cNvPr id="10" name="Rectangle 9"/>
          <p:cNvSpPr/>
          <p:nvPr/>
        </p:nvSpPr>
        <p:spPr>
          <a:xfrm>
            <a:off x="6934200" y="914400"/>
            <a:ext cx="2209800" cy="3416320"/>
          </a:xfrm>
          <a:prstGeom prst="rect">
            <a:avLst/>
          </a:prstGeom>
        </p:spPr>
        <p:txBody>
          <a:bodyPr wrap="square">
            <a:spAutoFit/>
          </a:bodyPr>
          <a:lstStyle/>
          <a:p>
            <a:r>
              <a:rPr lang="en-US" b="1" dirty="0" smtClean="0">
                <a:solidFill>
                  <a:schemeClr val="accent4"/>
                </a:solidFill>
              </a:rPr>
              <a:t>Design challenge:</a:t>
            </a:r>
          </a:p>
          <a:p>
            <a:r>
              <a:rPr lang="en-US" dirty="0" smtClean="0"/>
              <a:t>Maintain optimal temperatures, species, residence times in each zone to attain right gasification / </a:t>
            </a:r>
            <a:r>
              <a:rPr lang="en-US" dirty="0" err="1" smtClean="0"/>
              <a:t>pyrolysis</a:t>
            </a:r>
            <a:endParaRPr lang="en-US" dirty="0" smtClean="0"/>
          </a:p>
          <a:p>
            <a:endParaRPr lang="en-US" dirty="0" smtClean="0"/>
          </a:p>
          <a:p>
            <a:r>
              <a:rPr lang="en-US" b="1" dirty="0" err="1" smtClean="0">
                <a:solidFill>
                  <a:schemeClr val="accent4"/>
                </a:solidFill>
              </a:rPr>
              <a:t>Multiscale</a:t>
            </a:r>
            <a:r>
              <a:rPr lang="en-US" b="1" dirty="0" smtClean="0">
                <a:solidFill>
                  <a:schemeClr val="accent4"/>
                </a:solidFill>
              </a:rPr>
              <a:t> problem:</a:t>
            </a:r>
          </a:p>
          <a:p>
            <a:r>
              <a:rPr lang="en-US" dirty="0" smtClean="0"/>
              <a:t>~O(13) time scales</a:t>
            </a:r>
          </a:p>
          <a:p>
            <a:r>
              <a:rPr lang="en-US" dirty="0" smtClean="0"/>
              <a:t>~O(10) length scales</a:t>
            </a:r>
            <a:endParaRPr lang="en-US" dirty="0"/>
          </a:p>
        </p:txBody>
      </p:sp>
      <p:sp>
        <p:nvSpPr>
          <p:cNvPr id="11" name="TextBox 10"/>
          <p:cNvSpPr txBox="1"/>
          <p:nvPr/>
        </p:nvSpPr>
        <p:spPr>
          <a:xfrm>
            <a:off x="3733800" y="609600"/>
            <a:ext cx="2545890" cy="646331"/>
          </a:xfrm>
          <a:prstGeom prst="rect">
            <a:avLst/>
          </a:prstGeom>
          <a:noFill/>
        </p:spPr>
        <p:txBody>
          <a:bodyPr wrap="none" rtlCol="0">
            <a:spAutoFit/>
          </a:bodyPr>
          <a:lstStyle/>
          <a:p>
            <a:pPr algn="ctr"/>
            <a:r>
              <a:rPr lang="en-US" b="1" dirty="0" smtClean="0">
                <a:solidFill>
                  <a:schemeClr val="accent4"/>
                </a:solidFill>
              </a:rPr>
              <a:t>Coal/Biomass </a:t>
            </a:r>
            <a:r>
              <a:rPr lang="en-US" b="1" dirty="0" err="1" smtClean="0">
                <a:solidFill>
                  <a:schemeClr val="accent4"/>
                </a:solidFill>
              </a:rPr>
              <a:t>Gasifier</a:t>
            </a:r>
            <a:endParaRPr lang="en-US" b="1" dirty="0" smtClean="0">
              <a:solidFill>
                <a:schemeClr val="accent4"/>
              </a:solidFill>
            </a:endParaRPr>
          </a:p>
          <a:p>
            <a:pPr algn="ctr"/>
            <a:r>
              <a:rPr lang="en-US" b="1" dirty="0" smtClean="0">
                <a:solidFill>
                  <a:schemeClr val="accent4"/>
                </a:solidFill>
              </a:rPr>
              <a:t>(device scale)</a:t>
            </a:r>
          </a:p>
        </p:txBody>
      </p:sp>
      <p:sp>
        <p:nvSpPr>
          <p:cNvPr id="9" name="TextBox 8"/>
          <p:cNvSpPr txBox="1"/>
          <p:nvPr/>
        </p:nvSpPr>
        <p:spPr>
          <a:xfrm>
            <a:off x="685800" y="609600"/>
            <a:ext cx="2548455" cy="646331"/>
          </a:xfrm>
          <a:prstGeom prst="rect">
            <a:avLst/>
          </a:prstGeom>
          <a:noFill/>
        </p:spPr>
        <p:txBody>
          <a:bodyPr wrap="none" rtlCol="0">
            <a:spAutoFit/>
          </a:bodyPr>
          <a:lstStyle/>
          <a:p>
            <a:pPr algn="ctr"/>
            <a:r>
              <a:rPr lang="en-US" b="1" dirty="0" smtClean="0">
                <a:solidFill>
                  <a:schemeClr val="accent4"/>
                </a:solidFill>
              </a:rPr>
              <a:t>Coal/Biomass Particle</a:t>
            </a:r>
          </a:p>
          <a:p>
            <a:pPr algn="ctr"/>
            <a:r>
              <a:rPr lang="en-US" b="1" dirty="0" smtClean="0">
                <a:solidFill>
                  <a:schemeClr val="accent4"/>
                </a:solidFill>
              </a:rPr>
              <a:t>(small scale)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420" name="Text Box 1052"/>
          <p:cNvSpPr txBox="1">
            <a:spLocks noGrp="1" noChangeArrowheads="1"/>
          </p:cNvSpPr>
          <p:nvPr>
            <p:ph idx="1"/>
          </p:nvPr>
        </p:nvSpPr>
        <p:spPr>
          <a:xfrm>
            <a:off x="4114800" y="5410200"/>
            <a:ext cx="4419600" cy="1066800"/>
          </a:xfrm>
          <a:noFill/>
          <a:ln/>
        </p:spPr>
        <p:txBody>
          <a:bodyPr>
            <a:noAutofit/>
          </a:bodyPr>
          <a:lstStyle/>
          <a:p>
            <a:pPr marL="228600" lvl="1" indent="-228600">
              <a:spcBef>
                <a:spcPts val="600"/>
              </a:spcBef>
            </a:pPr>
            <a:r>
              <a:rPr lang="en-US" sz="1600" b="0" dirty="0" smtClean="0"/>
              <a:t>Solids accumulate primarily at the corners and top wall</a:t>
            </a:r>
          </a:p>
          <a:p>
            <a:pPr marL="228600" lvl="1" indent="-228600">
              <a:spcBef>
                <a:spcPts val="600"/>
              </a:spcBef>
            </a:pPr>
            <a:r>
              <a:rPr lang="en-US" sz="1600" dirty="0" smtClean="0"/>
              <a:t>Gas temperature and CO</a:t>
            </a:r>
            <a:r>
              <a:rPr lang="en-US" sz="1600" baseline="-25000" dirty="0" smtClean="0"/>
              <a:t>2</a:t>
            </a:r>
            <a:r>
              <a:rPr lang="en-US" sz="1600" dirty="0" smtClean="0"/>
              <a:t> concentration are strongly correlated</a:t>
            </a:r>
            <a:endParaRPr lang="en-US" sz="1600" b="0" dirty="0" smtClean="0"/>
          </a:p>
        </p:txBody>
      </p:sp>
      <p:sp>
        <p:nvSpPr>
          <p:cNvPr id="10" name="Footer Placeholder 3"/>
          <p:cNvSpPr>
            <a:spLocks noGrp="1"/>
          </p:cNvSpPr>
          <p:nvPr>
            <p:ph type="ftr" sz="quarter" idx="4294967295"/>
          </p:nvPr>
        </p:nvSpPr>
        <p:spPr>
          <a:xfrm>
            <a:off x="0" y="6619875"/>
            <a:ext cx="2895600" cy="457200"/>
          </a:xfrm>
          <a:prstGeom prst="rect">
            <a:avLst/>
          </a:prstGeom>
        </p:spPr>
        <p:txBody>
          <a:bodyPr/>
          <a:lstStyle/>
          <a:p>
            <a:r>
              <a:rPr lang="en-US"/>
              <a:t> </a:t>
            </a:r>
          </a:p>
        </p:txBody>
      </p:sp>
      <p:pic>
        <p:nvPicPr>
          <p:cNvPr id="187438" name="Picture 1070"/>
          <p:cNvPicPr>
            <a:picLocks noChangeAspect="1" noChangeArrowheads="1"/>
          </p:cNvPicPr>
          <p:nvPr/>
        </p:nvPicPr>
        <p:blipFill>
          <a:blip r:embed="rId3" cstate="print"/>
          <a:srcRect/>
          <a:stretch>
            <a:fillRect/>
          </a:stretch>
        </p:blipFill>
        <p:spPr bwMode="auto">
          <a:xfrm>
            <a:off x="228600" y="1219200"/>
            <a:ext cx="3738563" cy="4832350"/>
          </a:xfrm>
          <a:prstGeom prst="rect">
            <a:avLst/>
          </a:prstGeom>
          <a:noFill/>
          <a:ln w="12700">
            <a:noFill/>
            <a:miter lim="800000"/>
            <a:headEnd type="none" w="sm" len="sm"/>
            <a:tailEnd type="none" w="sm" len="sm"/>
          </a:ln>
          <a:effectLst/>
        </p:spPr>
      </p:pic>
      <p:sp>
        <p:nvSpPr>
          <p:cNvPr id="187422" name="Text Box 1054"/>
          <p:cNvSpPr txBox="1">
            <a:spLocks noChangeArrowheads="1"/>
          </p:cNvSpPr>
          <p:nvPr/>
        </p:nvSpPr>
        <p:spPr bwMode="auto">
          <a:xfrm>
            <a:off x="2047875" y="3370263"/>
            <a:ext cx="1546225" cy="1069975"/>
          </a:xfrm>
          <a:prstGeom prst="rect">
            <a:avLst/>
          </a:prstGeom>
          <a:noFill/>
          <a:ln w="12700">
            <a:noFill/>
            <a:miter lim="800000"/>
            <a:headEnd type="none" w="sm" len="sm"/>
            <a:tailEnd type="none" w="sm" len="sm"/>
          </a:ln>
          <a:effectLst/>
        </p:spPr>
        <p:txBody>
          <a:bodyPr anchor="ctr">
            <a:spAutoFit/>
          </a:bodyPr>
          <a:lstStyle/>
          <a:p>
            <a:pPr eaLnBrk="0" hangingPunct="0"/>
            <a:r>
              <a:rPr lang="en-US" sz="1600" b="1">
                <a:latin typeface="Times New Roman" pitchFamily="18" charset="0"/>
              </a:rPr>
              <a:t>d</a:t>
            </a:r>
            <a:r>
              <a:rPr lang="en-US" sz="1600" b="1" baseline="-25000">
                <a:latin typeface="Times New Roman" pitchFamily="18" charset="0"/>
              </a:rPr>
              <a:t>p</a:t>
            </a:r>
            <a:r>
              <a:rPr lang="en-US" sz="1600" b="1">
                <a:latin typeface="Times New Roman" pitchFamily="18" charset="0"/>
              </a:rPr>
              <a:t> = 200 </a:t>
            </a:r>
            <a:r>
              <a:rPr lang="en-US" sz="1600" b="1">
                <a:latin typeface="Symbol" pitchFamily="18" charset="2"/>
              </a:rPr>
              <a:t>m</a:t>
            </a:r>
            <a:r>
              <a:rPr lang="en-US" sz="1600" b="1">
                <a:latin typeface="Times New Roman" pitchFamily="18" charset="0"/>
              </a:rPr>
              <a:t>m </a:t>
            </a:r>
          </a:p>
          <a:p>
            <a:pPr eaLnBrk="0" hangingPunct="0"/>
            <a:r>
              <a:rPr lang="en-US" sz="1600" b="1">
                <a:latin typeface="Symbol" pitchFamily="18" charset="2"/>
              </a:rPr>
              <a:t>r</a:t>
            </a:r>
            <a:r>
              <a:rPr lang="en-US" sz="1600" b="1" baseline="-25000">
                <a:latin typeface="Times New Roman" pitchFamily="18" charset="0"/>
              </a:rPr>
              <a:t>p</a:t>
            </a:r>
            <a:r>
              <a:rPr lang="en-US" sz="1600" b="1">
                <a:latin typeface="Times New Roman" pitchFamily="18" charset="0"/>
              </a:rPr>
              <a:t> = 1.0 g/cm</a:t>
            </a:r>
            <a:r>
              <a:rPr lang="en-US" sz="1600" b="1" baseline="30000">
                <a:latin typeface="Times New Roman" pitchFamily="18" charset="0"/>
              </a:rPr>
              <a:t>3</a:t>
            </a:r>
          </a:p>
          <a:p>
            <a:pPr eaLnBrk="0" hangingPunct="0"/>
            <a:r>
              <a:rPr lang="en-US" sz="1600" b="1">
                <a:latin typeface="Symbol" pitchFamily="18" charset="2"/>
              </a:rPr>
              <a:t>e</a:t>
            </a:r>
            <a:r>
              <a:rPr lang="en-US" sz="1600" b="1">
                <a:latin typeface="Times New Roman" pitchFamily="18" charset="0"/>
              </a:rPr>
              <a:t>* = 0.40</a:t>
            </a:r>
          </a:p>
          <a:p>
            <a:pPr eaLnBrk="0" hangingPunct="0"/>
            <a:endParaRPr lang="en-US" sz="1600" b="1">
              <a:latin typeface="Times New Roman" pitchFamily="18" charset="0"/>
            </a:endParaRPr>
          </a:p>
        </p:txBody>
      </p:sp>
      <p:sp>
        <p:nvSpPr>
          <p:cNvPr id="187430" name="Text Box 1062"/>
          <p:cNvSpPr txBox="1">
            <a:spLocks noChangeArrowheads="1"/>
          </p:cNvSpPr>
          <p:nvPr/>
        </p:nvSpPr>
        <p:spPr bwMode="auto">
          <a:xfrm>
            <a:off x="3346450" y="3370263"/>
            <a:ext cx="184150" cy="457200"/>
          </a:xfrm>
          <a:prstGeom prst="rect">
            <a:avLst/>
          </a:prstGeom>
          <a:noFill/>
          <a:ln w="12700">
            <a:noFill/>
            <a:miter lim="800000"/>
            <a:headEnd type="none" w="sm" len="sm"/>
            <a:tailEnd type="none" w="sm" len="sm"/>
          </a:ln>
          <a:effectLst/>
        </p:spPr>
        <p:txBody>
          <a:bodyPr wrap="none">
            <a:spAutoFit/>
          </a:bodyPr>
          <a:lstStyle/>
          <a:p>
            <a:pPr algn="ctr" eaLnBrk="0" hangingPunct="0"/>
            <a:endParaRPr lang="en-US" sz="2400">
              <a:latin typeface="Times New Roman" pitchFamily="18" charset="0"/>
            </a:endParaRPr>
          </a:p>
        </p:txBody>
      </p:sp>
      <p:sp>
        <p:nvSpPr>
          <p:cNvPr id="187435" name="Text Box 1067"/>
          <p:cNvSpPr txBox="1">
            <a:spLocks noChangeArrowheads="1"/>
          </p:cNvSpPr>
          <p:nvPr/>
        </p:nvSpPr>
        <p:spPr bwMode="auto">
          <a:xfrm>
            <a:off x="1203325" y="4449763"/>
            <a:ext cx="844550" cy="366712"/>
          </a:xfrm>
          <a:prstGeom prst="rect">
            <a:avLst/>
          </a:prstGeom>
          <a:noFill/>
          <a:ln w="12700">
            <a:noFill/>
            <a:miter lim="800000"/>
            <a:headEnd type="none" w="sm" len="sm"/>
            <a:tailEnd type="none" w="sm" len="sm"/>
          </a:ln>
          <a:effectLst/>
        </p:spPr>
        <p:txBody>
          <a:bodyPr wrap="none">
            <a:spAutoFit/>
          </a:bodyPr>
          <a:lstStyle/>
          <a:p>
            <a:r>
              <a:rPr lang="en-US" sz="1800" b="1">
                <a:solidFill>
                  <a:schemeClr val="bg1"/>
                </a:solidFill>
              </a:rPr>
              <a:t>Inlet 1</a:t>
            </a:r>
          </a:p>
        </p:txBody>
      </p:sp>
      <p:sp>
        <p:nvSpPr>
          <p:cNvPr id="187436" name="Text Box 1068"/>
          <p:cNvSpPr txBox="1">
            <a:spLocks noChangeArrowheads="1"/>
          </p:cNvSpPr>
          <p:nvPr/>
        </p:nvSpPr>
        <p:spPr bwMode="auto">
          <a:xfrm>
            <a:off x="200025" y="3687763"/>
            <a:ext cx="844550" cy="366712"/>
          </a:xfrm>
          <a:prstGeom prst="rect">
            <a:avLst/>
          </a:prstGeom>
          <a:noFill/>
          <a:ln w="12700">
            <a:noFill/>
            <a:miter lim="800000"/>
            <a:headEnd type="none" w="sm" len="sm"/>
            <a:tailEnd type="none" w="sm" len="sm"/>
          </a:ln>
          <a:effectLst/>
        </p:spPr>
        <p:txBody>
          <a:bodyPr wrap="none">
            <a:spAutoFit/>
          </a:bodyPr>
          <a:lstStyle/>
          <a:p>
            <a:r>
              <a:rPr lang="en-US" sz="1800" b="1"/>
              <a:t>Inlet 2</a:t>
            </a:r>
          </a:p>
        </p:txBody>
      </p:sp>
      <p:sp>
        <p:nvSpPr>
          <p:cNvPr id="187437" name="Text Box 1069"/>
          <p:cNvSpPr txBox="1">
            <a:spLocks noChangeArrowheads="1"/>
          </p:cNvSpPr>
          <p:nvPr/>
        </p:nvSpPr>
        <p:spPr bwMode="auto">
          <a:xfrm>
            <a:off x="1203325" y="2466975"/>
            <a:ext cx="844550" cy="366713"/>
          </a:xfrm>
          <a:prstGeom prst="rect">
            <a:avLst/>
          </a:prstGeom>
          <a:noFill/>
          <a:ln w="12700">
            <a:noFill/>
            <a:miter lim="800000"/>
            <a:headEnd type="none" w="sm" len="sm"/>
            <a:tailEnd type="none" w="sm" len="sm"/>
          </a:ln>
          <a:effectLst/>
        </p:spPr>
        <p:txBody>
          <a:bodyPr wrap="none">
            <a:spAutoFit/>
          </a:bodyPr>
          <a:lstStyle/>
          <a:p>
            <a:r>
              <a:rPr lang="en-US" sz="1800" b="1"/>
              <a:t>Inlet 3</a:t>
            </a:r>
          </a:p>
        </p:txBody>
      </p:sp>
      <p:pic>
        <p:nvPicPr>
          <p:cNvPr id="11" name="Picture 10" descr="co2_void"/>
          <p:cNvPicPr>
            <a:picLocks noChangeAspect="1" noChangeArrowheads="1"/>
          </p:cNvPicPr>
          <p:nvPr/>
        </p:nvPicPr>
        <p:blipFill>
          <a:blip r:embed="rId4" cstate="print"/>
          <a:srcRect/>
          <a:stretch>
            <a:fillRect/>
          </a:stretch>
        </p:blipFill>
        <p:spPr bwMode="auto">
          <a:xfrm>
            <a:off x="4267200" y="1295400"/>
            <a:ext cx="4043362" cy="3979863"/>
          </a:xfrm>
          <a:prstGeom prst="rect">
            <a:avLst/>
          </a:prstGeom>
          <a:noFill/>
        </p:spPr>
      </p:pic>
      <p:sp>
        <p:nvSpPr>
          <p:cNvPr id="12" name="Rectangle 11"/>
          <p:cNvSpPr/>
          <p:nvPr/>
        </p:nvSpPr>
        <p:spPr>
          <a:xfrm>
            <a:off x="228600" y="804446"/>
            <a:ext cx="7772400" cy="338554"/>
          </a:xfrm>
          <a:prstGeom prst="rect">
            <a:avLst/>
          </a:prstGeom>
        </p:spPr>
        <p:txBody>
          <a:bodyPr wrap="square">
            <a:spAutoFit/>
          </a:bodyPr>
          <a:lstStyle/>
          <a:p>
            <a:pPr marL="0" lvl="1">
              <a:spcBef>
                <a:spcPct val="50000"/>
              </a:spcBef>
            </a:pPr>
            <a:r>
              <a:rPr lang="en-US" sz="1600" b="1" dirty="0" smtClean="0">
                <a:solidFill>
                  <a:schemeClr val="accent4"/>
                </a:solidFill>
              </a:rPr>
              <a:t>MFIX simulation: 2M cells:10-days run-time for 15s on 256-512 processors</a:t>
            </a:r>
            <a:endParaRPr lang="en-US" sz="1600" b="1" dirty="0">
              <a:solidFill>
                <a:schemeClr val="accent4"/>
              </a:solidFill>
            </a:endParaRPr>
          </a:p>
        </p:txBody>
      </p:sp>
      <p:sp>
        <p:nvSpPr>
          <p:cNvPr id="14" name="Title 13"/>
          <p:cNvSpPr>
            <a:spLocks noGrp="1"/>
          </p:cNvSpPr>
          <p:nvPr>
            <p:ph type="title"/>
          </p:nvPr>
        </p:nvSpPr>
        <p:spPr/>
        <p:txBody>
          <a:bodyPr>
            <a:normAutofit/>
          </a:bodyPr>
          <a:lstStyle/>
          <a:p>
            <a:pPr lvl="0"/>
            <a:r>
              <a:rPr lang="en-US" sz="2500" dirty="0" smtClean="0"/>
              <a:t>Sample MFIX Application: Coal/Biomass Gasification</a:t>
            </a:r>
            <a:endParaRPr lang="en-US" sz="25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Outline</a:t>
            </a:r>
            <a:endParaRPr lang="en-US" dirty="0"/>
          </a:p>
        </p:txBody>
      </p:sp>
      <p:sp>
        <p:nvSpPr>
          <p:cNvPr id="4" name="Rectangle 3"/>
          <p:cNvSpPr/>
          <p:nvPr/>
        </p:nvSpPr>
        <p:spPr>
          <a:xfrm>
            <a:off x="1447800" y="5921514"/>
            <a:ext cx="6248400" cy="707886"/>
          </a:xfrm>
          <a:prstGeom prst="rect">
            <a:avLst/>
          </a:prstGeom>
          <a:ln w="19050">
            <a:solidFill>
              <a:schemeClr val="accent5"/>
            </a:solidFill>
          </a:ln>
        </p:spPr>
        <p:txBody>
          <a:bodyPr wrap="square">
            <a:spAutoFit/>
          </a:bodyPr>
          <a:lstStyle/>
          <a:p>
            <a:pPr algn="ctr"/>
            <a:r>
              <a:rPr lang="en-US" sz="2000" b="1" dirty="0" smtClean="0">
                <a:solidFill>
                  <a:schemeClr val="accent5"/>
                </a:solidFill>
              </a:rPr>
              <a:t>Coarse Goal: Setup cases and carry out simulations with different levels of difficulty</a:t>
            </a:r>
          </a:p>
        </p:txBody>
      </p:sp>
      <p:sp>
        <p:nvSpPr>
          <p:cNvPr id="6" name="Content Placeholder 1"/>
          <p:cNvSpPr>
            <a:spLocks noGrp="1"/>
          </p:cNvSpPr>
          <p:nvPr>
            <p:ph idx="1"/>
          </p:nvPr>
        </p:nvSpPr>
        <p:spPr>
          <a:xfrm>
            <a:off x="457200" y="990600"/>
            <a:ext cx="8229600" cy="4626547"/>
          </a:xfrm>
        </p:spPr>
        <p:txBody>
          <a:bodyPr>
            <a:normAutofit fontScale="92500" lnSpcReduction="20000"/>
          </a:bodyPr>
          <a:lstStyle/>
          <a:p>
            <a:pPr lvl="0"/>
            <a:r>
              <a:rPr lang="en-US" dirty="0" smtClean="0">
                <a:solidFill>
                  <a:schemeClr val="bg1">
                    <a:lumMod val="75000"/>
                  </a:schemeClr>
                </a:solidFill>
              </a:rPr>
              <a:t>Brief overview on</a:t>
            </a:r>
          </a:p>
          <a:p>
            <a:pPr lvl="1"/>
            <a:r>
              <a:rPr lang="en-US" dirty="0" smtClean="0">
                <a:solidFill>
                  <a:schemeClr val="bg1">
                    <a:lumMod val="75000"/>
                  </a:schemeClr>
                </a:solidFill>
              </a:rPr>
              <a:t>multiphase flows (challenges/issues)</a:t>
            </a:r>
          </a:p>
          <a:p>
            <a:pPr lvl="1"/>
            <a:r>
              <a:rPr lang="en-US" dirty="0" smtClean="0">
                <a:solidFill>
                  <a:schemeClr val="bg1">
                    <a:lumMod val="75000"/>
                  </a:schemeClr>
                </a:solidFill>
              </a:rPr>
              <a:t>modeling approaches to multiphase flows &amp; CFD</a:t>
            </a:r>
          </a:p>
          <a:p>
            <a:pPr lvl="1"/>
            <a:r>
              <a:rPr lang="en-US" dirty="0" smtClean="0">
                <a:solidFill>
                  <a:schemeClr val="bg1">
                    <a:lumMod val="75000"/>
                  </a:schemeClr>
                </a:solidFill>
              </a:rPr>
              <a:t>MFIX &amp; sample applications</a:t>
            </a:r>
          </a:p>
          <a:p>
            <a:r>
              <a:rPr lang="en-US" dirty="0" smtClean="0"/>
              <a:t>Hands on Work</a:t>
            </a:r>
          </a:p>
          <a:p>
            <a:pPr lvl="1"/>
            <a:r>
              <a:rPr lang="en-US" dirty="0" smtClean="0"/>
              <a:t>code installation and general CFD steps</a:t>
            </a:r>
          </a:p>
          <a:p>
            <a:pPr lvl="1"/>
            <a:r>
              <a:rPr lang="en-US" dirty="0" smtClean="0">
                <a:solidFill>
                  <a:schemeClr val="bg1">
                    <a:lumMod val="75000"/>
                  </a:schemeClr>
                </a:solidFill>
              </a:rPr>
              <a:t>example 1: pipe flow</a:t>
            </a:r>
          </a:p>
          <a:p>
            <a:pPr lvl="2"/>
            <a:r>
              <a:rPr lang="en-US" dirty="0" smtClean="0">
                <a:solidFill>
                  <a:schemeClr val="bg1">
                    <a:lumMod val="75000"/>
                  </a:schemeClr>
                </a:solidFill>
              </a:rPr>
              <a:t>code compilation (mfix.exe)</a:t>
            </a:r>
          </a:p>
          <a:p>
            <a:pPr lvl="2"/>
            <a:r>
              <a:rPr lang="en-US" dirty="0" smtClean="0">
                <a:solidFill>
                  <a:schemeClr val="bg1">
                    <a:lumMod val="75000"/>
                  </a:schemeClr>
                </a:solidFill>
              </a:rPr>
              <a:t>simulation setup (mfix.dat)</a:t>
            </a:r>
          </a:p>
          <a:p>
            <a:pPr lvl="2"/>
            <a:r>
              <a:rPr lang="en-US" dirty="0" smtClean="0">
                <a:solidFill>
                  <a:schemeClr val="bg1">
                    <a:lumMod val="75000"/>
                  </a:schemeClr>
                </a:solidFill>
              </a:rPr>
              <a:t>Post processing (</a:t>
            </a:r>
            <a:r>
              <a:rPr lang="en-US" dirty="0" err="1" smtClean="0">
                <a:solidFill>
                  <a:schemeClr val="bg1">
                    <a:lumMod val="75000"/>
                  </a:schemeClr>
                </a:solidFill>
              </a:rPr>
              <a:t>paraview</a:t>
            </a:r>
            <a:r>
              <a:rPr lang="en-US" dirty="0" smtClean="0">
                <a:solidFill>
                  <a:schemeClr val="bg1">
                    <a:lumMod val="75000"/>
                  </a:schemeClr>
                </a:solidFill>
              </a:rPr>
              <a:t>)</a:t>
            </a:r>
          </a:p>
          <a:p>
            <a:pPr lvl="1"/>
            <a:r>
              <a:rPr lang="en-US" dirty="0" smtClean="0">
                <a:solidFill>
                  <a:schemeClr val="bg1">
                    <a:lumMod val="75000"/>
                  </a:schemeClr>
                </a:solidFill>
              </a:rPr>
              <a:t>quick overview of MFIX solver (theory and numerical technique)</a:t>
            </a:r>
          </a:p>
          <a:p>
            <a:pPr lvl="1"/>
            <a:r>
              <a:rPr lang="en-US" dirty="0" smtClean="0">
                <a:solidFill>
                  <a:schemeClr val="bg1">
                    <a:lumMod val="75000"/>
                  </a:schemeClr>
                </a:solidFill>
              </a:rPr>
              <a:t>example 2: bubbling bed</a:t>
            </a:r>
          </a:p>
          <a:p>
            <a:pPr lvl="1"/>
            <a:r>
              <a:rPr lang="en-US" dirty="0" smtClean="0">
                <a:solidFill>
                  <a:schemeClr val="bg1">
                    <a:lumMod val="75000"/>
                  </a:schemeClr>
                </a:solidFill>
              </a:rPr>
              <a:t>example 3: spouted bed combustor</a:t>
            </a:r>
          </a:p>
          <a:p>
            <a:pPr lvl="1"/>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MFIX Installation (1)</a:t>
            </a:r>
            <a:endParaRPr lang="en-US" dirty="0"/>
          </a:p>
        </p:txBody>
      </p:sp>
      <p:pic>
        <p:nvPicPr>
          <p:cNvPr id="9" name="Picture 4"/>
          <p:cNvPicPr>
            <a:picLocks noChangeAspect="1" noChangeArrowheads="1"/>
          </p:cNvPicPr>
          <p:nvPr/>
        </p:nvPicPr>
        <p:blipFill>
          <a:blip r:embed="rId3" cstate="email"/>
          <a:srcRect/>
          <a:stretch>
            <a:fillRect/>
          </a:stretch>
        </p:blipFill>
        <p:spPr bwMode="auto">
          <a:xfrm>
            <a:off x="990600" y="3581400"/>
            <a:ext cx="7313613" cy="1617663"/>
          </a:xfrm>
          <a:prstGeom prst="rect">
            <a:avLst/>
          </a:prstGeom>
          <a:noFill/>
          <a:ln w="9525">
            <a:solidFill>
              <a:srgbClr val="000000"/>
            </a:solidFill>
            <a:miter lim="800000"/>
            <a:headEnd/>
            <a:tailEnd/>
          </a:ln>
        </p:spPr>
      </p:pic>
      <p:sp>
        <p:nvSpPr>
          <p:cNvPr id="10" name="Text Box 5"/>
          <p:cNvSpPr txBox="1">
            <a:spLocks noChangeArrowheads="1"/>
          </p:cNvSpPr>
          <p:nvPr/>
        </p:nvSpPr>
        <p:spPr bwMode="auto">
          <a:xfrm>
            <a:off x="2362200" y="5486400"/>
            <a:ext cx="4318000" cy="923330"/>
          </a:xfrm>
          <a:prstGeom prst="rect">
            <a:avLst/>
          </a:prstGeom>
          <a:noFill/>
          <a:ln w="12700">
            <a:noFill/>
            <a:miter lim="800000"/>
            <a:headEnd/>
            <a:tailEnd/>
          </a:ln>
          <a:effectLst/>
        </p:spPr>
        <p:txBody>
          <a:bodyPr>
            <a:spAutoFit/>
          </a:bodyPr>
          <a:lstStyle/>
          <a:p>
            <a:pPr algn="ctr">
              <a:spcBef>
                <a:spcPct val="50000"/>
              </a:spcBef>
            </a:pPr>
            <a:r>
              <a:rPr lang="en-US" dirty="0">
                <a:solidFill>
                  <a:schemeClr val="tx2"/>
                </a:solidFill>
              </a:rPr>
              <a:t>CVS web interface shows file names, version number, age of the version, developer name, and development notes</a:t>
            </a:r>
          </a:p>
        </p:txBody>
      </p:sp>
      <p:sp>
        <p:nvSpPr>
          <p:cNvPr id="12" name="Rectangle 11"/>
          <p:cNvSpPr/>
          <p:nvPr/>
        </p:nvSpPr>
        <p:spPr>
          <a:xfrm>
            <a:off x="4572000" y="152400"/>
            <a:ext cx="4399089" cy="369332"/>
          </a:xfrm>
          <a:prstGeom prst="rect">
            <a:avLst/>
          </a:prstGeom>
        </p:spPr>
        <p:txBody>
          <a:bodyPr wrap="none">
            <a:spAutoFit/>
          </a:bodyPr>
          <a:lstStyle/>
          <a:p>
            <a:r>
              <a:rPr lang="en-US" dirty="0" smtClean="0">
                <a:hlinkClick r:id="rId4"/>
              </a:rPr>
              <a:t>https://mfix.netl.doe.gov/members/index.php</a:t>
            </a:r>
            <a:r>
              <a:rPr lang="en-US" dirty="0" smtClean="0"/>
              <a:t> </a:t>
            </a:r>
            <a:endParaRPr lang="en-US" dirty="0"/>
          </a:p>
        </p:txBody>
      </p:sp>
      <p:sp>
        <p:nvSpPr>
          <p:cNvPr id="14" name="Content Placeholder 2"/>
          <p:cNvSpPr txBox="1">
            <a:spLocks/>
          </p:cNvSpPr>
          <p:nvPr/>
        </p:nvSpPr>
        <p:spPr>
          <a:xfrm>
            <a:off x="228600" y="1066801"/>
            <a:ext cx="8229600" cy="3657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chemeClr val="tx2"/>
              </a:buClr>
              <a:buSzPct val="70000"/>
              <a:buFont typeface="Wingdings 2" pitchFamily="18" charset="2"/>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Go to </a:t>
            </a:r>
            <a:r>
              <a:rPr kumimoji="0" lang="en-US" sz="2000" b="0" i="0" u="none" strike="noStrike" kern="1200" cap="none" spc="0" normalizeH="0" baseline="0" noProof="0" dirty="0" smtClean="0">
                <a:ln>
                  <a:noFill/>
                </a:ln>
                <a:solidFill>
                  <a:schemeClr val="tx1"/>
                </a:solidFill>
                <a:effectLst/>
                <a:uLnTx/>
                <a:uFillTx/>
                <a:latin typeface="+mn-lt"/>
                <a:ea typeface="+mn-ea"/>
                <a:cs typeface="+mn-cs"/>
                <a:hlinkClick r:id="rId5"/>
              </a:rPr>
              <a:t>http://mfix.netl.doe.gov/</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click on the members link, &amp; sign-in</a:t>
            </a:r>
          </a:p>
          <a:p>
            <a:pPr marL="342900" marR="0" lvl="0" indent="-342900" algn="l" defTabSz="914400" rtl="0" eaLnBrk="1" fontAlgn="auto" latinLnBrk="0" hangingPunct="1">
              <a:lnSpc>
                <a:spcPct val="100000"/>
              </a:lnSpc>
              <a:spcBef>
                <a:spcPct val="20000"/>
              </a:spcBef>
              <a:spcAft>
                <a:spcPts val="0"/>
              </a:spcAft>
              <a:buClr>
                <a:schemeClr val="tx2"/>
              </a:buClr>
              <a:buSzPct val="70000"/>
              <a:buFont typeface="Wingdings 2" pitchFamily="18" charset="2"/>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70000"/>
              <a:buFont typeface="Wingdings 2" pitchFamily="18" charset="2"/>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Download options</a:t>
            </a:r>
          </a:p>
          <a:p>
            <a:pPr marL="742950" marR="0" lvl="1" indent="-285750" algn="l" defTabSz="914400" rtl="0" eaLnBrk="1" fontAlgn="auto" latinLnBrk="0" hangingPunct="1">
              <a:lnSpc>
                <a:spcPct val="100000"/>
              </a:lnSpc>
              <a:spcBef>
                <a:spcPct val="20000"/>
              </a:spcBef>
              <a:spcAft>
                <a:spcPts val="0"/>
              </a:spcAft>
              <a:buClr>
                <a:schemeClr val="accent4"/>
              </a:buClr>
              <a:buSzPct val="60000"/>
              <a:buFont typeface="Wingdings 2" pitchFamily="18" charset="2"/>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CVS version - users can view latest changes to code and download desirable files through CVSWEB.  All modifications are immediately available to user.  CVS allows users to retrieve any version of the code and is forever available for public scrutiny. </a:t>
            </a:r>
            <a:endParaRPr lang="en-US" sz="2000" dirty="0" smtClean="0"/>
          </a:p>
          <a:p>
            <a:pPr marL="342900" marR="0" lvl="0" indent="-342900" algn="l" defTabSz="914400" rtl="0" eaLnBrk="1" fontAlgn="auto" latinLnBrk="0" hangingPunct="1">
              <a:lnSpc>
                <a:spcPct val="100000"/>
              </a:lnSpc>
              <a:spcBef>
                <a:spcPct val="20000"/>
              </a:spcBef>
              <a:spcAft>
                <a:spcPts val="0"/>
              </a:spcAft>
              <a:buClr>
                <a:schemeClr val="tx2"/>
              </a:buClr>
              <a:buSzPct val="70000"/>
              <a:buFont typeface="Wingdings 2" pitchFamily="18" charset="2"/>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70000"/>
              <a:buFont typeface="Wingdings 2" pitchFamily="18" charset="2"/>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70000"/>
              <a:buFont typeface="Wingdings 2" pitchFamily="18" charset="2"/>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70000"/>
              <a:buFont typeface="Wingdings 2" pitchFamily="18" charset="2"/>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70000"/>
              <a:buFont typeface="Wingdings 2" pitchFamily="18" charset="2"/>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smtClean="0"/>
              <a:t>NETL Motivation</a:t>
            </a:r>
          </a:p>
        </p:txBody>
      </p:sp>
      <p:pic>
        <p:nvPicPr>
          <p:cNvPr id="9219" name="Picture 6" descr="wabash_egas_gasifier.jpg"/>
          <p:cNvPicPr>
            <a:picLocks noChangeAspect="1"/>
          </p:cNvPicPr>
          <p:nvPr/>
        </p:nvPicPr>
        <p:blipFill>
          <a:blip r:embed="rId3" cstate="print"/>
          <a:srcRect/>
          <a:stretch>
            <a:fillRect/>
          </a:stretch>
        </p:blipFill>
        <p:spPr bwMode="auto">
          <a:xfrm>
            <a:off x="4876800" y="3886200"/>
            <a:ext cx="1524000" cy="1616075"/>
          </a:xfrm>
          <a:prstGeom prst="rect">
            <a:avLst/>
          </a:prstGeom>
          <a:noFill/>
          <a:ln w="9525">
            <a:noFill/>
            <a:miter lim="800000"/>
            <a:headEnd/>
            <a:tailEnd/>
          </a:ln>
        </p:spPr>
      </p:pic>
      <p:sp>
        <p:nvSpPr>
          <p:cNvPr id="9220" name="TextBox 11"/>
          <p:cNvSpPr txBox="1">
            <a:spLocks noChangeArrowheads="1"/>
          </p:cNvSpPr>
          <p:nvPr/>
        </p:nvSpPr>
        <p:spPr bwMode="auto">
          <a:xfrm>
            <a:off x="322263" y="1066800"/>
            <a:ext cx="682625" cy="400050"/>
          </a:xfrm>
          <a:prstGeom prst="rect">
            <a:avLst/>
          </a:prstGeom>
          <a:noFill/>
          <a:ln w="9525">
            <a:noFill/>
            <a:miter lim="800000"/>
            <a:headEnd/>
            <a:tailEnd/>
          </a:ln>
        </p:spPr>
        <p:txBody>
          <a:bodyPr wrap="none">
            <a:spAutoFit/>
          </a:bodyPr>
          <a:lstStyle/>
          <a:p>
            <a:r>
              <a:rPr lang="en-US" b="1" dirty="0"/>
              <a:t>Goal</a:t>
            </a:r>
          </a:p>
        </p:txBody>
      </p:sp>
      <p:sp>
        <p:nvSpPr>
          <p:cNvPr id="9221" name="Rectangle 12"/>
          <p:cNvSpPr>
            <a:spLocks noChangeArrowheads="1"/>
          </p:cNvSpPr>
          <p:nvPr/>
        </p:nvSpPr>
        <p:spPr bwMode="auto">
          <a:xfrm>
            <a:off x="322263" y="1371600"/>
            <a:ext cx="4572000" cy="1016000"/>
          </a:xfrm>
          <a:prstGeom prst="rect">
            <a:avLst/>
          </a:prstGeom>
          <a:noFill/>
          <a:ln w="9525">
            <a:noFill/>
            <a:miter lim="800000"/>
            <a:headEnd/>
            <a:tailEnd/>
          </a:ln>
        </p:spPr>
        <p:txBody>
          <a:bodyPr>
            <a:spAutoFit/>
          </a:bodyPr>
          <a:lstStyle/>
          <a:p>
            <a:r>
              <a:rPr lang="en-US" dirty="0"/>
              <a:t>Develop and apply simulation and visualization tools for designing/analyzing zero-emission fossil energy plants.</a:t>
            </a:r>
          </a:p>
        </p:txBody>
      </p:sp>
      <p:sp>
        <p:nvSpPr>
          <p:cNvPr id="9222" name="Rectangle 13"/>
          <p:cNvSpPr>
            <a:spLocks noChangeArrowheads="1"/>
          </p:cNvSpPr>
          <p:nvPr/>
        </p:nvSpPr>
        <p:spPr bwMode="auto">
          <a:xfrm>
            <a:off x="322263" y="3200400"/>
            <a:ext cx="4572000" cy="1323975"/>
          </a:xfrm>
          <a:prstGeom prst="rect">
            <a:avLst/>
          </a:prstGeom>
          <a:noFill/>
          <a:ln w="9525">
            <a:noFill/>
            <a:miter lim="800000"/>
            <a:headEnd/>
            <a:tailEnd/>
          </a:ln>
        </p:spPr>
        <p:txBody>
          <a:bodyPr>
            <a:spAutoFit/>
          </a:bodyPr>
          <a:lstStyle/>
          <a:p>
            <a:r>
              <a:rPr lang="en-US" dirty="0"/>
              <a:t>Integrate experimental and computational sciences at multiple scales, to generate information beyond the reach of experiments alone</a:t>
            </a:r>
          </a:p>
        </p:txBody>
      </p:sp>
      <p:sp>
        <p:nvSpPr>
          <p:cNvPr id="9223" name="TextBox 14"/>
          <p:cNvSpPr txBox="1">
            <a:spLocks noChangeArrowheads="1"/>
          </p:cNvSpPr>
          <p:nvPr/>
        </p:nvSpPr>
        <p:spPr bwMode="auto">
          <a:xfrm>
            <a:off x="322263" y="2895600"/>
            <a:ext cx="1214437" cy="400050"/>
          </a:xfrm>
          <a:prstGeom prst="rect">
            <a:avLst/>
          </a:prstGeom>
          <a:noFill/>
          <a:ln w="9525">
            <a:noFill/>
            <a:miter lim="800000"/>
            <a:headEnd/>
            <a:tailEnd/>
          </a:ln>
        </p:spPr>
        <p:txBody>
          <a:bodyPr wrap="none">
            <a:spAutoFit/>
          </a:bodyPr>
          <a:lstStyle/>
          <a:p>
            <a:r>
              <a:rPr lang="en-US" b="1" dirty="0"/>
              <a:t>Approach</a:t>
            </a:r>
          </a:p>
        </p:txBody>
      </p:sp>
      <p:sp>
        <p:nvSpPr>
          <p:cNvPr id="9224" name="TextBox 15"/>
          <p:cNvSpPr txBox="1">
            <a:spLocks noChangeArrowheads="1"/>
          </p:cNvSpPr>
          <p:nvPr/>
        </p:nvSpPr>
        <p:spPr bwMode="auto">
          <a:xfrm>
            <a:off x="322263" y="4800600"/>
            <a:ext cx="1058862" cy="400050"/>
          </a:xfrm>
          <a:prstGeom prst="rect">
            <a:avLst/>
          </a:prstGeom>
          <a:noFill/>
          <a:ln w="9525">
            <a:noFill/>
            <a:miter lim="800000"/>
            <a:headEnd/>
            <a:tailEnd/>
          </a:ln>
        </p:spPr>
        <p:txBody>
          <a:bodyPr wrap="none">
            <a:spAutoFit/>
          </a:bodyPr>
          <a:lstStyle/>
          <a:p>
            <a:r>
              <a:rPr lang="en-US" b="1"/>
              <a:t>Benefits</a:t>
            </a:r>
          </a:p>
        </p:txBody>
      </p:sp>
      <p:sp>
        <p:nvSpPr>
          <p:cNvPr id="9225" name="Rectangle 16"/>
          <p:cNvSpPr>
            <a:spLocks noChangeArrowheads="1"/>
          </p:cNvSpPr>
          <p:nvPr/>
        </p:nvSpPr>
        <p:spPr bwMode="auto">
          <a:xfrm>
            <a:off x="322263" y="5105400"/>
            <a:ext cx="4572000" cy="708025"/>
          </a:xfrm>
          <a:prstGeom prst="rect">
            <a:avLst/>
          </a:prstGeom>
          <a:noFill/>
          <a:ln w="9525">
            <a:noFill/>
            <a:miter lim="800000"/>
            <a:headEnd/>
            <a:tailEnd/>
          </a:ln>
        </p:spPr>
        <p:txBody>
          <a:bodyPr>
            <a:spAutoFit/>
          </a:bodyPr>
          <a:lstStyle/>
          <a:p>
            <a:r>
              <a:rPr lang="en-US"/>
              <a:t>Speeds design, reduces risk, and saves money</a:t>
            </a:r>
          </a:p>
        </p:txBody>
      </p:sp>
      <p:sp>
        <p:nvSpPr>
          <p:cNvPr id="9226" name="TextBox 18"/>
          <p:cNvSpPr txBox="1">
            <a:spLocks noChangeArrowheads="1"/>
          </p:cNvSpPr>
          <p:nvPr/>
        </p:nvSpPr>
        <p:spPr bwMode="auto">
          <a:xfrm>
            <a:off x="7467600" y="1066800"/>
            <a:ext cx="1524000" cy="584200"/>
          </a:xfrm>
          <a:prstGeom prst="rect">
            <a:avLst/>
          </a:prstGeom>
          <a:noFill/>
          <a:ln w="9525">
            <a:noFill/>
            <a:miter lim="800000"/>
            <a:headEnd/>
            <a:tailEnd/>
          </a:ln>
        </p:spPr>
        <p:txBody>
          <a:bodyPr>
            <a:spAutoFit/>
          </a:bodyPr>
          <a:lstStyle/>
          <a:p>
            <a:pPr algn="ctr"/>
            <a:r>
              <a:rPr lang="en-US" sz="1600" b="1"/>
              <a:t>Atoms – Molecules</a:t>
            </a:r>
          </a:p>
        </p:txBody>
      </p:sp>
      <p:sp>
        <p:nvSpPr>
          <p:cNvPr id="9227" name="TextBox 19"/>
          <p:cNvSpPr txBox="1">
            <a:spLocks noChangeArrowheads="1"/>
          </p:cNvSpPr>
          <p:nvPr/>
        </p:nvSpPr>
        <p:spPr bwMode="auto">
          <a:xfrm>
            <a:off x="7696200" y="2743200"/>
            <a:ext cx="904875" cy="338138"/>
          </a:xfrm>
          <a:prstGeom prst="rect">
            <a:avLst/>
          </a:prstGeom>
          <a:noFill/>
          <a:ln w="9525">
            <a:noFill/>
            <a:miter lim="800000"/>
            <a:headEnd/>
            <a:tailEnd/>
          </a:ln>
        </p:spPr>
        <p:txBody>
          <a:bodyPr wrap="none">
            <a:spAutoFit/>
          </a:bodyPr>
          <a:lstStyle/>
          <a:p>
            <a:r>
              <a:rPr lang="en-US" sz="1600" b="1"/>
              <a:t>Particles</a:t>
            </a:r>
          </a:p>
        </p:txBody>
      </p:sp>
      <p:sp>
        <p:nvSpPr>
          <p:cNvPr id="9228" name="TextBox 20"/>
          <p:cNvSpPr txBox="1">
            <a:spLocks noChangeArrowheads="1"/>
          </p:cNvSpPr>
          <p:nvPr/>
        </p:nvSpPr>
        <p:spPr bwMode="auto">
          <a:xfrm>
            <a:off x="7696200" y="4267200"/>
            <a:ext cx="927100" cy="338138"/>
          </a:xfrm>
          <a:prstGeom prst="rect">
            <a:avLst/>
          </a:prstGeom>
          <a:noFill/>
          <a:ln w="9525">
            <a:noFill/>
            <a:miter lim="800000"/>
            <a:headEnd/>
            <a:tailEnd/>
          </a:ln>
        </p:spPr>
        <p:txBody>
          <a:bodyPr wrap="none">
            <a:spAutoFit/>
          </a:bodyPr>
          <a:lstStyle/>
          <a:p>
            <a:r>
              <a:rPr lang="en-US" sz="1600" b="1"/>
              <a:t>Unit Ops</a:t>
            </a:r>
          </a:p>
        </p:txBody>
      </p:sp>
      <p:sp>
        <p:nvSpPr>
          <p:cNvPr id="9229" name="TextBox 21"/>
          <p:cNvSpPr txBox="1">
            <a:spLocks noChangeArrowheads="1"/>
          </p:cNvSpPr>
          <p:nvPr/>
        </p:nvSpPr>
        <p:spPr bwMode="auto">
          <a:xfrm>
            <a:off x="7848600" y="5867400"/>
            <a:ext cx="623888" cy="338138"/>
          </a:xfrm>
          <a:prstGeom prst="rect">
            <a:avLst/>
          </a:prstGeom>
          <a:noFill/>
          <a:ln w="9525">
            <a:noFill/>
            <a:miter lim="800000"/>
            <a:headEnd/>
            <a:tailEnd/>
          </a:ln>
        </p:spPr>
        <p:txBody>
          <a:bodyPr wrap="none">
            <a:spAutoFit/>
          </a:bodyPr>
          <a:lstStyle/>
          <a:p>
            <a:r>
              <a:rPr lang="en-US" sz="1600" b="1"/>
              <a:t>Plant</a:t>
            </a:r>
          </a:p>
        </p:txBody>
      </p:sp>
      <p:pic>
        <p:nvPicPr>
          <p:cNvPr id="9230" name="Picture 4"/>
          <p:cNvPicPr>
            <a:picLocks noChangeAspect="1" noChangeArrowheads="1"/>
          </p:cNvPicPr>
          <p:nvPr/>
        </p:nvPicPr>
        <p:blipFill>
          <a:blip r:embed="rId4" cstate="print"/>
          <a:srcRect/>
          <a:stretch>
            <a:fillRect/>
          </a:stretch>
        </p:blipFill>
        <p:spPr bwMode="auto">
          <a:xfrm>
            <a:off x="6553200" y="4038600"/>
            <a:ext cx="962025" cy="1381125"/>
          </a:xfrm>
          <a:prstGeom prst="rect">
            <a:avLst/>
          </a:prstGeom>
          <a:noFill/>
          <a:ln w="9525" algn="ctr">
            <a:noFill/>
            <a:miter lim="800000"/>
            <a:headEnd/>
            <a:tailEnd/>
          </a:ln>
        </p:spPr>
      </p:pic>
      <p:pic>
        <p:nvPicPr>
          <p:cNvPr id="9231" name="Picture 5"/>
          <p:cNvPicPr>
            <a:picLocks noChangeAspect="1" noChangeArrowheads="1"/>
          </p:cNvPicPr>
          <p:nvPr/>
        </p:nvPicPr>
        <p:blipFill>
          <a:blip r:embed="rId5" cstate="print"/>
          <a:srcRect/>
          <a:stretch>
            <a:fillRect/>
          </a:stretch>
        </p:blipFill>
        <p:spPr bwMode="auto">
          <a:xfrm>
            <a:off x="6324600" y="2514600"/>
            <a:ext cx="1233488" cy="1362075"/>
          </a:xfrm>
          <a:prstGeom prst="rect">
            <a:avLst/>
          </a:prstGeom>
          <a:noFill/>
          <a:ln w="9525" algn="ctr">
            <a:noFill/>
            <a:miter lim="800000"/>
            <a:headEnd/>
            <a:tailEnd/>
          </a:ln>
        </p:spPr>
      </p:pic>
      <p:pic>
        <p:nvPicPr>
          <p:cNvPr id="9232" name="Picture 6"/>
          <p:cNvPicPr>
            <a:picLocks noChangeAspect="1" noChangeArrowheads="1"/>
          </p:cNvPicPr>
          <p:nvPr/>
        </p:nvPicPr>
        <p:blipFill>
          <a:blip r:embed="rId6" cstate="print"/>
          <a:srcRect/>
          <a:stretch>
            <a:fillRect/>
          </a:stretch>
        </p:blipFill>
        <p:spPr bwMode="auto">
          <a:xfrm>
            <a:off x="5638800" y="609600"/>
            <a:ext cx="1898650" cy="1652588"/>
          </a:xfrm>
          <a:prstGeom prst="rect">
            <a:avLst/>
          </a:prstGeom>
          <a:noFill/>
          <a:ln w="9525" algn="ctr">
            <a:noFill/>
            <a:miter lim="800000"/>
            <a:headEnd/>
            <a:tailEnd/>
          </a:ln>
        </p:spPr>
      </p:pic>
      <p:pic>
        <p:nvPicPr>
          <p:cNvPr id="9233" name="Picture 8"/>
          <p:cNvPicPr>
            <a:picLocks noChangeAspect="1" noChangeArrowheads="1"/>
          </p:cNvPicPr>
          <p:nvPr/>
        </p:nvPicPr>
        <p:blipFill>
          <a:blip r:embed="rId7" cstate="print"/>
          <a:srcRect/>
          <a:stretch>
            <a:fillRect/>
          </a:stretch>
        </p:blipFill>
        <p:spPr bwMode="auto">
          <a:xfrm>
            <a:off x="5715000" y="5562600"/>
            <a:ext cx="1905000" cy="1143000"/>
          </a:xfrm>
          <a:prstGeom prst="rect">
            <a:avLst/>
          </a:prstGeom>
          <a:noFill/>
          <a:ln w="9525" algn="ctr">
            <a:noFill/>
            <a:miter lim="800000"/>
            <a:headEnd/>
            <a:tailEnd/>
          </a:ln>
        </p:spPr>
      </p:pic>
      <p:sp>
        <p:nvSpPr>
          <p:cNvPr id="9234" name="TextBox 17"/>
          <p:cNvSpPr txBox="1">
            <a:spLocks noChangeArrowheads="1"/>
          </p:cNvSpPr>
          <p:nvPr/>
        </p:nvSpPr>
        <p:spPr bwMode="auto">
          <a:xfrm>
            <a:off x="4876800" y="0"/>
            <a:ext cx="3559175" cy="584200"/>
          </a:xfrm>
          <a:prstGeom prst="rect">
            <a:avLst/>
          </a:prstGeom>
          <a:noFill/>
          <a:ln w="9525">
            <a:noFill/>
            <a:miter lim="800000"/>
            <a:headEnd/>
            <a:tailEnd/>
          </a:ln>
        </p:spPr>
        <p:txBody>
          <a:bodyPr wrap="none">
            <a:spAutoFit/>
          </a:bodyPr>
          <a:lstStyle/>
          <a:p>
            <a:pPr algn="ctr"/>
            <a:r>
              <a:rPr lang="en-US" sz="1600" b="1"/>
              <a:t>Computational Science Division</a:t>
            </a:r>
          </a:p>
          <a:p>
            <a:pPr algn="ctr"/>
            <a:r>
              <a:rPr lang="en-US" sz="1600" b="1"/>
              <a:t>Various Computational Modeling Scales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8229600" cy="4953000"/>
          </a:xfrm>
        </p:spPr>
        <p:txBody>
          <a:bodyPr>
            <a:noAutofit/>
          </a:bodyPr>
          <a:lstStyle/>
          <a:p>
            <a:r>
              <a:rPr lang="en-US" sz="2000" dirty="0" smtClean="0"/>
              <a:t>Go to </a:t>
            </a:r>
            <a:r>
              <a:rPr lang="en-US" sz="2000" dirty="0" smtClean="0">
                <a:hlinkClick r:id="rId3"/>
              </a:rPr>
              <a:t>http://mfix.netl.doe.gov/</a:t>
            </a:r>
            <a:r>
              <a:rPr lang="en-US" sz="2000" dirty="0" smtClean="0"/>
              <a:t>, click on the members link, &amp; sign-in</a:t>
            </a:r>
          </a:p>
          <a:p>
            <a:endParaRPr lang="en-US" sz="2000" dirty="0" smtClean="0"/>
          </a:p>
          <a:p>
            <a:r>
              <a:rPr lang="en-US" sz="2000" dirty="0" smtClean="0"/>
              <a:t>Download options</a:t>
            </a:r>
          </a:p>
          <a:p>
            <a:pPr lvl="1"/>
            <a:r>
              <a:rPr lang="en-US" sz="1800" dirty="0" smtClean="0"/>
              <a:t>CVS version - users can view latest changes to code and download desirable files through CVSWEB.  All modifications are immediately available to user.  CVS allows users to retrieve any version of the code and is forever available for public scrutiny. </a:t>
            </a:r>
          </a:p>
          <a:p>
            <a:pPr lvl="1"/>
            <a:r>
              <a:rPr lang="en-US" sz="1800" dirty="0" smtClean="0"/>
              <a:t>Download </a:t>
            </a:r>
            <a:r>
              <a:rPr lang="en-US" sz="1800" b="1" dirty="0" smtClean="0">
                <a:solidFill>
                  <a:schemeClr val="accent5"/>
                </a:solidFill>
              </a:rPr>
              <a:t>2012-1 version </a:t>
            </a:r>
            <a:r>
              <a:rPr lang="en-US" sz="1800" dirty="0" smtClean="0"/>
              <a:t>from </a:t>
            </a:r>
            <a:r>
              <a:rPr lang="en-US" sz="1800" dirty="0" smtClean="0">
                <a:hlinkClick r:id="rId4"/>
              </a:rPr>
              <a:t>https://mfix.netl.doe.gov/members/download/mfix.tar.gz</a:t>
            </a:r>
            <a:r>
              <a:rPr lang="en-US" sz="1800" dirty="0" smtClean="0"/>
              <a:t> </a:t>
            </a:r>
          </a:p>
          <a:p>
            <a:pPr lvl="1"/>
            <a:r>
              <a:rPr lang="en-US" sz="1800" b="1" dirty="0" smtClean="0">
                <a:solidFill>
                  <a:schemeClr val="accent5"/>
                </a:solidFill>
              </a:rPr>
              <a:t>2012-1 version </a:t>
            </a:r>
            <a:r>
              <a:rPr lang="en-US" sz="1800" dirty="0" smtClean="0"/>
              <a:t>– New release after major revision.  The latest bug fixes are made available for download (updated daily).   </a:t>
            </a:r>
          </a:p>
          <a:p>
            <a:pPr lvl="1"/>
            <a:r>
              <a:rPr lang="en-US" sz="1800" dirty="0" smtClean="0"/>
              <a:t>Other major revisions will be available when the next new release is launched (once or twice a year).</a:t>
            </a:r>
            <a:r>
              <a:rPr lang="en-US" sz="1800" dirty="0" smtClean="0"/>
              <a:t> </a:t>
            </a:r>
            <a:endParaRPr lang="en-US" sz="2000" dirty="0" smtClean="0"/>
          </a:p>
          <a:p>
            <a:endParaRPr lang="en-US" sz="2000" dirty="0" smtClean="0"/>
          </a:p>
          <a:p>
            <a:pPr lvl="0"/>
            <a:endParaRPr lang="en-US" sz="2000" dirty="0" smtClean="0"/>
          </a:p>
          <a:p>
            <a:pPr lvl="0"/>
            <a:endParaRPr lang="en-US" sz="2000" dirty="0" smtClean="0"/>
          </a:p>
        </p:txBody>
      </p:sp>
      <p:sp>
        <p:nvSpPr>
          <p:cNvPr id="2" name="Title 1"/>
          <p:cNvSpPr>
            <a:spLocks noGrp="1"/>
          </p:cNvSpPr>
          <p:nvPr>
            <p:ph type="title"/>
          </p:nvPr>
        </p:nvSpPr>
        <p:spPr/>
        <p:txBody>
          <a:bodyPr/>
          <a:lstStyle/>
          <a:p>
            <a:r>
              <a:rPr lang="en-US" smtClean="0"/>
              <a:t>MFIX Installation (2)</a:t>
            </a:r>
            <a:endParaRPr lang="en-US" dirty="0"/>
          </a:p>
        </p:txBody>
      </p:sp>
      <p:sp>
        <p:nvSpPr>
          <p:cNvPr id="6" name="Rectangle 5"/>
          <p:cNvSpPr/>
          <p:nvPr/>
        </p:nvSpPr>
        <p:spPr>
          <a:xfrm>
            <a:off x="4572000" y="152400"/>
            <a:ext cx="4399089" cy="369332"/>
          </a:xfrm>
          <a:prstGeom prst="rect">
            <a:avLst/>
          </a:prstGeom>
        </p:spPr>
        <p:txBody>
          <a:bodyPr wrap="none">
            <a:spAutoFit/>
          </a:bodyPr>
          <a:lstStyle/>
          <a:p>
            <a:r>
              <a:rPr lang="en-US" dirty="0" smtClean="0">
                <a:hlinkClick r:id="rId5"/>
              </a:rPr>
              <a:t>https://mfix.netl.doe.gov/members/index.php</a:t>
            </a:r>
            <a:r>
              <a:rPr lang="en-US" dirty="0" smtClean="0"/>
              <a:t>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088453"/>
            <a:ext cx="7467600" cy="5769547"/>
          </a:xfrm>
        </p:spPr>
        <p:txBody>
          <a:bodyPr>
            <a:noAutofit/>
          </a:bodyPr>
          <a:lstStyle/>
          <a:p>
            <a:pPr lvl="0">
              <a:spcBef>
                <a:spcPts val="0"/>
              </a:spcBef>
            </a:pPr>
            <a:r>
              <a:rPr lang="en-US" sz="2000" dirty="0" smtClean="0"/>
              <a:t>Place </a:t>
            </a:r>
            <a:r>
              <a:rPr lang="en-US" sz="2000" dirty="0" err="1" smtClean="0"/>
              <a:t>mfix.tar.gz</a:t>
            </a:r>
            <a:r>
              <a:rPr lang="en-US" sz="2000" dirty="0" smtClean="0"/>
              <a:t> in your home directory on your system </a:t>
            </a:r>
          </a:p>
          <a:p>
            <a:pPr lvl="1">
              <a:spcBef>
                <a:spcPts val="0"/>
              </a:spcBef>
            </a:pPr>
            <a:r>
              <a:rPr lang="en-US" sz="1600" dirty="0" smtClean="0"/>
              <a:t>For example: /</a:t>
            </a:r>
            <a:r>
              <a:rPr lang="en-US" sz="1600" dirty="0" err="1" smtClean="0"/>
              <a:t>pic</a:t>
            </a:r>
            <a:r>
              <a:rPr lang="en-US" sz="1600" dirty="0" smtClean="0"/>
              <a:t>/people/</a:t>
            </a:r>
            <a:r>
              <a:rPr lang="en-US" sz="1600" dirty="0" err="1" smtClean="0"/>
              <a:t>your_user_name</a:t>
            </a:r>
            <a:endParaRPr lang="en-US" sz="1600" dirty="0" smtClean="0"/>
          </a:p>
          <a:p>
            <a:pPr lvl="0">
              <a:spcBef>
                <a:spcPts val="0"/>
              </a:spcBef>
            </a:pPr>
            <a:endParaRPr lang="en-US" sz="2000" dirty="0" smtClean="0"/>
          </a:p>
          <a:p>
            <a:pPr lvl="0">
              <a:spcBef>
                <a:spcPts val="0"/>
              </a:spcBef>
            </a:pPr>
            <a:r>
              <a:rPr lang="en-US" sz="2000" dirty="0" smtClean="0"/>
              <a:t>At the command prompt, type: </a:t>
            </a:r>
            <a:r>
              <a:rPr lang="en-US" sz="2000" i="1" dirty="0" err="1" smtClean="0"/>
              <a:t>gunzip</a:t>
            </a:r>
            <a:r>
              <a:rPr lang="en-US" sz="2000" i="1" dirty="0" smtClean="0"/>
              <a:t> –d </a:t>
            </a:r>
            <a:r>
              <a:rPr lang="en-US" sz="2000" i="1" dirty="0" err="1" smtClean="0"/>
              <a:t>mfix.tar.gz</a:t>
            </a:r>
            <a:endParaRPr lang="en-US" sz="2000" dirty="0" smtClean="0"/>
          </a:p>
          <a:p>
            <a:pPr lvl="1">
              <a:spcBef>
                <a:spcPts val="0"/>
              </a:spcBef>
            </a:pPr>
            <a:r>
              <a:rPr lang="en-US" sz="1600" dirty="0" smtClean="0"/>
              <a:t>This will create mfix.tar</a:t>
            </a:r>
          </a:p>
          <a:p>
            <a:pPr lvl="1">
              <a:spcBef>
                <a:spcPts val="0"/>
              </a:spcBef>
            </a:pPr>
            <a:endParaRPr lang="en-US" sz="1600" dirty="0" smtClean="0"/>
          </a:p>
          <a:p>
            <a:r>
              <a:rPr lang="en-US" sz="2000" dirty="0" smtClean="0"/>
              <a:t>Type:  </a:t>
            </a:r>
            <a:r>
              <a:rPr lang="en-US" sz="2000" i="1" dirty="0" smtClean="0"/>
              <a:t>tar </a:t>
            </a:r>
            <a:r>
              <a:rPr lang="en-US" sz="2000" i="1" dirty="0" err="1" smtClean="0"/>
              <a:t>xvf</a:t>
            </a:r>
            <a:r>
              <a:rPr lang="en-US" sz="2000" i="1" dirty="0" smtClean="0"/>
              <a:t> mfix.tar</a:t>
            </a:r>
          </a:p>
          <a:p>
            <a:pPr lvl="1">
              <a:spcBef>
                <a:spcPts val="0"/>
              </a:spcBef>
            </a:pPr>
            <a:r>
              <a:rPr lang="en-US" sz="1600" dirty="0" smtClean="0"/>
              <a:t>This should create the directory </a:t>
            </a:r>
            <a:r>
              <a:rPr lang="en-US" sz="1600" dirty="0" err="1" smtClean="0"/>
              <a:t>mfix</a:t>
            </a:r>
            <a:r>
              <a:rPr lang="en-US" sz="1600" dirty="0" smtClean="0"/>
              <a:t> which contains several files and subdirectories</a:t>
            </a:r>
          </a:p>
          <a:p>
            <a:pPr lvl="1">
              <a:spcBef>
                <a:spcPts val="0"/>
              </a:spcBef>
            </a:pPr>
            <a:endParaRPr lang="en-US" sz="2000" dirty="0" smtClean="0"/>
          </a:p>
          <a:p>
            <a:endParaRPr lang="en-US" dirty="0"/>
          </a:p>
        </p:txBody>
      </p:sp>
      <p:sp>
        <p:nvSpPr>
          <p:cNvPr id="3" name="Title 2"/>
          <p:cNvSpPr>
            <a:spLocks noGrp="1"/>
          </p:cNvSpPr>
          <p:nvPr>
            <p:ph type="title"/>
          </p:nvPr>
        </p:nvSpPr>
        <p:spPr/>
        <p:txBody>
          <a:bodyPr/>
          <a:lstStyle/>
          <a:p>
            <a:r>
              <a:rPr lang="en-US" dirty="0" smtClean="0"/>
              <a:t>MFIX Installation (3) : Linux</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MFIX Download Contents</a:t>
            </a:r>
            <a:endParaRPr lang="en-US" dirty="0"/>
          </a:p>
        </p:txBody>
      </p:sp>
      <p:sp>
        <p:nvSpPr>
          <p:cNvPr id="5" name="Rectangle 4"/>
          <p:cNvSpPr/>
          <p:nvPr/>
        </p:nvSpPr>
        <p:spPr>
          <a:xfrm>
            <a:off x="6019800" y="4800600"/>
            <a:ext cx="2971800" cy="1421928"/>
          </a:xfrm>
          <a:prstGeom prst="rect">
            <a:avLst/>
          </a:prstGeom>
        </p:spPr>
        <p:txBody>
          <a:bodyPr wrap="square">
            <a:spAutoFit/>
          </a:bodyPr>
          <a:lstStyle/>
          <a:p>
            <a:pPr algn="ctr">
              <a:lnSpc>
                <a:spcPct val="90000"/>
              </a:lnSpc>
            </a:pPr>
            <a:r>
              <a:rPr lang="en-US" sz="1600" b="1" dirty="0" smtClean="0">
                <a:solidFill>
                  <a:schemeClr val="accent5"/>
                </a:solidFill>
              </a:rPr>
              <a:t>Readme.pdf - needed to setup and understand the mfix.dat input file.  All keywords used in the input file are explained there, be sure to have it handy!</a:t>
            </a:r>
          </a:p>
        </p:txBody>
      </p:sp>
      <p:sp>
        <p:nvSpPr>
          <p:cNvPr id="3" name="Content Placeholder 2"/>
          <p:cNvSpPr>
            <a:spLocks noGrp="1"/>
          </p:cNvSpPr>
          <p:nvPr>
            <p:ph idx="1"/>
          </p:nvPr>
        </p:nvSpPr>
        <p:spPr>
          <a:xfrm>
            <a:off x="228600" y="1087438"/>
            <a:ext cx="5943600" cy="5084762"/>
          </a:xfrm>
        </p:spPr>
        <p:txBody>
          <a:bodyPr>
            <a:noAutofit/>
          </a:bodyPr>
          <a:lstStyle/>
          <a:p>
            <a:pPr>
              <a:lnSpc>
                <a:spcPct val="120000"/>
              </a:lnSpc>
            </a:pPr>
            <a:r>
              <a:rPr lang="en-US" sz="1800" dirty="0" smtClean="0">
                <a:solidFill>
                  <a:schemeClr val="accent5"/>
                </a:solidFill>
              </a:rPr>
              <a:t>CHANGES</a:t>
            </a:r>
            <a:r>
              <a:rPr lang="en-US" sz="1800" dirty="0" smtClean="0"/>
              <a:t> – lists changes from previous versions         </a:t>
            </a:r>
          </a:p>
          <a:p>
            <a:pPr>
              <a:lnSpc>
                <a:spcPct val="120000"/>
              </a:lnSpc>
            </a:pPr>
            <a:r>
              <a:rPr lang="en-US" sz="1800" b="1" dirty="0" smtClean="0">
                <a:solidFill>
                  <a:schemeClr val="accent5"/>
                </a:solidFill>
              </a:rPr>
              <a:t>Readme.pdf – very important file to get started           </a:t>
            </a:r>
          </a:p>
          <a:p>
            <a:pPr>
              <a:lnSpc>
                <a:spcPct val="120000"/>
              </a:lnSpc>
            </a:pPr>
            <a:r>
              <a:rPr lang="en-US" sz="1800" dirty="0" smtClean="0">
                <a:solidFill>
                  <a:schemeClr val="tx2"/>
                </a:solidFill>
              </a:rPr>
              <a:t>doc</a:t>
            </a:r>
            <a:r>
              <a:rPr lang="en-US" sz="1800" dirty="0" smtClean="0"/>
              <a:t> – various documents, another good resource in addition to the documents online</a:t>
            </a:r>
          </a:p>
          <a:p>
            <a:pPr>
              <a:lnSpc>
                <a:spcPct val="120000"/>
              </a:lnSpc>
            </a:pPr>
            <a:r>
              <a:rPr lang="en-US" sz="1800" dirty="0" smtClean="0">
                <a:solidFill>
                  <a:schemeClr val="tx2"/>
                </a:solidFill>
              </a:rPr>
              <a:t>tutorials</a:t>
            </a:r>
            <a:r>
              <a:rPr lang="en-US" sz="1800" dirty="0" smtClean="0"/>
              <a:t> – good cases to run and to get familiar with the code and capabilities</a:t>
            </a:r>
          </a:p>
          <a:p>
            <a:pPr>
              <a:lnSpc>
                <a:spcPct val="120000"/>
              </a:lnSpc>
            </a:pPr>
            <a:r>
              <a:rPr lang="en-US" sz="1800" dirty="0" smtClean="0">
                <a:solidFill>
                  <a:schemeClr val="tx2"/>
                </a:solidFill>
              </a:rPr>
              <a:t>model</a:t>
            </a:r>
            <a:r>
              <a:rPr lang="en-US" sz="1800" dirty="0" smtClean="0"/>
              <a:t> – all the code lies here    </a:t>
            </a:r>
          </a:p>
          <a:p>
            <a:pPr>
              <a:lnSpc>
                <a:spcPct val="120000"/>
              </a:lnSpc>
            </a:pPr>
            <a:r>
              <a:rPr lang="en-US" sz="1800" dirty="0" smtClean="0">
                <a:solidFill>
                  <a:schemeClr val="tx2"/>
                </a:solidFill>
              </a:rPr>
              <a:t>tests</a:t>
            </a:r>
            <a:r>
              <a:rPr lang="en-US" sz="1800" dirty="0" smtClean="0"/>
              <a:t> – good set of cases to go through </a:t>
            </a:r>
          </a:p>
          <a:p>
            <a:pPr>
              <a:lnSpc>
                <a:spcPct val="120000"/>
              </a:lnSpc>
            </a:pPr>
            <a:r>
              <a:rPr lang="en-US" sz="1800" dirty="0" smtClean="0">
                <a:solidFill>
                  <a:schemeClr val="tx2"/>
                </a:solidFill>
              </a:rPr>
              <a:t>tools</a:t>
            </a:r>
            <a:r>
              <a:rPr lang="en-US" sz="1800" dirty="0" smtClean="0"/>
              <a:t> – various tools, e.g. to generate make files if you add new source files in the model directory</a:t>
            </a:r>
          </a:p>
          <a:p>
            <a:pPr>
              <a:lnSpc>
                <a:spcPct val="120000"/>
              </a:lnSpc>
            </a:pPr>
            <a:r>
              <a:rPr lang="en-US" sz="1800" dirty="0" err="1" smtClean="0">
                <a:solidFill>
                  <a:schemeClr val="tx2"/>
                </a:solidFill>
              </a:rPr>
              <a:t>post_mfix</a:t>
            </a:r>
            <a:r>
              <a:rPr lang="en-US" sz="1800" dirty="0" smtClean="0"/>
              <a:t> – post-processing data analysis tool (extract data from output files)</a:t>
            </a:r>
          </a:p>
          <a:p>
            <a:pPr>
              <a:lnSpc>
                <a:spcPct val="120000"/>
              </a:lnSpc>
            </a:pPr>
            <a:r>
              <a:rPr lang="en-US" sz="1800" dirty="0" err="1" smtClean="0">
                <a:solidFill>
                  <a:schemeClr val="tx2"/>
                </a:solidFill>
              </a:rPr>
              <a:t>visualization_tools</a:t>
            </a:r>
            <a:r>
              <a:rPr lang="en-US" sz="1800" dirty="0" smtClean="0"/>
              <a:t> – post-processing graphical analysis tools (</a:t>
            </a:r>
            <a:r>
              <a:rPr lang="en-US" sz="1800" dirty="0" err="1" smtClean="0"/>
              <a:t>ani_mfix</a:t>
            </a:r>
            <a:r>
              <a:rPr lang="en-US" sz="1800" dirty="0" smtClean="0"/>
              <a:t>)</a:t>
            </a:r>
          </a:p>
          <a:p>
            <a:pPr>
              <a:lnSpc>
                <a:spcPct val="120000"/>
              </a:lnSpc>
            </a:pPr>
            <a:endParaRPr lang="en-US" sz="1800" dirty="0"/>
          </a:p>
        </p:txBody>
      </p:sp>
      <p:pic>
        <p:nvPicPr>
          <p:cNvPr id="137219" name="Picture 3"/>
          <p:cNvPicPr>
            <a:picLocks noChangeAspect="1" noChangeArrowheads="1"/>
          </p:cNvPicPr>
          <p:nvPr/>
        </p:nvPicPr>
        <p:blipFill>
          <a:blip r:embed="rId3" cstate="print"/>
          <a:srcRect/>
          <a:stretch>
            <a:fillRect/>
          </a:stretch>
        </p:blipFill>
        <p:spPr bwMode="auto">
          <a:xfrm>
            <a:off x="6019800" y="990600"/>
            <a:ext cx="2880944" cy="3790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685800"/>
          </a:xfrm>
          <a:prstGeom prst="rect">
            <a:avLst/>
          </a:prstGeom>
        </p:spPr>
        <p:txBody>
          <a:bodyPr/>
          <a:lstStyle/>
          <a:p>
            <a:r>
              <a:rPr lang="en-US" dirty="0" smtClean="0"/>
              <a:t>Steps in CFD</a:t>
            </a:r>
            <a:endParaRPr lang="en-US" dirty="0"/>
          </a:p>
        </p:txBody>
      </p:sp>
      <p:sp>
        <p:nvSpPr>
          <p:cNvPr id="5" name="TextBox 4"/>
          <p:cNvSpPr txBox="1"/>
          <p:nvPr/>
        </p:nvSpPr>
        <p:spPr>
          <a:xfrm>
            <a:off x="4091612" y="1219200"/>
            <a:ext cx="960776" cy="461665"/>
          </a:xfrm>
          <a:prstGeom prst="rect">
            <a:avLst/>
          </a:prstGeom>
          <a:noFill/>
        </p:spPr>
        <p:txBody>
          <a:bodyPr wrap="none" rtlCol="0">
            <a:spAutoFit/>
          </a:bodyPr>
          <a:lstStyle/>
          <a:p>
            <a:r>
              <a:rPr lang="en-US" sz="2400" dirty="0" smtClean="0"/>
              <a:t>solver</a:t>
            </a:r>
          </a:p>
        </p:txBody>
      </p:sp>
      <p:sp>
        <p:nvSpPr>
          <p:cNvPr id="8" name="TextBox 7"/>
          <p:cNvSpPr txBox="1"/>
          <p:nvPr/>
        </p:nvSpPr>
        <p:spPr>
          <a:xfrm>
            <a:off x="304800" y="3200400"/>
            <a:ext cx="2743200" cy="923330"/>
          </a:xfrm>
          <a:prstGeom prst="rect">
            <a:avLst/>
          </a:prstGeom>
          <a:noFill/>
        </p:spPr>
        <p:txBody>
          <a:bodyPr wrap="square" rtlCol="0">
            <a:spAutoFit/>
          </a:bodyPr>
          <a:lstStyle/>
          <a:p>
            <a:pPr algn="ctr"/>
            <a:r>
              <a:rPr lang="en-US" dirty="0" smtClean="0"/>
              <a:t>mfix.dat – text file with all parameters that define a simulation</a:t>
            </a:r>
          </a:p>
        </p:txBody>
      </p:sp>
      <p:sp>
        <p:nvSpPr>
          <p:cNvPr id="9" name="Rectangle 8"/>
          <p:cNvSpPr/>
          <p:nvPr/>
        </p:nvSpPr>
        <p:spPr>
          <a:xfrm>
            <a:off x="5562600" y="3200400"/>
            <a:ext cx="3657600" cy="1477328"/>
          </a:xfrm>
          <a:prstGeom prst="rect">
            <a:avLst/>
          </a:prstGeom>
        </p:spPr>
        <p:txBody>
          <a:bodyPr wrap="square">
            <a:spAutoFit/>
          </a:bodyPr>
          <a:lstStyle/>
          <a:p>
            <a:pPr algn="ctr"/>
            <a:r>
              <a:rPr lang="en-US" dirty="0" smtClean="0"/>
              <a:t>post_mfix.exe – data analysis</a:t>
            </a:r>
          </a:p>
          <a:p>
            <a:pPr algn="ctr"/>
            <a:r>
              <a:rPr lang="en-US" dirty="0" smtClean="0"/>
              <a:t>ani_mfix.exe – graphical analysis </a:t>
            </a:r>
          </a:p>
          <a:p>
            <a:pPr algn="ctr"/>
            <a:r>
              <a:rPr lang="en-US" b="1" dirty="0" smtClean="0"/>
              <a:t>or</a:t>
            </a:r>
          </a:p>
          <a:p>
            <a:pPr algn="ctr"/>
            <a:r>
              <a:rPr lang="en-US" dirty="0" err="1" smtClean="0"/>
              <a:t>Paraview</a:t>
            </a:r>
            <a:r>
              <a:rPr lang="en-US" dirty="0" smtClean="0"/>
              <a:t>, Visit, etc…</a:t>
            </a:r>
          </a:p>
          <a:p>
            <a:endParaRPr lang="en-US" dirty="0" smtClean="0"/>
          </a:p>
        </p:txBody>
      </p:sp>
      <p:sp>
        <p:nvSpPr>
          <p:cNvPr id="11" name="TextBox 10"/>
          <p:cNvSpPr txBox="1"/>
          <p:nvPr/>
        </p:nvSpPr>
        <p:spPr>
          <a:xfrm>
            <a:off x="701773" y="1219200"/>
            <a:ext cx="1950149" cy="461665"/>
          </a:xfrm>
          <a:prstGeom prst="rect">
            <a:avLst/>
          </a:prstGeom>
          <a:noFill/>
        </p:spPr>
        <p:txBody>
          <a:bodyPr wrap="none" rtlCol="0">
            <a:spAutoFit/>
          </a:bodyPr>
          <a:lstStyle/>
          <a:p>
            <a:pPr algn="ctr"/>
            <a:r>
              <a:rPr lang="en-US" sz="2400" dirty="0" smtClean="0"/>
              <a:t>pre-processor</a:t>
            </a:r>
          </a:p>
        </p:txBody>
      </p:sp>
      <p:sp>
        <p:nvSpPr>
          <p:cNvPr id="12" name="Rectangle 11"/>
          <p:cNvSpPr/>
          <p:nvPr/>
        </p:nvSpPr>
        <p:spPr>
          <a:xfrm>
            <a:off x="6352333" y="1219200"/>
            <a:ext cx="2078133" cy="461665"/>
          </a:xfrm>
          <a:prstGeom prst="rect">
            <a:avLst/>
          </a:prstGeom>
        </p:spPr>
        <p:txBody>
          <a:bodyPr wrap="none">
            <a:spAutoFit/>
          </a:bodyPr>
          <a:lstStyle/>
          <a:p>
            <a:r>
              <a:rPr lang="en-US" sz="2400" dirty="0" smtClean="0"/>
              <a:t>post-processor</a:t>
            </a:r>
          </a:p>
        </p:txBody>
      </p:sp>
      <p:sp>
        <p:nvSpPr>
          <p:cNvPr id="13" name="Rectangle 12"/>
          <p:cNvSpPr/>
          <p:nvPr/>
        </p:nvSpPr>
        <p:spPr>
          <a:xfrm>
            <a:off x="533400" y="1828800"/>
            <a:ext cx="2286000" cy="646331"/>
          </a:xfrm>
          <a:prstGeom prst="rect">
            <a:avLst/>
          </a:prstGeom>
        </p:spPr>
        <p:txBody>
          <a:bodyPr wrap="square">
            <a:spAutoFit/>
          </a:bodyPr>
          <a:lstStyle/>
          <a:p>
            <a:pPr algn="ctr"/>
            <a:r>
              <a:rPr lang="en-US" dirty="0" smtClean="0"/>
              <a:t>problem formulation (the setup)</a:t>
            </a:r>
            <a:endParaRPr lang="en-US" dirty="0"/>
          </a:p>
        </p:txBody>
      </p:sp>
      <p:sp>
        <p:nvSpPr>
          <p:cNvPr id="14" name="Rectangle 13"/>
          <p:cNvSpPr/>
          <p:nvPr/>
        </p:nvSpPr>
        <p:spPr>
          <a:xfrm>
            <a:off x="3276600" y="1828800"/>
            <a:ext cx="2514600" cy="1200329"/>
          </a:xfrm>
          <a:prstGeom prst="rect">
            <a:avLst/>
          </a:prstGeom>
        </p:spPr>
        <p:txBody>
          <a:bodyPr wrap="square">
            <a:spAutoFit/>
          </a:bodyPr>
          <a:lstStyle/>
          <a:p>
            <a:pPr algn="ctr"/>
            <a:r>
              <a:rPr lang="en-US" dirty="0" smtClean="0"/>
              <a:t>numerical solution of the governing equations (theory &amp; numerical techniques)</a:t>
            </a:r>
          </a:p>
        </p:txBody>
      </p:sp>
      <p:sp>
        <p:nvSpPr>
          <p:cNvPr id="15" name="Rectangle 14"/>
          <p:cNvSpPr/>
          <p:nvPr/>
        </p:nvSpPr>
        <p:spPr>
          <a:xfrm>
            <a:off x="3467100" y="3200400"/>
            <a:ext cx="2209800" cy="923330"/>
          </a:xfrm>
          <a:prstGeom prst="rect">
            <a:avLst/>
          </a:prstGeom>
        </p:spPr>
        <p:txBody>
          <a:bodyPr wrap="square">
            <a:spAutoFit/>
          </a:bodyPr>
          <a:lstStyle/>
          <a:p>
            <a:pPr algn="ctr"/>
            <a:r>
              <a:rPr lang="en-US" dirty="0" smtClean="0"/>
              <a:t>mfix.exe – executable of the compiled </a:t>
            </a:r>
            <a:r>
              <a:rPr lang="en-US" dirty="0" err="1" smtClean="0"/>
              <a:t>mfix</a:t>
            </a:r>
            <a:r>
              <a:rPr lang="en-US" dirty="0" smtClean="0"/>
              <a:t> files</a:t>
            </a:r>
          </a:p>
        </p:txBody>
      </p:sp>
      <p:sp>
        <p:nvSpPr>
          <p:cNvPr id="16" name="Rectangle 15"/>
          <p:cNvSpPr/>
          <p:nvPr/>
        </p:nvSpPr>
        <p:spPr>
          <a:xfrm>
            <a:off x="6019800" y="1828800"/>
            <a:ext cx="2743200" cy="923330"/>
          </a:xfrm>
          <a:prstGeom prst="rect">
            <a:avLst/>
          </a:prstGeom>
        </p:spPr>
        <p:txBody>
          <a:bodyPr wrap="square">
            <a:spAutoFit/>
          </a:bodyPr>
          <a:lstStyle/>
          <a:p>
            <a:pPr algn="ctr"/>
            <a:r>
              <a:rPr lang="en-US" dirty="0" smtClean="0"/>
              <a:t>plotting and analysis of the results (examining the data)</a:t>
            </a:r>
            <a:endParaRPr lang="en-US" dirty="0"/>
          </a:p>
        </p:txBody>
      </p:sp>
      <p:sp>
        <p:nvSpPr>
          <p:cNvPr id="18" name="TextBox 17"/>
          <p:cNvSpPr txBox="1"/>
          <p:nvPr/>
        </p:nvSpPr>
        <p:spPr>
          <a:xfrm>
            <a:off x="228600" y="5257800"/>
            <a:ext cx="8686800" cy="923330"/>
          </a:xfrm>
          <a:prstGeom prst="rect">
            <a:avLst/>
          </a:prstGeom>
          <a:noFill/>
        </p:spPr>
        <p:txBody>
          <a:bodyPr wrap="square" rtlCol="0">
            <a:spAutoFit/>
          </a:bodyPr>
          <a:lstStyle/>
          <a:p>
            <a:pPr algn="ctr"/>
            <a:r>
              <a:rPr lang="en-US" b="1" dirty="0" smtClean="0">
                <a:solidFill>
                  <a:schemeClr val="accent5"/>
                </a:solidFill>
              </a:rPr>
              <a:t>This is seldom a one-way process.  The sequence may be repeated several times with different meshes to establish desired accuracy or with different parameter values to examine sensitivity to that variable</a:t>
            </a:r>
          </a:p>
        </p:txBody>
      </p:sp>
      <p:sp>
        <p:nvSpPr>
          <p:cNvPr id="19" name="Down Arrow 18"/>
          <p:cNvSpPr/>
          <p:nvPr/>
        </p:nvSpPr>
        <p:spPr>
          <a:xfrm rot="16200000">
            <a:off x="2895600" y="1181100"/>
            <a:ext cx="8382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rot="16200000">
            <a:off x="5410200" y="1181100"/>
            <a:ext cx="8382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U-Turn Arrow 20"/>
          <p:cNvSpPr/>
          <p:nvPr/>
        </p:nvSpPr>
        <p:spPr>
          <a:xfrm rot="10800000">
            <a:off x="0" y="3810000"/>
            <a:ext cx="9144000" cy="1295400"/>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What is the problem? </a:t>
            </a:r>
          </a:p>
          <a:p>
            <a:pPr lvl="1"/>
            <a:r>
              <a:rPr lang="en-US" dirty="0" smtClean="0"/>
              <a:t>Spend as much time to learn and understand the problem as you can.  </a:t>
            </a:r>
          </a:p>
          <a:p>
            <a:pPr lvl="1"/>
            <a:r>
              <a:rPr lang="en-US" dirty="0" smtClean="0"/>
              <a:t>Talk to people with expertise in the application you are trying to simulate.  Develop a “feel” about the physics of the flow.</a:t>
            </a:r>
          </a:p>
          <a:p>
            <a:pPr lvl="1"/>
            <a:r>
              <a:rPr lang="en-US" dirty="0" smtClean="0"/>
              <a:t>Flow visualization and experimental data are excellent sources</a:t>
            </a:r>
          </a:p>
          <a:p>
            <a:pPr lvl="2"/>
            <a:endParaRPr lang="en-US" dirty="0" smtClean="0"/>
          </a:p>
          <a:p>
            <a:r>
              <a:rPr lang="en-US" dirty="0" smtClean="0"/>
              <a:t>Once you’re familiar with the problem, then  you can attempt to solve it.</a:t>
            </a:r>
          </a:p>
          <a:p>
            <a:pPr lvl="1"/>
            <a:r>
              <a:rPr lang="en-US" dirty="0" smtClean="0"/>
              <a:t>Always start with a simplified case. </a:t>
            </a:r>
          </a:p>
          <a:p>
            <a:pPr lvl="1"/>
            <a:r>
              <a:rPr lang="en-US" dirty="0" smtClean="0"/>
              <a:t>Never start by solving a complicated problem</a:t>
            </a:r>
          </a:p>
          <a:p>
            <a:endParaRPr lang="en-US" dirty="0"/>
          </a:p>
        </p:txBody>
      </p:sp>
      <p:sp>
        <p:nvSpPr>
          <p:cNvPr id="3" name="Title 2"/>
          <p:cNvSpPr>
            <a:spLocks noGrp="1"/>
          </p:cNvSpPr>
          <p:nvPr>
            <p:ph type="title"/>
          </p:nvPr>
        </p:nvSpPr>
        <p:spPr>
          <a:xfrm>
            <a:off x="457200" y="0"/>
            <a:ext cx="8229600" cy="685800"/>
          </a:xfrm>
          <a:prstGeom prst="rect">
            <a:avLst/>
          </a:prstGeom>
        </p:spPr>
        <p:txBody>
          <a:bodyPr/>
          <a:lstStyle/>
          <a:p>
            <a:r>
              <a:rPr lang="en-US" dirty="0" smtClean="0"/>
              <a:t>Pre-processor: General Setup</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838200"/>
            <a:ext cx="8001000" cy="5943600"/>
          </a:xfrm>
        </p:spPr>
        <p:txBody>
          <a:bodyPr>
            <a:noAutofit/>
          </a:bodyPr>
          <a:lstStyle/>
          <a:p>
            <a:r>
              <a:rPr lang="en-US" sz="1800" dirty="0" smtClean="0"/>
              <a:t>Simplification of the case is usually done in terms of the physics and geometry of the flow, and the </a:t>
            </a:r>
            <a:r>
              <a:rPr lang="en-US" sz="1800" dirty="0" err="1" smtClean="0"/>
              <a:t>numerics</a:t>
            </a:r>
            <a:endParaRPr lang="en-US" sz="1800" dirty="0" smtClean="0"/>
          </a:p>
          <a:p>
            <a:pPr lvl="2"/>
            <a:endParaRPr lang="en-US" sz="1400" dirty="0" smtClean="0"/>
          </a:p>
          <a:p>
            <a:pPr lvl="1"/>
            <a:r>
              <a:rPr lang="en-US" sz="1600" dirty="0" smtClean="0"/>
              <a:t>All physical </a:t>
            </a:r>
            <a:r>
              <a:rPr lang="en-US" sz="1600" dirty="0" smtClean="0">
                <a:solidFill>
                  <a:schemeClr val="accent2"/>
                </a:solidFill>
              </a:rPr>
              <a:t>geometries</a:t>
            </a:r>
            <a:r>
              <a:rPr lang="en-US" sz="1600" dirty="0" smtClean="0"/>
              <a:t> are 3D but consider starting with 2D, 1D and/or 0D.</a:t>
            </a:r>
          </a:p>
          <a:p>
            <a:pPr lvl="2"/>
            <a:r>
              <a:rPr lang="en-US" sz="1400" dirty="0" smtClean="0"/>
              <a:t>For example, use 0D geometry to understand chemical reactions (a perfectly stirred reactor).</a:t>
            </a:r>
          </a:p>
          <a:p>
            <a:pPr lvl="2"/>
            <a:endParaRPr lang="en-US" sz="1400" dirty="0" smtClean="0"/>
          </a:p>
          <a:p>
            <a:pPr lvl="1"/>
            <a:r>
              <a:rPr lang="en-US" sz="1600" dirty="0" smtClean="0"/>
              <a:t>Simplification of </a:t>
            </a:r>
            <a:r>
              <a:rPr lang="en-US" sz="1600" dirty="0" smtClean="0">
                <a:solidFill>
                  <a:schemeClr val="accent2"/>
                </a:solidFill>
              </a:rPr>
              <a:t>physics</a:t>
            </a:r>
            <a:r>
              <a:rPr lang="en-US" sz="1600" dirty="0" smtClean="0"/>
              <a:t> is not straightforward.  Here are some examples:</a:t>
            </a:r>
          </a:p>
          <a:p>
            <a:pPr lvl="2"/>
            <a:r>
              <a:rPr lang="en-US" sz="1400" dirty="0" smtClean="0"/>
              <a:t>Before attempting to solve for a hot reacting flow consider a cold non-reacting flow then add heat transfer.</a:t>
            </a:r>
          </a:p>
          <a:p>
            <a:pPr lvl="2"/>
            <a:r>
              <a:rPr lang="en-US" sz="1400" dirty="0" smtClean="0"/>
              <a:t>For reacting flow consider simplifying the reaction kinetics to only a few basic steps then add reactions stems incrementally (if possible).</a:t>
            </a:r>
          </a:p>
          <a:p>
            <a:pPr lvl="2"/>
            <a:r>
              <a:rPr lang="en-US" sz="1400" dirty="0" smtClean="0"/>
              <a:t>If a flow is turbulent, first solve for a laminar flow.</a:t>
            </a:r>
          </a:p>
          <a:p>
            <a:pPr lvl="2"/>
            <a:r>
              <a:rPr lang="en-US" sz="1400" dirty="0" smtClean="0"/>
              <a:t>If a flow has several solid phases, first understand the flow of a </a:t>
            </a:r>
            <a:r>
              <a:rPr lang="en-US" sz="1400" dirty="0" err="1" smtClean="0"/>
              <a:t>monodisperse</a:t>
            </a:r>
            <a:r>
              <a:rPr lang="en-US" sz="1400" dirty="0" smtClean="0"/>
              <a:t> powder then add solids phases.</a:t>
            </a:r>
          </a:p>
          <a:p>
            <a:pPr lvl="2"/>
            <a:endParaRPr lang="en-US" sz="1400" dirty="0" smtClean="0"/>
          </a:p>
          <a:p>
            <a:pPr lvl="1"/>
            <a:r>
              <a:rPr lang="en-US" sz="1600" dirty="0" err="1" smtClean="0"/>
              <a:t>Numerics</a:t>
            </a:r>
            <a:endParaRPr lang="en-US" sz="1600" dirty="0" smtClean="0"/>
          </a:p>
          <a:p>
            <a:pPr lvl="2"/>
            <a:r>
              <a:rPr lang="en-US" sz="1400" dirty="0" smtClean="0"/>
              <a:t>Start with a coarse grid, then refine the mesh incrementally.</a:t>
            </a:r>
          </a:p>
          <a:p>
            <a:pPr lvl="2"/>
            <a:r>
              <a:rPr lang="en-US" sz="1400" dirty="0" smtClean="0"/>
              <a:t>Never run a simulation for a long time without checking the results.  </a:t>
            </a:r>
          </a:p>
          <a:p>
            <a:pPr lvl="3"/>
            <a:r>
              <a:rPr lang="en-US" sz="1200" dirty="0" smtClean="0"/>
              <a:t>Run a simulation for a few time-steps and stop it.  Examine .OUT file.  Check the geometry and grid (using </a:t>
            </a:r>
            <a:r>
              <a:rPr lang="en-US" sz="1200" dirty="0" err="1" smtClean="0"/>
              <a:t>ani_mfix</a:t>
            </a:r>
            <a:r>
              <a:rPr lang="en-US" sz="1200" dirty="0" smtClean="0"/>
              <a:t>).  Check the boundary conditions (using </a:t>
            </a:r>
            <a:r>
              <a:rPr lang="en-US" sz="1200" dirty="0" err="1" smtClean="0"/>
              <a:t>post_mfix</a:t>
            </a:r>
            <a:r>
              <a:rPr lang="en-US" sz="1200" dirty="0" smtClean="0"/>
              <a:t>).  You may detect mistakes and save yourself time!</a:t>
            </a:r>
          </a:p>
          <a:p>
            <a:pPr lvl="2"/>
            <a:r>
              <a:rPr lang="en-US" sz="1400" dirty="0" smtClean="0"/>
              <a:t>Start with a lower order </a:t>
            </a:r>
            <a:r>
              <a:rPr lang="en-US" sz="1400" dirty="0" err="1" smtClean="0"/>
              <a:t>discretization</a:t>
            </a:r>
            <a:r>
              <a:rPr lang="en-US" sz="1400" dirty="0" smtClean="0"/>
              <a:t> scheme, then select a higher order method.</a:t>
            </a:r>
            <a:endParaRPr lang="en-US" sz="1400" dirty="0"/>
          </a:p>
        </p:txBody>
      </p:sp>
      <p:sp>
        <p:nvSpPr>
          <p:cNvPr id="3" name="Title 2"/>
          <p:cNvSpPr>
            <a:spLocks noGrp="1"/>
          </p:cNvSpPr>
          <p:nvPr>
            <p:ph type="title"/>
          </p:nvPr>
        </p:nvSpPr>
        <p:spPr>
          <a:xfrm>
            <a:off x="457200" y="0"/>
            <a:ext cx="8229600" cy="685800"/>
          </a:xfrm>
          <a:prstGeom prst="rect">
            <a:avLst/>
          </a:prstGeom>
        </p:spPr>
        <p:txBody>
          <a:bodyPr/>
          <a:lstStyle/>
          <a:p>
            <a:r>
              <a:rPr lang="en-US" dirty="0" smtClean="0"/>
              <a:t>General Setup Advice for Beginners</a:t>
            </a:r>
            <a:endParaRPr lang="en-US" dirty="0"/>
          </a:p>
        </p:txBody>
      </p:sp>
      <p:sp>
        <p:nvSpPr>
          <p:cNvPr id="4" name="TextBox 3"/>
          <p:cNvSpPr txBox="1"/>
          <p:nvPr/>
        </p:nvSpPr>
        <p:spPr>
          <a:xfrm>
            <a:off x="6629401" y="6581001"/>
            <a:ext cx="2514599" cy="276999"/>
          </a:xfrm>
          <a:prstGeom prst="rect">
            <a:avLst/>
          </a:prstGeom>
          <a:noFill/>
        </p:spPr>
        <p:txBody>
          <a:bodyPr wrap="square" rtlCol="0">
            <a:spAutoFit/>
          </a:bodyPr>
          <a:lstStyle/>
          <a:p>
            <a:pPr algn="r"/>
            <a:r>
              <a:rPr lang="en-US" sz="1200" dirty="0" smtClean="0"/>
              <a:t> S. </a:t>
            </a:r>
            <a:r>
              <a:rPr lang="en-US" sz="1200" dirty="0" err="1" smtClean="0"/>
              <a:t>Benyahia</a:t>
            </a:r>
            <a:endParaRPr lang="en-US" sz="12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Build mfix.dat from scratch or modify an existing mfix.dat</a:t>
            </a:r>
          </a:p>
          <a:p>
            <a:pPr lvl="1"/>
            <a:r>
              <a:rPr lang="en-US" dirty="0" smtClean="0"/>
              <a:t>Review test and tutorial cases</a:t>
            </a:r>
          </a:p>
          <a:p>
            <a:pPr lvl="2"/>
            <a:r>
              <a:rPr lang="en-US" dirty="0" smtClean="0"/>
              <a:t>Run cases closet to your desired configuration (physical setup)</a:t>
            </a:r>
          </a:p>
          <a:p>
            <a:pPr lvl="2"/>
            <a:r>
              <a:rPr lang="en-US" dirty="0" smtClean="0"/>
              <a:t>Consult the Readme.pdf to get yourself familiar with the keywords in the mfix.dat file</a:t>
            </a:r>
          </a:p>
          <a:p>
            <a:pPr lvl="1"/>
            <a:r>
              <a:rPr lang="en-US" dirty="0" smtClean="0"/>
              <a:t>Pick the mfix.dat closest to your interest</a:t>
            </a:r>
          </a:p>
          <a:p>
            <a:pPr lvl="1"/>
            <a:r>
              <a:rPr lang="en-US" dirty="0" smtClean="0"/>
              <a:t>Make necessary changes (remember start simple!)</a:t>
            </a:r>
          </a:p>
          <a:p>
            <a:pPr lvl="2"/>
            <a:r>
              <a:rPr lang="en-US" dirty="0" smtClean="0"/>
              <a:t>Start with hydrodynamics (laminar then turbulent;  single then multi-phase)</a:t>
            </a:r>
          </a:p>
          <a:p>
            <a:pPr lvl="2"/>
            <a:r>
              <a:rPr lang="en-US" dirty="0" smtClean="0"/>
              <a:t>Next add heat transfer</a:t>
            </a:r>
          </a:p>
          <a:p>
            <a:pPr lvl="2"/>
            <a:r>
              <a:rPr lang="en-US" dirty="0" smtClean="0"/>
              <a:t>Then add mass transfer with chemical reactions (incrementally)</a:t>
            </a:r>
            <a:endParaRPr lang="en-US" dirty="0"/>
          </a:p>
        </p:txBody>
      </p:sp>
      <p:sp>
        <p:nvSpPr>
          <p:cNvPr id="3" name="Title 2"/>
          <p:cNvSpPr>
            <a:spLocks noGrp="1"/>
          </p:cNvSpPr>
          <p:nvPr>
            <p:ph type="title"/>
          </p:nvPr>
        </p:nvSpPr>
        <p:spPr/>
        <p:txBody>
          <a:bodyPr/>
          <a:lstStyle/>
          <a:p>
            <a:r>
              <a:rPr lang="en-US" smtClean="0"/>
              <a:t>Simulation Setup in MFIX</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In-house</a:t>
            </a:r>
            <a:endParaRPr lang="en-US" dirty="0" smtClean="0"/>
          </a:p>
          <a:p>
            <a:pPr lvl="1"/>
            <a:r>
              <a:rPr lang="en-US" dirty="0" err="1" smtClean="0"/>
              <a:t>post_mfix</a:t>
            </a:r>
            <a:r>
              <a:rPr lang="en-US" dirty="0" smtClean="0"/>
              <a:t> – command line tool for data retrieval and manipulation  </a:t>
            </a:r>
          </a:p>
          <a:p>
            <a:pPr lvl="2"/>
            <a:r>
              <a:rPr lang="en-US" dirty="0" smtClean="0"/>
              <a:t>Use your own </a:t>
            </a:r>
            <a:r>
              <a:rPr lang="en-US" dirty="0" err="1" smtClean="0"/>
              <a:t>post_mfix</a:t>
            </a:r>
            <a:r>
              <a:rPr lang="en-US" dirty="0" smtClean="0"/>
              <a:t> compiled in the same environment you ran </a:t>
            </a:r>
            <a:r>
              <a:rPr lang="en-US" dirty="0" err="1" smtClean="0"/>
              <a:t>mfix</a:t>
            </a:r>
            <a:endParaRPr lang="en-US" dirty="0" smtClean="0"/>
          </a:p>
          <a:p>
            <a:pPr lvl="2"/>
            <a:r>
              <a:rPr lang="en-US" dirty="0" smtClean="0"/>
              <a:t>Or use a pre-compiled Windows executable </a:t>
            </a:r>
          </a:p>
          <a:p>
            <a:pPr lvl="3"/>
            <a:r>
              <a:rPr lang="en-US" dirty="0" smtClean="0"/>
              <a:t>Download from </a:t>
            </a:r>
            <a:r>
              <a:rPr lang="en-US" dirty="0" smtClean="0">
                <a:hlinkClick r:id="rId3"/>
              </a:rPr>
              <a:t>https://mfix.netl.doe.gov/members/download.php</a:t>
            </a:r>
            <a:endParaRPr lang="en-US" dirty="0" smtClean="0"/>
          </a:p>
          <a:p>
            <a:pPr lvl="2"/>
            <a:endParaRPr lang="en-US" dirty="0" smtClean="0"/>
          </a:p>
          <a:p>
            <a:pPr lvl="1"/>
            <a:r>
              <a:rPr lang="en-US" dirty="0" err="1" smtClean="0"/>
              <a:t>ani_mfix</a:t>
            </a:r>
            <a:r>
              <a:rPr lang="en-US" dirty="0" smtClean="0"/>
              <a:t> – older minimal GUI tool for visualizing </a:t>
            </a:r>
            <a:r>
              <a:rPr lang="en-US" dirty="0" smtClean="0"/>
              <a:t>results </a:t>
            </a:r>
            <a:r>
              <a:rPr lang="en-US" dirty="0" smtClean="0">
                <a:solidFill>
                  <a:srgbClr val="FF0000"/>
                </a:solidFill>
              </a:rPr>
              <a:t>(</a:t>
            </a:r>
            <a:r>
              <a:rPr lang="en-US" dirty="0" smtClean="0">
                <a:solidFill>
                  <a:srgbClr val="FF0000"/>
                </a:solidFill>
              </a:rPr>
              <a:t>not supported anymore)</a:t>
            </a:r>
            <a:endParaRPr lang="en-US" dirty="0" smtClean="0">
              <a:solidFill>
                <a:srgbClr val="FF0000"/>
              </a:solidFill>
            </a:endParaRPr>
          </a:p>
          <a:p>
            <a:pPr lvl="2"/>
            <a:r>
              <a:rPr lang="en-US" dirty="0" smtClean="0"/>
              <a:t>Use pre-compiled Linux or Windows versions. </a:t>
            </a:r>
          </a:p>
          <a:p>
            <a:pPr lvl="3"/>
            <a:r>
              <a:rPr lang="en-US" dirty="0" smtClean="0"/>
              <a:t>Available in </a:t>
            </a:r>
            <a:r>
              <a:rPr lang="en-US" dirty="0" err="1" smtClean="0"/>
              <a:t>mfix</a:t>
            </a:r>
            <a:r>
              <a:rPr lang="en-US" dirty="0" smtClean="0"/>
              <a:t>/ sub-folder: </a:t>
            </a:r>
            <a:r>
              <a:rPr lang="en-US" dirty="0" err="1" smtClean="0"/>
              <a:t>mfix</a:t>
            </a:r>
            <a:r>
              <a:rPr lang="en-US" dirty="0" smtClean="0"/>
              <a:t>/</a:t>
            </a:r>
            <a:r>
              <a:rPr lang="en-US" dirty="0" err="1" smtClean="0"/>
              <a:t>visualization_tools</a:t>
            </a:r>
            <a:r>
              <a:rPr lang="en-US" dirty="0" smtClean="0"/>
              <a:t>/animate/ </a:t>
            </a:r>
          </a:p>
          <a:p>
            <a:endParaRPr lang="en-US" dirty="0" smtClean="0"/>
          </a:p>
          <a:p>
            <a:r>
              <a:rPr lang="en-US" dirty="0" smtClean="0"/>
              <a:t>External </a:t>
            </a:r>
          </a:p>
          <a:p>
            <a:pPr lvl="1"/>
            <a:r>
              <a:rPr lang="en-US" dirty="0" smtClean="0"/>
              <a:t>Visit (</a:t>
            </a:r>
            <a:r>
              <a:rPr lang="en-US" dirty="0" smtClean="0">
                <a:hlinkClick r:id="rId4"/>
              </a:rPr>
              <a:t>https://wci.llnl.gov/codes/visit/</a:t>
            </a:r>
            <a:r>
              <a:rPr lang="en-US" dirty="0" smtClean="0"/>
              <a:t>) </a:t>
            </a:r>
          </a:p>
          <a:p>
            <a:pPr lvl="1"/>
            <a:r>
              <a:rPr lang="en-US" b="1" dirty="0" err="1" smtClean="0">
                <a:solidFill>
                  <a:schemeClr val="accent5"/>
                </a:solidFill>
              </a:rPr>
              <a:t>Paraview</a:t>
            </a:r>
            <a:r>
              <a:rPr lang="en-US" b="1" dirty="0" smtClean="0">
                <a:solidFill>
                  <a:schemeClr val="accent5"/>
                </a:solidFill>
              </a:rPr>
              <a:t> (</a:t>
            </a:r>
            <a:r>
              <a:rPr lang="en-US" b="1" dirty="0" smtClean="0">
                <a:solidFill>
                  <a:schemeClr val="accent5"/>
                </a:solidFill>
                <a:hlinkClick r:id="rId5"/>
              </a:rPr>
              <a:t>http://paraview.org/</a:t>
            </a:r>
            <a:r>
              <a:rPr lang="en-US" b="1" dirty="0" smtClean="0">
                <a:solidFill>
                  <a:schemeClr val="accent5"/>
                </a:solidFill>
              </a:rPr>
              <a:t>)</a:t>
            </a:r>
          </a:p>
          <a:p>
            <a:pPr lvl="1"/>
            <a:r>
              <a:rPr lang="en-US" dirty="0" smtClean="0"/>
              <a:t>Any software for creating/editing videos (taking still images and create a streaming video) </a:t>
            </a:r>
            <a:endParaRPr lang="en-US" dirty="0"/>
          </a:p>
        </p:txBody>
      </p:sp>
      <p:sp>
        <p:nvSpPr>
          <p:cNvPr id="3" name="Title 2"/>
          <p:cNvSpPr>
            <a:spLocks noGrp="1"/>
          </p:cNvSpPr>
          <p:nvPr>
            <p:ph type="title"/>
          </p:nvPr>
        </p:nvSpPr>
        <p:spPr>
          <a:xfrm>
            <a:off x="457200" y="0"/>
            <a:ext cx="8229600" cy="685800"/>
          </a:xfrm>
          <a:prstGeom prst="rect">
            <a:avLst/>
          </a:prstGeom>
        </p:spPr>
        <p:txBody>
          <a:bodyPr>
            <a:normAutofit/>
          </a:bodyPr>
          <a:lstStyle/>
          <a:p>
            <a:r>
              <a:rPr lang="en-US" dirty="0" smtClean="0"/>
              <a:t>Post-processer: Tools/Utilities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7696200" cy="4626547"/>
          </a:xfrm>
        </p:spPr>
        <p:txBody>
          <a:bodyPr>
            <a:normAutofit fontScale="85000" lnSpcReduction="20000"/>
          </a:bodyPr>
          <a:lstStyle/>
          <a:p>
            <a:r>
              <a:rPr lang="en-US" dirty="0" err="1" smtClean="0"/>
              <a:t>ParaView</a:t>
            </a:r>
            <a:r>
              <a:rPr lang="en-US" dirty="0" smtClean="0"/>
              <a:t> is an open source data visualization application</a:t>
            </a:r>
          </a:p>
          <a:p>
            <a:pPr lvl="1"/>
            <a:r>
              <a:rPr lang="en-US" dirty="0" smtClean="0"/>
              <a:t>A reader has been created to allow the </a:t>
            </a:r>
            <a:r>
              <a:rPr lang="en-US" dirty="0" err="1" smtClean="0"/>
              <a:t>ParaView</a:t>
            </a:r>
            <a:r>
              <a:rPr lang="en-US" dirty="0" smtClean="0"/>
              <a:t> user to read native MFIX result files (.SPX, .RES) into </a:t>
            </a:r>
            <a:r>
              <a:rPr lang="en-US" dirty="0" err="1" smtClean="0"/>
              <a:t>ParaView</a:t>
            </a:r>
            <a:r>
              <a:rPr lang="en-US" dirty="0" smtClean="0"/>
              <a:t> without translating them</a:t>
            </a:r>
          </a:p>
          <a:p>
            <a:pPr lvl="1"/>
            <a:endParaRPr lang="en-US" dirty="0" smtClean="0"/>
          </a:p>
          <a:p>
            <a:r>
              <a:rPr lang="en-US" dirty="0" smtClean="0"/>
              <a:t>Download </a:t>
            </a:r>
            <a:r>
              <a:rPr lang="en-US" dirty="0" err="1" smtClean="0"/>
              <a:t>paraview</a:t>
            </a:r>
            <a:r>
              <a:rPr lang="en-US" dirty="0" smtClean="0"/>
              <a:t> for Windows </a:t>
            </a:r>
            <a:r>
              <a:rPr lang="en-US" dirty="0" smtClean="0">
                <a:hlinkClick r:id="rId3"/>
              </a:rPr>
              <a:t>http://paraview.org/paraview/resources/software.html</a:t>
            </a:r>
            <a:endParaRPr lang="en-US" dirty="0" smtClean="0"/>
          </a:p>
          <a:p>
            <a:endParaRPr lang="en-US" dirty="0" smtClean="0"/>
          </a:p>
          <a:p>
            <a:r>
              <a:rPr lang="en-US" dirty="0" smtClean="0"/>
              <a:t>Proceed with installation</a:t>
            </a:r>
          </a:p>
          <a:p>
            <a:endParaRPr lang="en-US" dirty="0" smtClean="0"/>
          </a:p>
          <a:p>
            <a:r>
              <a:rPr lang="en-US" dirty="0" smtClean="0"/>
              <a:t>For more help on </a:t>
            </a:r>
            <a:r>
              <a:rPr lang="en-US" dirty="0" err="1" smtClean="0"/>
              <a:t>Paraview</a:t>
            </a:r>
            <a:r>
              <a:rPr lang="en-US" dirty="0" smtClean="0"/>
              <a:t> </a:t>
            </a:r>
            <a:r>
              <a:rPr lang="en-US" dirty="0" smtClean="0">
                <a:hlinkClick r:id="rId4"/>
              </a:rPr>
              <a:t>http://www.paraview.org/Wiki/ParaView/Users_Guide/Table_Of_Contents</a:t>
            </a:r>
            <a:endParaRPr lang="en-US" dirty="0" smtClean="0"/>
          </a:p>
          <a:p>
            <a:endParaRPr lang="en-US" dirty="0" smtClean="0"/>
          </a:p>
          <a:p>
            <a:endParaRPr lang="en-US" dirty="0" smtClean="0"/>
          </a:p>
        </p:txBody>
      </p:sp>
      <p:pic>
        <p:nvPicPr>
          <p:cNvPr id="327682" name="Picture 2" descr="http://www.paraview.org/opensourcelogos/paraview100.png">
            <a:hlinkClick r:id="rId5"/>
          </p:cNvPr>
          <p:cNvPicPr>
            <a:picLocks noChangeAspect="1" noChangeArrowheads="1"/>
          </p:cNvPicPr>
          <p:nvPr/>
        </p:nvPicPr>
        <p:blipFill>
          <a:blip r:embed="rId6" cstate="print"/>
          <a:srcRect/>
          <a:stretch>
            <a:fillRect/>
          </a:stretch>
        </p:blipFill>
        <p:spPr bwMode="auto">
          <a:xfrm>
            <a:off x="381000" y="-152400"/>
            <a:ext cx="3105150" cy="809626"/>
          </a:xfrm>
          <a:prstGeom prst="rect">
            <a:avLst/>
          </a:prstGeom>
          <a:noFill/>
        </p:spPr>
      </p:pic>
      <p:sp>
        <p:nvSpPr>
          <p:cNvPr id="6" name="Rectangle 5"/>
          <p:cNvSpPr/>
          <p:nvPr/>
        </p:nvSpPr>
        <p:spPr>
          <a:xfrm>
            <a:off x="4114800" y="228600"/>
            <a:ext cx="2460097" cy="369332"/>
          </a:xfrm>
          <a:prstGeom prst="rect">
            <a:avLst/>
          </a:prstGeom>
        </p:spPr>
        <p:txBody>
          <a:bodyPr wrap="none">
            <a:spAutoFit/>
          </a:bodyPr>
          <a:lstStyle/>
          <a:p>
            <a:r>
              <a:rPr lang="en-US" dirty="0" smtClean="0">
                <a:hlinkClick r:id="rId5"/>
              </a:rPr>
              <a:t>http://www.paraview.org</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Outline</a:t>
            </a:r>
            <a:endParaRPr lang="en-US" dirty="0"/>
          </a:p>
        </p:txBody>
      </p:sp>
      <p:sp>
        <p:nvSpPr>
          <p:cNvPr id="4" name="Rectangle 3"/>
          <p:cNvSpPr/>
          <p:nvPr/>
        </p:nvSpPr>
        <p:spPr>
          <a:xfrm>
            <a:off x="1447800" y="5921514"/>
            <a:ext cx="6248400" cy="707886"/>
          </a:xfrm>
          <a:prstGeom prst="rect">
            <a:avLst/>
          </a:prstGeom>
          <a:ln w="19050">
            <a:solidFill>
              <a:schemeClr val="accent5"/>
            </a:solidFill>
          </a:ln>
        </p:spPr>
        <p:txBody>
          <a:bodyPr wrap="square">
            <a:spAutoFit/>
          </a:bodyPr>
          <a:lstStyle/>
          <a:p>
            <a:pPr algn="ctr"/>
            <a:r>
              <a:rPr lang="en-US" sz="2000" b="1" dirty="0" smtClean="0">
                <a:solidFill>
                  <a:schemeClr val="accent5"/>
                </a:solidFill>
              </a:rPr>
              <a:t>Coarse Goal: Setup cases and carry out simulations with different levels of difficulty</a:t>
            </a:r>
          </a:p>
        </p:txBody>
      </p:sp>
      <p:sp>
        <p:nvSpPr>
          <p:cNvPr id="6" name="Content Placeholder 1"/>
          <p:cNvSpPr>
            <a:spLocks noGrp="1"/>
          </p:cNvSpPr>
          <p:nvPr>
            <p:ph idx="1"/>
          </p:nvPr>
        </p:nvSpPr>
        <p:spPr>
          <a:xfrm>
            <a:off x="457200" y="990600"/>
            <a:ext cx="8229600" cy="4626547"/>
          </a:xfrm>
        </p:spPr>
        <p:txBody>
          <a:bodyPr>
            <a:normAutofit fontScale="92500" lnSpcReduction="20000"/>
          </a:bodyPr>
          <a:lstStyle/>
          <a:p>
            <a:pPr lvl="0"/>
            <a:r>
              <a:rPr lang="en-US" dirty="0" smtClean="0">
                <a:solidFill>
                  <a:schemeClr val="bg1">
                    <a:lumMod val="75000"/>
                  </a:schemeClr>
                </a:solidFill>
              </a:rPr>
              <a:t>Brief overview on</a:t>
            </a:r>
          </a:p>
          <a:p>
            <a:pPr lvl="1"/>
            <a:r>
              <a:rPr lang="en-US" dirty="0" smtClean="0">
                <a:solidFill>
                  <a:schemeClr val="bg1">
                    <a:lumMod val="75000"/>
                  </a:schemeClr>
                </a:solidFill>
              </a:rPr>
              <a:t>multiphase flows (challenges/issues)</a:t>
            </a:r>
          </a:p>
          <a:p>
            <a:pPr lvl="1"/>
            <a:r>
              <a:rPr lang="en-US" dirty="0" smtClean="0">
                <a:solidFill>
                  <a:schemeClr val="bg1">
                    <a:lumMod val="75000"/>
                  </a:schemeClr>
                </a:solidFill>
              </a:rPr>
              <a:t>modeling approaches to multiphase flows &amp; CFD</a:t>
            </a:r>
          </a:p>
          <a:p>
            <a:pPr lvl="1"/>
            <a:r>
              <a:rPr lang="en-US" dirty="0" smtClean="0">
                <a:solidFill>
                  <a:schemeClr val="bg1">
                    <a:lumMod val="75000"/>
                  </a:schemeClr>
                </a:solidFill>
              </a:rPr>
              <a:t>MFIX &amp; sample applications</a:t>
            </a:r>
          </a:p>
          <a:p>
            <a:r>
              <a:rPr lang="en-US" dirty="0" smtClean="0">
                <a:solidFill>
                  <a:schemeClr val="bg1">
                    <a:lumMod val="75000"/>
                  </a:schemeClr>
                </a:solidFill>
              </a:rPr>
              <a:t>Hands on Work</a:t>
            </a:r>
          </a:p>
          <a:p>
            <a:pPr lvl="1"/>
            <a:r>
              <a:rPr lang="en-US" dirty="0" smtClean="0">
                <a:solidFill>
                  <a:schemeClr val="bg1">
                    <a:lumMod val="75000"/>
                  </a:schemeClr>
                </a:solidFill>
              </a:rPr>
              <a:t>code installation and general CFD steps</a:t>
            </a:r>
          </a:p>
          <a:p>
            <a:pPr lvl="1"/>
            <a:r>
              <a:rPr lang="en-US" dirty="0" smtClean="0"/>
              <a:t>example 1: pipe flow</a:t>
            </a:r>
          </a:p>
          <a:p>
            <a:pPr lvl="2"/>
            <a:r>
              <a:rPr lang="en-US" dirty="0" smtClean="0"/>
              <a:t>simulation setup (mfix.dat)</a:t>
            </a:r>
          </a:p>
          <a:p>
            <a:pPr lvl="2"/>
            <a:r>
              <a:rPr lang="en-US" dirty="0" smtClean="0"/>
              <a:t>code compilation (mfix.exe)</a:t>
            </a:r>
          </a:p>
          <a:p>
            <a:pPr lvl="2"/>
            <a:r>
              <a:rPr lang="en-US" dirty="0" smtClean="0"/>
              <a:t>post processing (</a:t>
            </a:r>
            <a:r>
              <a:rPr lang="en-US" dirty="0" err="1" smtClean="0"/>
              <a:t>paraview</a:t>
            </a:r>
            <a:r>
              <a:rPr lang="en-US" dirty="0" smtClean="0"/>
              <a:t>)</a:t>
            </a:r>
          </a:p>
          <a:p>
            <a:pPr lvl="1"/>
            <a:r>
              <a:rPr lang="en-US" dirty="0" smtClean="0">
                <a:solidFill>
                  <a:schemeClr val="bg1">
                    <a:lumMod val="75000"/>
                  </a:schemeClr>
                </a:solidFill>
              </a:rPr>
              <a:t>quick overview of MFIX solver (theory and numerical technique)</a:t>
            </a:r>
          </a:p>
          <a:p>
            <a:pPr lvl="1"/>
            <a:r>
              <a:rPr lang="en-US" dirty="0" smtClean="0">
                <a:solidFill>
                  <a:schemeClr val="bg1">
                    <a:lumMod val="75000"/>
                  </a:schemeClr>
                </a:solidFill>
              </a:rPr>
              <a:t>example 2: bubbling bed</a:t>
            </a:r>
          </a:p>
          <a:p>
            <a:pPr lvl="1"/>
            <a:r>
              <a:rPr lang="en-US" dirty="0" smtClean="0">
                <a:solidFill>
                  <a:schemeClr val="bg1">
                    <a:lumMod val="75000"/>
                  </a:schemeClr>
                </a:solidFill>
              </a:rPr>
              <a:t>example 3: spouted bed combustor</a:t>
            </a:r>
          </a:p>
          <a:p>
            <a:pPr lvl="1"/>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Outline</a:t>
            </a:r>
            <a:endParaRPr lang="en-US" dirty="0"/>
          </a:p>
        </p:txBody>
      </p:sp>
      <p:sp>
        <p:nvSpPr>
          <p:cNvPr id="4" name="Rectangle 3"/>
          <p:cNvSpPr/>
          <p:nvPr/>
        </p:nvSpPr>
        <p:spPr>
          <a:xfrm>
            <a:off x="1447800" y="5921514"/>
            <a:ext cx="6248400" cy="707886"/>
          </a:xfrm>
          <a:prstGeom prst="rect">
            <a:avLst/>
          </a:prstGeom>
          <a:ln w="19050">
            <a:solidFill>
              <a:schemeClr val="accent5"/>
            </a:solidFill>
          </a:ln>
        </p:spPr>
        <p:txBody>
          <a:bodyPr wrap="square">
            <a:spAutoFit/>
          </a:bodyPr>
          <a:lstStyle/>
          <a:p>
            <a:pPr algn="ctr"/>
            <a:r>
              <a:rPr lang="en-US" sz="2000" b="1" dirty="0" smtClean="0">
                <a:solidFill>
                  <a:schemeClr val="accent5"/>
                </a:solidFill>
              </a:rPr>
              <a:t>Coarse Goal: Setup cases and carry out simulations with different levels of difficulty</a:t>
            </a:r>
          </a:p>
        </p:txBody>
      </p:sp>
      <p:sp>
        <p:nvSpPr>
          <p:cNvPr id="6" name="Content Placeholder 1"/>
          <p:cNvSpPr>
            <a:spLocks noGrp="1"/>
          </p:cNvSpPr>
          <p:nvPr>
            <p:ph idx="1"/>
          </p:nvPr>
        </p:nvSpPr>
        <p:spPr>
          <a:xfrm>
            <a:off x="457200" y="990600"/>
            <a:ext cx="8229600" cy="4626547"/>
          </a:xfrm>
        </p:spPr>
        <p:txBody>
          <a:bodyPr>
            <a:normAutofit fontScale="92500" lnSpcReduction="20000"/>
          </a:bodyPr>
          <a:lstStyle/>
          <a:p>
            <a:pPr lvl="0"/>
            <a:r>
              <a:rPr lang="en-US" dirty="0" smtClean="0"/>
              <a:t>Brief overview on</a:t>
            </a:r>
          </a:p>
          <a:p>
            <a:pPr lvl="1"/>
            <a:r>
              <a:rPr lang="en-US" dirty="0" smtClean="0"/>
              <a:t>multiphase flows (challenges/issues)</a:t>
            </a:r>
          </a:p>
          <a:p>
            <a:pPr lvl="1"/>
            <a:r>
              <a:rPr lang="en-US" dirty="0" smtClean="0"/>
              <a:t>modeling approaches to multiphase flows &amp; CFD</a:t>
            </a:r>
          </a:p>
          <a:p>
            <a:pPr lvl="1"/>
            <a:r>
              <a:rPr lang="en-US" dirty="0" smtClean="0"/>
              <a:t>MFIX &amp; sample applications</a:t>
            </a:r>
          </a:p>
          <a:p>
            <a:r>
              <a:rPr lang="en-US" dirty="0" smtClean="0"/>
              <a:t>Hands on Work</a:t>
            </a:r>
          </a:p>
          <a:p>
            <a:pPr lvl="1"/>
            <a:r>
              <a:rPr lang="en-US" dirty="0" smtClean="0"/>
              <a:t>code installation and general CFD steps</a:t>
            </a:r>
          </a:p>
          <a:p>
            <a:pPr lvl="1"/>
            <a:r>
              <a:rPr lang="en-US" dirty="0" smtClean="0"/>
              <a:t>example 1: pipe flow</a:t>
            </a:r>
          </a:p>
          <a:p>
            <a:pPr lvl="2"/>
            <a:r>
              <a:rPr lang="en-US" dirty="0" smtClean="0"/>
              <a:t>simulation setup (mfix.dat)</a:t>
            </a:r>
          </a:p>
          <a:p>
            <a:pPr lvl="2"/>
            <a:r>
              <a:rPr lang="en-US" dirty="0" smtClean="0"/>
              <a:t>code compilation (mfix.exe)</a:t>
            </a:r>
          </a:p>
          <a:p>
            <a:pPr lvl="2"/>
            <a:r>
              <a:rPr lang="en-US" dirty="0" smtClean="0"/>
              <a:t>post processing (</a:t>
            </a:r>
            <a:r>
              <a:rPr lang="en-US" dirty="0" err="1" smtClean="0"/>
              <a:t>paraview</a:t>
            </a:r>
            <a:r>
              <a:rPr lang="en-US" dirty="0" smtClean="0"/>
              <a:t>)</a:t>
            </a:r>
          </a:p>
          <a:p>
            <a:pPr lvl="1"/>
            <a:r>
              <a:rPr lang="en-US" dirty="0" smtClean="0"/>
              <a:t>quick overview of MFIX solver (theory and numerical technique)</a:t>
            </a:r>
          </a:p>
          <a:p>
            <a:pPr lvl="1"/>
            <a:r>
              <a:rPr lang="en-US" dirty="0" smtClean="0"/>
              <a:t>example 2: bubbling bed</a:t>
            </a:r>
          </a:p>
          <a:p>
            <a:pPr lvl="1"/>
            <a:r>
              <a:rPr lang="en-US" dirty="0" smtClean="0"/>
              <a:t>example 3: spouted bed combustor</a:t>
            </a:r>
          </a:p>
          <a:p>
            <a:pPr lvl="1"/>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Setup</a:t>
            </a:r>
            <a:endParaRPr lang="en-US" dirty="0"/>
          </a:p>
        </p:txBody>
      </p:sp>
      <p:sp>
        <p:nvSpPr>
          <p:cNvPr id="6" name="Text Placeholder 5"/>
          <p:cNvSpPr>
            <a:spLocks noGrp="1"/>
          </p:cNvSpPr>
          <p:nvPr>
            <p:ph type="body" idx="1"/>
          </p:nvPr>
        </p:nvSpPr>
        <p:spPr/>
        <p:txBody>
          <a:bodyPr/>
          <a:lstStyle/>
          <a:p>
            <a:r>
              <a:rPr lang="en-US" dirty="0" smtClean="0"/>
              <a:t>Steps in CFD: Pre-Processor</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3581400" cy="4626547"/>
          </a:xfrm>
        </p:spPr>
        <p:txBody>
          <a:bodyPr>
            <a:normAutofit/>
          </a:bodyPr>
          <a:lstStyle/>
          <a:p>
            <a:r>
              <a:rPr lang="en-US" dirty="0" smtClean="0"/>
              <a:t>Incompressible gas flows through a horizontal section of pipe 7 cm wide and 100 cm long.  The pressure drop is 0.1 dyne/cm</a:t>
            </a:r>
            <a:r>
              <a:rPr lang="en-US" baseline="30000" dirty="0" smtClean="0"/>
              <a:t>2</a:t>
            </a:r>
            <a:r>
              <a:rPr lang="en-US" dirty="0" smtClean="0"/>
              <a:t>.</a:t>
            </a:r>
          </a:p>
          <a:p>
            <a:r>
              <a:rPr lang="en-US" dirty="0" smtClean="0"/>
              <a:t>Simulate this pipe flow using a 100 x 7 grid.</a:t>
            </a:r>
            <a:endParaRPr lang="en-US" dirty="0"/>
          </a:p>
        </p:txBody>
      </p:sp>
      <p:sp>
        <p:nvSpPr>
          <p:cNvPr id="3" name="Title 2"/>
          <p:cNvSpPr>
            <a:spLocks noGrp="1"/>
          </p:cNvSpPr>
          <p:nvPr>
            <p:ph type="title"/>
          </p:nvPr>
        </p:nvSpPr>
        <p:spPr/>
        <p:txBody>
          <a:bodyPr>
            <a:normAutofit/>
          </a:bodyPr>
          <a:lstStyle/>
          <a:p>
            <a:r>
              <a:rPr lang="en-US" dirty="0" smtClean="0"/>
              <a:t>Hands on Example 1: Pipe Flow	</a:t>
            </a:r>
            <a:endParaRPr lang="en-US" dirty="0"/>
          </a:p>
        </p:txBody>
      </p:sp>
      <p:sp>
        <p:nvSpPr>
          <p:cNvPr id="4" name="Rectangle 3"/>
          <p:cNvSpPr/>
          <p:nvPr/>
        </p:nvSpPr>
        <p:spPr>
          <a:xfrm rot="16200000">
            <a:off x="5410200" y="2929354"/>
            <a:ext cx="35814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800600" y="2853154"/>
            <a:ext cx="2057400" cy="338554"/>
          </a:xfrm>
          <a:prstGeom prst="rect">
            <a:avLst/>
          </a:prstGeom>
          <a:noFill/>
        </p:spPr>
        <p:txBody>
          <a:bodyPr wrap="square" rtlCol="0">
            <a:spAutoFit/>
          </a:bodyPr>
          <a:lstStyle/>
          <a:p>
            <a:r>
              <a:rPr lang="en-US" sz="1600" dirty="0" err="1" smtClean="0">
                <a:latin typeface="Symbol" pitchFamily="18" charset="2"/>
              </a:rPr>
              <a:t>D</a:t>
            </a:r>
            <a:r>
              <a:rPr lang="en-US" sz="1600" dirty="0" err="1" smtClean="0"/>
              <a:t>p</a:t>
            </a:r>
            <a:r>
              <a:rPr lang="en-US" sz="1600" dirty="0" smtClean="0"/>
              <a:t> = -0.1 dyne/cm</a:t>
            </a:r>
            <a:r>
              <a:rPr lang="en-US" sz="1600" baseline="30000" dirty="0" smtClean="0"/>
              <a:t>2</a:t>
            </a:r>
          </a:p>
        </p:txBody>
      </p:sp>
      <p:cxnSp>
        <p:nvCxnSpPr>
          <p:cNvPr id="7" name="Straight Arrow Connector 6"/>
          <p:cNvCxnSpPr/>
          <p:nvPr/>
        </p:nvCxnSpPr>
        <p:spPr>
          <a:xfrm flipH="1">
            <a:off x="7848600" y="1633954"/>
            <a:ext cx="38100" cy="35814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001000" y="2776954"/>
            <a:ext cx="1600200" cy="338554"/>
          </a:xfrm>
          <a:prstGeom prst="rect">
            <a:avLst/>
          </a:prstGeom>
          <a:noFill/>
        </p:spPr>
        <p:txBody>
          <a:bodyPr wrap="square" rtlCol="0">
            <a:spAutoFit/>
          </a:bodyPr>
          <a:lstStyle/>
          <a:p>
            <a:r>
              <a:rPr lang="en-US" sz="1600" dirty="0" smtClean="0"/>
              <a:t>L</a:t>
            </a:r>
            <a:r>
              <a:rPr lang="en-US" sz="1600" baseline="-25000" dirty="0" smtClean="0"/>
              <a:t>y</a:t>
            </a:r>
            <a:r>
              <a:rPr lang="en-US" sz="1600" dirty="0" smtClean="0"/>
              <a:t>=100 cm</a:t>
            </a:r>
            <a:endParaRPr lang="en-US" sz="1600" baseline="30000" dirty="0" smtClean="0"/>
          </a:p>
        </p:txBody>
      </p:sp>
      <p:sp>
        <p:nvSpPr>
          <p:cNvPr id="10" name="TextBox 9"/>
          <p:cNvSpPr txBox="1"/>
          <p:nvPr/>
        </p:nvSpPr>
        <p:spPr>
          <a:xfrm>
            <a:off x="6400800" y="1143000"/>
            <a:ext cx="1600200" cy="338554"/>
          </a:xfrm>
          <a:prstGeom prst="rect">
            <a:avLst/>
          </a:prstGeom>
          <a:noFill/>
        </p:spPr>
        <p:txBody>
          <a:bodyPr wrap="square" rtlCol="0">
            <a:spAutoFit/>
          </a:bodyPr>
          <a:lstStyle/>
          <a:p>
            <a:pPr algn="ctr"/>
            <a:r>
              <a:rPr lang="en-US" sz="1600" dirty="0" smtClean="0"/>
              <a:t>L</a:t>
            </a:r>
            <a:r>
              <a:rPr lang="en-US" sz="1600" baseline="-25000" dirty="0" smtClean="0"/>
              <a:t>x</a:t>
            </a:r>
            <a:r>
              <a:rPr lang="en-US" sz="1600" dirty="0" smtClean="0"/>
              <a:t>= 7 cm</a:t>
            </a:r>
            <a:endParaRPr lang="en-US" sz="1600" baseline="30000" dirty="0" smtClean="0"/>
          </a:p>
        </p:txBody>
      </p:sp>
      <p:cxnSp>
        <p:nvCxnSpPr>
          <p:cNvPr id="12" name="Straight Arrow Connector 11"/>
          <p:cNvCxnSpPr/>
          <p:nvPr/>
        </p:nvCxnSpPr>
        <p:spPr>
          <a:xfrm>
            <a:off x="6705600" y="1519654"/>
            <a:ext cx="9906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105400" y="5596354"/>
            <a:ext cx="3768660" cy="584775"/>
          </a:xfrm>
          <a:prstGeom prst="rect">
            <a:avLst/>
          </a:prstGeom>
          <a:noFill/>
        </p:spPr>
        <p:txBody>
          <a:bodyPr wrap="none" rtlCol="0">
            <a:spAutoFit/>
          </a:bodyPr>
          <a:lstStyle/>
          <a:p>
            <a:pPr>
              <a:tabLst>
                <a:tab pos="1660525" algn="l"/>
              </a:tabLst>
            </a:pPr>
            <a:r>
              <a:rPr lang="en-US" sz="1600" dirty="0" smtClean="0"/>
              <a:t>fluid density  (</a:t>
            </a:r>
            <a:r>
              <a:rPr lang="en-US" sz="1600" dirty="0" err="1" smtClean="0">
                <a:latin typeface="Symbol" pitchFamily="18" charset="2"/>
              </a:rPr>
              <a:t>r</a:t>
            </a:r>
            <a:r>
              <a:rPr lang="en-US" sz="1600" baseline="-25000" dirty="0" err="1" smtClean="0"/>
              <a:t>g</a:t>
            </a:r>
            <a:r>
              <a:rPr lang="en-US" sz="1600" dirty="0" smtClean="0"/>
              <a:t>)	= 1 g/cm</a:t>
            </a:r>
            <a:r>
              <a:rPr lang="en-US" sz="1600" baseline="30000" dirty="0" smtClean="0"/>
              <a:t>3</a:t>
            </a:r>
          </a:p>
          <a:p>
            <a:pPr>
              <a:tabLst>
                <a:tab pos="1660525" algn="l"/>
              </a:tabLst>
            </a:pPr>
            <a:r>
              <a:rPr lang="en-US" sz="1600" dirty="0" smtClean="0"/>
              <a:t>fluid viscosity (</a:t>
            </a:r>
            <a:r>
              <a:rPr lang="en-US" sz="1600" dirty="0" smtClean="0">
                <a:latin typeface="Symbol" pitchFamily="18" charset="2"/>
              </a:rPr>
              <a:t>m</a:t>
            </a:r>
            <a:r>
              <a:rPr lang="en-US" sz="1600" baseline="-25000" dirty="0" smtClean="0"/>
              <a:t>g</a:t>
            </a:r>
            <a:r>
              <a:rPr lang="en-US" sz="1600" dirty="0" smtClean="0"/>
              <a:t>)	= 0.01 g/(cm*s) [Poise]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Pipe Flow Example: mfix.dat</a:t>
            </a:r>
            <a:endParaRPr lang="en-US" dirty="0"/>
          </a:p>
        </p:txBody>
      </p:sp>
      <p:graphicFrame>
        <p:nvGraphicFramePr>
          <p:cNvPr id="339970" name="Object 2"/>
          <p:cNvGraphicFramePr>
            <a:graphicFrameLocks noChangeAspect="1"/>
          </p:cNvGraphicFramePr>
          <p:nvPr/>
        </p:nvGraphicFramePr>
        <p:xfrm>
          <a:off x="6074434" y="228600"/>
          <a:ext cx="3069565" cy="444500"/>
        </p:xfrm>
        <a:graphic>
          <a:graphicData uri="http://schemas.openxmlformats.org/presentationml/2006/ole">
            <p:oleObj spid="_x0000_s339970" name="Equation" r:id="rId4" imgW="1752480" imgH="253800" progId="Equation.3">
              <p:embed/>
            </p:oleObj>
          </a:graphicData>
        </a:graphic>
      </p:graphicFrame>
      <p:sp>
        <p:nvSpPr>
          <p:cNvPr id="5" name="TextBox 4"/>
          <p:cNvSpPr txBox="1"/>
          <p:nvPr/>
        </p:nvSpPr>
        <p:spPr>
          <a:xfrm>
            <a:off x="6515100" y="4495800"/>
            <a:ext cx="2362200" cy="646331"/>
          </a:xfrm>
          <a:prstGeom prst="rect">
            <a:avLst/>
          </a:prstGeom>
          <a:noFill/>
        </p:spPr>
        <p:txBody>
          <a:bodyPr wrap="square" rtlCol="0">
            <a:spAutoFit/>
          </a:bodyPr>
          <a:lstStyle/>
          <a:p>
            <a:pPr algn="ctr"/>
            <a:r>
              <a:rPr lang="en-US" dirty="0" smtClean="0">
                <a:solidFill>
                  <a:schemeClr val="accent6"/>
                </a:solidFill>
              </a:rPr>
              <a:t>More on this section in following slides</a:t>
            </a:r>
          </a:p>
        </p:txBody>
      </p:sp>
      <p:sp>
        <p:nvSpPr>
          <p:cNvPr id="6" name="TextBox 5"/>
          <p:cNvSpPr txBox="1"/>
          <p:nvPr/>
        </p:nvSpPr>
        <p:spPr>
          <a:xfrm>
            <a:off x="6591300" y="2971800"/>
            <a:ext cx="2209800" cy="923330"/>
          </a:xfrm>
          <a:prstGeom prst="rect">
            <a:avLst/>
          </a:prstGeom>
          <a:noFill/>
        </p:spPr>
        <p:txBody>
          <a:bodyPr wrap="square" rtlCol="0">
            <a:spAutoFit/>
          </a:bodyPr>
          <a:lstStyle/>
          <a:p>
            <a:pPr algn="ctr"/>
            <a:r>
              <a:rPr lang="en-US" dirty="0" smtClean="0">
                <a:solidFill>
                  <a:schemeClr val="accent6"/>
                </a:solidFill>
              </a:rPr>
              <a:t>Note default wall boundaries are implied</a:t>
            </a:r>
          </a:p>
        </p:txBody>
      </p:sp>
      <p:sp>
        <p:nvSpPr>
          <p:cNvPr id="7" name="Rectangle 6"/>
          <p:cNvSpPr/>
          <p:nvPr/>
        </p:nvSpPr>
        <p:spPr>
          <a:xfrm>
            <a:off x="0" y="747177"/>
            <a:ext cx="9144000" cy="5806023"/>
          </a:xfrm>
          <a:prstGeom prst="rect">
            <a:avLst/>
          </a:prstGeom>
        </p:spPr>
        <p:txBody>
          <a:bodyPr wrap="square" numCol="2" spcCol="914400">
            <a:spAutoFit/>
          </a:bodyPr>
          <a:lstStyle/>
          <a:p>
            <a:r>
              <a:rPr lang="en-US" sz="900" dirty="0" smtClean="0"/>
              <a:t>#</a:t>
            </a:r>
          </a:p>
          <a:p>
            <a:r>
              <a:rPr lang="en-US" sz="900" dirty="0" smtClean="0"/>
              <a:t>#  developed flow -- use cyclic condition</a:t>
            </a:r>
          </a:p>
          <a:p>
            <a:r>
              <a:rPr lang="en-US" sz="900" dirty="0" smtClean="0"/>
              <a:t>#</a:t>
            </a:r>
          </a:p>
          <a:p>
            <a:r>
              <a:rPr lang="en-US" sz="900" dirty="0" smtClean="0"/>
              <a:t>#  F.B. Modeler                  9-6-94</a:t>
            </a:r>
          </a:p>
          <a:p>
            <a:r>
              <a:rPr lang="en-US" sz="900" dirty="0" smtClean="0"/>
              <a:t>#</a:t>
            </a:r>
          </a:p>
          <a:p>
            <a:r>
              <a:rPr lang="en-US" sz="900" dirty="0" smtClean="0"/>
              <a:t>#  </a:t>
            </a:r>
            <a:r>
              <a:rPr lang="en-US" sz="900" dirty="0" err="1" smtClean="0"/>
              <a:t>V_g</a:t>
            </a:r>
            <a:r>
              <a:rPr lang="en-US" sz="900" dirty="0" smtClean="0"/>
              <a:t>(2,j,k) = </a:t>
            </a:r>
            <a:r>
              <a:rPr lang="en-US" sz="900" dirty="0" err="1" smtClean="0"/>
              <a:t>delp_y</a:t>
            </a:r>
            <a:r>
              <a:rPr lang="en-US" sz="900" dirty="0" smtClean="0"/>
              <a:t> * XLENGTH^2/(4*mu_g0*YLENGTH) (BSL p.46)</a:t>
            </a:r>
          </a:p>
          <a:p>
            <a:r>
              <a:rPr lang="en-US" sz="900" dirty="0" smtClean="0"/>
              <a:t>#  </a:t>
            </a:r>
          </a:p>
          <a:p>
            <a:r>
              <a:rPr lang="en-US" sz="900" dirty="0" smtClean="0"/>
              <a:t>#</a:t>
            </a:r>
          </a:p>
          <a:p>
            <a:r>
              <a:rPr lang="en-US" sz="900" dirty="0" smtClean="0"/>
              <a:t># Run-control section</a:t>
            </a:r>
          </a:p>
          <a:p>
            <a:r>
              <a:rPr lang="en-US" sz="900" dirty="0" smtClean="0"/>
              <a:t>#</a:t>
            </a:r>
          </a:p>
          <a:p>
            <a:r>
              <a:rPr lang="en-US" sz="900" dirty="0" smtClean="0"/>
              <a:t>  RUN_NAME = 'COL01'</a:t>
            </a:r>
          </a:p>
          <a:p>
            <a:r>
              <a:rPr lang="en-US" sz="900" dirty="0" smtClean="0"/>
              <a:t>  DESCRIPTION = 'developed laminar flow'</a:t>
            </a:r>
          </a:p>
          <a:p>
            <a:r>
              <a:rPr lang="en-US" sz="900" dirty="0" smtClean="0"/>
              <a:t>  RUN_TYPE = 'new'  !  'restart_1' ! </a:t>
            </a:r>
          </a:p>
          <a:p>
            <a:r>
              <a:rPr lang="en-US" sz="900" dirty="0" smtClean="0"/>
              <a:t>  UNITS = '</a:t>
            </a:r>
            <a:r>
              <a:rPr lang="en-US" sz="900" dirty="0" err="1" smtClean="0"/>
              <a:t>cgs</a:t>
            </a:r>
            <a:r>
              <a:rPr lang="en-US" sz="900" dirty="0" smtClean="0"/>
              <a:t>'</a:t>
            </a:r>
          </a:p>
          <a:p>
            <a:r>
              <a:rPr lang="en-US" sz="900" dirty="0" smtClean="0"/>
              <a:t>#   TIME  =0.0  TSTOP = 1.0E-4   DT = 1.0e-4   DT_MAX = 1.0e-4   OUT_DT = 1.0e-4</a:t>
            </a:r>
          </a:p>
          <a:p>
            <a:r>
              <a:rPr lang="en-US" sz="900" dirty="0" smtClean="0"/>
              <a:t>  ENERGY_EQ = .FALSE.</a:t>
            </a:r>
          </a:p>
          <a:p>
            <a:r>
              <a:rPr lang="en-US" sz="900" dirty="0" smtClean="0"/>
              <a:t>  SPECIES_EQ = .FALSE.    .FALSE.</a:t>
            </a:r>
          </a:p>
          <a:p>
            <a:r>
              <a:rPr lang="en-US" sz="900" dirty="0" smtClean="0"/>
              <a:t>  MOMENTUM_X_EQ(1) = .FALSE.</a:t>
            </a:r>
          </a:p>
          <a:p>
            <a:r>
              <a:rPr lang="en-US" sz="900" dirty="0" smtClean="0"/>
              <a:t>  MOMENTUM_Y_EQ(1) = .FALSE.</a:t>
            </a:r>
          </a:p>
          <a:p>
            <a:r>
              <a:rPr lang="en-US" sz="900" dirty="0" smtClean="0"/>
              <a:t>  LEQ_IT(1) = 20    </a:t>
            </a:r>
          </a:p>
          <a:p>
            <a:r>
              <a:rPr lang="en-US" sz="900" dirty="0" smtClean="0"/>
              <a:t>  LEQ_IT(3) = 50</a:t>
            </a:r>
          </a:p>
          <a:p>
            <a:r>
              <a:rPr lang="en-US" sz="900" dirty="0" smtClean="0"/>
              <a:t>  LEQ_IT(4) = 50    </a:t>
            </a:r>
          </a:p>
          <a:p>
            <a:r>
              <a:rPr lang="en-US" sz="900" dirty="0" smtClean="0"/>
              <a:t>!  UR_FAC(3) = 0.7  LEQ_METHOD(3) = 2</a:t>
            </a:r>
          </a:p>
          <a:p>
            <a:r>
              <a:rPr lang="en-US" sz="900" dirty="0" smtClean="0"/>
              <a:t>!  UR_FAC(4) = 0.7  LEQ_METHOD(4) = 2 </a:t>
            </a:r>
          </a:p>
          <a:p>
            <a:endParaRPr lang="en-US" sz="900" dirty="0" smtClean="0"/>
          </a:p>
          <a:p>
            <a:r>
              <a:rPr lang="en-US" sz="900" dirty="0" smtClean="0"/>
              <a:t>  GRAVITY = 0.0</a:t>
            </a:r>
          </a:p>
          <a:p>
            <a:r>
              <a:rPr lang="en-US" sz="900" dirty="0" smtClean="0"/>
              <a:t>#</a:t>
            </a:r>
          </a:p>
          <a:p>
            <a:r>
              <a:rPr lang="en-US" sz="900" dirty="0" smtClean="0"/>
              <a:t># Geometry Section</a:t>
            </a:r>
          </a:p>
          <a:p>
            <a:r>
              <a:rPr lang="en-US" sz="900" dirty="0" smtClean="0"/>
              <a:t>#</a:t>
            </a:r>
          </a:p>
          <a:p>
            <a:r>
              <a:rPr lang="en-US" sz="900" dirty="0" smtClean="0"/>
              <a:t>  COORDINATES = 'cylindrical'</a:t>
            </a:r>
          </a:p>
          <a:p>
            <a:endParaRPr lang="en-US" sz="900" dirty="0" smtClean="0"/>
          </a:p>
          <a:p>
            <a:r>
              <a:rPr lang="en-US" sz="900" dirty="0" smtClean="0"/>
              <a:t>  XLENGTH  =   7.0    IMAX =  7 </a:t>
            </a:r>
          </a:p>
          <a:p>
            <a:r>
              <a:rPr lang="en-US" sz="900" dirty="0" smtClean="0"/>
              <a:t>  YLENGTH  = 100.0    JMAX = 10</a:t>
            </a:r>
          </a:p>
          <a:p>
            <a:endParaRPr lang="en-US" sz="900" dirty="0" smtClean="0"/>
          </a:p>
          <a:p>
            <a:r>
              <a:rPr lang="en-US" sz="900" dirty="0" smtClean="0"/>
              <a:t>  NO_K     = .TRUE.</a:t>
            </a:r>
          </a:p>
          <a:p>
            <a:r>
              <a:rPr lang="en-US" sz="900" dirty="0" smtClean="0"/>
              <a:t>  CYCLIC_Y_PD = .TRUE.</a:t>
            </a:r>
          </a:p>
          <a:p>
            <a:r>
              <a:rPr lang="en-US" sz="900" dirty="0" smtClean="0"/>
              <a:t>  </a:t>
            </a:r>
            <a:r>
              <a:rPr lang="en-US" sz="900" dirty="0" err="1" smtClean="0"/>
              <a:t>delp_y</a:t>
            </a:r>
            <a:r>
              <a:rPr lang="en-US" sz="900" dirty="0" smtClean="0"/>
              <a:t> = -0.1</a:t>
            </a:r>
          </a:p>
          <a:p>
            <a:endParaRPr lang="en-US" sz="900" dirty="0" smtClean="0"/>
          </a:p>
          <a:p>
            <a:r>
              <a:rPr lang="en-US" sz="900" dirty="0" smtClean="0"/>
              <a:t>  MAX_NIT = 3000</a:t>
            </a:r>
          </a:p>
          <a:p>
            <a:r>
              <a:rPr lang="en-US" sz="900" dirty="0" smtClean="0"/>
              <a:t>  TOL_RESID  = 1.E-4</a:t>
            </a:r>
          </a:p>
          <a:p>
            <a:r>
              <a:rPr lang="en-US" sz="900" dirty="0" smtClean="0"/>
              <a:t> </a:t>
            </a:r>
          </a:p>
          <a:p>
            <a:r>
              <a:rPr lang="en-US" sz="900" dirty="0" smtClean="0"/>
              <a:t>#</a:t>
            </a:r>
          </a:p>
          <a:p>
            <a:r>
              <a:rPr lang="en-US" sz="900" dirty="0" smtClean="0"/>
              <a:t># Gas-phase Section</a:t>
            </a:r>
          </a:p>
          <a:p>
            <a:r>
              <a:rPr lang="en-US" sz="900" dirty="0" smtClean="0"/>
              <a:t>#</a:t>
            </a:r>
          </a:p>
          <a:p>
            <a:r>
              <a:rPr lang="en-US" sz="900" dirty="0" smtClean="0"/>
              <a:t>  RO_g0 = 1.0</a:t>
            </a:r>
          </a:p>
          <a:p>
            <a:r>
              <a:rPr lang="en-US" sz="900" dirty="0" smtClean="0"/>
              <a:t>  MU_g0 = 0.01</a:t>
            </a:r>
          </a:p>
          <a:p>
            <a:r>
              <a:rPr lang="en-US" sz="900" dirty="0" smtClean="0"/>
              <a:t>  </a:t>
            </a:r>
            <a:r>
              <a:rPr lang="en-US" sz="900" dirty="0" err="1" smtClean="0"/>
              <a:t>MW_avg</a:t>
            </a:r>
            <a:r>
              <a:rPr lang="en-US" sz="900" dirty="0" smtClean="0"/>
              <a:t> = 29.</a:t>
            </a:r>
          </a:p>
          <a:p>
            <a:r>
              <a:rPr lang="en-US" sz="900" dirty="0" smtClean="0"/>
              <a:t>#</a:t>
            </a:r>
          </a:p>
          <a:p>
            <a:r>
              <a:rPr lang="en-US" sz="900" dirty="0" smtClean="0"/>
              <a:t># Solids-phase Section</a:t>
            </a:r>
          </a:p>
          <a:p>
            <a:r>
              <a:rPr lang="en-US" sz="900" dirty="0" smtClean="0"/>
              <a:t>#</a:t>
            </a:r>
          </a:p>
          <a:p>
            <a:r>
              <a:rPr lang="en-US" sz="900" dirty="0" smtClean="0"/>
              <a:t>  MMAX         = 0</a:t>
            </a:r>
          </a:p>
          <a:p>
            <a:endParaRPr lang="en-US" sz="900" dirty="0" smtClean="0"/>
          </a:p>
          <a:p>
            <a:r>
              <a:rPr lang="en-US" sz="900" dirty="0" smtClean="0"/>
              <a:t>#</a:t>
            </a:r>
          </a:p>
          <a:p>
            <a:r>
              <a:rPr lang="en-US" sz="900" dirty="0" smtClean="0"/>
              <a:t># Initial Conditions Section</a:t>
            </a:r>
          </a:p>
          <a:p>
            <a:r>
              <a:rPr lang="en-US" sz="900" dirty="0" smtClean="0"/>
              <a:t>#</a:t>
            </a:r>
          </a:p>
          <a:p>
            <a:r>
              <a:rPr lang="en-US" sz="900" dirty="0" smtClean="0"/>
              <a:t>       !              </a:t>
            </a:r>
          </a:p>
          <a:p>
            <a:r>
              <a:rPr lang="en-US" sz="900" dirty="0" smtClean="0"/>
              <a:t>  </a:t>
            </a:r>
            <a:r>
              <a:rPr lang="en-US" sz="900" dirty="0" err="1" smtClean="0"/>
              <a:t>IC_X_w</a:t>
            </a:r>
            <a:r>
              <a:rPr lang="en-US" sz="900" dirty="0" smtClean="0"/>
              <a:t>           =  0.0 </a:t>
            </a:r>
          </a:p>
          <a:p>
            <a:r>
              <a:rPr lang="en-US" sz="900" dirty="0" smtClean="0"/>
              <a:t>  </a:t>
            </a:r>
            <a:r>
              <a:rPr lang="en-US" sz="900" dirty="0" err="1" smtClean="0"/>
              <a:t>IC_X_e</a:t>
            </a:r>
            <a:r>
              <a:rPr lang="en-US" sz="900" dirty="0" smtClean="0"/>
              <a:t>           =  7.0 </a:t>
            </a:r>
          </a:p>
          <a:p>
            <a:r>
              <a:rPr lang="en-US" sz="900" dirty="0" smtClean="0"/>
              <a:t>  IC_Y_s           =  0.0 </a:t>
            </a:r>
          </a:p>
          <a:p>
            <a:r>
              <a:rPr lang="en-US" sz="900" dirty="0" smtClean="0"/>
              <a:t>  </a:t>
            </a:r>
            <a:r>
              <a:rPr lang="en-US" sz="900" dirty="0" err="1" smtClean="0"/>
              <a:t>IC_Y_n</a:t>
            </a:r>
            <a:r>
              <a:rPr lang="en-US" sz="900" dirty="0" smtClean="0"/>
              <a:t>           = 100.0</a:t>
            </a:r>
          </a:p>
          <a:p>
            <a:r>
              <a:rPr lang="en-US" sz="900" dirty="0" smtClean="0"/>
              <a:t> </a:t>
            </a:r>
          </a:p>
          <a:p>
            <a:r>
              <a:rPr lang="en-US" sz="900" dirty="0" smtClean="0"/>
              <a:t>  </a:t>
            </a:r>
            <a:r>
              <a:rPr lang="en-US" sz="900" dirty="0" err="1" smtClean="0"/>
              <a:t>IC_EP_g</a:t>
            </a:r>
            <a:r>
              <a:rPr lang="en-US" sz="900" dirty="0" smtClean="0"/>
              <a:t>          =  1.0 </a:t>
            </a:r>
          </a:p>
          <a:p>
            <a:r>
              <a:rPr lang="en-US" sz="900" dirty="0" smtClean="0"/>
              <a:t> </a:t>
            </a:r>
          </a:p>
          <a:p>
            <a:r>
              <a:rPr lang="en-US" sz="900" dirty="0" smtClean="0"/>
              <a:t>  </a:t>
            </a:r>
            <a:r>
              <a:rPr lang="en-US" sz="900" dirty="0" err="1" smtClean="0"/>
              <a:t>IC_U_g</a:t>
            </a:r>
            <a:r>
              <a:rPr lang="en-US" sz="900" dirty="0" smtClean="0"/>
              <a:t>           =   0.0</a:t>
            </a:r>
          </a:p>
          <a:p>
            <a:r>
              <a:rPr lang="en-US" sz="900" dirty="0" smtClean="0"/>
              <a:t>  </a:t>
            </a:r>
            <a:r>
              <a:rPr lang="en-US" sz="900" dirty="0" err="1" smtClean="0"/>
              <a:t>IC_V_g</a:t>
            </a:r>
            <a:r>
              <a:rPr lang="en-US" sz="900" dirty="0" smtClean="0"/>
              <a:t>           =  0.0</a:t>
            </a:r>
          </a:p>
          <a:p>
            <a:endParaRPr lang="en-US" sz="900" dirty="0" smtClean="0"/>
          </a:p>
          <a:p>
            <a:endParaRPr lang="en-US" sz="900" dirty="0" smtClean="0"/>
          </a:p>
          <a:p>
            <a:r>
              <a:rPr lang="en-US" sz="900" dirty="0" smtClean="0"/>
              <a:t>#</a:t>
            </a:r>
          </a:p>
          <a:p>
            <a:r>
              <a:rPr lang="en-US" sz="900" dirty="0" smtClean="0"/>
              <a:t>#  Output Control</a:t>
            </a:r>
          </a:p>
          <a:p>
            <a:r>
              <a:rPr lang="en-US" sz="900" dirty="0" smtClean="0"/>
              <a:t>#</a:t>
            </a:r>
          </a:p>
          <a:p>
            <a:r>
              <a:rPr lang="en-US" sz="900" dirty="0" smtClean="0"/>
              <a:t>  RES_DT = 0.01</a:t>
            </a:r>
          </a:p>
          <a:p>
            <a:r>
              <a:rPr lang="en-US" sz="900" dirty="0" smtClean="0"/>
              <a:t>  OUT_DT = 10.</a:t>
            </a:r>
          </a:p>
          <a:p>
            <a:r>
              <a:rPr lang="en-US" sz="900" dirty="0" smtClean="0"/>
              <a:t>        !</a:t>
            </a:r>
          </a:p>
          <a:p>
            <a:r>
              <a:rPr lang="en-US" sz="900" dirty="0" smtClean="0"/>
              <a:t>        ! </a:t>
            </a:r>
            <a:r>
              <a:rPr lang="en-US" sz="900" dirty="0" err="1" smtClean="0"/>
              <a:t>EP_g</a:t>
            </a:r>
            <a:r>
              <a:rPr lang="en-US" sz="900" dirty="0" smtClean="0"/>
              <a:t> </a:t>
            </a:r>
            <a:r>
              <a:rPr lang="en-US" sz="900" dirty="0" err="1" smtClean="0"/>
              <a:t>P_g</a:t>
            </a:r>
            <a:r>
              <a:rPr lang="en-US" sz="900" dirty="0" smtClean="0"/>
              <a:t>       </a:t>
            </a:r>
            <a:r>
              <a:rPr lang="en-US" sz="900" dirty="0" err="1" smtClean="0"/>
              <a:t>U_g</a:t>
            </a:r>
            <a:r>
              <a:rPr lang="en-US" sz="900" dirty="0" smtClean="0"/>
              <a:t>  U_s  ROP_s     </a:t>
            </a:r>
            <a:r>
              <a:rPr lang="en-US" sz="900" dirty="0" err="1" smtClean="0"/>
              <a:t>T_g</a:t>
            </a:r>
            <a:r>
              <a:rPr lang="en-US" sz="900" dirty="0" smtClean="0"/>
              <a:t>  </a:t>
            </a:r>
            <a:r>
              <a:rPr lang="en-US" sz="900" dirty="0" err="1" smtClean="0"/>
              <a:t>X_g</a:t>
            </a:r>
            <a:endParaRPr lang="en-US" sz="900" dirty="0" smtClean="0"/>
          </a:p>
          <a:p>
            <a:r>
              <a:rPr lang="en-US" sz="900" dirty="0" smtClean="0"/>
              <a:t>        !      </a:t>
            </a:r>
            <a:r>
              <a:rPr lang="en-US" sz="900" dirty="0" err="1" smtClean="0"/>
              <a:t>P_star</a:t>
            </a:r>
            <a:r>
              <a:rPr lang="en-US" sz="900" dirty="0" smtClean="0"/>
              <a:t>    </a:t>
            </a:r>
            <a:r>
              <a:rPr lang="en-US" sz="900" dirty="0" err="1" smtClean="0"/>
              <a:t>V_g</a:t>
            </a:r>
            <a:r>
              <a:rPr lang="en-US" sz="900" dirty="0" smtClean="0"/>
              <a:t>  V_s            T_s1 X_s</a:t>
            </a:r>
            <a:endParaRPr lang="en-US" sz="9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7" name="Rectangle 5"/>
          <p:cNvSpPr>
            <a:spLocks noGrp="1" noChangeArrowheads="1"/>
          </p:cNvSpPr>
          <p:nvPr>
            <p:ph type="body" idx="1"/>
          </p:nvPr>
        </p:nvSpPr>
        <p:spPr/>
        <p:txBody>
          <a:bodyPr>
            <a:normAutofit/>
          </a:bodyPr>
          <a:lstStyle/>
          <a:p>
            <a:r>
              <a:rPr lang="en-AU" sz="2000" dirty="0" smtClean="0">
                <a:sym typeface="Symbol" pitchFamily="18" charset="2"/>
              </a:rPr>
              <a:t>Solution of a set of PDE’s requires a set of boundary conditions for closure</a:t>
            </a:r>
          </a:p>
          <a:p>
            <a:r>
              <a:rPr lang="en-AU" sz="2000" dirty="0" smtClean="0">
                <a:sym typeface="Symbol" pitchFamily="18" charset="2"/>
              </a:rPr>
              <a:t>Boundary conditions are required at all boundaries that surround the flow domain</a:t>
            </a:r>
          </a:p>
          <a:p>
            <a:r>
              <a:rPr lang="en-AU" sz="2000" dirty="0" smtClean="0">
                <a:sym typeface="Symbol" pitchFamily="18" charset="2"/>
              </a:rPr>
              <a:t>By default a wall boundary condition is assumed unless you specify otherwise</a:t>
            </a:r>
          </a:p>
          <a:p>
            <a:pPr lvl="1"/>
            <a:r>
              <a:rPr lang="en-AU" sz="1800" dirty="0" smtClean="0">
                <a:sym typeface="Symbol" pitchFamily="18" charset="2"/>
              </a:rPr>
              <a:t>A wall boundary condition specifies no slip. If you are solving mass or heat transfer then you need to specify the boundary conditions for these variables either as a flux or boundary concentration.</a:t>
            </a:r>
          </a:p>
          <a:p>
            <a:endParaRPr lang="en-AU" sz="2000" dirty="0" smtClean="0">
              <a:sym typeface="Symbol" pitchFamily="18" charset="2"/>
            </a:endParaRPr>
          </a:p>
        </p:txBody>
      </p:sp>
      <p:sp>
        <p:nvSpPr>
          <p:cNvPr id="100356" name="Rectangle 4"/>
          <p:cNvSpPr>
            <a:spLocks noGrp="1" noChangeArrowheads="1"/>
          </p:cNvSpPr>
          <p:nvPr>
            <p:ph type="title"/>
          </p:nvPr>
        </p:nvSpPr>
        <p:spPr/>
        <p:txBody>
          <a:bodyPr/>
          <a:lstStyle/>
          <a:p>
            <a:r>
              <a:rPr lang="en-AU" smtClean="0">
                <a:sym typeface="Symbol" pitchFamily="18" charset="2"/>
              </a:rPr>
              <a:t>Boundary Conditions</a:t>
            </a:r>
          </a:p>
        </p:txBody>
      </p:sp>
      <p:sp>
        <p:nvSpPr>
          <p:cNvPr id="4" name="Text Box 59"/>
          <p:cNvSpPr txBox="1">
            <a:spLocks noChangeArrowheads="1"/>
          </p:cNvSpPr>
          <p:nvPr/>
        </p:nvSpPr>
        <p:spPr bwMode="auto">
          <a:xfrm>
            <a:off x="152400" y="4495800"/>
            <a:ext cx="4473469" cy="369332"/>
          </a:xfrm>
          <a:prstGeom prst="rect">
            <a:avLst/>
          </a:prstGeom>
          <a:noFill/>
          <a:ln w="9525">
            <a:noFill/>
            <a:miter lim="800000"/>
            <a:headEnd/>
            <a:tailEnd/>
          </a:ln>
        </p:spPr>
        <p:txBody>
          <a:bodyPr wrap="none">
            <a:spAutoFit/>
          </a:bodyPr>
          <a:lstStyle/>
          <a:p>
            <a:r>
              <a:rPr lang="en-US" sz="1800" b="1" dirty="0" smtClean="0"/>
              <a:t>General WALL Momentum BC in MFIX</a:t>
            </a:r>
            <a:endParaRPr lang="en-US" sz="1800" b="1" dirty="0"/>
          </a:p>
        </p:txBody>
      </p:sp>
      <p:graphicFrame>
        <p:nvGraphicFramePr>
          <p:cNvPr id="5" name="Object 60"/>
          <p:cNvGraphicFramePr>
            <a:graphicFrameLocks noChangeAspect="1"/>
          </p:cNvGraphicFramePr>
          <p:nvPr/>
        </p:nvGraphicFramePr>
        <p:xfrm>
          <a:off x="457200" y="5029200"/>
          <a:ext cx="1876425" cy="593725"/>
        </p:xfrm>
        <a:graphic>
          <a:graphicData uri="http://schemas.openxmlformats.org/presentationml/2006/ole">
            <p:oleObj spid="_x0000_s340994" name="Equation" r:id="rId4" imgW="1244520" imgH="393480" progId="Equation.3">
              <p:embed/>
            </p:oleObj>
          </a:graphicData>
        </a:graphic>
      </p:graphicFrame>
      <p:sp>
        <p:nvSpPr>
          <p:cNvPr id="6" name="Text Box 62"/>
          <p:cNvSpPr txBox="1">
            <a:spLocks noChangeArrowheads="1"/>
          </p:cNvSpPr>
          <p:nvPr/>
        </p:nvSpPr>
        <p:spPr bwMode="auto">
          <a:xfrm>
            <a:off x="3048000" y="5029200"/>
            <a:ext cx="2438400" cy="1368425"/>
          </a:xfrm>
          <a:prstGeom prst="rect">
            <a:avLst/>
          </a:prstGeom>
          <a:noFill/>
          <a:ln w="9525">
            <a:noFill/>
            <a:miter lim="800000"/>
            <a:headEnd/>
            <a:tailEnd/>
          </a:ln>
        </p:spPr>
        <p:txBody>
          <a:bodyPr>
            <a:spAutoFit/>
          </a:bodyPr>
          <a:lstStyle/>
          <a:p>
            <a:pPr marL="347663" indent="-347663"/>
            <a:r>
              <a:rPr lang="en-US" sz="1400" b="1"/>
              <a:t>v  –	</a:t>
            </a:r>
            <a:r>
              <a:rPr lang="en-US" sz="1400"/>
              <a:t>solids velocity</a:t>
            </a:r>
          </a:p>
          <a:p>
            <a:pPr marL="347663" indent="-347663"/>
            <a:r>
              <a:rPr lang="en-US" sz="1400" b="1"/>
              <a:t>v</a:t>
            </a:r>
            <a:r>
              <a:rPr lang="en-US" sz="1400" baseline="-25000"/>
              <a:t>w</a:t>
            </a:r>
            <a:r>
              <a:rPr lang="en-US" sz="1400"/>
              <a:t> –	wall velocity</a:t>
            </a:r>
            <a:endParaRPr lang="en-US" sz="1400" b="1"/>
          </a:p>
          <a:p>
            <a:pPr marL="347663" indent="-347663"/>
            <a:r>
              <a:rPr lang="en-US" sz="1400" b="1"/>
              <a:t>n</a:t>
            </a:r>
            <a:r>
              <a:rPr lang="en-US" sz="1400"/>
              <a:t>  –	outward normal (from assembly to boundary)</a:t>
            </a:r>
          </a:p>
          <a:p>
            <a:pPr marL="347663" indent="-347663"/>
            <a:r>
              <a:rPr lang="en-US" sz="1400"/>
              <a:t>h</a:t>
            </a:r>
            <a:r>
              <a:rPr lang="en-US" sz="1400" baseline="-25000"/>
              <a:t>W</a:t>
            </a:r>
            <a:r>
              <a:rPr lang="en-US" sz="1400"/>
              <a:t> – coefficient </a:t>
            </a:r>
          </a:p>
          <a:p>
            <a:pPr marL="347663" indent="-347663"/>
            <a:endParaRPr lang="en-US" sz="140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077200" cy="5638800"/>
          </a:xfrm>
        </p:spPr>
        <p:txBody>
          <a:bodyPr>
            <a:normAutofit fontScale="70000" lnSpcReduction="20000"/>
          </a:bodyPr>
          <a:lstStyle/>
          <a:p>
            <a:r>
              <a:rPr lang="en-US" dirty="0" smtClean="0"/>
              <a:t>.OUT</a:t>
            </a:r>
          </a:p>
          <a:p>
            <a:pPr lvl="1"/>
            <a:r>
              <a:rPr lang="en-US" dirty="0" smtClean="0"/>
              <a:t>A text file that in the first part echoes the input specified by mfix.dat and default values. </a:t>
            </a:r>
          </a:p>
          <a:p>
            <a:pPr lvl="1"/>
            <a:r>
              <a:rPr lang="en-US" dirty="0" smtClean="0"/>
              <a:t>The file also contains data on field variables written at intervals </a:t>
            </a:r>
            <a:r>
              <a:rPr lang="en-US" b="1" i="1" dirty="0" smtClean="0">
                <a:solidFill>
                  <a:schemeClr val="accent5"/>
                </a:solidFill>
              </a:rPr>
              <a:t>OUT_DT</a:t>
            </a:r>
            <a:r>
              <a:rPr lang="en-US" dirty="0" smtClean="0"/>
              <a:t> (if defined)</a:t>
            </a:r>
          </a:p>
          <a:p>
            <a:pPr lvl="1"/>
            <a:r>
              <a:rPr lang="en-US" dirty="0" smtClean="0"/>
              <a:t>Use this file to ensure the input data has been entered correctly.  Pay attention to the IC and BC regions</a:t>
            </a:r>
          </a:p>
          <a:p>
            <a:pPr lvl="1"/>
            <a:endParaRPr lang="en-US" dirty="0" smtClean="0"/>
          </a:p>
          <a:p>
            <a:r>
              <a:rPr lang="en-US" dirty="0" smtClean="0"/>
              <a:t>.LOG – run time messages</a:t>
            </a:r>
          </a:p>
          <a:p>
            <a:pPr lvl="1"/>
            <a:r>
              <a:rPr lang="en-US" dirty="0" smtClean="0"/>
              <a:t>Contains errors that are reported while processing input data and during run time (information on convergence and number of iterations).  </a:t>
            </a:r>
          </a:p>
          <a:p>
            <a:pPr lvl="1"/>
            <a:r>
              <a:rPr lang="en-US" dirty="0" smtClean="0"/>
              <a:t>File is written at frequency of </a:t>
            </a:r>
            <a:r>
              <a:rPr lang="en-US" b="1" i="1" dirty="0" smtClean="0">
                <a:solidFill>
                  <a:schemeClr val="accent5"/>
                </a:solidFill>
              </a:rPr>
              <a:t>NLOG</a:t>
            </a:r>
            <a:r>
              <a:rPr lang="en-US" dirty="0" smtClean="0"/>
              <a:t> (the number of time steps)</a:t>
            </a:r>
          </a:p>
          <a:p>
            <a:pPr lvl="1"/>
            <a:r>
              <a:rPr lang="en-US" dirty="0" smtClean="0"/>
              <a:t>A message is also written to this file whenever the .RES and .</a:t>
            </a:r>
            <a:r>
              <a:rPr lang="en-US" dirty="0" err="1" smtClean="0"/>
              <a:t>SPx</a:t>
            </a:r>
            <a:r>
              <a:rPr lang="en-US" dirty="0" smtClean="0"/>
              <a:t> files are written</a:t>
            </a:r>
          </a:p>
          <a:p>
            <a:pPr lvl="1"/>
            <a:r>
              <a:rPr lang="en-US" dirty="0" smtClean="0"/>
              <a:t>Keep track of the progress of the run by looking at the end of this file</a:t>
            </a:r>
          </a:p>
          <a:p>
            <a:pPr lvl="1"/>
            <a:endParaRPr lang="en-US" dirty="0" smtClean="0"/>
          </a:p>
          <a:p>
            <a:r>
              <a:rPr lang="en-US" dirty="0" smtClean="0"/>
              <a:t>.RES</a:t>
            </a:r>
          </a:p>
          <a:p>
            <a:pPr lvl="1"/>
            <a:r>
              <a:rPr lang="en-US" dirty="0" smtClean="0"/>
              <a:t>The .RES file is a double precision binary file containing all the data required for restarting a run</a:t>
            </a:r>
          </a:p>
          <a:p>
            <a:pPr lvl="1"/>
            <a:r>
              <a:rPr lang="en-US" dirty="0" smtClean="0"/>
              <a:t>The file is updated at intervals </a:t>
            </a:r>
            <a:r>
              <a:rPr lang="en-US" b="1" i="1" dirty="0" smtClean="0">
                <a:solidFill>
                  <a:schemeClr val="accent5"/>
                </a:solidFill>
              </a:rPr>
              <a:t>RES_DT</a:t>
            </a:r>
            <a:r>
              <a:rPr lang="en-US" dirty="0" smtClean="0"/>
              <a:t>  </a:t>
            </a:r>
          </a:p>
          <a:p>
            <a:pPr lvl="1"/>
            <a:r>
              <a:rPr lang="en-US" dirty="0" smtClean="0"/>
              <a:t>Only the most recent data set is retained in this file</a:t>
            </a:r>
          </a:p>
          <a:p>
            <a:endParaRPr lang="en-US" dirty="0" smtClean="0"/>
          </a:p>
          <a:p>
            <a:pPr lvl="1"/>
            <a:endParaRPr lang="en-US" dirty="0" smtClean="0"/>
          </a:p>
        </p:txBody>
      </p:sp>
      <p:sp>
        <p:nvSpPr>
          <p:cNvPr id="3" name="Title 2"/>
          <p:cNvSpPr>
            <a:spLocks noGrp="1"/>
          </p:cNvSpPr>
          <p:nvPr>
            <p:ph type="title"/>
          </p:nvPr>
        </p:nvSpPr>
        <p:spPr/>
        <p:txBody>
          <a:bodyPr/>
          <a:lstStyle/>
          <a:p>
            <a:r>
              <a:rPr lang="en-US" dirty="0" smtClean="0"/>
              <a:t>MFIX Output (1)</a:t>
            </a:r>
            <a:endParaRPr lang="en-US" dirty="0"/>
          </a:p>
        </p:txBody>
      </p:sp>
      <p:sp>
        <p:nvSpPr>
          <p:cNvPr id="5" name="TextBox 4"/>
          <p:cNvSpPr txBox="1"/>
          <p:nvPr/>
        </p:nvSpPr>
        <p:spPr>
          <a:xfrm>
            <a:off x="228600" y="838200"/>
            <a:ext cx="4522585" cy="461665"/>
          </a:xfrm>
          <a:prstGeom prst="rect">
            <a:avLst/>
          </a:prstGeom>
          <a:noFill/>
        </p:spPr>
        <p:txBody>
          <a:bodyPr wrap="none" rtlCol="0">
            <a:spAutoFit/>
          </a:bodyPr>
          <a:lstStyle/>
          <a:p>
            <a:r>
              <a:rPr lang="en-US" sz="2400" b="1" dirty="0" smtClean="0">
                <a:solidFill>
                  <a:schemeClr val="accent5"/>
                </a:solidFill>
              </a:rPr>
              <a:t>See the readme.pdf for details</a:t>
            </a:r>
          </a:p>
        </p:txBody>
      </p:sp>
      <p:sp>
        <p:nvSpPr>
          <p:cNvPr id="6" name="TextBox 5"/>
          <p:cNvSpPr txBox="1"/>
          <p:nvPr/>
        </p:nvSpPr>
        <p:spPr>
          <a:xfrm>
            <a:off x="5410200" y="2971800"/>
            <a:ext cx="3455498" cy="400110"/>
          </a:xfrm>
          <a:prstGeom prst="rect">
            <a:avLst/>
          </a:prstGeom>
          <a:noFill/>
          <a:ln w="25400">
            <a:solidFill>
              <a:schemeClr val="accent6"/>
            </a:solidFill>
          </a:ln>
        </p:spPr>
        <p:txBody>
          <a:bodyPr wrap="none" rtlCol="0">
            <a:spAutoFit/>
          </a:bodyPr>
          <a:lstStyle/>
          <a:p>
            <a:r>
              <a:rPr lang="en-US" sz="2000" b="1" dirty="0" smtClean="0">
                <a:solidFill>
                  <a:schemeClr val="accent6"/>
                </a:solidFill>
              </a:rPr>
              <a:t>we’ll look at this file shortly</a:t>
            </a:r>
          </a:p>
        </p:txBody>
      </p:sp>
      <p:sp>
        <p:nvSpPr>
          <p:cNvPr id="8" name="TextBox 7"/>
          <p:cNvSpPr txBox="1"/>
          <p:nvPr/>
        </p:nvSpPr>
        <p:spPr>
          <a:xfrm>
            <a:off x="5410200" y="4953000"/>
            <a:ext cx="3455498" cy="400110"/>
          </a:xfrm>
          <a:prstGeom prst="rect">
            <a:avLst/>
          </a:prstGeom>
          <a:noFill/>
          <a:ln w="25400">
            <a:solidFill>
              <a:schemeClr val="accent6"/>
            </a:solidFill>
          </a:ln>
        </p:spPr>
        <p:txBody>
          <a:bodyPr wrap="none" rtlCol="0">
            <a:spAutoFit/>
          </a:bodyPr>
          <a:lstStyle/>
          <a:p>
            <a:r>
              <a:rPr lang="en-US" sz="2000" b="1" dirty="0" smtClean="0">
                <a:solidFill>
                  <a:schemeClr val="accent6"/>
                </a:solidFill>
              </a:rPr>
              <a:t>we’ll look at this file shortly</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3124200" cy="4626547"/>
          </a:xfrm>
        </p:spPr>
        <p:txBody>
          <a:bodyPr>
            <a:normAutofit/>
          </a:bodyPr>
          <a:lstStyle/>
          <a:p>
            <a:r>
              <a:rPr lang="en-US" sz="2000" dirty="0" smtClean="0"/>
              <a:t>.</a:t>
            </a:r>
            <a:r>
              <a:rPr lang="en-US" sz="2000" dirty="0" err="1" smtClean="0"/>
              <a:t>SPx</a:t>
            </a:r>
            <a:endParaRPr lang="en-US" sz="2000" dirty="0" smtClean="0"/>
          </a:p>
          <a:p>
            <a:pPr lvl="1"/>
            <a:r>
              <a:rPr lang="en-US" sz="1800" dirty="0" smtClean="0"/>
              <a:t>The .</a:t>
            </a:r>
            <a:r>
              <a:rPr lang="en-US" sz="1800" dirty="0" err="1" smtClean="0"/>
              <a:t>SPx</a:t>
            </a:r>
            <a:r>
              <a:rPr lang="en-US" sz="1800" dirty="0" smtClean="0"/>
              <a:t> files are single precision binary files containing data for various field variables</a:t>
            </a:r>
          </a:p>
          <a:p>
            <a:pPr lvl="1"/>
            <a:r>
              <a:rPr lang="en-US" sz="1800" dirty="0" smtClean="0"/>
              <a:t>The files are augmented at intervals </a:t>
            </a:r>
            <a:r>
              <a:rPr lang="en-US" sz="1800" b="1" i="1" dirty="0" err="1" smtClean="0">
                <a:solidFill>
                  <a:schemeClr val="accent5"/>
                </a:solidFill>
              </a:rPr>
              <a:t>SPx_DT</a:t>
            </a:r>
            <a:r>
              <a:rPr lang="en-US" sz="1800" dirty="0" smtClean="0"/>
              <a:t> </a:t>
            </a:r>
          </a:p>
          <a:p>
            <a:pPr lvl="1"/>
            <a:r>
              <a:rPr lang="en-US" sz="1800" dirty="0" smtClean="0"/>
              <a:t>The files retain all the data sets written to them</a:t>
            </a:r>
            <a:endParaRPr lang="en-US" sz="1800" dirty="0"/>
          </a:p>
        </p:txBody>
      </p:sp>
      <p:sp>
        <p:nvSpPr>
          <p:cNvPr id="3" name="Title 2"/>
          <p:cNvSpPr>
            <a:spLocks noGrp="1"/>
          </p:cNvSpPr>
          <p:nvPr>
            <p:ph type="title"/>
          </p:nvPr>
        </p:nvSpPr>
        <p:spPr/>
        <p:txBody>
          <a:bodyPr/>
          <a:lstStyle/>
          <a:p>
            <a:r>
              <a:rPr lang="en-US" dirty="0" smtClean="0"/>
              <a:t>MFIX Output (2)</a:t>
            </a:r>
            <a:endParaRPr lang="en-US" dirty="0"/>
          </a:p>
        </p:txBody>
      </p:sp>
      <p:sp>
        <p:nvSpPr>
          <p:cNvPr id="5" name="TextBox 4"/>
          <p:cNvSpPr txBox="1"/>
          <p:nvPr/>
        </p:nvSpPr>
        <p:spPr>
          <a:xfrm>
            <a:off x="228600" y="838200"/>
            <a:ext cx="4522585" cy="461665"/>
          </a:xfrm>
          <a:prstGeom prst="rect">
            <a:avLst/>
          </a:prstGeom>
          <a:noFill/>
        </p:spPr>
        <p:txBody>
          <a:bodyPr wrap="none" rtlCol="0">
            <a:spAutoFit/>
          </a:bodyPr>
          <a:lstStyle/>
          <a:p>
            <a:r>
              <a:rPr lang="en-US" sz="2400" b="1" dirty="0" smtClean="0">
                <a:solidFill>
                  <a:schemeClr val="accent5"/>
                </a:solidFill>
              </a:rPr>
              <a:t>See the readme.pdf for details</a:t>
            </a:r>
          </a:p>
        </p:txBody>
      </p:sp>
      <p:graphicFrame>
        <p:nvGraphicFramePr>
          <p:cNvPr id="7" name="Table 6"/>
          <p:cNvGraphicFramePr>
            <a:graphicFrameLocks noGrp="1"/>
          </p:cNvGraphicFramePr>
          <p:nvPr/>
        </p:nvGraphicFramePr>
        <p:xfrm>
          <a:off x="3657600" y="1447800"/>
          <a:ext cx="5486400" cy="4602480"/>
        </p:xfrm>
        <a:graphic>
          <a:graphicData uri="http://schemas.openxmlformats.org/drawingml/2006/table">
            <a:tbl>
              <a:tblPr firstRow="1" bandRow="1">
                <a:tableStyleId>{5C22544A-7EE6-4342-B048-85BDC9FD1C3A}</a:tableStyleId>
              </a:tblPr>
              <a:tblGrid>
                <a:gridCol w="1303020"/>
                <a:gridCol w="4183380"/>
              </a:tblGrid>
              <a:tr h="298450">
                <a:tc>
                  <a:txBody>
                    <a:bodyPr/>
                    <a:lstStyle/>
                    <a:p>
                      <a:pPr algn="ctr"/>
                      <a:r>
                        <a:rPr lang="en-US" sz="1400" dirty="0" smtClean="0"/>
                        <a:t>SPX_DT(11)</a:t>
                      </a:r>
                      <a:endParaRPr lang="en-US" sz="1400" dirty="0"/>
                    </a:p>
                  </a:txBody>
                  <a:tcPr/>
                </a:tc>
                <a:tc>
                  <a:txBody>
                    <a:bodyPr/>
                    <a:lstStyle/>
                    <a:p>
                      <a:pPr algn="ctr"/>
                      <a:r>
                        <a:rPr lang="en-US" sz="1400" dirty="0" smtClean="0"/>
                        <a:t>Interval</a:t>
                      </a:r>
                      <a:r>
                        <a:rPr lang="en-US" sz="1400" baseline="0" dirty="0" smtClean="0"/>
                        <a:t> at which .SPX files are updated</a:t>
                      </a:r>
                      <a:endParaRPr lang="en-US" sz="1400" dirty="0"/>
                    </a:p>
                  </a:txBody>
                  <a:tcPr/>
                </a:tc>
              </a:tr>
              <a:tr h="298450">
                <a:tc>
                  <a:txBody>
                    <a:bodyPr/>
                    <a:lstStyle/>
                    <a:p>
                      <a:pPr algn="ctr"/>
                      <a:r>
                        <a:rPr lang="en-US" dirty="0" smtClean="0"/>
                        <a:t>.SP1</a:t>
                      </a:r>
                      <a:endParaRPr lang="en-US" dirty="0"/>
                    </a:p>
                  </a:txBody>
                  <a:tcPr/>
                </a:tc>
                <a:tc>
                  <a:txBody>
                    <a:bodyPr/>
                    <a:lstStyle/>
                    <a:p>
                      <a:r>
                        <a:rPr lang="en-US" dirty="0" smtClean="0"/>
                        <a:t>void fraction (</a:t>
                      </a:r>
                      <a:r>
                        <a:rPr lang="en-US" dirty="0" err="1" smtClean="0"/>
                        <a:t>ep_g</a:t>
                      </a:r>
                      <a:r>
                        <a:rPr lang="en-US" dirty="0" smtClean="0"/>
                        <a:t>)</a:t>
                      </a:r>
                      <a:endParaRPr lang="en-US" dirty="0"/>
                    </a:p>
                  </a:txBody>
                  <a:tcPr/>
                </a:tc>
              </a:tr>
              <a:tr h="298450">
                <a:tc>
                  <a:txBody>
                    <a:bodyPr/>
                    <a:lstStyle/>
                    <a:p>
                      <a:pPr algn="ctr"/>
                      <a:r>
                        <a:rPr lang="en-US" dirty="0" smtClean="0"/>
                        <a:t>.SP2</a:t>
                      </a:r>
                      <a:endParaRPr lang="en-US" dirty="0"/>
                    </a:p>
                  </a:txBody>
                  <a:tcPr/>
                </a:tc>
                <a:tc>
                  <a:txBody>
                    <a:bodyPr/>
                    <a:lstStyle/>
                    <a:p>
                      <a:r>
                        <a:rPr lang="en-US" dirty="0" smtClean="0"/>
                        <a:t>gas pressure, solids pressure (</a:t>
                      </a:r>
                      <a:r>
                        <a:rPr lang="en-US" dirty="0" err="1" smtClean="0"/>
                        <a:t>P_g</a:t>
                      </a:r>
                      <a:r>
                        <a:rPr lang="en-US" dirty="0" smtClean="0"/>
                        <a:t>, </a:t>
                      </a:r>
                      <a:r>
                        <a:rPr lang="en-US" dirty="0" err="1" smtClean="0"/>
                        <a:t>P_star</a:t>
                      </a:r>
                      <a:r>
                        <a:rPr lang="en-US" dirty="0" smtClean="0"/>
                        <a:t>)</a:t>
                      </a:r>
                      <a:endParaRPr lang="en-US" dirty="0"/>
                    </a:p>
                  </a:txBody>
                  <a:tcPr/>
                </a:tc>
              </a:tr>
              <a:tr h="298450">
                <a:tc>
                  <a:txBody>
                    <a:bodyPr/>
                    <a:lstStyle/>
                    <a:p>
                      <a:pPr algn="ctr"/>
                      <a:r>
                        <a:rPr lang="en-US" dirty="0" smtClean="0"/>
                        <a:t>.SP3</a:t>
                      </a:r>
                      <a:endParaRPr lang="en-US" dirty="0"/>
                    </a:p>
                  </a:txBody>
                  <a:tcPr/>
                </a:tc>
                <a:tc>
                  <a:txBody>
                    <a:bodyPr/>
                    <a:lstStyle/>
                    <a:p>
                      <a:r>
                        <a:rPr lang="en-US" dirty="0" smtClean="0"/>
                        <a:t>gas</a:t>
                      </a:r>
                      <a:r>
                        <a:rPr lang="en-US" baseline="0" dirty="0" smtClean="0"/>
                        <a:t> velocities (</a:t>
                      </a:r>
                      <a:r>
                        <a:rPr lang="en-US" baseline="0" dirty="0" err="1" smtClean="0"/>
                        <a:t>u_g</a:t>
                      </a:r>
                      <a:r>
                        <a:rPr lang="en-US" baseline="0" dirty="0" smtClean="0"/>
                        <a:t>, </a:t>
                      </a:r>
                      <a:r>
                        <a:rPr lang="en-US" baseline="0" dirty="0" err="1" smtClean="0"/>
                        <a:t>v_g</a:t>
                      </a:r>
                      <a:r>
                        <a:rPr lang="en-US" baseline="0" dirty="0" smtClean="0"/>
                        <a:t>, </a:t>
                      </a:r>
                      <a:r>
                        <a:rPr lang="en-US" baseline="0" dirty="0" err="1" smtClean="0"/>
                        <a:t>w_g</a:t>
                      </a:r>
                      <a:r>
                        <a:rPr lang="en-US" baseline="0" dirty="0" smtClean="0"/>
                        <a:t>)</a:t>
                      </a:r>
                      <a:endParaRPr lang="en-US" dirty="0"/>
                    </a:p>
                  </a:txBody>
                  <a:tcPr/>
                </a:tc>
              </a:tr>
              <a:tr h="298450">
                <a:tc>
                  <a:txBody>
                    <a:bodyPr/>
                    <a:lstStyle/>
                    <a:p>
                      <a:pPr algn="ctr"/>
                      <a:r>
                        <a:rPr lang="en-US" dirty="0" smtClean="0"/>
                        <a:t>.SP4</a:t>
                      </a:r>
                      <a:endParaRPr lang="en-US" dirty="0"/>
                    </a:p>
                  </a:txBody>
                  <a:tcPr/>
                </a:tc>
                <a:tc>
                  <a:txBody>
                    <a:bodyPr/>
                    <a:lstStyle/>
                    <a:p>
                      <a:r>
                        <a:rPr lang="en-US" dirty="0" smtClean="0"/>
                        <a:t>solids velocities (</a:t>
                      </a:r>
                      <a:r>
                        <a:rPr lang="en-US" dirty="0" err="1" smtClean="0"/>
                        <a:t>u_s</a:t>
                      </a:r>
                      <a:r>
                        <a:rPr lang="en-US" dirty="0" smtClean="0"/>
                        <a:t>, </a:t>
                      </a:r>
                      <a:r>
                        <a:rPr lang="en-US" dirty="0" err="1" smtClean="0"/>
                        <a:t>v_s</a:t>
                      </a:r>
                      <a:r>
                        <a:rPr lang="en-US" dirty="0" smtClean="0"/>
                        <a:t>, </a:t>
                      </a:r>
                      <a:r>
                        <a:rPr lang="en-US" dirty="0" err="1" smtClean="0"/>
                        <a:t>w_s</a:t>
                      </a:r>
                      <a:r>
                        <a:rPr lang="en-US" dirty="0" smtClean="0"/>
                        <a:t>)</a:t>
                      </a:r>
                      <a:endParaRPr lang="en-US" dirty="0"/>
                    </a:p>
                  </a:txBody>
                  <a:tcPr/>
                </a:tc>
              </a:tr>
              <a:tr h="298450">
                <a:tc>
                  <a:txBody>
                    <a:bodyPr/>
                    <a:lstStyle/>
                    <a:p>
                      <a:pPr algn="ctr"/>
                      <a:r>
                        <a:rPr lang="en-US" dirty="0" smtClean="0"/>
                        <a:t>.SP5</a:t>
                      </a:r>
                      <a:endParaRPr lang="en-US" dirty="0"/>
                    </a:p>
                  </a:txBody>
                  <a:tcPr/>
                </a:tc>
                <a:tc>
                  <a:txBody>
                    <a:bodyPr/>
                    <a:lstStyle/>
                    <a:p>
                      <a:r>
                        <a:rPr lang="en-US" dirty="0" smtClean="0"/>
                        <a:t>solids density (</a:t>
                      </a:r>
                      <a:r>
                        <a:rPr lang="en-US" dirty="0" err="1" smtClean="0"/>
                        <a:t>rop_s</a:t>
                      </a:r>
                      <a:r>
                        <a:rPr lang="en-US" dirty="0" smtClean="0"/>
                        <a:t>)</a:t>
                      </a:r>
                      <a:endParaRPr lang="en-US" dirty="0"/>
                    </a:p>
                  </a:txBody>
                  <a:tcPr/>
                </a:tc>
              </a:tr>
              <a:tr h="298450">
                <a:tc>
                  <a:txBody>
                    <a:bodyPr/>
                    <a:lstStyle/>
                    <a:p>
                      <a:pPr algn="ctr"/>
                      <a:r>
                        <a:rPr lang="en-US" dirty="0" smtClean="0"/>
                        <a:t>.SP6</a:t>
                      </a:r>
                      <a:endParaRPr lang="en-US" dirty="0"/>
                    </a:p>
                  </a:txBody>
                  <a:tcPr/>
                </a:tc>
                <a:tc>
                  <a:txBody>
                    <a:bodyPr/>
                    <a:lstStyle/>
                    <a:p>
                      <a:r>
                        <a:rPr lang="en-US" dirty="0" smtClean="0"/>
                        <a:t>gas and solids temperatures (</a:t>
                      </a:r>
                      <a:r>
                        <a:rPr lang="en-US" dirty="0" err="1" smtClean="0"/>
                        <a:t>T_g</a:t>
                      </a:r>
                      <a:r>
                        <a:rPr lang="en-US" dirty="0" smtClean="0"/>
                        <a:t>, T_s)</a:t>
                      </a:r>
                      <a:endParaRPr lang="en-US" dirty="0"/>
                    </a:p>
                  </a:txBody>
                  <a:tcPr/>
                </a:tc>
              </a:tr>
              <a:tr h="298450">
                <a:tc>
                  <a:txBody>
                    <a:bodyPr/>
                    <a:lstStyle/>
                    <a:p>
                      <a:pPr algn="ctr"/>
                      <a:r>
                        <a:rPr lang="en-US" dirty="0" smtClean="0"/>
                        <a:t>.SP7</a:t>
                      </a:r>
                      <a:endParaRPr lang="en-US" dirty="0"/>
                    </a:p>
                  </a:txBody>
                  <a:tcPr/>
                </a:tc>
                <a:tc>
                  <a:txBody>
                    <a:bodyPr/>
                    <a:lstStyle/>
                    <a:p>
                      <a:r>
                        <a:rPr lang="en-US" dirty="0" smtClean="0"/>
                        <a:t>gas and solids mass fractions (</a:t>
                      </a:r>
                      <a:r>
                        <a:rPr lang="en-US" dirty="0" err="1" smtClean="0"/>
                        <a:t>X_g</a:t>
                      </a:r>
                      <a:r>
                        <a:rPr lang="en-US" dirty="0" smtClean="0"/>
                        <a:t>, X_s)</a:t>
                      </a:r>
                      <a:endParaRPr lang="en-US" dirty="0"/>
                    </a:p>
                  </a:txBody>
                  <a:tcPr/>
                </a:tc>
              </a:tr>
              <a:tr h="298450">
                <a:tc>
                  <a:txBody>
                    <a:bodyPr/>
                    <a:lstStyle/>
                    <a:p>
                      <a:pPr algn="ctr"/>
                      <a:r>
                        <a:rPr lang="en-US" dirty="0" smtClean="0"/>
                        <a:t>.SP8</a:t>
                      </a:r>
                      <a:endParaRPr lang="en-US" dirty="0"/>
                    </a:p>
                  </a:txBody>
                  <a:tcPr/>
                </a:tc>
                <a:tc>
                  <a:txBody>
                    <a:bodyPr/>
                    <a:lstStyle/>
                    <a:p>
                      <a:r>
                        <a:rPr lang="en-US" dirty="0" smtClean="0"/>
                        <a:t>granular temperature</a:t>
                      </a:r>
                      <a:r>
                        <a:rPr lang="en-US" baseline="0" dirty="0" smtClean="0"/>
                        <a:t> (</a:t>
                      </a:r>
                      <a:r>
                        <a:rPr lang="en-US" baseline="0" dirty="0" err="1" smtClean="0"/>
                        <a:t>theta_m</a:t>
                      </a:r>
                      <a:r>
                        <a:rPr lang="en-US" baseline="0" dirty="0" smtClean="0"/>
                        <a:t>)</a:t>
                      </a:r>
                      <a:endParaRPr lang="en-US" dirty="0"/>
                    </a:p>
                  </a:txBody>
                  <a:tcPr/>
                </a:tc>
              </a:tr>
              <a:tr h="298450">
                <a:tc>
                  <a:txBody>
                    <a:bodyPr/>
                    <a:lstStyle/>
                    <a:p>
                      <a:pPr algn="ctr"/>
                      <a:r>
                        <a:rPr lang="en-US" dirty="0" smtClean="0"/>
                        <a:t>.SP9</a:t>
                      </a:r>
                      <a:endParaRPr lang="en-US" dirty="0"/>
                    </a:p>
                  </a:txBody>
                  <a:tcPr/>
                </a:tc>
                <a:tc>
                  <a:txBody>
                    <a:bodyPr/>
                    <a:lstStyle/>
                    <a:p>
                      <a:r>
                        <a:rPr lang="en-US" dirty="0" smtClean="0"/>
                        <a:t>user defined scalars</a:t>
                      </a:r>
                      <a:endParaRPr lang="en-US" dirty="0"/>
                    </a:p>
                  </a:txBody>
                  <a:tcPr/>
                </a:tc>
              </a:tr>
              <a:tr h="298450">
                <a:tc>
                  <a:txBody>
                    <a:bodyPr/>
                    <a:lstStyle/>
                    <a:p>
                      <a:pPr algn="ctr"/>
                      <a:r>
                        <a:rPr lang="en-US" dirty="0" smtClean="0"/>
                        <a:t>.SPA</a:t>
                      </a:r>
                      <a:endParaRPr lang="en-US" dirty="0"/>
                    </a:p>
                  </a:txBody>
                  <a:tcPr/>
                </a:tc>
                <a:tc>
                  <a:txBody>
                    <a:bodyPr/>
                    <a:lstStyle/>
                    <a:p>
                      <a:r>
                        <a:rPr lang="en-US" dirty="0" smtClean="0"/>
                        <a:t>reaction rates – use NRR and REACTION_RATES</a:t>
                      </a:r>
                      <a:endParaRPr lang="en-US" dirty="0"/>
                    </a:p>
                  </a:txBody>
                  <a:tcPr/>
                </a:tc>
              </a:tr>
              <a:tr h="298450">
                <a:tc>
                  <a:txBody>
                    <a:bodyPr/>
                    <a:lstStyle/>
                    <a:p>
                      <a:pPr algn="ctr"/>
                      <a:r>
                        <a:rPr lang="en-US" dirty="0" smtClean="0"/>
                        <a:t>.SPB</a:t>
                      </a:r>
                      <a:endParaRPr lang="en-US" dirty="0"/>
                    </a:p>
                  </a:txBody>
                  <a:tcPr/>
                </a:tc>
                <a:tc>
                  <a:txBody>
                    <a:bodyPr/>
                    <a:lstStyle/>
                    <a:p>
                      <a:r>
                        <a:rPr lang="en-US" dirty="0" smtClean="0"/>
                        <a:t>turbulence quantities</a:t>
                      </a:r>
                      <a:endParaRPr lang="en-US" dirty="0"/>
                    </a:p>
                  </a:txBody>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Compile and Run </a:t>
            </a:r>
            <a:r>
              <a:rPr lang="en-US" dirty="0" err="1" smtClean="0"/>
              <a:t>mfix</a:t>
            </a:r>
            <a:endParaRPr lang="en-US" dirty="0"/>
          </a:p>
        </p:txBody>
      </p:sp>
      <p:sp>
        <p:nvSpPr>
          <p:cNvPr id="6" name="Text Placeholder 5"/>
          <p:cNvSpPr>
            <a:spLocks noGrp="1"/>
          </p:cNvSpPr>
          <p:nvPr>
            <p:ph type="body" idx="1"/>
          </p:nvPr>
        </p:nvSpPr>
        <p:spPr/>
        <p:txBody>
          <a:bodyPr/>
          <a:lstStyle/>
          <a:p>
            <a:r>
              <a:rPr lang="en-US" dirty="0" smtClean="0"/>
              <a:t>Steps in CFD: Solver</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3276601"/>
            <a:ext cx="4343400" cy="2514600"/>
          </a:xfrm>
        </p:spPr>
        <p:txBody>
          <a:bodyPr>
            <a:normAutofit/>
          </a:bodyPr>
          <a:lstStyle/>
          <a:p>
            <a:r>
              <a:rPr lang="en-US" sz="2000" dirty="0" smtClean="0"/>
              <a:t>Go to the </a:t>
            </a:r>
            <a:r>
              <a:rPr lang="en-US" sz="2000" dirty="0" err="1" smtClean="0"/>
              <a:t>developed_pipe_flow</a:t>
            </a:r>
            <a:r>
              <a:rPr lang="en-US" sz="2000" dirty="0" smtClean="0"/>
              <a:t> test and type:</a:t>
            </a:r>
          </a:p>
          <a:p>
            <a:pPr lvl="1"/>
            <a:r>
              <a:rPr lang="en-US" sz="1800" i="1" dirty="0" err="1" smtClean="0"/>
              <a:t>cd</a:t>
            </a:r>
            <a:r>
              <a:rPr lang="en-US" sz="1800" i="1" dirty="0" smtClean="0"/>
              <a:t> </a:t>
            </a:r>
            <a:r>
              <a:rPr lang="en-US" sz="1800" i="1" dirty="0" err="1" smtClean="0"/>
              <a:t>mfix</a:t>
            </a:r>
            <a:r>
              <a:rPr lang="en-US" sz="1800" i="1" dirty="0" smtClean="0"/>
              <a:t>/tests/</a:t>
            </a:r>
            <a:r>
              <a:rPr lang="en-US" sz="1800" i="1" dirty="0" err="1" smtClean="0"/>
              <a:t>developed_pipe_flow</a:t>
            </a:r>
            <a:endParaRPr lang="en-US" sz="1800" i="1" dirty="0" smtClean="0"/>
          </a:p>
          <a:p>
            <a:pPr lvl="1"/>
            <a:r>
              <a:rPr lang="en-US" sz="1800" i="1" dirty="0" err="1" smtClean="0"/>
              <a:t>sh</a:t>
            </a:r>
            <a:r>
              <a:rPr lang="en-US" sz="1800" i="1" dirty="0" smtClean="0"/>
              <a:t> ../../model/</a:t>
            </a:r>
            <a:r>
              <a:rPr lang="en-US" sz="1800" i="1" dirty="0" err="1" smtClean="0"/>
              <a:t>make_mfix</a:t>
            </a:r>
            <a:endParaRPr lang="en-US" sz="1800" i="1" dirty="0" smtClean="0"/>
          </a:p>
          <a:p>
            <a:pPr lvl="1"/>
            <a:r>
              <a:rPr lang="en-US" sz="1800" dirty="0" smtClean="0"/>
              <a:t>Choose the default settings for compilation options and for the compiler, chose Intel Fortran (option 1)</a:t>
            </a:r>
            <a:endParaRPr lang="en-US" sz="1800" dirty="0"/>
          </a:p>
        </p:txBody>
      </p:sp>
      <p:sp>
        <p:nvSpPr>
          <p:cNvPr id="3" name="Title 2"/>
          <p:cNvSpPr>
            <a:spLocks noGrp="1"/>
          </p:cNvSpPr>
          <p:nvPr>
            <p:ph type="title"/>
          </p:nvPr>
        </p:nvSpPr>
        <p:spPr/>
        <p:txBody>
          <a:bodyPr/>
          <a:lstStyle/>
          <a:p>
            <a:r>
              <a:rPr lang="en-US" dirty="0" smtClean="0"/>
              <a:t>Create a Serial MFIX executable</a:t>
            </a:r>
            <a:endParaRPr lang="en-US" dirty="0"/>
          </a:p>
        </p:txBody>
      </p:sp>
      <p:sp>
        <p:nvSpPr>
          <p:cNvPr id="5" name="Rectangle 4"/>
          <p:cNvSpPr/>
          <p:nvPr/>
        </p:nvSpPr>
        <p:spPr>
          <a:xfrm>
            <a:off x="228600" y="914400"/>
            <a:ext cx="3810000" cy="1323439"/>
          </a:xfrm>
          <a:prstGeom prst="rect">
            <a:avLst/>
          </a:prstGeom>
        </p:spPr>
        <p:txBody>
          <a:bodyPr wrap="square">
            <a:spAutoFit/>
          </a:bodyPr>
          <a:lstStyle/>
          <a:p>
            <a:pPr lvl="0">
              <a:spcBef>
                <a:spcPts val="0"/>
              </a:spcBef>
            </a:pPr>
            <a:r>
              <a:rPr lang="en-US" sz="2000" dirty="0" smtClean="0"/>
              <a:t>From now on you can follow the instructions in the </a:t>
            </a:r>
            <a:r>
              <a:rPr lang="en-US" sz="2000" b="1" dirty="0" smtClean="0">
                <a:solidFill>
                  <a:schemeClr val="accent5"/>
                </a:solidFill>
              </a:rPr>
              <a:t>Readme.pdf</a:t>
            </a:r>
            <a:r>
              <a:rPr lang="en-US" sz="2000" dirty="0" smtClean="0"/>
              <a:t> for </a:t>
            </a:r>
            <a:r>
              <a:rPr lang="en-US" sz="2000" b="1" dirty="0" smtClean="0">
                <a:solidFill>
                  <a:schemeClr val="accent5"/>
                </a:solidFill>
              </a:rPr>
              <a:t>Linux</a:t>
            </a:r>
            <a:r>
              <a:rPr lang="en-US" sz="2000" dirty="0" smtClean="0"/>
              <a:t> installations.  Here is a quick summary:</a:t>
            </a:r>
            <a:endParaRPr lang="en-US" dirty="0" smtClean="0"/>
          </a:p>
        </p:txBody>
      </p:sp>
      <p:cxnSp>
        <p:nvCxnSpPr>
          <p:cNvPr id="10" name="Straight Connector 9"/>
          <p:cNvCxnSpPr/>
          <p:nvPr/>
        </p:nvCxnSpPr>
        <p:spPr>
          <a:xfrm flipH="1">
            <a:off x="3200400" y="1676400"/>
            <a:ext cx="1524000" cy="213360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3200400" y="3810000"/>
            <a:ext cx="1447800" cy="198120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600200" y="6019800"/>
            <a:ext cx="5791200" cy="738664"/>
          </a:xfrm>
          <a:prstGeom prst="rect">
            <a:avLst/>
          </a:prstGeom>
        </p:spPr>
        <p:txBody>
          <a:bodyPr wrap="square">
            <a:spAutoFit/>
          </a:bodyPr>
          <a:lstStyle/>
          <a:p>
            <a:pPr algn="ctr"/>
            <a:r>
              <a:rPr lang="en-US" sz="1400" b="1" dirty="0" smtClean="0">
                <a:solidFill>
                  <a:schemeClr val="accent5"/>
                </a:solidFill>
              </a:rPr>
              <a:t>Note: that </a:t>
            </a:r>
            <a:r>
              <a:rPr lang="en-US" sz="1400" b="1" dirty="0" err="1" smtClean="0">
                <a:solidFill>
                  <a:schemeClr val="accent5"/>
                </a:solidFill>
              </a:rPr>
              <a:t>makefile</a:t>
            </a:r>
            <a:r>
              <a:rPr lang="en-US" sz="1400" b="1" dirty="0" smtClean="0">
                <a:solidFill>
                  <a:schemeClr val="accent5"/>
                </a:solidFill>
              </a:rPr>
              <a:t> should be invoked as “</a:t>
            </a:r>
            <a:r>
              <a:rPr lang="en-US" sz="1400" b="1" dirty="0" err="1" smtClean="0">
                <a:solidFill>
                  <a:schemeClr val="accent5"/>
                </a:solidFill>
              </a:rPr>
              <a:t>sh</a:t>
            </a:r>
            <a:r>
              <a:rPr lang="en-US" sz="1400" b="1" dirty="0" smtClean="0">
                <a:solidFill>
                  <a:schemeClr val="accent5"/>
                </a:solidFill>
              </a:rPr>
              <a:t> </a:t>
            </a:r>
            <a:r>
              <a:rPr lang="en-US" sz="1400" b="1" dirty="0" err="1" smtClean="0">
                <a:solidFill>
                  <a:schemeClr val="accent5"/>
                </a:solidFill>
              </a:rPr>
              <a:t>make_mfix</a:t>
            </a:r>
            <a:r>
              <a:rPr lang="en-US" sz="1400" b="1" dirty="0" smtClean="0">
                <a:solidFill>
                  <a:schemeClr val="accent5"/>
                </a:solidFill>
              </a:rPr>
              <a:t>.”  Erroneously invoking it as “</a:t>
            </a:r>
            <a:r>
              <a:rPr lang="en-US" sz="1400" b="1" dirty="0" err="1" smtClean="0">
                <a:solidFill>
                  <a:schemeClr val="accent5"/>
                </a:solidFill>
              </a:rPr>
              <a:t>make_mfix</a:t>
            </a:r>
            <a:r>
              <a:rPr lang="en-US" sz="1400" b="1" dirty="0" smtClean="0">
                <a:solidFill>
                  <a:schemeClr val="accent5"/>
                </a:solidFill>
              </a:rPr>
              <a:t>” will cause the user defined files not to be used for the build</a:t>
            </a:r>
          </a:p>
        </p:txBody>
      </p:sp>
      <p:pic>
        <p:nvPicPr>
          <p:cNvPr id="248834" name="Picture 2"/>
          <p:cNvPicPr>
            <a:picLocks noChangeAspect="1" noChangeArrowheads="1"/>
          </p:cNvPicPr>
          <p:nvPr/>
        </p:nvPicPr>
        <p:blipFill>
          <a:blip r:embed="rId3" cstate="print"/>
          <a:srcRect l="47084" t="37333" r="20417" b="10667"/>
          <a:stretch>
            <a:fillRect/>
          </a:stretch>
        </p:blipFill>
        <p:spPr bwMode="auto">
          <a:xfrm>
            <a:off x="4648200" y="1143000"/>
            <a:ext cx="4754734" cy="47548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990600"/>
            <a:ext cx="8458200" cy="5410200"/>
          </a:xfrm>
        </p:spPr>
        <p:txBody>
          <a:bodyPr>
            <a:normAutofit fontScale="77500" lnSpcReduction="20000"/>
          </a:bodyPr>
          <a:lstStyle/>
          <a:p>
            <a:r>
              <a:rPr lang="en-US" dirty="0" smtClean="0"/>
              <a:t>Always compile in a directory outside </a:t>
            </a:r>
            <a:r>
              <a:rPr lang="en-US" dirty="0" err="1" smtClean="0"/>
              <a:t>mfix</a:t>
            </a:r>
            <a:r>
              <a:rPr lang="en-US" dirty="0" smtClean="0"/>
              <a:t>/model </a:t>
            </a:r>
          </a:p>
          <a:p>
            <a:pPr lvl="1"/>
            <a:r>
              <a:rPr lang="en-US" dirty="0" smtClean="0"/>
              <a:t>It can be your home directory or </a:t>
            </a:r>
            <a:r>
              <a:rPr lang="en-US" dirty="0" err="1" smtClean="0"/>
              <a:t>mfix</a:t>
            </a:r>
            <a:r>
              <a:rPr lang="en-US" dirty="0" smtClean="0"/>
              <a:t>/run or whatever you would like to name</a:t>
            </a:r>
          </a:p>
          <a:p>
            <a:endParaRPr lang="en-US" dirty="0" smtClean="0"/>
          </a:p>
          <a:p>
            <a:r>
              <a:rPr lang="en-US" dirty="0" smtClean="0"/>
              <a:t>The </a:t>
            </a:r>
            <a:r>
              <a:rPr lang="en-US" dirty="0" err="1" smtClean="0"/>
              <a:t>make_mfix</a:t>
            </a:r>
            <a:r>
              <a:rPr lang="en-US" dirty="0" smtClean="0"/>
              <a:t> script will exit if you attempt to compile in the model directory.  This is to prevent you from inadvertently making any changes to the model directory.</a:t>
            </a:r>
          </a:p>
          <a:p>
            <a:endParaRPr lang="en-US" dirty="0" smtClean="0"/>
          </a:p>
          <a:p>
            <a:r>
              <a:rPr lang="en-US" dirty="0" smtClean="0"/>
              <a:t>Editing source files in the model directory (more advanced)</a:t>
            </a:r>
          </a:p>
          <a:p>
            <a:pPr lvl="1"/>
            <a:r>
              <a:rPr lang="en-US" dirty="0" smtClean="0"/>
              <a:t>Copy any files that you want to edit from the </a:t>
            </a:r>
            <a:r>
              <a:rPr lang="en-US" dirty="0" err="1" smtClean="0"/>
              <a:t>mfix</a:t>
            </a:r>
            <a:r>
              <a:rPr lang="en-US" dirty="0" smtClean="0"/>
              <a:t>/model directory to your run directory.  </a:t>
            </a:r>
          </a:p>
          <a:p>
            <a:pPr lvl="1"/>
            <a:r>
              <a:rPr lang="en-US" dirty="0" smtClean="0"/>
              <a:t>Edit them in your run directory. </a:t>
            </a:r>
          </a:p>
          <a:p>
            <a:pPr lvl="2"/>
            <a:r>
              <a:rPr lang="en-US" dirty="0" smtClean="0"/>
              <a:t>Edit them </a:t>
            </a:r>
            <a:r>
              <a:rPr lang="en-US" dirty="0" err="1" smtClean="0"/>
              <a:t>Cygwin</a:t>
            </a:r>
            <a:r>
              <a:rPr lang="en-US" dirty="0" smtClean="0"/>
              <a:t>/Linux based editors such as vi, </a:t>
            </a:r>
            <a:r>
              <a:rPr lang="en-US" dirty="0" err="1" smtClean="0"/>
              <a:t>nedit</a:t>
            </a:r>
            <a:r>
              <a:rPr lang="en-US" dirty="0" smtClean="0"/>
              <a:t>, </a:t>
            </a:r>
            <a:r>
              <a:rPr lang="en-US" dirty="0" err="1" smtClean="0"/>
              <a:t>emacs</a:t>
            </a:r>
            <a:r>
              <a:rPr lang="en-US" dirty="0" smtClean="0"/>
              <a:t>, etc...  </a:t>
            </a:r>
          </a:p>
          <a:p>
            <a:pPr lvl="2"/>
            <a:r>
              <a:rPr lang="en-US" dirty="0" smtClean="0"/>
              <a:t>Edit using Windows Notepad is not recommended</a:t>
            </a:r>
          </a:p>
          <a:p>
            <a:pPr lvl="1"/>
            <a:r>
              <a:rPr lang="en-US" dirty="0" smtClean="0"/>
              <a:t>The </a:t>
            </a:r>
            <a:r>
              <a:rPr lang="en-US" dirty="0" err="1" smtClean="0"/>
              <a:t>make_mfix</a:t>
            </a:r>
            <a:r>
              <a:rPr lang="en-US" dirty="0" smtClean="0"/>
              <a:t> script will automatically pick up your files.  </a:t>
            </a:r>
          </a:p>
          <a:p>
            <a:pPr lvl="2"/>
            <a:r>
              <a:rPr lang="en-US" dirty="0" smtClean="0"/>
              <a:t>The </a:t>
            </a:r>
            <a:r>
              <a:rPr lang="en-US" dirty="0" err="1" smtClean="0"/>
              <a:t>make_mfix</a:t>
            </a:r>
            <a:r>
              <a:rPr lang="en-US" dirty="0" smtClean="0"/>
              <a:t> script backups the original files in the model directory (*.0f) and compiles the modified ones by copying them over to the model directory.   When you go to a new run directory where you do not have these modified routines, it will restore the original files. That way you can keep track of your changes and corresponding results in a systematic way.</a:t>
            </a:r>
          </a:p>
          <a:p>
            <a:pPr lvl="1"/>
            <a:endParaRPr lang="en-US" dirty="0" smtClean="0"/>
          </a:p>
          <a:p>
            <a:endParaRPr lang="en-US" dirty="0"/>
          </a:p>
        </p:txBody>
      </p:sp>
      <p:sp>
        <p:nvSpPr>
          <p:cNvPr id="3" name="Title 2"/>
          <p:cNvSpPr>
            <a:spLocks noGrp="1"/>
          </p:cNvSpPr>
          <p:nvPr>
            <p:ph type="title"/>
          </p:nvPr>
        </p:nvSpPr>
        <p:spPr/>
        <p:txBody>
          <a:bodyPr/>
          <a:lstStyle/>
          <a:p>
            <a:r>
              <a:rPr lang="en-US" dirty="0" smtClean="0"/>
              <a:t>Notes on Compiling MFIX</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6172200"/>
            <a:ext cx="5105400" cy="646331"/>
          </a:xfrm>
          <a:prstGeom prst="rect">
            <a:avLst/>
          </a:prstGeom>
        </p:spPr>
        <p:txBody>
          <a:bodyPr wrap="square">
            <a:spAutoFit/>
          </a:bodyPr>
          <a:lstStyle/>
          <a:p>
            <a:r>
              <a:rPr lang="en-US" b="1" dirty="0" smtClean="0">
                <a:solidFill>
                  <a:schemeClr val="accent5"/>
                </a:solidFill>
              </a:rPr>
              <a:t>Note: to get more familiar with Linux/Unix you can do a Google search on </a:t>
            </a:r>
            <a:r>
              <a:rPr lang="en-US" b="1" dirty="0" err="1" smtClean="0">
                <a:solidFill>
                  <a:schemeClr val="accent5"/>
                </a:solidFill>
              </a:rPr>
              <a:t>unix</a:t>
            </a:r>
            <a:r>
              <a:rPr lang="en-US" b="1" dirty="0" smtClean="0">
                <a:solidFill>
                  <a:schemeClr val="accent5"/>
                </a:solidFill>
              </a:rPr>
              <a:t> primer </a:t>
            </a:r>
            <a:endParaRPr lang="en-US" b="1" dirty="0">
              <a:solidFill>
                <a:schemeClr val="accent5"/>
              </a:solidFill>
            </a:endParaRPr>
          </a:p>
        </p:txBody>
      </p:sp>
      <p:sp>
        <p:nvSpPr>
          <p:cNvPr id="15" name="Title 14"/>
          <p:cNvSpPr>
            <a:spLocks noGrp="1"/>
          </p:cNvSpPr>
          <p:nvPr>
            <p:ph type="title"/>
          </p:nvPr>
        </p:nvSpPr>
        <p:spPr/>
        <p:txBody>
          <a:bodyPr/>
          <a:lstStyle/>
          <a:p>
            <a:r>
              <a:rPr lang="en-US" dirty="0" smtClean="0"/>
              <a:t>Successful Compilation</a:t>
            </a:r>
            <a:endParaRPr lang="en-US" dirty="0"/>
          </a:p>
        </p:txBody>
      </p:sp>
      <p:sp>
        <p:nvSpPr>
          <p:cNvPr id="30" name="Rectangle 29"/>
          <p:cNvSpPr/>
          <p:nvPr/>
        </p:nvSpPr>
        <p:spPr>
          <a:xfrm>
            <a:off x="228600" y="1066800"/>
            <a:ext cx="3810000" cy="2246769"/>
          </a:xfrm>
          <a:prstGeom prst="rect">
            <a:avLst/>
          </a:prstGeom>
        </p:spPr>
        <p:txBody>
          <a:bodyPr wrap="square">
            <a:spAutoFit/>
          </a:bodyPr>
          <a:lstStyle/>
          <a:p>
            <a:pPr marL="0" lvl="1"/>
            <a:r>
              <a:rPr lang="en-US" sz="2000" dirty="0" smtClean="0"/>
              <a:t>mfix.exe will be copied into the run directory</a:t>
            </a:r>
          </a:p>
          <a:p>
            <a:pPr marL="0" lvl="1"/>
            <a:endParaRPr lang="en-US" sz="2000" dirty="0" smtClean="0"/>
          </a:p>
          <a:p>
            <a:pPr marL="0" lvl="1"/>
            <a:r>
              <a:rPr lang="en-US" sz="2000" dirty="0" smtClean="0"/>
              <a:t>mfix.exe is only created when you have a successful compilation</a:t>
            </a:r>
          </a:p>
          <a:p>
            <a:pPr marL="0" lvl="1"/>
            <a:endParaRPr lang="en-US" sz="2000" dirty="0" smtClean="0"/>
          </a:p>
          <a:p>
            <a:pPr lvl="1"/>
            <a:endParaRPr lang="en-US" sz="2000" dirty="0" smtClean="0"/>
          </a:p>
        </p:txBody>
      </p:sp>
      <p:pic>
        <p:nvPicPr>
          <p:cNvPr id="246785" name="Picture 1"/>
          <p:cNvPicPr>
            <a:picLocks noChangeAspect="1" noChangeArrowheads="1"/>
          </p:cNvPicPr>
          <p:nvPr/>
        </p:nvPicPr>
        <p:blipFill>
          <a:blip r:embed="rId3" cstate="print"/>
          <a:srcRect l="47083" t="39333" r="23333" b="21333"/>
          <a:stretch>
            <a:fillRect/>
          </a:stretch>
        </p:blipFill>
        <p:spPr bwMode="auto">
          <a:xfrm>
            <a:off x="4876800" y="533400"/>
            <a:ext cx="4328258" cy="3596701"/>
          </a:xfrm>
          <a:prstGeom prst="rect">
            <a:avLst/>
          </a:prstGeom>
          <a:noFill/>
          <a:ln w="9525">
            <a:noFill/>
            <a:miter lim="800000"/>
            <a:headEnd/>
            <a:tailEnd/>
          </a:ln>
        </p:spPr>
      </p:pic>
      <p:pic>
        <p:nvPicPr>
          <p:cNvPr id="246786" name="Picture 2"/>
          <p:cNvPicPr>
            <a:picLocks noChangeAspect="1" noChangeArrowheads="1"/>
          </p:cNvPicPr>
          <p:nvPr/>
        </p:nvPicPr>
        <p:blipFill>
          <a:blip r:embed="rId4" cstate="print"/>
          <a:srcRect l="47084" t="64667" r="23749" b="10001"/>
          <a:stretch>
            <a:fillRect/>
          </a:stretch>
        </p:blipFill>
        <p:spPr bwMode="auto">
          <a:xfrm>
            <a:off x="4876800" y="4267200"/>
            <a:ext cx="4267200" cy="23163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Outline</a:t>
            </a:r>
            <a:endParaRPr lang="en-US" dirty="0"/>
          </a:p>
        </p:txBody>
      </p:sp>
      <p:sp>
        <p:nvSpPr>
          <p:cNvPr id="4" name="Rectangle 3"/>
          <p:cNvSpPr/>
          <p:nvPr/>
        </p:nvSpPr>
        <p:spPr>
          <a:xfrm>
            <a:off x="1447800" y="5921514"/>
            <a:ext cx="6248400" cy="707886"/>
          </a:xfrm>
          <a:prstGeom prst="rect">
            <a:avLst/>
          </a:prstGeom>
          <a:ln w="19050">
            <a:solidFill>
              <a:schemeClr val="accent5"/>
            </a:solidFill>
          </a:ln>
        </p:spPr>
        <p:txBody>
          <a:bodyPr wrap="square">
            <a:spAutoFit/>
          </a:bodyPr>
          <a:lstStyle/>
          <a:p>
            <a:pPr algn="ctr"/>
            <a:r>
              <a:rPr lang="en-US" sz="2000" b="1" dirty="0" smtClean="0">
                <a:solidFill>
                  <a:schemeClr val="accent5"/>
                </a:solidFill>
              </a:rPr>
              <a:t>Coarse Goal: Setup cases and carry out simulations with different levels of difficulty</a:t>
            </a:r>
          </a:p>
        </p:txBody>
      </p:sp>
      <p:sp>
        <p:nvSpPr>
          <p:cNvPr id="6" name="Content Placeholder 1"/>
          <p:cNvSpPr>
            <a:spLocks noGrp="1"/>
          </p:cNvSpPr>
          <p:nvPr>
            <p:ph idx="1"/>
          </p:nvPr>
        </p:nvSpPr>
        <p:spPr>
          <a:xfrm>
            <a:off x="457200" y="990600"/>
            <a:ext cx="8229600" cy="4626547"/>
          </a:xfrm>
        </p:spPr>
        <p:txBody>
          <a:bodyPr>
            <a:normAutofit fontScale="92500" lnSpcReduction="20000"/>
          </a:bodyPr>
          <a:lstStyle/>
          <a:p>
            <a:pPr lvl="0"/>
            <a:r>
              <a:rPr lang="en-US" dirty="0" smtClean="0"/>
              <a:t>Brief overview on</a:t>
            </a:r>
          </a:p>
          <a:p>
            <a:pPr lvl="1"/>
            <a:r>
              <a:rPr lang="en-US" dirty="0" smtClean="0"/>
              <a:t>multiphase flows (challenges/issues)</a:t>
            </a:r>
          </a:p>
          <a:p>
            <a:pPr lvl="1"/>
            <a:r>
              <a:rPr lang="en-US" dirty="0" smtClean="0"/>
              <a:t>modeling approaches to multiphase flows &amp; CFD</a:t>
            </a:r>
          </a:p>
          <a:p>
            <a:pPr lvl="1"/>
            <a:r>
              <a:rPr lang="en-US" dirty="0" smtClean="0"/>
              <a:t>MFIX &amp; sample applications</a:t>
            </a:r>
          </a:p>
          <a:p>
            <a:r>
              <a:rPr lang="en-US" dirty="0" smtClean="0">
                <a:solidFill>
                  <a:schemeClr val="bg1">
                    <a:lumMod val="75000"/>
                  </a:schemeClr>
                </a:solidFill>
              </a:rPr>
              <a:t>Hands on Work</a:t>
            </a:r>
          </a:p>
          <a:p>
            <a:pPr lvl="1"/>
            <a:r>
              <a:rPr lang="en-US" dirty="0" smtClean="0">
                <a:solidFill>
                  <a:schemeClr val="bg1">
                    <a:lumMod val="75000"/>
                  </a:schemeClr>
                </a:solidFill>
              </a:rPr>
              <a:t>code installation and general CFD steps</a:t>
            </a:r>
          </a:p>
          <a:p>
            <a:pPr lvl="1"/>
            <a:r>
              <a:rPr lang="en-US" dirty="0" smtClean="0">
                <a:solidFill>
                  <a:schemeClr val="bg1">
                    <a:lumMod val="75000"/>
                  </a:schemeClr>
                </a:solidFill>
              </a:rPr>
              <a:t>example 1: pipe flow</a:t>
            </a:r>
          </a:p>
          <a:p>
            <a:pPr lvl="2"/>
            <a:r>
              <a:rPr lang="en-US" dirty="0" smtClean="0">
                <a:solidFill>
                  <a:schemeClr val="bg1">
                    <a:lumMod val="75000"/>
                  </a:schemeClr>
                </a:solidFill>
              </a:rPr>
              <a:t>simulation setup (mfix.dat)</a:t>
            </a:r>
          </a:p>
          <a:p>
            <a:pPr lvl="2"/>
            <a:r>
              <a:rPr lang="en-US" dirty="0" smtClean="0">
                <a:solidFill>
                  <a:schemeClr val="bg1">
                    <a:lumMod val="75000"/>
                  </a:schemeClr>
                </a:solidFill>
              </a:rPr>
              <a:t>code compilation (mfix.exe)</a:t>
            </a:r>
          </a:p>
          <a:p>
            <a:pPr lvl="2"/>
            <a:r>
              <a:rPr lang="en-US" dirty="0" smtClean="0">
                <a:solidFill>
                  <a:schemeClr val="bg1">
                    <a:lumMod val="75000"/>
                  </a:schemeClr>
                </a:solidFill>
              </a:rPr>
              <a:t>post processing (</a:t>
            </a:r>
            <a:r>
              <a:rPr lang="en-US" dirty="0" err="1" smtClean="0">
                <a:solidFill>
                  <a:schemeClr val="bg1">
                    <a:lumMod val="75000"/>
                  </a:schemeClr>
                </a:solidFill>
              </a:rPr>
              <a:t>paraview</a:t>
            </a:r>
            <a:r>
              <a:rPr lang="en-US" dirty="0" smtClean="0">
                <a:solidFill>
                  <a:schemeClr val="bg1">
                    <a:lumMod val="75000"/>
                  </a:schemeClr>
                </a:solidFill>
              </a:rPr>
              <a:t>)</a:t>
            </a:r>
          </a:p>
          <a:p>
            <a:pPr lvl="1"/>
            <a:r>
              <a:rPr lang="en-US" dirty="0" smtClean="0">
                <a:solidFill>
                  <a:schemeClr val="bg1">
                    <a:lumMod val="75000"/>
                  </a:schemeClr>
                </a:solidFill>
              </a:rPr>
              <a:t>quick overview of MFIX solver (theory and numerical technique)</a:t>
            </a:r>
          </a:p>
          <a:p>
            <a:pPr lvl="1"/>
            <a:r>
              <a:rPr lang="en-US" dirty="0" smtClean="0">
                <a:solidFill>
                  <a:schemeClr val="bg1">
                    <a:lumMod val="75000"/>
                  </a:schemeClr>
                </a:solidFill>
              </a:rPr>
              <a:t>example 2: bubbling bed</a:t>
            </a:r>
          </a:p>
          <a:p>
            <a:pPr lvl="1"/>
            <a:r>
              <a:rPr lang="en-US" dirty="0" smtClean="0">
                <a:solidFill>
                  <a:schemeClr val="bg1">
                    <a:lumMod val="75000"/>
                  </a:schemeClr>
                </a:solidFill>
              </a:rPr>
              <a:t>example 3: spouted bed combustor</a:t>
            </a:r>
          </a:p>
          <a:p>
            <a:pPr lvl="1"/>
            <a:endParaRPr 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4114800"/>
            <a:ext cx="7543800" cy="2743200"/>
          </a:xfrm>
        </p:spPr>
        <p:txBody>
          <a:bodyPr>
            <a:normAutofit fontScale="92500" lnSpcReduction="20000"/>
          </a:bodyPr>
          <a:lstStyle/>
          <a:p>
            <a:r>
              <a:rPr lang="en-US" sz="2400" dirty="0" smtClean="0"/>
              <a:t>Other useful variations</a:t>
            </a:r>
          </a:p>
          <a:p>
            <a:pPr lvl="1"/>
            <a:r>
              <a:rPr lang="en-US" sz="2000" dirty="0" smtClean="0"/>
              <a:t>Run </a:t>
            </a:r>
            <a:r>
              <a:rPr lang="en-US" sz="2000" dirty="0" err="1" smtClean="0"/>
              <a:t>mfix</a:t>
            </a:r>
            <a:r>
              <a:rPr lang="en-US" sz="2000" dirty="0" smtClean="0"/>
              <a:t> in the background: </a:t>
            </a:r>
            <a:r>
              <a:rPr lang="en-US" sz="2000" i="1" dirty="0" smtClean="0"/>
              <a:t>mfix.exe &amp;</a:t>
            </a:r>
          </a:p>
          <a:p>
            <a:pPr lvl="2"/>
            <a:r>
              <a:rPr lang="en-US" sz="1600" dirty="0" smtClean="0"/>
              <a:t>Send existing job (running </a:t>
            </a:r>
            <a:r>
              <a:rPr lang="en-US" sz="1600" dirty="0" err="1" smtClean="0"/>
              <a:t>mfix</a:t>
            </a:r>
            <a:r>
              <a:rPr lang="en-US" sz="1600" dirty="0" smtClean="0"/>
              <a:t> simulation) to background: </a:t>
            </a:r>
            <a:r>
              <a:rPr lang="en-US" sz="1600" i="1" dirty="0" smtClean="0"/>
              <a:t>Ctrl-z</a:t>
            </a:r>
            <a:r>
              <a:rPr lang="en-US" sz="1600" dirty="0" smtClean="0"/>
              <a:t> (suspends the job) then </a:t>
            </a:r>
            <a:r>
              <a:rPr lang="en-US" sz="1600" i="1" dirty="0" err="1" smtClean="0"/>
              <a:t>bg</a:t>
            </a:r>
            <a:r>
              <a:rPr lang="en-US" sz="1600" dirty="0" smtClean="0"/>
              <a:t> (sends the job to the background) or </a:t>
            </a:r>
            <a:r>
              <a:rPr lang="en-US" sz="1600" i="1" dirty="0" err="1" smtClean="0"/>
              <a:t>fg</a:t>
            </a:r>
            <a:r>
              <a:rPr lang="en-US" sz="1600" dirty="0" smtClean="0"/>
              <a:t> (brings the job to the foreground)</a:t>
            </a:r>
            <a:endParaRPr lang="en-US" sz="1600" i="1" dirty="0" smtClean="0"/>
          </a:p>
          <a:p>
            <a:pPr lvl="1"/>
            <a:r>
              <a:rPr lang="en-US" sz="2000" dirty="0" smtClean="0"/>
              <a:t>Run mfix.exe in the background and redirect screen output to file run.log: </a:t>
            </a:r>
            <a:r>
              <a:rPr lang="en-US" sz="2000" i="1" dirty="0" smtClean="0"/>
              <a:t>mfix.exe &gt; run.log &amp;</a:t>
            </a:r>
          </a:p>
          <a:p>
            <a:pPr lvl="2"/>
            <a:r>
              <a:rPr lang="en-US" sz="1800" dirty="0" smtClean="0"/>
              <a:t>You can then examine the contents of run.log.  For example to examine the last part of the file: </a:t>
            </a:r>
            <a:r>
              <a:rPr lang="en-US" sz="1800" i="1" dirty="0" smtClean="0"/>
              <a:t>tail run.log</a:t>
            </a:r>
          </a:p>
          <a:p>
            <a:pPr lvl="2"/>
            <a:r>
              <a:rPr lang="en-US" sz="1800" dirty="0" smtClean="0"/>
              <a:t>Type </a:t>
            </a:r>
            <a:r>
              <a:rPr lang="en-US" sz="1800" i="1" dirty="0" smtClean="0"/>
              <a:t>top</a:t>
            </a:r>
            <a:r>
              <a:rPr lang="en-US" sz="1800" dirty="0" smtClean="0"/>
              <a:t> or </a:t>
            </a:r>
            <a:r>
              <a:rPr lang="en-US" sz="1800" i="1" dirty="0" err="1" smtClean="0"/>
              <a:t>ps</a:t>
            </a:r>
            <a:r>
              <a:rPr lang="en-US" sz="1800" dirty="0" smtClean="0"/>
              <a:t> to see the job running.  Press </a:t>
            </a:r>
            <a:r>
              <a:rPr lang="en-US" sz="1800" i="1" dirty="0" smtClean="0"/>
              <a:t>q</a:t>
            </a:r>
            <a:r>
              <a:rPr lang="en-US" sz="1800" dirty="0" smtClean="0"/>
              <a:t> to leave top.</a:t>
            </a:r>
            <a:endParaRPr lang="en-US" sz="1800" i="1" dirty="0" smtClean="0"/>
          </a:p>
        </p:txBody>
      </p:sp>
      <p:sp>
        <p:nvSpPr>
          <p:cNvPr id="3" name="Title 2"/>
          <p:cNvSpPr>
            <a:spLocks noGrp="1"/>
          </p:cNvSpPr>
          <p:nvPr>
            <p:ph type="title"/>
          </p:nvPr>
        </p:nvSpPr>
        <p:spPr>
          <a:xfrm>
            <a:off x="457200" y="0"/>
            <a:ext cx="8229600" cy="685800"/>
          </a:xfrm>
          <a:prstGeom prst="rect">
            <a:avLst/>
          </a:prstGeom>
        </p:spPr>
        <p:txBody>
          <a:bodyPr/>
          <a:lstStyle/>
          <a:p>
            <a:r>
              <a:rPr lang="en-US" dirty="0" smtClean="0"/>
              <a:t>Running MFIX	</a:t>
            </a:r>
            <a:endParaRPr lang="en-US" dirty="0"/>
          </a:p>
        </p:txBody>
      </p:sp>
      <p:sp>
        <p:nvSpPr>
          <p:cNvPr id="5" name="Content Placeholder 1"/>
          <p:cNvSpPr txBox="1">
            <a:spLocks/>
          </p:cNvSpPr>
          <p:nvPr/>
        </p:nvSpPr>
        <p:spPr>
          <a:xfrm>
            <a:off x="-228600" y="1600200"/>
            <a:ext cx="8229600" cy="4626547"/>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chemeClr val="tx2"/>
              </a:buClr>
              <a:buSzPct val="70000"/>
              <a:buFont typeface="Wingdings 2" pitchFamily="18" charset="2"/>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Content Placeholder 1"/>
          <p:cNvSpPr txBox="1">
            <a:spLocks/>
          </p:cNvSpPr>
          <p:nvPr/>
        </p:nvSpPr>
        <p:spPr>
          <a:xfrm>
            <a:off x="152400" y="1295400"/>
            <a:ext cx="3657600" cy="1371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chemeClr val="tx2"/>
              </a:buClr>
              <a:buSzPct val="70000"/>
              <a:buFont typeface="Wingdings 2" pitchFamily="18" charset="2"/>
              <a:buChar char="¥"/>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After successful</a:t>
            </a:r>
            <a:r>
              <a:rPr kumimoji="0" lang="en-US" sz="2200" b="0" i="0" u="none" strike="noStrike" kern="1200" cap="none" spc="0" normalizeH="0" noProof="0" dirty="0" smtClean="0">
                <a:ln>
                  <a:noFill/>
                </a:ln>
                <a:solidFill>
                  <a:schemeClr val="tx1"/>
                </a:solidFill>
                <a:effectLst/>
                <a:uLnTx/>
                <a:uFillTx/>
                <a:latin typeface="+mn-lt"/>
                <a:ea typeface="+mn-ea"/>
                <a:cs typeface="+mn-cs"/>
              </a:rPr>
              <a:t> compilation, run the case by typing:</a:t>
            </a:r>
            <a:r>
              <a:rPr lang="en-US" sz="2200" dirty="0" smtClean="0"/>
              <a:t> </a:t>
            </a:r>
            <a:r>
              <a:rPr lang="en-US" sz="2200" i="1" dirty="0" smtClean="0"/>
              <a:t>/mfix.exe</a:t>
            </a:r>
            <a:endParaRPr kumimoji="0" lang="en-US" sz="2200" b="0" i="1" u="none" strike="noStrike" kern="1200" cap="none" spc="0" normalizeH="0" noProof="0" dirty="0" smtClean="0">
              <a:ln>
                <a:noFill/>
              </a:ln>
              <a:solidFill>
                <a:schemeClr val="tx1"/>
              </a:solidFill>
              <a:effectLst/>
              <a:uLnTx/>
              <a:uFillTx/>
              <a:latin typeface="+mn-lt"/>
              <a:ea typeface="+mn-ea"/>
              <a:cs typeface="+mn-cs"/>
            </a:endParaRPr>
          </a:p>
        </p:txBody>
      </p:sp>
      <p:sp>
        <p:nvSpPr>
          <p:cNvPr id="8" name="Line Callout 2 7"/>
          <p:cNvSpPr/>
          <p:nvPr/>
        </p:nvSpPr>
        <p:spPr>
          <a:xfrm>
            <a:off x="7543800" y="4876800"/>
            <a:ext cx="1600200" cy="533400"/>
          </a:xfrm>
          <a:prstGeom prst="borderCallout2">
            <a:avLst>
              <a:gd name="adj1" fmla="val 18750"/>
              <a:gd name="adj2" fmla="val -8333"/>
              <a:gd name="adj3" fmla="val 18750"/>
              <a:gd name="adj4" fmla="val -16667"/>
              <a:gd name="adj5" fmla="val 141196"/>
              <a:gd name="adj6" fmla="val -205851"/>
            </a:avLst>
          </a:prstGeom>
          <a:solidFill>
            <a:schemeClr val="accent1">
              <a:alpha val="2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Arbitrarily chosen file name</a:t>
            </a:r>
            <a:endParaRPr lang="en-US" sz="1200" dirty="0">
              <a:solidFill>
                <a:schemeClr val="tx1"/>
              </a:solidFill>
            </a:endParaRPr>
          </a:p>
        </p:txBody>
      </p:sp>
      <p:cxnSp>
        <p:nvCxnSpPr>
          <p:cNvPr id="12" name="Straight Connector 11"/>
          <p:cNvCxnSpPr/>
          <p:nvPr/>
        </p:nvCxnSpPr>
        <p:spPr>
          <a:xfrm flipH="1">
            <a:off x="2971800" y="0"/>
            <a:ext cx="990600" cy="228600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2971800" y="2286000"/>
            <a:ext cx="990600" cy="2057400"/>
          </a:xfrm>
          <a:prstGeom prst="line">
            <a:avLst/>
          </a:prstGeom>
          <a:ln w="22225"/>
        </p:spPr>
        <p:style>
          <a:lnRef idx="1">
            <a:schemeClr val="accent1"/>
          </a:lnRef>
          <a:fillRef idx="0">
            <a:schemeClr val="accent1"/>
          </a:fillRef>
          <a:effectRef idx="0">
            <a:schemeClr val="accent1"/>
          </a:effectRef>
          <a:fontRef idx="minor">
            <a:schemeClr val="tx1"/>
          </a:fontRef>
        </p:style>
      </p:cxnSp>
      <p:pic>
        <p:nvPicPr>
          <p:cNvPr id="11" name="Picture 1"/>
          <p:cNvPicPr>
            <a:picLocks noChangeAspect="1" noChangeArrowheads="1"/>
          </p:cNvPicPr>
          <p:nvPr/>
        </p:nvPicPr>
        <p:blipFill>
          <a:blip r:embed="rId3" cstate="print"/>
          <a:srcRect l="47500" t="42666" r="10417" b="6667"/>
          <a:stretch>
            <a:fillRect/>
          </a:stretch>
        </p:blipFill>
        <p:spPr bwMode="auto">
          <a:xfrm>
            <a:off x="3962400" y="1"/>
            <a:ext cx="5772104" cy="43434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Visualize the results</a:t>
            </a:r>
            <a:endParaRPr lang="en-US" dirty="0"/>
          </a:p>
        </p:txBody>
      </p:sp>
      <p:sp>
        <p:nvSpPr>
          <p:cNvPr id="6" name="Text Placeholder 5"/>
          <p:cNvSpPr>
            <a:spLocks noGrp="1"/>
          </p:cNvSpPr>
          <p:nvPr>
            <p:ph type="body" idx="1"/>
          </p:nvPr>
        </p:nvSpPr>
        <p:spPr/>
        <p:txBody>
          <a:bodyPr/>
          <a:lstStyle/>
          <a:p>
            <a:r>
              <a:rPr lang="en-US" dirty="0" smtClean="0"/>
              <a:t>Steps in CFD</a:t>
            </a:r>
            <a:r>
              <a:rPr lang="en-US" smtClean="0"/>
              <a:t>: Post-Processing</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smtClean="0"/>
              <a:t>Launch paraview from desktop shortcut or from program menu and select the *.RES file</a:t>
            </a:r>
            <a:endParaRPr lang="en-US" dirty="0"/>
          </a:p>
        </p:txBody>
      </p:sp>
      <p:sp>
        <p:nvSpPr>
          <p:cNvPr id="2" name="Title 1"/>
          <p:cNvSpPr>
            <a:spLocks noGrp="1"/>
          </p:cNvSpPr>
          <p:nvPr>
            <p:ph type="title"/>
          </p:nvPr>
        </p:nvSpPr>
        <p:spPr/>
        <p:txBody>
          <a:bodyPr/>
          <a:lstStyle/>
          <a:p>
            <a:r>
              <a:rPr lang="en-US" smtClean="0"/>
              <a:t>Pipe Flow Example: Visualize the Results</a:t>
            </a:r>
            <a:endParaRPr lang="en-US" dirty="0"/>
          </a:p>
        </p:txBody>
      </p:sp>
      <p:pic>
        <p:nvPicPr>
          <p:cNvPr id="323586" name="Picture 2"/>
          <p:cNvPicPr>
            <a:picLocks noChangeAspect="1" noChangeArrowheads="1"/>
          </p:cNvPicPr>
          <p:nvPr/>
        </p:nvPicPr>
        <p:blipFill>
          <a:blip r:embed="rId3" cstate="print"/>
          <a:srcRect l="29583" t="28148" r="34167" b="31852"/>
          <a:stretch>
            <a:fillRect/>
          </a:stretch>
        </p:blipFill>
        <p:spPr bwMode="auto">
          <a:xfrm>
            <a:off x="1295400" y="2438400"/>
            <a:ext cx="662940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smtClean="0"/>
              <a:t>Select the data you need – safe to select all and press apply button</a:t>
            </a:r>
            <a:endParaRPr lang="en-US" dirty="0"/>
          </a:p>
        </p:txBody>
      </p:sp>
      <p:sp>
        <p:nvSpPr>
          <p:cNvPr id="2" name="Title 1"/>
          <p:cNvSpPr>
            <a:spLocks noGrp="1"/>
          </p:cNvSpPr>
          <p:nvPr>
            <p:ph type="title"/>
          </p:nvPr>
        </p:nvSpPr>
        <p:spPr/>
        <p:txBody>
          <a:bodyPr/>
          <a:lstStyle/>
          <a:p>
            <a:r>
              <a:rPr lang="en-US" dirty="0" smtClean="0"/>
              <a:t>Pipe Flow Example: Visualize the Results</a:t>
            </a:r>
            <a:endParaRPr lang="en-US" dirty="0"/>
          </a:p>
        </p:txBody>
      </p:sp>
      <p:pic>
        <p:nvPicPr>
          <p:cNvPr id="324610" name="Picture 2"/>
          <p:cNvPicPr>
            <a:picLocks noChangeAspect="1" noChangeArrowheads="1"/>
          </p:cNvPicPr>
          <p:nvPr/>
        </p:nvPicPr>
        <p:blipFill>
          <a:blip r:embed="rId3" cstate="print"/>
          <a:srcRect l="1667" t="44444" r="58750" b="24444"/>
          <a:stretch>
            <a:fillRect/>
          </a:stretch>
        </p:blipFill>
        <p:spPr bwMode="auto">
          <a:xfrm>
            <a:off x="1066800" y="2438400"/>
            <a:ext cx="723900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Pipe Flow Example: Visualize the Results</a:t>
            </a:r>
            <a:endParaRPr lang="en-US" dirty="0"/>
          </a:p>
        </p:txBody>
      </p:sp>
      <p:pic>
        <p:nvPicPr>
          <p:cNvPr id="325635" name="Picture 3"/>
          <p:cNvPicPr>
            <a:picLocks noChangeAspect="1" noChangeArrowheads="1"/>
          </p:cNvPicPr>
          <p:nvPr/>
        </p:nvPicPr>
        <p:blipFill>
          <a:blip r:embed="rId3" cstate="print"/>
          <a:srcRect l="3750" t="2222" r="38750" b="5926"/>
          <a:stretch>
            <a:fillRect/>
          </a:stretch>
        </p:blipFill>
        <p:spPr bwMode="auto">
          <a:xfrm>
            <a:off x="868680" y="609600"/>
            <a:ext cx="7360920" cy="66141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52400" y="990600"/>
            <a:ext cx="4267200" cy="5867400"/>
          </a:xfrm>
        </p:spPr>
        <p:txBody>
          <a:bodyPr>
            <a:normAutofit/>
          </a:bodyPr>
          <a:lstStyle/>
          <a:p>
            <a:r>
              <a:rPr lang="en-US" sz="2400" dirty="0" smtClean="0"/>
              <a:t>Launch </a:t>
            </a:r>
            <a:r>
              <a:rPr lang="en-US" sz="2400" dirty="0" err="1" smtClean="0"/>
              <a:t>post_mfix</a:t>
            </a:r>
            <a:r>
              <a:rPr lang="en-US" sz="2400" dirty="0" smtClean="0"/>
              <a:t> </a:t>
            </a:r>
          </a:p>
          <a:p>
            <a:pPr lvl="1"/>
            <a:r>
              <a:rPr lang="en-US" sz="2000" dirty="0" smtClean="0"/>
              <a:t>Go to the </a:t>
            </a:r>
            <a:r>
              <a:rPr lang="en-US" sz="2000" dirty="0" err="1" smtClean="0"/>
              <a:t>post_mfix</a:t>
            </a:r>
            <a:r>
              <a:rPr lang="en-US" sz="2000" dirty="0" smtClean="0"/>
              <a:t> folder and type </a:t>
            </a:r>
            <a:r>
              <a:rPr lang="en-US" sz="2000" i="1" dirty="0" err="1" smtClean="0"/>
              <a:t>sh</a:t>
            </a:r>
            <a:r>
              <a:rPr lang="en-US" sz="2000" i="1" dirty="0" smtClean="0"/>
              <a:t> </a:t>
            </a:r>
            <a:r>
              <a:rPr lang="en-US" sz="2000" i="1" dirty="0" err="1" smtClean="0"/>
              <a:t>make_post</a:t>
            </a:r>
            <a:r>
              <a:rPr lang="en-US" sz="2000" i="1" dirty="0" smtClean="0"/>
              <a:t> </a:t>
            </a:r>
          </a:p>
          <a:p>
            <a:pPr lvl="1"/>
            <a:r>
              <a:rPr lang="en-US" sz="2000" dirty="0" smtClean="0"/>
              <a:t>Choose the default settings for compilation options</a:t>
            </a:r>
          </a:p>
          <a:p>
            <a:pPr lvl="1"/>
            <a:r>
              <a:rPr lang="en-US" sz="2000" dirty="0" err="1" smtClean="0"/>
              <a:t>Post_mfix</a:t>
            </a:r>
            <a:r>
              <a:rPr lang="en-US" sz="2000" dirty="0" smtClean="0"/>
              <a:t> will be created in the </a:t>
            </a:r>
            <a:r>
              <a:rPr lang="en-US" sz="2000" dirty="0" err="1" smtClean="0"/>
              <a:t>post_mfix</a:t>
            </a:r>
            <a:r>
              <a:rPr lang="en-US" sz="2000" dirty="0" smtClean="0"/>
              <a:t> folder</a:t>
            </a:r>
          </a:p>
          <a:p>
            <a:pPr lvl="1"/>
            <a:r>
              <a:rPr lang="en-US" sz="2000" dirty="0" smtClean="0"/>
              <a:t>Start post processing from run folder by typing </a:t>
            </a:r>
            <a:r>
              <a:rPr lang="en-US" sz="2000" i="1" dirty="0" smtClean="0"/>
              <a:t>../../</a:t>
            </a:r>
            <a:r>
              <a:rPr lang="en-US" sz="2000" i="1" dirty="0" err="1" smtClean="0"/>
              <a:t>post_mfix</a:t>
            </a:r>
            <a:r>
              <a:rPr lang="en-US" sz="2000" i="1" dirty="0" smtClean="0"/>
              <a:t>/</a:t>
            </a:r>
            <a:r>
              <a:rPr lang="en-US" sz="2000" i="1" dirty="0" err="1" smtClean="0"/>
              <a:t>post_mfix</a:t>
            </a:r>
            <a:endParaRPr lang="en-US" sz="2000" i="1" dirty="0" smtClean="0"/>
          </a:p>
          <a:p>
            <a:pPr lvl="1"/>
            <a:r>
              <a:rPr lang="en-US" sz="2000" dirty="0" smtClean="0"/>
              <a:t>Enter run name : COL01</a:t>
            </a:r>
          </a:p>
          <a:p>
            <a:pPr lvl="1"/>
            <a:r>
              <a:rPr lang="en-US" sz="2000" dirty="0" smtClean="0"/>
              <a:t>Examine the data: option 1</a:t>
            </a:r>
          </a:p>
          <a:p>
            <a:pPr lvl="1"/>
            <a:endParaRPr lang="en-US" sz="2000" dirty="0" smtClean="0"/>
          </a:p>
        </p:txBody>
      </p:sp>
      <p:sp>
        <p:nvSpPr>
          <p:cNvPr id="5" name="Title 2"/>
          <p:cNvSpPr>
            <a:spLocks noGrp="1"/>
          </p:cNvSpPr>
          <p:nvPr>
            <p:ph type="title"/>
          </p:nvPr>
        </p:nvSpPr>
        <p:spPr/>
        <p:txBody>
          <a:bodyPr/>
          <a:lstStyle/>
          <a:p>
            <a:r>
              <a:rPr lang="en-US" smtClean="0"/>
              <a:t>Pipe Flow Example: Visualize the Results</a:t>
            </a:r>
            <a:endParaRPr lang="en-US" dirty="0"/>
          </a:p>
        </p:txBody>
      </p:sp>
      <p:pic>
        <p:nvPicPr>
          <p:cNvPr id="7" name="Picture 2"/>
          <p:cNvPicPr>
            <a:picLocks noChangeAspect="1" noChangeArrowheads="1"/>
          </p:cNvPicPr>
          <p:nvPr/>
        </p:nvPicPr>
        <p:blipFill>
          <a:blip r:embed="rId3" cstate="print"/>
          <a:srcRect l="10833" t="26000" r="59167" b="44667"/>
          <a:stretch>
            <a:fillRect/>
          </a:stretch>
        </p:blipFill>
        <p:spPr bwMode="auto">
          <a:xfrm>
            <a:off x="4419600" y="1676400"/>
            <a:ext cx="5486400" cy="3352800"/>
          </a:xfrm>
          <a:prstGeom prst="rect">
            <a:avLst/>
          </a:prstGeom>
          <a:noFill/>
          <a:ln w="9525">
            <a:noFill/>
            <a:miter lim="800000"/>
            <a:headEnd/>
            <a:tailEnd/>
          </a:ln>
        </p:spPr>
      </p:pic>
      <p:cxnSp>
        <p:nvCxnSpPr>
          <p:cNvPr id="8" name="Straight Connector 7"/>
          <p:cNvCxnSpPr/>
          <p:nvPr/>
        </p:nvCxnSpPr>
        <p:spPr>
          <a:xfrm flipH="1">
            <a:off x="3352800" y="1676400"/>
            <a:ext cx="1066800" cy="259080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3352800" y="4267200"/>
            <a:ext cx="1066800" cy="685800"/>
          </a:xfrm>
          <a:prstGeom prst="line">
            <a:avLst/>
          </a:prstGeom>
          <a:ln w="22225"/>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52400" y="990600"/>
            <a:ext cx="3810000" cy="4626547"/>
          </a:xfrm>
        </p:spPr>
        <p:txBody>
          <a:bodyPr>
            <a:normAutofit/>
          </a:bodyPr>
          <a:lstStyle/>
          <a:p>
            <a:r>
              <a:rPr lang="en-US" sz="2400" dirty="0" smtClean="0"/>
              <a:t>Option 1: interactive program for examining MFIX data and writing data into text files.  Typical steps:</a:t>
            </a:r>
          </a:p>
          <a:p>
            <a:pPr lvl="1"/>
            <a:r>
              <a:rPr lang="en-US" sz="2000" dirty="0" smtClean="0"/>
              <a:t> time</a:t>
            </a:r>
          </a:p>
          <a:p>
            <a:pPr lvl="1"/>
            <a:r>
              <a:rPr lang="en-US" sz="2000" dirty="0" smtClean="0"/>
              <a:t>variable name (type ? for help/list)</a:t>
            </a:r>
          </a:p>
          <a:p>
            <a:pPr lvl="1"/>
            <a:r>
              <a:rPr lang="en-US" sz="2000" dirty="0" err="1" smtClean="0"/>
              <a:t>i</a:t>
            </a:r>
            <a:r>
              <a:rPr lang="en-US" sz="2000" dirty="0" smtClean="0"/>
              <a:t>, j, k range (if exceed range user will be reminded) and whether average/sum</a:t>
            </a:r>
          </a:p>
          <a:p>
            <a:pPr lvl="1"/>
            <a:r>
              <a:rPr lang="en-US" sz="2000" dirty="0" smtClean="0"/>
              <a:t>output to file/screen</a:t>
            </a:r>
          </a:p>
          <a:p>
            <a:pPr lvl="1"/>
            <a:endParaRPr lang="en-US" sz="1600" dirty="0" smtClean="0"/>
          </a:p>
        </p:txBody>
      </p:sp>
      <p:sp>
        <p:nvSpPr>
          <p:cNvPr id="5" name="Title 2"/>
          <p:cNvSpPr>
            <a:spLocks noGrp="1"/>
          </p:cNvSpPr>
          <p:nvPr>
            <p:ph type="title"/>
          </p:nvPr>
        </p:nvSpPr>
        <p:spPr/>
        <p:txBody>
          <a:bodyPr/>
          <a:lstStyle/>
          <a:p>
            <a:r>
              <a:rPr lang="en-US" dirty="0" smtClean="0"/>
              <a:t>Pipe Flow Example: Visualize the Results</a:t>
            </a:r>
            <a:endParaRPr lang="en-US" dirty="0"/>
          </a:p>
        </p:txBody>
      </p:sp>
      <p:pic>
        <p:nvPicPr>
          <p:cNvPr id="342018" name="Picture 2"/>
          <p:cNvPicPr>
            <a:picLocks noChangeAspect="1" noChangeArrowheads="1"/>
          </p:cNvPicPr>
          <p:nvPr/>
        </p:nvPicPr>
        <p:blipFill>
          <a:blip r:embed="rId3" cstate="print"/>
          <a:srcRect l="10833" t="55333" r="59167" b="7333"/>
          <a:stretch>
            <a:fillRect/>
          </a:stretch>
        </p:blipFill>
        <p:spPr bwMode="auto">
          <a:xfrm>
            <a:off x="4038600" y="990600"/>
            <a:ext cx="5486400" cy="4267200"/>
          </a:xfrm>
          <a:prstGeom prst="rect">
            <a:avLst/>
          </a:prstGeom>
          <a:noFill/>
          <a:ln w="9525">
            <a:noFill/>
            <a:miter lim="800000"/>
            <a:headEnd/>
            <a:tailEnd/>
          </a:ln>
        </p:spPr>
      </p:pic>
      <p:sp>
        <p:nvSpPr>
          <p:cNvPr id="7" name="Rectangle 6"/>
          <p:cNvSpPr/>
          <p:nvPr/>
        </p:nvSpPr>
        <p:spPr>
          <a:xfrm>
            <a:off x="838200" y="5791200"/>
            <a:ext cx="6934200" cy="923330"/>
          </a:xfrm>
          <a:prstGeom prst="rect">
            <a:avLst/>
          </a:prstGeom>
        </p:spPr>
        <p:txBody>
          <a:bodyPr wrap="square">
            <a:spAutoFit/>
          </a:bodyPr>
          <a:lstStyle/>
          <a:p>
            <a:pPr algn="ctr"/>
            <a:r>
              <a:rPr lang="en-US" dirty="0" smtClean="0">
                <a:solidFill>
                  <a:schemeClr val="accent6"/>
                </a:solidFill>
              </a:rPr>
              <a:t>Note: By specifying no file name or * the data is displayed at the terminal.  If a ! Is specified then </a:t>
            </a:r>
            <a:r>
              <a:rPr lang="en-US" dirty="0" err="1" smtClean="0">
                <a:solidFill>
                  <a:schemeClr val="accent6"/>
                </a:solidFill>
              </a:rPr>
              <a:t>post_mfix</a:t>
            </a:r>
            <a:r>
              <a:rPr lang="en-US" dirty="0" smtClean="0">
                <a:solidFill>
                  <a:schemeClr val="accent6"/>
                </a:solidFill>
              </a:rPr>
              <a:t> returns to the beginning of option 1 menu without retrieving data</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Outline</a:t>
            </a:r>
            <a:endParaRPr lang="en-US" dirty="0"/>
          </a:p>
        </p:txBody>
      </p:sp>
      <p:sp>
        <p:nvSpPr>
          <p:cNvPr id="4" name="Rectangle 3"/>
          <p:cNvSpPr/>
          <p:nvPr/>
        </p:nvSpPr>
        <p:spPr>
          <a:xfrm>
            <a:off x="1447800" y="5921514"/>
            <a:ext cx="6248400" cy="707886"/>
          </a:xfrm>
          <a:prstGeom prst="rect">
            <a:avLst/>
          </a:prstGeom>
          <a:ln w="19050">
            <a:solidFill>
              <a:schemeClr val="accent5"/>
            </a:solidFill>
          </a:ln>
        </p:spPr>
        <p:txBody>
          <a:bodyPr wrap="square">
            <a:spAutoFit/>
          </a:bodyPr>
          <a:lstStyle/>
          <a:p>
            <a:pPr algn="ctr"/>
            <a:r>
              <a:rPr lang="en-US" sz="2000" b="1" dirty="0" smtClean="0">
                <a:solidFill>
                  <a:schemeClr val="accent5"/>
                </a:solidFill>
              </a:rPr>
              <a:t>Coarse Goal: Setup cases and carry out simulations with different levels of difficulty</a:t>
            </a:r>
          </a:p>
        </p:txBody>
      </p:sp>
      <p:sp>
        <p:nvSpPr>
          <p:cNvPr id="6" name="Content Placeholder 1"/>
          <p:cNvSpPr>
            <a:spLocks noGrp="1"/>
          </p:cNvSpPr>
          <p:nvPr>
            <p:ph idx="1"/>
          </p:nvPr>
        </p:nvSpPr>
        <p:spPr>
          <a:xfrm>
            <a:off x="457200" y="990600"/>
            <a:ext cx="8229600" cy="4626547"/>
          </a:xfrm>
        </p:spPr>
        <p:txBody>
          <a:bodyPr>
            <a:normAutofit fontScale="92500" lnSpcReduction="20000"/>
          </a:bodyPr>
          <a:lstStyle/>
          <a:p>
            <a:pPr lvl="0"/>
            <a:r>
              <a:rPr lang="en-US" dirty="0" smtClean="0">
                <a:solidFill>
                  <a:schemeClr val="bg1">
                    <a:lumMod val="75000"/>
                  </a:schemeClr>
                </a:solidFill>
              </a:rPr>
              <a:t>Brief overview on</a:t>
            </a:r>
          </a:p>
          <a:p>
            <a:pPr lvl="1"/>
            <a:r>
              <a:rPr lang="en-US" dirty="0" smtClean="0">
                <a:solidFill>
                  <a:schemeClr val="bg1">
                    <a:lumMod val="75000"/>
                  </a:schemeClr>
                </a:solidFill>
              </a:rPr>
              <a:t>multiphase flows (challenges/issues)</a:t>
            </a:r>
          </a:p>
          <a:p>
            <a:pPr lvl="1"/>
            <a:r>
              <a:rPr lang="en-US" dirty="0" smtClean="0">
                <a:solidFill>
                  <a:schemeClr val="bg1">
                    <a:lumMod val="75000"/>
                  </a:schemeClr>
                </a:solidFill>
              </a:rPr>
              <a:t>modeling approaches to multiphase flows &amp; CFD</a:t>
            </a:r>
          </a:p>
          <a:p>
            <a:pPr lvl="1"/>
            <a:r>
              <a:rPr lang="en-US" dirty="0" smtClean="0">
                <a:solidFill>
                  <a:schemeClr val="bg1">
                    <a:lumMod val="75000"/>
                  </a:schemeClr>
                </a:solidFill>
              </a:rPr>
              <a:t>MFIX &amp; sample applications</a:t>
            </a:r>
          </a:p>
          <a:p>
            <a:r>
              <a:rPr lang="en-US" dirty="0" smtClean="0">
                <a:solidFill>
                  <a:schemeClr val="bg1">
                    <a:lumMod val="75000"/>
                  </a:schemeClr>
                </a:solidFill>
              </a:rPr>
              <a:t>Hands on Work</a:t>
            </a:r>
          </a:p>
          <a:p>
            <a:pPr lvl="1"/>
            <a:r>
              <a:rPr lang="en-US" dirty="0" smtClean="0">
                <a:solidFill>
                  <a:schemeClr val="bg1">
                    <a:lumMod val="75000"/>
                  </a:schemeClr>
                </a:solidFill>
              </a:rPr>
              <a:t>code installation and general CFD steps</a:t>
            </a:r>
          </a:p>
          <a:p>
            <a:pPr lvl="1"/>
            <a:r>
              <a:rPr lang="en-US" dirty="0" smtClean="0">
                <a:solidFill>
                  <a:schemeClr val="bg1">
                    <a:lumMod val="75000"/>
                  </a:schemeClr>
                </a:solidFill>
              </a:rPr>
              <a:t>example 1: pipe flow</a:t>
            </a:r>
          </a:p>
          <a:p>
            <a:pPr lvl="2"/>
            <a:r>
              <a:rPr lang="en-US" dirty="0" smtClean="0">
                <a:solidFill>
                  <a:schemeClr val="bg1">
                    <a:lumMod val="75000"/>
                  </a:schemeClr>
                </a:solidFill>
              </a:rPr>
              <a:t>simulation setup (mfix.dat)</a:t>
            </a:r>
          </a:p>
          <a:p>
            <a:pPr lvl="2"/>
            <a:r>
              <a:rPr lang="en-US" dirty="0" smtClean="0">
                <a:solidFill>
                  <a:schemeClr val="bg1">
                    <a:lumMod val="75000"/>
                  </a:schemeClr>
                </a:solidFill>
              </a:rPr>
              <a:t>code compilation (mfix.exe)</a:t>
            </a:r>
          </a:p>
          <a:p>
            <a:pPr lvl="2"/>
            <a:r>
              <a:rPr lang="en-US" dirty="0" smtClean="0">
                <a:solidFill>
                  <a:schemeClr val="bg1">
                    <a:lumMod val="75000"/>
                  </a:schemeClr>
                </a:solidFill>
              </a:rPr>
              <a:t>post processing (</a:t>
            </a:r>
            <a:r>
              <a:rPr lang="en-US" dirty="0" err="1" smtClean="0">
                <a:solidFill>
                  <a:schemeClr val="bg1">
                    <a:lumMod val="75000"/>
                  </a:schemeClr>
                </a:solidFill>
              </a:rPr>
              <a:t>paraview</a:t>
            </a:r>
            <a:r>
              <a:rPr lang="en-US" dirty="0" smtClean="0">
                <a:solidFill>
                  <a:schemeClr val="bg1">
                    <a:lumMod val="75000"/>
                  </a:schemeClr>
                </a:solidFill>
              </a:rPr>
              <a:t>)</a:t>
            </a:r>
          </a:p>
          <a:p>
            <a:pPr lvl="1"/>
            <a:r>
              <a:rPr lang="en-US" dirty="0" smtClean="0"/>
              <a:t>quick overview of MFIX solver (theory and numerical technique)</a:t>
            </a:r>
          </a:p>
          <a:p>
            <a:pPr lvl="1"/>
            <a:r>
              <a:rPr lang="en-US" dirty="0" smtClean="0">
                <a:solidFill>
                  <a:schemeClr val="bg1">
                    <a:lumMod val="75000"/>
                  </a:schemeClr>
                </a:solidFill>
              </a:rPr>
              <a:t>example 2: bubbling bed</a:t>
            </a:r>
          </a:p>
          <a:p>
            <a:pPr lvl="1"/>
            <a:r>
              <a:rPr lang="en-US" dirty="0" smtClean="0">
                <a:solidFill>
                  <a:schemeClr val="bg1">
                    <a:lumMod val="75000"/>
                  </a:schemeClr>
                </a:solidFill>
              </a:rPr>
              <a:t>example 3: spouted bed combustor</a:t>
            </a:r>
          </a:p>
          <a:p>
            <a:pPr lvl="1"/>
            <a:endParaRPr lang="en-US"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p:txBody>
          <a:bodyPr>
            <a:normAutofit/>
          </a:bodyPr>
          <a:lstStyle/>
          <a:p>
            <a:r>
              <a:rPr lang="en-US" sz="2000" dirty="0" smtClean="0"/>
              <a:t>N-S equations can be simply derived from a general balance (shell balance/control volume) approach for single- or multi-phase flows</a:t>
            </a:r>
            <a:r>
              <a:rPr lang="en-US" sz="2000" baseline="30000" dirty="0" smtClean="0"/>
              <a:t>1,2</a:t>
            </a:r>
          </a:p>
          <a:p>
            <a:pPr lvl="1"/>
            <a:endParaRPr lang="en-US" sz="1800" dirty="0" smtClean="0"/>
          </a:p>
          <a:p>
            <a:pPr lvl="1"/>
            <a:endParaRPr lang="en-US" sz="1800" dirty="0" smtClean="0"/>
          </a:p>
          <a:p>
            <a:pPr lvl="1"/>
            <a:endParaRPr lang="en-US" sz="1800" dirty="0" smtClean="0"/>
          </a:p>
          <a:p>
            <a:pPr lvl="1"/>
            <a:endParaRPr lang="en-US" sz="1800" dirty="0" smtClean="0"/>
          </a:p>
          <a:p>
            <a:r>
              <a:rPr lang="en-US" sz="2000" dirty="0" smtClean="0"/>
              <a:t>The same N-S equations can be derived from a kinetic equation, such as the Boltzmann equation</a:t>
            </a:r>
            <a:r>
              <a:rPr lang="en-US" sz="2000" baseline="30000" dirty="0" smtClean="0"/>
              <a:t>2</a:t>
            </a:r>
          </a:p>
          <a:p>
            <a:pPr lvl="1"/>
            <a:endParaRPr lang="en-US" sz="1800" dirty="0" smtClean="0"/>
          </a:p>
          <a:p>
            <a:pPr lvl="1"/>
            <a:endParaRPr lang="en-US" sz="1800" dirty="0" smtClean="0"/>
          </a:p>
          <a:p>
            <a:pPr lvl="2"/>
            <a:endParaRPr lang="en-US" sz="1600" dirty="0" smtClean="0"/>
          </a:p>
          <a:p>
            <a:pPr lvl="2"/>
            <a:endParaRPr lang="en-US" sz="1600" dirty="0" smtClean="0"/>
          </a:p>
          <a:p>
            <a:pPr lvl="2"/>
            <a:endParaRPr lang="en-US" sz="1600" dirty="0" smtClean="0"/>
          </a:p>
          <a:p>
            <a:pPr lvl="2"/>
            <a:endParaRPr lang="en-US" sz="1600" dirty="0" smtClean="0"/>
          </a:p>
          <a:p>
            <a:endParaRPr lang="en-US" sz="2000" dirty="0" smtClean="0"/>
          </a:p>
          <a:p>
            <a:endParaRPr lang="en-US" sz="2000" dirty="0" smtClean="0"/>
          </a:p>
          <a:p>
            <a:endParaRPr lang="en-US" sz="2000" dirty="0" smtClean="0"/>
          </a:p>
          <a:p>
            <a:endParaRPr lang="en-US" sz="2000" dirty="0" smtClean="0"/>
          </a:p>
        </p:txBody>
      </p:sp>
      <p:sp>
        <p:nvSpPr>
          <p:cNvPr id="36866" name="Rectangle 2"/>
          <p:cNvSpPr>
            <a:spLocks noGrp="1" noChangeArrowheads="1"/>
          </p:cNvSpPr>
          <p:nvPr>
            <p:ph type="title"/>
          </p:nvPr>
        </p:nvSpPr>
        <p:spPr/>
        <p:txBody>
          <a:bodyPr/>
          <a:lstStyle/>
          <a:p>
            <a:r>
              <a:rPr lang="en-US" dirty="0" smtClean="0"/>
              <a:t>TFM Theory</a:t>
            </a:r>
          </a:p>
        </p:txBody>
      </p:sp>
      <p:sp>
        <p:nvSpPr>
          <p:cNvPr id="36868"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686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6870" name="Rectangle 6"/>
          <p:cNvSpPr>
            <a:spLocks noChangeArrowheads="1"/>
          </p:cNvSpPr>
          <p:nvPr/>
        </p:nvSpPr>
        <p:spPr bwMode="auto">
          <a:xfrm>
            <a:off x="0" y="3290888"/>
            <a:ext cx="9144000" cy="0"/>
          </a:xfrm>
          <a:prstGeom prst="rect">
            <a:avLst/>
          </a:prstGeom>
          <a:noFill/>
          <a:ln w="9525" algn="ctr">
            <a:noFill/>
            <a:miter lim="800000"/>
            <a:headEnd/>
            <a:tailEnd/>
          </a:ln>
        </p:spPr>
        <p:txBody>
          <a:bodyPr wrap="none" anchor="ctr">
            <a:spAutoFit/>
          </a:bodyPr>
          <a:lstStyle/>
          <a:p>
            <a:endParaRPr lang="en-US"/>
          </a:p>
        </p:txBody>
      </p:sp>
      <p:sp>
        <p:nvSpPr>
          <p:cNvPr id="36871" name="Rectangle 7"/>
          <p:cNvSpPr>
            <a:spLocks noChangeArrowheads="1"/>
          </p:cNvSpPr>
          <p:nvPr/>
        </p:nvSpPr>
        <p:spPr bwMode="auto">
          <a:xfrm>
            <a:off x="0" y="3257550"/>
            <a:ext cx="9144000" cy="0"/>
          </a:xfrm>
          <a:prstGeom prst="rect">
            <a:avLst/>
          </a:prstGeom>
          <a:noFill/>
          <a:ln w="12700">
            <a:noFill/>
            <a:miter lim="800000"/>
            <a:headEnd/>
            <a:tailEnd/>
          </a:ln>
        </p:spPr>
        <p:txBody>
          <a:bodyPr wrap="none" anchor="ctr">
            <a:spAutoFit/>
          </a:bodyPr>
          <a:lstStyle/>
          <a:p>
            <a:endParaRPr lang="en-US"/>
          </a:p>
        </p:txBody>
      </p:sp>
      <p:sp>
        <p:nvSpPr>
          <p:cNvPr id="36872" name="Rectangle 8"/>
          <p:cNvSpPr>
            <a:spLocks noChangeArrowheads="1"/>
          </p:cNvSpPr>
          <p:nvPr/>
        </p:nvSpPr>
        <p:spPr bwMode="auto">
          <a:xfrm>
            <a:off x="0" y="0"/>
            <a:ext cx="9144000" cy="0"/>
          </a:xfrm>
          <a:prstGeom prst="rect">
            <a:avLst/>
          </a:prstGeom>
          <a:noFill/>
          <a:ln w="12700">
            <a:noFill/>
            <a:miter lim="800000"/>
            <a:headEnd/>
            <a:tailEnd/>
          </a:ln>
        </p:spPr>
        <p:txBody>
          <a:bodyPr wrap="none" anchor="ctr">
            <a:spAutoFit/>
          </a:bodyPr>
          <a:lstStyle/>
          <a:p>
            <a:endParaRPr lang="en-US"/>
          </a:p>
        </p:txBody>
      </p:sp>
      <p:sp>
        <p:nvSpPr>
          <p:cNvPr id="36873" name="Rectangle 9"/>
          <p:cNvSpPr>
            <a:spLocks noChangeArrowheads="1"/>
          </p:cNvSpPr>
          <p:nvPr/>
        </p:nvSpPr>
        <p:spPr bwMode="auto">
          <a:xfrm>
            <a:off x="0" y="3219450"/>
            <a:ext cx="9144000" cy="0"/>
          </a:xfrm>
          <a:prstGeom prst="rect">
            <a:avLst/>
          </a:prstGeom>
          <a:noFill/>
          <a:ln w="12700">
            <a:noFill/>
            <a:miter lim="800000"/>
            <a:headEnd/>
            <a:tailEnd/>
          </a:ln>
        </p:spPr>
        <p:txBody>
          <a:bodyPr wrap="none" anchor="ctr">
            <a:spAutoFit/>
          </a:bodyPr>
          <a:lstStyle/>
          <a:p>
            <a:endParaRPr lang="en-US"/>
          </a:p>
        </p:txBody>
      </p:sp>
      <p:sp>
        <p:nvSpPr>
          <p:cNvPr id="36874" name="Rectangle 10"/>
          <p:cNvSpPr>
            <a:spLocks noChangeArrowheads="1"/>
          </p:cNvSpPr>
          <p:nvPr/>
        </p:nvSpPr>
        <p:spPr bwMode="auto">
          <a:xfrm>
            <a:off x="0" y="3219450"/>
            <a:ext cx="9144000" cy="0"/>
          </a:xfrm>
          <a:prstGeom prst="rect">
            <a:avLst/>
          </a:prstGeom>
          <a:noFill/>
          <a:ln w="12700">
            <a:noFill/>
            <a:miter lim="800000"/>
            <a:headEnd/>
            <a:tailEnd/>
          </a:ln>
        </p:spPr>
        <p:txBody>
          <a:bodyPr wrap="none" anchor="ctr">
            <a:spAutoFit/>
          </a:bodyPr>
          <a:lstStyle/>
          <a:p>
            <a:endParaRPr lang="en-US"/>
          </a:p>
        </p:txBody>
      </p:sp>
      <p:sp>
        <p:nvSpPr>
          <p:cNvPr id="36875" name="Rectangle 2"/>
          <p:cNvSpPr>
            <a:spLocks noChangeArrowheads="1"/>
          </p:cNvSpPr>
          <p:nvPr/>
        </p:nvSpPr>
        <p:spPr bwMode="auto">
          <a:xfrm>
            <a:off x="0" y="0"/>
            <a:ext cx="9144000" cy="0"/>
          </a:xfrm>
          <a:prstGeom prst="rect">
            <a:avLst/>
          </a:prstGeom>
          <a:noFill/>
          <a:ln w="12700">
            <a:noFill/>
            <a:miter lim="800000"/>
            <a:headEnd/>
            <a:tailEnd/>
          </a:ln>
        </p:spPr>
        <p:txBody>
          <a:bodyPr wrap="none" anchor="ctr">
            <a:spAutoFit/>
          </a:bodyPr>
          <a:lstStyle/>
          <a:p>
            <a:endParaRPr lang="en-US"/>
          </a:p>
        </p:txBody>
      </p:sp>
      <p:sp>
        <p:nvSpPr>
          <p:cNvPr id="36876" name="Rectangle 4"/>
          <p:cNvSpPr>
            <a:spLocks noChangeArrowheads="1"/>
          </p:cNvSpPr>
          <p:nvPr/>
        </p:nvSpPr>
        <p:spPr bwMode="auto">
          <a:xfrm>
            <a:off x="0" y="0"/>
            <a:ext cx="9144000" cy="0"/>
          </a:xfrm>
          <a:prstGeom prst="rect">
            <a:avLst/>
          </a:prstGeom>
          <a:noFill/>
          <a:ln w="12700">
            <a:noFill/>
            <a:miter lim="800000"/>
            <a:headEnd/>
            <a:tailEnd/>
          </a:ln>
        </p:spPr>
        <p:txBody>
          <a:bodyPr wrap="none" anchor="ctr">
            <a:spAutoFit/>
          </a:bodyPr>
          <a:lstStyle/>
          <a:p>
            <a:endParaRPr lang="en-US"/>
          </a:p>
        </p:txBody>
      </p:sp>
      <p:sp>
        <p:nvSpPr>
          <p:cNvPr id="36877" name="Rectangle 6"/>
          <p:cNvSpPr>
            <a:spLocks noChangeArrowheads="1"/>
          </p:cNvSpPr>
          <p:nvPr/>
        </p:nvSpPr>
        <p:spPr bwMode="auto">
          <a:xfrm>
            <a:off x="0" y="0"/>
            <a:ext cx="9144000" cy="0"/>
          </a:xfrm>
          <a:prstGeom prst="rect">
            <a:avLst/>
          </a:prstGeom>
          <a:noFill/>
          <a:ln w="12700">
            <a:noFill/>
            <a:miter lim="800000"/>
            <a:headEnd/>
            <a:tailEnd/>
          </a:ln>
        </p:spPr>
        <p:txBody>
          <a:bodyPr wrap="none" anchor="ctr">
            <a:spAutoFit/>
          </a:bodyPr>
          <a:lstStyle/>
          <a:p>
            <a:endParaRPr lang="en-US"/>
          </a:p>
        </p:txBody>
      </p:sp>
      <p:pic>
        <p:nvPicPr>
          <p:cNvPr id="36878"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676400" y="3925716"/>
            <a:ext cx="3276600" cy="722484"/>
          </a:xfrm>
          <a:prstGeom prst="rect">
            <a:avLst/>
          </a:prstGeom>
          <a:noFill/>
          <a:ln w="9525">
            <a:noFill/>
            <a:miter lim="800000"/>
            <a:headEnd/>
            <a:tailEnd/>
          </a:ln>
        </p:spPr>
      </p:pic>
      <p:sp>
        <p:nvSpPr>
          <p:cNvPr id="36879" name="Rectangle 8"/>
          <p:cNvSpPr>
            <a:spLocks noChangeArrowheads="1"/>
          </p:cNvSpPr>
          <p:nvPr/>
        </p:nvSpPr>
        <p:spPr bwMode="auto">
          <a:xfrm>
            <a:off x="0" y="0"/>
            <a:ext cx="9144000" cy="0"/>
          </a:xfrm>
          <a:prstGeom prst="rect">
            <a:avLst/>
          </a:prstGeom>
          <a:noFill/>
          <a:ln w="12700">
            <a:noFill/>
            <a:miter lim="800000"/>
            <a:headEnd/>
            <a:tailEnd/>
          </a:ln>
        </p:spPr>
        <p:txBody>
          <a:bodyPr wrap="none" anchor="ctr">
            <a:spAutoFit/>
          </a:bodyPr>
          <a:lstStyle/>
          <a:p>
            <a:endParaRPr lang="en-US"/>
          </a:p>
        </p:txBody>
      </p:sp>
      <p:pic>
        <p:nvPicPr>
          <p:cNvPr id="36880"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676400" y="5257800"/>
            <a:ext cx="5491428" cy="679047"/>
          </a:xfrm>
          <a:prstGeom prst="rect">
            <a:avLst/>
          </a:prstGeom>
          <a:noFill/>
          <a:ln w="9525">
            <a:noFill/>
            <a:miter lim="800000"/>
            <a:headEnd/>
            <a:tailEnd/>
          </a:ln>
        </p:spPr>
      </p:pic>
      <p:sp>
        <p:nvSpPr>
          <p:cNvPr id="17" name="Rectangle 16"/>
          <p:cNvSpPr/>
          <p:nvPr/>
        </p:nvSpPr>
        <p:spPr>
          <a:xfrm>
            <a:off x="0" y="762000"/>
            <a:ext cx="5095947" cy="400110"/>
          </a:xfrm>
          <a:prstGeom prst="rect">
            <a:avLst/>
          </a:prstGeom>
        </p:spPr>
        <p:txBody>
          <a:bodyPr wrap="none">
            <a:spAutoFit/>
          </a:bodyPr>
          <a:lstStyle/>
          <a:p>
            <a:r>
              <a:rPr lang="en-US" sz="2000" b="1" dirty="0" smtClean="0"/>
              <a:t>Continuum Modeling of </a:t>
            </a:r>
            <a:r>
              <a:rPr lang="en-US" sz="2000" b="1" dirty="0" smtClean="0">
                <a:solidFill>
                  <a:schemeClr val="accent5"/>
                </a:solidFill>
              </a:rPr>
              <a:t>Multiphase</a:t>
            </a:r>
            <a:r>
              <a:rPr lang="en-US" sz="2000" b="1" dirty="0" smtClean="0"/>
              <a:t> Flow </a:t>
            </a:r>
            <a:endParaRPr lang="en-US" sz="2000" b="1" dirty="0"/>
          </a:p>
        </p:txBody>
      </p:sp>
      <p:sp>
        <p:nvSpPr>
          <p:cNvPr id="20" name="Rectangle 19"/>
          <p:cNvSpPr/>
          <p:nvPr/>
        </p:nvSpPr>
        <p:spPr>
          <a:xfrm>
            <a:off x="0" y="6119336"/>
            <a:ext cx="4648200" cy="738664"/>
          </a:xfrm>
          <a:prstGeom prst="rect">
            <a:avLst/>
          </a:prstGeom>
        </p:spPr>
        <p:txBody>
          <a:bodyPr wrap="square">
            <a:spAutoFit/>
          </a:bodyPr>
          <a:lstStyle/>
          <a:p>
            <a:pPr marL="0" lvl="2"/>
            <a:r>
              <a:rPr lang="en-US" sz="1400" b="1" dirty="0" smtClean="0">
                <a:solidFill>
                  <a:schemeClr val="accent5"/>
                </a:solidFill>
              </a:rPr>
              <a:t>Note: The resulting equations take the same basic form for fluid and solids except for additional term in solids “energy” balance due to particle inelasticity!</a:t>
            </a:r>
          </a:p>
        </p:txBody>
      </p:sp>
      <p:grpSp>
        <p:nvGrpSpPr>
          <p:cNvPr id="23" name="Group 3093"/>
          <p:cNvGrpSpPr>
            <a:grpSpLocks/>
          </p:cNvGrpSpPr>
          <p:nvPr/>
        </p:nvGrpSpPr>
        <p:grpSpPr bwMode="auto">
          <a:xfrm>
            <a:off x="1600200" y="1981200"/>
            <a:ext cx="4343400" cy="989012"/>
            <a:chOff x="278290" y="4293632"/>
            <a:chExt cx="4344508" cy="988788"/>
          </a:xfrm>
        </p:grpSpPr>
        <p:sp>
          <p:nvSpPr>
            <p:cNvPr id="24" name="TextBox 8"/>
            <p:cNvSpPr txBox="1">
              <a:spLocks noChangeArrowheads="1"/>
            </p:cNvSpPr>
            <p:nvPr/>
          </p:nvSpPr>
          <p:spPr bwMode="auto">
            <a:xfrm>
              <a:off x="3294027" y="4298569"/>
              <a:ext cx="1328771" cy="983851"/>
            </a:xfrm>
            <a:prstGeom prst="rect">
              <a:avLst/>
            </a:prstGeom>
            <a:noFill/>
            <a:ln w="9525">
              <a:noFill/>
              <a:miter lim="800000"/>
              <a:headEnd/>
              <a:tailEnd/>
            </a:ln>
          </p:spPr>
          <p:txBody>
            <a:bodyPr lIns="0" rIns="0" anchor="ctr"/>
            <a:lstStyle/>
            <a:p>
              <a:pPr algn="ctr"/>
              <a:r>
                <a:rPr lang="en-US" sz="1400" dirty="0"/>
                <a:t>rate of </a:t>
              </a:r>
              <a:r>
                <a:rPr lang="en-US" sz="1400" dirty="0" smtClean="0"/>
                <a:t>‘stuff’ </a:t>
              </a:r>
              <a:r>
                <a:rPr lang="en-US" sz="1400" dirty="0"/>
                <a:t>formation/ consumption in the </a:t>
              </a:r>
              <a:r>
                <a:rPr lang="en-US" sz="1400" dirty="0" smtClean="0"/>
                <a:t>element</a:t>
              </a:r>
              <a:endParaRPr lang="en-US" sz="1400" dirty="0"/>
            </a:p>
          </p:txBody>
        </p:sp>
        <p:grpSp>
          <p:nvGrpSpPr>
            <p:cNvPr id="25" name="Group 124"/>
            <p:cNvGrpSpPr>
              <a:grpSpLocks/>
            </p:cNvGrpSpPr>
            <p:nvPr/>
          </p:nvGrpSpPr>
          <p:grpSpPr bwMode="auto">
            <a:xfrm flipH="1">
              <a:off x="3331794" y="4293632"/>
              <a:ext cx="91440" cy="988788"/>
              <a:chOff x="4385890" y="4288695"/>
              <a:chExt cx="91440" cy="833440"/>
            </a:xfrm>
          </p:grpSpPr>
          <p:cxnSp>
            <p:nvCxnSpPr>
              <p:cNvPr id="50" name="Straight Connector 49"/>
              <p:cNvCxnSpPr/>
              <p:nvPr/>
            </p:nvCxnSpPr>
            <p:spPr>
              <a:xfrm>
                <a:off x="4474117" y="4288695"/>
                <a:ext cx="0" cy="833440"/>
              </a:xfrm>
              <a:prstGeom prst="line">
                <a:avLst/>
              </a:prstGeom>
              <a:ln w="12700">
                <a:solidFill>
                  <a:srgbClr val="E0E0E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385195" y="4294046"/>
                <a:ext cx="92098" cy="0"/>
              </a:xfrm>
              <a:prstGeom prst="line">
                <a:avLst/>
              </a:prstGeom>
              <a:ln w="12700">
                <a:solidFill>
                  <a:srgbClr val="E0E0E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385195" y="5116784"/>
                <a:ext cx="92098" cy="0"/>
              </a:xfrm>
              <a:prstGeom prst="line">
                <a:avLst/>
              </a:prstGeom>
              <a:ln w="12700">
                <a:solidFill>
                  <a:srgbClr val="E0E0E0"/>
                </a:solidFill>
              </a:ln>
            </p:spPr>
            <p:style>
              <a:lnRef idx="1">
                <a:schemeClr val="accent1"/>
              </a:lnRef>
              <a:fillRef idx="0">
                <a:schemeClr val="accent1"/>
              </a:fillRef>
              <a:effectRef idx="0">
                <a:schemeClr val="accent1"/>
              </a:effectRef>
              <a:fontRef idx="minor">
                <a:schemeClr val="tx1"/>
              </a:fontRef>
            </p:style>
          </p:cxnSp>
        </p:grpSp>
        <p:sp>
          <p:nvSpPr>
            <p:cNvPr id="26" name="TextBox 8"/>
            <p:cNvSpPr txBox="1">
              <a:spLocks noChangeArrowheads="1"/>
            </p:cNvSpPr>
            <p:nvPr/>
          </p:nvSpPr>
          <p:spPr bwMode="auto">
            <a:xfrm>
              <a:off x="2887449" y="4298570"/>
              <a:ext cx="444345" cy="983850"/>
            </a:xfrm>
            <a:prstGeom prst="rect">
              <a:avLst/>
            </a:prstGeom>
            <a:noFill/>
            <a:ln w="9525">
              <a:noFill/>
              <a:miter lim="800000"/>
              <a:headEnd/>
              <a:tailEnd/>
            </a:ln>
          </p:spPr>
          <p:txBody>
            <a:bodyPr lIns="0" rIns="0" anchor="ctr"/>
            <a:lstStyle/>
            <a:p>
              <a:pPr algn="ctr"/>
              <a:r>
                <a:rPr lang="en-US" sz="1400"/>
                <a:t>=</a:t>
              </a:r>
            </a:p>
          </p:txBody>
        </p:sp>
        <p:sp>
          <p:nvSpPr>
            <p:cNvPr id="27" name="TextBox 8"/>
            <p:cNvSpPr txBox="1">
              <a:spLocks noChangeArrowheads="1"/>
            </p:cNvSpPr>
            <p:nvPr/>
          </p:nvSpPr>
          <p:spPr bwMode="auto">
            <a:xfrm>
              <a:off x="1560299" y="4298569"/>
              <a:ext cx="310995" cy="983850"/>
            </a:xfrm>
            <a:prstGeom prst="rect">
              <a:avLst/>
            </a:prstGeom>
            <a:noFill/>
            <a:ln w="9525">
              <a:noFill/>
              <a:miter lim="800000"/>
              <a:headEnd/>
              <a:tailEnd/>
            </a:ln>
          </p:spPr>
          <p:txBody>
            <a:bodyPr lIns="0" rIns="0" anchor="ctr"/>
            <a:lstStyle/>
            <a:p>
              <a:pPr algn="ctr"/>
              <a:r>
                <a:rPr lang="en-US" sz="1400" dirty="0"/>
                <a:t>+</a:t>
              </a:r>
            </a:p>
          </p:txBody>
        </p:sp>
        <p:sp>
          <p:nvSpPr>
            <p:cNvPr id="28" name="TextBox 8"/>
            <p:cNvSpPr txBox="1">
              <a:spLocks noChangeArrowheads="1"/>
            </p:cNvSpPr>
            <p:nvPr/>
          </p:nvSpPr>
          <p:spPr bwMode="auto">
            <a:xfrm>
              <a:off x="1888251" y="4298569"/>
              <a:ext cx="1033330" cy="983851"/>
            </a:xfrm>
            <a:prstGeom prst="rect">
              <a:avLst/>
            </a:prstGeom>
            <a:noFill/>
            <a:ln w="9525">
              <a:noFill/>
              <a:miter lim="800000"/>
              <a:headEnd/>
              <a:tailEnd/>
            </a:ln>
          </p:spPr>
          <p:txBody>
            <a:bodyPr lIns="0" rIns="0" anchor="ctr"/>
            <a:lstStyle/>
            <a:p>
              <a:pPr algn="ctr"/>
              <a:r>
                <a:rPr lang="en-US" sz="1400" dirty="0"/>
                <a:t>rate that </a:t>
              </a:r>
              <a:r>
                <a:rPr lang="en-US" sz="1400" dirty="0" smtClean="0"/>
                <a:t>‘stuff’ </a:t>
              </a:r>
              <a:r>
                <a:rPr lang="en-US" sz="1400" dirty="0"/>
                <a:t>enters/exits the </a:t>
              </a:r>
              <a:r>
                <a:rPr lang="en-US" sz="1400" dirty="0" smtClean="0"/>
                <a:t>element</a:t>
              </a:r>
              <a:endParaRPr lang="en-US" sz="1400" dirty="0"/>
            </a:p>
          </p:txBody>
        </p:sp>
        <p:sp>
          <p:nvSpPr>
            <p:cNvPr id="29" name="TextBox 8"/>
            <p:cNvSpPr txBox="1">
              <a:spLocks noChangeArrowheads="1"/>
            </p:cNvSpPr>
            <p:nvPr/>
          </p:nvSpPr>
          <p:spPr bwMode="auto">
            <a:xfrm>
              <a:off x="355760" y="4298569"/>
              <a:ext cx="1092039" cy="983851"/>
            </a:xfrm>
            <a:prstGeom prst="rect">
              <a:avLst/>
            </a:prstGeom>
            <a:noFill/>
            <a:ln w="9525">
              <a:noFill/>
              <a:miter lim="800000"/>
              <a:headEnd/>
              <a:tailEnd/>
            </a:ln>
          </p:spPr>
          <p:txBody>
            <a:bodyPr lIns="0" rIns="0" anchor="ctr"/>
            <a:lstStyle/>
            <a:p>
              <a:pPr algn="ctr"/>
              <a:r>
                <a:rPr lang="en-US" sz="1400" dirty="0"/>
                <a:t>rate of </a:t>
              </a:r>
              <a:r>
                <a:rPr lang="en-US" sz="1400" dirty="0" smtClean="0"/>
                <a:t>‘stuff’ </a:t>
              </a:r>
              <a:r>
                <a:rPr lang="en-US" sz="1400" dirty="0"/>
                <a:t>accumulation in the </a:t>
              </a:r>
              <a:r>
                <a:rPr lang="en-US" sz="1400" dirty="0" smtClean="0"/>
                <a:t>element</a:t>
              </a:r>
              <a:endParaRPr lang="en-US" sz="1400" dirty="0"/>
            </a:p>
          </p:txBody>
        </p:sp>
        <p:grpSp>
          <p:nvGrpSpPr>
            <p:cNvPr id="30" name="Group 148"/>
            <p:cNvGrpSpPr>
              <a:grpSpLocks/>
            </p:cNvGrpSpPr>
            <p:nvPr/>
          </p:nvGrpSpPr>
          <p:grpSpPr bwMode="auto">
            <a:xfrm flipH="1">
              <a:off x="1871294" y="4293632"/>
              <a:ext cx="91440" cy="988788"/>
              <a:chOff x="4385890" y="4288695"/>
              <a:chExt cx="91440" cy="833440"/>
            </a:xfrm>
          </p:grpSpPr>
          <p:cxnSp>
            <p:nvCxnSpPr>
              <p:cNvPr id="47" name="Straight Connector 46"/>
              <p:cNvCxnSpPr/>
              <p:nvPr/>
            </p:nvCxnSpPr>
            <p:spPr>
              <a:xfrm>
                <a:off x="4474490" y="4288695"/>
                <a:ext cx="0" cy="833440"/>
              </a:xfrm>
              <a:prstGeom prst="line">
                <a:avLst/>
              </a:prstGeom>
              <a:ln w="12700">
                <a:solidFill>
                  <a:srgbClr val="E0E0E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4385568" y="4294046"/>
                <a:ext cx="92098" cy="0"/>
              </a:xfrm>
              <a:prstGeom prst="line">
                <a:avLst/>
              </a:prstGeom>
              <a:ln w="12700">
                <a:solidFill>
                  <a:srgbClr val="E0E0E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385568" y="5116784"/>
                <a:ext cx="92098" cy="0"/>
              </a:xfrm>
              <a:prstGeom prst="line">
                <a:avLst/>
              </a:prstGeom>
              <a:ln w="12700">
                <a:solidFill>
                  <a:srgbClr val="E0E0E0"/>
                </a:solidFill>
              </a:ln>
            </p:spPr>
            <p:style>
              <a:lnRef idx="1">
                <a:schemeClr val="accent1"/>
              </a:lnRef>
              <a:fillRef idx="0">
                <a:schemeClr val="accent1"/>
              </a:fillRef>
              <a:effectRef idx="0">
                <a:schemeClr val="accent1"/>
              </a:effectRef>
              <a:fontRef idx="minor">
                <a:schemeClr val="tx1"/>
              </a:fontRef>
            </p:style>
          </p:cxnSp>
        </p:grpSp>
        <p:grpSp>
          <p:nvGrpSpPr>
            <p:cNvPr id="31" name="Group 152"/>
            <p:cNvGrpSpPr>
              <a:grpSpLocks/>
            </p:cNvGrpSpPr>
            <p:nvPr/>
          </p:nvGrpSpPr>
          <p:grpSpPr bwMode="auto">
            <a:xfrm flipH="1">
              <a:off x="278290" y="4293632"/>
              <a:ext cx="91440" cy="988788"/>
              <a:chOff x="4385890" y="4288695"/>
              <a:chExt cx="91440" cy="833440"/>
            </a:xfrm>
          </p:grpSpPr>
          <p:cxnSp>
            <p:nvCxnSpPr>
              <p:cNvPr id="44" name="Straight Connector 43"/>
              <p:cNvCxnSpPr/>
              <p:nvPr/>
            </p:nvCxnSpPr>
            <p:spPr>
              <a:xfrm>
                <a:off x="4474154" y="4288695"/>
                <a:ext cx="0" cy="833440"/>
              </a:xfrm>
              <a:prstGeom prst="line">
                <a:avLst/>
              </a:prstGeom>
              <a:ln w="12700">
                <a:solidFill>
                  <a:srgbClr val="E0E0E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385232" y="4294046"/>
                <a:ext cx="92098" cy="0"/>
              </a:xfrm>
              <a:prstGeom prst="line">
                <a:avLst/>
              </a:prstGeom>
              <a:ln w="12700">
                <a:solidFill>
                  <a:srgbClr val="E0E0E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385232" y="5116784"/>
                <a:ext cx="92098" cy="0"/>
              </a:xfrm>
              <a:prstGeom prst="line">
                <a:avLst/>
              </a:prstGeom>
              <a:ln w="12700">
                <a:solidFill>
                  <a:srgbClr val="E0E0E0"/>
                </a:solidFill>
              </a:ln>
            </p:spPr>
            <p:style>
              <a:lnRef idx="1">
                <a:schemeClr val="accent1"/>
              </a:lnRef>
              <a:fillRef idx="0">
                <a:schemeClr val="accent1"/>
              </a:fillRef>
              <a:effectRef idx="0">
                <a:schemeClr val="accent1"/>
              </a:effectRef>
              <a:fontRef idx="minor">
                <a:schemeClr val="tx1"/>
              </a:fontRef>
            </p:style>
          </p:cxnSp>
        </p:grpSp>
        <p:grpSp>
          <p:nvGrpSpPr>
            <p:cNvPr id="32" name="Group 156"/>
            <p:cNvGrpSpPr>
              <a:grpSpLocks/>
            </p:cNvGrpSpPr>
            <p:nvPr/>
          </p:nvGrpSpPr>
          <p:grpSpPr bwMode="auto">
            <a:xfrm>
              <a:off x="1425679" y="4293632"/>
              <a:ext cx="91440" cy="988788"/>
              <a:chOff x="4385890" y="4288695"/>
              <a:chExt cx="91440" cy="833440"/>
            </a:xfrm>
          </p:grpSpPr>
          <p:cxnSp>
            <p:nvCxnSpPr>
              <p:cNvPr id="41" name="Straight Connector 40"/>
              <p:cNvCxnSpPr/>
              <p:nvPr/>
            </p:nvCxnSpPr>
            <p:spPr>
              <a:xfrm>
                <a:off x="4475479" y="4288695"/>
                <a:ext cx="0" cy="833440"/>
              </a:xfrm>
              <a:prstGeom prst="line">
                <a:avLst/>
              </a:prstGeom>
              <a:ln w="12700">
                <a:solidFill>
                  <a:srgbClr val="E0E0E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386556" y="4294046"/>
                <a:ext cx="90511" cy="0"/>
              </a:xfrm>
              <a:prstGeom prst="line">
                <a:avLst/>
              </a:prstGeom>
              <a:ln w="12700">
                <a:solidFill>
                  <a:srgbClr val="E0E0E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386556" y="5116784"/>
                <a:ext cx="90511" cy="0"/>
              </a:xfrm>
              <a:prstGeom prst="line">
                <a:avLst/>
              </a:prstGeom>
              <a:ln w="12700">
                <a:solidFill>
                  <a:srgbClr val="E0E0E0"/>
                </a:solidFill>
              </a:ln>
            </p:spPr>
            <p:style>
              <a:lnRef idx="1">
                <a:schemeClr val="accent1"/>
              </a:lnRef>
              <a:fillRef idx="0">
                <a:schemeClr val="accent1"/>
              </a:fillRef>
              <a:effectRef idx="0">
                <a:schemeClr val="accent1"/>
              </a:effectRef>
              <a:fontRef idx="minor">
                <a:schemeClr val="tx1"/>
              </a:fontRef>
            </p:style>
          </p:cxnSp>
        </p:grpSp>
        <p:grpSp>
          <p:nvGrpSpPr>
            <p:cNvPr id="33" name="Group 160"/>
            <p:cNvGrpSpPr>
              <a:grpSpLocks/>
            </p:cNvGrpSpPr>
            <p:nvPr/>
          </p:nvGrpSpPr>
          <p:grpSpPr bwMode="auto">
            <a:xfrm>
              <a:off x="2841729" y="4293632"/>
              <a:ext cx="91440" cy="988788"/>
              <a:chOff x="4385890" y="4288695"/>
              <a:chExt cx="91440" cy="833440"/>
            </a:xfrm>
          </p:grpSpPr>
          <p:cxnSp>
            <p:nvCxnSpPr>
              <p:cNvPr id="38" name="Straight Connector 37"/>
              <p:cNvCxnSpPr/>
              <p:nvPr/>
            </p:nvCxnSpPr>
            <p:spPr>
              <a:xfrm>
                <a:off x="4474252" y="4288695"/>
                <a:ext cx="0" cy="833440"/>
              </a:xfrm>
              <a:prstGeom prst="line">
                <a:avLst/>
              </a:prstGeom>
              <a:ln w="12700">
                <a:solidFill>
                  <a:srgbClr val="E0E0E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385330" y="4294046"/>
                <a:ext cx="92098" cy="0"/>
              </a:xfrm>
              <a:prstGeom prst="line">
                <a:avLst/>
              </a:prstGeom>
              <a:ln w="12700">
                <a:solidFill>
                  <a:srgbClr val="E0E0E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385330" y="5116784"/>
                <a:ext cx="92098" cy="0"/>
              </a:xfrm>
              <a:prstGeom prst="line">
                <a:avLst/>
              </a:prstGeom>
              <a:ln w="12700">
                <a:solidFill>
                  <a:srgbClr val="E0E0E0"/>
                </a:solidFill>
              </a:ln>
            </p:spPr>
            <p:style>
              <a:lnRef idx="1">
                <a:schemeClr val="accent1"/>
              </a:lnRef>
              <a:fillRef idx="0">
                <a:schemeClr val="accent1"/>
              </a:fillRef>
              <a:effectRef idx="0">
                <a:schemeClr val="accent1"/>
              </a:effectRef>
              <a:fontRef idx="minor">
                <a:schemeClr val="tx1"/>
              </a:fontRef>
            </p:style>
          </p:cxnSp>
        </p:grpSp>
        <p:grpSp>
          <p:nvGrpSpPr>
            <p:cNvPr id="34" name="Group 164"/>
            <p:cNvGrpSpPr>
              <a:grpSpLocks/>
            </p:cNvGrpSpPr>
            <p:nvPr/>
          </p:nvGrpSpPr>
          <p:grpSpPr bwMode="auto">
            <a:xfrm>
              <a:off x="4531358" y="4293632"/>
              <a:ext cx="91440" cy="988788"/>
              <a:chOff x="4385890" y="4288695"/>
              <a:chExt cx="91440" cy="833440"/>
            </a:xfrm>
          </p:grpSpPr>
          <p:cxnSp>
            <p:nvCxnSpPr>
              <p:cNvPr id="35" name="Straight Connector 34"/>
              <p:cNvCxnSpPr/>
              <p:nvPr/>
            </p:nvCxnSpPr>
            <p:spPr>
              <a:xfrm>
                <a:off x="4474154" y="4288695"/>
                <a:ext cx="0" cy="833440"/>
              </a:xfrm>
              <a:prstGeom prst="line">
                <a:avLst/>
              </a:prstGeom>
              <a:ln w="12700">
                <a:solidFill>
                  <a:srgbClr val="E0E0E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385232" y="4294046"/>
                <a:ext cx="92098" cy="0"/>
              </a:xfrm>
              <a:prstGeom prst="line">
                <a:avLst/>
              </a:prstGeom>
              <a:ln w="12700">
                <a:solidFill>
                  <a:srgbClr val="E0E0E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385232" y="5116784"/>
                <a:ext cx="92098" cy="0"/>
              </a:xfrm>
              <a:prstGeom prst="line">
                <a:avLst/>
              </a:prstGeom>
              <a:ln w="12700">
                <a:solidFill>
                  <a:srgbClr val="E0E0E0"/>
                </a:solidFill>
              </a:ln>
            </p:spPr>
            <p:style>
              <a:lnRef idx="1">
                <a:schemeClr val="accent1"/>
              </a:lnRef>
              <a:fillRef idx="0">
                <a:schemeClr val="accent1"/>
              </a:fillRef>
              <a:effectRef idx="0">
                <a:schemeClr val="accent1"/>
              </a:effectRef>
              <a:fontRef idx="minor">
                <a:schemeClr val="tx1"/>
              </a:fontRef>
            </p:style>
          </p:cxnSp>
        </p:grpSp>
      </p:grpSp>
      <p:sp>
        <p:nvSpPr>
          <p:cNvPr id="53" name="Rectangle 52"/>
          <p:cNvSpPr/>
          <p:nvPr/>
        </p:nvSpPr>
        <p:spPr>
          <a:xfrm>
            <a:off x="5181600" y="6427113"/>
            <a:ext cx="3962400" cy="430887"/>
          </a:xfrm>
          <a:prstGeom prst="rect">
            <a:avLst/>
          </a:prstGeom>
        </p:spPr>
        <p:txBody>
          <a:bodyPr wrap="square">
            <a:spAutoFit/>
          </a:bodyPr>
          <a:lstStyle/>
          <a:p>
            <a:pPr marL="228600" lvl="2" indent="-228600" algn="r"/>
            <a:r>
              <a:rPr lang="en-US" sz="1100" dirty="0" smtClean="0"/>
              <a:t>1. Bird-Stewart-Lightfoot, Transport Phenomena (1960) </a:t>
            </a:r>
          </a:p>
          <a:p>
            <a:pPr marL="228600" lvl="2" indent="-228600" algn="r"/>
            <a:r>
              <a:rPr lang="en-US" sz="1100" dirty="0" smtClean="0"/>
              <a:t>2. </a:t>
            </a:r>
            <a:r>
              <a:rPr lang="en-US" sz="1100" dirty="0" err="1" smtClean="0"/>
              <a:t>Gidaspow</a:t>
            </a:r>
            <a:r>
              <a:rPr lang="en-US" sz="1100" dirty="0" smtClean="0"/>
              <a:t> , Multiphase Flow and Fluidization (1994)</a:t>
            </a:r>
          </a:p>
        </p:txBody>
      </p:sp>
      <p:sp>
        <p:nvSpPr>
          <p:cNvPr id="54" name="Rectangle 53"/>
          <p:cNvSpPr/>
          <p:nvPr/>
        </p:nvSpPr>
        <p:spPr>
          <a:xfrm>
            <a:off x="838200" y="4648200"/>
            <a:ext cx="7543800" cy="646331"/>
          </a:xfrm>
          <a:prstGeom prst="rect">
            <a:avLst/>
          </a:prstGeom>
        </p:spPr>
        <p:txBody>
          <a:bodyPr wrap="square">
            <a:spAutoFit/>
          </a:bodyPr>
          <a:lstStyle/>
          <a:p>
            <a:pPr marL="0" lvl="2"/>
            <a:r>
              <a:rPr lang="en-US" dirty="0" smtClean="0"/>
              <a:t>The transport equations for any quantity can be obtained from the above equation: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3886200" cy="5181600"/>
          </a:xfrm>
        </p:spPr>
        <p:txBody>
          <a:bodyPr>
            <a:normAutofit/>
          </a:bodyPr>
          <a:lstStyle/>
          <a:p>
            <a:r>
              <a:rPr lang="en-US" sz="1800" b="1" dirty="0" smtClean="0"/>
              <a:t>“Derive” balance equations by averaging local, instantaneous behavior:</a:t>
            </a:r>
          </a:p>
          <a:p>
            <a:pPr lvl="1"/>
            <a:r>
              <a:rPr lang="en-US" sz="1600" b="1" dirty="0" smtClean="0"/>
              <a:t>Space, time, or ensemble averaging</a:t>
            </a:r>
            <a:r>
              <a:rPr lang="en-US" sz="1600" b="1" baseline="30000" dirty="0" smtClean="0"/>
              <a:t>1,2,3,4,5</a:t>
            </a:r>
          </a:p>
          <a:p>
            <a:endParaRPr lang="en-US" sz="1800" b="1" dirty="0" smtClean="0"/>
          </a:p>
          <a:p>
            <a:r>
              <a:rPr lang="en-US" sz="1800" b="1" dirty="0" smtClean="0"/>
              <a:t>Details of flow field around particles and individual particle collisions are averaged</a:t>
            </a:r>
          </a:p>
          <a:p>
            <a:endParaRPr lang="en-US" sz="1800" b="1" dirty="0" smtClean="0"/>
          </a:p>
          <a:p>
            <a:r>
              <a:rPr lang="en-US" sz="1800" b="1" dirty="0" smtClean="0"/>
              <a:t>Account for the information lost due to averaging through constitutive relations, which specify how the phases behave and interact with each other</a:t>
            </a:r>
            <a:endParaRPr lang="en-US" sz="1800" dirty="0"/>
          </a:p>
        </p:txBody>
      </p:sp>
      <p:sp>
        <p:nvSpPr>
          <p:cNvPr id="4" name="Rectangle 3"/>
          <p:cNvSpPr/>
          <p:nvPr/>
        </p:nvSpPr>
        <p:spPr>
          <a:xfrm>
            <a:off x="4572000" y="6442502"/>
            <a:ext cx="4572000" cy="415498"/>
          </a:xfrm>
          <a:prstGeom prst="rect">
            <a:avLst/>
          </a:prstGeom>
        </p:spPr>
        <p:txBody>
          <a:bodyPr>
            <a:spAutoFit/>
          </a:bodyPr>
          <a:lstStyle/>
          <a:p>
            <a:pPr algn="r"/>
            <a:r>
              <a:rPr lang="en-US" sz="1000" dirty="0" smtClean="0"/>
              <a:t>1. Drew and </a:t>
            </a:r>
            <a:r>
              <a:rPr lang="en-US" sz="1000" dirty="0" err="1" smtClean="0"/>
              <a:t>Lahey</a:t>
            </a:r>
            <a:r>
              <a:rPr lang="en-US" sz="1000" dirty="0" smtClean="0"/>
              <a:t> (1993); 2. Anderson and Jackson (1967), 3. Drew and</a:t>
            </a:r>
          </a:p>
          <a:p>
            <a:pPr algn="r"/>
            <a:r>
              <a:rPr lang="en-US" sz="1000" dirty="0" err="1" smtClean="0"/>
              <a:t>Segel</a:t>
            </a:r>
            <a:r>
              <a:rPr lang="en-US" sz="1000" dirty="0" smtClean="0"/>
              <a:t> (1971), 4. Ishii (1975), 5. Joseph and Lundgren (1990),</a:t>
            </a:r>
            <a:endParaRPr lang="en-US" sz="1000" dirty="0"/>
          </a:p>
        </p:txBody>
      </p:sp>
      <p:grpSp>
        <p:nvGrpSpPr>
          <p:cNvPr id="5" name="Group 3"/>
          <p:cNvGrpSpPr>
            <a:grpSpLocks/>
          </p:cNvGrpSpPr>
          <p:nvPr/>
        </p:nvGrpSpPr>
        <p:grpSpPr bwMode="auto">
          <a:xfrm>
            <a:off x="4724400" y="1831181"/>
            <a:ext cx="1266825" cy="2738437"/>
            <a:chOff x="54" y="889"/>
            <a:chExt cx="798" cy="1725"/>
          </a:xfrm>
        </p:grpSpPr>
        <p:sp>
          <p:nvSpPr>
            <p:cNvPr id="6" name="Line 4"/>
            <p:cNvSpPr>
              <a:spLocks noChangeShapeType="1"/>
            </p:cNvSpPr>
            <p:nvPr/>
          </p:nvSpPr>
          <p:spPr bwMode="auto">
            <a:xfrm>
              <a:off x="54" y="1995"/>
              <a:ext cx="0" cy="558"/>
            </a:xfrm>
            <a:prstGeom prst="line">
              <a:avLst/>
            </a:prstGeom>
            <a:noFill/>
            <a:ln w="12700">
              <a:solidFill>
                <a:schemeClr val="tx1"/>
              </a:solidFill>
              <a:round/>
              <a:headEnd type="none" w="sm" len="sm"/>
              <a:tailEnd type="none" w="sm" len="sm"/>
            </a:ln>
          </p:spPr>
          <p:txBody>
            <a:bodyPr wrap="none" anchor="ctr"/>
            <a:lstStyle/>
            <a:p>
              <a:endParaRPr lang="en-US" sz="2800">
                <a:solidFill>
                  <a:srgbClr val="000000"/>
                </a:solidFill>
              </a:endParaRPr>
            </a:p>
          </p:txBody>
        </p:sp>
        <p:sp>
          <p:nvSpPr>
            <p:cNvPr id="7" name="Line 5"/>
            <p:cNvSpPr>
              <a:spLocks noChangeShapeType="1"/>
            </p:cNvSpPr>
            <p:nvPr/>
          </p:nvSpPr>
          <p:spPr bwMode="auto">
            <a:xfrm>
              <a:off x="54" y="889"/>
              <a:ext cx="796" cy="0"/>
            </a:xfrm>
            <a:prstGeom prst="line">
              <a:avLst/>
            </a:prstGeom>
            <a:noFill/>
            <a:ln w="12700">
              <a:solidFill>
                <a:schemeClr val="tx1"/>
              </a:solidFill>
              <a:round/>
              <a:headEnd type="none" w="sm" len="sm"/>
              <a:tailEnd type="none" w="sm" len="sm"/>
            </a:ln>
          </p:spPr>
          <p:txBody>
            <a:bodyPr wrap="none" anchor="ctr"/>
            <a:lstStyle/>
            <a:p>
              <a:endParaRPr lang="en-US" sz="2800">
                <a:solidFill>
                  <a:srgbClr val="000000"/>
                </a:solidFill>
              </a:endParaRPr>
            </a:p>
          </p:txBody>
        </p:sp>
        <p:sp>
          <p:nvSpPr>
            <p:cNvPr id="8" name="Freeform 6"/>
            <p:cNvSpPr>
              <a:spLocks/>
            </p:cNvSpPr>
            <p:nvPr/>
          </p:nvSpPr>
          <p:spPr bwMode="auto">
            <a:xfrm>
              <a:off x="54" y="930"/>
              <a:ext cx="798" cy="1651"/>
            </a:xfrm>
            <a:custGeom>
              <a:avLst/>
              <a:gdLst>
                <a:gd name="T0" fmla="*/ 38 w 798"/>
                <a:gd name="T1" fmla="*/ 73 h 1651"/>
                <a:gd name="T2" fmla="*/ 38 w 798"/>
                <a:gd name="T3" fmla="*/ 145 h 1651"/>
                <a:gd name="T4" fmla="*/ 13 w 798"/>
                <a:gd name="T5" fmla="*/ 216 h 1651"/>
                <a:gd name="T6" fmla="*/ 38 w 798"/>
                <a:gd name="T7" fmla="*/ 303 h 1651"/>
                <a:gd name="T8" fmla="*/ 25 w 798"/>
                <a:gd name="T9" fmla="*/ 368 h 1651"/>
                <a:gd name="T10" fmla="*/ 13 w 798"/>
                <a:gd name="T11" fmla="*/ 449 h 1651"/>
                <a:gd name="T12" fmla="*/ 13 w 798"/>
                <a:gd name="T13" fmla="*/ 522 h 1651"/>
                <a:gd name="T14" fmla="*/ 0 w 798"/>
                <a:gd name="T15" fmla="*/ 595 h 1651"/>
                <a:gd name="T16" fmla="*/ 0 w 798"/>
                <a:gd name="T17" fmla="*/ 656 h 1651"/>
                <a:gd name="T18" fmla="*/ 0 w 798"/>
                <a:gd name="T19" fmla="*/ 728 h 1651"/>
                <a:gd name="T20" fmla="*/ 0 w 798"/>
                <a:gd name="T21" fmla="*/ 800 h 1651"/>
                <a:gd name="T22" fmla="*/ 0 w 798"/>
                <a:gd name="T23" fmla="*/ 861 h 1651"/>
                <a:gd name="T24" fmla="*/ 0 w 798"/>
                <a:gd name="T25" fmla="*/ 935 h 1651"/>
                <a:gd name="T26" fmla="*/ 0 w 798"/>
                <a:gd name="T27" fmla="*/ 1007 h 1651"/>
                <a:gd name="T28" fmla="*/ 0 w 798"/>
                <a:gd name="T29" fmla="*/ 1068 h 1651"/>
                <a:gd name="T30" fmla="*/ 17 w 798"/>
                <a:gd name="T31" fmla="*/ 1136 h 1651"/>
                <a:gd name="T32" fmla="*/ 6 w 798"/>
                <a:gd name="T33" fmla="*/ 1241 h 1651"/>
                <a:gd name="T34" fmla="*/ 11 w 798"/>
                <a:gd name="T35" fmla="*/ 1357 h 1651"/>
                <a:gd name="T36" fmla="*/ 17 w 798"/>
                <a:gd name="T37" fmla="*/ 1440 h 1651"/>
                <a:gd name="T38" fmla="*/ 11 w 798"/>
                <a:gd name="T39" fmla="*/ 1540 h 1651"/>
                <a:gd name="T40" fmla="*/ 22 w 798"/>
                <a:gd name="T41" fmla="*/ 1590 h 1651"/>
                <a:gd name="T42" fmla="*/ 111 w 798"/>
                <a:gd name="T43" fmla="*/ 1601 h 1651"/>
                <a:gd name="T44" fmla="*/ 166 w 798"/>
                <a:gd name="T45" fmla="*/ 1615 h 1651"/>
                <a:gd name="T46" fmla="*/ 256 w 798"/>
                <a:gd name="T47" fmla="*/ 1639 h 1651"/>
                <a:gd name="T48" fmla="*/ 332 w 798"/>
                <a:gd name="T49" fmla="*/ 1639 h 1651"/>
                <a:gd name="T50" fmla="*/ 397 w 798"/>
                <a:gd name="T51" fmla="*/ 1639 h 1651"/>
                <a:gd name="T52" fmla="*/ 473 w 798"/>
                <a:gd name="T53" fmla="*/ 1639 h 1651"/>
                <a:gd name="T54" fmla="*/ 537 w 798"/>
                <a:gd name="T55" fmla="*/ 1639 h 1651"/>
                <a:gd name="T56" fmla="*/ 676 w 798"/>
                <a:gd name="T57" fmla="*/ 1634 h 1651"/>
                <a:gd name="T58" fmla="*/ 786 w 798"/>
                <a:gd name="T59" fmla="*/ 1601 h 1651"/>
                <a:gd name="T60" fmla="*/ 770 w 798"/>
                <a:gd name="T61" fmla="*/ 1440 h 1651"/>
                <a:gd name="T62" fmla="*/ 786 w 798"/>
                <a:gd name="T63" fmla="*/ 1402 h 1651"/>
                <a:gd name="T64" fmla="*/ 798 w 798"/>
                <a:gd name="T65" fmla="*/ 1324 h 1651"/>
                <a:gd name="T66" fmla="*/ 764 w 798"/>
                <a:gd name="T67" fmla="*/ 1202 h 1651"/>
                <a:gd name="T68" fmla="*/ 759 w 798"/>
                <a:gd name="T69" fmla="*/ 1224 h 1651"/>
                <a:gd name="T70" fmla="*/ 786 w 798"/>
                <a:gd name="T71" fmla="*/ 1186 h 1651"/>
                <a:gd name="T72" fmla="*/ 767 w 798"/>
                <a:gd name="T73" fmla="*/ 1079 h 1651"/>
                <a:gd name="T74" fmla="*/ 767 w 798"/>
                <a:gd name="T75" fmla="*/ 996 h 1651"/>
                <a:gd name="T76" fmla="*/ 767 w 798"/>
                <a:gd name="T77" fmla="*/ 935 h 1651"/>
                <a:gd name="T78" fmla="*/ 767 w 798"/>
                <a:gd name="T79" fmla="*/ 874 h 1651"/>
                <a:gd name="T80" fmla="*/ 767 w 798"/>
                <a:gd name="T81" fmla="*/ 800 h 1651"/>
                <a:gd name="T82" fmla="*/ 780 w 798"/>
                <a:gd name="T83" fmla="*/ 739 h 1651"/>
                <a:gd name="T84" fmla="*/ 780 w 798"/>
                <a:gd name="T85" fmla="*/ 667 h 1651"/>
                <a:gd name="T86" fmla="*/ 792 w 798"/>
                <a:gd name="T87" fmla="*/ 595 h 1651"/>
                <a:gd name="T88" fmla="*/ 792 w 798"/>
                <a:gd name="T89" fmla="*/ 534 h 1651"/>
                <a:gd name="T90" fmla="*/ 792 w 798"/>
                <a:gd name="T91" fmla="*/ 461 h 1651"/>
                <a:gd name="T92" fmla="*/ 792 w 798"/>
                <a:gd name="T93" fmla="*/ 400 h 1651"/>
                <a:gd name="T94" fmla="*/ 792 w 798"/>
                <a:gd name="T95" fmla="*/ 327 h 1651"/>
                <a:gd name="T96" fmla="*/ 792 w 798"/>
                <a:gd name="T97" fmla="*/ 255 h 1651"/>
                <a:gd name="T98" fmla="*/ 792 w 798"/>
                <a:gd name="T99" fmla="*/ 194 h 1651"/>
                <a:gd name="T100" fmla="*/ 792 w 798"/>
                <a:gd name="T101" fmla="*/ 109 h 1651"/>
                <a:gd name="T102" fmla="*/ 792 w 798"/>
                <a:gd name="T103" fmla="*/ 36 h 1651"/>
                <a:gd name="T104" fmla="*/ 741 w 798"/>
                <a:gd name="T105" fmla="*/ 0 h 1651"/>
                <a:gd name="T106" fmla="*/ 665 w 798"/>
                <a:gd name="T107" fmla="*/ 0 h 1651"/>
                <a:gd name="T108" fmla="*/ 562 w 798"/>
                <a:gd name="T109" fmla="*/ 0 h 1651"/>
                <a:gd name="T110" fmla="*/ 447 w 798"/>
                <a:gd name="T111" fmla="*/ 11 h 1651"/>
                <a:gd name="T112" fmla="*/ 358 w 798"/>
                <a:gd name="T113" fmla="*/ 0 h 1651"/>
                <a:gd name="T114" fmla="*/ 281 w 798"/>
                <a:gd name="T115" fmla="*/ 0 h 1651"/>
                <a:gd name="T116" fmla="*/ 204 w 798"/>
                <a:gd name="T117" fmla="*/ 23 h 1651"/>
                <a:gd name="T118" fmla="*/ 115 w 798"/>
                <a:gd name="T119" fmla="*/ 23 h 1651"/>
                <a:gd name="T120" fmla="*/ 38 w 798"/>
                <a:gd name="T121" fmla="*/ 23 h 165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98"/>
                <a:gd name="T184" fmla="*/ 0 h 1651"/>
                <a:gd name="T185" fmla="*/ 798 w 798"/>
                <a:gd name="T186" fmla="*/ 1651 h 165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98" h="1651">
                  <a:moveTo>
                    <a:pt x="38" y="23"/>
                  </a:moveTo>
                  <a:lnTo>
                    <a:pt x="38" y="73"/>
                  </a:lnTo>
                  <a:lnTo>
                    <a:pt x="0" y="97"/>
                  </a:lnTo>
                  <a:lnTo>
                    <a:pt x="38" y="145"/>
                  </a:lnTo>
                  <a:lnTo>
                    <a:pt x="38" y="182"/>
                  </a:lnTo>
                  <a:lnTo>
                    <a:pt x="13" y="216"/>
                  </a:lnTo>
                  <a:lnTo>
                    <a:pt x="38" y="255"/>
                  </a:lnTo>
                  <a:lnTo>
                    <a:pt x="38" y="303"/>
                  </a:lnTo>
                  <a:lnTo>
                    <a:pt x="13" y="339"/>
                  </a:lnTo>
                  <a:lnTo>
                    <a:pt x="25" y="368"/>
                  </a:lnTo>
                  <a:lnTo>
                    <a:pt x="38" y="413"/>
                  </a:lnTo>
                  <a:lnTo>
                    <a:pt x="13" y="449"/>
                  </a:lnTo>
                  <a:lnTo>
                    <a:pt x="13" y="485"/>
                  </a:lnTo>
                  <a:lnTo>
                    <a:pt x="13" y="522"/>
                  </a:lnTo>
                  <a:lnTo>
                    <a:pt x="13" y="559"/>
                  </a:lnTo>
                  <a:lnTo>
                    <a:pt x="0" y="595"/>
                  </a:lnTo>
                  <a:lnTo>
                    <a:pt x="0" y="630"/>
                  </a:lnTo>
                  <a:lnTo>
                    <a:pt x="0" y="656"/>
                  </a:lnTo>
                  <a:lnTo>
                    <a:pt x="0" y="692"/>
                  </a:lnTo>
                  <a:lnTo>
                    <a:pt x="0" y="728"/>
                  </a:lnTo>
                  <a:lnTo>
                    <a:pt x="0" y="765"/>
                  </a:lnTo>
                  <a:lnTo>
                    <a:pt x="0" y="800"/>
                  </a:lnTo>
                  <a:lnTo>
                    <a:pt x="0" y="825"/>
                  </a:lnTo>
                  <a:lnTo>
                    <a:pt x="0" y="861"/>
                  </a:lnTo>
                  <a:lnTo>
                    <a:pt x="0" y="899"/>
                  </a:lnTo>
                  <a:lnTo>
                    <a:pt x="0" y="935"/>
                  </a:lnTo>
                  <a:lnTo>
                    <a:pt x="0" y="970"/>
                  </a:lnTo>
                  <a:lnTo>
                    <a:pt x="0" y="1007"/>
                  </a:lnTo>
                  <a:lnTo>
                    <a:pt x="0" y="1032"/>
                  </a:lnTo>
                  <a:lnTo>
                    <a:pt x="0" y="1068"/>
                  </a:lnTo>
                  <a:lnTo>
                    <a:pt x="0" y="1105"/>
                  </a:lnTo>
                  <a:lnTo>
                    <a:pt x="17" y="1136"/>
                  </a:lnTo>
                  <a:lnTo>
                    <a:pt x="11" y="1191"/>
                  </a:lnTo>
                  <a:lnTo>
                    <a:pt x="6" y="1241"/>
                  </a:lnTo>
                  <a:lnTo>
                    <a:pt x="6" y="1291"/>
                  </a:lnTo>
                  <a:lnTo>
                    <a:pt x="11" y="1357"/>
                  </a:lnTo>
                  <a:lnTo>
                    <a:pt x="17" y="1413"/>
                  </a:lnTo>
                  <a:lnTo>
                    <a:pt x="17" y="1440"/>
                  </a:lnTo>
                  <a:lnTo>
                    <a:pt x="17" y="1490"/>
                  </a:lnTo>
                  <a:lnTo>
                    <a:pt x="11" y="1540"/>
                  </a:lnTo>
                  <a:lnTo>
                    <a:pt x="6" y="1573"/>
                  </a:lnTo>
                  <a:lnTo>
                    <a:pt x="22" y="1590"/>
                  </a:lnTo>
                  <a:lnTo>
                    <a:pt x="50" y="1607"/>
                  </a:lnTo>
                  <a:lnTo>
                    <a:pt x="111" y="1601"/>
                  </a:lnTo>
                  <a:lnTo>
                    <a:pt x="116" y="1612"/>
                  </a:lnTo>
                  <a:lnTo>
                    <a:pt x="166" y="1615"/>
                  </a:lnTo>
                  <a:lnTo>
                    <a:pt x="204" y="1639"/>
                  </a:lnTo>
                  <a:lnTo>
                    <a:pt x="256" y="1639"/>
                  </a:lnTo>
                  <a:lnTo>
                    <a:pt x="294" y="1639"/>
                  </a:lnTo>
                  <a:lnTo>
                    <a:pt x="332" y="1639"/>
                  </a:lnTo>
                  <a:lnTo>
                    <a:pt x="358" y="1639"/>
                  </a:lnTo>
                  <a:lnTo>
                    <a:pt x="397" y="1639"/>
                  </a:lnTo>
                  <a:lnTo>
                    <a:pt x="435" y="1639"/>
                  </a:lnTo>
                  <a:lnTo>
                    <a:pt x="473" y="1639"/>
                  </a:lnTo>
                  <a:lnTo>
                    <a:pt x="511" y="1639"/>
                  </a:lnTo>
                  <a:lnTo>
                    <a:pt x="537" y="1639"/>
                  </a:lnTo>
                  <a:lnTo>
                    <a:pt x="637" y="1651"/>
                  </a:lnTo>
                  <a:lnTo>
                    <a:pt x="676" y="1634"/>
                  </a:lnTo>
                  <a:lnTo>
                    <a:pt x="775" y="1640"/>
                  </a:lnTo>
                  <a:lnTo>
                    <a:pt x="786" y="1601"/>
                  </a:lnTo>
                  <a:lnTo>
                    <a:pt x="775" y="1529"/>
                  </a:lnTo>
                  <a:lnTo>
                    <a:pt x="770" y="1440"/>
                  </a:lnTo>
                  <a:lnTo>
                    <a:pt x="775" y="1418"/>
                  </a:lnTo>
                  <a:lnTo>
                    <a:pt x="786" y="1402"/>
                  </a:lnTo>
                  <a:lnTo>
                    <a:pt x="764" y="1418"/>
                  </a:lnTo>
                  <a:lnTo>
                    <a:pt x="798" y="1324"/>
                  </a:lnTo>
                  <a:lnTo>
                    <a:pt x="775" y="1247"/>
                  </a:lnTo>
                  <a:lnTo>
                    <a:pt x="764" y="1202"/>
                  </a:lnTo>
                  <a:lnTo>
                    <a:pt x="759" y="1258"/>
                  </a:lnTo>
                  <a:lnTo>
                    <a:pt x="759" y="1224"/>
                  </a:lnTo>
                  <a:lnTo>
                    <a:pt x="728" y="1201"/>
                  </a:lnTo>
                  <a:lnTo>
                    <a:pt x="786" y="1186"/>
                  </a:lnTo>
                  <a:lnTo>
                    <a:pt x="767" y="1105"/>
                  </a:lnTo>
                  <a:lnTo>
                    <a:pt x="767" y="1079"/>
                  </a:lnTo>
                  <a:lnTo>
                    <a:pt x="767" y="1032"/>
                  </a:lnTo>
                  <a:lnTo>
                    <a:pt x="767" y="996"/>
                  </a:lnTo>
                  <a:lnTo>
                    <a:pt x="767" y="970"/>
                  </a:lnTo>
                  <a:lnTo>
                    <a:pt x="767" y="935"/>
                  </a:lnTo>
                  <a:lnTo>
                    <a:pt x="767" y="910"/>
                  </a:lnTo>
                  <a:lnTo>
                    <a:pt x="767" y="874"/>
                  </a:lnTo>
                  <a:lnTo>
                    <a:pt x="767" y="825"/>
                  </a:lnTo>
                  <a:lnTo>
                    <a:pt x="767" y="800"/>
                  </a:lnTo>
                  <a:lnTo>
                    <a:pt x="767" y="765"/>
                  </a:lnTo>
                  <a:lnTo>
                    <a:pt x="780" y="739"/>
                  </a:lnTo>
                  <a:lnTo>
                    <a:pt x="780" y="703"/>
                  </a:lnTo>
                  <a:lnTo>
                    <a:pt x="780" y="667"/>
                  </a:lnTo>
                  <a:lnTo>
                    <a:pt x="792" y="630"/>
                  </a:lnTo>
                  <a:lnTo>
                    <a:pt x="792" y="595"/>
                  </a:lnTo>
                  <a:lnTo>
                    <a:pt x="792" y="570"/>
                  </a:lnTo>
                  <a:lnTo>
                    <a:pt x="792" y="534"/>
                  </a:lnTo>
                  <a:lnTo>
                    <a:pt x="792" y="497"/>
                  </a:lnTo>
                  <a:lnTo>
                    <a:pt x="792" y="461"/>
                  </a:lnTo>
                  <a:lnTo>
                    <a:pt x="792" y="437"/>
                  </a:lnTo>
                  <a:lnTo>
                    <a:pt x="792" y="400"/>
                  </a:lnTo>
                  <a:lnTo>
                    <a:pt x="792" y="352"/>
                  </a:lnTo>
                  <a:lnTo>
                    <a:pt x="792" y="327"/>
                  </a:lnTo>
                  <a:lnTo>
                    <a:pt x="792" y="291"/>
                  </a:lnTo>
                  <a:lnTo>
                    <a:pt x="792" y="255"/>
                  </a:lnTo>
                  <a:lnTo>
                    <a:pt x="792" y="219"/>
                  </a:lnTo>
                  <a:lnTo>
                    <a:pt x="792" y="194"/>
                  </a:lnTo>
                  <a:lnTo>
                    <a:pt x="792" y="145"/>
                  </a:lnTo>
                  <a:lnTo>
                    <a:pt x="792" y="109"/>
                  </a:lnTo>
                  <a:lnTo>
                    <a:pt x="792" y="73"/>
                  </a:lnTo>
                  <a:lnTo>
                    <a:pt x="792" y="36"/>
                  </a:lnTo>
                  <a:lnTo>
                    <a:pt x="780" y="0"/>
                  </a:lnTo>
                  <a:lnTo>
                    <a:pt x="741" y="0"/>
                  </a:lnTo>
                  <a:lnTo>
                    <a:pt x="703" y="0"/>
                  </a:lnTo>
                  <a:lnTo>
                    <a:pt x="665" y="0"/>
                  </a:lnTo>
                  <a:lnTo>
                    <a:pt x="601" y="23"/>
                  </a:lnTo>
                  <a:lnTo>
                    <a:pt x="562" y="0"/>
                  </a:lnTo>
                  <a:lnTo>
                    <a:pt x="511" y="0"/>
                  </a:lnTo>
                  <a:lnTo>
                    <a:pt x="447" y="11"/>
                  </a:lnTo>
                  <a:lnTo>
                    <a:pt x="409" y="0"/>
                  </a:lnTo>
                  <a:lnTo>
                    <a:pt x="358" y="0"/>
                  </a:lnTo>
                  <a:lnTo>
                    <a:pt x="320" y="23"/>
                  </a:lnTo>
                  <a:lnTo>
                    <a:pt x="281" y="0"/>
                  </a:lnTo>
                  <a:lnTo>
                    <a:pt x="243" y="0"/>
                  </a:lnTo>
                  <a:lnTo>
                    <a:pt x="204" y="23"/>
                  </a:lnTo>
                  <a:lnTo>
                    <a:pt x="166" y="0"/>
                  </a:lnTo>
                  <a:lnTo>
                    <a:pt x="115" y="23"/>
                  </a:lnTo>
                  <a:lnTo>
                    <a:pt x="38" y="23"/>
                  </a:lnTo>
                </a:path>
              </a:pathLst>
            </a:custGeom>
            <a:solidFill>
              <a:schemeClr val="accent1"/>
            </a:solidFill>
            <a:ln w="9525" cap="rnd">
              <a:noFill/>
              <a:round/>
              <a:headEnd/>
              <a:tailEnd/>
            </a:ln>
          </p:spPr>
          <p:txBody>
            <a:bodyPr/>
            <a:lstStyle/>
            <a:p>
              <a:endParaRPr lang="en-US" sz="2800">
                <a:solidFill>
                  <a:srgbClr val="000000"/>
                </a:solidFill>
              </a:endParaRPr>
            </a:p>
          </p:txBody>
        </p:sp>
        <p:sp>
          <p:nvSpPr>
            <p:cNvPr id="9" name="Line 7"/>
            <p:cNvSpPr>
              <a:spLocks noChangeShapeType="1"/>
            </p:cNvSpPr>
            <p:nvPr/>
          </p:nvSpPr>
          <p:spPr bwMode="auto">
            <a:xfrm flipH="1">
              <a:off x="847" y="1995"/>
              <a:ext cx="3" cy="619"/>
            </a:xfrm>
            <a:prstGeom prst="line">
              <a:avLst/>
            </a:prstGeom>
            <a:noFill/>
            <a:ln w="12700">
              <a:solidFill>
                <a:schemeClr val="tx1"/>
              </a:solidFill>
              <a:round/>
              <a:headEnd type="none" w="sm" len="sm"/>
              <a:tailEnd type="none" w="sm" len="sm"/>
            </a:ln>
          </p:spPr>
          <p:txBody>
            <a:bodyPr wrap="none" anchor="ctr"/>
            <a:lstStyle/>
            <a:p>
              <a:endParaRPr lang="en-US" sz="2800">
                <a:solidFill>
                  <a:srgbClr val="000000"/>
                </a:solidFill>
              </a:endParaRPr>
            </a:p>
          </p:txBody>
        </p:sp>
        <p:sp>
          <p:nvSpPr>
            <p:cNvPr id="10" name="Line 8"/>
            <p:cNvSpPr>
              <a:spLocks noChangeShapeType="1"/>
            </p:cNvSpPr>
            <p:nvPr/>
          </p:nvSpPr>
          <p:spPr bwMode="auto">
            <a:xfrm>
              <a:off x="54" y="2570"/>
              <a:ext cx="793" cy="0"/>
            </a:xfrm>
            <a:prstGeom prst="line">
              <a:avLst/>
            </a:prstGeom>
            <a:noFill/>
            <a:ln w="12700">
              <a:solidFill>
                <a:schemeClr val="tx1"/>
              </a:solidFill>
              <a:round/>
              <a:headEnd type="none" w="sm" len="sm"/>
              <a:tailEnd type="none" w="sm" len="sm"/>
            </a:ln>
          </p:spPr>
          <p:txBody>
            <a:bodyPr wrap="none" anchor="ctr"/>
            <a:lstStyle/>
            <a:p>
              <a:endParaRPr lang="en-US" sz="2800">
                <a:solidFill>
                  <a:srgbClr val="000000"/>
                </a:solidFill>
              </a:endParaRPr>
            </a:p>
          </p:txBody>
        </p:sp>
        <p:sp>
          <p:nvSpPr>
            <p:cNvPr id="11" name="Line 9"/>
            <p:cNvSpPr>
              <a:spLocks noChangeShapeType="1"/>
            </p:cNvSpPr>
            <p:nvPr/>
          </p:nvSpPr>
          <p:spPr bwMode="auto">
            <a:xfrm>
              <a:off x="54" y="889"/>
              <a:ext cx="0" cy="1106"/>
            </a:xfrm>
            <a:prstGeom prst="line">
              <a:avLst/>
            </a:prstGeom>
            <a:noFill/>
            <a:ln w="12700">
              <a:solidFill>
                <a:schemeClr val="tx1"/>
              </a:solidFill>
              <a:round/>
              <a:headEnd type="none" w="sm" len="sm"/>
              <a:tailEnd type="none" w="sm" len="sm"/>
            </a:ln>
          </p:spPr>
          <p:txBody>
            <a:bodyPr wrap="none" anchor="ctr"/>
            <a:lstStyle/>
            <a:p>
              <a:endParaRPr lang="en-US" sz="2800">
                <a:solidFill>
                  <a:srgbClr val="000000"/>
                </a:solidFill>
              </a:endParaRPr>
            </a:p>
          </p:txBody>
        </p:sp>
        <p:sp>
          <p:nvSpPr>
            <p:cNvPr id="12" name="Oval 10"/>
            <p:cNvSpPr>
              <a:spLocks noChangeArrowheads="1"/>
            </p:cNvSpPr>
            <p:nvPr/>
          </p:nvSpPr>
          <p:spPr bwMode="auto">
            <a:xfrm>
              <a:off x="588" y="1999"/>
              <a:ext cx="126" cy="125"/>
            </a:xfrm>
            <a:prstGeom prst="ellipse">
              <a:avLst/>
            </a:prstGeom>
            <a:solidFill>
              <a:srgbClr val="8C8C00"/>
            </a:solidFill>
            <a:ln w="12700">
              <a:solidFill>
                <a:srgbClr val="8C8C00"/>
              </a:solidFill>
              <a:round/>
              <a:headEnd/>
              <a:tailEnd/>
            </a:ln>
          </p:spPr>
          <p:txBody>
            <a:bodyPr wrap="none" anchor="ctr"/>
            <a:lstStyle/>
            <a:p>
              <a:endParaRPr lang="en-US" sz="2800">
                <a:solidFill>
                  <a:srgbClr val="000000"/>
                </a:solidFill>
              </a:endParaRPr>
            </a:p>
          </p:txBody>
        </p:sp>
        <p:sp>
          <p:nvSpPr>
            <p:cNvPr id="13" name="Oval 11"/>
            <p:cNvSpPr>
              <a:spLocks noChangeArrowheads="1"/>
            </p:cNvSpPr>
            <p:nvPr/>
          </p:nvSpPr>
          <p:spPr bwMode="auto">
            <a:xfrm>
              <a:off x="146" y="2087"/>
              <a:ext cx="125" cy="126"/>
            </a:xfrm>
            <a:prstGeom prst="ellipse">
              <a:avLst/>
            </a:prstGeom>
            <a:solidFill>
              <a:srgbClr val="8C8C00"/>
            </a:solidFill>
            <a:ln w="12700">
              <a:solidFill>
                <a:srgbClr val="8C8C00"/>
              </a:solidFill>
              <a:round/>
              <a:headEnd/>
              <a:tailEnd/>
            </a:ln>
          </p:spPr>
          <p:txBody>
            <a:bodyPr wrap="none" anchor="ctr"/>
            <a:lstStyle/>
            <a:p>
              <a:endParaRPr lang="en-US" sz="2800">
                <a:solidFill>
                  <a:srgbClr val="000000"/>
                </a:solidFill>
              </a:endParaRPr>
            </a:p>
          </p:txBody>
        </p:sp>
        <p:sp>
          <p:nvSpPr>
            <p:cNvPr id="14" name="Oval 12"/>
            <p:cNvSpPr>
              <a:spLocks noChangeArrowheads="1"/>
            </p:cNvSpPr>
            <p:nvPr/>
          </p:nvSpPr>
          <p:spPr bwMode="auto">
            <a:xfrm>
              <a:off x="500" y="1689"/>
              <a:ext cx="125" cy="126"/>
            </a:xfrm>
            <a:prstGeom prst="ellipse">
              <a:avLst/>
            </a:prstGeom>
            <a:solidFill>
              <a:srgbClr val="8C8C00"/>
            </a:solidFill>
            <a:ln w="12700">
              <a:solidFill>
                <a:srgbClr val="8C8C00"/>
              </a:solidFill>
              <a:round/>
              <a:headEnd/>
              <a:tailEnd/>
            </a:ln>
          </p:spPr>
          <p:txBody>
            <a:bodyPr wrap="none" anchor="ctr"/>
            <a:lstStyle/>
            <a:p>
              <a:endParaRPr lang="en-US" sz="2800">
                <a:solidFill>
                  <a:srgbClr val="000000"/>
                </a:solidFill>
              </a:endParaRPr>
            </a:p>
          </p:txBody>
        </p:sp>
        <p:sp>
          <p:nvSpPr>
            <p:cNvPr id="15" name="Oval 13"/>
            <p:cNvSpPr>
              <a:spLocks noChangeArrowheads="1"/>
            </p:cNvSpPr>
            <p:nvPr/>
          </p:nvSpPr>
          <p:spPr bwMode="auto">
            <a:xfrm>
              <a:off x="323" y="1822"/>
              <a:ext cx="125" cy="125"/>
            </a:xfrm>
            <a:prstGeom prst="ellipse">
              <a:avLst/>
            </a:prstGeom>
            <a:solidFill>
              <a:srgbClr val="8C8C00"/>
            </a:solidFill>
            <a:ln w="12700">
              <a:solidFill>
                <a:srgbClr val="8C8C00"/>
              </a:solidFill>
              <a:round/>
              <a:headEnd/>
              <a:tailEnd/>
            </a:ln>
          </p:spPr>
          <p:txBody>
            <a:bodyPr wrap="none" anchor="ctr"/>
            <a:lstStyle/>
            <a:p>
              <a:endParaRPr lang="en-US" sz="2800">
                <a:solidFill>
                  <a:srgbClr val="000000"/>
                </a:solidFill>
              </a:endParaRPr>
            </a:p>
          </p:txBody>
        </p:sp>
        <p:sp>
          <p:nvSpPr>
            <p:cNvPr id="16" name="Oval 14"/>
            <p:cNvSpPr>
              <a:spLocks noChangeArrowheads="1"/>
            </p:cNvSpPr>
            <p:nvPr/>
          </p:nvSpPr>
          <p:spPr bwMode="auto">
            <a:xfrm>
              <a:off x="235" y="2309"/>
              <a:ext cx="125" cy="125"/>
            </a:xfrm>
            <a:prstGeom prst="ellipse">
              <a:avLst/>
            </a:prstGeom>
            <a:solidFill>
              <a:srgbClr val="8C8C00"/>
            </a:solidFill>
            <a:ln w="12700">
              <a:solidFill>
                <a:srgbClr val="8C8C00"/>
              </a:solidFill>
              <a:round/>
              <a:headEnd/>
              <a:tailEnd/>
            </a:ln>
          </p:spPr>
          <p:txBody>
            <a:bodyPr wrap="none" anchor="ctr"/>
            <a:lstStyle/>
            <a:p>
              <a:endParaRPr lang="en-US" sz="2800">
                <a:solidFill>
                  <a:srgbClr val="000000"/>
                </a:solidFill>
              </a:endParaRPr>
            </a:p>
          </p:txBody>
        </p:sp>
        <p:sp>
          <p:nvSpPr>
            <p:cNvPr id="17" name="Oval 15"/>
            <p:cNvSpPr>
              <a:spLocks noChangeArrowheads="1"/>
            </p:cNvSpPr>
            <p:nvPr/>
          </p:nvSpPr>
          <p:spPr bwMode="auto">
            <a:xfrm>
              <a:off x="677" y="1778"/>
              <a:ext cx="125" cy="125"/>
            </a:xfrm>
            <a:prstGeom prst="ellipse">
              <a:avLst/>
            </a:prstGeom>
            <a:solidFill>
              <a:srgbClr val="8C8C00"/>
            </a:solidFill>
            <a:ln w="12700">
              <a:solidFill>
                <a:srgbClr val="8C8C00"/>
              </a:solidFill>
              <a:round/>
              <a:headEnd/>
              <a:tailEnd/>
            </a:ln>
          </p:spPr>
          <p:txBody>
            <a:bodyPr wrap="none" anchor="ctr"/>
            <a:lstStyle/>
            <a:p>
              <a:endParaRPr lang="en-US" sz="2800">
                <a:solidFill>
                  <a:srgbClr val="000000"/>
                </a:solidFill>
              </a:endParaRPr>
            </a:p>
          </p:txBody>
        </p:sp>
        <p:sp>
          <p:nvSpPr>
            <p:cNvPr id="18" name="Oval 16"/>
            <p:cNvSpPr>
              <a:spLocks noChangeArrowheads="1"/>
            </p:cNvSpPr>
            <p:nvPr/>
          </p:nvSpPr>
          <p:spPr bwMode="auto">
            <a:xfrm>
              <a:off x="411" y="1999"/>
              <a:ext cx="126" cy="125"/>
            </a:xfrm>
            <a:prstGeom prst="ellipse">
              <a:avLst/>
            </a:prstGeom>
            <a:solidFill>
              <a:srgbClr val="8C8C00"/>
            </a:solidFill>
            <a:ln w="12700">
              <a:solidFill>
                <a:srgbClr val="8C8C00"/>
              </a:solidFill>
              <a:round/>
              <a:headEnd/>
              <a:tailEnd/>
            </a:ln>
          </p:spPr>
          <p:txBody>
            <a:bodyPr wrap="none" anchor="ctr"/>
            <a:lstStyle/>
            <a:p>
              <a:endParaRPr lang="en-US" sz="2800">
                <a:solidFill>
                  <a:srgbClr val="000000"/>
                </a:solidFill>
              </a:endParaRPr>
            </a:p>
          </p:txBody>
        </p:sp>
        <p:sp>
          <p:nvSpPr>
            <p:cNvPr id="19" name="Oval 17"/>
            <p:cNvSpPr>
              <a:spLocks noChangeArrowheads="1"/>
            </p:cNvSpPr>
            <p:nvPr/>
          </p:nvSpPr>
          <p:spPr bwMode="auto">
            <a:xfrm>
              <a:off x="102" y="1822"/>
              <a:ext cx="125" cy="125"/>
            </a:xfrm>
            <a:prstGeom prst="ellipse">
              <a:avLst/>
            </a:prstGeom>
            <a:solidFill>
              <a:srgbClr val="8C8C00"/>
            </a:solidFill>
            <a:ln w="12700">
              <a:solidFill>
                <a:srgbClr val="8C8C00"/>
              </a:solidFill>
              <a:round/>
              <a:headEnd/>
              <a:tailEnd/>
            </a:ln>
          </p:spPr>
          <p:txBody>
            <a:bodyPr wrap="none" anchor="ctr"/>
            <a:lstStyle/>
            <a:p>
              <a:endParaRPr lang="en-US" sz="2800">
                <a:solidFill>
                  <a:srgbClr val="000000"/>
                </a:solidFill>
              </a:endParaRPr>
            </a:p>
          </p:txBody>
        </p:sp>
        <p:sp>
          <p:nvSpPr>
            <p:cNvPr id="20" name="Oval 18"/>
            <p:cNvSpPr>
              <a:spLocks noChangeArrowheads="1"/>
            </p:cNvSpPr>
            <p:nvPr/>
          </p:nvSpPr>
          <p:spPr bwMode="auto">
            <a:xfrm>
              <a:off x="456" y="2264"/>
              <a:ext cx="125" cy="126"/>
            </a:xfrm>
            <a:prstGeom prst="ellipse">
              <a:avLst/>
            </a:prstGeom>
            <a:solidFill>
              <a:srgbClr val="8C8C00"/>
            </a:solidFill>
            <a:ln w="12700">
              <a:solidFill>
                <a:srgbClr val="8C8C00"/>
              </a:solidFill>
              <a:round/>
              <a:headEnd/>
              <a:tailEnd/>
            </a:ln>
          </p:spPr>
          <p:txBody>
            <a:bodyPr wrap="none" anchor="ctr"/>
            <a:lstStyle/>
            <a:p>
              <a:endParaRPr lang="en-US" sz="2800">
                <a:solidFill>
                  <a:srgbClr val="000000"/>
                </a:solidFill>
              </a:endParaRPr>
            </a:p>
          </p:txBody>
        </p:sp>
        <p:sp>
          <p:nvSpPr>
            <p:cNvPr id="21" name="Oval 19"/>
            <p:cNvSpPr>
              <a:spLocks noChangeArrowheads="1"/>
            </p:cNvSpPr>
            <p:nvPr/>
          </p:nvSpPr>
          <p:spPr bwMode="auto">
            <a:xfrm>
              <a:off x="323" y="1557"/>
              <a:ext cx="125" cy="125"/>
            </a:xfrm>
            <a:prstGeom prst="ellipse">
              <a:avLst/>
            </a:prstGeom>
            <a:solidFill>
              <a:srgbClr val="8C8C00"/>
            </a:solidFill>
            <a:ln w="12700">
              <a:solidFill>
                <a:srgbClr val="8C8C00"/>
              </a:solidFill>
              <a:round/>
              <a:headEnd/>
              <a:tailEnd/>
            </a:ln>
          </p:spPr>
          <p:txBody>
            <a:bodyPr wrap="none" anchor="ctr"/>
            <a:lstStyle/>
            <a:p>
              <a:endParaRPr lang="en-US" sz="2800">
                <a:solidFill>
                  <a:srgbClr val="000000"/>
                </a:solidFill>
              </a:endParaRPr>
            </a:p>
          </p:txBody>
        </p:sp>
        <p:sp>
          <p:nvSpPr>
            <p:cNvPr id="22" name="Oval 20"/>
            <p:cNvSpPr>
              <a:spLocks noChangeArrowheads="1"/>
            </p:cNvSpPr>
            <p:nvPr/>
          </p:nvSpPr>
          <p:spPr bwMode="auto">
            <a:xfrm>
              <a:off x="102" y="1601"/>
              <a:ext cx="125" cy="125"/>
            </a:xfrm>
            <a:prstGeom prst="ellipse">
              <a:avLst/>
            </a:prstGeom>
            <a:solidFill>
              <a:srgbClr val="8C8C00"/>
            </a:solidFill>
            <a:ln w="12700">
              <a:solidFill>
                <a:srgbClr val="8C8C00"/>
              </a:solidFill>
              <a:round/>
              <a:headEnd/>
              <a:tailEnd/>
            </a:ln>
          </p:spPr>
          <p:txBody>
            <a:bodyPr wrap="none" anchor="ctr"/>
            <a:lstStyle/>
            <a:p>
              <a:endParaRPr lang="en-US" sz="2800">
                <a:solidFill>
                  <a:srgbClr val="000000"/>
                </a:solidFill>
              </a:endParaRPr>
            </a:p>
          </p:txBody>
        </p:sp>
        <p:sp>
          <p:nvSpPr>
            <p:cNvPr id="23" name="Oval 21"/>
            <p:cNvSpPr>
              <a:spLocks noChangeArrowheads="1"/>
            </p:cNvSpPr>
            <p:nvPr/>
          </p:nvSpPr>
          <p:spPr bwMode="auto">
            <a:xfrm>
              <a:off x="588" y="2176"/>
              <a:ext cx="81" cy="81"/>
            </a:xfrm>
            <a:prstGeom prst="ellipse">
              <a:avLst/>
            </a:prstGeom>
            <a:solidFill>
              <a:schemeClr val="hlink"/>
            </a:solidFill>
            <a:ln w="12700">
              <a:solidFill>
                <a:schemeClr val="hlink"/>
              </a:solidFill>
              <a:round/>
              <a:headEnd/>
              <a:tailEnd/>
            </a:ln>
          </p:spPr>
          <p:txBody>
            <a:bodyPr wrap="none" anchor="ctr"/>
            <a:lstStyle/>
            <a:p>
              <a:endParaRPr lang="en-US" sz="2800">
                <a:solidFill>
                  <a:srgbClr val="000000"/>
                </a:solidFill>
              </a:endParaRPr>
            </a:p>
          </p:txBody>
        </p:sp>
        <p:sp>
          <p:nvSpPr>
            <p:cNvPr id="24" name="Oval 22"/>
            <p:cNvSpPr>
              <a:spLocks noChangeArrowheads="1"/>
            </p:cNvSpPr>
            <p:nvPr/>
          </p:nvSpPr>
          <p:spPr bwMode="auto">
            <a:xfrm>
              <a:off x="279" y="1734"/>
              <a:ext cx="81" cy="81"/>
            </a:xfrm>
            <a:prstGeom prst="ellipse">
              <a:avLst/>
            </a:prstGeom>
            <a:solidFill>
              <a:schemeClr val="hlink"/>
            </a:solidFill>
            <a:ln w="12700">
              <a:solidFill>
                <a:schemeClr val="hlink"/>
              </a:solidFill>
              <a:round/>
              <a:headEnd/>
              <a:tailEnd/>
            </a:ln>
          </p:spPr>
          <p:txBody>
            <a:bodyPr wrap="none" anchor="ctr"/>
            <a:lstStyle/>
            <a:p>
              <a:endParaRPr lang="en-US" sz="2800">
                <a:solidFill>
                  <a:srgbClr val="000000"/>
                </a:solidFill>
              </a:endParaRPr>
            </a:p>
          </p:txBody>
        </p:sp>
        <p:sp>
          <p:nvSpPr>
            <p:cNvPr id="25" name="Oval 23"/>
            <p:cNvSpPr>
              <a:spLocks noChangeArrowheads="1"/>
            </p:cNvSpPr>
            <p:nvPr/>
          </p:nvSpPr>
          <p:spPr bwMode="auto">
            <a:xfrm>
              <a:off x="544" y="2441"/>
              <a:ext cx="81" cy="81"/>
            </a:xfrm>
            <a:prstGeom prst="ellipse">
              <a:avLst/>
            </a:prstGeom>
            <a:solidFill>
              <a:schemeClr val="hlink"/>
            </a:solidFill>
            <a:ln w="12700">
              <a:solidFill>
                <a:schemeClr val="hlink"/>
              </a:solidFill>
              <a:round/>
              <a:headEnd/>
              <a:tailEnd/>
            </a:ln>
          </p:spPr>
          <p:txBody>
            <a:bodyPr wrap="none" anchor="ctr"/>
            <a:lstStyle/>
            <a:p>
              <a:endParaRPr lang="en-US" sz="2800">
                <a:solidFill>
                  <a:srgbClr val="000000"/>
                </a:solidFill>
              </a:endParaRPr>
            </a:p>
          </p:txBody>
        </p:sp>
        <p:sp>
          <p:nvSpPr>
            <p:cNvPr id="26" name="Oval 24"/>
            <p:cNvSpPr>
              <a:spLocks noChangeArrowheads="1"/>
            </p:cNvSpPr>
            <p:nvPr/>
          </p:nvSpPr>
          <p:spPr bwMode="auto">
            <a:xfrm>
              <a:off x="500" y="1911"/>
              <a:ext cx="81" cy="81"/>
            </a:xfrm>
            <a:prstGeom prst="ellipse">
              <a:avLst/>
            </a:prstGeom>
            <a:solidFill>
              <a:schemeClr val="hlink"/>
            </a:solidFill>
            <a:ln w="12700">
              <a:solidFill>
                <a:schemeClr val="hlink"/>
              </a:solidFill>
              <a:round/>
              <a:headEnd/>
              <a:tailEnd/>
            </a:ln>
          </p:spPr>
          <p:txBody>
            <a:bodyPr wrap="none" anchor="ctr"/>
            <a:lstStyle/>
            <a:p>
              <a:endParaRPr lang="en-US" sz="2800">
                <a:solidFill>
                  <a:srgbClr val="000000"/>
                </a:solidFill>
              </a:endParaRPr>
            </a:p>
          </p:txBody>
        </p:sp>
        <p:sp>
          <p:nvSpPr>
            <p:cNvPr id="27" name="Oval 25"/>
            <p:cNvSpPr>
              <a:spLocks noChangeArrowheads="1"/>
            </p:cNvSpPr>
            <p:nvPr/>
          </p:nvSpPr>
          <p:spPr bwMode="auto">
            <a:xfrm>
              <a:off x="235" y="1955"/>
              <a:ext cx="81" cy="81"/>
            </a:xfrm>
            <a:prstGeom prst="ellipse">
              <a:avLst/>
            </a:prstGeom>
            <a:solidFill>
              <a:schemeClr val="hlink"/>
            </a:solidFill>
            <a:ln w="12700">
              <a:solidFill>
                <a:schemeClr val="hlink"/>
              </a:solidFill>
              <a:round/>
              <a:headEnd/>
              <a:tailEnd/>
            </a:ln>
          </p:spPr>
          <p:txBody>
            <a:bodyPr wrap="none" anchor="ctr"/>
            <a:lstStyle/>
            <a:p>
              <a:endParaRPr lang="en-US" sz="2800">
                <a:solidFill>
                  <a:srgbClr val="000000"/>
                </a:solidFill>
              </a:endParaRPr>
            </a:p>
          </p:txBody>
        </p:sp>
        <p:sp>
          <p:nvSpPr>
            <p:cNvPr id="28" name="Oval 26"/>
            <p:cNvSpPr>
              <a:spLocks noChangeArrowheads="1"/>
            </p:cNvSpPr>
            <p:nvPr/>
          </p:nvSpPr>
          <p:spPr bwMode="auto">
            <a:xfrm>
              <a:off x="235" y="1468"/>
              <a:ext cx="81" cy="81"/>
            </a:xfrm>
            <a:prstGeom prst="ellipse">
              <a:avLst/>
            </a:prstGeom>
            <a:solidFill>
              <a:schemeClr val="hlink"/>
            </a:solidFill>
            <a:ln w="12700">
              <a:solidFill>
                <a:schemeClr val="hlink"/>
              </a:solidFill>
              <a:round/>
              <a:headEnd/>
              <a:tailEnd/>
            </a:ln>
          </p:spPr>
          <p:txBody>
            <a:bodyPr wrap="none" anchor="ctr"/>
            <a:lstStyle/>
            <a:p>
              <a:endParaRPr lang="en-US" sz="2800">
                <a:solidFill>
                  <a:srgbClr val="000000"/>
                </a:solidFill>
              </a:endParaRPr>
            </a:p>
          </p:txBody>
        </p:sp>
        <p:sp>
          <p:nvSpPr>
            <p:cNvPr id="29" name="Oval 27"/>
            <p:cNvSpPr>
              <a:spLocks noChangeArrowheads="1"/>
            </p:cNvSpPr>
            <p:nvPr/>
          </p:nvSpPr>
          <p:spPr bwMode="auto">
            <a:xfrm>
              <a:off x="500" y="1424"/>
              <a:ext cx="81" cy="81"/>
            </a:xfrm>
            <a:prstGeom prst="ellipse">
              <a:avLst/>
            </a:prstGeom>
            <a:solidFill>
              <a:schemeClr val="hlink"/>
            </a:solidFill>
            <a:ln w="12700">
              <a:solidFill>
                <a:schemeClr val="hlink"/>
              </a:solidFill>
              <a:round/>
              <a:headEnd/>
              <a:tailEnd/>
            </a:ln>
          </p:spPr>
          <p:txBody>
            <a:bodyPr wrap="none" anchor="ctr"/>
            <a:lstStyle/>
            <a:p>
              <a:endParaRPr lang="en-US" sz="2800">
                <a:solidFill>
                  <a:srgbClr val="000000"/>
                </a:solidFill>
              </a:endParaRPr>
            </a:p>
          </p:txBody>
        </p:sp>
        <p:sp>
          <p:nvSpPr>
            <p:cNvPr id="30" name="Oval 28"/>
            <p:cNvSpPr>
              <a:spLocks noChangeArrowheads="1"/>
            </p:cNvSpPr>
            <p:nvPr/>
          </p:nvSpPr>
          <p:spPr bwMode="auto">
            <a:xfrm>
              <a:off x="677" y="1512"/>
              <a:ext cx="81" cy="81"/>
            </a:xfrm>
            <a:prstGeom prst="ellipse">
              <a:avLst/>
            </a:prstGeom>
            <a:solidFill>
              <a:schemeClr val="hlink"/>
            </a:solidFill>
            <a:ln w="12700">
              <a:solidFill>
                <a:schemeClr val="hlink"/>
              </a:solidFill>
              <a:round/>
              <a:headEnd/>
              <a:tailEnd/>
            </a:ln>
          </p:spPr>
          <p:txBody>
            <a:bodyPr wrap="none" anchor="ctr"/>
            <a:lstStyle/>
            <a:p>
              <a:endParaRPr lang="en-US" sz="2800">
                <a:solidFill>
                  <a:srgbClr val="000000"/>
                </a:solidFill>
              </a:endParaRPr>
            </a:p>
          </p:txBody>
        </p:sp>
        <p:sp>
          <p:nvSpPr>
            <p:cNvPr id="31" name="Oval 29"/>
            <p:cNvSpPr>
              <a:spLocks noChangeArrowheads="1"/>
            </p:cNvSpPr>
            <p:nvPr/>
          </p:nvSpPr>
          <p:spPr bwMode="auto">
            <a:xfrm>
              <a:off x="146" y="1424"/>
              <a:ext cx="81" cy="81"/>
            </a:xfrm>
            <a:prstGeom prst="ellipse">
              <a:avLst/>
            </a:prstGeom>
            <a:solidFill>
              <a:schemeClr val="hlink"/>
            </a:solidFill>
            <a:ln w="12700">
              <a:solidFill>
                <a:schemeClr val="hlink"/>
              </a:solidFill>
              <a:round/>
              <a:headEnd/>
              <a:tailEnd/>
            </a:ln>
          </p:spPr>
          <p:txBody>
            <a:bodyPr wrap="none" anchor="ctr"/>
            <a:lstStyle/>
            <a:p>
              <a:endParaRPr lang="en-US" sz="2800">
                <a:solidFill>
                  <a:srgbClr val="000000"/>
                </a:solidFill>
              </a:endParaRPr>
            </a:p>
          </p:txBody>
        </p:sp>
        <p:sp>
          <p:nvSpPr>
            <p:cNvPr id="32" name="Oval 30"/>
            <p:cNvSpPr>
              <a:spLocks noChangeArrowheads="1"/>
            </p:cNvSpPr>
            <p:nvPr/>
          </p:nvSpPr>
          <p:spPr bwMode="auto">
            <a:xfrm>
              <a:off x="367" y="1380"/>
              <a:ext cx="81" cy="81"/>
            </a:xfrm>
            <a:prstGeom prst="ellipse">
              <a:avLst/>
            </a:prstGeom>
            <a:solidFill>
              <a:schemeClr val="hlink"/>
            </a:solidFill>
            <a:ln w="12700">
              <a:solidFill>
                <a:schemeClr val="hlink"/>
              </a:solidFill>
              <a:round/>
              <a:headEnd/>
              <a:tailEnd/>
            </a:ln>
          </p:spPr>
          <p:txBody>
            <a:bodyPr wrap="none" anchor="ctr"/>
            <a:lstStyle/>
            <a:p>
              <a:endParaRPr lang="en-US" sz="2800">
                <a:solidFill>
                  <a:srgbClr val="000000"/>
                </a:solidFill>
              </a:endParaRPr>
            </a:p>
          </p:txBody>
        </p:sp>
        <p:sp>
          <p:nvSpPr>
            <p:cNvPr id="33" name="Oval 31"/>
            <p:cNvSpPr>
              <a:spLocks noChangeArrowheads="1"/>
            </p:cNvSpPr>
            <p:nvPr/>
          </p:nvSpPr>
          <p:spPr bwMode="auto">
            <a:xfrm>
              <a:off x="633" y="1645"/>
              <a:ext cx="81" cy="81"/>
            </a:xfrm>
            <a:prstGeom prst="ellipse">
              <a:avLst/>
            </a:prstGeom>
            <a:solidFill>
              <a:schemeClr val="hlink"/>
            </a:solidFill>
            <a:ln w="12700">
              <a:solidFill>
                <a:schemeClr val="hlink"/>
              </a:solidFill>
              <a:round/>
              <a:headEnd/>
              <a:tailEnd/>
            </a:ln>
          </p:spPr>
          <p:txBody>
            <a:bodyPr wrap="none" anchor="ctr"/>
            <a:lstStyle/>
            <a:p>
              <a:endParaRPr lang="en-US" sz="2800">
                <a:solidFill>
                  <a:srgbClr val="000000"/>
                </a:solidFill>
              </a:endParaRPr>
            </a:p>
          </p:txBody>
        </p:sp>
        <p:sp>
          <p:nvSpPr>
            <p:cNvPr id="34" name="Oval 32"/>
            <p:cNvSpPr>
              <a:spLocks noChangeArrowheads="1"/>
            </p:cNvSpPr>
            <p:nvPr/>
          </p:nvSpPr>
          <p:spPr bwMode="auto">
            <a:xfrm>
              <a:off x="190" y="1247"/>
              <a:ext cx="81" cy="81"/>
            </a:xfrm>
            <a:prstGeom prst="ellipse">
              <a:avLst/>
            </a:prstGeom>
            <a:solidFill>
              <a:schemeClr val="hlink"/>
            </a:solidFill>
            <a:ln w="12700">
              <a:solidFill>
                <a:schemeClr val="hlink"/>
              </a:solidFill>
              <a:round/>
              <a:headEnd/>
              <a:tailEnd/>
            </a:ln>
          </p:spPr>
          <p:txBody>
            <a:bodyPr wrap="none" anchor="ctr"/>
            <a:lstStyle/>
            <a:p>
              <a:endParaRPr lang="en-US" sz="2800">
                <a:solidFill>
                  <a:srgbClr val="000000"/>
                </a:solidFill>
              </a:endParaRPr>
            </a:p>
          </p:txBody>
        </p:sp>
        <p:sp>
          <p:nvSpPr>
            <p:cNvPr id="35" name="Oval 33"/>
            <p:cNvSpPr>
              <a:spLocks noChangeArrowheads="1"/>
            </p:cNvSpPr>
            <p:nvPr/>
          </p:nvSpPr>
          <p:spPr bwMode="auto">
            <a:xfrm>
              <a:off x="588" y="1291"/>
              <a:ext cx="81" cy="81"/>
            </a:xfrm>
            <a:prstGeom prst="ellipse">
              <a:avLst/>
            </a:prstGeom>
            <a:solidFill>
              <a:schemeClr val="hlink"/>
            </a:solidFill>
            <a:ln w="12700">
              <a:solidFill>
                <a:schemeClr val="hlink"/>
              </a:solidFill>
              <a:round/>
              <a:headEnd/>
              <a:tailEnd/>
            </a:ln>
          </p:spPr>
          <p:txBody>
            <a:bodyPr wrap="none" anchor="ctr"/>
            <a:lstStyle/>
            <a:p>
              <a:endParaRPr lang="en-US" sz="2800">
                <a:solidFill>
                  <a:srgbClr val="000000"/>
                </a:solidFill>
              </a:endParaRPr>
            </a:p>
          </p:txBody>
        </p:sp>
        <p:sp>
          <p:nvSpPr>
            <p:cNvPr id="36" name="Oval 34"/>
            <p:cNvSpPr>
              <a:spLocks noChangeArrowheads="1"/>
            </p:cNvSpPr>
            <p:nvPr/>
          </p:nvSpPr>
          <p:spPr bwMode="auto">
            <a:xfrm>
              <a:off x="411" y="1247"/>
              <a:ext cx="82" cy="81"/>
            </a:xfrm>
            <a:prstGeom prst="ellipse">
              <a:avLst/>
            </a:prstGeom>
            <a:solidFill>
              <a:schemeClr val="hlink"/>
            </a:solidFill>
            <a:ln w="12700">
              <a:solidFill>
                <a:schemeClr val="hlink"/>
              </a:solidFill>
              <a:round/>
              <a:headEnd/>
              <a:tailEnd/>
            </a:ln>
          </p:spPr>
          <p:txBody>
            <a:bodyPr wrap="none" anchor="ctr"/>
            <a:lstStyle/>
            <a:p>
              <a:endParaRPr lang="en-US" sz="2800">
                <a:solidFill>
                  <a:srgbClr val="000000"/>
                </a:solidFill>
              </a:endParaRPr>
            </a:p>
          </p:txBody>
        </p:sp>
        <p:sp>
          <p:nvSpPr>
            <p:cNvPr id="37" name="Oval 35"/>
            <p:cNvSpPr>
              <a:spLocks noChangeArrowheads="1"/>
            </p:cNvSpPr>
            <p:nvPr/>
          </p:nvSpPr>
          <p:spPr bwMode="auto">
            <a:xfrm>
              <a:off x="721" y="1335"/>
              <a:ext cx="81" cy="82"/>
            </a:xfrm>
            <a:prstGeom prst="ellipse">
              <a:avLst/>
            </a:prstGeom>
            <a:solidFill>
              <a:schemeClr val="hlink"/>
            </a:solidFill>
            <a:ln w="12700">
              <a:solidFill>
                <a:schemeClr val="hlink"/>
              </a:solidFill>
              <a:round/>
              <a:headEnd/>
              <a:tailEnd/>
            </a:ln>
          </p:spPr>
          <p:txBody>
            <a:bodyPr wrap="none" anchor="ctr"/>
            <a:lstStyle/>
            <a:p>
              <a:endParaRPr lang="en-US" sz="2800">
                <a:solidFill>
                  <a:srgbClr val="000000"/>
                </a:solidFill>
              </a:endParaRPr>
            </a:p>
          </p:txBody>
        </p:sp>
        <p:sp>
          <p:nvSpPr>
            <p:cNvPr id="38" name="Oval 36"/>
            <p:cNvSpPr>
              <a:spLocks noChangeArrowheads="1"/>
            </p:cNvSpPr>
            <p:nvPr/>
          </p:nvSpPr>
          <p:spPr bwMode="auto">
            <a:xfrm>
              <a:off x="367" y="2441"/>
              <a:ext cx="81" cy="81"/>
            </a:xfrm>
            <a:prstGeom prst="ellipse">
              <a:avLst/>
            </a:prstGeom>
            <a:solidFill>
              <a:schemeClr val="hlink"/>
            </a:solidFill>
            <a:ln w="12700">
              <a:solidFill>
                <a:schemeClr val="hlink"/>
              </a:solidFill>
              <a:round/>
              <a:headEnd/>
              <a:tailEnd/>
            </a:ln>
          </p:spPr>
          <p:txBody>
            <a:bodyPr wrap="none" anchor="ctr"/>
            <a:lstStyle/>
            <a:p>
              <a:endParaRPr lang="en-US" sz="2800">
                <a:solidFill>
                  <a:srgbClr val="000000"/>
                </a:solidFill>
              </a:endParaRPr>
            </a:p>
          </p:txBody>
        </p:sp>
        <p:sp>
          <p:nvSpPr>
            <p:cNvPr id="39" name="Line 37"/>
            <p:cNvSpPr>
              <a:spLocks noChangeShapeType="1"/>
            </p:cNvSpPr>
            <p:nvPr/>
          </p:nvSpPr>
          <p:spPr bwMode="auto">
            <a:xfrm>
              <a:off x="850" y="889"/>
              <a:ext cx="0" cy="1106"/>
            </a:xfrm>
            <a:prstGeom prst="line">
              <a:avLst/>
            </a:prstGeom>
            <a:noFill/>
            <a:ln w="12700">
              <a:solidFill>
                <a:schemeClr val="tx1"/>
              </a:solidFill>
              <a:round/>
              <a:headEnd type="none" w="sm" len="sm"/>
              <a:tailEnd type="none" w="sm" len="sm"/>
            </a:ln>
          </p:spPr>
          <p:txBody>
            <a:bodyPr wrap="none" anchor="ctr"/>
            <a:lstStyle/>
            <a:p>
              <a:endParaRPr lang="en-US" sz="2800">
                <a:solidFill>
                  <a:srgbClr val="000000"/>
                </a:solidFill>
              </a:endParaRPr>
            </a:p>
          </p:txBody>
        </p:sp>
        <p:sp>
          <p:nvSpPr>
            <p:cNvPr id="40" name="Oval 38"/>
            <p:cNvSpPr>
              <a:spLocks noChangeArrowheads="1"/>
            </p:cNvSpPr>
            <p:nvPr/>
          </p:nvSpPr>
          <p:spPr bwMode="auto">
            <a:xfrm>
              <a:off x="323" y="2132"/>
              <a:ext cx="125" cy="125"/>
            </a:xfrm>
            <a:prstGeom prst="ellipse">
              <a:avLst/>
            </a:prstGeom>
            <a:solidFill>
              <a:srgbClr val="8C8C00"/>
            </a:solidFill>
            <a:ln w="12700">
              <a:solidFill>
                <a:srgbClr val="8C8C00"/>
              </a:solidFill>
              <a:round/>
              <a:headEnd/>
              <a:tailEnd/>
            </a:ln>
          </p:spPr>
          <p:txBody>
            <a:bodyPr wrap="none" anchor="ctr"/>
            <a:lstStyle/>
            <a:p>
              <a:endParaRPr lang="en-US" sz="2800">
                <a:solidFill>
                  <a:srgbClr val="000000"/>
                </a:solidFill>
              </a:endParaRPr>
            </a:p>
          </p:txBody>
        </p:sp>
      </p:grpSp>
      <p:sp>
        <p:nvSpPr>
          <p:cNvPr id="41" name="Line 39"/>
          <p:cNvSpPr>
            <a:spLocks noChangeShapeType="1"/>
          </p:cNvSpPr>
          <p:nvPr/>
        </p:nvSpPr>
        <p:spPr bwMode="auto">
          <a:xfrm flipV="1">
            <a:off x="5151437" y="4499768"/>
            <a:ext cx="0" cy="492125"/>
          </a:xfrm>
          <a:prstGeom prst="line">
            <a:avLst/>
          </a:prstGeom>
          <a:noFill/>
          <a:ln w="50800">
            <a:solidFill>
              <a:srgbClr val="500093"/>
            </a:solidFill>
            <a:round/>
            <a:headEnd type="none" w="sm" len="sm"/>
            <a:tailEnd type="stealth" w="med" len="lg"/>
          </a:ln>
        </p:spPr>
        <p:txBody>
          <a:bodyPr wrap="none" anchor="ctr"/>
          <a:lstStyle/>
          <a:p>
            <a:endParaRPr lang="en-US" sz="2800">
              <a:solidFill>
                <a:srgbClr val="000000"/>
              </a:solidFill>
            </a:endParaRPr>
          </a:p>
        </p:txBody>
      </p:sp>
      <p:sp>
        <p:nvSpPr>
          <p:cNvPr id="42" name="Line 40"/>
          <p:cNvSpPr>
            <a:spLocks noChangeShapeType="1"/>
          </p:cNvSpPr>
          <p:nvPr/>
        </p:nvSpPr>
        <p:spPr bwMode="auto">
          <a:xfrm flipV="1">
            <a:off x="5978525" y="2135981"/>
            <a:ext cx="423862" cy="0"/>
          </a:xfrm>
          <a:prstGeom prst="line">
            <a:avLst/>
          </a:prstGeom>
          <a:noFill/>
          <a:ln w="50800">
            <a:solidFill>
              <a:srgbClr val="500093"/>
            </a:solidFill>
            <a:round/>
            <a:headEnd type="none" w="sm" len="sm"/>
            <a:tailEnd type="stealth" w="med" len="lg"/>
          </a:ln>
        </p:spPr>
        <p:txBody>
          <a:bodyPr wrap="none" anchor="ctr"/>
          <a:lstStyle/>
          <a:p>
            <a:endParaRPr lang="en-US" sz="2800">
              <a:solidFill>
                <a:srgbClr val="000000"/>
              </a:solidFill>
            </a:endParaRPr>
          </a:p>
        </p:txBody>
      </p:sp>
      <p:sp>
        <p:nvSpPr>
          <p:cNvPr id="43" name="Rectangle 41"/>
          <p:cNvSpPr>
            <a:spLocks noChangeArrowheads="1"/>
          </p:cNvSpPr>
          <p:nvPr/>
        </p:nvSpPr>
        <p:spPr bwMode="auto">
          <a:xfrm>
            <a:off x="6265862" y="4801393"/>
            <a:ext cx="912813" cy="336550"/>
          </a:xfrm>
          <a:prstGeom prst="rect">
            <a:avLst/>
          </a:prstGeom>
          <a:noFill/>
          <a:ln w="9525">
            <a:noFill/>
            <a:miter lim="800000"/>
            <a:headEnd/>
            <a:tailEnd/>
          </a:ln>
        </p:spPr>
        <p:txBody>
          <a:bodyPr lIns="92075" tIns="46038" rIns="92075" bIns="46038">
            <a:spAutoFit/>
          </a:bodyPr>
          <a:lstStyle/>
          <a:p>
            <a:pPr>
              <a:spcBef>
                <a:spcPct val="50000"/>
              </a:spcBef>
            </a:pPr>
            <a:r>
              <a:rPr lang="en-US" sz="1600">
                <a:solidFill>
                  <a:srgbClr val="000000"/>
                </a:solidFill>
                <a:latin typeface="Times New Roman" pitchFamily="18" charset="0"/>
                <a:cs typeface="Arial" charset="0"/>
              </a:rPr>
              <a:t>Size 2</a:t>
            </a:r>
          </a:p>
        </p:txBody>
      </p:sp>
      <p:sp>
        <p:nvSpPr>
          <p:cNvPr id="44" name="Rectangle 42"/>
          <p:cNvSpPr>
            <a:spLocks noChangeArrowheads="1"/>
          </p:cNvSpPr>
          <p:nvPr/>
        </p:nvSpPr>
        <p:spPr bwMode="auto">
          <a:xfrm>
            <a:off x="6265862" y="4309268"/>
            <a:ext cx="982663" cy="336550"/>
          </a:xfrm>
          <a:prstGeom prst="rect">
            <a:avLst/>
          </a:prstGeom>
          <a:noFill/>
          <a:ln w="9525">
            <a:noFill/>
            <a:miter lim="800000"/>
            <a:headEnd/>
            <a:tailEnd/>
          </a:ln>
        </p:spPr>
        <p:txBody>
          <a:bodyPr lIns="92075" tIns="46038" rIns="92075" bIns="46038">
            <a:spAutoFit/>
          </a:bodyPr>
          <a:lstStyle/>
          <a:p>
            <a:pPr>
              <a:spcBef>
                <a:spcPct val="50000"/>
              </a:spcBef>
            </a:pPr>
            <a:r>
              <a:rPr lang="en-US" sz="1600">
                <a:solidFill>
                  <a:srgbClr val="000000"/>
                </a:solidFill>
                <a:latin typeface="Times New Roman" pitchFamily="18" charset="0"/>
                <a:cs typeface="Arial" charset="0"/>
              </a:rPr>
              <a:t>Size 1</a:t>
            </a:r>
          </a:p>
        </p:txBody>
      </p:sp>
      <p:sp>
        <p:nvSpPr>
          <p:cNvPr id="45" name="Oval 43"/>
          <p:cNvSpPr>
            <a:spLocks noChangeArrowheads="1"/>
          </p:cNvSpPr>
          <p:nvPr/>
        </p:nvSpPr>
        <p:spPr bwMode="auto">
          <a:xfrm>
            <a:off x="7115175" y="4877593"/>
            <a:ext cx="198437" cy="198438"/>
          </a:xfrm>
          <a:prstGeom prst="ellipse">
            <a:avLst/>
          </a:prstGeom>
          <a:solidFill>
            <a:srgbClr val="8C8C00"/>
          </a:solidFill>
          <a:ln w="12700">
            <a:solidFill>
              <a:srgbClr val="8C8C00"/>
            </a:solidFill>
            <a:round/>
            <a:headEnd/>
            <a:tailEnd/>
          </a:ln>
        </p:spPr>
        <p:txBody>
          <a:bodyPr wrap="none" anchor="ctr"/>
          <a:lstStyle/>
          <a:p>
            <a:endParaRPr lang="en-US" sz="2800">
              <a:solidFill>
                <a:srgbClr val="000000"/>
              </a:solidFill>
            </a:endParaRPr>
          </a:p>
        </p:txBody>
      </p:sp>
      <p:sp>
        <p:nvSpPr>
          <p:cNvPr id="46" name="Oval 44"/>
          <p:cNvSpPr>
            <a:spLocks noChangeArrowheads="1"/>
          </p:cNvSpPr>
          <p:nvPr/>
        </p:nvSpPr>
        <p:spPr bwMode="auto">
          <a:xfrm>
            <a:off x="7115175" y="4456906"/>
            <a:ext cx="128587" cy="128587"/>
          </a:xfrm>
          <a:prstGeom prst="ellipse">
            <a:avLst/>
          </a:prstGeom>
          <a:solidFill>
            <a:schemeClr val="hlink"/>
          </a:solidFill>
          <a:ln w="12700">
            <a:solidFill>
              <a:schemeClr val="hlink"/>
            </a:solidFill>
            <a:round/>
            <a:headEnd/>
            <a:tailEnd/>
          </a:ln>
        </p:spPr>
        <p:txBody>
          <a:bodyPr wrap="none" anchor="ctr"/>
          <a:lstStyle/>
          <a:p>
            <a:endParaRPr lang="en-US" sz="2800">
              <a:solidFill>
                <a:srgbClr val="000000"/>
              </a:solidFill>
            </a:endParaRPr>
          </a:p>
        </p:txBody>
      </p:sp>
      <p:pic>
        <p:nvPicPr>
          <p:cNvPr id="47" name="Picture 45"/>
          <p:cNvPicPr>
            <a:picLocks noChangeAspect="1" noChangeArrowheads="1"/>
          </p:cNvPicPr>
          <p:nvPr/>
        </p:nvPicPr>
        <p:blipFill>
          <a:blip r:embed="rId3" cstate="email"/>
          <a:srcRect/>
          <a:stretch>
            <a:fillRect/>
          </a:stretch>
        </p:blipFill>
        <p:spPr bwMode="auto">
          <a:xfrm>
            <a:off x="6538912" y="1934368"/>
            <a:ext cx="2411413" cy="2603500"/>
          </a:xfrm>
          <a:prstGeom prst="rect">
            <a:avLst/>
          </a:prstGeom>
          <a:noFill/>
          <a:ln w="12700">
            <a:noFill/>
            <a:miter lim="800000"/>
            <a:headEnd type="none" w="sm" len="sm"/>
            <a:tailEnd type="none" w="sm" len="sm"/>
          </a:ln>
        </p:spPr>
      </p:pic>
      <p:sp>
        <p:nvSpPr>
          <p:cNvPr id="49" name="Line 50"/>
          <p:cNvSpPr>
            <a:spLocks noChangeShapeType="1"/>
          </p:cNvSpPr>
          <p:nvPr/>
        </p:nvSpPr>
        <p:spPr bwMode="auto">
          <a:xfrm flipH="1" flipV="1">
            <a:off x="5978525" y="4294981"/>
            <a:ext cx="552450" cy="0"/>
          </a:xfrm>
          <a:prstGeom prst="line">
            <a:avLst/>
          </a:prstGeom>
          <a:noFill/>
          <a:ln w="50800">
            <a:solidFill>
              <a:srgbClr val="500093"/>
            </a:solidFill>
            <a:round/>
            <a:headEnd type="none" w="sm" len="sm"/>
            <a:tailEnd type="stealth" w="med" len="lg"/>
          </a:ln>
        </p:spPr>
        <p:txBody>
          <a:bodyPr wrap="none" anchor="ctr"/>
          <a:lstStyle/>
          <a:p>
            <a:endParaRPr lang="en-US" sz="2800">
              <a:solidFill>
                <a:srgbClr val="000000"/>
              </a:solidFill>
            </a:endParaRPr>
          </a:p>
        </p:txBody>
      </p:sp>
      <p:sp>
        <p:nvSpPr>
          <p:cNvPr id="50" name="Line 51"/>
          <p:cNvSpPr>
            <a:spLocks noChangeShapeType="1"/>
          </p:cNvSpPr>
          <p:nvPr/>
        </p:nvSpPr>
        <p:spPr bwMode="auto">
          <a:xfrm flipV="1">
            <a:off x="4911725" y="4499768"/>
            <a:ext cx="0" cy="492125"/>
          </a:xfrm>
          <a:prstGeom prst="line">
            <a:avLst/>
          </a:prstGeom>
          <a:noFill/>
          <a:ln w="50800">
            <a:solidFill>
              <a:srgbClr val="500093"/>
            </a:solidFill>
            <a:round/>
            <a:headEnd type="none" w="sm" len="sm"/>
            <a:tailEnd type="stealth" w="med" len="lg"/>
          </a:ln>
        </p:spPr>
        <p:txBody>
          <a:bodyPr wrap="none" anchor="ctr"/>
          <a:lstStyle/>
          <a:p>
            <a:endParaRPr lang="en-US" sz="2800">
              <a:solidFill>
                <a:srgbClr val="000000"/>
              </a:solidFill>
            </a:endParaRPr>
          </a:p>
        </p:txBody>
      </p:sp>
      <p:sp>
        <p:nvSpPr>
          <p:cNvPr id="51" name="Line 52"/>
          <p:cNvSpPr>
            <a:spLocks noChangeShapeType="1"/>
          </p:cNvSpPr>
          <p:nvPr/>
        </p:nvSpPr>
        <p:spPr bwMode="auto">
          <a:xfrm flipV="1">
            <a:off x="5716587" y="4499768"/>
            <a:ext cx="0" cy="492125"/>
          </a:xfrm>
          <a:prstGeom prst="line">
            <a:avLst/>
          </a:prstGeom>
          <a:noFill/>
          <a:ln w="50800">
            <a:solidFill>
              <a:srgbClr val="500093"/>
            </a:solidFill>
            <a:round/>
            <a:headEnd type="none" w="sm" len="sm"/>
            <a:tailEnd type="stealth" w="med" len="lg"/>
          </a:ln>
        </p:spPr>
        <p:txBody>
          <a:bodyPr wrap="none" anchor="ctr"/>
          <a:lstStyle/>
          <a:p>
            <a:endParaRPr lang="en-US" sz="2800">
              <a:solidFill>
                <a:srgbClr val="000000"/>
              </a:solidFill>
            </a:endParaRPr>
          </a:p>
        </p:txBody>
      </p:sp>
      <p:sp>
        <p:nvSpPr>
          <p:cNvPr id="52" name="Line 53"/>
          <p:cNvSpPr>
            <a:spLocks noChangeShapeType="1"/>
          </p:cNvSpPr>
          <p:nvPr/>
        </p:nvSpPr>
        <p:spPr bwMode="auto">
          <a:xfrm flipV="1">
            <a:off x="5441950" y="4499768"/>
            <a:ext cx="0" cy="492125"/>
          </a:xfrm>
          <a:prstGeom prst="line">
            <a:avLst/>
          </a:prstGeom>
          <a:noFill/>
          <a:ln w="50800">
            <a:solidFill>
              <a:srgbClr val="500093"/>
            </a:solidFill>
            <a:round/>
            <a:headEnd type="none" w="sm" len="sm"/>
            <a:tailEnd type="stealth" w="med" len="lg"/>
          </a:ln>
        </p:spPr>
        <p:txBody>
          <a:bodyPr wrap="none" anchor="ctr"/>
          <a:lstStyle/>
          <a:p>
            <a:endParaRPr lang="en-US" sz="2800">
              <a:solidFill>
                <a:srgbClr val="000000"/>
              </a:solidFill>
            </a:endParaRPr>
          </a:p>
        </p:txBody>
      </p:sp>
      <p:sp>
        <p:nvSpPr>
          <p:cNvPr id="53" name="Text Box 54"/>
          <p:cNvSpPr txBox="1">
            <a:spLocks noChangeArrowheads="1"/>
          </p:cNvSpPr>
          <p:nvPr/>
        </p:nvSpPr>
        <p:spPr bwMode="auto">
          <a:xfrm>
            <a:off x="6178550" y="3929856"/>
            <a:ext cx="704850" cy="336550"/>
          </a:xfrm>
          <a:prstGeom prst="rect">
            <a:avLst/>
          </a:prstGeom>
          <a:noFill/>
          <a:ln w="12700">
            <a:noFill/>
            <a:miter lim="800000"/>
            <a:headEnd type="none" w="sm" len="sm"/>
            <a:tailEnd type="none" w="sm" len="sm"/>
          </a:ln>
        </p:spPr>
        <p:txBody>
          <a:bodyPr wrap="none">
            <a:spAutoFit/>
          </a:bodyPr>
          <a:lstStyle/>
          <a:p>
            <a:pPr algn="ctr"/>
            <a:r>
              <a:rPr lang="en-US" sz="1600" b="1">
                <a:solidFill>
                  <a:srgbClr val="333333"/>
                </a:solidFill>
                <a:latin typeface="Times New Roman" pitchFamily="18" charset="0"/>
              </a:rPr>
              <a:t>Solids</a:t>
            </a:r>
          </a:p>
        </p:txBody>
      </p:sp>
      <p:sp>
        <p:nvSpPr>
          <p:cNvPr id="54" name="Text Box 55"/>
          <p:cNvSpPr txBox="1">
            <a:spLocks noChangeArrowheads="1"/>
          </p:cNvSpPr>
          <p:nvPr/>
        </p:nvSpPr>
        <p:spPr bwMode="auto">
          <a:xfrm>
            <a:off x="5040312" y="4891881"/>
            <a:ext cx="523875" cy="336550"/>
          </a:xfrm>
          <a:prstGeom prst="rect">
            <a:avLst/>
          </a:prstGeom>
          <a:noFill/>
          <a:ln w="12700">
            <a:noFill/>
            <a:miter lim="800000"/>
            <a:headEnd type="none" w="sm" len="sm"/>
            <a:tailEnd type="none" w="sm" len="sm"/>
          </a:ln>
        </p:spPr>
        <p:txBody>
          <a:bodyPr wrap="none">
            <a:spAutoFit/>
          </a:bodyPr>
          <a:lstStyle/>
          <a:p>
            <a:pPr algn="ctr"/>
            <a:r>
              <a:rPr lang="en-US" sz="1600" b="1">
                <a:solidFill>
                  <a:srgbClr val="333333"/>
                </a:solidFill>
                <a:latin typeface="Times New Roman" pitchFamily="18" charset="0"/>
              </a:rPr>
              <a:t>Gas</a:t>
            </a:r>
          </a:p>
        </p:txBody>
      </p:sp>
      <p:sp>
        <p:nvSpPr>
          <p:cNvPr id="55" name="Title 54"/>
          <p:cNvSpPr>
            <a:spLocks noGrp="1"/>
          </p:cNvSpPr>
          <p:nvPr>
            <p:ph type="title"/>
          </p:nvPr>
        </p:nvSpPr>
        <p:spPr/>
        <p:txBody>
          <a:bodyPr/>
          <a:lstStyle/>
          <a:p>
            <a:r>
              <a:rPr lang="en-US" dirty="0" smtClean="0"/>
              <a:t>Steps in CFD: Solver</a:t>
            </a:r>
            <a:endParaRPr lang="en-US" dirty="0"/>
          </a:p>
        </p:txBody>
      </p:sp>
      <p:sp>
        <p:nvSpPr>
          <p:cNvPr id="57" name="Rectangle 56"/>
          <p:cNvSpPr/>
          <p:nvPr/>
        </p:nvSpPr>
        <p:spPr>
          <a:xfrm>
            <a:off x="0" y="762000"/>
            <a:ext cx="5195333" cy="400110"/>
          </a:xfrm>
          <a:prstGeom prst="rect">
            <a:avLst/>
          </a:prstGeom>
        </p:spPr>
        <p:txBody>
          <a:bodyPr wrap="none">
            <a:spAutoFit/>
          </a:bodyPr>
          <a:lstStyle/>
          <a:p>
            <a:r>
              <a:rPr lang="en-US" sz="2000" b="1" dirty="0" smtClean="0"/>
              <a:t>Continuum Modeling of </a:t>
            </a:r>
            <a:r>
              <a:rPr lang="en-US" sz="2000" b="1" dirty="0" smtClean="0">
                <a:solidFill>
                  <a:schemeClr val="accent5"/>
                </a:solidFill>
              </a:rPr>
              <a:t>Multiphase</a:t>
            </a:r>
            <a:r>
              <a:rPr lang="en-US" sz="2000" b="1" dirty="0" smtClean="0"/>
              <a:t> Flow </a:t>
            </a:r>
            <a:endParaRPr lang="en-US" sz="20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Overview Multiphase Flows</a:t>
            </a:r>
            <a:endParaRPr lang="en-US" dirty="0"/>
          </a:p>
        </p:txBody>
      </p:sp>
      <p:sp>
        <p:nvSpPr>
          <p:cNvPr id="4" name="Rectangle 3"/>
          <p:cNvSpPr/>
          <p:nvPr/>
        </p:nvSpPr>
        <p:spPr>
          <a:xfrm>
            <a:off x="304800" y="1066800"/>
            <a:ext cx="8305800" cy="369332"/>
          </a:xfrm>
          <a:prstGeom prst="rect">
            <a:avLst/>
          </a:prstGeom>
        </p:spPr>
        <p:txBody>
          <a:bodyPr wrap="square">
            <a:spAutoFit/>
          </a:bodyPr>
          <a:lstStyle/>
          <a:p>
            <a:r>
              <a:rPr lang="en-US" b="1" dirty="0" smtClean="0"/>
              <a:t>What is Multiphase Flow?  </a:t>
            </a:r>
          </a:p>
        </p:txBody>
      </p:sp>
      <p:sp>
        <p:nvSpPr>
          <p:cNvPr id="9" name="Rectangle 8"/>
          <p:cNvSpPr/>
          <p:nvPr/>
        </p:nvSpPr>
        <p:spPr>
          <a:xfrm>
            <a:off x="304800" y="4724400"/>
            <a:ext cx="4572000" cy="369332"/>
          </a:xfrm>
          <a:prstGeom prst="rect">
            <a:avLst/>
          </a:prstGeom>
        </p:spPr>
        <p:txBody>
          <a:bodyPr>
            <a:spAutoFit/>
          </a:bodyPr>
          <a:lstStyle/>
          <a:p>
            <a:r>
              <a:rPr lang="en-US" b="1" dirty="0" smtClean="0"/>
              <a:t>Multiphase Flow in our Environment</a:t>
            </a:r>
          </a:p>
        </p:txBody>
      </p:sp>
      <p:sp>
        <p:nvSpPr>
          <p:cNvPr id="10" name="Rectangle 9"/>
          <p:cNvSpPr/>
          <p:nvPr/>
        </p:nvSpPr>
        <p:spPr>
          <a:xfrm>
            <a:off x="304800" y="1371600"/>
            <a:ext cx="4572000" cy="923330"/>
          </a:xfrm>
          <a:prstGeom prst="rect">
            <a:avLst/>
          </a:prstGeom>
        </p:spPr>
        <p:txBody>
          <a:bodyPr>
            <a:spAutoFit/>
          </a:bodyPr>
          <a:lstStyle/>
          <a:p>
            <a:r>
              <a:rPr lang="en-US" dirty="0" smtClean="0"/>
              <a:t>Fluid flow consisting of more than one phase or component – separation of scale above molecular level</a:t>
            </a:r>
            <a:endParaRPr lang="en-US" dirty="0"/>
          </a:p>
        </p:txBody>
      </p:sp>
      <p:sp>
        <p:nvSpPr>
          <p:cNvPr id="12" name="Rectangle 11"/>
          <p:cNvSpPr/>
          <p:nvPr/>
        </p:nvSpPr>
        <p:spPr>
          <a:xfrm>
            <a:off x="304800" y="2971800"/>
            <a:ext cx="4800600" cy="646331"/>
          </a:xfrm>
          <a:prstGeom prst="rect">
            <a:avLst/>
          </a:prstGeom>
        </p:spPr>
        <p:txBody>
          <a:bodyPr wrap="square">
            <a:spAutoFit/>
          </a:bodyPr>
          <a:lstStyle/>
          <a:p>
            <a:r>
              <a:rPr lang="en-US" dirty="0" smtClean="0"/>
              <a:t>Industry: Chemical, petrochemical, metallurgical, environmental, energy, etc</a:t>
            </a:r>
          </a:p>
        </p:txBody>
      </p:sp>
      <p:sp>
        <p:nvSpPr>
          <p:cNvPr id="13" name="Rectangle 12"/>
          <p:cNvSpPr/>
          <p:nvPr/>
        </p:nvSpPr>
        <p:spPr>
          <a:xfrm>
            <a:off x="304800" y="3541931"/>
            <a:ext cx="4572000" cy="646331"/>
          </a:xfrm>
          <a:prstGeom prst="rect">
            <a:avLst/>
          </a:prstGeom>
        </p:spPr>
        <p:txBody>
          <a:bodyPr>
            <a:spAutoFit/>
          </a:bodyPr>
          <a:lstStyle/>
          <a:p>
            <a:r>
              <a:rPr lang="en-US" dirty="0" smtClean="0"/>
              <a:t>Devices: fluidized beds, pneumatic transport, risers, cyclones, etc (see end of presentation)</a:t>
            </a:r>
          </a:p>
        </p:txBody>
      </p:sp>
      <p:sp>
        <p:nvSpPr>
          <p:cNvPr id="14" name="Rectangle 13"/>
          <p:cNvSpPr/>
          <p:nvPr/>
        </p:nvSpPr>
        <p:spPr>
          <a:xfrm>
            <a:off x="304800" y="2678668"/>
            <a:ext cx="4572000" cy="369332"/>
          </a:xfrm>
          <a:prstGeom prst="rect">
            <a:avLst/>
          </a:prstGeom>
        </p:spPr>
        <p:txBody>
          <a:bodyPr>
            <a:spAutoFit/>
          </a:bodyPr>
          <a:lstStyle/>
          <a:p>
            <a:r>
              <a:rPr lang="en-US" b="1" dirty="0" smtClean="0"/>
              <a:t>Multiphase Flow in Industry</a:t>
            </a:r>
          </a:p>
        </p:txBody>
      </p:sp>
      <p:sp>
        <p:nvSpPr>
          <p:cNvPr id="15" name="Rectangle 14"/>
          <p:cNvSpPr/>
          <p:nvPr/>
        </p:nvSpPr>
        <p:spPr>
          <a:xfrm>
            <a:off x="304800" y="5029200"/>
            <a:ext cx="4572000" cy="646331"/>
          </a:xfrm>
          <a:prstGeom prst="rect">
            <a:avLst/>
          </a:prstGeom>
        </p:spPr>
        <p:txBody>
          <a:bodyPr>
            <a:spAutoFit/>
          </a:bodyPr>
          <a:lstStyle/>
          <a:p>
            <a:r>
              <a:rPr lang="en-US" dirty="0" smtClean="0"/>
              <a:t>Snow, avalanches, mud slides, debris flows, etc</a:t>
            </a:r>
          </a:p>
        </p:txBody>
      </p:sp>
      <p:pic>
        <p:nvPicPr>
          <p:cNvPr id="16" name="Picture 8" descr="fluidized_bed"/>
          <p:cNvPicPr>
            <a:picLocks noChangeAspect="1" noChangeArrowheads="1"/>
          </p:cNvPicPr>
          <p:nvPr/>
        </p:nvPicPr>
        <p:blipFill>
          <a:blip r:embed="rId3" cstate="print"/>
          <a:srcRect/>
          <a:stretch>
            <a:fillRect/>
          </a:stretch>
        </p:blipFill>
        <p:spPr bwMode="auto">
          <a:xfrm>
            <a:off x="7000875" y="3884613"/>
            <a:ext cx="2074863" cy="2940050"/>
          </a:xfrm>
          <a:prstGeom prst="rect">
            <a:avLst/>
          </a:prstGeom>
          <a:noFill/>
          <a:ln w="9525">
            <a:noFill/>
            <a:miter lim="800000"/>
            <a:headEnd/>
            <a:tailEnd/>
          </a:ln>
        </p:spPr>
      </p:pic>
      <p:pic>
        <p:nvPicPr>
          <p:cNvPr id="17" name="Picture 9"/>
          <p:cNvPicPr>
            <a:picLocks noChangeAspect="1" noChangeArrowheads="1"/>
          </p:cNvPicPr>
          <p:nvPr/>
        </p:nvPicPr>
        <p:blipFill>
          <a:blip r:embed="rId4" cstate="print"/>
          <a:srcRect/>
          <a:stretch>
            <a:fillRect/>
          </a:stretch>
        </p:blipFill>
        <p:spPr bwMode="auto">
          <a:xfrm>
            <a:off x="5027613" y="4870450"/>
            <a:ext cx="1752600" cy="1219200"/>
          </a:xfrm>
          <a:prstGeom prst="rect">
            <a:avLst/>
          </a:prstGeom>
          <a:noFill/>
          <a:ln w="9525">
            <a:noFill/>
            <a:miter lim="800000"/>
            <a:headEnd/>
            <a:tailEnd/>
          </a:ln>
        </p:spPr>
      </p:pic>
      <p:sp>
        <p:nvSpPr>
          <p:cNvPr id="18" name="Text Box 21"/>
          <p:cNvSpPr txBox="1">
            <a:spLocks noChangeArrowheads="1"/>
          </p:cNvSpPr>
          <p:nvPr/>
        </p:nvSpPr>
        <p:spPr bwMode="auto">
          <a:xfrm>
            <a:off x="4191000" y="6276975"/>
            <a:ext cx="2886075" cy="584775"/>
          </a:xfrm>
          <a:prstGeom prst="rect">
            <a:avLst/>
          </a:prstGeom>
          <a:noFill/>
          <a:ln w="9525">
            <a:noFill/>
            <a:miter lim="800000"/>
            <a:headEnd/>
            <a:tailEnd/>
          </a:ln>
        </p:spPr>
        <p:txBody>
          <a:bodyPr wrap="square">
            <a:spAutoFit/>
          </a:bodyPr>
          <a:lstStyle/>
          <a:p>
            <a:pPr algn="ctr" eaLnBrk="0" hangingPunct="0"/>
            <a:r>
              <a:rPr lang="en-US" sz="1600" b="1" dirty="0">
                <a:solidFill>
                  <a:schemeClr val="tx2"/>
                </a:solidFill>
              </a:rPr>
              <a:t>Chemical Process &amp; Energy</a:t>
            </a:r>
          </a:p>
          <a:p>
            <a:pPr algn="ctr" eaLnBrk="0" hangingPunct="0"/>
            <a:r>
              <a:rPr lang="en-US" sz="1600" b="1" dirty="0">
                <a:solidFill>
                  <a:schemeClr val="tx2"/>
                </a:solidFill>
              </a:rPr>
              <a:t>Industries</a:t>
            </a:r>
          </a:p>
        </p:txBody>
      </p:sp>
      <p:pic>
        <p:nvPicPr>
          <p:cNvPr id="19" name="Picture 24" descr="fluidisedbed208by301"/>
          <p:cNvPicPr>
            <a:picLocks noChangeAspect="1" noChangeArrowheads="1"/>
          </p:cNvPicPr>
          <p:nvPr/>
        </p:nvPicPr>
        <p:blipFill>
          <a:blip r:embed="rId5" cstate="print"/>
          <a:srcRect t="11200"/>
          <a:stretch>
            <a:fillRect/>
          </a:stretch>
        </p:blipFill>
        <p:spPr bwMode="auto">
          <a:xfrm>
            <a:off x="7356475" y="1455738"/>
            <a:ext cx="1787525" cy="2290762"/>
          </a:xfrm>
          <a:prstGeom prst="rect">
            <a:avLst/>
          </a:prstGeom>
          <a:noFill/>
          <a:ln w="9525">
            <a:noFill/>
            <a:miter lim="800000"/>
            <a:headEnd/>
            <a:tailEnd/>
          </a:ln>
        </p:spPr>
      </p:pic>
      <p:pic>
        <p:nvPicPr>
          <p:cNvPr id="20" name="Picture 25" descr="rifig01-transport-fase-diluida"/>
          <p:cNvPicPr>
            <a:picLocks noChangeAspect="1" noChangeArrowheads="1"/>
          </p:cNvPicPr>
          <p:nvPr/>
        </p:nvPicPr>
        <p:blipFill>
          <a:blip r:embed="rId6" cstate="print"/>
          <a:srcRect/>
          <a:stretch>
            <a:fillRect/>
          </a:stretch>
        </p:blipFill>
        <p:spPr bwMode="auto">
          <a:xfrm>
            <a:off x="6400800" y="165100"/>
            <a:ext cx="2743200" cy="2046288"/>
          </a:xfrm>
          <a:prstGeom prst="rect">
            <a:avLst/>
          </a:prstGeom>
          <a:noFill/>
          <a:ln w="9525">
            <a:noFill/>
            <a:miter lim="800000"/>
            <a:headEnd/>
            <a:tailEnd/>
          </a:ln>
        </p:spPr>
      </p:pic>
      <p:sp>
        <p:nvSpPr>
          <p:cNvPr id="21" name="Text Box 26"/>
          <p:cNvSpPr txBox="1">
            <a:spLocks noChangeArrowheads="1"/>
          </p:cNvSpPr>
          <p:nvPr/>
        </p:nvSpPr>
        <p:spPr bwMode="auto">
          <a:xfrm>
            <a:off x="5938838" y="2214563"/>
            <a:ext cx="1366837" cy="581025"/>
          </a:xfrm>
          <a:prstGeom prst="rect">
            <a:avLst/>
          </a:prstGeom>
          <a:noFill/>
          <a:ln w="9525">
            <a:noFill/>
            <a:miter lim="800000"/>
            <a:headEnd/>
            <a:tailEnd/>
          </a:ln>
        </p:spPr>
        <p:txBody>
          <a:bodyPr>
            <a:spAutoFit/>
          </a:bodyPr>
          <a:lstStyle/>
          <a:p>
            <a:pPr algn="ctr" eaLnBrk="0" hangingPunct="0"/>
            <a:r>
              <a:rPr lang="en-US" sz="1600" b="1">
                <a:solidFill>
                  <a:schemeClr val="tx2"/>
                </a:solidFill>
              </a:rPr>
              <a:t>Pneumatic Transport</a:t>
            </a:r>
          </a:p>
        </p:txBody>
      </p:sp>
      <p:sp>
        <p:nvSpPr>
          <p:cNvPr id="22" name="Text Box 27"/>
          <p:cNvSpPr txBox="1">
            <a:spLocks noChangeArrowheads="1"/>
          </p:cNvSpPr>
          <p:nvPr/>
        </p:nvSpPr>
        <p:spPr bwMode="auto">
          <a:xfrm>
            <a:off x="6318250" y="3201988"/>
            <a:ext cx="1062038" cy="581025"/>
          </a:xfrm>
          <a:prstGeom prst="rect">
            <a:avLst/>
          </a:prstGeom>
          <a:noFill/>
          <a:ln w="9525">
            <a:noFill/>
            <a:miter lim="800000"/>
            <a:headEnd/>
            <a:tailEnd/>
          </a:ln>
        </p:spPr>
        <p:txBody>
          <a:bodyPr>
            <a:spAutoFit/>
          </a:bodyPr>
          <a:lstStyle/>
          <a:p>
            <a:pPr algn="ctr" eaLnBrk="0" hangingPunct="0"/>
            <a:r>
              <a:rPr lang="en-US" sz="1600" b="1">
                <a:solidFill>
                  <a:schemeClr val="tx2"/>
                </a:solidFill>
              </a:rPr>
              <a:t>Fluidized Beds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441325" y="1304925"/>
          <a:ext cx="2532063" cy="593725"/>
        </p:xfrm>
        <a:graphic>
          <a:graphicData uri="http://schemas.openxmlformats.org/presentationml/2006/ole">
            <p:oleObj spid="_x0000_s454658" name="Equation" r:id="rId4" imgW="1676160" imgH="393480" progId="Equation.3">
              <p:embed/>
            </p:oleObj>
          </a:graphicData>
        </a:graphic>
      </p:graphicFrame>
      <p:graphicFrame>
        <p:nvGraphicFramePr>
          <p:cNvPr id="1027" name="Object 3"/>
          <p:cNvGraphicFramePr>
            <a:graphicFrameLocks noChangeAspect="1"/>
          </p:cNvGraphicFramePr>
          <p:nvPr/>
        </p:nvGraphicFramePr>
        <p:xfrm>
          <a:off x="441325" y="1919288"/>
          <a:ext cx="2916238" cy="595312"/>
        </p:xfrm>
        <a:graphic>
          <a:graphicData uri="http://schemas.openxmlformats.org/presentationml/2006/ole">
            <p:oleObj spid="_x0000_s454659" name="Equation" r:id="rId5" imgW="1930320" imgH="393480" progId="Equation.3">
              <p:embed/>
            </p:oleObj>
          </a:graphicData>
        </a:graphic>
      </p:graphicFrame>
      <p:graphicFrame>
        <p:nvGraphicFramePr>
          <p:cNvPr id="1028" name="Object 4"/>
          <p:cNvGraphicFramePr>
            <a:graphicFrameLocks noChangeAspect="1"/>
          </p:cNvGraphicFramePr>
          <p:nvPr/>
        </p:nvGraphicFramePr>
        <p:xfrm>
          <a:off x="447675" y="3267075"/>
          <a:ext cx="5538788" cy="668338"/>
        </p:xfrm>
        <a:graphic>
          <a:graphicData uri="http://schemas.openxmlformats.org/presentationml/2006/ole">
            <p:oleObj spid="_x0000_s454660" name="Equation" r:id="rId6" imgW="3682800" imgH="444240" progId="Equation.3">
              <p:embed/>
            </p:oleObj>
          </a:graphicData>
        </a:graphic>
      </p:graphicFrame>
      <p:graphicFrame>
        <p:nvGraphicFramePr>
          <p:cNvPr id="1029" name="Object 5"/>
          <p:cNvGraphicFramePr>
            <a:graphicFrameLocks noChangeAspect="1"/>
          </p:cNvGraphicFramePr>
          <p:nvPr/>
        </p:nvGraphicFramePr>
        <p:xfrm>
          <a:off x="400050" y="4038600"/>
          <a:ext cx="6865938" cy="666750"/>
        </p:xfrm>
        <a:graphic>
          <a:graphicData uri="http://schemas.openxmlformats.org/presentationml/2006/ole">
            <p:oleObj spid="_x0000_s454661" name="Equation" r:id="rId7" imgW="4572000" imgH="444240" progId="Equation.3">
              <p:embed/>
            </p:oleObj>
          </a:graphicData>
        </a:graphic>
      </p:graphicFrame>
      <p:sp>
        <p:nvSpPr>
          <p:cNvPr id="1031" name="Text Box 12"/>
          <p:cNvSpPr txBox="1">
            <a:spLocks noChangeArrowheads="1"/>
          </p:cNvSpPr>
          <p:nvPr/>
        </p:nvSpPr>
        <p:spPr bwMode="auto">
          <a:xfrm>
            <a:off x="0" y="773113"/>
            <a:ext cx="4419600" cy="396875"/>
          </a:xfrm>
          <a:prstGeom prst="rect">
            <a:avLst/>
          </a:prstGeom>
          <a:noFill/>
          <a:ln w="9525" algn="ctr">
            <a:noFill/>
            <a:miter lim="800000"/>
            <a:headEnd/>
            <a:tailEnd/>
          </a:ln>
        </p:spPr>
        <p:txBody>
          <a:bodyPr>
            <a:spAutoFit/>
          </a:bodyPr>
          <a:lstStyle/>
          <a:p>
            <a:r>
              <a:rPr lang="en-US" sz="2000" b="1" dirty="0"/>
              <a:t>Continuity</a:t>
            </a:r>
          </a:p>
        </p:txBody>
      </p:sp>
      <p:sp>
        <p:nvSpPr>
          <p:cNvPr id="1032" name="Text Box 13"/>
          <p:cNvSpPr txBox="1">
            <a:spLocks noChangeArrowheads="1"/>
          </p:cNvSpPr>
          <p:nvPr/>
        </p:nvSpPr>
        <p:spPr bwMode="auto">
          <a:xfrm>
            <a:off x="0" y="2787651"/>
            <a:ext cx="4419600" cy="396875"/>
          </a:xfrm>
          <a:prstGeom prst="rect">
            <a:avLst/>
          </a:prstGeom>
          <a:noFill/>
          <a:ln w="9525" algn="ctr">
            <a:noFill/>
            <a:miter lim="800000"/>
            <a:headEnd/>
            <a:tailEnd/>
          </a:ln>
        </p:spPr>
        <p:txBody>
          <a:bodyPr>
            <a:spAutoFit/>
          </a:bodyPr>
          <a:lstStyle/>
          <a:p>
            <a:r>
              <a:rPr lang="en-US" sz="2000" b="1" dirty="0"/>
              <a:t>Momentum Balance</a:t>
            </a:r>
          </a:p>
        </p:txBody>
      </p:sp>
      <p:sp>
        <p:nvSpPr>
          <p:cNvPr id="1033" name="Text Box 20"/>
          <p:cNvSpPr txBox="1">
            <a:spLocks noChangeArrowheads="1"/>
          </p:cNvSpPr>
          <p:nvPr/>
        </p:nvSpPr>
        <p:spPr bwMode="auto">
          <a:xfrm>
            <a:off x="5943600" y="977900"/>
            <a:ext cx="3200400" cy="2031325"/>
          </a:xfrm>
          <a:prstGeom prst="rect">
            <a:avLst/>
          </a:prstGeom>
          <a:noFill/>
          <a:ln w="9525">
            <a:noFill/>
            <a:miter lim="800000"/>
            <a:headEnd/>
            <a:tailEnd/>
          </a:ln>
        </p:spPr>
        <p:txBody>
          <a:bodyPr>
            <a:spAutoFit/>
          </a:bodyPr>
          <a:lstStyle/>
          <a:p>
            <a:pPr marL="347663" indent="-347663">
              <a:buFont typeface="Symbol" pitchFamily="18" charset="2"/>
              <a:buNone/>
              <a:tabLst>
                <a:tab pos="566738" algn="l"/>
              </a:tabLst>
            </a:pPr>
            <a:r>
              <a:rPr lang="en-US" sz="1400" i="1" dirty="0" err="1">
                <a:latin typeface="Symbol" pitchFamily="18" charset="2"/>
              </a:rPr>
              <a:t>e</a:t>
            </a:r>
            <a:r>
              <a:rPr lang="en-US" sz="1400" i="1" baseline="-25000" dirty="0" err="1"/>
              <a:t>g</a:t>
            </a:r>
            <a:r>
              <a:rPr lang="en-US" sz="1400" dirty="0"/>
              <a:t>	=	void fraction</a:t>
            </a:r>
          </a:p>
          <a:p>
            <a:pPr marL="347663" indent="-347663">
              <a:buFont typeface="Symbol" pitchFamily="18" charset="2"/>
              <a:buNone/>
              <a:tabLst>
                <a:tab pos="566738" algn="l"/>
              </a:tabLst>
            </a:pPr>
            <a:r>
              <a:rPr lang="en-US" sz="1400" i="1" dirty="0" err="1">
                <a:latin typeface="Symbol" pitchFamily="18" charset="2"/>
              </a:rPr>
              <a:t>e</a:t>
            </a:r>
            <a:r>
              <a:rPr lang="en-US" sz="1400" i="1" baseline="-25000" dirty="0" err="1"/>
              <a:t>sm</a:t>
            </a:r>
            <a:r>
              <a:rPr lang="en-US" sz="1400" dirty="0"/>
              <a:t>	=	</a:t>
            </a:r>
            <a:r>
              <a:rPr lang="en-US" sz="1400" i="1" dirty="0" err="1"/>
              <a:t>m</a:t>
            </a:r>
            <a:r>
              <a:rPr lang="en-US" sz="1400" baseline="30000" dirty="0" err="1"/>
              <a:t>th</a:t>
            </a:r>
            <a:r>
              <a:rPr lang="en-US" sz="1400" dirty="0"/>
              <a:t> phase solids vol. fraction</a:t>
            </a:r>
          </a:p>
          <a:p>
            <a:pPr marL="347663" indent="-347663">
              <a:buFont typeface="Symbol" pitchFamily="18" charset="2"/>
              <a:buNone/>
              <a:tabLst>
                <a:tab pos="566738" algn="l"/>
              </a:tabLst>
            </a:pPr>
            <a:r>
              <a:rPr lang="en-US" sz="1400" i="1" dirty="0" err="1">
                <a:latin typeface="Symbol" pitchFamily="18" charset="2"/>
              </a:rPr>
              <a:t>r</a:t>
            </a:r>
            <a:r>
              <a:rPr lang="en-US" sz="1400" i="1" baseline="-25000" dirty="0" err="1"/>
              <a:t>g</a:t>
            </a:r>
            <a:r>
              <a:rPr lang="en-US" sz="1400" dirty="0"/>
              <a:t>	=	gas density (material)</a:t>
            </a:r>
          </a:p>
          <a:p>
            <a:pPr marL="347663" indent="-347663">
              <a:tabLst>
                <a:tab pos="566738" algn="l"/>
              </a:tabLst>
            </a:pPr>
            <a:r>
              <a:rPr lang="en-US" sz="1400" i="1" dirty="0" err="1">
                <a:latin typeface="Symbol" pitchFamily="18" charset="2"/>
              </a:rPr>
              <a:t>r</a:t>
            </a:r>
            <a:r>
              <a:rPr lang="en-US" sz="1400" i="1" baseline="-25000" dirty="0" err="1"/>
              <a:t>sm</a:t>
            </a:r>
            <a:r>
              <a:rPr lang="en-US" sz="1400" dirty="0"/>
              <a:t>	=	</a:t>
            </a:r>
            <a:r>
              <a:rPr lang="en-US" sz="1400" i="1" dirty="0" err="1"/>
              <a:t>m</a:t>
            </a:r>
            <a:r>
              <a:rPr lang="en-US" sz="1400" baseline="30000" dirty="0" err="1"/>
              <a:t>th</a:t>
            </a:r>
            <a:r>
              <a:rPr lang="en-US" sz="1400" dirty="0"/>
              <a:t> phase particle density  	(material)</a:t>
            </a:r>
          </a:p>
          <a:p>
            <a:pPr marL="347663" indent="-347663">
              <a:tabLst>
                <a:tab pos="566738" algn="l"/>
              </a:tabLst>
            </a:pPr>
            <a:r>
              <a:rPr lang="en-US" sz="1400" b="1" dirty="0"/>
              <a:t>g</a:t>
            </a:r>
            <a:r>
              <a:rPr lang="en-US" sz="1400" dirty="0"/>
              <a:t>	=	gravitational acceleration</a:t>
            </a:r>
          </a:p>
          <a:p>
            <a:pPr marL="347663" indent="-347663">
              <a:tabLst>
                <a:tab pos="566738" algn="l"/>
              </a:tabLst>
            </a:pPr>
            <a:r>
              <a:rPr lang="en-US" sz="1400" b="1" dirty="0" err="1"/>
              <a:t>u</a:t>
            </a:r>
            <a:r>
              <a:rPr lang="en-US" sz="1400" baseline="-25000" dirty="0" err="1"/>
              <a:t>g</a:t>
            </a:r>
            <a:r>
              <a:rPr lang="en-US" sz="1400" dirty="0"/>
              <a:t> 	=	gas phase velocity</a:t>
            </a:r>
          </a:p>
          <a:p>
            <a:pPr marL="347663" indent="-347663">
              <a:tabLst>
                <a:tab pos="566738" algn="l"/>
              </a:tabLst>
            </a:pPr>
            <a:r>
              <a:rPr lang="en-US" sz="1400" b="1" dirty="0" err="1"/>
              <a:t>u</a:t>
            </a:r>
            <a:r>
              <a:rPr lang="en-US" sz="1400" baseline="-25000" dirty="0" err="1"/>
              <a:t>sm</a:t>
            </a:r>
            <a:r>
              <a:rPr lang="en-US" sz="1400" dirty="0"/>
              <a:t> 	=	</a:t>
            </a:r>
            <a:r>
              <a:rPr lang="en-US" sz="1400" i="1" dirty="0" err="1"/>
              <a:t>m</a:t>
            </a:r>
            <a:r>
              <a:rPr lang="en-US" sz="1400" baseline="30000" dirty="0" err="1"/>
              <a:t>th</a:t>
            </a:r>
            <a:r>
              <a:rPr lang="en-US" sz="1400" dirty="0"/>
              <a:t> phase solids velocity</a:t>
            </a:r>
          </a:p>
          <a:p>
            <a:pPr marL="347663" indent="-347663">
              <a:tabLst>
                <a:tab pos="566738" algn="l"/>
              </a:tabLst>
            </a:pPr>
            <a:r>
              <a:rPr lang="en-US" sz="1400" i="1" dirty="0" err="1" smtClean="0">
                <a:latin typeface="Symbol" pitchFamily="18" charset="2"/>
              </a:rPr>
              <a:t>q</a:t>
            </a:r>
            <a:r>
              <a:rPr lang="en-US" sz="1400" i="1" baseline="-25000" dirty="0" err="1" smtClean="0"/>
              <a:t>m</a:t>
            </a:r>
            <a:r>
              <a:rPr lang="en-US" sz="1400" i="1" dirty="0" smtClean="0"/>
              <a:t> </a:t>
            </a:r>
            <a:r>
              <a:rPr lang="en-US" sz="1400" dirty="0"/>
              <a:t>	=	</a:t>
            </a:r>
            <a:r>
              <a:rPr lang="en-US" sz="1400" i="1" dirty="0" err="1"/>
              <a:t>m</a:t>
            </a:r>
            <a:r>
              <a:rPr lang="en-US" sz="1400" baseline="30000" dirty="0" err="1"/>
              <a:t>th</a:t>
            </a:r>
            <a:r>
              <a:rPr lang="en-US" sz="1400" dirty="0"/>
              <a:t> phase granular temperature</a:t>
            </a:r>
          </a:p>
        </p:txBody>
      </p:sp>
      <p:sp>
        <p:nvSpPr>
          <p:cNvPr id="2061" name="Rectangle 19"/>
          <p:cNvSpPr>
            <a:spLocks noChangeArrowheads="1"/>
          </p:cNvSpPr>
          <p:nvPr/>
        </p:nvSpPr>
        <p:spPr bwMode="auto">
          <a:xfrm>
            <a:off x="4019550" y="3333750"/>
            <a:ext cx="539750" cy="422275"/>
          </a:xfrm>
          <a:prstGeom prst="rect">
            <a:avLst/>
          </a:prstGeom>
          <a:noFill/>
          <a:ln w="25400" algn="ctr">
            <a:solidFill>
              <a:schemeClr val="accent6"/>
            </a:solidFill>
            <a:miter lim="800000"/>
            <a:headEnd/>
            <a:tailEnd/>
          </a:ln>
        </p:spPr>
        <p:txBody>
          <a:bodyPr anchor="ctr">
            <a:spAutoFit/>
          </a:bodyPr>
          <a:lstStyle/>
          <a:p>
            <a:endParaRPr lang="en-US">
              <a:latin typeface="Times New Roman" pitchFamily="18" charset="0"/>
            </a:endParaRPr>
          </a:p>
        </p:txBody>
      </p:sp>
      <p:sp>
        <p:nvSpPr>
          <p:cNvPr id="2" name="Rectangle 19"/>
          <p:cNvSpPr>
            <a:spLocks noChangeArrowheads="1"/>
          </p:cNvSpPr>
          <p:nvPr/>
        </p:nvSpPr>
        <p:spPr bwMode="auto">
          <a:xfrm>
            <a:off x="4551362" y="4092575"/>
            <a:ext cx="539750" cy="422275"/>
          </a:xfrm>
          <a:prstGeom prst="rect">
            <a:avLst/>
          </a:prstGeom>
          <a:noFill/>
          <a:ln w="25400" algn="ctr">
            <a:solidFill>
              <a:schemeClr val="accent6"/>
            </a:solidFill>
            <a:miter lim="800000"/>
            <a:headEnd/>
            <a:tailEnd/>
          </a:ln>
        </p:spPr>
        <p:txBody>
          <a:bodyPr anchor="ctr">
            <a:spAutoFit/>
          </a:bodyPr>
          <a:lstStyle/>
          <a:p>
            <a:endParaRPr lang="en-US">
              <a:latin typeface="Times New Roman" pitchFamily="18" charset="0"/>
            </a:endParaRPr>
          </a:p>
        </p:txBody>
      </p:sp>
      <p:sp>
        <p:nvSpPr>
          <p:cNvPr id="3" name="Rectangle 19"/>
          <p:cNvSpPr>
            <a:spLocks noChangeArrowheads="1"/>
          </p:cNvSpPr>
          <p:nvPr/>
        </p:nvSpPr>
        <p:spPr bwMode="auto">
          <a:xfrm>
            <a:off x="5462587" y="3360221"/>
            <a:ext cx="539750" cy="369332"/>
          </a:xfrm>
          <a:prstGeom prst="rect">
            <a:avLst/>
          </a:prstGeom>
          <a:noFill/>
          <a:ln w="25400" algn="ctr">
            <a:solidFill>
              <a:schemeClr val="accent4"/>
            </a:solidFill>
            <a:miter lim="800000"/>
            <a:headEnd/>
            <a:tailEnd/>
          </a:ln>
        </p:spPr>
        <p:txBody>
          <a:bodyPr anchor="ctr">
            <a:spAutoFit/>
          </a:bodyPr>
          <a:lstStyle/>
          <a:p>
            <a:endParaRPr lang="en-US">
              <a:solidFill>
                <a:schemeClr val="accent4"/>
              </a:solidFill>
              <a:latin typeface="Times New Roman" pitchFamily="18" charset="0"/>
            </a:endParaRPr>
          </a:p>
        </p:txBody>
      </p:sp>
      <p:sp>
        <p:nvSpPr>
          <p:cNvPr id="4" name="Rectangle 19"/>
          <p:cNvSpPr>
            <a:spLocks noChangeArrowheads="1"/>
          </p:cNvSpPr>
          <p:nvPr/>
        </p:nvSpPr>
        <p:spPr bwMode="auto">
          <a:xfrm>
            <a:off x="6069012" y="4119046"/>
            <a:ext cx="539750" cy="369332"/>
          </a:xfrm>
          <a:prstGeom prst="rect">
            <a:avLst/>
          </a:prstGeom>
          <a:noFill/>
          <a:ln w="25400" algn="ctr">
            <a:solidFill>
              <a:schemeClr val="accent4"/>
            </a:solidFill>
            <a:miter lim="800000"/>
            <a:headEnd/>
            <a:tailEnd/>
          </a:ln>
        </p:spPr>
        <p:txBody>
          <a:bodyPr anchor="ctr">
            <a:spAutoFit/>
          </a:bodyPr>
          <a:lstStyle/>
          <a:p>
            <a:endParaRPr lang="en-US">
              <a:solidFill>
                <a:schemeClr val="accent4"/>
              </a:solidFill>
              <a:latin typeface="Times New Roman" pitchFamily="18" charset="0"/>
            </a:endParaRPr>
          </a:p>
        </p:txBody>
      </p:sp>
      <p:sp>
        <p:nvSpPr>
          <p:cNvPr id="1167" name="Text Box 143"/>
          <p:cNvSpPr txBox="1">
            <a:spLocks noChangeArrowheads="1"/>
          </p:cNvSpPr>
          <p:nvPr/>
        </p:nvSpPr>
        <p:spPr bwMode="auto">
          <a:xfrm>
            <a:off x="4324350" y="3784600"/>
            <a:ext cx="712054" cy="307777"/>
          </a:xfrm>
          <a:prstGeom prst="rect">
            <a:avLst/>
          </a:prstGeom>
          <a:noFill/>
          <a:ln w="9525">
            <a:noFill/>
            <a:miter lim="800000"/>
            <a:headEnd/>
            <a:tailEnd/>
          </a:ln>
        </p:spPr>
        <p:txBody>
          <a:bodyPr wrap="none">
            <a:spAutoFit/>
          </a:bodyPr>
          <a:lstStyle/>
          <a:p>
            <a:r>
              <a:rPr lang="en-US" sz="1400" b="1" dirty="0">
                <a:solidFill>
                  <a:schemeClr val="accent6"/>
                </a:solidFill>
              </a:rPr>
              <a:t>stress</a:t>
            </a:r>
          </a:p>
        </p:txBody>
      </p:sp>
      <p:sp>
        <p:nvSpPr>
          <p:cNvPr id="1168" name="Text Box 144"/>
          <p:cNvSpPr txBox="1">
            <a:spLocks noChangeArrowheads="1"/>
          </p:cNvSpPr>
          <p:nvPr/>
        </p:nvSpPr>
        <p:spPr bwMode="auto">
          <a:xfrm>
            <a:off x="5843587" y="3784600"/>
            <a:ext cx="889987" cy="307777"/>
          </a:xfrm>
          <a:prstGeom prst="rect">
            <a:avLst/>
          </a:prstGeom>
          <a:noFill/>
          <a:ln w="9525">
            <a:noFill/>
            <a:miter lim="800000"/>
            <a:headEnd/>
            <a:tailEnd/>
          </a:ln>
        </p:spPr>
        <p:txBody>
          <a:bodyPr wrap="none">
            <a:spAutoFit/>
          </a:bodyPr>
          <a:lstStyle/>
          <a:p>
            <a:r>
              <a:rPr lang="en-US" sz="1400" b="1" dirty="0">
                <a:solidFill>
                  <a:schemeClr val="accent4"/>
                </a:solidFill>
              </a:rPr>
              <a:t>g-s drag</a:t>
            </a:r>
          </a:p>
        </p:txBody>
      </p:sp>
      <p:sp>
        <p:nvSpPr>
          <p:cNvPr id="128" name="Rectangle 19"/>
          <p:cNvSpPr>
            <a:spLocks noChangeArrowheads="1"/>
          </p:cNvSpPr>
          <p:nvPr/>
        </p:nvSpPr>
        <p:spPr bwMode="auto">
          <a:xfrm>
            <a:off x="6827837" y="4120633"/>
            <a:ext cx="539750" cy="369332"/>
          </a:xfrm>
          <a:prstGeom prst="rect">
            <a:avLst/>
          </a:prstGeom>
          <a:noFill/>
          <a:ln w="25400" algn="ctr">
            <a:solidFill>
              <a:schemeClr val="accent4"/>
            </a:solidFill>
            <a:miter lim="800000"/>
            <a:headEnd/>
            <a:tailEnd/>
          </a:ln>
        </p:spPr>
        <p:txBody>
          <a:bodyPr anchor="ctr">
            <a:spAutoFit/>
          </a:bodyPr>
          <a:lstStyle/>
          <a:p>
            <a:endParaRPr lang="en-US">
              <a:solidFill>
                <a:schemeClr val="accent4"/>
              </a:solidFill>
              <a:latin typeface="Times New Roman" pitchFamily="18" charset="0"/>
            </a:endParaRPr>
          </a:p>
        </p:txBody>
      </p:sp>
      <p:sp>
        <p:nvSpPr>
          <p:cNvPr id="129" name="Text Box 144"/>
          <p:cNvSpPr txBox="1">
            <a:spLocks noChangeArrowheads="1"/>
          </p:cNvSpPr>
          <p:nvPr/>
        </p:nvSpPr>
        <p:spPr bwMode="auto">
          <a:xfrm>
            <a:off x="6757987" y="3789362"/>
            <a:ext cx="1247457" cy="307777"/>
          </a:xfrm>
          <a:prstGeom prst="rect">
            <a:avLst/>
          </a:prstGeom>
          <a:noFill/>
          <a:ln w="9525">
            <a:noFill/>
            <a:miter lim="800000"/>
            <a:headEnd/>
            <a:tailEnd/>
          </a:ln>
        </p:spPr>
        <p:txBody>
          <a:bodyPr wrap="none">
            <a:spAutoFit/>
          </a:bodyPr>
          <a:lstStyle/>
          <a:p>
            <a:r>
              <a:rPr lang="en-US" sz="1400" b="1" dirty="0">
                <a:solidFill>
                  <a:schemeClr val="accent4"/>
                </a:solidFill>
              </a:rPr>
              <a:t>s-s int. force</a:t>
            </a:r>
          </a:p>
        </p:txBody>
      </p:sp>
      <p:sp>
        <p:nvSpPr>
          <p:cNvPr id="130" name="Title 129"/>
          <p:cNvSpPr>
            <a:spLocks noGrp="1"/>
          </p:cNvSpPr>
          <p:nvPr>
            <p:ph type="title"/>
          </p:nvPr>
        </p:nvSpPr>
        <p:spPr/>
        <p:txBody>
          <a:bodyPr>
            <a:noAutofit/>
          </a:bodyPr>
          <a:lstStyle/>
          <a:p>
            <a:r>
              <a:rPr lang="en-US" sz="2900" dirty="0" smtClean="0"/>
              <a:t>Continuum Modeling for </a:t>
            </a:r>
            <a:r>
              <a:rPr lang="en-US" sz="2900" dirty="0" smtClean="0">
                <a:solidFill>
                  <a:schemeClr val="accent5"/>
                </a:solidFill>
              </a:rPr>
              <a:t>Non-Reactive</a:t>
            </a:r>
            <a:r>
              <a:rPr lang="en-US" sz="2900" dirty="0" smtClean="0"/>
              <a:t> Flows </a:t>
            </a:r>
            <a:endParaRPr lang="en-US" sz="2900" dirty="0"/>
          </a:p>
        </p:txBody>
      </p:sp>
      <p:graphicFrame>
        <p:nvGraphicFramePr>
          <p:cNvPr id="131" name="Object 6"/>
          <p:cNvGraphicFramePr>
            <a:graphicFrameLocks noChangeAspect="1"/>
          </p:cNvGraphicFramePr>
          <p:nvPr/>
        </p:nvGraphicFramePr>
        <p:xfrm>
          <a:off x="752475" y="5745163"/>
          <a:ext cx="5816600" cy="588962"/>
        </p:xfrm>
        <a:graphic>
          <a:graphicData uri="http://schemas.openxmlformats.org/presentationml/2006/ole">
            <p:oleObj spid="_x0000_s454662" name="Equation" r:id="rId8" imgW="3886200" imgH="393480" progId="Equation.3">
              <p:embed/>
            </p:oleObj>
          </a:graphicData>
        </a:graphic>
      </p:graphicFrame>
      <p:sp>
        <p:nvSpPr>
          <p:cNvPr id="132" name="Text Box 14"/>
          <p:cNvSpPr txBox="1">
            <a:spLocks noChangeArrowheads="1"/>
          </p:cNvSpPr>
          <p:nvPr/>
        </p:nvSpPr>
        <p:spPr bwMode="auto">
          <a:xfrm>
            <a:off x="0" y="5068888"/>
            <a:ext cx="4419600" cy="396875"/>
          </a:xfrm>
          <a:prstGeom prst="rect">
            <a:avLst/>
          </a:prstGeom>
          <a:noFill/>
          <a:ln w="9525" algn="ctr">
            <a:noFill/>
            <a:miter lim="800000"/>
            <a:headEnd/>
            <a:tailEnd/>
          </a:ln>
        </p:spPr>
        <p:txBody>
          <a:bodyPr>
            <a:spAutoFit/>
          </a:bodyPr>
          <a:lstStyle/>
          <a:p>
            <a:r>
              <a:rPr lang="en-US" sz="2000" b="1" dirty="0"/>
              <a:t>Granular Energy Balance</a:t>
            </a:r>
          </a:p>
        </p:txBody>
      </p:sp>
      <p:sp>
        <p:nvSpPr>
          <p:cNvPr id="133" name="Rectangle 19"/>
          <p:cNvSpPr>
            <a:spLocks noChangeArrowheads="1"/>
          </p:cNvSpPr>
          <p:nvPr/>
        </p:nvSpPr>
        <p:spPr bwMode="auto">
          <a:xfrm>
            <a:off x="6089650" y="5824538"/>
            <a:ext cx="539750" cy="422275"/>
          </a:xfrm>
          <a:prstGeom prst="rect">
            <a:avLst/>
          </a:prstGeom>
          <a:noFill/>
          <a:ln w="25400" algn="ctr">
            <a:solidFill>
              <a:schemeClr val="accent6"/>
            </a:solidFill>
            <a:miter lim="800000"/>
            <a:headEnd/>
            <a:tailEnd/>
          </a:ln>
        </p:spPr>
        <p:txBody>
          <a:bodyPr anchor="ctr">
            <a:spAutoFit/>
          </a:bodyPr>
          <a:lstStyle/>
          <a:p>
            <a:endParaRPr lang="en-US">
              <a:latin typeface="Times New Roman" pitchFamily="18" charset="0"/>
            </a:endParaRPr>
          </a:p>
        </p:txBody>
      </p:sp>
      <p:sp>
        <p:nvSpPr>
          <p:cNvPr id="134" name="Rectangle 19"/>
          <p:cNvSpPr>
            <a:spLocks noChangeArrowheads="1"/>
          </p:cNvSpPr>
          <p:nvPr/>
        </p:nvSpPr>
        <p:spPr bwMode="auto">
          <a:xfrm>
            <a:off x="4629150" y="5827713"/>
            <a:ext cx="539750" cy="422275"/>
          </a:xfrm>
          <a:prstGeom prst="rect">
            <a:avLst/>
          </a:prstGeom>
          <a:noFill/>
          <a:ln w="25400" algn="ctr">
            <a:solidFill>
              <a:schemeClr val="accent6"/>
            </a:solidFill>
            <a:miter lim="800000"/>
            <a:headEnd/>
            <a:tailEnd/>
          </a:ln>
        </p:spPr>
        <p:txBody>
          <a:bodyPr anchor="ctr">
            <a:spAutoFit/>
          </a:bodyPr>
          <a:lstStyle/>
          <a:p>
            <a:endParaRPr lang="en-US">
              <a:latin typeface="Times New Roman" pitchFamily="18" charset="0"/>
            </a:endParaRPr>
          </a:p>
        </p:txBody>
      </p:sp>
      <p:sp>
        <p:nvSpPr>
          <p:cNvPr id="22" name="Rectangle 21"/>
          <p:cNvSpPr/>
          <p:nvPr/>
        </p:nvSpPr>
        <p:spPr>
          <a:xfrm>
            <a:off x="1828800" y="6581001"/>
            <a:ext cx="7315200" cy="276999"/>
          </a:xfrm>
          <a:prstGeom prst="rect">
            <a:avLst/>
          </a:prstGeom>
        </p:spPr>
        <p:txBody>
          <a:bodyPr wrap="square">
            <a:spAutoFit/>
          </a:bodyPr>
          <a:lstStyle/>
          <a:p>
            <a:pPr algn="r"/>
            <a:r>
              <a:rPr lang="en-US" sz="1200" dirty="0" smtClean="0"/>
              <a:t>See </a:t>
            </a:r>
            <a:r>
              <a:rPr lang="en-US" sz="1200" dirty="0" smtClean="0">
                <a:hlinkClick r:id="rId9"/>
              </a:rPr>
              <a:t>https://mfix.netl.doe.gov/documentation/MFIXEquations2005-4-4.pdf</a:t>
            </a:r>
            <a:endParaRPr lang="en-US" sz="1200" dirty="0"/>
          </a:p>
        </p:txBody>
      </p:sp>
      <p:sp>
        <p:nvSpPr>
          <p:cNvPr id="23" name="Text Box 143"/>
          <p:cNvSpPr txBox="1">
            <a:spLocks noChangeArrowheads="1"/>
          </p:cNvSpPr>
          <p:nvPr/>
        </p:nvSpPr>
        <p:spPr bwMode="auto">
          <a:xfrm>
            <a:off x="4343400" y="5486400"/>
            <a:ext cx="1112805" cy="307777"/>
          </a:xfrm>
          <a:prstGeom prst="rect">
            <a:avLst/>
          </a:prstGeom>
          <a:noFill/>
          <a:ln w="9525">
            <a:noFill/>
            <a:miter lim="800000"/>
            <a:headEnd/>
            <a:tailEnd/>
          </a:ln>
        </p:spPr>
        <p:txBody>
          <a:bodyPr wrap="none">
            <a:spAutoFit/>
          </a:bodyPr>
          <a:lstStyle/>
          <a:p>
            <a:r>
              <a:rPr lang="en-US" sz="1400" b="1" dirty="0" smtClean="0">
                <a:solidFill>
                  <a:schemeClr val="accent6"/>
                </a:solidFill>
              </a:rPr>
              <a:t>“heat” flux</a:t>
            </a:r>
            <a:endParaRPr lang="en-US" sz="1400" b="1" dirty="0">
              <a:solidFill>
                <a:schemeClr val="accent6"/>
              </a:solidFill>
            </a:endParaRPr>
          </a:p>
        </p:txBody>
      </p:sp>
      <p:sp>
        <p:nvSpPr>
          <p:cNvPr id="24" name="Text Box 143"/>
          <p:cNvSpPr txBox="1">
            <a:spLocks noChangeArrowheads="1"/>
          </p:cNvSpPr>
          <p:nvPr/>
        </p:nvSpPr>
        <p:spPr bwMode="auto">
          <a:xfrm>
            <a:off x="5900801" y="5486400"/>
            <a:ext cx="1127232" cy="307777"/>
          </a:xfrm>
          <a:prstGeom prst="rect">
            <a:avLst/>
          </a:prstGeom>
          <a:noFill/>
          <a:ln w="9525">
            <a:noFill/>
            <a:miter lim="800000"/>
            <a:headEnd/>
            <a:tailEnd/>
          </a:ln>
        </p:spPr>
        <p:txBody>
          <a:bodyPr wrap="none">
            <a:spAutoFit/>
          </a:bodyPr>
          <a:lstStyle/>
          <a:p>
            <a:r>
              <a:rPr lang="en-US" sz="1400" b="1" dirty="0" smtClean="0">
                <a:solidFill>
                  <a:schemeClr val="accent6"/>
                </a:solidFill>
              </a:rPr>
              <a:t>dissipation</a:t>
            </a:r>
            <a:endParaRPr lang="en-US" sz="1400" b="1" dirty="0">
              <a:solidFill>
                <a:schemeClr val="accent6"/>
              </a:solidFill>
            </a:endParaRPr>
          </a:p>
        </p:txBody>
      </p:sp>
    </p:spTree>
  </p:cSld>
  <p:clrMapOvr>
    <a:masterClrMapping/>
  </p:clrMapOvr>
  <p:transition advClick="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4191000"/>
            <a:ext cx="8305800" cy="2286000"/>
          </a:xfrm>
        </p:spPr>
        <p:txBody>
          <a:bodyPr>
            <a:normAutofit/>
          </a:bodyPr>
          <a:lstStyle/>
          <a:p>
            <a:r>
              <a:rPr lang="en-US" sz="2000" dirty="0" smtClean="0"/>
              <a:t>Experimental information</a:t>
            </a:r>
          </a:p>
          <a:p>
            <a:pPr lvl="1"/>
            <a:r>
              <a:rPr lang="en-US" sz="1800" dirty="0" smtClean="0"/>
              <a:t>Ergun equation -&gt; fluid-particle drag</a:t>
            </a:r>
          </a:p>
          <a:p>
            <a:r>
              <a:rPr lang="en-US" sz="2000" dirty="0" smtClean="0"/>
              <a:t>Microscopic description of the material behavior</a:t>
            </a:r>
          </a:p>
          <a:p>
            <a:pPr lvl="1"/>
            <a:r>
              <a:rPr lang="en-US" sz="1800" dirty="0" smtClean="0"/>
              <a:t>Kinetic theory (KT) -&gt; granular stresses</a:t>
            </a:r>
          </a:p>
          <a:p>
            <a:pPr lvl="1"/>
            <a:r>
              <a:rPr lang="en-US" sz="1800" dirty="0" smtClean="0"/>
              <a:t>LBM -&gt; fluid-particle drag</a:t>
            </a:r>
          </a:p>
          <a:p>
            <a:endParaRPr lang="en-US" sz="2000" dirty="0" smtClean="0"/>
          </a:p>
        </p:txBody>
      </p:sp>
      <p:sp>
        <p:nvSpPr>
          <p:cNvPr id="3" name="Title 2"/>
          <p:cNvSpPr>
            <a:spLocks noGrp="1"/>
          </p:cNvSpPr>
          <p:nvPr>
            <p:ph type="title"/>
          </p:nvPr>
        </p:nvSpPr>
        <p:spPr/>
        <p:txBody>
          <a:bodyPr>
            <a:normAutofit/>
          </a:bodyPr>
          <a:lstStyle/>
          <a:p>
            <a:r>
              <a:rPr lang="en-US" dirty="0" smtClean="0"/>
              <a:t>Continuum Modeling for Non-Reactive Flows</a:t>
            </a:r>
            <a:endParaRPr lang="en-US" dirty="0"/>
          </a:p>
        </p:txBody>
      </p:sp>
      <p:sp>
        <p:nvSpPr>
          <p:cNvPr id="4" name="Text Box 117"/>
          <p:cNvSpPr txBox="1">
            <a:spLocks noChangeArrowheads="1"/>
          </p:cNvSpPr>
          <p:nvPr/>
        </p:nvSpPr>
        <p:spPr bwMode="auto">
          <a:xfrm>
            <a:off x="322263" y="2627313"/>
            <a:ext cx="2600325" cy="730250"/>
          </a:xfrm>
          <a:prstGeom prst="rect">
            <a:avLst/>
          </a:prstGeom>
          <a:noFill/>
          <a:ln w="9525" algn="ctr">
            <a:noFill/>
            <a:miter lim="800000"/>
            <a:headEnd/>
            <a:tailEnd/>
          </a:ln>
        </p:spPr>
        <p:txBody>
          <a:bodyPr wrap="none">
            <a:spAutoFit/>
          </a:bodyPr>
          <a:lstStyle/>
          <a:p>
            <a:pPr marL="171450" indent="-171450">
              <a:buFontTx/>
              <a:buChar char="•"/>
            </a:pPr>
            <a:r>
              <a:rPr lang="en-US" sz="1400"/>
              <a:t>Slowly shearing</a:t>
            </a:r>
          </a:p>
          <a:p>
            <a:pPr marL="171450" indent="-171450">
              <a:buFontTx/>
              <a:buChar char="•"/>
            </a:pPr>
            <a:r>
              <a:rPr lang="en-US" sz="1400"/>
              <a:t>Enduring contacts</a:t>
            </a:r>
          </a:p>
          <a:p>
            <a:pPr marL="171450" indent="-171450">
              <a:buFontTx/>
              <a:buChar char="•"/>
            </a:pPr>
            <a:r>
              <a:rPr lang="en-US" sz="1400"/>
              <a:t>Friction transfer of momentum</a:t>
            </a:r>
          </a:p>
        </p:txBody>
      </p:sp>
      <p:sp>
        <p:nvSpPr>
          <p:cNvPr id="5" name="Text Box 118"/>
          <p:cNvSpPr txBox="1">
            <a:spLocks noChangeArrowheads="1"/>
          </p:cNvSpPr>
          <p:nvPr/>
        </p:nvSpPr>
        <p:spPr bwMode="auto">
          <a:xfrm>
            <a:off x="5938838" y="2627313"/>
            <a:ext cx="3205162" cy="942975"/>
          </a:xfrm>
          <a:prstGeom prst="rect">
            <a:avLst/>
          </a:prstGeom>
          <a:noFill/>
          <a:ln w="9525" algn="ctr">
            <a:noFill/>
            <a:miter lim="800000"/>
            <a:headEnd/>
            <a:tailEnd/>
          </a:ln>
        </p:spPr>
        <p:txBody>
          <a:bodyPr>
            <a:spAutoFit/>
          </a:bodyPr>
          <a:lstStyle/>
          <a:p>
            <a:pPr marL="171450" indent="-171450">
              <a:buFontTx/>
              <a:buChar char="•"/>
            </a:pPr>
            <a:r>
              <a:rPr lang="en-US" sz="1400"/>
              <a:t>Rapidly shearing</a:t>
            </a:r>
          </a:p>
          <a:p>
            <a:pPr marL="171450" indent="-171450">
              <a:buFontTx/>
              <a:buChar char="•"/>
            </a:pPr>
            <a:r>
              <a:rPr lang="en-US" sz="1400"/>
              <a:t>Transient (binary) contacts</a:t>
            </a:r>
          </a:p>
          <a:p>
            <a:pPr marL="171450" indent="-171450">
              <a:buFontTx/>
              <a:buChar char="•"/>
            </a:pPr>
            <a:r>
              <a:rPr lang="en-US" sz="1400"/>
              <a:t>Translational or collisional transfer of momentum</a:t>
            </a:r>
          </a:p>
        </p:txBody>
      </p:sp>
      <p:sp>
        <p:nvSpPr>
          <p:cNvPr id="6" name="Text Box 119"/>
          <p:cNvSpPr txBox="1">
            <a:spLocks noChangeArrowheads="1"/>
          </p:cNvSpPr>
          <p:nvPr/>
        </p:nvSpPr>
        <p:spPr bwMode="auto">
          <a:xfrm>
            <a:off x="322263" y="1336675"/>
            <a:ext cx="1147762" cy="336550"/>
          </a:xfrm>
          <a:prstGeom prst="rect">
            <a:avLst/>
          </a:prstGeom>
          <a:noFill/>
          <a:ln w="9525" algn="ctr">
            <a:noFill/>
            <a:miter lim="800000"/>
            <a:headEnd/>
            <a:tailEnd/>
          </a:ln>
        </p:spPr>
        <p:txBody>
          <a:bodyPr wrap="none">
            <a:spAutoFit/>
          </a:bodyPr>
          <a:lstStyle/>
          <a:p>
            <a:r>
              <a:rPr lang="en-US" sz="1600" b="1"/>
              <a:t>Plastic flow</a:t>
            </a:r>
          </a:p>
        </p:txBody>
      </p:sp>
      <p:sp>
        <p:nvSpPr>
          <p:cNvPr id="7" name="Text Box 120"/>
          <p:cNvSpPr txBox="1">
            <a:spLocks noChangeArrowheads="1"/>
          </p:cNvSpPr>
          <p:nvPr/>
        </p:nvSpPr>
        <p:spPr bwMode="auto">
          <a:xfrm>
            <a:off x="5862638" y="1336675"/>
            <a:ext cx="1087437" cy="336550"/>
          </a:xfrm>
          <a:prstGeom prst="rect">
            <a:avLst/>
          </a:prstGeom>
          <a:noFill/>
          <a:ln w="9525" algn="ctr">
            <a:noFill/>
            <a:miter lim="800000"/>
            <a:headEnd/>
            <a:tailEnd/>
          </a:ln>
        </p:spPr>
        <p:txBody>
          <a:bodyPr wrap="none">
            <a:spAutoFit/>
          </a:bodyPr>
          <a:lstStyle/>
          <a:p>
            <a:r>
              <a:rPr lang="en-US" sz="1600" b="1"/>
              <a:t>Rapid flow</a:t>
            </a:r>
          </a:p>
        </p:txBody>
      </p:sp>
      <p:grpSp>
        <p:nvGrpSpPr>
          <p:cNvPr id="8" name="Group 55"/>
          <p:cNvGrpSpPr>
            <a:grpSpLocks/>
          </p:cNvGrpSpPr>
          <p:nvPr/>
        </p:nvGrpSpPr>
        <p:grpSpPr bwMode="auto">
          <a:xfrm>
            <a:off x="852488" y="1944688"/>
            <a:ext cx="1822450" cy="444500"/>
            <a:chOff x="2212" y="3556"/>
            <a:chExt cx="1148" cy="280"/>
          </a:xfrm>
        </p:grpSpPr>
        <p:sp>
          <p:nvSpPr>
            <p:cNvPr id="9" name="Oval 56"/>
            <p:cNvSpPr>
              <a:spLocks noChangeArrowheads="1"/>
            </p:cNvSpPr>
            <p:nvPr/>
          </p:nvSpPr>
          <p:spPr bwMode="auto">
            <a:xfrm>
              <a:off x="2308" y="3556"/>
              <a:ext cx="88" cy="88"/>
            </a:xfrm>
            <a:prstGeom prst="ellipse">
              <a:avLst/>
            </a:prstGeom>
            <a:solidFill>
              <a:srgbClr val="FF0000"/>
            </a:solidFill>
            <a:ln w="12700">
              <a:solidFill>
                <a:schemeClr val="tx1"/>
              </a:solidFill>
              <a:round/>
              <a:headEnd/>
              <a:tailEnd/>
            </a:ln>
          </p:spPr>
          <p:txBody>
            <a:bodyPr wrap="none" anchor="ctr"/>
            <a:lstStyle/>
            <a:p>
              <a:endParaRPr lang="en-US"/>
            </a:p>
          </p:txBody>
        </p:sp>
        <p:sp>
          <p:nvSpPr>
            <p:cNvPr id="10" name="Oval 57"/>
            <p:cNvSpPr>
              <a:spLocks noChangeArrowheads="1"/>
            </p:cNvSpPr>
            <p:nvPr/>
          </p:nvSpPr>
          <p:spPr bwMode="auto">
            <a:xfrm>
              <a:off x="2404" y="3556"/>
              <a:ext cx="88" cy="88"/>
            </a:xfrm>
            <a:prstGeom prst="ellipse">
              <a:avLst/>
            </a:prstGeom>
            <a:solidFill>
              <a:srgbClr val="FF0000"/>
            </a:solidFill>
            <a:ln w="12700">
              <a:solidFill>
                <a:schemeClr val="tx1"/>
              </a:solidFill>
              <a:round/>
              <a:headEnd/>
              <a:tailEnd/>
            </a:ln>
          </p:spPr>
          <p:txBody>
            <a:bodyPr wrap="none" anchor="ctr"/>
            <a:lstStyle/>
            <a:p>
              <a:endParaRPr lang="en-US"/>
            </a:p>
          </p:txBody>
        </p:sp>
        <p:sp>
          <p:nvSpPr>
            <p:cNvPr id="11" name="Oval 58"/>
            <p:cNvSpPr>
              <a:spLocks noChangeArrowheads="1"/>
            </p:cNvSpPr>
            <p:nvPr/>
          </p:nvSpPr>
          <p:spPr bwMode="auto">
            <a:xfrm>
              <a:off x="2500" y="3556"/>
              <a:ext cx="88" cy="88"/>
            </a:xfrm>
            <a:prstGeom prst="ellipse">
              <a:avLst/>
            </a:prstGeom>
            <a:solidFill>
              <a:srgbClr val="FF0000"/>
            </a:solidFill>
            <a:ln w="12700">
              <a:solidFill>
                <a:schemeClr val="tx1"/>
              </a:solidFill>
              <a:round/>
              <a:headEnd/>
              <a:tailEnd/>
            </a:ln>
          </p:spPr>
          <p:txBody>
            <a:bodyPr wrap="none" anchor="ctr"/>
            <a:lstStyle/>
            <a:p>
              <a:endParaRPr lang="en-US"/>
            </a:p>
          </p:txBody>
        </p:sp>
        <p:sp>
          <p:nvSpPr>
            <p:cNvPr id="12" name="Oval 59"/>
            <p:cNvSpPr>
              <a:spLocks noChangeArrowheads="1"/>
            </p:cNvSpPr>
            <p:nvPr/>
          </p:nvSpPr>
          <p:spPr bwMode="auto">
            <a:xfrm>
              <a:off x="2596" y="3556"/>
              <a:ext cx="88" cy="88"/>
            </a:xfrm>
            <a:prstGeom prst="ellipse">
              <a:avLst/>
            </a:prstGeom>
            <a:solidFill>
              <a:srgbClr val="FF0000"/>
            </a:solidFill>
            <a:ln w="12700">
              <a:solidFill>
                <a:schemeClr val="tx1"/>
              </a:solidFill>
              <a:round/>
              <a:headEnd/>
              <a:tailEnd/>
            </a:ln>
          </p:spPr>
          <p:txBody>
            <a:bodyPr wrap="none" anchor="ctr"/>
            <a:lstStyle/>
            <a:p>
              <a:endParaRPr lang="en-US"/>
            </a:p>
          </p:txBody>
        </p:sp>
        <p:sp>
          <p:nvSpPr>
            <p:cNvPr id="13" name="Oval 60"/>
            <p:cNvSpPr>
              <a:spLocks noChangeArrowheads="1"/>
            </p:cNvSpPr>
            <p:nvPr/>
          </p:nvSpPr>
          <p:spPr bwMode="auto">
            <a:xfrm>
              <a:off x="2692" y="3556"/>
              <a:ext cx="88" cy="88"/>
            </a:xfrm>
            <a:prstGeom prst="ellipse">
              <a:avLst/>
            </a:prstGeom>
            <a:solidFill>
              <a:srgbClr val="FF0000"/>
            </a:solidFill>
            <a:ln w="12700">
              <a:solidFill>
                <a:schemeClr val="tx1"/>
              </a:solidFill>
              <a:round/>
              <a:headEnd/>
              <a:tailEnd/>
            </a:ln>
          </p:spPr>
          <p:txBody>
            <a:bodyPr wrap="none" anchor="ctr"/>
            <a:lstStyle/>
            <a:p>
              <a:endParaRPr lang="en-US"/>
            </a:p>
          </p:txBody>
        </p:sp>
        <p:sp>
          <p:nvSpPr>
            <p:cNvPr id="14" name="Oval 61"/>
            <p:cNvSpPr>
              <a:spLocks noChangeArrowheads="1"/>
            </p:cNvSpPr>
            <p:nvPr/>
          </p:nvSpPr>
          <p:spPr bwMode="auto">
            <a:xfrm>
              <a:off x="2788" y="3556"/>
              <a:ext cx="88" cy="88"/>
            </a:xfrm>
            <a:prstGeom prst="ellipse">
              <a:avLst/>
            </a:prstGeom>
            <a:solidFill>
              <a:srgbClr val="FF0000"/>
            </a:solidFill>
            <a:ln w="12700">
              <a:solidFill>
                <a:schemeClr val="tx1"/>
              </a:solidFill>
              <a:round/>
              <a:headEnd/>
              <a:tailEnd/>
            </a:ln>
          </p:spPr>
          <p:txBody>
            <a:bodyPr wrap="none" anchor="ctr"/>
            <a:lstStyle/>
            <a:p>
              <a:endParaRPr lang="en-US"/>
            </a:p>
          </p:txBody>
        </p:sp>
        <p:sp>
          <p:nvSpPr>
            <p:cNvPr id="15" name="Oval 62"/>
            <p:cNvSpPr>
              <a:spLocks noChangeArrowheads="1"/>
            </p:cNvSpPr>
            <p:nvPr/>
          </p:nvSpPr>
          <p:spPr bwMode="auto">
            <a:xfrm>
              <a:off x="2884" y="3556"/>
              <a:ext cx="88" cy="88"/>
            </a:xfrm>
            <a:prstGeom prst="ellipse">
              <a:avLst/>
            </a:prstGeom>
            <a:solidFill>
              <a:srgbClr val="FF0000"/>
            </a:solidFill>
            <a:ln w="12700">
              <a:solidFill>
                <a:schemeClr val="tx1"/>
              </a:solidFill>
              <a:round/>
              <a:headEnd/>
              <a:tailEnd/>
            </a:ln>
          </p:spPr>
          <p:txBody>
            <a:bodyPr wrap="none" anchor="ctr"/>
            <a:lstStyle/>
            <a:p>
              <a:endParaRPr lang="en-US"/>
            </a:p>
          </p:txBody>
        </p:sp>
        <p:sp>
          <p:nvSpPr>
            <p:cNvPr id="16" name="Oval 63"/>
            <p:cNvSpPr>
              <a:spLocks noChangeArrowheads="1"/>
            </p:cNvSpPr>
            <p:nvPr/>
          </p:nvSpPr>
          <p:spPr bwMode="auto">
            <a:xfrm>
              <a:off x="2212" y="3748"/>
              <a:ext cx="88" cy="88"/>
            </a:xfrm>
            <a:prstGeom prst="ellipse">
              <a:avLst/>
            </a:prstGeom>
            <a:solidFill>
              <a:srgbClr val="FF0000"/>
            </a:solidFill>
            <a:ln w="12700">
              <a:solidFill>
                <a:schemeClr val="tx1"/>
              </a:solidFill>
              <a:round/>
              <a:headEnd/>
              <a:tailEnd/>
            </a:ln>
          </p:spPr>
          <p:txBody>
            <a:bodyPr wrap="none" anchor="ctr"/>
            <a:lstStyle/>
            <a:p>
              <a:endParaRPr lang="en-US"/>
            </a:p>
          </p:txBody>
        </p:sp>
        <p:sp>
          <p:nvSpPr>
            <p:cNvPr id="17" name="Oval 64"/>
            <p:cNvSpPr>
              <a:spLocks noChangeArrowheads="1"/>
            </p:cNvSpPr>
            <p:nvPr/>
          </p:nvSpPr>
          <p:spPr bwMode="auto">
            <a:xfrm>
              <a:off x="2260" y="3652"/>
              <a:ext cx="88" cy="88"/>
            </a:xfrm>
            <a:prstGeom prst="ellipse">
              <a:avLst/>
            </a:prstGeom>
            <a:solidFill>
              <a:srgbClr val="FF0000"/>
            </a:solidFill>
            <a:ln w="12700">
              <a:solidFill>
                <a:schemeClr val="tx1"/>
              </a:solidFill>
              <a:round/>
              <a:headEnd/>
              <a:tailEnd/>
            </a:ln>
          </p:spPr>
          <p:txBody>
            <a:bodyPr wrap="none" anchor="ctr"/>
            <a:lstStyle/>
            <a:p>
              <a:endParaRPr lang="en-US"/>
            </a:p>
          </p:txBody>
        </p:sp>
        <p:sp>
          <p:nvSpPr>
            <p:cNvPr id="18" name="Oval 65"/>
            <p:cNvSpPr>
              <a:spLocks noChangeArrowheads="1"/>
            </p:cNvSpPr>
            <p:nvPr/>
          </p:nvSpPr>
          <p:spPr bwMode="auto">
            <a:xfrm>
              <a:off x="2356" y="3652"/>
              <a:ext cx="88" cy="88"/>
            </a:xfrm>
            <a:prstGeom prst="ellipse">
              <a:avLst/>
            </a:prstGeom>
            <a:solidFill>
              <a:srgbClr val="FF0000"/>
            </a:solidFill>
            <a:ln w="12700">
              <a:solidFill>
                <a:schemeClr val="tx1"/>
              </a:solidFill>
              <a:round/>
              <a:headEnd/>
              <a:tailEnd/>
            </a:ln>
          </p:spPr>
          <p:txBody>
            <a:bodyPr wrap="none" anchor="ctr"/>
            <a:lstStyle/>
            <a:p>
              <a:endParaRPr lang="en-US"/>
            </a:p>
          </p:txBody>
        </p:sp>
        <p:sp>
          <p:nvSpPr>
            <p:cNvPr id="19" name="Oval 66"/>
            <p:cNvSpPr>
              <a:spLocks noChangeArrowheads="1"/>
            </p:cNvSpPr>
            <p:nvPr/>
          </p:nvSpPr>
          <p:spPr bwMode="auto">
            <a:xfrm>
              <a:off x="2452" y="3652"/>
              <a:ext cx="88" cy="88"/>
            </a:xfrm>
            <a:prstGeom prst="ellipse">
              <a:avLst/>
            </a:prstGeom>
            <a:solidFill>
              <a:srgbClr val="FF0000"/>
            </a:solidFill>
            <a:ln w="12700">
              <a:solidFill>
                <a:schemeClr val="tx1"/>
              </a:solidFill>
              <a:round/>
              <a:headEnd/>
              <a:tailEnd/>
            </a:ln>
          </p:spPr>
          <p:txBody>
            <a:bodyPr wrap="none" anchor="ctr"/>
            <a:lstStyle/>
            <a:p>
              <a:endParaRPr lang="en-US"/>
            </a:p>
          </p:txBody>
        </p:sp>
        <p:sp>
          <p:nvSpPr>
            <p:cNvPr id="20" name="Oval 67"/>
            <p:cNvSpPr>
              <a:spLocks noChangeArrowheads="1"/>
            </p:cNvSpPr>
            <p:nvPr/>
          </p:nvSpPr>
          <p:spPr bwMode="auto">
            <a:xfrm>
              <a:off x="2548" y="3652"/>
              <a:ext cx="88" cy="88"/>
            </a:xfrm>
            <a:prstGeom prst="ellipse">
              <a:avLst/>
            </a:prstGeom>
            <a:solidFill>
              <a:srgbClr val="FF0000"/>
            </a:solidFill>
            <a:ln w="12700">
              <a:solidFill>
                <a:schemeClr val="tx1"/>
              </a:solidFill>
              <a:round/>
              <a:headEnd/>
              <a:tailEnd/>
            </a:ln>
          </p:spPr>
          <p:txBody>
            <a:bodyPr wrap="none" anchor="ctr"/>
            <a:lstStyle/>
            <a:p>
              <a:endParaRPr lang="en-US"/>
            </a:p>
          </p:txBody>
        </p:sp>
        <p:sp>
          <p:nvSpPr>
            <p:cNvPr id="21" name="Oval 68"/>
            <p:cNvSpPr>
              <a:spLocks noChangeArrowheads="1"/>
            </p:cNvSpPr>
            <p:nvPr/>
          </p:nvSpPr>
          <p:spPr bwMode="auto">
            <a:xfrm>
              <a:off x="2644" y="3652"/>
              <a:ext cx="88" cy="88"/>
            </a:xfrm>
            <a:prstGeom prst="ellipse">
              <a:avLst/>
            </a:prstGeom>
            <a:solidFill>
              <a:srgbClr val="FF0000"/>
            </a:solidFill>
            <a:ln w="12700">
              <a:solidFill>
                <a:schemeClr val="tx1"/>
              </a:solidFill>
              <a:round/>
              <a:headEnd/>
              <a:tailEnd/>
            </a:ln>
          </p:spPr>
          <p:txBody>
            <a:bodyPr wrap="none" anchor="ctr"/>
            <a:lstStyle/>
            <a:p>
              <a:endParaRPr lang="en-US"/>
            </a:p>
          </p:txBody>
        </p:sp>
        <p:sp>
          <p:nvSpPr>
            <p:cNvPr id="22" name="Oval 69"/>
            <p:cNvSpPr>
              <a:spLocks noChangeArrowheads="1"/>
            </p:cNvSpPr>
            <p:nvPr/>
          </p:nvSpPr>
          <p:spPr bwMode="auto">
            <a:xfrm>
              <a:off x="2740" y="3652"/>
              <a:ext cx="88" cy="88"/>
            </a:xfrm>
            <a:prstGeom prst="ellipse">
              <a:avLst/>
            </a:prstGeom>
            <a:solidFill>
              <a:srgbClr val="FF0000"/>
            </a:solidFill>
            <a:ln w="12700">
              <a:solidFill>
                <a:schemeClr val="tx1"/>
              </a:solidFill>
              <a:round/>
              <a:headEnd/>
              <a:tailEnd/>
            </a:ln>
          </p:spPr>
          <p:txBody>
            <a:bodyPr wrap="none" anchor="ctr"/>
            <a:lstStyle/>
            <a:p>
              <a:endParaRPr lang="en-US"/>
            </a:p>
          </p:txBody>
        </p:sp>
        <p:sp>
          <p:nvSpPr>
            <p:cNvPr id="23" name="Oval 70"/>
            <p:cNvSpPr>
              <a:spLocks noChangeArrowheads="1"/>
            </p:cNvSpPr>
            <p:nvPr/>
          </p:nvSpPr>
          <p:spPr bwMode="auto">
            <a:xfrm>
              <a:off x="2836" y="3652"/>
              <a:ext cx="88" cy="88"/>
            </a:xfrm>
            <a:prstGeom prst="ellipse">
              <a:avLst/>
            </a:prstGeom>
            <a:solidFill>
              <a:srgbClr val="FF0000"/>
            </a:solidFill>
            <a:ln w="12700">
              <a:solidFill>
                <a:schemeClr val="tx1"/>
              </a:solidFill>
              <a:round/>
              <a:headEnd/>
              <a:tailEnd/>
            </a:ln>
          </p:spPr>
          <p:txBody>
            <a:bodyPr wrap="none" anchor="ctr"/>
            <a:lstStyle/>
            <a:p>
              <a:endParaRPr lang="en-US"/>
            </a:p>
          </p:txBody>
        </p:sp>
        <p:sp>
          <p:nvSpPr>
            <p:cNvPr id="24" name="Oval 71"/>
            <p:cNvSpPr>
              <a:spLocks noChangeArrowheads="1"/>
            </p:cNvSpPr>
            <p:nvPr/>
          </p:nvSpPr>
          <p:spPr bwMode="auto">
            <a:xfrm>
              <a:off x="2308" y="3748"/>
              <a:ext cx="88" cy="88"/>
            </a:xfrm>
            <a:prstGeom prst="ellipse">
              <a:avLst/>
            </a:prstGeom>
            <a:solidFill>
              <a:srgbClr val="FF0000"/>
            </a:solidFill>
            <a:ln w="12700">
              <a:solidFill>
                <a:schemeClr val="tx1"/>
              </a:solidFill>
              <a:round/>
              <a:headEnd/>
              <a:tailEnd/>
            </a:ln>
          </p:spPr>
          <p:txBody>
            <a:bodyPr wrap="none" anchor="ctr"/>
            <a:lstStyle/>
            <a:p>
              <a:endParaRPr lang="en-US"/>
            </a:p>
          </p:txBody>
        </p:sp>
        <p:sp>
          <p:nvSpPr>
            <p:cNvPr id="25" name="Oval 72"/>
            <p:cNvSpPr>
              <a:spLocks noChangeArrowheads="1"/>
            </p:cNvSpPr>
            <p:nvPr/>
          </p:nvSpPr>
          <p:spPr bwMode="auto">
            <a:xfrm>
              <a:off x="2404" y="3748"/>
              <a:ext cx="88" cy="88"/>
            </a:xfrm>
            <a:prstGeom prst="ellipse">
              <a:avLst/>
            </a:prstGeom>
            <a:solidFill>
              <a:srgbClr val="FF0000"/>
            </a:solidFill>
            <a:ln w="12700">
              <a:solidFill>
                <a:schemeClr val="tx1"/>
              </a:solidFill>
              <a:round/>
              <a:headEnd/>
              <a:tailEnd/>
            </a:ln>
          </p:spPr>
          <p:txBody>
            <a:bodyPr wrap="none" anchor="ctr"/>
            <a:lstStyle/>
            <a:p>
              <a:endParaRPr lang="en-US"/>
            </a:p>
          </p:txBody>
        </p:sp>
        <p:sp>
          <p:nvSpPr>
            <p:cNvPr id="26" name="Oval 73"/>
            <p:cNvSpPr>
              <a:spLocks noChangeArrowheads="1"/>
            </p:cNvSpPr>
            <p:nvPr/>
          </p:nvSpPr>
          <p:spPr bwMode="auto">
            <a:xfrm>
              <a:off x="2500" y="3748"/>
              <a:ext cx="88" cy="88"/>
            </a:xfrm>
            <a:prstGeom prst="ellipse">
              <a:avLst/>
            </a:prstGeom>
            <a:solidFill>
              <a:srgbClr val="FF0000"/>
            </a:solidFill>
            <a:ln w="12700">
              <a:solidFill>
                <a:schemeClr val="tx1"/>
              </a:solidFill>
              <a:round/>
              <a:headEnd/>
              <a:tailEnd/>
            </a:ln>
          </p:spPr>
          <p:txBody>
            <a:bodyPr wrap="none" anchor="ctr"/>
            <a:lstStyle/>
            <a:p>
              <a:endParaRPr lang="en-US"/>
            </a:p>
          </p:txBody>
        </p:sp>
        <p:sp>
          <p:nvSpPr>
            <p:cNvPr id="27" name="Oval 74"/>
            <p:cNvSpPr>
              <a:spLocks noChangeArrowheads="1"/>
            </p:cNvSpPr>
            <p:nvPr/>
          </p:nvSpPr>
          <p:spPr bwMode="auto">
            <a:xfrm>
              <a:off x="2596" y="3748"/>
              <a:ext cx="88" cy="88"/>
            </a:xfrm>
            <a:prstGeom prst="ellipse">
              <a:avLst/>
            </a:prstGeom>
            <a:solidFill>
              <a:srgbClr val="FF0000"/>
            </a:solidFill>
            <a:ln w="12700">
              <a:solidFill>
                <a:schemeClr val="tx1"/>
              </a:solidFill>
              <a:round/>
              <a:headEnd/>
              <a:tailEnd/>
            </a:ln>
          </p:spPr>
          <p:txBody>
            <a:bodyPr wrap="none" anchor="ctr"/>
            <a:lstStyle/>
            <a:p>
              <a:endParaRPr lang="en-US"/>
            </a:p>
          </p:txBody>
        </p:sp>
        <p:sp>
          <p:nvSpPr>
            <p:cNvPr id="28" name="Oval 75"/>
            <p:cNvSpPr>
              <a:spLocks noChangeArrowheads="1"/>
            </p:cNvSpPr>
            <p:nvPr/>
          </p:nvSpPr>
          <p:spPr bwMode="auto">
            <a:xfrm>
              <a:off x="2692" y="3748"/>
              <a:ext cx="88" cy="88"/>
            </a:xfrm>
            <a:prstGeom prst="ellipse">
              <a:avLst/>
            </a:prstGeom>
            <a:solidFill>
              <a:srgbClr val="FF0000"/>
            </a:solidFill>
            <a:ln w="12700">
              <a:solidFill>
                <a:schemeClr val="tx1"/>
              </a:solidFill>
              <a:round/>
              <a:headEnd/>
              <a:tailEnd/>
            </a:ln>
          </p:spPr>
          <p:txBody>
            <a:bodyPr wrap="none" anchor="ctr"/>
            <a:lstStyle/>
            <a:p>
              <a:endParaRPr lang="en-US"/>
            </a:p>
          </p:txBody>
        </p:sp>
        <p:sp>
          <p:nvSpPr>
            <p:cNvPr id="29" name="Oval 76"/>
            <p:cNvSpPr>
              <a:spLocks noChangeArrowheads="1"/>
            </p:cNvSpPr>
            <p:nvPr/>
          </p:nvSpPr>
          <p:spPr bwMode="auto">
            <a:xfrm>
              <a:off x="2788" y="3748"/>
              <a:ext cx="88" cy="88"/>
            </a:xfrm>
            <a:prstGeom prst="ellipse">
              <a:avLst/>
            </a:prstGeom>
            <a:solidFill>
              <a:srgbClr val="FF0000"/>
            </a:solidFill>
            <a:ln w="12700">
              <a:solidFill>
                <a:schemeClr val="tx1"/>
              </a:solidFill>
              <a:round/>
              <a:headEnd/>
              <a:tailEnd/>
            </a:ln>
          </p:spPr>
          <p:txBody>
            <a:bodyPr wrap="none" anchor="ctr"/>
            <a:lstStyle/>
            <a:p>
              <a:endParaRPr lang="en-US"/>
            </a:p>
          </p:txBody>
        </p:sp>
        <p:sp>
          <p:nvSpPr>
            <p:cNvPr id="30" name="Line 77"/>
            <p:cNvSpPr>
              <a:spLocks noChangeShapeType="1"/>
            </p:cNvSpPr>
            <p:nvPr/>
          </p:nvSpPr>
          <p:spPr bwMode="auto">
            <a:xfrm>
              <a:off x="2976" y="3600"/>
              <a:ext cx="384" cy="0"/>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31" name="Line 78"/>
            <p:cNvSpPr>
              <a:spLocks noChangeShapeType="1"/>
            </p:cNvSpPr>
            <p:nvPr/>
          </p:nvSpPr>
          <p:spPr bwMode="auto">
            <a:xfrm>
              <a:off x="2928" y="3696"/>
              <a:ext cx="288" cy="0"/>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32" name="Line 79"/>
            <p:cNvSpPr>
              <a:spLocks noChangeShapeType="1"/>
            </p:cNvSpPr>
            <p:nvPr/>
          </p:nvSpPr>
          <p:spPr bwMode="auto">
            <a:xfrm>
              <a:off x="2880" y="3792"/>
              <a:ext cx="240" cy="0"/>
            </a:xfrm>
            <a:prstGeom prst="line">
              <a:avLst/>
            </a:prstGeom>
            <a:noFill/>
            <a:ln w="12700">
              <a:solidFill>
                <a:schemeClr val="tx1"/>
              </a:solidFill>
              <a:round/>
              <a:headEnd type="none" w="sm" len="sm"/>
              <a:tailEnd type="stealth" w="med" len="lg"/>
            </a:ln>
          </p:spPr>
          <p:txBody>
            <a:bodyPr wrap="none" anchor="ctr"/>
            <a:lstStyle/>
            <a:p>
              <a:endParaRPr lang="en-US"/>
            </a:p>
          </p:txBody>
        </p:sp>
      </p:grpSp>
      <p:grpSp>
        <p:nvGrpSpPr>
          <p:cNvPr id="33" name="Group 80"/>
          <p:cNvGrpSpPr>
            <a:grpSpLocks/>
          </p:cNvGrpSpPr>
          <p:nvPr/>
        </p:nvGrpSpPr>
        <p:grpSpPr bwMode="auto">
          <a:xfrm>
            <a:off x="3736975" y="1489075"/>
            <a:ext cx="1870075" cy="846138"/>
            <a:chOff x="2303" y="2839"/>
            <a:chExt cx="1178" cy="533"/>
          </a:xfrm>
        </p:grpSpPr>
        <p:sp>
          <p:nvSpPr>
            <p:cNvPr id="34" name="Oval 81"/>
            <p:cNvSpPr>
              <a:spLocks noChangeArrowheads="1"/>
            </p:cNvSpPr>
            <p:nvPr/>
          </p:nvSpPr>
          <p:spPr bwMode="auto">
            <a:xfrm>
              <a:off x="2429" y="3188"/>
              <a:ext cx="88" cy="88"/>
            </a:xfrm>
            <a:prstGeom prst="ellipse">
              <a:avLst/>
            </a:prstGeom>
            <a:solidFill>
              <a:srgbClr val="FF0000"/>
            </a:solidFill>
            <a:ln w="12700">
              <a:solidFill>
                <a:schemeClr val="tx1"/>
              </a:solidFill>
              <a:round/>
              <a:headEnd/>
              <a:tailEnd/>
            </a:ln>
          </p:spPr>
          <p:txBody>
            <a:bodyPr wrap="none" anchor="ctr"/>
            <a:lstStyle/>
            <a:p>
              <a:endParaRPr lang="en-US"/>
            </a:p>
          </p:txBody>
        </p:sp>
        <p:sp>
          <p:nvSpPr>
            <p:cNvPr id="35" name="Oval 82"/>
            <p:cNvSpPr>
              <a:spLocks noChangeArrowheads="1"/>
            </p:cNvSpPr>
            <p:nvPr/>
          </p:nvSpPr>
          <p:spPr bwMode="auto">
            <a:xfrm>
              <a:off x="2525" y="3188"/>
              <a:ext cx="88" cy="88"/>
            </a:xfrm>
            <a:prstGeom prst="ellipse">
              <a:avLst/>
            </a:prstGeom>
            <a:solidFill>
              <a:srgbClr val="FF0000"/>
            </a:solidFill>
            <a:ln w="12700">
              <a:solidFill>
                <a:schemeClr val="tx1"/>
              </a:solidFill>
              <a:round/>
              <a:headEnd/>
              <a:tailEnd/>
            </a:ln>
          </p:spPr>
          <p:txBody>
            <a:bodyPr wrap="none" anchor="ctr"/>
            <a:lstStyle/>
            <a:p>
              <a:endParaRPr lang="en-US"/>
            </a:p>
          </p:txBody>
        </p:sp>
        <p:sp>
          <p:nvSpPr>
            <p:cNvPr id="36" name="Oval 83"/>
            <p:cNvSpPr>
              <a:spLocks noChangeArrowheads="1"/>
            </p:cNvSpPr>
            <p:nvPr/>
          </p:nvSpPr>
          <p:spPr bwMode="auto">
            <a:xfrm>
              <a:off x="2621" y="3188"/>
              <a:ext cx="88" cy="88"/>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37" name="Oval 84"/>
            <p:cNvSpPr>
              <a:spLocks noChangeArrowheads="1"/>
            </p:cNvSpPr>
            <p:nvPr/>
          </p:nvSpPr>
          <p:spPr bwMode="auto">
            <a:xfrm>
              <a:off x="2717" y="3188"/>
              <a:ext cx="88" cy="88"/>
            </a:xfrm>
            <a:prstGeom prst="ellipse">
              <a:avLst/>
            </a:prstGeom>
            <a:solidFill>
              <a:srgbClr val="FF0000"/>
            </a:solidFill>
            <a:ln w="12700">
              <a:solidFill>
                <a:schemeClr val="tx1"/>
              </a:solidFill>
              <a:round/>
              <a:headEnd/>
              <a:tailEnd/>
            </a:ln>
          </p:spPr>
          <p:txBody>
            <a:bodyPr wrap="none" anchor="ctr"/>
            <a:lstStyle/>
            <a:p>
              <a:endParaRPr lang="en-US"/>
            </a:p>
          </p:txBody>
        </p:sp>
        <p:sp>
          <p:nvSpPr>
            <p:cNvPr id="38" name="Oval 85"/>
            <p:cNvSpPr>
              <a:spLocks noChangeArrowheads="1"/>
            </p:cNvSpPr>
            <p:nvPr/>
          </p:nvSpPr>
          <p:spPr bwMode="auto">
            <a:xfrm>
              <a:off x="2813" y="3188"/>
              <a:ext cx="88" cy="88"/>
            </a:xfrm>
            <a:prstGeom prst="ellipse">
              <a:avLst/>
            </a:prstGeom>
            <a:solidFill>
              <a:srgbClr val="FF0000"/>
            </a:solidFill>
            <a:ln w="12700">
              <a:solidFill>
                <a:schemeClr val="tx1"/>
              </a:solidFill>
              <a:round/>
              <a:headEnd/>
              <a:tailEnd/>
            </a:ln>
          </p:spPr>
          <p:txBody>
            <a:bodyPr wrap="none" anchor="ctr"/>
            <a:lstStyle/>
            <a:p>
              <a:endParaRPr lang="en-US"/>
            </a:p>
          </p:txBody>
        </p:sp>
        <p:sp>
          <p:nvSpPr>
            <p:cNvPr id="39" name="Oval 86"/>
            <p:cNvSpPr>
              <a:spLocks noChangeArrowheads="1"/>
            </p:cNvSpPr>
            <p:nvPr/>
          </p:nvSpPr>
          <p:spPr bwMode="auto">
            <a:xfrm>
              <a:off x="2909" y="3188"/>
              <a:ext cx="88" cy="88"/>
            </a:xfrm>
            <a:prstGeom prst="ellipse">
              <a:avLst/>
            </a:prstGeom>
            <a:solidFill>
              <a:srgbClr val="FF0000"/>
            </a:solidFill>
            <a:ln w="12700">
              <a:solidFill>
                <a:schemeClr val="tx1"/>
              </a:solidFill>
              <a:round/>
              <a:headEnd/>
              <a:tailEnd/>
            </a:ln>
          </p:spPr>
          <p:txBody>
            <a:bodyPr wrap="none" anchor="ctr"/>
            <a:lstStyle/>
            <a:p>
              <a:endParaRPr lang="en-US"/>
            </a:p>
          </p:txBody>
        </p:sp>
        <p:sp>
          <p:nvSpPr>
            <p:cNvPr id="40" name="Oval 87"/>
            <p:cNvSpPr>
              <a:spLocks noChangeArrowheads="1"/>
            </p:cNvSpPr>
            <p:nvPr/>
          </p:nvSpPr>
          <p:spPr bwMode="auto">
            <a:xfrm>
              <a:off x="3005" y="3188"/>
              <a:ext cx="88" cy="88"/>
            </a:xfrm>
            <a:prstGeom prst="ellipse">
              <a:avLst/>
            </a:prstGeom>
            <a:solidFill>
              <a:srgbClr val="FF0000"/>
            </a:solidFill>
            <a:ln w="12700">
              <a:solidFill>
                <a:schemeClr val="tx1"/>
              </a:solidFill>
              <a:round/>
              <a:headEnd/>
              <a:tailEnd/>
            </a:ln>
          </p:spPr>
          <p:txBody>
            <a:bodyPr wrap="none" anchor="ctr"/>
            <a:lstStyle/>
            <a:p>
              <a:endParaRPr lang="en-US"/>
            </a:p>
          </p:txBody>
        </p:sp>
        <p:sp>
          <p:nvSpPr>
            <p:cNvPr id="41" name="Oval 88"/>
            <p:cNvSpPr>
              <a:spLocks noChangeArrowheads="1"/>
            </p:cNvSpPr>
            <p:nvPr/>
          </p:nvSpPr>
          <p:spPr bwMode="auto">
            <a:xfrm>
              <a:off x="2381" y="3284"/>
              <a:ext cx="88" cy="88"/>
            </a:xfrm>
            <a:prstGeom prst="ellipse">
              <a:avLst/>
            </a:prstGeom>
            <a:solidFill>
              <a:srgbClr val="FF0000"/>
            </a:solidFill>
            <a:ln w="12700">
              <a:solidFill>
                <a:schemeClr val="tx1"/>
              </a:solidFill>
              <a:round/>
              <a:headEnd/>
              <a:tailEnd/>
            </a:ln>
          </p:spPr>
          <p:txBody>
            <a:bodyPr wrap="none" anchor="ctr"/>
            <a:lstStyle/>
            <a:p>
              <a:endParaRPr lang="en-US"/>
            </a:p>
          </p:txBody>
        </p:sp>
        <p:sp>
          <p:nvSpPr>
            <p:cNvPr id="42" name="Oval 89"/>
            <p:cNvSpPr>
              <a:spLocks noChangeArrowheads="1"/>
            </p:cNvSpPr>
            <p:nvPr/>
          </p:nvSpPr>
          <p:spPr bwMode="auto">
            <a:xfrm>
              <a:off x="2477" y="3284"/>
              <a:ext cx="88" cy="88"/>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43" name="Oval 90"/>
            <p:cNvSpPr>
              <a:spLocks noChangeArrowheads="1"/>
            </p:cNvSpPr>
            <p:nvPr/>
          </p:nvSpPr>
          <p:spPr bwMode="auto">
            <a:xfrm>
              <a:off x="2573" y="3284"/>
              <a:ext cx="88" cy="88"/>
            </a:xfrm>
            <a:prstGeom prst="ellipse">
              <a:avLst/>
            </a:prstGeom>
            <a:solidFill>
              <a:srgbClr val="FF0000"/>
            </a:solidFill>
            <a:ln w="12700">
              <a:solidFill>
                <a:schemeClr val="tx1"/>
              </a:solidFill>
              <a:round/>
              <a:headEnd/>
              <a:tailEnd/>
            </a:ln>
          </p:spPr>
          <p:txBody>
            <a:bodyPr wrap="none" anchor="ctr"/>
            <a:lstStyle/>
            <a:p>
              <a:endParaRPr lang="en-US"/>
            </a:p>
          </p:txBody>
        </p:sp>
        <p:sp>
          <p:nvSpPr>
            <p:cNvPr id="44" name="Oval 91"/>
            <p:cNvSpPr>
              <a:spLocks noChangeArrowheads="1"/>
            </p:cNvSpPr>
            <p:nvPr/>
          </p:nvSpPr>
          <p:spPr bwMode="auto">
            <a:xfrm>
              <a:off x="2669" y="3284"/>
              <a:ext cx="88" cy="88"/>
            </a:xfrm>
            <a:prstGeom prst="ellipse">
              <a:avLst/>
            </a:prstGeom>
            <a:solidFill>
              <a:srgbClr val="FF0000"/>
            </a:solidFill>
            <a:ln w="12700">
              <a:solidFill>
                <a:schemeClr val="tx1"/>
              </a:solidFill>
              <a:round/>
              <a:headEnd/>
              <a:tailEnd/>
            </a:ln>
          </p:spPr>
          <p:txBody>
            <a:bodyPr wrap="none" anchor="ctr"/>
            <a:lstStyle/>
            <a:p>
              <a:endParaRPr lang="en-US"/>
            </a:p>
          </p:txBody>
        </p:sp>
        <p:sp>
          <p:nvSpPr>
            <p:cNvPr id="45" name="Oval 92"/>
            <p:cNvSpPr>
              <a:spLocks noChangeArrowheads="1"/>
            </p:cNvSpPr>
            <p:nvPr/>
          </p:nvSpPr>
          <p:spPr bwMode="auto">
            <a:xfrm>
              <a:off x="2765" y="3284"/>
              <a:ext cx="88" cy="88"/>
            </a:xfrm>
            <a:prstGeom prst="ellipse">
              <a:avLst/>
            </a:prstGeom>
            <a:solidFill>
              <a:srgbClr val="FF0000"/>
            </a:solidFill>
            <a:ln w="12700">
              <a:solidFill>
                <a:schemeClr val="tx1"/>
              </a:solidFill>
              <a:round/>
              <a:headEnd/>
              <a:tailEnd/>
            </a:ln>
          </p:spPr>
          <p:txBody>
            <a:bodyPr wrap="none" anchor="ctr"/>
            <a:lstStyle/>
            <a:p>
              <a:endParaRPr lang="en-US"/>
            </a:p>
          </p:txBody>
        </p:sp>
        <p:sp>
          <p:nvSpPr>
            <p:cNvPr id="46" name="Oval 93"/>
            <p:cNvSpPr>
              <a:spLocks noChangeArrowheads="1"/>
            </p:cNvSpPr>
            <p:nvPr/>
          </p:nvSpPr>
          <p:spPr bwMode="auto">
            <a:xfrm>
              <a:off x="2861" y="3284"/>
              <a:ext cx="88" cy="88"/>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47" name="Oval 94"/>
            <p:cNvSpPr>
              <a:spLocks noChangeArrowheads="1"/>
            </p:cNvSpPr>
            <p:nvPr/>
          </p:nvSpPr>
          <p:spPr bwMode="auto">
            <a:xfrm>
              <a:off x="2957" y="3284"/>
              <a:ext cx="88" cy="88"/>
            </a:xfrm>
            <a:prstGeom prst="ellipse">
              <a:avLst/>
            </a:prstGeom>
            <a:solidFill>
              <a:srgbClr val="FF0000"/>
            </a:solidFill>
            <a:ln w="12700">
              <a:solidFill>
                <a:schemeClr val="tx1"/>
              </a:solidFill>
              <a:round/>
              <a:headEnd/>
              <a:tailEnd/>
            </a:ln>
          </p:spPr>
          <p:txBody>
            <a:bodyPr wrap="none" anchor="ctr"/>
            <a:lstStyle/>
            <a:p>
              <a:endParaRPr lang="en-US"/>
            </a:p>
          </p:txBody>
        </p:sp>
        <p:sp>
          <p:nvSpPr>
            <p:cNvPr id="48" name="Line 95"/>
            <p:cNvSpPr>
              <a:spLocks noChangeShapeType="1"/>
            </p:cNvSpPr>
            <p:nvPr/>
          </p:nvSpPr>
          <p:spPr bwMode="auto">
            <a:xfrm>
              <a:off x="3097" y="3232"/>
              <a:ext cx="384" cy="0"/>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49" name="Line 96"/>
            <p:cNvSpPr>
              <a:spLocks noChangeShapeType="1"/>
            </p:cNvSpPr>
            <p:nvPr/>
          </p:nvSpPr>
          <p:spPr bwMode="auto">
            <a:xfrm>
              <a:off x="3049" y="3328"/>
              <a:ext cx="288" cy="0"/>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50" name="Oval 97"/>
            <p:cNvSpPr>
              <a:spLocks noChangeArrowheads="1"/>
            </p:cNvSpPr>
            <p:nvPr/>
          </p:nvSpPr>
          <p:spPr bwMode="auto">
            <a:xfrm>
              <a:off x="2303" y="2949"/>
              <a:ext cx="65" cy="66"/>
            </a:xfrm>
            <a:prstGeom prst="ellipse">
              <a:avLst/>
            </a:prstGeom>
            <a:solidFill>
              <a:srgbClr val="0000FF"/>
            </a:solidFill>
            <a:ln w="12700">
              <a:solidFill>
                <a:schemeClr val="tx1"/>
              </a:solidFill>
              <a:round/>
              <a:headEnd/>
              <a:tailEnd/>
            </a:ln>
          </p:spPr>
          <p:txBody>
            <a:bodyPr wrap="none" anchor="ctr"/>
            <a:lstStyle/>
            <a:p>
              <a:endParaRPr lang="en-US"/>
            </a:p>
          </p:txBody>
        </p:sp>
        <p:sp>
          <p:nvSpPr>
            <p:cNvPr id="51" name="Oval 98"/>
            <p:cNvSpPr>
              <a:spLocks noChangeArrowheads="1"/>
            </p:cNvSpPr>
            <p:nvPr/>
          </p:nvSpPr>
          <p:spPr bwMode="auto">
            <a:xfrm>
              <a:off x="2907" y="2878"/>
              <a:ext cx="66" cy="65"/>
            </a:xfrm>
            <a:prstGeom prst="ellipse">
              <a:avLst/>
            </a:prstGeom>
            <a:solidFill>
              <a:srgbClr val="0000FF"/>
            </a:solidFill>
            <a:ln w="12700">
              <a:solidFill>
                <a:schemeClr val="tx1"/>
              </a:solidFill>
              <a:round/>
              <a:headEnd/>
              <a:tailEnd/>
            </a:ln>
          </p:spPr>
          <p:txBody>
            <a:bodyPr wrap="none" anchor="ctr"/>
            <a:lstStyle/>
            <a:p>
              <a:endParaRPr lang="en-US"/>
            </a:p>
          </p:txBody>
        </p:sp>
        <p:sp>
          <p:nvSpPr>
            <p:cNvPr id="52" name="Oval 99"/>
            <p:cNvSpPr>
              <a:spLocks noChangeArrowheads="1"/>
            </p:cNvSpPr>
            <p:nvPr/>
          </p:nvSpPr>
          <p:spPr bwMode="auto">
            <a:xfrm>
              <a:off x="2374" y="3092"/>
              <a:ext cx="65" cy="66"/>
            </a:xfrm>
            <a:prstGeom prst="ellipse">
              <a:avLst/>
            </a:prstGeom>
            <a:solidFill>
              <a:srgbClr val="E10F37"/>
            </a:solidFill>
            <a:ln w="12700">
              <a:solidFill>
                <a:schemeClr val="tx1"/>
              </a:solidFill>
              <a:round/>
              <a:headEnd/>
              <a:tailEnd/>
            </a:ln>
          </p:spPr>
          <p:txBody>
            <a:bodyPr wrap="none" anchor="ctr"/>
            <a:lstStyle/>
            <a:p>
              <a:endParaRPr lang="en-US"/>
            </a:p>
          </p:txBody>
        </p:sp>
        <p:sp>
          <p:nvSpPr>
            <p:cNvPr id="53" name="Oval 100"/>
            <p:cNvSpPr>
              <a:spLocks noChangeArrowheads="1"/>
            </p:cNvSpPr>
            <p:nvPr/>
          </p:nvSpPr>
          <p:spPr bwMode="auto">
            <a:xfrm>
              <a:off x="2765" y="2842"/>
              <a:ext cx="65" cy="66"/>
            </a:xfrm>
            <a:prstGeom prst="ellipse">
              <a:avLst/>
            </a:prstGeom>
            <a:solidFill>
              <a:srgbClr val="0000FF"/>
            </a:solidFill>
            <a:ln w="12700">
              <a:solidFill>
                <a:schemeClr val="tx1"/>
              </a:solidFill>
              <a:round/>
              <a:headEnd/>
              <a:tailEnd/>
            </a:ln>
          </p:spPr>
          <p:txBody>
            <a:bodyPr wrap="none" anchor="ctr"/>
            <a:lstStyle/>
            <a:p>
              <a:endParaRPr lang="en-US"/>
            </a:p>
          </p:txBody>
        </p:sp>
        <p:sp>
          <p:nvSpPr>
            <p:cNvPr id="54" name="Oval 101"/>
            <p:cNvSpPr>
              <a:spLocks noChangeArrowheads="1"/>
            </p:cNvSpPr>
            <p:nvPr/>
          </p:nvSpPr>
          <p:spPr bwMode="auto">
            <a:xfrm>
              <a:off x="2516" y="2985"/>
              <a:ext cx="66" cy="66"/>
            </a:xfrm>
            <a:prstGeom prst="ellipse">
              <a:avLst/>
            </a:prstGeom>
            <a:solidFill>
              <a:srgbClr val="0000FF"/>
            </a:solidFill>
            <a:ln w="12700">
              <a:solidFill>
                <a:schemeClr val="tx1"/>
              </a:solidFill>
              <a:round/>
              <a:headEnd/>
              <a:tailEnd/>
            </a:ln>
          </p:spPr>
          <p:txBody>
            <a:bodyPr wrap="none" anchor="ctr"/>
            <a:lstStyle/>
            <a:p>
              <a:endParaRPr lang="en-US"/>
            </a:p>
          </p:txBody>
        </p:sp>
        <p:sp>
          <p:nvSpPr>
            <p:cNvPr id="55" name="Oval 102"/>
            <p:cNvSpPr>
              <a:spLocks noChangeArrowheads="1"/>
            </p:cNvSpPr>
            <p:nvPr/>
          </p:nvSpPr>
          <p:spPr bwMode="auto">
            <a:xfrm>
              <a:off x="2659" y="3057"/>
              <a:ext cx="65" cy="65"/>
            </a:xfrm>
            <a:prstGeom prst="ellipse">
              <a:avLst/>
            </a:prstGeom>
            <a:solidFill>
              <a:srgbClr val="0000FF"/>
            </a:solidFill>
            <a:ln w="12700">
              <a:solidFill>
                <a:schemeClr val="tx1"/>
              </a:solidFill>
              <a:round/>
              <a:headEnd/>
              <a:tailEnd/>
            </a:ln>
          </p:spPr>
          <p:txBody>
            <a:bodyPr wrap="none" anchor="ctr"/>
            <a:lstStyle/>
            <a:p>
              <a:endParaRPr lang="en-US"/>
            </a:p>
          </p:txBody>
        </p:sp>
        <p:sp>
          <p:nvSpPr>
            <p:cNvPr id="56" name="Oval 103"/>
            <p:cNvSpPr>
              <a:spLocks noChangeArrowheads="1"/>
            </p:cNvSpPr>
            <p:nvPr/>
          </p:nvSpPr>
          <p:spPr bwMode="auto">
            <a:xfrm>
              <a:off x="2445" y="2878"/>
              <a:ext cx="65" cy="65"/>
            </a:xfrm>
            <a:prstGeom prst="ellipse">
              <a:avLst/>
            </a:prstGeom>
            <a:solidFill>
              <a:srgbClr val="0000FF"/>
            </a:solidFill>
            <a:ln w="12700">
              <a:solidFill>
                <a:schemeClr val="tx1"/>
              </a:solidFill>
              <a:round/>
              <a:headEnd/>
              <a:tailEnd/>
            </a:ln>
          </p:spPr>
          <p:txBody>
            <a:bodyPr wrap="none" anchor="ctr"/>
            <a:lstStyle/>
            <a:p>
              <a:endParaRPr lang="en-US"/>
            </a:p>
          </p:txBody>
        </p:sp>
        <p:sp>
          <p:nvSpPr>
            <p:cNvPr id="57" name="Oval 104"/>
            <p:cNvSpPr>
              <a:spLocks noChangeArrowheads="1"/>
            </p:cNvSpPr>
            <p:nvPr/>
          </p:nvSpPr>
          <p:spPr bwMode="auto">
            <a:xfrm>
              <a:off x="2694" y="2949"/>
              <a:ext cx="65" cy="66"/>
            </a:xfrm>
            <a:prstGeom prst="ellipse">
              <a:avLst/>
            </a:prstGeom>
            <a:solidFill>
              <a:srgbClr val="E10F37"/>
            </a:solidFill>
            <a:ln w="12700">
              <a:solidFill>
                <a:schemeClr val="tx1"/>
              </a:solidFill>
              <a:round/>
              <a:headEnd/>
              <a:tailEnd/>
            </a:ln>
          </p:spPr>
          <p:txBody>
            <a:bodyPr wrap="none" anchor="ctr"/>
            <a:lstStyle/>
            <a:p>
              <a:endParaRPr lang="en-US"/>
            </a:p>
          </p:txBody>
        </p:sp>
        <p:sp>
          <p:nvSpPr>
            <p:cNvPr id="58" name="Oval 105"/>
            <p:cNvSpPr>
              <a:spLocks noChangeArrowheads="1"/>
            </p:cNvSpPr>
            <p:nvPr/>
          </p:nvSpPr>
          <p:spPr bwMode="auto">
            <a:xfrm>
              <a:off x="2836" y="3057"/>
              <a:ext cx="65" cy="65"/>
            </a:xfrm>
            <a:prstGeom prst="ellipse">
              <a:avLst/>
            </a:prstGeom>
            <a:solidFill>
              <a:srgbClr val="0000FF"/>
            </a:solidFill>
            <a:ln w="12700">
              <a:solidFill>
                <a:schemeClr val="tx1"/>
              </a:solidFill>
              <a:round/>
              <a:headEnd/>
              <a:tailEnd/>
            </a:ln>
          </p:spPr>
          <p:txBody>
            <a:bodyPr wrap="none" anchor="ctr"/>
            <a:lstStyle/>
            <a:p>
              <a:endParaRPr lang="en-US"/>
            </a:p>
          </p:txBody>
        </p:sp>
        <p:sp>
          <p:nvSpPr>
            <p:cNvPr id="59" name="Oval 106"/>
            <p:cNvSpPr>
              <a:spLocks noChangeArrowheads="1"/>
            </p:cNvSpPr>
            <p:nvPr/>
          </p:nvSpPr>
          <p:spPr bwMode="auto">
            <a:xfrm>
              <a:off x="2979" y="2985"/>
              <a:ext cx="65" cy="66"/>
            </a:xfrm>
            <a:prstGeom prst="ellipse">
              <a:avLst/>
            </a:prstGeom>
            <a:solidFill>
              <a:srgbClr val="E10F37"/>
            </a:solidFill>
            <a:ln w="12700">
              <a:solidFill>
                <a:schemeClr val="tx1"/>
              </a:solidFill>
              <a:round/>
              <a:headEnd/>
              <a:tailEnd/>
            </a:ln>
          </p:spPr>
          <p:txBody>
            <a:bodyPr wrap="none" anchor="ctr"/>
            <a:lstStyle/>
            <a:p>
              <a:endParaRPr lang="en-US"/>
            </a:p>
          </p:txBody>
        </p:sp>
        <p:sp>
          <p:nvSpPr>
            <p:cNvPr id="60" name="Line 107"/>
            <p:cNvSpPr>
              <a:spLocks noChangeShapeType="1"/>
            </p:cNvSpPr>
            <p:nvPr/>
          </p:nvSpPr>
          <p:spPr bwMode="auto">
            <a:xfrm flipV="1">
              <a:off x="2513" y="2875"/>
              <a:ext cx="178" cy="36"/>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61" name="Line 108"/>
            <p:cNvSpPr>
              <a:spLocks noChangeShapeType="1"/>
            </p:cNvSpPr>
            <p:nvPr/>
          </p:nvSpPr>
          <p:spPr bwMode="auto">
            <a:xfrm>
              <a:off x="2371" y="2982"/>
              <a:ext cx="107" cy="72"/>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62" name="Line 109"/>
            <p:cNvSpPr>
              <a:spLocks noChangeShapeType="1"/>
            </p:cNvSpPr>
            <p:nvPr/>
          </p:nvSpPr>
          <p:spPr bwMode="auto">
            <a:xfrm flipV="1">
              <a:off x="2407" y="3089"/>
              <a:ext cx="177" cy="72"/>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63" name="Line 110"/>
            <p:cNvSpPr>
              <a:spLocks noChangeShapeType="1"/>
            </p:cNvSpPr>
            <p:nvPr/>
          </p:nvSpPr>
          <p:spPr bwMode="auto">
            <a:xfrm flipV="1">
              <a:off x="2727" y="3018"/>
              <a:ext cx="142" cy="71"/>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64" name="Line 111"/>
            <p:cNvSpPr>
              <a:spLocks noChangeShapeType="1"/>
            </p:cNvSpPr>
            <p:nvPr/>
          </p:nvSpPr>
          <p:spPr bwMode="auto">
            <a:xfrm>
              <a:off x="2584" y="3018"/>
              <a:ext cx="72" cy="143"/>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65" name="Line 112"/>
            <p:cNvSpPr>
              <a:spLocks noChangeShapeType="1"/>
            </p:cNvSpPr>
            <p:nvPr/>
          </p:nvSpPr>
          <p:spPr bwMode="auto">
            <a:xfrm>
              <a:off x="2904" y="3089"/>
              <a:ext cx="249" cy="72"/>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66" name="Line 113"/>
            <p:cNvSpPr>
              <a:spLocks noChangeShapeType="1"/>
            </p:cNvSpPr>
            <p:nvPr/>
          </p:nvSpPr>
          <p:spPr bwMode="auto">
            <a:xfrm flipV="1">
              <a:off x="3047" y="2946"/>
              <a:ext cx="213" cy="72"/>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67" name="Line 114"/>
            <p:cNvSpPr>
              <a:spLocks noChangeShapeType="1"/>
            </p:cNvSpPr>
            <p:nvPr/>
          </p:nvSpPr>
          <p:spPr bwMode="auto">
            <a:xfrm>
              <a:off x="2976" y="2911"/>
              <a:ext cx="106" cy="0"/>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68" name="Line 115"/>
            <p:cNvSpPr>
              <a:spLocks noChangeShapeType="1"/>
            </p:cNvSpPr>
            <p:nvPr/>
          </p:nvSpPr>
          <p:spPr bwMode="auto">
            <a:xfrm>
              <a:off x="2833" y="2911"/>
              <a:ext cx="71" cy="71"/>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69" name="Line 116"/>
            <p:cNvSpPr>
              <a:spLocks noChangeShapeType="1"/>
            </p:cNvSpPr>
            <p:nvPr/>
          </p:nvSpPr>
          <p:spPr bwMode="auto">
            <a:xfrm flipV="1">
              <a:off x="2727" y="2839"/>
              <a:ext cx="0" cy="107"/>
            </a:xfrm>
            <a:prstGeom prst="line">
              <a:avLst/>
            </a:prstGeom>
            <a:noFill/>
            <a:ln w="12700">
              <a:solidFill>
                <a:schemeClr val="tx1"/>
              </a:solidFill>
              <a:round/>
              <a:headEnd type="none" w="sm" len="sm"/>
              <a:tailEnd type="stealth" w="med" len="lg"/>
            </a:ln>
          </p:spPr>
          <p:txBody>
            <a:bodyPr wrap="none" anchor="ctr"/>
            <a:lstStyle/>
            <a:p>
              <a:endParaRPr lang="en-US"/>
            </a:p>
          </p:txBody>
        </p:sp>
      </p:grpSp>
      <p:grpSp>
        <p:nvGrpSpPr>
          <p:cNvPr id="70" name="Group 12"/>
          <p:cNvGrpSpPr>
            <a:grpSpLocks/>
          </p:cNvGrpSpPr>
          <p:nvPr/>
        </p:nvGrpSpPr>
        <p:grpSpPr bwMode="auto">
          <a:xfrm>
            <a:off x="6848475" y="1338263"/>
            <a:ext cx="1519238" cy="1192212"/>
            <a:chOff x="3844" y="2832"/>
            <a:chExt cx="1292" cy="1008"/>
          </a:xfrm>
        </p:grpSpPr>
        <p:sp>
          <p:nvSpPr>
            <p:cNvPr id="71" name="Oval 13"/>
            <p:cNvSpPr>
              <a:spLocks noChangeArrowheads="1"/>
            </p:cNvSpPr>
            <p:nvPr/>
          </p:nvSpPr>
          <p:spPr bwMode="auto">
            <a:xfrm>
              <a:off x="3844" y="3556"/>
              <a:ext cx="88" cy="88"/>
            </a:xfrm>
            <a:prstGeom prst="ellipse">
              <a:avLst/>
            </a:prstGeom>
            <a:solidFill>
              <a:srgbClr val="0000FF"/>
            </a:solidFill>
            <a:ln w="12700">
              <a:solidFill>
                <a:schemeClr val="tx1"/>
              </a:solidFill>
              <a:round/>
              <a:headEnd/>
              <a:tailEnd/>
            </a:ln>
          </p:spPr>
          <p:txBody>
            <a:bodyPr wrap="none" anchor="ctr"/>
            <a:lstStyle/>
            <a:p>
              <a:endParaRPr lang="en-US"/>
            </a:p>
          </p:txBody>
        </p:sp>
        <p:sp>
          <p:nvSpPr>
            <p:cNvPr id="72" name="Oval 14"/>
            <p:cNvSpPr>
              <a:spLocks noChangeArrowheads="1"/>
            </p:cNvSpPr>
            <p:nvPr/>
          </p:nvSpPr>
          <p:spPr bwMode="auto">
            <a:xfrm>
              <a:off x="4228" y="2884"/>
              <a:ext cx="88" cy="88"/>
            </a:xfrm>
            <a:prstGeom prst="ellipse">
              <a:avLst/>
            </a:prstGeom>
            <a:solidFill>
              <a:srgbClr val="0000FF"/>
            </a:solidFill>
            <a:ln w="12700">
              <a:solidFill>
                <a:schemeClr val="tx1"/>
              </a:solidFill>
              <a:round/>
              <a:headEnd/>
              <a:tailEnd/>
            </a:ln>
          </p:spPr>
          <p:txBody>
            <a:bodyPr wrap="none" anchor="ctr"/>
            <a:lstStyle/>
            <a:p>
              <a:endParaRPr lang="en-US"/>
            </a:p>
          </p:txBody>
        </p:sp>
        <p:sp>
          <p:nvSpPr>
            <p:cNvPr id="73" name="Oval 15"/>
            <p:cNvSpPr>
              <a:spLocks noChangeArrowheads="1"/>
            </p:cNvSpPr>
            <p:nvPr/>
          </p:nvSpPr>
          <p:spPr bwMode="auto">
            <a:xfrm>
              <a:off x="4132" y="3124"/>
              <a:ext cx="88" cy="88"/>
            </a:xfrm>
            <a:prstGeom prst="ellipse">
              <a:avLst/>
            </a:prstGeom>
            <a:solidFill>
              <a:srgbClr val="0000FF"/>
            </a:solidFill>
            <a:ln w="12700">
              <a:solidFill>
                <a:schemeClr val="tx1"/>
              </a:solidFill>
              <a:round/>
              <a:headEnd/>
              <a:tailEnd/>
            </a:ln>
          </p:spPr>
          <p:txBody>
            <a:bodyPr wrap="none" anchor="ctr"/>
            <a:lstStyle/>
            <a:p>
              <a:endParaRPr lang="en-US"/>
            </a:p>
          </p:txBody>
        </p:sp>
        <p:sp>
          <p:nvSpPr>
            <p:cNvPr id="74" name="Oval 16"/>
            <p:cNvSpPr>
              <a:spLocks noChangeArrowheads="1"/>
            </p:cNvSpPr>
            <p:nvPr/>
          </p:nvSpPr>
          <p:spPr bwMode="auto">
            <a:xfrm>
              <a:off x="4756" y="2980"/>
              <a:ext cx="88" cy="88"/>
            </a:xfrm>
            <a:prstGeom prst="ellipse">
              <a:avLst/>
            </a:prstGeom>
            <a:solidFill>
              <a:srgbClr val="0000FF"/>
            </a:solidFill>
            <a:ln w="12700">
              <a:solidFill>
                <a:schemeClr val="tx1"/>
              </a:solidFill>
              <a:round/>
              <a:headEnd/>
              <a:tailEnd/>
            </a:ln>
          </p:spPr>
          <p:txBody>
            <a:bodyPr wrap="none" anchor="ctr"/>
            <a:lstStyle/>
            <a:p>
              <a:endParaRPr lang="en-US"/>
            </a:p>
          </p:txBody>
        </p:sp>
        <p:sp>
          <p:nvSpPr>
            <p:cNvPr id="75" name="Oval 17"/>
            <p:cNvSpPr>
              <a:spLocks noChangeArrowheads="1"/>
            </p:cNvSpPr>
            <p:nvPr/>
          </p:nvSpPr>
          <p:spPr bwMode="auto">
            <a:xfrm>
              <a:off x="4660" y="3460"/>
              <a:ext cx="88" cy="88"/>
            </a:xfrm>
            <a:prstGeom prst="ellipse">
              <a:avLst/>
            </a:prstGeom>
            <a:solidFill>
              <a:srgbClr val="0000FF"/>
            </a:solidFill>
            <a:ln w="12700">
              <a:solidFill>
                <a:schemeClr val="tx1"/>
              </a:solidFill>
              <a:round/>
              <a:headEnd/>
              <a:tailEnd/>
            </a:ln>
          </p:spPr>
          <p:txBody>
            <a:bodyPr wrap="none" anchor="ctr"/>
            <a:lstStyle/>
            <a:p>
              <a:endParaRPr lang="en-US"/>
            </a:p>
          </p:txBody>
        </p:sp>
        <p:sp>
          <p:nvSpPr>
            <p:cNvPr id="76" name="Oval 18"/>
            <p:cNvSpPr>
              <a:spLocks noChangeArrowheads="1"/>
            </p:cNvSpPr>
            <p:nvPr/>
          </p:nvSpPr>
          <p:spPr bwMode="auto">
            <a:xfrm>
              <a:off x="4372" y="3076"/>
              <a:ext cx="88" cy="88"/>
            </a:xfrm>
            <a:prstGeom prst="ellipse">
              <a:avLst/>
            </a:prstGeom>
            <a:solidFill>
              <a:srgbClr val="0000FF"/>
            </a:solidFill>
            <a:ln w="12700">
              <a:solidFill>
                <a:schemeClr val="tx1"/>
              </a:solidFill>
              <a:round/>
              <a:headEnd/>
              <a:tailEnd/>
            </a:ln>
          </p:spPr>
          <p:txBody>
            <a:bodyPr wrap="none" anchor="ctr"/>
            <a:lstStyle/>
            <a:p>
              <a:endParaRPr lang="en-US"/>
            </a:p>
          </p:txBody>
        </p:sp>
        <p:sp>
          <p:nvSpPr>
            <p:cNvPr id="77" name="Oval 19"/>
            <p:cNvSpPr>
              <a:spLocks noChangeArrowheads="1"/>
            </p:cNvSpPr>
            <p:nvPr/>
          </p:nvSpPr>
          <p:spPr bwMode="auto">
            <a:xfrm>
              <a:off x="3940" y="3748"/>
              <a:ext cx="88" cy="88"/>
            </a:xfrm>
            <a:prstGeom prst="ellipse">
              <a:avLst/>
            </a:prstGeom>
            <a:solidFill>
              <a:srgbClr val="0000FF"/>
            </a:solidFill>
            <a:ln w="12700">
              <a:solidFill>
                <a:schemeClr val="tx1"/>
              </a:solidFill>
              <a:round/>
              <a:headEnd/>
              <a:tailEnd/>
            </a:ln>
          </p:spPr>
          <p:txBody>
            <a:bodyPr wrap="none" anchor="ctr"/>
            <a:lstStyle/>
            <a:p>
              <a:endParaRPr lang="en-US"/>
            </a:p>
          </p:txBody>
        </p:sp>
        <p:sp>
          <p:nvSpPr>
            <p:cNvPr id="78" name="Oval 20"/>
            <p:cNvSpPr>
              <a:spLocks noChangeArrowheads="1"/>
            </p:cNvSpPr>
            <p:nvPr/>
          </p:nvSpPr>
          <p:spPr bwMode="auto">
            <a:xfrm>
              <a:off x="4660" y="3220"/>
              <a:ext cx="88" cy="88"/>
            </a:xfrm>
            <a:prstGeom prst="ellipse">
              <a:avLst/>
            </a:prstGeom>
            <a:solidFill>
              <a:srgbClr val="0000FF"/>
            </a:solidFill>
            <a:ln w="12700">
              <a:solidFill>
                <a:schemeClr val="tx1"/>
              </a:solidFill>
              <a:round/>
              <a:headEnd/>
              <a:tailEnd/>
            </a:ln>
          </p:spPr>
          <p:txBody>
            <a:bodyPr wrap="none" anchor="ctr"/>
            <a:lstStyle/>
            <a:p>
              <a:endParaRPr lang="en-US"/>
            </a:p>
          </p:txBody>
        </p:sp>
        <p:sp>
          <p:nvSpPr>
            <p:cNvPr id="79" name="Oval 21"/>
            <p:cNvSpPr>
              <a:spLocks noChangeArrowheads="1"/>
            </p:cNvSpPr>
            <p:nvPr/>
          </p:nvSpPr>
          <p:spPr bwMode="auto">
            <a:xfrm>
              <a:off x="3940" y="3076"/>
              <a:ext cx="88" cy="88"/>
            </a:xfrm>
            <a:prstGeom prst="ellipse">
              <a:avLst/>
            </a:prstGeom>
            <a:solidFill>
              <a:srgbClr val="0000FF"/>
            </a:solidFill>
            <a:ln w="12700">
              <a:solidFill>
                <a:schemeClr val="tx1"/>
              </a:solidFill>
              <a:round/>
              <a:headEnd/>
              <a:tailEnd/>
            </a:ln>
          </p:spPr>
          <p:txBody>
            <a:bodyPr wrap="none" anchor="ctr"/>
            <a:lstStyle/>
            <a:p>
              <a:endParaRPr lang="en-US"/>
            </a:p>
          </p:txBody>
        </p:sp>
        <p:sp>
          <p:nvSpPr>
            <p:cNvPr id="80" name="Oval 22"/>
            <p:cNvSpPr>
              <a:spLocks noChangeArrowheads="1"/>
            </p:cNvSpPr>
            <p:nvPr/>
          </p:nvSpPr>
          <p:spPr bwMode="auto">
            <a:xfrm>
              <a:off x="4468" y="3412"/>
              <a:ext cx="88" cy="88"/>
            </a:xfrm>
            <a:prstGeom prst="ellipse">
              <a:avLst/>
            </a:prstGeom>
            <a:solidFill>
              <a:srgbClr val="0000FF"/>
            </a:solidFill>
            <a:ln w="12700">
              <a:solidFill>
                <a:schemeClr val="tx1"/>
              </a:solidFill>
              <a:round/>
              <a:headEnd/>
              <a:tailEnd/>
            </a:ln>
          </p:spPr>
          <p:txBody>
            <a:bodyPr wrap="none" anchor="ctr"/>
            <a:lstStyle/>
            <a:p>
              <a:endParaRPr lang="en-US"/>
            </a:p>
          </p:txBody>
        </p:sp>
        <p:sp>
          <p:nvSpPr>
            <p:cNvPr id="81" name="Oval 23"/>
            <p:cNvSpPr>
              <a:spLocks noChangeArrowheads="1"/>
            </p:cNvSpPr>
            <p:nvPr/>
          </p:nvSpPr>
          <p:spPr bwMode="auto">
            <a:xfrm>
              <a:off x="4516" y="2884"/>
              <a:ext cx="88" cy="88"/>
            </a:xfrm>
            <a:prstGeom prst="ellipse">
              <a:avLst/>
            </a:prstGeom>
            <a:solidFill>
              <a:srgbClr val="0000FF"/>
            </a:solidFill>
            <a:ln w="12700">
              <a:solidFill>
                <a:schemeClr val="tx1"/>
              </a:solidFill>
              <a:round/>
              <a:headEnd/>
              <a:tailEnd/>
            </a:ln>
          </p:spPr>
          <p:txBody>
            <a:bodyPr wrap="none" anchor="ctr"/>
            <a:lstStyle/>
            <a:p>
              <a:endParaRPr lang="en-US"/>
            </a:p>
          </p:txBody>
        </p:sp>
        <p:sp>
          <p:nvSpPr>
            <p:cNvPr id="82" name="Oval 24"/>
            <p:cNvSpPr>
              <a:spLocks noChangeArrowheads="1"/>
            </p:cNvSpPr>
            <p:nvPr/>
          </p:nvSpPr>
          <p:spPr bwMode="auto">
            <a:xfrm>
              <a:off x="4132" y="3604"/>
              <a:ext cx="88" cy="88"/>
            </a:xfrm>
            <a:prstGeom prst="ellipse">
              <a:avLst/>
            </a:prstGeom>
            <a:solidFill>
              <a:srgbClr val="0000FF"/>
            </a:solidFill>
            <a:ln w="12700">
              <a:solidFill>
                <a:schemeClr val="tx1"/>
              </a:solidFill>
              <a:round/>
              <a:headEnd/>
              <a:tailEnd/>
            </a:ln>
          </p:spPr>
          <p:txBody>
            <a:bodyPr wrap="none" anchor="ctr"/>
            <a:lstStyle/>
            <a:p>
              <a:endParaRPr lang="en-US"/>
            </a:p>
          </p:txBody>
        </p:sp>
        <p:sp>
          <p:nvSpPr>
            <p:cNvPr id="83" name="Oval 25"/>
            <p:cNvSpPr>
              <a:spLocks noChangeArrowheads="1"/>
            </p:cNvSpPr>
            <p:nvPr/>
          </p:nvSpPr>
          <p:spPr bwMode="auto">
            <a:xfrm>
              <a:off x="4324" y="3700"/>
              <a:ext cx="88" cy="88"/>
            </a:xfrm>
            <a:prstGeom prst="ellipse">
              <a:avLst/>
            </a:prstGeom>
            <a:solidFill>
              <a:srgbClr val="0000FF"/>
            </a:solidFill>
            <a:ln w="12700">
              <a:solidFill>
                <a:schemeClr val="tx1"/>
              </a:solidFill>
              <a:round/>
              <a:headEnd/>
              <a:tailEnd/>
            </a:ln>
          </p:spPr>
          <p:txBody>
            <a:bodyPr wrap="none" anchor="ctr"/>
            <a:lstStyle/>
            <a:p>
              <a:endParaRPr lang="en-US"/>
            </a:p>
          </p:txBody>
        </p:sp>
        <p:sp>
          <p:nvSpPr>
            <p:cNvPr id="84" name="Oval 26"/>
            <p:cNvSpPr>
              <a:spLocks noChangeArrowheads="1"/>
            </p:cNvSpPr>
            <p:nvPr/>
          </p:nvSpPr>
          <p:spPr bwMode="auto">
            <a:xfrm>
              <a:off x="4900" y="3364"/>
              <a:ext cx="88" cy="88"/>
            </a:xfrm>
            <a:prstGeom prst="ellipse">
              <a:avLst/>
            </a:prstGeom>
            <a:solidFill>
              <a:srgbClr val="0000FF"/>
            </a:solidFill>
            <a:ln w="12700">
              <a:solidFill>
                <a:schemeClr val="tx1"/>
              </a:solidFill>
              <a:round/>
              <a:headEnd/>
              <a:tailEnd/>
            </a:ln>
          </p:spPr>
          <p:txBody>
            <a:bodyPr wrap="none" anchor="ctr"/>
            <a:lstStyle/>
            <a:p>
              <a:endParaRPr lang="en-US"/>
            </a:p>
          </p:txBody>
        </p:sp>
        <p:sp>
          <p:nvSpPr>
            <p:cNvPr id="85" name="Oval 27"/>
            <p:cNvSpPr>
              <a:spLocks noChangeArrowheads="1"/>
            </p:cNvSpPr>
            <p:nvPr/>
          </p:nvSpPr>
          <p:spPr bwMode="auto">
            <a:xfrm>
              <a:off x="4036" y="3460"/>
              <a:ext cx="88" cy="88"/>
            </a:xfrm>
            <a:prstGeom prst="ellipse">
              <a:avLst/>
            </a:prstGeom>
            <a:solidFill>
              <a:srgbClr val="0000FF"/>
            </a:solidFill>
            <a:ln w="12700">
              <a:solidFill>
                <a:schemeClr val="tx1"/>
              </a:solidFill>
              <a:round/>
              <a:headEnd/>
              <a:tailEnd/>
            </a:ln>
          </p:spPr>
          <p:txBody>
            <a:bodyPr wrap="none" anchor="ctr"/>
            <a:lstStyle/>
            <a:p>
              <a:endParaRPr lang="en-US"/>
            </a:p>
          </p:txBody>
        </p:sp>
        <p:sp>
          <p:nvSpPr>
            <p:cNvPr id="86" name="Oval 28"/>
            <p:cNvSpPr>
              <a:spLocks noChangeArrowheads="1"/>
            </p:cNvSpPr>
            <p:nvPr/>
          </p:nvSpPr>
          <p:spPr bwMode="auto">
            <a:xfrm>
              <a:off x="3892" y="3316"/>
              <a:ext cx="88" cy="88"/>
            </a:xfrm>
            <a:prstGeom prst="ellipse">
              <a:avLst/>
            </a:prstGeom>
            <a:solidFill>
              <a:srgbClr val="0000FF"/>
            </a:solidFill>
            <a:ln w="12700">
              <a:solidFill>
                <a:schemeClr val="tx1"/>
              </a:solidFill>
              <a:round/>
              <a:headEnd/>
              <a:tailEnd/>
            </a:ln>
          </p:spPr>
          <p:txBody>
            <a:bodyPr wrap="none" anchor="ctr"/>
            <a:lstStyle/>
            <a:p>
              <a:endParaRPr lang="en-US"/>
            </a:p>
          </p:txBody>
        </p:sp>
        <p:sp>
          <p:nvSpPr>
            <p:cNvPr id="87" name="Oval 29"/>
            <p:cNvSpPr>
              <a:spLocks noChangeArrowheads="1"/>
            </p:cNvSpPr>
            <p:nvPr/>
          </p:nvSpPr>
          <p:spPr bwMode="auto">
            <a:xfrm>
              <a:off x="4180" y="3316"/>
              <a:ext cx="88" cy="88"/>
            </a:xfrm>
            <a:prstGeom prst="ellipse">
              <a:avLst/>
            </a:prstGeom>
            <a:solidFill>
              <a:srgbClr val="0000FF"/>
            </a:solidFill>
            <a:ln w="12700">
              <a:solidFill>
                <a:schemeClr val="tx1"/>
              </a:solidFill>
              <a:round/>
              <a:headEnd/>
              <a:tailEnd/>
            </a:ln>
          </p:spPr>
          <p:txBody>
            <a:bodyPr wrap="none" anchor="ctr"/>
            <a:lstStyle/>
            <a:p>
              <a:endParaRPr lang="en-US"/>
            </a:p>
          </p:txBody>
        </p:sp>
        <p:sp>
          <p:nvSpPr>
            <p:cNvPr id="88" name="Oval 30"/>
            <p:cNvSpPr>
              <a:spLocks noChangeArrowheads="1"/>
            </p:cNvSpPr>
            <p:nvPr/>
          </p:nvSpPr>
          <p:spPr bwMode="auto">
            <a:xfrm>
              <a:off x="4324" y="3316"/>
              <a:ext cx="88" cy="88"/>
            </a:xfrm>
            <a:prstGeom prst="ellipse">
              <a:avLst/>
            </a:prstGeom>
            <a:solidFill>
              <a:srgbClr val="0000FF"/>
            </a:solidFill>
            <a:ln w="12700">
              <a:solidFill>
                <a:schemeClr val="tx1"/>
              </a:solidFill>
              <a:round/>
              <a:headEnd/>
              <a:tailEnd/>
            </a:ln>
          </p:spPr>
          <p:txBody>
            <a:bodyPr wrap="none" anchor="ctr"/>
            <a:lstStyle/>
            <a:p>
              <a:endParaRPr lang="en-US"/>
            </a:p>
          </p:txBody>
        </p:sp>
        <p:sp>
          <p:nvSpPr>
            <p:cNvPr id="89" name="Oval 31"/>
            <p:cNvSpPr>
              <a:spLocks noChangeArrowheads="1"/>
            </p:cNvSpPr>
            <p:nvPr/>
          </p:nvSpPr>
          <p:spPr bwMode="auto">
            <a:xfrm>
              <a:off x="4372" y="3556"/>
              <a:ext cx="88" cy="88"/>
            </a:xfrm>
            <a:prstGeom prst="ellipse">
              <a:avLst/>
            </a:prstGeom>
            <a:solidFill>
              <a:srgbClr val="0000FF"/>
            </a:solidFill>
            <a:ln w="12700">
              <a:solidFill>
                <a:schemeClr val="tx1"/>
              </a:solidFill>
              <a:round/>
              <a:headEnd/>
              <a:tailEnd/>
            </a:ln>
          </p:spPr>
          <p:txBody>
            <a:bodyPr wrap="none" anchor="ctr"/>
            <a:lstStyle/>
            <a:p>
              <a:endParaRPr lang="en-US"/>
            </a:p>
          </p:txBody>
        </p:sp>
        <p:sp>
          <p:nvSpPr>
            <p:cNvPr id="90" name="Oval 32"/>
            <p:cNvSpPr>
              <a:spLocks noChangeArrowheads="1"/>
            </p:cNvSpPr>
            <p:nvPr/>
          </p:nvSpPr>
          <p:spPr bwMode="auto">
            <a:xfrm>
              <a:off x="4564" y="3700"/>
              <a:ext cx="88" cy="88"/>
            </a:xfrm>
            <a:prstGeom prst="ellipse">
              <a:avLst/>
            </a:prstGeom>
            <a:solidFill>
              <a:srgbClr val="0000FF"/>
            </a:solidFill>
            <a:ln w="12700">
              <a:solidFill>
                <a:schemeClr val="tx1"/>
              </a:solidFill>
              <a:round/>
              <a:headEnd/>
              <a:tailEnd/>
            </a:ln>
          </p:spPr>
          <p:txBody>
            <a:bodyPr wrap="none" anchor="ctr"/>
            <a:lstStyle/>
            <a:p>
              <a:endParaRPr lang="en-US"/>
            </a:p>
          </p:txBody>
        </p:sp>
        <p:sp>
          <p:nvSpPr>
            <p:cNvPr id="91" name="Oval 33"/>
            <p:cNvSpPr>
              <a:spLocks noChangeArrowheads="1"/>
            </p:cNvSpPr>
            <p:nvPr/>
          </p:nvSpPr>
          <p:spPr bwMode="auto">
            <a:xfrm>
              <a:off x="4756" y="3604"/>
              <a:ext cx="88" cy="88"/>
            </a:xfrm>
            <a:prstGeom prst="ellipse">
              <a:avLst/>
            </a:prstGeom>
            <a:solidFill>
              <a:srgbClr val="0000FF"/>
            </a:solidFill>
            <a:ln w="12700">
              <a:solidFill>
                <a:schemeClr val="tx1"/>
              </a:solidFill>
              <a:round/>
              <a:headEnd/>
              <a:tailEnd/>
            </a:ln>
          </p:spPr>
          <p:txBody>
            <a:bodyPr wrap="none" anchor="ctr"/>
            <a:lstStyle/>
            <a:p>
              <a:endParaRPr lang="en-US"/>
            </a:p>
          </p:txBody>
        </p:sp>
        <p:sp>
          <p:nvSpPr>
            <p:cNvPr id="92" name="Line 34"/>
            <p:cNvSpPr>
              <a:spLocks noChangeShapeType="1"/>
            </p:cNvSpPr>
            <p:nvPr/>
          </p:nvSpPr>
          <p:spPr bwMode="auto">
            <a:xfrm flipV="1">
              <a:off x="3984" y="2880"/>
              <a:ext cx="144" cy="192"/>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93" name="Line 35"/>
            <p:cNvSpPr>
              <a:spLocks noChangeShapeType="1"/>
            </p:cNvSpPr>
            <p:nvPr/>
          </p:nvSpPr>
          <p:spPr bwMode="auto">
            <a:xfrm flipV="1">
              <a:off x="4272" y="2832"/>
              <a:ext cx="192" cy="96"/>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94" name="Line 36"/>
            <p:cNvSpPr>
              <a:spLocks noChangeShapeType="1"/>
            </p:cNvSpPr>
            <p:nvPr/>
          </p:nvSpPr>
          <p:spPr bwMode="auto">
            <a:xfrm flipV="1">
              <a:off x="4560" y="2832"/>
              <a:ext cx="192" cy="96"/>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95" name="Line 37"/>
            <p:cNvSpPr>
              <a:spLocks noChangeShapeType="1"/>
            </p:cNvSpPr>
            <p:nvPr/>
          </p:nvSpPr>
          <p:spPr bwMode="auto">
            <a:xfrm flipV="1">
              <a:off x="4176" y="2976"/>
              <a:ext cx="48" cy="144"/>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96" name="Line 38"/>
            <p:cNvSpPr>
              <a:spLocks noChangeShapeType="1"/>
            </p:cNvSpPr>
            <p:nvPr/>
          </p:nvSpPr>
          <p:spPr bwMode="auto">
            <a:xfrm flipV="1">
              <a:off x="4416" y="3072"/>
              <a:ext cx="192" cy="48"/>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97" name="Line 39"/>
            <p:cNvSpPr>
              <a:spLocks noChangeShapeType="1"/>
            </p:cNvSpPr>
            <p:nvPr/>
          </p:nvSpPr>
          <p:spPr bwMode="auto">
            <a:xfrm flipV="1">
              <a:off x="3936" y="3264"/>
              <a:ext cx="192" cy="96"/>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98" name="Line 40"/>
            <p:cNvSpPr>
              <a:spLocks noChangeShapeType="1"/>
            </p:cNvSpPr>
            <p:nvPr/>
          </p:nvSpPr>
          <p:spPr bwMode="auto">
            <a:xfrm flipV="1">
              <a:off x="4224" y="3168"/>
              <a:ext cx="96" cy="144"/>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99" name="Line 41"/>
            <p:cNvSpPr>
              <a:spLocks noChangeShapeType="1"/>
            </p:cNvSpPr>
            <p:nvPr/>
          </p:nvSpPr>
          <p:spPr bwMode="auto">
            <a:xfrm flipV="1">
              <a:off x="4128" y="3456"/>
              <a:ext cx="240" cy="48"/>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100" name="Line 42"/>
            <p:cNvSpPr>
              <a:spLocks noChangeShapeType="1"/>
            </p:cNvSpPr>
            <p:nvPr/>
          </p:nvSpPr>
          <p:spPr bwMode="auto">
            <a:xfrm flipH="1" flipV="1">
              <a:off x="4512" y="3216"/>
              <a:ext cx="144" cy="48"/>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101" name="Line 43"/>
            <p:cNvSpPr>
              <a:spLocks noChangeShapeType="1"/>
            </p:cNvSpPr>
            <p:nvPr/>
          </p:nvSpPr>
          <p:spPr bwMode="auto">
            <a:xfrm>
              <a:off x="4416" y="3360"/>
              <a:ext cx="432" cy="0"/>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102" name="Line 44"/>
            <p:cNvSpPr>
              <a:spLocks noChangeShapeType="1"/>
            </p:cNvSpPr>
            <p:nvPr/>
          </p:nvSpPr>
          <p:spPr bwMode="auto">
            <a:xfrm>
              <a:off x="4848" y="3024"/>
              <a:ext cx="144" cy="96"/>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103" name="Line 45"/>
            <p:cNvSpPr>
              <a:spLocks noChangeShapeType="1"/>
            </p:cNvSpPr>
            <p:nvPr/>
          </p:nvSpPr>
          <p:spPr bwMode="auto">
            <a:xfrm flipV="1">
              <a:off x="4944" y="3264"/>
              <a:ext cx="144" cy="96"/>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104" name="Line 46"/>
            <p:cNvSpPr>
              <a:spLocks noChangeShapeType="1"/>
            </p:cNvSpPr>
            <p:nvPr/>
          </p:nvSpPr>
          <p:spPr bwMode="auto">
            <a:xfrm>
              <a:off x="3936" y="3600"/>
              <a:ext cx="144" cy="96"/>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105" name="Line 47"/>
            <p:cNvSpPr>
              <a:spLocks noChangeShapeType="1"/>
            </p:cNvSpPr>
            <p:nvPr/>
          </p:nvSpPr>
          <p:spPr bwMode="auto">
            <a:xfrm flipV="1">
              <a:off x="3984" y="3744"/>
              <a:ext cx="240" cy="96"/>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106" name="Line 48"/>
            <p:cNvSpPr>
              <a:spLocks noChangeShapeType="1"/>
            </p:cNvSpPr>
            <p:nvPr/>
          </p:nvSpPr>
          <p:spPr bwMode="auto">
            <a:xfrm flipV="1">
              <a:off x="4416" y="3648"/>
              <a:ext cx="192" cy="96"/>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107" name="Line 49"/>
            <p:cNvSpPr>
              <a:spLocks noChangeShapeType="1"/>
            </p:cNvSpPr>
            <p:nvPr/>
          </p:nvSpPr>
          <p:spPr bwMode="auto">
            <a:xfrm>
              <a:off x="4224" y="3648"/>
              <a:ext cx="96" cy="192"/>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108" name="Line 50"/>
            <p:cNvSpPr>
              <a:spLocks noChangeShapeType="1"/>
            </p:cNvSpPr>
            <p:nvPr/>
          </p:nvSpPr>
          <p:spPr bwMode="auto">
            <a:xfrm>
              <a:off x="4656" y="3744"/>
              <a:ext cx="336" cy="96"/>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109" name="Line 51"/>
            <p:cNvSpPr>
              <a:spLocks noChangeShapeType="1"/>
            </p:cNvSpPr>
            <p:nvPr/>
          </p:nvSpPr>
          <p:spPr bwMode="auto">
            <a:xfrm flipV="1">
              <a:off x="4848" y="3552"/>
              <a:ext cx="288" cy="96"/>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110" name="Line 52"/>
            <p:cNvSpPr>
              <a:spLocks noChangeShapeType="1"/>
            </p:cNvSpPr>
            <p:nvPr/>
          </p:nvSpPr>
          <p:spPr bwMode="auto">
            <a:xfrm>
              <a:off x="4752" y="3504"/>
              <a:ext cx="144" cy="0"/>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111" name="Line 53"/>
            <p:cNvSpPr>
              <a:spLocks noChangeShapeType="1"/>
            </p:cNvSpPr>
            <p:nvPr/>
          </p:nvSpPr>
          <p:spPr bwMode="auto">
            <a:xfrm>
              <a:off x="4560" y="3504"/>
              <a:ext cx="96" cy="96"/>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112" name="Line 54"/>
            <p:cNvSpPr>
              <a:spLocks noChangeShapeType="1"/>
            </p:cNvSpPr>
            <p:nvPr/>
          </p:nvSpPr>
          <p:spPr bwMode="auto">
            <a:xfrm flipV="1">
              <a:off x="4416" y="3408"/>
              <a:ext cx="0" cy="144"/>
            </a:xfrm>
            <a:prstGeom prst="line">
              <a:avLst/>
            </a:prstGeom>
            <a:noFill/>
            <a:ln w="12700">
              <a:solidFill>
                <a:schemeClr val="tx1"/>
              </a:solidFill>
              <a:round/>
              <a:headEnd type="none" w="sm" len="sm"/>
              <a:tailEnd type="stealth" w="med" len="lg"/>
            </a:ln>
          </p:spPr>
          <p:txBody>
            <a:bodyPr wrap="none" anchor="ctr"/>
            <a:lstStyle/>
            <a:p>
              <a:endParaRPr lang="en-US"/>
            </a:p>
          </p:txBody>
        </p:sp>
      </p:grpSp>
      <p:sp>
        <p:nvSpPr>
          <p:cNvPr id="113" name="Text Box 13"/>
          <p:cNvSpPr txBox="1">
            <a:spLocks noChangeArrowheads="1"/>
          </p:cNvSpPr>
          <p:nvPr/>
        </p:nvSpPr>
        <p:spPr bwMode="auto">
          <a:xfrm>
            <a:off x="0" y="914400"/>
            <a:ext cx="4419600" cy="400110"/>
          </a:xfrm>
          <a:prstGeom prst="rect">
            <a:avLst/>
          </a:prstGeom>
          <a:noFill/>
          <a:ln w="9525" algn="ctr">
            <a:noFill/>
            <a:miter lim="800000"/>
            <a:headEnd/>
            <a:tailEnd/>
          </a:ln>
        </p:spPr>
        <p:txBody>
          <a:bodyPr>
            <a:spAutoFit/>
          </a:bodyPr>
          <a:lstStyle/>
          <a:p>
            <a:r>
              <a:rPr lang="en-US" sz="2000" b="1" dirty="0" smtClean="0"/>
              <a:t>Behavior of Particulate </a:t>
            </a:r>
            <a:r>
              <a:rPr lang="en-US" sz="2000" b="1" dirty="0"/>
              <a:t>Flow</a:t>
            </a:r>
          </a:p>
        </p:txBody>
      </p:sp>
      <p:sp>
        <p:nvSpPr>
          <p:cNvPr id="114" name="Text Box 119"/>
          <p:cNvSpPr txBox="1">
            <a:spLocks noChangeArrowheads="1"/>
          </p:cNvSpPr>
          <p:nvPr/>
        </p:nvSpPr>
        <p:spPr bwMode="auto">
          <a:xfrm>
            <a:off x="2598738" y="1336675"/>
            <a:ext cx="1035050" cy="336550"/>
          </a:xfrm>
          <a:prstGeom prst="rect">
            <a:avLst/>
          </a:prstGeom>
          <a:noFill/>
          <a:ln w="9525" algn="ctr">
            <a:noFill/>
            <a:miter lim="800000"/>
            <a:headEnd/>
            <a:tailEnd/>
          </a:ln>
        </p:spPr>
        <p:txBody>
          <a:bodyPr wrap="none">
            <a:spAutoFit/>
          </a:bodyPr>
          <a:lstStyle/>
          <a:p>
            <a:r>
              <a:rPr lang="en-US" sz="1600" b="1"/>
              <a:t>Transition</a:t>
            </a:r>
          </a:p>
        </p:txBody>
      </p:sp>
      <p:sp>
        <p:nvSpPr>
          <p:cNvPr id="115" name="Rectangle 114"/>
          <p:cNvSpPr/>
          <p:nvPr/>
        </p:nvSpPr>
        <p:spPr>
          <a:xfrm>
            <a:off x="0" y="3810000"/>
            <a:ext cx="3547766" cy="400110"/>
          </a:xfrm>
          <a:prstGeom prst="rect">
            <a:avLst/>
          </a:prstGeom>
        </p:spPr>
        <p:txBody>
          <a:bodyPr wrap="none">
            <a:spAutoFit/>
          </a:bodyPr>
          <a:lstStyle/>
          <a:p>
            <a:r>
              <a:rPr lang="en-US" sz="2000" b="1" dirty="0" smtClean="0"/>
              <a:t>Developing Closure Models</a:t>
            </a:r>
            <a:endParaRPr lang="en-US" sz="2000" b="1" dirty="0"/>
          </a:p>
        </p:txBody>
      </p:sp>
      <p:sp>
        <p:nvSpPr>
          <p:cNvPr id="117" name="Rectangle 116"/>
          <p:cNvSpPr/>
          <p:nvPr/>
        </p:nvSpPr>
        <p:spPr>
          <a:xfrm>
            <a:off x="1828800" y="6396335"/>
            <a:ext cx="7315200" cy="461665"/>
          </a:xfrm>
          <a:prstGeom prst="rect">
            <a:avLst/>
          </a:prstGeom>
        </p:spPr>
        <p:txBody>
          <a:bodyPr wrap="square">
            <a:spAutoFit/>
          </a:bodyPr>
          <a:lstStyle/>
          <a:p>
            <a:pPr algn="r"/>
            <a:r>
              <a:rPr lang="en-US" sz="1200" dirty="0" smtClean="0"/>
              <a:t>See </a:t>
            </a:r>
            <a:r>
              <a:rPr lang="en-US" sz="1200" dirty="0" smtClean="0">
                <a:hlinkClick r:id="rId3"/>
              </a:rPr>
              <a:t>https://mfix.netl.doe.gov/documentation/MFIXEquations2005-4-4.pdf</a:t>
            </a:r>
            <a:r>
              <a:rPr lang="en-US" sz="1200" dirty="0" smtClean="0"/>
              <a:t> and </a:t>
            </a:r>
            <a:r>
              <a:rPr lang="en-US" sz="1200" dirty="0" smtClean="0">
                <a:hlinkClick r:id="rId4"/>
              </a:rPr>
              <a:t>https://mfix.netl.doe.gov/documentation/Theory.pdf</a:t>
            </a:r>
            <a:r>
              <a:rPr lang="en-US" sz="1200" dirty="0" smtClean="0"/>
              <a:t> </a:t>
            </a:r>
            <a:endParaRPr lang="en-US" sz="1200" dirty="0"/>
          </a:p>
        </p:txBody>
      </p:sp>
    </p:spTree>
  </p:cSld>
  <p:clrMapOvr>
    <a:masterClrMapping/>
  </p:clrMapOvr>
  <p:transition advClick="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9" name="Rectangle 23"/>
          <p:cNvSpPr>
            <a:spLocks noChangeArrowheads="1"/>
          </p:cNvSpPr>
          <p:nvPr/>
        </p:nvSpPr>
        <p:spPr bwMode="auto">
          <a:xfrm>
            <a:off x="0" y="762000"/>
            <a:ext cx="1864293" cy="400110"/>
          </a:xfrm>
          <a:prstGeom prst="rect">
            <a:avLst/>
          </a:prstGeom>
          <a:noFill/>
          <a:ln w="9525">
            <a:noFill/>
            <a:miter lim="800000"/>
            <a:headEnd/>
            <a:tailEnd/>
          </a:ln>
          <a:effectLst/>
        </p:spPr>
        <p:txBody>
          <a:bodyPr wrap="none">
            <a:spAutoFit/>
          </a:bodyPr>
          <a:lstStyle/>
          <a:p>
            <a:r>
              <a:rPr lang="en-US" sz="2000" b="1" dirty="0" err="1"/>
              <a:t>Discretization</a:t>
            </a:r>
            <a:endParaRPr lang="en-US" sz="2000" b="1" dirty="0"/>
          </a:p>
        </p:txBody>
      </p:sp>
      <p:sp>
        <p:nvSpPr>
          <p:cNvPr id="4120" name="Rectangle 24"/>
          <p:cNvSpPr>
            <a:spLocks noChangeArrowheads="1"/>
          </p:cNvSpPr>
          <p:nvPr/>
        </p:nvSpPr>
        <p:spPr bwMode="auto">
          <a:xfrm>
            <a:off x="0" y="1143000"/>
            <a:ext cx="9144000" cy="369332"/>
          </a:xfrm>
          <a:prstGeom prst="rect">
            <a:avLst/>
          </a:prstGeom>
          <a:noFill/>
          <a:ln w="9525">
            <a:noFill/>
            <a:miter lim="800000"/>
            <a:headEnd/>
            <a:tailEnd/>
          </a:ln>
          <a:effectLst/>
        </p:spPr>
        <p:txBody>
          <a:bodyPr wrap="square">
            <a:spAutoFit/>
          </a:bodyPr>
          <a:lstStyle/>
          <a:p>
            <a:pPr algn="ctr"/>
            <a:r>
              <a:rPr lang="en-US" b="1" dirty="0" smtClean="0">
                <a:solidFill>
                  <a:schemeClr val="accent4"/>
                </a:solidFill>
              </a:rPr>
              <a:t>Governing PDEs are </a:t>
            </a:r>
            <a:r>
              <a:rPr lang="en-US" b="1" dirty="0" err="1" smtClean="0">
                <a:solidFill>
                  <a:schemeClr val="accent4"/>
                </a:solidFill>
              </a:rPr>
              <a:t>discretized</a:t>
            </a:r>
            <a:r>
              <a:rPr lang="en-US" b="1" dirty="0" smtClean="0">
                <a:solidFill>
                  <a:schemeClr val="accent4"/>
                </a:solidFill>
              </a:rPr>
              <a:t> into (replaced with) simple </a:t>
            </a:r>
            <a:r>
              <a:rPr lang="en-US" b="1" dirty="0">
                <a:solidFill>
                  <a:schemeClr val="accent4"/>
                </a:solidFill>
              </a:rPr>
              <a:t>algebraic </a:t>
            </a:r>
            <a:r>
              <a:rPr lang="en-US" b="1" dirty="0" smtClean="0">
                <a:solidFill>
                  <a:schemeClr val="accent4"/>
                </a:solidFill>
              </a:rPr>
              <a:t>equations</a:t>
            </a:r>
            <a:r>
              <a:rPr lang="en-US" dirty="0" smtClean="0">
                <a:solidFill>
                  <a:schemeClr val="accent4"/>
                </a:solidFill>
              </a:rPr>
              <a:t>  </a:t>
            </a:r>
            <a:endParaRPr lang="en-US" dirty="0">
              <a:solidFill>
                <a:schemeClr val="accent4"/>
              </a:solidFill>
            </a:endParaRPr>
          </a:p>
        </p:txBody>
      </p:sp>
      <p:sp>
        <p:nvSpPr>
          <p:cNvPr id="18" name="Title 17"/>
          <p:cNvSpPr>
            <a:spLocks noGrp="1"/>
          </p:cNvSpPr>
          <p:nvPr>
            <p:ph type="title"/>
          </p:nvPr>
        </p:nvSpPr>
        <p:spPr/>
        <p:txBody>
          <a:bodyPr/>
          <a:lstStyle/>
          <a:p>
            <a:r>
              <a:rPr lang="en-US" dirty="0" smtClean="0"/>
              <a:t>TFM Solver</a:t>
            </a:r>
            <a:endParaRPr lang="en-US" dirty="0"/>
          </a:p>
        </p:txBody>
      </p:sp>
      <p:sp>
        <p:nvSpPr>
          <p:cNvPr id="25" name="Rectangle 24"/>
          <p:cNvSpPr/>
          <p:nvPr/>
        </p:nvSpPr>
        <p:spPr>
          <a:xfrm>
            <a:off x="381000" y="1524000"/>
            <a:ext cx="8305800" cy="646331"/>
          </a:xfrm>
          <a:prstGeom prst="rect">
            <a:avLst/>
          </a:prstGeom>
        </p:spPr>
        <p:txBody>
          <a:bodyPr wrap="square">
            <a:spAutoFit/>
          </a:bodyPr>
          <a:lstStyle/>
          <a:p>
            <a:r>
              <a:rPr lang="en-US" dirty="0" smtClean="0"/>
              <a:t>The N-S equations can be </a:t>
            </a:r>
            <a:r>
              <a:rPr lang="en-US" dirty="0" err="1" smtClean="0"/>
              <a:t>discretized</a:t>
            </a:r>
            <a:r>
              <a:rPr lang="en-US" dirty="0" smtClean="0"/>
              <a:t> using one of many </a:t>
            </a:r>
            <a:r>
              <a:rPr lang="en-US" dirty="0" err="1" smtClean="0"/>
              <a:t>discretization</a:t>
            </a:r>
            <a:r>
              <a:rPr lang="en-US" dirty="0" smtClean="0"/>
              <a:t> techniques, such as finite difference (FDM), finite volume (FVM), finite element (FEM) methods, etc.  </a:t>
            </a:r>
          </a:p>
        </p:txBody>
      </p:sp>
      <p:sp>
        <p:nvSpPr>
          <p:cNvPr id="26" name="Rectangle 25"/>
          <p:cNvSpPr/>
          <p:nvPr/>
        </p:nvSpPr>
        <p:spPr>
          <a:xfrm>
            <a:off x="381000" y="3393324"/>
            <a:ext cx="8229600" cy="1200329"/>
          </a:xfrm>
          <a:prstGeom prst="rect">
            <a:avLst/>
          </a:prstGeom>
        </p:spPr>
        <p:txBody>
          <a:bodyPr wrap="square">
            <a:spAutoFit/>
          </a:bodyPr>
          <a:lstStyle/>
          <a:p>
            <a:r>
              <a:rPr lang="en-US" dirty="0" smtClean="0"/>
              <a:t>MFIX and many CFD codes use the FVM where the equations are first integrated over a control volume (volume of a single “cell”), then </a:t>
            </a:r>
            <a:r>
              <a:rPr lang="en-US" dirty="0" err="1" smtClean="0"/>
              <a:t>discretized</a:t>
            </a:r>
            <a:r>
              <a:rPr lang="en-US" dirty="0" smtClean="0"/>
              <a:t>.  MFIX uses a staggered mesh where fluxes (such as momentum) are located at cell faces and any scalar quantity (such as pressure or temperature) are located at cell centers.</a:t>
            </a:r>
          </a:p>
        </p:txBody>
      </p:sp>
      <p:sp>
        <p:nvSpPr>
          <p:cNvPr id="28" name="Rectangle 27"/>
          <p:cNvSpPr/>
          <p:nvPr/>
        </p:nvSpPr>
        <p:spPr>
          <a:xfrm>
            <a:off x="762000" y="2429470"/>
            <a:ext cx="7467600" cy="923330"/>
          </a:xfrm>
          <a:prstGeom prst="rect">
            <a:avLst/>
          </a:prstGeom>
        </p:spPr>
        <p:txBody>
          <a:bodyPr wrap="square">
            <a:spAutoFit/>
          </a:bodyPr>
          <a:lstStyle/>
          <a:p>
            <a:pPr marL="0" lvl="1"/>
            <a:r>
              <a:rPr lang="en-US" dirty="0" smtClean="0"/>
              <a:t>All these techniques require a computational “mesh” or grid where the equations are </a:t>
            </a:r>
            <a:r>
              <a:rPr lang="en-US" dirty="0" err="1" smtClean="0"/>
              <a:t>discretized</a:t>
            </a:r>
            <a:r>
              <a:rPr lang="en-US" dirty="0" smtClean="0"/>
              <a:t> in space.  This is because N-S equations contain spatial derivatives. </a:t>
            </a:r>
          </a:p>
        </p:txBody>
      </p:sp>
      <p:sp>
        <p:nvSpPr>
          <p:cNvPr id="39" name="Rectangle 38"/>
          <p:cNvSpPr/>
          <p:nvPr/>
        </p:nvSpPr>
        <p:spPr>
          <a:xfrm>
            <a:off x="381000" y="5334000"/>
            <a:ext cx="8610600" cy="1200329"/>
          </a:xfrm>
          <a:prstGeom prst="rect">
            <a:avLst/>
          </a:prstGeom>
        </p:spPr>
        <p:txBody>
          <a:bodyPr wrap="square">
            <a:spAutoFit/>
          </a:bodyPr>
          <a:lstStyle/>
          <a:p>
            <a:pPr marL="342900" lvl="1" indent="-342900">
              <a:buClr>
                <a:schemeClr val="accent4"/>
              </a:buClr>
              <a:buSzPct val="70000"/>
              <a:buFont typeface="Wingdings" pitchFamily="2" charset="2"/>
              <a:buChar char="p"/>
            </a:pPr>
            <a:r>
              <a:rPr lang="en-US" dirty="0" smtClean="0"/>
              <a:t>An excellent reference book to understand the FVM is by </a:t>
            </a:r>
            <a:r>
              <a:rPr lang="en-US" dirty="0" err="1" smtClean="0"/>
              <a:t>Patankar</a:t>
            </a:r>
            <a:r>
              <a:rPr lang="en-US" dirty="0" smtClean="0"/>
              <a:t> “Numerical heat transfer and fluid flow”, 1980 (Taylor &amp; Francis). </a:t>
            </a:r>
          </a:p>
          <a:p>
            <a:pPr marL="342900" lvl="1" indent="-342900">
              <a:buClr>
                <a:schemeClr val="accent4"/>
              </a:buClr>
              <a:buSzPct val="70000"/>
              <a:buFont typeface="Wingdings" pitchFamily="2" charset="2"/>
              <a:buChar char="p"/>
            </a:pPr>
            <a:r>
              <a:rPr lang="en-US" dirty="0" smtClean="0">
                <a:solidFill>
                  <a:schemeClr val="accent5"/>
                </a:solidFill>
              </a:rPr>
              <a:t>Specific details of the </a:t>
            </a:r>
            <a:r>
              <a:rPr lang="en-US" dirty="0" err="1" smtClean="0">
                <a:solidFill>
                  <a:schemeClr val="accent5"/>
                </a:solidFill>
              </a:rPr>
              <a:t>discretization</a:t>
            </a:r>
            <a:r>
              <a:rPr lang="en-US" dirty="0" smtClean="0">
                <a:solidFill>
                  <a:schemeClr val="accent5"/>
                </a:solidFill>
              </a:rPr>
              <a:t> of all multiphase flow equations can be found in the MFIX </a:t>
            </a:r>
            <a:r>
              <a:rPr lang="en-US" dirty="0" err="1" smtClean="0">
                <a:solidFill>
                  <a:schemeClr val="accent5"/>
                </a:solidFill>
              </a:rPr>
              <a:t>numerics</a:t>
            </a:r>
            <a:r>
              <a:rPr lang="en-US" dirty="0" smtClean="0">
                <a:solidFill>
                  <a:schemeClr val="accent5"/>
                </a:solidFill>
              </a:rPr>
              <a:t> guide:  </a:t>
            </a:r>
            <a:r>
              <a:rPr lang="en-US" dirty="0" smtClean="0">
                <a:solidFill>
                  <a:schemeClr val="accent5"/>
                </a:solidFill>
                <a:hlinkClick r:id="rId3"/>
              </a:rPr>
              <a:t>https://mfix.netl.doe.gov/documentation/numerics.pdf</a:t>
            </a:r>
            <a:endParaRPr lang="en-US" dirty="0" smtClean="0">
              <a:solidFill>
                <a:schemeClr val="accent5"/>
              </a:solidFill>
            </a:endParaRPr>
          </a:p>
        </p:txBody>
      </p:sp>
      <p:sp>
        <p:nvSpPr>
          <p:cNvPr id="40" name="Rectangle 25"/>
          <p:cNvSpPr>
            <a:spLocks noChangeArrowheads="1"/>
          </p:cNvSpPr>
          <p:nvPr/>
        </p:nvSpPr>
        <p:spPr bwMode="auto">
          <a:xfrm>
            <a:off x="0" y="5031743"/>
            <a:ext cx="2209800" cy="400110"/>
          </a:xfrm>
          <a:prstGeom prst="rect">
            <a:avLst/>
          </a:prstGeom>
          <a:noFill/>
          <a:ln w="9525">
            <a:noFill/>
            <a:miter lim="800000"/>
            <a:headEnd/>
            <a:tailEnd/>
          </a:ln>
          <a:effectLst/>
        </p:spPr>
        <p:txBody>
          <a:bodyPr>
            <a:spAutoFit/>
          </a:bodyPr>
          <a:lstStyle/>
          <a:p>
            <a:r>
              <a:rPr lang="en-US" sz="2000" b="1" dirty="0" smtClean="0"/>
              <a:t>References</a:t>
            </a:r>
            <a:endParaRPr lang="en-US" sz="2000" b="1"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5874" name="Rectangle 2"/>
          <p:cNvSpPr>
            <a:spLocks noGrp="1" noChangeArrowheads="1"/>
          </p:cNvSpPr>
          <p:nvPr>
            <p:ph type="title"/>
          </p:nvPr>
        </p:nvSpPr>
        <p:spPr/>
        <p:txBody>
          <a:bodyPr/>
          <a:lstStyle/>
          <a:p>
            <a:r>
              <a:rPr lang="en-US" dirty="0" smtClean="0"/>
              <a:t>Solving N-S Equations:  Single Phase</a:t>
            </a:r>
            <a:endParaRPr lang="en-US" dirty="0"/>
          </a:p>
        </p:txBody>
      </p:sp>
      <p:sp>
        <p:nvSpPr>
          <p:cNvPr id="7" name="Text Box 12"/>
          <p:cNvSpPr txBox="1">
            <a:spLocks noChangeArrowheads="1"/>
          </p:cNvSpPr>
          <p:nvPr/>
        </p:nvSpPr>
        <p:spPr bwMode="auto">
          <a:xfrm>
            <a:off x="304800" y="3124200"/>
            <a:ext cx="4868384" cy="400110"/>
          </a:xfrm>
          <a:prstGeom prst="rect">
            <a:avLst/>
          </a:prstGeom>
          <a:noFill/>
          <a:ln w="9525">
            <a:noFill/>
            <a:miter lim="800000"/>
            <a:headEnd/>
            <a:tailEnd/>
          </a:ln>
          <a:effectLst/>
        </p:spPr>
        <p:txBody>
          <a:bodyPr wrap="none">
            <a:spAutoFit/>
          </a:bodyPr>
          <a:lstStyle/>
          <a:p>
            <a:r>
              <a:rPr lang="en-US" sz="2000" b="1" dirty="0"/>
              <a:t>SIMPLE – pressure correction equation</a:t>
            </a:r>
          </a:p>
        </p:txBody>
      </p:sp>
      <p:sp>
        <p:nvSpPr>
          <p:cNvPr id="8" name="Rectangle 13"/>
          <p:cNvSpPr>
            <a:spLocks noChangeArrowheads="1"/>
          </p:cNvSpPr>
          <p:nvPr/>
        </p:nvSpPr>
        <p:spPr bwMode="auto">
          <a:xfrm>
            <a:off x="533400" y="3448110"/>
            <a:ext cx="5638800" cy="2585323"/>
          </a:xfrm>
          <a:prstGeom prst="rect">
            <a:avLst/>
          </a:prstGeom>
          <a:noFill/>
          <a:ln w="9525">
            <a:noFill/>
            <a:miter lim="800000"/>
            <a:headEnd/>
            <a:tailEnd/>
          </a:ln>
          <a:effectLst/>
        </p:spPr>
        <p:txBody>
          <a:bodyPr wrap="square">
            <a:spAutoFit/>
          </a:bodyPr>
          <a:lstStyle/>
          <a:p>
            <a:pPr marL="228600" indent="-228600">
              <a:buClr>
                <a:schemeClr val="accent4"/>
              </a:buClr>
              <a:buSzPct val="70000"/>
              <a:buFont typeface="Wingdings" pitchFamily="2" charset="2"/>
              <a:buChar char="p"/>
            </a:pPr>
            <a:r>
              <a:rPr lang="en-US" dirty="0" smtClean="0"/>
              <a:t>guess </a:t>
            </a:r>
            <a:r>
              <a:rPr lang="en-US" dirty="0"/>
              <a:t>pressure field (p</a:t>
            </a:r>
            <a:r>
              <a:rPr lang="en-US" dirty="0" smtClean="0"/>
              <a:t>*)</a:t>
            </a:r>
          </a:p>
          <a:p>
            <a:pPr marL="228600" indent="-228600">
              <a:buClr>
                <a:schemeClr val="accent4"/>
              </a:buClr>
              <a:buSzPct val="70000"/>
              <a:buFont typeface="Wingdings" pitchFamily="2" charset="2"/>
              <a:buChar char="p"/>
            </a:pPr>
            <a:r>
              <a:rPr lang="en-US" dirty="0" smtClean="0"/>
              <a:t>solve </a:t>
            </a:r>
            <a:r>
              <a:rPr lang="en-US" dirty="0"/>
              <a:t>momentum equations </a:t>
            </a:r>
            <a:r>
              <a:rPr lang="en-US" dirty="0" smtClean="0"/>
              <a:t>(for u*)</a:t>
            </a:r>
          </a:p>
          <a:p>
            <a:pPr marL="228600" indent="-228600">
              <a:buClr>
                <a:schemeClr val="accent4"/>
              </a:buClr>
              <a:buSzPct val="70000"/>
              <a:buFont typeface="Wingdings" pitchFamily="2" charset="2"/>
              <a:buChar char="p"/>
            </a:pPr>
            <a:r>
              <a:rPr lang="en-US" dirty="0" smtClean="0"/>
              <a:t>solve </a:t>
            </a:r>
            <a:r>
              <a:rPr lang="en-US" dirty="0"/>
              <a:t>pressure correction equation </a:t>
            </a:r>
            <a:r>
              <a:rPr lang="en-US" dirty="0" smtClean="0"/>
              <a:t>(get p’)</a:t>
            </a:r>
          </a:p>
          <a:p>
            <a:pPr marL="685800" lvl="1" indent="-228600">
              <a:buClr>
                <a:schemeClr val="accent4"/>
              </a:buClr>
              <a:buSzPct val="70000"/>
              <a:buFont typeface="Wingdings" pitchFamily="2" charset="2"/>
              <a:buChar char="p"/>
            </a:pPr>
            <a:r>
              <a:rPr lang="en-US" dirty="0" smtClean="0"/>
              <a:t>use </a:t>
            </a:r>
            <a:r>
              <a:rPr lang="en-US" dirty="0"/>
              <a:t>p’ to </a:t>
            </a:r>
            <a:r>
              <a:rPr lang="en-US" dirty="0" smtClean="0"/>
              <a:t>correct p* (get p)</a:t>
            </a:r>
          </a:p>
          <a:p>
            <a:pPr marL="685800" lvl="1" indent="-228600">
              <a:buClr>
                <a:schemeClr val="accent4"/>
              </a:buClr>
              <a:buSzPct val="70000"/>
              <a:buFont typeface="Wingdings" pitchFamily="2" charset="2"/>
              <a:buChar char="p"/>
            </a:pPr>
            <a:r>
              <a:rPr lang="en-US" dirty="0" smtClean="0"/>
              <a:t>use p’ to correct u* using </a:t>
            </a:r>
            <a:r>
              <a:rPr lang="en-US" dirty="0"/>
              <a:t>velocity correction </a:t>
            </a:r>
            <a:r>
              <a:rPr lang="en-US" dirty="0" smtClean="0"/>
              <a:t>equations (get u)</a:t>
            </a:r>
          </a:p>
          <a:p>
            <a:pPr marL="228600" indent="-228600">
              <a:buClr>
                <a:schemeClr val="accent4"/>
              </a:buClr>
              <a:buSzPct val="70000"/>
              <a:buFont typeface="Wingdings" pitchFamily="2" charset="2"/>
              <a:buChar char="p"/>
            </a:pPr>
            <a:r>
              <a:rPr lang="en-US" dirty="0" smtClean="0"/>
              <a:t>solve </a:t>
            </a:r>
            <a:r>
              <a:rPr lang="en-US" dirty="0" err="1"/>
              <a:t>discretized</a:t>
            </a:r>
            <a:r>
              <a:rPr lang="en-US" dirty="0"/>
              <a:t> equations for other </a:t>
            </a:r>
            <a:r>
              <a:rPr lang="en-US" i="1" dirty="0" err="1">
                <a:latin typeface="Symbol" pitchFamily="18" charset="2"/>
              </a:rPr>
              <a:t>f</a:t>
            </a:r>
            <a:r>
              <a:rPr lang="en-US" dirty="0" err="1"/>
              <a:t>’s</a:t>
            </a:r>
            <a:r>
              <a:rPr lang="en-US" dirty="0" smtClean="0"/>
              <a:t>,</a:t>
            </a:r>
          </a:p>
          <a:p>
            <a:pPr marL="228600" indent="-228600">
              <a:buClr>
                <a:schemeClr val="accent4"/>
              </a:buClr>
              <a:buSzPct val="70000"/>
              <a:buFont typeface="Wingdings" pitchFamily="2" charset="2"/>
              <a:buChar char="p"/>
            </a:pPr>
            <a:r>
              <a:rPr lang="en-US" dirty="0" smtClean="0"/>
              <a:t>treat </a:t>
            </a:r>
            <a:r>
              <a:rPr lang="en-US" dirty="0"/>
              <a:t>new p as guessed pressure (p*), repeat until </a:t>
            </a:r>
            <a:r>
              <a:rPr lang="en-US" dirty="0" smtClean="0"/>
              <a:t>converged</a:t>
            </a:r>
            <a:endParaRPr lang="en-US" dirty="0"/>
          </a:p>
        </p:txBody>
      </p:sp>
      <p:sp>
        <p:nvSpPr>
          <p:cNvPr id="12" name="Rectangle 11"/>
          <p:cNvSpPr/>
          <p:nvPr/>
        </p:nvSpPr>
        <p:spPr>
          <a:xfrm>
            <a:off x="304800" y="990600"/>
            <a:ext cx="8153400" cy="707886"/>
          </a:xfrm>
          <a:prstGeom prst="rect">
            <a:avLst/>
          </a:prstGeom>
        </p:spPr>
        <p:txBody>
          <a:bodyPr wrap="square">
            <a:spAutoFit/>
          </a:bodyPr>
          <a:lstStyle/>
          <a:p>
            <a:r>
              <a:rPr lang="en-US" sz="2000" b="1" dirty="0" smtClean="0"/>
              <a:t>Pressure appears in the three single phase momentum equations, but there is no convenient equation for solving the pressure field.</a:t>
            </a:r>
            <a:endParaRPr lang="en-US" sz="2000" b="1" dirty="0"/>
          </a:p>
        </p:txBody>
      </p:sp>
      <p:sp>
        <p:nvSpPr>
          <p:cNvPr id="14" name="Rectangle 13"/>
          <p:cNvSpPr>
            <a:spLocks noChangeArrowheads="1"/>
          </p:cNvSpPr>
          <p:nvPr/>
        </p:nvSpPr>
        <p:spPr bwMode="auto">
          <a:xfrm>
            <a:off x="5638800" y="3395246"/>
            <a:ext cx="3505200" cy="738664"/>
          </a:xfrm>
          <a:prstGeom prst="rect">
            <a:avLst/>
          </a:prstGeom>
          <a:noFill/>
          <a:ln w="9525">
            <a:noFill/>
            <a:miter lim="800000"/>
            <a:headEnd/>
            <a:tailEnd/>
          </a:ln>
          <a:effectLst/>
        </p:spPr>
        <p:txBody>
          <a:bodyPr wrap="square">
            <a:spAutoFit/>
          </a:bodyPr>
          <a:lstStyle/>
          <a:p>
            <a:pPr marL="685800" indent="-685800">
              <a:tabLst>
                <a:tab pos="457200" algn="r"/>
                <a:tab pos="571500" algn="l"/>
              </a:tabLst>
            </a:pPr>
            <a:r>
              <a:rPr lang="en-US" sz="1400" dirty="0" smtClean="0"/>
              <a:t>	p*, u*	– guess pressure, velocity</a:t>
            </a:r>
          </a:p>
          <a:p>
            <a:pPr marL="685800" indent="-685800">
              <a:tabLst>
                <a:tab pos="457200" algn="r"/>
                <a:tab pos="571500" algn="l"/>
              </a:tabLst>
            </a:pPr>
            <a:r>
              <a:rPr lang="en-US" sz="1400" dirty="0" smtClean="0"/>
              <a:t>	p’, u’	– corrections to pressure, velocity</a:t>
            </a:r>
          </a:p>
          <a:p>
            <a:pPr marL="685800" indent="-685800">
              <a:tabLst>
                <a:tab pos="457200" algn="r"/>
                <a:tab pos="571500" algn="l"/>
              </a:tabLst>
            </a:pPr>
            <a:r>
              <a:rPr lang="en-US" sz="1400" dirty="0" smtClean="0"/>
              <a:t>	p, u	– corrected pressure velocity</a:t>
            </a:r>
            <a:endParaRPr lang="en-US" sz="1400" dirty="0"/>
          </a:p>
        </p:txBody>
      </p:sp>
      <p:sp>
        <p:nvSpPr>
          <p:cNvPr id="16" name="TextBox 15"/>
          <p:cNvSpPr txBox="1"/>
          <p:nvPr/>
        </p:nvSpPr>
        <p:spPr>
          <a:xfrm>
            <a:off x="4675213" y="6396335"/>
            <a:ext cx="4468787" cy="461665"/>
          </a:xfrm>
          <a:prstGeom prst="rect">
            <a:avLst/>
          </a:prstGeom>
          <a:noFill/>
        </p:spPr>
        <p:txBody>
          <a:bodyPr wrap="none" rtlCol="0">
            <a:spAutoFit/>
          </a:bodyPr>
          <a:lstStyle/>
          <a:p>
            <a:pPr algn="r"/>
            <a:r>
              <a:rPr lang="en-US" sz="1200" dirty="0" err="1" smtClean="0"/>
              <a:t>Patankar</a:t>
            </a:r>
            <a:r>
              <a:rPr lang="en-US" sz="1200" dirty="0" smtClean="0"/>
              <a:t> (1980)</a:t>
            </a:r>
          </a:p>
          <a:p>
            <a:pPr algn="r"/>
            <a:r>
              <a:rPr lang="en-US" sz="1200" dirty="0" err="1" smtClean="0"/>
              <a:t>Syamlal</a:t>
            </a:r>
            <a:r>
              <a:rPr lang="en-US" sz="1200" dirty="0" smtClean="0"/>
              <a:t> (1998), </a:t>
            </a:r>
            <a:r>
              <a:rPr lang="en-US" sz="1200" dirty="0" smtClean="0">
                <a:solidFill>
                  <a:schemeClr val="accent5"/>
                </a:solidFill>
                <a:hlinkClick r:id="rId3"/>
              </a:rPr>
              <a:t>https://mfix.netl.doe.gov/documentation/numerics.pdf</a:t>
            </a:r>
            <a:endParaRPr lang="en-US" sz="1200" dirty="0" smtClean="0"/>
          </a:p>
        </p:txBody>
      </p:sp>
      <p:sp>
        <p:nvSpPr>
          <p:cNvPr id="9" name="TextBox 8"/>
          <p:cNvSpPr txBox="1"/>
          <p:nvPr/>
        </p:nvSpPr>
        <p:spPr>
          <a:xfrm>
            <a:off x="304800" y="1981200"/>
            <a:ext cx="8610600" cy="707886"/>
          </a:xfrm>
          <a:prstGeom prst="rect">
            <a:avLst/>
          </a:prstGeom>
          <a:noFill/>
        </p:spPr>
        <p:txBody>
          <a:bodyPr wrap="square" rtlCol="0">
            <a:spAutoFit/>
          </a:bodyPr>
          <a:lstStyle/>
          <a:p>
            <a:r>
              <a:rPr lang="en-US" sz="2000" b="1" dirty="0" smtClean="0"/>
              <a:t>A direct method would involve simultaneously solving all the equations.  This is too expensive.  How do we resolve this problem?</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5874" name="Rectangle 2"/>
          <p:cNvSpPr>
            <a:spLocks noGrp="1" noChangeArrowheads="1"/>
          </p:cNvSpPr>
          <p:nvPr>
            <p:ph type="title"/>
          </p:nvPr>
        </p:nvSpPr>
        <p:spPr/>
        <p:txBody>
          <a:bodyPr/>
          <a:lstStyle/>
          <a:p>
            <a:r>
              <a:rPr lang="en-US" dirty="0" smtClean="0"/>
              <a:t>Solving N-S Equations:  Multiphase phase</a:t>
            </a:r>
            <a:endParaRPr lang="en-US" dirty="0"/>
          </a:p>
        </p:txBody>
      </p:sp>
      <p:sp>
        <p:nvSpPr>
          <p:cNvPr id="975875" name="Rectangle 3"/>
          <p:cNvSpPr>
            <a:spLocks noGrp="1" noChangeArrowheads="1"/>
          </p:cNvSpPr>
          <p:nvPr>
            <p:ph idx="1"/>
          </p:nvPr>
        </p:nvSpPr>
        <p:spPr>
          <a:xfrm>
            <a:off x="304800" y="1219200"/>
            <a:ext cx="8229600" cy="4114800"/>
          </a:xfrm>
        </p:spPr>
        <p:txBody>
          <a:bodyPr>
            <a:noAutofit/>
          </a:bodyPr>
          <a:lstStyle/>
          <a:p>
            <a:pPr>
              <a:lnSpc>
                <a:spcPct val="80000"/>
              </a:lnSpc>
            </a:pPr>
            <a:r>
              <a:rPr lang="en-US" sz="2000" dirty="0" smtClean="0"/>
              <a:t>Calculate </a:t>
            </a:r>
            <a:r>
              <a:rPr lang="en-US" sz="2000" dirty="0"/>
              <a:t>physical and transport properties and exchange coefficients </a:t>
            </a:r>
            <a:r>
              <a:rPr lang="en-US" sz="2000" dirty="0" smtClean="0"/>
              <a:t> (</a:t>
            </a:r>
            <a:r>
              <a:rPr lang="en-US" sz="2000" b="1" dirty="0" err="1" smtClean="0">
                <a:solidFill>
                  <a:schemeClr val="accent1"/>
                </a:solidFill>
              </a:rPr>
              <a:t>calc_coeff</a:t>
            </a:r>
            <a:r>
              <a:rPr lang="en-US" sz="2000" b="1" dirty="0" smtClean="0">
                <a:solidFill>
                  <a:schemeClr val="accent1"/>
                </a:solidFill>
              </a:rPr>
              <a:t> </a:t>
            </a:r>
            <a:r>
              <a:rPr lang="en-US" sz="2000" dirty="0" smtClean="0"/>
              <a:t>or </a:t>
            </a:r>
            <a:r>
              <a:rPr lang="en-US" sz="2000" b="1" dirty="0" err="1" smtClean="0">
                <a:solidFill>
                  <a:schemeClr val="accent1"/>
                </a:solidFill>
              </a:rPr>
              <a:t>physical_prop</a:t>
            </a:r>
            <a:r>
              <a:rPr lang="en-US" sz="2000" dirty="0" smtClean="0"/>
              <a:t>, </a:t>
            </a:r>
            <a:r>
              <a:rPr lang="en-US" sz="2000" b="1" dirty="0" err="1" smtClean="0">
                <a:solidFill>
                  <a:schemeClr val="accent1"/>
                </a:solidFill>
              </a:rPr>
              <a:t>transport_prop</a:t>
            </a:r>
            <a:r>
              <a:rPr lang="en-US" sz="2000" dirty="0" smtClean="0"/>
              <a:t>, </a:t>
            </a:r>
            <a:r>
              <a:rPr lang="en-US" sz="2000" b="1" dirty="0" smtClean="0">
                <a:solidFill>
                  <a:schemeClr val="accent1"/>
                </a:solidFill>
              </a:rPr>
              <a:t>exchange</a:t>
            </a:r>
            <a:r>
              <a:rPr lang="en-US" sz="2000" dirty="0" smtClean="0"/>
              <a:t>)</a:t>
            </a:r>
            <a:endParaRPr lang="en-US" sz="2000" dirty="0"/>
          </a:p>
          <a:p>
            <a:pPr>
              <a:lnSpc>
                <a:spcPct val="80000"/>
              </a:lnSpc>
            </a:pPr>
            <a:r>
              <a:rPr lang="en-US" sz="2000" dirty="0"/>
              <a:t>Solve starred-velocity  </a:t>
            </a:r>
            <a:r>
              <a:rPr lang="en-US" sz="2000" dirty="0" smtClean="0"/>
              <a:t>(</a:t>
            </a:r>
            <a:r>
              <a:rPr lang="en-US" sz="2000" b="1" dirty="0" err="1" smtClean="0">
                <a:solidFill>
                  <a:schemeClr val="accent1"/>
                </a:solidFill>
              </a:rPr>
              <a:t>solve_vel_star</a:t>
            </a:r>
            <a:r>
              <a:rPr lang="en-US" sz="2000" dirty="0" smtClean="0"/>
              <a:t>)</a:t>
            </a:r>
            <a:endParaRPr lang="en-US" sz="2000" dirty="0"/>
          </a:p>
          <a:p>
            <a:pPr>
              <a:lnSpc>
                <a:spcPct val="80000"/>
              </a:lnSpc>
            </a:pPr>
            <a:r>
              <a:rPr lang="en-US" sz="2000" dirty="0"/>
              <a:t>Calculate reaction rates </a:t>
            </a:r>
            <a:r>
              <a:rPr lang="en-US" sz="2000" dirty="0" smtClean="0"/>
              <a:t>(</a:t>
            </a:r>
            <a:r>
              <a:rPr lang="en-US" sz="2000" b="1" dirty="0" err="1" smtClean="0">
                <a:solidFill>
                  <a:schemeClr val="accent1"/>
                </a:solidFill>
              </a:rPr>
              <a:t>calc_rrate</a:t>
            </a:r>
            <a:r>
              <a:rPr lang="en-US" sz="2000" dirty="0" smtClean="0"/>
              <a:t>)</a:t>
            </a:r>
          </a:p>
          <a:p>
            <a:pPr>
              <a:lnSpc>
                <a:spcPct val="80000"/>
              </a:lnSpc>
            </a:pPr>
            <a:r>
              <a:rPr lang="en-US" sz="2000" dirty="0" smtClean="0"/>
              <a:t>Solve solids volume fraction</a:t>
            </a:r>
          </a:p>
          <a:p>
            <a:pPr lvl="1">
              <a:lnSpc>
                <a:spcPct val="80000"/>
              </a:lnSpc>
            </a:pPr>
            <a:r>
              <a:rPr lang="en-US" sz="1600" dirty="0" smtClean="0"/>
              <a:t>IF MMAX = 1 (</a:t>
            </a:r>
            <a:r>
              <a:rPr lang="en-US" sz="1600" dirty="0" err="1" smtClean="0"/>
              <a:t>monodisperse</a:t>
            </a:r>
            <a:r>
              <a:rPr lang="en-US" sz="1600" dirty="0" smtClean="0"/>
              <a:t>; 1 solids phase)</a:t>
            </a:r>
            <a:endParaRPr lang="en-US" sz="1600" dirty="0"/>
          </a:p>
          <a:p>
            <a:pPr lvl="2">
              <a:lnSpc>
                <a:spcPct val="80000"/>
              </a:lnSpc>
            </a:pPr>
            <a:r>
              <a:rPr lang="en-US" sz="1050" dirty="0"/>
              <a:t>Solve solids volume fraction correction </a:t>
            </a:r>
            <a:r>
              <a:rPr lang="en-US" sz="1050" dirty="0" smtClean="0"/>
              <a:t>equations (</a:t>
            </a:r>
            <a:r>
              <a:rPr lang="en-US" sz="1050" b="1" dirty="0" err="1" smtClean="0">
                <a:solidFill>
                  <a:schemeClr val="accent1"/>
                </a:solidFill>
              </a:rPr>
              <a:t>calc_k_cp</a:t>
            </a:r>
            <a:r>
              <a:rPr lang="en-US" sz="1050" b="1" dirty="0" smtClean="0">
                <a:solidFill>
                  <a:schemeClr val="accent1"/>
                </a:solidFill>
              </a:rPr>
              <a:t>, </a:t>
            </a:r>
            <a:r>
              <a:rPr lang="en-US" sz="1050" b="1" dirty="0" err="1" smtClean="0">
                <a:solidFill>
                  <a:schemeClr val="accent1"/>
                </a:solidFill>
              </a:rPr>
              <a:t>solve_epp</a:t>
            </a:r>
            <a:r>
              <a:rPr lang="en-US" sz="1050" dirty="0" smtClean="0"/>
              <a:t>)</a:t>
            </a:r>
          </a:p>
          <a:p>
            <a:pPr lvl="2">
              <a:lnSpc>
                <a:spcPct val="80000"/>
              </a:lnSpc>
            </a:pPr>
            <a:r>
              <a:rPr lang="en-US" sz="1050" dirty="0" smtClean="0"/>
              <a:t>Correct </a:t>
            </a:r>
            <a:r>
              <a:rPr lang="en-US" sz="1050" dirty="0"/>
              <a:t>solids volume fractions and </a:t>
            </a:r>
            <a:r>
              <a:rPr lang="en-US" sz="1050" dirty="0" smtClean="0"/>
              <a:t>velocities (</a:t>
            </a:r>
            <a:r>
              <a:rPr lang="en-US" sz="1050" b="1" dirty="0" smtClean="0">
                <a:solidFill>
                  <a:schemeClr val="accent1"/>
                </a:solidFill>
              </a:rPr>
              <a:t>correct_1</a:t>
            </a:r>
            <a:r>
              <a:rPr lang="en-US" sz="1050" dirty="0" smtClean="0"/>
              <a:t>)</a:t>
            </a:r>
          </a:p>
          <a:p>
            <a:pPr lvl="1">
              <a:lnSpc>
                <a:spcPct val="80000"/>
              </a:lnSpc>
            </a:pPr>
            <a:r>
              <a:rPr lang="en-US" sz="1600" dirty="0" smtClean="0"/>
              <a:t>IF MMAX &gt; 1 (</a:t>
            </a:r>
            <a:r>
              <a:rPr lang="en-US" sz="1600" dirty="0" err="1" smtClean="0"/>
              <a:t>polydisperse</a:t>
            </a:r>
            <a:r>
              <a:rPr lang="en-US" sz="1600" dirty="0" smtClean="0"/>
              <a:t>; multiple solids phases)</a:t>
            </a:r>
          </a:p>
          <a:p>
            <a:pPr lvl="2">
              <a:lnSpc>
                <a:spcPct val="80000"/>
              </a:lnSpc>
            </a:pPr>
            <a:r>
              <a:rPr lang="en-US" sz="1050" dirty="0" smtClean="0"/>
              <a:t>Solve solids continuity for all solids phases (</a:t>
            </a:r>
            <a:r>
              <a:rPr lang="en-US" sz="1050" dirty="0" err="1" smtClean="0"/>
              <a:t>solve_continuity</a:t>
            </a:r>
            <a:r>
              <a:rPr lang="en-US" sz="1050" dirty="0" smtClean="0"/>
              <a:t>)</a:t>
            </a:r>
            <a:endParaRPr lang="en-US" sz="1050" dirty="0"/>
          </a:p>
          <a:p>
            <a:pPr>
              <a:lnSpc>
                <a:spcPct val="80000"/>
              </a:lnSpc>
            </a:pPr>
            <a:r>
              <a:rPr lang="en-US" sz="2000" dirty="0"/>
              <a:t>Calculate gas volume </a:t>
            </a:r>
            <a:r>
              <a:rPr lang="en-US" sz="2000" dirty="0" smtClean="0"/>
              <a:t>fractions (</a:t>
            </a:r>
            <a:r>
              <a:rPr lang="en-US" sz="2000" b="1" dirty="0" err="1" smtClean="0">
                <a:solidFill>
                  <a:schemeClr val="accent1"/>
                </a:solidFill>
              </a:rPr>
              <a:t>solve_vol_fr</a:t>
            </a:r>
            <a:r>
              <a:rPr lang="en-US" sz="2000" dirty="0" smtClean="0"/>
              <a:t>)</a:t>
            </a:r>
            <a:endParaRPr lang="en-US" sz="2000" dirty="0"/>
          </a:p>
          <a:p>
            <a:pPr>
              <a:lnSpc>
                <a:spcPct val="80000"/>
              </a:lnSpc>
            </a:pPr>
            <a:r>
              <a:rPr lang="en-US" sz="2000" dirty="0"/>
              <a:t>Calculate the face values of </a:t>
            </a:r>
            <a:r>
              <a:rPr lang="en-US" sz="2000" dirty="0" smtClean="0"/>
              <a:t>densities (</a:t>
            </a:r>
            <a:r>
              <a:rPr lang="en-US" sz="2000" b="1" dirty="0" err="1" smtClean="0">
                <a:solidFill>
                  <a:schemeClr val="accent1"/>
                </a:solidFill>
              </a:rPr>
              <a:t>conv_rop</a:t>
            </a:r>
            <a:r>
              <a:rPr lang="en-US" sz="2000" dirty="0" smtClean="0"/>
              <a:t>)</a:t>
            </a:r>
            <a:endParaRPr lang="en-US" sz="2000" dirty="0"/>
          </a:p>
          <a:p>
            <a:pPr>
              <a:lnSpc>
                <a:spcPct val="80000"/>
              </a:lnSpc>
            </a:pPr>
            <a:r>
              <a:rPr lang="en-US" sz="2000" dirty="0"/>
              <a:t>Solve pressure correction equation </a:t>
            </a:r>
            <a:r>
              <a:rPr lang="en-US" sz="2000" dirty="0" smtClean="0"/>
              <a:t> (</a:t>
            </a:r>
            <a:r>
              <a:rPr lang="en-US" sz="2000" b="1" dirty="0" err="1" smtClean="0">
                <a:solidFill>
                  <a:schemeClr val="accent1"/>
                </a:solidFill>
              </a:rPr>
              <a:t>solve_pp_g</a:t>
            </a:r>
            <a:r>
              <a:rPr lang="en-US" sz="2000" dirty="0" smtClean="0"/>
              <a:t>)</a:t>
            </a:r>
            <a:endParaRPr lang="en-US" sz="2000" dirty="0"/>
          </a:p>
          <a:p>
            <a:pPr>
              <a:lnSpc>
                <a:spcPct val="80000"/>
              </a:lnSpc>
            </a:pPr>
            <a:r>
              <a:rPr lang="en-US" sz="2000" dirty="0"/>
              <a:t>Correct </a:t>
            </a:r>
            <a:r>
              <a:rPr lang="en-US" sz="2000" dirty="0" smtClean="0"/>
              <a:t>gas pressure</a:t>
            </a:r>
            <a:r>
              <a:rPr lang="en-US" sz="2000" dirty="0"/>
              <a:t>, velocities, and </a:t>
            </a:r>
            <a:r>
              <a:rPr lang="en-US" sz="2000" dirty="0" smtClean="0"/>
              <a:t>density (</a:t>
            </a:r>
            <a:r>
              <a:rPr lang="en-US" sz="2000" b="1" dirty="0" smtClean="0">
                <a:solidFill>
                  <a:schemeClr val="accent1"/>
                </a:solidFill>
              </a:rPr>
              <a:t>correct_0</a:t>
            </a:r>
            <a:r>
              <a:rPr lang="en-US" sz="2000" dirty="0" smtClean="0"/>
              <a:t>)</a:t>
            </a:r>
            <a:endParaRPr lang="en-US" sz="2000" dirty="0"/>
          </a:p>
          <a:p>
            <a:pPr>
              <a:lnSpc>
                <a:spcPct val="80000"/>
              </a:lnSpc>
            </a:pPr>
            <a:r>
              <a:rPr lang="en-US" sz="2000" dirty="0"/>
              <a:t>Calculate the face values of mass </a:t>
            </a:r>
            <a:r>
              <a:rPr lang="en-US" sz="2000" dirty="0" smtClean="0"/>
              <a:t>fluxes (</a:t>
            </a:r>
            <a:r>
              <a:rPr lang="en-US" sz="2000" b="1" dirty="0" err="1" smtClean="0">
                <a:solidFill>
                  <a:schemeClr val="accent1"/>
                </a:solidFill>
              </a:rPr>
              <a:t>calc_mflux</a:t>
            </a:r>
            <a:r>
              <a:rPr lang="en-US" sz="2000" dirty="0" smtClean="0"/>
              <a:t>)</a:t>
            </a:r>
            <a:endParaRPr lang="en-US" sz="2000" dirty="0"/>
          </a:p>
          <a:p>
            <a:pPr>
              <a:lnSpc>
                <a:spcPct val="80000"/>
              </a:lnSpc>
            </a:pPr>
            <a:r>
              <a:rPr lang="en-US" sz="2000" dirty="0"/>
              <a:t>Solve energy equations, granular energy equation, species equations, and turbulence </a:t>
            </a:r>
            <a:r>
              <a:rPr lang="en-US" sz="2000" dirty="0" smtClean="0"/>
              <a:t>equations (</a:t>
            </a:r>
            <a:r>
              <a:rPr lang="en-US" sz="2000" b="1" dirty="0" err="1" smtClean="0">
                <a:solidFill>
                  <a:schemeClr val="accent1"/>
                </a:solidFill>
              </a:rPr>
              <a:t>solve_energy_eq</a:t>
            </a:r>
            <a:r>
              <a:rPr lang="en-US" sz="2000" dirty="0" smtClean="0"/>
              <a:t>, </a:t>
            </a:r>
            <a:r>
              <a:rPr lang="en-US" sz="2000" b="1" dirty="0" err="1" smtClean="0">
                <a:solidFill>
                  <a:schemeClr val="accent1"/>
                </a:solidFill>
              </a:rPr>
              <a:t>solve_granular_energy</a:t>
            </a:r>
            <a:r>
              <a:rPr lang="en-US" sz="2000" dirty="0" smtClean="0"/>
              <a:t>, etc..)</a:t>
            </a:r>
            <a:endParaRPr lang="en-US" sz="2000" dirty="0"/>
          </a:p>
          <a:p>
            <a:pPr>
              <a:lnSpc>
                <a:spcPct val="80000"/>
              </a:lnSpc>
            </a:pPr>
            <a:r>
              <a:rPr lang="en-US" sz="2000" dirty="0"/>
              <a:t>Check for </a:t>
            </a:r>
            <a:r>
              <a:rPr lang="en-US" sz="2000" dirty="0" smtClean="0"/>
              <a:t>convergence (</a:t>
            </a:r>
            <a:r>
              <a:rPr lang="en-US" sz="2000" b="1" dirty="0" err="1" smtClean="0">
                <a:solidFill>
                  <a:schemeClr val="accent1"/>
                </a:solidFill>
              </a:rPr>
              <a:t>check_convergence</a:t>
            </a:r>
            <a:r>
              <a:rPr lang="en-US" sz="2000" dirty="0" smtClean="0"/>
              <a:t>)</a:t>
            </a:r>
            <a:endParaRPr lang="en-US" sz="2000" dirty="0"/>
          </a:p>
        </p:txBody>
      </p:sp>
      <p:sp>
        <p:nvSpPr>
          <p:cNvPr id="9" name="TextBox 8"/>
          <p:cNvSpPr txBox="1"/>
          <p:nvPr/>
        </p:nvSpPr>
        <p:spPr>
          <a:xfrm>
            <a:off x="6400800" y="2590800"/>
            <a:ext cx="2895600" cy="1569660"/>
          </a:xfrm>
          <a:prstGeom prst="rect">
            <a:avLst/>
          </a:prstGeom>
          <a:noFill/>
        </p:spPr>
        <p:txBody>
          <a:bodyPr wrap="square" rtlCol="0">
            <a:spAutoFit/>
          </a:bodyPr>
          <a:lstStyle/>
          <a:p>
            <a:pPr algn="ctr"/>
            <a:r>
              <a:rPr lang="en-US" sz="2400" b="1" dirty="0" smtClean="0">
                <a:solidFill>
                  <a:schemeClr val="accent5"/>
                </a:solidFill>
              </a:rPr>
              <a:t>Steps complete one ‘outer’ iteration</a:t>
            </a:r>
          </a:p>
          <a:p>
            <a:pPr algn="ctr"/>
            <a:r>
              <a:rPr lang="en-US" sz="2400" b="1" dirty="0" smtClean="0">
                <a:solidFill>
                  <a:schemeClr val="accent5"/>
                </a:solidFill>
              </a:rPr>
              <a:t>(</a:t>
            </a:r>
            <a:r>
              <a:rPr lang="en-US" sz="2400" b="1" dirty="0" err="1" smtClean="0">
                <a:solidFill>
                  <a:schemeClr val="accent1"/>
                </a:solidFill>
              </a:rPr>
              <a:t>iterate.f</a:t>
            </a:r>
            <a:r>
              <a:rPr lang="en-US" sz="2400" b="1" dirty="0" smtClean="0">
                <a:solidFill>
                  <a:schemeClr val="accent5"/>
                </a:solidFill>
              </a:rPr>
              <a:t>)</a:t>
            </a:r>
          </a:p>
        </p:txBody>
      </p:sp>
      <p:sp>
        <p:nvSpPr>
          <p:cNvPr id="10" name="Text Box 12"/>
          <p:cNvSpPr txBox="1">
            <a:spLocks noChangeArrowheads="1"/>
          </p:cNvSpPr>
          <p:nvPr/>
        </p:nvSpPr>
        <p:spPr bwMode="auto">
          <a:xfrm>
            <a:off x="0" y="762000"/>
            <a:ext cx="3916457" cy="400110"/>
          </a:xfrm>
          <a:prstGeom prst="rect">
            <a:avLst/>
          </a:prstGeom>
          <a:noFill/>
          <a:ln w="9525">
            <a:noFill/>
            <a:miter lim="800000"/>
            <a:headEnd/>
            <a:tailEnd/>
          </a:ln>
          <a:effectLst/>
        </p:spPr>
        <p:txBody>
          <a:bodyPr wrap="none">
            <a:spAutoFit/>
          </a:bodyPr>
          <a:lstStyle/>
          <a:p>
            <a:r>
              <a:rPr lang="en-US" sz="2000" b="1" dirty="0"/>
              <a:t>SIMPLE </a:t>
            </a:r>
            <a:r>
              <a:rPr lang="en-US" sz="2000" b="1" dirty="0" smtClean="0"/>
              <a:t>in MFIX (typical steps)</a:t>
            </a:r>
            <a:endParaRPr lang="en-US" sz="2000" b="1" dirty="0"/>
          </a:p>
        </p:txBody>
      </p:sp>
      <p:sp>
        <p:nvSpPr>
          <p:cNvPr id="11" name="TextBox 10"/>
          <p:cNvSpPr txBox="1"/>
          <p:nvPr/>
        </p:nvSpPr>
        <p:spPr>
          <a:xfrm>
            <a:off x="4693486" y="6581001"/>
            <a:ext cx="4450514" cy="276999"/>
          </a:xfrm>
          <a:prstGeom prst="rect">
            <a:avLst/>
          </a:prstGeom>
          <a:noFill/>
        </p:spPr>
        <p:txBody>
          <a:bodyPr wrap="none" rtlCol="0">
            <a:spAutoFit/>
          </a:bodyPr>
          <a:lstStyle/>
          <a:p>
            <a:pPr algn="r"/>
            <a:r>
              <a:rPr lang="en-US" sz="1200" dirty="0" err="1" smtClean="0"/>
              <a:t>Syamlal</a:t>
            </a:r>
            <a:r>
              <a:rPr lang="en-US" sz="1200" dirty="0" smtClean="0"/>
              <a:t> (1998), </a:t>
            </a:r>
            <a:r>
              <a:rPr lang="en-US" sz="1200" dirty="0" smtClean="0">
                <a:solidFill>
                  <a:schemeClr val="accent5"/>
                </a:solidFill>
                <a:hlinkClick r:id="rId3"/>
              </a:rPr>
              <a:t>https://mfix.netl.doe.gov/documentation/numerics.pdf</a:t>
            </a:r>
            <a:endParaRPr lang="en-US" sz="1200" dirty="0" smtClean="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Rectangle 9"/>
          <p:cNvSpPr>
            <a:spLocks noChangeArrowheads="1"/>
          </p:cNvSpPr>
          <p:nvPr/>
        </p:nvSpPr>
        <p:spPr bwMode="auto">
          <a:xfrm>
            <a:off x="0" y="762000"/>
            <a:ext cx="6451381" cy="400110"/>
          </a:xfrm>
          <a:prstGeom prst="rect">
            <a:avLst/>
          </a:prstGeom>
          <a:noFill/>
          <a:ln w="9525">
            <a:noFill/>
            <a:miter lim="800000"/>
            <a:headEnd/>
            <a:tailEnd/>
          </a:ln>
          <a:effectLst/>
        </p:spPr>
        <p:txBody>
          <a:bodyPr wrap="none">
            <a:spAutoFit/>
          </a:bodyPr>
          <a:lstStyle/>
          <a:p>
            <a:r>
              <a:rPr lang="en-US" sz="2000" b="1" dirty="0"/>
              <a:t>Solution of algebraic </a:t>
            </a:r>
            <a:r>
              <a:rPr lang="en-US" sz="2000" b="1" dirty="0" smtClean="0"/>
              <a:t>equations:  an iterative process</a:t>
            </a:r>
            <a:endParaRPr lang="en-US" sz="2000" b="1" dirty="0"/>
          </a:p>
        </p:txBody>
      </p:sp>
      <p:sp>
        <p:nvSpPr>
          <p:cNvPr id="15" name="Content Placeholder 5"/>
          <p:cNvSpPr>
            <a:spLocks noGrp="1"/>
          </p:cNvSpPr>
          <p:nvPr>
            <p:ph idx="1"/>
          </p:nvPr>
        </p:nvSpPr>
        <p:spPr>
          <a:xfrm>
            <a:off x="304800" y="1240853"/>
            <a:ext cx="8229600" cy="4626547"/>
          </a:xfrm>
        </p:spPr>
        <p:txBody>
          <a:bodyPr>
            <a:noAutofit/>
          </a:bodyPr>
          <a:lstStyle/>
          <a:p>
            <a:r>
              <a:rPr lang="en-US" sz="2000" dirty="0" smtClean="0"/>
              <a:t>Outer iterations: the coefficients of the discrete problem are updated using the solution values from the previous iteration so as to</a:t>
            </a:r>
          </a:p>
          <a:p>
            <a:pPr lvl="1"/>
            <a:r>
              <a:rPr lang="en-US" sz="1800" dirty="0" smtClean="0"/>
              <a:t>get rid of the nonlinearities by a Newton-like method</a:t>
            </a:r>
          </a:p>
          <a:p>
            <a:pPr lvl="1"/>
            <a:r>
              <a:rPr lang="en-US" sz="1800" dirty="0" smtClean="0"/>
              <a:t>solve the governing equations in a segregated/sequential fashion</a:t>
            </a:r>
          </a:p>
          <a:p>
            <a:pPr lvl="1"/>
            <a:endParaRPr lang="en-US" sz="1800" dirty="0" smtClean="0"/>
          </a:p>
          <a:p>
            <a:r>
              <a:rPr lang="en-US" sz="2000" dirty="0" smtClean="0"/>
              <a:t>Inner iterations: the resulting sequence of linear sub-problems is typically solved by an iterative method (conjugate gradients, </a:t>
            </a:r>
            <a:r>
              <a:rPr lang="en-US" sz="2000" dirty="0" err="1" smtClean="0"/>
              <a:t>multigrid</a:t>
            </a:r>
            <a:r>
              <a:rPr lang="en-US" sz="2000" dirty="0" smtClean="0"/>
              <a:t>) because direct solvers (Gaussian elimination) are prohibitively expensive</a:t>
            </a:r>
          </a:p>
          <a:p>
            <a:pPr lvl="1"/>
            <a:r>
              <a:rPr lang="en-US" sz="1800" dirty="0" smtClean="0"/>
              <a:t>Solve the dependent variables along a chosen grid line by a </a:t>
            </a:r>
            <a:r>
              <a:rPr lang="en-US" sz="1800" dirty="0" err="1" smtClean="0"/>
              <a:t>tridiagnoal</a:t>
            </a:r>
            <a:r>
              <a:rPr lang="en-US" sz="1800" dirty="0" smtClean="0"/>
              <a:t> matrix algorithm.  Follow procedure for all grid lines in one direction and then repeat for lines in other directions.</a:t>
            </a:r>
          </a:p>
        </p:txBody>
      </p:sp>
      <p:sp>
        <p:nvSpPr>
          <p:cNvPr id="12" name="Title 17"/>
          <p:cNvSpPr>
            <a:spLocks noGrp="1"/>
          </p:cNvSpPr>
          <p:nvPr>
            <p:ph type="title"/>
          </p:nvPr>
        </p:nvSpPr>
        <p:spPr/>
        <p:txBody>
          <a:bodyPr/>
          <a:lstStyle/>
          <a:p>
            <a:r>
              <a:rPr lang="en-US" smtClean="0"/>
              <a:t>Basic Solution Technique: Iterative Method</a:t>
            </a:r>
            <a:endParaRPr lang="en-US" dirty="0"/>
          </a:p>
        </p:txBody>
      </p:sp>
      <p:sp>
        <p:nvSpPr>
          <p:cNvPr id="14" name="TextBox 13"/>
          <p:cNvSpPr txBox="1"/>
          <p:nvPr/>
        </p:nvSpPr>
        <p:spPr>
          <a:xfrm>
            <a:off x="4675213" y="6396335"/>
            <a:ext cx="4468787" cy="461665"/>
          </a:xfrm>
          <a:prstGeom prst="rect">
            <a:avLst/>
          </a:prstGeom>
          <a:noFill/>
        </p:spPr>
        <p:txBody>
          <a:bodyPr wrap="none" rtlCol="0">
            <a:spAutoFit/>
          </a:bodyPr>
          <a:lstStyle/>
          <a:p>
            <a:pPr algn="r"/>
            <a:r>
              <a:rPr lang="en-US" sz="1200" dirty="0" err="1" smtClean="0"/>
              <a:t>Patankar</a:t>
            </a:r>
            <a:r>
              <a:rPr lang="en-US" sz="1200" dirty="0" smtClean="0"/>
              <a:t> (1980)</a:t>
            </a:r>
          </a:p>
          <a:p>
            <a:pPr algn="r"/>
            <a:r>
              <a:rPr lang="en-US" sz="1200" dirty="0" err="1" smtClean="0"/>
              <a:t>Syamlal</a:t>
            </a:r>
            <a:r>
              <a:rPr lang="en-US" sz="1200" dirty="0" smtClean="0"/>
              <a:t> (1998), </a:t>
            </a:r>
            <a:r>
              <a:rPr lang="en-US" sz="1200" dirty="0" smtClean="0">
                <a:solidFill>
                  <a:schemeClr val="accent5"/>
                </a:solidFill>
                <a:hlinkClick r:id="rId3"/>
              </a:rPr>
              <a:t>https://mfix.netl.doe.gov/documentation/numerics.pdf</a:t>
            </a:r>
            <a:endParaRPr lang="en-US" sz="1200" dirty="0" smtClean="0"/>
          </a:p>
        </p:txBody>
      </p:sp>
      <p:sp>
        <p:nvSpPr>
          <p:cNvPr id="7" name="Content Placeholder 1"/>
          <p:cNvSpPr txBox="1">
            <a:spLocks/>
          </p:cNvSpPr>
          <p:nvPr/>
        </p:nvSpPr>
        <p:spPr>
          <a:xfrm>
            <a:off x="304800" y="5279453"/>
            <a:ext cx="8229600" cy="1654747"/>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chemeClr val="tx2"/>
              </a:buClr>
              <a:buSzPct val="70000"/>
              <a:buFont typeface="Wingdings 2" pitchFamily="18" charset="2"/>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Example solver thread</a:t>
            </a:r>
          </a:p>
          <a:p>
            <a:pPr marL="742950" marR="0" lvl="1" indent="-285750" algn="l" defTabSz="914400" rtl="0" eaLnBrk="1" fontAlgn="auto" latinLnBrk="0" hangingPunct="1">
              <a:lnSpc>
                <a:spcPct val="100000"/>
              </a:lnSpc>
              <a:spcBef>
                <a:spcPct val="20000"/>
              </a:spcBef>
              <a:spcAft>
                <a:spcPts val="0"/>
              </a:spcAft>
              <a:buClr>
                <a:schemeClr val="accent4"/>
              </a:buClr>
              <a:buSzPct val="60000"/>
              <a:buFont typeface="Wingdings 2" pitchFamily="18" charset="2"/>
              <a:buChar char="¥"/>
              <a:tabLst/>
              <a:defRPr/>
            </a:pPr>
            <a:r>
              <a:rPr kumimoji="0" lang="en-US" b="1" i="0" u="none" strike="noStrike" kern="1200" cap="none" spc="0" normalizeH="0" baseline="0" noProof="0" dirty="0" err="1" smtClean="0">
                <a:ln>
                  <a:noFill/>
                </a:ln>
                <a:solidFill>
                  <a:schemeClr val="tx1"/>
                </a:solidFill>
                <a:effectLst/>
                <a:uLnTx/>
                <a:uFillTx/>
                <a:latin typeface="+mn-lt"/>
                <a:ea typeface="+mn-ea"/>
                <a:cs typeface="+mn-cs"/>
              </a:rPr>
              <a:t>mfix</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kumimoji="0" lang="en-US" b="0" i="0" u="none" strike="noStrike" kern="1200" cap="none" spc="0" normalizeH="0" baseline="0" noProof="0" dirty="0" smtClean="0">
                <a:ln>
                  <a:noFill/>
                </a:ln>
                <a:solidFill>
                  <a:schemeClr val="tx1"/>
                </a:solidFill>
                <a:effectLst/>
                <a:uLnTx/>
                <a:uFillTx/>
                <a:latin typeface="Symbol" pitchFamily="18" charset="2"/>
                <a:ea typeface="+mn-ea"/>
                <a:cs typeface="+mn-cs"/>
              </a:rPr>
              <a:t>®</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kumimoji="0" lang="en-US" b="1" i="0" u="none" strike="noStrike" kern="1200" cap="none" spc="0" normalizeH="0" baseline="0" noProof="0" dirty="0" err="1" smtClean="0">
                <a:ln>
                  <a:noFill/>
                </a:ln>
                <a:solidFill>
                  <a:schemeClr val="tx1"/>
                </a:solidFill>
                <a:effectLst/>
                <a:uLnTx/>
                <a:uFillTx/>
                <a:latin typeface="+mn-lt"/>
                <a:ea typeface="+mn-ea"/>
                <a:cs typeface="+mn-cs"/>
              </a:rPr>
              <a:t>time_march</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kumimoji="0" lang="en-US" b="0" i="0" u="none" strike="noStrike" kern="1200" cap="none" spc="0" normalizeH="0" baseline="0" noProof="0" dirty="0" smtClean="0">
                <a:ln>
                  <a:noFill/>
                </a:ln>
                <a:solidFill>
                  <a:schemeClr val="tx1"/>
                </a:solidFill>
                <a:effectLst/>
                <a:uLnTx/>
                <a:uFillTx/>
                <a:latin typeface="Symbol" pitchFamily="18" charset="2"/>
                <a:ea typeface="+mn-ea"/>
                <a:cs typeface="+mn-cs"/>
              </a:rPr>
              <a:t>®</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kumimoji="0" lang="en-US" b="1" i="0" u="none" strike="noStrike" kern="1200" cap="none" spc="0" normalizeH="0" baseline="0" noProof="0" dirty="0" smtClean="0">
                <a:ln>
                  <a:noFill/>
                </a:ln>
                <a:solidFill>
                  <a:schemeClr val="tx1"/>
                </a:solidFill>
                <a:effectLst/>
                <a:uLnTx/>
                <a:uFillTx/>
                <a:latin typeface="+mn-lt"/>
                <a:ea typeface="+mn-ea"/>
                <a:cs typeface="+mn-cs"/>
              </a:rPr>
              <a:t>iterate</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kumimoji="0" lang="en-US" b="0" i="0" u="none" strike="noStrike" kern="1200" cap="none" spc="0" normalizeH="0" baseline="0" noProof="0" dirty="0" smtClean="0">
                <a:ln>
                  <a:noFill/>
                </a:ln>
                <a:solidFill>
                  <a:schemeClr val="tx1"/>
                </a:solidFill>
                <a:effectLst/>
                <a:uLnTx/>
                <a:uFillTx/>
                <a:latin typeface="Symbol" pitchFamily="18" charset="2"/>
                <a:ea typeface="+mn-ea"/>
                <a:cs typeface="+mn-cs"/>
              </a:rPr>
              <a:t>®</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kumimoji="0" lang="en-US" b="1" i="0" u="none" strike="noStrike" kern="1200" cap="none" spc="0" normalizeH="0" baseline="0" noProof="0" dirty="0" err="1" smtClean="0">
                <a:ln>
                  <a:noFill/>
                </a:ln>
                <a:solidFill>
                  <a:schemeClr val="tx1"/>
                </a:solidFill>
                <a:effectLst/>
                <a:uLnTx/>
                <a:uFillTx/>
                <a:latin typeface="+mn-lt"/>
                <a:ea typeface="+mn-ea"/>
                <a:cs typeface="+mn-cs"/>
              </a:rPr>
              <a:t>solve_vel_star</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kumimoji="0" lang="en-US" b="0" i="0" u="none" strike="noStrike" kern="1200" cap="none" spc="0" normalizeH="0" baseline="0" noProof="0" dirty="0" smtClean="0">
                <a:ln>
                  <a:noFill/>
                </a:ln>
                <a:solidFill>
                  <a:schemeClr val="tx1"/>
                </a:solidFill>
                <a:effectLst/>
                <a:uLnTx/>
                <a:uFillTx/>
                <a:latin typeface="Symbol" pitchFamily="18" charset="2"/>
                <a:ea typeface="+mn-ea"/>
                <a:cs typeface="+mn-cs"/>
              </a:rPr>
              <a:t>®</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kumimoji="0" lang="en-US" b="1" i="0" u="none" strike="noStrike" kern="1200" cap="none" spc="0" normalizeH="0" baseline="0" noProof="0" dirty="0" err="1" smtClean="0">
                <a:ln>
                  <a:noFill/>
                </a:ln>
                <a:solidFill>
                  <a:schemeClr val="tx1"/>
                </a:solidFill>
                <a:effectLst/>
                <a:uLnTx/>
                <a:uFillTx/>
                <a:latin typeface="+mn-lt"/>
                <a:ea typeface="+mn-ea"/>
                <a:cs typeface="+mn-cs"/>
              </a:rPr>
              <a:t>conv_dif_u_g</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kumimoji="0" lang="en-US" b="0" i="0" u="none" strike="noStrike" kern="1200" cap="none" spc="0" normalizeH="0" baseline="0" noProof="0" dirty="0" smtClean="0">
                <a:ln>
                  <a:noFill/>
                </a:ln>
                <a:solidFill>
                  <a:schemeClr val="tx1"/>
                </a:solidFill>
                <a:effectLst/>
                <a:uLnTx/>
                <a:uFillTx/>
                <a:latin typeface="Symbol" pitchFamily="18" charset="2"/>
                <a:ea typeface="+mn-ea"/>
                <a:cs typeface="+mn-cs"/>
              </a:rPr>
              <a:t>®</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kumimoji="0" lang="en-US" b="1" i="0" u="none" strike="noStrike" kern="1200" cap="none" spc="0" normalizeH="0" baseline="0" noProof="0" dirty="0" err="1" smtClean="0">
                <a:ln>
                  <a:noFill/>
                </a:ln>
                <a:solidFill>
                  <a:schemeClr val="tx1"/>
                </a:solidFill>
                <a:effectLst/>
                <a:uLnTx/>
                <a:uFillTx/>
                <a:latin typeface="+mn-lt"/>
                <a:ea typeface="+mn-ea"/>
                <a:cs typeface="+mn-cs"/>
              </a:rPr>
              <a:t>source_u_g</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kumimoji="0" lang="en-US" b="0" i="0" u="none" strike="noStrike" kern="1200" cap="none" spc="0" normalizeH="0" baseline="0" noProof="0" dirty="0" smtClean="0">
                <a:ln>
                  <a:noFill/>
                </a:ln>
                <a:solidFill>
                  <a:schemeClr val="tx1"/>
                </a:solidFill>
                <a:effectLst/>
                <a:uLnTx/>
                <a:uFillTx/>
                <a:latin typeface="Symbol" pitchFamily="18" charset="2"/>
                <a:ea typeface="+mn-ea"/>
                <a:cs typeface="+mn-cs"/>
              </a:rPr>
              <a:t>®</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kumimoji="0" lang="en-US" b="1" i="0" u="none" strike="noStrike" kern="1200" cap="none" spc="0" normalizeH="0" baseline="0" noProof="0" dirty="0" err="1" smtClean="0">
                <a:ln>
                  <a:noFill/>
                </a:ln>
                <a:solidFill>
                  <a:schemeClr val="tx1"/>
                </a:solidFill>
                <a:effectLst/>
                <a:uLnTx/>
                <a:uFillTx/>
                <a:latin typeface="+mn-lt"/>
                <a:ea typeface="+mn-ea"/>
                <a:cs typeface="+mn-cs"/>
              </a:rPr>
              <a:t>partial_elim_u</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kumimoji="0" lang="en-US" b="0" i="0" u="none" strike="noStrike" kern="1200" cap="none" spc="0" normalizeH="0" baseline="0" noProof="0" dirty="0" smtClean="0">
                <a:ln>
                  <a:noFill/>
                </a:ln>
                <a:solidFill>
                  <a:schemeClr val="tx1"/>
                </a:solidFill>
                <a:effectLst/>
                <a:uLnTx/>
                <a:uFillTx/>
                <a:latin typeface="Symbol" pitchFamily="18" charset="2"/>
                <a:ea typeface="+mn-ea"/>
                <a:cs typeface="+mn-cs"/>
              </a:rPr>
              <a:t>®</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kumimoji="0" lang="en-US" b="1" i="0" u="none" strike="noStrike" kern="1200" cap="none" spc="0" normalizeH="0" baseline="0" noProof="0" dirty="0" err="1" smtClean="0">
                <a:ln>
                  <a:noFill/>
                </a:ln>
                <a:solidFill>
                  <a:schemeClr val="tx1"/>
                </a:solidFill>
                <a:effectLst/>
                <a:uLnTx/>
                <a:uFillTx/>
                <a:latin typeface="+mn-lt"/>
                <a:ea typeface="+mn-ea"/>
                <a:cs typeface="+mn-cs"/>
              </a:rPr>
              <a:t>calc_resid_u</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kumimoji="0" lang="en-US" b="0" i="0" u="none" strike="noStrike" kern="1200" cap="none" spc="0" normalizeH="0" baseline="0" noProof="0" dirty="0" smtClean="0">
                <a:ln>
                  <a:noFill/>
                </a:ln>
                <a:solidFill>
                  <a:schemeClr val="tx1"/>
                </a:solidFill>
                <a:effectLst/>
                <a:uLnTx/>
                <a:uFillTx/>
                <a:latin typeface="Symbol" pitchFamily="18" charset="2"/>
                <a:ea typeface="+mn-ea"/>
                <a:cs typeface="+mn-cs"/>
              </a:rPr>
              <a:t>®</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kumimoji="0" lang="en-US" b="1" i="0" u="none" strike="noStrike" kern="1200" cap="none" spc="0" normalizeH="0" baseline="0" noProof="0" dirty="0" err="1" smtClean="0">
                <a:ln>
                  <a:noFill/>
                </a:ln>
                <a:solidFill>
                  <a:schemeClr val="tx1"/>
                </a:solidFill>
                <a:effectLst/>
                <a:uLnTx/>
                <a:uFillTx/>
                <a:latin typeface="+mn-lt"/>
                <a:ea typeface="+mn-ea"/>
                <a:cs typeface="+mn-cs"/>
              </a:rPr>
              <a:t>under_relax_u</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kumimoji="0" lang="en-US" b="0" i="0" u="none" strike="noStrike" kern="1200" cap="none" spc="0" normalizeH="0" baseline="0" noProof="0" dirty="0" smtClean="0">
                <a:ln>
                  <a:noFill/>
                </a:ln>
                <a:solidFill>
                  <a:schemeClr val="tx1"/>
                </a:solidFill>
                <a:effectLst/>
                <a:uLnTx/>
                <a:uFillTx/>
                <a:latin typeface="Symbol" pitchFamily="18" charset="2"/>
                <a:ea typeface="+mn-ea"/>
                <a:cs typeface="+mn-cs"/>
              </a:rPr>
              <a:t>®</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kumimoji="0" lang="en-US" b="1" i="0" u="none" strike="noStrike" kern="1200" cap="none" spc="0" normalizeH="0" baseline="0" noProof="0" dirty="0" err="1" smtClean="0">
                <a:ln>
                  <a:noFill/>
                </a:ln>
                <a:solidFill>
                  <a:schemeClr val="tx1"/>
                </a:solidFill>
                <a:effectLst/>
                <a:uLnTx/>
                <a:uFillTx/>
                <a:latin typeface="+mn-lt"/>
                <a:ea typeface="+mn-ea"/>
                <a:cs typeface="+mn-cs"/>
              </a:rPr>
              <a:t>solve_lin_eq</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kumimoji="0" lang="en-US" b="0" i="0" u="none" strike="noStrike" kern="1200" cap="none" spc="0" normalizeH="0" baseline="0" noProof="0" dirty="0" smtClean="0">
                <a:ln>
                  <a:noFill/>
                </a:ln>
                <a:solidFill>
                  <a:schemeClr val="tx1"/>
                </a:solidFill>
                <a:effectLst/>
                <a:uLnTx/>
                <a:uFillTx/>
                <a:latin typeface="Symbol" pitchFamily="18" charset="2"/>
                <a:ea typeface="+mn-ea"/>
                <a:cs typeface="+mn-cs"/>
              </a:rPr>
              <a:t>®</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kumimoji="0" lang="en-US" b="1" i="0" u="none" strike="noStrike" kern="1200" cap="none" spc="0" normalizeH="0" baseline="0" noProof="0" dirty="0" err="1" smtClean="0">
                <a:ln>
                  <a:noFill/>
                </a:ln>
                <a:solidFill>
                  <a:schemeClr val="tx1"/>
                </a:solidFill>
                <a:effectLst/>
                <a:uLnTx/>
                <a:uFillTx/>
                <a:latin typeface="+mn-lt"/>
                <a:ea typeface="+mn-ea"/>
                <a:cs typeface="+mn-cs"/>
              </a:rPr>
              <a:t>leq_sor</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
                <a:schemeClr val="tx2"/>
              </a:buClr>
              <a:buSzPct val="70000"/>
              <a:buFont typeface="Wingdings 2" pitchFamily="18" charset="2"/>
              <a:buChar char="¥"/>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ChangeArrowheads="1"/>
          </p:cNvSpPr>
          <p:nvPr/>
        </p:nvSpPr>
        <p:spPr bwMode="auto">
          <a:xfrm>
            <a:off x="381000" y="3886200"/>
            <a:ext cx="6781800" cy="646331"/>
          </a:xfrm>
          <a:prstGeom prst="rect">
            <a:avLst/>
          </a:prstGeom>
          <a:noFill/>
          <a:ln w="9525">
            <a:noFill/>
            <a:miter lim="800000"/>
            <a:headEnd/>
            <a:tailEnd/>
          </a:ln>
          <a:effectLst/>
        </p:spPr>
        <p:txBody>
          <a:bodyPr wrap="square">
            <a:spAutoFit/>
          </a:bodyPr>
          <a:lstStyle/>
          <a:p>
            <a:r>
              <a:rPr lang="en-US" dirty="0"/>
              <a:t>Means of slowing of speeding up convergence (e.g. slowing down changes from iteration to iteration to avoid divergence).</a:t>
            </a:r>
          </a:p>
        </p:txBody>
      </p:sp>
      <p:sp>
        <p:nvSpPr>
          <p:cNvPr id="13" name="Rectangle 12"/>
          <p:cNvSpPr>
            <a:spLocks noChangeArrowheads="1"/>
          </p:cNvSpPr>
          <p:nvPr/>
        </p:nvSpPr>
        <p:spPr bwMode="auto">
          <a:xfrm>
            <a:off x="0" y="3581400"/>
            <a:ext cx="4462888" cy="400110"/>
          </a:xfrm>
          <a:prstGeom prst="rect">
            <a:avLst/>
          </a:prstGeom>
          <a:noFill/>
          <a:ln w="9525">
            <a:noFill/>
            <a:miter lim="800000"/>
            <a:headEnd/>
            <a:tailEnd/>
          </a:ln>
          <a:effectLst/>
        </p:spPr>
        <p:txBody>
          <a:bodyPr wrap="none">
            <a:spAutoFit/>
          </a:bodyPr>
          <a:lstStyle/>
          <a:p>
            <a:r>
              <a:rPr lang="en-US" sz="2000" b="1" dirty="0" err="1"/>
              <a:t>Underrelaxation</a:t>
            </a:r>
            <a:r>
              <a:rPr lang="en-US" sz="2000" b="1" dirty="0"/>
              <a:t> and </a:t>
            </a:r>
            <a:r>
              <a:rPr lang="en-US" sz="2000" b="1" dirty="0" err="1"/>
              <a:t>overrelaxation</a:t>
            </a:r>
            <a:endParaRPr lang="en-US" sz="2000" b="1" dirty="0"/>
          </a:p>
        </p:txBody>
      </p:sp>
      <p:sp>
        <p:nvSpPr>
          <p:cNvPr id="14" name="Rectangle 13"/>
          <p:cNvSpPr/>
          <p:nvPr/>
        </p:nvSpPr>
        <p:spPr>
          <a:xfrm>
            <a:off x="457200" y="1069538"/>
            <a:ext cx="7924800" cy="646331"/>
          </a:xfrm>
          <a:prstGeom prst="rect">
            <a:avLst/>
          </a:prstGeom>
        </p:spPr>
        <p:txBody>
          <a:bodyPr wrap="square">
            <a:spAutoFit/>
          </a:bodyPr>
          <a:lstStyle/>
          <a:p>
            <a:r>
              <a:rPr lang="en-US" dirty="0" smtClean="0"/>
              <a:t>Convergence criteria: it is necessary to check the residuals, relative solution changes and other indicators to make sure that the iterations converge.</a:t>
            </a:r>
            <a:endParaRPr lang="en-US" dirty="0"/>
          </a:p>
        </p:txBody>
      </p:sp>
      <p:sp>
        <p:nvSpPr>
          <p:cNvPr id="15" name="Rectangle 8"/>
          <p:cNvSpPr>
            <a:spLocks noChangeArrowheads="1"/>
          </p:cNvSpPr>
          <p:nvPr/>
        </p:nvSpPr>
        <p:spPr bwMode="auto">
          <a:xfrm>
            <a:off x="0" y="762000"/>
            <a:ext cx="1849545" cy="400110"/>
          </a:xfrm>
          <a:prstGeom prst="rect">
            <a:avLst/>
          </a:prstGeom>
          <a:noFill/>
          <a:ln w="9525">
            <a:noFill/>
            <a:miter lim="800000"/>
            <a:headEnd/>
            <a:tailEnd/>
          </a:ln>
          <a:effectLst/>
        </p:spPr>
        <p:txBody>
          <a:bodyPr wrap="none">
            <a:spAutoFit/>
          </a:bodyPr>
          <a:lstStyle/>
          <a:p>
            <a:r>
              <a:rPr lang="en-US" sz="2000" b="1" dirty="0" smtClean="0"/>
              <a:t>Convergence?</a:t>
            </a:r>
            <a:endParaRPr lang="en-US" sz="2000" b="1" dirty="0"/>
          </a:p>
        </p:txBody>
      </p:sp>
      <p:sp>
        <p:nvSpPr>
          <p:cNvPr id="18" name="Title 17"/>
          <p:cNvSpPr>
            <a:spLocks noGrp="1"/>
          </p:cNvSpPr>
          <p:nvPr>
            <p:ph type="title"/>
          </p:nvPr>
        </p:nvSpPr>
        <p:spPr/>
        <p:txBody>
          <a:bodyPr/>
          <a:lstStyle/>
          <a:p>
            <a:r>
              <a:rPr lang="en-US" dirty="0" smtClean="0"/>
              <a:t>Basic Solution Technique: Iterative Method</a:t>
            </a:r>
            <a:endParaRPr lang="en-US" dirty="0"/>
          </a:p>
        </p:txBody>
      </p:sp>
      <p:sp>
        <p:nvSpPr>
          <p:cNvPr id="7" name="Rectangle 6"/>
          <p:cNvSpPr/>
          <p:nvPr/>
        </p:nvSpPr>
        <p:spPr>
          <a:xfrm>
            <a:off x="990600" y="1828800"/>
            <a:ext cx="6096000" cy="1421928"/>
          </a:xfrm>
          <a:prstGeom prst="rect">
            <a:avLst/>
          </a:prstGeom>
        </p:spPr>
        <p:txBody>
          <a:bodyPr wrap="square">
            <a:spAutoFit/>
          </a:bodyPr>
          <a:lstStyle/>
          <a:p>
            <a:pPr>
              <a:lnSpc>
                <a:spcPct val="80000"/>
              </a:lnSpc>
              <a:defRPr/>
            </a:pPr>
            <a:r>
              <a:rPr lang="en-AU" dirty="0" smtClean="0"/>
              <a:t>Inevitably any iterative/numerical solution procedure will only give a solution which is “converged” relative to some criteria</a:t>
            </a:r>
          </a:p>
          <a:p>
            <a:pPr>
              <a:lnSpc>
                <a:spcPct val="80000"/>
              </a:lnSpc>
              <a:defRPr/>
            </a:pPr>
            <a:endParaRPr lang="en-AU" dirty="0" smtClean="0"/>
          </a:p>
          <a:p>
            <a:pPr>
              <a:lnSpc>
                <a:spcPct val="80000"/>
              </a:lnSpc>
              <a:defRPr/>
            </a:pPr>
            <a:r>
              <a:rPr lang="en-AU" dirty="0" smtClean="0"/>
              <a:t>In general residuals represent imbalance on conservation equations: how perfectly the </a:t>
            </a:r>
            <a:r>
              <a:rPr lang="en-AU" dirty="0" err="1" smtClean="0"/>
              <a:t>discretized</a:t>
            </a:r>
            <a:r>
              <a:rPr lang="en-AU" dirty="0" smtClean="0"/>
              <a:t> equations are satisfied by the current values in the dependent variables.</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Outline</a:t>
            </a:r>
            <a:endParaRPr lang="en-US" dirty="0"/>
          </a:p>
        </p:txBody>
      </p:sp>
      <p:sp>
        <p:nvSpPr>
          <p:cNvPr id="4" name="Rectangle 3"/>
          <p:cNvSpPr/>
          <p:nvPr/>
        </p:nvSpPr>
        <p:spPr>
          <a:xfrm>
            <a:off x="1447800" y="5921514"/>
            <a:ext cx="6248400" cy="707886"/>
          </a:xfrm>
          <a:prstGeom prst="rect">
            <a:avLst/>
          </a:prstGeom>
          <a:ln w="19050">
            <a:solidFill>
              <a:schemeClr val="accent5"/>
            </a:solidFill>
          </a:ln>
        </p:spPr>
        <p:txBody>
          <a:bodyPr wrap="square">
            <a:spAutoFit/>
          </a:bodyPr>
          <a:lstStyle/>
          <a:p>
            <a:pPr algn="ctr"/>
            <a:r>
              <a:rPr lang="en-US" sz="2000" b="1" dirty="0" smtClean="0">
                <a:solidFill>
                  <a:schemeClr val="accent5"/>
                </a:solidFill>
              </a:rPr>
              <a:t>Coarse Goal: Setup cases and carry out simulations with different levels of difficulty</a:t>
            </a:r>
          </a:p>
        </p:txBody>
      </p:sp>
      <p:sp>
        <p:nvSpPr>
          <p:cNvPr id="6" name="Content Placeholder 1"/>
          <p:cNvSpPr>
            <a:spLocks noGrp="1"/>
          </p:cNvSpPr>
          <p:nvPr>
            <p:ph idx="1"/>
          </p:nvPr>
        </p:nvSpPr>
        <p:spPr>
          <a:xfrm>
            <a:off x="457200" y="990600"/>
            <a:ext cx="8229600" cy="4626547"/>
          </a:xfrm>
        </p:spPr>
        <p:txBody>
          <a:bodyPr>
            <a:normAutofit fontScale="92500" lnSpcReduction="20000"/>
          </a:bodyPr>
          <a:lstStyle/>
          <a:p>
            <a:pPr lvl="0"/>
            <a:r>
              <a:rPr lang="en-US" dirty="0" smtClean="0">
                <a:solidFill>
                  <a:schemeClr val="bg1">
                    <a:lumMod val="75000"/>
                  </a:schemeClr>
                </a:solidFill>
              </a:rPr>
              <a:t>Brief overview on</a:t>
            </a:r>
          </a:p>
          <a:p>
            <a:pPr lvl="1"/>
            <a:r>
              <a:rPr lang="en-US" dirty="0" smtClean="0">
                <a:solidFill>
                  <a:schemeClr val="bg1">
                    <a:lumMod val="75000"/>
                  </a:schemeClr>
                </a:solidFill>
              </a:rPr>
              <a:t>multiphase flows (challenges/issues)</a:t>
            </a:r>
          </a:p>
          <a:p>
            <a:pPr lvl="1"/>
            <a:r>
              <a:rPr lang="en-US" dirty="0" smtClean="0">
                <a:solidFill>
                  <a:schemeClr val="bg1">
                    <a:lumMod val="75000"/>
                  </a:schemeClr>
                </a:solidFill>
              </a:rPr>
              <a:t>modeling approaches to multiphase flows &amp; CFD</a:t>
            </a:r>
          </a:p>
          <a:p>
            <a:pPr lvl="1"/>
            <a:r>
              <a:rPr lang="en-US" dirty="0" smtClean="0">
                <a:solidFill>
                  <a:schemeClr val="bg1">
                    <a:lumMod val="75000"/>
                  </a:schemeClr>
                </a:solidFill>
              </a:rPr>
              <a:t>MFIX &amp; sample applications</a:t>
            </a:r>
          </a:p>
          <a:p>
            <a:r>
              <a:rPr lang="en-US" dirty="0" smtClean="0">
                <a:solidFill>
                  <a:schemeClr val="bg1">
                    <a:lumMod val="75000"/>
                  </a:schemeClr>
                </a:solidFill>
              </a:rPr>
              <a:t>Hands on Work</a:t>
            </a:r>
          </a:p>
          <a:p>
            <a:pPr lvl="1"/>
            <a:r>
              <a:rPr lang="en-US" dirty="0" smtClean="0">
                <a:solidFill>
                  <a:schemeClr val="bg1">
                    <a:lumMod val="75000"/>
                  </a:schemeClr>
                </a:solidFill>
              </a:rPr>
              <a:t>code installation and general CFD steps</a:t>
            </a:r>
          </a:p>
          <a:p>
            <a:pPr lvl="1"/>
            <a:r>
              <a:rPr lang="en-US" dirty="0" smtClean="0">
                <a:solidFill>
                  <a:schemeClr val="bg1">
                    <a:lumMod val="75000"/>
                  </a:schemeClr>
                </a:solidFill>
              </a:rPr>
              <a:t>example 1: pipe flow</a:t>
            </a:r>
          </a:p>
          <a:p>
            <a:pPr lvl="2"/>
            <a:r>
              <a:rPr lang="en-US" dirty="0" smtClean="0">
                <a:solidFill>
                  <a:schemeClr val="bg1">
                    <a:lumMod val="75000"/>
                  </a:schemeClr>
                </a:solidFill>
              </a:rPr>
              <a:t>simulation setup (mfix.dat)</a:t>
            </a:r>
          </a:p>
          <a:p>
            <a:pPr lvl="2"/>
            <a:r>
              <a:rPr lang="en-US" dirty="0" smtClean="0">
                <a:solidFill>
                  <a:schemeClr val="bg1">
                    <a:lumMod val="75000"/>
                  </a:schemeClr>
                </a:solidFill>
              </a:rPr>
              <a:t>code compilation (mfix.exe)</a:t>
            </a:r>
          </a:p>
          <a:p>
            <a:pPr lvl="2"/>
            <a:r>
              <a:rPr lang="en-US" dirty="0" smtClean="0">
                <a:solidFill>
                  <a:schemeClr val="bg1">
                    <a:lumMod val="75000"/>
                  </a:schemeClr>
                </a:solidFill>
              </a:rPr>
              <a:t>post processing (</a:t>
            </a:r>
            <a:r>
              <a:rPr lang="en-US" dirty="0" err="1" smtClean="0">
                <a:solidFill>
                  <a:schemeClr val="bg1">
                    <a:lumMod val="75000"/>
                  </a:schemeClr>
                </a:solidFill>
              </a:rPr>
              <a:t>paraview</a:t>
            </a:r>
            <a:r>
              <a:rPr lang="en-US" dirty="0" smtClean="0">
                <a:solidFill>
                  <a:schemeClr val="bg1">
                    <a:lumMod val="75000"/>
                  </a:schemeClr>
                </a:solidFill>
              </a:rPr>
              <a:t>)</a:t>
            </a:r>
          </a:p>
          <a:p>
            <a:pPr lvl="1"/>
            <a:r>
              <a:rPr lang="en-US" dirty="0" smtClean="0">
                <a:solidFill>
                  <a:schemeClr val="bg1">
                    <a:lumMod val="75000"/>
                  </a:schemeClr>
                </a:solidFill>
              </a:rPr>
              <a:t>quick overview of MFIX solver (theory and numerical technique)</a:t>
            </a:r>
          </a:p>
          <a:p>
            <a:pPr lvl="1"/>
            <a:r>
              <a:rPr lang="en-US" dirty="0" smtClean="0"/>
              <a:t>example 2: bubbling bed (multiphase problem)</a:t>
            </a:r>
          </a:p>
          <a:p>
            <a:pPr lvl="1"/>
            <a:r>
              <a:rPr lang="en-US" dirty="0" smtClean="0">
                <a:solidFill>
                  <a:schemeClr val="bg1">
                    <a:lumMod val="75000"/>
                  </a:schemeClr>
                </a:solidFill>
              </a:rPr>
              <a:t>example 3: spouted bed combustor</a:t>
            </a:r>
          </a:p>
          <a:p>
            <a:pPr lvl="1"/>
            <a:endParaRPr lang="en-US"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Hands-on Example 2: Bubbling Bed w/ Jet</a:t>
            </a:r>
            <a:endParaRPr lang="en-US" dirty="0"/>
          </a:p>
        </p:txBody>
      </p:sp>
      <p:sp>
        <p:nvSpPr>
          <p:cNvPr id="6" name="Line 3"/>
          <p:cNvSpPr>
            <a:spLocks noChangeShapeType="1"/>
          </p:cNvSpPr>
          <p:nvPr/>
        </p:nvSpPr>
        <p:spPr bwMode="auto">
          <a:xfrm>
            <a:off x="1676400" y="990600"/>
            <a:ext cx="1588" cy="2970213"/>
          </a:xfrm>
          <a:prstGeom prst="line">
            <a:avLst/>
          </a:prstGeom>
          <a:noFill/>
          <a:ln w="28575">
            <a:solidFill>
              <a:schemeClr val="tx1"/>
            </a:solidFill>
            <a:round/>
            <a:headEnd/>
            <a:tailEnd/>
          </a:ln>
        </p:spPr>
        <p:txBody>
          <a:bodyPr/>
          <a:lstStyle/>
          <a:p>
            <a:endParaRPr lang="en-US"/>
          </a:p>
        </p:txBody>
      </p:sp>
      <p:sp>
        <p:nvSpPr>
          <p:cNvPr id="7" name="Line 4"/>
          <p:cNvSpPr>
            <a:spLocks noChangeShapeType="1"/>
          </p:cNvSpPr>
          <p:nvPr/>
        </p:nvSpPr>
        <p:spPr bwMode="auto">
          <a:xfrm>
            <a:off x="3962400" y="990600"/>
            <a:ext cx="1588" cy="2971800"/>
          </a:xfrm>
          <a:prstGeom prst="line">
            <a:avLst/>
          </a:prstGeom>
          <a:noFill/>
          <a:ln w="28575">
            <a:solidFill>
              <a:schemeClr val="tx1"/>
            </a:solidFill>
            <a:round/>
            <a:headEnd/>
            <a:tailEnd/>
          </a:ln>
        </p:spPr>
        <p:txBody>
          <a:bodyPr/>
          <a:lstStyle/>
          <a:p>
            <a:endParaRPr lang="en-US"/>
          </a:p>
        </p:txBody>
      </p:sp>
      <p:sp>
        <p:nvSpPr>
          <p:cNvPr id="8" name="Line 5"/>
          <p:cNvSpPr>
            <a:spLocks noChangeShapeType="1"/>
          </p:cNvSpPr>
          <p:nvPr/>
        </p:nvSpPr>
        <p:spPr bwMode="auto">
          <a:xfrm>
            <a:off x="1828800" y="2665413"/>
            <a:ext cx="1588" cy="560387"/>
          </a:xfrm>
          <a:prstGeom prst="line">
            <a:avLst/>
          </a:prstGeom>
          <a:noFill/>
          <a:ln w="25400">
            <a:solidFill>
              <a:schemeClr val="tx1"/>
            </a:solidFill>
            <a:round/>
            <a:headEnd/>
            <a:tailEnd type="triangle" w="med" len="med"/>
          </a:ln>
        </p:spPr>
        <p:txBody>
          <a:bodyPr/>
          <a:lstStyle/>
          <a:p>
            <a:endParaRPr lang="en-US"/>
          </a:p>
        </p:txBody>
      </p:sp>
      <p:sp>
        <p:nvSpPr>
          <p:cNvPr id="9" name="Text Box 6"/>
          <p:cNvSpPr txBox="1">
            <a:spLocks noChangeArrowheads="1"/>
          </p:cNvSpPr>
          <p:nvPr/>
        </p:nvSpPr>
        <p:spPr bwMode="auto">
          <a:xfrm>
            <a:off x="1905000" y="2743200"/>
            <a:ext cx="292100" cy="366713"/>
          </a:xfrm>
          <a:prstGeom prst="rect">
            <a:avLst/>
          </a:prstGeom>
          <a:noFill/>
          <a:ln w="9525">
            <a:noFill/>
            <a:miter lim="800000"/>
            <a:headEnd/>
            <a:tailEnd/>
          </a:ln>
        </p:spPr>
        <p:txBody>
          <a:bodyPr wrap="none">
            <a:spAutoFit/>
          </a:bodyPr>
          <a:lstStyle/>
          <a:p>
            <a:r>
              <a:rPr lang="en-US" sz="1800" b="1"/>
              <a:t>g</a:t>
            </a:r>
            <a:endParaRPr lang="en-US" sz="1800" baseline="30000"/>
          </a:p>
        </p:txBody>
      </p:sp>
      <p:sp>
        <p:nvSpPr>
          <p:cNvPr id="10" name="Line 7"/>
          <p:cNvSpPr>
            <a:spLocks noChangeShapeType="1"/>
          </p:cNvSpPr>
          <p:nvPr/>
        </p:nvSpPr>
        <p:spPr bwMode="auto">
          <a:xfrm>
            <a:off x="1676400" y="1219200"/>
            <a:ext cx="2286000" cy="0"/>
          </a:xfrm>
          <a:prstGeom prst="line">
            <a:avLst/>
          </a:prstGeom>
          <a:noFill/>
          <a:ln w="19050">
            <a:solidFill>
              <a:schemeClr val="tx1"/>
            </a:solidFill>
            <a:round/>
            <a:headEnd type="triangle" w="med" len="med"/>
            <a:tailEnd type="triangle" w="med" len="med"/>
          </a:ln>
        </p:spPr>
        <p:txBody>
          <a:bodyPr/>
          <a:lstStyle/>
          <a:p>
            <a:endParaRPr lang="en-US"/>
          </a:p>
        </p:txBody>
      </p:sp>
      <p:sp>
        <p:nvSpPr>
          <p:cNvPr id="11" name="Text Box 8"/>
          <p:cNvSpPr txBox="1">
            <a:spLocks noChangeArrowheads="1"/>
          </p:cNvSpPr>
          <p:nvPr/>
        </p:nvSpPr>
        <p:spPr bwMode="auto">
          <a:xfrm>
            <a:off x="1981200" y="1295400"/>
            <a:ext cx="1676400" cy="338554"/>
          </a:xfrm>
          <a:prstGeom prst="rect">
            <a:avLst/>
          </a:prstGeom>
          <a:noFill/>
          <a:ln w="9525">
            <a:noFill/>
            <a:miter lim="800000"/>
            <a:headEnd/>
            <a:tailEnd/>
          </a:ln>
        </p:spPr>
        <p:txBody>
          <a:bodyPr>
            <a:spAutoFit/>
          </a:bodyPr>
          <a:lstStyle/>
          <a:p>
            <a:r>
              <a:rPr lang="en-US" sz="1600" dirty="0" smtClean="0"/>
              <a:t>7 </a:t>
            </a:r>
            <a:r>
              <a:rPr lang="en-US" sz="1600" dirty="0"/>
              <a:t>cm, </a:t>
            </a:r>
            <a:r>
              <a:rPr lang="en-US" sz="1600" dirty="0" smtClean="0"/>
              <a:t>7 </a:t>
            </a:r>
            <a:r>
              <a:rPr lang="en-US" sz="1600" dirty="0"/>
              <a:t>cells</a:t>
            </a:r>
          </a:p>
        </p:txBody>
      </p:sp>
      <p:sp>
        <p:nvSpPr>
          <p:cNvPr id="12" name="Text Box 9"/>
          <p:cNvSpPr txBox="1">
            <a:spLocks noChangeArrowheads="1"/>
          </p:cNvSpPr>
          <p:nvPr/>
        </p:nvSpPr>
        <p:spPr bwMode="auto">
          <a:xfrm>
            <a:off x="4800600" y="762000"/>
            <a:ext cx="3124200" cy="830997"/>
          </a:xfrm>
          <a:prstGeom prst="rect">
            <a:avLst/>
          </a:prstGeom>
          <a:noFill/>
          <a:ln w="9525">
            <a:noFill/>
            <a:miter lim="800000"/>
            <a:headEnd/>
            <a:tailEnd/>
          </a:ln>
        </p:spPr>
        <p:txBody>
          <a:bodyPr wrap="square">
            <a:spAutoFit/>
          </a:bodyPr>
          <a:lstStyle/>
          <a:p>
            <a:pPr>
              <a:tabLst>
                <a:tab pos="292100" algn="l"/>
                <a:tab pos="803275" algn="l"/>
              </a:tabLst>
            </a:pPr>
            <a:r>
              <a:rPr lang="en-US" sz="1600" b="1" dirty="0" smtClean="0"/>
              <a:t>Bed conditions</a:t>
            </a:r>
          </a:p>
          <a:p>
            <a:pPr>
              <a:tabLst>
                <a:tab pos="228600" algn="l"/>
                <a:tab pos="576263" algn="l"/>
                <a:tab pos="803275" algn="l"/>
              </a:tabLst>
            </a:pPr>
            <a:r>
              <a:rPr lang="en-US" sz="1600" dirty="0" smtClean="0"/>
              <a:t>	</a:t>
            </a:r>
            <a:r>
              <a:rPr lang="en-US" sz="1600" dirty="0" err="1" smtClean="0"/>
              <a:t>H</a:t>
            </a:r>
            <a:r>
              <a:rPr lang="en-US" sz="1600" baseline="-25000" dirty="0" err="1" smtClean="0"/>
              <a:t>b</a:t>
            </a:r>
            <a:r>
              <a:rPr lang="en-US" sz="1600" baseline="-25000" dirty="0" smtClean="0"/>
              <a:t>	</a:t>
            </a:r>
            <a:r>
              <a:rPr lang="en-US" sz="1600" dirty="0" smtClean="0"/>
              <a:t>= 50cm</a:t>
            </a:r>
          </a:p>
          <a:p>
            <a:pPr>
              <a:tabLst>
                <a:tab pos="228600" algn="l"/>
                <a:tab pos="576263" algn="l"/>
                <a:tab pos="803275" algn="l"/>
              </a:tabLst>
            </a:pPr>
            <a:r>
              <a:rPr lang="en-US" sz="1600" dirty="0" smtClean="0">
                <a:latin typeface="Symbol" pitchFamily="18" charset="2"/>
              </a:rPr>
              <a:t>	</a:t>
            </a:r>
            <a:r>
              <a:rPr lang="en-US" sz="1600" dirty="0" err="1" smtClean="0">
                <a:latin typeface="Symbol" pitchFamily="18" charset="2"/>
              </a:rPr>
              <a:t>e</a:t>
            </a:r>
            <a:r>
              <a:rPr lang="en-US" sz="1600" baseline="-25000" dirty="0" err="1" smtClean="0"/>
              <a:t>g</a:t>
            </a:r>
            <a:r>
              <a:rPr lang="en-US" sz="1600" baseline="-25000" dirty="0" smtClean="0"/>
              <a:t> </a:t>
            </a:r>
            <a:r>
              <a:rPr lang="en-US" sz="1600" baseline="-25000" dirty="0"/>
              <a:t>	</a:t>
            </a:r>
            <a:r>
              <a:rPr lang="en-US" sz="1600" dirty="0"/>
              <a:t>= </a:t>
            </a:r>
            <a:r>
              <a:rPr lang="en-US" sz="1600" dirty="0" smtClean="0"/>
              <a:t>0.42 </a:t>
            </a:r>
          </a:p>
        </p:txBody>
      </p:sp>
      <p:sp>
        <p:nvSpPr>
          <p:cNvPr id="13" name="Line 10"/>
          <p:cNvSpPr>
            <a:spLocks noChangeShapeType="1"/>
          </p:cNvSpPr>
          <p:nvPr/>
        </p:nvSpPr>
        <p:spPr bwMode="auto">
          <a:xfrm flipV="1">
            <a:off x="2819400" y="3962400"/>
            <a:ext cx="1588" cy="641350"/>
          </a:xfrm>
          <a:prstGeom prst="line">
            <a:avLst/>
          </a:prstGeom>
          <a:noFill/>
          <a:ln w="63500">
            <a:solidFill>
              <a:srgbClr val="3366FF"/>
            </a:solidFill>
            <a:round/>
            <a:headEnd/>
            <a:tailEnd type="triangle" w="med" len="med"/>
          </a:ln>
        </p:spPr>
        <p:txBody>
          <a:bodyPr/>
          <a:lstStyle/>
          <a:p>
            <a:endParaRPr lang="en-US"/>
          </a:p>
        </p:txBody>
      </p:sp>
      <p:sp>
        <p:nvSpPr>
          <p:cNvPr id="14" name="Text Box 11"/>
          <p:cNvSpPr txBox="1">
            <a:spLocks noChangeArrowheads="1"/>
          </p:cNvSpPr>
          <p:nvPr/>
        </p:nvSpPr>
        <p:spPr bwMode="auto">
          <a:xfrm>
            <a:off x="2209800" y="4724400"/>
            <a:ext cx="1828800" cy="584775"/>
          </a:xfrm>
          <a:prstGeom prst="rect">
            <a:avLst/>
          </a:prstGeom>
          <a:noFill/>
          <a:ln w="9525">
            <a:noFill/>
            <a:miter lim="800000"/>
            <a:headEnd/>
            <a:tailEnd/>
          </a:ln>
        </p:spPr>
        <p:txBody>
          <a:bodyPr>
            <a:spAutoFit/>
          </a:bodyPr>
          <a:lstStyle/>
          <a:p>
            <a:r>
              <a:rPr lang="en-US" sz="1600" dirty="0" err="1"/>
              <a:t>d</a:t>
            </a:r>
            <a:r>
              <a:rPr lang="en-US" sz="1600" baseline="-25000" dirty="0" err="1"/>
              <a:t>jet</a:t>
            </a:r>
            <a:r>
              <a:rPr lang="en-US" sz="1600" dirty="0"/>
              <a:t> = </a:t>
            </a:r>
            <a:r>
              <a:rPr lang="en-US" sz="1600" dirty="0" smtClean="0"/>
              <a:t>2.0cm</a:t>
            </a:r>
            <a:endParaRPr lang="en-US" sz="1600" dirty="0"/>
          </a:p>
          <a:p>
            <a:r>
              <a:rPr lang="en-US" sz="1600" dirty="0" err="1"/>
              <a:t>v</a:t>
            </a:r>
            <a:r>
              <a:rPr lang="en-US" sz="1600" baseline="-25000" dirty="0" err="1"/>
              <a:t>jet</a:t>
            </a:r>
            <a:r>
              <a:rPr lang="en-US" sz="1600" dirty="0"/>
              <a:t> = </a:t>
            </a:r>
            <a:r>
              <a:rPr lang="en-US" sz="1600" dirty="0" smtClean="0"/>
              <a:t>124.6 cm/s</a:t>
            </a:r>
            <a:endParaRPr lang="en-US" sz="1600" dirty="0"/>
          </a:p>
        </p:txBody>
      </p:sp>
      <p:sp>
        <p:nvSpPr>
          <p:cNvPr id="15" name="Line 12"/>
          <p:cNvSpPr>
            <a:spLocks noChangeShapeType="1"/>
          </p:cNvSpPr>
          <p:nvPr/>
        </p:nvSpPr>
        <p:spPr bwMode="auto">
          <a:xfrm>
            <a:off x="1676400" y="3962400"/>
            <a:ext cx="2286000" cy="0"/>
          </a:xfrm>
          <a:prstGeom prst="line">
            <a:avLst/>
          </a:prstGeom>
          <a:noFill/>
          <a:ln w="28575">
            <a:solidFill>
              <a:srgbClr val="3366FF"/>
            </a:solidFill>
            <a:round/>
            <a:headEnd/>
            <a:tailEnd/>
          </a:ln>
        </p:spPr>
        <p:txBody>
          <a:bodyPr/>
          <a:lstStyle/>
          <a:p>
            <a:endParaRPr lang="en-US"/>
          </a:p>
        </p:txBody>
      </p:sp>
      <p:sp>
        <p:nvSpPr>
          <p:cNvPr id="16" name="Line 13"/>
          <p:cNvSpPr>
            <a:spLocks noChangeShapeType="1"/>
          </p:cNvSpPr>
          <p:nvPr/>
        </p:nvSpPr>
        <p:spPr bwMode="auto">
          <a:xfrm>
            <a:off x="1447800" y="990600"/>
            <a:ext cx="1588" cy="2925763"/>
          </a:xfrm>
          <a:prstGeom prst="line">
            <a:avLst/>
          </a:prstGeom>
          <a:noFill/>
          <a:ln w="19050">
            <a:solidFill>
              <a:schemeClr val="tx1"/>
            </a:solidFill>
            <a:round/>
            <a:headEnd type="triangle" w="med" len="med"/>
            <a:tailEnd type="triangle" w="med" len="med"/>
          </a:ln>
        </p:spPr>
        <p:txBody>
          <a:bodyPr/>
          <a:lstStyle/>
          <a:p>
            <a:endParaRPr lang="en-US"/>
          </a:p>
        </p:txBody>
      </p:sp>
      <p:sp>
        <p:nvSpPr>
          <p:cNvPr id="17" name="Text Box 14"/>
          <p:cNvSpPr txBox="1">
            <a:spLocks noChangeArrowheads="1"/>
          </p:cNvSpPr>
          <p:nvPr/>
        </p:nvSpPr>
        <p:spPr bwMode="auto">
          <a:xfrm>
            <a:off x="457200" y="1600200"/>
            <a:ext cx="1524000" cy="584775"/>
          </a:xfrm>
          <a:prstGeom prst="rect">
            <a:avLst/>
          </a:prstGeom>
          <a:noFill/>
          <a:ln w="9525">
            <a:noFill/>
            <a:miter lim="800000"/>
            <a:headEnd/>
            <a:tailEnd/>
          </a:ln>
        </p:spPr>
        <p:txBody>
          <a:bodyPr>
            <a:spAutoFit/>
          </a:bodyPr>
          <a:lstStyle/>
          <a:p>
            <a:r>
              <a:rPr lang="en-US" sz="1600" dirty="0" smtClean="0"/>
              <a:t>100cm</a:t>
            </a:r>
            <a:r>
              <a:rPr lang="en-US" sz="1600" dirty="0"/>
              <a:t>, </a:t>
            </a:r>
          </a:p>
          <a:p>
            <a:r>
              <a:rPr lang="en-US" sz="1600" dirty="0" smtClean="0"/>
              <a:t>100 </a:t>
            </a:r>
            <a:r>
              <a:rPr lang="en-US" sz="1600" dirty="0"/>
              <a:t>cells</a:t>
            </a:r>
          </a:p>
        </p:txBody>
      </p:sp>
      <p:sp>
        <p:nvSpPr>
          <p:cNvPr id="18" name="Line 16"/>
          <p:cNvSpPr>
            <a:spLocks noChangeShapeType="1"/>
          </p:cNvSpPr>
          <p:nvPr/>
        </p:nvSpPr>
        <p:spPr bwMode="auto">
          <a:xfrm flipV="1">
            <a:off x="2133600" y="3962400"/>
            <a:ext cx="1588" cy="239713"/>
          </a:xfrm>
          <a:prstGeom prst="line">
            <a:avLst/>
          </a:prstGeom>
          <a:noFill/>
          <a:ln w="19050">
            <a:solidFill>
              <a:srgbClr val="3366FF"/>
            </a:solidFill>
            <a:round/>
            <a:headEnd/>
            <a:tailEnd type="triangle" w="med" len="med"/>
          </a:ln>
        </p:spPr>
        <p:txBody>
          <a:bodyPr/>
          <a:lstStyle/>
          <a:p>
            <a:endParaRPr lang="en-US"/>
          </a:p>
        </p:txBody>
      </p:sp>
      <p:sp>
        <p:nvSpPr>
          <p:cNvPr id="19" name="Line 17"/>
          <p:cNvSpPr>
            <a:spLocks noChangeShapeType="1"/>
          </p:cNvSpPr>
          <p:nvPr/>
        </p:nvSpPr>
        <p:spPr bwMode="auto">
          <a:xfrm flipV="1">
            <a:off x="2362200" y="3962400"/>
            <a:ext cx="1588" cy="239713"/>
          </a:xfrm>
          <a:prstGeom prst="line">
            <a:avLst/>
          </a:prstGeom>
          <a:noFill/>
          <a:ln w="19050">
            <a:solidFill>
              <a:srgbClr val="3366FF"/>
            </a:solidFill>
            <a:round/>
            <a:headEnd/>
            <a:tailEnd type="triangle" w="med" len="med"/>
          </a:ln>
        </p:spPr>
        <p:txBody>
          <a:bodyPr/>
          <a:lstStyle/>
          <a:p>
            <a:endParaRPr lang="en-US"/>
          </a:p>
        </p:txBody>
      </p:sp>
      <p:sp>
        <p:nvSpPr>
          <p:cNvPr id="20" name="Line 18"/>
          <p:cNvSpPr>
            <a:spLocks noChangeShapeType="1"/>
          </p:cNvSpPr>
          <p:nvPr/>
        </p:nvSpPr>
        <p:spPr bwMode="auto">
          <a:xfrm flipV="1">
            <a:off x="1905000" y="3962400"/>
            <a:ext cx="1588" cy="239713"/>
          </a:xfrm>
          <a:prstGeom prst="line">
            <a:avLst/>
          </a:prstGeom>
          <a:noFill/>
          <a:ln w="19050">
            <a:solidFill>
              <a:srgbClr val="3366FF"/>
            </a:solidFill>
            <a:round/>
            <a:headEnd/>
            <a:tailEnd type="triangle" w="med" len="med"/>
          </a:ln>
        </p:spPr>
        <p:txBody>
          <a:bodyPr/>
          <a:lstStyle/>
          <a:p>
            <a:endParaRPr lang="en-US"/>
          </a:p>
        </p:txBody>
      </p:sp>
      <p:sp>
        <p:nvSpPr>
          <p:cNvPr id="21" name="Line 19"/>
          <p:cNvSpPr>
            <a:spLocks noChangeShapeType="1"/>
          </p:cNvSpPr>
          <p:nvPr/>
        </p:nvSpPr>
        <p:spPr bwMode="auto">
          <a:xfrm flipV="1">
            <a:off x="2590800" y="3962400"/>
            <a:ext cx="1588" cy="239713"/>
          </a:xfrm>
          <a:prstGeom prst="line">
            <a:avLst/>
          </a:prstGeom>
          <a:noFill/>
          <a:ln w="19050">
            <a:solidFill>
              <a:srgbClr val="3366FF"/>
            </a:solidFill>
            <a:round/>
            <a:headEnd/>
            <a:tailEnd type="triangle" w="med" len="med"/>
          </a:ln>
        </p:spPr>
        <p:txBody>
          <a:bodyPr/>
          <a:lstStyle/>
          <a:p>
            <a:endParaRPr lang="en-US"/>
          </a:p>
        </p:txBody>
      </p:sp>
      <p:sp>
        <p:nvSpPr>
          <p:cNvPr id="22" name="Line 20"/>
          <p:cNvSpPr>
            <a:spLocks noChangeShapeType="1"/>
          </p:cNvSpPr>
          <p:nvPr/>
        </p:nvSpPr>
        <p:spPr bwMode="auto">
          <a:xfrm flipV="1">
            <a:off x="3733800" y="3962400"/>
            <a:ext cx="1588" cy="239713"/>
          </a:xfrm>
          <a:prstGeom prst="line">
            <a:avLst/>
          </a:prstGeom>
          <a:noFill/>
          <a:ln w="19050">
            <a:solidFill>
              <a:srgbClr val="3366FF"/>
            </a:solidFill>
            <a:round/>
            <a:headEnd/>
            <a:tailEnd type="triangle" w="med" len="med"/>
          </a:ln>
        </p:spPr>
        <p:txBody>
          <a:bodyPr/>
          <a:lstStyle/>
          <a:p>
            <a:endParaRPr lang="en-US"/>
          </a:p>
        </p:txBody>
      </p:sp>
      <p:sp>
        <p:nvSpPr>
          <p:cNvPr id="23" name="Line 21"/>
          <p:cNvSpPr>
            <a:spLocks noChangeShapeType="1"/>
          </p:cNvSpPr>
          <p:nvPr/>
        </p:nvSpPr>
        <p:spPr bwMode="auto">
          <a:xfrm flipV="1">
            <a:off x="3505200" y="3962400"/>
            <a:ext cx="1588" cy="239713"/>
          </a:xfrm>
          <a:prstGeom prst="line">
            <a:avLst/>
          </a:prstGeom>
          <a:noFill/>
          <a:ln w="19050">
            <a:solidFill>
              <a:srgbClr val="3366FF"/>
            </a:solidFill>
            <a:round/>
            <a:headEnd/>
            <a:tailEnd type="triangle" w="med" len="med"/>
          </a:ln>
        </p:spPr>
        <p:txBody>
          <a:bodyPr/>
          <a:lstStyle/>
          <a:p>
            <a:endParaRPr lang="en-US"/>
          </a:p>
        </p:txBody>
      </p:sp>
      <p:sp>
        <p:nvSpPr>
          <p:cNvPr id="24" name="Line 22"/>
          <p:cNvSpPr>
            <a:spLocks noChangeShapeType="1"/>
          </p:cNvSpPr>
          <p:nvPr/>
        </p:nvSpPr>
        <p:spPr bwMode="auto">
          <a:xfrm flipV="1">
            <a:off x="3276600" y="3962400"/>
            <a:ext cx="1588" cy="239713"/>
          </a:xfrm>
          <a:prstGeom prst="line">
            <a:avLst/>
          </a:prstGeom>
          <a:noFill/>
          <a:ln w="19050">
            <a:solidFill>
              <a:srgbClr val="3366FF"/>
            </a:solidFill>
            <a:round/>
            <a:headEnd/>
            <a:tailEnd type="triangle" w="med" len="med"/>
          </a:ln>
        </p:spPr>
        <p:txBody>
          <a:bodyPr/>
          <a:lstStyle/>
          <a:p>
            <a:endParaRPr lang="en-US"/>
          </a:p>
        </p:txBody>
      </p:sp>
      <p:sp>
        <p:nvSpPr>
          <p:cNvPr id="25" name="Line 23"/>
          <p:cNvSpPr>
            <a:spLocks noChangeShapeType="1"/>
          </p:cNvSpPr>
          <p:nvPr/>
        </p:nvSpPr>
        <p:spPr bwMode="auto">
          <a:xfrm flipV="1">
            <a:off x="3048000" y="3962400"/>
            <a:ext cx="1588" cy="239713"/>
          </a:xfrm>
          <a:prstGeom prst="line">
            <a:avLst/>
          </a:prstGeom>
          <a:noFill/>
          <a:ln w="19050">
            <a:solidFill>
              <a:srgbClr val="3366FF"/>
            </a:solidFill>
            <a:round/>
            <a:headEnd/>
            <a:tailEnd type="triangle" w="med" len="med"/>
          </a:ln>
        </p:spPr>
        <p:txBody>
          <a:bodyPr/>
          <a:lstStyle/>
          <a:p>
            <a:endParaRPr lang="en-US"/>
          </a:p>
        </p:txBody>
      </p:sp>
      <p:sp>
        <p:nvSpPr>
          <p:cNvPr id="26" name="Text Box 24"/>
          <p:cNvSpPr txBox="1">
            <a:spLocks noChangeArrowheads="1"/>
          </p:cNvSpPr>
          <p:nvPr/>
        </p:nvSpPr>
        <p:spPr bwMode="auto">
          <a:xfrm>
            <a:off x="1066800" y="4267200"/>
            <a:ext cx="1524000" cy="338554"/>
          </a:xfrm>
          <a:prstGeom prst="rect">
            <a:avLst/>
          </a:prstGeom>
          <a:noFill/>
          <a:ln w="9525">
            <a:noFill/>
            <a:miter lim="800000"/>
            <a:headEnd/>
            <a:tailEnd/>
          </a:ln>
        </p:spPr>
        <p:txBody>
          <a:bodyPr>
            <a:spAutoFit/>
          </a:bodyPr>
          <a:lstStyle/>
          <a:p>
            <a:r>
              <a:rPr lang="en-US" sz="1600" dirty="0"/>
              <a:t>v</a:t>
            </a:r>
            <a:r>
              <a:rPr lang="en-US" sz="1600" baseline="-25000" dirty="0"/>
              <a:t>g</a:t>
            </a:r>
            <a:r>
              <a:rPr lang="en-US" sz="1600" dirty="0"/>
              <a:t> = </a:t>
            </a:r>
            <a:r>
              <a:rPr lang="en-US" sz="1600" dirty="0" smtClean="0"/>
              <a:t>25.9 </a:t>
            </a:r>
            <a:r>
              <a:rPr lang="en-US" sz="1600" dirty="0"/>
              <a:t>cm/s</a:t>
            </a:r>
          </a:p>
        </p:txBody>
      </p:sp>
      <p:sp>
        <p:nvSpPr>
          <p:cNvPr id="28" name="Line 28"/>
          <p:cNvSpPr>
            <a:spLocks noChangeShapeType="1"/>
          </p:cNvSpPr>
          <p:nvPr/>
        </p:nvSpPr>
        <p:spPr bwMode="auto">
          <a:xfrm>
            <a:off x="2514600" y="4419600"/>
            <a:ext cx="228600" cy="0"/>
          </a:xfrm>
          <a:prstGeom prst="line">
            <a:avLst/>
          </a:prstGeom>
          <a:noFill/>
          <a:ln w="12700">
            <a:solidFill>
              <a:schemeClr val="tx1"/>
            </a:solidFill>
            <a:round/>
            <a:headEnd/>
            <a:tailEnd type="triangle" w="med" len="med"/>
          </a:ln>
        </p:spPr>
        <p:txBody>
          <a:bodyPr>
            <a:spAutoFit/>
          </a:bodyPr>
          <a:lstStyle/>
          <a:p>
            <a:endParaRPr lang="en-US"/>
          </a:p>
        </p:txBody>
      </p:sp>
      <p:sp>
        <p:nvSpPr>
          <p:cNvPr id="29" name="Line 29"/>
          <p:cNvSpPr>
            <a:spLocks noChangeShapeType="1"/>
          </p:cNvSpPr>
          <p:nvPr/>
        </p:nvSpPr>
        <p:spPr bwMode="auto">
          <a:xfrm rot="10800000">
            <a:off x="2895600" y="4419600"/>
            <a:ext cx="228600" cy="0"/>
          </a:xfrm>
          <a:prstGeom prst="line">
            <a:avLst/>
          </a:prstGeom>
          <a:noFill/>
          <a:ln w="12700">
            <a:solidFill>
              <a:schemeClr val="tx1"/>
            </a:solidFill>
            <a:round/>
            <a:headEnd/>
            <a:tailEnd type="triangle" w="med" len="med"/>
          </a:ln>
        </p:spPr>
        <p:txBody>
          <a:bodyPr>
            <a:spAutoFit/>
          </a:bodyPr>
          <a:lstStyle/>
          <a:p>
            <a:endParaRPr lang="en-US"/>
          </a:p>
        </p:txBody>
      </p:sp>
      <p:sp>
        <p:nvSpPr>
          <p:cNvPr id="30" name="Freeform 32"/>
          <p:cNvSpPr>
            <a:spLocks/>
          </p:cNvSpPr>
          <p:nvPr/>
        </p:nvSpPr>
        <p:spPr bwMode="auto">
          <a:xfrm>
            <a:off x="1684338" y="2411413"/>
            <a:ext cx="2259012" cy="74612"/>
          </a:xfrm>
          <a:custGeom>
            <a:avLst/>
            <a:gdLst>
              <a:gd name="T0" fmla="*/ 0 w 480"/>
              <a:gd name="T1" fmla="*/ 2147483647 h 328"/>
              <a:gd name="T2" fmla="*/ 2147483647 w 480"/>
              <a:gd name="T3" fmla="*/ 2147483647 h 328"/>
              <a:gd name="T4" fmla="*/ 2147483647 w 480"/>
              <a:gd name="T5" fmla="*/ 2147483647 h 328"/>
              <a:gd name="T6" fmla="*/ 2147483647 w 480"/>
              <a:gd name="T7" fmla="*/ 2147483647 h 328"/>
              <a:gd name="T8" fmla="*/ 0 60000 65536"/>
              <a:gd name="T9" fmla="*/ 0 60000 65536"/>
              <a:gd name="T10" fmla="*/ 0 60000 65536"/>
              <a:gd name="T11" fmla="*/ 0 60000 65536"/>
              <a:gd name="T12" fmla="*/ 0 w 480"/>
              <a:gd name="T13" fmla="*/ 0 h 328"/>
              <a:gd name="T14" fmla="*/ 480 w 480"/>
              <a:gd name="T15" fmla="*/ 328 h 328"/>
            </a:gdLst>
            <a:ahLst/>
            <a:cxnLst>
              <a:cxn ang="T8">
                <a:pos x="T0" y="T1"/>
              </a:cxn>
              <a:cxn ang="T9">
                <a:pos x="T2" y="T3"/>
              </a:cxn>
              <a:cxn ang="T10">
                <a:pos x="T4" y="T5"/>
              </a:cxn>
              <a:cxn ang="T11">
                <a:pos x="T6" y="T7"/>
              </a:cxn>
            </a:cxnLst>
            <a:rect l="T12" t="T13" r="T14" b="T15"/>
            <a:pathLst>
              <a:path w="480" h="328">
                <a:moveTo>
                  <a:pt x="0" y="168"/>
                </a:moveTo>
                <a:cubicBezTo>
                  <a:pt x="44" y="84"/>
                  <a:pt x="88" y="0"/>
                  <a:pt x="144" y="24"/>
                </a:cubicBezTo>
                <a:cubicBezTo>
                  <a:pt x="200" y="48"/>
                  <a:pt x="280" y="296"/>
                  <a:pt x="336" y="312"/>
                </a:cubicBezTo>
                <a:cubicBezTo>
                  <a:pt x="392" y="328"/>
                  <a:pt x="436" y="224"/>
                  <a:pt x="480" y="120"/>
                </a:cubicBezTo>
              </a:path>
            </a:pathLst>
          </a:custGeom>
          <a:noFill/>
          <a:ln w="19050">
            <a:solidFill>
              <a:schemeClr val="tx1"/>
            </a:solidFill>
            <a:round/>
            <a:headEnd/>
            <a:tailEnd/>
          </a:ln>
        </p:spPr>
        <p:txBody>
          <a:bodyPr/>
          <a:lstStyle/>
          <a:p>
            <a:endParaRPr lang="en-US" sz="1800"/>
          </a:p>
        </p:txBody>
      </p:sp>
      <p:sp>
        <p:nvSpPr>
          <p:cNvPr id="31" name="Line 13"/>
          <p:cNvSpPr>
            <a:spLocks noChangeShapeType="1"/>
          </p:cNvSpPr>
          <p:nvPr/>
        </p:nvSpPr>
        <p:spPr bwMode="auto">
          <a:xfrm>
            <a:off x="3810000" y="2514600"/>
            <a:ext cx="1588" cy="1320800"/>
          </a:xfrm>
          <a:prstGeom prst="line">
            <a:avLst/>
          </a:prstGeom>
          <a:noFill/>
          <a:ln w="19050">
            <a:solidFill>
              <a:schemeClr val="tx1"/>
            </a:solidFill>
            <a:round/>
            <a:headEnd type="triangle" w="med" len="med"/>
            <a:tailEnd type="triangle" w="med" len="med"/>
          </a:ln>
        </p:spPr>
        <p:txBody>
          <a:bodyPr/>
          <a:lstStyle/>
          <a:p>
            <a:endParaRPr lang="en-US"/>
          </a:p>
        </p:txBody>
      </p:sp>
      <p:sp>
        <p:nvSpPr>
          <p:cNvPr id="32" name="Text Box 30"/>
          <p:cNvSpPr txBox="1">
            <a:spLocks noChangeArrowheads="1"/>
          </p:cNvSpPr>
          <p:nvPr/>
        </p:nvSpPr>
        <p:spPr bwMode="auto">
          <a:xfrm>
            <a:off x="3413125" y="2887663"/>
            <a:ext cx="384175" cy="336550"/>
          </a:xfrm>
          <a:prstGeom prst="rect">
            <a:avLst/>
          </a:prstGeom>
          <a:noFill/>
          <a:ln w="9525">
            <a:noFill/>
            <a:miter lim="800000"/>
            <a:headEnd/>
            <a:tailEnd/>
          </a:ln>
        </p:spPr>
        <p:txBody>
          <a:bodyPr wrap="none">
            <a:spAutoFit/>
          </a:bodyPr>
          <a:lstStyle/>
          <a:p>
            <a:r>
              <a:rPr lang="en-US"/>
              <a:t>H</a:t>
            </a:r>
            <a:r>
              <a:rPr lang="en-US" baseline="-25000"/>
              <a:t>b</a:t>
            </a:r>
          </a:p>
        </p:txBody>
      </p:sp>
      <p:sp>
        <p:nvSpPr>
          <p:cNvPr id="33" name="Text Box 24"/>
          <p:cNvSpPr txBox="1">
            <a:spLocks noChangeArrowheads="1"/>
          </p:cNvSpPr>
          <p:nvPr/>
        </p:nvSpPr>
        <p:spPr bwMode="auto">
          <a:xfrm>
            <a:off x="4800600" y="2864989"/>
            <a:ext cx="4191000" cy="2603790"/>
          </a:xfrm>
          <a:prstGeom prst="rect">
            <a:avLst/>
          </a:prstGeom>
          <a:noFill/>
          <a:ln w="9525">
            <a:noFill/>
            <a:miter lim="800000"/>
            <a:headEnd/>
            <a:tailEnd/>
          </a:ln>
        </p:spPr>
        <p:txBody>
          <a:bodyPr wrap="square">
            <a:spAutoFit/>
          </a:bodyPr>
          <a:lstStyle/>
          <a:p>
            <a:pPr>
              <a:tabLst>
                <a:tab pos="406400" algn="l"/>
              </a:tabLst>
            </a:pPr>
            <a:r>
              <a:rPr lang="en-US" sz="1600" b="1" dirty="0" smtClean="0"/>
              <a:t>Models</a:t>
            </a:r>
          </a:p>
          <a:p>
            <a:pPr>
              <a:tabLst>
                <a:tab pos="406400" algn="l"/>
              </a:tabLst>
            </a:pPr>
            <a:r>
              <a:rPr lang="en-US" sz="1600" dirty="0" smtClean="0"/>
              <a:t>Gas-Solid drag:</a:t>
            </a:r>
          </a:p>
          <a:p>
            <a:pPr>
              <a:tabLst>
                <a:tab pos="406400" algn="l"/>
              </a:tabLst>
            </a:pPr>
            <a:r>
              <a:rPr lang="en-US" sz="1600" dirty="0" smtClean="0"/>
              <a:t>	</a:t>
            </a:r>
            <a:r>
              <a:rPr lang="en-US" sz="1600" dirty="0" err="1" smtClean="0"/>
              <a:t>Syam_Obrien</a:t>
            </a:r>
            <a:r>
              <a:rPr lang="en-US" sz="1600" dirty="0" smtClean="0"/>
              <a:t> </a:t>
            </a:r>
            <a:r>
              <a:rPr lang="en-US" sz="1600" dirty="0"/>
              <a:t>drag </a:t>
            </a:r>
            <a:r>
              <a:rPr lang="en-US" sz="1600" dirty="0" smtClean="0"/>
              <a:t>model: (</a:t>
            </a:r>
            <a:r>
              <a:rPr lang="en-US" sz="1600" dirty="0" err="1" smtClean="0"/>
              <a:t>U</a:t>
            </a:r>
            <a:r>
              <a:rPr lang="en-US" sz="1600" baseline="-25000" dirty="0" err="1" smtClean="0"/>
              <a:t>mf</a:t>
            </a:r>
            <a:r>
              <a:rPr lang="en-US" sz="1600" dirty="0" smtClean="0"/>
              <a:t>=21.71)*</a:t>
            </a:r>
            <a:endParaRPr lang="en-US" sz="1600" dirty="0"/>
          </a:p>
          <a:p>
            <a:pPr eaLnBrk="0" hangingPunct="0">
              <a:spcBef>
                <a:spcPct val="30000"/>
              </a:spcBef>
              <a:tabLst>
                <a:tab pos="406400" algn="l"/>
              </a:tabLst>
            </a:pPr>
            <a:r>
              <a:rPr lang="en-US" sz="1600" dirty="0" smtClean="0"/>
              <a:t>Solid frictional theory:</a:t>
            </a:r>
          </a:p>
          <a:p>
            <a:pPr eaLnBrk="0" hangingPunct="0">
              <a:spcBef>
                <a:spcPct val="30000"/>
              </a:spcBef>
              <a:tabLst>
                <a:tab pos="406400" algn="l"/>
              </a:tabLst>
            </a:pPr>
            <a:r>
              <a:rPr lang="en-US" sz="1600" dirty="0" smtClean="0"/>
              <a:t>	Schaeffer </a:t>
            </a:r>
            <a:r>
              <a:rPr lang="en-US" sz="1600" dirty="0"/>
              <a:t>= T, </a:t>
            </a:r>
            <a:r>
              <a:rPr lang="en-US" sz="1600" dirty="0" smtClean="0"/>
              <a:t> phi=30</a:t>
            </a:r>
            <a:r>
              <a:rPr lang="en-US" sz="1600" dirty="0"/>
              <a:t>, </a:t>
            </a:r>
            <a:r>
              <a:rPr lang="en-US" sz="1600" dirty="0" smtClean="0"/>
              <a:t> </a:t>
            </a:r>
            <a:r>
              <a:rPr lang="en-US" sz="1600" dirty="0" err="1" smtClean="0"/>
              <a:t>ep_star</a:t>
            </a:r>
            <a:r>
              <a:rPr lang="en-US" sz="1600" dirty="0" smtClean="0"/>
              <a:t>=0.42</a:t>
            </a:r>
          </a:p>
          <a:p>
            <a:pPr eaLnBrk="0" hangingPunct="0">
              <a:spcBef>
                <a:spcPct val="30000"/>
              </a:spcBef>
              <a:tabLst>
                <a:tab pos="406400" algn="l"/>
              </a:tabLst>
            </a:pPr>
            <a:r>
              <a:rPr lang="en-US" sz="1600" dirty="0" smtClean="0"/>
              <a:t>Solid kinetic theory:</a:t>
            </a:r>
          </a:p>
          <a:p>
            <a:pPr eaLnBrk="0" hangingPunct="0">
              <a:spcBef>
                <a:spcPct val="30000"/>
              </a:spcBef>
              <a:tabLst>
                <a:tab pos="406400" algn="l"/>
              </a:tabLst>
            </a:pPr>
            <a:r>
              <a:rPr lang="en-US" sz="1600" dirty="0" smtClean="0"/>
              <a:t>	</a:t>
            </a:r>
            <a:r>
              <a:rPr lang="en-US" sz="1600" dirty="0" err="1" smtClean="0"/>
              <a:t>Granular_energy</a:t>
            </a:r>
            <a:r>
              <a:rPr lang="en-US" sz="1600" dirty="0" smtClean="0"/>
              <a:t>=.FALSE. (algebraic 	granular energy)</a:t>
            </a:r>
          </a:p>
          <a:p>
            <a:pPr>
              <a:tabLst>
                <a:tab pos="406400" algn="l"/>
              </a:tabLst>
            </a:pPr>
            <a:r>
              <a:rPr lang="en-US" sz="1600" dirty="0" smtClean="0"/>
              <a:t>Wall BC</a:t>
            </a:r>
            <a:r>
              <a:rPr lang="en-US" sz="1600" dirty="0"/>
              <a:t>: 	no-slip for </a:t>
            </a:r>
            <a:r>
              <a:rPr lang="en-US" sz="1600" dirty="0" smtClean="0"/>
              <a:t>gas &amp; solids</a:t>
            </a:r>
            <a:endParaRPr lang="en-US" sz="1600" dirty="0"/>
          </a:p>
        </p:txBody>
      </p:sp>
      <p:sp>
        <p:nvSpPr>
          <p:cNvPr id="36" name="TextBox 35"/>
          <p:cNvSpPr txBox="1"/>
          <p:nvPr/>
        </p:nvSpPr>
        <p:spPr>
          <a:xfrm>
            <a:off x="1143000" y="6248400"/>
            <a:ext cx="8001000" cy="646331"/>
          </a:xfrm>
          <a:prstGeom prst="rect">
            <a:avLst/>
          </a:prstGeom>
          <a:noFill/>
        </p:spPr>
        <p:txBody>
          <a:bodyPr wrap="square" rtlCol="0">
            <a:spAutoFit/>
          </a:bodyPr>
          <a:lstStyle/>
          <a:p>
            <a:pPr algn="r"/>
            <a:r>
              <a:rPr lang="en-US" sz="1200" dirty="0" smtClean="0"/>
              <a:t>*From MFIX website in the members section “Building and Using MFIX, post-processing, visualization and more” go to link “Determining Drag Coefficients to Match </a:t>
            </a:r>
            <a:r>
              <a:rPr lang="en-US" sz="1200" dirty="0" err="1" smtClean="0"/>
              <a:t>Umf</a:t>
            </a:r>
            <a:r>
              <a:rPr lang="en-US" sz="1200" dirty="0" smtClean="0"/>
              <a:t> (Excel Spreadsheet)”  </a:t>
            </a:r>
            <a:r>
              <a:rPr lang="en-US" sz="1200" dirty="0" smtClean="0">
                <a:hlinkClick r:id="rId3"/>
              </a:rPr>
              <a:t>https://mfix.netl.doe.gov/members/develop/umf.xls</a:t>
            </a:r>
            <a:endParaRPr lang="en-US" sz="1200" dirty="0" smtClean="0"/>
          </a:p>
        </p:txBody>
      </p:sp>
      <p:sp>
        <p:nvSpPr>
          <p:cNvPr id="34" name="Rectangle 33"/>
          <p:cNvSpPr/>
          <p:nvPr/>
        </p:nvSpPr>
        <p:spPr>
          <a:xfrm>
            <a:off x="4800600" y="1676400"/>
            <a:ext cx="4343400" cy="1077218"/>
          </a:xfrm>
          <a:prstGeom prst="rect">
            <a:avLst/>
          </a:prstGeom>
        </p:spPr>
        <p:txBody>
          <a:bodyPr wrap="square">
            <a:spAutoFit/>
          </a:bodyPr>
          <a:lstStyle/>
          <a:p>
            <a:pPr>
              <a:tabLst>
                <a:tab pos="228600" algn="l"/>
                <a:tab pos="576263" algn="l"/>
                <a:tab pos="803275" algn="l"/>
              </a:tabLst>
            </a:pPr>
            <a:r>
              <a:rPr lang="en-US" sz="1600" b="1" dirty="0" smtClean="0"/>
              <a:t>Particle properties</a:t>
            </a:r>
          </a:p>
          <a:p>
            <a:pPr>
              <a:tabLst>
                <a:tab pos="228600" algn="l"/>
                <a:tab pos="576263" algn="l"/>
                <a:tab pos="803275" algn="l"/>
              </a:tabLst>
            </a:pPr>
            <a:r>
              <a:rPr lang="en-US" sz="1600" dirty="0" smtClean="0">
                <a:latin typeface="Symbol" pitchFamily="18" charset="2"/>
              </a:rPr>
              <a:t>	</a:t>
            </a:r>
            <a:r>
              <a:rPr lang="en-US" sz="1600" dirty="0" err="1" smtClean="0">
                <a:latin typeface="Symbol" pitchFamily="18" charset="2"/>
              </a:rPr>
              <a:t>r</a:t>
            </a:r>
            <a:r>
              <a:rPr lang="en-US" sz="1600" baseline="-25000" dirty="0" err="1" smtClean="0"/>
              <a:t>p</a:t>
            </a:r>
            <a:r>
              <a:rPr lang="en-US" sz="1600" dirty="0" smtClean="0"/>
              <a:t> 	= 2.0 g/cm</a:t>
            </a:r>
            <a:r>
              <a:rPr lang="en-US" sz="1600" baseline="30000" dirty="0" smtClean="0"/>
              <a:t>3</a:t>
            </a:r>
            <a:r>
              <a:rPr lang="en-US" sz="1600" dirty="0" smtClean="0"/>
              <a:t> (density)</a:t>
            </a:r>
          </a:p>
          <a:p>
            <a:pPr>
              <a:tabLst>
                <a:tab pos="228600" algn="l"/>
                <a:tab pos="576263" algn="l"/>
                <a:tab pos="803275" algn="l"/>
              </a:tabLst>
            </a:pPr>
            <a:r>
              <a:rPr lang="en-US" sz="1600" dirty="0" smtClean="0"/>
              <a:t>	</a:t>
            </a:r>
            <a:r>
              <a:rPr lang="en-US" sz="1600" dirty="0" err="1" smtClean="0"/>
              <a:t>d</a:t>
            </a:r>
            <a:r>
              <a:rPr lang="en-US" sz="1600" baseline="-25000" dirty="0" err="1" smtClean="0"/>
              <a:t>p</a:t>
            </a:r>
            <a:r>
              <a:rPr lang="en-US" sz="1600" dirty="0" smtClean="0"/>
              <a:t> 	= 400 </a:t>
            </a:r>
            <a:r>
              <a:rPr lang="en-US" sz="1600" dirty="0" smtClean="0">
                <a:latin typeface="Symbol" pitchFamily="18" charset="2"/>
              </a:rPr>
              <a:t>m</a:t>
            </a:r>
            <a:r>
              <a:rPr lang="en-US" sz="1600" dirty="0" smtClean="0"/>
              <a:t>m (diameter)</a:t>
            </a:r>
          </a:p>
          <a:p>
            <a:pPr>
              <a:tabLst>
                <a:tab pos="228600" algn="l"/>
                <a:tab pos="576263" algn="l"/>
                <a:tab pos="803275" algn="l"/>
              </a:tabLst>
            </a:pPr>
            <a:r>
              <a:rPr lang="en-US" sz="1600" dirty="0" smtClean="0"/>
              <a:t>	e 	= 0.8 (restitution </a:t>
            </a:r>
            <a:r>
              <a:rPr lang="en-US" sz="1600" dirty="0" err="1" smtClean="0"/>
              <a:t>coef</a:t>
            </a:r>
            <a:r>
              <a:rPr lang="en-US" sz="1600" dirty="0" smtClean="0"/>
              <a:t>.)</a:t>
            </a:r>
            <a:endParaRPr lang="en-US" sz="1600" u="sng"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990600"/>
            <a:ext cx="8229600" cy="4626547"/>
          </a:xfrm>
        </p:spPr>
        <p:txBody>
          <a:bodyPr/>
          <a:lstStyle/>
          <a:p>
            <a:r>
              <a:rPr lang="en-US" dirty="0" smtClean="0"/>
              <a:t>Go to </a:t>
            </a:r>
            <a:r>
              <a:rPr lang="en-US" dirty="0" err="1" smtClean="0"/>
              <a:t>mfix</a:t>
            </a:r>
            <a:r>
              <a:rPr lang="en-US" dirty="0" smtClean="0"/>
              <a:t>/tutorials/fluidBed1</a:t>
            </a:r>
          </a:p>
          <a:p>
            <a:r>
              <a:rPr lang="en-US" dirty="0" smtClean="0"/>
              <a:t>Examine mfix.dat</a:t>
            </a:r>
          </a:p>
          <a:p>
            <a:pPr lvl="1"/>
            <a:r>
              <a:rPr lang="en-US" dirty="0" smtClean="0"/>
              <a:t>Note differences, e.g.:</a:t>
            </a:r>
          </a:p>
          <a:p>
            <a:pPr lvl="2"/>
            <a:r>
              <a:rPr lang="en-US" dirty="0" smtClean="0"/>
              <a:t>Need to specify additional physical properties of solids phase </a:t>
            </a:r>
          </a:p>
          <a:p>
            <a:pPr lvl="3"/>
            <a:r>
              <a:rPr lang="en-US" dirty="0" smtClean="0"/>
              <a:t>Particle size, density</a:t>
            </a:r>
          </a:p>
          <a:p>
            <a:pPr lvl="2"/>
            <a:r>
              <a:rPr lang="en-US" dirty="0" smtClean="0"/>
              <a:t>Need to specify model for how solids behaves (friction model, kinetic theory model)</a:t>
            </a:r>
          </a:p>
          <a:p>
            <a:pPr lvl="3"/>
            <a:r>
              <a:rPr lang="en-US" dirty="0" smtClean="0"/>
              <a:t>Angle of internal friction</a:t>
            </a:r>
          </a:p>
          <a:p>
            <a:pPr lvl="3"/>
            <a:r>
              <a:rPr lang="en-US" dirty="0" smtClean="0"/>
              <a:t>Maximum packing</a:t>
            </a:r>
          </a:p>
          <a:p>
            <a:pPr lvl="2"/>
            <a:r>
              <a:rPr lang="en-US" dirty="0" smtClean="0"/>
              <a:t>Need to specify model for how phases interact (drag model)</a:t>
            </a:r>
          </a:p>
          <a:p>
            <a:pPr lvl="3"/>
            <a:r>
              <a:rPr lang="en-US" dirty="0" smtClean="0"/>
              <a:t>Minimum fluidization </a:t>
            </a:r>
          </a:p>
        </p:txBody>
      </p:sp>
      <p:sp>
        <p:nvSpPr>
          <p:cNvPr id="4" name="Title 3"/>
          <p:cNvSpPr>
            <a:spLocks noGrp="1"/>
          </p:cNvSpPr>
          <p:nvPr>
            <p:ph type="title"/>
          </p:nvPr>
        </p:nvSpPr>
        <p:spPr/>
        <p:txBody>
          <a:bodyPr/>
          <a:lstStyle/>
          <a:p>
            <a:r>
              <a:rPr lang="en-US" dirty="0" smtClean="0"/>
              <a:t>Hands-on Example 2: Bubbling Bed w/ Jet</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noChangeArrowheads="1"/>
          </p:cNvPicPr>
          <p:nvPr/>
        </p:nvPicPr>
        <p:blipFill>
          <a:blip r:embed="rId3" cstate="print"/>
          <a:srcRect l="6207"/>
          <a:stretch>
            <a:fillRect/>
          </a:stretch>
        </p:blipFill>
        <p:spPr bwMode="auto">
          <a:xfrm>
            <a:off x="5257800" y="0"/>
            <a:ext cx="3886200" cy="6757987"/>
          </a:xfrm>
          <a:prstGeom prst="rect">
            <a:avLst/>
          </a:prstGeom>
          <a:noFill/>
          <a:ln w="9525" algn="ctr">
            <a:noFill/>
            <a:miter lim="800000"/>
            <a:headEnd/>
            <a:tailEnd/>
          </a:ln>
        </p:spPr>
      </p:pic>
      <p:sp>
        <p:nvSpPr>
          <p:cNvPr id="9" name="Content Placeholder 8"/>
          <p:cNvSpPr>
            <a:spLocks noGrp="1"/>
          </p:cNvSpPr>
          <p:nvPr>
            <p:ph idx="1"/>
          </p:nvPr>
        </p:nvSpPr>
        <p:spPr>
          <a:xfrm>
            <a:off x="304800" y="1066800"/>
            <a:ext cx="8229600" cy="4626547"/>
          </a:xfrm>
        </p:spPr>
        <p:txBody>
          <a:bodyPr>
            <a:normAutofit fontScale="92500" lnSpcReduction="20000"/>
          </a:bodyPr>
          <a:lstStyle/>
          <a:p>
            <a:r>
              <a:rPr lang="en-US" dirty="0" smtClean="0"/>
              <a:t>Classifications of fluid flow</a:t>
            </a:r>
          </a:p>
          <a:p>
            <a:pPr lvl="1"/>
            <a:r>
              <a:rPr lang="en-US" dirty="0" smtClean="0"/>
              <a:t>viscous/</a:t>
            </a:r>
            <a:r>
              <a:rPr lang="en-US" dirty="0" err="1" smtClean="0"/>
              <a:t>inviscid</a:t>
            </a:r>
            <a:endParaRPr lang="en-US" dirty="0" smtClean="0"/>
          </a:p>
          <a:p>
            <a:pPr lvl="1"/>
            <a:r>
              <a:rPr lang="en-US" dirty="0" smtClean="0"/>
              <a:t>compressible/incompressible</a:t>
            </a:r>
          </a:p>
          <a:p>
            <a:pPr lvl="1"/>
            <a:r>
              <a:rPr lang="en-US" dirty="0" smtClean="0"/>
              <a:t>steady/unsteady</a:t>
            </a:r>
          </a:p>
          <a:p>
            <a:pPr lvl="1"/>
            <a:r>
              <a:rPr lang="en-US" dirty="0" smtClean="0"/>
              <a:t>laminar/turbulent</a:t>
            </a:r>
          </a:p>
          <a:p>
            <a:pPr lvl="1"/>
            <a:r>
              <a:rPr lang="en-US" b="1" dirty="0" smtClean="0"/>
              <a:t>Single-phase/multiphase</a:t>
            </a:r>
          </a:p>
          <a:p>
            <a:endParaRPr lang="en-US" b="1" dirty="0" smtClean="0"/>
          </a:p>
          <a:p>
            <a:r>
              <a:rPr lang="en-US" dirty="0" smtClean="0"/>
              <a:t>Challenges of </a:t>
            </a:r>
            <a:r>
              <a:rPr lang="en-US" dirty="0" err="1" smtClean="0"/>
              <a:t>mulitphase</a:t>
            </a:r>
            <a:r>
              <a:rPr lang="en-US" dirty="0" smtClean="0"/>
              <a:t> flow</a:t>
            </a:r>
          </a:p>
          <a:p>
            <a:pPr lvl="1"/>
            <a:r>
              <a:rPr lang="en-US" b="1" dirty="0" err="1" smtClean="0"/>
              <a:t>Spatio</a:t>
            </a:r>
            <a:r>
              <a:rPr lang="en-US" b="1" dirty="0" smtClean="0"/>
              <a:t>-temporal variations</a:t>
            </a:r>
          </a:p>
          <a:p>
            <a:pPr lvl="1"/>
            <a:r>
              <a:rPr lang="en-US" dirty="0" smtClean="0"/>
              <a:t>Arbitrary particle shape</a:t>
            </a:r>
          </a:p>
          <a:p>
            <a:pPr lvl="1"/>
            <a:r>
              <a:rPr lang="en-US" dirty="0" smtClean="0"/>
              <a:t>Particle-particle interactions</a:t>
            </a:r>
          </a:p>
          <a:p>
            <a:pPr lvl="1"/>
            <a:r>
              <a:rPr lang="en-US" dirty="0" smtClean="0"/>
              <a:t>Particle interactions with turbulence</a:t>
            </a:r>
          </a:p>
          <a:p>
            <a:endParaRPr lang="en-US" dirty="0"/>
          </a:p>
        </p:txBody>
      </p:sp>
      <p:sp>
        <p:nvSpPr>
          <p:cNvPr id="3" name="Title 2"/>
          <p:cNvSpPr>
            <a:spLocks noGrp="1"/>
          </p:cNvSpPr>
          <p:nvPr>
            <p:ph type="title"/>
          </p:nvPr>
        </p:nvSpPr>
        <p:spPr/>
        <p:txBody>
          <a:bodyPr/>
          <a:lstStyle/>
          <a:p>
            <a:r>
              <a:rPr lang="en-US" dirty="0" smtClean="0"/>
              <a:t>General Characteristics</a:t>
            </a:r>
            <a:endParaRPr lang="en-US" dirty="0"/>
          </a:p>
        </p:txBody>
      </p:sp>
      <p:sp>
        <p:nvSpPr>
          <p:cNvPr id="6" name="TextBox 5"/>
          <p:cNvSpPr txBox="1"/>
          <p:nvPr/>
        </p:nvSpPr>
        <p:spPr>
          <a:xfrm>
            <a:off x="914400" y="5638800"/>
            <a:ext cx="3657600" cy="1015663"/>
          </a:xfrm>
          <a:prstGeom prst="rect">
            <a:avLst/>
          </a:prstGeom>
          <a:noFill/>
          <a:ln w="19050">
            <a:solidFill>
              <a:schemeClr val="accent5"/>
            </a:solidFill>
          </a:ln>
        </p:spPr>
        <p:txBody>
          <a:bodyPr wrap="square" rtlCol="0">
            <a:spAutoFit/>
          </a:bodyPr>
          <a:lstStyle/>
          <a:p>
            <a:pPr algn="ctr"/>
            <a:r>
              <a:rPr lang="en-US" sz="2000" b="1" dirty="0" smtClean="0">
                <a:solidFill>
                  <a:schemeClr val="accent5"/>
                </a:solidFill>
              </a:rPr>
              <a:t>Need to model and predict detailed behavior of these flows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lstStyle/>
          <a:p>
            <a:r>
              <a:rPr lang="en-US" dirty="0" smtClean="0"/>
              <a:t>Bubbling Bed w/ Jet Example: mfix.dat</a:t>
            </a:r>
            <a:endParaRPr lang="en-US" dirty="0"/>
          </a:p>
        </p:txBody>
      </p:sp>
      <p:sp>
        <p:nvSpPr>
          <p:cNvPr id="5" name="Rectangle 4"/>
          <p:cNvSpPr/>
          <p:nvPr/>
        </p:nvSpPr>
        <p:spPr>
          <a:xfrm>
            <a:off x="0" y="762001"/>
            <a:ext cx="9144000" cy="6095999"/>
          </a:xfrm>
          <a:prstGeom prst="rect">
            <a:avLst/>
          </a:prstGeom>
        </p:spPr>
        <p:txBody>
          <a:bodyPr wrap="square" numCol="2">
            <a:spAutoFit/>
          </a:bodyPr>
          <a:lstStyle/>
          <a:p>
            <a:r>
              <a:rPr lang="en-US" sz="900" dirty="0" smtClean="0"/>
              <a:t>!                                                                               </a:t>
            </a:r>
          </a:p>
          <a:p>
            <a:r>
              <a:rPr lang="en-US" sz="900" dirty="0" smtClean="0"/>
              <a:t>!  Bubbling Fluidized Bed Simulation                                            </a:t>
            </a:r>
          </a:p>
          <a:p>
            <a:r>
              <a:rPr lang="en-US" sz="900" dirty="0" smtClean="0"/>
              <a:t>!                                                                               </a:t>
            </a:r>
          </a:p>
          <a:p>
            <a:r>
              <a:rPr lang="en-US" sz="900" dirty="0" smtClean="0"/>
              <a:t>!  bub01 - fluidized bed with a central jet                                      </a:t>
            </a:r>
          </a:p>
          <a:p>
            <a:r>
              <a:rPr lang="en-US" sz="900" dirty="0" smtClean="0"/>
              <a:t>!  CPU time on R10000 Octane - 1804 s, Storage = 1.34 Mb    </a:t>
            </a:r>
          </a:p>
          <a:p>
            <a:r>
              <a:rPr lang="en-US" sz="900" dirty="0" smtClean="0"/>
              <a:t>                           </a:t>
            </a:r>
          </a:p>
          <a:p>
            <a:r>
              <a:rPr lang="en-US" sz="900" dirty="0" smtClean="0"/>
              <a:t>! Run-control section                                                           </a:t>
            </a:r>
          </a:p>
          <a:p>
            <a:r>
              <a:rPr lang="en-US" sz="900" dirty="0" smtClean="0"/>
              <a:t>                                                                               </a:t>
            </a:r>
          </a:p>
          <a:p>
            <a:r>
              <a:rPr lang="en-US" sz="900" dirty="0" smtClean="0"/>
              <a:t>  RUN_NAME              = 'BUB01'             </a:t>
            </a:r>
          </a:p>
          <a:p>
            <a:r>
              <a:rPr lang="en-US" sz="900" dirty="0" smtClean="0"/>
              <a:t>  DESCRIPTION           = 'fluid bed with jet'          </a:t>
            </a:r>
          </a:p>
          <a:p>
            <a:r>
              <a:rPr lang="en-US" sz="900" dirty="0" smtClean="0"/>
              <a:t>  RUN_TYPE              = 'new'             </a:t>
            </a:r>
          </a:p>
          <a:p>
            <a:r>
              <a:rPr lang="en-US" sz="900" dirty="0" smtClean="0"/>
              <a:t>  UNITS                 = '</a:t>
            </a:r>
            <a:r>
              <a:rPr lang="en-US" sz="900" dirty="0" err="1" smtClean="0"/>
              <a:t>cgs</a:t>
            </a:r>
            <a:r>
              <a:rPr lang="en-US" sz="900" dirty="0" smtClean="0"/>
              <a:t>'</a:t>
            </a:r>
          </a:p>
          <a:p>
            <a:r>
              <a:rPr lang="en-US" sz="900" dirty="0" smtClean="0"/>
              <a:t>  TIME                  = 0.0                           !start time</a:t>
            </a:r>
          </a:p>
          <a:p>
            <a:r>
              <a:rPr lang="en-US" sz="900" dirty="0" smtClean="0"/>
              <a:t>  TSTOP                 = 2.0</a:t>
            </a:r>
          </a:p>
          <a:p>
            <a:r>
              <a:rPr lang="en-US" sz="900" dirty="0" smtClean="0"/>
              <a:t>  DT                    = 1.0E-4                        !time step</a:t>
            </a:r>
          </a:p>
          <a:p>
            <a:r>
              <a:rPr lang="en-US" sz="900" dirty="0" smtClean="0"/>
              <a:t>  ENERGY_EQ             = .FALSE.                       !do not solve energy </a:t>
            </a:r>
            <a:r>
              <a:rPr lang="en-US" sz="900" dirty="0" err="1" smtClean="0"/>
              <a:t>eq</a:t>
            </a:r>
            <a:endParaRPr lang="en-US" sz="900" dirty="0" smtClean="0"/>
          </a:p>
          <a:p>
            <a:r>
              <a:rPr lang="en-US" sz="900" dirty="0" smtClean="0"/>
              <a:t>  SPECIES_EQ            = .FALSE.    .FALSE.            !do not solve species </a:t>
            </a:r>
            <a:r>
              <a:rPr lang="en-US" sz="900" dirty="0" err="1" smtClean="0"/>
              <a:t>eq</a:t>
            </a:r>
            <a:endParaRPr lang="en-US" sz="900" dirty="0" smtClean="0"/>
          </a:p>
          <a:p>
            <a:endParaRPr lang="en-US" sz="900" dirty="0" smtClean="0"/>
          </a:p>
          <a:p>
            <a:r>
              <a:rPr lang="en-US" sz="900" dirty="0" smtClean="0"/>
              <a:t>                                                                               </a:t>
            </a:r>
          </a:p>
          <a:p>
            <a:r>
              <a:rPr lang="en-US" sz="900" dirty="0" smtClean="0"/>
              <a:t>! Geometry Section                                                              </a:t>
            </a:r>
          </a:p>
          <a:p>
            <a:r>
              <a:rPr lang="en-US" sz="900" dirty="0" smtClean="0"/>
              <a:t>                                                                               </a:t>
            </a:r>
          </a:p>
          <a:p>
            <a:r>
              <a:rPr lang="en-US" sz="900" dirty="0" smtClean="0"/>
              <a:t>  COORDINATES           = 'cylindrical' </a:t>
            </a:r>
          </a:p>
          <a:p>
            <a:r>
              <a:rPr lang="en-US" sz="900" dirty="0" smtClean="0"/>
              <a:t>  XLENGTH               =   7.0                         !radius</a:t>
            </a:r>
          </a:p>
          <a:p>
            <a:r>
              <a:rPr lang="en-US" sz="900" dirty="0" smtClean="0"/>
              <a:t>  IMAX                  =   7                           !cells in </a:t>
            </a:r>
            <a:r>
              <a:rPr lang="en-US" sz="900" dirty="0" err="1" smtClean="0"/>
              <a:t>i</a:t>
            </a:r>
            <a:r>
              <a:rPr lang="en-US" sz="900" dirty="0" smtClean="0"/>
              <a:t> direction</a:t>
            </a:r>
          </a:p>
          <a:p>
            <a:r>
              <a:rPr lang="en-US" sz="900" dirty="0" smtClean="0"/>
              <a:t>  YLENGTH               = 100.0                         !height</a:t>
            </a:r>
          </a:p>
          <a:p>
            <a:r>
              <a:rPr lang="en-US" sz="900" dirty="0" smtClean="0"/>
              <a:t>  JMAX                  = 100                           !cells in j direction</a:t>
            </a:r>
          </a:p>
          <a:p>
            <a:r>
              <a:rPr lang="en-US" sz="900" dirty="0" smtClean="0"/>
              <a:t>  NO_K                  = .TRUE.                        !2D, no k direction</a:t>
            </a:r>
          </a:p>
          <a:p>
            <a:endParaRPr lang="en-US" sz="900" dirty="0" smtClean="0"/>
          </a:p>
          <a:p>
            <a:r>
              <a:rPr lang="en-US" sz="900" dirty="0" smtClean="0"/>
              <a:t>                                                                               </a:t>
            </a:r>
          </a:p>
          <a:p>
            <a:r>
              <a:rPr lang="en-US" sz="900" dirty="0" smtClean="0"/>
              <a:t>! Gas-phase Section                                                             </a:t>
            </a:r>
          </a:p>
          <a:p>
            <a:r>
              <a:rPr lang="en-US" sz="900" dirty="0" smtClean="0"/>
              <a:t> </a:t>
            </a:r>
          </a:p>
          <a:p>
            <a:r>
              <a:rPr lang="en-US" sz="900" dirty="0" smtClean="0"/>
              <a:t>  MU_g0                 = 1.8E-4                        !constant gas viscosity</a:t>
            </a:r>
          </a:p>
          <a:p>
            <a:r>
              <a:rPr lang="en-US" sz="900" dirty="0" smtClean="0"/>
              <a:t>  RO_g0                 = 1.2E-3                        !constant gas density</a:t>
            </a:r>
          </a:p>
          <a:p>
            <a:endParaRPr lang="en-US" sz="900" dirty="0" smtClean="0"/>
          </a:p>
          <a:p>
            <a:r>
              <a:rPr lang="en-US" sz="900" dirty="0" smtClean="0"/>
              <a:t> </a:t>
            </a:r>
          </a:p>
          <a:p>
            <a:r>
              <a:rPr lang="en-US" sz="900" dirty="0" smtClean="0"/>
              <a:t>! Solids-phase Section                                                          </a:t>
            </a:r>
          </a:p>
          <a:p>
            <a:r>
              <a:rPr lang="en-US" sz="900" dirty="0" smtClean="0"/>
              <a:t>  </a:t>
            </a:r>
          </a:p>
          <a:p>
            <a:r>
              <a:rPr lang="en-US" sz="900" dirty="0" smtClean="0"/>
              <a:t>  RO_s                  = 2.0                           !solids density</a:t>
            </a:r>
          </a:p>
          <a:p>
            <a:r>
              <a:rPr lang="en-US" sz="900" dirty="0" smtClean="0"/>
              <a:t>  D_p0                  = 0.04                          !particle diameter     </a:t>
            </a:r>
          </a:p>
          <a:p>
            <a:r>
              <a:rPr lang="en-US" sz="900" dirty="0" smtClean="0"/>
              <a:t>  e                     = 0.8                           !restitution coefficient</a:t>
            </a:r>
          </a:p>
          <a:p>
            <a:r>
              <a:rPr lang="en-US" sz="900" dirty="0" smtClean="0"/>
              <a:t>  Phi                   =30.0                           !angle of internal friction</a:t>
            </a:r>
          </a:p>
          <a:p>
            <a:r>
              <a:rPr lang="en-US" sz="900" dirty="0" smtClean="0"/>
              <a:t>  </a:t>
            </a:r>
            <a:r>
              <a:rPr lang="en-US" sz="900" dirty="0" err="1" smtClean="0"/>
              <a:t>EP_star</a:t>
            </a:r>
            <a:r>
              <a:rPr lang="en-US" sz="900" dirty="0" smtClean="0"/>
              <a:t>               = 0.42                          !void fraction at minimum</a:t>
            </a:r>
          </a:p>
          <a:p>
            <a:r>
              <a:rPr lang="en-US" sz="900" dirty="0" smtClean="0"/>
              <a:t>                                                        !  fluidization</a:t>
            </a:r>
          </a:p>
          <a:p>
            <a:endParaRPr lang="en-US" sz="900" dirty="0" smtClean="0"/>
          </a:p>
          <a:p>
            <a:r>
              <a:rPr lang="en-US" sz="900" dirty="0" smtClean="0"/>
              <a:t>  </a:t>
            </a:r>
          </a:p>
          <a:p>
            <a:r>
              <a:rPr lang="en-US" sz="900" dirty="0" smtClean="0"/>
              <a:t>! Initial Conditions Section                                                    </a:t>
            </a:r>
          </a:p>
          <a:p>
            <a:r>
              <a:rPr lang="en-US" sz="900" dirty="0" smtClean="0"/>
              <a:t>  </a:t>
            </a:r>
          </a:p>
          <a:p>
            <a:r>
              <a:rPr lang="en-US" sz="900" dirty="0" smtClean="0"/>
              <a:t>    ! 1. bed                                      </a:t>
            </a:r>
          </a:p>
          <a:p>
            <a:r>
              <a:rPr lang="en-US" sz="900" dirty="0" smtClean="0"/>
              <a:t>  </a:t>
            </a:r>
            <a:r>
              <a:rPr lang="en-US" sz="900" dirty="0" err="1" smtClean="0"/>
              <a:t>IC_X_w</a:t>
            </a:r>
            <a:r>
              <a:rPr lang="en-US" sz="900" dirty="0" smtClean="0"/>
              <a:t>(1)             =  0.0                          !lower half of the domain</a:t>
            </a:r>
          </a:p>
          <a:p>
            <a:r>
              <a:rPr lang="en-US" sz="900" dirty="0" smtClean="0"/>
              <a:t>  </a:t>
            </a:r>
            <a:r>
              <a:rPr lang="en-US" sz="900" dirty="0" err="1" smtClean="0"/>
              <a:t>IC_X_e</a:t>
            </a:r>
            <a:r>
              <a:rPr lang="en-US" sz="900" dirty="0" smtClean="0"/>
              <a:t>(1)             =  7.0                          ! 0 &lt; x &lt; 7, 0 &lt; y &lt; 50</a:t>
            </a:r>
          </a:p>
          <a:p>
            <a:r>
              <a:rPr lang="en-US" sz="900" dirty="0" smtClean="0"/>
              <a:t>  IC_Y_s(1)             =  0.0</a:t>
            </a:r>
          </a:p>
          <a:p>
            <a:r>
              <a:rPr lang="en-US" sz="900" dirty="0" smtClean="0"/>
              <a:t>  </a:t>
            </a:r>
            <a:r>
              <a:rPr lang="en-US" sz="900" dirty="0" err="1" smtClean="0"/>
              <a:t>IC_Y_n</a:t>
            </a:r>
            <a:r>
              <a:rPr lang="en-US" sz="900" dirty="0" smtClean="0"/>
              <a:t>(1)             = 50.0 </a:t>
            </a:r>
          </a:p>
          <a:p>
            <a:r>
              <a:rPr lang="en-US" sz="900" dirty="0" smtClean="0"/>
              <a:t>                                                        !initial values in the region</a:t>
            </a:r>
          </a:p>
          <a:p>
            <a:r>
              <a:rPr lang="en-US" sz="900" dirty="0" smtClean="0"/>
              <a:t>  </a:t>
            </a:r>
            <a:r>
              <a:rPr lang="en-US" sz="900" dirty="0" err="1" smtClean="0"/>
              <a:t>IC_EP_g</a:t>
            </a:r>
            <a:r>
              <a:rPr lang="en-US" sz="900" dirty="0" smtClean="0"/>
              <a:t>(1)            =  0.42                         !void fraction  </a:t>
            </a:r>
          </a:p>
          <a:p>
            <a:r>
              <a:rPr lang="en-US" sz="900" dirty="0" smtClean="0"/>
              <a:t>  </a:t>
            </a:r>
            <a:r>
              <a:rPr lang="en-US" sz="900" dirty="0" err="1" smtClean="0"/>
              <a:t>IC_U_g</a:t>
            </a:r>
            <a:r>
              <a:rPr lang="en-US" sz="900" dirty="0" smtClean="0"/>
              <a:t>(1)             =  0.0                          !radial gas velocity</a:t>
            </a:r>
          </a:p>
          <a:p>
            <a:r>
              <a:rPr lang="en-US" sz="900" dirty="0" smtClean="0"/>
              <a:t>  </a:t>
            </a:r>
            <a:r>
              <a:rPr lang="en-US" sz="900" dirty="0" err="1" smtClean="0"/>
              <a:t>IC_V_g</a:t>
            </a:r>
            <a:r>
              <a:rPr lang="en-US" sz="900" dirty="0" smtClean="0"/>
              <a:t>(1)             = 61.7                          !axial gas velocity</a:t>
            </a:r>
          </a:p>
          <a:p>
            <a:r>
              <a:rPr lang="en-US" sz="900" dirty="0" smtClean="0"/>
              <a:t>  IC_U_s(1,1)           =  0.0                          !radial solids velocity </a:t>
            </a:r>
          </a:p>
          <a:p>
            <a:r>
              <a:rPr lang="en-US" sz="900" dirty="0" smtClean="0"/>
              <a:t>  IC_V_s(1,1)           =  0.0                          !axial solids velocity</a:t>
            </a:r>
          </a:p>
          <a:p>
            <a:endParaRPr lang="en-US" sz="900" dirty="0" smtClean="0"/>
          </a:p>
          <a:p>
            <a:endParaRPr lang="en-US" sz="900" dirty="0" smtClean="0"/>
          </a:p>
          <a:p>
            <a:r>
              <a:rPr lang="en-US" sz="900" dirty="0" smtClean="0"/>
              <a:t>    !  2. Freeboard                                       </a:t>
            </a:r>
          </a:p>
          <a:p>
            <a:r>
              <a:rPr lang="en-US" sz="900" dirty="0" smtClean="0"/>
              <a:t>  </a:t>
            </a:r>
            <a:r>
              <a:rPr lang="en-US" sz="900" dirty="0" err="1" smtClean="0"/>
              <a:t>IC_X_w</a:t>
            </a:r>
            <a:r>
              <a:rPr lang="en-US" sz="900" dirty="0" smtClean="0"/>
              <a:t>(2)             =   0.0                         !upper half of the domain </a:t>
            </a:r>
          </a:p>
          <a:p>
            <a:r>
              <a:rPr lang="en-US" sz="900" dirty="0" smtClean="0"/>
              <a:t>  </a:t>
            </a:r>
            <a:r>
              <a:rPr lang="en-US" sz="900" dirty="0" err="1" smtClean="0"/>
              <a:t>IC_X_e</a:t>
            </a:r>
            <a:r>
              <a:rPr lang="en-US" sz="900" dirty="0" smtClean="0"/>
              <a:t>(2)             =   7.0                         ! 0 &lt; x &lt; 7, 50 &lt; y &lt; 100</a:t>
            </a:r>
          </a:p>
          <a:p>
            <a:r>
              <a:rPr lang="en-US" sz="900" dirty="0" smtClean="0"/>
              <a:t>  IC_Y_s(2)             =  50.0</a:t>
            </a:r>
          </a:p>
          <a:p>
            <a:r>
              <a:rPr lang="en-US" sz="900" dirty="0" smtClean="0"/>
              <a:t>  </a:t>
            </a:r>
            <a:r>
              <a:rPr lang="en-US" sz="900" dirty="0" err="1" smtClean="0"/>
              <a:t>IC_Y_n</a:t>
            </a:r>
            <a:r>
              <a:rPr lang="en-US" sz="900" dirty="0" smtClean="0"/>
              <a:t>(2)             = 100.0</a:t>
            </a:r>
          </a:p>
          <a:p>
            <a:r>
              <a:rPr lang="en-US" sz="900" dirty="0" smtClean="0"/>
              <a:t>                                  </a:t>
            </a:r>
          </a:p>
          <a:p>
            <a:r>
              <a:rPr lang="en-US" sz="900" dirty="0" smtClean="0"/>
              <a:t>  </a:t>
            </a:r>
            <a:r>
              <a:rPr lang="en-US" sz="900" dirty="0" err="1" smtClean="0"/>
              <a:t>IC_EP_g</a:t>
            </a:r>
            <a:r>
              <a:rPr lang="en-US" sz="900" dirty="0" smtClean="0"/>
              <a:t>(2)            =   1.0                                  </a:t>
            </a:r>
          </a:p>
          <a:p>
            <a:r>
              <a:rPr lang="en-US" sz="900" dirty="0" smtClean="0"/>
              <a:t>  </a:t>
            </a:r>
            <a:r>
              <a:rPr lang="en-US" sz="900" dirty="0" err="1" smtClean="0"/>
              <a:t>IC_U_g</a:t>
            </a:r>
            <a:r>
              <a:rPr lang="en-US" sz="900" dirty="0" smtClean="0"/>
              <a:t>(2)             =   0.0</a:t>
            </a:r>
          </a:p>
          <a:p>
            <a:r>
              <a:rPr lang="en-US" sz="900" dirty="0" smtClean="0"/>
              <a:t>  </a:t>
            </a:r>
            <a:r>
              <a:rPr lang="en-US" sz="900" dirty="0" err="1" smtClean="0"/>
              <a:t>IC_V_g</a:t>
            </a:r>
            <a:r>
              <a:rPr lang="en-US" sz="900" dirty="0" smtClean="0"/>
              <a:t>(2)             =  25.9                                 </a:t>
            </a:r>
          </a:p>
          <a:p>
            <a:r>
              <a:rPr lang="en-US" sz="900" dirty="0" smtClean="0"/>
              <a:t>  IC_U_s(2,1)           =   0.0</a:t>
            </a:r>
          </a:p>
          <a:p>
            <a:r>
              <a:rPr lang="en-US" sz="900" dirty="0" smtClean="0"/>
              <a:t>  IC_V_s(2,1)           =   0.0                                  </a:t>
            </a:r>
          </a:p>
          <a:p>
            <a:r>
              <a:rPr lang="en-US" sz="900" dirty="0" smtClean="0"/>
              <a:t>                                                                                </a:t>
            </a:r>
          </a:p>
          <a:p>
            <a:r>
              <a:rPr lang="en-US" sz="900" dirty="0" smtClean="0"/>
              <a:t>            </a:t>
            </a:r>
          </a:p>
          <a:p>
            <a:endParaRPr lang="en-US" sz="9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lstStyle/>
          <a:p>
            <a:r>
              <a:rPr lang="en-US" dirty="0" smtClean="0"/>
              <a:t>Bubbling Bed w/ Jet Example: mfix.dat</a:t>
            </a:r>
            <a:endParaRPr lang="en-US" dirty="0"/>
          </a:p>
        </p:txBody>
      </p:sp>
      <p:sp>
        <p:nvSpPr>
          <p:cNvPr id="6" name="Rectangle 5"/>
          <p:cNvSpPr/>
          <p:nvPr/>
        </p:nvSpPr>
        <p:spPr>
          <a:xfrm>
            <a:off x="0" y="990600"/>
            <a:ext cx="8534400" cy="5334000"/>
          </a:xfrm>
          <a:prstGeom prst="rect">
            <a:avLst/>
          </a:prstGeom>
        </p:spPr>
        <p:txBody>
          <a:bodyPr wrap="square" numCol="2">
            <a:spAutoFit/>
          </a:bodyPr>
          <a:lstStyle/>
          <a:p>
            <a:r>
              <a:rPr lang="en-US" sz="900" dirty="0" smtClean="0"/>
              <a:t>!  Boundary Conditions Section                                                  </a:t>
            </a:r>
          </a:p>
          <a:p>
            <a:endParaRPr lang="en-US" sz="900" dirty="0" smtClean="0"/>
          </a:p>
          <a:p>
            <a:r>
              <a:rPr lang="en-US" sz="900" dirty="0" smtClean="0"/>
              <a:t> ! 1. Central jet                                       </a:t>
            </a:r>
          </a:p>
          <a:p>
            <a:r>
              <a:rPr lang="en-US" sz="900" dirty="0" smtClean="0"/>
              <a:t>  </a:t>
            </a:r>
            <a:r>
              <a:rPr lang="en-US" sz="900" dirty="0" err="1" smtClean="0"/>
              <a:t>BC_X_w</a:t>
            </a:r>
            <a:r>
              <a:rPr lang="en-US" sz="900" dirty="0" smtClean="0"/>
              <a:t>(1)             =  0.0                          !central jet</a:t>
            </a:r>
          </a:p>
          <a:p>
            <a:r>
              <a:rPr lang="en-US" sz="900" dirty="0" smtClean="0"/>
              <a:t>  </a:t>
            </a:r>
            <a:r>
              <a:rPr lang="en-US" sz="900" dirty="0" err="1" smtClean="0"/>
              <a:t>BC_X_e</a:t>
            </a:r>
            <a:r>
              <a:rPr lang="en-US" sz="900" dirty="0" smtClean="0"/>
              <a:t>(1)             =  1.0                          ! 0 &lt; x &lt; 1, y = 0</a:t>
            </a:r>
          </a:p>
          <a:p>
            <a:r>
              <a:rPr lang="en-US" sz="900" dirty="0" smtClean="0"/>
              <a:t>  BC_Y_s(1)             =  0.0 </a:t>
            </a:r>
          </a:p>
          <a:p>
            <a:r>
              <a:rPr lang="en-US" sz="900" dirty="0" smtClean="0"/>
              <a:t>  </a:t>
            </a:r>
            <a:r>
              <a:rPr lang="en-US" sz="900" dirty="0" err="1" smtClean="0"/>
              <a:t>BC_Y_n</a:t>
            </a:r>
            <a:r>
              <a:rPr lang="en-US" sz="900" dirty="0" smtClean="0"/>
              <a:t>(1)             =  0.0</a:t>
            </a:r>
          </a:p>
          <a:p>
            <a:endParaRPr lang="en-US" sz="900" dirty="0" smtClean="0"/>
          </a:p>
          <a:p>
            <a:r>
              <a:rPr lang="en-US" sz="900" dirty="0" smtClean="0"/>
              <a:t>  BC_TYPE(1)            = 'MI'                          !specified mass inflow </a:t>
            </a:r>
          </a:p>
          <a:p>
            <a:endParaRPr lang="en-US" sz="900" dirty="0" smtClean="0"/>
          </a:p>
          <a:p>
            <a:r>
              <a:rPr lang="en-US" sz="900" dirty="0" smtClean="0"/>
              <a:t>  </a:t>
            </a:r>
            <a:r>
              <a:rPr lang="en-US" sz="900" dirty="0" err="1" smtClean="0"/>
              <a:t>BC_EP_g</a:t>
            </a:r>
            <a:r>
              <a:rPr lang="en-US" sz="900" dirty="0" smtClean="0"/>
              <a:t>(1)            =  1.0 </a:t>
            </a:r>
          </a:p>
          <a:p>
            <a:r>
              <a:rPr lang="en-US" sz="900" dirty="0" smtClean="0"/>
              <a:t>  </a:t>
            </a:r>
            <a:r>
              <a:rPr lang="en-US" sz="900" dirty="0" err="1" smtClean="0"/>
              <a:t>BC_U_g</a:t>
            </a:r>
            <a:r>
              <a:rPr lang="en-US" sz="900" dirty="0" smtClean="0"/>
              <a:t>(1)             =  0.0 </a:t>
            </a:r>
          </a:p>
          <a:p>
            <a:r>
              <a:rPr lang="en-US" sz="900" dirty="0" smtClean="0"/>
              <a:t>  </a:t>
            </a:r>
            <a:r>
              <a:rPr lang="en-US" sz="900" dirty="0" err="1" smtClean="0"/>
              <a:t>BC_V_g</a:t>
            </a:r>
            <a:r>
              <a:rPr lang="en-US" sz="900" dirty="0" smtClean="0"/>
              <a:t>(1)             =124.6 </a:t>
            </a:r>
          </a:p>
          <a:p>
            <a:r>
              <a:rPr lang="en-US" sz="900" dirty="0" smtClean="0"/>
              <a:t>  </a:t>
            </a:r>
            <a:r>
              <a:rPr lang="en-US" sz="900" dirty="0" err="1" smtClean="0"/>
              <a:t>BC_P_g</a:t>
            </a:r>
            <a:r>
              <a:rPr lang="en-US" sz="900" dirty="0" smtClean="0"/>
              <a:t>(1)             =  0.0                  </a:t>
            </a:r>
          </a:p>
          <a:p>
            <a:endParaRPr lang="en-US" sz="900" dirty="0" smtClean="0"/>
          </a:p>
          <a:p>
            <a:r>
              <a:rPr lang="en-US" sz="900" dirty="0" smtClean="0"/>
              <a:t>       ! 2. Distributor flow                                       </a:t>
            </a:r>
          </a:p>
          <a:p>
            <a:r>
              <a:rPr lang="en-US" sz="900" dirty="0" smtClean="0"/>
              <a:t>  </a:t>
            </a:r>
            <a:r>
              <a:rPr lang="en-US" sz="900" dirty="0" err="1" smtClean="0"/>
              <a:t>BC_X_w</a:t>
            </a:r>
            <a:r>
              <a:rPr lang="en-US" sz="900" dirty="0" smtClean="0"/>
              <a:t>(2)             =  1.0                          !gas distributor plate</a:t>
            </a:r>
          </a:p>
          <a:p>
            <a:r>
              <a:rPr lang="en-US" sz="900" dirty="0" smtClean="0"/>
              <a:t>  </a:t>
            </a:r>
            <a:r>
              <a:rPr lang="en-US" sz="900" dirty="0" err="1" smtClean="0"/>
              <a:t>BC_X_e</a:t>
            </a:r>
            <a:r>
              <a:rPr lang="en-US" sz="900" dirty="0" smtClean="0"/>
              <a:t>(2)             =  7.0                          ! 1 &lt; x &lt; 7, y = 0</a:t>
            </a:r>
          </a:p>
          <a:p>
            <a:r>
              <a:rPr lang="en-US" sz="900" dirty="0" smtClean="0"/>
              <a:t>  BC_Y_s(2)             =  0.0 </a:t>
            </a:r>
          </a:p>
          <a:p>
            <a:r>
              <a:rPr lang="en-US" sz="900" dirty="0" smtClean="0"/>
              <a:t>  </a:t>
            </a:r>
            <a:r>
              <a:rPr lang="en-US" sz="900" dirty="0" err="1" smtClean="0"/>
              <a:t>BC_Y_n</a:t>
            </a:r>
            <a:r>
              <a:rPr lang="en-US" sz="900" dirty="0" smtClean="0"/>
              <a:t>(2)             =  0.0</a:t>
            </a:r>
          </a:p>
          <a:p>
            <a:endParaRPr lang="en-US" sz="900" dirty="0" smtClean="0"/>
          </a:p>
          <a:p>
            <a:r>
              <a:rPr lang="en-US" sz="900" dirty="0" smtClean="0"/>
              <a:t>  BC_TYPE(2)            = 'MI'                          !specified mass inflow </a:t>
            </a:r>
          </a:p>
          <a:p>
            <a:endParaRPr lang="en-US" sz="900" dirty="0" smtClean="0"/>
          </a:p>
          <a:p>
            <a:r>
              <a:rPr lang="en-US" sz="900" dirty="0" smtClean="0"/>
              <a:t>  </a:t>
            </a:r>
            <a:r>
              <a:rPr lang="en-US" sz="900" dirty="0" err="1" smtClean="0"/>
              <a:t>BC_EP_g</a:t>
            </a:r>
            <a:r>
              <a:rPr lang="en-US" sz="900" dirty="0" smtClean="0"/>
              <a:t>(2)            =  1.0 </a:t>
            </a:r>
          </a:p>
          <a:p>
            <a:r>
              <a:rPr lang="en-US" sz="900" dirty="0" smtClean="0"/>
              <a:t>  </a:t>
            </a:r>
            <a:r>
              <a:rPr lang="en-US" sz="900" dirty="0" err="1" smtClean="0"/>
              <a:t>BC_U_g</a:t>
            </a:r>
            <a:r>
              <a:rPr lang="en-US" sz="900" dirty="0" smtClean="0"/>
              <a:t>(2)             =  0.0 </a:t>
            </a:r>
          </a:p>
          <a:p>
            <a:r>
              <a:rPr lang="en-US" sz="900" dirty="0" smtClean="0"/>
              <a:t>  </a:t>
            </a:r>
            <a:r>
              <a:rPr lang="en-US" sz="900" dirty="0" err="1" smtClean="0"/>
              <a:t>BC_V_g</a:t>
            </a:r>
            <a:r>
              <a:rPr lang="en-US" sz="900" dirty="0" smtClean="0"/>
              <a:t>(2)             = 25.9 </a:t>
            </a:r>
          </a:p>
          <a:p>
            <a:r>
              <a:rPr lang="en-US" sz="900" dirty="0" smtClean="0"/>
              <a:t>  </a:t>
            </a:r>
            <a:r>
              <a:rPr lang="en-US" sz="900" dirty="0" err="1" smtClean="0"/>
              <a:t>BC_P_g</a:t>
            </a:r>
            <a:r>
              <a:rPr lang="en-US" sz="900" dirty="0" smtClean="0"/>
              <a:t>(2)             =  0.0                  </a:t>
            </a:r>
          </a:p>
          <a:p>
            <a:endParaRPr lang="en-US" sz="900" dirty="0" smtClean="0"/>
          </a:p>
          <a:p>
            <a:r>
              <a:rPr lang="en-US" sz="900" dirty="0" smtClean="0"/>
              <a:t>                                            </a:t>
            </a:r>
          </a:p>
          <a:p>
            <a:r>
              <a:rPr lang="en-US" sz="900" dirty="0" smtClean="0"/>
              <a:t>       ! 3. Exit</a:t>
            </a:r>
          </a:p>
          <a:p>
            <a:r>
              <a:rPr lang="en-US" sz="900" dirty="0" smtClean="0"/>
              <a:t>  </a:t>
            </a:r>
            <a:r>
              <a:rPr lang="en-US" sz="900" dirty="0" err="1" smtClean="0"/>
              <a:t>BC_X_w</a:t>
            </a:r>
            <a:r>
              <a:rPr lang="en-US" sz="900" dirty="0" smtClean="0"/>
              <a:t>(3)             =   0.0                         !top exit</a:t>
            </a:r>
          </a:p>
          <a:p>
            <a:r>
              <a:rPr lang="en-US" sz="900" dirty="0" smtClean="0"/>
              <a:t>  </a:t>
            </a:r>
            <a:r>
              <a:rPr lang="en-US" sz="900" dirty="0" err="1" smtClean="0"/>
              <a:t>BC_X_e</a:t>
            </a:r>
            <a:r>
              <a:rPr lang="en-US" sz="900" dirty="0" smtClean="0"/>
              <a:t>(3)             =   7.0                         ! 0 &lt; x &lt; 7, y = 100</a:t>
            </a:r>
          </a:p>
          <a:p>
            <a:r>
              <a:rPr lang="en-US" sz="900" dirty="0" smtClean="0"/>
              <a:t>  BC_Y_s(3)             =  100.0</a:t>
            </a:r>
          </a:p>
          <a:p>
            <a:r>
              <a:rPr lang="en-US" sz="900" dirty="0" smtClean="0"/>
              <a:t>  </a:t>
            </a:r>
            <a:r>
              <a:rPr lang="en-US" sz="900" dirty="0" err="1" smtClean="0"/>
              <a:t>BC_Y_n</a:t>
            </a:r>
            <a:r>
              <a:rPr lang="en-US" sz="900" dirty="0" smtClean="0"/>
              <a:t>(3)             =  100.0</a:t>
            </a:r>
          </a:p>
          <a:p>
            <a:endParaRPr lang="en-US" sz="900" dirty="0" smtClean="0"/>
          </a:p>
          <a:p>
            <a:r>
              <a:rPr lang="en-US" sz="900" dirty="0" smtClean="0"/>
              <a:t>  BC_TYPE(3)            =  'PO'                         !specified pressure outflow</a:t>
            </a:r>
          </a:p>
          <a:p>
            <a:r>
              <a:rPr lang="en-US" sz="900" dirty="0" smtClean="0"/>
              <a:t>  </a:t>
            </a:r>
            <a:r>
              <a:rPr lang="en-US" sz="900" dirty="0" err="1" smtClean="0"/>
              <a:t>BC_P_g</a:t>
            </a:r>
            <a:r>
              <a:rPr lang="en-US" sz="900" dirty="0" smtClean="0"/>
              <a:t>(3)             =  0.0                                 </a:t>
            </a:r>
          </a:p>
          <a:p>
            <a:r>
              <a:rPr lang="en-US" sz="900" dirty="0" smtClean="0"/>
              <a:t>                                                                                </a:t>
            </a:r>
          </a:p>
          <a:p>
            <a:r>
              <a:rPr lang="en-US" sz="900" dirty="0" smtClean="0"/>
              <a:t>!                                                                               </a:t>
            </a:r>
          </a:p>
          <a:p>
            <a:r>
              <a:rPr lang="en-US" sz="900" dirty="0" smtClean="0"/>
              <a:t>!  Output Control                                                               </a:t>
            </a:r>
          </a:p>
          <a:p>
            <a:r>
              <a:rPr lang="en-US" sz="900" dirty="0" smtClean="0"/>
              <a:t>!                  </a:t>
            </a:r>
          </a:p>
          <a:p>
            <a:r>
              <a:rPr lang="en-US" sz="900" dirty="0" smtClean="0"/>
              <a:t>  OUT_DT                = 10.                           !write text file BUB01.OUT</a:t>
            </a:r>
          </a:p>
          <a:p>
            <a:r>
              <a:rPr lang="en-US" sz="900" dirty="0" smtClean="0"/>
              <a:t>                                                        !  every 10 s</a:t>
            </a:r>
          </a:p>
          <a:p>
            <a:r>
              <a:rPr lang="en-US" sz="900" dirty="0" smtClean="0"/>
              <a:t>  RES_DT                = 0.01                          !write binary restart file</a:t>
            </a:r>
          </a:p>
          <a:p>
            <a:r>
              <a:rPr lang="en-US" sz="900" dirty="0" smtClean="0"/>
              <a:t>                                                        !  BUB01.RES every 0.01 s</a:t>
            </a:r>
          </a:p>
          <a:p>
            <a:r>
              <a:rPr lang="en-US" sz="900" dirty="0" smtClean="0"/>
              <a:t>  NLOG                  = 25                            !write </a:t>
            </a:r>
            <a:r>
              <a:rPr lang="en-US" sz="900" dirty="0" err="1" smtClean="0"/>
              <a:t>logfile</a:t>
            </a:r>
            <a:r>
              <a:rPr lang="en-US" sz="900" dirty="0" smtClean="0"/>
              <a:t> BUB01.LOG </a:t>
            </a:r>
          </a:p>
          <a:p>
            <a:r>
              <a:rPr lang="en-US" sz="900" dirty="0" smtClean="0"/>
              <a:t>                                                        !every 25 time steps</a:t>
            </a:r>
          </a:p>
          <a:p>
            <a:r>
              <a:rPr lang="en-US" sz="900" dirty="0" smtClean="0"/>
              <a:t>  FULL_LOG              = .TRUE.                        !display residuals on screen</a:t>
            </a:r>
          </a:p>
          <a:p>
            <a:endParaRPr lang="en-US" sz="900" dirty="0" smtClean="0"/>
          </a:p>
          <a:p>
            <a:endParaRPr lang="en-US" sz="900" dirty="0" smtClean="0"/>
          </a:p>
          <a:p>
            <a:r>
              <a:rPr lang="en-US" sz="900" dirty="0" smtClean="0"/>
              <a:t>!SPX_DT values determine how often </a:t>
            </a:r>
            <a:r>
              <a:rPr lang="en-US" sz="900" dirty="0" err="1" smtClean="0"/>
              <a:t>SPx</a:t>
            </a:r>
            <a:r>
              <a:rPr lang="en-US" sz="900" dirty="0" smtClean="0"/>
              <a:t> files are written.  Here BUB01.SP1, which</a:t>
            </a:r>
          </a:p>
          <a:p>
            <a:r>
              <a:rPr lang="en-US" sz="900" dirty="0" smtClean="0"/>
              <a:t>!contains void fraction (</a:t>
            </a:r>
            <a:r>
              <a:rPr lang="en-US" sz="900" dirty="0" err="1" smtClean="0"/>
              <a:t>EP_g</a:t>
            </a:r>
            <a:r>
              <a:rPr lang="en-US" sz="900" dirty="0" smtClean="0"/>
              <a:t>), is written every 0.01 s, BUB01.SP2, which contains</a:t>
            </a:r>
          </a:p>
          <a:p>
            <a:r>
              <a:rPr lang="en-US" sz="900" dirty="0" smtClean="0"/>
              <a:t>! gas and solids pressure (</a:t>
            </a:r>
            <a:r>
              <a:rPr lang="en-US" sz="900" dirty="0" err="1" smtClean="0"/>
              <a:t>P_g</a:t>
            </a:r>
            <a:r>
              <a:rPr lang="en-US" sz="900" dirty="0" smtClean="0"/>
              <a:t>, </a:t>
            </a:r>
            <a:r>
              <a:rPr lang="en-US" sz="900" dirty="0" err="1" smtClean="0"/>
              <a:t>P_star</a:t>
            </a:r>
            <a:r>
              <a:rPr lang="en-US" sz="900" dirty="0" smtClean="0"/>
              <a:t>), is written every 0.1 s, and so forth.</a:t>
            </a:r>
          </a:p>
          <a:p>
            <a:r>
              <a:rPr lang="en-US" sz="900" dirty="0" smtClean="0"/>
              <a:t>!</a:t>
            </a:r>
          </a:p>
          <a:p>
            <a:r>
              <a:rPr lang="en-US" sz="900" dirty="0" smtClean="0"/>
              <a:t>        ! </a:t>
            </a:r>
            <a:r>
              <a:rPr lang="en-US" sz="900" dirty="0" err="1" smtClean="0"/>
              <a:t>EP_g</a:t>
            </a:r>
            <a:r>
              <a:rPr lang="en-US" sz="900" dirty="0" smtClean="0"/>
              <a:t> </a:t>
            </a:r>
            <a:r>
              <a:rPr lang="en-US" sz="900" dirty="0" err="1" smtClean="0"/>
              <a:t>P_g</a:t>
            </a:r>
            <a:r>
              <a:rPr lang="en-US" sz="900" dirty="0" smtClean="0"/>
              <a:t>       </a:t>
            </a:r>
            <a:r>
              <a:rPr lang="en-US" sz="900" dirty="0" err="1" smtClean="0"/>
              <a:t>U_g</a:t>
            </a:r>
            <a:r>
              <a:rPr lang="en-US" sz="900" dirty="0" smtClean="0"/>
              <a:t>  U_s  ROP_s     </a:t>
            </a:r>
            <a:r>
              <a:rPr lang="en-US" sz="900" dirty="0" err="1" smtClean="0"/>
              <a:t>T_g</a:t>
            </a:r>
            <a:r>
              <a:rPr lang="en-US" sz="900" dirty="0" smtClean="0"/>
              <a:t>  </a:t>
            </a:r>
            <a:r>
              <a:rPr lang="en-US" sz="900" dirty="0" err="1" smtClean="0"/>
              <a:t>X_g</a:t>
            </a:r>
            <a:endParaRPr lang="en-US" sz="900" dirty="0" smtClean="0"/>
          </a:p>
          <a:p>
            <a:r>
              <a:rPr lang="en-US" sz="900" dirty="0" smtClean="0"/>
              <a:t>        !      </a:t>
            </a:r>
            <a:r>
              <a:rPr lang="en-US" sz="900" dirty="0" err="1" smtClean="0"/>
              <a:t>P_star</a:t>
            </a:r>
            <a:r>
              <a:rPr lang="en-US" sz="900" dirty="0" smtClean="0"/>
              <a:t>    </a:t>
            </a:r>
            <a:r>
              <a:rPr lang="en-US" sz="900" dirty="0" err="1" smtClean="0"/>
              <a:t>V_g</a:t>
            </a:r>
            <a:r>
              <a:rPr lang="en-US" sz="900" dirty="0" smtClean="0"/>
              <a:t>  V_s            T_s  X_s     Theta   Scalar </a:t>
            </a:r>
          </a:p>
          <a:p>
            <a:r>
              <a:rPr lang="en-US" sz="900" dirty="0" smtClean="0"/>
              <a:t>        !                </a:t>
            </a:r>
            <a:r>
              <a:rPr lang="en-US" sz="900" dirty="0" err="1" smtClean="0"/>
              <a:t>W_g</a:t>
            </a:r>
            <a:r>
              <a:rPr lang="en-US" sz="900" dirty="0" smtClean="0"/>
              <a:t>  W_s</a:t>
            </a:r>
          </a:p>
          <a:p>
            <a:r>
              <a:rPr lang="en-US" sz="900" dirty="0" smtClean="0"/>
              <a:t>  SPX_DT = 0.01 0.1      0.1  0.1  100.      100. 100.   100.0     100.        </a:t>
            </a:r>
          </a:p>
          <a:p>
            <a:r>
              <a:rPr lang="en-US" sz="900" dirty="0" smtClean="0"/>
              <a:t>                                                                                </a:t>
            </a:r>
          </a:p>
          <a:p>
            <a:r>
              <a:rPr lang="en-US" sz="900" dirty="0" smtClean="0"/>
              <a:t>!  The decomposition in I, J, and K directions for a Distributed Memory Parallel machine</a:t>
            </a:r>
          </a:p>
          <a:p>
            <a:r>
              <a:rPr lang="en-US" sz="900" dirty="0" smtClean="0"/>
              <a:t>  </a:t>
            </a:r>
          </a:p>
          <a:p>
            <a:r>
              <a:rPr lang="en-US" sz="900" dirty="0" smtClean="0"/>
              <a:t>  NODESI = 1   NODESJ = 1   NODESK = 1</a:t>
            </a:r>
          </a:p>
          <a:p>
            <a:endParaRPr lang="en-US" sz="900" dirty="0" smtClean="0"/>
          </a:p>
          <a:p>
            <a:r>
              <a:rPr lang="en-US" sz="900" dirty="0" smtClean="0"/>
              <a:t>!  Sweep Direction</a:t>
            </a:r>
          </a:p>
          <a:p>
            <a:endParaRPr lang="en-US" sz="900" dirty="0" smtClean="0"/>
          </a:p>
          <a:p>
            <a:r>
              <a:rPr lang="en-US" sz="900" dirty="0" smtClean="0"/>
              <a:t>LEQ_SWEEP(1) = 'ISIS' </a:t>
            </a:r>
          </a:p>
          <a:p>
            <a:r>
              <a:rPr lang="en-US" sz="900" dirty="0" smtClean="0"/>
              <a:t>LEQ_SWEEP(2) = 'ISIS'  </a:t>
            </a:r>
          </a:p>
          <a:p>
            <a:r>
              <a:rPr lang="en-US" sz="900" dirty="0" smtClean="0"/>
              <a:t>LEQ_SWEEP(3) = 'ISIS' </a:t>
            </a:r>
          </a:p>
          <a:p>
            <a:r>
              <a:rPr lang="en-US" sz="900" dirty="0" smtClean="0"/>
              <a:t>LEQ_SWEEP(4) = 'ISIS'  </a:t>
            </a:r>
          </a:p>
          <a:p>
            <a:r>
              <a:rPr lang="en-US" sz="900" dirty="0" smtClean="0"/>
              <a:t>LEQ_SWEEP(5) = 'ISIS'  </a:t>
            </a:r>
          </a:p>
          <a:p>
            <a:r>
              <a:rPr lang="en-US" sz="900" dirty="0" smtClean="0"/>
              <a:t>LEQ_SWEEP(6) = 'ISIS'  </a:t>
            </a:r>
          </a:p>
          <a:p>
            <a:r>
              <a:rPr lang="en-US" sz="900" dirty="0" smtClean="0"/>
              <a:t>LEQ_SWEEP(7) = 'ISIS' </a:t>
            </a:r>
          </a:p>
          <a:p>
            <a:r>
              <a:rPr lang="en-US" sz="900" dirty="0" smtClean="0"/>
              <a:t>LEQ_SWEEP(8) = 'ISIS'  </a:t>
            </a:r>
          </a:p>
          <a:p>
            <a:r>
              <a:rPr lang="en-US" sz="900" dirty="0" smtClean="0"/>
              <a:t>LEQ_SWEEP(9) = 'ISIS'</a:t>
            </a:r>
            <a:endParaRPr lang="en-US" sz="9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Compile </a:t>
            </a:r>
            <a:r>
              <a:rPr lang="en-US" dirty="0" err="1" smtClean="0"/>
              <a:t>mfix</a:t>
            </a:r>
            <a:r>
              <a:rPr lang="en-US" dirty="0" smtClean="0"/>
              <a:t> - in run directory</a:t>
            </a:r>
          </a:p>
          <a:p>
            <a:r>
              <a:rPr lang="en-US" dirty="0" smtClean="0"/>
              <a:t>Run mfix.exe (set TSTOP = 0)</a:t>
            </a:r>
          </a:p>
          <a:p>
            <a:r>
              <a:rPr lang="en-US" dirty="0" smtClean="0"/>
              <a:t>Examine .OUT file</a:t>
            </a:r>
          </a:p>
          <a:p>
            <a:r>
              <a:rPr lang="en-US" dirty="0" smtClean="0"/>
              <a:t>Run mfix.exe (set TSTOP = 2)</a:t>
            </a:r>
          </a:p>
          <a:p>
            <a:r>
              <a:rPr lang="en-US" dirty="0" smtClean="0"/>
              <a:t>Examine .LOG file</a:t>
            </a:r>
          </a:p>
          <a:p>
            <a:r>
              <a:rPr lang="en-US" dirty="0" smtClean="0"/>
              <a:t>Visualize results - launch </a:t>
            </a:r>
            <a:r>
              <a:rPr lang="en-US" dirty="0" err="1" smtClean="0"/>
              <a:t>paraview</a:t>
            </a:r>
            <a:endParaRPr lang="en-US" dirty="0" smtClean="0"/>
          </a:p>
          <a:p>
            <a:r>
              <a:rPr lang="en-US" dirty="0" smtClean="0"/>
              <a:t>Variation - try increasing </a:t>
            </a:r>
            <a:r>
              <a:rPr lang="en-US" dirty="0" err="1" smtClean="0"/>
              <a:t>discretization</a:t>
            </a:r>
            <a:r>
              <a:rPr lang="en-US" dirty="0" smtClean="0"/>
              <a:t> order</a:t>
            </a:r>
          </a:p>
          <a:p>
            <a:endParaRPr lang="en-US" dirty="0" smtClean="0"/>
          </a:p>
          <a:p>
            <a:pPr lvl="1"/>
            <a:endParaRPr lang="en-US" dirty="0" smtClean="0"/>
          </a:p>
          <a:p>
            <a:pPr lvl="1"/>
            <a:endParaRPr lang="en-US" dirty="0" smtClean="0"/>
          </a:p>
        </p:txBody>
      </p:sp>
      <p:sp>
        <p:nvSpPr>
          <p:cNvPr id="4" name="Title 3"/>
          <p:cNvSpPr>
            <a:spLocks noGrp="1"/>
          </p:cNvSpPr>
          <p:nvPr>
            <p:ph type="title"/>
          </p:nvPr>
        </p:nvSpPr>
        <p:spPr/>
        <p:txBody>
          <a:bodyPr/>
          <a:lstStyle/>
          <a:p>
            <a:r>
              <a:rPr lang="en-US" dirty="0" smtClean="0"/>
              <a:t>Bubbling Bed w/ Jet Example</a:t>
            </a:r>
            <a:endParaRPr lang="en-US" dirty="0"/>
          </a:p>
        </p:txBody>
      </p:sp>
      <p:sp>
        <p:nvSpPr>
          <p:cNvPr id="6" name="Rectangle 5"/>
          <p:cNvSpPr/>
          <p:nvPr/>
        </p:nvSpPr>
        <p:spPr>
          <a:xfrm>
            <a:off x="1600200" y="4953000"/>
            <a:ext cx="5943600" cy="1200329"/>
          </a:xfrm>
          <a:prstGeom prst="rect">
            <a:avLst/>
          </a:prstGeom>
        </p:spPr>
        <p:txBody>
          <a:bodyPr wrap="square">
            <a:spAutoFit/>
          </a:bodyPr>
          <a:lstStyle/>
          <a:p>
            <a:pPr algn="ctr"/>
            <a:r>
              <a:rPr lang="en-US" dirty="0" smtClean="0"/>
              <a:t>“The bubble shape calculated by using the first-order upwind FOU scheme is unphysical and pointed, where as the bubble shape calculated by the second-order schemes is physically realistic and rounded.”</a:t>
            </a:r>
          </a:p>
        </p:txBody>
      </p:sp>
      <p:sp>
        <p:nvSpPr>
          <p:cNvPr id="7" name="Rectangle 6"/>
          <p:cNvSpPr/>
          <p:nvPr/>
        </p:nvSpPr>
        <p:spPr>
          <a:xfrm>
            <a:off x="6418575" y="6581001"/>
            <a:ext cx="2725425" cy="261610"/>
          </a:xfrm>
          <a:prstGeom prst="rect">
            <a:avLst/>
          </a:prstGeom>
        </p:spPr>
        <p:txBody>
          <a:bodyPr wrap="none">
            <a:spAutoFit/>
          </a:bodyPr>
          <a:lstStyle/>
          <a:p>
            <a:pPr algn="r"/>
            <a:r>
              <a:rPr lang="en-US" sz="1100" dirty="0" smtClean="0"/>
              <a:t>Guenther, C. and M. </a:t>
            </a:r>
            <a:r>
              <a:rPr lang="en-US" sz="1100" dirty="0" err="1" smtClean="0"/>
              <a:t>Syamlal</a:t>
            </a:r>
            <a:r>
              <a:rPr lang="en-US" sz="1100" dirty="0" smtClean="0"/>
              <a:t>, PT, 2001. </a:t>
            </a:r>
            <a:endParaRPr lang="en-US" sz="11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448516" name="Picture 4"/>
          <p:cNvPicPr>
            <a:picLocks noChangeAspect="1" noChangeArrowheads="1"/>
          </p:cNvPicPr>
          <p:nvPr/>
        </p:nvPicPr>
        <p:blipFill>
          <a:blip r:embed="rId2" cstate="print"/>
          <a:srcRect l="15000" t="2000" r="14583" b="4667"/>
          <a:stretch>
            <a:fillRect/>
          </a:stretch>
        </p:blipFill>
        <p:spPr bwMode="auto">
          <a:xfrm>
            <a:off x="0" y="0"/>
            <a:ext cx="8370610" cy="6934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Outline</a:t>
            </a:r>
            <a:endParaRPr lang="en-US" dirty="0"/>
          </a:p>
        </p:txBody>
      </p:sp>
      <p:sp>
        <p:nvSpPr>
          <p:cNvPr id="4" name="Rectangle 3"/>
          <p:cNvSpPr/>
          <p:nvPr/>
        </p:nvSpPr>
        <p:spPr>
          <a:xfrm>
            <a:off x="1447800" y="5921514"/>
            <a:ext cx="6248400" cy="707886"/>
          </a:xfrm>
          <a:prstGeom prst="rect">
            <a:avLst/>
          </a:prstGeom>
          <a:ln w="19050">
            <a:solidFill>
              <a:schemeClr val="accent5"/>
            </a:solidFill>
          </a:ln>
        </p:spPr>
        <p:txBody>
          <a:bodyPr wrap="square">
            <a:spAutoFit/>
          </a:bodyPr>
          <a:lstStyle/>
          <a:p>
            <a:pPr algn="ctr"/>
            <a:r>
              <a:rPr lang="en-US" sz="2000" b="1" dirty="0" smtClean="0">
                <a:solidFill>
                  <a:schemeClr val="accent5"/>
                </a:solidFill>
              </a:rPr>
              <a:t>Coarse Goal: Setup cases and carry out simulations with different levels of difficulty</a:t>
            </a:r>
          </a:p>
        </p:txBody>
      </p:sp>
      <p:sp>
        <p:nvSpPr>
          <p:cNvPr id="6" name="Content Placeholder 1"/>
          <p:cNvSpPr>
            <a:spLocks noGrp="1"/>
          </p:cNvSpPr>
          <p:nvPr>
            <p:ph idx="1"/>
          </p:nvPr>
        </p:nvSpPr>
        <p:spPr>
          <a:xfrm>
            <a:off x="457200" y="990600"/>
            <a:ext cx="8229600" cy="4626547"/>
          </a:xfrm>
        </p:spPr>
        <p:txBody>
          <a:bodyPr>
            <a:normAutofit fontScale="92500" lnSpcReduction="20000"/>
          </a:bodyPr>
          <a:lstStyle/>
          <a:p>
            <a:pPr lvl="0"/>
            <a:r>
              <a:rPr lang="en-US" dirty="0" smtClean="0">
                <a:solidFill>
                  <a:schemeClr val="bg1">
                    <a:lumMod val="75000"/>
                  </a:schemeClr>
                </a:solidFill>
              </a:rPr>
              <a:t>Brief overview on</a:t>
            </a:r>
          </a:p>
          <a:p>
            <a:pPr lvl="1"/>
            <a:r>
              <a:rPr lang="en-US" dirty="0" smtClean="0">
                <a:solidFill>
                  <a:schemeClr val="bg1">
                    <a:lumMod val="75000"/>
                  </a:schemeClr>
                </a:solidFill>
              </a:rPr>
              <a:t>multiphase flows (challenges/issues)</a:t>
            </a:r>
          </a:p>
          <a:p>
            <a:pPr lvl="1"/>
            <a:r>
              <a:rPr lang="en-US" dirty="0" smtClean="0">
                <a:solidFill>
                  <a:schemeClr val="bg1">
                    <a:lumMod val="75000"/>
                  </a:schemeClr>
                </a:solidFill>
              </a:rPr>
              <a:t>modeling approaches to multiphase flows &amp; CFD</a:t>
            </a:r>
          </a:p>
          <a:p>
            <a:pPr lvl="1"/>
            <a:r>
              <a:rPr lang="en-US" dirty="0" smtClean="0">
                <a:solidFill>
                  <a:schemeClr val="bg1">
                    <a:lumMod val="75000"/>
                  </a:schemeClr>
                </a:solidFill>
              </a:rPr>
              <a:t>MFIX &amp; sample applications</a:t>
            </a:r>
          </a:p>
          <a:p>
            <a:r>
              <a:rPr lang="en-US" dirty="0" smtClean="0">
                <a:solidFill>
                  <a:schemeClr val="bg1">
                    <a:lumMod val="75000"/>
                  </a:schemeClr>
                </a:solidFill>
              </a:rPr>
              <a:t>Hands on Work</a:t>
            </a:r>
          </a:p>
          <a:p>
            <a:pPr lvl="1"/>
            <a:r>
              <a:rPr lang="en-US" dirty="0" smtClean="0">
                <a:solidFill>
                  <a:schemeClr val="bg1">
                    <a:lumMod val="75000"/>
                  </a:schemeClr>
                </a:solidFill>
              </a:rPr>
              <a:t>code installation and general CFD steps</a:t>
            </a:r>
          </a:p>
          <a:p>
            <a:pPr lvl="1"/>
            <a:r>
              <a:rPr lang="en-US" dirty="0" smtClean="0">
                <a:solidFill>
                  <a:schemeClr val="bg1">
                    <a:lumMod val="75000"/>
                  </a:schemeClr>
                </a:solidFill>
              </a:rPr>
              <a:t>example 1: pipe flow</a:t>
            </a:r>
          </a:p>
          <a:p>
            <a:pPr lvl="2"/>
            <a:r>
              <a:rPr lang="en-US" dirty="0" smtClean="0">
                <a:solidFill>
                  <a:schemeClr val="bg1">
                    <a:lumMod val="75000"/>
                  </a:schemeClr>
                </a:solidFill>
              </a:rPr>
              <a:t>simulation setup (mfix.dat)</a:t>
            </a:r>
          </a:p>
          <a:p>
            <a:pPr lvl="2"/>
            <a:r>
              <a:rPr lang="en-US" dirty="0" smtClean="0">
                <a:solidFill>
                  <a:schemeClr val="bg1">
                    <a:lumMod val="75000"/>
                  </a:schemeClr>
                </a:solidFill>
              </a:rPr>
              <a:t>code compilation (mfix.exe)</a:t>
            </a:r>
          </a:p>
          <a:p>
            <a:pPr lvl="2"/>
            <a:r>
              <a:rPr lang="en-US" dirty="0" smtClean="0">
                <a:solidFill>
                  <a:schemeClr val="bg1">
                    <a:lumMod val="75000"/>
                  </a:schemeClr>
                </a:solidFill>
              </a:rPr>
              <a:t>post processing (</a:t>
            </a:r>
            <a:r>
              <a:rPr lang="en-US" dirty="0" err="1" smtClean="0">
                <a:solidFill>
                  <a:schemeClr val="bg1">
                    <a:lumMod val="75000"/>
                  </a:schemeClr>
                </a:solidFill>
              </a:rPr>
              <a:t>paraview</a:t>
            </a:r>
            <a:r>
              <a:rPr lang="en-US" dirty="0" smtClean="0">
                <a:solidFill>
                  <a:schemeClr val="bg1">
                    <a:lumMod val="75000"/>
                  </a:schemeClr>
                </a:solidFill>
              </a:rPr>
              <a:t>)</a:t>
            </a:r>
          </a:p>
          <a:p>
            <a:pPr lvl="1"/>
            <a:r>
              <a:rPr lang="en-US" dirty="0" smtClean="0">
                <a:solidFill>
                  <a:schemeClr val="bg1">
                    <a:lumMod val="75000"/>
                  </a:schemeClr>
                </a:solidFill>
              </a:rPr>
              <a:t>quick overview of MFIX solver (theory and numerical technique)</a:t>
            </a:r>
          </a:p>
          <a:p>
            <a:pPr lvl="1"/>
            <a:r>
              <a:rPr lang="en-US" dirty="0" smtClean="0">
                <a:solidFill>
                  <a:schemeClr val="bg1">
                    <a:lumMod val="75000"/>
                  </a:schemeClr>
                </a:solidFill>
              </a:rPr>
              <a:t>example 2: bubbling bed (multiphase problem)</a:t>
            </a:r>
          </a:p>
          <a:p>
            <a:pPr lvl="1"/>
            <a:r>
              <a:rPr lang="en-US" dirty="0" smtClean="0"/>
              <a:t>example 3: spouted bed combustor (reactions)</a:t>
            </a:r>
          </a:p>
          <a:p>
            <a:pPr lvl="1"/>
            <a:endParaRPr lang="en-US" dirty="0"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827" name="Object 4"/>
          <p:cNvGraphicFramePr>
            <a:graphicFrameLocks noChangeAspect="1"/>
          </p:cNvGraphicFramePr>
          <p:nvPr/>
        </p:nvGraphicFramePr>
        <p:xfrm>
          <a:off x="457200" y="1220787"/>
          <a:ext cx="2925763" cy="685800"/>
        </p:xfrm>
        <a:graphic>
          <a:graphicData uri="http://schemas.openxmlformats.org/presentationml/2006/ole">
            <p:oleObj spid="_x0000_s452610" name="Equation" r:id="rId4" imgW="1993680" imgH="457200" progId="Equation.3">
              <p:embed/>
            </p:oleObj>
          </a:graphicData>
        </a:graphic>
      </p:graphicFrame>
      <p:graphicFrame>
        <p:nvGraphicFramePr>
          <p:cNvPr id="77829" name="Object 6"/>
          <p:cNvGraphicFramePr>
            <a:graphicFrameLocks noChangeAspect="1"/>
          </p:cNvGraphicFramePr>
          <p:nvPr/>
        </p:nvGraphicFramePr>
        <p:xfrm>
          <a:off x="522288" y="1982788"/>
          <a:ext cx="3433762" cy="668337"/>
        </p:xfrm>
        <a:graphic>
          <a:graphicData uri="http://schemas.openxmlformats.org/presentationml/2006/ole">
            <p:oleObj spid="_x0000_s452611" name="Equation" r:id="rId5" imgW="2298600" imgH="444240" progId="Equation.3">
              <p:embed/>
            </p:oleObj>
          </a:graphicData>
        </a:graphic>
      </p:graphicFrame>
      <p:sp>
        <p:nvSpPr>
          <p:cNvPr id="77835" name="Text Box 32"/>
          <p:cNvSpPr txBox="1">
            <a:spLocks noChangeArrowheads="1"/>
          </p:cNvSpPr>
          <p:nvPr/>
        </p:nvSpPr>
        <p:spPr bwMode="auto">
          <a:xfrm>
            <a:off x="0" y="854075"/>
            <a:ext cx="1238250" cy="366712"/>
          </a:xfrm>
          <a:prstGeom prst="rect">
            <a:avLst/>
          </a:prstGeom>
          <a:noFill/>
          <a:ln w="12700" algn="ctr">
            <a:noFill/>
            <a:miter lim="800000"/>
            <a:headEnd/>
            <a:tailEnd/>
          </a:ln>
        </p:spPr>
        <p:txBody>
          <a:bodyPr wrap="none">
            <a:spAutoFit/>
          </a:bodyPr>
          <a:lstStyle/>
          <a:p>
            <a:pPr algn="l"/>
            <a:r>
              <a:rPr lang="en-US" b="1" dirty="0"/>
              <a:t>Continuity</a:t>
            </a:r>
          </a:p>
        </p:txBody>
      </p:sp>
      <p:sp>
        <p:nvSpPr>
          <p:cNvPr id="17" name="Title 129"/>
          <p:cNvSpPr>
            <a:spLocks noGrp="1"/>
          </p:cNvSpPr>
          <p:nvPr>
            <p:ph type="title"/>
          </p:nvPr>
        </p:nvSpPr>
        <p:spPr/>
        <p:txBody>
          <a:bodyPr>
            <a:noAutofit/>
          </a:bodyPr>
          <a:lstStyle/>
          <a:p>
            <a:r>
              <a:rPr lang="en-US" sz="2900" dirty="0" smtClean="0"/>
              <a:t>Continuum Modeling for </a:t>
            </a:r>
            <a:r>
              <a:rPr lang="en-US" sz="2900" dirty="0" smtClean="0">
                <a:solidFill>
                  <a:schemeClr val="accent5"/>
                </a:solidFill>
              </a:rPr>
              <a:t>Reactive</a:t>
            </a:r>
            <a:r>
              <a:rPr lang="en-US" sz="2900" dirty="0" smtClean="0"/>
              <a:t> Flows </a:t>
            </a:r>
            <a:endParaRPr lang="en-US" sz="2900" dirty="0"/>
          </a:p>
        </p:txBody>
      </p:sp>
      <p:sp>
        <p:nvSpPr>
          <p:cNvPr id="43" name="Text Box 32"/>
          <p:cNvSpPr txBox="1">
            <a:spLocks noChangeArrowheads="1"/>
          </p:cNvSpPr>
          <p:nvPr/>
        </p:nvSpPr>
        <p:spPr bwMode="auto">
          <a:xfrm>
            <a:off x="0" y="2754868"/>
            <a:ext cx="4477251" cy="369332"/>
          </a:xfrm>
          <a:prstGeom prst="rect">
            <a:avLst/>
          </a:prstGeom>
          <a:noFill/>
          <a:ln w="12700" algn="ctr">
            <a:noFill/>
            <a:miter lim="800000"/>
            <a:headEnd/>
            <a:tailEnd/>
          </a:ln>
        </p:spPr>
        <p:txBody>
          <a:bodyPr wrap="none">
            <a:spAutoFit/>
          </a:bodyPr>
          <a:lstStyle/>
          <a:p>
            <a:pPr algn="l"/>
            <a:r>
              <a:rPr lang="en-US" b="1" dirty="0" smtClean="0"/>
              <a:t>Momentum Balance – see previous slide</a:t>
            </a:r>
            <a:endParaRPr lang="en-US" b="1" dirty="0"/>
          </a:p>
        </p:txBody>
      </p:sp>
      <p:sp>
        <p:nvSpPr>
          <p:cNvPr id="44" name="Rectangle 43"/>
          <p:cNvSpPr/>
          <p:nvPr/>
        </p:nvSpPr>
        <p:spPr>
          <a:xfrm>
            <a:off x="4724400" y="914400"/>
            <a:ext cx="4419600" cy="1384995"/>
          </a:xfrm>
          <a:prstGeom prst="rect">
            <a:avLst/>
          </a:prstGeom>
        </p:spPr>
        <p:txBody>
          <a:bodyPr wrap="square">
            <a:spAutoFit/>
          </a:bodyPr>
          <a:lstStyle/>
          <a:p>
            <a:pPr marL="338138" indent="-338138">
              <a:tabLst>
                <a:tab pos="566928" algn="l"/>
              </a:tabLst>
            </a:pPr>
            <a:r>
              <a:rPr lang="en-US" sz="1200" dirty="0" err="1" smtClean="0"/>
              <a:t>R</a:t>
            </a:r>
            <a:r>
              <a:rPr lang="en-US" sz="1200" baseline="-25000" dirty="0" err="1" smtClean="0"/>
              <a:t>gn</a:t>
            </a:r>
            <a:r>
              <a:rPr lang="en-US" sz="1200" dirty="0" smtClean="0"/>
              <a:t> 	=	rate of production of n</a:t>
            </a:r>
            <a:r>
              <a:rPr lang="en-US" sz="1200" baseline="30000" dirty="0" smtClean="0"/>
              <a:t>th</a:t>
            </a:r>
            <a:r>
              <a:rPr lang="en-US" sz="1200" dirty="0" smtClean="0"/>
              <a:t> chemical species in gas phase</a:t>
            </a:r>
          </a:p>
          <a:p>
            <a:pPr marL="338138" indent="-338138">
              <a:tabLst>
                <a:tab pos="566928" algn="l"/>
              </a:tabLst>
            </a:pPr>
            <a:r>
              <a:rPr lang="en-US" sz="1200" dirty="0" err="1" smtClean="0"/>
              <a:t>R</a:t>
            </a:r>
            <a:r>
              <a:rPr lang="en-US" sz="1200" baseline="-25000" dirty="0" err="1" smtClean="0"/>
              <a:t>smn</a:t>
            </a:r>
            <a:r>
              <a:rPr lang="en-US" sz="1200" dirty="0" smtClean="0"/>
              <a:t> = 	rate of production of n</a:t>
            </a:r>
            <a:r>
              <a:rPr lang="en-US" sz="1200" baseline="30000" dirty="0" smtClean="0"/>
              <a:t>th</a:t>
            </a:r>
            <a:r>
              <a:rPr lang="en-US" sz="1200" dirty="0" smtClean="0"/>
              <a:t> chemical species in </a:t>
            </a:r>
            <a:r>
              <a:rPr lang="en-US" sz="1200" dirty="0" err="1" smtClean="0"/>
              <a:t>m</a:t>
            </a:r>
            <a:r>
              <a:rPr lang="en-US" sz="1200" baseline="30000" dirty="0" err="1" smtClean="0"/>
              <a:t>th</a:t>
            </a:r>
            <a:r>
              <a:rPr lang="en-US" sz="1200" dirty="0" smtClean="0"/>
              <a:t> solid 	phase</a:t>
            </a:r>
          </a:p>
          <a:p>
            <a:pPr marL="338138" indent="-338138">
              <a:tabLst>
                <a:tab pos="566928" algn="l"/>
              </a:tabLst>
            </a:pPr>
            <a:r>
              <a:rPr lang="en-US" sz="1200" dirty="0" err="1" smtClean="0"/>
              <a:t>X</a:t>
            </a:r>
            <a:r>
              <a:rPr lang="en-US" sz="1200" baseline="-25000" dirty="0" err="1" smtClean="0"/>
              <a:t>gn</a:t>
            </a:r>
            <a:r>
              <a:rPr lang="en-US" sz="1200" dirty="0" smtClean="0"/>
              <a:t> 	=	n</a:t>
            </a:r>
            <a:r>
              <a:rPr lang="en-US" sz="1200" baseline="30000" dirty="0" smtClean="0"/>
              <a:t>th</a:t>
            </a:r>
            <a:r>
              <a:rPr lang="en-US" sz="1200" dirty="0" smtClean="0"/>
              <a:t> chemical species in gas phase</a:t>
            </a:r>
          </a:p>
          <a:p>
            <a:pPr marL="338138" indent="-338138">
              <a:tabLst>
                <a:tab pos="566928" algn="l"/>
              </a:tabLst>
            </a:pPr>
            <a:r>
              <a:rPr lang="en-US" sz="1200" dirty="0" err="1" smtClean="0"/>
              <a:t>X</a:t>
            </a:r>
            <a:r>
              <a:rPr lang="en-US" sz="1200" baseline="-25000" dirty="0" err="1" smtClean="0"/>
              <a:t>smn</a:t>
            </a:r>
            <a:r>
              <a:rPr lang="en-US" sz="1200" dirty="0" smtClean="0"/>
              <a:t> 	=	n</a:t>
            </a:r>
            <a:r>
              <a:rPr lang="en-US" sz="1200" baseline="30000" dirty="0" smtClean="0"/>
              <a:t>th</a:t>
            </a:r>
            <a:r>
              <a:rPr lang="en-US" sz="1200" dirty="0" smtClean="0"/>
              <a:t> chemical species in </a:t>
            </a:r>
            <a:r>
              <a:rPr lang="en-US" sz="1200" dirty="0" err="1" smtClean="0"/>
              <a:t>m</a:t>
            </a:r>
            <a:r>
              <a:rPr lang="en-US" sz="1200" baseline="30000" dirty="0" err="1" smtClean="0"/>
              <a:t>th</a:t>
            </a:r>
            <a:r>
              <a:rPr lang="en-US" sz="1200" dirty="0" smtClean="0"/>
              <a:t> solids phase</a:t>
            </a:r>
          </a:p>
          <a:p>
            <a:pPr marL="338138" indent="-338138">
              <a:tabLst>
                <a:tab pos="566928" algn="l"/>
              </a:tabLst>
            </a:pPr>
            <a:r>
              <a:rPr lang="en-US" sz="1200" dirty="0" err="1" smtClean="0"/>
              <a:t>D</a:t>
            </a:r>
            <a:r>
              <a:rPr lang="en-US" sz="1200" baseline="-25000" dirty="0" err="1" smtClean="0"/>
              <a:t>gn</a:t>
            </a:r>
            <a:r>
              <a:rPr lang="en-US" sz="1200" dirty="0" smtClean="0"/>
              <a:t>	=	diffusion coefficient of n</a:t>
            </a:r>
            <a:r>
              <a:rPr lang="en-US" sz="1200" baseline="30000" dirty="0" smtClean="0"/>
              <a:t>th</a:t>
            </a:r>
            <a:r>
              <a:rPr lang="en-US" sz="1200" dirty="0" smtClean="0"/>
              <a:t> species in gas phase</a:t>
            </a:r>
          </a:p>
          <a:p>
            <a:pPr marL="338138" indent="-338138">
              <a:tabLst>
                <a:tab pos="566928" algn="l"/>
              </a:tabLst>
            </a:pPr>
            <a:r>
              <a:rPr lang="en-US" sz="1200" dirty="0" err="1" smtClean="0"/>
              <a:t>D</a:t>
            </a:r>
            <a:r>
              <a:rPr lang="en-US" sz="1200" baseline="-25000" dirty="0" err="1" smtClean="0"/>
              <a:t>smn</a:t>
            </a:r>
            <a:r>
              <a:rPr lang="en-US" sz="1200" dirty="0" smtClean="0"/>
              <a:t>	=	diffusion coefficient of n</a:t>
            </a:r>
            <a:r>
              <a:rPr lang="en-US" sz="1200" baseline="30000" dirty="0" smtClean="0"/>
              <a:t>th</a:t>
            </a:r>
            <a:r>
              <a:rPr lang="en-US" sz="1200" dirty="0" smtClean="0"/>
              <a:t> species in </a:t>
            </a:r>
            <a:r>
              <a:rPr lang="en-US" sz="1200" dirty="0" err="1" smtClean="0"/>
              <a:t>m</a:t>
            </a:r>
            <a:r>
              <a:rPr lang="en-US" sz="1200" baseline="30000" dirty="0" err="1" smtClean="0"/>
              <a:t>th</a:t>
            </a:r>
            <a:r>
              <a:rPr lang="en-US" sz="1200" dirty="0" smtClean="0"/>
              <a:t> solids phase</a:t>
            </a:r>
          </a:p>
        </p:txBody>
      </p:sp>
      <p:graphicFrame>
        <p:nvGraphicFramePr>
          <p:cNvPr id="45" name="Object 8"/>
          <p:cNvGraphicFramePr>
            <a:graphicFrameLocks noChangeAspect="1"/>
          </p:cNvGraphicFramePr>
          <p:nvPr/>
        </p:nvGraphicFramePr>
        <p:xfrm>
          <a:off x="457200" y="4114800"/>
          <a:ext cx="4945063" cy="593725"/>
        </p:xfrm>
        <a:graphic>
          <a:graphicData uri="http://schemas.openxmlformats.org/presentationml/2006/ole">
            <p:oleObj spid="_x0000_s452618" name="Equation" r:id="rId6" imgW="3251200" imgH="393700" progId="Equation.3">
              <p:embed/>
            </p:oleObj>
          </a:graphicData>
        </a:graphic>
      </p:graphicFrame>
      <p:graphicFrame>
        <p:nvGraphicFramePr>
          <p:cNvPr id="46" name="Object 10"/>
          <p:cNvGraphicFramePr>
            <a:graphicFrameLocks noChangeAspect="1"/>
          </p:cNvGraphicFramePr>
          <p:nvPr/>
        </p:nvGraphicFramePr>
        <p:xfrm>
          <a:off x="457200" y="4800600"/>
          <a:ext cx="5722938" cy="593725"/>
        </p:xfrm>
        <a:graphic>
          <a:graphicData uri="http://schemas.openxmlformats.org/presentationml/2006/ole">
            <p:oleObj spid="_x0000_s452619" name="Equation" r:id="rId7" imgW="3759200" imgH="393700" progId="Equation.3">
              <p:embed/>
            </p:oleObj>
          </a:graphicData>
        </a:graphic>
      </p:graphicFrame>
      <p:sp>
        <p:nvSpPr>
          <p:cNvPr id="47" name="Text Box 32"/>
          <p:cNvSpPr txBox="1">
            <a:spLocks noChangeArrowheads="1"/>
          </p:cNvSpPr>
          <p:nvPr/>
        </p:nvSpPr>
        <p:spPr bwMode="auto">
          <a:xfrm>
            <a:off x="0" y="3748087"/>
            <a:ext cx="2241550" cy="366713"/>
          </a:xfrm>
          <a:prstGeom prst="rect">
            <a:avLst/>
          </a:prstGeom>
          <a:noFill/>
          <a:ln w="12700" algn="ctr">
            <a:noFill/>
            <a:miter lim="800000"/>
            <a:headEnd/>
            <a:tailEnd/>
          </a:ln>
        </p:spPr>
        <p:txBody>
          <a:bodyPr wrap="none">
            <a:spAutoFit/>
          </a:bodyPr>
          <a:lstStyle/>
          <a:p>
            <a:pPr algn="l"/>
            <a:r>
              <a:rPr lang="en-US" b="1" dirty="0"/>
              <a:t>Species mass balance</a:t>
            </a:r>
          </a:p>
        </p:txBody>
      </p:sp>
      <p:sp>
        <p:nvSpPr>
          <p:cNvPr id="48" name="Rectangle 47"/>
          <p:cNvSpPr/>
          <p:nvPr/>
        </p:nvSpPr>
        <p:spPr>
          <a:xfrm>
            <a:off x="1828800" y="6581001"/>
            <a:ext cx="7315200" cy="276999"/>
          </a:xfrm>
          <a:prstGeom prst="rect">
            <a:avLst/>
          </a:prstGeom>
        </p:spPr>
        <p:txBody>
          <a:bodyPr wrap="square">
            <a:spAutoFit/>
          </a:bodyPr>
          <a:lstStyle/>
          <a:p>
            <a:pPr algn="r"/>
            <a:r>
              <a:rPr lang="en-US" sz="1200" dirty="0" smtClean="0"/>
              <a:t>See </a:t>
            </a:r>
            <a:r>
              <a:rPr lang="en-US" sz="1200" dirty="0" smtClean="0">
                <a:hlinkClick r:id="rId8"/>
              </a:rPr>
              <a:t>https://mfix.netl.doe.gov/documentation/MFIXEquations2005-4-4.pdf</a:t>
            </a:r>
            <a:endParaRPr lang="en-US" sz="12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0" y="6396335"/>
            <a:ext cx="9144000" cy="461665"/>
          </a:xfrm>
          <a:prstGeom prst="rect">
            <a:avLst/>
          </a:prstGeom>
          <a:noFill/>
        </p:spPr>
        <p:txBody>
          <a:bodyPr wrap="square" rtlCol="0">
            <a:spAutoFit/>
          </a:bodyPr>
          <a:lstStyle/>
          <a:p>
            <a:pPr algn="r"/>
            <a:r>
              <a:rPr lang="en-US" sz="1200" dirty="0" smtClean="0"/>
              <a:t>*From MFIX website in the members section “Developer’s Documentation” go to link “MFIX Energy Equation Implementation”:    </a:t>
            </a:r>
            <a:r>
              <a:rPr lang="en-US" sz="1200" dirty="0" smtClean="0">
                <a:hlinkClick r:id="rId4"/>
              </a:rPr>
              <a:t>https://mfix.netl.doe.gov/members/develop/MFIXEnergyEquation.pdf</a:t>
            </a:r>
            <a:r>
              <a:rPr lang="en-US" sz="1200" dirty="0" smtClean="0"/>
              <a:t> </a:t>
            </a:r>
          </a:p>
        </p:txBody>
      </p:sp>
      <p:sp>
        <p:nvSpPr>
          <p:cNvPr id="17" name="Title 129"/>
          <p:cNvSpPr>
            <a:spLocks noGrp="1"/>
          </p:cNvSpPr>
          <p:nvPr>
            <p:ph type="title"/>
          </p:nvPr>
        </p:nvSpPr>
        <p:spPr/>
        <p:txBody>
          <a:bodyPr>
            <a:noAutofit/>
          </a:bodyPr>
          <a:lstStyle/>
          <a:p>
            <a:r>
              <a:rPr lang="en-US" sz="2900" dirty="0" smtClean="0"/>
              <a:t>Continuum Modeling for </a:t>
            </a:r>
            <a:r>
              <a:rPr lang="en-US" sz="2900" dirty="0" smtClean="0">
                <a:solidFill>
                  <a:schemeClr val="accent5"/>
                </a:solidFill>
              </a:rPr>
              <a:t>Reactive</a:t>
            </a:r>
            <a:r>
              <a:rPr lang="en-US" sz="2900" dirty="0" smtClean="0"/>
              <a:t> Flows </a:t>
            </a:r>
            <a:endParaRPr lang="en-US" sz="2900" dirty="0"/>
          </a:p>
        </p:txBody>
      </p:sp>
      <p:sp>
        <p:nvSpPr>
          <p:cNvPr id="18" name="Rectangle 17"/>
          <p:cNvSpPr/>
          <p:nvPr/>
        </p:nvSpPr>
        <p:spPr>
          <a:xfrm>
            <a:off x="1828800" y="6096000"/>
            <a:ext cx="7315200" cy="276999"/>
          </a:xfrm>
          <a:prstGeom prst="rect">
            <a:avLst/>
          </a:prstGeom>
        </p:spPr>
        <p:txBody>
          <a:bodyPr wrap="square">
            <a:spAutoFit/>
          </a:bodyPr>
          <a:lstStyle/>
          <a:p>
            <a:pPr algn="r"/>
            <a:r>
              <a:rPr lang="en-US" sz="1200" dirty="0" smtClean="0"/>
              <a:t>See </a:t>
            </a:r>
            <a:r>
              <a:rPr lang="en-US" sz="1200" dirty="0" smtClean="0">
                <a:hlinkClick r:id="rId5"/>
              </a:rPr>
              <a:t>https://mfix.netl.doe.gov/documentation/MFIXEquations2005-4-4.pdf</a:t>
            </a:r>
            <a:endParaRPr lang="en-US" sz="1200" dirty="0"/>
          </a:p>
        </p:txBody>
      </p:sp>
      <p:graphicFrame>
        <p:nvGraphicFramePr>
          <p:cNvPr id="19" name="Object 4"/>
          <p:cNvGraphicFramePr>
            <a:graphicFrameLocks noChangeAspect="1"/>
          </p:cNvGraphicFramePr>
          <p:nvPr/>
        </p:nvGraphicFramePr>
        <p:xfrm>
          <a:off x="381000" y="1750874"/>
          <a:ext cx="7102475" cy="722312"/>
        </p:xfrm>
        <a:graphic>
          <a:graphicData uri="http://schemas.openxmlformats.org/presentationml/2006/ole">
            <p:oleObj spid="_x0000_s456708" name="Equation" r:id="rId6" imgW="4686120" imgH="482400" progId="Equation.3">
              <p:embed/>
            </p:oleObj>
          </a:graphicData>
        </a:graphic>
      </p:graphicFrame>
      <p:graphicFrame>
        <p:nvGraphicFramePr>
          <p:cNvPr id="21" name="Object 6"/>
          <p:cNvGraphicFramePr>
            <a:graphicFrameLocks noChangeAspect="1"/>
          </p:cNvGraphicFramePr>
          <p:nvPr/>
        </p:nvGraphicFramePr>
        <p:xfrm>
          <a:off x="330200" y="2931974"/>
          <a:ext cx="7366000" cy="647700"/>
        </p:xfrm>
        <a:graphic>
          <a:graphicData uri="http://schemas.openxmlformats.org/presentationml/2006/ole">
            <p:oleObj spid="_x0000_s456709" name="Equation" r:id="rId7" imgW="4914720" imgH="431640" progId="Equation.3">
              <p:embed/>
            </p:oleObj>
          </a:graphicData>
        </a:graphic>
      </p:graphicFrame>
      <p:sp>
        <p:nvSpPr>
          <p:cNvPr id="26" name="Text Box 32"/>
          <p:cNvSpPr txBox="1">
            <a:spLocks noChangeArrowheads="1"/>
          </p:cNvSpPr>
          <p:nvPr/>
        </p:nvSpPr>
        <p:spPr bwMode="auto">
          <a:xfrm>
            <a:off x="0" y="1369874"/>
            <a:ext cx="2915991" cy="369332"/>
          </a:xfrm>
          <a:prstGeom prst="rect">
            <a:avLst/>
          </a:prstGeom>
          <a:noFill/>
          <a:ln w="12700" algn="ctr">
            <a:noFill/>
            <a:miter lim="800000"/>
            <a:headEnd/>
            <a:tailEnd/>
          </a:ln>
        </p:spPr>
        <p:txBody>
          <a:bodyPr wrap="none">
            <a:spAutoFit/>
          </a:bodyPr>
          <a:lstStyle/>
          <a:p>
            <a:pPr algn="l"/>
            <a:r>
              <a:rPr lang="en-US" b="1" dirty="0"/>
              <a:t>Thermal energy </a:t>
            </a:r>
            <a:r>
              <a:rPr lang="en-US" b="1" dirty="0" smtClean="0"/>
              <a:t>balance*</a:t>
            </a:r>
            <a:endParaRPr lang="en-US" b="1" dirty="0"/>
          </a:p>
        </p:txBody>
      </p:sp>
      <p:sp>
        <p:nvSpPr>
          <p:cNvPr id="28" name="TextBox 27"/>
          <p:cNvSpPr txBox="1"/>
          <p:nvPr/>
        </p:nvSpPr>
        <p:spPr>
          <a:xfrm>
            <a:off x="1676400" y="4419600"/>
            <a:ext cx="5867400" cy="1077218"/>
          </a:xfrm>
          <a:prstGeom prst="rect">
            <a:avLst/>
          </a:prstGeom>
          <a:noFill/>
        </p:spPr>
        <p:txBody>
          <a:bodyPr wrap="square">
            <a:spAutoFit/>
          </a:bodyPr>
          <a:lstStyle/>
          <a:p>
            <a:pPr algn="ctr">
              <a:defRPr/>
            </a:pPr>
            <a:r>
              <a:rPr lang="en-US" sz="1600" dirty="0" smtClean="0">
                <a:solidFill>
                  <a:schemeClr val="accent6"/>
                </a:solidFill>
              </a:rPr>
              <a:t>MWs, Cps </a:t>
            </a:r>
            <a:r>
              <a:rPr lang="en-US" sz="1600" dirty="0">
                <a:solidFill>
                  <a:schemeClr val="accent6"/>
                </a:solidFill>
              </a:rPr>
              <a:t>and </a:t>
            </a:r>
            <a:r>
              <a:rPr lang="en-US" sz="1600" dirty="0" smtClean="0">
                <a:solidFill>
                  <a:schemeClr val="accent6"/>
                </a:solidFill>
              </a:rPr>
              <a:t>Heats of Reactions are </a:t>
            </a:r>
            <a:r>
              <a:rPr lang="en-US" sz="1600" dirty="0">
                <a:solidFill>
                  <a:schemeClr val="accent6"/>
                </a:solidFill>
              </a:rPr>
              <a:t>automatically </a:t>
            </a:r>
            <a:r>
              <a:rPr lang="en-US" sz="1600" dirty="0" smtClean="0">
                <a:solidFill>
                  <a:schemeClr val="accent6"/>
                </a:solidFill>
              </a:rPr>
              <a:t>obtained/calculated </a:t>
            </a:r>
            <a:r>
              <a:rPr lang="en-US" sz="1600" dirty="0">
                <a:solidFill>
                  <a:schemeClr val="accent6"/>
                </a:solidFill>
              </a:rPr>
              <a:t>from an open-source thermo-chemical database (burcat.thr) available in MFIX</a:t>
            </a:r>
            <a:r>
              <a:rPr lang="en-US" sz="1600" dirty="0" smtClean="0">
                <a:solidFill>
                  <a:schemeClr val="accent6"/>
                </a:solidFill>
              </a:rPr>
              <a:t>.  Names of species need to match those in BURCAT.THR.</a:t>
            </a:r>
            <a:endParaRPr lang="en-US" sz="1600" dirty="0">
              <a:solidFill>
                <a:schemeClr val="accent6"/>
              </a:solidFill>
            </a:endParaRPr>
          </a:p>
        </p:txBody>
      </p:sp>
      <p:sp>
        <p:nvSpPr>
          <p:cNvPr id="29" name="Rectangle 19"/>
          <p:cNvSpPr>
            <a:spLocks noChangeArrowheads="1"/>
          </p:cNvSpPr>
          <p:nvPr/>
        </p:nvSpPr>
        <p:spPr bwMode="auto">
          <a:xfrm>
            <a:off x="3048000" y="1946136"/>
            <a:ext cx="539750" cy="422275"/>
          </a:xfrm>
          <a:prstGeom prst="rect">
            <a:avLst/>
          </a:prstGeom>
          <a:noFill/>
          <a:ln w="25400" algn="ctr">
            <a:solidFill>
              <a:schemeClr val="accent6"/>
            </a:solidFill>
            <a:miter lim="800000"/>
            <a:headEnd/>
            <a:tailEnd/>
          </a:ln>
        </p:spPr>
        <p:txBody>
          <a:bodyPr anchor="ctr">
            <a:spAutoFit/>
          </a:bodyPr>
          <a:lstStyle/>
          <a:p>
            <a:endParaRPr lang="en-US">
              <a:latin typeface="Times New Roman" pitchFamily="18" charset="0"/>
            </a:endParaRPr>
          </a:p>
        </p:txBody>
      </p:sp>
      <p:sp>
        <p:nvSpPr>
          <p:cNvPr id="30" name="Rectangle 19"/>
          <p:cNvSpPr>
            <a:spLocks noChangeArrowheads="1"/>
          </p:cNvSpPr>
          <p:nvPr/>
        </p:nvSpPr>
        <p:spPr bwMode="auto">
          <a:xfrm>
            <a:off x="3505200" y="3089136"/>
            <a:ext cx="539750" cy="422275"/>
          </a:xfrm>
          <a:prstGeom prst="rect">
            <a:avLst/>
          </a:prstGeom>
          <a:noFill/>
          <a:ln w="25400" algn="ctr">
            <a:solidFill>
              <a:schemeClr val="accent6"/>
            </a:solidFill>
            <a:miter lim="800000"/>
            <a:headEnd/>
            <a:tailEnd/>
          </a:ln>
        </p:spPr>
        <p:txBody>
          <a:bodyPr anchor="ctr">
            <a:spAutoFit/>
          </a:bodyPr>
          <a:lstStyle/>
          <a:p>
            <a:endParaRPr lang="en-US">
              <a:latin typeface="Times New Roman" pitchFamily="18" charset="0"/>
            </a:endParaRPr>
          </a:p>
        </p:txBody>
      </p:sp>
      <p:sp>
        <p:nvSpPr>
          <p:cNvPr id="31" name="Text Box 143"/>
          <p:cNvSpPr txBox="1">
            <a:spLocks noChangeArrowheads="1"/>
          </p:cNvSpPr>
          <p:nvPr/>
        </p:nvSpPr>
        <p:spPr bwMode="auto">
          <a:xfrm>
            <a:off x="2667000" y="2479536"/>
            <a:ext cx="1524000" cy="523220"/>
          </a:xfrm>
          <a:prstGeom prst="rect">
            <a:avLst/>
          </a:prstGeom>
          <a:noFill/>
          <a:ln w="9525">
            <a:noFill/>
            <a:miter lim="800000"/>
            <a:headEnd/>
            <a:tailEnd/>
          </a:ln>
        </p:spPr>
        <p:txBody>
          <a:bodyPr wrap="square">
            <a:spAutoFit/>
          </a:bodyPr>
          <a:lstStyle/>
          <a:p>
            <a:pPr algn="ctr"/>
            <a:r>
              <a:rPr lang="en-US" sz="1400" b="1" dirty="0" smtClean="0">
                <a:solidFill>
                  <a:schemeClr val="accent6"/>
                </a:solidFill>
              </a:rPr>
              <a:t>heat flux (conduction)</a:t>
            </a:r>
            <a:endParaRPr lang="en-US" sz="1400" b="1" dirty="0">
              <a:solidFill>
                <a:schemeClr val="accent6"/>
              </a:solidFill>
            </a:endParaRPr>
          </a:p>
        </p:txBody>
      </p:sp>
      <p:sp>
        <p:nvSpPr>
          <p:cNvPr id="32" name="Rectangle 19"/>
          <p:cNvSpPr>
            <a:spLocks noChangeArrowheads="1"/>
          </p:cNvSpPr>
          <p:nvPr/>
        </p:nvSpPr>
        <p:spPr bwMode="auto">
          <a:xfrm>
            <a:off x="3962400" y="1946136"/>
            <a:ext cx="1295400" cy="381000"/>
          </a:xfrm>
          <a:prstGeom prst="rect">
            <a:avLst/>
          </a:prstGeom>
          <a:noFill/>
          <a:ln w="25400" algn="ctr">
            <a:solidFill>
              <a:schemeClr val="accent4"/>
            </a:solidFill>
            <a:miter lim="800000"/>
            <a:headEnd/>
            <a:tailEnd/>
          </a:ln>
        </p:spPr>
        <p:txBody>
          <a:bodyPr wrap="square" anchor="ctr">
            <a:spAutoFit/>
          </a:bodyPr>
          <a:lstStyle/>
          <a:p>
            <a:endParaRPr lang="en-US">
              <a:latin typeface="Times New Roman" pitchFamily="18" charset="0"/>
            </a:endParaRPr>
          </a:p>
        </p:txBody>
      </p:sp>
      <p:sp>
        <p:nvSpPr>
          <p:cNvPr id="33" name="Rectangle 19"/>
          <p:cNvSpPr>
            <a:spLocks noChangeArrowheads="1"/>
          </p:cNvSpPr>
          <p:nvPr/>
        </p:nvSpPr>
        <p:spPr bwMode="auto">
          <a:xfrm>
            <a:off x="4264025" y="3089136"/>
            <a:ext cx="1222375" cy="369332"/>
          </a:xfrm>
          <a:prstGeom prst="rect">
            <a:avLst/>
          </a:prstGeom>
          <a:noFill/>
          <a:ln w="25400" algn="ctr">
            <a:solidFill>
              <a:schemeClr val="accent4"/>
            </a:solidFill>
            <a:miter lim="800000"/>
            <a:headEnd/>
            <a:tailEnd/>
          </a:ln>
        </p:spPr>
        <p:txBody>
          <a:bodyPr wrap="square" anchor="ctr">
            <a:spAutoFit/>
          </a:bodyPr>
          <a:lstStyle/>
          <a:p>
            <a:endParaRPr lang="en-US">
              <a:latin typeface="Times New Roman" pitchFamily="18" charset="0"/>
            </a:endParaRPr>
          </a:p>
        </p:txBody>
      </p:sp>
      <p:sp>
        <p:nvSpPr>
          <p:cNvPr id="34" name="Text Box 144"/>
          <p:cNvSpPr txBox="1">
            <a:spLocks noChangeArrowheads="1"/>
          </p:cNvSpPr>
          <p:nvPr/>
        </p:nvSpPr>
        <p:spPr bwMode="auto">
          <a:xfrm>
            <a:off x="4114800" y="2479536"/>
            <a:ext cx="1295400" cy="523220"/>
          </a:xfrm>
          <a:prstGeom prst="rect">
            <a:avLst/>
          </a:prstGeom>
          <a:noFill/>
          <a:ln w="9525">
            <a:noFill/>
            <a:miter lim="800000"/>
            <a:headEnd/>
            <a:tailEnd/>
          </a:ln>
        </p:spPr>
        <p:txBody>
          <a:bodyPr wrap="square">
            <a:spAutoFit/>
          </a:bodyPr>
          <a:lstStyle/>
          <a:p>
            <a:pPr algn="ctr"/>
            <a:r>
              <a:rPr lang="en-US" sz="1400" b="1" dirty="0">
                <a:solidFill>
                  <a:schemeClr val="accent4"/>
                </a:solidFill>
              </a:rPr>
              <a:t>g-s </a:t>
            </a:r>
            <a:r>
              <a:rPr lang="en-US" sz="1400" b="1" dirty="0" smtClean="0">
                <a:solidFill>
                  <a:schemeClr val="accent4"/>
                </a:solidFill>
              </a:rPr>
              <a:t>heat transfer</a:t>
            </a:r>
            <a:endParaRPr lang="en-US" sz="1400" b="1" dirty="0">
              <a:solidFill>
                <a:schemeClr val="accent4"/>
              </a:solidFill>
            </a:endParaRPr>
          </a:p>
        </p:txBody>
      </p:sp>
      <p:sp>
        <p:nvSpPr>
          <p:cNvPr id="36" name="Rectangle 19"/>
          <p:cNvSpPr>
            <a:spLocks noChangeArrowheads="1"/>
          </p:cNvSpPr>
          <p:nvPr/>
        </p:nvSpPr>
        <p:spPr bwMode="auto">
          <a:xfrm>
            <a:off x="5486400" y="1946136"/>
            <a:ext cx="539750" cy="422275"/>
          </a:xfrm>
          <a:prstGeom prst="rect">
            <a:avLst/>
          </a:prstGeom>
          <a:noFill/>
          <a:ln w="25400" algn="ctr">
            <a:solidFill>
              <a:schemeClr val="accent6"/>
            </a:solidFill>
            <a:miter lim="800000"/>
            <a:headEnd/>
            <a:tailEnd/>
          </a:ln>
        </p:spPr>
        <p:txBody>
          <a:bodyPr anchor="ctr">
            <a:spAutoFit/>
          </a:bodyPr>
          <a:lstStyle/>
          <a:p>
            <a:endParaRPr lang="en-US">
              <a:latin typeface="Times New Roman" pitchFamily="18" charset="0"/>
            </a:endParaRPr>
          </a:p>
        </p:txBody>
      </p:sp>
      <p:sp>
        <p:nvSpPr>
          <p:cNvPr id="37" name="Rectangle 19"/>
          <p:cNvSpPr>
            <a:spLocks noChangeArrowheads="1"/>
          </p:cNvSpPr>
          <p:nvPr/>
        </p:nvSpPr>
        <p:spPr bwMode="auto">
          <a:xfrm>
            <a:off x="5632450" y="3047861"/>
            <a:ext cx="539750" cy="422275"/>
          </a:xfrm>
          <a:prstGeom prst="rect">
            <a:avLst/>
          </a:prstGeom>
          <a:noFill/>
          <a:ln w="25400" algn="ctr">
            <a:solidFill>
              <a:schemeClr val="accent6"/>
            </a:solidFill>
            <a:miter lim="800000"/>
            <a:headEnd/>
            <a:tailEnd/>
          </a:ln>
        </p:spPr>
        <p:txBody>
          <a:bodyPr anchor="ctr">
            <a:spAutoFit/>
          </a:bodyPr>
          <a:lstStyle/>
          <a:p>
            <a:endParaRPr lang="en-US">
              <a:latin typeface="Times New Roman" pitchFamily="18" charset="0"/>
            </a:endParaRPr>
          </a:p>
        </p:txBody>
      </p:sp>
      <p:sp>
        <p:nvSpPr>
          <p:cNvPr id="38" name="Text Box 143"/>
          <p:cNvSpPr txBox="1">
            <a:spLocks noChangeArrowheads="1"/>
          </p:cNvSpPr>
          <p:nvPr/>
        </p:nvSpPr>
        <p:spPr bwMode="auto">
          <a:xfrm>
            <a:off x="5181600" y="2479536"/>
            <a:ext cx="1524000" cy="523220"/>
          </a:xfrm>
          <a:prstGeom prst="rect">
            <a:avLst/>
          </a:prstGeom>
          <a:noFill/>
          <a:ln w="9525">
            <a:noFill/>
            <a:miter lim="800000"/>
            <a:headEnd/>
            <a:tailEnd/>
          </a:ln>
        </p:spPr>
        <p:txBody>
          <a:bodyPr wrap="square">
            <a:spAutoFit/>
          </a:bodyPr>
          <a:lstStyle/>
          <a:p>
            <a:pPr algn="ctr"/>
            <a:r>
              <a:rPr lang="en-US" sz="1400" b="1" dirty="0" smtClean="0">
                <a:solidFill>
                  <a:schemeClr val="accent6"/>
                </a:solidFill>
              </a:rPr>
              <a:t>heats of reaction</a:t>
            </a:r>
            <a:endParaRPr lang="en-US" sz="1400" b="1" dirty="0">
              <a:solidFill>
                <a:schemeClr val="accent6"/>
              </a:solidFill>
            </a:endParaRPr>
          </a:p>
        </p:txBody>
      </p:sp>
      <p:sp>
        <p:nvSpPr>
          <p:cNvPr id="39" name="Rectangle 19"/>
          <p:cNvSpPr>
            <a:spLocks noChangeArrowheads="1"/>
          </p:cNvSpPr>
          <p:nvPr/>
        </p:nvSpPr>
        <p:spPr bwMode="auto">
          <a:xfrm>
            <a:off x="6172200" y="1946136"/>
            <a:ext cx="1295400" cy="381000"/>
          </a:xfrm>
          <a:prstGeom prst="rect">
            <a:avLst/>
          </a:prstGeom>
          <a:noFill/>
          <a:ln w="25400" algn="ctr">
            <a:solidFill>
              <a:schemeClr val="accent6"/>
            </a:solidFill>
            <a:miter lim="800000"/>
            <a:headEnd/>
            <a:tailEnd/>
          </a:ln>
        </p:spPr>
        <p:txBody>
          <a:bodyPr wrap="square" anchor="ctr">
            <a:spAutoFit/>
          </a:bodyPr>
          <a:lstStyle/>
          <a:p>
            <a:endParaRPr lang="en-US">
              <a:latin typeface="Times New Roman" pitchFamily="18" charset="0"/>
            </a:endParaRPr>
          </a:p>
        </p:txBody>
      </p:sp>
      <p:sp>
        <p:nvSpPr>
          <p:cNvPr id="41" name="Text Box 143"/>
          <p:cNvSpPr txBox="1">
            <a:spLocks noChangeArrowheads="1"/>
          </p:cNvSpPr>
          <p:nvPr/>
        </p:nvSpPr>
        <p:spPr bwMode="auto">
          <a:xfrm>
            <a:off x="6400800" y="2479536"/>
            <a:ext cx="1524000" cy="523220"/>
          </a:xfrm>
          <a:prstGeom prst="rect">
            <a:avLst/>
          </a:prstGeom>
          <a:noFill/>
          <a:ln w="9525">
            <a:noFill/>
            <a:miter lim="800000"/>
            <a:headEnd/>
            <a:tailEnd/>
          </a:ln>
        </p:spPr>
        <p:txBody>
          <a:bodyPr wrap="square">
            <a:spAutoFit/>
          </a:bodyPr>
          <a:lstStyle/>
          <a:p>
            <a:pPr algn="ctr"/>
            <a:r>
              <a:rPr lang="en-US" sz="1400" b="1" dirty="0" smtClean="0">
                <a:solidFill>
                  <a:schemeClr val="accent6"/>
                </a:solidFill>
              </a:rPr>
              <a:t>radiation w/ environment</a:t>
            </a:r>
            <a:endParaRPr lang="en-US" sz="1400" b="1" dirty="0">
              <a:solidFill>
                <a:schemeClr val="accent6"/>
              </a:solidFill>
            </a:endParaRPr>
          </a:p>
        </p:txBody>
      </p:sp>
      <p:sp>
        <p:nvSpPr>
          <p:cNvPr id="42" name="Rectangle 19"/>
          <p:cNvSpPr>
            <a:spLocks noChangeArrowheads="1"/>
          </p:cNvSpPr>
          <p:nvPr/>
        </p:nvSpPr>
        <p:spPr bwMode="auto">
          <a:xfrm>
            <a:off x="6400800" y="3089136"/>
            <a:ext cx="1295400" cy="381000"/>
          </a:xfrm>
          <a:prstGeom prst="rect">
            <a:avLst/>
          </a:prstGeom>
          <a:noFill/>
          <a:ln w="25400" algn="ctr">
            <a:solidFill>
              <a:schemeClr val="accent6"/>
            </a:solidFill>
            <a:miter lim="800000"/>
            <a:headEnd/>
            <a:tailEnd/>
          </a:ln>
        </p:spPr>
        <p:txBody>
          <a:bodyPr wrap="square" anchor="ctr">
            <a:spAutoFit/>
          </a:bodyPr>
          <a:lstStyle/>
          <a:p>
            <a:endParaRPr lang="en-US">
              <a:latin typeface="Times New Roman" pitchFamily="18" charset="0"/>
            </a:endParaRPr>
          </a:p>
        </p:txBody>
      </p:sp>
      <p:sp>
        <p:nvSpPr>
          <p:cNvPr id="44" name="Rectangle 43"/>
          <p:cNvSpPr/>
          <p:nvPr/>
        </p:nvSpPr>
        <p:spPr>
          <a:xfrm>
            <a:off x="6248400" y="838200"/>
            <a:ext cx="2895600" cy="830997"/>
          </a:xfrm>
          <a:prstGeom prst="rect">
            <a:avLst/>
          </a:prstGeom>
        </p:spPr>
        <p:txBody>
          <a:bodyPr wrap="square">
            <a:spAutoFit/>
          </a:bodyPr>
          <a:lstStyle/>
          <a:p>
            <a:pPr marL="338138" indent="-338138">
              <a:tabLst>
                <a:tab pos="566928" algn="l"/>
              </a:tabLst>
            </a:pPr>
            <a:r>
              <a:rPr lang="en-US" sz="1200" dirty="0" err="1" smtClean="0"/>
              <a:t>C</a:t>
            </a:r>
            <a:r>
              <a:rPr lang="en-US" sz="1200" baseline="-25000" dirty="0" err="1" smtClean="0"/>
              <a:t>pg</a:t>
            </a:r>
            <a:r>
              <a:rPr lang="en-US" sz="1200" dirty="0" smtClean="0"/>
              <a:t> 	= specific heat of gas </a:t>
            </a:r>
            <a:r>
              <a:rPr lang="en-US" sz="1200" dirty="0" err="1" smtClean="0"/>
              <a:t>phse</a:t>
            </a:r>
            <a:endParaRPr lang="en-US" sz="1200" dirty="0" smtClean="0"/>
          </a:p>
          <a:p>
            <a:pPr marL="338138" indent="-338138">
              <a:tabLst>
                <a:tab pos="566928" algn="l"/>
              </a:tabLst>
            </a:pPr>
            <a:r>
              <a:rPr lang="en-US" sz="1200" dirty="0" err="1" smtClean="0"/>
              <a:t>C</a:t>
            </a:r>
            <a:r>
              <a:rPr lang="en-US" sz="1200" baseline="-25000" dirty="0" err="1" smtClean="0"/>
              <a:t>psm</a:t>
            </a:r>
            <a:r>
              <a:rPr lang="en-US" sz="1200" dirty="0" smtClean="0"/>
              <a:t> = specific heat of </a:t>
            </a:r>
            <a:r>
              <a:rPr lang="en-US" sz="1200" dirty="0" err="1" smtClean="0"/>
              <a:t>m</a:t>
            </a:r>
            <a:r>
              <a:rPr lang="en-US" sz="1200" baseline="30000" dirty="0" err="1" smtClean="0"/>
              <a:t>th</a:t>
            </a:r>
            <a:r>
              <a:rPr lang="en-US" sz="1200" dirty="0" smtClean="0"/>
              <a:t> solids phase</a:t>
            </a:r>
          </a:p>
          <a:p>
            <a:pPr marL="338138" indent="-338138">
              <a:tabLst>
                <a:tab pos="566928" algn="l"/>
              </a:tabLst>
            </a:pPr>
            <a:r>
              <a:rPr lang="en-US" sz="1200" dirty="0" err="1" smtClean="0"/>
              <a:t>T</a:t>
            </a:r>
            <a:r>
              <a:rPr lang="en-US" sz="1200" baseline="-25000" dirty="0" err="1" smtClean="0"/>
              <a:t>g</a:t>
            </a:r>
            <a:r>
              <a:rPr lang="en-US" sz="1200" dirty="0" smtClean="0"/>
              <a:t> 	= 	gas temperature</a:t>
            </a:r>
          </a:p>
          <a:p>
            <a:pPr marL="338138" indent="-338138">
              <a:tabLst>
                <a:tab pos="566928" algn="l"/>
              </a:tabLst>
            </a:pPr>
            <a:r>
              <a:rPr lang="en-US" sz="1200" dirty="0" err="1" smtClean="0"/>
              <a:t>T</a:t>
            </a:r>
            <a:r>
              <a:rPr lang="en-US" sz="1200" baseline="-25000" dirty="0" err="1" smtClean="0"/>
              <a:t>sm</a:t>
            </a:r>
            <a:r>
              <a:rPr lang="en-US" sz="1200" dirty="0" smtClean="0"/>
              <a:t> 	=	</a:t>
            </a:r>
            <a:r>
              <a:rPr lang="en-US" sz="1200" dirty="0" err="1" smtClean="0"/>
              <a:t>m</a:t>
            </a:r>
            <a:r>
              <a:rPr lang="en-US" sz="1200" baseline="30000" dirty="0" err="1" smtClean="0"/>
              <a:t>th</a:t>
            </a:r>
            <a:r>
              <a:rPr lang="en-US" sz="1200" dirty="0" smtClean="0"/>
              <a:t> solids phase temperature</a:t>
            </a:r>
          </a:p>
        </p:txBody>
      </p:sp>
      <p:cxnSp>
        <p:nvCxnSpPr>
          <p:cNvPr id="24" name="Straight Connector 23"/>
          <p:cNvCxnSpPr>
            <a:endCxn id="28" idx="0"/>
          </p:cNvCxnSpPr>
          <p:nvPr/>
        </p:nvCxnSpPr>
        <p:spPr>
          <a:xfrm>
            <a:off x="1219200" y="3429000"/>
            <a:ext cx="3390900" cy="9906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28" idx="0"/>
          </p:cNvCxnSpPr>
          <p:nvPr/>
        </p:nvCxnSpPr>
        <p:spPr>
          <a:xfrm flipH="1">
            <a:off x="4610100" y="3505200"/>
            <a:ext cx="1066800" cy="9144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8577" name="Picture 1"/>
          <p:cNvPicPr>
            <a:picLocks noChangeAspect="1" noChangeArrowheads="1"/>
          </p:cNvPicPr>
          <p:nvPr/>
        </p:nvPicPr>
        <p:blipFill>
          <a:blip r:embed="rId3" cstate="print"/>
          <a:srcRect l="19632" t="12834" r="54601" b="5882"/>
          <a:stretch>
            <a:fillRect/>
          </a:stretch>
        </p:blipFill>
        <p:spPr bwMode="auto">
          <a:xfrm>
            <a:off x="7543800" y="762000"/>
            <a:ext cx="1600200" cy="5791200"/>
          </a:xfrm>
          <a:prstGeom prst="rect">
            <a:avLst/>
          </a:prstGeom>
          <a:noFill/>
          <a:ln w="9525">
            <a:noFill/>
            <a:miter lim="800000"/>
            <a:headEnd/>
            <a:tailEnd/>
          </a:ln>
        </p:spPr>
      </p:pic>
      <p:pic>
        <p:nvPicPr>
          <p:cNvPr id="32" name="Picture 31" descr="SpoutedBedGeometry.png"/>
          <p:cNvPicPr>
            <a:picLocks noChangeAspect="1"/>
          </p:cNvPicPr>
          <p:nvPr/>
        </p:nvPicPr>
        <p:blipFill>
          <a:blip r:embed="rId4" cstate="print"/>
          <a:srcRect l="33466" r="37281"/>
          <a:stretch>
            <a:fillRect/>
          </a:stretch>
        </p:blipFill>
        <p:spPr>
          <a:xfrm>
            <a:off x="5715000" y="0"/>
            <a:ext cx="1752600" cy="6667500"/>
          </a:xfrm>
          <a:prstGeom prst="rect">
            <a:avLst/>
          </a:prstGeom>
        </p:spPr>
      </p:pic>
      <p:sp>
        <p:nvSpPr>
          <p:cNvPr id="4" name="Title 3"/>
          <p:cNvSpPr>
            <a:spLocks noGrp="1"/>
          </p:cNvSpPr>
          <p:nvPr>
            <p:ph type="title"/>
          </p:nvPr>
        </p:nvSpPr>
        <p:spPr>
          <a:xfrm>
            <a:off x="457200" y="0"/>
            <a:ext cx="5791200" cy="685800"/>
          </a:xfrm>
        </p:spPr>
        <p:txBody>
          <a:bodyPr>
            <a:noAutofit/>
          </a:bodyPr>
          <a:lstStyle/>
          <a:p>
            <a:r>
              <a:rPr lang="en-US" sz="2000" dirty="0" smtClean="0"/>
              <a:t>Hands-on Example 3: Spouted Bed Combustor</a:t>
            </a:r>
            <a:endParaRPr lang="en-US" sz="2000" dirty="0"/>
          </a:p>
        </p:txBody>
      </p:sp>
      <p:sp>
        <p:nvSpPr>
          <p:cNvPr id="6" name="TextBox 5"/>
          <p:cNvSpPr txBox="1"/>
          <p:nvPr/>
        </p:nvSpPr>
        <p:spPr>
          <a:xfrm>
            <a:off x="3733800" y="5181600"/>
            <a:ext cx="1651414" cy="1384995"/>
          </a:xfrm>
          <a:prstGeom prst="rect">
            <a:avLst/>
          </a:prstGeom>
          <a:noFill/>
        </p:spPr>
        <p:txBody>
          <a:bodyPr wrap="none" rtlCol="0">
            <a:spAutoFit/>
          </a:bodyPr>
          <a:lstStyle/>
          <a:p>
            <a:r>
              <a:rPr lang="en-US" sz="1200" b="1" dirty="0" smtClean="0"/>
              <a:t>Inlet 1 (Jet)</a:t>
            </a:r>
          </a:p>
          <a:p>
            <a:pPr>
              <a:tabLst>
                <a:tab pos="228600" algn="l"/>
                <a:tab pos="457200" algn="l"/>
              </a:tabLst>
            </a:pPr>
            <a:r>
              <a:rPr lang="en-US" sz="1200" dirty="0" smtClean="0"/>
              <a:t>	Air:  10g/s</a:t>
            </a:r>
          </a:p>
          <a:p>
            <a:pPr>
              <a:tabLst>
                <a:tab pos="228600" algn="l"/>
                <a:tab pos="457200" algn="l"/>
              </a:tabLst>
            </a:pPr>
            <a:r>
              <a:rPr lang="en-US" sz="1200" dirty="0" smtClean="0"/>
              <a:t>	T=300K</a:t>
            </a:r>
          </a:p>
          <a:p>
            <a:pPr>
              <a:tabLst>
                <a:tab pos="228600" algn="l"/>
                <a:tab pos="457200" algn="l"/>
              </a:tabLst>
            </a:pPr>
            <a:r>
              <a:rPr lang="en-US" sz="1200" dirty="0" smtClean="0"/>
              <a:t>	Cold Char: 18 g/s</a:t>
            </a:r>
          </a:p>
          <a:p>
            <a:pPr>
              <a:tabLst>
                <a:tab pos="228600" algn="l"/>
                <a:tab pos="457200" algn="l"/>
              </a:tabLst>
            </a:pPr>
            <a:r>
              <a:rPr lang="en-US" sz="1200" dirty="0" smtClean="0"/>
              <a:t>	Char composition:</a:t>
            </a:r>
          </a:p>
          <a:p>
            <a:pPr>
              <a:tabLst>
                <a:tab pos="228600" algn="l"/>
                <a:tab pos="457200" algn="l"/>
              </a:tabLst>
            </a:pPr>
            <a:r>
              <a:rPr lang="en-US" sz="1200" dirty="0" smtClean="0"/>
              <a:t>		x</a:t>
            </a:r>
            <a:r>
              <a:rPr lang="en-US" sz="1200" baseline="-25000" dirty="0" smtClean="0"/>
              <a:t>s11</a:t>
            </a:r>
            <a:r>
              <a:rPr lang="en-US" sz="1200" dirty="0" smtClean="0"/>
              <a:t>(C)=60%</a:t>
            </a:r>
          </a:p>
          <a:p>
            <a:pPr>
              <a:tabLst>
                <a:tab pos="228600" algn="l"/>
                <a:tab pos="457200" algn="l"/>
              </a:tabLst>
            </a:pPr>
            <a:r>
              <a:rPr lang="en-US" sz="1200" dirty="0" smtClean="0"/>
              <a:t>		x</a:t>
            </a:r>
            <a:r>
              <a:rPr lang="en-US" sz="1200" baseline="-25000" dirty="0" smtClean="0"/>
              <a:t>s12</a:t>
            </a:r>
            <a:r>
              <a:rPr lang="en-US" sz="1200" dirty="0" smtClean="0"/>
              <a:t>(ash)=40%</a:t>
            </a:r>
          </a:p>
        </p:txBody>
      </p:sp>
      <p:sp>
        <p:nvSpPr>
          <p:cNvPr id="7" name="TextBox 6"/>
          <p:cNvSpPr txBox="1"/>
          <p:nvPr/>
        </p:nvSpPr>
        <p:spPr>
          <a:xfrm>
            <a:off x="5083670" y="5181600"/>
            <a:ext cx="1393330" cy="646331"/>
          </a:xfrm>
          <a:prstGeom prst="rect">
            <a:avLst/>
          </a:prstGeom>
          <a:noFill/>
        </p:spPr>
        <p:txBody>
          <a:bodyPr wrap="none" rtlCol="0">
            <a:spAutoFit/>
          </a:bodyPr>
          <a:lstStyle/>
          <a:p>
            <a:pPr>
              <a:tabLst>
                <a:tab pos="228600" algn="l"/>
              </a:tabLst>
            </a:pPr>
            <a:r>
              <a:rPr lang="en-US" sz="1200" b="1" dirty="0" smtClean="0"/>
              <a:t>Inlet 2 (Annulus)</a:t>
            </a:r>
          </a:p>
          <a:p>
            <a:pPr>
              <a:tabLst>
                <a:tab pos="228600" algn="l"/>
              </a:tabLst>
            </a:pPr>
            <a:r>
              <a:rPr lang="en-US" sz="1200" dirty="0" smtClean="0"/>
              <a:t>	Air: 116g/s</a:t>
            </a:r>
          </a:p>
          <a:p>
            <a:pPr>
              <a:tabLst>
                <a:tab pos="228600" algn="l"/>
              </a:tabLst>
            </a:pPr>
            <a:r>
              <a:rPr lang="en-US" sz="1200" dirty="0" smtClean="0"/>
              <a:t>	T=300K</a:t>
            </a:r>
          </a:p>
        </p:txBody>
      </p:sp>
      <p:sp>
        <p:nvSpPr>
          <p:cNvPr id="8" name="TextBox 7"/>
          <p:cNvSpPr txBox="1"/>
          <p:nvPr/>
        </p:nvSpPr>
        <p:spPr>
          <a:xfrm>
            <a:off x="7162800" y="6172200"/>
            <a:ext cx="596638" cy="246221"/>
          </a:xfrm>
          <a:prstGeom prst="rect">
            <a:avLst/>
          </a:prstGeom>
          <a:noFill/>
        </p:spPr>
        <p:txBody>
          <a:bodyPr wrap="none" rtlCol="0">
            <a:spAutoFit/>
          </a:bodyPr>
          <a:lstStyle/>
          <a:p>
            <a:r>
              <a:rPr lang="en-US" sz="1000" dirty="0" smtClean="0"/>
              <a:t>12.5 cm</a:t>
            </a:r>
          </a:p>
        </p:txBody>
      </p:sp>
      <p:sp>
        <p:nvSpPr>
          <p:cNvPr id="17" name="TextBox 16"/>
          <p:cNvSpPr txBox="1"/>
          <p:nvPr/>
        </p:nvSpPr>
        <p:spPr>
          <a:xfrm>
            <a:off x="7162800" y="5638800"/>
            <a:ext cx="596638" cy="246221"/>
          </a:xfrm>
          <a:prstGeom prst="rect">
            <a:avLst/>
          </a:prstGeom>
          <a:noFill/>
        </p:spPr>
        <p:txBody>
          <a:bodyPr wrap="none" rtlCol="0">
            <a:spAutoFit/>
          </a:bodyPr>
          <a:lstStyle/>
          <a:p>
            <a:r>
              <a:rPr lang="en-US" sz="1000" dirty="0" smtClean="0"/>
              <a:t>10.0 cm</a:t>
            </a:r>
          </a:p>
        </p:txBody>
      </p:sp>
      <p:sp>
        <p:nvSpPr>
          <p:cNvPr id="18" name="TextBox 17"/>
          <p:cNvSpPr txBox="1"/>
          <p:nvPr/>
        </p:nvSpPr>
        <p:spPr>
          <a:xfrm>
            <a:off x="7162800" y="3810000"/>
            <a:ext cx="596638" cy="246221"/>
          </a:xfrm>
          <a:prstGeom prst="rect">
            <a:avLst/>
          </a:prstGeom>
          <a:noFill/>
        </p:spPr>
        <p:txBody>
          <a:bodyPr wrap="none" rtlCol="0">
            <a:spAutoFit/>
          </a:bodyPr>
          <a:lstStyle/>
          <a:p>
            <a:r>
              <a:rPr lang="en-US" sz="1000" dirty="0" smtClean="0"/>
              <a:t>65.0 cm</a:t>
            </a:r>
          </a:p>
        </p:txBody>
      </p:sp>
      <p:sp>
        <p:nvSpPr>
          <p:cNvPr id="19" name="TextBox 18"/>
          <p:cNvSpPr txBox="1"/>
          <p:nvPr/>
        </p:nvSpPr>
        <p:spPr>
          <a:xfrm>
            <a:off x="7175762" y="2514600"/>
            <a:ext cx="596638" cy="246221"/>
          </a:xfrm>
          <a:prstGeom prst="rect">
            <a:avLst/>
          </a:prstGeom>
          <a:noFill/>
        </p:spPr>
        <p:txBody>
          <a:bodyPr wrap="none" rtlCol="0">
            <a:spAutoFit/>
          </a:bodyPr>
          <a:lstStyle/>
          <a:p>
            <a:r>
              <a:rPr lang="en-US" sz="1000" dirty="0" smtClean="0"/>
              <a:t>10.0 cm</a:t>
            </a:r>
          </a:p>
        </p:txBody>
      </p:sp>
      <p:sp>
        <p:nvSpPr>
          <p:cNvPr id="22" name="TextBox 21"/>
          <p:cNvSpPr txBox="1"/>
          <p:nvPr/>
        </p:nvSpPr>
        <p:spPr>
          <a:xfrm>
            <a:off x="228600" y="1143000"/>
            <a:ext cx="1986441" cy="338554"/>
          </a:xfrm>
          <a:prstGeom prst="rect">
            <a:avLst/>
          </a:prstGeom>
          <a:noFill/>
        </p:spPr>
        <p:txBody>
          <a:bodyPr wrap="none" rtlCol="0">
            <a:spAutoFit/>
          </a:bodyPr>
          <a:lstStyle/>
          <a:p>
            <a:r>
              <a:rPr lang="en-US" sz="1600" dirty="0" smtClean="0"/>
              <a:t>A: 2C + O</a:t>
            </a:r>
            <a:r>
              <a:rPr lang="en-US" sz="1600" baseline="-25000" dirty="0" smtClean="0"/>
              <a:t>2</a:t>
            </a:r>
            <a:r>
              <a:rPr lang="en-US" sz="1600" dirty="0" smtClean="0"/>
              <a:t> → 2CO</a:t>
            </a:r>
            <a:r>
              <a:rPr lang="en-US" sz="1600" baseline="-25000" dirty="0" smtClean="0"/>
              <a:t>2</a:t>
            </a:r>
          </a:p>
        </p:txBody>
      </p:sp>
      <p:sp>
        <p:nvSpPr>
          <p:cNvPr id="24" name="TextBox 23"/>
          <p:cNvSpPr txBox="1"/>
          <p:nvPr/>
        </p:nvSpPr>
        <p:spPr>
          <a:xfrm>
            <a:off x="228600" y="1752600"/>
            <a:ext cx="2159566" cy="338554"/>
          </a:xfrm>
          <a:prstGeom prst="rect">
            <a:avLst/>
          </a:prstGeom>
          <a:noFill/>
        </p:spPr>
        <p:txBody>
          <a:bodyPr wrap="none" rtlCol="0">
            <a:spAutoFit/>
          </a:bodyPr>
          <a:lstStyle/>
          <a:p>
            <a:r>
              <a:rPr lang="en-US" sz="1600" dirty="0" smtClean="0"/>
              <a:t>C: CO + ½ O</a:t>
            </a:r>
            <a:r>
              <a:rPr lang="en-US" sz="1600" baseline="-25000" dirty="0" smtClean="0"/>
              <a:t>2</a:t>
            </a:r>
            <a:r>
              <a:rPr lang="en-US" sz="1600" dirty="0" smtClean="0"/>
              <a:t> → CO</a:t>
            </a:r>
            <a:r>
              <a:rPr lang="en-US" sz="1600" baseline="-25000" dirty="0" smtClean="0"/>
              <a:t>2</a:t>
            </a:r>
          </a:p>
        </p:txBody>
      </p:sp>
      <p:sp>
        <p:nvSpPr>
          <p:cNvPr id="25" name="TextBox 24"/>
          <p:cNvSpPr txBox="1"/>
          <p:nvPr/>
        </p:nvSpPr>
        <p:spPr>
          <a:xfrm>
            <a:off x="228600" y="1447800"/>
            <a:ext cx="1944763" cy="338554"/>
          </a:xfrm>
          <a:prstGeom prst="rect">
            <a:avLst/>
          </a:prstGeom>
          <a:noFill/>
        </p:spPr>
        <p:txBody>
          <a:bodyPr wrap="none" rtlCol="0">
            <a:spAutoFit/>
          </a:bodyPr>
          <a:lstStyle/>
          <a:p>
            <a:r>
              <a:rPr lang="en-US" sz="1600" dirty="0" smtClean="0"/>
              <a:t>B: C + CO</a:t>
            </a:r>
            <a:r>
              <a:rPr lang="en-US" sz="1600" baseline="-25000" dirty="0" smtClean="0"/>
              <a:t>2</a:t>
            </a:r>
            <a:r>
              <a:rPr lang="en-US" sz="1600" dirty="0" smtClean="0"/>
              <a:t> ↔ 2CO</a:t>
            </a:r>
            <a:endParaRPr lang="en-US" sz="1600" baseline="-25000" dirty="0" smtClean="0"/>
          </a:p>
        </p:txBody>
      </p:sp>
      <p:sp>
        <p:nvSpPr>
          <p:cNvPr id="27" name="TextBox 26"/>
          <p:cNvSpPr txBox="1"/>
          <p:nvPr/>
        </p:nvSpPr>
        <p:spPr>
          <a:xfrm>
            <a:off x="228600" y="2057400"/>
            <a:ext cx="2342308" cy="338554"/>
          </a:xfrm>
          <a:prstGeom prst="rect">
            <a:avLst/>
          </a:prstGeom>
          <a:noFill/>
        </p:spPr>
        <p:txBody>
          <a:bodyPr wrap="none" rtlCol="0">
            <a:spAutoFit/>
          </a:bodyPr>
          <a:lstStyle/>
          <a:p>
            <a:r>
              <a:rPr lang="en-US" sz="1600" dirty="0" smtClean="0"/>
              <a:t>D: cold char → hot char</a:t>
            </a:r>
            <a:endParaRPr lang="en-US" sz="1600" baseline="-25000" dirty="0" smtClean="0"/>
          </a:p>
        </p:txBody>
      </p:sp>
      <p:sp>
        <p:nvSpPr>
          <p:cNvPr id="28" name="TextBox 27"/>
          <p:cNvSpPr txBox="1"/>
          <p:nvPr/>
        </p:nvSpPr>
        <p:spPr>
          <a:xfrm>
            <a:off x="2971800" y="1066800"/>
            <a:ext cx="1378904" cy="1313180"/>
          </a:xfrm>
          <a:prstGeom prst="rect">
            <a:avLst/>
          </a:prstGeom>
          <a:noFill/>
        </p:spPr>
        <p:txBody>
          <a:bodyPr wrap="none" rtlCol="0">
            <a:spAutoFit/>
          </a:bodyPr>
          <a:lstStyle/>
          <a:p>
            <a:r>
              <a:rPr lang="en-US" sz="1400" dirty="0" smtClean="0"/>
              <a:t>4 gas species: </a:t>
            </a:r>
          </a:p>
          <a:p>
            <a:pPr>
              <a:tabLst>
                <a:tab pos="228600" algn="l"/>
              </a:tabLst>
            </a:pPr>
            <a:r>
              <a:rPr lang="en-US" sz="1400" dirty="0" smtClean="0"/>
              <a:t>	x</a:t>
            </a:r>
            <a:r>
              <a:rPr lang="en-US" sz="1400" baseline="-25000" dirty="0" smtClean="0"/>
              <a:t>g1 </a:t>
            </a:r>
            <a:r>
              <a:rPr lang="en-US" sz="1400" dirty="0" smtClean="0"/>
              <a:t>=O</a:t>
            </a:r>
            <a:r>
              <a:rPr lang="en-US" sz="1400" baseline="-25000" dirty="0" smtClean="0"/>
              <a:t>2</a:t>
            </a:r>
            <a:endParaRPr lang="en-US" sz="1400" dirty="0" smtClean="0"/>
          </a:p>
          <a:p>
            <a:pPr>
              <a:tabLst>
                <a:tab pos="228600" algn="l"/>
              </a:tabLst>
            </a:pPr>
            <a:r>
              <a:rPr lang="en-US" sz="1400" dirty="0" smtClean="0"/>
              <a:t>	x</a:t>
            </a:r>
            <a:r>
              <a:rPr lang="en-US" sz="1400" baseline="-25000" dirty="0" smtClean="0"/>
              <a:t>g2 </a:t>
            </a:r>
            <a:r>
              <a:rPr lang="en-US" sz="1400" dirty="0" smtClean="0"/>
              <a:t>= CO</a:t>
            </a:r>
          </a:p>
          <a:p>
            <a:pPr>
              <a:tabLst>
                <a:tab pos="228600" algn="l"/>
              </a:tabLst>
            </a:pPr>
            <a:r>
              <a:rPr lang="en-US" sz="1400" dirty="0" smtClean="0"/>
              <a:t>	x</a:t>
            </a:r>
            <a:r>
              <a:rPr lang="en-US" sz="1400" baseline="-25000" dirty="0" smtClean="0"/>
              <a:t>g3</a:t>
            </a:r>
            <a:r>
              <a:rPr lang="en-US" sz="1400" dirty="0" smtClean="0"/>
              <a:t>= CO</a:t>
            </a:r>
            <a:r>
              <a:rPr lang="en-US" sz="1400" baseline="-25000" dirty="0" smtClean="0"/>
              <a:t>2</a:t>
            </a:r>
          </a:p>
          <a:p>
            <a:pPr>
              <a:tabLst>
                <a:tab pos="228600" algn="l"/>
              </a:tabLst>
            </a:pPr>
            <a:r>
              <a:rPr lang="en-US" sz="1400" dirty="0" smtClean="0"/>
              <a:t>	x</a:t>
            </a:r>
            <a:r>
              <a:rPr lang="en-US" sz="1400" baseline="-25000" dirty="0" smtClean="0"/>
              <a:t>g4</a:t>
            </a:r>
            <a:r>
              <a:rPr lang="en-US" sz="1400" dirty="0" smtClean="0"/>
              <a:t>= N</a:t>
            </a:r>
            <a:r>
              <a:rPr lang="en-US" sz="1400" baseline="-25000" dirty="0" smtClean="0"/>
              <a:t>2</a:t>
            </a:r>
          </a:p>
          <a:p>
            <a:endParaRPr lang="en-US" sz="1400" baseline="-25000" dirty="0" smtClean="0"/>
          </a:p>
        </p:txBody>
      </p:sp>
      <p:sp>
        <p:nvSpPr>
          <p:cNvPr id="29" name="TextBox 28"/>
          <p:cNvSpPr txBox="1"/>
          <p:nvPr/>
        </p:nvSpPr>
        <p:spPr>
          <a:xfrm>
            <a:off x="228600" y="2514600"/>
            <a:ext cx="2339102" cy="1384995"/>
          </a:xfrm>
          <a:prstGeom prst="rect">
            <a:avLst/>
          </a:prstGeom>
          <a:noFill/>
        </p:spPr>
        <p:txBody>
          <a:bodyPr wrap="none" rtlCol="0">
            <a:spAutoFit/>
          </a:bodyPr>
          <a:lstStyle/>
          <a:p>
            <a:pPr>
              <a:tabLst>
                <a:tab pos="228600" algn="l"/>
              </a:tabLst>
            </a:pPr>
            <a:r>
              <a:rPr lang="en-US" sz="1400" dirty="0" smtClean="0"/>
              <a:t>2 solids phase (MMAX=2 ):</a:t>
            </a:r>
          </a:p>
          <a:p>
            <a:pPr>
              <a:tabLst>
                <a:tab pos="228600" algn="l"/>
              </a:tabLst>
            </a:pPr>
            <a:r>
              <a:rPr lang="en-US" sz="1400" dirty="0" smtClean="0"/>
              <a:t>	M=1 is hot char </a:t>
            </a:r>
          </a:p>
          <a:p>
            <a:pPr>
              <a:tabLst>
                <a:tab pos="228600" algn="l"/>
              </a:tabLst>
            </a:pPr>
            <a:r>
              <a:rPr lang="en-US" sz="1400" dirty="0" smtClean="0"/>
              <a:t>	M=2 is cold char</a:t>
            </a:r>
          </a:p>
          <a:p>
            <a:pPr>
              <a:tabLst>
                <a:tab pos="228600" algn="l"/>
              </a:tabLst>
            </a:pPr>
            <a:r>
              <a:rPr lang="en-US" sz="1400" dirty="0" smtClean="0"/>
              <a:t>each has 2 ‘species’:</a:t>
            </a:r>
          </a:p>
          <a:p>
            <a:pPr>
              <a:tabLst>
                <a:tab pos="228600" algn="l"/>
              </a:tabLst>
            </a:pPr>
            <a:r>
              <a:rPr lang="en-US" sz="1400" baseline="-25000" dirty="0" smtClean="0"/>
              <a:t>	</a:t>
            </a:r>
            <a:r>
              <a:rPr lang="en-US" sz="1400" dirty="0" smtClean="0"/>
              <a:t>x</a:t>
            </a:r>
            <a:r>
              <a:rPr lang="en-US" sz="1400" baseline="-25000" dirty="0" smtClean="0"/>
              <a:t>s11</a:t>
            </a:r>
            <a:r>
              <a:rPr lang="en-US" sz="1400" dirty="0" smtClean="0"/>
              <a:t>,x</a:t>
            </a:r>
            <a:r>
              <a:rPr lang="en-US" sz="1400" baseline="-25000" dirty="0" smtClean="0"/>
              <a:t>s21</a:t>
            </a:r>
            <a:r>
              <a:rPr lang="en-US" sz="1400" dirty="0" smtClean="0"/>
              <a:t>= C</a:t>
            </a:r>
          </a:p>
          <a:p>
            <a:pPr>
              <a:tabLst>
                <a:tab pos="228600" algn="l"/>
              </a:tabLst>
            </a:pPr>
            <a:r>
              <a:rPr lang="en-US" sz="1400" dirty="0" smtClean="0"/>
              <a:t>	x</a:t>
            </a:r>
            <a:r>
              <a:rPr lang="en-US" sz="1400" baseline="-25000" dirty="0" smtClean="0"/>
              <a:t>s12</a:t>
            </a:r>
            <a:r>
              <a:rPr lang="en-US" sz="1400" dirty="0" smtClean="0"/>
              <a:t>,x</a:t>
            </a:r>
            <a:r>
              <a:rPr lang="en-US" sz="1400" baseline="-25000" dirty="0" smtClean="0"/>
              <a:t>s22</a:t>
            </a:r>
            <a:r>
              <a:rPr lang="en-US" sz="1400" dirty="0" smtClean="0"/>
              <a:t>= Ash</a:t>
            </a:r>
            <a:endParaRPr lang="en-US" sz="1400" baseline="-25000" dirty="0" smtClean="0"/>
          </a:p>
        </p:txBody>
      </p:sp>
      <p:sp>
        <p:nvSpPr>
          <p:cNvPr id="30" name="TextBox 29"/>
          <p:cNvSpPr txBox="1"/>
          <p:nvPr/>
        </p:nvSpPr>
        <p:spPr>
          <a:xfrm>
            <a:off x="0" y="762000"/>
            <a:ext cx="1287532" cy="369332"/>
          </a:xfrm>
          <a:prstGeom prst="rect">
            <a:avLst/>
          </a:prstGeom>
          <a:noFill/>
        </p:spPr>
        <p:txBody>
          <a:bodyPr wrap="none" rtlCol="0">
            <a:spAutoFit/>
          </a:bodyPr>
          <a:lstStyle/>
          <a:p>
            <a:r>
              <a:rPr lang="en-US" b="1" dirty="0" smtClean="0"/>
              <a:t>Reactions</a:t>
            </a:r>
          </a:p>
        </p:txBody>
      </p:sp>
      <p:cxnSp>
        <p:nvCxnSpPr>
          <p:cNvPr id="37" name="Straight Arrow Connector 36"/>
          <p:cNvCxnSpPr/>
          <p:nvPr/>
        </p:nvCxnSpPr>
        <p:spPr>
          <a:xfrm>
            <a:off x="7162800" y="6019800"/>
            <a:ext cx="0" cy="5334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7162800" y="5562600"/>
            <a:ext cx="0" cy="4572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7162800" y="2819400"/>
            <a:ext cx="0" cy="27432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7162800" y="2362200"/>
            <a:ext cx="0" cy="4572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7162800" y="914400"/>
            <a:ext cx="0" cy="14478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7162800" y="1524000"/>
            <a:ext cx="638316" cy="246221"/>
          </a:xfrm>
          <a:prstGeom prst="rect">
            <a:avLst/>
          </a:prstGeom>
          <a:noFill/>
        </p:spPr>
        <p:txBody>
          <a:bodyPr wrap="none" rtlCol="0">
            <a:spAutoFit/>
          </a:bodyPr>
          <a:lstStyle/>
          <a:p>
            <a:r>
              <a:rPr lang="en-US" sz="1000" dirty="0" smtClean="0"/>
              <a:t>35.0 cm</a:t>
            </a:r>
          </a:p>
        </p:txBody>
      </p:sp>
      <p:cxnSp>
        <p:nvCxnSpPr>
          <p:cNvPr id="49" name="Straight Arrow Connector 48"/>
          <p:cNvCxnSpPr/>
          <p:nvPr/>
        </p:nvCxnSpPr>
        <p:spPr>
          <a:xfrm>
            <a:off x="7162800" y="76200"/>
            <a:ext cx="0" cy="7620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7162800" y="381000"/>
            <a:ext cx="638316" cy="246221"/>
          </a:xfrm>
          <a:prstGeom prst="rect">
            <a:avLst/>
          </a:prstGeom>
          <a:noFill/>
        </p:spPr>
        <p:txBody>
          <a:bodyPr wrap="none" rtlCol="0">
            <a:spAutoFit/>
          </a:bodyPr>
          <a:lstStyle/>
          <a:p>
            <a:r>
              <a:rPr lang="en-US" sz="1000" dirty="0" smtClean="0"/>
              <a:t>17.5 cm</a:t>
            </a:r>
          </a:p>
        </p:txBody>
      </p:sp>
      <p:sp>
        <p:nvSpPr>
          <p:cNvPr id="58" name="TextBox 57"/>
          <p:cNvSpPr txBox="1"/>
          <p:nvPr/>
        </p:nvSpPr>
        <p:spPr>
          <a:xfrm>
            <a:off x="4648200" y="2990671"/>
            <a:ext cx="1604927" cy="1200329"/>
          </a:xfrm>
          <a:prstGeom prst="rect">
            <a:avLst/>
          </a:prstGeom>
          <a:noFill/>
        </p:spPr>
        <p:txBody>
          <a:bodyPr wrap="none" rtlCol="0">
            <a:spAutoFit/>
          </a:bodyPr>
          <a:lstStyle/>
          <a:p>
            <a:pPr>
              <a:tabLst>
                <a:tab pos="228600" algn="l"/>
              </a:tabLst>
            </a:pPr>
            <a:r>
              <a:rPr lang="en-US" sz="1200" b="1" dirty="0" smtClean="0"/>
              <a:t>Reactor Conditions</a:t>
            </a:r>
          </a:p>
          <a:p>
            <a:pPr>
              <a:tabLst>
                <a:tab pos="228600" algn="l"/>
              </a:tabLst>
            </a:pPr>
            <a:r>
              <a:rPr lang="en-US" sz="1200" dirty="0" smtClean="0"/>
              <a:t>	</a:t>
            </a:r>
            <a:r>
              <a:rPr lang="en-US" sz="1200" dirty="0" err="1" smtClean="0"/>
              <a:t>H</a:t>
            </a:r>
            <a:r>
              <a:rPr lang="en-US" sz="1200" baseline="-25000" dirty="0" err="1" smtClean="0"/>
              <a:t>b</a:t>
            </a:r>
            <a:r>
              <a:rPr lang="en-US" sz="1200" dirty="0" smtClean="0"/>
              <a:t>=50cm</a:t>
            </a:r>
          </a:p>
          <a:p>
            <a:pPr>
              <a:tabLst>
                <a:tab pos="228600" algn="l"/>
              </a:tabLst>
            </a:pPr>
            <a:r>
              <a:rPr lang="en-US" sz="1200" dirty="0" smtClean="0"/>
              <a:t>	</a:t>
            </a:r>
            <a:r>
              <a:rPr lang="en-US" sz="1200" dirty="0" err="1" smtClean="0">
                <a:latin typeface="Symbol" pitchFamily="18" charset="2"/>
              </a:rPr>
              <a:t>e</a:t>
            </a:r>
            <a:r>
              <a:rPr lang="en-US" sz="1200" baseline="-25000" dirty="0" err="1" smtClean="0"/>
              <a:t>g</a:t>
            </a:r>
            <a:r>
              <a:rPr lang="en-US" sz="1200" dirty="0" smtClean="0"/>
              <a:t>=0.5</a:t>
            </a:r>
          </a:p>
          <a:p>
            <a:pPr>
              <a:tabLst>
                <a:tab pos="228600" algn="l"/>
              </a:tabLst>
            </a:pPr>
            <a:r>
              <a:rPr lang="en-US" sz="1200" dirty="0" smtClean="0"/>
              <a:t>	</a:t>
            </a:r>
            <a:r>
              <a:rPr lang="en-US" sz="1200" dirty="0" smtClean="0">
                <a:latin typeface="Symbol" pitchFamily="18" charset="2"/>
              </a:rPr>
              <a:t>e</a:t>
            </a:r>
            <a:r>
              <a:rPr lang="en-US" sz="1200" baseline="-25000" dirty="0" smtClean="0"/>
              <a:t>s1</a:t>
            </a:r>
            <a:r>
              <a:rPr lang="en-US" sz="1200" dirty="0" smtClean="0"/>
              <a:t>(hot char)=0.5 </a:t>
            </a:r>
          </a:p>
          <a:p>
            <a:pPr>
              <a:tabLst>
                <a:tab pos="228600" algn="l"/>
              </a:tabLst>
            </a:pPr>
            <a:r>
              <a:rPr lang="en-US" sz="1200" dirty="0" smtClean="0"/>
              <a:t>	</a:t>
            </a:r>
            <a:r>
              <a:rPr lang="en-US" sz="1200" dirty="0" err="1" smtClean="0"/>
              <a:t>T</a:t>
            </a:r>
            <a:r>
              <a:rPr lang="en-US" sz="1200" baseline="-25000" dirty="0" err="1" smtClean="0"/>
              <a:t>g</a:t>
            </a:r>
            <a:r>
              <a:rPr lang="en-US" sz="1200" dirty="0" err="1" smtClean="0"/>
              <a:t>,T</a:t>
            </a:r>
            <a:r>
              <a:rPr lang="en-US" sz="1200" baseline="-25000" dirty="0" err="1" smtClean="0"/>
              <a:t>s</a:t>
            </a:r>
            <a:r>
              <a:rPr lang="en-US" sz="1200" dirty="0" smtClean="0"/>
              <a:t>=1050K</a:t>
            </a:r>
          </a:p>
          <a:p>
            <a:pPr>
              <a:tabLst>
                <a:tab pos="228600" algn="l"/>
              </a:tabLst>
            </a:pPr>
            <a:r>
              <a:rPr lang="en-US" sz="1200" dirty="0" smtClean="0"/>
              <a:t>	</a:t>
            </a:r>
          </a:p>
        </p:txBody>
      </p:sp>
      <p:sp>
        <p:nvSpPr>
          <p:cNvPr id="59" name="Rectangle 58"/>
          <p:cNvSpPr/>
          <p:nvPr/>
        </p:nvSpPr>
        <p:spPr>
          <a:xfrm>
            <a:off x="228600" y="3962400"/>
            <a:ext cx="2438400" cy="954107"/>
          </a:xfrm>
          <a:prstGeom prst="rect">
            <a:avLst/>
          </a:prstGeom>
        </p:spPr>
        <p:txBody>
          <a:bodyPr wrap="square">
            <a:spAutoFit/>
          </a:bodyPr>
          <a:lstStyle/>
          <a:p>
            <a:pPr>
              <a:tabLst>
                <a:tab pos="292100" algn="l"/>
                <a:tab pos="803275" algn="l"/>
              </a:tabLst>
            </a:pPr>
            <a:r>
              <a:rPr lang="en-US" sz="1400" dirty="0" smtClean="0"/>
              <a:t>Char properties</a:t>
            </a:r>
          </a:p>
          <a:p>
            <a:pPr>
              <a:tabLst>
                <a:tab pos="228600" algn="l"/>
                <a:tab pos="517525" algn="l"/>
                <a:tab pos="804863" algn="l"/>
              </a:tabLst>
            </a:pPr>
            <a:r>
              <a:rPr lang="en-US" sz="1400" dirty="0" smtClean="0">
                <a:latin typeface="Symbol" pitchFamily="18" charset="2"/>
              </a:rPr>
              <a:t>	</a:t>
            </a:r>
            <a:r>
              <a:rPr lang="en-US" sz="1400" dirty="0" err="1" smtClean="0">
                <a:latin typeface="Symbol" pitchFamily="18" charset="2"/>
              </a:rPr>
              <a:t>r</a:t>
            </a:r>
            <a:r>
              <a:rPr lang="en-US" sz="1400" baseline="-25000" dirty="0" err="1" smtClean="0"/>
              <a:t>p</a:t>
            </a:r>
            <a:r>
              <a:rPr lang="en-US" sz="1400" dirty="0" smtClean="0"/>
              <a:t> 	= 1.0 g/cm</a:t>
            </a:r>
            <a:r>
              <a:rPr lang="en-US" sz="1400" baseline="30000" dirty="0" smtClean="0"/>
              <a:t>3</a:t>
            </a:r>
            <a:r>
              <a:rPr lang="en-US" sz="1400" dirty="0" smtClean="0"/>
              <a:t> density</a:t>
            </a:r>
          </a:p>
          <a:p>
            <a:pPr>
              <a:tabLst>
                <a:tab pos="228600" algn="l"/>
                <a:tab pos="517525" algn="l"/>
                <a:tab pos="804863" algn="l"/>
              </a:tabLst>
            </a:pPr>
            <a:r>
              <a:rPr lang="en-US" sz="1400" dirty="0" smtClean="0"/>
              <a:t>	</a:t>
            </a:r>
            <a:r>
              <a:rPr lang="en-US" sz="1400" dirty="0" err="1" smtClean="0"/>
              <a:t>d</a:t>
            </a:r>
            <a:r>
              <a:rPr lang="en-US" sz="1400" baseline="-25000" dirty="0" err="1" smtClean="0"/>
              <a:t>p</a:t>
            </a:r>
            <a:r>
              <a:rPr lang="en-US" sz="1400" dirty="0" smtClean="0"/>
              <a:t> 	= 1000 </a:t>
            </a:r>
            <a:r>
              <a:rPr lang="en-US" sz="1400" dirty="0" smtClean="0">
                <a:latin typeface="Symbol" pitchFamily="18" charset="2"/>
              </a:rPr>
              <a:t>m</a:t>
            </a:r>
            <a:r>
              <a:rPr lang="en-US" sz="1400" dirty="0" smtClean="0"/>
              <a:t>m diameter</a:t>
            </a:r>
          </a:p>
          <a:p>
            <a:pPr>
              <a:tabLst>
                <a:tab pos="228600" algn="l"/>
                <a:tab pos="517525" algn="l"/>
                <a:tab pos="804863" algn="l"/>
              </a:tabLst>
            </a:pPr>
            <a:r>
              <a:rPr lang="en-US" sz="1400" dirty="0" smtClean="0"/>
              <a:t>	e 	= 0.9</a:t>
            </a:r>
            <a:endParaRPr lang="en-US" sz="1400" dirty="0"/>
          </a:p>
        </p:txBody>
      </p:sp>
      <p:cxnSp>
        <p:nvCxnSpPr>
          <p:cNvPr id="89" name="Straight Arrow Connector 88"/>
          <p:cNvCxnSpPr/>
          <p:nvPr/>
        </p:nvCxnSpPr>
        <p:spPr>
          <a:xfrm flipV="1">
            <a:off x="7868478" y="6496878"/>
            <a:ext cx="0" cy="22860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V="1">
            <a:off x="8130209" y="6500191"/>
            <a:ext cx="0" cy="22860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7315200" y="6604084"/>
            <a:ext cx="762000" cy="253916"/>
          </a:xfrm>
          <a:prstGeom prst="rect">
            <a:avLst/>
          </a:prstGeom>
          <a:noFill/>
        </p:spPr>
        <p:txBody>
          <a:bodyPr wrap="square" rtlCol="0">
            <a:spAutoFit/>
          </a:bodyPr>
          <a:lstStyle/>
          <a:p>
            <a:r>
              <a:rPr lang="en-US" sz="1050" b="1" dirty="0" smtClean="0"/>
              <a:t>Inlet 1</a:t>
            </a:r>
          </a:p>
        </p:txBody>
      </p:sp>
      <p:sp>
        <p:nvSpPr>
          <p:cNvPr id="96" name="TextBox 95"/>
          <p:cNvSpPr txBox="1"/>
          <p:nvPr/>
        </p:nvSpPr>
        <p:spPr>
          <a:xfrm>
            <a:off x="8077200" y="6604084"/>
            <a:ext cx="914400" cy="253916"/>
          </a:xfrm>
          <a:prstGeom prst="rect">
            <a:avLst/>
          </a:prstGeom>
          <a:noFill/>
        </p:spPr>
        <p:txBody>
          <a:bodyPr wrap="square" rtlCol="0">
            <a:spAutoFit/>
          </a:bodyPr>
          <a:lstStyle/>
          <a:p>
            <a:r>
              <a:rPr lang="en-US" sz="1050" b="1" dirty="0" smtClean="0"/>
              <a:t>Inlet 2</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990600"/>
            <a:ext cx="8229600" cy="4626547"/>
          </a:xfrm>
        </p:spPr>
        <p:txBody>
          <a:bodyPr>
            <a:normAutofit lnSpcReduction="10000"/>
          </a:bodyPr>
          <a:lstStyle/>
          <a:p>
            <a:r>
              <a:rPr lang="en-US" dirty="0" smtClean="0"/>
              <a:t>Go to </a:t>
            </a:r>
            <a:r>
              <a:rPr lang="en-US" dirty="0" err="1" smtClean="0"/>
              <a:t>mfix</a:t>
            </a:r>
            <a:r>
              <a:rPr lang="en-US" dirty="0" smtClean="0"/>
              <a:t>/tutorials/</a:t>
            </a:r>
            <a:r>
              <a:rPr lang="en-US" dirty="0" err="1" smtClean="0"/>
              <a:t>SpoutedBedCombustor</a:t>
            </a:r>
            <a:endParaRPr lang="en-US" dirty="0" smtClean="0"/>
          </a:p>
          <a:p>
            <a:r>
              <a:rPr lang="en-US" dirty="0" smtClean="0"/>
              <a:t>Examine mfix.dat</a:t>
            </a:r>
          </a:p>
          <a:p>
            <a:pPr lvl="1"/>
            <a:r>
              <a:rPr lang="en-US" dirty="0" smtClean="0"/>
              <a:t>Note differences, e.g.:</a:t>
            </a:r>
          </a:p>
          <a:p>
            <a:pPr lvl="2"/>
            <a:r>
              <a:rPr lang="en-US" dirty="0" smtClean="0"/>
              <a:t>Need to specify additional physical properties concerning how solids phases interact (MMAX=2)</a:t>
            </a:r>
          </a:p>
          <a:p>
            <a:pPr lvl="3"/>
            <a:r>
              <a:rPr lang="en-US" dirty="0" smtClean="0"/>
              <a:t>Coefficient of friction, correlation for maximum packing of mixture</a:t>
            </a:r>
          </a:p>
          <a:p>
            <a:pPr lvl="2"/>
            <a:r>
              <a:rPr lang="en-US" dirty="0" smtClean="0"/>
              <a:t>Heat and mass transfer are involved. Need to edit source files</a:t>
            </a:r>
          </a:p>
          <a:p>
            <a:pPr lvl="3"/>
            <a:r>
              <a:rPr lang="en-US" dirty="0" smtClean="0"/>
              <a:t>Need to specify additional physical properties, such as, conductivity &amp; diffusivity</a:t>
            </a:r>
          </a:p>
          <a:p>
            <a:pPr lvl="3"/>
            <a:r>
              <a:rPr lang="en-US" dirty="0" smtClean="0"/>
              <a:t>Need to specify chemical reactions</a:t>
            </a:r>
          </a:p>
          <a:p>
            <a:r>
              <a:rPr lang="en-US" dirty="0" smtClean="0"/>
              <a:t>Additional files in run directory</a:t>
            </a:r>
          </a:p>
          <a:p>
            <a:pPr lvl="1"/>
            <a:r>
              <a:rPr lang="en-US" dirty="0" smtClean="0"/>
              <a:t> </a:t>
            </a:r>
            <a:r>
              <a:rPr lang="en-US" dirty="0" err="1" smtClean="0"/>
              <a:t>rrates.f</a:t>
            </a:r>
            <a:r>
              <a:rPr lang="en-US" dirty="0" smtClean="0"/>
              <a:t>, usr0.f, usr1.f, </a:t>
            </a:r>
            <a:r>
              <a:rPr lang="en-US" dirty="0" err="1" smtClean="0"/>
              <a:t>usr_init_namelist.f</a:t>
            </a:r>
            <a:r>
              <a:rPr lang="en-US" dirty="0" smtClean="0"/>
              <a:t>, usrnlst.inc</a:t>
            </a:r>
          </a:p>
          <a:p>
            <a:pPr lvl="1"/>
            <a:endParaRPr lang="en-US" dirty="0" smtClean="0"/>
          </a:p>
        </p:txBody>
      </p:sp>
      <p:sp>
        <p:nvSpPr>
          <p:cNvPr id="4" name="Title 3"/>
          <p:cNvSpPr>
            <a:spLocks noGrp="1"/>
          </p:cNvSpPr>
          <p:nvPr>
            <p:ph type="title"/>
          </p:nvPr>
        </p:nvSpPr>
        <p:spPr/>
        <p:txBody>
          <a:bodyPr>
            <a:normAutofit/>
          </a:bodyPr>
          <a:lstStyle/>
          <a:p>
            <a:r>
              <a:rPr lang="en-US" dirty="0" smtClean="0"/>
              <a:t>Hands-on Example 3: Spouted Bed Combustor</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normAutofit/>
          </a:bodyPr>
          <a:lstStyle/>
          <a:p>
            <a:r>
              <a:rPr lang="en-US" dirty="0" smtClean="0"/>
              <a:t>Spouted Bed Combustor Example: mfix.dat (1)</a:t>
            </a:r>
            <a:endParaRPr lang="en-US" dirty="0"/>
          </a:p>
        </p:txBody>
      </p:sp>
      <p:sp>
        <p:nvSpPr>
          <p:cNvPr id="3" name="Rectangle 2"/>
          <p:cNvSpPr/>
          <p:nvPr/>
        </p:nvSpPr>
        <p:spPr>
          <a:xfrm>
            <a:off x="0" y="761999"/>
            <a:ext cx="9144000" cy="6096001"/>
          </a:xfrm>
          <a:prstGeom prst="rect">
            <a:avLst/>
          </a:prstGeom>
        </p:spPr>
        <p:txBody>
          <a:bodyPr wrap="square" numCol="2">
            <a:spAutoFit/>
          </a:bodyPr>
          <a:lstStyle/>
          <a:p>
            <a:r>
              <a:rPr lang="en-US" sz="900" dirty="0" smtClean="0"/>
              <a:t>#</a:t>
            </a:r>
          </a:p>
          <a:p>
            <a:r>
              <a:rPr lang="en-US" sz="900" dirty="0" smtClean="0"/>
              <a:t>#  Spouted Bed Combustor</a:t>
            </a:r>
          </a:p>
          <a:p>
            <a:r>
              <a:rPr lang="en-US" sz="900" dirty="0" smtClean="0"/>
              <a:t>#</a:t>
            </a:r>
          </a:p>
          <a:p>
            <a:endParaRPr lang="en-US" sz="900" dirty="0" smtClean="0"/>
          </a:p>
          <a:p>
            <a:r>
              <a:rPr lang="en-US" sz="900" dirty="0" smtClean="0"/>
              <a:t># Author:  E.F. Modeler            Date: 9-28-94</a:t>
            </a:r>
          </a:p>
          <a:p>
            <a:endParaRPr lang="en-US" sz="900" dirty="0" smtClean="0"/>
          </a:p>
          <a:p>
            <a:pPr>
              <a:tabLst>
                <a:tab pos="457200" algn="l"/>
              </a:tabLst>
            </a:pPr>
            <a:r>
              <a:rPr lang="en-US" sz="900" dirty="0" smtClean="0"/>
              <a:t>! 1. Run control</a:t>
            </a:r>
          </a:p>
          <a:p>
            <a:pPr>
              <a:tabLst>
                <a:tab pos="457200" algn="l"/>
              </a:tabLst>
            </a:pPr>
            <a:r>
              <a:rPr lang="en-US" sz="900" dirty="0" smtClean="0"/>
              <a:t>	</a:t>
            </a:r>
            <a:r>
              <a:rPr lang="en-US" sz="900" dirty="0" err="1" smtClean="0"/>
              <a:t>Run_name</a:t>
            </a:r>
            <a:r>
              <a:rPr lang="en-US" sz="900" dirty="0" smtClean="0"/>
              <a:t>	= 'sbc01‘</a:t>
            </a:r>
          </a:p>
          <a:p>
            <a:pPr>
              <a:tabLst>
                <a:tab pos="457200" algn="l"/>
              </a:tabLst>
            </a:pPr>
            <a:r>
              <a:rPr lang="en-US" sz="900" dirty="0" smtClean="0"/>
              <a:t>	Description	= 'Spouted Bed Combustor‘</a:t>
            </a:r>
          </a:p>
          <a:p>
            <a:pPr>
              <a:tabLst>
                <a:tab pos="457200" algn="l"/>
              </a:tabLst>
            </a:pPr>
            <a:r>
              <a:rPr lang="en-US" sz="900" dirty="0" smtClean="0"/>
              <a:t>	Units		= '</a:t>
            </a:r>
            <a:r>
              <a:rPr lang="en-US" sz="900" dirty="0" err="1" smtClean="0"/>
              <a:t>cgs</a:t>
            </a:r>
            <a:r>
              <a:rPr lang="en-US" sz="900" dirty="0" smtClean="0"/>
              <a:t>‘</a:t>
            </a:r>
          </a:p>
          <a:p>
            <a:pPr>
              <a:tabLst>
                <a:tab pos="457200" algn="l"/>
              </a:tabLst>
            </a:pPr>
            <a:r>
              <a:rPr lang="en-US" sz="900" dirty="0" smtClean="0"/>
              <a:t>	</a:t>
            </a:r>
            <a:r>
              <a:rPr lang="en-US" sz="900" dirty="0" err="1" smtClean="0"/>
              <a:t>Run_type</a:t>
            </a:r>
            <a:r>
              <a:rPr lang="en-US" sz="900" dirty="0" smtClean="0"/>
              <a:t>	= 'new‘</a:t>
            </a:r>
          </a:p>
          <a:p>
            <a:pPr>
              <a:tabLst>
                <a:tab pos="457200" algn="l"/>
              </a:tabLst>
            </a:pPr>
            <a:r>
              <a:rPr lang="en-US" sz="900" dirty="0" smtClean="0"/>
              <a:t>	Time		=  0.0</a:t>
            </a:r>
          </a:p>
          <a:p>
            <a:pPr>
              <a:tabLst>
                <a:tab pos="457200" algn="l"/>
              </a:tabLst>
            </a:pPr>
            <a:r>
              <a:rPr lang="en-US" sz="900" dirty="0" smtClean="0"/>
              <a:t>	</a:t>
            </a:r>
            <a:r>
              <a:rPr lang="en-US" sz="900" dirty="0" err="1" smtClean="0"/>
              <a:t>Tstop</a:t>
            </a:r>
            <a:r>
              <a:rPr lang="en-US" sz="900" dirty="0" smtClean="0"/>
              <a:t>		=  0.1 </a:t>
            </a:r>
          </a:p>
          <a:p>
            <a:pPr>
              <a:tabLst>
                <a:tab pos="457200" algn="l"/>
              </a:tabLst>
            </a:pPr>
            <a:r>
              <a:rPr lang="en-US" sz="900" dirty="0" smtClean="0"/>
              <a:t>	DT		= 1.0E-4</a:t>
            </a:r>
          </a:p>
          <a:p>
            <a:pPr>
              <a:tabLst>
                <a:tab pos="457200" algn="l"/>
              </a:tabLst>
            </a:pPr>
            <a:r>
              <a:rPr lang="en-US" sz="900" dirty="0" smtClean="0"/>
              <a:t> 	ENERGY_EQ	= .T.</a:t>
            </a:r>
          </a:p>
          <a:p>
            <a:pPr>
              <a:tabLst>
                <a:tab pos="457200" algn="l"/>
              </a:tabLst>
            </a:pPr>
            <a:r>
              <a:rPr lang="en-US" sz="900" dirty="0" smtClean="0"/>
              <a:t>	SPECIES_EQ	= .T.  .T.  .T.</a:t>
            </a:r>
          </a:p>
          <a:p>
            <a:pPr>
              <a:tabLst>
                <a:tab pos="457200" algn="l"/>
              </a:tabLst>
            </a:pPr>
            <a:r>
              <a:rPr lang="en-US" sz="900" dirty="0" smtClean="0"/>
              <a:t>	CALL_USR	= .T.</a:t>
            </a:r>
          </a:p>
          <a:p>
            <a:pPr>
              <a:tabLst>
                <a:tab pos="457200" algn="l"/>
              </a:tabLst>
            </a:pPr>
            <a:endParaRPr lang="en-US" sz="900" dirty="0" smtClean="0"/>
          </a:p>
          <a:p>
            <a:pPr>
              <a:tabLst>
                <a:tab pos="457200" algn="l"/>
              </a:tabLst>
            </a:pPr>
            <a:r>
              <a:rPr lang="en-US" sz="900" dirty="0" smtClean="0"/>
              <a:t>  	</a:t>
            </a:r>
            <a:r>
              <a:rPr lang="en-US" sz="900" dirty="0" err="1" smtClean="0"/>
              <a:t>NORM_g</a:t>
            </a:r>
            <a:r>
              <a:rPr lang="en-US" sz="900" dirty="0" smtClean="0"/>
              <a:t> 	= 0.</a:t>
            </a:r>
          </a:p>
          <a:p>
            <a:pPr>
              <a:tabLst>
                <a:tab pos="457200" algn="l"/>
              </a:tabLst>
            </a:pPr>
            <a:r>
              <a:rPr lang="en-US" sz="900" dirty="0" smtClean="0"/>
              <a:t>  	NORM_s 	= 0.</a:t>
            </a:r>
          </a:p>
          <a:p>
            <a:pPr>
              <a:tabLst>
                <a:tab pos="457200" algn="l"/>
              </a:tabLst>
            </a:pPr>
            <a:r>
              <a:rPr lang="en-US" sz="900" dirty="0" smtClean="0"/>
              <a:t>	UR_FAC(1) 	= 0.7</a:t>
            </a:r>
          </a:p>
          <a:p>
            <a:pPr>
              <a:tabLst>
                <a:tab pos="457200" algn="l"/>
              </a:tabLst>
            </a:pPr>
            <a:r>
              <a:rPr lang="en-US" sz="900" dirty="0" smtClean="0"/>
              <a:t>	UR_FAC(3) 	= 0.3</a:t>
            </a:r>
          </a:p>
          <a:p>
            <a:pPr>
              <a:tabLst>
                <a:tab pos="457200" algn="l"/>
              </a:tabLst>
            </a:pPr>
            <a:r>
              <a:rPr lang="en-US" sz="900" dirty="0" smtClean="0"/>
              <a:t>	UR_FAC(4) 	= 0.3</a:t>
            </a:r>
          </a:p>
          <a:p>
            <a:pPr>
              <a:tabLst>
                <a:tab pos="457200" algn="l"/>
              </a:tabLst>
            </a:pPr>
            <a:endParaRPr lang="en-US" sz="900" dirty="0" smtClean="0"/>
          </a:p>
          <a:p>
            <a:pPr>
              <a:tabLst>
                <a:tab pos="457200" algn="l"/>
              </a:tabLst>
            </a:pPr>
            <a:r>
              <a:rPr lang="en-US" sz="900" dirty="0" smtClean="0"/>
              <a:t>! 2. User defined constants</a:t>
            </a:r>
          </a:p>
          <a:p>
            <a:pPr>
              <a:tabLst>
                <a:tab pos="457200" algn="l"/>
              </a:tabLst>
            </a:pPr>
            <a:r>
              <a:rPr lang="en-US" sz="900" dirty="0" smtClean="0"/>
              <a:t>	C		=  0.9	 1.0E2</a:t>
            </a:r>
          </a:p>
          <a:p>
            <a:pPr>
              <a:tabLst>
                <a:tab pos="457200" algn="l"/>
              </a:tabLst>
            </a:pPr>
            <a:r>
              <a:rPr lang="en-US" sz="900" dirty="0" smtClean="0"/>
              <a:t>	C_NAME  ='Ash fraction threshold' 'Pseudo reaction const.‘</a:t>
            </a:r>
          </a:p>
          <a:p>
            <a:pPr>
              <a:tabLst>
                <a:tab pos="457200" algn="l"/>
              </a:tabLst>
            </a:pPr>
            <a:r>
              <a:rPr lang="en-US" sz="900" dirty="0" smtClean="0"/>
              <a:t>	PAFC		= 0.6</a:t>
            </a:r>
          </a:p>
          <a:p>
            <a:pPr>
              <a:tabLst>
                <a:tab pos="457200" algn="l"/>
              </a:tabLst>
            </a:pPr>
            <a:endParaRPr lang="en-US" sz="900" dirty="0" smtClean="0"/>
          </a:p>
          <a:p>
            <a:pPr>
              <a:tabLst>
                <a:tab pos="457200" algn="l"/>
              </a:tabLst>
            </a:pPr>
            <a:r>
              <a:rPr lang="en-US" sz="900" dirty="0" smtClean="0"/>
              <a:t>! 3. Geometry</a:t>
            </a:r>
          </a:p>
          <a:p>
            <a:pPr>
              <a:tabLst>
                <a:tab pos="457200" algn="l"/>
              </a:tabLst>
            </a:pPr>
            <a:r>
              <a:rPr lang="en-US" sz="900" dirty="0" smtClean="0"/>
              <a:t>	Coordinates	= 'Cylindrical‘</a:t>
            </a:r>
          </a:p>
          <a:p>
            <a:pPr>
              <a:tabLst>
                <a:tab pos="457200" algn="l"/>
              </a:tabLst>
            </a:pPr>
            <a:r>
              <a:rPr lang="en-US" sz="900" dirty="0" smtClean="0"/>
              <a:t>	IMAX		= 19</a:t>
            </a:r>
          </a:p>
          <a:p>
            <a:pPr>
              <a:tabLst>
                <a:tab pos="457200" algn="l"/>
              </a:tabLst>
            </a:pPr>
            <a:r>
              <a:rPr lang="en-US" sz="900" dirty="0" smtClean="0"/>
              <a:t>	DX 		= 4*0.5, .59, .69, .81, .91, 11*1.0</a:t>
            </a:r>
          </a:p>
          <a:p>
            <a:pPr>
              <a:tabLst>
                <a:tab pos="457200" algn="l"/>
              </a:tabLst>
            </a:pPr>
            <a:r>
              <a:rPr lang="en-US" sz="900" dirty="0" smtClean="0"/>
              <a:t>	JMAX		= 60</a:t>
            </a:r>
          </a:p>
          <a:p>
            <a:pPr>
              <a:tabLst>
                <a:tab pos="457200" algn="l"/>
              </a:tabLst>
            </a:pPr>
            <a:r>
              <a:rPr lang="en-US" sz="900" dirty="0" smtClean="0"/>
              <a:t>	YLENGTH	= 150.0</a:t>
            </a:r>
          </a:p>
          <a:p>
            <a:pPr>
              <a:tabLst>
                <a:tab pos="457200" algn="l"/>
              </a:tabLst>
            </a:pPr>
            <a:r>
              <a:rPr lang="en-US" sz="900" dirty="0" smtClean="0"/>
              <a:t>	NO_K		= .T.</a:t>
            </a:r>
          </a:p>
          <a:p>
            <a:pPr>
              <a:tabLst>
                <a:tab pos="457200" algn="l"/>
              </a:tabLst>
            </a:pPr>
            <a:endParaRPr lang="en-US" sz="900" dirty="0" smtClean="0"/>
          </a:p>
          <a:p>
            <a:pPr>
              <a:tabLst>
                <a:tab pos="457200" algn="l"/>
              </a:tabLst>
            </a:pPr>
            <a:r>
              <a:rPr lang="en-US" sz="900" dirty="0" smtClean="0"/>
              <a:t>! 4. Gas phase</a:t>
            </a:r>
          </a:p>
          <a:p>
            <a:pPr>
              <a:tabLst>
                <a:tab pos="457200" algn="l"/>
              </a:tabLst>
            </a:pPr>
            <a:r>
              <a:rPr lang="en-US" sz="900" dirty="0" smtClean="0"/>
              <a:t>	NMAX(0)		= 4</a:t>
            </a:r>
          </a:p>
          <a:p>
            <a:pPr>
              <a:tabLst>
                <a:tab pos="457200" algn="l"/>
              </a:tabLst>
            </a:pPr>
            <a:r>
              <a:rPr lang="en-US" sz="900" dirty="0" smtClean="0"/>
              <a:t>	SPECIES_NAME = 'O2'  'CO'   'CO2'   'N2‘</a:t>
            </a:r>
          </a:p>
          <a:p>
            <a:pPr>
              <a:tabLst>
                <a:tab pos="457200" algn="l"/>
              </a:tabLst>
            </a:pPr>
            <a:r>
              <a:rPr lang="en-US" sz="900" dirty="0" smtClean="0"/>
              <a:t>!	</a:t>
            </a:r>
            <a:r>
              <a:rPr lang="en-US" sz="900" dirty="0" err="1" smtClean="0"/>
              <a:t>MW_g</a:t>
            </a:r>
            <a:r>
              <a:rPr lang="en-US" sz="900" dirty="0" smtClean="0"/>
              <a:t>		= 32.  28.  44.   28.</a:t>
            </a:r>
          </a:p>
          <a:p>
            <a:pPr>
              <a:tabLst>
                <a:tab pos="457200" algn="l"/>
              </a:tabLst>
            </a:pPr>
            <a:endParaRPr lang="en-US" sz="900" dirty="0" smtClean="0"/>
          </a:p>
          <a:p>
            <a:pPr>
              <a:tabLst>
                <a:tab pos="457200" algn="l"/>
              </a:tabLst>
            </a:pPr>
            <a:endParaRPr lang="en-US" sz="900" dirty="0" smtClean="0"/>
          </a:p>
          <a:p>
            <a:pPr>
              <a:tabLst>
                <a:tab pos="457200" algn="l"/>
              </a:tabLst>
            </a:pPr>
            <a:r>
              <a:rPr lang="en-US" sz="900" dirty="0" smtClean="0"/>
              <a:t>! 5. Solids phase</a:t>
            </a:r>
          </a:p>
          <a:p>
            <a:pPr>
              <a:tabLst>
                <a:tab pos="457200" algn="l"/>
              </a:tabLst>
            </a:pPr>
            <a:r>
              <a:rPr lang="en-US" sz="900" dirty="0" smtClean="0"/>
              <a:t>	MMAX		= 2</a:t>
            </a:r>
          </a:p>
          <a:p>
            <a:pPr>
              <a:tabLst>
                <a:tab pos="457200" algn="l"/>
              </a:tabLst>
            </a:pPr>
            <a:r>
              <a:rPr lang="en-US" sz="900" dirty="0" smtClean="0"/>
              <a:t>	D_p0		= .1	.1</a:t>
            </a:r>
          </a:p>
          <a:p>
            <a:pPr>
              <a:tabLst>
                <a:tab pos="457200" algn="l"/>
              </a:tabLst>
            </a:pPr>
            <a:r>
              <a:rPr lang="en-US" sz="900" dirty="0" smtClean="0"/>
              <a:t>	RO_s		= 1.0	1.0</a:t>
            </a:r>
          </a:p>
          <a:p>
            <a:pPr>
              <a:tabLst>
                <a:tab pos="457200" algn="l"/>
              </a:tabLst>
            </a:pPr>
            <a:r>
              <a:rPr lang="en-US" sz="900" dirty="0" smtClean="0"/>
              <a:t>	NMAX(1)	= 2	2</a:t>
            </a:r>
          </a:p>
          <a:p>
            <a:pPr>
              <a:tabLst>
                <a:tab pos="457200" algn="l"/>
              </a:tabLst>
            </a:pPr>
            <a:r>
              <a:rPr lang="en-US" sz="900" dirty="0" smtClean="0"/>
              <a:t>	SPECIES_NAME(5) = 'Fixed Carbon' 'Coal Ash' 'Fixed Carbon' 'Coal Ash‘</a:t>
            </a:r>
          </a:p>
          <a:p>
            <a:pPr>
              <a:tabLst>
                <a:tab pos="457200" algn="l"/>
              </a:tabLst>
            </a:pPr>
            <a:r>
              <a:rPr lang="en-US" sz="900" dirty="0" smtClean="0"/>
              <a:t>!	MW_s(1,1)	= 12.	12.</a:t>
            </a:r>
          </a:p>
          <a:p>
            <a:pPr>
              <a:tabLst>
                <a:tab pos="457200" algn="l"/>
              </a:tabLst>
            </a:pPr>
            <a:r>
              <a:rPr lang="en-US" sz="900" dirty="0" smtClean="0"/>
              <a:t>!	MW_s(1,2)	= 56.	56.</a:t>
            </a:r>
          </a:p>
          <a:p>
            <a:pPr>
              <a:tabLst>
                <a:tab pos="457200" algn="l"/>
              </a:tabLst>
            </a:pPr>
            <a:endParaRPr lang="en-US" sz="900" dirty="0" smtClean="0"/>
          </a:p>
          <a:p>
            <a:pPr>
              <a:tabLst>
                <a:tab pos="457200" algn="l"/>
              </a:tabLst>
            </a:pPr>
            <a:r>
              <a:rPr lang="en-US" sz="900" dirty="0" smtClean="0"/>
              <a:t>	</a:t>
            </a:r>
            <a:r>
              <a:rPr lang="en-US" sz="900" dirty="0" err="1" smtClean="0"/>
              <a:t>EP_star</a:t>
            </a:r>
            <a:r>
              <a:rPr lang="en-US" sz="900" dirty="0" smtClean="0"/>
              <a:t>		= 0.5</a:t>
            </a:r>
          </a:p>
          <a:p>
            <a:pPr>
              <a:tabLst>
                <a:tab pos="457200" algn="l"/>
              </a:tabLst>
            </a:pPr>
            <a:r>
              <a:rPr lang="en-US" sz="900" dirty="0" smtClean="0"/>
              <a:t>	e		= 0.8</a:t>
            </a:r>
          </a:p>
          <a:p>
            <a:pPr>
              <a:tabLst>
                <a:tab pos="457200" algn="l"/>
              </a:tabLst>
            </a:pPr>
            <a:r>
              <a:rPr lang="en-US" sz="900" dirty="0" smtClean="0"/>
              <a:t>	</a:t>
            </a:r>
            <a:r>
              <a:rPr lang="en-US" sz="900" dirty="0" err="1" smtClean="0"/>
              <a:t>C_f</a:t>
            </a:r>
            <a:r>
              <a:rPr lang="en-US" sz="900" dirty="0" smtClean="0"/>
              <a:t>		= 0.1</a:t>
            </a:r>
          </a:p>
          <a:p>
            <a:pPr>
              <a:tabLst>
                <a:tab pos="457200" algn="l"/>
              </a:tabLst>
            </a:pPr>
            <a:r>
              <a:rPr lang="en-US" sz="900" dirty="0" smtClean="0"/>
              <a:t>	Phi		= 30.0</a:t>
            </a:r>
          </a:p>
          <a:p>
            <a:pPr>
              <a:tabLst>
                <a:tab pos="457200" algn="l"/>
              </a:tabLst>
            </a:pPr>
            <a:r>
              <a:rPr lang="en-US" sz="900" dirty="0" smtClean="0"/>
              <a:t>!  FEDORS_LANDEL = .TRUE.      !compute </a:t>
            </a:r>
            <a:r>
              <a:rPr lang="en-US" sz="900" dirty="0" err="1" smtClean="0"/>
              <a:t>ep_star</a:t>
            </a:r>
            <a:r>
              <a:rPr lang="en-US" sz="900" dirty="0" smtClean="0"/>
              <a:t> using </a:t>
            </a:r>
            <a:r>
              <a:rPr lang="en-US" sz="900" dirty="0" err="1" smtClean="0"/>
              <a:t>Fedors_landel</a:t>
            </a:r>
            <a:r>
              <a:rPr lang="en-US" sz="900" dirty="0" smtClean="0"/>
              <a:t> correlation</a:t>
            </a:r>
          </a:p>
          <a:p>
            <a:pPr>
              <a:tabLst>
                <a:tab pos="457200" algn="l"/>
              </a:tabLst>
            </a:pPr>
            <a:r>
              <a:rPr lang="en-US" sz="900" dirty="0" smtClean="0"/>
              <a:t>  YU_STANDISH = .TRUE.             !compute </a:t>
            </a:r>
            <a:r>
              <a:rPr lang="en-US" sz="900" dirty="0" err="1" smtClean="0"/>
              <a:t>ep_star</a:t>
            </a:r>
            <a:r>
              <a:rPr lang="en-US" sz="900" dirty="0" smtClean="0"/>
              <a:t> using </a:t>
            </a:r>
            <a:r>
              <a:rPr lang="en-US" sz="900" dirty="0" err="1" smtClean="0"/>
              <a:t>Yu_Standish</a:t>
            </a:r>
            <a:r>
              <a:rPr lang="en-US" sz="900" dirty="0" smtClean="0"/>
              <a:t> correlation</a:t>
            </a:r>
          </a:p>
          <a:p>
            <a:pPr>
              <a:tabLst>
                <a:tab pos="457200" algn="l"/>
              </a:tabLst>
            </a:pPr>
            <a:endParaRPr lang="en-US" sz="900" dirty="0" smtClean="0"/>
          </a:p>
          <a:p>
            <a:pPr>
              <a:tabLst>
                <a:tab pos="457200" algn="l"/>
              </a:tabLst>
            </a:pPr>
            <a:r>
              <a:rPr lang="en-US" sz="900" dirty="0" smtClean="0"/>
              <a:t>! 6. Initial conditions</a:t>
            </a:r>
          </a:p>
          <a:p>
            <a:pPr>
              <a:tabLst>
                <a:tab pos="457200" algn="l"/>
              </a:tabLst>
            </a:pPr>
            <a:r>
              <a:rPr lang="en-US" sz="900" dirty="0" smtClean="0"/>
              <a:t>                       !   Bed		!freeboard</a:t>
            </a:r>
          </a:p>
          <a:p>
            <a:pPr>
              <a:tabLst>
                <a:tab pos="457200" algn="l"/>
              </a:tabLst>
            </a:pPr>
            <a:r>
              <a:rPr lang="en-US" sz="900" dirty="0" smtClean="0"/>
              <a:t>	</a:t>
            </a:r>
            <a:r>
              <a:rPr lang="en-US" sz="900" dirty="0" err="1" smtClean="0"/>
              <a:t>IC_X_w</a:t>
            </a:r>
            <a:r>
              <a:rPr lang="en-US" sz="900" dirty="0" smtClean="0"/>
              <a:t>		=  2*0.0</a:t>
            </a:r>
          </a:p>
          <a:p>
            <a:pPr>
              <a:tabLst>
                <a:tab pos="457200" algn="l"/>
              </a:tabLst>
            </a:pPr>
            <a:r>
              <a:rPr lang="en-US" sz="900" dirty="0" smtClean="0"/>
              <a:t>	</a:t>
            </a:r>
            <a:r>
              <a:rPr lang="en-US" sz="900" dirty="0" err="1" smtClean="0"/>
              <a:t>IC_X_e</a:t>
            </a:r>
            <a:r>
              <a:rPr lang="en-US" sz="900" dirty="0" smtClean="0"/>
              <a:t>		= 2*16.0</a:t>
            </a:r>
          </a:p>
          <a:p>
            <a:pPr>
              <a:tabLst>
                <a:tab pos="457200" algn="l"/>
              </a:tabLst>
            </a:pPr>
            <a:r>
              <a:rPr lang="en-US" sz="900" dirty="0" smtClean="0"/>
              <a:t>	IC_Y_s		=  0.0	50.</a:t>
            </a:r>
          </a:p>
          <a:p>
            <a:pPr>
              <a:tabLst>
                <a:tab pos="457200" algn="l"/>
              </a:tabLst>
            </a:pPr>
            <a:r>
              <a:rPr lang="en-US" sz="900" dirty="0" smtClean="0"/>
              <a:t>	</a:t>
            </a:r>
            <a:r>
              <a:rPr lang="en-US" sz="900" dirty="0" err="1" smtClean="0"/>
              <a:t>IC_Y_n</a:t>
            </a:r>
            <a:r>
              <a:rPr lang="en-US" sz="900" dirty="0" smtClean="0"/>
              <a:t>		= 50.	150.0</a:t>
            </a:r>
          </a:p>
          <a:p>
            <a:pPr>
              <a:tabLst>
                <a:tab pos="457200" algn="l"/>
              </a:tabLst>
            </a:pPr>
            <a:endParaRPr lang="en-US" sz="900" dirty="0" smtClean="0"/>
          </a:p>
          <a:p>
            <a:pPr>
              <a:tabLst>
                <a:tab pos="457200" algn="l"/>
              </a:tabLst>
            </a:pPr>
            <a:r>
              <a:rPr lang="en-US" sz="900" dirty="0" smtClean="0"/>
              <a:t>	</a:t>
            </a:r>
            <a:r>
              <a:rPr lang="en-US" sz="900" dirty="0" err="1" smtClean="0"/>
              <a:t>IC_EP_g</a:t>
            </a:r>
            <a:r>
              <a:rPr lang="en-US" sz="900" dirty="0" smtClean="0"/>
              <a:t>	=  0.5	1.0</a:t>
            </a:r>
          </a:p>
          <a:p>
            <a:pPr>
              <a:tabLst>
                <a:tab pos="457200" algn="l"/>
              </a:tabLst>
            </a:pPr>
            <a:r>
              <a:rPr lang="en-US" sz="900" dirty="0" smtClean="0"/>
              <a:t>	</a:t>
            </a:r>
            <a:r>
              <a:rPr lang="en-US" sz="900" dirty="0" err="1" smtClean="0"/>
              <a:t>IC_P_Star</a:t>
            </a:r>
            <a:r>
              <a:rPr lang="en-US" sz="900" dirty="0" smtClean="0"/>
              <a:t>	=  2*0.0</a:t>
            </a:r>
          </a:p>
          <a:p>
            <a:pPr>
              <a:tabLst>
                <a:tab pos="457200" algn="l"/>
              </a:tabLst>
            </a:pPr>
            <a:r>
              <a:rPr lang="en-US" sz="900" dirty="0" smtClean="0"/>
              <a:t>	IC_ROP_s(1,1)	=  0.5	0.0</a:t>
            </a:r>
          </a:p>
          <a:p>
            <a:pPr>
              <a:tabLst>
                <a:tab pos="457200" algn="l"/>
              </a:tabLst>
            </a:pPr>
            <a:r>
              <a:rPr lang="en-US" sz="900" dirty="0" smtClean="0"/>
              <a:t>	IC_ROP_s(1,2)	=  2*0.0</a:t>
            </a:r>
          </a:p>
          <a:p>
            <a:pPr>
              <a:tabLst>
                <a:tab pos="457200" algn="l"/>
              </a:tabLst>
            </a:pPr>
            <a:endParaRPr lang="en-US" sz="900" dirty="0" smtClean="0"/>
          </a:p>
          <a:p>
            <a:pPr>
              <a:tabLst>
                <a:tab pos="457200" algn="l"/>
              </a:tabLst>
            </a:pPr>
            <a:r>
              <a:rPr lang="en-US" sz="900" dirty="0" smtClean="0"/>
              <a:t>	</a:t>
            </a:r>
            <a:r>
              <a:rPr lang="en-US" sz="900" dirty="0" err="1" smtClean="0"/>
              <a:t>IC_T_g</a:t>
            </a:r>
            <a:r>
              <a:rPr lang="en-US" sz="900" dirty="0" smtClean="0"/>
              <a:t>		= 2*1050.0</a:t>
            </a:r>
          </a:p>
          <a:p>
            <a:pPr>
              <a:tabLst>
                <a:tab pos="457200" algn="l"/>
              </a:tabLst>
            </a:pPr>
            <a:r>
              <a:rPr lang="en-US" sz="900" dirty="0" smtClean="0"/>
              <a:t>	IC_T_s(1,1)	= 2*1050.0</a:t>
            </a:r>
          </a:p>
          <a:p>
            <a:pPr>
              <a:tabLst>
                <a:tab pos="457200" algn="l"/>
              </a:tabLst>
            </a:pPr>
            <a:r>
              <a:rPr lang="en-US" sz="900" dirty="0" smtClean="0"/>
              <a:t>	IC_T_s(1,2)	= 2*1050.0</a:t>
            </a:r>
          </a:p>
          <a:p>
            <a:pPr>
              <a:tabLst>
                <a:tab pos="457200" algn="l"/>
              </a:tabLst>
            </a:pPr>
            <a:r>
              <a:rPr lang="en-US" sz="900" dirty="0" smtClean="0"/>
              <a:t>	</a:t>
            </a:r>
            <a:r>
              <a:rPr lang="en-US" sz="900" dirty="0" err="1" smtClean="0"/>
              <a:t>IC_U_g</a:t>
            </a:r>
            <a:r>
              <a:rPr lang="en-US" sz="900" dirty="0" smtClean="0"/>
              <a:t>		=  2*0.0</a:t>
            </a:r>
          </a:p>
          <a:p>
            <a:pPr>
              <a:tabLst>
                <a:tab pos="457200" algn="l"/>
              </a:tabLst>
            </a:pPr>
            <a:r>
              <a:rPr lang="en-US" sz="900" dirty="0" smtClean="0"/>
              <a:t>	</a:t>
            </a:r>
            <a:r>
              <a:rPr lang="en-US" sz="900" dirty="0" err="1" smtClean="0"/>
              <a:t>IC_V_g</a:t>
            </a:r>
            <a:r>
              <a:rPr lang="en-US" sz="900" dirty="0" smtClean="0"/>
              <a:t>		= 2*30.0</a:t>
            </a:r>
          </a:p>
          <a:p>
            <a:pPr>
              <a:tabLst>
                <a:tab pos="457200" algn="l"/>
              </a:tabLst>
            </a:pPr>
            <a:r>
              <a:rPr lang="en-US" sz="900" dirty="0" smtClean="0"/>
              <a:t>	IC_U_s(1,1)	=  2*0.0</a:t>
            </a:r>
          </a:p>
          <a:p>
            <a:pPr>
              <a:tabLst>
                <a:tab pos="457200" algn="l"/>
              </a:tabLst>
            </a:pPr>
            <a:r>
              <a:rPr lang="en-US" sz="900" dirty="0" smtClean="0"/>
              <a:t>	IC_V_s(1,1)	=  2*1.0</a:t>
            </a:r>
          </a:p>
          <a:p>
            <a:pPr>
              <a:tabLst>
                <a:tab pos="457200" algn="l"/>
              </a:tabLst>
            </a:pPr>
            <a:r>
              <a:rPr lang="en-US" sz="900" dirty="0" smtClean="0"/>
              <a:t>	</a:t>
            </a:r>
            <a:r>
              <a:rPr lang="en-US" sz="900" dirty="0" err="1" smtClean="0"/>
              <a:t>IC_X_g</a:t>
            </a:r>
            <a:r>
              <a:rPr lang="en-US" sz="900" dirty="0" smtClean="0"/>
              <a:t>(1,1)	=  2*0.0</a:t>
            </a:r>
          </a:p>
          <a:p>
            <a:pPr>
              <a:tabLst>
                <a:tab pos="457200" algn="l"/>
              </a:tabLst>
            </a:pPr>
            <a:r>
              <a:rPr lang="en-US" sz="900" dirty="0" smtClean="0"/>
              <a:t>	</a:t>
            </a:r>
            <a:r>
              <a:rPr lang="en-US" sz="900" dirty="0" err="1" smtClean="0"/>
              <a:t>IC_X_g</a:t>
            </a:r>
            <a:r>
              <a:rPr lang="en-US" sz="900" dirty="0" smtClean="0"/>
              <a:t>(1,2)	=  2*0.0</a:t>
            </a:r>
          </a:p>
          <a:p>
            <a:pPr>
              <a:tabLst>
                <a:tab pos="457200" algn="l"/>
              </a:tabLst>
            </a:pPr>
            <a:r>
              <a:rPr lang="en-US" sz="900" dirty="0" smtClean="0"/>
              <a:t>	</a:t>
            </a:r>
            <a:r>
              <a:rPr lang="en-US" sz="900" dirty="0" err="1" smtClean="0"/>
              <a:t>IC_X_g</a:t>
            </a:r>
            <a:r>
              <a:rPr lang="en-US" sz="900" dirty="0" smtClean="0"/>
              <a:t>(1,3)	=  2*0.0</a:t>
            </a:r>
          </a:p>
          <a:p>
            <a:pPr>
              <a:tabLst>
                <a:tab pos="457200" algn="l"/>
              </a:tabLst>
            </a:pPr>
            <a:r>
              <a:rPr lang="en-US" sz="900" dirty="0" smtClean="0"/>
              <a:t>	</a:t>
            </a:r>
            <a:r>
              <a:rPr lang="en-US" sz="900" dirty="0" err="1" smtClean="0"/>
              <a:t>IC_X_g</a:t>
            </a:r>
            <a:r>
              <a:rPr lang="en-US" sz="900" dirty="0" smtClean="0"/>
              <a:t>(1,4)	=  2*1.0</a:t>
            </a:r>
          </a:p>
          <a:p>
            <a:pPr>
              <a:tabLst>
                <a:tab pos="457200" algn="l"/>
              </a:tabLst>
            </a:pPr>
            <a:endParaRPr lang="en-US" sz="900" dirty="0" smtClean="0"/>
          </a:p>
          <a:p>
            <a:pPr>
              <a:tabLst>
                <a:tab pos="457200" algn="l"/>
              </a:tabLst>
            </a:pPr>
            <a:r>
              <a:rPr lang="en-US" sz="900" dirty="0" smtClean="0"/>
              <a:t>	IC_X_s(1,1,1)	=  2*0.1</a:t>
            </a:r>
          </a:p>
          <a:p>
            <a:pPr>
              <a:tabLst>
                <a:tab pos="457200" algn="l"/>
              </a:tabLst>
            </a:pPr>
            <a:r>
              <a:rPr lang="en-US" sz="900" dirty="0" smtClean="0"/>
              <a:t>	IC_X_s(1,1,2)	=  2*0.9</a:t>
            </a:r>
            <a:endParaRPr lang="en-US" sz="900" dirty="0"/>
          </a:p>
        </p:txBody>
      </p:sp>
      <p:sp>
        <p:nvSpPr>
          <p:cNvPr id="6" name="TextBox 5"/>
          <p:cNvSpPr txBox="1"/>
          <p:nvPr/>
        </p:nvSpPr>
        <p:spPr>
          <a:xfrm>
            <a:off x="3048000" y="3124200"/>
            <a:ext cx="1371600" cy="738664"/>
          </a:xfrm>
          <a:prstGeom prst="rect">
            <a:avLst/>
          </a:prstGeom>
          <a:noFill/>
        </p:spPr>
        <p:txBody>
          <a:bodyPr wrap="square" rtlCol="0">
            <a:spAutoFit/>
          </a:bodyPr>
          <a:lstStyle/>
          <a:p>
            <a:r>
              <a:rPr lang="en-US" sz="1400" b="1" dirty="0" smtClean="0">
                <a:solidFill>
                  <a:schemeClr val="accent6"/>
                </a:solidFill>
              </a:rPr>
              <a:t>More on this in following slides</a:t>
            </a:r>
          </a:p>
        </p:txBody>
      </p:sp>
      <p:cxnSp>
        <p:nvCxnSpPr>
          <p:cNvPr id="8" name="Straight Arrow Connector 7"/>
          <p:cNvCxnSpPr>
            <a:stCxn id="6" idx="1"/>
          </p:cNvCxnSpPr>
          <p:nvPr/>
        </p:nvCxnSpPr>
        <p:spPr>
          <a:xfrm flipH="1" flipV="1">
            <a:off x="2209800" y="3048000"/>
            <a:ext cx="838200" cy="445532"/>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6" idx="1"/>
          </p:cNvCxnSpPr>
          <p:nvPr/>
        </p:nvCxnSpPr>
        <p:spPr>
          <a:xfrm flipH="1">
            <a:off x="1981200" y="3493532"/>
            <a:ext cx="1066800" cy="697468"/>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Reactor Design</a:t>
            </a:r>
            <a:endParaRPr lang="en-US" dirty="0"/>
          </a:p>
        </p:txBody>
      </p:sp>
      <p:sp>
        <p:nvSpPr>
          <p:cNvPr id="3" name="Rectangle 2"/>
          <p:cNvSpPr/>
          <p:nvPr/>
        </p:nvSpPr>
        <p:spPr>
          <a:xfrm>
            <a:off x="685800" y="1143000"/>
            <a:ext cx="7988300" cy="5016758"/>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en-US" sz="2000" b="1" dirty="0" smtClean="0"/>
              <a:t>The objective of reactor design is to create the right conditions for reactions. The temperature and reactant species distribution, appropriate residence time and removal of products must be considered.  Including the effect of a catalyst may be necessary. A comprehensive understanding of all the competing and interacting mechanisms is required to arrive at better designs and improved processes. </a:t>
            </a:r>
            <a:r>
              <a:rPr lang="en-US" sz="2000" b="1" dirty="0" smtClean="0">
                <a:solidFill>
                  <a:schemeClr val="tx1"/>
                </a:solidFill>
              </a:rPr>
              <a:t>In particular, gas-solids reacting flows involve, not only complex interactions of granular materials with gas flow, but also phase-change, heterogeneous and homogeneous reactions, heat and mass transfer. Moreover, the spatial and temporal scales may vary over many orders of magnitude</a:t>
            </a:r>
            <a:r>
              <a:rPr lang="en-US" sz="2000" b="1" dirty="0" smtClean="0"/>
              <a:t>. Thus modeling gas-solid reacting flows requires the integration of the best physics and chemistry models from various science and engineering fields with the most advanced computational algorithms.  These algorithms must be scalable to large high-performance computers in order to bear on this important topic.</a:t>
            </a:r>
            <a:endParaRPr lang="en-US" sz="2000" b="1" dirty="0"/>
          </a:p>
        </p:txBody>
      </p:sp>
      <p:sp>
        <p:nvSpPr>
          <p:cNvPr id="5" name="Rectangle 7"/>
          <p:cNvSpPr>
            <a:spLocks noChangeArrowheads="1"/>
          </p:cNvSpPr>
          <p:nvPr/>
        </p:nvSpPr>
        <p:spPr bwMode="auto">
          <a:xfrm>
            <a:off x="2512101" y="6457890"/>
            <a:ext cx="6631899" cy="400110"/>
          </a:xfrm>
          <a:prstGeom prst="rect">
            <a:avLst/>
          </a:prstGeom>
          <a:noFill/>
          <a:ln w="9525">
            <a:noFill/>
            <a:miter lim="800000"/>
            <a:headEnd/>
            <a:tailEnd/>
          </a:ln>
        </p:spPr>
        <p:txBody>
          <a:bodyPr wrap="square">
            <a:spAutoFit/>
          </a:bodyPr>
          <a:lstStyle/>
          <a:p>
            <a:pPr algn="r"/>
            <a:r>
              <a:rPr lang="en-US" sz="1000" b="1" dirty="0" smtClean="0"/>
              <a:t>Except from preface of an </a:t>
            </a:r>
            <a:r>
              <a:rPr lang="en-US" sz="1000" b="1" i="1" dirty="0" smtClean="0"/>
              <a:t>Edited </a:t>
            </a:r>
            <a:r>
              <a:rPr lang="en-US" sz="1000" b="1" i="1" dirty="0"/>
              <a:t>Book on “Computational Gas-Solids Flows and Reacting Systems: </a:t>
            </a:r>
            <a:r>
              <a:rPr lang="en-US" sz="1000" b="1" i="1" dirty="0" smtClean="0"/>
              <a:t>Theory</a:t>
            </a:r>
            <a:r>
              <a:rPr lang="en-US" sz="1000" b="1" i="1" dirty="0"/>
              <a:t>, Methods and Practice,” </a:t>
            </a:r>
            <a:r>
              <a:rPr lang="en-US" sz="1000" b="1" i="1" dirty="0" smtClean="0"/>
              <a:t>May, 2010, Eds. </a:t>
            </a:r>
            <a:r>
              <a:rPr lang="en-US" sz="1000" b="1" dirty="0" smtClean="0"/>
              <a:t>S.  Pannala, M. Syamlal and T. O’Brien, </a:t>
            </a:r>
            <a:endParaRPr lang="en-US" sz="1000" b="1" i="1"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normAutofit/>
          </a:bodyPr>
          <a:lstStyle/>
          <a:p>
            <a:r>
              <a:rPr lang="en-US" dirty="0" smtClean="0"/>
              <a:t>Spouted Bed Combustor Example: mfix.dat (2)</a:t>
            </a:r>
            <a:endParaRPr lang="en-US" dirty="0"/>
          </a:p>
        </p:txBody>
      </p:sp>
      <p:sp>
        <p:nvSpPr>
          <p:cNvPr id="3" name="Rectangle 2"/>
          <p:cNvSpPr/>
          <p:nvPr/>
        </p:nvSpPr>
        <p:spPr>
          <a:xfrm>
            <a:off x="0" y="761999"/>
            <a:ext cx="9144000" cy="6096001"/>
          </a:xfrm>
          <a:prstGeom prst="rect">
            <a:avLst/>
          </a:prstGeom>
        </p:spPr>
        <p:txBody>
          <a:bodyPr wrap="square" numCol="2">
            <a:spAutoFit/>
          </a:bodyPr>
          <a:lstStyle/>
          <a:p>
            <a:pPr>
              <a:tabLst>
                <a:tab pos="457200" algn="l"/>
              </a:tabLst>
            </a:pPr>
            <a:r>
              <a:rPr lang="en-US" sz="900" dirty="0" smtClean="0"/>
              <a:t>! 7. Boundary conditions</a:t>
            </a:r>
          </a:p>
          <a:p>
            <a:pPr>
              <a:tabLst>
                <a:tab pos="457200" algn="l"/>
              </a:tabLst>
            </a:pPr>
            <a:r>
              <a:rPr lang="en-US" sz="900" dirty="0" smtClean="0"/>
              <a:t>		 	 !Jet	annulus	outlet</a:t>
            </a:r>
          </a:p>
          <a:p>
            <a:pPr>
              <a:tabLst>
                <a:tab pos="457200" algn="l"/>
              </a:tabLst>
            </a:pPr>
            <a:r>
              <a:rPr lang="en-US" sz="900" dirty="0" smtClean="0"/>
              <a:t>	</a:t>
            </a:r>
            <a:r>
              <a:rPr lang="en-US" sz="900" dirty="0" err="1" smtClean="0"/>
              <a:t>BC_X_w</a:t>
            </a:r>
            <a:r>
              <a:rPr lang="en-US" sz="900" dirty="0" smtClean="0"/>
              <a:t>		=  0.0	1.0	  0.0</a:t>
            </a:r>
          </a:p>
          <a:p>
            <a:pPr>
              <a:tabLst>
                <a:tab pos="457200" algn="l"/>
              </a:tabLst>
            </a:pPr>
            <a:r>
              <a:rPr lang="en-US" sz="900" dirty="0" smtClean="0"/>
              <a:t>	</a:t>
            </a:r>
            <a:r>
              <a:rPr lang="en-US" sz="900" dirty="0" err="1" smtClean="0"/>
              <a:t>BC_X_e</a:t>
            </a:r>
            <a:r>
              <a:rPr lang="en-US" sz="900" dirty="0" smtClean="0"/>
              <a:t>		=  1.0	6.0	  3.0</a:t>
            </a:r>
          </a:p>
          <a:p>
            <a:pPr>
              <a:tabLst>
                <a:tab pos="457200" algn="l"/>
              </a:tabLst>
            </a:pPr>
            <a:r>
              <a:rPr lang="en-US" sz="900" dirty="0" smtClean="0"/>
              <a:t>	BC_Y_s		=  0.0	0.0	150.0</a:t>
            </a:r>
          </a:p>
          <a:p>
            <a:pPr>
              <a:tabLst>
                <a:tab pos="457200" algn="l"/>
              </a:tabLst>
            </a:pPr>
            <a:r>
              <a:rPr lang="en-US" sz="900" dirty="0" smtClean="0"/>
              <a:t>	</a:t>
            </a:r>
            <a:r>
              <a:rPr lang="en-US" sz="900" dirty="0" err="1" smtClean="0"/>
              <a:t>BC_Y_n</a:t>
            </a:r>
            <a:r>
              <a:rPr lang="en-US" sz="900" dirty="0" smtClean="0"/>
              <a:t>		=  0.0	0.0	150.0</a:t>
            </a:r>
          </a:p>
          <a:p>
            <a:pPr>
              <a:tabLst>
                <a:tab pos="457200" algn="l"/>
              </a:tabLst>
            </a:pPr>
            <a:r>
              <a:rPr lang="en-US" sz="900" dirty="0" smtClean="0"/>
              <a:t>	BC_TYPE	= 'MI‘	'MI‘	'PO‘</a:t>
            </a:r>
          </a:p>
          <a:p>
            <a:pPr>
              <a:tabLst>
                <a:tab pos="457200" algn="l"/>
              </a:tabLst>
            </a:pPr>
            <a:endParaRPr lang="en-US" sz="900" dirty="0" smtClean="0"/>
          </a:p>
          <a:p>
            <a:pPr>
              <a:tabLst>
                <a:tab pos="457200" algn="l"/>
              </a:tabLst>
            </a:pPr>
            <a:r>
              <a:rPr lang="en-US" sz="900" dirty="0" smtClean="0"/>
              <a:t>	</a:t>
            </a:r>
            <a:r>
              <a:rPr lang="en-US" sz="900" dirty="0" err="1" smtClean="0"/>
              <a:t>BC_EP_g</a:t>
            </a:r>
            <a:r>
              <a:rPr lang="en-US" sz="900" dirty="0" smtClean="0"/>
              <a:t>	= 0.9	1.0</a:t>
            </a:r>
          </a:p>
          <a:p>
            <a:pPr>
              <a:tabLst>
                <a:tab pos="457200" algn="l"/>
              </a:tabLst>
            </a:pPr>
            <a:r>
              <a:rPr lang="en-US" sz="900" dirty="0" smtClean="0"/>
              <a:t>	</a:t>
            </a:r>
            <a:r>
              <a:rPr lang="en-US" sz="900" dirty="0" err="1" smtClean="0"/>
              <a:t>BC_P_g</a:t>
            </a:r>
            <a:r>
              <a:rPr lang="en-US" sz="900" dirty="0" smtClean="0"/>
              <a:t>		= 3.04E7	</a:t>
            </a:r>
            <a:r>
              <a:rPr lang="en-US" sz="900" dirty="0" err="1" smtClean="0"/>
              <a:t>3.04E7</a:t>
            </a:r>
            <a:r>
              <a:rPr lang="en-US" sz="900" dirty="0" smtClean="0"/>
              <a:t>	</a:t>
            </a:r>
            <a:r>
              <a:rPr lang="en-US" sz="900" dirty="0" err="1" smtClean="0"/>
              <a:t>3.04E7</a:t>
            </a:r>
            <a:endParaRPr lang="en-US" sz="900" dirty="0" smtClean="0"/>
          </a:p>
          <a:p>
            <a:pPr>
              <a:tabLst>
                <a:tab pos="457200" algn="l"/>
              </a:tabLst>
            </a:pPr>
            <a:r>
              <a:rPr lang="en-US" sz="900" dirty="0" smtClean="0"/>
              <a:t>	BC_ROP_s(1,1)	= 0.0</a:t>
            </a:r>
          </a:p>
          <a:p>
            <a:pPr>
              <a:tabLst>
                <a:tab pos="457200" algn="l"/>
              </a:tabLst>
            </a:pPr>
            <a:r>
              <a:rPr lang="en-US" sz="900" dirty="0" smtClean="0"/>
              <a:t>	BC_ROP_s(1,2)	= 0.1</a:t>
            </a:r>
          </a:p>
          <a:p>
            <a:pPr>
              <a:tabLst>
                <a:tab pos="457200" algn="l"/>
              </a:tabLst>
            </a:pPr>
            <a:r>
              <a:rPr lang="en-US" sz="900" dirty="0" smtClean="0"/>
              <a:t>	</a:t>
            </a:r>
            <a:r>
              <a:rPr lang="en-US" sz="900" dirty="0" err="1" smtClean="0"/>
              <a:t>BC_T_g</a:t>
            </a:r>
            <a:r>
              <a:rPr lang="en-US" sz="900" dirty="0" smtClean="0"/>
              <a:t>		=  2*300.0	</a:t>
            </a:r>
          </a:p>
          <a:p>
            <a:pPr>
              <a:tabLst>
                <a:tab pos="457200" algn="l"/>
              </a:tabLst>
            </a:pPr>
            <a:r>
              <a:rPr lang="en-US" sz="900" dirty="0" smtClean="0"/>
              <a:t>	BC_T_s(1,1)	= 300.0</a:t>
            </a:r>
          </a:p>
          <a:p>
            <a:pPr>
              <a:tabLst>
                <a:tab pos="457200" algn="l"/>
              </a:tabLst>
            </a:pPr>
            <a:r>
              <a:rPr lang="en-US" sz="900" dirty="0" smtClean="0"/>
              <a:t>	BC_T_s(1,2)	= 300.0</a:t>
            </a:r>
          </a:p>
          <a:p>
            <a:pPr>
              <a:tabLst>
                <a:tab pos="457200" algn="l"/>
              </a:tabLst>
            </a:pPr>
            <a:endParaRPr lang="en-US" sz="900" dirty="0" smtClean="0"/>
          </a:p>
          <a:p>
            <a:pPr>
              <a:tabLst>
                <a:tab pos="457200" algn="l"/>
              </a:tabLst>
            </a:pPr>
            <a:r>
              <a:rPr lang="en-US" sz="900" dirty="0" smtClean="0"/>
              <a:t>	</a:t>
            </a:r>
            <a:r>
              <a:rPr lang="en-US" sz="900" dirty="0" err="1" smtClean="0"/>
              <a:t>BC_U_g</a:t>
            </a:r>
            <a:r>
              <a:rPr lang="en-US" sz="900" dirty="0" smtClean="0"/>
              <a:t>		=  0.0	0.0</a:t>
            </a:r>
          </a:p>
          <a:p>
            <a:pPr>
              <a:tabLst>
                <a:tab pos="457200" algn="l"/>
              </a:tabLst>
            </a:pPr>
            <a:r>
              <a:rPr lang="en-US" sz="900" dirty="0" smtClean="0"/>
              <a:t>	</a:t>
            </a:r>
            <a:r>
              <a:rPr lang="en-US" sz="900" dirty="0" err="1" smtClean="0"/>
              <a:t>BC_MASSFLOW_g</a:t>
            </a:r>
            <a:r>
              <a:rPr lang="en-US" sz="900" dirty="0" smtClean="0"/>
              <a:t>	= 10.	116.</a:t>
            </a:r>
          </a:p>
          <a:p>
            <a:pPr>
              <a:tabLst>
                <a:tab pos="457200" algn="l"/>
              </a:tabLst>
            </a:pPr>
            <a:r>
              <a:rPr lang="en-US" sz="900" dirty="0" smtClean="0"/>
              <a:t>	</a:t>
            </a:r>
          </a:p>
          <a:p>
            <a:pPr>
              <a:tabLst>
                <a:tab pos="457200" algn="l"/>
              </a:tabLst>
            </a:pPr>
            <a:r>
              <a:rPr lang="en-US" sz="900" dirty="0" smtClean="0"/>
              <a:t>	BC_U_s(1,2)	=  0.0	0.0</a:t>
            </a:r>
          </a:p>
          <a:p>
            <a:pPr>
              <a:tabLst>
                <a:tab pos="457200" algn="l"/>
              </a:tabLst>
            </a:pPr>
            <a:r>
              <a:rPr lang="en-US" sz="900" dirty="0" smtClean="0"/>
              <a:t>	BC_MASSFLOW_s(1,2)	= 18.	0.0</a:t>
            </a:r>
          </a:p>
          <a:p>
            <a:pPr>
              <a:tabLst>
                <a:tab pos="457200" algn="l"/>
              </a:tabLst>
            </a:pPr>
            <a:endParaRPr lang="en-US" sz="900" dirty="0" smtClean="0"/>
          </a:p>
          <a:p>
            <a:pPr>
              <a:tabLst>
                <a:tab pos="457200" algn="l"/>
              </a:tabLst>
            </a:pPr>
            <a:r>
              <a:rPr lang="en-US" sz="900" dirty="0" smtClean="0"/>
              <a:t> 	</a:t>
            </a:r>
            <a:r>
              <a:rPr lang="en-US" sz="900" dirty="0" err="1" smtClean="0"/>
              <a:t>BC_X_g</a:t>
            </a:r>
            <a:r>
              <a:rPr lang="en-US" sz="900" dirty="0" smtClean="0"/>
              <a:t>(1,1)	=  0.2	0.2</a:t>
            </a:r>
          </a:p>
          <a:p>
            <a:pPr>
              <a:tabLst>
                <a:tab pos="457200" algn="l"/>
              </a:tabLst>
            </a:pPr>
            <a:r>
              <a:rPr lang="en-US" sz="900" dirty="0" smtClean="0"/>
              <a:t>	</a:t>
            </a:r>
            <a:r>
              <a:rPr lang="en-US" sz="900" dirty="0" err="1" smtClean="0"/>
              <a:t>BC_X_g</a:t>
            </a:r>
            <a:r>
              <a:rPr lang="en-US" sz="900" dirty="0" smtClean="0"/>
              <a:t>(1,2)	=  0.0	0.0</a:t>
            </a:r>
          </a:p>
          <a:p>
            <a:pPr>
              <a:tabLst>
                <a:tab pos="457200" algn="l"/>
              </a:tabLst>
            </a:pPr>
            <a:r>
              <a:rPr lang="en-US" sz="900" dirty="0" smtClean="0"/>
              <a:t>	</a:t>
            </a:r>
            <a:r>
              <a:rPr lang="en-US" sz="900" dirty="0" err="1" smtClean="0"/>
              <a:t>BC_X_g</a:t>
            </a:r>
            <a:r>
              <a:rPr lang="en-US" sz="900" dirty="0" smtClean="0"/>
              <a:t>(1,3)	=  0.0	0.0</a:t>
            </a:r>
          </a:p>
          <a:p>
            <a:pPr>
              <a:tabLst>
                <a:tab pos="457200" algn="l"/>
              </a:tabLst>
            </a:pPr>
            <a:r>
              <a:rPr lang="en-US" sz="900" dirty="0" smtClean="0"/>
              <a:t> 	</a:t>
            </a:r>
            <a:r>
              <a:rPr lang="en-US" sz="900" dirty="0" err="1" smtClean="0"/>
              <a:t>BC_X_g</a:t>
            </a:r>
            <a:r>
              <a:rPr lang="en-US" sz="900" dirty="0" smtClean="0"/>
              <a:t>(1,4)	=  0.8	0.8</a:t>
            </a:r>
          </a:p>
          <a:p>
            <a:pPr>
              <a:tabLst>
                <a:tab pos="457200" algn="l"/>
              </a:tabLst>
            </a:pPr>
            <a:endParaRPr lang="en-US" sz="900" dirty="0" smtClean="0"/>
          </a:p>
          <a:p>
            <a:pPr>
              <a:tabLst>
                <a:tab pos="457200" algn="l"/>
              </a:tabLst>
            </a:pPr>
            <a:r>
              <a:rPr lang="en-US" sz="900" dirty="0" smtClean="0"/>
              <a:t>	BC_X_s(1,2,1)	=  0.6</a:t>
            </a:r>
          </a:p>
          <a:p>
            <a:pPr>
              <a:tabLst>
                <a:tab pos="457200" algn="l"/>
              </a:tabLst>
            </a:pPr>
            <a:r>
              <a:rPr lang="en-US" sz="900" dirty="0" smtClean="0"/>
              <a:t>	BC_X_s(1,2,2)	=  0.4</a:t>
            </a:r>
          </a:p>
          <a:p>
            <a:pPr>
              <a:tabLst>
                <a:tab pos="457200" algn="l"/>
              </a:tabLst>
            </a:pPr>
            <a:endParaRPr lang="en-US" sz="900" dirty="0" smtClean="0"/>
          </a:p>
          <a:p>
            <a:pPr>
              <a:tabLst>
                <a:tab pos="457200" algn="l"/>
              </a:tabLst>
            </a:pPr>
            <a:r>
              <a:rPr lang="en-US" sz="900" dirty="0" smtClean="0"/>
              <a:t>                         !  Define Obstacles</a:t>
            </a:r>
          </a:p>
          <a:p>
            <a:pPr>
              <a:tabLst>
                <a:tab pos="457200" algn="l"/>
              </a:tabLst>
            </a:pPr>
            <a:r>
              <a:rPr lang="en-US" sz="900" dirty="0" smtClean="0"/>
              <a:t>		 !  1        2        3        4         5</a:t>
            </a:r>
          </a:p>
          <a:p>
            <a:pPr>
              <a:tabLst>
                <a:tab pos="457200" algn="l"/>
              </a:tabLst>
            </a:pPr>
            <a:r>
              <a:rPr lang="en-US" sz="900" dirty="0" smtClean="0"/>
              <a:t>	</a:t>
            </a:r>
            <a:r>
              <a:rPr lang="en-US" sz="900" dirty="0" err="1" smtClean="0"/>
              <a:t>BC_X_w</a:t>
            </a:r>
            <a:r>
              <a:rPr lang="en-US" sz="900" dirty="0" smtClean="0"/>
              <a:t>(20)	= 6.0      7.0      8.0      9.0      10.0</a:t>
            </a:r>
          </a:p>
          <a:p>
            <a:pPr>
              <a:tabLst>
                <a:tab pos="457200" algn="l"/>
              </a:tabLst>
            </a:pPr>
            <a:r>
              <a:rPr lang="en-US" sz="900" dirty="0" smtClean="0"/>
              <a:t>	</a:t>
            </a:r>
            <a:r>
              <a:rPr lang="en-US" sz="900" dirty="0" err="1" smtClean="0"/>
              <a:t>BC_X_e</a:t>
            </a:r>
            <a:r>
              <a:rPr lang="en-US" sz="900" dirty="0" smtClean="0"/>
              <a:t>(20)	= 7.0      8.0      9.0     10.0      11.0</a:t>
            </a:r>
          </a:p>
          <a:p>
            <a:pPr>
              <a:tabLst>
                <a:tab pos="457200" algn="l"/>
              </a:tabLst>
            </a:pPr>
            <a:r>
              <a:rPr lang="en-US" sz="900" dirty="0" smtClean="0"/>
              <a:t>	BC_Y_s(20)	= 0.0      0.0      0.0      0.0       0.0</a:t>
            </a:r>
          </a:p>
          <a:p>
            <a:pPr>
              <a:tabLst>
                <a:tab pos="457200" algn="l"/>
              </a:tabLst>
            </a:pPr>
            <a:r>
              <a:rPr lang="en-US" sz="900" dirty="0" smtClean="0"/>
              <a:t>	</a:t>
            </a:r>
            <a:r>
              <a:rPr lang="en-US" sz="900" dirty="0" err="1" smtClean="0"/>
              <a:t>BC_Y_n</a:t>
            </a:r>
            <a:r>
              <a:rPr lang="en-US" sz="900" dirty="0" smtClean="0"/>
              <a:t>(20)	=12.5     15.0     17.5     20.0      22.5</a:t>
            </a:r>
          </a:p>
          <a:p>
            <a:pPr>
              <a:tabLst>
                <a:tab pos="457200" algn="l"/>
              </a:tabLst>
            </a:pPr>
            <a:r>
              <a:rPr lang="en-US" sz="900" dirty="0" smtClean="0"/>
              <a:t>	BC_TYPE(20)	='NSW'    'NSW'    'NSW'    'NSW'    'NSW’</a:t>
            </a:r>
          </a:p>
          <a:p>
            <a:pPr>
              <a:tabLst>
                <a:tab pos="457200" algn="l"/>
              </a:tabLst>
            </a:pPr>
            <a:r>
              <a:rPr lang="en-US" sz="900" dirty="0" smtClean="0"/>
              <a:t> 	</a:t>
            </a:r>
            <a:r>
              <a:rPr lang="en-US" sz="900" dirty="0" err="1" smtClean="0"/>
              <a:t>BC_hw_T_g</a:t>
            </a:r>
            <a:r>
              <a:rPr lang="en-US" sz="900" dirty="0" smtClean="0"/>
              <a:t>(20)	= 5*0.</a:t>
            </a:r>
          </a:p>
          <a:p>
            <a:pPr>
              <a:tabLst>
                <a:tab pos="457200" algn="l"/>
              </a:tabLst>
            </a:pPr>
            <a:r>
              <a:rPr lang="en-US" sz="900" dirty="0" smtClean="0"/>
              <a:t>	</a:t>
            </a:r>
            <a:r>
              <a:rPr lang="en-US" sz="900" dirty="0" err="1" smtClean="0"/>
              <a:t>BC_C_T_g</a:t>
            </a:r>
            <a:r>
              <a:rPr lang="en-US" sz="900" dirty="0" smtClean="0"/>
              <a:t>(20)	= 5*0.</a:t>
            </a:r>
          </a:p>
          <a:p>
            <a:pPr>
              <a:tabLst>
                <a:tab pos="457200" algn="l"/>
              </a:tabLst>
            </a:pPr>
            <a:r>
              <a:rPr lang="en-US" sz="900" dirty="0" smtClean="0"/>
              <a:t> 	</a:t>
            </a:r>
          </a:p>
          <a:p>
            <a:pPr>
              <a:tabLst>
                <a:tab pos="457200" algn="l"/>
              </a:tabLst>
            </a:pPr>
            <a:r>
              <a:rPr lang="en-US" sz="900" dirty="0" smtClean="0"/>
              <a:t>	</a:t>
            </a:r>
            <a:r>
              <a:rPr lang="en-US" sz="900" dirty="0" err="1" smtClean="0"/>
              <a:t>BC_hw_T_s</a:t>
            </a:r>
            <a:r>
              <a:rPr lang="en-US" sz="900" dirty="0" smtClean="0"/>
              <a:t>(20,1)	= 5*0.</a:t>
            </a:r>
          </a:p>
          <a:p>
            <a:pPr>
              <a:tabLst>
                <a:tab pos="457200" algn="l"/>
              </a:tabLst>
            </a:pPr>
            <a:r>
              <a:rPr lang="en-US" sz="900" dirty="0" smtClean="0"/>
              <a:t>	BC_C_T_s(20,1)	= 5*0.</a:t>
            </a:r>
          </a:p>
          <a:p>
            <a:pPr>
              <a:tabLst>
                <a:tab pos="457200" algn="l"/>
              </a:tabLst>
            </a:pPr>
            <a:r>
              <a:rPr lang="en-US" sz="900" dirty="0" smtClean="0"/>
              <a:t> 	</a:t>
            </a:r>
          </a:p>
          <a:p>
            <a:pPr>
              <a:tabLst>
                <a:tab pos="457200" algn="l"/>
              </a:tabLst>
            </a:pPr>
            <a:r>
              <a:rPr lang="en-US" sz="900" dirty="0" smtClean="0"/>
              <a:t>	</a:t>
            </a:r>
            <a:r>
              <a:rPr lang="en-US" sz="900" dirty="0" err="1" smtClean="0"/>
              <a:t>BC_hw_T_s</a:t>
            </a:r>
            <a:r>
              <a:rPr lang="en-US" sz="900" dirty="0" smtClean="0"/>
              <a:t>(20,2)	= 5*0.	</a:t>
            </a:r>
          </a:p>
          <a:p>
            <a:pPr>
              <a:tabLst>
                <a:tab pos="457200" algn="l"/>
              </a:tabLst>
            </a:pPr>
            <a:r>
              <a:rPr lang="en-US" sz="900" dirty="0" smtClean="0"/>
              <a:t>	BC_C_T_s(20,2)	= 5*0.</a:t>
            </a:r>
          </a:p>
          <a:p>
            <a:pPr>
              <a:tabLst>
                <a:tab pos="457200" algn="l"/>
              </a:tabLst>
            </a:pPr>
            <a:r>
              <a:rPr lang="en-US" sz="900" dirty="0" smtClean="0"/>
              <a:t>	</a:t>
            </a:r>
          </a:p>
          <a:p>
            <a:pPr>
              <a:tabLst>
                <a:tab pos="457200" algn="l"/>
              </a:tabLst>
            </a:pPr>
            <a:r>
              <a:rPr lang="en-US" sz="900" dirty="0" smtClean="0"/>
              <a:t>	</a:t>
            </a:r>
            <a:r>
              <a:rPr lang="en-US" sz="900" dirty="0" err="1" smtClean="0"/>
              <a:t>BC_hw_X_g</a:t>
            </a:r>
            <a:r>
              <a:rPr lang="en-US" sz="900" dirty="0" smtClean="0"/>
              <a:t>(20,1)	= 5*0.</a:t>
            </a:r>
          </a:p>
          <a:p>
            <a:pPr>
              <a:tabLst>
                <a:tab pos="457200" algn="l"/>
              </a:tabLst>
            </a:pPr>
            <a:r>
              <a:rPr lang="en-US" sz="900" dirty="0" smtClean="0"/>
              <a:t>	</a:t>
            </a:r>
            <a:r>
              <a:rPr lang="en-US" sz="900" dirty="0" err="1" smtClean="0"/>
              <a:t>BC_C_X_g</a:t>
            </a:r>
            <a:r>
              <a:rPr lang="en-US" sz="900" dirty="0" smtClean="0"/>
              <a:t>(20,1)	= 5*0.</a:t>
            </a:r>
          </a:p>
          <a:p>
            <a:pPr>
              <a:tabLst>
                <a:tab pos="457200" algn="l"/>
              </a:tabLst>
            </a:pPr>
            <a:r>
              <a:rPr lang="en-US" sz="900" dirty="0" smtClean="0"/>
              <a:t>	</a:t>
            </a:r>
            <a:r>
              <a:rPr lang="en-US" sz="900" dirty="0" err="1" smtClean="0"/>
              <a:t>BC_hw_X_g</a:t>
            </a:r>
            <a:r>
              <a:rPr lang="en-US" sz="900" dirty="0" smtClean="0"/>
              <a:t>(20,2)	= 5*0.</a:t>
            </a:r>
          </a:p>
          <a:p>
            <a:pPr>
              <a:tabLst>
                <a:tab pos="457200" algn="l"/>
              </a:tabLst>
            </a:pPr>
            <a:r>
              <a:rPr lang="en-US" sz="900" dirty="0" smtClean="0"/>
              <a:t>	</a:t>
            </a:r>
            <a:r>
              <a:rPr lang="en-US" sz="900" dirty="0" err="1" smtClean="0"/>
              <a:t>BC_C_X_g</a:t>
            </a:r>
            <a:r>
              <a:rPr lang="en-US" sz="900" dirty="0" smtClean="0"/>
              <a:t>(20,2)	= 5*0.</a:t>
            </a:r>
          </a:p>
          <a:p>
            <a:pPr>
              <a:tabLst>
                <a:tab pos="457200" algn="l"/>
              </a:tabLst>
            </a:pPr>
            <a:r>
              <a:rPr lang="en-US" sz="900" dirty="0" smtClean="0"/>
              <a:t>	</a:t>
            </a:r>
            <a:r>
              <a:rPr lang="en-US" sz="900" dirty="0" err="1" smtClean="0"/>
              <a:t>BC_hw_X_g</a:t>
            </a:r>
            <a:r>
              <a:rPr lang="en-US" sz="900" dirty="0" smtClean="0"/>
              <a:t>(20,3)	= 5*0.</a:t>
            </a:r>
          </a:p>
          <a:p>
            <a:pPr>
              <a:tabLst>
                <a:tab pos="457200" algn="l"/>
              </a:tabLst>
            </a:pPr>
            <a:r>
              <a:rPr lang="en-US" sz="900" dirty="0" smtClean="0"/>
              <a:t>	</a:t>
            </a:r>
            <a:r>
              <a:rPr lang="en-US" sz="900" dirty="0" err="1" smtClean="0"/>
              <a:t>BC_C_X_g</a:t>
            </a:r>
            <a:r>
              <a:rPr lang="en-US" sz="900" dirty="0" smtClean="0"/>
              <a:t>(20,3)	= 5*0.</a:t>
            </a:r>
          </a:p>
          <a:p>
            <a:pPr>
              <a:tabLst>
                <a:tab pos="457200" algn="l"/>
              </a:tabLst>
            </a:pPr>
            <a:r>
              <a:rPr lang="en-US" sz="900" dirty="0" smtClean="0"/>
              <a:t>	</a:t>
            </a:r>
            <a:r>
              <a:rPr lang="en-US" sz="900" dirty="0" err="1" smtClean="0"/>
              <a:t>BC_hw_X_g</a:t>
            </a:r>
            <a:r>
              <a:rPr lang="en-US" sz="900" dirty="0" smtClean="0"/>
              <a:t>(20,4)	= 5*0.</a:t>
            </a:r>
          </a:p>
          <a:p>
            <a:pPr>
              <a:tabLst>
                <a:tab pos="457200" algn="l"/>
              </a:tabLst>
            </a:pPr>
            <a:r>
              <a:rPr lang="en-US" sz="900" dirty="0" smtClean="0"/>
              <a:t>	</a:t>
            </a:r>
            <a:r>
              <a:rPr lang="en-US" sz="900" dirty="0" err="1" smtClean="0"/>
              <a:t>BC_C_X_g</a:t>
            </a:r>
            <a:r>
              <a:rPr lang="en-US" sz="900" dirty="0" smtClean="0"/>
              <a:t>(20,4)	= 5*0.</a:t>
            </a:r>
          </a:p>
          <a:p>
            <a:pPr>
              <a:tabLst>
                <a:tab pos="457200" algn="l"/>
              </a:tabLst>
            </a:pPr>
            <a:r>
              <a:rPr lang="en-US" sz="900" dirty="0" smtClean="0"/>
              <a:t>	</a:t>
            </a:r>
          </a:p>
          <a:p>
            <a:pPr>
              <a:tabLst>
                <a:tab pos="457200" algn="l"/>
              </a:tabLst>
            </a:pPr>
            <a:r>
              <a:rPr lang="en-US" sz="900" dirty="0" smtClean="0"/>
              <a:t>	</a:t>
            </a:r>
            <a:r>
              <a:rPr lang="en-US" sz="900" dirty="0" err="1" smtClean="0"/>
              <a:t>BC_hw_X_s</a:t>
            </a:r>
            <a:r>
              <a:rPr lang="en-US" sz="900" dirty="0" smtClean="0"/>
              <a:t>(20,1,1)	= 5*0.</a:t>
            </a:r>
          </a:p>
          <a:p>
            <a:pPr>
              <a:tabLst>
                <a:tab pos="457200" algn="l"/>
              </a:tabLst>
            </a:pPr>
            <a:r>
              <a:rPr lang="en-US" sz="900" dirty="0" smtClean="0"/>
              <a:t>	BC_C_X_s(20,1,1)	= 5*0.</a:t>
            </a:r>
          </a:p>
          <a:p>
            <a:pPr>
              <a:tabLst>
                <a:tab pos="457200" algn="l"/>
              </a:tabLst>
            </a:pPr>
            <a:r>
              <a:rPr lang="en-US" sz="900" dirty="0" smtClean="0"/>
              <a:t>	</a:t>
            </a:r>
            <a:r>
              <a:rPr lang="en-US" sz="900" dirty="0" err="1" smtClean="0"/>
              <a:t>BC_hw_X_s</a:t>
            </a:r>
            <a:r>
              <a:rPr lang="en-US" sz="900" dirty="0" smtClean="0"/>
              <a:t>(20,1,2)	= 5*0.</a:t>
            </a:r>
          </a:p>
          <a:p>
            <a:pPr>
              <a:tabLst>
                <a:tab pos="457200" algn="l"/>
              </a:tabLst>
            </a:pPr>
            <a:r>
              <a:rPr lang="en-US" sz="900" dirty="0" smtClean="0"/>
              <a:t>	BC_C_X_s(20,1,2)	= 5*0.</a:t>
            </a:r>
          </a:p>
          <a:p>
            <a:pPr>
              <a:tabLst>
                <a:tab pos="457200" algn="l"/>
              </a:tabLst>
            </a:pPr>
            <a:r>
              <a:rPr lang="en-US" sz="900" dirty="0" smtClean="0"/>
              <a:t>	</a:t>
            </a:r>
            <a:r>
              <a:rPr lang="en-US" sz="900" dirty="0" err="1" smtClean="0"/>
              <a:t>BC_hw_X_s</a:t>
            </a:r>
            <a:r>
              <a:rPr lang="en-US" sz="900" dirty="0" smtClean="0"/>
              <a:t>(20,2,1)	= 5*0.</a:t>
            </a:r>
          </a:p>
          <a:p>
            <a:pPr>
              <a:tabLst>
                <a:tab pos="457200" algn="l"/>
              </a:tabLst>
            </a:pPr>
            <a:r>
              <a:rPr lang="en-US" sz="900" dirty="0" smtClean="0"/>
              <a:t>	BC_C_X_s(20,2,1)	= 5*0.</a:t>
            </a:r>
          </a:p>
          <a:p>
            <a:pPr>
              <a:tabLst>
                <a:tab pos="457200" algn="l"/>
              </a:tabLst>
            </a:pPr>
            <a:r>
              <a:rPr lang="en-US" sz="900" dirty="0" smtClean="0"/>
              <a:t>	</a:t>
            </a:r>
            <a:r>
              <a:rPr lang="en-US" sz="900" dirty="0" err="1" smtClean="0"/>
              <a:t>BC_hw_X_s</a:t>
            </a:r>
            <a:r>
              <a:rPr lang="en-US" sz="900" dirty="0" smtClean="0"/>
              <a:t>(20,2,2)	= 5*0.</a:t>
            </a:r>
          </a:p>
          <a:p>
            <a:pPr>
              <a:tabLst>
                <a:tab pos="457200" algn="l"/>
              </a:tabLst>
            </a:pPr>
            <a:r>
              <a:rPr lang="en-US" sz="900" dirty="0" smtClean="0"/>
              <a:t>	BC_C_X_s(20,2,2)	= 5*0.</a:t>
            </a:r>
            <a:endParaRPr lang="en-US" sz="900"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normAutofit/>
          </a:bodyPr>
          <a:lstStyle/>
          <a:p>
            <a:r>
              <a:rPr lang="en-US" dirty="0" smtClean="0"/>
              <a:t>Spouted Bed Combustor Example: mfix.dat (3)</a:t>
            </a:r>
            <a:endParaRPr lang="en-US" dirty="0"/>
          </a:p>
        </p:txBody>
      </p:sp>
      <p:sp>
        <p:nvSpPr>
          <p:cNvPr id="3" name="Rectangle 2"/>
          <p:cNvSpPr/>
          <p:nvPr/>
        </p:nvSpPr>
        <p:spPr>
          <a:xfrm>
            <a:off x="0" y="761999"/>
            <a:ext cx="9144000" cy="6096001"/>
          </a:xfrm>
          <a:prstGeom prst="rect">
            <a:avLst/>
          </a:prstGeom>
        </p:spPr>
        <p:txBody>
          <a:bodyPr wrap="square" numCol="2">
            <a:spAutoFit/>
          </a:bodyPr>
          <a:lstStyle/>
          <a:p>
            <a:pPr>
              <a:tabLst>
                <a:tab pos="457200" algn="l"/>
              </a:tabLst>
            </a:pPr>
            <a:r>
              <a:rPr lang="en-US" sz="900" dirty="0" smtClean="0"/>
              <a:t>			 ! 6        7        8        9         10</a:t>
            </a:r>
          </a:p>
          <a:p>
            <a:pPr>
              <a:tabLst>
                <a:tab pos="457200" algn="l"/>
              </a:tabLst>
            </a:pPr>
            <a:r>
              <a:rPr lang="en-US" sz="900" dirty="0" smtClean="0"/>
              <a:t>	</a:t>
            </a:r>
            <a:r>
              <a:rPr lang="en-US" sz="900" dirty="0" err="1" smtClean="0"/>
              <a:t>BC_X_w</a:t>
            </a:r>
            <a:r>
              <a:rPr lang="en-US" sz="900" dirty="0" smtClean="0"/>
              <a:t>(25)	= 11.0    12.0     13.0     14.0      15.0</a:t>
            </a:r>
          </a:p>
          <a:p>
            <a:pPr>
              <a:tabLst>
                <a:tab pos="457200" algn="l"/>
              </a:tabLst>
            </a:pPr>
            <a:r>
              <a:rPr lang="en-US" sz="900" dirty="0" smtClean="0"/>
              <a:t>	</a:t>
            </a:r>
            <a:r>
              <a:rPr lang="en-US" sz="900" dirty="0" err="1" smtClean="0"/>
              <a:t>BC_X_e</a:t>
            </a:r>
            <a:r>
              <a:rPr lang="en-US" sz="900" dirty="0" smtClean="0"/>
              <a:t>(25)	= 12.0    13.0     14.0     15.0      16.0</a:t>
            </a:r>
          </a:p>
          <a:p>
            <a:pPr>
              <a:tabLst>
                <a:tab pos="457200" algn="l"/>
              </a:tabLst>
            </a:pPr>
            <a:r>
              <a:rPr lang="en-US" sz="900" dirty="0" smtClean="0"/>
              <a:t>	BC_Y_s(25)	=  0.0     0.0      0.0      0.0       0.0</a:t>
            </a:r>
          </a:p>
          <a:p>
            <a:pPr>
              <a:tabLst>
                <a:tab pos="457200" algn="l"/>
              </a:tabLst>
            </a:pPr>
            <a:r>
              <a:rPr lang="en-US" sz="900" dirty="0" smtClean="0"/>
              <a:t>	</a:t>
            </a:r>
            <a:r>
              <a:rPr lang="en-US" sz="900" dirty="0" err="1" smtClean="0"/>
              <a:t>BC_Y_n</a:t>
            </a:r>
            <a:r>
              <a:rPr lang="en-US" sz="900" dirty="0" smtClean="0"/>
              <a:t>(25)	= 87.5    90.0     92.5     95.0      97.5</a:t>
            </a:r>
          </a:p>
          <a:p>
            <a:pPr>
              <a:tabLst>
                <a:tab pos="457200" algn="l"/>
              </a:tabLst>
            </a:pPr>
            <a:r>
              <a:rPr lang="en-US" sz="900" dirty="0" smtClean="0"/>
              <a:t>	BC_TYPE(25)	='NSW'    'NSW'    'NSW'    'NSW'    'NSW'</a:t>
            </a:r>
          </a:p>
          <a:p>
            <a:pPr>
              <a:tabLst>
                <a:tab pos="457200" algn="l"/>
              </a:tabLst>
            </a:pPr>
            <a:endParaRPr lang="en-US" sz="900" dirty="0" smtClean="0"/>
          </a:p>
          <a:p>
            <a:pPr>
              <a:tabLst>
                <a:tab pos="457200" algn="l"/>
              </a:tabLst>
            </a:pPr>
            <a:r>
              <a:rPr lang="en-US" sz="900" dirty="0" smtClean="0"/>
              <a:t> 	</a:t>
            </a:r>
            <a:r>
              <a:rPr lang="en-US" sz="900" dirty="0" err="1" smtClean="0"/>
              <a:t>BC_hw_T_g</a:t>
            </a:r>
            <a:r>
              <a:rPr lang="en-US" sz="900" dirty="0" smtClean="0"/>
              <a:t>(25)	= 5*0.</a:t>
            </a:r>
          </a:p>
          <a:p>
            <a:pPr>
              <a:tabLst>
                <a:tab pos="457200" algn="l"/>
              </a:tabLst>
            </a:pPr>
            <a:r>
              <a:rPr lang="en-US" sz="900" dirty="0" smtClean="0"/>
              <a:t>	</a:t>
            </a:r>
            <a:r>
              <a:rPr lang="en-US" sz="900" dirty="0" err="1" smtClean="0"/>
              <a:t>BC_C_T_g</a:t>
            </a:r>
            <a:r>
              <a:rPr lang="en-US" sz="900" dirty="0" smtClean="0"/>
              <a:t>(25)	= 5*0.</a:t>
            </a:r>
          </a:p>
          <a:p>
            <a:pPr>
              <a:tabLst>
                <a:tab pos="457200" algn="l"/>
              </a:tabLst>
            </a:pPr>
            <a:r>
              <a:rPr lang="en-US" sz="900" dirty="0" smtClean="0"/>
              <a:t> 	</a:t>
            </a:r>
            <a:r>
              <a:rPr lang="en-US" sz="900" dirty="0" err="1" smtClean="0"/>
              <a:t>BC_hw_T_s</a:t>
            </a:r>
            <a:r>
              <a:rPr lang="en-US" sz="900" dirty="0" smtClean="0"/>
              <a:t>(25,1)	= 5*0.</a:t>
            </a:r>
          </a:p>
          <a:p>
            <a:pPr>
              <a:tabLst>
                <a:tab pos="457200" algn="l"/>
              </a:tabLst>
            </a:pPr>
            <a:r>
              <a:rPr lang="en-US" sz="900" dirty="0" smtClean="0"/>
              <a:t>	BC_C_T_s(25,1)	= 5*0.</a:t>
            </a:r>
          </a:p>
          <a:p>
            <a:pPr>
              <a:tabLst>
                <a:tab pos="457200" algn="l"/>
              </a:tabLst>
            </a:pPr>
            <a:r>
              <a:rPr lang="en-US" sz="900" dirty="0" smtClean="0"/>
              <a:t> 	</a:t>
            </a:r>
            <a:r>
              <a:rPr lang="en-US" sz="900" dirty="0" err="1" smtClean="0"/>
              <a:t>BC_hw_T_s</a:t>
            </a:r>
            <a:r>
              <a:rPr lang="en-US" sz="900" dirty="0" smtClean="0"/>
              <a:t>(25,2)	= 5*0.</a:t>
            </a:r>
          </a:p>
          <a:p>
            <a:pPr>
              <a:tabLst>
                <a:tab pos="457200" algn="l"/>
              </a:tabLst>
            </a:pPr>
            <a:r>
              <a:rPr lang="en-US" sz="900" dirty="0" smtClean="0"/>
              <a:t>	BC_C_T_s(25,2)	= 5*0.</a:t>
            </a:r>
          </a:p>
          <a:p>
            <a:pPr>
              <a:tabLst>
                <a:tab pos="457200" algn="l"/>
              </a:tabLst>
            </a:pPr>
            <a:endParaRPr lang="en-US" sz="900" dirty="0" smtClean="0"/>
          </a:p>
          <a:p>
            <a:pPr>
              <a:tabLst>
                <a:tab pos="457200" algn="l"/>
              </a:tabLst>
            </a:pPr>
            <a:r>
              <a:rPr lang="en-US" sz="900" dirty="0" smtClean="0"/>
              <a:t>	</a:t>
            </a:r>
            <a:r>
              <a:rPr lang="en-US" sz="900" dirty="0" err="1" smtClean="0"/>
              <a:t>BC_hw_X_g</a:t>
            </a:r>
            <a:r>
              <a:rPr lang="en-US" sz="900" dirty="0" smtClean="0"/>
              <a:t>(25,1)	= 5*0.</a:t>
            </a:r>
          </a:p>
          <a:p>
            <a:pPr>
              <a:tabLst>
                <a:tab pos="457200" algn="l"/>
              </a:tabLst>
            </a:pPr>
            <a:r>
              <a:rPr lang="en-US" sz="900" dirty="0" smtClean="0"/>
              <a:t>	</a:t>
            </a:r>
            <a:r>
              <a:rPr lang="en-US" sz="900" dirty="0" err="1" smtClean="0"/>
              <a:t>BC_C_X_g</a:t>
            </a:r>
            <a:r>
              <a:rPr lang="en-US" sz="900" dirty="0" smtClean="0"/>
              <a:t>(25,1)	= 5*0.</a:t>
            </a:r>
          </a:p>
          <a:p>
            <a:pPr>
              <a:tabLst>
                <a:tab pos="457200" algn="l"/>
              </a:tabLst>
            </a:pPr>
            <a:r>
              <a:rPr lang="en-US" sz="900" dirty="0" smtClean="0"/>
              <a:t>	</a:t>
            </a:r>
            <a:r>
              <a:rPr lang="en-US" sz="900" dirty="0" err="1" smtClean="0"/>
              <a:t>BC_hw_X_g</a:t>
            </a:r>
            <a:r>
              <a:rPr lang="en-US" sz="900" dirty="0" smtClean="0"/>
              <a:t>(25,2)	= 5*0.</a:t>
            </a:r>
          </a:p>
          <a:p>
            <a:pPr>
              <a:tabLst>
                <a:tab pos="457200" algn="l"/>
              </a:tabLst>
            </a:pPr>
            <a:r>
              <a:rPr lang="en-US" sz="900" dirty="0" smtClean="0"/>
              <a:t>	</a:t>
            </a:r>
            <a:r>
              <a:rPr lang="en-US" sz="900" dirty="0" err="1" smtClean="0"/>
              <a:t>BC_C_X_g</a:t>
            </a:r>
            <a:r>
              <a:rPr lang="en-US" sz="900" dirty="0" smtClean="0"/>
              <a:t>(25,2)	= 5*0.</a:t>
            </a:r>
          </a:p>
          <a:p>
            <a:pPr>
              <a:tabLst>
                <a:tab pos="457200" algn="l"/>
              </a:tabLst>
            </a:pPr>
            <a:r>
              <a:rPr lang="en-US" sz="900" dirty="0" smtClean="0"/>
              <a:t>	</a:t>
            </a:r>
            <a:r>
              <a:rPr lang="en-US" sz="900" dirty="0" err="1" smtClean="0"/>
              <a:t>BC_hw_X_g</a:t>
            </a:r>
            <a:r>
              <a:rPr lang="en-US" sz="900" dirty="0" smtClean="0"/>
              <a:t>(25,3)	= 5*0.</a:t>
            </a:r>
          </a:p>
          <a:p>
            <a:pPr>
              <a:tabLst>
                <a:tab pos="457200" algn="l"/>
              </a:tabLst>
            </a:pPr>
            <a:r>
              <a:rPr lang="en-US" sz="900" dirty="0" smtClean="0"/>
              <a:t>	</a:t>
            </a:r>
            <a:r>
              <a:rPr lang="en-US" sz="900" dirty="0" err="1" smtClean="0"/>
              <a:t>BC_C_X_g</a:t>
            </a:r>
            <a:r>
              <a:rPr lang="en-US" sz="900" dirty="0" smtClean="0"/>
              <a:t>(25,3)	= 5*0.</a:t>
            </a:r>
          </a:p>
          <a:p>
            <a:pPr>
              <a:tabLst>
                <a:tab pos="457200" algn="l"/>
              </a:tabLst>
            </a:pPr>
            <a:r>
              <a:rPr lang="en-US" sz="900" dirty="0" smtClean="0"/>
              <a:t>	</a:t>
            </a:r>
            <a:r>
              <a:rPr lang="en-US" sz="900" dirty="0" err="1" smtClean="0"/>
              <a:t>BC_hw_X_g</a:t>
            </a:r>
            <a:r>
              <a:rPr lang="en-US" sz="900" dirty="0" smtClean="0"/>
              <a:t>(25,4)	= 5*0.</a:t>
            </a:r>
          </a:p>
          <a:p>
            <a:pPr>
              <a:tabLst>
                <a:tab pos="457200" algn="l"/>
              </a:tabLst>
            </a:pPr>
            <a:r>
              <a:rPr lang="en-US" sz="900" dirty="0" smtClean="0"/>
              <a:t>	</a:t>
            </a:r>
            <a:r>
              <a:rPr lang="en-US" sz="900" dirty="0" err="1" smtClean="0"/>
              <a:t>BC_C_X_g</a:t>
            </a:r>
            <a:r>
              <a:rPr lang="en-US" sz="900" dirty="0" smtClean="0"/>
              <a:t>(25,4)	= 5*0.</a:t>
            </a:r>
          </a:p>
          <a:p>
            <a:pPr>
              <a:tabLst>
                <a:tab pos="457200" algn="l"/>
              </a:tabLst>
            </a:pPr>
            <a:endParaRPr lang="en-US" sz="900" dirty="0" smtClean="0"/>
          </a:p>
          <a:p>
            <a:pPr>
              <a:tabLst>
                <a:tab pos="457200" algn="l"/>
              </a:tabLst>
            </a:pPr>
            <a:r>
              <a:rPr lang="en-US" sz="900" dirty="0" smtClean="0"/>
              <a:t>	</a:t>
            </a:r>
            <a:r>
              <a:rPr lang="en-US" sz="900" dirty="0" err="1" smtClean="0"/>
              <a:t>BC_hw_X_s</a:t>
            </a:r>
            <a:r>
              <a:rPr lang="en-US" sz="900" dirty="0" smtClean="0"/>
              <a:t>(25,1,1)	= 5*0.</a:t>
            </a:r>
          </a:p>
          <a:p>
            <a:pPr>
              <a:tabLst>
                <a:tab pos="457200" algn="l"/>
              </a:tabLst>
            </a:pPr>
            <a:r>
              <a:rPr lang="en-US" sz="900" dirty="0" smtClean="0"/>
              <a:t>	BC_C_X_s(25,1,1)	= 5*0.</a:t>
            </a:r>
          </a:p>
          <a:p>
            <a:pPr>
              <a:tabLst>
                <a:tab pos="457200" algn="l"/>
              </a:tabLst>
            </a:pPr>
            <a:r>
              <a:rPr lang="en-US" sz="900" dirty="0" smtClean="0"/>
              <a:t>	</a:t>
            </a:r>
            <a:r>
              <a:rPr lang="en-US" sz="900" dirty="0" err="1" smtClean="0"/>
              <a:t>BC_hw_X_s</a:t>
            </a:r>
            <a:r>
              <a:rPr lang="en-US" sz="900" dirty="0" smtClean="0"/>
              <a:t>(25,1,2)	= 5*0.</a:t>
            </a:r>
          </a:p>
          <a:p>
            <a:pPr>
              <a:tabLst>
                <a:tab pos="457200" algn="l"/>
              </a:tabLst>
            </a:pPr>
            <a:r>
              <a:rPr lang="en-US" sz="900" dirty="0" smtClean="0"/>
              <a:t>	BC_C_X_s(25,1,2)	= 5*0.</a:t>
            </a:r>
          </a:p>
          <a:p>
            <a:pPr>
              <a:tabLst>
                <a:tab pos="457200" algn="l"/>
              </a:tabLst>
            </a:pPr>
            <a:endParaRPr lang="en-US" sz="900" dirty="0" smtClean="0"/>
          </a:p>
          <a:p>
            <a:pPr>
              <a:tabLst>
                <a:tab pos="457200" algn="l"/>
              </a:tabLst>
            </a:pPr>
            <a:r>
              <a:rPr lang="en-US" sz="900" dirty="0" smtClean="0"/>
              <a:t>	</a:t>
            </a:r>
            <a:r>
              <a:rPr lang="en-US" sz="900" dirty="0" err="1" smtClean="0"/>
              <a:t>BC_hw_X_s</a:t>
            </a:r>
            <a:r>
              <a:rPr lang="en-US" sz="900" dirty="0" smtClean="0"/>
              <a:t>(25,2,1)	= 5*0.</a:t>
            </a:r>
          </a:p>
          <a:p>
            <a:pPr>
              <a:tabLst>
                <a:tab pos="457200" algn="l"/>
              </a:tabLst>
            </a:pPr>
            <a:r>
              <a:rPr lang="en-US" sz="900" dirty="0" smtClean="0"/>
              <a:t>	BC_C_X_s(25,2,1)	= 5*0.</a:t>
            </a:r>
          </a:p>
          <a:p>
            <a:pPr>
              <a:tabLst>
                <a:tab pos="457200" algn="l"/>
              </a:tabLst>
            </a:pPr>
            <a:r>
              <a:rPr lang="en-US" sz="900" dirty="0" smtClean="0"/>
              <a:t>	</a:t>
            </a:r>
            <a:r>
              <a:rPr lang="en-US" sz="900" dirty="0" err="1" smtClean="0"/>
              <a:t>BC_hw_X_s</a:t>
            </a:r>
            <a:r>
              <a:rPr lang="en-US" sz="900" dirty="0" smtClean="0"/>
              <a:t>(25,2,2)	= 5*0.</a:t>
            </a:r>
          </a:p>
          <a:p>
            <a:pPr>
              <a:tabLst>
                <a:tab pos="457200" algn="l"/>
              </a:tabLst>
            </a:pPr>
            <a:r>
              <a:rPr lang="en-US" sz="900" dirty="0" smtClean="0"/>
              <a:t>	BC_C_X_s(25,2,2)	= 5*0.</a:t>
            </a:r>
          </a:p>
          <a:p>
            <a:pPr>
              <a:tabLst>
                <a:tab pos="457200" algn="l"/>
              </a:tabLst>
            </a:pPr>
            <a:endParaRPr lang="en-US" sz="900" dirty="0" smtClean="0"/>
          </a:p>
          <a:p>
            <a:pPr>
              <a:tabLst>
                <a:tab pos="457200" algn="l"/>
              </a:tabLst>
            </a:pPr>
            <a:r>
              <a:rPr lang="en-US" sz="900" dirty="0" smtClean="0"/>
              <a:t>			! 11       12       13   14    15    16    17</a:t>
            </a:r>
          </a:p>
          <a:p>
            <a:pPr>
              <a:tabLst>
                <a:tab pos="457200" algn="l"/>
              </a:tabLst>
            </a:pPr>
            <a:r>
              <a:rPr lang="en-US" sz="900" dirty="0" smtClean="0"/>
              <a:t>	</a:t>
            </a:r>
            <a:r>
              <a:rPr lang="en-US" sz="900" dirty="0" err="1" smtClean="0"/>
              <a:t>BC_X_w</a:t>
            </a:r>
            <a:r>
              <a:rPr lang="en-US" sz="900" dirty="0" smtClean="0"/>
              <a:t>(30)	=  9.0     10.0    11.0  12.0  13.0  14.0  15.0</a:t>
            </a:r>
          </a:p>
          <a:p>
            <a:pPr>
              <a:tabLst>
                <a:tab pos="457200" algn="l"/>
              </a:tabLst>
            </a:pPr>
            <a:r>
              <a:rPr lang="en-US" sz="900" dirty="0" smtClean="0"/>
              <a:t>	</a:t>
            </a:r>
            <a:r>
              <a:rPr lang="en-US" sz="900" dirty="0" err="1" smtClean="0"/>
              <a:t>BC_X_e</a:t>
            </a:r>
            <a:r>
              <a:rPr lang="en-US" sz="900" dirty="0" smtClean="0"/>
              <a:t>(30)	= 10.0     11.0    12.0  13.0  14.0  15.0  16.0</a:t>
            </a:r>
          </a:p>
          <a:p>
            <a:pPr>
              <a:tabLst>
                <a:tab pos="457200" algn="l"/>
              </a:tabLst>
            </a:pPr>
            <a:r>
              <a:rPr lang="en-US" sz="900" dirty="0" smtClean="0"/>
              <a:t>	BC_Y_s(30)	=147.5    145.0   142.50 140.  137.5 135.  132.5</a:t>
            </a:r>
          </a:p>
          <a:p>
            <a:pPr>
              <a:tabLst>
                <a:tab pos="457200" algn="l"/>
              </a:tabLst>
            </a:pPr>
            <a:r>
              <a:rPr lang="en-US" sz="900" dirty="0" smtClean="0"/>
              <a:t>	</a:t>
            </a:r>
            <a:r>
              <a:rPr lang="en-US" sz="900" dirty="0" err="1" smtClean="0"/>
              <a:t>BC_Y_n</a:t>
            </a:r>
            <a:r>
              <a:rPr lang="en-US" sz="900" dirty="0" smtClean="0"/>
              <a:t>(30)	=7*150.0   </a:t>
            </a:r>
          </a:p>
          <a:p>
            <a:pPr>
              <a:tabLst>
                <a:tab pos="457200" algn="l"/>
              </a:tabLst>
            </a:pPr>
            <a:r>
              <a:rPr lang="en-US" sz="900" dirty="0" smtClean="0"/>
              <a:t>	BC_TYPE(30)	=7*'NSW’</a:t>
            </a:r>
          </a:p>
          <a:p>
            <a:pPr>
              <a:tabLst>
                <a:tab pos="457200" algn="l"/>
              </a:tabLst>
            </a:pPr>
            <a:endParaRPr lang="en-US" sz="900" dirty="0" smtClean="0"/>
          </a:p>
          <a:p>
            <a:pPr>
              <a:tabLst>
                <a:tab pos="457200" algn="l"/>
              </a:tabLst>
            </a:pPr>
            <a:r>
              <a:rPr lang="en-US" sz="900" dirty="0" smtClean="0"/>
              <a:t> 	</a:t>
            </a:r>
            <a:r>
              <a:rPr lang="en-US" sz="900" dirty="0" err="1" smtClean="0"/>
              <a:t>BC_hw_T_g</a:t>
            </a:r>
            <a:r>
              <a:rPr lang="en-US" sz="900" dirty="0" smtClean="0"/>
              <a:t>(30)	= 7*0.</a:t>
            </a:r>
          </a:p>
          <a:p>
            <a:pPr>
              <a:tabLst>
                <a:tab pos="457200" algn="l"/>
              </a:tabLst>
            </a:pPr>
            <a:r>
              <a:rPr lang="en-US" sz="900" dirty="0" smtClean="0"/>
              <a:t>	</a:t>
            </a:r>
            <a:r>
              <a:rPr lang="en-US" sz="900" dirty="0" err="1" smtClean="0"/>
              <a:t>BC_C_T_g</a:t>
            </a:r>
            <a:r>
              <a:rPr lang="en-US" sz="900" dirty="0" smtClean="0"/>
              <a:t>(30)	= 7*0.</a:t>
            </a:r>
          </a:p>
          <a:p>
            <a:pPr>
              <a:tabLst>
                <a:tab pos="457200" algn="l"/>
              </a:tabLst>
            </a:pPr>
            <a:r>
              <a:rPr lang="en-US" sz="900" dirty="0" smtClean="0"/>
              <a:t> 	</a:t>
            </a:r>
            <a:r>
              <a:rPr lang="en-US" sz="900" dirty="0" err="1" smtClean="0"/>
              <a:t>BC_hw_T_s</a:t>
            </a:r>
            <a:r>
              <a:rPr lang="en-US" sz="900" dirty="0" smtClean="0"/>
              <a:t>(30,1)	= 7*0.</a:t>
            </a:r>
          </a:p>
          <a:p>
            <a:pPr>
              <a:tabLst>
                <a:tab pos="457200" algn="l"/>
              </a:tabLst>
            </a:pPr>
            <a:r>
              <a:rPr lang="en-US" sz="900" dirty="0" smtClean="0"/>
              <a:t>	BC_C_T_s(30,1)	= 7*0.</a:t>
            </a:r>
          </a:p>
          <a:p>
            <a:pPr>
              <a:tabLst>
                <a:tab pos="457200" algn="l"/>
              </a:tabLst>
            </a:pPr>
            <a:r>
              <a:rPr lang="en-US" sz="900" dirty="0" smtClean="0"/>
              <a:t> 	</a:t>
            </a:r>
            <a:r>
              <a:rPr lang="en-US" sz="900" dirty="0" err="1" smtClean="0"/>
              <a:t>BC_hw_T_s</a:t>
            </a:r>
            <a:r>
              <a:rPr lang="en-US" sz="900" dirty="0" smtClean="0"/>
              <a:t>(30,2)	= 7*0.</a:t>
            </a:r>
          </a:p>
          <a:p>
            <a:pPr>
              <a:tabLst>
                <a:tab pos="457200" algn="l"/>
              </a:tabLst>
            </a:pPr>
            <a:r>
              <a:rPr lang="en-US" sz="900" dirty="0" smtClean="0"/>
              <a:t>	BC_C_T_s(30,2)	= 7*0.</a:t>
            </a:r>
          </a:p>
          <a:p>
            <a:pPr>
              <a:tabLst>
                <a:tab pos="457200" algn="l"/>
              </a:tabLst>
            </a:pPr>
            <a:endParaRPr lang="en-US" sz="900" dirty="0" smtClean="0"/>
          </a:p>
          <a:p>
            <a:pPr>
              <a:tabLst>
                <a:tab pos="457200" algn="l"/>
              </a:tabLst>
            </a:pPr>
            <a:r>
              <a:rPr lang="en-US" sz="900" dirty="0" smtClean="0"/>
              <a:t>	</a:t>
            </a:r>
            <a:r>
              <a:rPr lang="en-US" sz="900" dirty="0" err="1" smtClean="0"/>
              <a:t>BC_hw_X_g</a:t>
            </a:r>
            <a:r>
              <a:rPr lang="en-US" sz="900" dirty="0" smtClean="0"/>
              <a:t>(30,1)	= 7*0.</a:t>
            </a:r>
          </a:p>
          <a:p>
            <a:pPr>
              <a:tabLst>
                <a:tab pos="457200" algn="l"/>
              </a:tabLst>
            </a:pPr>
            <a:r>
              <a:rPr lang="en-US" sz="900" dirty="0" smtClean="0"/>
              <a:t>	</a:t>
            </a:r>
            <a:r>
              <a:rPr lang="en-US" sz="900" dirty="0" err="1" smtClean="0"/>
              <a:t>BC_C_X_g</a:t>
            </a:r>
            <a:r>
              <a:rPr lang="en-US" sz="900" dirty="0" smtClean="0"/>
              <a:t>(30,1)	= 7*0.</a:t>
            </a:r>
          </a:p>
          <a:p>
            <a:pPr>
              <a:tabLst>
                <a:tab pos="457200" algn="l"/>
              </a:tabLst>
            </a:pPr>
            <a:r>
              <a:rPr lang="en-US" sz="900" dirty="0" smtClean="0"/>
              <a:t>	</a:t>
            </a:r>
            <a:r>
              <a:rPr lang="en-US" sz="900" dirty="0" err="1" smtClean="0"/>
              <a:t>BC_hw_X_g</a:t>
            </a:r>
            <a:r>
              <a:rPr lang="en-US" sz="900" dirty="0" smtClean="0"/>
              <a:t>(30,2)	= 7*0.</a:t>
            </a:r>
          </a:p>
          <a:p>
            <a:pPr>
              <a:tabLst>
                <a:tab pos="457200" algn="l"/>
              </a:tabLst>
            </a:pPr>
            <a:r>
              <a:rPr lang="en-US" sz="900" dirty="0" smtClean="0"/>
              <a:t>	</a:t>
            </a:r>
            <a:r>
              <a:rPr lang="en-US" sz="900" dirty="0" err="1" smtClean="0"/>
              <a:t>BC_C_X_g</a:t>
            </a:r>
            <a:r>
              <a:rPr lang="en-US" sz="900" dirty="0" smtClean="0"/>
              <a:t>(30,2)	= 7*0.</a:t>
            </a:r>
          </a:p>
          <a:p>
            <a:pPr>
              <a:tabLst>
                <a:tab pos="457200" algn="l"/>
              </a:tabLst>
            </a:pPr>
            <a:r>
              <a:rPr lang="en-US" sz="900" dirty="0" smtClean="0"/>
              <a:t>	</a:t>
            </a:r>
            <a:r>
              <a:rPr lang="en-US" sz="900" dirty="0" err="1" smtClean="0"/>
              <a:t>BC_hw_X_g</a:t>
            </a:r>
            <a:r>
              <a:rPr lang="en-US" sz="900" dirty="0" smtClean="0"/>
              <a:t>(30,3)	= 7*0.</a:t>
            </a:r>
          </a:p>
          <a:p>
            <a:pPr>
              <a:tabLst>
                <a:tab pos="457200" algn="l"/>
              </a:tabLst>
            </a:pPr>
            <a:r>
              <a:rPr lang="en-US" sz="900" dirty="0" smtClean="0"/>
              <a:t>	</a:t>
            </a:r>
            <a:r>
              <a:rPr lang="en-US" sz="900" dirty="0" err="1" smtClean="0"/>
              <a:t>BC_C_X_g</a:t>
            </a:r>
            <a:r>
              <a:rPr lang="en-US" sz="900" dirty="0" smtClean="0"/>
              <a:t>(30,3)	= 7*0.</a:t>
            </a:r>
          </a:p>
          <a:p>
            <a:pPr>
              <a:tabLst>
                <a:tab pos="457200" algn="l"/>
              </a:tabLst>
            </a:pPr>
            <a:r>
              <a:rPr lang="en-US" sz="900" dirty="0" smtClean="0"/>
              <a:t>	</a:t>
            </a:r>
            <a:r>
              <a:rPr lang="en-US" sz="900" dirty="0" err="1" smtClean="0"/>
              <a:t>BC_hw_X_g</a:t>
            </a:r>
            <a:r>
              <a:rPr lang="en-US" sz="900" dirty="0" smtClean="0"/>
              <a:t>(30,4)	= 7*0.</a:t>
            </a:r>
          </a:p>
          <a:p>
            <a:pPr>
              <a:tabLst>
                <a:tab pos="457200" algn="l"/>
              </a:tabLst>
            </a:pPr>
            <a:r>
              <a:rPr lang="en-US" sz="900" dirty="0" smtClean="0"/>
              <a:t>	</a:t>
            </a:r>
            <a:r>
              <a:rPr lang="en-US" sz="900" dirty="0" err="1" smtClean="0"/>
              <a:t>BC_C_X_g</a:t>
            </a:r>
            <a:r>
              <a:rPr lang="en-US" sz="900" dirty="0" smtClean="0"/>
              <a:t>(30,4)	= 7*0.</a:t>
            </a:r>
          </a:p>
          <a:p>
            <a:pPr>
              <a:tabLst>
                <a:tab pos="457200" algn="l"/>
              </a:tabLst>
            </a:pPr>
            <a:endParaRPr lang="en-US" sz="900" dirty="0" smtClean="0"/>
          </a:p>
          <a:p>
            <a:pPr>
              <a:tabLst>
                <a:tab pos="457200" algn="l"/>
              </a:tabLst>
            </a:pPr>
            <a:r>
              <a:rPr lang="en-US" sz="900" dirty="0" smtClean="0"/>
              <a:t>	</a:t>
            </a:r>
            <a:r>
              <a:rPr lang="en-US" sz="900" dirty="0" err="1" smtClean="0"/>
              <a:t>BC_hw_X_s</a:t>
            </a:r>
            <a:r>
              <a:rPr lang="en-US" sz="900" dirty="0" smtClean="0"/>
              <a:t>(30,1,1)	= 7*0.</a:t>
            </a:r>
          </a:p>
          <a:p>
            <a:pPr>
              <a:tabLst>
                <a:tab pos="457200" algn="l"/>
              </a:tabLst>
            </a:pPr>
            <a:r>
              <a:rPr lang="en-US" sz="900" dirty="0" smtClean="0"/>
              <a:t>	BC_C_X_s(30,1,1)	= 7*0.</a:t>
            </a:r>
          </a:p>
          <a:p>
            <a:pPr>
              <a:tabLst>
                <a:tab pos="457200" algn="l"/>
              </a:tabLst>
            </a:pPr>
            <a:r>
              <a:rPr lang="en-US" sz="900" dirty="0" smtClean="0"/>
              <a:t>	</a:t>
            </a:r>
            <a:r>
              <a:rPr lang="en-US" sz="900" dirty="0" err="1" smtClean="0"/>
              <a:t>BC_hw_X_s</a:t>
            </a:r>
            <a:r>
              <a:rPr lang="en-US" sz="900" dirty="0" smtClean="0"/>
              <a:t>(30,1,2)	= 7*0.</a:t>
            </a:r>
          </a:p>
          <a:p>
            <a:pPr>
              <a:tabLst>
                <a:tab pos="457200" algn="l"/>
              </a:tabLst>
            </a:pPr>
            <a:r>
              <a:rPr lang="en-US" sz="900" dirty="0" smtClean="0"/>
              <a:t>	BC_C_X_s(30,1,2)	= 7*0.</a:t>
            </a:r>
          </a:p>
          <a:p>
            <a:pPr>
              <a:tabLst>
                <a:tab pos="457200" algn="l"/>
              </a:tabLst>
            </a:pPr>
            <a:endParaRPr lang="en-US" sz="900" dirty="0" smtClean="0"/>
          </a:p>
          <a:p>
            <a:pPr>
              <a:tabLst>
                <a:tab pos="457200" algn="l"/>
              </a:tabLst>
            </a:pPr>
            <a:r>
              <a:rPr lang="en-US" sz="900" dirty="0" smtClean="0"/>
              <a:t>	</a:t>
            </a:r>
            <a:r>
              <a:rPr lang="en-US" sz="900" dirty="0" err="1" smtClean="0"/>
              <a:t>BC_hw_X_s</a:t>
            </a:r>
            <a:r>
              <a:rPr lang="en-US" sz="900" dirty="0" smtClean="0"/>
              <a:t>(30,2,1)	= 7*0.</a:t>
            </a:r>
          </a:p>
          <a:p>
            <a:pPr>
              <a:tabLst>
                <a:tab pos="457200" algn="l"/>
              </a:tabLst>
            </a:pPr>
            <a:r>
              <a:rPr lang="en-US" sz="900" dirty="0" smtClean="0"/>
              <a:t>	BC_C_X_s(30,2,1)	= 7*0.</a:t>
            </a:r>
          </a:p>
          <a:p>
            <a:pPr>
              <a:tabLst>
                <a:tab pos="457200" algn="l"/>
              </a:tabLst>
            </a:pPr>
            <a:r>
              <a:rPr lang="en-US" sz="900" dirty="0" smtClean="0"/>
              <a:t>	</a:t>
            </a:r>
            <a:r>
              <a:rPr lang="en-US" sz="900" dirty="0" err="1" smtClean="0"/>
              <a:t>BC_hw_X_s</a:t>
            </a:r>
            <a:r>
              <a:rPr lang="en-US" sz="900" dirty="0" smtClean="0"/>
              <a:t>(30,2,2)	= 7*0.</a:t>
            </a:r>
          </a:p>
          <a:p>
            <a:pPr>
              <a:tabLst>
                <a:tab pos="457200" algn="l"/>
              </a:tabLst>
            </a:pPr>
            <a:r>
              <a:rPr lang="en-US" sz="900" dirty="0" smtClean="0"/>
              <a:t>	BC_C_X_s(30,2,2)	= 7*0.</a:t>
            </a:r>
          </a:p>
          <a:p>
            <a:pPr>
              <a:tabLst>
                <a:tab pos="457200" algn="l"/>
              </a:tabLst>
            </a:pPr>
            <a:endParaRPr lang="en-US" sz="900" dirty="0" smtClean="0"/>
          </a:p>
          <a:p>
            <a:pPr>
              <a:tabLst>
                <a:tab pos="457200" algn="l"/>
              </a:tabLst>
            </a:pPr>
            <a:r>
              <a:rPr lang="en-US" sz="900" dirty="0" smtClean="0"/>
              <a:t>!8. Internal surfaces</a:t>
            </a:r>
          </a:p>
          <a:p>
            <a:pPr>
              <a:tabLst>
                <a:tab pos="457200" algn="l"/>
              </a:tabLst>
            </a:pPr>
            <a:r>
              <a:rPr lang="en-US" sz="900" dirty="0" smtClean="0"/>
              <a:t>	</a:t>
            </a:r>
            <a:r>
              <a:rPr lang="en-US" sz="900" dirty="0" err="1" smtClean="0"/>
              <a:t>IS_X_w</a:t>
            </a:r>
            <a:r>
              <a:rPr lang="en-US" sz="900" dirty="0" smtClean="0"/>
              <a:t>		=  1.0</a:t>
            </a:r>
          </a:p>
          <a:p>
            <a:pPr>
              <a:tabLst>
                <a:tab pos="457200" algn="l"/>
              </a:tabLst>
            </a:pPr>
            <a:r>
              <a:rPr lang="en-US" sz="900" dirty="0" smtClean="0"/>
              <a:t>	</a:t>
            </a:r>
            <a:r>
              <a:rPr lang="en-US" sz="900" dirty="0" err="1" smtClean="0"/>
              <a:t>IS_X_e</a:t>
            </a:r>
            <a:r>
              <a:rPr lang="en-US" sz="900" dirty="0" smtClean="0"/>
              <a:t>		=  1.0</a:t>
            </a:r>
          </a:p>
          <a:p>
            <a:pPr>
              <a:tabLst>
                <a:tab pos="457200" algn="l"/>
              </a:tabLst>
            </a:pPr>
            <a:r>
              <a:rPr lang="en-US" sz="900" dirty="0" smtClean="0"/>
              <a:t>	IS_Y_s		=  0.0</a:t>
            </a:r>
          </a:p>
          <a:p>
            <a:pPr>
              <a:tabLst>
                <a:tab pos="457200" algn="l"/>
              </a:tabLst>
            </a:pPr>
            <a:r>
              <a:rPr lang="en-US" sz="900" dirty="0" smtClean="0"/>
              <a:t>	</a:t>
            </a:r>
            <a:r>
              <a:rPr lang="en-US" sz="900" dirty="0" err="1" smtClean="0"/>
              <a:t>IS_Y_n</a:t>
            </a:r>
            <a:r>
              <a:rPr lang="en-US" sz="900" dirty="0" smtClean="0"/>
              <a:t>		= 12.5</a:t>
            </a:r>
          </a:p>
          <a:p>
            <a:pPr>
              <a:tabLst>
                <a:tab pos="457200" algn="l"/>
              </a:tabLst>
            </a:pPr>
            <a:r>
              <a:rPr lang="en-US" sz="900" dirty="0" smtClean="0"/>
              <a:t>	IS_TYPE	= 'IP‘</a:t>
            </a:r>
          </a:p>
          <a:p>
            <a:pPr>
              <a:tabLst>
                <a:tab pos="457200" algn="l"/>
              </a:tabLst>
            </a:pPr>
            <a:endParaRPr lang="en-US" sz="900" dirty="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normAutofit/>
          </a:bodyPr>
          <a:lstStyle/>
          <a:p>
            <a:r>
              <a:rPr lang="en-US" dirty="0" smtClean="0"/>
              <a:t>Spouted Bed Combustor Example: mfix.dat (4)</a:t>
            </a:r>
            <a:endParaRPr lang="en-US" dirty="0"/>
          </a:p>
        </p:txBody>
      </p:sp>
      <p:sp>
        <p:nvSpPr>
          <p:cNvPr id="3" name="Rectangle 2"/>
          <p:cNvSpPr/>
          <p:nvPr/>
        </p:nvSpPr>
        <p:spPr>
          <a:xfrm>
            <a:off x="0" y="761999"/>
            <a:ext cx="9144000" cy="4385816"/>
          </a:xfrm>
          <a:prstGeom prst="rect">
            <a:avLst/>
          </a:prstGeom>
        </p:spPr>
        <p:txBody>
          <a:bodyPr wrap="square" numCol="1">
            <a:spAutoFit/>
          </a:bodyPr>
          <a:lstStyle/>
          <a:p>
            <a:pPr>
              <a:tabLst>
                <a:tab pos="457200" algn="l"/>
              </a:tabLst>
            </a:pPr>
            <a:r>
              <a:rPr lang="en-US" sz="900" dirty="0" smtClean="0"/>
              <a:t>	</a:t>
            </a:r>
          </a:p>
          <a:p>
            <a:pPr>
              <a:tabLst>
                <a:tab pos="457200" algn="l"/>
              </a:tabLst>
            </a:pPr>
            <a:r>
              <a:rPr lang="en-US" sz="900" dirty="0" smtClean="0"/>
              <a:t>!9. Output control</a:t>
            </a:r>
          </a:p>
          <a:p>
            <a:pPr>
              <a:tabLst>
                <a:tab pos="457200" algn="l"/>
              </a:tabLst>
            </a:pPr>
            <a:r>
              <a:rPr lang="en-US" sz="900" dirty="0" smtClean="0"/>
              <a:t>!Use the following to check mass balance for debugging initial runs.</a:t>
            </a:r>
          </a:p>
          <a:p>
            <a:pPr>
              <a:tabLst>
                <a:tab pos="457200" algn="l"/>
              </a:tabLst>
            </a:pPr>
            <a:r>
              <a:rPr lang="en-US" sz="900" dirty="0" smtClean="0"/>
              <a:t>!For production runs comment out the line to disable this feature,</a:t>
            </a:r>
          </a:p>
          <a:p>
            <a:pPr>
              <a:tabLst>
                <a:tab pos="457200" algn="l"/>
              </a:tabLst>
            </a:pPr>
            <a:r>
              <a:rPr lang="en-US" sz="900" dirty="0" smtClean="0"/>
              <a:t>!as it slows down the simulation.</a:t>
            </a:r>
          </a:p>
          <a:p>
            <a:pPr>
              <a:tabLst>
                <a:tab pos="457200" algn="l"/>
              </a:tabLst>
            </a:pPr>
            <a:r>
              <a:rPr lang="en-US" sz="900" dirty="0" smtClean="0"/>
              <a:t>	</a:t>
            </a:r>
            <a:r>
              <a:rPr lang="en-US" sz="900" dirty="0" err="1" smtClean="0"/>
              <a:t>Report_mass_balance_dt</a:t>
            </a:r>
            <a:r>
              <a:rPr lang="en-US" sz="900" dirty="0" smtClean="0"/>
              <a:t> = 0.1  </a:t>
            </a:r>
          </a:p>
          <a:p>
            <a:pPr>
              <a:tabLst>
                <a:tab pos="457200" algn="l"/>
              </a:tabLst>
            </a:pPr>
            <a:r>
              <a:rPr lang="en-US" sz="900" dirty="0" smtClean="0"/>
              <a:t>	</a:t>
            </a:r>
            <a:r>
              <a:rPr lang="en-US" sz="900" dirty="0" err="1" smtClean="0"/>
              <a:t>nRR</a:t>
            </a:r>
            <a:r>
              <a:rPr lang="en-US" sz="900" dirty="0" smtClean="0"/>
              <a:t>		= 7      !number reaction rates written out to .SPA</a:t>
            </a:r>
          </a:p>
          <a:p>
            <a:pPr>
              <a:tabLst>
                <a:tab pos="457200" algn="l"/>
              </a:tabLst>
            </a:pPr>
            <a:r>
              <a:rPr lang="en-US" sz="900" dirty="0" smtClean="0"/>
              <a:t>	OUT_DT	= 100.</a:t>
            </a:r>
          </a:p>
          <a:p>
            <a:pPr>
              <a:tabLst>
                <a:tab pos="457200" algn="l"/>
              </a:tabLst>
            </a:pPr>
            <a:r>
              <a:rPr lang="en-US" sz="900" dirty="0" smtClean="0"/>
              <a:t>	RES_DT		=  0.01</a:t>
            </a:r>
          </a:p>
          <a:p>
            <a:pPr>
              <a:tabLst>
                <a:tab pos="457200" algn="l"/>
              </a:tabLst>
            </a:pPr>
            <a:r>
              <a:rPr lang="en-US" sz="900" dirty="0" smtClean="0"/>
              <a:t>	SPX_DT		= 10*0.1</a:t>
            </a:r>
          </a:p>
          <a:p>
            <a:pPr>
              <a:tabLst>
                <a:tab pos="457200" algn="l"/>
              </a:tabLst>
            </a:pPr>
            <a:r>
              <a:rPr lang="en-US" sz="900" dirty="0" smtClean="0"/>
              <a:t>	NLOG		=   100</a:t>
            </a:r>
          </a:p>
          <a:p>
            <a:pPr>
              <a:tabLst>
                <a:tab pos="457200" algn="l"/>
              </a:tabLst>
            </a:pPr>
            <a:r>
              <a:rPr lang="en-US" sz="900" dirty="0" smtClean="0"/>
              <a:t>	FULL_LOG	= .T.</a:t>
            </a:r>
          </a:p>
          <a:p>
            <a:pPr>
              <a:tabLst>
                <a:tab pos="457200" algn="l"/>
              </a:tabLst>
            </a:pPr>
            <a:r>
              <a:rPr lang="en-US" sz="900" dirty="0" smtClean="0"/>
              <a:t>	</a:t>
            </a:r>
            <a:r>
              <a:rPr lang="en-US" sz="900" dirty="0" err="1" smtClean="0"/>
              <a:t>resid_string</a:t>
            </a:r>
            <a:r>
              <a:rPr lang="en-US" sz="900" dirty="0" smtClean="0"/>
              <a:t>    = "P0", "V0", "V1", "V2", "T0", "T1", "T2“</a:t>
            </a:r>
          </a:p>
          <a:p>
            <a:pPr>
              <a:tabLst>
                <a:tab pos="457200" algn="l"/>
              </a:tabLst>
            </a:pPr>
            <a:endParaRPr lang="en-US" sz="900" dirty="0" smtClean="0"/>
          </a:p>
          <a:p>
            <a:pPr>
              <a:tabLst>
                <a:tab pos="457200" algn="l"/>
              </a:tabLst>
            </a:pPr>
            <a:r>
              <a:rPr lang="en-US" sz="900" dirty="0" smtClean="0"/>
              <a:t>THERMO DATA</a:t>
            </a:r>
          </a:p>
          <a:p>
            <a:pPr>
              <a:tabLst>
                <a:tab pos="457200" algn="l"/>
              </a:tabLst>
            </a:pPr>
            <a:r>
              <a:rPr lang="en-US" sz="900" dirty="0" smtClean="0"/>
              <a:t>The following are coal pseudo species specifications.  Replace these</a:t>
            </a:r>
          </a:p>
          <a:p>
            <a:pPr>
              <a:tabLst>
                <a:tab pos="457200" algn="l"/>
              </a:tabLst>
            </a:pPr>
            <a:r>
              <a:rPr lang="en-US" sz="900" dirty="0" smtClean="0"/>
              <a:t>with appropriate coal properties.  Also define the heat of formation (Hf298)</a:t>
            </a:r>
          </a:p>
          <a:p>
            <a:pPr>
              <a:tabLst>
                <a:tab pos="457200" algn="l"/>
              </a:tabLst>
            </a:pPr>
            <a:r>
              <a:rPr lang="en-US" sz="900" dirty="0" smtClean="0"/>
              <a:t>values (the fifteenth coefficient).  The readme file describes the data format.</a:t>
            </a:r>
          </a:p>
          <a:p>
            <a:pPr>
              <a:tabLst>
                <a:tab pos="457200" algn="l"/>
              </a:tabLst>
            </a:pPr>
            <a:r>
              <a:rPr lang="en-US" sz="900" dirty="0" smtClean="0"/>
              <a:t>Fixed Carbon               WARNING!       0.S   200.000  6000.000  B  12.01100 1</a:t>
            </a:r>
          </a:p>
          <a:p>
            <a:pPr>
              <a:tabLst>
                <a:tab pos="457200" algn="l"/>
              </a:tabLst>
            </a:pPr>
            <a:r>
              <a:rPr lang="en-US" sz="900" dirty="0" smtClean="0"/>
              <a:t>-7.94079328E-01 8.09779756E-03-6.56398654E-06 1.84781958E-09 0.00000000E+00    2</a:t>
            </a:r>
          </a:p>
          <a:p>
            <a:pPr>
              <a:tabLst>
                <a:tab pos="457200" algn="l"/>
              </a:tabLst>
            </a:pPr>
            <a:r>
              <a:rPr lang="en-US" sz="900" dirty="0" smtClean="0"/>
              <a:t> 0.00000000E+00 </a:t>
            </a:r>
            <a:r>
              <a:rPr lang="en-US" sz="900" dirty="0" err="1" smtClean="0"/>
              <a:t>0.00000000E+00</a:t>
            </a:r>
            <a:r>
              <a:rPr lang="en-US" sz="900" dirty="0" smtClean="0"/>
              <a:t>-7.94079328E-01 8.09779756E-03-6.56398654E-06    3</a:t>
            </a:r>
          </a:p>
          <a:p>
            <a:pPr>
              <a:tabLst>
                <a:tab pos="457200" algn="l"/>
              </a:tabLst>
            </a:pPr>
            <a:r>
              <a:rPr lang="en-US" sz="900" dirty="0" smtClean="0"/>
              <a:t> 1.84781958E-09 0.00000000E+00 </a:t>
            </a:r>
            <a:r>
              <a:rPr lang="en-US" sz="900" dirty="0" err="1" smtClean="0"/>
              <a:t>0.00000000E+00</a:t>
            </a:r>
            <a:r>
              <a:rPr lang="en-US" sz="900" dirty="0" smtClean="0"/>
              <a:t> </a:t>
            </a:r>
            <a:r>
              <a:rPr lang="en-US" sz="900" dirty="0" err="1" smtClean="0"/>
              <a:t>0.00000000E+00</a:t>
            </a:r>
            <a:r>
              <a:rPr lang="en-US" sz="900" dirty="0" smtClean="0"/>
              <a:t> </a:t>
            </a:r>
            <a:r>
              <a:rPr lang="en-US" sz="900" dirty="0" err="1" smtClean="0"/>
              <a:t>0.00000000E+00</a:t>
            </a:r>
            <a:r>
              <a:rPr lang="en-US" sz="900" dirty="0" smtClean="0"/>
              <a:t>    4</a:t>
            </a:r>
          </a:p>
          <a:p>
            <a:pPr>
              <a:tabLst>
                <a:tab pos="457200" algn="l"/>
              </a:tabLst>
            </a:pPr>
            <a:endParaRPr lang="en-US" sz="900" dirty="0" smtClean="0"/>
          </a:p>
          <a:p>
            <a:pPr>
              <a:tabLst>
                <a:tab pos="457200" algn="l"/>
              </a:tabLst>
            </a:pPr>
            <a:r>
              <a:rPr lang="en-US" sz="900" dirty="0" smtClean="0"/>
              <a:t>Coal Ash                   WARNING!       0.S   200.000  6000.000  B  56.00000 1</a:t>
            </a:r>
          </a:p>
          <a:p>
            <a:pPr>
              <a:tabLst>
                <a:tab pos="457200" algn="l"/>
              </a:tabLst>
            </a:pPr>
            <a:r>
              <a:rPr lang="en-US" sz="900" dirty="0" smtClean="0"/>
              <a:t> 8.70769880E+00 8.45407650E-03 0.00000000E+00 </a:t>
            </a:r>
            <a:r>
              <a:rPr lang="en-US" sz="900" dirty="0" err="1" smtClean="0"/>
              <a:t>0.00000000E+00</a:t>
            </a:r>
            <a:r>
              <a:rPr lang="en-US" sz="900" dirty="0" smtClean="0"/>
              <a:t> </a:t>
            </a:r>
            <a:r>
              <a:rPr lang="en-US" sz="900" dirty="0" err="1" smtClean="0"/>
              <a:t>0.00000000E+00</a:t>
            </a:r>
            <a:r>
              <a:rPr lang="en-US" sz="900" dirty="0" smtClean="0"/>
              <a:t>    2</a:t>
            </a:r>
          </a:p>
          <a:p>
            <a:pPr>
              <a:tabLst>
                <a:tab pos="457200" algn="l"/>
              </a:tabLst>
            </a:pPr>
            <a:r>
              <a:rPr lang="en-US" sz="900" dirty="0" smtClean="0"/>
              <a:t> 0.00000000E+00 </a:t>
            </a:r>
            <a:r>
              <a:rPr lang="en-US" sz="900" dirty="0" err="1" smtClean="0"/>
              <a:t>0.00000000E+00</a:t>
            </a:r>
            <a:r>
              <a:rPr lang="en-US" sz="900" dirty="0" smtClean="0"/>
              <a:t> 8.70769880E+00 8.45407650E-03 0.00000000E+00    3</a:t>
            </a:r>
          </a:p>
          <a:p>
            <a:pPr>
              <a:tabLst>
                <a:tab pos="457200" algn="l"/>
              </a:tabLst>
            </a:pPr>
            <a:r>
              <a:rPr lang="en-US" sz="900" dirty="0" smtClean="0"/>
              <a:t> 0.00000000E+00 </a:t>
            </a:r>
            <a:r>
              <a:rPr lang="en-US" sz="900" dirty="0" err="1" smtClean="0"/>
              <a:t>0.00000000E+00</a:t>
            </a:r>
            <a:r>
              <a:rPr lang="en-US" sz="900" dirty="0" smtClean="0"/>
              <a:t> </a:t>
            </a:r>
            <a:r>
              <a:rPr lang="en-US" sz="900" dirty="0" err="1" smtClean="0"/>
              <a:t>0.00000000E+00</a:t>
            </a:r>
            <a:r>
              <a:rPr lang="en-US" sz="900" dirty="0" smtClean="0"/>
              <a:t> </a:t>
            </a:r>
            <a:r>
              <a:rPr lang="en-US" sz="900" dirty="0" err="1" smtClean="0"/>
              <a:t>0.00000000E+00</a:t>
            </a:r>
            <a:r>
              <a:rPr lang="en-US" sz="900" dirty="0" smtClean="0"/>
              <a:t> </a:t>
            </a:r>
            <a:r>
              <a:rPr lang="en-US" sz="900" dirty="0" err="1" smtClean="0"/>
              <a:t>0.00000000E+00</a:t>
            </a:r>
            <a:r>
              <a:rPr lang="en-US" sz="900" dirty="0" smtClean="0"/>
              <a:t>    4</a:t>
            </a:r>
          </a:p>
          <a:p>
            <a:pPr>
              <a:tabLst>
                <a:tab pos="457200" algn="l"/>
              </a:tabLst>
            </a:pPr>
            <a:endParaRPr lang="en-US" sz="900" dirty="0" smtClean="0"/>
          </a:p>
          <a:p>
            <a:pPr>
              <a:tabLst>
                <a:tab pos="457200" algn="l"/>
              </a:tabLst>
            </a:pPr>
            <a:endParaRPr lang="en-US" sz="900" dirty="0" smtClean="0"/>
          </a:p>
          <a:p>
            <a:pPr>
              <a:tabLst>
                <a:tab pos="457200" algn="l"/>
              </a:tabLst>
            </a:pPr>
            <a:endParaRPr lang="en-US" sz="900" dirty="0" smtClean="0"/>
          </a:p>
          <a:p>
            <a:pPr>
              <a:tabLst>
                <a:tab pos="457200" algn="l"/>
              </a:tabLst>
            </a:pPr>
            <a:r>
              <a:rPr lang="en-US" sz="900" dirty="0" smtClean="0"/>
              <a:t>	</a:t>
            </a:r>
            <a:endParaRPr lang="en-US" sz="900"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29"/>
          <p:cNvSpPr>
            <a:spLocks noGrp="1"/>
          </p:cNvSpPr>
          <p:nvPr>
            <p:ph type="title"/>
          </p:nvPr>
        </p:nvSpPr>
        <p:spPr/>
        <p:txBody>
          <a:bodyPr>
            <a:noAutofit/>
          </a:bodyPr>
          <a:lstStyle/>
          <a:p>
            <a:r>
              <a:rPr lang="en-US" sz="2800" dirty="0" smtClean="0"/>
              <a:t>Spouted Bed Combustor Example: Files</a:t>
            </a:r>
            <a:endParaRPr lang="en-US" sz="2900" dirty="0"/>
          </a:p>
        </p:txBody>
      </p:sp>
      <p:sp>
        <p:nvSpPr>
          <p:cNvPr id="26" name="Text Box 32"/>
          <p:cNvSpPr txBox="1">
            <a:spLocks noChangeArrowheads="1"/>
          </p:cNvSpPr>
          <p:nvPr/>
        </p:nvSpPr>
        <p:spPr bwMode="auto">
          <a:xfrm>
            <a:off x="228600" y="914400"/>
            <a:ext cx="5455340" cy="369332"/>
          </a:xfrm>
          <a:prstGeom prst="rect">
            <a:avLst/>
          </a:prstGeom>
          <a:noFill/>
          <a:ln w="12700" algn="ctr">
            <a:noFill/>
            <a:miter lim="800000"/>
            <a:headEnd/>
            <a:tailEnd/>
          </a:ln>
        </p:spPr>
        <p:txBody>
          <a:bodyPr wrap="none">
            <a:spAutoFit/>
          </a:bodyPr>
          <a:lstStyle/>
          <a:p>
            <a:pPr algn="l"/>
            <a:r>
              <a:rPr lang="en-US" b="1" dirty="0" smtClean="0"/>
              <a:t>Summary of MFIX Routines Commonly Modified</a:t>
            </a:r>
            <a:endParaRPr lang="en-US" b="1" dirty="0"/>
          </a:p>
        </p:txBody>
      </p:sp>
      <p:graphicFrame>
        <p:nvGraphicFramePr>
          <p:cNvPr id="24" name="Table 23"/>
          <p:cNvGraphicFramePr>
            <a:graphicFrameLocks noGrp="1"/>
          </p:cNvGraphicFramePr>
          <p:nvPr/>
        </p:nvGraphicFramePr>
        <p:xfrm>
          <a:off x="381001" y="1371600"/>
          <a:ext cx="6781800" cy="3200401"/>
        </p:xfrm>
        <a:graphic>
          <a:graphicData uri="http://schemas.openxmlformats.org/drawingml/2006/table">
            <a:tbl>
              <a:tblPr firstRow="1" bandRow="1">
                <a:tableStyleId>{5C22544A-7EE6-4342-B048-85BDC9FD1C3A}</a:tableStyleId>
              </a:tblPr>
              <a:tblGrid>
                <a:gridCol w="2458403"/>
                <a:gridCol w="4323397"/>
              </a:tblGrid>
              <a:tr h="403505">
                <a:tc>
                  <a:txBody>
                    <a:bodyPr/>
                    <a:lstStyle/>
                    <a:p>
                      <a:r>
                        <a:rPr lang="en-US" dirty="0" smtClean="0"/>
                        <a:t>Routine</a:t>
                      </a:r>
                      <a:endParaRPr lang="en-US" dirty="0"/>
                    </a:p>
                  </a:txBody>
                  <a:tcPr/>
                </a:tc>
                <a:tc>
                  <a:txBody>
                    <a:bodyPr/>
                    <a:lstStyle/>
                    <a:p>
                      <a:r>
                        <a:rPr lang="en-US" dirty="0" smtClean="0"/>
                        <a:t>Details</a:t>
                      </a:r>
                      <a:endParaRPr lang="en-US" dirty="0"/>
                    </a:p>
                  </a:txBody>
                  <a:tcPr/>
                </a:tc>
              </a:tr>
              <a:tr h="994943">
                <a:tc>
                  <a:txBody>
                    <a:bodyPr/>
                    <a:lstStyle/>
                    <a:p>
                      <a:r>
                        <a:rPr lang="en-US" b="1" dirty="0" err="1" smtClean="0">
                          <a:solidFill>
                            <a:schemeClr val="accent4"/>
                          </a:solidFill>
                        </a:rPr>
                        <a:t>physical_prop.f</a:t>
                      </a:r>
                      <a:endParaRPr lang="en-US" b="1" dirty="0">
                        <a:solidFill>
                          <a:schemeClr val="accent4"/>
                        </a:solidFill>
                      </a:endParaRPr>
                    </a:p>
                  </a:txBody>
                  <a:tcPr/>
                </a:tc>
                <a:tc>
                  <a:txBody>
                    <a:bodyPr/>
                    <a:lstStyle/>
                    <a:p>
                      <a:r>
                        <a:rPr lang="en-US" dirty="0" smtClean="0"/>
                        <a:t>gas phase </a:t>
                      </a:r>
                      <a:r>
                        <a:rPr lang="en-US" baseline="0" dirty="0" smtClean="0"/>
                        <a:t>MW, gas phase density (via </a:t>
                      </a:r>
                      <a:r>
                        <a:rPr lang="en-US" b="1" baseline="0" dirty="0" err="1" smtClean="0">
                          <a:solidFill>
                            <a:schemeClr val="accent4"/>
                          </a:solidFill>
                        </a:rPr>
                        <a:t>eosg</a:t>
                      </a:r>
                      <a:r>
                        <a:rPr lang="en-US" baseline="0" dirty="0" smtClean="0"/>
                        <a:t>) and gas &amp; solids phases specific heats (using thermo-chemical info)</a:t>
                      </a:r>
                      <a:endParaRPr lang="en-US" dirty="0"/>
                    </a:p>
                  </a:txBody>
                  <a:tcPr/>
                </a:tc>
              </a:tr>
              <a:tr h="994943">
                <a:tc>
                  <a:txBody>
                    <a:bodyPr/>
                    <a:lstStyle/>
                    <a:p>
                      <a:r>
                        <a:rPr lang="en-US" b="1" dirty="0" err="1" smtClean="0">
                          <a:solidFill>
                            <a:schemeClr val="accent4"/>
                          </a:solidFill>
                        </a:rPr>
                        <a:t>transport_prop.f</a:t>
                      </a:r>
                      <a:endParaRPr lang="en-US" b="1" dirty="0">
                        <a:solidFill>
                          <a:schemeClr val="accent4"/>
                        </a:solidFill>
                      </a:endParaRPr>
                    </a:p>
                  </a:txBody>
                  <a:tcPr/>
                </a:tc>
                <a:tc>
                  <a:txBody>
                    <a:bodyPr/>
                    <a:lstStyle/>
                    <a:p>
                      <a:r>
                        <a:rPr lang="en-US" dirty="0" smtClean="0"/>
                        <a:t>viscosity (</a:t>
                      </a:r>
                      <a:r>
                        <a:rPr lang="en-US" b="1" dirty="0" err="1" smtClean="0">
                          <a:solidFill>
                            <a:schemeClr val="accent4"/>
                          </a:solidFill>
                        </a:rPr>
                        <a:t>calc_mu_g</a:t>
                      </a:r>
                      <a:r>
                        <a:rPr lang="en-US" dirty="0" smtClean="0"/>
                        <a:t>, </a:t>
                      </a:r>
                      <a:r>
                        <a:rPr lang="en-US" b="1" dirty="0" err="1" smtClean="0">
                          <a:solidFill>
                            <a:schemeClr val="accent4"/>
                          </a:solidFill>
                        </a:rPr>
                        <a:t>calc_mu_s</a:t>
                      </a:r>
                      <a:r>
                        <a:rPr lang="en-US" dirty="0" smtClean="0"/>
                        <a:t>), conductivity (</a:t>
                      </a:r>
                      <a:r>
                        <a:rPr lang="en-US" b="1" dirty="0" err="1" smtClean="0">
                          <a:solidFill>
                            <a:schemeClr val="accent4"/>
                          </a:solidFill>
                        </a:rPr>
                        <a:t>calc_k_g</a:t>
                      </a:r>
                      <a:r>
                        <a:rPr lang="en-US" dirty="0" smtClean="0"/>
                        <a:t>, </a:t>
                      </a:r>
                      <a:r>
                        <a:rPr lang="en-US" b="1" dirty="0" err="1" smtClean="0">
                          <a:solidFill>
                            <a:schemeClr val="accent4"/>
                          </a:solidFill>
                        </a:rPr>
                        <a:t>calc_k_s</a:t>
                      </a:r>
                      <a:r>
                        <a:rPr lang="en-US" dirty="0" smtClean="0"/>
                        <a:t>), diffusivity (</a:t>
                      </a:r>
                      <a:r>
                        <a:rPr lang="en-US" b="1" dirty="0" err="1" smtClean="0">
                          <a:solidFill>
                            <a:schemeClr val="accent4"/>
                          </a:solidFill>
                        </a:rPr>
                        <a:t>calc_dif_g</a:t>
                      </a:r>
                      <a:r>
                        <a:rPr lang="en-US" dirty="0" smtClean="0"/>
                        <a:t>, </a:t>
                      </a:r>
                      <a:r>
                        <a:rPr lang="en-US" b="1" dirty="0" err="1" smtClean="0">
                          <a:solidFill>
                            <a:schemeClr val="accent4"/>
                          </a:solidFill>
                        </a:rPr>
                        <a:t>calc_dif_s</a:t>
                      </a:r>
                      <a:r>
                        <a:rPr lang="en-US" dirty="0" smtClean="0"/>
                        <a:t>)</a:t>
                      </a:r>
                      <a:endParaRPr lang="en-US" dirty="0"/>
                    </a:p>
                  </a:txBody>
                  <a:tcPr/>
                </a:tc>
              </a:tr>
              <a:tr h="403505">
                <a:tc>
                  <a:txBody>
                    <a:bodyPr/>
                    <a:lstStyle/>
                    <a:p>
                      <a:r>
                        <a:rPr lang="en-US" b="1" dirty="0" err="1" smtClean="0">
                          <a:solidFill>
                            <a:schemeClr val="accent4"/>
                          </a:solidFill>
                        </a:rPr>
                        <a:t>rrates.f</a:t>
                      </a:r>
                      <a:endParaRPr lang="en-US" b="1" dirty="0">
                        <a:solidFill>
                          <a:schemeClr val="accent4"/>
                        </a:solidFill>
                      </a:endParaRPr>
                    </a:p>
                  </a:txBody>
                  <a:tcPr/>
                </a:tc>
                <a:tc>
                  <a:txBody>
                    <a:bodyPr/>
                    <a:lstStyle/>
                    <a:p>
                      <a:r>
                        <a:rPr lang="en-US" dirty="0" smtClean="0"/>
                        <a:t>chemical reactions and heats of reaction</a:t>
                      </a:r>
                      <a:endParaRPr lang="en-US" dirty="0"/>
                    </a:p>
                  </a:txBody>
                  <a:tcPr/>
                </a:tc>
              </a:tr>
              <a:tr h="403505">
                <a:tc>
                  <a:txBody>
                    <a:bodyPr/>
                    <a:lstStyle/>
                    <a:p>
                      <a:r>
                        <a:rPr lang="en-US" b="1" dirty="0" err="1" smtClean="0">
                          <a:solidFill>
                            <a:schemeClr val="accent4"/>
                          </a:solidFill>
                        </a:rPr>
                        <a:t>exchange.f</a:t>
                      </a:r>
                      <a:endParaRPr lang="en-US" b="1" dirty="0">
                        <a:solidFill>
                          <a:schemeClr val="accent4"/>
                        </a:solidFill>
                      </a:endParaRPr>
                    </a:p>
                  </a:txBody>
                  <a:tcPr/>
                </a:tc>
                <a:tc>
                  <a:txBody>
                    <a:bodyPr/>
                    <a:lstStyle/>
                    <a:p>
                      <a:r>
                        <a:rPr lang="en-US" dirty="0" err="1" smtClean="0"/>
                        <a:t>interphase</a:t>
                      </a:r>
                      <a:r>
                        <a:rPr lang="en-US" dirty="0" smtClean="0"/>
                        <a:t> terms (</a:t>
                      </a:r>
                      <a:r>
                        <a:rPr lang="en-US" b="1" dirty="0" err="1" smtClean="0">
                          <a:solidFill>
                            <a:schemeClr val="accent4"/>
                          </a:solidFill>
                        </a:rPr>
                        <a:t>calc_drag</a:t>
                      </a:r>
                      <a:r>
                        <a:rPr lang="en-US" dirty="0" smtClean="0"/>
                        <a:t>, </a:t>
                      </a:r>
                      <a:r>
                        <a:rPr lang="en-US" b="1" dirty="0" err="1" smtClean="0">
                          <a:solidFill>
                            <a:schemeClr val="accent4"/>
                          </a:solidFill>
                        </a:rPr>
                        <a:t>calc_gama</a:t>
                      </a:r>
                      <a:r>
                        <a:rPr lang="en-US" dirty="0" smtClean="0"/>
                        <a:t>)</a:t>
                      </a:r>
                      <a:endParaRPr lang="en-US" dirty="0"/>
                    </a:p>
                  </a:txBody>
                  <a:tcPr/>
                </a:tc>
              </a:tr>
            </a:tbl>
          </a:graphicData>
        </a:graphic>
      </p:graphicFrame>
      <p:sp>
        <p:nvSpPr>
          <p:cNvPr id="7" name="TextBox 6"/>
          <p:cNvSpPr txBox="1"/>
          <p:nvPr/>
        </p:nvSpPr>
        <p:spPr>
          <a:xfrm>
            <a:off x="7543800" y="2438400"/>
            <a:ext cx="1447800" cy="830997"/>
          </a:xfrm>
          <a:prstGeom prst="rect">
            <a:avLst/>
          </a:prstGeom>
          <a:noFill/>
          <a:ln w="19050">
            <a:solidFill>
              <a:schemeClr val="accent6"/>
            </a:solidFill>
          </a:ln>
        </p:spPr>
        <p:txBody>
          <a:bodyPr wrap="square" rtlCol="0">
            <a:spAutoFit/>
          </a:bodyPr>
          <a:lstStyle/>
          <a:p>
            <a:pPr algn="ctr"/>
            <a:r>
              <a:rPr lang="en-US" sz="1600" b="1" dirty="0" smtClean="0">
                <a:solidFill>
                  <a:schemeClr val="accent6"/>
                </a:solidFill>
              </a:rPr>
              <a:t>let’s look at some of these files</a:t>
            </a:r>
          </a:p>
        </p:txBody>
      </p:sp>
      <p:cxnSp>
        <p:nvCxnSpPr>
          <p:cNvPr id="12" name="Shape 11"/>
          <p:cNvCxnSpPr/>
          <p:nvPr/>
        </p:nvCxnSpPr>
        <p:spPr>
          <a:xfrm rot="16200000" flipH="1">
            <a:off x="7035256" y="3937544"/>
            <a:ext cx="1880920" cy="1778232"/>
          </a:xfrm>
          <a:prstGeom prst="curvedConnector4">
            <a:avLst>
              <a:gd name="adj1" fmla="val 32410"/>
              <a:gd name="adj2" fmla="val 112855"/>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3" name="Right Brace 12"/>
          <p:cNvSpPr/>
          <p:nvPr/>
        </p:nvSpPr>
        <p:spPr>
          <a:xfrm>
            <a:off x="7162800" y="2209800"/>
            <a:ext cx="228600" cy="1219200"/>
          </a:xfrm>
          <a:prstGeom prst="rightBrac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7391400" y="5486400"/>
            <a:ext cx="1447800" cy="830997"/>
          </a:xfrm>
          <a:prstGeom prst="rect">
            <a:avLst/>
          </a:prstGeom>
          <a:noFill/>
          <a:ln w="19050">
            <a:solidFill>
              <a:schemeClr val="accent6"/>
            </a:solidFill>
          </a:ln>
        </p:spPr>
        <p:txBody>
          <a:bodyPr wrap="square" rtlCol="0">
            <a:spAutoFit/>
          </a:bodyPr>
          <a:lstStyle/>
          <a:p>
            <a:pPr algn="ctr"/>
            <a:r>
              <a:rPr lang="en-US" sz="1600" b="1" dirty="0" smtClean="0">
                <a:solidFill>
                  <a:schemeClr val="accent6"/>
                </a:solidFill>
              </a:rPr>
              <a:t>discussed in following slides</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29"/>
          <p:cNvSpPr>
            <a:spLocks noGrp="1"/>
          </p:cNvSpPr>
          <p:nvPr>
            <p:ph type="title"/>
          </p:nvPr>
        </p:nvSpPr>
        <p:spPr/>
        <p:txBody>
          <a:bodyPr>
            <a:noAutofit/>
          </a:bodyPr>
          <a:lstStyle/>
          <a:p>
            <a:r>
              <a:rPr lang="en-US" sz="2800" dirty="0" smtClean="0"/>
              <a:t>Spouted Bed Combustor Example: Files (2)</a:t>
            </a:r>
            <a:endParaRPr lang="en-US" sz="2900" dirty="0"/>
          </a:p>
        </p:txBody>
      </p:sp>
      <p:sp>
        <p:nvSpPr>
          <p:cNvPr id="26" name="Text Box 32"/>
          <p:cNvSpPr txBox="1">
            <a:spLocks noChangeArrowheads="1"/>
          </p:cNvSpPr>
          <p:nvPr/>
        </p:nvSpPr>
        <p:spPr bwMode="auto">
          <a:xfrm>
            <a:off x="228600" y="914400"/>
            <a:ext cx="6135013" cy="369332"/>
          </a:xfrm>
          <a:prstGeom prst="rect">
            <a:avLst/>
          </a:prstGeom>
          <a:noFill/>
          <a:ln w="12700" algn="ctr">
            <a:noFill/>
            <a:miter lim="800000"/>
            <a:headEnd/>
            <a:tailEnd/>
          </a:ln>
        </p:spPr>
        <p:txBody>
          <a:bodyPr wrap="none">
            <a:spAutoFit/>
          </a:bodyPr>
          <a:lstStyle/>
          <a:p>
            <a:pPr algn="l"/>
            <a:r>
              <a:rPr lang="en-US" b="1" dirty="0" smtClean="0"/>
              <a:t>Summary of User Routines Employed in this Example</a:t>
            </a:r>
            <a:endParaRPr lang="en-US" b="1" dirty="0"/>
          </a:p>
        </p:txBody>
      </p:sp>
      <p:graphicFrame>
        <p:nvGraphicFramePr>
          <p:cNvPr id="24" name="Table 23"/>
          <p:cNvGraphicFramePr>
            <a:graphicFrameLocks noGrp="1"/>
          </p:cNvGraphicFramePr>
          <p:nvPr/>
        </p:nvGraphicFramePr>
        <p:xfrm>
          <a:off x="838200" y="1447800"/>
          <a:ext cx="7467600" cy="3850640"/>
        </p:xfrm>
        <a:graphic>
          <a:graphicData uri="http://schemas.openxmlformats.org/drawingml/2006/table">
            <a:tbl>
              <a:tblPr firstRow="1" bandRow="1">
                <a:tableStyleId>{5C22544A-7EE6-4342-B048-85BDC9FD1C3A}</a:tableStyleId>
              </a:tblPr>
              <a:tblGrid>
                <a:gridCol w="2707005"/>
                <a:gridCol w="4760595"/>
              </a:tblGrid>
              <a:tr h="370840">
                <a:tc>
                  <a:txBody>
                    <a:bodyPr/>
                    <a:lstStyle/>
                    <a:p>
                      <a:r>
                        <a:rPr lang="en-US" dirty="0" smtClean="0"/>
                        <a:t>Routine</a:t>
                      </a:r>
                      <a:endParaRPr lang="en-US" dirty="0"/>
                    </a:p>
                  </a:txBody>
                  <a:tcPr/>
                </a:tc>
                <a:tc>
                  <a:txBody>
                    <a:bodyPr/>
                    <a:lstStyle/>
                    <a:p>
                      <a:r>
                        <a:rPr lang="en-US" dirty="0" smtClean="0"/>
                        <a:t>Details</a:t>
                      </a:r>
                      <a:endParaRPr lang="en-US" dirty="0"/>
                    </a:p>
                  </a:txBody>
                  <a:tcPr/>
                </a:tc>
              </a:tr>
              <a:tr h="370840">
                <a:tc>
                  <a:txBody>
                    <a:bodyPr/>
                    <a:lstStyle/>
                    <a:p>
                      <a:r>
                        <a:rPr lang="en-US" b="1" dirty="0" smtClean="0">
                          <a:solidFill>
                            <a:schemeClr val="accent4"/>
                          </a:solidFill>
                        </a:rPr>
                        <a:t>usr0.f</a:t>
                      </a:r>
                      <a:endParaRPr lang="en-US" b="1" dirty="0">
                        <a:solidFill>
                          <a:schemeClr val="accent4"/>
                        </a:solidFill>
                      </a:endParaRPr>
                    </a:p>
                  </a:txBody>
                  <a:tcPr/>
                </a:tc>
                <a:tc>
                  <a:txBody>
                    <a:bodyPr/>
                    <a:lstStyle/>
                    <a:p>
                      <a:r>
                        <a:rPr lang="en-US" dirty="0" smtClean="0"/>
                        <a:t>Called once before time loop.</a:t>
                      </a:r>
                      <a:r>
                        <a:rPr lang="en-US" baseline="0" dirty="0" smtClean="0"/>
                        <a:t> U</a:t>
                      </a:r>
                      <a:r>
                        <a:rPr lang="en-US" dirty="0" smtClean="0"/>
                        <a:t>sed here</a:t>
                      </a:r>
                      <a:r>
                        <a:rPr lang="en-US" baseline="0" dirty="0" smtClean="0"/>
                        <a:t> to check user-defined input data, perform calculation and allocate a variable</a:t>
                      </a:r>
                      <a:endParaRPr lang="en-US" dirty="0"/>
                    </a:p>
                  </a:txBody>
                  <a:tcPr/>
                </a:tc>
              </a:tr>
              <a:tr h="370840">
                <a:tc>
                  <a:txBody>
                    <a:bodyPr/>
                    <a:lstStyle/>
                    <a:p>
                      <a:r>
                        <a:rPr lang="en-US" b="1" dirty="0" smtClean="0">
                          <a:solidFill>
                            <a:schemeClr val="accent4"/>
                          </a:solidFill>
                        </a:rPr>
                        <a:t>usr1.f</a:t>
                      </a:r>
                      <a:endParaRPr lang="en-US" b="1" dirty="0">
                        <a:solidFill>
                          <a:schemeClr val="accent4"/>
                        </a:solidFill>
                      </a:endParaRPr>
                    </a:p>
                  </a:txBody>
                  <a:tcPr/>
                </a:tc>
                <a:tc>
                  <a:txBody>
                    <a:bodyPr/>
                    <a:lstStyle/>
                    <a:p>
                      <a:r>
                        <a:rPr lang="en-US" dirty="0" smtClean="0"/>
                        <a:t>Called once every time step. Used here to perform calculation of Nu correlation.</a:t>
                      </a:r>
                      <a:endParaRPr lang="en-US" dirty="0"/>
                    </a:p>
                  </a:txBody>
                  <a:tcPr/>
                </a:tc>
              </a:tr>
              <a:tr h="370840">
                <a:tc>
                  <a:txBody>
                    <a:bodyPr/>
                    <a:lstStyle/>
                    <a:p>
                      <a:r>
                        <a:rPr lang="en-US" b="1" dirty="0" smtClean="0">
                          <a:solidFill>
                            <a:schemeClr val="accent4"/>
                          </a:solidFill>
                        </a:rPr>
                        <a:t>usrnlst.inc</a:t>
                      </a:r>
                      <a:endParaRPr lang="en-US" b="1" dirty="0">
                        <a:solidFill>
                          <a:schemeClr val="accent4"/>
                        </a:solidFill>
                      </a:endParaRPr>
                    </a:p>
                  </a:txBody>
                  <a:tcPr/>
                </a:tc>
                <a:tc>
                  <a:txBody>
                    <a:bodyPr/>
                    <a:lstStyle/>
                    <a:p>
                      <a:r>
                        <a:rPr lang="en-US" dirty="0" smtClean="0"/>
                        <a:t>List of user defined words so they can be entered in mfix.dat. Used here for 2 new keywords.</a:t>
                      </a:r>
                      <a:endParaRPr lang="en-US" dirty="0"/>
                    </a:p>
                  </a:txBody>
                  <a:tcPr/>
                </a:tc>
              </a:tr>
              <a:tr h="370840">
                <a:tc>
                  <a:txBody>
                    <a:bodyPr/>
                    <a:lstStyle/>
                    <a:p>
                      <a:r>
                        <a:rPr lang="en-US" b="1" dirty="0" err="1" smtClean="0">
                          <a:solidFill>
                            <a:schemeClr val="accent4"/>
                          </a:solidFill>
                        </a:rPr>
                        <a:t>usr_int_namelist.f</a:t>
                      </a:r>
                      <a:endParaRPr lang="en-US" b="1" dirty="0">
                        <a:solidFill>
                          <a:schemeClr val="accent4"/>
                        </a:solidFill>
                      </a:endParaRPr>
                    </a:p>
                  </a:txBody>
                  <a:tcPr/>
                </a:tc>
                <a:tc>
                  <a:txBody>
                    <a:bodyPr/>
                    <a:lstStyle/>
                    <a:p>
                      <a:r>
                        <a:rPr lang="en-US" dirty="0" smtClean="0"/>
                        <a:t>Initialize user defined keywords.</a:t>
                      </a:r>
                      <a:endParaRPr lang="en-US" dirty="0"/>
                    </a:p>
                  </a:txBody>
                  <a:tcPr/>
                </a:tc>
              </a:tr>
              <a:tr h="370840">
                <a:tc>
                  <a:txBody>
                    <a:bodyPr/>
                    <a:lstStyle/>
                    <a:p>
                      <a:r>
                        <a:rPr lang="en-US" b="1" dirty="0" err="1" smtClean="0">
                          <a:solidFill>
                            <a:schemeClr val="accent4"/>
                          </a:solidFill>
                        </a:rPr>
                        <a:t>usr_mod.f</a:t>
                      </a:r>
                      <a:endParaRPr lang="en-US" b="1" dirty="0">
                        <a:solidFill>
                          <a:schemeClr val="accent4"/>
                        </a:solidFill>
                      </a:endParaRPr>
                    </a:p>
                  </a:txBody>
                  <a:tcPr/>
                </a:tc>
                <a:tc>
                  <a:txBody>
                    <a:bodyPr/>
                    <a:lstStyle/>
                    <a:p>
                      <a:r>
                        <a:rPr lang="en-US" dirty="0" smtClean="0"/>
                        <a:t>User defined module</a:t>
                      </a:r>
                      <a:r>
                        <a:rPr lang="en-US" baseline="0" dirty="0" smtClean="0"/>
                        <a:t> for user variables.  Used here for 2 variables.</a:t>
                      </a:r>
                      <a:endParaRPr lang="en-US" dirty="0"/>
                    </a:p>
                  </a:txBody>
                  <a:tcPr/>
                </a:tc>
              </a:tr>
            </a:tbl>
          </a:graphicData>
        </a:graphic>
      </p:graphicFrame>
      <p:sp>
        <p:nvSpPr>
          <p:cNvPr id="7" name="TextBox 6"/>
          <p:cNvSpPr txBox="1"/>
          <p:nvPr/>
        </p:nvSpPr>
        <p:spPr>
          <a:xfrm>
            <a:off x="1828800" y="5867400"/>
            <a:ext cx="5638800" cy="830997"/>
          </a:xfrm>
          <a:prstGeom prst="rect">
            <a:avLst/>
          </a:prstGeom>
          <a:noFill/>
          <a:ln w="19050">
            <a:solidFill>
              <a:schemeClr val="accent6"/>
            </a:solidFill>
          </a:ln>
        </p:spPr>
        <p:txBody>
          <a:bodyPr wrap="square" rtlCol="0">
            <a:spAutoFit/>
          </a:bodyPr>
          <a:lstStyle/>
          <a:p>
            <a:pPr algn="ctr"/>
            <a:r>
              <a:rPr lang="en-US" sz="1600" b="1" dirty="0" smtClean="0">
                <a:solidFill>
                  <a:schemeClr val="accent6"/>
                </a:solidFill>
              </a:rPr>
              <a:t>Additional user routines include: usr2.f, usr3.f, write_usr0.f and write_usr1.f. See </a:t>
            </a:r>
            <a:r>
              <a:rPr lang="en-US" sz="1600" b="1" dirty="0" smtClean="0">
                <a:solidFill>
                  <a:schemeClr val="accent5"/>
                </a:solidFill>
              </a:rPr>
              <a:t>Readme.pdf</a:t>
            </a:r>
            <a:r>
              <a:rPr lang="en-US" sz="1600" b="1" dirty="0" smtClean="0">
                <a:solidFill>
                  <a:schemeClr val="accent6"/>
                </a:solidFill>
              </a:rPr>
              <a:t> for more details. Activate calls with </a:t>
            </a:r>
            <a:r>
              <a:rPr lang="en-US" sz="1600" b="1" dirty="0" err="1" smtClean="0">
                <a:solidFill>
                  <a:schemeClr val="accent6"/>
                </a:solidFill>
              </a:rPr>
              <a:t>call_USR</a:t>
            </a:r>
            <a:r>
              <a:rPr lang="en-US" sz="1600" b="1" dirty="0" smtClean="0">
                <a:solidFill>
                  <a:schemeClr val="accent6"/>
                </a:solidFill>
              </a:rPr>
              <a:t>=.T.</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8" name="Rectangle 6"/>
          <p:cNvSpPr>
            <a:spLocks noGrp="1" noChangeArrowheads="1"/>
          </p:cNvSpPr>
          <p:nvPr>
            <p:ph type="title"/>
          </p:nvPr>
        </p:nvSpPr>
        <p:spPr>
          <a:noFill/>
          <a:ln/>
        </p:spPr>
        <p:txBody>
          <a:bodyPr lIns="90478" tIns="44445" rIns="90478" bIns="44445"/>
          <a:lstStyle/>
          <a:p>
            <a:r>
              <a:rPr lang="en-US" dirty="0" smtClean="0"/>
              <a:t>RXN A: Heterogeneous </a:t>
            </a:r>
            <a:r>
              <a:rPr lang="en-US" dirty="0"/>
              <a:t>Reaction</a:t>
            </a:r>
          </a:p>
        </p:txBody>
      </p:sp>
      <p:sp>
        <p:nvSpPr>
          <p:cNvPr id="740354" name="Rectangle 2"/>
          <p:cNvSpPr>
            <a:spLocks noGrp="1" noChangeArrowheads="1"/>
          </p:cNvSpPr>
          <p:nvPr>
            <p:ph idx="1"/>
          </p:nvPr>
        </p:nvSpPr>
        <p:spPr>
          <a:xfrm>
            <a:off x="912813" y="1525588"/>
            <a:ext cx="7469187" cy="4799012"/>
          </a:xfrm>
          <a:noFill/>
          <a:ln/>
        </p:spPr>
        <p:txBody>
          <a:bodyPr lIns="90478" tIns="44445" rIns="90478" bIns="44445">
            <a:normAutofit fontScale="85000" lnSpcReduction="20000"/>
          </a:bodyPr>
          <a:lstStyle/>
          <a:p>
            <a:r>
              <a:rPr lang="en-US" dirty="0"/>
              <a:t>Kinetics equation</a:t>
            </a:r>
            <a:r>
              <a:rPr lang="en-US" baseline="30000" dirty="0"/>
              <a:t>1</a:t>
            </a:r>
            <a:r>
              <a:rPr lang="en-US" dirty="0"/>
              <a:t> for 2C + O</a:t>
            </a:r>
            <a:r>
              <a:rPr lang="en-US" baseline="-25000" dirty="0"/>
              <a:t>2</a:t>
            </a:r>
            <a:r>
              <a:rPr lang="en-US" dirty="0"/>
              <a:t> </a:t>
            </a:r>
            <a:r>
              <a:rPr lang="en-US" dirty="0">
                <a:sym typeface="Wingdings" pitchFamily="2" charset="2"/>
              </a:rPr>
              <a:t> </a:t>
            </a:r>
            <a:r>
              <a:rPr lang="en-US" dirty="0"/>
              <a:t>2CO</a:t>
            </a:r>
          </a:p>
          <a:p>
            <a:pPr>
              <a:buFont typeface="Symbol" pitchFamily="18" charset="2"/>
              <a:buNone/>
            </a:pPr>
            <a:endParaRPr lang="en-US" dirty="0"/>
          </a:p>
          <a:p>
            <a:pPr>
              <a:buFont typeface="Symbol" pitchFamily="18" charset="2"/>
              <a:buNone/>
            </a:pPr>
            <a:endParaRPr lang="en-US" dirty="0"/>
          </a:p>
          <a:p>
            <a:pPr>
              <a:buFont typeface="Symbol" pitchFamily="18" charset="2"/>
              <a:buNone/>
            </a:pPr>
            <a:endParaRPr lang="en-US" dirty="0"/>
          </a:p>
          <a:p>
            <a:pPr>
              <a:buFont typeface="Symbol" pitchFamily="18" charset="2"/>
              <a:buNone/>
            </a:pPr>
            <a:endParaRPr lang="en-US" dirty="0"/>
          </a:p>
          <a:p>
            <a:pPr>
              <a:buFont typeface="Symbol" pitchFamily="18" charset="2"/>
              <a:buNone/>
            </a:pPr>
            <a:endParaRPr lang="en-US" dirty="0"/>
          </a:p>
          <a:p>
            <a:endParaRPr lang="en-US" dirty="0" smtClean="0"/>
          </a:p>
          <a:p>
            <a:endParaRPr lang="en-US" dirty="0" smtClean="0"/>
          </a:p>
          <a:p>
            <a:endParaRPr lang="en-US" dirty="0" smtClean="0"/>
          </a:p>
          <a:p>
            <a:endParaRPr lang="en-US" dirty="0" smtClean="0"/>
          </a:p>
          <a:p>
            <a:r>
              <a:rPr lang="en-US" dirty="0" smtClean="0"/>
              <a:t>Need a volume fraction, which depends upon the volumetric basis of the original rate expression</a:t>
            </a:r>
            <a:r>
              <a:rPr lang="en-US" i="1" dirty="0" smtClean="0"/>
              <a:t> </a:t>
            </a:r>
            <a:endParaRPr lang="en-US" dirty="0" smtClean="0"/>
          </a:p>
          <a:p>
            <a:r>
              <a:rPr lang="en-US" dirty="0" smtClean="0"/>
              <a:t>Mass </a:t>
            </a:r>
            <a:r>
              <a:rPr lang="en-US" dirty="0"/>
              <a:t>transfer coefficient from Gunn equation</a:t>
            </a:r>
            <a:r>
              <a:rPr lang="en-US" baseline="30000" dirty="0"/>
              <a:t>2</a:t>
            </a:r>
          </a:p>
        </p:txBody>
      </p:sp>
      <p:graphicFrame>
        <p:nvGraphicFramePr>
          <p:cNvPr id="740357" name="Object 5">
            <a:hlinkClick r:id="" action="ppaction://ole?verb=0"/>
          </p:cNvPr>
          <p:cNvGraphicFramePr>
            <a:graphicFrameLocks/>
          </p:cNvGraphicFramePr>
          <p:nvPr/>
        </p:nvGraphicFramePr>
        <p:xfrm>
          <a:off x="1447800" y="2605088"/>
          <a:ext cx="2552700" cy="1041400"/>
        </p:xfrm>
        <a:graphic>
          <a:graphicData uri="http://schemas.openxmlformats.org/presentationml/2006/ole">
            <p:oleObj spid="_x0000_s585730" name="Equation" r:id="rId4" imgW="1688760" imgH="698400" progId="Equation.3">
              <p:embed/>
            </p:oleObj>
          </a:graphicData>
        </a:graphic>
      </p:graphicFrame>
      <p:grpSp>
        <p:nvGrpSpPr>
          <p:cNvPr id="2" name="Group 14"/>
          <p:cNvGrpSpPr>
            <a:grpSpLocks/>
          </p:cNvGrpSpPr>
          <p:nvPr/>
        </p:nvGrpSpPr>
        <p:grpSpPr bwMode="auto">
          <a:xfrm>
            <a:off x="5462588" y="2227263"/>
            <a:ext cx="3052762" cy="2519362"/>
            <a:chOff x="3561" y="1556"/>
            <a:chExt cx="1923" cy="1587"/>
          </a:xfrm>
        </p:grpSpPr>
        <p:sp>
          <p:nvSpPr>
            <p:cNvPr id="740355" name="Oval 3"/>
            <p:cNvSpPr>
              <a:spLocks noChangeArrowheads="1"/>
            </p:cNvSpPr>
            <p:nvPr/>
          </p:nvSpPr>
          <p:spPr bwMode="auto">
            <a:xfrm>
              <a:off x="4228" y="1780"/>
              <a:ext cx="1048" cy="1048"/>
            </a:xfrm>
            <a:prstGeom prst="ellipse">
              <a:avLst/>
            </a:prstGeom>
            <a:solidFill>
              <a:srgbClr val="C0C0C0"/>
            </a:solidFill>
            <a:ln w="12700">
              <a:solidFill>
                <a:schemeClr val="tx1"/>
              </a:solidFill>
              <a:round/>
              <a:headEnd/>
              <a:tailEnd/>
            </a:ln>
            <a:effectLst/>
          </p:spPr>
          <p:txBody>
            <a:bodyPr wrap="none" anchor="ctr"/>
            <a:lstStyle/>
            <a:p>
              <a:endParaRPr lang="en-US"/>
            </a:p>
          </p:txBody>
        </p:sp>
        <p:sp>
          <p:nvSpPr>
            <p:cNvPr id="740356" name="Oval 4"/>
            <p:cNvSpPr>
              <a:spLocks noChangeArrowheads="1"/>
            </p:cNvSpPr>
            <p:nvPr/>
          </p:nvSpPr>
          <p:spPr bwMode="auto">
            <a:xfrm>
              <a:off x="4492" y="2036"/>
              <a:ext cx="520" cy="520"/>
            </a:xfrm>
            <a:prstGeom prst="ellipse">
              <a:avLst/>
            </a:prstGeom>
            <a:solidFill>
              <a:srgbClr val="333333"/>
            </a:solidFill>
            <a:ln w="12700">
              <a:solidFill>
                <a:schemeClr val="tx2"/>
              </a:solidFill>
              <a:round/>
              <a:headEnd/>
              <a:tailEnd/>
            </a:ln>
            <a:effectLst/>
          </p:spPr>
          <p:txBody>
            <a:bodyPr wrap="none" anchor="ctr"/>
            <a:lstStyle/>
            <a:p>
              <a:endParaRPr lang="en-US"/>
            </a:p>
          </p:txBody>
        </p:sp>
        <p:sp>
          <p:nvSpPr>
            <p:cNvPr id="740359" name="Rectangle 7"/>
            <p:cNvSpPr>
              <a:spLocks noChangeArrowheads="1"/>
            </p:cNvSpPr>
            <p:nvPr/>
          </p:nvSpPr>
          <p:spPr bwMode="auto">
            <a:xfrm>
              <a:off x="4513" y="2113"/>
              <a:ext cx="622" cy="286"/>
            </a:xfrm>
            <a:prstGeom prst="rect">
              <a:avLst/>
            </a:prstGeom>
            <a:noFill/>
            <a:ln w="12700">
              <a:noFill/>
              <a:miter lim="800000"/>
              <a:headEnd/>
              <a:tailEnd/>
            </a:ln>
            <a:effectLst/>
          </p:spPr>
          <p:txBody>
            <a:bodyPr lIns="90478" tIns="44445" rIns="90478" bIns="44445">
              <a:spAutoFit/>
            </a:bodyPr>
            <a:lstStyle/>
            <a:p>
              <a:pPr>
                <a:spcBef>
                  <a:spcPct val="50000"/>
                </a:spcBef>
              </a:pPr>
              <a:r>
                <a:rPr lang="en-US" sz="2400">
                  <a:solidFill>
                    <a:schemeClr val="bg1"/>
                  </a:solidFill>
                  <a:latin typeface="Book Antiqua" pitchFamily="18" charset="0"/>
                </a:rPr>
                <a:t>core</a:t>
              </a:r>
            </a:p>
          </p:txBody>
        </p:sp>
        <p:sp>
          <p:nvSpPr>
            <p:cNvPr id="740360" name="Rectangle 8"/>
            <p:cNvSpPr>
              <a:spLocks noChangeArrowheads="1"/>
            </p:cNvSpPr>
            <p:nvPr/>
          </p:nvSpPr>
          <p:spPr bwMode="auto">
            <a:xfrm>
              <a:off x="4561" y="2545"/>
              <a:ext cx="766" cy="286"/>
            </a:xfrm>
            <a:prstGeom prst="rect">
              <a:avLst/>
            </a:prstGeom>
            <a:noFill/>
            <a:ln w="12700">
              <a:noFill/>
              <a:miter lim="800000"/>
              <a:headEnd/>
              <a:tailEnd/>
            </a:ln>
            <a:effectLst/>
          </p:spPr>
          <p:txBody>
            <a:bodyPr lIns="90478" tIns="44445" rIns="90478" bIns="44445">
              <a:spAutoFit/>
            </a:bodyPr>
            <a:lstStyle/>
            <a:p>
              <a:pPr>
                <a:spcBef>
                  <a:spcPct val="50000"/>
                </a:spcBef>
              </a:pPr>
              <a:r>
                <a:rPr lang="en-US" sz="2400">
                  <a:solidFill>
                    <a:schemeClr val="hlink"/>
                  </a:solidFill>
                  <a:latin typeface="Book Antiqua" pitchFamily="18" charset="0"/>
                </a:rPr>
                <a:t>ash</a:t>
              </a:r>
            </a:p>
          </p:txBody>
        </p:sp>
        <p:sp>
          <p:nvSpPr>
            <p:cNvPr id="740361" name="Rectangle 9"/>
            <p:cNvSpPr>
              <a:spLocks noChangeArrowheads="1"/>
            </p:cNvSpPr>
            <p:nvPr/>
          </p:nvSpPr>
          <p:spPr bwMode="auto">
            <a:xfrm>
              <a:off x="4513" y="2785"/>
              <a:ext cx="574" cy="286"/>
            </a:xfrm>
            <a:prstGeom prst="rect">
              <a:avLst/>
            </a:prstGeom>
            <a:noFill/>
            <a:ln w="12700">
              <a:noFill/>
              <a:miter lim="800000"/>
              <a:headEnd/>
              <a:tailEnd/>
            </a:ln>
            <a:effectLst/>
          </p:spPr>
          <p:txBody>
            <a:bodyPr lIns="90478" tIns="44445" rIns="90478" bIns="44445">
              <a:spAutoFit/>
            </a:bodyPr>
            <a:lstStyle/>
            <a:p>
              <a:pPr>
                <a:spcBef>
                  <a:spcPct val="50000"/>
                </a:spcBef>
              </a:pPr>
              <a:r>
                <a:rPr lang="en-US" sz="2400">
                  <a:latin typeface="Book Antiqua" pitchFamily="18" charset="0"/>
                </a:rPr>
                <a:t>film</a:t>
              </a:r>
            </a:p>
          </p:txBody>
        </p:sp>
        <p:sp>
          <p:nvSpPr>
            <p:cNvPr id="740362" name="Oval 10"/>
            <p:cNvSpPr>
              <a:spLocks noChangeArrowheads="1"/>
            </p:cNvSpPr>
            <p:nvPr/>
          </p:nvSpPr>
          <p:spPr bwMode="auto">
            <a:xfrm>
              <a:off x="4004" y="1556"/>
              <a:ext cx="1480" cy="1480"/>
            </a:xfrm>
            <a:prstGeom prst="ellipse">
              <a:avLst/>
            </a:prstGeom>
            <a:noFill/>
            <a:ln w="12700">
              <a:solidFill>
                <a:schemeClr val="tx1"/>
              </a:solidFill>
              <a:round/>
              <a:headEnd/>
              <a:tailEnd/>
            </a:ln>
            <a:effectLst/>
          </p:spPr>
          <p:txBody>
            <a:bodyPr wrap="none" anchor="ctr"/>
            <a:lstStyle/>
            <a:p>
              <a:endParaRPr lang="en-US"/>
            </a:p>
          </p:txBody>
        </p:sp>
        <p:sp>
          <p:nvSpPr>
            <p:cNvPr id="740363" name="Rectangle 11"/>
            <p:cNvSpPr>
              <a:spLocks noChangeArrowheads="1"/>
            </p:cNvSpPr>
            <p:nvPr/>
          </p:nvSpPr>
          <p:spPr bwMode="auto">
            <a:xfrm>
              <a:off x="3561" y="2857"/>
              <a:ext cx="382" cy="286"/>
            </a:xfrm>
            <a:prstGeom prst="rect">
              <a:avLst/>
            </a:prstGeom>
            <a:noFill/>
            <a:ln w="12700">
              <a:noFill/>
              <a:miter lim="800000"/>
              <a:headEnd/>
              <a:tailEnd/>
            </a:ln>
            <a:effectLst/>
          </p:spPr>
          <p:txBody>
            <a:bodyPr lIns="90478" tIns="44445" rIns="90478" bIns="44445">
              <a:spAutoFit/>
            </a:bodyPr>
            <a:lstStyle/>
            <a:p>
              <a:pPr>
                <a:spcBef>
                  <a:spcPct val="50000"/>
                </a:spcBef>
              </a:pPr>
              <a:r>
                <a:rPr lang="en-US" sz="2400">
                  <a:latin typeface="Book Antiqua" pitchFamily="18" charset="0"/>
                </a:rPr>
                <a:t>O</a:t>
              </a:r>
              <a:r>
                <a:rPr lang="en-US" sz="2400" baseline="-25000">
                  <a:latin typeface="Book Antiqua" pitchFamily="18" charset="0"/>
                </a:rPr>
                <a:t>2</a:t>
              </a:r>
            </a:p>
          </p:txBody>
        </p:sp>
        <p:sp>
          <p:nvSpPr>
            <p:cNvPr id="740364" name="Line 12"/>
            <p:cNvSpPr>
              <a:spLocks noChangeShapeType="1"/>
            </p:cNvSpPr>
            <p:nvPr/>
          </p:nvSpPr>
          <p:spPr bwMode="auto">
            <a:xfrm flipV="1">
              <a:off x="3848" y="2728"/>
              <a:ext cx="272" cy="208"/>
            </a:xfrm>
            <a:prstGeom prst="line">
              <a:avLst/>
            </a:prstGeom>
            <a:noFill/>
            <a:ln w="25400">
              <a:solidFill>
                <a:schemeClr val="tx1"/>
              </a:solidFill>
              <a:round/>
              <a:headEnd/>
              <a:tailEnd type="triangle" w="med" len="med"/>
            </a:ln>
            <a:effectLst/>
          </p:spPr>
          <p:txBody>
            <a:bodyPr wrap="none" anchor="ctr"/>
            <a:lstStyle/>
            <a:p>
              <a:endParaRPr lang="en-US"/>
            </a:p>
          </p:txBody>
        </p:sp>
      </p:grpSp>
      <p:sp>
        <p:nvSpPr>
          <p:cNvPr id="740365" name="Rectangle 13"/>
          <p:cNvSpPr>
            <a:spLocks noChangeArrowheads="1"/>
          </p:cNvSpPr>
          <p:nvPr/>
        </p:nvSpPr>
        <p:spPr bwMode="auto">
          <a:xfrm>
            <a:off x="6784975" y="6524625"/>
            <a:ext cx="2359025" cy="274424"/>
          </a:xfrm>
          <a:prstGeom prst="rect">
            <a:avLst/>
          </a:prstGeom>
          <a:noFill/>
          <a:ln w="12700" algn="ctr">
            <a:noFill/>
            <a:miter lim="800000"/>
            <a:headEnd/>
            <a:tailEnd/>
          </a:ln>
          <a:effectLst/>
        </p:spPr>
        <p:txBody>
          <a:bodyPr lIns="90478" tIns="44445" rIns="90478" bIns="44445">
            <a:spAutoFit/>
          </a:bodyPr>
          <a:lstStyle/>
          <a:p>
            <a:pPr algn="r">
              <a:spcBef>
                <a:spcPct val="50000"/>
              </a:spcBef>
            </a:pPr>
            <a:r>
              <a:rPr lang="en-US" sz="1200" dirty="0"/>
              <a:t>1.  MFIX manual p.22</a:t>
            </a:r>
          </a:p>
        </p:txBody>
      </p:sp>
      <p:sp>
        <p:nvSpPr>
          <p:cNvPr id="15" name="TextBox 14"/>
          <p:cNvSpPr txBox="1"/>
          <p:nvPr/>
        </p:nvSpPr>
        <p:spPr>
          <a:xfrm>
            <a:off x="0" y="762000"/>
            <a:ext cx="2234907" cy="461665"/>
          </a:xfrm>
          <a:prstGeom prst="rect">
            <a:avLst/>
          </a:prstGeom>
          <a:noFill/>
        </p:spPr>
        <p:txBody>
          <a:bodyPr wrap="none" rtlCol="0">
            <a:spAutoFit/>
          </a:bodyPr>
          <a:lstStyle/>
          <a:p>
            <a:r>
              <a:rPr lang="en-US" sz="2400" b="1" dirty="0" smtClean="0"/>
              <a:t>C combustion</a:t>
            </a: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10" name="Rectangle 6"/>
          <p:cNvSpPr>
            <a:spLocks noGrp="1" noChangeArrowheads="1"/>
          </p:cNvSpPr>
          <p:nvPr>
            <p:ph type="title"/>
          </p:nvPr>
        </p:nvSpPr>
        <p:spPr>
          <a:noFill/>
          <a:ln/>
        </p:spPr>
        <p:txBody>
          <a:bodyPr lIns="90478" tIns="44445" rIns="90478" bIns="44445"/>
          <a:lstStyle/>
          <a:p>
            <a:r>
              <a:rPr lang="en-US" dirty="0" smtClean="0"/>
              <a:t>RXN B: Heterogeneous </a:t>
            </a:r>
            <a:r>
              <a:rPr lang="en-US" dirty="0"/>
              <a:t>Reaction</a:t>
            </a:r>
          </a:p>
        </p:txBody>
      </p:sp>
      <p:sp>
        <p:nvSpPr>
          <p:cNvPr id="738308" name="Rectangle 4"/>
          <p:cNvSpPr>
            <a:spLocks noGrp="1" noChangeArrowheads="1"/>
          </p:cNvSpPr>
          <p:nvPr>
            <p:ph idx="1"/>
          </p:nvPr>
        </p:nvSpPr>
        <p:spPr>
          <a:xfrm>
            <a:off x="912813" y="1525588"/>
            <a:ext cx="7697787" cy="4799012"/>
          </a:xfrm>
          <a:noFill/>
          <a:ln/>
        </p:spPr>
        <p:txBody>
          <a:bodyPr lIns="90478" tIns="44445" rIns="90478" bIns="44445">
            <a:normAutofit/>
          </a:bodyPr>
          <a:lstStyle/>
          <a:p>
            <a:r>
              <a:rPr lang="en-US" dirty="0"/>
              <a:t>Kinetics eq</a:t>
            </a:r>
            <a:r>
              <a:rPr lang="en-US" baseline="30000" dirty="0"/>
              <a:t>1</a:t>
            </a:r>
            <a:r>
              <a:rPr lang="en-US" dirty="0"/>
              <a:t> for C + CO</a:t>
            </a:r>
            <a:r>
              <a:rPr lang="en-US" baseline="-25000" dirty="0"/>
              <a:t>2</a:t>
            </a:r>
            <a:r>
              <a:rPr lang="en-US" dirty="0"/>
              <a:t>  </a:t>
            </a:r>
            <a:r>
              <a:rPr lang="en-US" dirty="0" smtClean="0">
                <a:sym typeface="Wingdings" pitchFamily="2" charset="2"/>
              </a:rPr>
              <a:t> </a:t>
            </a:r>
            <a:r>
              <a:rPr lang="en-US" dirty="0"/>
              <a:t>2CO</a:t>
            </a:r>
          </a:p>
          <a:p>
            <a:pPr>
              <a:buFont typeface="Symbol" pitchFamily="18" charset="2"/>
              <a:buNone/>
            </a:pPr>
            <a:endParaRPr lang="en-US" dirty="0"/>
          </a:p>
          <a:p>
            <a:pPr>
              <a:buFont typeface="Symbol" pitchFamily="18" charset="2"/>
              <a:buNone/>
            </a:pPr>
            <a:endParaRPr lang="en-US" dirty="0" smtClean="0"/>
          </a:p>
          <a:p>
            <a:pPr>
              <a:buFont typeface="Symbol" pitchFamily="18" charset="2"/>
              <a:buNone/>
            </a:pPr>
            <a:endParaRPr lang="en-US" dirty="0" smtClean="0"/>
          </a:p>
          <a:p>
            <a:pPr>
              <a:buFont typeface="Symbol" pitchFamily="18" charset="2"/>
              <a:buNone/>
            </a:pPr>
            <a:endParaRPr lang="en-US" dirty="0"/>
          </a:p>
          <a:p>
            <a:r>
              <a:rPr lang="en-US" dirty="0"/>
              <a:t>Need a reaction </a:t>
            </a:r>
            <a:r>
              <a:rPr lang="en-US" dirty="0" smtClean="0"/>
              <a:t>temperature</a:t>
            </a:r>
          </a:p>
          <a:p>
            <a:pPr lvl="1"/>
            <a:r>
              <a:rPr lang="en-US" dirty="0" smtClean="0"/>
              <a:t>e.g</a:t>
            </a:r>
            <a:r>
              <a:rPr lang="en-US" dirty="0"/>
              <a:t>., </a:t>
            </a:r>
            <a:r>
              <a:rPr lang="en-US" i="1" dirty="0" err="1" smtClean="0"/>
              <a:t>T</a:t>
            </a:r>
            <a:r>
              <a:rPr lang="en-US" i="1" baseline="-25000" dirty="0" err="1" smtClean="0"/>
              <a:t>gs</a:t>
            </a:r>
            <a:r>
              <a:rPr lang="en-US" i="1" dirty="0" smtClean="0"/>
              <a:t> </a:t>
            </a:r>
            <a:r>
              <a:rPr lang="en-US" i="1" dirty="0"/>
              <a:t>= (</a:t>
            </a:r>
            <a:r>
              <a:rPr lang="en-US" i="1" dirty="0" err="1" smtClean="0"/>
              <a:t>T</a:t>
            </a:r>
            <a:r>
              <a:rPr lang="en-US" i="1" baseline="-25000" dirty="0" err="1" smtClean="0"/>
              <a:t>g</a:t>
            </a:r>
            <a:r>
              <a:rPr lang="en-US" i="1" dirty="0" smtClean="0"/>
              <a:t> </a:t>
            </a:r>
            <a:r>
              <a:rPr lang="en-US" i="1" dirty="0"/>
              <a:t>+ </a:t>
            </a:r>
            <a:r>
              <a:rPr lang="en-US" i="1" dirty="0" smtClean="0"/>
              <a:t>T</a:t>
            </a:r>
            <a:r>
              <a:rPr lang="en-US" i="1" baseline="-25000" dirty="0" smtClean="0"/>
              <a:t>s</a:t>
            </a:r>
            <a:r>
              <a:rPr lang="en-US" i="1" dirty="0" smtClean="0"/>
              <a:t>)/</a:t>
            </a:r>
            <a:r>
              <a:rPr lang="en-US" i="1" dirty="0"/>
              <a:t>2</a:t>
            </a:r>
            <a:endParaRPr lang="en-US" dirty="0"/>
          </a:p>
          <a:p>
            <a:r>
              <a:rPr lang="en-US" dirty="0"/>
              <a:t>Need a volume fraction, which depends upon the volumetric basis of the original rate expression</a:t>
            </a:r>
            <a:r>
              <a:rPr lang="en-US" i="1" dirty="0"/>
              <a:t> </a:t>
            </a:r>
          </a:p>
        </p:txBody>
      </p:sp>
      <p:graphicFrame>
        <p:nvGraphicFramePr>
          <p:cNvPr id="738309" name="Object 5">
            <a:hlinkClick r:id="" action="ppaction://ole?verb=0"/>
          </p:cNvPr>
          <p:cNvGraphicFramePr>
            <a:graphicFrameLocks/>
          </p:cNvGraphicFramePr>
          <p:nvPr/>
        </p:nvGraphicFramePr>
        <p:xfrm>
          <a:off x="1752600" y="2667000"/>
          <a:ext cx="4918075" cy="758825"/>
        </p:xfrm>
        <a:graphic>
          <a:graphicData uri="http://schemas.openxmlformats.org/presentationml/2006/ole">
            <p:oleObj spid="_x0000_s586754" name="Equation" r:id="rId4" imgW="3276360" imgH="507960" progId="Equation.3">
              <p:embed/>
            </p:oleObj>
          </a:graphicData>
        </a:graphic>
      </p:graphicFrame>
      <p:sp>
        <p:nvSpPr>
          <p:cNvPr id="738311" name="Rectangle 7"/>
          <p:cNvSpPr>
            <a:spLocks noChangeArrowheads="1"/>
          </p:cNvSpPr>
          <p:nvPr/>
        </p:nvSpPr>
        <p:spPr bwMode="auto">
          <a:xfrm>
            <a:off x="4422775" y="6583576"/>
            <a:ext cx="4721225" cy="274424"/>
          </a:xfrm>
          <a:prstGeom prst="rect">
            <a:avLst/>
          </a:prstGeom>
          <a:noFill/>
          <a:ln w="12700" algn="ctr">
            <a:noFill/>
            <a:miter lim="800000"/>
            <a:headEnd/>
            <a:tailEnd/>
          </a:ln>
          <a:effectLst/>
        </p:spPr>
        <p:txBody>
          <a:bodyPr lIns="90478" tIns="44445" rIns="90478" bIns="44445">
            <a:spAutoFit/>
          </a:bodyPr>
          <a:lstStyle/>
          <a:p>
            <a:pPr algn="r">
              <a:spcBef>
                <a:spcPct val="50000"/>
              </a:spcBef>
            </a:pPr>
            <a:r>
              <a:rPr lang="en-US" sz="1200" dirty="0"/>
              <a:t>1.  Syamlal and </a:t>
            </a:r>
            <a:r>
              <a:rPr lang="en-US" sz="1200" dirty="0" err="1"/>
              <a:t>Bissett</a:t>
            </a:r>
            <a:r>
              <a:rPr lang="en-US" sz="1200" dirty="0"/>
              <a:t> (1992), </a:t>
            </a:r>
            <a:r>
              <a:rPr lang="en-US" sz="1200" dirty="0" err="1"/>
              <a:t>Wen</a:t>
            </a:r>
            <a:r>
              <a:rPr lang="en-US" sz="1200" dirty="0"/>
              <a:t> et al. (1982)</a:t>
            </a:r>
          </a:p>
        </p:txBody>
      </p:sp>
      <p:sp>
        <p:nvSpPr>
          <p:cNvPr id="6" name="TextBox 5"/>
          <p:cNvSpPr txBox="1"/>
          <p:nvPr/>
        </p:nvSpPr>
        <p:spPr>
          <a:xfrm>
            <a:off x="0" y="762000"/>
            <a:ext cx="2553904" cy="461665"/>
          </a:xfrm>
          <a:prstGeom prst="rect">
            <a:avLst/>
          </a:prstGeom>
          <a:noFill/>
        </p:spPr>
        <p:txBody>
          <a:bodyPr wrap="none" rtlCol="0">
            <a:spAutoFit/>
          </a:bodyPr>
          <a:lstStyle/>
          <a:p>
            <a:r>
              <a:rPr lang="en-US" sz="2400" b="1" dirty="0" smtClean="0"/>
              <a:t>CO</a:t>
            </a:r>
            <a:r>
              <a:rPr lang="en-US" sz="2400" b="1" baseline="-25000" dirty="0" smtClean="0"/>
              <a:t>2</a:t>
            </a:r>
            <a:r>
              <a:rPr lang="en-US" sz="2400" b="1" dirty="0" smtClean="0"/>
              <a:t> gasification</a:t>
            </a:r>
          </a:p>
        </p:txBody>
      </p:sp>
      <p:sp>
        <p:nvSpPr>
          <p:cNvPr id="7" name="TextBox 6"/>
          <p:cNvSpPr txBox="1"/>
          <p:nvPr/>
        </p:nvSpPr>
        <p:spPr>
          <a:xfrm>
            <a:off x="5257800" y="1828800"/>
            <a:ext cx="909223" cy="276999"/>
          </a:xfrm>
          <a:prstGeom prst="rect">
            <a:avLst/>
          </a:prstGeom>
          <a:noFill/>
        </p:spPr>
        <p:txBody>
          <a:bodyPr wrap="none" rtlCol="0">
            <a:spAutoFit/>
          </a:bodyPr>
          <a:lstStyle/>
          <a:p>
            <a:r>
              <a:rPr lang="en-US" sz="1200" b="1" dirty="0" smtClean="0">
                <a:solidFill>
                  <a:schemeClr val="accent6"/>
                </a:solidFill>
              </a:rPr>
              <a:t>reversible</a:t>
            </a: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261" name="Rectangle 5"/>
          <p:cNvSpPr>
            <a:spLocks noGrp="1" noChangeArrowheads="1"/>
          </p:cNvSpPr>
          <p:nvPr>
            <p:ph type="title"/>
          </p:nvPr>
        </p:nvSpPr>
        <p:spPr>
          <a:noFill/>
          <a:ln/>
        </p:spPr>
        <p:txBody>
          <a:bodyPr lIns="90478" tIns="44445" rIns="90478" bIns="44445"/>
          <a:lstStyle/>
          <a:p>
            <a:r>
              <a:rPr lang="en-US" dirty="0" smtClean="0"/>
              <a:t>RXN C: Homogeneous </a:t>
            </a:r>
            <a:r>
              <a:rPr lang="en-US" dirty="0"/>
              <a:t>Reaction</a:t>
            </a:r>
          </a:p>
        </p:txBody>
      </p:sp>
      <p:sp>
        <p:nvSpPr>
          <p:cNvPr id="736259" name="Rectangle 3"/>
          <p:cNvSpPr>
            <a:spLocks noGrp="1" noChangeArrowheads="1"/>
          </p:cNvSpPr>
          <p:nvPr>
            <p:ph idx="1"/>
          </p:nvPr>
        </p:nvSpPr>
        <p:spPr>
          <a:xfrm>
            <a:off x="912813" y="1525588"/>
            <a:ext cx="7223125" cy="4341812"/>
          </a:xfrm>
          <a:noFill/>
          <a:ln/>
        </p:spPr>
        <p:txBody>
          <a:bodyPr lIns="90478" tIns="44445" rIns="90478" bIns="44445"/>
          <a:lstStyle/>
          <a:p>
            <a:r>
              <a:rPr lang="en-US" dirty="0"/>
              <a:t>Kinetics equation</a:t>
            </a:r>
            <a:r>
              <a:rPr lang="en-US" baseline="30000" dirty="0"/>
              <a:t>1</a:t>
            </a:r>
            <a:r>
              <a:rPr lang="en-US" dirty="0"/>
              <a:t> </a:t>
            </a:r>
            <a:r>
              <a:rPr lang="en-US" dirty="0" smtClean="0"/>
              <a:t>for CO + ½ O</a:t>
            </a:r>
            <a:r>
              <a:rPr lang="en-US" baseline="-25000" dirty="0" smtClean="0"/>
              <a:t>2</a:t>
            </a:r>
            <a:r>
              <a:rPr lang="en-US" dirty="0" smtClean="0"/>
              <a:t> </a:t>
            </a:r>
            <a:r>
              <a:rPr lang="en-US" sz="3200" dirty="0" smtClean="0">
                <a:latin typeface="WP MathA" pitchFamily="2" charset="2"/>
                <a:sym typeface="Wingdings" pitchFamily="2" charset="2"/>
              </a:rPr>
              <a:t></a:t>
            </a:r>
            <a:r>
              <a:rPr lang="en-US" dirty="0" smtClean="0"/>
              <a:t> CO</a:t>
            </a:r>
            <a:r>
              <a:rPr lang="en-US" baseline="-25000" dirty="0" smtClean="0"/>
              <a:t>2</a:t>
            </a:r>
            <a:r>
              <a:rPr lang="en-US" dirty="0" smtClean="0"/>
              <a:t> </a:t>
            </a:r>
          </a:p>
          <a:p>
            <a:endParaRPr lang="en-US" dirty="0"/>
          </a:p>
          <a:p>
            <a:pPr>
              <a:buFont typeface="Symbol" pitchFamily="18" charset="2"/>
              <a:buNone/>
            </a:pPr>
            <a:endParaRPr lang="en-US" dirty="0"/>
          </a:p>
          <a:p>
            <a:pPr>
              <a:buFont typeface="Symbol" pitchFamily="18" charset="2"/>
              <a:buNone/>
            </a:pPr>
            <a:endParaRPr lang="en-US" dirty="0"/>
          </a:p>
          <a:p>
            <a:pPr>
              <a:buNone/>
            </a:pPr>
            <a:endParaRPr lang="en-US" dirty="0"/>
          </a:p>
          <a:p>
            <a:r>
              <a:rPr lang="en-US" dirty="0"/>
              <a:t>In multiphase formulation the rate expression is multiplied by </a:t>
            </a:r>
            <a:r>
              <a:rPr lang="en-US" i="1" dirty="0" smtClean="0">
                <a:latin typeface="Symbol" pitchFamily="18" charset="2"/>
              </a:rPr>
              <a:t></a:t>
            </a:r>
            <a:r>
              <a:rPr lang="en-US" i="1" baseline="-25000" dirty="0" smtClean="0"/>
              <a:t>g</a:t>
            </a:r>
            <a:endParaRPr lang="en-US" i="1" baseline="-25000" dirty="0"/>
          </a:p>
        </p:txBody>
      </p:sp>
      <p:graphicFrame>
        <p:nvGraphicFramePr>
          <p:cNvPr id="736260" name="Object 4">
            <a:hlinkClick r:id="" action="ppaction://ole?verb=0"/>
          </p:cNvPr>
          <p:cNvGraphicFramePr>
            <a:graphicFrameLocks/>
          </p:cNvGraphicFramePr>
          <p:nvPr/>
        </p:nvGraphicFramePr>
        <p:xfrm>
          <a:off x="1447800" y="2514600"/>
          <a:ext cx="6604000" cy="785813"/>
        </p:xfrm>
        <a:graphic>
          <a:graphicData uri="http://schemas.openxmlformats.org/presentationml/2006/ole">
            <p:oleObj spid="_x0000_s587778" name="Equation" r:id="rId4" imgW="4419360" imgH="520560" progId="Equation.3">
              <p:embed/>
            </p:oleObj>
          </a:graphicData>
        </a:graphic>
      </p:graphicFrame>
      <p:sp>
        <p:nvSpPr>
          <p:cNvPr id="736262" name="Rectangle 6"/>
          <p:cNvSpPr>
            <a:spLocks noChangeArrowheads="1"/>
          </p:cNvSpPr>
          <p:nvPr/>
        </p:nvSpPr>
        <p:spPr bwMode="auto">
          <a:xfrm>
            <a:off x="5641975" y="6583576"/>
            <a:ext cx="3502025" cy="274424"/>
          </a:xfrm>
          <a:prstGeom prst="rect">
            <a:avLst/>
          </a:prstGeom>
          <a:noFill/>
          <a:ln w="12700" algn="ctr">
            <a:noFill/>
            <a:miter lim="800000"/>
            <a:headEnd/>
            <a:tailEnd/>
          </a:ln>
          <a:effectLst/>
        </p:spPr>
        <p:txBody>
          <a:bodyPr lIns="90478" tIns="44445" rIns="90478" bIns="44445">
            <a:spAutoFit/>
          </a:bodyPr>
          <a:lstStyle/>
          <a:p>
            <a:pPr algn="r">
              <a:spcBef>
                <a:spcPct val="50000"/>
              </a:spcBef>
            </a:pPr>
            <a:r>
              <a:rPr lang="en-US" sz="1200" dirty="0"/>
              <a:t>1. Westbrook and Dryer (1981)</a:t>
            </a:r>
          </a:p>
        </p:txBody>
      </p:sp>
      <p:sp>
        <p:nvSpPr>
          <p:cNvPr id="7" name="TextBox 6"/>
          <p:cNvSpPr txBox="1"/>
          <p:nvPr/>
        </p:nvSpPr>
        <p:spPr>
          <a:xfrm>
            <a:off x="0" y="762000"/>
            <a:ext cx="2473754" cy="461665"/>
          </a:xfrm>
          <a:prstGeom prst="rect">
            <a:avLst/>
          </a:prstGeom>
          <a:noFill/>
        </p:spPr>
        <p:txBody>
          <a:bodyPr wrap="none" rtlCol="0">
            <a:spAutoFit/>
          </a:bodyPr>
          <a:lstStyle/>
          <a:p>
            <a:r>
              <a:rPr lang="en-US" sz="2400" b="1" dirty="0" smtClean="0"/>
              <a:t>CO combustion</a:t>
            </a: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2" name="Rectangle 2"/>
          <p:cNvSpPr>
            <a:spLocks noGrp="1" noChangeArrowheads="1"/>
          </p:cNvSpPr>
          <p:nvPr>
            <p:ph type="title"/>
          </p:nvPr>
        </p:nvSpPr>
        <p:spPr>
          <a:noFill/>
          <a:ln/>
        </p:spPr>
        <p:txBody>
          <a:bodyPr lIns="90478" tIns="44445" rIns="90478" bIns="44445"/>
          <a:lstStyle/>
          <a:p>
            <a:r>
              <a:rPr lang="en-US"/>
              <a:t>Species Mass Production</a:t>
            </a:r>
          </a:p>
        </p:txBody>
      </p:sp>
      <p:sp>
        <p:nvSpPr>
          <p:cNvPr id="742403" name="Rectangle 3"/>
          <p:cNvSpPr>
            <a:spLocks noGrp="1" noChangeArrowheads="1"/>
          </p:cNvSpPr>
          <p:nvPr>
            <p:ph idx="1"/>
          </p:nvPr>
        </p:nvSpPr>
        <p:spPr>
          <a:xfrm>
            <a:off x="914400" y="1219200"/>
            <a:ext cx="7223125" cy="4341812"/>
          </a:xfrm>
          <a:noFill/>
          <a:ln/>
        </p:spPr>
        <p:txBody>
          <a:bodyPr lIns="90478" tIns="44445" rIns="90478" bIns="44445"/>
          <a:lstStyle/>
          <a:p>
            <a:r>
              <a:rPr lang="en-US" dirty="0"/>
              <a:t>Based on above three rates the species mass production and mass transfer are</a:t>
            </a:r>
          </a:p>
        </p:txBody>
      </p:sp>
      <p:graphicFrame>
        <p:nvGraphicFramePr>
          <p:cNvPr id="742404" name="Object 4">
            <a:hlinkClick r:id="" action="ppaction://ole?verb=0"/>
          </p:cNvPr>
          <p:cNvGraphicFramePr>
            <a:graphicFrameLocks/>
          </p:cNvGraphicFramePr>
          <p:nvPr/>
        </p:nvGraphicFramePr>
        <p:xfrm>
          <a:off x="1384300" y="2619375"/>
          <a:ext cx="5106988" cy="3878263"/>
        </p:xfrm>
        <a:graphic>
          <a:graphicData uri="http://schemas.openxmlformats.org/presentationml/2006/ole">
            <p:oleObj spid="_x0000_s588802" name="Equation" r:id="rId4" imgW="1955520" imgH="1650960" progId="Equation.3">
              <p:embed/>
            </p:oleObj>
          </a:graphicData>
        </a:graphic>
      </p:graphicFrame>
      <p:sp>
        <p:nvSpPr>
          <p:cNvPr id="5" name="TextBox 4"/>
          <p:cNvSpPr txBox="1"/>
          <p:nvPr/>
        </p:nvSpPr>
        <p:spPr>
          <a:xfrm>
            <a:off x="6477000" y="5943600"/>
            <a:ext cx="2285999" cy="584775"/>
          </a:xfrm>
          <a:prstGeom prst="rect">
            <a:avLst/>
          </a:prstGeom>
          <a:noFill/>
        </p:spPr>
        <p:txBody>
          <a:bodyPr wrap="square" rtlCol="0">
            <a:spAutoFit/>
          </a:bodyPr>
          <a:lstStyle/>
          <a:p>
            <a:pPr algn="ctr"/>
            <a:r>
              <a:rPr lang="en-US" sz="1600" b="1" dirty="0" smtClean="0">
                <a:solidFill>
                  <a:schemeClr val="accent5"/>
                </a:solidFill>
              </a:rPr>
              <a:t>Mass transfer from solids to gas</a:t>
            </a:r>
          </a:p>
        </p:txBody>
      </p:sp>
      <p:sp>
        <p:nvSpPr>
          <p:cNvPr id="6" name="TextBox 5"/>
          <p:cNvSpPr txBox="1"/>
          <p:nvPr/>
        </p:nvSpPr>
        <p:spPr>
          <a:xfrm>
            <a:off x="6591300" y="3048000"/>
            <a:ext cx="2057400" cy="584775"/>
          </a:xfrm>
          <a:prstGeom prst="rect">
            <a:avLst/>
          </a:prstGeom>
          <a:noFill/>
        </p:spPr>
        <p:txBody>
          <a:bodyPr wrap="square" rtlCol="0">
            <a:spAutoFit/>
          </a:bodyPr>
          <a:lstStyle/>
          <a:p>
            <a:pPr algn="ctr"/>
            <a:r>
              <a:rPr lang="en-US" sz="1600" b="1" dirty="0" smtClean="0">
                <a:solidFill>
                  <a:schemeClr val="accent5"/>
                </a:solidFill>
              </a:rPr>
              <a:t>Mass production of each species</a:t>
            </a: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545653"/>
            <a:ext cx="8229600" cy="4626547"/>
          </a:xfrm>
        </p:spPr>
        <p:txBody>
          <a:bodyPr>
            <a:normAutofit/>
          </a:bodyPr>
          <a:lstStyle/>
          <a:p>
            <a:r>
              <a:rPr lang="en-US" sz="2400" dirty="0" smtClean="0"/>
              <a:t>In the first section, the reaction rates for the reactions are coded (four reactions in this case). The forward and backward reactions are written separately. </a:t>
            </a:r>
          </a:p>
          <a:p>
            <a:pPr lvl="2"/>
            <a:endParaRPr lang="en-US" sz="1600" dirty="0" smtClean="0"/>
          </a:p>
          <a:p>
            <a:r>
              <a:rPr lang="en-US" sz="2400" dirty="0" smtClean="0"/>
              <a:t>In the second section, the reaction rates computed in the first section are used to compute the formation and consumption rates for individual species. </a:t>
            </a:r>
          </a:p>
          <a:p>
            <a:pPr lvl="2"/>
            <a:endParaRPr lang="en-US" sz="1600" dirty="0" smtClean="0"/>
          </a:p>
          <a:p>
            <a:r>
              <a:rPr lang="en-US" sz="2400" dirty="0" smtClean="0"/>
              <a:t>In the third section, the reaction rates are used to compute the mass transfer between the phases.</a:t>
            </a:r>
            <a:endParaRPr lang="en-US" sz="2400" dirty="0"/>
          </a:p>
        </p:txBody>
      </p:sp>
      <p:sp>
        <p:nvSpPr>
          <p:cNvPr id="4" name="Title 2"/>
          <p:cNvSpPr>
            <a:spLocks noGrp="1"/>
          </p:cNvSpPr>
          <p:nvPr>
            <p:ph type="title"/>
          </p:nvPr>
        </p:nvSpPr>
        <p:spPr/>
        <p:txBody>
          <a:bodyPr/>
          <a:lstStyle/>
          <a:p>
            <a:r>
              <a:rPr lang="en-US" smtClean="0"/>
              <a:t>Spouted Bed Combustor Example: rrates.f</a:t>
            </a:r>
            <a:endParaRPr lang="en-US" dirty="0"/>
          </a:p>
        </p:txBody>
      </p:sp>
      <p:sp>
        <p:nvSpPr>
          <p:cNvPr id="6" name="TextBox 5"/>
          <p:cNvSpPr txBox="1"/>
          <p:nvPr/>
        </p:nvSpPr>
        <p:spPr>
          <a:xfrm>
            <a:off x="3276600" y="914400"/>
            <a:ext cx="2590800" cy="400110"/>
          </a:xfrm>
          <a:prstGeom prst="rect">
            <a:avLst/>
          </a:prstGeom>
          <a:noFill/>
          <a:ln w="19050">
            <a:solidFill>
              <a:schemeClr val="accent6"/>
            </a:solidFill>
          </a:ln>
        </p:spPr>
        <p:txBody>
          <a:bodyPr wrap="square" rtlCol="0">
            <a:spAutoFit/>
          </a:bodyPr>
          <a:lstStyle/>
          <a:p>
            <a:pPr algn="ctr"/>
            <a:r>
              <a:rPr lang="en-US" sz="2000" b="1" dirty="0" smtClean="0">
                <a:solidFill>
                  <a:schemeClr val="accent6"/>
                </a:solidFill>
              </a:rPr>
              <a:t>let’s look at this file</a:t>
            </a:r>
          </a:p>
        </p:txBody>
      </p:sp>
      <p:sp>
        <p:nvSpPr>
          <p:cNvPr id="7" name="TextBox 6"/>
          <p:cNvSpPr txBox="1"/>
          <p:nvPr/>
        </p:nvSpPr>
        <p:spPr>
          <a:xfrm rot="10800000" flipV="1">
            <a:off x="1447800" y="5950802"/>
            <a:ext cx="6172200" cy="830997"/>
          </a:xfrm>
          <a:prstGeom prst="rect">
            <a:avLst/>
          </a:prstGeom>
          <a:noFill/>
          <a:ln>
            <a:noFill/>
          </a:ln>
        </p:spPr>
        <p:txBody>
          <a:bodyPr wrap="square" rtlCol="0">
            <a:spAutoFit/>
          </a:bodyPr>
          <a:lstStyle/>
          <a:p>
            <a:pPr algn="ctr"/>
            <a:r>
              <a:rPr lang="en-US" sz="1600" b="1" dirty="0" smtClean="0">
                <a:solidFill>
                  <a:schemeClr val="accent5"/>
                </a:solidFill>
              </a:rPr>
              <a:t>Note: Alternatively reaction rate information can be entered directly into mfix.dat.  See Readme.pdf for details and tutorials/reactor1a and tutorials/reactor1b for examples</a:t>
            </a:r>
            <a:endParaRPr lang="en-US" sz="1600" b="1" dirty="0">
              <a:solidFill>
                <a:schemeClr val="accent5"/>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Text Box 5"/>
          <p:cNvSpPr txBox="1">
            <a:spLocks noChangeArrowheads="1"/>
          </p:cNvSpPr>
          <p:nvPr/>
        </p:nvSpPr>
        <p:spPr bwMode="auto">
          <a:xfrm>
            <a:off x="304800" y="990600"/>
            <a:ext cx="3429000" cy="369332"/>
          </a:xfrm>
          <a:prstGeom prst="rect">
            <a:avLst/>
          </a:prstGeom>
          <a:noFill/>
          <a:ln w="9525" algn="ctr">
            <a:noFill/>
            <a:miter lim="800000"/>
            <a:headEnd/>
            <a:tailEnd/>
          </a:ln>
          <a:effectLst/>
        </p:spPr>
        <p:txBody>
          <a:bodyPr>
            <a:spAutoFit/>
          </a:bodyPr>
          <a:lstStyle/>
          <a:p>
            <a:pPr algn="ctr"/>
            <a:r>
              <a:rPr lang="en-US" b="1" dirty="0">
                <a:solidFill>
                  <a:schemeClr val="accent6"/>
                </a:solidFill>
              </a:rPr>
              <a:t>Continuum (</a:t>
            </a:r>
            <a:r>
              <a:rPr lang="en-US" b="1" dirty="0" err="1">
                <a:solidFill>
                  <a:schemeClr val="accent6"/>
                </a:solidFill>
              </a:rPr>
              <a:t>Eulerian</a:t>
            </a:r>
            <a:r>
              <a:rPr lang="en-US" b="1" dirty="0">
                <a:solidFill>
                  <a:schemeClr val="accent6"/>
                </a:solidFill>
              </a:rPr>
              <a:t>)</a:t>
            </a:r>
          </a:p>
        </p:txBody>
      </p:sp>
      <p:sp>
        <p:nvSpPr>
          <p:cNvPr id="29702" name="Rectangle 6"/>
          <p:cNvSpPr>
            <a:spLocks noChangeArrowheads="1"/>
          </p:cNvSpPr>
          <p:nvPr/>
        </p:nvSpPr>
        <p:spPr bwMode="auto">
          <a:xfrm>
            <a:off x="4343400" y="990600"/>
            <a:ext cx="4419600" cy="369332"/>
          </a:xfrm>
          <a:prstGeom prst="rect">
            <a:avLst/>
          </a:prstGeom>
          <a:noFill/>
          <a:ln w="9525" algn="ctr">
            <a:noFill/>
            <a:miter lim="800000"/>
            <a:headEnd/>
            <a:tailEnd/>
          </a:ln>
          <a:effectLst/>
        </p:spPr>
        <p:txBody>
          <a:bodyPr>
            <a:spAutoFit/>
          </a:bodyPr>
          <a:lstStyle/>
          <a:p>
            <a:pPr algn="ctr"/>
            <a:r>
              <a:rPr lang="en-US" b="1" dirty="0">
                <a:solidFill>
                  <a:schemeClr val="accent6"/>
                </a:solidFill>
              </a:rPr>
              <a:t>Discrete particle </a:t>
            </a:r>
            <a:r>
              <a:rPr lang="en-US" b="1" dirty="0" smtClean="0">
                <a:solidFill>
                  <a:schemeClr val="accent6"/>
                </a:solidFill>
              </a:rPr>
              <a:t>(</a:t>
            </a:r>
            <a:r>
              <a:rPr lang="en-US" b="1" dirty="0" err="1" smtClean="0">
                <a:solidFill>
                  <a:schemeClr val="accent6"/>
                </a:solidFill>
              </a:rPr>
              <a:t>Lagrangian</a:t>
            </a:r>
            <a:r>
              <a:rPr lang="en-US" b="1" dirty="0" smtClean="0">
                <a:solidFill>
                  <a:schemeClr val="accent6"/>
                </a:solidFill>
              </a:rPr>
              <a:t>)</a:t>
            </a:r>
            <a:endParaRPr lang="en-US" b="1" dirty="0">
              <a:solidFill>
                <a:schemeClr val="accent6"/>
              </a:solidFill>
            </a:endParaRPr>
          </a:p>
        </p:txBody>
      </p:sp>
      <p:grpSp>
        <p:nvGrpSpPr>
          <p:cNvPr id="2" name="Group 7"/>
          <p:cNvGrpSpPr>
            <a:grpSpLocks/>
          </p:cNvGrpSpPr>
          <p:nvPr/>
        </p:nvGrpSpPr>
        <p:grpSpPr bwMode="auto">
          <a:xfrm>
            <a:off x="1360488" y="1660525"/>
            <a:ext cx="925512" cy="931863"/>
            <a:chOff x="4890" y="1928"/>
            <a:chExt cx="583" cy="587"/>
          </a:xfrm>
        </p:grpSpPr>
        <p:sp>
          <p:nvSpPr>
            <p:cNvPr id="29704" name="Line 8"/>
            <p:cNvSpPr>
              <a:spLocks noChangeShapeType="1"/>
            </p:cNvSpPr>
            <p:nvPr/>
          </p:nvSpPr>
          <p:spPr bwMode="auto">
            <a:xfrm>
              <a:off x="4978" y="1936"/>
              <a:ext cx="0" cy="567"/>
            </a:xfrm>
            <a:prstGeom prst="line">
              <a:avLst/>
            </a:prstGeom>
            <a:noFill/>
            <a:ln w="9525">
              <a:solidFill>
                <a:schemeClr val="tx1"/>
              </a:solidFill>
              <a:round/>
              <a:headEnd/>
              <a:tailEnd/>
            </a:ln>
            <a:effectLst/>
          </p:spPr>
          <p:txBody>
            <a:bodyPr/>
            <a:lstStyle/>
            <a:p>
              <a:endParaRPr lang="en-US"/>
            </a:p>
          </p:txBody>
        </p:sp>
        <p:sp>
          <p:nvSpPr>
            <p:cNvPr id="29705" name="Line 9"/>
            <p:cNvSpPr>
              <a:spLocks noChangeShapeType="1"/>
            </p:cNvSpPr>
            <p:nvPr/>
          </p:nvSpPr>
          <p:spPr bwMode="auto">
            <a:xfrm>
              <a:off x="4890" y="1931"/>
              <a:ext cx="583" cy="0"/>
            </a:xfrm>
            <a:prstGeom prst="line">
              <a:avLst/>
            </a:prstGeom>
            <a:noFill/>
            <a:ln w="12700">
              <a:solidFill>
                <a:schemeClr val="tx1"/>
              </a:solidFill>
              <a:round/>
              <a:headEnd/>
              <a:tailEnd/>
            </a:ln>
            <a:effectLst/>
          </p:spPr>
          <p:txBody>
            <a:bodyPr/>
            <a:lstStyle/>
            <a:p>
              <a:endParaRPr lang="en-US"/>
            </a:p>
          </p:txBody>
        </p:sp>
        <p:sp>
          <p:nvSpPr>
            <p:cNvPr id="29706" name="Line 10"/>
            <p:cNvSpPr>
              <a:spLocks noChangeShapeType="1"/>
            </p:cNvSpPr>
            <p:nvPr/>
          </p:nvSpPr>
          <p:spPr bwMode="auto">
            <a:xfrm>
              <a:off x="4890" y="2507"/>
              <a:ext cx="583" cy="0"/>
            </a:xfrm>
            <a:prstGeom prst="line">
              <a:avLst/>
            </a:prstGeom>
            <a:noFill/>
            <a:ln w="12700">
              <a:solidFill>
                <a:schemeClr val="tx1"/>
              </a:solidFill>
              <a:round/>
              <a:headEnd/>
              <a:tailEnd/>
            </a:ln>
            <a:effectLst/>
          </p:spPr>
          <p:txBody>
            <a:bodyPr/>
            <a:lstStyle/>
            <a:p>
              <a:endParaRPr lang="en-US"/>
            </a:p>
          </p:txBody>
        </p:sp>
        <p:grpSp>
          <p:nvGrpSpPr>
            <p:cNvPr id="3" name="Group 11"/>
            <p:cNvGrpSpPr>
              <a:grpSpLocks/>
            </p:cNvGrpSpPr>
            <p:nvPr/>
          </p:nvGrpSpPr>
          <p:grpSpPr bwMode="auto">
            <a:xfrm>
              <a:off x="4972" y="1928"/>
              <a:ext cx="190" cy="587"/>
              <a:chOff x="1764" y="1573"/>
              <a:chExt cx="190" cy="587"/>
            </a:xfrm>
          </p:grpSpPr>
          <p:pic>
            <p:nvPicPr>
              <p:cNvPr id="29708" name="Picture 12" descr="argh"/>
              <p:cNvPicPr>
                <a:picLocks noChangeAspect="1" noChangeArrowheads="1"/>
              </p:cNvPicPr>
              <p:nvPr/>
            </p:nvPicPr>
            <p:blipFill>
              <a:blip r:embed="rId3" cstate="print"/>
              <a:srcRect l="50000"/>
              <a:stretch>
                <a:fillRect/>
              </a:stretch>
            </p:blipFill>
            <p:spPr bwMode="auto">
              <a:xfrm>
                <a:off x="1764" y="1573"/>
                <a:ext cx="190" cy="587"/>
              </a:xfrm>
              <a:prstGeom prst="rect">
                <a:avLst/>
              </a:prstGeom>
              <a:noFill/>
            </p:spPr>
          </p:pic>
          <p:sp>
            <p:nvSpPr>
              <p:cNvPr id="29709" name="Line 13"/>
              <p:cNvSpPr>
                <a:spLocks noChangeShapeType="1"/>
              </p:cNvSpPr>
              <p:nvPr/>
            </p:nvSpPr>
            <p:spPr bwMode="auto">
              <a:xfrm>
                <a:off x="1773" y="2049"/>
                <a:ext cx="120" cy="0"/>
              </a:xfrm>
              <a:prstGeom prst="line">
                <a:avLst/>
              </a:prstGeom>
              <a:noFill/>
              <a:ln w="9525">
                <a:solidFill>
                  <a:schemeClr val="tx1"/>
                </a:solidFill>
                <a:round/>
                <a:headEnd/>
                <a:tailEnd type="triangle" w="med" len="med"/>
              </a:ln>
              <a:effectLst/>
            </p:spPr>
            <p:txBody>
              <a:bodyPr/>
              <a:lstStyle/>
              <a:p>
                <a:endParaRPr lang="en-US"/>
              </a:p>
            </p:txBody>
          </p:sp>
          <p:sp>
            <p:nvSpPr>
              <p:cNvPr id="29710" name="Line 14"/>
              <p:cNvSpPr>
                <a:spLocks noChangeShapeType="1"/>
              </p:cNvSpPr>
              <p:nvPr/>
            </p:nvSpPr>
            <p:spPr bwMode="auto">
              <a:xfrm>
                <a:off x="1776" y="1953"/>
                <a:ext cx="156" cy="0"/>
              </a:xfrm>
              <a:prstGeom prst="line">
                <a:avLst/>
              </a:prstGeom>
              <a:noFill/>
              <a:ln w="9525">
                <a:solidFill>
                  <a:schemeClr val="tx1"/>
                </a:solidFill>
                <a:round/>
                <a:headEnd/>
                <a:tailEnd type="triangle" w="med" len="med"/>
              </a:ln>
              <a:effectLst/>
            </p:spPr>
            <p:txBody>
              <a:bodyPr/>
              <a:lstStyle/>
              <a:p>
                <a:endParaRPr lang="en-US"/>
              </a:p>
            </p:txBody>
          </p:sp>
          <p:sp>
            <p:nvSpPr>
              <p:cNvPr id="29711" name="Line 15"/>
              <p:cNvSpPr>
                <a:spLocks noChangeShapeType="1"/>
              </p:cNvSpPr>
              <p:nvPr/>
            </p:nvSpPr>
            <p:spPr bwMode="auto">
              <a:xfrm>
                <a:off x="1776" y="1860"/>
                <a:ext cx="168" cy="0"/>
              </a:xfrm>
              <a:prstGeom prst="line">
                <a:avLst/>
              </a:prstGeom>
              <a:noFill/>
              <a:ln w="9525">
                <a:solidFill>
                  <a:schemeClr val="tx1"/>
                </a:solidFill>
                <a:round/>
                <a:headEnd/>
                <a:tailEnd type="triangle" w="med" len="med"/>
              </a:ln>
              <a:effectLst/>
            </p:spPr>
            <p:txBody>
              <a:bodyPr/>
              <a:lstStyle/>
              <a:p>
                <a:endParaRPr lang="en-US"/>
              </a:p>
            </p:txBody>
          </p:sp>
          <p:sp>
            <p:nvSpPr>
              <p:cNvPr id="29712" name="Line 16"/>
              <p:cNvSpPr>
                <a:spLocks noChangeShapeType="1"/>
              </p:cNvSpPr>
              <p:nvPr/>
            </p:nvSpPr>
            <p:spPr bwMode="auto">
              <a:xfrm>
                <a:off x="1776" y="1677"/>
                <a:ext cx="120" cy="0"/>
              </a:xfrm>
              <a:prstGeom prst="line">
                <a:avLst/>
              </a:prstGeom>
              <a:noFill/>
              <a:ln w="9525">
                <a:solidFill>
                  <a:schemeClr val="tx1"/>
                </a:solidFill>
                <a:round/>
                <a:headEnd/>
                <a:tailEnd type="triangle" w="med" len="med"/>
              </a:ln>
              <a:effectLst/>
            </p:spPr>
            <p:txBody>
              <a:bodyPr/>
              <a:lstStyle/>
              <a:p>
                <a:endParaRPr lang="en-US"/>
              </a:p>
            </p:txBody>
          </p:sp>
          <p:sp>
            <p:nvSpPr>
              <p:cNvPr id="29713" name="Line 17"/>
              <p:cNvSpPr>
                <a:spLocks noChangeShapeType="1"/>
              </p:cNvSpPr>
              <p:nvPr/>
            </p:nvSpPr>
            <p:spPr bwMode="auto">
              <a:xfrm>
                <a:off x="1776" y="1767"/>
                <a:ext cx="156" cy="0"/>
              </a:xfrm>
              <a:prstGeom prst="line">
                <a:avLst/>
              </a:prstGeom>
              <a:noFill/>
              <a:ln w="9525">
                <a:solidFill>
                  <a:schemeClr val="tx1"/>
                </a:solidFill>
                <a:round/>
                <a:headEnd/>
                <a:tailEnd type="triangle" w="med" len="med"/>
              </a:ln>
              <a:effectLst/>
            </p:spPr>
            <p:txBody>
              <a:bodyPr/>
              <a:lstStyle/>
              <a:p>
                <a:endParaRPr lang="en-US"/>
              </a:p>
            </p:txBody>
          </p:sp>
        </p:grpSp>
      </p:grpSp>
      <p:sp>
        <p:nvSpPr>
          <p:cNvPr id="29714" name="Rectangle 18"/>
          <p:cNvSpPr>
            <a:spLocks noChangeArrowheads="1"/>
          </p:cNvSpPr>
          <p:nvPr/>
        </p:nvSpPr>
        <p:spPr bwMode="auto">
          <a:xfrm>
            <a:off x="2046288" y="2270125"/>
            <a:ext cx="203200" cy="203200"/>
          </a:xfrm>
          <a:prstGeom prst="rect">
            <a:avLst/>
          </a:prstGeom>
          <a:noFill/>
          <a:ln w="9525">
            <a:solidFill>
              <a:schemeClr val="tx1"/>
            </a:solidFill>
            <a:prstDash val="dash"/>
            <a:miter lim="800000"/>
            <a:headEnd/>
            <a:tailEnd/>
          </a:ln>
          <a:effectLst/>
        </p:spPr>
        <p:txBody>
          <a:bodyPr wrap="none" anchor="ctr"/>
          <a:lstStyle/>
          <a:p>
            <a:endParaRPr lang="en-US"/>
          </a:p>
        </p:txBody>
      </p:sp>
      <p:cxnSp>
        <p:nvCxnSpPr>
          <p:cNvPr id="29715" name="AutoShape 19"/>
          <p:cNvCxnSpPr>
            <a:cxnSpLocks noChangeShapeType="1"/>
            <a:stCxn id="29714" idx="3"/>
            <a:endCxn id="29726" idx="1"/>
          </p:cNvCxnSpPr>
          <p:nvPr/>
        </p:nvCxnSpPr>
        <p:spPr bwMode="auto">
          <a:xfrm flipV="1">
            <a:off x="2249488" y="2143125"/>
            <a:ext cx="3521075" cy="228600"/>
          </a:xfrm>
          <a:prstGeom prst="curvedConnector3">
            <a:avLst>
              <a:gd name="adj1" fmla="val 50000"/>
            </a:avLst>
          </a:prstGeom>
          <a:noFill/>
          <a:ln w="9525">
            <a:solidFill>
              <a:schemeClr val="tx1"/>
            </a:solidFill>
            <a:round/>
            <a:headEnd/>
            <a:tailEnd type="triangle" w="med" len="med"/>
          </a:ln>
          <a:effectLst/>
        </p:spPr>
      </p:cxnSp>
      <p:grpSp>
        <p:nvGrpSpPr>
          <p:cNvPr id="4" name="Group 20"/>
          <p:cNvGrpSpPr>
            <a:grpSpLocks/>
          </p:cNvGrpSpPr>
          <p:nvPr/>
        </p:nvGrpSpPr>
        <p:grpSpPr bwMode="auto">
          <a:xfrm>
            <a:off x="5770563" y="1660525"/>
            <a:ext cx="935037" cy="965200"/>
            <a:chOff x="2208" y="1872"/>
            <a:chExt cx="589" cy="608"/>
          </a:xfrm>
        </p:grpSpPr>
        <p:grpSp>
          <p:nvGrpSpPr>
            <p:cNvPr id="5" name="Group 21"/>
            <p:cNvGrpSpPr>
              <a:grpSpLocks/>
            </p:cNvGrpSpPr>
            <p:nvPr/>
          </p:nvGrpSpPr>
          <p:grpSpPr bwMode="auto">
            <a:xfrm>
              <a:off x="2365" y="2271"/>
              <a:ext cx="211" cy="108"/>
              <a:chOff x="2365" y="2271"/>
              <a:chExt cx="211" cy="108"/>
            </a:xfrm>
          </p:grpSpPr>
          <p:sp>
            <p:nvSpPr>
              <p:cNvPr id="29718" name="Oval 22"/>
              <p:cNvSpPr>
                <a:spLocks noChangeArrowheads="1"/>
              </p:cNvSpPr>
              <p:nvPr/>
            </p:nvSpPr>
            <p:spPr bwMode="auto">
              <a:xfrm>
                <a:off x="2365" y="2271"/>
                <a:ext cx="96" cy="96"/>
              </a:xfrm>
              <a:prstGeom prst="ellipse">
                <a:avLst/>
              </a:prstGeom>
              <a:solidFill>
                <a:srgbClr val="0000FF"/>
              </a:solidFill>
              <a:ln w="9525">
                <a:solidFill>
                  <a:schemeClr val="tx1"/>
                </a:solidFill>
                <a:round/>
                <a:headEnd/>
                <a:tailEnd/>
              </a:ln>
              <a:effectLst/>
            </p:spPr>
            <p:txBody>
              <a:bodyPr wrap="none" anchor="ctr"/>
              <a:lstStyle/>
              <a:p>
                <a:endParaRPr lang="en-US"/>
              </a:p>
            </p:txBody>
          </p:sp>
          <p:sp>
            <p:nvSpPr>
              <p:cNvPr id="29719" name="Line 23"/>
              <p:cNvSpPr>
                <a:spLocks noChangeShapeType="1"/>
              </p:cNvSpPr>
              <p:nvPr/>
            </p:nvSpPr>
            <p:spPr bwMode="auto">
              <a:xfrm>
                <a:off x="2461" y="2325"/>
                <a:ext cx="115" cy="54"/>
              </a:xfrm>
              <a:prstGeom prst="line">
                <a:avLst/>
              </a:prstGeom>
              <a:noFill/>
              <a:ln w="9525">
                <a:solidFill>
                  <a:schemeClr val="tx1"/>
                </a:solidFill>
                <a:round/>
                <a:headEnd/>
                <a:tailEnd type="triangle" w="med" len="med"/>
              </a:ln>
              <a:effectLst/>
            </p:spPr>
            <p:txBody>
              <a:bodyPr/>
              <a:lstStyle/>
              <a:p>
                <a:endParaRPr lang="en-US"/>
              </a:p>
            </p:txBody>
          </p:sp>
        </p:grpSp>
        <p:grpSp>
          <p:nvGrpSpPr>
            <p:cNvPr id="6" name="Group 24"/>
            <p:cNvGrpSpPr>
              <a:grpSpLocks/>
            </p:cNvGrpSpPr>
            <p:nvPr/>
          </p:nvGrpSpPr>
          <p:grpSpPr bwMode="auto">
            <a:xfrm>
              <a:off x="2666" y="2219"/>
              <a:ext cx="114" cy="192"/>
              <a:chOff x="2666" y="2219"/>
              <a:chExt cx="114" cy="192"/>
            </a:xfrm>
          </p:grpSpPr>
          <p:sp>
            <p:nvSpPr>
              <p:cNvPr id="29721" name="Oval 25"/>
              <p:cNvSpPr>
                <a:spLocks noChangeArrowheads="1"/>
              </p:cNvSpPr>
              <p:nvPr/>
            </p:nvSpPr>
            <p:spPr bwMode="auto">
              <a:xfrm>
                <a:off x="2684" y="2315"/>
                <a:ext cx="96" cy="96"/>
              </a:xfrm>
              <a:prstGeom prst="ellipse">
                <a:avLst/>
              </a:prstGeom>
              <a:solidFill>
                <a:srgbClr val="0000FF"/>
              </a:solidFill>
              <a:ln w="9525">
                <a:solidFill>
                  <a:schemeClr val="tx1"/>
                </a:solidFill>
                <a:round/>
                <a:headEnd/>
                <a:tailEnd/>
              </a:ln>
              <a:effectLst/>
            </p:spPr>
            <p:txBody>
              <a:bodyPr wrap="none" anchor="ctr"/>
              <a:lstStyle/>
              <a:p>
                <a:endParaRPr lang="en-US"/>
              </a:p>
            </p:txBody>
          </p:sp>
          <p:sp>
            <p:nvSpPr>
              <p:cNvPr id="29722" name="Line 26"/>
              <p:cNvSpPr>
                <a:spLocks noChangeShapeType="1"/>
              </p:cNvSpPr>
              <p:nvPr/>
            </p:nvSpPr>
            <p:spPr bwMode="auto">
              <a:xfrm flipH="1" flipV="1">
                <a:off x="2666" y="2219"/>
                <a:ext cx="48" cy="96"/>
              </a:xfrm>
              <a:prstGeom prst="line">
                <a:avLst/>
              </a:prstGeom>
              <a:noFill/>
              <a:ln w="9525">
                <a:solidFill>
                  <a:schemeClr val="tx1"/>
                </a:solidFill>
                <a:round/>
                <a:headEnd/>
                <a:tailEnd type="triangle" w="med" len="med"/>
              </a:ln>
              <a:effectLst/>
            </p:spPr>
            <p:txBody>
              <a:bodyPr/>
              <a:lstStyle/>
              <a:p>
                <a:endParaRPr lang="en-US"/>
              </a:p>
            </p:txBody>
          </p:sp>
        </p:grpSp>
        <p:grpSp>
          <p:nvGrpSpPr>
            <p:cNvPr id="7" name="Group 27"/>
            <p:cNvGrpSpPr>
              <a:grpSpLocks/>
            </p:cNvGrpSpPr>
            <p:nvPr/>
          </p:nvGrpSpPr>
          <p:grpSpPr bwMode="auto">
            <a:xfrm>
              <a:off x="2290" y="1937"/>
              <a:ext cx="96" cy="161"/>
              <a:chOff x="2290" y="1937"/>
              <a:chExt cx="96" cy="161"/>
            </a:xfrm>
          </p:grpSpPr>
          <p:sp>
            <p:nvSpPr>
              <p:cNvPr id="29724" name="Oval 28"/>
              <p:cNvSpPr>
                <a:spLocks noChangeArrowheads="1"/>
              </p:cNvSpPr>
              <p:nvPr/>
            </p:nvSpPr>
            <p:spPr bwMode="auto">
              <a:xfrm>
                <a:off x="2290" y="1937"/>
                <a:ext cx="96" cy="96"/>
              </a:xfrm>
              <a:prstGeom prst="ellipse">
                <a:avLst/>
              </a:prstGeom>
              <a:solidFill>
                <a:srgbClr val="0000FF"/>
              </a:solidFill>
              <a:ln w="9525">
                <a:solidFill>
                  <a:schemeClr val="tx1"/>
                </a:solidFill>
                <a:round/>
                <a:headEnd/>
                <a:tailEnd/>
              </a:ln>
              <a:effectLst/>
            </p:spPr>
            <p:txBody>
              <a:bodyPr wrap="none" anchor="ctr"/>
              <a:lstStyle/>
              <a:p>
                <a:endParaRPr lang="en-US"/>
              </a:p>
            </p:txBody>
          </p:sp>
          <p:sp>
            <p:nvSpPr>
              <p:cNvPr id="29725" name="Line 29"/>
              <p:cNvSpPr>
                <a:spLocks noChangeShapeType="1"/>
              </p:cNvSpPr>
              <p:nvPr/>
            </p:nvSpPr>
            <p:spPr bwMode="auto">
              <a:xfrm flipH="1">
                <a:off x="2321" y="2035"/>
                <a:ext cx="7" cy="63"/>
              </a:xfrm>
              <a:prstGeom prst="line">
                <a:avLst/>
              </a:prstGeom>
              <a:noFill/>
              <a:ln w="9525">
                <a:solidFill>
                  <a:schemeClr val="tx1"/>
                </a:solidFill>
                <a:round/>
                <a:headEnd/>
                <a:tailEnd type="triangle" w="med" len="med"/>
              </a:ln>
              <a:effectLst/>
            </p:spPr>
            <p:txBody>
              <a:bodyPr/>
              <a:lstStyle/>
              <a:p>
                <a:endParaRPr lang="en-US"/>
              </a:p>
            </p:txBody>
          </p:sp>
        </p:grpSp>
        <p:sp>
          <p:nvSpPr>
            <p:cNvPr id="29726" name="Rectangle 30"/>
            <p:cNvSpPr>
              <a:spLocks noChangeArrowheads="1"/>
            </p:cNvSpPr>
            <p:nvPr/>
          </p:nvSpPr>
          <p:spPr bwMode="auto">
            <a:xfrm>
              <a:off x="2208" y="1872"/>
              <a:ext cx="589" cy="608"/>
            </a:xfrm>
            <a:prstGeom prst="rect">
              <a:avLst/>
            </a:prstGeom>
            <a:noFill/>
            <a:ln w="9525">
              <a:solidFill>
                <a:schemeClr val="tx1"/>
              </a:solidFill>
              <a:prstDash val="dash"/>
              <a:miter lim="800000"/>
              <a:headEnd/>
              <a:tailEnd/>
            </a:ln>
            <a:effectLst/>
          </p:spPr>
          <p:txBody>
            <a:bodyPr wrap="none" anchor="ctr"/>
            <a:lstStyle/>
            <a:p>
              <a:endParaRPr lang="en-US"/>
            </a:p>
          </p:txBody>
        </p:sp>
        <p:grpSp>
          <p:nvGrpSpPr>
            <p:cNvPr id="8" name="Group 31"/>
            <p:cNvGrpSpPr>
              <a:grpSpLocks/>
            </p:cNvGrpSpPr>
            <p:nvPr/>
          </p:nvGrpSpPr>
          <p:grpSpPr bwMode="auto">
            <a:xfrm>
              <a:off x="2452" y="1966"/>
              <a:ext cx="105" cy="220"/>
              <a:chOff x="2452" y="1966"/>
              <a:chExt cx="105" cy="220"/>
            </a:xfrm>
          </p:grpSpPr>
          <p:sp>
            <p:nvSpPr>
              <p:cNvPr id="29728" name="Oval 32"/>
              <p:cNvSpPr>
                <a:spLocks noChangeArrowheads="1"/>
              </p:cNvSpPr>
              <p:nvPr/>
            </p:nvSpPr>
            <p:spPr bwMode="auto">
              <a:xfrm>
                <a:off x="2452" y="2090"/>
                <a:ext cx="96" cy="96"/>
              </a:xfrm>
              <a:prstGeom prst="ellipse">
                <a:avLst/>
              </a:prstGeom>
              <a:solidFill>
                <a:srgbClr val="0000FF"/>
              </a:solidFill>
              <a:ln w="9525">
                <a:solidFill>
                  <a:schemeClr val="tx1"/>
                </a:solidFill>
                <a:round/>
                <a:headEnd/>
                <a:tailEnd/>
              </a:ln>
              <a:effectLst/>
            </p:spPr>
            <p:txBody>
              <a:bodyPr wrap="none" anchor="ctr"/>
              <a:lstStyle/>
              <a:p>
                <a:endParaRPr lang="en-US"/>
              </a:p>
            </p:txBody>
          </p:sp>
          <p:sp>
            <p:nvSpPr>
              <p:cNvPr id="29729" name="Line 33"/>
              <p:cNvSpPr>
                <a:spLocks noChangeShapeType="1"/>
              </p:cNvSpPr>
              <p:nvPr/>
            </p:nvSpPr>
            <p:spPr bwMode="auto">
              <a:xfrm flipV="1">
                <a:off x="2513" y="1966"/>
                <a:ext cx="44" cy="121"/>
              </a:xfrm>
              <a:prstGeom prst="line">
                <a:avLst/>
              </a:prstGeom>
              <a:noFill/>
              <a:ln w="9525">
                <a:solidFill>
                  <a:schemeClr val="tx1"/>
                </a:solidFill>
                <a:round/>
                <a:headEnd/>
                <a:tailEnd type="triangle" w="med" len="med"/>
              </a:ln>
              <a:effectLst/>
            </p:spPr>
            <p:txBody>
              <a:bodyPr/>
              <a:lstStyle/>
              <a:p>
                <a:endParaRPr lang="en-US"/>
              </a:p>
            </p:txBody>
          </p:sp>
        </p:grpSp>
        <p:grpSp>
          <p:nvGrpSpPr>
            <p:cNvPr id="9" name="Group 34"/>
            <p:cNvGrpSpPr>
              <a:grpSpLocks/>
            </p:cNvGrpSpPr>
            <p:nvPr/>
          </p:nvGrpSpPr>
          <p:grpSpPr bwMode="auto">
            <a:xfrm>
              <a:off x="2668" y="1986"/>
              <a:ext cx="96" cy="189"/>
              <a:chOff x="2668" y="1986"/>
              <a:chExt cx="96" cy="189"/>
            </a:xfrm>
          </p:grpSpPr>
          <p:sp>
            <p:nvSpPr>
              <p:cNvPr id="29731" name="Oval 35"/>
              <p:cNvSpPr>
                <a:spLocks noChangeArrowheads="1"/>
              </p:cNvSpPr>
              <p:nvPr/>
            </p:nvSpPr>
            <p:spPr bwMode="auto">
              <a:xfrm>
                <a:off x="2668" y="1986"/>
                <a:ext cx="96" cy="96"/>
              </a:xfrm>
              <a:prstGeom prst="ellipse">
                <a:avLst/>
              </a:prstGeom>
              <a:solidFill>
                <a:srgbClr val="0000FF"/>
              </a:solidFill>
              <a:ln w="9525">
                <a:solidFill>
                  <a:schemeClr val="tx1"/>
                </a:solidFill>
                <a:round/>
                <a:headEnd/>
                <a:tailEnd/>
              </a:ln>
              <a:effectLst/>
            </p:spPr>
            <p:txBody>
              <a:bodyPr wrap="none" anchor="ctr"/>
              <a:lstStyle/>
              <a:p>
                <a:endParaRPr lang="en-US"/>
              </a:p>
            </p:txBody>
          </p:sp>
          <p:sp>
            <p:nvSpPr>
              <p:cNvPr id="29732" name="Line 36"/>
              <p:cNvSpPr>
                <a:spLocks noChangeShapeType="1"/>
              </p:cNvSpPr>
              <p:nvPr/>
            </p:nvSpPr>
            <p:spPr bwMode="auto">
              <a:xfrm>
                <a:off x="2717" y="2087"/>
                <a:ext cx="0" cy="88"/>
              </a:xfrm>
              <a:prstGeom prst="line">
                <a:avLst/>
              </a:prstGeom>
              <a:noFill/>
              <a:ln w="9525">
                <a:solidFill>
                  <a:schemeClr val="tx1"/>
                </a:solidFill>
                <a:round/>
                <a:headEnd/>
                <a:tailEnd type="triangle" w="med" len="med"/>
              </a:ln>
              <a:effectLst/>
            </p:spPr>
            <p:txBody>
              <a:bodyPr wrap="none"/>
              <a:lstStyle/>
              <a:p>
                <a:endParaRPr lang="en-US"/>
              </a:p>
            </p:txBody>
          </p:sp>
        </p:grpSp>
      </p:grpSp>
      <p:sp>
        <p:nvSpPr>
          <p:cNvPr id="44" name="Title 43"/>
          <p:cNvSpPr>
            <a:spLocks noGrp="1"/>
          </p:cNvSpPr>
          <p:nvPr>
            <p:ph type="title"/>
          </p:nvPr>
        </p:nvSpPr>
        <p:spPr/>
        <p:txBody>
          <a:bodyPr/>
          <a:lstStyle/>
          <a:p>
            <a:r>
              <a:rPr lang="en-US" dirty="0" smtClean="0"/>
              <a:t>Multiphase Flow Modeling Approaches </a:t>
            </a:r>
            <a:endParaRPr lang="en-US" dirty="0"/>
          </a:p>
        </p:txBody>
      </p:sp>
      <p:sp>
        <p:nvSpPr>
          <p:cNvPr id="40" name="Rectangle 39"/>
          <p:cNvSpPr/>
          <p:nvPr/>
        </p:nvSpPr>
        <p:spPr>
          <a:xfrm>
            <a:off x="0" y="2895600"/>
            <a:ext cx="4572000" cy="646331"/>
          </a:xfrm>
          <a:prstGeom prst="rect">
            <a:avLst/>
          </a:prstGeom>
        </p:spPr>
        <p:txBody>
          <a:bodyPr>
            <a:spAutoFit/>
          </a:bodyPr>
          <a:lstStyle/>
          <a:p>
            <a:pPr algn="ctr"/>
            <a:r>
              <a:rPr lang="en-US" dirty="0" smtClean="0"/>
              <a:t>Average out details of flow field around particles and individual particle collisions</a:t>
            </a:r>
          </a:p>
        </p:txBody>
      </p:sp>
      <p:sp>
        <p:nvSpPr>
          <p:cNvPr id="41" name="Rectangle 40"/>
          <p:cNvSpPr/>
          <p:nvPr/>
        </p:nvSpPr>
        <p:spPr>
          <a:xfrm>
            <a:off x="4572000" y="2895600"/>
            <a:ext cx="4572000" cy="646331"/>
          </a:xfrm>
          <a:prstGeom prst="rect">
            <a:avLst/>
          </a:prstGeom>
        </p:spPr>
        <p:txBody>
          <a:bodyPr>
            <a:spAutoFit/>
          </a:bodyPr>
          <a:lstStyle/>
          <a:p>
            <a:pPr marL="0" lvl="1" algn="ctr"/>
            <a:r>
              <a:rPr lang="en-US" dirty="0" smtClean="0"/>
              <a:t>Track interacting particle motion for all particles</a:t>
            </a:r>
          </a:p>
        </p:txBody>
      </p:sp>
      <p:sp>
        <p:nvSpPr>
          <p:cNvPr id="42" name="Text Box 63"/>
          <p:cNvSpPr txBox="1">
            <a:spLocks noChangeArrowheads="1"/>
          </p:cNvSpPr>
          <p:nvPr/>
        </p:nvSpPr>
        <p:spPr bwMode="auto">
          <a:xfrm>
            <a:off x="4876800" y="4343400"/>
            <a:ext cx="4267200" cy="1477328"/>
          </a:xfrm>
          <a:prstGeom prst="rect">
            <a:avLst/>
          </a:prstGeom>
          <a:noFill/>
          <a:ln w="9525">
            <a:noFill/>
            <a:miter lim="800000"/>
            <a:headEnd/>
            <a:tailEnd/>
          </a:ln>
          <a:effectLst/>
        </p:spPr>
        <p:txBody>
          <a:bodyPr>
            <a:spAutoFit/>
          </a:bodyPr>
          <a:lstStyle/>
          <a:p>
            <a:pPr marL="234950" indent="-234950" algn="l"/>
            <a:r>
              <a:rPr lang="en-US" dirty="0">
                <a:solidFill>
                  <a:schemeClr val="accent6"/>
                </a:solidFill>
              </a:rPr>
              <a:t>-</a:t>
            </a:r>
            <a:r>
              <a:rPr lang="en-US" dirty="0">
                <a:solidFill>
                  <a:srgbClr val="FF0000"/>
                </a:solidFill>
              </a:rPr>
              <a:t>	</a:t>
            </a:r>
            <a:r>
              <a:rPr lang="en-US" dirty="0"/>
              <a:t>Computationally intensive</a:t>
            </a:r>
          </a:p>
          <a:p>
            <a:pPr marL="234950" indent="-234950" algn="l">
              <a:buFontTx/>
              <a:buChar char="-"/>
            </a:pPr>
            <a:endParaRPr lang="en-US" dirty="0"/>
          </a:p>
          <a:p>
            <a:pPr marL="234950" indent="-234950" algn="l">
              <a:buFontTx/>
              <a:buChar char="-"/>
            </a:pPr>
            <a:endParaRPr lang="en-US" dirty="0"/>
          </a:p>
          <a:p>
            <a:pPr marL="234950" indent="-234950" algn="l">
              <a:buFontTx/>
              <a:buChar char="-"/>
            </a:pPr>
            <a:endParaRPr lang="en-US" dirty="0"/>
          </a:p>
          <a:p>
            <a:pPr marL="234950" indent="-234950" algn="l"/>
            <a:r>
              <a:rPr lang="en-US" b="1" dirty="0">
                <a:solidFill>
                  <a:schemeClr val="tx2"/>
                </a:solidFill>
              </a:rPr>
              <a:t>+</a:t>
            </a:r>
            <a:r>
              <a:rPr lang="en-US" dirty="0">
                <a:solidFill>
                  <a:srgbClr val="0000FF"/>
                </a:solidFill>
              </a:rPr>
              <a:t>	</a:t>
            </a:r>
            <a:r>
              <a:rPr lang="en-US" dirty="0"/>
              <a:t>“Straightforward” to incorporate physics</a:t>
            </a:r>
          </a:p>
        </p:txBody>
      </p:sp>
      <p:sp>
        <p:nvSpPr>
          <p:cNvPr id="43" name="Text Box 64"/>
          <p:cNvSpPr txBox="1">
            <a:spLocks noChangeArrowheads="1"/>
          </p:cNvSpPr>
          <p:nvPr/>
        </p:nvSpPr>
        <p:spPr bwMode="auto">
          <a:xfrm>
            <a:off x="304800" y="4343400"/>
            <a:ext cx="4038600" cy="2031325"/>
          </a:xfrm>
          <a:prstGeom prst="rect">
            <a:avLst/>
          </a:prstGeom>
          <a:noFill/>
          <a:ln w="9525">
            <a:noFill/>
            <a:miter lim="800000"/>
            <a:headEnd/>
            <a:tailEnd/>
          </a:ln>
          <a:effectLst/>
        </p:spPr>
        <p:txBody>
          <a:bodyPr>
            <a:spAutoFit/>
          </a:bodyPr>
          <a:lstStyle/>
          <a:p>
            <a:pPr marL="234950" indent="-234950" algn="l"/>
            <a:r>
              <a:rPr lang="en-US" b="1" dirty="0">
                <a:solidFill>
                  <a:schemeClr val="tx2"/>
                </a:solidFill>
              </a:rPr>
              <a:t>+</a:t>
            </a:r>
            <a:r>
              <a:rPr lang="en-US" dirty="0"/>
              <a:t>	Computationally cheap – single equation of motion for each particle phase</a:t>
            </a:r>
          </a:p>
          <a:p>
            <a:pPr marL="234950" indent="-234950" algn="l"/>
            <a:endParaRPr lang="en-US" dirty="0"/>
          </a:p>
          <a:p>
            <a:pPr marL="234950" indent="-234950" algn="l"/>
            <a:r>
              <a:rPr lang="en-US" dirty="0">
                <a:solidFill>
                  <a:schemeClr val="accent6"/>
                </a:solidFill>
              </a:rPr>
              <a:t>-	</a:t>
            </a:r>
            <a:r>
              <a:rPr lang="en-US" dirty="0"/>
              <a:t>Averaging process gives rise to unknown terms requiring constitutive relations  </a:t>
            </a:r>
          </a:p>
        </p:txBody>
      </p:sp>
      <p:sp>
        <p:nvSpPr>
          <p:cNvPr id="45" name="Text Box 67"/>
          <p:cNvSpPr txBox="1">
            <a:spLocks noChangeArrowheads="1"/>
          </p:cNvSpPr>
          <p:nvPr/>
        </p:nvSpPr>
        <p:spPr bwMode="auto">
          <a:xfrm>
            <a:off x="3852863" y="3706813"/>
            <a:ext cx="1281761" cy="369332"/>
          </a:xfrm>
          <a:prstGeom prst="rect">
            <a:avLst/>
          </a:prstGeom>
          <a:noFill/>
          <a:ln w="9525">
            <a:noFill/>
            <a:miter lim="800000"/>
            <a:headEnd/>
            <a:tailEnd/>
          </a:ln>
          <a:effectLst/>
        </p:spPr>
        <p:txBody>
          <a:bodyPr wrap="none">
            <a:spAutoFit/>
          </a:bodyPr>
          <a:lstStyle/>
          <a:p>
            <a:pPr algn="l"/>
            <a:r>
              <a:rPr lang="en-US" b="1" u="sng" dirty="0">
                <a:solidFill>
                  <a:schemeClr val="accent6"/>
                </a:solidFill>
              </a:rPr>
              <a:t>Pros/Cons</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Compile </a:t>
            </a:r>
            <a:r>
              <a:rPr lang="en-US" dirty="0" err="1" smtClean="0"/>
              <a:t>mfix</a:t>
            </a:r>
            <a:r>
              <a:rPr lang="en-US" dirty="0" smtClean="0"/>
              <a:t> - in run directory</a:t>
            </a:r>
          </a:p>
          <a:p>
            <a:pPr lvl="1"/>
            <a:r>
              <a:rPr lang="en-US" dirty="0" smtClean="0"/>
              <a:t>Note for the fourth question type </a:t>
            </a:r>
            <a:r>
              <a:rPr lang="en-US" i="1" dirty="0" smtClean="0"/>
              <a:t>y</a:t>
            </a:r>
            <a:r>
              <a:rPr lang="en-US" dirty="0" smtClean="0"/>
              <a:t> to use user-defined files. All the user-defined files will be copied into the </a:t>
            </a:r>
            <a:r>
              <a:rPr lang="en-US" dirty="0" err="1" smtClean="0"/>
              <a:t>mfix</a:t>
            </a:r>
            <a:r>
              <a:rPr lang="en-US" dirty="0" smtClean="0"/>
              <a:t>/model directory and an </a:t>
            </a:r>
            <a:r>
              <a:rPr lang="en-US" dirty="0" err="1" smtClean="0"/>
              <a:t>mfix</a:t>
            </a:r>
            <a:r>
              <a:rPr lang="en-US" dirty="0" smtClean="0"/>
              <a:t> executable will be created and copied into the run directory.</a:t>
            </a:r>
          </a:p>
          <a:p>
            <a:r>
              <a:rPr lang="en-US" dirty="0" smtClean="0"/>
              <a:t>Run mfix.exe</a:t>
            </a:r>
          </a:p>
          <a:p>
            <a:r>
              <a:rPr lang="en-US" dirty="0" smtClean="0"/>
              <a:t>Examine .OUT &amp; .LOG files </a:t>
            </a:r>
          </a:p>
          <a:p>
            <a:pPr lvl="1"/>
            <a:r>
              <a:rPr lang="en-US" dirty="0" smtClean="0"/>
              <a:t>Verify the cells flags, examine wall cells</a:t>
            </a:r>
          </a:p>
          <a:p>
            <a:r>
              <a:rPr lang="en-US" dirty="0" smtClean="0"/>
              <a:t>For longer run modify TSTOP</a:t>
            </a:r>
          </a:p>
          <a:p>
            <a:r>
              <a:rPr lang="en-US" dirty="0" smtClean="0"/>
              <a:t>Visualize results - launch </a:t>
            </a:r>
            <a:r>
              <a:rPr lang="en-US" dirty="0" err="1" smtClean="0"/>
              <a:t>paraview</a:t>
            </a:r>
            <a:endParaRPr lang="en-US" dirty="0" smtClean="0"/>
          </a:p>
          <a:p>
            <a:endParaRPr lang="en-US" dirty="0" smtClean="0"/>
          </a:p>
          <a:p>
            <a:pPr lvl="1"/>
            <a:endParaRPr lang="en-US" dirty="0" smtClean="0"/>
          </a:p>
          <a:p>
            <a:pPr lvl="1"/>
            <a:endParaRPr lang="en-US" dirty="0" smtClean="0"/>
          </a:p>
        </p:txBody>
      </p:sp>
      <p:sp>
        <p:nvSpPr>
          <p:cNvPr id="4" name="Title 3"/>
          <p:cNvSpPr>
            <a:spLocks noGrp="1"/>
          </p:cNvSpPr>
          <p:nvPr>
            <p:ph type="title"/>
          </p:nvPr>
        </p:nvSpPr>
        <p:spPr/>
        <p:txBody>
          <a:bodyPr/>
          <a:lstStyle/>
          <a:p>
            <a:r>
              <a:rPr lang="en-US" dirty="0" smtClean="0"/>
              <a:t>Spouted Bed Combustor Example</a:t>
            </a:r>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Spouted Bed Combustor Example: Hydrodynamic Results</a:t>
            </a:r>
            <a:endParaRPr lang="en-US" sz="2400" dirty="0"/>
          </a:p>
        </p:txBody>
      </p:sp>
      <p:sp>
        <p:nvSpPr>
          <p:cNvPr id="5" name="TextBox 4"/>
          <p:cNvSpPr txBox="1"/>
          <p:nvPr/>
        </p:nvSpPr>
        <p:spPr>
          <a:xfrm>
            <a:off x="152400" y="5562600"/>
            <a:ext cx="1371600" cy="584775"/>
          </a:xfrm>
          <a:prstGeom prst="rect">
            <a:avLst/>
          </a:prstGeom>
          <a:noFill/>
        </p:spPr>
        <p:txBody>
          <a:bodyPr wrap="square" rtlCol="0">
            <a:spAutoFit/>
          </a:bodyPr>
          <a:lstStyle/>
          <a:p>
            <a:pPr algn="ctr"/>
            <a:r>
              <a:rPr lang="en-US" sz="1600" dirty="0" smtClean="0"/>
              <a:t>Void fraction distribution</a:t>
            </a:r>
          </a:p>
        </p:txBody>
      </p:sp>
      <p:sp>
        <p:nvSpPr>
          <p:cNvPr id="6" name="TextBox 5"/>
          <p:cNvSpPr txBox="1"/>
          <p:nvPr/>
        </p:nvSpPr>
        <p:spPr>
          <a:xfrm>
            <a:off x="2590800" y="5562600"/>
            <a:ext cx="1752600" cy="830997"/>
          </a:xfrm>
          <a:prstGeom prst="rect">
            <a:avLst/>
          </a:prstGeom>
          <a:noFill/>
        </p:spPr>
        <p:txBody>
          <a:bodyPr wrap="square" rtlCol="0">
            <a:spAutoFit/>
          </a:bodyPr>
          <a:lstStyle/>
          <a:p>
            <a:pPr algn="ctr"/>
            <a:r>
              <a:rPr lang="en-US" sz="1600" dirty="0" smtClean="0"/>
              <a:t>Void fraction imposed by gas velocity vectors</a:t>
            </a:r>
          </a:p>
        </p:txBody>
      </p:sp>
      <p:sp>
        <p:nvSpPr>
          <p:cNvPr id="7" name="TextBox 6"/>
          <p:cNvSpPr txBox="1"/>
          <p:nvPr/>
        </p:nvSpPr>
        <p:spPr>
          <a:xfrm>
            <a:off x="5105400" y="5562600"/>
            <a:ext cx="1905000" cy="1077218"/>
          </a:xfrm>
          <a:prstGeom prst="rect">
            <a:avLst/>
          </a:prstGeom>
          <a:noFill/>
        </p:spPr>
        <p:txBody>
          <a:bodyPr wrap="square" rtlCol="0">
            <a:spAutoFit/>
          </a:bodyPr>
          <a:lstStyle/>
          <a:p>
            <a:pPr algn="ctr"/>
            <a:r>
              <a:rPr lang="en-US" sz="1600" dirty="0" smtClean="0"/>
              <a:t>Void fraction imposed by solids 1 velocity vectors</a:t>
            </a:r>
          </a:p>
          <a:p>
            <a:pPr algn="ctr"/>
            <a:r>
              <a:rPr lang="en-US" sz="1600" dirty="0" smtClean="0"/>
              <a:t>(hot char)</a:t>
            </a:r>
          </a:p>
        </p:txBody>
      </p:sp>
      <p:sp>
        <p:nvSpPr>
          <p:cNvPr id="8" name="TextBox 7"/>
          <p:cNvSpPr txBox="1"/>
          <p:nvPr/>
        </p:nvSpPr>
        <p:spPr>
          <a:xfrm>
            <a:off x="0" y="685800"/>
            <a:ext cx="3711272" cy="369332"/>
          </a:xfrm>
          <a:prstGeom prst="rect">
            <a:avLst/>
          </a:prstGeom>
          <a:noFill/>
        </p:spPr>
        <p:txBody>
          <a:bodyPr wrap="none" rtlCol="0">
            <a:spAutoFit/>
          </a:bodyPr>
          <a:lstStyle/>
          <a:p>
            <a:r>
              <a:rPr lang="en-US" b="1" dirty="0" smtClean="0"/>
              <a:t>All results corresponding to 10s</a:t>
            </a:r>
          </a:p>
        </p:txBody>
      </p:sp>
      <p:sp>
        <p:nvSpPr>
          <p:cNvPr id="9" name="TextBox 8"/>
          <p:cNvSpPr txBox="1"/>
          <p:nvPr/>
        </p:nvSpPr>
        <p:spPr>
          <a:xfrm>
            <a:off x="7315200" y="5562600"/>
            <a:ext cx="1905000" cy="1077218"/>
          </a:xfrm>
          <a:prstGeom prst="rect">
            <a:avLst/>
          </a:prstGeom>
          <a:noFill/>
        </p:spPr>
        <p:txBody>
          <a:bodyPr wrap="square" rtlCol="0">
            <a:spAutoFit/>
          </a:bodyPr>
          <a:lstStyle/>
          <a:p>
            <a:pPr algn="ctr"/>
            <a:r>
              <a:rPr lang="en-US" sz="1600" dirty="0" smtClean="0"/>
              <a:t>Void fraction imposed by solids 2 velocity vectors</a:t>
            </a:r>
          </a:p>
          <a:p>
            <a:pPr algn="ctr"/>
            <a:r>
              <a:rPr lang="en-US" sz="1600" dirty="0" smtClean="0"/>
              <a:t>(cold char)</a:t>
            </a:r>
          </a:p>
        </p:txBody>
      </p:sp>
      <p:pic>
        <p:nvPicPr>
          <p:cNvPr id="11" name="Picture 10"/>
          <p:cNvPicPr>
            <a:picLocks noChangeAspect="1" noChangeArrowheads="1"/>
          </p:cNvPicPr>
          <p:nvPr/>
        </p:nvPicPr>
        <p:blipFill>
          <a:blip r:embed="rId3" cstate="print"/>
          <a:srcRect l="25000" t="16296" r="10417" b="32593"/>
          <a:stretch>
            <a:fillRect/>
          </a:stretch>
        </p:blipFill>
        <p:spPr bwMode="auto">
          <a:xfrm>
            <a:off x="-152400" y="1363242"/>
            <a:ext cx="9458977" cy="42107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010400" cy="685800"/>
          </a:xfrm>
        </p:spPr>
        <p:txBody>
          <a:bodyPr>
            <a:noAutofit/>
          </a:bodyPr>
          <a:lstStyle/>
          <a:p>
            <a:r>
              <a:rPr lang="en-US" sz="2400" dirty="0" smtClean="0"/>
              <a:t>Spouted Bed Combustor Example: Temperature Distribution in Bed</a:t>
            </a:r>
            <a:endParaRPr lang="en-US" sz="2400" dirty="0"/>
          </a:p>
        </p:txBody>
      </p:sp>
      <p:sp>
        <p:nvSpPr>
          <p:cNvPr id="6" name="Rectangle 5"/>
          <p:cNvSpPr/>
          <p:nvPr/>
        </p:nvSpPr>
        <p:spPr>
          <a:xfrm>
            <a:off x="164677" y="1167825"/>
            <a:ext cx="1816523" cy="338554"/>
          </a:xfrm>
          <a:prstGeom prst="rect">
            <a:avLst/>
          </a:prstGeom>
        </p:spPr>
        <p:txBody>
          <a:bodyPr wrap="none">
            <a:spAutoFit/>
          </a:bodyPr>
          <a:lstStyle/>
          <a:p>
            <a:pPr algn="ctr"/>
            <a:r>
              <a:rPr lang="en-US" sz="1600" b="1" dirty="0" smtClean="0">
                <a:latin typeface="Arial" pitchFamily="34" charset="0"/>
                <a:ea typeface="Times New Roman" pitchFamily="18" charset="0"/>
                <a:cs typeface="Arial" pitchFamily="34" charset="0"/>
              </a:rPr>
              <a:t>Gas temperature</a:t>
            </a:r>
            <a:endParaRPr lang="en-US" sz="1600" dirty="0"/>
          </a:p>
        </p:txBody>
      </p:sp>
      <p:sp>
        <p:nvSpPr>
          <p:cNvPr id="7" name="Rectangle 6"/>
          <p:cNvSpPr/>
          <p:nvPr/>
        </p:nvSpPr>
        <p:spPr>
          <a:xfrm>
            <a:off x="3124200" y="1167825"/>
            <a:ext cx="2256515" cy="584775"/>
          </a:xfrm>
          <a:prstGeom prst="rect">
            <a:avLst/>
          </a:prstGeom>
        </p:spPr>
        <p:txBody>
          <a:bodyPr wrap="none">
            <a:spAutoFit/>
          </a:bodyPr>
          <a:lstStyle/>
          <a:p>
            <a:pPr algn="ctr"/>
            <a:r>
              <a:rPr lang="en-US" sz="1600" b="1" dirty="0" smtClean="0">
                <a:latin typeface="Arial" pitchFamily="34" charset="0"/>
                <a:ea typeface="Times New Roman" pitchFamily="18" charset="0"/>
                <a:cs typeface="Arial" pitchFamily="34" charset="0"/>
              </a:rPr>
              <a:t>Solids 1 Temperature</a:t>
            </a:r>
          </a:p>
          <a:p>
            <a:pPr algn="ctr"/>
            <a:r>
              <a:rPr lang="en-US" sz="1600" b="1" dirty="0" smtClean="0">
                <a:latin typeface="Arial" pitchFamily="34" charset="0"/>
                <a:cs typeface="Arial" pitchFamily="34" charset="0"/>
              </a:rPr>
              <a:t>Hot Char</a:t>
            </a:r>
            <a:endParaRPr lang="en-US" sz="1600" dirty="0"/>
          </a:p>
        </p:txBody>
      </p:sp>
      <p:sp>
        <p:nvSpPr>
          <p:cNvPr id="8" name="Rectangle 7"/>
          <p:cNvSpPr/>
          <p:nvPr/>
        </p:nvSpPr>
        <p:spPr>
          <a:xfrm>
            <a:off x="6430285" y="1167825"/>
            <a:ext cx="2256515" cy="584775"/>
          </a:xfrm>
          <a:prstGeom prst="rect">
            <a:avLst/>
          </a:prstGeom>
        </p:spPr>
        <p:txBody>
          <a:bodyPr wrap="none">
            <a:spAutoFit/>
          </a:bodyPr>
          <a:lstStyle/>
          <a:p>
            <a:pPr algn="ctr"/>
            <a:r>
              <a:rPr lang="en-US" sz="1600" b="1" dirty="0" smtClean="0">
                <a:latin typeface="Arial" pitchFamily="34" charset="0"/>
                <a:ea typeface="Times New Roman" pitchFamily="18" charset="0"/>
                <a:cs typeface="Arial" pitchFamily="34" charset="0"/>
              </a:rPr>
              <a:t>Solids 2 Temperature</a:t>
            </a:r>
          </a:p>
          <a:p>
            <a:pPr algn="ctr"/>
            <a:r>
              <a:rPr lang="en-US" sz="1600" b="1" dirty="0" smtClean="0">
                <a:latin typeface="Arial" pitchFamily="34" charset="0"/>
                <a:cs typeface="Arial" pitchFamily="34" charset="0"/>
              </a:rPr>
              <a:t>Cold Char</a:t>
            </a:r>
            <a:endParaRPr lang="en-US" sz="1600" dirty="0"/>
          </a:p>
        </p:txBody>
      </p:sp>
      <p:sp>
        <p:nvSpPr>
          <p:cNvPr id="9" name="TextBox 8"/>
          <p:cNvSpPr txBox="1"/>
          <p:nvPr/>
        </p:nvSpPr>
        <p:spPr>
          <a:xfrm>
            <a:off x="0" y="685800"/>
            <a:ext cx="3711272" cy="369332"/>
          </a:xfrm>
          <a:prstGeom prst="rect">
            <a:avLst/>
          </a:prstGeom>
          <a:noFill/>
        </p:spPr>
        <p:txBody>
          <a:bodyPr wrap="none" rtlCol="0">
            <a:spAutoFit/>
          </a:bodyPr>
          <a:lstStyle/>
          <a:p>
            <a:r>
              <a:rPr lang="en-US" b="1" dirty="0" smtClean="0"/>
              <a:t>All results corresponding to 10s</a:t>
            </a:r>
          </a:p>
        </p:txBody>
      </p:sp>
      <p:pic>
        <p:nvPicPr>
          <p:cNvPr id="10" name="Picture 2"/>
          <p:cNvPicPr>
            <a:picLocks noChangeAspect="1" noChangeArrowheads="1"/>
          </p:cNvPicPr>
          <p:nvPr/>
        </p:nvPicPr>
        <p:blipFill>
          <a:blip r:embed="rId2" cstate="print"/>
          <a:srcRect l="23750" t="16296" r="18333" b="34074"/>
          <a:stretch>
            <a:fillRect/>
          </a:stretch>
        </p:blipFill>
        <p:spPr bwMode="auto">
          <a:xfrm>
            <a:off x="-388675" y="1752600"/>
            <a:ext cx="9532675" cy="45948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Spouted Bed Combustor Example: Gas-phase Species</a:t>
            </a:r>
            <a:endParaRPr lang="en-US" sz="2400" dirty="0"/>
          </a:p>
        </p:txBody>
      </p:sp>
      <p:sp>
        <p:nvSpPr>
          <p:cNvPr id="29614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961409" name="Picture 1"/>
          <p:cNvPicPr>
            <a:picLocks noChangeAspect="1" noChangeArrowheads="1"/>
          </p:cNvPicPr>
          <p:nvPr/>
        </p:nvPicPr>
        <p:blipFill>
          <a:blip r:embed="rId2" cstate="print"/>
          <a:srcRect/>
          <a:stretch>
            <a:fillRect/>
          </a:stretch>
        </p:blipFill>
        <p:spPr bwMode="auto">
          <a:xfrm>
            <a:off x="1876425" y="1657687"/>
            <a:ext cx="5391150" cy="5200313"/>
          </a:xfrm>
          <a:prstGeom prst="rect">
            <a:avLst/>
          </a:prstGeom>
          <a:noFill/>
        </p:spPr>
      </p:pic>
      <p:sp>
        <p:nvSpPr>
          <p:cNvPr id="6" name="TextBox 5"/>
          <p:cNvSpPr txBox="1"/>
          <p:nvPr/>
        </p:nvSpPr>
        <p:spPr>
          <a:xfrm>
            <a:off x="0" y="685800"/>
            <a:ext cx="3711272" cy="369332"/>
          </a:xfrm>
          <a:prstGeom prst="rect">
            <a:avLst/>
          </a:prstGeom>
          <a:noFill/>
        </p:spPr>
        <p:txBody>
          <a:bodyPr wrap="none" rtlCol="0">
            <a:spAutoFit/>
          </a:bodyPr>
          <a:lstStyle/>
          <a:p>
            <a:r>
              <a:rPr lang="en-US" b="1" dirty="0" smtClean="0"/>
              <a:t>All results corresponding to 10s</a:t>
            </a:r>
          </a:p>
        </p:txBody>
      </p:sp>
      <p:sp>
        <p:nvSpPr>
          <p:cNvPr id="7" name="Rectangle 6"/>
          <p:cNvSpPr/>
          <p:nvPr/>
        </p:nvSpPr>
        <p:spPr>
          <a:xfrm>
            <a:off x="1752600" y="1066800"/>
            <a:ext cx="1828800" cy="646331"/>
          </a:xfrm>
          <a:prstGeom prst="rect">
            <a:avLst/>
          </a:prstGeom>
        </p:spPr>
        <p:txBody>
          <a:bodyPr wrap="square">
            <a:spAutoFit/>
          </a:bodyPr>
          <a:lstStyle/>
          <a:p>
            <a:pPr algn="ctr"/>
            <a:r>
              <a:rPr lang="en-US" b="1" dirty="0" smtClean="0">
                <a:latin typeface="Arial" pitchFamily="34" charset="0"/>
                <a:ea typeface="Times New Roman" pitchFamily="18" charset="0"/>
                <a:cs typeface="Arial" pitchFamily="34" charset="0"/>
              </a:rPr>
              <a:t>mass fraction of O</a:t>
            </a:r>
            <a:r>
              <a:rPr lang="en-US" b="1" baseline="-30000" dirty="0" smtClean="0">
                <a:latin typeface="Times New Roman Bold"/>
                <a:ea typeface="Times New Roman" pitchFamily="18" charset="0"/>
                <a:cs typeface="Arial" pitchFamily="34" charset="0"/>
              </a:rPr>
              <a:t>2</a:t>
            </a:r>
            <a:endParaRPr lang="en-US" dirty="0"/>
          </a:p>
        </p:txBody>
      </p:sp>
      <p:sp>
        <p:nvSpPr>
          <p:cNvPr id="8" name="Rectangle 7"/>
          <p:cNvSpPr/>
          <p:nvPr/>
        </p:nvSpPr>
        <p:spPr>
          <a:xfrm>
            <a:off x="3657600" y="1066800"/>
            <a:ext cx="1737394" cy="646331"/>
          </a:xfrm>
          <a:prstGeom prst="rect">
            <a:avLst/>
          </a:prstGeom>
        </p:spPr>
        <p:txBody>
          <a:bodyPr wrap="square">
            <a:spAutoFit/>
          </a:bodyPr>
          <a:lstStyle/>
          <a:p>
            <a:pPr algn="ctr"/>
            <a:r>
              <a:rPr lang="en-US" b="1" dirty="0" smtClean="0">
                <a:latin typeface="Arial" pitchFamily="34" charset="0"/>
                <a:ea typeface="Times New Roman" pitchFamily="18" charset="0"/>
                <a:cs typeface="Arial" pitchFamily="34" charset="0"/>
              </a:rPr>
              <a:t>mass fraction of CO</a:t>
            </a:r>
            <a:endParaRPr lang="en-US" dirty="0"/>
          </a:p>
        </p:txBody>
      </p:sp>
      <p:sp>
        <p:nvSpPr>
          <p:cNvPr id="9" name="Rectangle 8"/>
          <p:cNvSpPr/>
          <p:nvPr/>
        </p:nvSpPr>
        <p:spPr>
          <a:xfrm>
            <a:off x="5410200" y="1066800"/>
            <a:ext cx="1828800" cy="646331"/>
          </a:xfrm>
          <a:prstGeom prst="rect">
            <a:avLst/>
          </a:prstGeom>
        </p:spPr>
        <p:txBody>
          <a:bodyPr wrap="square">
            <a:spAutoFit/>
          </a:bodyPr>
          <a:lstStyle/>
          <a:p>
            <a:pPr algn="ctr"/>
            <a:r>
              <a:rPr lang="en-US" b="1" dirty="0" smtClean="0">
                <a:latin typeface="Arial" pitchFamily="34" charset="0"/>
                <a:ea typeface="Times New Roman" pitchFamily="18" charset="0"/>
                <a:cs typeface="Arial" pitchFamily="34" charset="0"/>
              </a:rPr>
              <a:t>mass fraction of CO</a:t>
            </a:r>
            <a:r>
              <a:rPr lang="en-US" b="1" baseline="-30000" dirty="0" smtClean="0">
                <a:latin typeface="Times New Roman Bold"/>
                <a:ea typeface="Times New Roman" pitchFamily="18" charset="0"/>
                <a:cs typeface="Arial" pitchFamily="34" charset="0"/>
              </a:rPr>
              <a:t>2</a:t>
            </a:r>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Spouted Bed Combustor Example: Solids-phase Species</a:t>
            </a:r>
            <a:endParaRPr lang="en-US" sz="2400" dirty="0"/>
          </a:p>
        </p:txBody>
      </p:sp>
      <p:sp>
        <p:nvSpPr>
          <p:cNvPr id="29614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624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 name="TextBox 6"/>
          <p:cNvSpPr txBox="1"/>
          <p:nvPr/>
        </p:nvSpPr>
        <p:spPr>
          <a:xfrm>
            <a:off x="0" y="685800"/>
            <a:ext cx="3711272" cy="369332"/>
          </a:xfrm>
          <a:prstGeom prst="rect">
            <a:avLst/>
          </a:prstGeom>
          <a:noFill/>
        </p:spPr>
        <p:txBody>
          <a:bodyPr wrap="none" rtlCol="0">
            <a:spAutoFit/>
          </a:bodyPr>
          <a:lstStyle/>
          <a:p>
            <a:r>
              <a:rPr lang="en-US" b="1" dirty="0" smtClean="0"/>
              <a:t>All results corresponding to 10s</a:t>
            </a:r>
          </a:p>
        </p:txBody>
      </p:sp>
      <p:sp>
        <p:nvSpPr>
          <p:cNvPr id="8" name="Rectangle 7"/>
          <p:cNvSpPr/>
          <p:nvPr/>
        </p:nvSpPr>
        <p:spPr>
          <a:xfrm>
            <a:off x="152400" y="1219200"/>
            <a:ext cx="1981200" cy="923330"/>
          </a:xfrm>
          <a:prstGeom prst="rect">
            <a:avLst/>
          </a:prstGeom>
        </p:spPr>
        <p:txBody>
          <a:bodyPr wrap="square">
            <a:spAutoFit/>
          </a:bodyPr>
          <a:lstStyle/>
          <a:p>
            <a:pPr algn="ctr"/>
            <a:r>
              <a:rPr lang="en-US" b="1" dirty="0" smtClean="0">
                <a:latin typeface="Arial" pitchFamily="34" charset="0"/>
                <a:ea typeface="Times New Roman" pitchFamily="18" charset="0"/>
                <a:cs typeface="Arial" pitchFamily="34" charset="0"/>
              </a:rPr>
              <a:t>total hot  char (g/cm</a:t>
            </a:r>
            <a:r>
              <a:rPr lang="en-US" b="1" baseline="30000" dirty="0" smtClean="0">
                <a:latin typeface="Times New Roman Bold" charset="0"/>
                <a:ea typeface="Times New Roman" pitchFamily="18" charset="0"/>
                <a:cs typeface="Arial" pitchFamily="34" charset="0"/>
              </a:rPr>
              <a:t>3</a:t>
            </a:r>
            <a:r>
              <a:rPr lang="en-US" b="1" dirty="0" smtClean="0">
                <a:latin typeface="Arial" pitchFamily="34" charset="0"/>
                <a:ea typeface="Times New Roman" pitchFamily="18" charset="0"/>
                <a:cs typeface="Arial" pitchFamily="34" charset="0"/>
              </a:rPr>
              <a:t>)</a:t>
            </a:r>
          </a:p>
          <a:p>
            <a:pPr algn="ctr"/>
            <a:r>
              <a:rPr lang="en-US" b="1" dirty="0" smtClean="0">
                <a:latin typeface="Arial" pitchFamily="34" charset="0"/>
                <a:cs typeface="Arial" pitchFamily="34" charset="0"/>
              </a:rPr>
              <a:t>Solids phase 1</a:t>
            </a:r>
            <a:endParaRPr lang="en-US" dirty="0"/>
          </a:p>
        </p:txBody>
      </p:sp>
      <p:sp>
        <p:nvSpPr>
          <p:cNvPr id="9" name="Rectangle 8"/>
          <p:cNvSpPr/>
          <p:nvPr/>
        </p:nvSpPr>
        <p:spPr>
          <a:xfrm>
            <a:off x="2819400" y="1219200"/>
            <a:ext cx="2362200" cy="923330"/>
          </a:xfrm>
          <a:prstGeom prst="rect">
            <a:avLst/>
          </a:prstGeom>
        </p:spPr>
        <p:txBody>
          <a:bodyPr wrap="square">
            <a:spAutoFit/>
          </a:bodyPr>
          <a:lstStyle/>
          <a:p>
            <a:pPr algn="ctr"/>
            <a:r>
              <a:rPr lang="en-US" b="1" dirty="0" smtClean="0">
                <a:latin typeface="Arial" pitchFamily="34" charset="0"/>
                <a:ea typeface="Times New Roman" pitchFamily="18" charset="0"/>
                <a:cs typeface="Arial" pitchFamily="34" charset="0"/>
              </a:rPr>
              <a:t>total cold char (g/cm</a:t>
            </a:r>
            <a:r>
              <a:rPr lang="en-US" b="1" baseline="30000" dirty="0" smtClean="0">
                <a:latin typeface="Times New Roman Bold" charset="0"/>
                <a:ea typeface="Times New Roman" pitchFamily="18" charset="0"/>
                <a:cs typeface="Arial" pitchFamily="34" charset="0"/>
              </a:rPr>
              <a:t>3</a:t>
            </a:r>
            <a:r>
              <a:rPr lang="en-US" b="1" dirty="0" smtClean="0">
                <a:latin typeface="Arial" pitchFamily="34" charset="0"/>
                <a:ea typeface="Times New Roman" pitchFamily="18" charset="0"/>
                <a:cs typeface="Arial" pitchFamily="34" charset="0"/>
              </a:rPr>
              <a:t>)</a:t>
            </a:r>
          </a:p>
          <a:p>
            <a:pPr algn="ctr"/>
            <a:r>
              <a:rPr lang="en-US" b="1" dirty="0" smtClean="0">
                <a:latin typeface="Arial" pitchFamily="34" charset="0"/>
                <a:cs typeface="Arial" pitchFamily="34" charset="0"/>
              </a:rPr>
              <a:t>Solids phase 2</a:t>
            </a:r>
            <a:endParaRPr lang="en-US" dirty="0"/>
          </a:p>
        </p:txBody>
      </p:sp>
      <p:sp>
        <p:nvSpPr>
          <p:cNvPr id="10" name="Rectangle 9"/>
          <p:cNvSpPr/>
          <p:nvPr/>
        </p:nvSpPr>
        <p:spPr>
          <a:xfrm>
            <a:off x="6781800" y="1219200"/>
            <a:ext cx="1905000" cy="641866"/>
          </a:xfrm>
          <a:prstGeom prst="rect">
            <a:avLst/>
          </a:prstGeom>
        </p:spPr>
        <p:txBody>
          <a:bodyPr wrap="square">
            <a:spAutoFit/>
          </a:bodyPr>
          <a:lstStyle/>
          <a:p>
            <a:pPr lvl="0" algn="ctr" fontAlgn="base">
              <a:spcBef>
                <a:spcPct val="0"/>
              </a:spcBef>
              <a:spcAft>
                <a:spcPct val="0"/>
              </a:spcAft>
            </a:pPr>
            <a:r>
              <a:rPr lang="en-US" b="1" dirty="0" smtClean="0">
                <a:latin typeface="Arial" pitchFamily="34" charset="0"/>
                <a:ea typeface="Times New Roman" pitchFamily="18" charset="0"/>
                <a:cs typeface="Arial" pitchFamily="34" charset="0"/>
              </a:rPr>
              <a:t>mass fraction of cold ash</a:t>
            </a:r>
            <a:endParaRPr lang="en-US" dirty="0" smtClean="0">
              <a:latin typeface="Arial" pitchFamily="34" charset="0"/>
              <a:cs typeface="Arial" pitchFamily="34" charset="0"/>
            </a:endParaRPr>
          </a:p>
        </p:txBody>
      </p:sp>
      <p:pic>
        <p:nvPicPr>
          <p:cNvPr id="12" name="Picture 3"/>
          <p:cNvPicPr>
            <a:picLocks noChangeAspect="1" noChangeArrowheads="1"/>
          </p:cNvPicPr>
          <p:nvPr/>
        </p:nvPicPr>
        <p:blipFill>
          <a:blip r:embed="rId2" cstate="print"/>
          <a:srcRect l="25000" t="16296" r="12083" b="33333"/>
          <a:stretch>
            <a:fillRect/>
          </a:stretch>
        </p:blipFill>
        <p:spPr bwMode="auto">
          <a:xfrm>
            <a:off x="-533400" y="2103749"/>
            <a:ext cx="9677400" cy="43580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mtClean="0"/>
              <a:t>Complete multiphase flow reacting simulations can be quite complex</a:t>
            </a:r>
          </a:p>
          <a:p>
            <a:pPr lvl="1"/>
            <a:r>
              <a:rPr lang="en-US" smtClean="0"/>
              <a:t>Lot of care needs to be given when these cases are setup</a:t>
            </a:r>
          </a:p>
          <a:p>
            <a:pPr lvl="1"/>
            <a:r>
              <a:rPr lang="en-US" smtClean="0"/>
              <a:t>Systematic setup and testing</a:t>
            </a:r>
          </a:p>
          <a:p>
            <a:pPr lvl="2"/>
            <a:r>
              <a:rPr lang="en-US" smtClean="0"/>
              <a:t>Hydrodynamics</a:t>
            </a:r>
          </a:p>
          <a:p>
            <a:pPr lvl="2"/>
            <a:r>
              <a:rPr lang="en-US" smtClean="0"/>
              <a:t>Heat and Mass transfer</a:t>
            </a:r>
          </a:p>
          <a:p>
            <a:pPr lvl="2"/>
            <a:r>
              <a:rPr lang="en-US" smtClean="0"/>
              <a:t>Chemical reactions</a:t>
            </a:r>
          </a:p>
          <a:p>
            <a:pPr lvl="1"/>
            <a:r>
              <a:rPr lang="en-US" smtClean="0"/>
              <a:t>Good to verify all the changes even before the case is run</a:t>
            </a:r>
          </a:p>
          <a:p>
            <a:pPr lvl="1"/>
            <a:r>
              <a:rPr lang="en-US" smtClean="0"/>
              <a:t>Use the *.LOG, *.OUT, screen output, initial results etc. to guide the debugging</a:t>
            </a:r>
            <a:endParaRPr lang="en-US" dirty="0" smtClean="0"/>
          </a:p>
        </p:txBody>
      </p:sp>
      <p:sp>
        <p:nvSpPr>
          <p:cNvPr id="2" name="Title 1"/>
          <p:cNvSpPr>
            <a:spLocks noGrp="1"/>
          </p:cNvSpPr>
          <p:nvPr>
            <p:ph type="title"/>
          </p:nvPr>
        </p:nvSpPr>
        <p:spPr/>
        <p:txBody>
          <a:bodyPr/>
          <a:lstStyle/>
          <a:p>
            <a:r>
              <a:rPr lang="en-US" smtClean="0"/>
              <a:t>Take away message</a:t>
            </a:r>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686800" cy="5105400"/>
          </a:xfrm>
        </p:spPr>
        <p:txBody>
          <a:bodyPr>
            <a:normAutofit fontScale="62500" lnSpcReduction="20000"/>
          </a:bodyPr>
          <a:lstStyle/>
          <a:p>
            <a:r>
              <a:rPr lang="en-US" dirty="0" smtClean="0"/>
              <a:t>Possible Improvements?</a:t>
            </a:r>
          </a:p>
          <a:p>
            <a:pPr lvl="1"/>
            <a:r>
              <a:rPr lang="en-US" dirty="0" smtClean="0"/>
              <a:t>Change resolution (increase </a:t>
            </a:r>
            <a:r>
              <a:rPr lang="en-US" dirty="0" err="1" smtClean="0"/>
              <a:t>imax,jmax</a:t>
            </a:r>
            <a:r>
              <a:rPr lang="en-US" dirty="0" smtClean="0"/>
              <a:t>) or order of the scheme (</a:t>
            </a:r>
            <a:r>
              <a:rPr lang="en-US" dirty="0" err="1" smtClean="0"/>
              <a:t>discretize</a:t>
            </a:r>
            <a:r>
              <a:rPr lang="en-US" dirty="0" smtClean="0"/>
              <a:t>)</a:t>
            </a:r>
          </a:p>
          <a:p>
            <a:pPr lvl="2"/>
            <a:r>
              <a:rPr lang="en-US" dirty="0" smtClean="0"/>
              <a:t>Unpredictable computational cost</a:t>
            </a:r>
          </a:p>
          <a:p>
            <a:pPr lvl="2"/>
            <a:r>
              <a:rPr lang="en-US" dirty="0" smtClean="0"/>
              <a:t>Can affect convergence - sometimes non-convergence</a:t>
            </a:r>
          </a:p>
          <a:p>
            <a:pPr lvl="2"/>
            <a:r>
              <a:rPr lang="en-US" dirty="0" smtClean="0"/>
              <a:t>It is recommended to go to a fine enough grid resolution beyond which the changes are not significant</a:t>
            </a:r>
          </a:p>
          <a:p>
            <a:pPr lvl="1"/>
            <a:r>
              <a:rPr lang="en-US" dirty="0" smtClean="0"/>
              <a:t>More detailed solids phase description via kinetic theory option (</a:t>
            </a:r>
            <a:r>
              <a:rPr lang="en-US" dirty="0" err="1" smtClean="0"/>
              <a:t>granular_energy</a:t>
            </a:r>
            <a:r>
              <a:rPr lang="en-US" dirty="0" smtClean="0"/>
              <a:t>=.t. and set </a:t>
            </a:r>
            <a:r>
              <a:rPr lang="en-US" dirty="0" err="1" smtClean="0"/>
              <a:t>kt_type</a:t>
            </a:r>
            <a:r>
              <a:rPr lang="en-US" dirty="0" smtClean="0"/>
              <a:t>)</a:t>
            </a:r>
          </a:p>
          <a:p>
            <a:pPr lvl="2"/>
            <a:r>
              <a:rPr lang="en-US" dirty="0" smtClean="0"/>
              <a:t>Default kinetic theory </a:t>
            </a:r>
            <a:r>
              <a:rPr lang="en-US" dirty="0" err="1" smtClean="0"/>
              <a:t>Lun</a:t>
            </a:r>
            <a:r>
              <a:rPr lang="en-US" dirty="0" smtClean="0"/>
              <a:t> (1984)</a:t>
            </a:r>
          </a:p>
          <a:p>
            <a:pPr lvl="3"/>
            <a:r>
              <a:rPr lang="en-US" dirty="0" smtClean="0"/>
              <a:t>See </a:t>
            </a:r>
            <a:r>
              <a:rPr lang="en-US" dirty="0" err="1" smtClean="0"/>
              <a:t>mfix</a:t>
            </a:r>
            <a:r>
              <a:rPr lang="en-US" dirty="0" smtClean="0"/>
              <a:t>/doc/theory.pdf for details or go to website in the documentation section “Theory Manual (PDF)”:   </a:t>
            </a:r>
            <a:r>
              <a:rPr lang="en-US" dirty="0" smtClean="0">
                <a:hlinkClick r:id="rId2"/>
              </a:rPr>
              <a:t>https://mfix.netl.doe.gov/documentation/Theory.pdf</a:t>
            </a:r>
            <a:r>
              <a:rPr lang="en-US" dirty="0" smtClean="0"/>
              <a:t>  (somewhat dated) </a:t>
            </a:r>
          </a:p>
          <a:p>
            <a:pPr lvl="3"/>
            <a:r>
              <a:rPr lang="en-US" dirty="0" smtClean="0"/>
              <a:t>See </a:t>
            </a:r>
            <a:r>
              <a:rPr lang="en-US" dirty="0" err="1" smtClean="0"/>
              <a:t>mfix</a:t>
            </a:r>
            <a:r>
              <a:rPr lang="en-US" dirty="0" smtClean="0"/>
              <a:t>/tests/</a:t>
            </a:r>
            <a:r>
              <a:rPr lang="en-US" dirty="0" err="1" smtClean="0"/>
              <a:t>granular_shear</a:t>
            </a:r>
            <a:r>
              <a:rPr lang="en-US" dirty="0" smtClean="0"/>
              <a:t> for example case</a:t>
            </a:r>
          </a:p>
          <a:p>
            <a:pPr lvl="2"/>
            <a:r>
              <a:rPr lang="en-US" dirty="0" err="1" smtClean="0"/>
              <a:t>Polydisperse</a:t>
            </a:r>
            <a:r>
              <a:rPr lang="en-US" dirty="0" smtClean="0"/>
              <a:t> kinetic theory </a:t>
            </a:r>
            <a:r>
              <a:rPr lang="en-US" dirty="0" err="1" smtClean="0"/>
              <a:t>Iddir</a:t>
            </a:r>
            <a:r>
              <a:rPr lang="en-US" dirty="0" smtClean="0"/>
              <a:t> and </a:t>
            </a:r>
            <a:r>
              <a:rPr lang="en-US" dirty="0" err="1" smtClean="0"/>
              <a:t>Arastoopour</a:t>
            </a:r>
            <a:r>
              <a:rPr lang="en-US" dirty="0" smtClean="0"/>
              <a:t> (2005)</a:t>
            </a:r>
          </a:p>
          <a:p>
            <a:pPr lvl="3"/>
            <a:r>
              <a:rPr lang="en-US" dirty="0" smtClean="0"/>
              <a:t>Go to website in the members section “Developer’s Documentation” go to link “Summary of </a:t>
            </a:r>
            <a:r>
              <a:rPr lang="en-US" dirty="0" err="1" smtClean="0"/>
              <a:t>Iddir-Arastoopour</a:t>
            </a:r>
            <a:r>
              <a:rPr lang="en-US" dirty="0" smtClean="0"/>
              <a:t> </a:t>
            </a:r>
            <a:r>
              <a:rPr lang="en-US" dirty="0" err="1" smtClean="0"/>
              <a:t>polydisperse</a:t>
            </a:r>
            <a:r>
              <a:rPr lang="en-US" dirty="0" smtClean="0"/>
              <a:t> kinetic theory implemented in MFIX”:    </a:t>
            </a:r>
            <a:r>
              <a:rPr lang="en-US" dirty="0" smtClean="0">
                <a:hlinkClick r:id="rId3"/>
              </a:rPr>
              <a:t>https://mfix.netl.doe.gov/members/develop/MFIXIAEqns2006-4-1.pdf</a:t>
            </a:r>
            <a:r>
              <a:rPr lang="en-US" dirty="0" smtClean="0"/>
              <a:t>  </a:t>
            </a:r>
          </a:p>
          <a:p>
            <a:pPr lvl="3"/>
            <a:r>
              <a:rPr lang="en-US" dirty="0" err="1" smtClean="0"/>
              <a:t>mfix</a:t>
            </a:r>
            <a:r>
              <a:rPr lang="en-US" dirty="0" smtClean="0"/>
              <a:t>/tutorials/</a:t>
            </a:r>
            <a:r>
              <a:rPr lang="en-US" dirty="0" err="1" smtClean="0"/>
              <a:t>IATheory</a:t>
            </a:r>
            <a:r>
              <a:rPr lang="en-US" dirty="0" smtClean="0"/>
              <a:t> for example case</a:t>
            </a:r>
          </a:p>
          <a:p>
            <a:pPr lvl="2"/>
            <a:r>
              <a:rPr lang="en-US" dirty="0" err="1" smtClean="0"/>
              <a:t>Polydisperse</a:t>
            </a:r>
            <a:r>
              <a:rPr lang="en-US" dirty="0" smtClean="0"/>
              <a:t> kinetic theory </a:t>
            </a:r>
            <a:r>
              <a:rPr lang="en-US" dirty="0" err="1" smtClean="0"/>
              <a:t>Garzo</a:t>
            </a:r>
            <a:r>
              <a:rPr lang="en-US" dirty="0" smtClean="0"/>
              <a:t>, </a:t>
            </a:r>
            <a:r>
              <a:rPr lang="en-US" dirty="0" err="1" smtClean="0"/>
              <a:t>Hrenya</a:t>
            </a:r>
            <a:r>
              <a:rPr lang="en-US" dirty="0" smtClean="0"/>
              <a:t> and </a:t>
            </a:r>
            <a:r>
              <a:rPr lang="en-US" dirty="0" err="1" smtClean="0"/>
              <a:t>Dufty</a:t>
            </a:r>
            <a:r>
              <a:rPr lang="en-US" dirty="0" smtClean="0"/>
              <a:t> (2007)</a:t>
            </a:r>
          </a:p>
          <a:p>
            <a:pPr lvl="3"/>
            <a:r>
              <a:rPr lang="en-US" dirty="0" smtClean="0"/>
              <a:t>See </a:t>
            </a:r>
            <a:r>
              <a:rPr lang="en-US" dirty="0" err="1" smtClean="0"/>
              <a:t>mfix</a:t>
            </a:r>
            <a:r>
              <a:rPr lang="en-US" dirty="0" smtClean="0"/>
              <a:t>/tests/</a:t>
            </a:r>
            <a:r>
              <a:rPr lang="en-US" dirty="0" err="1" smtClean="0"/>
              <a:t>ssfGHD</a:t>
            </a:r>
            <a:r>
              <a:rPr lang="en-US" dirty="0" smtClean="0"/>
              <a:t> for example case</a:t>
            </a:r>
          </a:p>
          <a:p>
            <a:pPr lvl="1"/>
            <a:r>
              <a:rPr lang="en-US" dirty="0" smtClean="0"/>
              <a:t>Geometry via Cartesian grid cut-cell method</a:t>
            </a:r>
          </a:p>
          <a:p>
            <a:pPr lvl="2"/>
            <a:r>
              <a:rPr lang="en-US" dirty="0" smtClean="0"/>
              <a:t>Not yet available for energy equation </a:t>
            </a:r>
          </a:p>
          <a:p>
            <a:pPr lvl="2"/>
            <a:r>
              <a:rPr lang="en-US" dirty="0" smtClean="0"/>
              <a:t>See </a:t>
            </a:r>
            <a:r>
              <a:rPr lang="en-US" dirty="0" err="1" smtClean="0"/>
              <a:t>mfix</a:t>
            </a:r>
            <a:r>
              <a:rPr lang="en-US" dirty="0" smtClean="0"/>
              <a:t>/doc/Cartesian_grid_user_guide.pdf for details or go to website in the documentation section “Cartesian Grid User Guide (PDF)”:   </a:t>
            </a:r>
            <a:r>
              <a:rPr lang="en-US" dirty="0" smtClean="0">
                <a:hlinkClick r:id="rId4"/>
              </a:rPr>
              <a:t>https://mfix.netl.doe.gov/documentation/Cartesian_grid_user_guide.pdf</a:t>
            </a:r>
            <a:r>
              <a:rPr lang="en-US" dirty="0" smtClean="0"/>
              <a:t>  </a:t>
            </a:r>
          </a:p>
          <a:p>
            <a:pPr lvl="2"/>
            <a:r>
              <a:rPr lang="en-US" dirty="0" smtClean="0"/>
              <a:t>See </a:t>
            </a:r>
            <a:r>
              <a:rPr lang="en-US" dirty="0" err="1" smtClean="0"/>
              <a:t>mfix</a:t>
            </a:r>
            <a:r>
              <a:rPr lang="en-US" dirty="0" smtClean="0"/>
              <a:t>/</a:t>
            </a:r>
            <a:r>
              <a:rPr lang="en-US" dirty="0" err="1" smtClean="0"/>
              <a:t>cartesian_grid_tutorials</a:t>
            </a:r>
            <a:r>
              <a:rPr lang="en-US" dirty="0" smtClean="0"/>
              <a:t>/ subdirectory for example cases</a:t>
            </a:r>
          </a:p>
          <a:p>
            <a:pPr lvl="1"/>
            <a:r>
              <a:rPr lang="en-US" dirty="0" smtClean="0"/>
              <a:t>ISAT for chemical reactions</a:t>
            </a:r>
          </a:p>
          <a:p>
            <a:pPr lvl="2"/>
            <a:r>
              <a:rPr lang="en-US" dirty="0" smtClean="0"/>
              <a:t>See </a:t>
            </a:r>
            <a:r>
              <a:rPr lang="en-US" dirty="0" err="1" smtClean="0"/>
              <a:t>mfix</a:t>
            </a:r>
            <a:r>
              <a:rPr lang="en-US" dirty="0" smtClean="0"/>
              <a:t>/doc/isat_dqmom.pdf for details</a:t>
            </a:r>
            <a:endParaRPr lang="en-US" dirty="0"/>
          </a:p>
        </p:txBody>
      </p:sp>
      <p:sp>
        <p:nvSpPr>
          <p:cNvPr id="3" name="Title 2"/>
          <p:cNvSpPr>
            <a:spLocks noGrp="1"/>
          </p:cNvSpPr>
          <p:nvPr>
            <p:ph type="title"/>
          </p:nvPr>
        </p:nvSpPr>
        <p:spPr/>
        <p:txBody>
          <a:bodyPr/>
          <a:lstStyle/>
          <a:p>
            <a:r>
              <a:rPr lang="en-US" smtClean="0"/>
              <a:t>Additional Thoughts	</a:t>
            </a:r>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mtClean="0"/>
              <a:t>Readme.pdf</a:t>
            </a:r>
          </a:p>
          <a:p>
            <a:r>
              <a:rPr lang="en-US" smtClean="0"/>
              <a:t>Documents in the mfix directories and website</a:t>
            </a:r>
          </a:p>
          <a:p>
            <a:r>
              <a:rPr lang="en-US" smtClean="0"/>
              <a:t>Tutorial &amp; test cases</a:t>
            </a:r>
          </a:p>
          <a:p>
            <a:r>
              <a:rPr lang="en-US" smtClean="0"/>
              <a:t>Use MFIX website (</a:t>
            </a:r>
            <a:r>
              <a:rPr lang="en-US" smtClean="0">
                <a:hlinkClick r:id="rId2"/>
              </a:rPr>
              <a:t>https://mfix.netl.doe.gov/</a:t>
            </a:r>
            <a:r>
              <a:rPr lang="en-US" smtClean="0"/>
              <a:t>) and mailing lists (</a:t>
            </a:r>
            <a:r>
              <a:rPr lang="en-US" smtClean="0">
                <a:hlinkClick r:id="rId3"/>
              </a:rPr>
              <a:t>mfix-help@mfix.netl.doe.gov</a:t>
            </a:r>
            <a:r>
              <a:rPr lang="en-US" smtClean="0"/>
              <a:t>)</a:t>
            </a:r>
          </a:p>
          <a:p>
            <a:r>
              <a:rPr lang="en-US" smtClean="0"/>
              <a:t>This is an open-source project – you can participate by testing, contributing cases, developing methods/models</a:t>
            </a:r>
          </a:p>
          <a:p>
            <a:endParaRPr lang="en-US" dirty="0"/>
          </a:p>
        </p:txBody>
      </p:sp>
      <p:sp>
        <p:nvSpPr>
          <p:cNvPr id="2" name="Title 1"/>
          <p:cNvSpPr>
            <a:spLocks noGrp="1"/>
          </p:cNvSpPr>
          <p:nvPr>
            <p:ph type="title"/>
          </p:nvPr>
        </p:nvSpPr>
        <p:spPr/>
        <p:txBody>
          <a:bodyPr/>
          <a:lstStyle/>
          <a:p>
            <a:r>
              <a:rPr lang="en-US" smtClean="0"/>
              <a:t>Final thoughts</a:t>
            </a:r>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tips</a:t>
            </a:r>
            <a:endParaRPr lang="en-US" dirty="0"/>
          </a:p>
        </p:txBody>
      </p:sp>
      <p:sp>
        <p:nvSpPr>
          <p:cNvPr id="5" name="Text Placeholder 4"/>
          <p:cNvSpPr>
            <a:spLocks noGrp="1"/>
          </p:cNvSpPr>
          <p:nvPr>
            <p:ph type="body" idx="1"/>
          </p:nvPr>
        </p:nvSpPr>
        <p:spPr/>
        <p:txBody>
          <a:bodyPr/>
          <a:lstStyle/>
          <a:p>
            <a:r>
              <a:rPr lang="en-US" dirty="0" smtClean="0"/>
              <a:t>What do I do now?</a:t>
            </a:r>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body" idx="1"/>
          </p:nvPr>
        </p:nvSpPr>
        <p:spPr/>
        <p:txBody>
          <a:bodyPr>
            <a:normAutofit fontScale="85000" lnSpcReduction="20000"/>
          </a:bodyPr>
          <a:lstStyle/>
          <a:p>
            <a:r>
              <a:rPr lang="en-US" smtClean="0"/>
              <a:t>Expertise is a product of experience, meaning solving many cases related to a specific research field. Research takes a lot of patience, time and resources (smart people and lots of money!)</a:t>
            </a:r>
          </a:p>
          <a:p>
            <a:endParaRPr lang="en-US" smtClean="0"/>
          </a:p>
          <a:p>
            <a:r>
              <a:rPr lang="en-US" smtClean="0"/>
              <a:t>Expertise is developed by trial and error. Learning from your mistakes is more valuable then learning from an “expert”. An expert is most useful in answering specific questions related to specific issues that you face. The mfix-help mailing list is a good place to submit specific questions.</a:t>
            </a:r>
          </a:p>
          <a:p>
            <a:endParaRPr lang="en-US" smtClean="0"/>
          </a:p>
          <a:p>
            <a:r>
              <a:rPr lang="en-US" smtClean="0"/>
              <a:t>Read and examine the literature and try to reproduce published data before adopting the conclusions of papers (trust but verify, this is the scientific way!)</a:t>
            </a:r>
          </a:p>
          <a:p>
            <a:endParaRPr lang="en-US" smtClean="0"/>
          </a:p>
          <a:p>
            <a:endParaRPr lang="en-US" smtClean="0"/>
          </a:p>
          <a:p>
            <a:endParaRPr lang="en-US" smtClean="0"/>
          </a:p>
          <a:p>
            <a:endParaRPr lang="en-US" dirty="0" smtClean="0"/>
          </a:p>
        </p:txBody>
      </p:sp>
      <p:sp>
        <p:nvSpPr>
          <p:cNvPr id="43010" name="Rectangle 2"/>
          <p:cNvSpPr>
            <a:spLocks noGrp="1" noChangeArrowheads="1"/>
          </p:cNvSpPr>
          <p:nvPr>
            <p:ph type="title"/>
          </p:nvPr>
        </p:nvSpPr>
        <p:spPr/>
        <p:txBody>
          <a:bodyPr>
            <a:noAutofit/>
          </a:bodyPr>
          <a:lstStyle/>
          <a:p>
            <a:r>
              <a:rPr lang="en-US" sz="2500" dirty="0" smtClean="0"/>
              <a:t>CFD for experts: first, what’s the meaning of expertise?</a:t>
            </a:r>
          </a:p>
        </p:txBody>
      </p:sp>
      <p:sp>
        <p:nvSpPr>
          <p:cNvPr id="43012"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4301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43014" name="Rectangle 6"/>
          <p:cNvSpPr>
            <a:spLocks noChangeArrowheads="1"/>
          </p:cNvSpPr>
          <p:nvPr/>
        </p:nvSpPr>
        <p:spPr bwMode="auto">
          <a:xfrm>
            <a:off x="0" y="3290888"/>
            <a:ext cx="9144000" cy="0"/>
          </a:xfrm>
          <a:prstGeom prst="rect">
            <a:avLst/>
          </a:prstGeom>
          <a:noFill/>
          <a:ln w="9525" algn="ctr">
            <a:noFill/>
            <a:miter lim="800000"/>
            <a:headEnd/>
            <a:tailEnd/>
          </a:ln>
        </p:spPr>
        <p:txBody>
          <a:bodyPr wrap="none" anchor="ctr">
            <a:spAutoFit/>
          </a:bodyPr>
          <a:lstStyle/>
          <a:p>
            <a:endParaRPr lang="en-US"/>
          </a:p>
        </p:txBody>
      </p:sp>
      <p:sp>
        <p:nvSpPr>
          <p:cNvPr id="43015" name="Rectangle 7"/>
          <p:cNvSpPr>
            <a:spLocks noChangeArrowheads="1"/>
          </p:cNvSpPr>
          <p:nvPr/>
        </p:nvSpPr>
        <p:spPr bwMode="auto">
          <a:xfrm>
            <a:off x="0" y="3257550"/>
            <a:ext cx="9144000" cy="0"/>
          </a:xfrm>
          <a:prstGeom prst="rect">
            <a:avLst/>
          </a:prstGeom>
          <a:noFill/>
          <a:ln w="12700">
            <a:noFill/>
            <a:miter lim="800000"/>
            <a:headEnd/>
            <a:tailEnd/>
          </a:ln>
        </p:spPr>
        <p:txBody>
          <a:bodyPr wrap="none" anchor="ctr">
            <a:spAutoFit/>
          </a:bodyPr>
          <a:lstStyle/>
          <a:p>
            <a:endParaRPr lang="en-US"/>
          </a:p>
        </p:txBody>
      </p:sp>
      <p:sp>
        <p:nvSpPr>
          <p:cNvPr id="43016" name="Rectangle 8"/>
          <p:cNvSpPr>
            <a:spLocks noChangeArrowheads="1"/>
          </p:cNvSpPr>
          <p:nvPr/>
        </p:nvSpPr>
        <p:spPr bwMode="auto">
          <a:xfrm>
            <a:off x="0" y="0"/>
            <a:ext cx="9144000" cy="0"/>
          </a:xfrm>
          <a:prstGeom prst="rect">
            <a:avLst/>
          </a:prstGeom>
          <a:noFill/>
          <a:ln w="12700">
            <a:noFill/>
            <a:miter lim="800000"/>
            <a:headEnd/>
            <a:tailEnd/>
          </a:ln>
        </p:spPr>
        <p:txBody>
          <a:bodyPr wrap="none" anchor="ctr">
            <a:spAutoFit/>
          </a:bodyPr>
          <a:lstStyle/>
          <a:p>
            <a:endParaRPr lang="en-US"/>
          </a:p>
        </p:txBody>
      </p:sp>
      <p:sp>
        <p:nvSpPr>
          <p:cNvPr id="43017" name="Rectangle 9"/>
          <p:cNvSpPr>
            <a:spLocks noChangeArrowheads="1"/>
          </p:cNvSpPr>
          <p:nvPr/>
        </p:nvSpPr>
        <p:spPr bwMode="auto">
          <a:xfrm>
            <a:off x="0" y="3219450"/>
            <a:ext cx="9144000" cy="0"/>
          </a:xfrm>
          <a:prstGeom prst="rect">
            <a:avLst/>
          </a:prstGeom>
          <a:noFill/>
          <a:ln w="12700">
            <a:noFill/>
            <a:miter lim="800000"/>
            <a:headEnd/>
            <a:tailEnd/>
          </a:ln>
        </p:spPr>
        <p:txBody>
          <a:bodyPr wrap="none" anchor="ctr">
            <a:spAutoFit/>
          </a:bodyPr>
          <a:lstStyle/>
          <a:p>
            <a:endParaRPr lang="en-US"/>
          </a:p>
        </p:txBody>
      </p:sp>
      <p:sp>
        <p:nvSpPr>
          <p:cNvPr id="43018" name="Rectangle 10"/>
          <p:cNvSpPr>
            <a:spLocks noChangeArrowheads="1"/>
          </p:cNvSpPr>
          <p:nvPr/>
        </p:nvSpPr>
        <p:spPr bwMode="auto">
          <a:xfrm>
            <a:off x="0" y="3219450"/>
            <a:ext cx="9144000" cy="0"/>
          </a:xfrm>
          <a:prstGeom prst="rect">
            <a:avLst/>
          </a:prstGeom>
          <a:noFill/>
          <a:ln w="12700">
            <a:noFill/>
            <a:miter lim="800000"/>
            <a:headEnd/>
            <a:tailEnd/>
          </a:ln>
        </p:spPr>
        <p:txBody>
          <a:bodyPr wrap="none" anchor="ctr">
            <a:spAutoFit/>
          </a:bodyPr>
          <a:lstStyle/>
          <a:p>
            <a:endParaRPr lang="en-US"/>
          </a:p>
        </p:txBody>
      </p:sp>
      <p:sp>
        <p:nvSpPr>
          <p:cNvPr id="43019" name="Rectangle 2"/>
          <p:cNvSpPr>
            <a:spLocks noChangeArrowheads="1"/>
          </p:cNvSpPr>
          <p:nvPr/>
        </p:nvSpPr>
        <p:spPr bwMode="auto">
          <a:xfrm>
            <a:off x="0" y="0"/>
            <a:ext cx="9144000" cy="0"/>
          </a:xfrm>
          <a:prstGeom prst="rect">
            <a:avLst/>
          </a:prstGeom>
          <a:noFill/>
          <a:ln w="12700">
            <a:noFill/>
            <a:miter lim="800000"/>
            <a:headEnd/>
            <a:tailEnd/>
          </a:ln>
        </p:spPr>
        <p:txBody>
          <a:bodyPr wrap="none" anchor="ctr">
            <a:spAutoFit/>
          </a:bodyPr>
          <a:lstStyle/>
          <a:p>
            <a:endParaRPr lang="en-US"/>
          </a:p>
        </p:txBody>
      </p:sp>
      <p:sp>
        <p:nvSpPr>
          <p:cNvPr id="43020" name="Rectangle 4"/>
          <p:cNvSpPr>
            <a:spLocks noChangeArrowheads="1"/>
          </p:cNvSpPr>
          <p:nvPr/>
        </p:nvSpPr>
        <p:spPr bwMode="auto">
          <a:xfrm>
            <a:off x="0" y="0"/>
            <a:ext cx="9144000" cy="0"/>
          </a:xfrm>
          <a:prstGeom prst="rect">
            <a:avLst/>
          </a:prstGeom>
          <a:noFill/>
          <a:ln w="12700">
            <a:noFill/>
            <a:miter lim="800000"/>
            <a:headEnd/>
            <a:tailEnd/>
          </a:ln>
        </p:spPr>
        <p:txBody>
          <a:bodyPr wrap="none" anchor="ctr">
            <a:spAutoFit/>
          </a:bodyPr>
          <a:lstStyle/>
          <a:p>
            <a:endParaRPr lang="en-US"/>
          </a:p>
        </p:txBody>
      </p:sp>
      <p:sp>
        <p:nvSpPr>
          <p:cNvPr id="43021" name="Rectangle 6"/>
          <p:cNvSpPr>
            <a:spLocks noChangeArrowheads="1"/>
          </p:cNvSpPr>
          <p:nvPr/>
        </p:nvSpPr>
        <p:spPr bwMode="auto">
          <a:xfrm>
            <a:off x="0" y="0"/>
            <a:ext cx="9144000" cy="0"/>
          </a:xfrm>
          <a:prstGeom prst="rect">
            <a:avLst/>
          </a:prstGeom>
          <a:noFill/>
          <a:ln w="12700">
            <a:noFill/>
            <a:miter lim="800000"/>
            <a:headEnd/>
            <a:tailEnd/>
          </a:ln>
        </p:spPr>
        <p:txBody>
          <a:bodyPr wrap="none" anchor="ctr">
            <a:spAutoFit/>
          </a:bodyPr>
          <a:lstStyle/>
          <a:p>
            <a:endParaRPr lang="en-US"/>
          </a:p>
        </p:txBody>
      </p:sp>
      <p:sp>
        <p:nvSpPr>
          <p:cNvPr id="43022" name="Rectangle 8"/>
          <p:cNvSpPr>
            <a:spLocks noChangeArrowheads="1"/>
          </p:cNvSpPr>
          <p:nvPr/>
        </p:nvSpPr>
        <p:spPr bwMode="auto">
          <a:xfrm>
            <a:off x="0" y="0"/>
            <a:ext cx="9144000" cy="0"/>
          </a:xfrm>
          <a:prstGeom prst="rect">
            <a:avLst/>
          </a:prstGeom>
          <a:noFill/>
          <a:ln w="12700">
            <a:noFill/>
            <a:miter lim="800000"/>
            <a:headEnd/>
            <a:tailEnd/>
          </a:ln>
        </p:spPr>
        <p:txBody>
          <a:bodyPr wrap="none" anchor="ctr">
            <a:spAutoFit/>
          </a:bodyPr>
          <a:lstStyle/>
          <a:p>
            <a:endParaRPr lang="en-US"/>
          </a:p>
        </p:txBody>
      </p:sp>
      <p:sp>
        <p:nvSpPr>
          <p:cNvPr id="17" name="TextBox 16"/>
          <p:cNvSpPr txBox="1"/>
          <p:nvPr/>
        </p:nvSpPr>
        <p:spPr>
          <a:xfrm>
            <a:off x="6629401" y="6581001"/>
            <a:ext cx="2514599" cy="276999"/>
          </a:xfrm>
          <a:prstGeom prst="rect">
            <a:avLst/>
          </a:prstGeom>
          <a:noFill/>
        </p:spPr>
        <p:txBody>
          <a:bodyPr wrap="square" rtlCol="0">
            <a:spAutoFit/>
          </a:bodyPr>
          <a:lstStyle/>
          <a:p>
            <a:pPr algn="r"/>
            <a:r>
              <a:rPr lang="en-US" sz="1200" dirty="0" smtClean="0"/>
              <a:t> S. </a:t>
            </a:r>
            <a:r>
              <a:rPr lang="en-US" sz="1200" dirty="0" err="1" smtClean="0"/>
              <a:t>Benyahia</a:t>
            </a:r>
            <a:endParaRPr lang="en-US" sz="12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p:txBody>
          <a:bodyPr/>
          <a:lstStyle/>
          <a:p>
            <a:r>
              <a:rPr lang="en-US" dirty="0" smtClean="0"/>
              <a:t>Multiphase Flow Modeling Approaches</a:t>
            </a:r>
          </a:p>
        </p:txBody>
      </p:sp>
      <p:pic>
        <p:nvPicPr>
          <p:cNvPr id="29699" name="Picture 1031"/>
          <p:cNvPicPr>
            <a:picLocks noChangeAspect="1" noChangeArrowheads="1"/>
          </p:cNvPicPr>
          <p:nvPr/>
        </p:nvPicPr>
        <p:blipFill>
          <a:blip r:embed="rId3" cstate="print"/>
          <a:srcRect/>
          <a:stretch>
            <a:fillRect/>
          </a:stretch>
        </p:blipFill>
        <p:spPr bwMode="auto">
          <a:xfrm>
            <a:off x="2597150" y="996950"/>
            <a:ext cx="3968750" cy="3117850"/>
          </a:xfrm>
          <a:prstGeom prst="rect">
            <a:avLst/>
          </a:prstGeom>
          <a:noFill/>
          <a:ln w="9525">
            <a:noFill/>
            <a:miter lim="800000"/>
            <a:headEnd/>
            <a:tailEnd/>
          </a:ln>
        </p:spPr>
      </p:pic>
      <p:pic>
        <p:nvPicPr>
          <p:cNvPr id="29700" name="Picture 1032"/>
          <p:cNvPicPr>
            <a:picLocks noChangeAspect="1" noChangeArrowheads="1"/>
          </p:cNvPicPr>
          <p:nvPr/>
        </p:nvPicPr>
        <p:blipFill>
          <a:blip r:embed="rId4" cstate="print"/>
          <a:srcRect t="2310" b="14087"/>
          <a:stretch>
            <a:fillRect/>
          </a:stretch>
        </p:blipFill>
        <p:spPr bwMode="auto">
          <a:xfrm>
            <a:off x="457200" y="4343400"/>
            <a:ext cx="8213725" cy="2168525"/>
          </a:xfrm>
          <a:prstGeom prst="rect">
            <a:avLst/>
          </a:prstGeom>
          <a:noFill/>
          <a:ln w="9525">
            <a:noFill/>
            <a:miter lim="800000"/>
            <a:headEnd/>
            <a:tailEnd/>
          </a:ln>
        </p:spPr>
      </p:pic>
      <p:sp>
        <p:nvSpPr>
          <p:cNvPr id="29701" name="Text Box 1033"/>
          <p:cNvSpPr txBox="1">
            <a:spLocks noChangeArrowheads="1"/>
          </p:cNvSpPr>
          <p:nvPr/>
        </p:nvSpPr>
        <p:spPr bwMode="auto">
          <a:xfrm>
            <a:off x="5453566" y="6611779"/>
            <a:ext cx="3690434" cy="246221"/>
          </a:xfrm>
          <a:prstGeom prst="rect">
            <a:avLst/>
          </a:prstGeom>
          <a:noFill/>
          <a:ln w="9525">
            <a:noFill/>
            <a:miter lim="800000"/>
            <a:headEnd/>
            <a:tailEnd/>
          </a:ln>
        </p:spPr>
        <p:txBody>
          <a:bodyPr wrap="none">
            <a:spAutoFit/>
          </a:bodyPr>
          <a:lstStyle/>
          <a:p>
            <a:r>
              <a:rPr lang="en-US" sz="1000" b="0" dirty="0"/>
              <a:t>Van </a:t>
            </a:r>
            <a:r>
              <a:rPr lang="en-US" sz="1000" b="0" dirty="0" err="1"/>
              <a:t>der</a:t>
            </a:r>
            <a:r>
              <a:rPr lang="en-US" sz="1000" b="0" dirty="0"/>
              <a:t> </a:t>
            </a:r>
            <a:r>
              <a:rPr lang="en-US" sz="1000" b="0" dirty="0" err="1"/>
              <a:t>Hoeff</a:t>
            </a:r>
            <a:r>
              <a:rPr lang="en-US" sz="1000" b="0" dirty="0"/>
              <a:t> et al. </a:t>
            </a:r>
            <a:r>
              <a:rPr lang="en-US" sz="1000" b="0" dirty="0" smtClean="0"/>
              <a:t>, Annual </a:t>
            </a:r>
            <a:r>
              <a:rPr lang="en-US" sz="1000" b="0" dirty="0"/>
              <a:t>Review of Fluid Mechanics, 2008</a:t>
            </a:r>
          </a:p>
        </p:txBody>
      </p:sp>
      <p:grpSp>
        <p:nvGrpSpPr>
          <p:cNvPr id="2" name="Group 1040"/>
          <p:cNvGrpSpPr>
            <a:grpSpLocks/>
          </p:cNvGrpSpPr>
          <p:nvPr/>
        </p:nvGrpSpPr>
        <p:grpSpPr bwMode="auto">
          <a:xfrm>
            <a:off x="1301750" y="1239837"/>
            <a:ext cx="1463675" cy="581025"/>
            <a:chOff x="806" y="939"/>
            <a:chExt cx="922" cy="366"/>
          </a:xfrm>
        </p:grpSpPr>
        <p:sp>
          <p:nvSpPr>
            <p:cNvPr id="29720" name="Text Box 1034"/>
            <p:cNvSpPr txBox="1">
              <a:spLocks noChangeArrowheads="1"/>
            </p:cNvSpPr>
            <p:nvPr/>
          </p:nvSpPr>
          <p:spPr bwMode="auto">
            <a:xfrm>
              <a:off x="806" y="939"/>
              <a:ext cx="764" cy="366"/>
            </a:xfrm>
            <a:prstGeom prst="rect">
              <a:avLst/>
            </a:prstGeom>
            <a:noFill/>
            <a:ln w="9525">
              <a:noFill/>
              <a:miter lim="800000"/>
              <a:headEnd/>
              <a:tailEnd/>
            </a:ln>
          </p:spPr>
          <p:txBody>
            <a:bodyPr>
              <a:spAutoFit/>
            </a:bodyPr>
            <a:lstStyle/>
            <a:p>
              <a:r>
                <a:rPr lang="en-US" sz="1600" b="1" dirty="0"/>
                <a:t>Resolved Bubbles</a:t>
              </a:r>
              <a:endParaRPr lang="en-US" b="1" dirty="0"/>
            </a:p>
          </p:txBody>
        </p:sp>
        <p:sp>
          <p:nvSpPr>
            <p:cNvPr id="29721" name="Line 1039"/>
            <p:cNvSpPr>
              <a:spLocks noChangeShapeType="1"/>
            </p:cNvSpPr>
            <p:nvPr/>
          </p:nvSpPr>
          <p:spPr bwMode="auto">
            <a:xfrm>
              <a:off x="1296" y="1104"/>
              <a:ext cx="432" cy="96"/>
            </a:xfrm>
            <a:prstGeom prst="line">
              <a:avLst/>
            </a:prstGeom>
            <a:noFill/>
            <a:ln w="9525">
              <a:solidFill>
                <a:schemeClr val="tx1"/>
              </a:solidFill>
              <a:round/>
              <a:headEnd/>
              <a:tailEnd type="triangle" w="med" len="med"/>
            </a:ln>
          </p:spPr>
          <p:txBody>
            <a:bodyPr wrap="none" anchor="ctr"/>
            <a:lstStyle/>
            <a:p>
              <a:endParaRPr lang="en-US" b="1"/>
            </a:p>
          </p:txBody>
        </p:sp>
      </p:grpSp>
      <p:grpSp>
        <p:nvGrpSpPr>
          <p:cNvPr id="3" name="Group 1042"/>
          <p:cNvGrpSpPr>
            <a:grpSpLocks/>
          </p:cNvGrpSpPr>
          <p:nvPr/>
        </p:nvGrpSpPr>
        <p:grpSpPr bwMode="auto">
          <a:xfrm>
            <a:off x="1225550" y="2292350"/>
            <a:ext cx="2514600" cy="946150"/>
            <a:chOff x="672" y="1776"/>
            <a:chExt cx="1584" cy="596"/>
          </a:xfrm>
        </p:grpSpPr>
        <p:sp>
          <p:nvSpPr>
            <p:cNvPr id="29718" name="Text Box 1035"/>
            <p:cNvSpPr txBox="1">
              <a:spLocks noChangeArrowheads="1"/>
            </p:cNvSpPr>
            <p:nvPr/>
          </p:nvSpPr>
          <p:spPr bwMode="auto">
            <a:xfrm>
              <a:off x="672" y="2160"/>
              <a:ext cx="764" cy="212"/>
            </a:xfrm>
            <a:prstGeom prst="rect">
              <a:avLst/>
            </a:prstGeom>
            <a:noFill/>
            <a:ln w="9525">
              <a:noFill/>
              <a:miter lim="800000"/>
              <a:headEnd/>
              <a:tailEnd/>
            </a:ln>
          </p:spPr>
          <p:txBody>
            <a:bodyPr>
              <a:spAutoFit/>
            </a:bodyPr>
            <a:lstStyle/>
            <a:p>
              <a:r>
                <a:rPr lang="en-US" sz="1600" b="1" dirty="0"/>
                <a:t>Two-Fluid</a:t>
              </a:r>
              <a:endParaRPr lang="en-US" b="1" dirty="0"/>
            </a:p>
          </p:txBody>
        </p:sp>
        <p:sp>
          <p:nvSpPr>
            <p:cNvPr id="29719" name="Line 1041"/>
            <p:cNvSpPr>
              <a:spLocks noChangeShapeType="1"/>
            </p:cNvSpPr>
            <p:nvPr/>
          </p:nvSpPr>
          <p:spPr bwMode="auto">
            <a:xfrm flipV="1">
              <a:off x="1296" y="1776"/>
              <a:ext cx="960" cy="384"/>
            </a:xfrm>
            <a:prstGeom prst="line">
              <a:avLst/>
            </a:prstGeom>
            <a:noFill/>
            <a:ln w="9525">
              <a:solidFill>
                <a:schemeClr val="tx1"/>
              </a:solidFill>
              <a:round/>
              <a:headEnd/>
              <a:tailEnd type="triangle" w="med" len="med"/>
            </a:ln>
          </p:spPr>
          <p:txBody>
            <a:bodyPr wrap="none" anchor="ctr"/>
            <a:lstStyle/>
            <a:p>
              <a:endParaRPr lang="en-US"/>
            </a:p>
          </p:txBody>
        </p:sp>
      </p:grpSp>
      <p:sp>
        <p:nvSpPr>
          <p:cNvPr id="29716" name="Text Box 1036"/>
          <p:cNvSpPr txBox="1">
            <a:spLocks noChangeArrowheads="1"/>
          </p:cNvSpPr>
          <p:nvPr/>
        </p:nvSpPr>
        <p:spPr bwMode="auto">
          <a:xfrm>
            <a:off x="920750" y="3511550"/>
            <a:ext cx="2051050" cy="590550"/>
          </a:xfrm>
          <a:prstGeom prst="rect">
            <a:avLst/>
          </a:prstGeom>
          <a:noFill/>
          <a:ln w="9525">
            <a:noFill/>
            <a:miter lim="800000"/>
            <a:headEnd/>
            <a:tailEnd/>
          </a:ln>
        </p:spPr>
        <p:txBody>
          <a:bodyPr>
            <a:spAutoFit/>
          </a:bodyPr>
          <a:lstStyle/>
          <a:p>
            <a:r>
              <a:rPr lang="en-US" sz="1600" b="1" dirty="0"/>
              <a:t>Under-resolved discrete particle</a:t>
            </a:r>
            <a:endParaRPr lang="en-US" b="1" dirty="0"/>
          </a:p>
        </p:txBody>
      </p:sp>
      <p:sp>
        <p:nvSpPr>
          <p:cNvPr id="29717" name="Line 1043"/>
          <p:cNvSpPr>
            <a:spLocks noChangeShapeType="1"/>
          </p:cNvSpPr>
          <p:nvPr/>
        </p:nvSpPr>
        <p:spPr bwMode="auto">
          <a:xfrm flipV="1">
            <a:off x="2520950" y="2870200"/>
            <a:ext cx="2133600" cy="793750"/>
          </a:xfrm>
          <a:prstGeom prst="line">
            <a:avLst/>
          </a:prstGeom>
          <a:noFill/>
          <a:ln w="9525">
            <a:solidFill>
              <a:schemeClr val="tx1"/>
            </a:solidFill>
            <a:round/>
            <a:headEnd/>
            <a:tailEnd type="triangle" w="med" len="med"/>
          </a:ln>
        </p:spPr>
        <p:txBody>
          <a:bodyPr wrap="none" anchor="ctr"/>
          <a:lstStyle/>
          <a:p>
            <a:endParaRPr lang="en-US"/>
          </a:p>
        </p:txBody>
      </p:sp>
      <p:grpSp>
        <p:nvGrpSpPr>
          <p:cNvPr id="31" name="Group 30"/>
          <p:cNvGrpSpPr/>
          <p:nvPr/>
        </p:nvGrpSpPr>
        <p:grpSpPr>
          <a:xfrm>
            <a:off x="6407150" y="1987550"/>
            <a:ext cx="1981200" cy="584775"/>
            <a:chOff x="5715000" y="1676400"/>
            <a:chExt cx="1981200" cy="584775"/>
          </a:xfrm>
        </p:grpSpPr>
        <p:sp>
          <p:nvSpPr>
            <p:cNvPr id="29714" name="Text Box 1037"/>
            <p:cNvSpPr txBox="1">
              <a:spLocks noChangeArrowheads="1"/>
            </p:cNvSpPr>
            <p:nvPr/>
          </p:nvSpPr>
          <p:spPr bwMode="auto">
            <a:xfrm>
              <a:off x="6324600" y="1676400"/>
              <a:ext cx="1371600" cy="584775"/>
            </a:xfrm>
            <a:prstGeom prst="rect">
              <a:avLst/>
            </a:prstGeom>
            <a:noFill/>
            <a:ln w="9525">
              <a:noFill/>
              <a:miter lim="800000"/>
              <a:headEnd/>
              <a:tailEnd/>
            </a:ln>
          </p:spPr>
          <p:txBody>
            <a:bodyPr wrap="square">
              <a:spAutoFit/>
            </a:bodyPr>
            <a:lstStyle/>
            <a:p>
              <a:r>
                <a:rPr lang="en-US" sz="1600" b="1" dirty="0"/>
                <a:t>Resolved Particles</a:t>
              </a:r>
              <a:endParaRPr lang="en-US" b="1" dirty="0"/>
            </a:p>
          </p:txBody>
        </p:sp>
        <p:sp>
          <p:nvSpPr>
            <p:cNvPr id="29715" name="Line 1045"/>
            <p:cNvSpPr>
              <a:spLocks noChangeShapeType="1"/>
            </p:cNvSpPr>
            <p:nvPr/>
          </p:nvSpPr>
          <p:spPr bwMode="auto">
            <a:xfrm flipH="1" flipV="1">
              <a:off x="5715000" y="1828800"/>
              <a:ext cx="609600" cy="0"/>
            </a:xfrm>
            <a:prstGeom prst="line">
              <a:avLst/>
            </a:prstGeom>
            <a:noFill/>
            <a:ln w="9525">
              <a:solidFill>
                <a:schemeClr val="tx1"/>
              </a:solidFill>
              <a:round/>
              <a:headEnd/>
              <a:tailEnd type="triangle" w="med" len="med"/>
            </a:ln>
          </p:spPr>
          <p:txBody>
            <a:bodyPr wrap="none" anchor="ctr"/>
            <a:lstStyle/>
            <a:p>
              <a:endParaRPr lang="en-US"/>
            </a:p>
          </p:txBody>
        </p:sp>
      </p:grpSp>
      <p:grpSp>
        <p:nvGrpSpPr>
          <p:cNvPr id="6" name="Group 1047"/>
          <p:cNvGrpSpPr>
            <a:grpSpLocks/>
          </p:cNvGrpSpPr>
          <p:nvPr/>
        </p:nvGrpSpPr>
        <p:grpSpPr bwMode="auto">
          <a:xfrm>
            <a:off x="6483350" y="2673350"/>
            <a:ext cx="2584450" cy="584200"/>
            <a:chOff x="3792" y="1948"/>
            <a:chExt cx="1628" cy="368"/>
          </a:xfrm>
        </p:grpSpPr>
        <p:sp>
          <p:nvSpPr>
            <p:cNvPr id="29712" name="Text Box 1038"/>
            <p:cNvSpPr txBox="1">
              <a:spLocks noChangeArrowheads="1"/>
            </p:cNvSpPr>
            <p:nvPr/>
          </p:nvSpPr>
          <p:spPr bwMode="auto">
            <a:xfrm>
              <a:off x="4128" y="1948"/>
              <a:ext cx="1292" cy="368"/>
            </a:xfrm>
            <a:prstGeom prst="rect">
              <a:avLst/>
            </a:prstGeom>
            <a:noFill/>
            <a:ln w="9525">
              <a:noFill/>
              <a:miter lim="800000"/>
              <a:headEnd/>
              <a:tailEnd/>
            </a:ln>
          </p:spPr>
          <p:txBody>
            <a:bodyPr>
              <a:spAutoFit/>
            </a:bodyPr>
            <a:lstStyle/>
            <a:p>
              <a:r>
                <a:rPr lang="en-US" sz="1600" b="1" dirty="0"/>
                <a:t>Molecular Dynamics</a:t>
              </a:r>
              <a:endParaRPr lang="en-US" b="1" dirty="0"/>
            </a:p>
          </p:txBody>
        </p:sp>
        <p:sp>
          <p:nvSpPr>
            <p:cNvPr id="29713" name="Line 1046"/>
            <p:cNvSpPr>
              <a:spLocks noChangeShapeType="1"/>
            </p:cNvSpPr>
            <p:nvPr/>
          </p:nvSpPr>
          <p:spPr bwMode="auto">
            <a:xfrm flipH="1">
              <a:off x="3792" y="2064"/>
              <a:ext cx="384" cy="0"/>
            </a:xfrm>
            <a:prstGeom prst="line">
              <a:avLst/>
            </a:prstGeom>
            <a:noFill/>
            <a:ln w="9525">
              <a:solidFill>
                <a:schemeClr val="tx1"/>
              </a:solidFill>
              <a:round/>
              <a:headEnd/>
              <a:tailEnd type="triangle" w="med" len="med"/>
            </a:ln>
          </p:spPr>
          <p:txBody>
            <a:bodyPr wrap="none" anchor="ctr"/>
            <a:lstStyle/>
            <a:p>
              <a:endParaRPr lang="en-US" b="1"/>
            </a:p>
          </p:txBody>
        </p:sp>
      </p:grpSp>
      <p:sp>
        <p:nvSpPr>
          <p:cNvPr id="29" name="Rectangle 28"/>
          <p:cNvSpPr/>
          <p:nvPr/>
        </p:nvSpPr>
        <p:spPr>
          <a:xfrm>
            <a:off x="3435350" y="996950"/>
            <a:ext cx="1828800" cy="3048000"/>
          </a:xfrm>
          <a:prstGeom prst="rect">
            <a:avLst/>
          </a:prstGeom>
          <a:solidFill>
            <a:schemeClr val="accent3">
              <a:alpha val="13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33400" y="5029200"/>
            <a:ext cx="8305800" cy="609600"/>
          </a:xfrm>
          <a:prstGeom prst="rect">
            <a:avLst/>
          </a:prstGeom>
          <a:solidFill>
            <a:schemeClr val="accent3">
              <a:alpha val="13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idx="1"/>
          </p:nvPr>
        </p:nvSpPr>
        <p:spPr>
          <a:xfrm>
            <a:off x="457200" y="1219200"/>
            <a:ext cx="8458200" cy="5105400"/>
          </a:xfrm>
        </p:spPr>
        <p:txBody>
          <a:bodyPr>
            <a:normAutofit fontScale="70000" lnSpcReduction="20000"/>
          </a:bodyPr>
          <a:lstStyle/>
          <a:p>
            <a:r>
              <a:rPr lang="en-US" dirty="0" smtClean="0"/>
              <a:t>Complex models should be implemented incrementally. Implementing the full model (in the computer code) and then debugging can result in a huge waste of time.</a:t>
            </a:r>
          </a:p>
          <a:p>
            <a:endParaRPr lang="en-US" dirty="0" smtClean="0"/>
          </a:p>
          <a:p>
            <a:r>
              <a:rPr lang="en-US" dirty="0" smtClean="0"/>
              <a:t>Writing a code is always faster than debugging it. Take your time to write a good quality program. </a:t>
            </a:r>
            <a:r>
              <a:rPr lang="en-US" b="1" dirty="0" smtClean="0">
                <a:solidFill>
                  <a:schemeClr val="accent5"/>
                </a:solidFill>
              </a:rPr>
              <a:t>Put as much comments as necessary for someone else to understand what you did</a:t>
            </a:r>
            <a:r>
              <a:rPr lang="en-US" dirty="0" smtClean="0"/>
              <a:t>. We tend to forget (after some time) what the code that we wrote does. Good comments will remind you. Use variable and file names that make sense, do not use simple names (such as x, y, z). I suggest (although it’s up to you) to use simple English for comments and names. This will make it easier for others to understand your code in case you request help from the international MFIX community.</a:t>
            </a:r>
          </a:p>
          <a:p>
            <a:endParaRPr lang="en-US" dirty="0" smtClean="0"/>
          </a:p>
          <a:p>
            <a:r>
              <a:rPr lang="en-US" dirty="0" smtClean="0"/>
              <a:t>Even if the code compiles and runs fine, always use print or write commands to check what the code is computing. The printed values must make sense to you, at least from an order of magnitude point of view.</a:t>
            </a:r>
          </a:p>
          <a:p>
            <a:endParaRPr lang="en-US" dirty="0" smtClean="0"/>
          </a:p>
          <a:p>
            <a:endParaRPr lang="en-US" dirty="0" smtClean="0"/>
          </a:p>
          <a:p>
            <a:endParaRPr lang="en-US" dirty="0" smtClean="0"/>
          </a:p>
          <a:p>
            <a:endParaRPr lang="en-US" dirty="0" smtClean="0"/>
          </a:p>
        </p:txBody>
      </p:sp>
      <p:sp>
        <p:nvSpPr>
          <p:cNvPr id="44034" name="Rectangle 2"/>
          <p:cNvSpPr>
            <a:spLocks noGrp="1" noChangeArrowheads="1"/>
          </p:cNvSpPr>
          <p:nvPr>
            <p:ph type="title"/>
          </p:nvPr>
        </p:nvSpPr>
        <p:spPr/>
        <p:txBody>
          <a:bodyPr>
            <a:normAutofit/>
          </a:bodyPr>
          <a:lstStyle/>
          <a:p>
            <a:r>
              <a:rPr lang="en-US" smtClean="0"/>
              <a:t>CFD for experts: how do I develop new models?</a:t>
            </a:r>
            <a:endParaRPr lang="en-US" dirty="0" smtClean="0"/>
          </a:p>
        </p:txBody>
      </p:sp>
      <p:sp>
        <p:nvSpPr>
          <p:cNvPr id="44036"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44037"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44038" name="Rectangle 6"/>
          <p:cNvSpPr>
            <a:spLocks noChangeArrowheads="1"/>
          </p:cNvSpPr>
          <p:nvPr/>
        </p:nvSpPr>
        <p:spPr bwMode="auto">
          <a:xfrm>
            <a:off x="0" y="3290888"/>
            <a:ext cx="9144000" cy="0"/>
          </a:xfrm>
          <a:prstGeom prst="rect">
            <a:avLst/>
          </a:prstGeom>
          <a:noFill/>
          <a:ln w="9525" algn="ctr">
            <a:noFill/>
            <a:miter lim="800000"/>
            <a:headEnd/>
            <a:tailEnd/>
          </a:ln>
        </p:spPr>
        <p:txBody>
          <a:bodyPr wrap="none" anchor="ctr">
            <a:spAutoFit/>
          </a:bodyPr>
          <a:lstStyle/>
          <a:p>
            <a:endParaRPr lang="en-US"/>
          </a:p>
        </p:txBody>
      </p:sp>
      <p:sp>
        <p:nvSpPr>
          <p:cNvPr id="44039" name="Rectangle 7"/>
          <p:cNvSpPr>
            <a:spLocks noChangeArrowheads="1"/>
          </p:cNvSpPr>
          <p:nvPr/>
        </p:nvSpPr>
        <p:spPr bwMode="auto">
          <a:xfrm>
            <a:off x="0" y="3257550"/>
            <a:ext cx="9144000" cy="0"/>
          </a:xfrm>
          <a:prstGeom prst="rect">
            <a:avLst/>
          </a:prstGeom>
          <a:noFill/>
          <a:ln w="12700">
            <a:noFill/>
            <a:miter lim="800000"/>
            <a:headEnd/>
            <a:tailEnd/>
          </a:ln>
        </p:spPr>
        <p:txBody>
          <a:bodyPr wrap="none" anchor="ctr">
            <a:spAutoFit/>
          </a:bodyPr>
          <a:lstStyle/>
          <a:p>
            <a:endParaRPr lang="en-US"/>
          </a:p>
        </p:txBody>
      </p:sp>
      <p:sp>
        <p:nvSpPr>
          <p:cNvPr id="44040" name="Rectangle 8"/>
          <p:cNvSpPr>
            <a:spLocks noChangeArrowheads="1"/>
          </p:cNvSpPr>
          <p:nvPr/>
        </p:nvSpPr>
        <p:spPr bwMode="auto">
          <a:xfrm>
            <a:off x="0" y="0"/>
            <a:ext cx="9144000" cy="0"/>
          </a:xfrm>
          <a:prstGeom prst="rect">
            <a:avLst/>
          </a:prstGeom>
          <a:noFill/>
          <a:ln w="12700">
            <a:noFill/>
            <a:miter lim="800000"/>
            <a:headEnd/>
            <a:tailEnd/>
          </a:ln>
        </p:spPr>
        <p:txBody>
          <a:bodyPr wrap="none" anchor="ctr">
            <a:spAutoFit/>
          </a:bodyPr>
          <a:lstStyle/>
          <a:p>
            <a:endParaRPr lang="en-US"/>
          </a:p>
        </p:txBody>
      </p:sp>
      <p:sp>
        <p:nvSpPr>
          <p:cNvPr id="44041" name="Rectangle 9"/>
          <p:cNvSpPr>
            <a:spLocks noChangeArrowheads="1"/>
          </p:cNvSpPr>
          <p:nvPr/>
        </p:nvSpPr>
        <p:spPr bwMode="auto">
          <a:xfrm>
            <a:off x="0" y="3219450"/>
            <a:ext cx="9144000" cy="0"/>
          </a:xfrm>
          <a:prstGeom prst="rect">
            <a:avLst/>
          </a:prstGeom>
          <a:noFill/>
          <a:ln w="12700">
            <a:noFill/>
            <a:miter lim="800000"/>
            <a:headEnd/>
            <a:tailEnd/>
          </a:ln>
        </p:spPr>
        <p:txBody>
          <a:bodyPr wrap="none" anchor="ctr">
            <a:spAutoFit/>
          </a:bodyPr>
          <a:lstStyle/>
          <a:p>
            <a:endParaRPr lang="en-US"/>
          </a:p>
        </p:txBody>
      </p:sp>
      <p:sp>
        <p:nvSpPr>
          <p:cNvPr id="44042" name="Rectangle 10"/>
          <p:cNvSpPr>
            <a:spLocks noChangeArrowheads="1"/>
          </p:cNvSpPr>
          <p:nvPr/>
        </p:nvSpPr>
        <p:spPr bwMode="auto">
          <a:xfrm>
            <a:off x="0" y="3219450"/>
            <a:ext cx="9144000" cy="0"/>
          </a:xfrm>
          <a:prstGeom prst="rect">
            <a:avLst/>
          </a:prstGeom>
          <a:noFill/>
          <a:ln w="12700">
            <a:noFill/>
            <a:miter lim="800000"/>
            <a:headEnd/>
            <a:tailEnd/>
          </a:ln>
        </p:spPr>
        <p:txBody>
          <a:bodyPr wrap="none" anchor="ctr">
            <a:spAutoFit/>
          </a:bodyPr>
          <a:lstStyle/>
          <a:p>
            <a:endParaRPr lang="en-US"/>
          </a:p>
        </p:txBody>
      </p:sp>
      <p:sp>
        <p:nvSpPr>
          <p:cNvPr id="44043" name="Rectangle 2"/>
          <p:cNvSpPr>
            <a:spLocks noChangeArrowheads="1"/>
          </p:cNvSpPr>
          <p:nvPr/>
        </p:nvSpPr>
        <p:spPr bwMode="auto">
          <a:xfrm>
            <a:off x="0" y="0"/>
            <a:ext cx="9144000" cy="0"/>
          </a:xfrm>
          <a:prstGeom prst="rect">
            <a:avLst/>
          </a:prstGeom>
          <a:noFill/>
          <a:ln w="12700">
            <a:noFill/>
            <a:miter lim="800000"/>
            <a:headEnd/>
            <a:tailEnd/>
          </a:ln>
        </p:spPr>
        <p:txBody>
          <a:bodyPr wrap="none" anchor="ctr">
            <a:spAutoFit/>
          </a:bodyPr>
          <a:lstStyle/>
          <a:p>
            <a:endParaRPr lang="en-US"/>
          </a:p>
        </p:txBody>
      </p:sp>
      <p:sp>
        <p:nvSpPr>
          <p:cNvPr id="44044" name="Rectangle 4"/>
          <p:cNvSpPr>
            <a:spLocks noChangeArrowheads="1"/>
          </p:cNvSpPr>
          <p:nvPr/>
        </p:nvSpPr>
        <p:spPr bwMode="auto">
          <a:xfrm>
            <a:off x="0" y="0"/>
            <a:ext cx="9144000" cy="0"/>
          </a:xfrm>
          <a:prstGeom prst="rect">
            <a:avLst/>
          </a:prstGeom>
          <a:noFill/>
          <a:ln w="12700">
            <a:noFill/>
            <a:miter lim="800000"/>
            <a:headEnd/>
            <a:tailEnd/>
          </a:ln>
        </p:spPr>
        <p:txBody>
          <a:bodyPr wrap="none" anchor="ctr">
            <a:spAutoFit/>
          </a:bodyPr>
          <a:lstStyle/>
          <a:p>
            <a:endParaRPr lang="en-US"/>
          </a:p>
        </p:txBody>
      </p:sp>
      <p:sp>
        <p:nvSpPr>
          <p:cNvPr id="44045" name="Rectangle 6"/>
          <p:cNvSpPr>
            <a:spLocks noChangeArrowheads="1"/>
          </p:cNvSpPr>
          <p:nvPr/>
        </p:nvSpPr>
        <p:spPr bwMode="auto">
          <a:xfrm>
            <a:off x="0" y="0"/>
            <a:ext cx="9144000" cy="0"/>
          </a:xfrm>
          <a:prstGeom prst="rect">
            <a:avLst/>
          </a:prstGeom>
          <a:noFill/>
          <a:ln w="12700">
            <a:noFill/>
            <a:miter lim="800000"/>
            <a:headEnd/>
            <a:tailEnd/>
          </a:ln>
        </p:spPr>
        <p:txBody>
          <a:bodyPr wrap="none" anchor="ctr">
            <a:spAutoFit/>
          </a:bodyPr>
          <a:lstStyle/>
          <a:p>
            <a:endParaRPr lang="en-US"/>
          </a:p>
        </p:txBody>
      </p:sp>
      <p:sp>
        <p:nvSpPr>
          <p:cNvPr id="44046" name="Rectangle 8"/>
          <p:cNvSpPr>
            <a:spLocks noChangeArrowheads="1"/>
          </p:cNvSpPr>
          <p:nvPr/>
        </p:nvSpPr>
        <p:spPr bwMode="auto">
          <a:xfrm>
            <a:off x="0" y="0"/>
            <a:ext cx="9144000" cy="0"/>
          </a:xfrm>
          <a:prstGeom prst="rect">
            <a:avLst/>
          </a:prstGeom>
          <a:noFill/>
          <a:ln w="12700">
            <a:noFill/>
            <a:miter lim="800000"/>
            <a:headEnd/>
            <a:tailEnd/>
          </a:ln>
        </p:spPr>
        <p:txBody>
          <a:bodyPr wrap="none" anchor="ctr">
            <a:spAutoFit/>
          </a:bodyPr>
          <a:lstStyle/>
          <a:p>
            <a:endParaRPr lang="en-US"/>
          </a:p>
        </p:txBody>
      </p:sp>
      <p:sp>
        <p:nvSpPr>
          <p:cNvPr id="15" name="TextBox 14"/>
          <p:cNvSpPr txBox="1"/>
          <p:nvPr/>
        </p:nvSpPr>
        <p:spPr>
          <a:xfrm>
            <a:off x="6629401" y="6581001"/>
            <a:ext cx="2514599" cy="276999"/>
          </a:xfrm>
          <a:prstGeom prst="rect">
            <a:avLst/>
          </a:prstGeom>
          <a:noFill/>
        </p:spPr>
        <p:txBody>
          <a:bodyPr wrap="square" rtlCol="0">
            <a:spAutoFit/>
          </a:bodyPr>
          <a:lstStyle/>
          <a:p>
            <a:pPr algn="r"/>
            <a:r>
              <a:rPr lang="en-US" sz="1200" dirty="0" smtClean="0"/>
              <a:t> S. </a:t>
            </a:r>
            <a:r>
              <a:rPr lang="en-US" sz="1200" dirty="0" err="1" smtClean="0"/>
              <a:t>Benyahia</a:t>
            </a:r>
            <a:endParaRPr lang="en-US" sz="1200" dirty="0" smtClean="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body" idx="1"/>
          </p:nvPr>
        </p:nvSpPr>
        <p:spPr/>
        <p:txBody>
          <a:bodyPr>
            <a:normAutofit fontScale="62500" lnSpcReduction="20000"/>
          </a:bodyPr>
          <a:lstStyle/>
          <a:p>
            <a:r>
              <a:rPr lang="en-US" dirty="0" smtClean="0"/>
              <a:t>When a code compiles using one compiler (say </a:t>
            </a:r>
            <a:r>
              <a:rPr lang="en-US" dirty="0" err="1" smtClean="0"/>
              <a:t>gfortran</a:t>
            </a:r>
            <a:r>
              <a:rPr lang="en-US" dirty="0" smtClean="0"/>
              <a:t>), it’s always a good idea to compile it with a different compiler. Some compilers catch mistakes that others don’t!</a:t>
            </a:r>
          </a:p>
          <a:p>
            <a:endParaRPr lang="en-US" dirty="0" smtClean="0"/>
          </a:p>
          <a:p>
            <a:r>
              <a:rPr lang="en-US" dirty="0" smtClean="0"/>
              <a:t>Always compile your code first in serial debug and non-debug modes, then in parallel mode (SMP and DMP). </a:t>
            </a:r>
          </a:p>
          <a:p>
            <a:endParaRPr lang="en-US" dirty="0" smtClean="0"/>
          </a:p>
          <a:p>
            <a:r>
              <a:rPr lang="en-US" dirty="0" smtClean="0"/>
              <a:t>When a new model is implemented in MFIX, it’s a good idea to re-compile post-</a:t>
            </a:r>
            <a:r>
              <a:rPr lang="en-US" dirty="0" err="1" smtClean="0"/>
              <a:t>mfix</a:t>
            </a:r>
            <a:r>
              <a:rPr lang="en-US" dirty="0" smtClean="0"/>
              <a:t> to check for any possible conflicts.</a:t>
            </a:r>
          </a:p>
          <a:p>
            <a:endParaRPr lang="en-US" dirty="0" smtClean="0"/>
          </a:p>
          <a:p>
            <a:r>
              <a:rPr lang="en-US" dirty="0" smtClean="0"/>
              <a:t>During and after the development of a model in MFIX, test the code by designing some simple cases. More elaborate cases can be studies after you develop some confidence in the model.</a:t>
            </a:r>
          </a:p>
          <a:p>
            <a:endParaRPr lang="en-US" dirty="0" smtClean="0"/>
          </a:p>
          <a:p>
            <a:r>
              <a:rPr lang="en-US" dirty="0" smtClean="0"/>
              <a:t>If you have added new files use </a:t>
            </a:r>
            <a:r>
              <a:rPr lang="en-US" dirty="0" err="1" smtClean="0"/>
              <a:t>make_make</a:t>
            </a:r>
            <a:r>
              <a:rPr lang="en-US" dirty="0" smtClean="0"/>
              <a:t> (</a:t>
            </a:r>
            <a:r>
              <a:rPr lang="en-US" dirty="0" err="1" smtClean="0"/>
              <a:t>mfix</a:t>
            </a:r>
            <a:r>
              <a:rPr lang="en-US" dirty="0" smtClean="0"/>
              <a:t>/tools/</a:t>
            </a:r>
            <a:r>
              <a:rPr lang="en-US" dirty="0" err="1" smtClean="0"/>
              <a:t>make_make</a:t>
            </a:r>
            <a:r>
              <a:rPr lang="en-US" dirty="0" smtClean="0"/>
              <a:t>) to create a new </a:t>
            </a:r>
            <a:r>
              <a:rPr lang="en-US" dirty="0" err="1" smtClean="0"/>
              <a:t>make_mfix</a:t>
            </a:r>
            <a:r>
              <a:rPr lang="en-US" dirty="0" smtClean="0"/>
              <a:t> file (pick up new dependencies).  The new files will need to be included within the </a:t>
            </a:r>
            <a:r>
              <a:rPr lang="en-US" dirty="0" err="1" smtClean="0"/>
              <a:t>mfix</a:t>
            </a:r>
            <a:r>
              <a:rPr lang="en-US" dirty="0" smtClean="0"/>
              <a:t>/model directory.  Alternatively you can include your new subroutines in existing .f files.</a:t>
            </a:r>
          </a:p>
          <a:p>
            <a:endParaRPr lang="en-US" dirty="0" smtClean="0"/>
          </a:p>
          <a:p>
            <a:endParaRPr lang="en-US" dirty="0" smtClean="0"/>
          </a:p>
          <a:p>
            <a:endParaRPr lang="en-US" dirty="0" smtClean="0"/>
          </a:p>
        </p:txBody>
      </p:sp>
      <p:sp>
        <p:nvSpPr>
          <p:cNvPr id="45058" name="Rectangle 2"/>
          <p:cNvSpPr>
            <a:spLocks noGrp="1" noChangeArrowheads="1"/>
          </p:cNvSpPr>
          <p:nvPr>
            <p:ph type="title"/>
          </p:nvPr>
        </p:nvSpPr>
        <p:spPr/>
        <p:txBody>
          <a:bodyPr>
            <a:normAutofit/>
          </a:bodyPr>
          <a:lstStyle/>
          <a:p>
            <a:r>
              <a:rPr lang="en-US" dirty="0" smtClean="0"/>
              <a:t>CFD for experts: how do I develop new models?</a:t>
            </a:r>
          </a:p>
        </p:txBody>
      </p:sp>
      <p:sp>
        <p:nvSpPr>
          <p:cNvPr id="45060"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4506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45062" name="Rectangle 6"/>
          <p:cNvSpPr>
            <a:spLocks noChangeArrowheads="1"/>
          </p:cNvSpPr>
          <p:nvPr/>
        </p:nvSpPr>
        <p:spPr bwMode="auto">
          <a:xfrm>
            <a:off x="0" y="3290888"/>
            <a:ext cx="9144000" cy="0"/>
          </a:xfrm>
          <a:prstGeom prst="rect">
            <a:avLst/>
          </a:prstGeom>
          <a:noFill/>
          <a:ln w="9525" algn="ctr">
            <a:noFill/>
            <a:miter lim="800000"/>
            <a:headEnd/>
            <a:tailEnd/>
          </a:ln>
        </p:spPr>
        <p:txBody>
          <a:bodyPr wrap="none" anchor="ctr">
            <a:spAutoFit/>
          </a:bodyPr>
          <a:lstStyle/>
          <a:p>
            <a:endParaRPr lang="en-US"/>
          </a:p>
        </p:txBody>
      </p:sp>
      <p:sp>
        <p:nvSpPr>
          <p:cNvPr id="45063" name="Rectangle 7"/>
          <p:cNvSpPr>
            <a:spLocks noChangeArrowheads="1"/>
          </p:cNvSpPr>
          <p:nvPr/>
        </p:nvSpPr>
        <p:spPr bwMode="auto">
          <a:xfrm>
            <a:off x="0" y="3257550"/>
            <a:ext cx="9144000" cy="0"/>
          </a:xfrm>
          <a:prstGeom prst="rect">
            <a:avLst/>
          </a:prstGeom>
          <a:noFill/>
          <a:ln w="12700">
            <a:noFill/>
            <a:miter lim="800000"/>
            <a:headEnd/>
            <a:tailEnd/>
          </a:ln>
        </p:spPr>
        <p:txBody>
          <a:bodyPr wrap="none" anchor="ctr">
            <a:spAutoFit/>
          </a:bodyPr>
          <a:lstStyle/>
          <a:p>
            <a:endParaRPr lang="en-US"/>
          </a:p>
        </p:txBody>
      </p:sp>
      <p:sp>
        <p:nvSpPr>
          <p:cNvPr id="45064" name="Rectangle 8"/>
          <p:cNvSpPr>
            <a:spLocks noChangeArrowheads="1"/>
          </p:cNvSpPr>
          <p:nvPr/>
        </p:nvSpPr>
        <p:spPr bwMode="auto">
          <a:xfrm>
            <a:off x="0" y="0"/>
            <a:ext cx="9144000" cy="0"/>
          </a:xfrm>
          <a:prstGeom prst="rect">
            <a:avLst/>
          </a:prstGeom>
          <a:noFill/>
          <a:ln w="12700">
            <a:noFill/>
            <a:miter lim="800000"/>
            <a:headEnd/>
            <a:tailEnd/>
          </a:ln>
        </p:spPr>
        <p:txBody>
          <a:bodyPr wrap="none" anchor="ctr">
            <a:spAutoFit/>
          </a:bodyPr>
          <a:lstStyle/>
          <a:p>
            <a:endParaRPr lang="en-US"/>
          </a:p>
        </p:txBody>
      </p:sp>
      <p:sp>
        <p:nvSpPr>
          <p:cNvPr id="45065" name="Rectangle 9"/>
          <p:cNvSpPr>
            <a:spLocks noChangeArrowheads="1"/>
          </p:cNvSpPr>
          <p:nvPr/>
        </p:nvSpPr>
        <p:spPr bwMode="auto">
          <a:xfrm>
            <a:off x="0" y="3219450"/>
            <a:ext cx="9144000" cy="0"/>
          </a:xfrm>
          <a:prstGeom prst="rect">
            <a:avLst/>
          </a:prstGeom>
          <a:noFill/>
          <a:ln w="12700">
            <a:noFill/>
            <a:miter lim="800000"/>
            <a:headEnd/>
            <a:tailEnd/>
          </a:ln>
        </p:spPr>
        <p:txBody>
          <a:bodyPr wrap="none" anchor="ctr">
            <a:spAutoFit/>
          </a:bodyPr>
          <a:lstStyle/>
          <a:p>
            <a:endParaRPr lang="en-US"/>
          </a:p>
        </p:txBody>
      </p:sp>
      <p:sp>
        <p:nvSpPr>
          <p:cNvPr id="45066" name="Rectangle 10"/>
          <p:cNvSpPr>
            <a:spLocks noChangeArrowheads="1"/>
          </p:cNvSpPr>
          <p:nvPr/>
        </p:nvSpPr>
        <p:spPr bwMode="auto">
          <a:xfrm>
            <a:off x="0" y="3219450"/>
            <a:ext cx="9144000" cy="0"/>
          </a:xfrm>
          <a:prstGeom prst="rect">
            <a:avLst/>
          </a:prstGeom>
          <a:noFill/>
          <a:ln w="12700">
            <a:noFill/>
            <a:miter lim="800000"/>
            <a:headEnd/>
            <a:tailEnd/>
          </a:ln>
        </p:spPr>
        <p:txBody>
          <a:bodyPr wrap="none" anchor="ctr">
            <a:spAutoFit/>
          </a:bodyPr>
          <a:lstStyle/>
          <a:p>
            <a:endParaRPr lang="en-US"/>
          </a:p>
        </p:txBody>
      </p:sp>
      <p:sp>
        <p:nvSpPr>
          <p:cNvPr id="45067" name="Rectangle 2"/>
          <p:cNvSpPr>
            <a:spLocks noChangeArrowheads="1"/>
          </p:cNvSpPr>
          <p:nvPr/>
        </p:nvSpPr>
        <p:spPr bwMode="auto">
          <a:xfrm>
            <a:off x="0" y="0"/>
            <a:ext cx="9144000" cy="0"/>
          </a:xfrm>
          <a:prstGeom prst="rect">
            <a:avLst/>
          </a:prstGeom>
          <a:noFill/>
          <a:ln w="12700">
            <a:noFill/>
            <a:miter lim="800000"/>
            <a:headEnd/>
            <a:tailEnd/>
          </a:ln>
        </p:spPr>
        <p:txBody>
          <a:bodyPr wrap="none" anchor="ctr">
            <a:spAutoFit/>
          </a:bodyPr>
          <a:lstStyle/>
          <a:p>
            <a:endParaRPr lang="en-US"/>
          </a:p>
        </p:txBody>
      </p:sp>
      <p:sp>
        <p:nvSpPr>
          <p:cNvPr id="45068" name="Rectangle 4"/>
          <p:cNvSpPr>
            <a:spLocks noChangeArrowheads="1"/>
          </p:cNvSpPr>
          <p:nvPr/>
        </p:nvSpPr>
        <p:spPr bwMode="auto">
          <a:xfrm>
            <a:off x="0" y="0"/>
            <a:ext cx="9144000" cy="0"/>
          </a:xfrm>
          <a:prstGeom prst="rect">
            <a:avLst/>
          </a:prstGeom>
          <a:noFill/>
          <a:ln w="12700">
            <a:noFill/>
            <a:miter lim="800000"/>
            <a:headEnd/>
            <a:tailEnd/>
          </a:ln>
        </p:spPr>
        <p:txBody>
          <a:bodyPr wrap="none" anchor="ctr">
            <a:spAutoFit/>
          </a:bodyPr>
          <a:lstStyle/>
          <a:p>
            <a:endParaRPr lang="en-US"/>
          </a:p>
        </p:txBody>
      </p:sp>
      <p:sp>
        <p:nvSpPr>
          <p:cNvPr id="45069" name="Rectangle 6"/>
          <p:cNvSpPr>
            <a:spLocks noChangeArrowheads="1"/>
          </p:cNvSpPr>
          <p:nvPr/>
        </p:nvSpPr>
        <p:spPr bwMode="auto">
          <a:xfrm>
            <a:off x="0" y="0"/>
            <a:ext cx="9144000" cy="0"/>
          </a:xfrm>
          <a:prstGeom prst="rect">
            <a:avLst/>
          </a:prstGeom>
          <a:noFill/>
          <a:ln w="12700">
            <a:noFill/>
            <a:miter lim="800000"/>
            <a:headEnd/>
            <a:tailEnd/>
          </a:ln>
        </p:spPr>
        <p:txBody>
          <a:bodyPr wrap="none" anchor="ctr">
            <a:spAutoFit/>
          </a:bodyPr>
          <a:lstStyle/>
          <a:p>
            <a:endParaRPr lang="en-US"/>
          </a:p>
        </p:txBody>
      </p:sp>
      <p:sp>
        <p:nvSpPr>
          <p:cNvPr id="45070" name="Rectangle 8"/>
          <p:cNvSpPr>
            <a:spLocks noChangeArrowheads="1"/>
          </p:cNvSpPr>
          <p:nvPr/>
        </p:nvSpPr>
        <p:spPr bwMode="auto">
          <a:xfrm>
            <a:off x="0" y="0"/>
            <a:ext cx="9144000" cy="0"/>
          </a:xfrm>
          <a:prstGeom prst="rect">
            <a:avLst/>
          </a:prstGeom>
          <a:noFill/>
          <a:ln w="12700">
            <a:noFill/>
            <a:miter lim="800000"/>
            <a:headEnd/>
            <a:tailEnd/>
          </a:ln>
        </p:spPr>
        <p:txBody>
          <a:bodyPr wrap="none" anchor="ctr">
            <a:spAutoFit/>
          </a:bodyPr>
          <a:lstStyle/>
          <a:p>
            <a:endParaRPr lang="en-US"/>
          </a:p>
        </p:txBody>
      </p:sp>
      <p:sp>
        <p:nvSpPr>
          <p:cNvPr id="17" name="TextBox 16"/>
          <p:cNvSpPr txBox="1"/>
          <p:nvPr/>
        </p:nvSpPr>
        <p:spPr>
          <a:xfrm>
            <a:off x="6629401" y="6581001"/>
            <a:ext cx="2514599" cy="276999"/>
          </a:xfrm>
          <a:prstGeom prst="rect">
            <a:avLst/>
          </a:prstGeom>
          <a:noFill/>
        </p:spPr>
        <p:txBody>
          <a:bodyPr wrap="square" rtlCol="0">
            <a:spAutoFit/>
          </a:bodyPr>
          <a:lstStyle/>
          <a:p>
            <a:pPr algn="r"/>
            <a:r>
              <a:rPr lang="en-US" sz="1200" dirty="0" smtClean="0"/>
              <a:t> S. </a:t>
            </a:r>
            <a:r>
              <a:rPr lang="en-US" sz="1200" dirty="0" err="1" smtClean="0"/>
              <a:t>Benyahia</a:t>
            </a:r>
            <a:endParaRPr lang="en-US" sz="1200" dirty="0" smtClean="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990600"/>
            <a:ext cx="8610600" cy="5257800"/>
          </a:xfrm>
        </p:spPr>
        <p:txBody>
          <a:bodyPr>
            <a:noAutofit/>
          </a:bodyPr>
          <a:lstStyle/>
          <a:p>
            <a:pPr>
              <a:spcBef>
                <a:spcPts val="600"/>
              </a:spcBef>
            </a:pPr>
            <a:r>
              <a:rPr lang="en-US" sz="2000" dirty="0" smtClean="0"/>
              <a:t>You have access to the source code (advantage of open source)</a:t>
            </a:r>
          </a:p>
          <a:p>
            <a:pPr lvl="1">
              <a:spcBef>
                <a:spcPts val="600"/>
              </a:spcBef>
            </a:pPr>
            <a:r>
              <a:rPr lang="en-US" sz="1600" dirty="0" smtClean="0"/>
              <a:t>You can browse through individual files although this can be tedious.</a:t>
            </a:r>
          </a:p>
          <a:p>
            <a:pPr lvl="1">
              <a:spcBef>
                <a:spcPts val="600"/>
              </a:spcBef>
            </a:pPr>
            <a:r>
              <a:rPr lang="en-US" sz="1600" dirty="0" smtClean="0"/>
              <a:t>You can also use either the STI or </a:t>
            </a:r>
            <a:r>
              <a:rPr lang="en-US" sz="1600" dirty="0" err="1" smtClean="0"/>
              <a:t>Doxygen</a:t>
            </a:r>
            <a:r>
              <a:rPr lang="en-US" sz="1600" dirty="0" smtClean="0"/>
              <a:t> code analysis available from the Developer Documentation section of the MFIX website </a:t>
            </a:r>
            <a:r>
              <a:rPr lang="en-US" sz="1600" dirty="0" smtClean="0">
                <a:hlinkClick r:id="rId3"/>
              </a:rPr>
              <a:t>https://mfix.netl.doe.gov/members/development.php</a:t>
            </a:r>
            <a:r>
              <a:rPr lang="en-US" sz="1600" dirty="0" smtClean="0"/>
              <a:t>.</a:t>
            </a:r>
          </a:p>
          <a:p>
            <a:pPr lvl="1">
              <a:spcBef>
                <a:spcPts val="600"/>
              </a:spcBef>
            </a:pPr>
            <a:r>
              <a:rPr lang="en-US" sz="1600" dirty="0" smtClean="0"/>
              <a:t>Users can also browse through the </a:t>
            </a:r>
            <a:r>
              <a:rPr lang="en-US" sz="1600" b="1" dirty="0" smtClean="0">
                <a:solidFill>
                  <a:schemeClr val="accent5"/>
                </a:solidFill>
              </a:rPr>
              <a:t>latest</a:t>
            </a:r>
            <a:r>
              <a:rPr lang="en-US" sz="1600" dirty="0" smtClean="0"/>
              <a:t> code using CVSWEB </a:t>
            </a:r>
            <a:r>
              <a:rPr lang="en-US" sz="1600" dirty="0" smtClean="0">
                <a:hlinkClick r:id="rId3"/>
              </a:rPr>
              <a:t>https://</a:t>
            </a:r>
            <a:r>
              <a:rPr lang="en-US" sz="1600" dirty="0" smtClean="0">
                <a:hlinkClick r:id="rId3"/>
              </a:rPr>
              <a:t>mfix.netl.doe.gov/memb</a:t>
            </a:r>
            <a:r>
              <a:rPr lang="en-US" sz="1600" dirty="0" smtClean="0">
                <a:hlinkClick r:id="rId3"/>
              </a:rPr>
              <a:t>ers/development.php</a:t>
            </a:r>
            <a:r>
              <a:rPr lang="en-US" sz="1600" dirty="0" smtClean="0"/>
              <a:t>.</a:t>
            </a:r>
            <a:endParaRPr lang="en-US" sz="1600" dirty="0" smtClean="0"/>
          </a:p>
          <a:p>
            <a:pPr lvl="1">
              <a:spcBef>
                <a:spcPts val="600"/>
              </a:spcBef>
            </a:pPr>
            <a:endParaRPr lang="en-US" sz="1600" dirty="0" smtClean="0"/>
          </a:p>
          <a:p>
            <a:pPr>
              <a:spcBef>
                <a:spcPts val="600"/>
              </a:spcBef>
            </a:pPr>
            <a:endParaRPr lang="en-US" sz="2000" dirty="0" smtClean="0"/>
          </a:p>
          <a:p>
            <a:pPr>
              <a:spcBef>
                <a:spcPts val="600"/>
              </a:spcBef>
            </a:pPr>
            <a:endParaRPr lang="en-US" sz="2000" dirty="0" smtClean="0"/>
          </a:p>
          <a:p>
            <a:pPr>
              <a:spcBef>
                <a:spcPts val="600"/>
              </a:spcBef>
            </a:pPr>
            <a:endParaRPr lang="en-US" sz="2000" dirty="0"/>
          </a:p>
        </p:txBody>
      </p:sp>
      <p:sp>
        <p:nvSpPr>
          <p:cNvPr id="3" name="Title 2"/>
          <p:cNvSpPr>
            <a:spLocks noGrp="1"/>
          </p:cNvSpPr>
          <p:nvPr>
            <p:ph type="title"/>
          </p:nvPr>
        </p:nvSpPr>
        <p:spPr/>
        <p:txBody>
          <a:bodyPr>
            <a:normAutofit/>
          </a:bodyPr>
          <a:lstStyle/>
          <a:p>
            <a:r>
              <a:rPr lang="en-US" sz="2800" dirty="0" smtClean="0"/>
              <a:t>How can I get familiar with the details of the code?</a:t>
            </a:r>
            <a:endParaRPr lang="en-US" sz="2800" dirty="0"/>
          </a:p>
        </p:txBody>
      </p:sp>
      <p:sp>
        <p:nvSpPr>
          <p:cNvPr id="10" name="Rectangle 9"/>
          <p:cNvSpPr/>
          <p:nvPr/>
        </p:nvSpPr>
        <p:spPr>
          <a:xfrm>
            <a:off x="457200" y="3352800"/>
            <a:ext cx="8305800" cy="400110"/>
          </a:xfrm>
          <a:prstGeom prst="rect">
            <a:avLst/>
          </a:prstGeom>
        </p:spPr>
        <p:txBody>
          <a:bodyPr wrap="square">
            <a:spAutoFit/>
          </a:bodyPr>
          <a:lstStyle/>
          <a:p>
            <a:pPr>
              <a:spcBef>
                <a:spcPts val="600"/>
              </a:spcBef>
            </a:pPr>
            <a:r>
              <a:rPr lang="en-US" sz="2000" b="1" dirty="0" smtClean="0">
                <a:solidFill>
                  <a:srgbClr val="7030A0"/>
                </a:solidFill>
              </a:rPr>
              <a:t>Handy </a:t>
            </a:r>
            <a:r>
              <a:rPr lang="en-US" sz="2000" b="1" dirty="0" err="1" smtClean="0">
                <a:solidFill>
                  <a:srgbClr val="7030A0"/>
                </a:solidFill>
              </a:rPr>
              <a:t>unix</a:t>
            </a:r>
            <a:r>
              <a:rPr lang="en-US" sz="2000" b="1" dirty="0" smtClean="0">
                <a:solidFill>
                  <a:srgbClr val="7030A0"/>
                </a:solidFill>
              </a:rPr>
              <a:t>/</a:t>
            </a:r>
            <a:r>
              <a:rPr lang="en-US" sz="2000" b="1" dirty="0" err="1" smtClean="0">
                <a:solidFill>
                  <a:srgbClr val="7030A0"/>
                </a:solidFill>
              </a:rPr>
              <a:t>linux</a:t>
            </a:r>
            <a:r>
              <a:rPr lang="en-US" sz="2000" b="1" dirty="0" smtClean="0">
                <a:solidFill>
                  <a:srgbClr val="7030A0"/>
                </a:solidFill>
              </a:rPr>
              <a:t> tool for looking through the code files: </a:t>
            </a:r>
            <a:r>
              <a:rPr lang="en-US" sz="2000" b="1" i="1" dirty="0" err="1" smtClean="0">
                <a:solidFill>
                  <a:srgbClr val="7030A0"/>
                </a:solidFill>
              </a:rPr>
              <a:t>fgrep</a:t>
            </a:r>
            <a:endParaRPr lang="en-US" sz="2000" b="1" i="1" dirty="0" smtClean="0">
              <a:solidFill>
                <a:srgbClr val="7030A0"/>
              </a:solidFill>
            </a:endParaRPr>
          </a:p>
        </p:txBody>
      </p:sp>
      <p:sp>
        <p:nvSpPr>
          <p:cNvPr id="11" name="Rectangle 10"/>
          <p:cNvSpPr/>
          <p:nvPr/>
        </p:nvSpPr>
        <p:spPr>
          <a:xfrm>
            <a:off x="914400" y="3810000"/>
            <a:ext cx="4357283" cy="369332"/>
          </a:xfrm>
          <a:prstGeom prst="rect">
            <a:avLst/>
          </a:prstGeom>
        </p:spPr>
        <p:txBody>
          <a:bodyPr wrap="none">
            <a:spAutoFit/>
          </a:bodyPr>
          <a:lstStyle/>
          <a:p>
            <a:pPr>
              <a:spcBef>
                <a:spcPts val="600"/>
              </a:spcBef>
            </a:pPr>
            <a:r>
              <a:rPr lang="en-US" dirty="0" smtClean="0"/>
              <a:t>What does it do? Searches a file for a string </a:t>
            </a:r>
          </a:p>
        </p:txBody>
      </p:sp>
      <p:sp>
        <p:nvSpPr>
          <p:cNvPr id="12" name="Rectangle 11"/>
          <p:cNvSpPr/>
          <p:nvPr/>
        </p:nvSpPr>
        <p:spPr>
          <a:xfrm>
            <a:off x="914400" y="6248400"/>
            <a:ext cx="3390544" cy="369332"/>
          </a:xfrm>
          <a:prstGeom prst="rect">
            <a:avLst/>
          </a:prstGeom>
        </p:spPr>
        <p:txBody>
          <a:bodyPr wrap="none">
            <a:spAutoFit/>
          </a:bodyPr>
          <a:lstStyle/>
          <a:p>
            <a:pPr>
              <a:spcBef>
                <a:spcPts val="600"/>
              </a:spcBef>
            </a:pPr>
            <a:r>
              <a:rPr lang="en-US" dirty="0" smtClean="0"/>
              <a:t>Additional information:  </a:t>
            </a:r>
            <a:r>
              <a:rPr lang="en-US" i="1" dirty="0" smtClean="0"/>
              <a:t>man </a:t>
            </a:r>
            <a:r>
              <a:rPr lang="en-US" i="1" dirty="0" err="1" smtClean="0"/>
              <a:t>grep</a:t>
            </a:r>
            <a:endParaRPr lang="en-US" i="1" dirty="0" smtClean="0"/>
          </a:p>
        </p:txBody>
      </p:sp>
      <p:sp>
        <p:nvSpPr>
          <p:cNvPr id="13" name="Rectangle 12"/>
          <p:cNvSpPr/>
          <p:nvPr/>
        </p:nvSpPr>
        <p:spPr>
          <a:xfrm>
            <a:off x="914400" y="4267200"/>
            <a:ext cx="6781800" cy="369332"/>
          </a:xfrm>
          <a:prstGeom prst="rect">
            <a:avLst/>
          </a:prstGeom>
        </p:spPr>
        <p:txBody>
          <a:bodyPr wrap="square">
            <a:spAutoFit/>
          </a:bodyPr>
          <a:lstStyle/>
          <a:p>
            <a:r>
              <a:rPr lang="en-US" dirty="0" smtClean="0"/>
              <a:t>Example:  Search for all instances of ‘</a:t>
            </a:r>
            <a:r>
              <a:rPr lang="en-US" dirty="0" err="1" smtClean="0"/>
              <a:t>calc_coeff</a:t>
            </a:r>
            <a:r>
              <a:rPr lang="en-US" dirty="0" smtClean="0"/>
              <a:t>’ in source code. </a:t>
            </a:r>
          </a:p>
        </p:txBody>
      </p:sp>
      <p:sp>
        <p:nvSpPr>
          <p:cNvPr id="15" name="Rectangle 14"/>
          <p:cNvSpPr/>
          <p:nvPr/>
        </p:nvSpPr>
        <p:spPr>
          <a:xfrm>
            <a:off x="1295400" y="4648200"/>
            <a:ext cx="7696200" cy="923330"/>
          </a:xfrm>
          <a:prstGeom prst="rect">
            <a:avLst/>
          </a:prstGeom>
        </p:spPr>
        <p:txBody>
          <a:bodyPr wrap="square">
            <a:spAutoFit/>
          </a:bodyPr>
          <a:lstStyle/>
          <a:p>
            <a:pPr marL="177800" indent="-177800">
              <a:buFont typeface="Arial" pitchFamily="34" charset="0"/>
              <a:buChar char="•"/>
            </a:pPr>
            <a:r>
              <a:rPr lang="en-US" dirty="0" smtClean="0"/>
              <a:t>Go to your model directory level </a:t>
            </a:r>
          </a:p>
          <a:p>
            <a:pPr marL="177800" indent="-177800">
              <a:buFont typeface="Arial" pitchFamily="34" charset="0"/>
              <a:buChar char="•"/>
            </a:pPr>
            <a:r>
              <a:rPr lang="en-US" dirty="0" smtClean="0"/>
              <a:t>At command prompt type: </a:t>
            </a:r>
            <a:r>
              <a:rPr lang="en-US" i="1" dirty="0" err="1" smtClean="0"/>
              <a:t>fgrep</a:t>
            </a:r>
            <a:r>
              <a:rPr lang="en-US" i="1" dirty="0" smtClean="0"/>
              <a:t> –</a:t>
            </a:r>
            <a:r>
              <a:rPr lang="en-US" i="1" dirty="0" err="1" smtClean="0"/>
              <a:t>i</a:t>
            </a:r>
            <a:r>
              <a:rPr lang="en-US" i="1" dirty="0" smtClean="0"/>
              <a:t> </a:t>
            </a:r>
            <a:r>
              <a:rPr lang="en-US" i="1" dirty="0" err="1" smtClean="0"/>
              <a:t>calc_coeff</a:t>
            </a:r>
            <a:r>
              <a:rPr lang="en-US" i="1" dirty="0" smtClean="0"/>
              <a:t> *.*</a:t>
            </a:r>
          </a:p>
          <a:p>
            <a:pPr marL="177800" indent="-177800">
              <a:buFont typeface="Arial" pitchFamily="34" charset="0"/>
              <a:buChar char="•"/>
            </a:pPr>
            <a:r>
              <a:rPr lang="en-US" dirty="0" smtClean="0"/>
              <a:t>Will return all instances of </a:t>
            </a:r>
            <a:r>
              <a:rPr lang="en-US" dirty="0" err="1" smtClean="0"/>
              <a:t>calc_coeff</a:t>
            </a:r>
            <a:r>
              <a:rPr lang="en-US" dirty="0" smtClean="0"/>
              <a:t> found in the model directory files</a:t>
            </a:r>
            <a:endParaRPr lang="en-US" dirty="0"/>
          </a:p>
        </p:txBody>
      </p:sp>
      <p:sp>
        <p:nvSpPr>
          <p:cNvPr id="16" name="Rectangle 15"/>
          <p:cNvSpPr/>
          <p:nvPr/>
        </p:nvSpPr>
        <p:spPr>
          <a:xfrm>
            <a:off x="914400" y="5562600"/>
            <a:ext cx="1696298" cy="369332"/>
          </a:xfrm>
          <a:prstGeom prst="rect">
            <a:avLst/>
          </a:prstGeom>
        </p:spPr>
        <p:txBody>
          <a:bodyPr wrap="none">
            <a:spAutoFit/>
          </a:bodyPr>
          <a:lstStyle/>
          <a:p>
            <a:pPr>
              <a:spcBef>
                <a:spcPts val="600"/>
              </a:spcBef>
            </a:pPr>
            <a:r>
              <a:rPr lang="en-US" dirty="0" smtClean="0"/>
              <a:t>Useful variation</a:t>
            </a:r>
          </a:p>
        </p:txBody>
      </p:sp>
      <p:sp>
        <p:nvSpPr>
          <p:cNvPr id="17" name="Rectangle 16"/>
          <p:cNvSpPr/>
          <p:nvPr/>
        </p:nvSpPr>
        <p:spPr>
          <a:xfrm>
            <a:off x="1295400" y="5867400"/>
            <a:ext cx="4572000" cy="369332"/>
          </a:xfrm>
          <a:prstGeom prst="rect">
            <a:avLst/>
          </a:prstGeom>
        </p:spPr>
        <p:txBody>
          <a:bodyPr>
            <a:spAutoFit/>
          </a:bodyPr>
          <a:lstStyle/>
          <a:p>
            <a:pPr marL="228600" indent="-228600">
              <a:spcBef>
                <a:spcPts val="600"/>
              </a:spcBef>
              <a:buFont typeface="Arial" pitchFamily="34" charset="0"/>
              <a:buChar char="•"/>
            </a:pPr>
            <a:r>
              <a:rPr lang="en-US" i="1" dirty="0" err="1" smtClean="0"/>
              <a:t>grep</a:t>
            </a:r>
            <a:r>
              <a:rPr lang="en-US" i="1" dirty="0" smtClean="0"/>
              <a:t> –</a:t>
            </a:r>
            <a:r>
              <a:rPr lang="en-US" i="1" dirty="0" err="1" smtClean="0"/>
              <a:t>i</a:t>
            </a:r>
            <a:r>
              <a:rPr lang="en-US" i="1" dirty="0" smtClean="0"/>
              <a:t> </a:t>
            </a:r>
            <a:r>
              <a:rPr lang="en-US" i="1" dirty="0" err="1" smtClean="0"/>
              <a:t>calc_coeff</a:t>
            </a:r>
            <a:r>
              <a:rPr lang="en-US" i="1" dirty="0" smtClean="0"/>
              <a:t> *.* | more </a:t>
            </a:r>
          </a:p>
        </p:txBody>
      </p:sp>
      <p:sp>
        <p:nvSpPr>
          <p:cNvPr id="18" name="Line Callout 2 17"/>
          <p:cNvSpPr/>
          <p:nvPr/>
        </p:nvSpPr>
        <p:spPr>
          <a:xfrm>
            <a:off x="6705600" y="4648200"/>
            <a:ext cx="2057400" cy="381000"/>
          </a:xfrm>
          <a:prstGeom prst="borderCallout2">
            <a:avLst>
              <a:gd name="adj1" fmla="val 18750"/>
              <a:gd name="adj2" fmla="val -8333"/>
              <a:gd name="adj3" fmla="val 18750"/>
              <a:gd name="adj4" fmla="val -16667"/>
              <a:gd name="adj5" fmla="val 94131"/>
              <a:gd name="adj6" fmla="val -81865"/>
            </a:avLst>
          </a:prstGeom>
          <a:solidFill>
            <a:schemeClr val="accent1">
              <a:alpha val="2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Command option to ignore case</a:t>
            </a:r>
            <a:endParaRPr lang="en-US" sz="1200" dirty="0">
              <a:solidFill>
                <a:schemeClr val="tx1"/>
              </a:solidFill>
            </a:endParaRPr>
          </a:p>
        </p:txBody>
      </p:sp>
      <p:sp>
        <p:nvSpPr>
          <p:cNvPr id="19" name="Line Callout 2 18"/>
          <p:cNvSpPr/>
          <p:nvPr/>
        </p:nvSpPr>
        <p:spPr>
          <a:xfrm>
            <a:off x="6019800" y="5715000"/>
            <a:ext cx="2590800" cy="381000"/>
          </a:xfrm>
          <a:prstGeom prst="borderCallout2">
            <a:avLst>
              <a:gd name="adj1" fmla="val 18750"/>
              <a:gd name="adj2" fmla="val -8333"/>
              <a:gd name="adj3" fmla="val 18750"/>
              <a:gd name="adj4" fmla="val -16667"/>
              <a:gd name="adj5" fmla="val 60798"/>
              <a:gd name="adj6" fmla="val -84401"/>
            </a:avLst>
          </a:prstGeom>
          <a:solidFill>
            <a:schemeClr val="accent1">
              <a:alpha val="2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Filter text  output to one screen at a time</a:t>
            </a:r>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990600"/>
            <a:ext cx="8458200" cy="5257800"/>
          </a:xfrm>
        </p:spPr>
        <p:txBody>
          <a:bodyPr>
            <a:noAutofit/>
          </a:bodyPr>
          <a:lstStyle/>
          <a:p>
            <a:pPr>
              <a:spcBef>
                <a:spcPts val="600"/>
              </a:spcBef>
            </a:pPr>
            <a:r>
              <a:rPr lang="en-US" sz="2000" dirty="0" smtClean="0"/>
              <a:t>You have access to the source code (advantage of open source)</a:t>
            </a:r>
          </a:p>
          <a:p>
            <a:pPr lvl="1">
              <a:spcBef>
                <a:spcPts val="600"/>
              </a:spcBef>
            </a:pPr>
            <a:r>
              <a:rPr lang="en-US" sz="1600" dirty="0" smtClean="0"/>
              <a:t>You can browse through individual files although this can be tedious.</a:t>
            </a:r>
          </a:p>
          <a:p>
            <a:pPr lvl="1">
              <a:spcBef>
                <a:spcPts val="600"/>
              </a:spcBef>
            </a:pPr>
            <a:r>
              <a:rPr lang="en-US" sz="1600" dirty="0" smtClean="0"/>
              <a:t>You can also use either the STI or </a:t>
            </a:r>
            <a:r>
              <a:rPr lang="en-US" sz="1600" dirty="0" err="1" smtClean="0"/>
              <a:t>Doxygen</a:t>
            </a:r>
            <a:r>
              <a:rPr lang="en-US" sz="1600" dirty="0" smtClean="0"/>
              <a:t> code analysis available from the Developer Documentation section of the MFIX website </a:t>
            </a:r>
            <a:r>
              <a:rPr lang="en-US" sz="1600" dirty="0" smtClean="0">
                <a:hlinkClick r:id="rId3"/>
              </a:rPr>
              <a:t>https://mfix.netl.doe.gov/members/development.php</a:t>
            </a:r>
            <a:r>
              <a:rPr lang="en-US" sz="1600" dirty="0" smtClean="0"/>
              <a:t>.</a:t>
            </a:r>
          </a:p>
          <a:p>
            <a:pPr lvl="1">
              <a:spcBef>
                <a:spcPts val="600"/>
              </a:spcBef>
            </a:pPr>
            <a:r>
              <a:rPr lang="en-US" sz="1600" dirty="0" smtClean="0"/>
              <a:t>Users can also browse through the </a:t>
            </a:r>
            <a:r>
              <a:rPr lang="en-US" sz="1600" b="1" dirty="0" smtClean="0">
                <a:solidFill>
                  <a:schemeClr val="accent5"/>
                </a:solidFill>
              </a:rPr>
              <a:t>latest</a:t>
            </a:r>
            <a:r>
              <a:rPr lang="en-US" sz="1600" dirty="0" smtClean="0"/>
              <a:t> code using CVSWEB </a:t>
            </a:r>
            <a:r>
              <a:rPr lang="en-US" sz="1600" dirty="0" smtClean="0">
                <a:hlinkClick r:id="rId3"/>
              </a:rPr>
              <a:t>https://mfix.netl.doe.gov/members/development.php</a:t>
            </a:r>
            <a:r>
              <a:rPr lang="en-US" sz="1600" dirty="0" smtClean="0"/>
              <a:t>.</a:t>
            </a:r>
            <a:endParaRPr lang="en-US" sz="1600" dirty="0" smtClean="0"/>
          </a:p>
          <a:p>
            <a:pPr lvl="1">
              <a:spcBef>
                <a:spcPts val="600"/>
              </a:spcBef>
            </a:pPr>
            <a:endParaRPr lang="en-US" sz="1600" dirty="0" smtClean="0"/>
          </a:p>
          <a:p>
            <a:pPr>
              <a:spcBef>
                <a:spcPts val="600"/>
              </a:spcBef>
            </a:pPr>
            <a:r>
              <a:rPr lang="en-US" sz="2000" dirty="0" smtClean="0"/>
              <a:t>Documentation (from the webpage or with the MFIX package)</a:t>
            </a:r>
          </a:p>
          <a:p>
            <a:pPr lvl="1">
              <a:spcBef>
                <a:spcPts val="600"/>
              </a:spcBef>
            </a:pPr>
            <a:r>
              <a:rPr lang="en-US" sz="1600" dirty="0" smtClean="0"/>
              <a:t>Internal documentation (comment lines in the code)</a:t>
            </a:r>
          </a:p>
          <a:p>
            <a:pPr lvl="1">
              <a:spcBef>
                <a:spcPts val="600"/>
              </a:spcBef>
            </a:pPr>
            <a:r>
              <a:rPr lang="en-US" sz="1600" b="1" dirty="0" smtClean="0">
                <a:solidFill>
                  <a:schemeClr val="accent5"/>
                </a:solidFill>
              </a:rPr>
              <a:t>Constantly updated </a:t>
            </a:r>
            <a:r>
              <a:rPr lang="en-US" sz="1600" b="1" i="1" dirty="0" smtClean="0">
                <a:solidFill>
                  <a:schemeClr val="accent5"/>
                </a:solidFill>
              </a:rPr>
              <a:t>Readme.pdf</a:t>
            </a:r>
            <a:r>
              <a:rPr lang="en-US" sz="1600" b="1" dirty="0" smtClean="0">
                <a:solidFill>
                  <a:schemeClr val="accent5"/>
                </a:solidFill>
              </a:rPr>
              <a:t> and </a:t>
            </a:r>
            <a:r>
              <a:rPr lang="en-US" sz="1600" b="1" i="1" dirty="0" err="1" smtClean="0">
                <a:solidFill>
                  <a:schemeClr val="accent5"/>
                </a:solidFill>
              </a:rPr>
              <a:t>MFIX_equations</a:t>
            </a:r>
            <a:r>
              <a:rPr lang="en-US" sz="1600" b="1" dirty="0" smtClean="0">
                <a:solidFill>
                  <a:schemeClr val="accent5"/>
                </a:solidFill>
              </a:rPr>
              <a:t> files</a:t>
            </a:r>
          </a:p>
          <a:p>
            <a:pPr lvl="1">
              <a:spcBef>
                <a:spcPts val="600"/>
              </a:spcBef>
            </a:pPr>
            <a:r>
              <a:rPr lang="en-US" sz="1600" dirty="0" smtClean="0"/>
              <a:t>Legacy manuals, presentations and developer notes</a:t>
            </a:r>
          </a:p>
          <a:p>
            <a:pPr lvl="1">
              <a:spcBef>
                <a:spcPts val="600"/>
              </a:spcBef>
            </a:pPr>
            <a:endParaRPr lang="en-US" sz="1600" dirty="0" smtClean="0"/>
          </a:p>
          <a:p>
            <a:pPr>
              <a:spcBef>
                <a:spcPts val="600"/>
              </a:spcBef>
            </a:pPr>
            <a:r>
              <a:rPr lang="en-US" sz="2000" dirty="0" smtClean="0"/>
              <a:t>Number of test and tutorial cases</a:t>
            </a:r>
          </a:p>
          <a:p>
            <a:pPr>
              <a:spcBef>
                <a:spcPts val="600"/>
              </a:spcBef>
            </a:pPr>
            <a:endParaRPr lang="en-US" sz="2000" dirty="0" smtClean="0"/>
          </a:p>
          <a:p>
            <a:pPr>
              <a:spcBef>
                <a:spcPts val="600"/>
              </a:spcBef>
            </a:pPr>
            <a:r>
              <a:rPr lang="en-US" sz="2000" dirty="0" smtClean="0"/>
              <a:t>Communication through various mailing lists including </a:t>
            </a:r>
            <a:r>
              <a:rPr lang="en-US" sz="2000" dirty="0" smtClean="0">
                <a:hlinkClick r:id="rId4"/>
              </a:rPr>
              <a:t>mfix-help@mfix.netl.doe.gov</a:t>
            </a:r>
            <a:endParaRPr lang="en-US" sz="2000" dirty="0"/>
          </a:p>
        </p:txBody>
      </p:sp>
      <p:sp>
        <p:nvSpPr>
          <p:cNvPr id="3" name="Title 2"/>
          <p:cNvSpPr>
            <a:spLocks noGrp="1"/>
          </p:cNvSpPr>
          <p:nvPr>
            <p:ph type="title"/>
          </p:nvPr>
        </p:nvSpPr>
        <p:spPr/>
        <p:txBody>
          <a:bodyPr>
            <a:normAutofit/>
          </a:bodyPr>
          <a:lstStyle/>
          <a:p>
            <a:r>
              <a:rPr lang="en-US" sz="2800" dirty="0" smtClean="0"/>
              <a:t>How can I get familiar with the details of the code?</a:t>
            </a:r>
            <a:endParaRPr lang="en-US" sz="2800"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990600"/>
            <a:ext cx="8229600" cy="4626547"/>
          </a:xfrm>
        </p:spPr>
        <p:txBody>
          <a:bodyPr>
            <a:normAutofit fontScale="70000" lnSpcReduction="20000"/>
          </a:bodyPr>
          <a:lstStyle/>
          <a:p>
            <a:r>
              <a:rPr lang="en-US" dirty="0" smtClean="0"/>
              <a:t>MFIX is a modular program consisting of subroutines that have a single purpose (see contents of </a:t>
            </a:r>
            <a:r>
              <a:rPr lang="en-US" dirty="0" err="1" smtClean="0"/>
              <a:t>mfix</a:t>
            </a:r>
            <a:r>
              <a:rPr lang="en-US" dirty="0" smtClean="0"/>
              <a:t>/model)</a:t>
            </a:r>
          </a:p>
          <a:p>
            <a:pPr lvl="2"/>
            <a:endParaRPr lang="en-US" dirty="0" smtClean="0"/>
          </a:p>
          <a:p>
            <a:r>
              <a:rPr lang="en-US" dirty="0" smtClean="0"/>
              <a:t>See mod files for names of major variables (e.g., </a:t>
            </a:r>
            <a:r>
              <a:rPr lang="en-US" b="1" dirty="0" err="1" smtClean="0">
                <a:solidFill>
                  <a:schemeClr val="accent1"/>
                </a:solidFill>
              </a:rPr>
              <a:t>fldvar_mod</a:t>
            </a:r>
            <a:r>
              <a:rPr lang="en-US" dirty="0" smtClean="0"/>
              <a:t>)</a:t>
            </a:r>
          </a:p>
          <a:p>
            <a:pPr lvl="1"/>
            <a:r>
              <a:rPr lang="en-US" dirty="0" smtClean="0"/>
              <a:t>A subscript or superscript in the name is identified by a underscore (e.g., </a:t>
            </a:r>
            <a:r>
              <a:rPr lang="en-US" dirty="0" err="1" smtClean="0">
                <a:latin typeface="Symbol" pitchFamily="18" charset="2"/>
              </a:rPr>
              <a:t>e</a:t>
            </a:r>
            <a:r>
              <a:rPr lang="en-US" baseline="-25000" dirty="0" err="1" smtClean="0"/>
              <a:t>g</a:t>
            </a:r>
            <a:r>
              <a:rPr lang="en-US" dirty="0" smtClean="0"/>
              <a:t> =&gt; </a:t>
            </a:r>
            <a:r>
              <a:rPr lang="en-US" dirty="0" err="1" smtClean="0"/>
              <a:t>EP_g</a:t>
            </a:r>
            <a:r>
              <a:rPr lang="en-US" dirty="0" smtClean="0"/>
              <a:t>)</a:t>
            </a:r>
          </a:p>
          <a:p>
            <a:pPr lvl="1"/>
            <a:r>
              <a:rPr lang="en-US" dirty="0" smtClean="0"/>
              <a:t>An ‘o’ represents division and ‘x’ represents multiplication (e.g., </a:t>
            </a:r>
            <a:r>
              <a:rPr lang="en-US" dirty="0" err="1" smtClean="0"/>
              <a:t>dt</a:t>
            </a:r>
            <a:r>
              <a:rPr lang="en-US" dirty="0" smtClean="0"/>
              <a:t>/</a:t>
            </a:r>
            <a:r>
              <a:rPr lang="en-US" dirty="0" err="1" smtClean="0"/>
              <a:t>dx</a:t>
            </a:r>
            <a:r>
              <a:rPr lang="en-US" dirty="0" smtClean="0"/>
              <a:t> = </a:t>
            </a:r>
            <a:r>
              <a:rPr lang="en-US" dirty="0" err="1" smtClean="0"/>
              <a:t>dtodx</a:t>
            </a:r>
            <a:r>
              <a:rPr lang="en-US" dirty="0" smtClean="0"/>
              <a:t>)</a:t>
            </a:r>
          </a:p>
          <a:p>
            <a:pPr lvl="2"/>
            <a:endParaRPr lang="en-US" dirty="0" smtClean="0"/>
          </a:p>
          <a:p>
            <a:r>
              <a:rPr lang="en-US" dirty="0" smtClean="0"/>
              <a:t>Pay attention to indices used in MFIX.  The three dimensional arrays (I,J,K) are stored as a one-dimensional arrays with the index IJK, which is calculated using the function FUNIJK (see </a:t>
            </a:r>
            <a:r>
              <a:rPr lang="en-US" b="1" dirty="0" smtClean="0">
                <a:solidFill>
                  <a:schemeClr val="accent4"/>
                </a:solidFill>
              </a:rPr>
              <a:t>function.inc</a:t>
            </a:r>
            <a:r>
              <a:rPr lang="en-US" dirty="0" smtClean="0"/>
              <a:t> and </a:t>
            </a:r>
            <a:r>
              <a:rPr lang="en-US" b="1" dirty="0" smtClean="0">
                <a:solidFill>
                  <a:schemeClr val="accent4"/>
                </a:solidFill>
              </a:rPr>
              <a:t>set_index1.f</a:t>
            </a:r>
            <a:r>
              <a:rPr lang="en-US" dirty="0" smtClean="0"/>
              <a:t>).</a:t>
            </a:r>
          </a:p>
          <a:p>
            <a:pPr lvl="2"/>
            <a:endParaRPr lang="en-US" dirty="0" smtClean="0"/>
          </a:p>
          <a:p>
            <a:r>
              <a:rPr lang="en-US" dirty="0" smtClean="0"/>
              <a:t>MFIX has several statement functions (convenience, minimize errors).  For example </a:t>
            </a:r>
            <a:r>
              <a:rPr lang="en-US" b="1" dirty="0" smtClean="0">
                <a:solidFill>
                  <a:schemeClr val="accent4"/>
                </a:solidFill>
              </a:rPr>
              <a:t>fun_avg1.inc</a:t>
            </a:r>
            <a:r>
              <a:rPr lang="en-US" dirty="0" smtClean="0"/>
              <a:t> contains functions for spatially averaging variables.</a:t>
            </a:r>
          </a:p>
          <a:p>
            <a:endParaRPr lang="en-US" dirty="0"/>
          </a:p>
        </p:txBody>
      </p:sp>
      <p:sp>
        <p:nvSpPr>
          <p:cNvPr id="3" name="Title 2"/>
          <p:cNvSpPr>
            <a:spLocks noGrp="1"/>
          </p:cNvSpPr>
          <p:nvPr>
            <p:ph type="title"/>
          </p:nvPr>
        </p:nvSpPr>
        <p:spPr/>
        <p:txBody>
          <a:bodyPr/>
          <a:lstStyle/>
          <a:p>
            <a:r>
              <a:rPr lang="en-US" dirty="0" smtClean="0"/>
              <a:t>MFIX program	</a:t>
            </a:r>
            <a:endParaRPr 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For your reference</a:t>
            </a:r>
            <a:endParaRPr lang="en-US" dirty="0"/>
          </a:p>
        </p:txBody>
      </p:sp>
      <p:pic>
        <p:nvPicPr>
          <p:cNvPr id="200707" name="Picture 3"/>
          <p:cNvPicPr>
            <a:picLocks noChangeAspect="1" noChangeArrowheads="1"/>
          </p:cNvPicPr>
          <p:nvPr/>
        </p:nvPicPr>
        <p:blipFill>
          <a:blip r:embed="rId3" cstate="print"/>
          <a:srcRect/>
          <a:stretch>
            <a:fillRect/>
          </a:stretch>
        </p:blipFill>
        <p:spPr bwMode="auto">
          <a:xfrm>
            <a:off x="0" y="3048000"/>
            <a:ext cx="5800725" cy="3562350"/>
          </a:xfrm>
          <a:prstGeom prst="rect">
            <a:avLst/>
          </a:prstGeom>
          <a:noFill/>
          <a:ln w="9525">
            <a:noFill/>
            <a:miter lim="800000"/>
            <a:headEnd/>
            <a:tailEnd/>
          </a:ln>
        </p:spPr>
      </p:pic>
      <p:sp>
        <p:nvSpPr>
          <p:cNvPr id="7" name="Rectangle 6"/>
          <p:cNvSpPr/>
          <p:nvPr/>
        </p:nvSpPr>
        <p:spPr>
          <a:xfrm>
            <a:off x="228600" y="914400"/>
            <a:ext cx="3279809" cy="369332"/>
          </a:xfrm>
          <a:prstGeom prst="rect">
            <a:avLst/>
          </a:prstGeom>
        </p:spPr>
        <p:txBody>
          <a:bodyPr wrap="none">
            <a:spAutoFit/>
          </a:bodyPr>
          <a:lstStyle/>
          <a:p>
            <a:r>
              <a:rPr lang="en-US" b="1" dirty="0" smtClean="0"/>
              <a:t>Coordinate System and Grid</a:t>
            </a:r>
            <a:endParaRPr lang="en-US" dirty="0"/>
          </a:p>
        </p:txBody>
      </p:sp>
      <p:sp>
        <p:nvSpPr>
          <p:cNvPr id="8" name="Rectangle 7"/>
          <p:cNvSpPr/>
          <p:nvPr/>
        </p:nvSpPr>
        <p:spPr>
          <a:xfrm>
            <a:off x="4114800" y="3124200"/>
            <a:ext cx="5715000" cy="369332"/>
          </a:xfrm>
          <a:prstGeom prst="rect">
            <a:avLst/>
          </a:prstGeom>
        </p:spPr>
        <p:txBody>
          <a:bodyPr wrap="square">
            <a:spAutoFit/>
          </a:bodyPr>
          <a:lstStyle/>
          <a:p>
            <a:r>
              <a:rPr lang="en-US" b="1" dirty="0" smtClean="0"/>
              <a:t>Numerical Grid and Naming Conventions</a:t>
            </a:r>
            <a:endParaRPr lang="en-US" dirty="0"/>
          </a:p>
        </p:txBody>
      </p:sp>
      <p:pic>
        <p:nvPicPr>
          <p:cNvPr id="200706" name="Picture 2"/>
          <p:cNvPicPr>
            <a:picLocks noGrp="1" noChangeAspect="1" noChangeArrowheads="1"/>
          </p:cNvPicPr>
          <p:nvPr>
            <p:ph idx="1"/>
          </p:nvPr>
        </p:nvPicPr>
        <p:blipFill>
          <a:blip r:embed="rId4" cstate="print"/>
          <a:srcRect/>
          <a:stretch>
            <a:fillRect/>
          </a:stretch>
        </p:blipFill>
        <p:spPr bwMode="auto">
          <a:xfrm>
            <a:off x="4038600" y="381000"/>
            <a:ext cx="4743450" cy="2533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en-US" dirty="0" smtClean="0"/>
              <a:t>Four your Reference</a:t>
            </a:r>
            <a:endParaRPr lang="en-US" dirty="0"/>
          </a:p>
        </p:txBody>
      </p:sp>
      <p:sp>
        <p:nvSpPr>
          <p:cNvPr id="2055" name="Freeform 7"/>
          <p:cNvSpPr>
            <a:spLocks/>
          </p:cNvSpPr>
          <p:nvPr/>
        </p:nvSpPr>
        <p:spPr bwMode="auto">
          <a:xfrm>
            <a:off x="3048000" y="3276600"/>
            <a:ext cx="2312988" cy="1882775"/>
          </a:xfrm>
          <a:custGeom>
            <a:avLst/>
            <a:gdLst/>
            <a:ahLst/>
            <a:cxnLst>
              <a:cxn ang="0">
                <a:pos x="0" y="300"/>
              </a:cxn>
              <a:cxn ang="0">
                <a:pos x="0" y="1186"/>
              </a:cxn>
              <a:cxn ang="0">
                <a:pos x="934" y="1186"/>
              </a:cxn>
              <a:cxn ang="0">
                <a:pos x="1457" y="886"/>
              </a:cxn>
              <a:cxn ang="0">
                <a:pos x="1457" y="0"/>
              </a:cxn>
              <a:cxn ang="0">
                <a:pos x="522" y="0"/>
              </a:cxn>
              <a:cxn ang="0">
                <a:pos x="0" y="300"/>
              </a:cxn>
            </a:cxnLst>
            <a:rect l="0" t="0" r="r" b="b"/>
            <a:pathLst>
              <a:path w="1457" h="1186">
                <a:moveTo>
                  <a:pt x="0" y="300"/>
                </a:moveTo>
                <a:lnTo>
                  <a:pt x="0" y="1186"/>
                </a:lnTo>
                <a:lnTo>
                  <a:pt x="934" y="1186"/>
                </a:lnTo>
                <a:lnTo>
                  <a:pt x="1457" y="886"/>
                </a:lnTo>
                <a:lnTo>
                  <a:pt x="1457" y="0"/>
                </a:lnTo>
                <a:lnTo>
                  <a:pt x="522" y="0"/>
                </a:lnTo>
                <a:lnTo>
                  <a:pt x="0" y="300"/>
                </a:lnTo>
                <a:close/>
              </a:path>
            </a:pathLst>
          </a:custGeom>
          <a:solidFill>
            <a:srgbClr val="7DFFFF"/>
          </a:solidFill>
          <a:ln w="9525">
            <a:noFill/>
            <a:round/>
            <a:headEnd/>
            <a:tailEnd/>
          </a:ln>
        </p:spPr>
        <p:txBody>
          <a:bodyPr/>
          <a:lstStyle/>
          <a:p>
            <a:endParaRPr lang="en-US"/>
          </a:p>
        </p:txBody>
      </p:sp>
      <p:sp>
        <p:nvSpPr>
          <p:cNvPr id="2056" name="Freeform 8"/>
          <p:cNvSpPr>
            <a:spLocks/>
          </p:cNvSpPr>
          <p:nvPr/>
        </p:nvSpPr>
        <p:spPr bwMode="auto">
          <a:xfrm>
            <a:off x="3000375" y="3282950"/>
            <a:ext cx="2312988" cy="1882775"/>
          </a:xfrm>
          <a:custGeom>
            <a:avLst/>
            <a:gdLst/>
            <a:ahLst/>
            <a:cxnLst>
              <a:cxn ang="0">
                <a:pos x="0" y="300"/>
              </a:cxn>
              <a:cxn ang="0">
                <a:pos x="0" y="1186"/>
              </a:cxn>
              <a:cxn ang="0">
                <a:pos x="934" y="1186"/>
              </a:cxn>
              <a:cxn ang="0">
                <a:pos x="1457" y="886"/>
              </a:cxn>
              <a:cxn ang="0">
                <a:pos x="1457" y="0"/>
              </a:cxn>
              <a:cxn ang="0">
                <a:pos x="522" y="0"/>
              </a:cxn>
              <a:cxn ang="0">
                <a:pos x="0" y="300"/>
              </a:cxn>
            </a:cxnLst>
            <a:rect l="0" t="0" r="r" b="b"/>
            <a:pathLst>
              <a:path w="1457" h="1186">
                <a:moveTo>
                  <a:pt x="0" y="300"/>
                </a:moveTo>
                <a:lnTo>
                  <a:pt x="0" y="1186"/>
                </a:lnTo>
                <a:lnTo>
                  <a:pt x="934" y="1186"/>
                </a:lnTo>
                <a:lnTo>
                  <a:pt x="1457" y="886"/>
                </a:lnTo>
                <a:lnTo>
                  <a:pt x="1457" y="0"/>
                </a:lnTo>
                <a:lnTo>
                  <a:pt x="522" y="0"/>
                </a:lnTo>
                <a:lnTo>
                  <a:pt x="0" y="300"/>
                </a:lnTo>
              </a:path>
            </a:pathLst>
          </a:custGeom>
          <a:noFill/>
          <a:ln w="0">
            <a:solidFill>
              <a:srgbClr val="000000"/>
            </a:solidFill>
            <a:prstDash val="solid"/>
            <a:round/>
            <a:headEnd/>
            <a:tailEnd/>
          </a:ln>
        </p:spPr>
        <p:txBody>
          <a:bodyPr/>
          <a:lstStyle/>
          <a:p>
            <a:endParaRPr lang="en-US"/>
          </a:p>
        </p:txBody>
      </p:sp>
      <p:sp>
        <p:nvSpPr>
          <p:cNvPr id="2057" name="Line 9"/>
          <p:cNvSpPr>
            <a:spLocks noChangeShapeType="1"/>
          </p:cNvSpPr>
          <p:nvPr/>
        </p:nvSpPr>
        <p:spPr bwMode="auto">
          <a:xfrm flipV="1">
            <a:off x="4483100" y="3282950"/>
            <a:ext cx="830263" cy="476250"/>
          </a:xfrm>
          <a:prstGeom prst="line">
            <a:avLst/>
          </a:prstGeom>
          <a:noFill/>
          <a:ln w="0">
            <a:solidFill>
              <a:srgbClr val="000000"/>
            </a:solidFill>
            <a:round/>
            <a:headEnd/>
            <a:tailEnd/>
          </a:ln>
        </p:spPr>
        <p:txBody>
          <a:bodyPr/>
          <a:lstStyle/>
          <a:p>
            <a:endParaRPr lang="en-US"/>
          </a:p>
        </p:txBody>
      </p:sp>
      <p:sp>
        <p:nvSpPr>
          <p:cNvPr id="2058" name="Rectangle 10"/>
          <p:cNvSpPr>
            <a:spLocks noChangeArrowheads="1"/>
          </p:cNvSpPr>
          <p:nvPr/>
        </p:nvSpPr>
        <p:spPr bwMode="auto">
          <a:xfrm>
            <a:off x="3000375" y="3759200"/>
            <a:ext cx="1482725" cy="1406525"/>
          </a:xfrm>
          <a:prstGeom prst="rect">
            <a:avLst/>
          </a:prstGeom>
          <a:solidFill>
            <a:srgbClr val="B6FFFF"/>
          </a:solidFill>
          <a:ln w="9525">
            <a:noFill/>
            <a:miter lim="800000"/>
            <a:headEnd/>
            <a:tailEnd/>
          </a:ln>
        </p:spPr>
        <p:txBody>
          <a:bodyPr/>
          <a:lstStyle/>
          <a:p>
            <a:endParaRPr lang="en-US"/>
          </a:p>
        </p:txBody>
      </p:sp>
      <p:sp>
        <p:nvSpPr>
          <p:cNvPr id="2059" name="Rectangle 11"/>
          <p:cNvSpPr>
            <a:spLocks noChangeArrowheads="1"/>
          </p:cNvSpPr>
          <p:nvPr/>
        </p:nvSpPr>
        <p:spPr bwMode="auto">
          <a:xfrm>
            <a:off x="3000375" y="3759200"/>
            <a:ext cx="1482725" cy="1406525"/>
          </a:xfrm>
          <a:prstGeom prst="rect">
            <a:avLst/>
          </a:prstGeom>
          <a:noFill/>
          <a:ln w="0">
            <a:solidFill>
              <a:srgbClr val="000000"/>
            </a:solidFill>
            <a:miter lim="800000"/>
            <a:headEnd/>
            <a:tailEnd/>
          </a:ln>
        </p:spPr>
        <p:txBody>
          <a:bodyPr/>
          <a:lstStyle/>
          <a:p>
            <a:endParaRPr lang="en-US"/>
          </a:p>
        </p:txBody>
      </p:sp>
      <p:sp>
        <p:nvSpPr>
          <p:cNvPr id="2060" name="Line 12"/>
          <p:cNvSpPr>
            <a:spLocks noChangeShapeType="1"/>
          </p:cNvSpPr>
          <p:nvPr/>
        </p:nvSpPr>
        <p:spPr bwMode="auto">
          <a:xfrm flipV="1">
            <a:off x="4156075" y="3211513"/>
            <a:ext cx="1588" cy="309562"/>
          </a:xfrm>
          <a:prstGeom prst="line">
            <a:avLst/>
          </a:prstGeom>
          <a:noFill/>
          <a:ln w="0">
            <a:solidFill>
              <a:srgbClr val="000000"/>
            </a:solidFill>
            <a:round/>
            <a:headEnd/>
            <a:tailEnd/>
          </a:ln>
        </p:spPr>
        <p:txBody>
          <a:bodyPr/>
          <a:lstStyle/>
          <a:p>
            <a:endParaRPr lang="en-US"/>
          </a:p>
        </p:txBody>
      </p:sp>
      <p:sp>
        <p:nvSpPr>
          <p:cNvPr id="2061" name="Line 13"/>
          <p:cNvSpPr>
            <a:spLocks noChangeShapeType="1"/>
          </p:cNvSpPr>
          <p:nvPr/>
        </p:nvSpPr>
        <p:spPr bwMode="auto">
          <a:xfrm flipV="1">
            <a:off x="4897438" y="4176713"/>
            <a:ext cx="377825" cy="47625"/>
          </a:xfrm>
          <a:prstGeom prst="line">
            <a:avLst/>
          </a:prstGeom>
          <a:noFill/>
          <a:ln w="0">
            <a:solidFill>
              <a:srgbClr val="000000"/>
            </a:solidFill>
            <a:round/>
            <a:headEnd/>
            <a:tailEnd/>
          </a:ln>
        </p:spPr>
        <p:txBody>
          <a:bodyPr/>
          <a:lstStyle/>
          <a:p>
            <a:endParaRPr lang="en-US"/>
          </a:p>
        </p:txBody>
      </p:sp>
      <p:sp>
        <p:nvSpPr>
          <p:cNvPr id="2062" name="Line 14"/>
          <p:cNvSpPr>
            <a:spLocks noChangeShapeType="1"/>
          </p:cNvSpPr>
          <p:nvPr/>
        </p:nvSpPr>
        <p:spPr bwMode="auto">
          <a:xfrm flipH="1">
            <a:off x="3440113" y="4451350"/>
            <a:ext cx="301625" cy="106363"/>
          </a:xfrm>
          <a:prstGeom prst="line">
            <a:avLst/>
          </a:prstGeom>
          <a:noFill/>
          <a:ln w="0">
            <a:solidFill>
              <a:srgbClr val="000000"/>
            </a:solidFill>
            <a:round/>
            <a:headEnd/>
            <a:tailEnd/>
          </a:ln>
        </p:spPr>
        <p:txBody>
          <a:bodyPr/>
          <a:lstStyle/>
          <a:p>
            <a:endParaRPr lang="en-US"/>
          </a:p>
        </p:txBody>
      </p:sp>
      <p:sp>
        <p:nvSpPr>
          <p:cNvPr id="2063" name="Freeform 15"/>
          <p:cNvSpPr>
            <a:spLocks/>
          </p:cNvSpPr>
          <p:nvPr/>
        </p:nvSpPr>
        <p:spPr bwMode="auto">
          <a:xfrm>
            <a:off x="4119563" y="3140075"/>
            <a:ext cx="74612" cy="95250"/>
          </a:xfrm>
          <a:custGeom>
            <a:avLst/>
            <a:gdLst/>
            <a:ahLst/>
            <a:cxnLst>
              <a:cxn ang="0">
                <a:pos x="0" y="60"/>
              </a:cxn>
              <a:cxn ang="0">
                <a:pos x="23" y="0"/>
              </a:cxn>
              <a:cxn ang="0">
                <a:pos x="47" y="60"/>
              </a:cxn>
              <a:cxn ang="0">
                <a:pos x="23" y="45"/>
              </a:cxn>
              <a:cxn ang="0">
                <a:pos x="0" y="60"/>
              </a:cxn>
            </a:cxnLst>
            <a:rect l="0" t="0" r="r" b="b"/>
            <a:pathLst>
              <a:path w="47" h="60">
                <a:moveTo>
                  <a:pt x="0" y="60"/>
                </a:moveTo>
                <a:lnTo>
                  <a:pt x="23" y="0"/>
                </a:lnTo>
                <a:lnTo>
                  <a:pt x="47" y="60"/>
                </a:lnTo>
                <a:lnTo>
                  <a:pt x="23" y="45"/>
                </a:lnTo>
                <a:lnTo>
                  <a:pt x="0" y="60"/>
                </a:lnTo>
                <a:close/>
              </a:path>
            </a:pathLst>
          </a:custGeom>
          <a:solidFill>
            <a:srgbClr val="000000"/>
          </a:solidFill>
          <a:ln w="9525">
            <a:noFill/>
            <a:round/>
            <a:headEnd/>
            <a:tailEnd/>
          </a:ln>
        </p:spPr>
        <p:txBody>
          <a:bodyPr/>
          <a:lstStyle/>
          <a:p>
            <a:endParaRPr lang="en-US"/>
          </a:p>
        </p:txBody>
      </p:sp>
      <p:sp>
        <p:nvSpPr>
          <p:cNvPr id="2064" name="Freeform 16"/>
          <p:cNvSpPr>
            <a:spLocks/>
          </p:cNvSpPr>
          <p:nvPr/>
        </p:nvSpPr>
        <p:spPr bwMode="auto">
          <a:xfrm>
            <a:off x="4119563" y="3140075"/>
            <a:ext cx="74612" cy="95250"/>
          </a:xfrm>
          <a:custGeom>
            <a:avLst/>
            <a:gdLst/>
            <a:ahLst/>
            <a:cxnLst>
              <a:cxn ang="0">
                <a:pos x="0" y="60"/>
              </a:cxn>
              <a:cxn ang="0">
                <a:pos x="23" y="0"/>
              </a:cxn>
              <a:cxn ang="0">
                <a:pos x="47" y="60"/>
              </a:cxn>
              <a:cxn ang="0">
                <a:pos x="23" y="45"/>
              </a:cxn>
              <a:cxn ang="0">
                <a:pos x="0" y="60"/>
              </a:cxn>
            </a:cxnLst>
            <a:rect l="0" t="0" r="r" b="b"/>
            <a:pathLst>
              <a:path w="47" h="60">
                <a:moveTo>
                  <a:pt x="0" y="60"/>
                </a:moveTo>
                <a:lnTo>
                  <a:pt x="23" y="0"/>
                </a:lnTo>
                <a:lnTo>
                  <a:pt x="47" y="60"/>
                </a:lnTo>
                <a:lnTo>
                  <a:pt x="23" y="45"/>
                </a:lnTo>
                <a:lnTo>
                  <a:pt x="0" y="60"/>
                </a:lnTo>
              </a:path>
            </a:pathLst>
          </a:custGeom>
          <a:noFill/>
          <a:ln w="0">
            <a:solidFill>
              <a:srgbClr val="000000"/>
            </a:solidFill>
            <a:prstDash val="solid"/>
            <a:round/>
            <a:headEnd/>
            <a:tailEnd/>
          </a:ln>
        </p:spPr>
        <p:txBody>
          <a:bodyPr/>
          <a:lstStyle/>
          <a:p>
            <a:endParaRPr lang="en-US"/>
          </a:p>
        </p:txBody>
      </p:sp>
      <p:sp>
        <p:nvSpPr>
          <p:cNvPr id="2065" name="Freeform 17"/>
          <p:cNvSpPr>
            <a:spLocks/>
          </p:cNvSpPr>
          <p:nvPr/>
        </p:nvSpPr>
        <p:spPr bwMode="auto">
          <a:xfrm>
            <a:off x="5237163" y="4152900"/>
            <a:ext cx="100012" cy="71438"/>
          </a:xfrm>
          <a:custGeom>
            <a:avLst/>
            <a:gdLst/>
            <a:ahLst/>
            <a:cxnLst>
              <a:cxn ang="0">
                <a:pos x="0" y="0"/>
              </a:cxn>
              <a:cxn ang="0">
                <a:pos x="63" y="15"/>
              </a:cxn>
              <a:cxn ang="0">
                <a:pos x="8" y="45"/>
              </a:cxn>
              <a:cxn ang="0">
                <a:pos x="16" y="23"/>
              </a:cxn>
              <a:cxn ang="0">
                <a:pos x="0" y="0"/>
              </a:cxn>
            </a:cxnLst>
            <a:rect l="0" t="0" r="r" b="b"/>
            <a:pathLst>
              <a:path w="63" h="45">
                <a:moveTo>
                  <a:pt x="0" y="0"/>
                </a:moveTo>
                <a:lnTo>
                  <a:pt x="63" y="15"/>
                </a:lnTo>
                <a:lnTo>
                  <a:pt x="8" y="45"/>
                </a:lnTo>
                <a:lnTo>
                  <a:pt x="16" y="23"/>
                </a:lnTo>
                <a:lnTo>
                  <a:pt x="0" y="0"/>
                </a:lnTo>
                <a:close/>
              </a:path>
            </a:pathLst>
          </a:custGeom>
          <a:solidFill>
            <a:srgbClr val="000000"/>
          </a:solidFill>
          <a:ln w="9525">
            <a:noFill/>
            <a:round/>
            <a:headEnd/>
            <a:tailEnd/>
          </a:ln>
        </p:spPr>
        <p:txBody>
          <a:bodyPr/>
          <a:lstStyle/>
          <a:p>
            <a:endParaRPr lang="en-US"/>
          </a:p>
        </p:txBody>
      </p:sp>
      <p:sp>
        <p:nvSpPr>
          <p:cNvPr id="2066" name="Freeform 18"/>
          <p:cNvSpPr>
            <a:spLocks/>
          </p:cNvSpPr>
          <p:nvPr/>
        </p:nvSpPr>
        <p:spPr bwMode="auto">
          <a:xfrm>
            <a:off x="5237163" y="4152900"/>
            <a:ext cx="100012" cy="71438"/>
          </a:xfrm>
          <a:custGeom>
            <a:avLst/>
            <a:gdLst/>
            <a:ahLst/>
            <a:cxnLst>
              <a:cxn ang="0">
                <a:pos x="0" y="0"/>
              </a:cxn>
              <a:cxn ang="0">
                <a:pos x="63" y="15"/>
              </a:cxn>
              <a:cxn ang="0">
                <a:pos x="8" y="45"/>
              </a:cxn>
              <a:cxn ang="0">
                <a:pos x="16" y="23"/>
              </a:cxn>
              <a:cxn ang="0">
                <a:pos x="0" y="0"/>
              </a:cxn>
            </a:cxnLst>
            <a:rect l="0" t="0" r="r" b="b"/>
            <a:pathLst>
              <a:path w="63" h="45">
                <a:moveTo>
                  <a:pt x="0" y="0"/>
                </a:moveTo>
                <a:lnTo>
                  <a:pt x="63" y="15"/>
                </a:lnTo>
                <a:lnTo>
                  <a:pt x="8" y="45"/>
                </a:lnTo>
                <a:lnTo>
                  <a:pt x="16" y="23"/>
                </a:lnTo>
                <a:lnTo>
                  <a:pt x="0" y="0"/>
                </a:lnTo>
              </a:path>
            </a:pathLst>
          </a:custGeom>
          <a:noFill/>
          <a:ln w="0">
            <a:solidFill>
              <a:srgbClr val="000000"/>
            </a:solidFill>
            <a:prstDash val="solid"/>
            <a:round/>
            <a:headEnd/>
            <a:tailEnd/>
          </a:ln>
        </p:spPr>
        <p:txBody>
          <a:bodyPr/>
          <a:lstStyle/>
          <a:p>
            <a:endParaRPr lang="en-US"/>
          </a:p>
        </p:txBody>
      </p:sp>
      <p:sp>
        <p:nvSpPr>
          <p:cNvPr id="2067" name="Freeform 19"/>
          <p:cNvSpPr>
            <a:spLocks/>
          </p:cNvSpPr>
          <p:nvPr/>
        </p:nvSpPr>
        <p:spPr bwMode="auto">
          <a:xfrm>
            <a:off x="3365500" y="4510088"/>
            <a:ext cx="112713" cy="71437"/>
          </a:xfrm>
          <a:custGeom>
            <a:avLst/>
            <a:gdLst/>
            <a:ahLst/>
            <a:cxnLst>
              <a:cxn ang="0">
                <a:pos x="71" y="45"/>
              </a:cxn>
              <a:cxn ang="0">
                <a:pos x="0" y="45"/>
              </a:cxn>
              <a:cxn ang="0">
                <a:pos x="55" y="0"/>
              </a:cxn>
              <a:cxn ang="0">
                <a:pos x="47" y="23"/>
              </a:cxn>
              <a:cxn ang="0">
                <a:pos x="71" y="45"/>
              </a:cxn>
            </a:cxnLst>
            <a:rect l="0" t="0" r="r" b="b"/>
            <a:pathLst>
              <a:path w="71" h="45">
                <a:moveTo>
                  <a:pt x="71" y="45"/>
                </a:moveTo>
                <a:lnTo>
                  <a:pt x="0" y="45"/>
                </a:lnTo>
                <a:lnTo>
                  <a:pt x="55" y="0"/>
                </a:lnTo>
                <a:lnTo>
                  <a:pt x="47" y="23"/>
                </a:lnTo>
                <a:lnTo>
                  <a:pt x="71" y="45"/>
                </a:lnTo>
                <a:close/>
              </a:path>
            </a:pathLst>
          </a:custGeom>
          <a:solidFill>
            <a:srgbClr val="000000"/>
          </a:solidFill>
          <a:ln w="9525">
            <a:noFill/>
            <a:round/>
            <a:headEnd/>
            <a:tailEnd/>
          </a:ln>
        </p:spPr>
        <p:txBody>
          <a:bodyPr/>
          <a:lstStyle/>
          <a:p>
            <a:endParaRPr lang="en-US"/>
          </a:p>
        </p:txBody>
      </p:sp>
      <p:sp>
        <p:nvSpPr>
          <p:cNvPr id="2068" name="Freeform 20"/>
          <p:cNvSpPr>
            <a:spLocks/>
          </p:cNvSpPr>
          <p:nvPr/>
        </p:nvSpPr>
        <p:spPr bwMode="auto">
          <a:xfrm>
            <a:off x="3365500" y="4510088"/>
            <a:ext cx="112713" cy="71437"/>
          </a:xfrm>
          <a:custGeom>
            <a:avLst/>
            <a:gdLst/>
            <a:ahLst/>
            <a:cxnLst>
              <a:cxn ang="0">
                <a:pos x="71" y="45"/>
              </a:cxn>
              <a:cxn ang="0">
                <a:pos x="0" y="45"/>
              </a:cxn>
              <a:cxn ang="0">
                <a:pos x="55" y="0"/>
              </a:cxn>
              <a:cxn ang="0">
                <a:pos x="47" y="23"/>
              </a:cxn>
              <a:cxn ang="0">
                <a:pos x="71" y="45"/>
              </a:cxn>
            </a:cxnLst>
            <a:rect l="0" t="0" r="r" b="b"/>
            <a:pathLst>
              <a:path w="71" h="45">
                <a:moveTo>
                  <a:pt x="71" y="45"/>
                </a:moveTo>
                <a:lnTo>
                  <a:pt x="0" y="45"/>
                </a:lnTo>
                <a:lnTo>
                  <a:pt x="55" y="0"/>
                </a:lnTo>
                <a:lnTo>
                  <a:pt x="47" y="23"/>
                </a:lnTo>
                <a:lnTo>
                  <a:pt x="71" y="45"/>
                </a:lnTo>
              </a:path>
            </a:pathLst>
          </a:custGeom>
          <a:noFill/>
          <a:ln w="0">
            <a:solidFill>
              <a:srgbClr val="000000"/>
            </a:solidFill>
            <a:prstDash val="solid"/>
            <a:round/>
            <a:headEnd/>
            <a:tailEnd/>
          </a:ln>
        </p:spPr>
        <p:txBody>
          <a:bodyPr/>
          <a:lstStyle/>
          <a:p>
            <a:endParaRPr lang="en-US"/>
          </a:p>
        </p:txBody>
      </p:sp>
      <p:sp>
        <p:nvSpPr>
          <p:cNvPr id="2069" name="Rectangle 21"/>
          <p:cNvSpPr>
            <a:spLocks noChangeArrowheads="1"/>
          </p:cNvSpPr>
          <p:nvPr/>
        </p:nvSpPr>
        <p:spPr bwMode="auto">
          <a:xfrm>
            <a:off x="4156075" y="2508250"/>
            <a:ext cx="12700" cy="36513"/>
          </a:xfrm>
          <a:prstGeom prst="rect">
            <a:avLst/>
          </a:prstGeom>
          <a:solidFill>
            <a:srgbClr val="000000"/>
          </a:solidFill>
          <a:ln w="9525">
            <a:noFill/>
            <a:miter lim="800000"/>
            <a:headEnd/>
            <a:tailEnd/>
          </a:ln>
        </p:spPr>
        <p:txBody>
          <a:bodyPr/>
          <a:lstStyle/>
          <a:p>
            <a:endParaRPr lang="en-US"/>
          </a:p>
        </p:txBody>
      </p:sp>
      <p:sp>
        <p:nvSpPr>
          <p:cNvPr id="2070" name="Rectangle 22"/>
          <p:cNvSpPr>
            <a:spLocks noChangeArrowheads="1"/>
          </p:cNvSpPr>
          <p:nvPr/>
        </p:nvSpPr>
        <p:spPr bwMode="auto">
          <a:xfrm>
            <a:off x="4156075" y="2555875"/>
            <a:ext cx="12700" cy="36513"/>
          </a:xfrm>
          <a:prstGeom prst="rect">
            <a:avLst/>
          </a:prstGeom>
          <a:solidFill>
            <a:srgbClr val="000000"/>
          </a:solidFill>
          <a:ln w="9525">
            <a:noFill/>
            <a:miter lim="800000"/>
            <a:headEnd/>
            <a:tailEnd/>
          </a:ln>
        </p:spPr>
        <p:txBody>
          <a:bodyPr/>
          <a:lstStyle/>
          <a:p>
            <a:endParaRPr lang="en-US"/>
          </a:p>
        </p:txBody>
      </p:sp>
      <p:sp>
        <p:nvSpPr>
          <p:cNvPr id="2071" name="Rectangle 23"/>
          <p:cNvSpPr>
            <a:spLocks noChangeArrowheads="1"/>
          </p:cNvSpPr>
          <p:nvPr/>
        </p:nvSpPr>
        <p:spPr bwMode="auto">
          <a:xfrm>
            <a:off x="4156075" y="2603500"/>
            <a:ext cx="12700" cy="36513"/>
          </a:xfrm>
          <a:prstGeom prst="rect">
            <a:avLst/>
          </a:prstGeom>
          <a:solidFill>
            <a:srgbClr val="000000"/>
          </a:solidFill>
          <a:ln w="9525">
            <a:noFill/>
            <a:miter lim="800000"/>
            <a:headEnd/>
            <a:tailEnd/>
          </a:ln>
        </p:spPr>
        <p:txBody>
          <a:bodyPr/>
          <a:lstStyle/>
          <a:p>
            <a:endParaRPr lang="en-US"/>
          </a:p>
        </p:txBody>
      </p:sp>
      <p:sp>
        <p:nvSpPr>
          <p:cNvPr id="2072" name="Rectangle 24"/>
          <p:cNvSpPr>
            <a:spLocks noChangeArrowheads="1"/>
          </p:cNvSpPr>
          <p:nvPr/>
        </p:nvSpPr>
        <p:spPr bwMode="auto">
          <a:xfrm>
            <a:off x="4156075" y="2651125"/>
            <a:ext cx="12700" cy="36513"/>
          </a:xfrm>
          <a:prstGeom prst="rect">
            <a:avLst/>
          </a:prstGeom>
          <a:solidFill>
            <a:srgbClr val="000000"/>
          </a:solidFill>
          <a:ln w="9525">
            <a:noFill/>
            <a:miter lim="800000"/>
            <a:headEnd/>
            <a:tailEnd/>
          </a:ln>
        </p:spPr>
        <p:txBody>
          <a:bodyPr/>
          <a:lstStyle/>
          <a:p>
            <a:endParaRPr lang="en-US"/>
          </a:p>
        </p:txBody>
      </p:sp>
      <p:sp>
        <p:nvSpPr>
          <p:cNvPr id="2073" name="Rectangle 25"/>
          <p:cNvSpPr>
            <a:spLocks noChangeArrowheads="1"/>
          </p:cNvSpPr>
          <p:nvPr/>
        </p:nvSpPr>
        <p:spPr bwMode="auto">
          <a:xfrm>
            <a:off x="4156075" y="2698750"/>
            <a:ext cx="12700" cy="36513"/>
          </a:xfrm>
          <a:prstGeom prst="rect">
            <a:avLst/>
          </a:prstGeom>
          <a:solidFill>
            <a:srgbClr val="000000"/>
          </a:solidFill>
          <a:ln w="9525">
            <a:noFill/>
            <a:miter lim="800000"/>
            <a:headEnd/>
            <a:tailEnd/>
          </a:ln>
        </p:spPr>
        <p:txBody>
          <a:bodyPr/>
          <a:lstStyle/>
          <a:p>
            <a:endParaRPr lang="en-US"/>
          </a:p>
        </p:txBody>
      </p:sp>
      <p:sp>
        <p:nvSpPr>
          <p:cNvPr id="2074" name="Rectangle 26"/>
          <p:cNvSpPr>
            <a:spLocks noChangeArrowheads="1"/>
          </p:cNvSpPr>
          <p:nvPr/>
        </p:nvSpPr>
        <p:spPr bwMode="auto">
          <a:xfrm>
            <a:off x="4156075" y="2746375"/>
            <a:ext cx="12700" cy="36513"/>
          </a:xfrm>
          <a:prstGeom prst="rect">
            <a:avLst/>
          </a:prstGeom>
          <a:solidFill>
            <a:srgbClr val="000000"/>
          </a:solidFill>
          <a:ln w="9525">
            <a:noFill/>
            <a:miter lim="800000"/>
            <a:headEnd/>
            <a:tailEnd/>
          </a:ln>
        </p:spPr>
        <p:txBody>
          <a:bodyPr/>
          <a:lstStyle/>
          <a:p>
            <a:endParaRPr lang="en-US"/>
          </a:p>
        </p:txBody>
      </p:sp>
      <p:sp>
        <p:nvSpPr>
          <p:cNvPr id="2075" name="Rectangle 27"/>
          <p:cNvSpPr>
            <a:spLocks noChangeArrowheads="1"/>
          </p:cNvSpPr>
          <p:nvPr/>
        </p:nvSpPr>
        <p:spPr bwMode="auto">
          <a:xfrm>
            <a:off x="4156075" y="2794000"/>
            <a:ext cx="12700" cy="36513"/>
          </a:xfrm>
          <a:prstGeom prst="rect">
            <a:avLst/>
          </a:prstGeom>
          <a:solidFill>
            <a:srgbClr val="000000"/>
          </a:solidFill>
          <a:ln w="9525">
            <a:noFill/>
            <a:miter lim="800000"/>
            <a:headEnd/>
            <a:tailEnd/>
          </a:ln>
        </p:spPr>
        <p:txBody>
          <a:bodyPr/>
          <a:lstStyle/>
          <a:p>
            <a:endParaRPr lang="en-US"/>
          </a:p>
        </p:txBody>
      </p:sp>
      <p:sp>
        <p:nvSpPr>
          <p:cNvPr id="2076" name="Rectangle 28"/>
          <p:cNvSpPr>
            <a:spLocks noChangeArrowheads="1"/>
          </p:cNvSpPr>
          <p:nvPr/>
        </p:nvSpPr>
        <p:spPr bwMode="auto">
          <a:xfrm>
            <a:off x="4156075" y="2841625"/>
            <a:ext cx="12700" cy="36513"/>
          </a:xfrm>
          <a:prstGeom prst="rect">
            <a:avLst/>
          </a:prstGeom>
          <a:solidFill>
            <a:srgbClr val="000000"/>
          </a:solidFill>
          <a:ln w="9525">
            <a:noFill/>
            <a:miter lim="800000"/>
            <a:headEnd/>
            <a:tailEnd/>
          </a:ln>
        </p:spPr>
        <p:txBody>
          <a:bodyPr/>
          <a:lstStyle/>
          <a:p>
            <a:endParaRPr lang="en-US"/>
          </a:p>
        </p:txBody>
      </p:sp>
      <p:sp>
        <p:nvSpPr>
          <p:cNvPr id="2077" name="Rectangle 29"/>
          <p:cNvSpPr>
            <a:spLocks noChangeArrowheads="1"/>
          </p:cNvSpPr>
          <p:nvPr/>
        </p:nvSpPr>
        <p:spPr bwMode="auto">
          <a:xfrm>
            <a:off x="4156075" y="2889250"/>
            <a:ext cx="12700" cy="36513"/>
          </a:xfrm>
          <a:prstGeom prst="rect">
            <a:avLst/>
          </a:prstGeom>
          <a:solidFill>
            <a:srgbClr val="000000"/>
          </a:solidFill>
          <a:ln w="9525">
            <a:noFill/>
            <a:miter lim="800000"/>
            <a:headEnd/>
            <a:tailEnd/>
          </a:ln>
        </p:spPr>
        <p:txBody>
          <a:bodyPr/>
          <a:lstStyle/>
          <a:p>
            <a:endParaRPr lang="en-US"/>
          </a:p>
        </p:txBody>
      </p:sp>
      <p:sp>
        <p:nvSpPr>
          <p:cNvPr id="2078" name="Rectangle 30"/>
          <p:cNvSpPr>
            <a:spLocks noChangeArrowheads="1"/>
          </p:cNvSpPr>
          <p:nvPr/>
        </p:nvSpPr>
        <p:spPr bwMode="auto">
          <a:xfrm>
            <a:off x="4156075" y="2936875"/>
            <a:ext cx="12700" cy="36513"/>
          </a:xfrm>
          <a:prstGeom prst="rect">
            <a:avLst/>
          </a:prstGeom>
          <a:solidFill>
            <a:srgbClr val="000000"/>
          </a:solidFill>
          <a:ln w="9525">
            <a:noFill/>
            <a:miter lim="800000"/>
            <a:headEnd/>
            <a:tailEnd/>
          </a:ln>
        </p:spPr>
        <p:txBody>
          <a:bodyPr/>
          <a:lstStyle/>
          <a:p>
            <a:endParaRPr lang="en-US"/>
          </a:p>
        </p:txBody>
      </p:sp>
      <p:sp>
        <p:nvSpPr>
          <p:cNvPr id="2079" name="Rectangle 31"/>
          <p:cNvSpPr>
            <a:spLocks noChangeArrowheads="1"/>
          </p:cNvSpPr>
          <p:nvPr/>
        </p:nvSpPr>
        <p:spPr bwMode="auto">
          <a:xfrm>
            <a:off x="4156075" y="2984500"/>
            <a:ext cx="12700" cy="36513"/>
          </a:xfrm>
          <a:prstGeom prst="rect">
            <a:avLst/>
          </a:prstGeom>
          <a:solidFill>
            <a:srgbClr val="000000"/>
          </a:solidFill>
          <a:ln w="9525">
            <a:noFill/>
            <a:miter lim="800000"/>
            <a:headEnd/>
            <a:tailEnd/>
          </a:ln>
        </p:spPr>
        <p:txBody>
          <a:bodyPr/>
          <a:lstStyle/>
          <a:p>
            <a:endParaRPr lang="en-US"/>
          </a:p>
        </p:txBody>
      </p:sp>
      <p:sp>
        <p:nvSpPr>
          <p:cNvPr id="2080" name="Rectangle 32"/>
          <p:cNvSpPr>
            <a:spLocks noChangeArrowheads="1"/>
          </p:cNvSpPr>
          <p:nvPr/>
        </p:nvSpPr>
        <p:spPr bwMode="auto">
          <a:xfrm>
            <a:off x="4156075" y="3032125"/>
            <a:ext cx="12700" cy="36513"/>
          </a:xfrm>
          <a:prstGeom prst="rect">
            <a:avLst/>
          </a:prstGeom>
          <a:solidFill>
            <a:srgbClr val="000000"/>
          </a:solidFill>
          <a:ln w="9525">
            <a:noFill/>
            <a:miter lim="800000"/>
            <a:headEnd/>
            <a:tailEnd/>
          </a:ln>
        </p:spPr>
        <p:txBody>
          <a:bodyPr/>
          <a:lstStyle/>
          <a:p>
            <a:endParaRPr lang="en-US"/>
          </a:p>
        </p:txBody>
      </p:sp>
      <p:sp>
        <p:nvSpPr>
          <p:cNvPr id="2081" name="Rectangle 33"/>
          <p:cNvSpPr>
            <a:spLocks noChangeArrowheads="1"/>
          </p:cNvSpPr>
          <p:nvPr/>
        </p:nvSpPr>
        <p:spPr bwMode="auto">
          <a:xfrm>
            <a:off x="4156075" y="3081338"/>
            <a:ext cx="12700" cy="34925"/>
          </a:xfrm>
          <a:prstGeom prst="rect">
            <a:avLst/>
          </a:prstGeom>
          <a:solidFill>
            <a:srgbClr val="000000"/>
          </a:solidFill>
          <a:ln w="9525">
            <a:noFill/>
            <a:miter lim="800000"/>
            <a:headEnd/>
            <a:tailEnd/>
          </a:ln>
        </p:spPr>
        <p:txBody>
          <a:bodyPr/>
          <a:lstStyle/>
          <a:p>
            <a:endParaRPr lang="en-US"/>
          </a:p>
        </p:txBody>
      </p:sp>
      <p:sp>
        <p:nvSpPr>
          <p:cNvPr id="2082" name="Rectangle 34"/>
          <p:cNvSpPr>
            <a:spLocks noChangeArrowheads="1"/>
          </p:cNvSpPr>
          <p:nvPr/>
        </p:nvSpPr>
        <p:spPr bwMode="auto">
          <a:xfrm>
            <a:off x="4156075" y="3128963"/>
            <a:ext cx="12700" cy="34925"/>
          </a:xfrm>
          <a:prstGeom prst="rect">
            <a:avLst/>
          </a:prstGeom>
          <a:solidFill>
            <a:srgbClr val="000000"/>
          </a:solidFill>
          <a:ln w="9525">
            <a:noFill/>
            <a:miter lim="800000"/>
            <a:headEnd/>
            <a:tailEnd/>
          </a:ln>
        </p:spPr>
        <p:txBody>
          <a:bodyPr/>
          <a:lstStyle/>
          <a:p>
            <a:endParaRPr lang="en-US"/>
          </a:p>
        </p:txBody>
      </p:sp>
      <p:sp>
        <p:nvSpPr>
          <p:cNvPr id="2083" name="Rectangle 35"/>
          <p:cNvSpPr>
            <a:spLocks noChangeArrowheads="1"/>
          </p:cNvSpPr>
          <p:nvPr/>
        </p:nvSpPr>
        <p:spPr bwMode="auto">
          <a:xfrm>
            <a:off x="4156075" y="3176588"/>
            <a:ext cx="12700" cy="34925"/>
          </a:xfrm>
          <a:prstGeom prst="rect">
            <a:avLst/>
          </a:prstGeom>
          <a:solidFill>
            <a:srgbClr val="000000"/>
          </a:solidFill>
          <a:ln w="9525">
            <a:noFill/>
            <a:miter lim="800000"/>
            <a:headEnd/>
            <a:tailEnd/>
          </a:ln>
        </p:spPr>
        <p:txBody>
          <a:bodyPr/>
          <a:lstStyle/>
          <a:p>
            <a:endParaRPr lang="en-US"/>
          </a:p>
        </p:txBody>
      </p:sp>
      <p:sp>
        <p:nvSpPr>
          <p:cNvPr id="2084" name="Rectangle 36"/>
          <p:cNvSpPr>
            <a:spLocks noChangeArrowheads="1"/>
          </p:cNvSpPr>
          <p:nvPr/>
        </p:nvSpPr>
        <p:spPr bwMode="auto">
          <a:xfrm>
            <a:off x="4156075" y="3224213"/>
            <a:ext cx="12700" cy="34925"/>
          </a:xfrm>
          <a:prstGeom prst="rect">
            <a:avLst/>
          </a:prstGeom>
          <a:solidFill>
            <a:srgbClr val="000000"/>
          </a:solidFill>
          <a:ln w="9525">
            <a:noFill/>
            <a:miter lim="800000"/>
            <a:headEnd/>
            <a:tailEnd/>
          </a:ln>
        </p:spPr>
        <p:txBody>
          <a:bodyPr/>
          <a:lstStyle/>
          <a:p>
            <a:endParaRPr lang="en-US"/>
          </a:p>
        </p:txBody>
      </p:sp>
      <p:sp>
        <p:nvSpPr>
          <p:cNvPr id="2085" name="Rectangle 37"/>
          <p:cNvSpPr>
            <a:spLocks noChangeArrowheads="1"/>
          </p:cNvSpPr>
          <p:nvPr/>
        </p:nvSpPr>
        <p:spPr bwMode="auto">
          <a:xfrm>
            <a:off x="4156075" y="3271838"/>
            <a:ext cx="12700" cy="34925"/>
          </a:xfrm>
          <a:prstGeom prst="rect">
            <a:avLst/>
          </a:prstGeom>
          <a:solidFill>
            <a:srgbClr val="000000"/>
          </a:solidFill>
          <a:ln w="9525">
            <a:noFill/>
            <a:miter lim="800000"/>
            <a:headEnd/>
            <a:tailEnd/>
          </a:ln>
        </p:spPr>
        <p:txBody>
          <a:bodyPr/>
          <a:lstStyle/>
          <a:p>
            <a:endParaRPr lang="en-US"/>
          </a:p>
        </p:txBody>
      </p:sp>
      <p:sp>
        <p:nvSpPr>
          <p:cNvPr id="2086" name="Rectangle 38"/>
          <p:cNvSpPr>
            <a:spLocks noChangeArrowheads="1"/>
          </p:cNvSpPr>
          <p:nvPr/>
        </p:nvSpPr>
        <p:spPr bwMode="auto">
          <a:xfrm>
            <a:off x="4156075" y="3319463"/>
            <a:ext cx="12700" cy="34925"/>
          </a:xfrm>
          <a:prstGeom prst="rect">
            <a:avLst/>
          </a:prstGeom>
          <a:solidFill>
            <a:srgbClr val="000000"/>
          </a:solidFill>
          <a:ln w="9525">
            <a:noFill/>
            <a:miter lim="800000"/>
            <a:headEnd/>
            <a:tailEnd/>
          </a:ln>
        </p:spPr>
        <p:txBody>
          <a:bodyPr/>
          <a:lstStyle/>
          <a:p>
            <a:endParaRPr lang="en-US"/>
          </a:p>
        </p:txBody>
      </p:sp>
      <p:sp>
        <p:nvSpPr>
          <p:cNvPr id="2087" name="Rectangle 39"/>
          <p:cNvSpPr>
            <a:spLocks noChangeArrowheads="1"/>
          </p:cNvSpPr>
          <p:nvPr/>
        </p:nvSpPr>
        <p:spPr bwMode="auto">
          <a:xfrm>
            <a:off x="4156075" y="3367088"/>
            <a:ext cx="12700" cy="34925"/>
          </a:xfrm>
          <a:prstGeom prst="rect">
            <a:avLst/>
          </a:prstGeom>
          <a:solidFill>
            <a:srgbClr val="000000"/>
          </a:solidFill>
          <a:ln w="9525">
            <a:noFill/>
            <a:miter lim="800000"/>
            <a:headEnd/>
            <a:tailEnd/>
          </a:ln>
        </p:spPr>
        <p:txBody>
          <a:bodyPr/>
          <a:lstStyle/>
          <a:p>
            <a:endParaRPr lang="en-US"/>
          </a:p>
        </p:txBody>
      </p:sp>
      <p:sp>
        <p:nvSpPr>
          <p:cNvPr id="2088" name="Rectangle 40"/>
          <p:cNvSpPr>
            <a:spLocks noChangeArrowheads="1"/>
          </p:cNvSpPr>
          <p:nvPr/>
        </p:nvSpPr>
        <p:spPr bwMode="auto">
          <a:xfrm>
            <a:off x="4156075" y="3414713"/>
            <a:ext cx="12700" cy="34925"/>
          </a:xfrm>
          <a:prstGeom prst="rect">
            <a:avLst/>
          </a:prstGeom>
          <a:solidFill>
            <a:srgbClr val="000000"/>
          </a:solidFill>
          <a:ln w="9525">
            <a:noFill/>
            <a:miter lim="800000"/>
            <a:headEnd/>
            <a:tailEnd/>
          </a:ln>
        </p:spPr>
        <p:txBody>
          <a:bodyPr/>
          <a:lstStyle/>
          <a:p>
            <a:endParaRPr lang="en-US"/>
          </a:p>
        </p:txBody>
      </p:sp>
      <p:sp>
        <p:nvSpPr>
          <p:cNvPr id="2089" name="Rectangle 41"/>
          <p:cNvSpPr>
            <a:spLocks noChangeArrowheads="1"/>
          </p:cNvSpPr>
          <p:nvPr/>
        </p:nvSpPr>
        <p:spPr bwMode="auto">
          <a:xfrm>
            <a:off x="4156075" y="3462338"/>
            <a:ext cx="12700" cy="34925"/>
          </a:xfrm>
          <a:prstGeom prst="rect">
            <a:avLst/>
          </a:prstGeom>
          <a:solidFill>
            <a:srgbClr val="000000"/>
          </a:solidFill>
          <a:ln w="9525">
            <a:noFill/>
            <a:miter lim="800000"/>
            <a:headEnd/>
            <a:tailEnd/>
          </a:ln>
        </p:spPr>
        <p:txBody>
          <a:bodyPr/>
          <a:lstStyle/>
          <a:p>
            <a:endParaRPr lang="en-US"/>
          </a:p>
        </p:txBody>
      </p:sp>
      <p:sp>
        <p:nvSpPr>
          <p:cNvPr id="2090" name="Rectangle 42"/>
          <p:cNvSpPr>
            <a:spLocks noChangeArrowheads="1"/>
          </p:cNvSpPr>
          <p:nvPr/>
        </p:nvSpPr>
        <p:spPr bwMode="auto">
          <a:xfrm>
            <a:off x="4156075" y="3509963"/>
            <a:ext cx="12700" cy="34925"/>
          </a:xfrm>
          <a:prstGeom prst="rect">
            <a:avLst/>
          </a:prstGeom>
          <a:solidFill>
            <a:srgbClr val="000000"/>
          </a:solidFill>
          <a:ln w="9525">
            <a:noFill/>
            <a:miter lim="800000"/>
            <a:headEnd/>
            <a:tailEnd/>
          </a:ln>
        </p:spPr>
        <p:txBody>
          <a:bodyPr/>
          <a:lstStyle/>
          <a:p>
            <a:endParaRPr lang="en-US"/>
          </a:p>
        </p:txBody>
      </p:sp>
      <p:sp>
        <p:nvSpPr>
          <p:cNvPr id="2091" name="Rectangle 43"/>
          <p:cNvSpPr>
            <a:spLocks noChangeArrowheads="1"/>
          </p:cNvSpPr>
          <p:nvPr/>
        </p:nvSpPr>
        <p:spPr bwMode="auto">
          <a:xfrm>
            <a:off x="4156075" y="3557588"/>
            <a:ext cx="12700" cy="34925"/>
          </a:xfrm>
          <a:prstGeom prst="rect">
            <a:avLst/>
          </a:prstGeom>
          <a:solidFill>
            <a:srgbClr val="000000"/>
          </a:solidFill>
          <a:ln w="9525">
            <a:noFill/>
            <a:miter lim="800000"/>
            <a:headEnd/>
            <a:tailEnd/>
          </a:ln>
        </p:spPr>
        <p:txBody>
          <a:bodyPr/>
          <a:lstStyle/>
          <a:p>
            <a:endParaRPr lang="en-US"/>
          </a:p>
        </p:txBody>
      </p:sp>
      <p:sp>
        <p:nvSpPr>
          <p:cNvPr id="2092" name="Rectangle 44"/>
          <p:cNvSpPr>
            <a:spLocks noChangeArrowheads="1"/>
          </p:cNvSpPr>
          <p:nvPr/>
        </p:nvSpPr>
        <p:spPr bwMode="auto">
          <a:xfrm>
            <a:off x="4156075" y="3605213"/>
            <a:ext cx="12700" cy="34925"/>
          </a:xfrm>
          <a:prstGeom prst="rect">
            <a:avLst/>
          </a:prstGeom>
          <a:solidFill>
            <a:srgbClr val="000000"/>
          </a:solidFill>
          <a:ln w="9525">
            <a:noFill/>
            <a:miter lim="800000"/>
            <a:headEnd/>
            <a:tailEnd/>
          </a:ln>
        </p:spPr>
        <p:txBody>
          <a:bodyPr/>
          <a:lstStyle/>
          <a:p>
            <a:endParaRPr lang="en-US"/>
          </a:p>
        </p:txBody>
      </p:sp>
      <p:sp>
        <p:nvSpPr>
          <p:cNvPr id="2093" name="Rectangle 45"/>
          <p:cNvSpPr>
            <a:spLocks noChangeArrowheads="1"/>
          </p:cNvSpPr>
          <p:nvPr/>
        </p:nvSpPr>
        <p:spPr bwMode="auto">
          <a:xfrm>
            <a:off x="4156075" y="3652838"/>
            <a:ext cx="12700" cy="34925"/>
          </a:xfrm>
          <a:prstGeom prst="rect">
            <a:avLst/>
          </a:prstGeom>
          <a:solidFill>
            <a:srgbClr val="000000"/>
          </a:solidFill>
          <a:ln w="9525">
            <a:noFill/>
            <a:miter lim="800000"/>
            <a:headEnd/>
            <a:tailEnd/>
          </a:ln>
        </p:spPr>
        <p:txBody>
          <a:bodyPr/>
          <a:lstStyle/>
          <a:p>
            <a:endParaRPr lang="en-US"/>
          </a:p>
        </p:txBody>
      </p:sp>
      <p:sp>
        <p:nvSpPr>
          <p:cNvPr id="2094" name="Rectangle 46"/>
          <p:cNvSpPr>
            <a:spLocks noChangeArrowheads="1"/>
          </p:cNvSpPr>
          <p:nvPr/>
        </p:nvSpPr>
        <p:spPr bwMode="auto">
          <a:xfrm>
            <a:off x="4156075" y="3700463"/>
            <a:ext cx="12700" cy="34925"/>
          </a:xfrm>
          <a:prstGeom prst="rect">
            <a:avLst/>
          </a:prstGeom>
          <a:solidFill>
            <a:srgbClr val="000000"/>
          </a:solidFill>
          <a:ln w="9525">
            <a:noFill/>
            <a:miter lim="800000"/>
            <a:headEnd/>
            <a:tailEnd/>
          </a:ln>
        </p:spPr>
        <p:txBody>
          <a:bodyPr/>
          <a:lstStyle/>
          <a:p>
            <a:endParaRPr lang="en-US"/>
          </a:p>
        </p:txBody>
      </p:sp>
      <p:sp>
        <p:nvSpPr>
          <p:cNvPr id="2095" name="Rectangle 47"/>
          <p:cNvSpPr>
            <a:spLocks noChangeArrowheads="1"/>
          </p:cNvSpPr>
          <p:nvPr/>
        </p:nvSpPr>
        <p:spPr bwMode="auto">
          <a:xfrm>
            <a:off x="4156075" y="3748088"/>
            <a:ext cx="12700" cy="34925"/>
          </a:xfrm>
          <a:prstGeom prst="rect">
            <a:avLst/>
          </a:prstGeom>
          <a:solidFill>
            <a:srgbClr val="000000"/>
          </a:solidFill>
          <a:ln w="9525">
            <a:noFill/>
            <a:miter lim="800000"/>
            <a:headEnd/>
            <a:tailEnd/>
          </a:ln>
        </p:spPr>
        <p:txBody>
          <a:bodyPr/>
          <a:lstStyle/>
          <a:p>
            <a:endParaRPr lang="en-US"/>
          </a:p>
        </p:txBody>
      </p:sp>
      <p:sp>
        <p:nvSpPr>
          <p:cNvPr id="2096" name="Rectangle 48"/>
          <p:cNvSpPr>
            <a:spLocks noChangeArrowheads="1"/>
          </p:cNvSpPr>
          <p:nvPr/>
        </p:nvSpPr>
        <p:spPr bwMode="auto">
          <a:xfrm>
            <a:off x="4156075" y="3795713"/>
            <a:ext cx="12700" cy="34925"/>
          </a:xfrm>
          <a:prstGeom prst="rect">
            <a:avLst/>
          </a:prstGeom>
          <a:solidFill>
            <a:srgbClr val="000000"/>
          </a:solidFill>
          <a:ln w="9525">
            <a:noFill/>
            <a:miter lim="800000"/>
            <a:headEnd/>
            <a:tailEnd/>
          </a:ln>
        </p:spPr>
        <p:txBody>
          <a:bodyPr/>
          <a:lstStyle/>
          <a:p>
            <a:endParaRPr lang="en-US"/>
          </a:p>
        </p:txBody>
      </p:sp>
      <p:sp>
        <p:nvSpPr>
          <p:cNvPr id="2097" name="Rectangle 49"/>
          <p:cNvSpPr>
            <a:spLocks noChangeArrowheads="1"/>
          </p:cNvSpPr>
          <p:nvPr/>
        </p:nvSpPr>
        <p:spPr bwMode="auto">
          <a:xfrm>
            <a:off x="4156075" y="3843338"/>
            <a:ext cx="12700" cy="36512"/>
          </a:xfrm>
          <a:prstGeom prst="rect">
            <a:avLst/>
          </a:prstGeom>
          <a:solidFill>
            <a:srgbClr val="000000"/>
          </a:solidFill>
          <a:ln w="9525">
            <a:noFill/>
            <a:miter lim="800000"/>
            <a:headEnd/>
            <a:tailEnd/>
          </a:ln>
        </p:spPr>
        <p:txBody>
          <a:bodyPr/>
          <a:lstStyle/>
          <a:p>
            <a:endParaRPr lang="en-US"/>
          </a:p>
        </p:txBody>
      </p:sp>
      <p:sp>
        <p:nvSpPr>
          <p:cNvPr id="2098" name="Rectangle 50"/>
          <p:cNvSpPr>
            <a:spLocks noChangeArrowheads="1"/>
          </p:cNvSpPr>
          <p:nvPr/>
        </p:nvSpPr>
        <p:spPr bwMode="auto">
          <a:xfrm>
            <a:off x="4156075" y="3890963"/>
            <a:ext cx="12700" cy="36512"/>
          </a:xfrm>
          <a:prstGeom prst="rect">
            <a:avLst/>
          </a:prstGeom>
          <a:solidFill>
            <a:srgbClr val="000000"/>
          </a:solidFill>
          <a:ln w="9525">
            <a:noFill/>
            <a:miter lim="800000"/>
            <a:headEnd/>
            <a:tailEnd/>
          </a:ln>
        </p:spPr>
        <p:txBody>
          <a:bodyPr/>
          <a:lstStyle/>
          <a:p>
            <a:endParaRPr lang="en-US"/>
          </a:p>
        </p:txBody>
      </p:sp>
      <p:sp>
        <p:nvSpPr>
          <p:cNvPr id="2099" name="Rectangle 51"/>
          <p:cNvSpPr>
            <a:spLocks noChangeArrowheads="1"/>
          </p:cNvSpPr>
          <p:nvPr/>
        </p:nvSpPr>
        <p:spPr bwMode="auto">
          <a:xfrm>
            <a:off x="4156075" y="3938588"/>
            <a:ext cx="12700" cy="36512"/>
          </a:xfrm>
          <a:prstGeom prst="rect">
            <a:avLst/>
          </a:prstGeom>
          <a:solidFill>
            <a:srgbClr val="000000"/>
          </a:solidFill>
          <a:ln w="9525">
            <a:noFill/>
            <a:miter lim="800000"/>
            <a:headEnd/>
            <a:tailEnd/>
          </a:ln>
        </p:spPr>
        <p:txBody>
          <a:bodyPr/>
          <a:lstStyle/>
          <a:p>
            <a:endParaRPr lang="en-US"/>
          </a:p>
        </p:txBody>
      </p:sp>
      <p:sp>
        <p:nvSpPr>
          <p:cNvPr id="2100" name="Rectangle 52"/>
          <p:cNvSpPr>
            <a:spLocks noChangeArrowheads="1"/>
          </p:cNvSpPr>
          <p:nvPr/>
        </p:nvSpPr>
        <p:spPr bwMode="auto">
          <a:xfrm>
            <a:off x="4156075" y="3986213"/>
            <a:ext cx="12700" cy="36512"/>
          </a:xfrm>
          <a:prstGeom prst="rect">
            <a:avLst/>
          </a:prstGeom>
          <a:solidFill>
            <a:srgbClr val="000000"/>
          </a:solidFill>
          <a:ln w="9525">
            <a:noFill/>
            <a:miter lim="800000"/>
            <a:headEnd/>
            <a:tailEnd/>
          </a:ln>
        </p:spPr>
        <p:txBody>
          <a:bodyPr/>
          <a:lstStyle/>
          <a:p>
            <a:endParaRPr lang="en-US"/>
          </a:p>
        </p:txBody>
      </p:sp>
      <p:sp>
        <p:nvSpPr>
          <p:cNvPr id="2101" name="Rectangle 53"/>
          <p:cNvSpPr>
            <a:spLocks noChangeArrowheads="1"/>
          </p:cNvSpPr>
          <p:nvPr/>
        </p:nvSpPr>
        <p:spPr bwMode="auto">
          <a:xfrm>
            <a:off x="4156075" y="4033838"/>
            <a:ext cx="12700" cy="36512"/>
          </a:xfrm>
          <a:prstGeom prst="rect">
            <a:avLst/>
          </a:prstGeom>
          <a:solidFill>
            <a:srgbClr val="000000"/>
          </a:solidFill>
          <a:ln w="9525">
            <a:noFill/>
            <a:miter lim="800000"/>
            <a:headEnd/>
            <a:tailEnd/>
          </a:ln>
        </p:spPr>
        <p:txBody>
          <a:bodyPr/>
          <a:lstStyle/>
          <a:p>
            <a:endParaRPr lang="en-US"/>
          </a:p>
        </p:txBody>
      </p:sp>
      <p:sp>
        <p:nvSpPr>
          <p:cNvPr id="2102" name="Rectangle 54"/>
          <p:cNvSpPr>
            <a:spLocks noChangeArrowheads="1"/>
          </p:cNvSpPr>
          <p:nvPr/>
        </p:nvSpPr>
        <p:spPr bwMode="auto">
          <a:xfrm>
            <a:off x="4156075" y="4081463"/>
            <a:ext cx="12700" cy="36512"/>
          </a:xfrm>
          <a:prstGeom prst="rect">
            <a:avLst/>
          </a:prstGeom>
          <a:solidFill>
            <a:srgbClr val="000000"/>
          </a:solidFill>
          <a:ln w="9525">
            <a:noFill/>
            <a:miter lim="800000"/>
            <a:headEnd/>
            <a:tailEnd/>
          </a:ln>
        </p:spPr>
        <p:txBody>
          <a:bodyPr/>
          <a:lstStyle/>
          <a:p>
            <a:endParaRPr lang="en-US"/>
          </a:p>
        </p:txBody>
      </p:sp>
      <p:sp>
        <p:nvSpPr>
          <p:cNvPr id="2103" name="Rectangle 55"/>
          <p:cNvSpPr>
            <a:spLocks noChangeArrowheads="1"/>
          </p:cNvSpPr>
          <p:nvPr/>
        </p:nvSpPr>
        <p:spPr bwMode="auto">
          <a:xfrm>
            <a:off x="4156075" y="4129088"/>
            <a:ext cx="12700" cy="36512"/>
          </a:xfrm>
          <a:prstGeom prst="rect">
            <a:avLst/>
          </a:prstGeom>
          <a:solidFill>
            <a:srgbClr val="000000"/>
          </a:solidFill>
          <a:ln w="9525">
            <a:noFill/>
            <a:miter lim="800000"/>
            <a:headEnd/>
            <a:tailEnd/>
          </a:ln>
        </p:spPr>
        <p:txBody>
          <a:bodyPr/>
          <a:lstStyle/>
          <a:p>
            <a:endParaRPr lang="en-US"/>
          </a:p>
        </p:txBody>
      </p:sp>
      <p:sp>
        <p:nvSpPr>
          <p:cNvPr id="2104" name="Rectangle 56"/>
          <p:cNvSpPr>
            <a:spLocks noChangeArrowheads="1"/>
          </p:cNvSpPr>
          <p:nvPr/>
        </p:nvSpPr>
        <p:spPr bwMode="auto">
          <a:xfrm>
            <a:off x="4156075" y="4176713"/>
            <a:ext cx="12700" cy="36512"/>
          </a:xfrm>
          <a:prstGeom prst="rect">
            <a:avLst/>
          </a:prstGeom>
          <a:solidFill>
            <a:srgbClr val="000000"/>
          </a:solidFill>
          <a:ln w="9525">
            <a:noFill/>
            <a:miter lim="800000"/>
            <a:headEnd/>
            <a:tailEnd/>
          </a:ln>
        </p:spPr>
        <p:txBody>
          <a:bodyPr/>
          <a:lstStyle/>
          <a:p>
            <a:endParaRPr lang="en-US"/>
          </a:p>
        </p:txBody>
      </p:sp>
      <p:sp>
        <p:nvSpPr>
          <p:cNvPr id="2105" name="Rectangle 57"/>
          <p:cNvSpPr>
            <a:spLocks noChangeArrowheads="1"/>
          </p:cNvSpPr>
          <p:nvPr/>
        </p:nvSpPr>
        <p:spPr bwMode="auto">
          <a:xfrm>
            <a:off x="4156075" y="4224338"/>
            <a:ext cx="12700" cy="36512"/>
          </a:xfrm>
          <a:prstGeom prst="rect">
            <a:avLst/>
          </a:prstGeom>
          <a:solidFill>
            <a:srgbClr val="000000"/>
          </a:solidFill>
          <a:ln w="9525">
            <a:noFill/>
            <a:miter lim="800000"/>
            <a:headEnd/>
            <a:tailEnd/>
          </a:ln>
        </p:spPr>
        <p:txBody>
          <a:bodyPr/>
          <a:lstStyle/>
          <a:p>
            <a:endParaRPr lang="en-US"/>
          </a:p>
        </p:txBody>
      </p:sp>
      <p:sp>
        <p:nvSpPr>
          <p:cNvPr id="2106" name="Rectangle 58"/>
          <p:cNvSpPr>
            <a:spLocks noChangeArrowheads="1"/>
          </p:cNvSpPr>
          <p:nvPr/>
        </p:nvSpPr>
        <p:spPr bwMode="auto">
          <a:xfrm>
            <a:off x="4156075" y="4271963"/>
            <a:ext cx="12700" cy="36512"/>
          </a:xfrm>
          <a:prstGeom prst="rect">
            <a:avLst/>
          </a:prstGeom>
          <a:solidFill>
            <a:srgbClr val="000000"/>
          </a:solidFill>
          <a:ln w="9525">
            <a:noFill/>
            <a:miter lim="800000"/>
            <a:headEnd/>
            <a:tailEnd/>
          </a:ln>
        </p:spPr>
        <p:txBody>
          <a:bodyPr/>
          <a:lstStyle/>
          <a:p>
            <a:endParaRPr lang="en-US"/>
          </a:p>
        </p:txBody>
      </p:sp>
      <p:sp>
        <p:nvSpPr>
          <p:cNvPr id="2107" name="Rectangle 59"/>
          <p:cNvSpPr>
            <a:spLocks noChangeArrowheads="1"/>
          </p:cNvSpPr>
          <p:nvPr/>
        </p:nvSpPr>
        <p:spPr bwMode="auto">
          <a:xfrm>
            <a:off x="4143375" y="4308475"/>
            <a:ext cx="25400" cy="11113"/>
          </a:xfrm>
          <a:prstGeom prst="rect">
            <a:avLst/>
          </a:prstGeom>
          <a:solidFill>
            <a:srgbClr val="000000"/>
          </a:solidFill>
          <a:ln w="9525">
            <a:noFill/>
            <a:miter lim="800000"/>
            <a:headEnd/>
            <a:tailEnd/>
          </a:ln>
        </p:spPr>
        <p:txBody>
          <a:bodyPr/>
          <a:lstStyle/>
          <a:p>
            <a:endParaRPr lang="en-US"/>
          </a:p>
        </p:txBody>
      </p:sp>
      <p:sp>
        <p:nvSpPr>
          <p:cNvPr id="2108" name="Rectangle 60"/>
          <p:cNvSpPr>
            <a:spLocks noChangeArrowheads="1"/>
          </p:cNvSpPr>
          <p:nvPr/>
        </p:nvSpPr>
        <p:spPr bwMode="auto">
          <a:xfrm>
            <a:off x="4130675" y="4319588"/>
            <a:ext cx="12700" cy="12700"/>
          </a:xfrm>
          <a:prstGeom prst="rect">
            <a:avLst/>
          </a:prstGeom>
          <a:solidFill>
            <a:srgbClr val="000000"/>
          </a:solidFill>
          <a:ln w="9525">
            <a:noFill/>
            <a:miter lim="800000"/>
            <a:headEnd/>
            <a:tailEnd/>
          </a:ln>
        </p:spPr>
        <p:txBody>
          <a:bodyPr/>
          <a:lstStyle/>
          <a:p>
            <a:endParaRPr lang="en-US"/>
          </a:p>
        </p:txBody>
      </p:sp>
      <p:sp>
        <p:nvSpPr>
          <p:cNvPr id="2109" name="Rectangle 61"/>
          <p:cNvSpPr>
            <a:spLocks noChangeArrowheads="1"/>
          </p:cNvSpPr>
          <p:nvPr/>
        </p:nvSpPr>
        <p:spPr bwMode="auto">
          <a:xfrm>
            <a:off x="4106863" y="4319588"/>
            <a:ext cx="12700" cy="12700"/>
          </a:xfrm>
          <a:prstGeom prst="rect">
            <a:avLst/>
          </a:prstGeom>
          <a:solidFill>
            <a:srgbClr val="000000"/>
          </a:solidFill>
          <a:ln w="9525">
            <a:noFill/>
            <a:miter lim="800000"/>
            <a:headEnd/>
            <a:tailEnd/>
          </a:ln>
        </p:spPr>
        <p:txBody>
          <a:bodyPr/>
          <a:lstStyle/>
          <a:p>
            <a:endParaRPr lang="en-US"/>
          </a:p>
        </p:txBody>
      </p:sp>
      <p:sp>
        <p:nvSpPr>
          <p:cNvPr id="2110" name="Rectangle 62"/>
          <p:cNvSpPr>
            <a:spLocks noChangeArrowheads="1"/>
          </p:cNvSpPr>
          <p:nvPr/>
        </p:nvSpPr>
        <p:spPr bwMode="auto">
          <a:xfrm>
            <a:off x="4081463" y="4332288"/>
            <a:ext cx="25400" cy="11112"/>
          </a:xfrm>
          <a:prstGeom prst="rect">
            <a:avLst/>
          </a:prstGeom>
          <a:solidFill>
            <a:srgbClr val="000000"/>
          </a:solidFill>
          <a:ln w="9525">
            <a:noFill/>
            <a:miter lim="800000"/>
            <a:headEnd/>
            <a:tailEnd/>
          </a:ln>
        </p:spPr>
        <p:txBody>
          <a:bodyPr/>
          <a:lstStyle/>
          <a:p>
            <a:endParaRPr lang="en-US"/>
          </a:p>
        </p:txBody>
      </p:sp>
      <p:sp>
        <p:nvSpPr>
          <p:cNvPr id="2111" name="Rectangle 63"/>
          <p:cNvSpPr>
            <a:spLocks noChangeArrowheads="1"/>
          </p:cNvSpPr>
          <p:nvPr/>
        </p:nvSpPr>
        <p:spPr bwMode="auto">
          <a:xfrm>
            <a:off x="4043363" y="4343400"/>
            <a:ext cx="25400" cy="12700"/>
          </a:xfrm>
          <a:prstGeom prst="rect">
            <a:avLst/>
          </a:prstGeom>
          <a:solidFill>
            <a:srgbClr val="000000"/>
          </a:solidFill>
          <a:ln w="9525">
            <a:noFill/>
            <a:miter lim="800000"/>
            <a:headEnd/>
            <a:tailEnd/>
          </a:ln>
        </p:spPr>
        <p:txBody>
          <a:bodyPr/>
          <a:lstStyle/>
          <a:p>
            <a:endParaRPr lang="en-US"/>
          </a:p>
        </p:txBody>
      </p:sp>
      <p:sp>
        <p:nvSpPr>
          <p:cNvPr id="2112" name="Rectangle 64"/>
          <p:cNvSpPr>
            <a:spLocks noChangeArrowheads="1"/>
          </p:cNvSpPr>
          <p:nvPr/>
        </p:nvSpPr>
        <p:spPr bwMode="auto">
          <a:xfrm>
            <a:off x="4030663" y="4356100"/>
            <a:ext cx="12700" cy="11113"/>
          </a:xfrm>
          <a:prstGeom prst="rect">
            <a:avLst/>
          </a:prstGeom>
          <a:solidFill>
            <a:srgbClr val="000000"/>
          </a:solidFill>
          <a:ln w="9525">
            <a:noFill/>
            <a:miter lim="800000"/>
            <a:headEnd/>
            <a:tailEnd/>
          </a:ln>
        </p:spPr>
        <p:txBody>
          <a:bodyPr/>
          <a:lstStyle/>
          <a:p>
            <a:endParaRPr lang="en-US"/>
          </a:p>
        </p:txBody>
      </p:sp>
      <p:sp>
        <p:nvSpPr>
          <p:cNvPr id="2113" name="Rectangle 65"/>
          <p:cNvSpPr>
            <a:spLocks noChangeArrowheads="1"/>
          </p:cNvSpPr>
          <p:nvPr/>
        </p:nvSpPr>
        <p:spPr bwMode="auto">
          <a:xfrm>
            <a:off x="4005263" y="4356100"/>
            <a:ext cx="12700" cy="11113"/>
          </a:xfrm>
          <a:prstGeom prst="rect">
            <a:avLst/>
          </a:prstGeom>
          <a:solidFill>
            <a:srgbClr val="000000"/>
          </a:solidFill>
          <a:ln w="9525">
            <a:noFill/>
            <a:miter lim="800000"/>
            <a:headEnd/>
            <a:tailEnd/>
          </a:ln>
        </p:spPr>
        <p:txBody>
          <a:bodyPr/>
          <a:lstStyle/>
          <a:p>
            <a:endParaRPr lang="en-US"/>
          </a:p>
        </p:txBody>
      </p:sp>
      <p:sp>
        <p:nvSpPr>
          <p:cNvPr id="2114" name="Rectangle 66"/>
          <p:cNvSpPr>
            <a:spLocks noChangeArrowheads="1"/>
          </p:cNvSpPr>
          <p:nvPr/>
        </p:nvSpPr>
        <p:spPr bwMode="auto">
          <a:xfrm>
            <a:off x="3979863" y="4367213"/>
            <a:ext cx="25400" cy="12700"/>
          </a:xfrm>
          <a:prstGeom prst="rect">
            <a:avLst/>
          </a:prstGeom>
          <a:solidFill>
            <a:srgbClr val="000000"/>
          </a:solidFill>
          <a:ln w="9525">
            <a:noFill/>
            <a:miter lim="800000"/>
            <a:headEnd/>
            <a:tailEnd/>
          </a:ln>
        </p:spPr>
        <p:txBody>
          <a:bodyPr/>
          <a:lstStyle/>
          <a:p>
            <a:endParaRPr lang="en-US"/>
          </a:p>
        </p:txBody>
      </p:sp>
      <p:sp>
        <p:nvSpPr>
          <p:cNvPr id="2115" name="Rectangle 67"/>
          <p:cNvSpPr>
            <a:spLocks noChangeArrowheads="1"/>
          </p:cNvSpPr>
          <p:nvPr/>
        </p:nvSpPr>
        <p:spPr bwMode="auto">
          <a:xfrm>
            <a:off x="3943350" y="4379913"/>
            <a:ext cx="25400" cy="11112"/>
          </a:xfrm>
          <a:prstGeom prst="rect">
            <a:avLst/>
          </a:prstGeom>
          <a:solidFill>
            <a:srgbClr val="000000"/>
          </a:solidFill>
          <a:ln w="9525">
            <a:noFill/>
            <a:miter lim="800000"/>
            <a:headEnd/>
            <a:tailEnd/>
          </a:ln>
        </p:spPr>
        <p:txBody>
          <a:bodyPr/>
          <a:lstStyle/>
          <a:p>
            <a:endParaRPr lang="en-US"/>
          </a:p>
        </p:txBody>
      </p:sp>
      <p:sp>
        <p:nvSpPr>
          <p:cNvPr id="2116" name="Rectangle 68"/>
          <p:cNvSpPr>
            <a:spLocks noChangeArrowheads="1"/>
          </p:cNvSpPr>
          <p:nvPr/>
        </p:nvSpPr>
        <p:spPr bwMode="auto">
          <a:xfrm>
            <a:off x="3930650" y="4391025"/>
            <a:ext cx="12700" cy="12700"/>
          </a:xfrm>
          <a:prstGeom prst="rect">
            <a:avLst/>
          </a:prstGeom>
          <a:solidFill>
            <a:srgbClr val="000000"/>
          </a:solidFill>
          <a:ln w="9525">
            <a:noFill/>
            <a:miter lim="800000"/>
            <a:headEnd/>
            <a:tailEnd/>
          </a:ln>
        </p:spPr>
        <p:txBody>
          <a:bodyPr/>
          <a:lstStyle/>
          <a:p>
            <a:endParaRPr lang="en-US"/>
          </a:p>
        </p:txBody>
      </p:sp>
      <p:sp>
        <p:nvSpPr>
          <p:cNvPr id="2117" name="Rectangle 69"/>
          <p:cNvSpPr>
            <a:spLocks noChangeArrowheads="1"/>
          </p:cNvSpPr>
          <p:nvPr/>
        </p:nvSpPr>
        <p:spPr bwMode="auto">
          <a:xfrm>
            <a:off x="3905250" y="4391025"/>
            <a:ext cx="12700" cy="12700"/>
          </a:xfrm>
          <a:prstGeom prst="rect">
            <a:avLst/>
          </a:prstGeom>
          <a:solidFill>
            <a:srgbClr val="000000"/>
          </a:solidFill>
          <a:ln w="9525">
            <a:noFill/>
            <a:miter lim="800000"/>
            <a:headEnd/>
            <a:tailEnd/>
          </a:ln>
        </p:spPr>
        <p:txBody>
          <a:bodyPr/>
          <a:lstStyle/>
          <a:p>
            <a:endParaRPr lang="en-US"/>
          </a:p>
        </p:txBody>
      </p:sp>
      <p:sp>
        <p:nvSpPr>
          <p:cNvPr id="2118" name="Rectangle 70"/>
          <p:cNvSpPr>
            <a:spLocks noChangeArrowheads="1"/>
          </p:cNvSpPr>
          <p:nvPr/>
        </p:nvSpPr>
        <p:spPr bwMode="auto">
          <a:xfrm>
            <a:off x="3879850" y="4403725"/>
            <a:ext cx="25400" cy="11113"/>
          </a:xfrm>
          <a:prstGeom prst="rect">
            <a:avLst/>
          </a:prstGeom>
          <a:solidFill>
            <a:srgbClr val="000000"/>
          </a:solidFill>
          <a:ln w="9525">
            <a:noFill/>
            <a:miter lim="800000"/>
            <a:headEnd/>
            <a:tailEnd/>
          </a:ln>
        </p:spPr>
        <p:txBody>
          <a:bodyPr/>
          <a:lstStyle/>
          <a:p>
            <a:endParaRPr lang="en-US"/>
          </a:p>
        </p:txBody>
      </p:sp>
      <p:sp>
        <p:nvSpPr>
          <p:cNvPr id="2119" name="Rectangle 71"/>
          <p:cNvSpPr>
            <a:spLocks noChangeArrowheads="1"/>
          </p:cNvSpPr>
          <p:nvPr/>
        </p:nvSpPr>
        <p:spPr bwMode="auto">
          <a:xfrm>
            <a:off x="3829050" y="4414838"/>
            <a:ext cx="38100" cy="12700"/>
          </a:xfrm>
          <a:prstGeom prst="rect">
            <a:avLst/>
          </a:prstGeom>
          <a:solidFill>
            <a:srgbClr val="000000"/>
          </a:solidFill>
          <a:ln w="9525">
            <a:noFill/>
            <a:miter lim="800000"/>
            <a:headEnd/>
            <a:tailEnd/>
          </a:ln>
        </p:spPr>
        <p:txBody>
          <a:bodyPr/>
          <a:lstStyle/>
          <a:p>
            <a:endParaRPr lang="en-US"/>
          </a:p>
        </p:txBody>
      </p:sp>
      <p:sp>
        <p:nvSpPr>
          <p:cNvPr id="2120" name="Rectangle 72"/>
          <p:cNvSpPr>
            <a:spLocks noChangeArrowheads="1"/>
          </p:cNvSpPr>
          <p:nvPr/>
        </p:nvSpPr>
        <p:spPr bwMode="auto">
          <a:xfrm>
            <a:off x="3792538" y="4427538"/>
            <a:ext cx="25400" cy="11112"/>
          </a:xfrm>
          <a:prstGeom prst="rect">
            <a:avLst/>
          </a:prstGeom>
          <a:solidFill>
            <a:srgbClr val="000000"/>
          </a:solidFill>
          <a:ln w="9525">
            <a:noFill/>
            <a:miter lim="800000"/>
            <a:headEnd/>
            <a:tailEnd/>
          </a:ln>
        </p:spPr>
        <p:txBody>
          <a:bodyPr/>
          <a:lstStyle/>
          <a:p>
            <a:endParaRPr lang="en-US"/>
          </a:p>
        </p:txBody>
      </p:sp>
      <p:sp>
        <p:nvSpPr>
          <p:cNvPr id="2121" name="Rectangle 73"/>
          <p:cNvSpPr>
            <a:spLocks noChangeArrowheads="1"/>
          </p:cNvSpPr>
          <p:nvPr/>
        </p:nvSpPr>
        <p:spPr bwMode="auto">
          <a:xfrm>
            <a:off x="3779838" y="4438650"/>
            <a:ext cx="12700" cy="12700"/>
          </a:xfrm>
          <a:prstGeom prst="rect">
            <a:avLst/>
          </a:prstGeom>
          <a:solidFill>
            <a:srgbClr val="000000"/>
          </a:solidFill>
          <a:ln w="9525">
            <a:noFill/>
            <a:miter lim="800000"/>
            <a:headEnd/>
            <a:tailEnd/>
          </a:ln>
        </p:spPr>
        <p:txBody>
          <a:bodyPr/>
          <a:lstStyle/>
          <a:p>
            <a:endParaRPr lang="en-US"/>
          </a:p>
        </p:txBody>
      </p:sp>
      <p:sp>
        <p:nvSpPr>
          <p:cNvPr id="2122" name="Rectangle 74"/>
          <p:cNvSpPr>
            <a:spLocks noChangeArrowheads="1"/>
          </p:cNvSpPr>
          <p:nvPr/>
        </p:nvSpPr>
        <p:spPr bwMode="auto">
          <a:xfrm>
            <a:off x="3729038" y="4451350"/>
            <a:ext cx="38100" cy="11113"/>
          </a:xfrm>
          <a:prstGeom prst="rect">
            <a:avLst/>
          </a:prstGeom>
          <a:solidFill>
            <a:srgbClr val="000000"/>
          </a:solidFill>
          <a:ln w="9525">
            <a:noFill/>
            <a:miter lim="800000"/>
            <a:headEnd/>
            <a:tailEnd/>
          </a:ln>
        </p:spPr>
        <p:txBody>
          <a:bodyPr/>
          <a:lstStyle/>
          <a:p>
            <a:endParaRPr lang="en-US"/>
          </a:p>
        </p:txBody>
      </p:sp>
      <p:sp>
        <p:nvSpPr>
          <p:cNvPr id="2123" name="Rectangle 75"/>
          <p:cNvSpPr>
            <a:spLocks noChangeArrowheads="1"/>
          </p:cNvSpPr>
          <p:nvPr/>
        </p:nvSpPr>
        <p:spPr bwMode="auto">
          <a:xfrm>
            <a:off x="3690938" y="4462463"/>
            <a:ext cx="25400" cy="12700"/>
          </a:xfrm>
          <a:prstGeom prst="rect">
            <a:avLst/>
          </a:prstGeom>
          <a:solidFill>
            <a:srgbClr val="000000"/>
          </a:solidFill>
          <a:ln w="9525">
            <a:noFill/>
            <a:miter lim="800000"/>
            <a:headEnd/>
            <a:tailEnd/>
          </a:ln>
        </p:spPr>
        <p:txBody>
          <a:bodyPr/>
          <a:lstStyle/>
          <a:p>
            <a:endParaRPr lang="en-US"/>
          </a:p>
        </p:txBody>
      </p:sp>
      <p:sp>
        <p:nvSpPr>
          <p:cNvPr id="2124" name="Rectangle 76"/>
          <p:cNvSpPr>
            <a:spLocks noChangeArrowheads="1"/>
          </p:cNvSpPr>
          <p:nvPr/>
        </p:nvSpPr>
        <p:spPr bwMode="auto">
          <a:xfrm>
            <a:off x="3679825" y="4475163"/>
            <a:ext cx="11113" cy="11112"/>
          </a:xfrm>
          <a:prstGeom prst="rect">
            <a:avLst/>
          </a:prstGeom>
          <a:solidFill>
            <a:srgbClr val="000000"/>
          </a:solidFill>
          <a:ln w="9525">
            <a:noFill/>
            <a:miter lim="800000"/>
            <a:headEnd/>
            <a:tailEnd/>
          </a:ln>
        </p:spPr>
        <p:txBody>
          <a:bodyPr/>
          <a:lstStyle/>
          <a:p>
            <a:endParaRPr lang="en-US"/>
          </a:p>
        </p:txBody>
      </p:sp>
      <p:sp>
        <p:nvSpPr>
          <p:cNvPr id="2125" name="Rectangle 77"/>
          <p:cNvSpPr>
            <a:spLocks noChangeArrowheads="1"/>
          </p:cNvSpPr>
          <p:nvPr/>
        </p:nvSpPr>
        <p:spPr bwMode="auto">
          <a:xfrm>
            <a:off x="3654425" y="4475163"/>
            <a:ext cx="12700" cy="11112"/>
          </a:xfrm>
          <a:prstGeom prst="rect">
            <a:avLst/>
          </a:prstGeom>
          <a:solidFill>
            <a:srgbClr val="000000"/>
          </a:solidFill>
          <a:ln w="9525">
            <a:noFill/>
            <a:miter lim="800000"/>
            <a:headEnd/>
            <a:tailEnd/>
          </a:ln>
        </p:spPr>
        <p:txBody>
          <a:bodyPr/>
          <a:lstStyle/>
          <a:p>
            <a:endParaRPr lang="en-US"/>
          </a:p>
        </p:txBody>
      </p:sp>
      <p:sp>
        <p:nvSpPr>
          <p:cNvPr id="2126" name="Rectangle 78"/>
          <p:cNvSpPr>
            <a:spLocks noChangeArrowheads="1"/>
          </p:cNvSpPr>
          <p:nvPr/>
        </p:nvSpPr>
        <p:spPr bwMode="auto">
          <a:xfrm>
            <a:off x="3629025" y="4486275"/>
            <a:ext cx="25400" cy="12700"/>
          </a:xfrm>
          <a:prstGeom prst="rect">
            <a:avLst/>
          </a:prstGeom>
          <a:solidFill>
            <a:srgbClr val="000000"/>
          </a:solidFill>
          <a:ln w="9525">
            <a:noFill/>
            <a:miter lim="800000"/>
            <a:headEnd/>
            <a:tailEnd/>
          </a:ln>
        </p:spPr>
        <p:txBody>
          <a:bodyPr/>
          <a:lstStyle/>
          <a:p>
            <a:endParaRPr lang="en-US"/>
          </a:p>
        </p:txBody>
      </p:sp>
      <p:sp>
        <p:nvSpPr>
          <p:cNvPr id="2127" name="Rectangle 79"/>
          <p:cNvSpPr>
            <a:spLocks noChangeArrowheads="1"/>
          </p:cNvSpPr>
          <p:nvPr/>
        </p:nvSpPr>
        <p:spPr bwMode="auto">
          <a:xfrm>
            <a:off x="3590925" y="4498975"/>
            <a:ext cx="25400" cy="11113"/>
          </a:xfrm>
          <a:prstGeom prst="rect">
            <a:avLst/>
          </a:prstGeom>
          <a:solidFill>
            <a:srgbClr val="000000"/>
          </a:solidFill>
          <a:ln w="9525">
            <a:noFill/>
            <a:miter lim="800000"/>
            <a:headEnd/>
            <a:tailEnd/>
          </a:ln>
        </p:spPr>
        <p:txBody>
          <a:bodyPr/>
          <a:lstStyle/>
          <a:p>
            <a:endParaRPr lang="en-US"/>
          </a:p>
        </p:txBody>
      </p:sp>
      <p:sp>
        <p:nvSpPr>
          <p:cNvPr id="2128" name="Rectangle 80"/>
          <p:cNvSpPr>
            <a:spLocks noChangeArrowheads="1"/>
          </p:cNvSpPr>
          <p:nvPr/>
        </p:nvSpPr>
        <p:spPr bwMode="auto">
          <a:xfrm>
            <a:off x="3578225" y="4510088"/>
            <a:ext cx="12700" cy="12700"/>
          </a:xfrm>
          <a:prstGeom prst="rect">
            <a:avLst/>
          </a:prstGeom>
          <a:solidFill>
            <a:srgbClr val="000000"/>
          </a:solidFill>
          <a:ln w="9525">
            <a:noFill/>
            <a:miter lim="800000"/>
            <a:headEnd/>
            <a:tailEnd/>
          </a:ln>
        </p:spPr>
        <p:txBody>
          <a:bodyPr/>
          <a:lstStyle/>
          <a:p>
            <a:endParaRPr lang="en-US"/>
          </a:p>
        </p:txBody>
      </p:sp>
      <p:sp>
        <p:nvSpPr>
          <p:cNvPr id="2129" name="Rectangle 81"/>
          <p:cNvSpPr>
            <a:spLocks noChangeArrowheads="1"/>
          </p:cNvSpPr>
          <p:nvPr/>
        </p:nvSpPr>
        <p:spPr bwMode="auto">
          <a:xfrm>
            <a:off x="3552825" y="4510088"/>
            <a:ext cx="12700" cy="12700"/>
          </a:xfrm>
          <a:prstGeom prst="rect">
            <a:avLst/>
          </a:prstGeom>
          <a:solidFill>
            <a:srgbClr val="000000"/>
          </a:solidFill>
          <a:ln w="9525">
            <a:noFill/>
            <a:miter lim="800000"/>
            <a:headEnd/>
            <a:tailEnd/>
          </a:ln>
        </p:spPr>
        <p:txBody>
          <a:bodyPr/>
          <a:lstStyle/>
          <a:p>
            <a:endParaRPr lang="en-US"/>
          </a:p>
        </p:txBody>
      </p:sp>
      <p:sp>
        <p:nvSpPr>
          <p:cNvPr id="2130" name="Rectangle 82"/>
          <p:cNvSpPr>
            <a:spLocks noChangeArrowheads="1"/>
          </p:cNvSpPr>
          <p:nvPr/>
        </p:nvSpPr>
        <p:spPr bwMode="auto">
          <a:xfrm>
            <a:off x="3529013" y="4522788"/>
            <a:ext cx="23812" cy="11112"/>
          </a:xfrm>
          <a:prstGeom prst="rect">
            <a:avLst/>
          </a:prstGeom>
          <a:solidFill>
            <a:srgbClr val="000000"/>
          </a:solidFill>
          <a:ln w="9525">
            <a:noFill/>
            <a:miter lim="800000"/>
            <a:headEnd/>
            <a:tailEnd/>
          </a:ln>
        </p:spPr>
        <p:txBody>
          <a:bodyPr/>
          <a:lstStyle/>
          <a:p>
            <a:endParaRPr lang="en-US"/>
          </a:p>
        </p:txBody>
      </p:sp>
      <p:sp>
        <p:nvSpPr>
          <p:cNvPr id="2131" name="Rectangle 83"/>
          <p:cNvSpPr>
            <a:spLocks noChangeArrowheads="1"/>
          </p:cNvSpPr>
          <p:nvPr/>
        </p:nvSpPr>
        <p:spPr bwMode="auto">
          <a:xfrm>
            <a:off x="3490913" y="4533900"/>
            <a:ext cx="25400" cy="12700"/>
          </a:xfrm>
          <a:prstGeom prst="rect">
            <a:avLst/>
          </a:prstGeom>
          <a:solidFill>
            <a:srgbClr val="000000"/>
          </a:solidFill>
          <a:ln w="9525">
            <a:noFill/>
            <a:miter lim="800000"/>
            <a:headEnd/>
            <a:tailEnd/>
          </a:ln>
        </p:spPr>
        <p:txBody>
          <a:bodyPr/>
          <a:lstStyle/>
          <a:p>
            <a:endParaRPr lang="en-US"/>
          </a:p>
        </p:txBody>
      </p:sp>
      <p:sp>
        <p:nvSpPr>
          <p:cNvPr id="2132" name="Rectangle 84"/>
          <p:cNvSpPr>
            <a:spLocks noChangeArrowheads="1"/>
          </p:cNvSpPr>
          <p:nvPr/>
        </p:nvSpPr>
        <p:spPr bwMode="auto">
          <a:xfrm>
            <a:off x="3478213" y="4546600"/>
            <a:ext cx="12700" cy="11113"/>
          </a:xfrm>
          <a:prstGeom prst="rect">
            <a:avLst/>
          </a:prstGeom>
          <a:solidFill>
            <a:srgbClr val="000000"/>
          </a:solidFill>
          <a:ln w="9525">
            <a:noFill/>
            <a:miter lim="800000"/>
            <a:headEnd/>
            <a:tailEnd/>
          </a:ln>
        </p:spPr>
        <p:txBody>
          <a:bodyPr/>
          <a:lstStyle/>
          <a:p>
            <a:endParaRPr lang="en-US"/>
          </a:p>
        </p:txBody>
      </p:sp>
      <p:sp>
        <p:nvSpPr>
          <p:cNvPr id="2133" name="Rectangle 85"/>
          <p:cNvSpPr>
            <a:spLocks noChangeArrowheads="1"/>
          </p:cNvSpPr>
          <p:nvPr/>
        </p:nvSpPr>
        <p:spPr bwMode="auto">
          <a:xfrm>
            <a:off x="3452813" y="4546600"/>
            <a:ext cx="12700" cy="11113"/>
          </a:xfrm>
          <a:prstGeom prst="rect">
            <a:avLst/>
          </a:prstGeom>
          <a:solidFill>
            <a:srgbClr val="000000"/>
          </a:solidFill>
          <a:ln w="9525">
            <a:noFill/>
            <a:miter lim="800000"/>
            <a:headEnd/>
            <a:tailEnd/>
          </a:ln>
        </p:spPr>
        <p:txBody>
          <a:bodyPr/>
          <a:lstStyle/>
          <a:p>
            <a:endParaRPr lang="en-US"/>
          </a:p>
        </p:txBody>
      </p:sp>
      <p:sp>
        <p:nvSpPr>
          <p:cNvPr id="2134" name="Rectangle 86"/>
          <p:cNvSpPr>
            <a:spLocks noChangeArrowheads="1"/>
          </p:cNvSpPr>
          <p:nvPr/>
        </p:nvSpPr>
        <p:spPr bwMode="auto">
          <a:xfrm>
            <a:off x="3427413" y="4557713"/>
            <a:ext cx="25400" cy="12700"/>
          </a:xfrm>
          <a:prstGeom prst="rect">
            <a:avLst/>
          </a:prstGeom>
          <a:solidFill>
            <a:srgbClr val="000000"/>
          </a:solidFill>
          <a:ln w="9525">
            <a:noFill/>
            <a:miter lim="800000"/>
            <a:headEnd/>
            <a:tailEnd/>
          </a:ln>
        </p:spPr>
        <p:txBody>
          <a:bodyPr/>
          <a:lstStyle/>
          <a:p>
            <a:endParaRPr lang="en-US"/>
          </a:p>
        </p:txBody>
      </p:sp>
      <p:sp>
        <p:nvSpPr>
          <p:cNvPr id="2135" name="Rectangle 87"/>
          <p:cNvSpPr>
            <a:spLocks noChangeArrowheads="1"/>
          </p:cNvSpPr>
          <p:nvPr/>
        </p:nvSpPr>
        <p:spPr bwMode="auto">
          <a:xfrm>
            <a:off x="3378200" y="4570413"/>
            <a:ext cx="36513" cy="11112"/>
          </a:xfrm>
          <a:prstGeom prst="rect">
            <a:avLst/>
          </a:prstGeom>
          <a:solidFill>
            <a:srgbClr val="000000"/>
          </a:solidFill>
          <a:ln w="9525">
            <a:noFill/>
            <a:miter lim="800000"/>
            <a:headEnd/>
            <a:tailEnd/>
          </a:ln>
        </p:spPr>
        <p:txBody>
          <a:bodyPr/>
          <a:lstStyle/>
          <a:p>
            <a:endParaRPr lang="en-US"/>
          </a:p>
        </p:txBody>
      </p:sp>
      <p:sp>
        <p:nvSpPr>
          <p:cNvPr id="2136" name="Rectangle 88"/>
          <p:cNvSpPr>
            <a:spLocks noChangeArrowheads="1"/>
          </p:cNvSpPr>
          <p:nvPr/>
        </p:nvSpPr>
        <p:spPr bwMode="auto">
          <a:xfrm>
            <a:off x="3352800" y="4581525"/>
            <a:ext cx="12700" cy="12700"/>
          </a:xfrm>
          <a:prstGeom prst="rect">
            <a:avLst/>
          </a:prstGeom>
          <a:solidFill>
            <a:srgbClr val="000000"/>
          </a:solidFill>
          <a:ln w="9525">
            <a:noFill/>
            <a:miter lim="800000"/>
            <a:headEnd/>
            <a:tailEnd/>
          </a:ln>
        </p:spPr>
        <p:txBody>
          <a:bodyPr/>
          <a:lstStyle/>
          <a:p>
            <a:endParaRPr lang="en-US"/>
          </a:p>
        </p:txBody>
      </p:sp>
      <p:sp>
        <p:nvSpPr>
          <p:cNvPr id="2137" name="Rectangle 89"/>
          <p:cNvSpPr>
            <a:spLocks noChangeArrowheads="1"/>
          </p:cNvSpPr>
          <p:nvPr/>
        </p:nvSpPr>
        <p:spPr bwMode="auto">
          <a:xfrm>
            <a:off x="3327400" y="4594225"/>
            <a:ext cx="25400" cy="11113"/>
          </a:xfrm>
          <a:prstGeom prst="rect">
            <a:avLst/>
          </a:prstGeom>
          <a:solidFill>
            <a:srgbClr val="000000"/>
          </a:solidFill>
          <a:ln w="9525">
            <a:noFill/>
            <a:miter lim="800000"/>
            <a:headEnd/>
            <a:tailEnd/>
          </a:ln>
        </p:spPr>
        <p:txBody>
          <a:bodyPr/>
          <a:lstStyle/>
          <a:p>
            <a:endParaRPr lang="en-US"/>
          </a:p>
        </p:txBody>
      </p:sp>
      <p:sp>
        <p:nvSpPr>
          <p:cNvPr id="2138" name="Rectangle 90"/>
          <p:cNvSpPr>
            <a:spLocks noChangeArrowheads="1"/>
          </p:cNvSpPr>
          <p:nvPr/>
        </p:nvSpPr>
        <p:spPr bwMode="auto">
          <a:xfrm>
            <a:off x="3276600" y="4605338"/>
            <a:ext cx="38100" cy="12700"/>
          </a:xfrm>
          <a:prstGeom prst="rect">
            <a:avLst/>
          </a:prstGeom>
          <a:solidFill>
            <a:srgbClr val="000000"/>
          </a:solidFill>
          <a:ln w="9525">
            <a:noFill/>
            <a:miter lim="800000"/>
            <a:headEnd/>
            <a:tailEnd/>
          </a:ln>
        </p:spPr>
        <p:txBody>
          <a:bodyPr/>
          <a:lstStyle/>
          <a:p>
            <a:endParaRPr lang="en-US"/>
          </a:p>
        </p:txBody>
      </p:sp>
      <p:sp>
        <p:nvSpPr>
          <p:cNvPr id="2139" name="Rectangle 91"/>
          <p:cNvSpPr>
            <a:spLocks noChangeArrowheads="1"/>
          </p:cNvSpPr>
          <p:nvPr/>
        </p:nvSpPr>
        <p:spPr bwMode="auto">
          <a:xfrm>
            <a:off x="3238500" y="4618038"/>
            <a:ext cx="25400" cy="11112"/>
          </a:xfrm>
          <a:prstGeom prst="rect">
            <a:avLst/>
          </a:prstGeom>
          <a:solidFill>
            <a:srgbClr val="000000"/>
          </a:solidFill>
          <a:ln w="9525">
            <a:noFill/>
            <a:miter lim="800000"/>
            <a:headEnd/>
            <a:tailEnd/>
          </a:ln>
        </p:spPr>
        <p:txBody>
          <a:bodyPr/>
          <a:lstStyle/>
          <a:p>
            <a:endParaRPr lang="en-US"/>
          </a:p>
        </p:txBody>
      </p:sp>
      <p:sp>
        <p:nvSpPr>
          <p:cNvPr id="2140" name="Rectangle 92"/>
          <p:cNvSpPr>
            <a:spLocks noChangeArrowheads="1"/>
          </p:cNvSpPr>
          <p:nvPr/>
        </p:nvSpPr>
        <p:spPr bwMode="auto">
          <a:xfrm>
            <a:off x="3227388" y="4629150"/>
            <a:ext cx="11112" cy="12700"/>
          </a:xfrm>
          <a:prstGeom prst="rect">
            <a:avLst/>
          </a:prstGeom>
          <a:solidFill>
            <a:srgbClr val="000000"/>
          </a:solidFill>
          <a:ln w="9525">
            <a:noFill/>
            <a:miter lim="800000"/>
            <a:headEnd/>
            <a:tailEnd/>
          </a:ln>
        </p:spPr>
        <p:txBody>
          <a:bodyPr/>
          <a:lstStyle/>
          <a:p>
            <a:endParaRPr lang="en-US"/>
          </a:p>
        </p:txBody>
      </p:sp>
      <p:sp>
        <p:nvSpPr>
          <p:cNvPr id="2141" name="Rectangle 93"/>
          <p:cNvSpPr>
            <a:spLocks noChangeArrowheads="1"/>
          </p:cNvSpPr>
          <p:nvPr/>
        </p:nvSpPr>
        <p:spPr bwMode="auto">
          <a:xfrm>
            <a:off x="3201988" y="4629150"/>
            <a:ext cx="12700" cy="12700"/>
          </a:xfrm>
          <a:prstGeom prst="rect">
            <a:avLst/>
          </a:prstGeom>
          <a:solidFill>
            <a:srgbClr val="000000"/>
          </a:solidFill>
          <a:ln w="9525">
            <a:noFill/>
            <a:miter lim="800000"/>
            <a:headEnd/>
            <a:tailEnd/>
          </a:ln>
        </p:spPr>
        <p:txBody>
          <a:bodyPr/>
          <a:lstStyle/>
          <a:p>
            <a:endParaRPr lang="en-US"/>
          </a:p>
        </p:txBody>
      </p:sp>
      <p:sp>
        <p:nvSpPr>
          <p:cNvPr id="2142" name="Rectangle 94"/>
          <p:cNvSpPr>
            <a:spLocks noChangeArrowheads="1"/>
          </p:cNvSpPr>
          <p:nvPr/>
        </p:nvSpPr>
        <p:spPr bwMode="auto">
          <a:xfrm>
            <a:off x="3176588" y="4641850"/>
            <a:ext cx="25400" cy="11113"/>
          </a:xfrm>
          <a:prstGeom prst="rect">
            <a:avLst/>
          </a:prstGeom>
          <a:solidFill>
            <a:srgbClr val="000000"/>
          </a:solidFill>
          <a:ln w="9525">
            <a:noFill/>
            <a:miter lim="800000"/>
            <a:headEnd/>
            <a:tailEnd/>
          </a:ln>
        </p:spPr>
        <p:txBody>
          <a:bodyPr/>
          <a:lstStyle/>
          <a:p>
            <a:endParaRPr lang="en-US"/>
          </a:p>
        </p:txBody>
      </p:sp>
      <p:sp>
        <p:nvSpPr>
          <p:cNvPr id="2143" name="Rectangle 95"/>
          <p:cNvSpPr>
            <a:spLocks noChangeArrowheads="1"/>
          </p:cNvSpPr>
          <p:nvPr/>
        </p:nvSpPr>
        <p:spPr bwMode="auto">
          <a:xfrm>
            <a:off x="3138488" y="4652963"/>
            <a:ext cx="25400" cy="12700"/>
          </a:xfrm>
          <a:prstGeom prst="rect">
            <a:avLst/>
          </a:prstGeom>
          <a:solidFill>
            <a:srgbClr val="000000"/>
          </a:solidFill>
          <a:ln w="9525">
            <a:noFill/>
            <a:miter lim="800000"/>
            <a:headEnd/>
            <a:tailEnd/>
          </a:ln>
        </p:spPr>
        <p:txBody>
          <a:bodyPr/>
          <a:lstStyle/>
          <a:p>
            <a:endParaRPr lang="en-US"/>
          </a:p>
        </p:txBody>
      </p:sp>
      <p:sp>
        <p:nvSpPr>
          <p:cNvPr id="2144" name="Rectangle 96"/>
          <p:cNvSpPr>
            <a:spLocks noChangeArrowheads="1"/>
          </p:cNvSpPr>
          <p:nvPr/>
        </p:nvSpPr>
        <p:spPr bwMode="auto">
          <a:xfrm>
            <a:off x="3125788" y="4665663"/>
            <a:ext cx="12700" cy="12700"/>
          </a:xfrm>
          <a:prstGeom prst="rect">
            <a:avLst/>
          </a:prstGeom>
          <a:solidFill>
            <a:srgbClr val="000000"/>
          </a:solidFill>
          <a:ln w="9525">
            <a:noFill/>
            <a:miter lim="800000"/>
            <a:headEnd/>
            <a:tailEnd/>
          </a:ln>
        </p:spPr>
        <p:txBody>
          <a:bodyPr/>
          <a:lstStyle/>
          <a:p>
            <a:endParaRPr lang="en-US"/>
          </a:p>
        </p:txBody>
      </p:sp>
      <p:sp>
        <p:nvSpPr>
          <p:cNvPr id="2145" name="Rectangle 97"/>
          <p:cNvSpPr>
            <a:spLocks noChangeArrowheads="1"/>
          </p:cNvSpPr>
          <p:nvPr/>
        </p:nvSpPr>
        <p:spPr bwMode="auto">
          <a:xfrm>
            <a:off x="3100388" y="4665663"/>
            <a:ext cx="12700" cy="12700"/>
          </a:xfrm>
          <a:prstGeom prst="rect">
            <a:avLst/>
          </a:prstGeom>
          <a:solidFill>
            <a:srgbClr val="000000"/>
          </a:solidFill>
          <a:ln w="9525">
            <a:noFill/>
            <a:miter lim="800000"/>
            <a:headEnd/>
            <a:tailEnd/>
          </a:ln>
        </p:spPr>
        <p:txBody>
          <a:bodyPr/>
          <a:lstStyle/>
          <a:p>
            <a:endParaRPr lang="en-US"/>
          </a:p>
        </p:txBody>
      </p:sp>
      <p:sp>
        <p:nvSpPr>
          <p:cNvPr id="2146" name="Rectangle 98"/>
          <p:cNvSpPr>
            <a:spLocks noChangeArrowheads="1"/>
          </p:cNvSpPr>
          <p:nvPr/>
        </p:nvSpPr>
        <p:spPr bwMode="auto">
          <a:xfrm>
            <a:off x="3076575" y="4678363"/>
            <a:ext cx="23813" cy="11112"/>
          </a:xfrm>
          <a:prstGeom prst="rect">
            <a:avLst/>
          </a:prstGeom>
          <a:solidFill>
            <a:srgbClr val="000000"/>
          </a:solidFill>
          <a:ln w="9525">
            <a:noFill/>
            <a:miter lim="800000"/>
            <a:headEnd/>
            <a:tailEnd/>
          </a:ln>
        </p:spPr>
        <p:txBody>
          <a:bodyPr/>
          <a:lstStyle/>
          <a:p>
            <a:endParaRPr lang="en-US"/>
          </a:p>
        </p:txBody>
      </p:sp>
      <p:sp>
        <p:nvSpPr>
          <p:cNvPr id="2147" name="Rectangle 99"/>
          <p:cNvSpPr>
            <a:spLocks noChangeArrowheads="1"/>
          </p:cNvSpPr>
          <p:nvPr/>
        </p:nvSpPr>
        <p:spPr bwMode="auto">
          <a:xfrm>
            <a:off x="3038475" y="4689475"/>
            <a:ext cx="25400" cy="12700"/>
          </a:xfrm>
          <a:prstGeom prst="rect">
            <a:avLst/>
          </a:prstGeom>
          <a:solidFill>
            <a:srgbClr val="000000"/>
          </a:solidFill>
          <a:ln w="9525">
            <a:noFill/>
            <a:miter lim="800000"/>
            <a:headEnd/>
            <a:tailEnd/>
          </a:ln>
        </p:spPr>
        <p:txBody>
          <a:bodyPr/>
          <a:lstStyle/>
          <a:p>
            <a:endParaRPr lang="en-US"/>
          </a:p>
        </p:txBody>
      </p:sp>
      <p:sp>
        <p:nvSpPr>
          <p:cNvPr id="2148" name="Rectangle 100"/>
          <p:cNvSpPr>
            <a:spLocks noChangeArrowheads="1"/>
          </p:cNvSpPr>
          <p:nvPr/>
        </p:nvSpPr>
        <p:spPr bwMode="auto">
          <a:xfrm>
            <a:off x="3025775" y="4702175"/>
            <a:ext cx="12700" cy="11113"/>
          </a:xfrm>
          <a:prstGeom prst="rect">
            <a:avLst/>
          </a:prstGeom>
          <a:solidFill>
            <a:srgbClr val="000000"/>
          </a:solidFill>
          <a:ln w="9525">
            <a:noFill/>
            <a:miter lim="800000"/>
            <a:headEnd/>
            <a:tailEnd/>
          </a:ln>
        </p:spPr>
        <p:txBody>
          <a:bodyPr/>
          <a:lstStyle/>
          <a:p>
            <a:endParaRPr lang="en-US"/>
          </a:p>
        </p:txBody>
      </p:sp>
      <p:sp>
        <p:nvSpPr>
          <p:cNvPr id="2149" name="Rectangle 101"/>
          <p:cNvSpPr>
            <a:spLocks noChangeArrowheads="1"/>
          </p:cNvSpPr>
          <p:nvPr/>
        </p:nvSpPr>
        <p:spPr bwMode="auto">
          <a:xfrm>
            <a:off x="3000375" y="4702175"/>
            <a:ext cx="12700" cy="11113"/>
          </a:xfrm>
          <a:prstGeom prst="rect">
            <a:avLst/>
          </a:prstGeom>
          <a:solidFill>
            <a:srgbClr val="000000"/>
          </a:solidFill>
          <a:ln w="9525">
            <a:noFill/>
            <a:miter lim="800000"/>
            <a:headEnd/>
            <a:tailEnd/>
          </a:ln>
        </p:spPr>
        <p:txBody>
          <a:bodyPr/>
          <a:lstStyle/>
          <a:p>
            <a:endParaRPr lang="en-US"/>
          </a:p>
        </p:txBody>
      </p:sp>
      <p:sp>
        <p:nvSpPr>
          <p:cNvPr id="2150" name="Rectangle 102"/>
          <p:cNvSpPr>
            <a:spLocks noChangeArrowheads="1"/>
          </p:cNvSpPr>
          <p:nvPr/>
        </p:nvSpPr>
        <p:spPr bwMode="auto">
          <a:xfrm>
            <a:off x="2974975" y="4713288"/>
            <a:ext cx="25400" cy="12700"/>
          </a:xfrm>
          <a:prstGeom prst="rect">
            <a:avLst/>
          </a:prstGeom>
          <a:solidFill>
            <a:srgbClr val="000000"/>
          </a:solidFill>
          <a:ln w="9525">
            <a:noFill/>
            <a:miter lim="800000"/>
            <a:headEnd/>
            <a:tailEnd/>
          </a:ln>
        </p:spPr>
        <p:txBody>
          <a:bodyPr/>
          <a:lstStyle/>
          <a:p>
            <a:endParaRPr lang="en-US"/>
          </a:p>
        </p:txBody>
      </p:sp>
      <p:sp>
        <p:nvSpPr>
          <p:cNvPr id="2151" name="Rectangle 103"/>
          <p:cNvSpPr>
            <a:spLocks noChangeArrowheads="1"/>
          </p:cNvSpPr>
          <p:nvPr/>
        </p:nvSpPr>
        <p:spPr bwMode="auto">
          <a:xfrm>
            <a:off x="2925763" y="4725988"/>
            <a:ext cx="36512" cy="11112"/>
          </a:xfrm>
          <a:prstGeom prst="rect">
            <a:avLst/>
          </a:prstGeom>
          <a:solidFill>
            <a:srgbClr val="000000"/>
          </a:solidFill>
          <a:ln w="9525">
            <a:noFill/>
            <a:miter lim="800000"/>
            <a:headEnd/>
            <a:tailEnd/>
          </a:ln>
        </p:spPr>
        <p:txBody>
          <a:bodyPr/>
          <a:lstStyle/>
          <a:p>
            <a:endParaRPr lang="en-US"/>
          </a:p>
        </p:txBody>
      </p:sp>
      <p:sp>
        <p:nvSpPr>
          <p:cNvPr id="2152" name="Rectangle 104"/>
          <p:cNvSpPr>
            <a:spLocks noChangeArrowheads="1"/>
          </p:cNvSpPr>
          <p:nvPr/>
        </p:nvSpPr>
        <p:spPr bwMode="auto">
          <a:xfrm>
            <a:off x="2900363" y="4737100"/>
            <a:ext cx="12700" cy="12700"/>
          </a:xfrm>
          <a:prstGeom prst="rect">
            <a:avLst/>
          </a:prstGeom>
          <a:solidFill>
            <a:srgbClr val="000000"/>
          </a:solidFill>
          <a:ln w="9525">
            <a:noFill/>
            <a:miter lim="800000"/>
            <a:headEnd/>
            <a:tailEnd/>
          </a:ln>
        </p:spPr>
        <p:txBody>
          <a:bodyPr/>
          <a:lstStyle/>
          <a:p>
            <a:endParaRPr lang="en-US"/>
          </a:p>
        </p:txBody>
      </p:sp>
      <p:sp>
        <p:nvSpPr>
          <p:cNvPr id="2153" name="Rectangle 105"/>
          <p:cNvSpPr>
            <a:spLocks noChangeArrowheads="1"/>
          </p:cNvSpPr>
          <p:nvPr/>
        </p:nvSpPr>
        <p:spPr bwMode="auto">
          <a:xfrm>
            <a:off x="2874963" y="4749800"/>
            <a:ext cx="25400" cy="11113"/>
          </a:xfrm>
          <a:prstGeom prst="rect">
            <a:avLst/>
          </a:prstGeom>
          <a:solidFill>
            <a:srgbClr val="000000"/>
          </a:solidFill>
          <a:ln w="9525">
            <a:noFill/>
            <a:miter lim="800000"/>
            <a:headEnd/>
            <a:tailEnd/>
          </a:ln>
        </p:spPr>
        <p:txBody>
          <a:bodyPr/>
          <a:lstStyle/>
          <a:p>
            <a:endParaRPr lang="en-US"/>
          </a:p>
        </p:txBody>
      </p:sp>
      <p:sp>
        <p:nvSpPr>
          <p:cNvPr id="2154" name="Rectangle 106"/>
          <p:cNvSpPr>
            <a:spLocks noChangeArrowheads="1"/>
          </p:cNvSpPr>
          <p:nvPr/>
        </p:nvSpPr>
        <p:spPr bwMode="auto">
          <a:xfrm>
            <a:off x="2824163" y="4760913"/>
            <a:ext cx="38100" cy="12700"/>
          </a:xfrm>
          <a:prstGeom prst="rect">
            <a:avLst/>
          </a:prstGeom>
          <a:solidFill>
            <a:srgbClr val="000000"/>
          </a:solidFill>
          <a:ln w="9525">
            <a:noFill/>
            <a:miter lim="800000"/>
            <a:headEnd/>
            <a:tailEnd/>
          </a:ln>
        </p:spPr>
        <p:txBody>
          <a:bodyPr/>
          <a:lstStyle/>
          <a:p>
            <a:endParaRPr lang="en-US"/>
          </a:p>
        </p:txBody>
      </p:sp>
      <p:sp>
        <p:nvSpPr>
          <p:cNvPr id="2155" name="Rectangle 107"/>
          <p:cNvSpPr>
            <a:spLocks noChangeArrowheads="1"/>
          </p:cNvSpPr>
          <p:nvPr/>
        </p:nvSpPr>
        <p:spPr bwMode="auto">
          <a:xfrm>
            <a:off x="2786063" y="4773613"/>
            <a:ext cx="25400" cy="11112"/>
          </a:xfrm>
          <a:prstGeom prst="rect">
            <a:avLst/>
          </a:prstGeom>
          <a:solidFill>
            <a:srgbClr val="000000"/>
          </a:solidFill>
          <a:ln w="9525">
            <a:noFill/>
            <a:miter lim="800000"/>
            <a:headEnd/>
            <a:tailEnd/>
          </a:ln>
        </p:spPr>
        <p:txBody>
          <a:bodyPr/>
          <a:lstStyle/>
          <a:p>
            <a:endParaRPr lang="en-US"/>
          </a:p>
        </p:txBody>
      </p:sp>
      <p:sp>
        <p:nvSpPr>
          <p:cNvPr id="2156" name="Rectangle 108"/>
          <p:cNvSpPr>
            <a:spLocks noChangeArrowheads="1"/>
          </p:cNvSpPr>
          <p:nvPr/>
        </p:nvSpPr>
        <p:spPr bwMode="auto">
          <a:xfrm>
            <a:off x="2774950" y="4784725"/>
            <a:ext cx="11113" cy="12700"/>
          </a:xfrm>
          <a:prstGeom prst="rect">
            <a:avLst/>
          </a:prstGeom>
          <a:solidFill>
            <a:srgbClr val="000000"/>
          </a:solidFill>
          <a:ln w="9525">
            <a:noFill/>
            <a:miter lim="800000"/>
            <a:headEnd/>
            <a:tailEnd/>
          </a:ln>
        </p:spPr>
        <p:txBody>
          <a:bodyPr/>
          <a:lstStyle/>
          <a:p>
            <a:endParaRPr lang="en-US"/>
          </a:p>
        </p:txBody>
      </p:sp>
      <p:sp>
        <p:nvSpPr>
          <p:cNvPr id="2157" name="Rectangle 109"/>
          <p:cNvSpPr>
            <a:spLocks noChangeArrowheads="1"/>
          </p:cNvSpPr>
          <p:nvPr/>
        </p:nvSpPr>
        <p:spPr bwMode="auto">
          <a:xfrm>
            <a:off x="2724150" y="4797425"/>
            <a:ext cx="38100" cy="11113"/>
          </a:xfrm>
          <a:prstGeom prst="rect">
            <a:avLst/>
          </a:prstGeom>
          <a:solidFill>
            <a:srgbClr val="000000"/>
          </a:solidFill>
          <a:ln w="9525">
            <a:noFill/>
            <a:miter lim="800000"/>
            <a:headEnd/>
            <a:tailEnd/>
          </a:ln>
        </p:spPr>
        <p:txBody>
          <a:bodyPr/>
          <a:lstStyle/>
          <a:p>
            <a:endParaRPr lang="en-US"/>
          </a:p>
        </p:txBody>
      </p:sp>
      <p:sp>
        <p:nvSpPr>
          <p:cNvPr id="2158" name="Rectangle 110"/>
          <p:cNvSpPr>
            <a:spLocks noChangeArrowheads="1"/>
          </p:cNvSpPr>
          <p:nvPr/>
        </p:nvSpPr>
        <p:spPr bwMode="auto">
          <a:xfrm>
            <a:off x="2686050" y="4808538"/>
            <a:ext cx="25400" cy="12700"/>
          </a:xfrm>
          <a:prstGeom prst="rect">
            <a:avLst/>
          </a:prstGeom>
          <a:solidFill>
            <a:srgbClr val="000000"/>
          </a:solidFill>
          <a:ln w="9525">
            <a:noFill/>
            <a:miter lim="800000"/>
            <a:headEnd/>
            <a:tailEnd/>
          </a:ln>
        </p:spPr>
        <p:txBody>
          <a:bodyPr/>
          <a:lstStyle/>
          <a:p>
            <a:endParaRPr lang="en-US"/>
          </a:p>
        </p:txBody>
      </p:sp>
      <p:sp>
        <p:nvSpPr>
          <p:cNvPr id="2159" name="Rectangle 111"/>
          <p:cNvSpPr>
            <a:spLocks noChangeArrowheads="1"/>
          </p:cNvSpPr>
          <p:nvPr/>
        </p:nvSpPr>
        <p:spPr bwMode="auto">
          <a:xfrm>
            <a:off x="2673350" y="4821238"/>
            <a:ext cx="12700" cy="11112"/>
          </a:xfrm>
          <a:prstGeom prst="rect">
            <a:avLst/>
          </a:prstGeom>
          <a:solidFill>
            <a:srgbClr val="000000"/>
          </a:solidFill>
          <a:ln w="9525">
            <a:noFill/>
            <a:miter lim="800000"/>
            <a:headEnd/>
            <a:tailEnd/>
          </a:ln>
        </p:spPr>
        <p:txBody>
          <a:bodyPr/>
          <a:lstStyle/>
          <a:p>
            <a:endParaRPr lang="en-US"/>
          </a:p>
        </p:txBody>
      </p:sp>
      <p:sp>
        <p:nvSpPr>
          <p:cNvPr id="2160" name="Rectangle 112"/>
          <p:cNvSpPr>
            <a:spLocks noChangeArrowheads="1"/>
          </p:cNvSpPr>
          <p:nvPr/>
        </p:nvSpPr>
        <p:spPr bwMode="auto">
          <a:xfrm>
            <a:off x="2647950" y="4821238"/>
            <a:ext cx="12700" cy="11112"/>
          </a:xfrm>
          <a:prstGeom prst="rect">
            <a:avLst/>
          </a:prstGeom>
          <a:solidFill>
            <a:srgbClr val="000000"/>
          </a:solidFill>
          <a:ln w="9525">
            <a:noFill/>
            <a:miter lim="800000"/>
            <a:headEnd/>
            <a:tailEnd/>
          </a:ln>
        </p:spPr>
        <p:txBody>
          <a:bodyPr/>
          <a:lstStyle/>
          <a:p>
            <a:endParaRPr lang="en-US"/>
          </a:p>
        </p:txBody>
      </p:sp>
      <p:sp>
        <p:nvSpPr>
          <p:cNvPr id="2161" name="Rectangle 113"/>
          <p:cNvSpPr>
            <a:spLocks noChangeArrowheads="1"/>
          </p:cNvSpPr>
          <p:nvPr/>
        </p:nvSpPr>
        <p:spPr bwMode="auto">
          <a:xfrm>
            <a:off x="2624138" y="4832350"/>
            <a:ext cx="23812" cy="12700"/>
          </a:xfrm>
          <a:prstGeom prst="rect">
            <a:avLst/>
          </a:prstGeom>
          <a:solidFill>
            <a:srgbClr val="000000"/>
          </a:solidFill>
          <a:ln w="9525">
            <a:noFill/>
            <a:miter lim="800000"/>
            <a:headEnd/>
            <a:tailEnd/>
          </a:ln>
        </p:spPr>
        <p:txBody>
          <a:bodyPr/>
          <a:lstStyle/>
          <a:p>
            <a:endParaRPr lang="en-US"/>
          </a:p>
        </p:txBody>
      </p:sp>
      <p:sp>
        <p:nvSpPr>
          <p:cNvPr id="2162" name="Rectangle 114"/>
          <p:cNvSpPr>
            <a:spLocks noChangeArrowheads="1"/>
          </p:cNvSpPr>
          <p:nvPr/>
        </p:nvSpPr>
        <p:spPr bwMode="auto">
          <a:xfrm>
            <a:off x="2586038" y="4845050"/>
            <a:ext cx="25400" cy="11113"/>
          </a:xfrm>
          <a:prstGeom prst="rect">
            <a:avLst/>
          </a:prstGeom>
          <a:solidFill>
            <a:srgbClr val="000000"/>
          </a:solidFill>
          <a:ln w="9525">
            <a:noFill/>
            <a:miter lim="800000"/>
            <a:headEnd/>
            <a:tailEnd/>
          </a:ln>
        </p:spPr>
        <p:txBody>
          <a:bodyPr/>
          <a:lstStyle/>
          <a:p>
            <a:endParaRPr lang="en-US"/>
          </a:p>
        </p:txBody>
      </p:sp>
      <p:sp>
        <p:nvSpPr>
          <p:cNvPr id="2163" name="Rectangle 115"/>
          <p:cNvSpPr>
            <a:spLocks noChangeArrowheads="1"/>
          </p:cNvSpPr>
          <p:nvPr/>
        </p:nvSpPr>
        <p:spPr bwMode="auto">
          <a:xfrm>
            <a:off x="2573338" y="4856163"/>
            <a:ext cx="12700" cy="12700"/>
          </a:xfrm>
          <a:prstGeom prst="rect">
            <a:avLst/>
          </a:prstGeom>
          <a:solidFill>
            <a:srgbClr val="000000"/>
          </a:solidFill>
          <a:ln w="9525">
            <a:noFill/>
            <a:miter lim="800000"/>
            <a:headEnd/>
            <a:tailEnd/>
          </a:ln>
        </p:spPr>
        <p:txBody>
          <a:bodyPr/>
          <a:lstStyle/>
          <a:p>
            <a:endParaRPr lang="en-US"/>
          </a:p>
        </p:txBody>
      </p:sp>
      <p:sp>
        <p:nvSpPr>
          <p:cNvPr id="2164" name="Rectangle 116"/>
          <p:cNvSpPr>
            <a:spLocks noChangeArrowheads="1"/>
          </p:cNvSpPr>
          <p:nvPr/>
        </p:nvSpPr>
        <p:spPr bwMode="auto">
          <a:xfrm>
            <a:off x="2547938" y="4856163"/>
            <a:ext cx="12700" cy="12700"/>
          </a:xfrm>
          <a:prstGeom prst="rect">
            <a:avLst/>
          </a:prstGeom>
          <a:solidFill>
            <a:srgbClr val="000000"/>
          </a:solidFill>
          <a:ln w="9525">
            <a:noFill/>
            <a:miter lim="800000"/>
            <a:headEnd/>
            <a:tailEnd/>
          </a:ln>
        </p:spPr>
        <p:txBody>
          <a:bodyPr/>
          <a:lstStyle/>
          <a:p>
            <a:endParaRPr lang="en-US"/>
          </a:p>
        </p:txBody>
      </p:sp>
      <p:sp>
        <p:nvSpPr>
          <p:cNvPr id="2165" name="Rectangle 117"/>
          <p:cNvSpPr>
            <a:spLocks noChangeArrowheads="1"/>
          </p:cNvSpPr>
          <p:nvPr/>
        </p:nvSpPr>
        <p:spPr bwMode="auto">
          <a:xfrm>
            <a:off x="2522538" y="4868863"/>
            <a:ext cx="25400" cy="11112"/>
          </a:xfrm>
          <a:prstGeom prst="rect">
            <a:avLst/>
          </a:prstGeom>
          <a:solidFill>
            <a:srgbClr val="000000"/>
          </a:solidFill>
          <a:ln w="9525">
            <a:noFill/>
            <a:miter lim="800000"/>
            <a:headEnd/>
            <a:tailEnd/>
          </a:ln>
        </p:spPr>
        <p:txBody>
          <a:bodyPr/>
          <a:lstStyle/>
          <a:p>
            <a:endParaRPr lang="en-US"/>
          </a:p>
        </p:txBody>
      </p:sp>
      <p:sp>
        <p:nvSpPr>
          <p:cNvPr id="2166" name="Rectangle 118"/>
          <p:cNvSpPr>
            <a:spLocks noChangeArrowheads="1"/>
          </p:cNvSpPr>
          <p:nvPr/>
        </p:nvSpPr>
        <p:spPr bwMode="auto">
          <a:xfrm>
            <a:off x="2473325" y="4879975"/>
            <a:ext cx="36513" cy="12700"/>
          </a:xfrm>
          <a:prstGeom prst="rect">
            <a:avLst/>
          </a:prstGeom>
          <a:solidFill>
            <a:srgbClr val="000000"/>
          </a:solidFill>
          <a:ln w="9525">
            <a:noFill/>
            <a:miter lim="800000"/>
            <a:headEnd/>
            <a:tailEnd/>
          </a:ln>
        </p:spPr>
        <p:txBody>
          <a:bodyPr/>
          <a:lstStyle/>
          <a:p>
            <a:endParaRPr lang="en-US"/>
          </a:p>
        </p:txBody>
      </p:sp>
      <p:sp>
        <p:nvSpPr>
          <p:cNvPr id="2167" name="Rectangle 119"/>
          <p:cNvSpPr>
            <a:spLocks noChangeArrowheads="1"/>
          </p:cNvSpPr>
          <p:nvPr/>
        </p:nvSpPr>
        <p:spPr bwMode="auto">
          <a:xfrm>
            <a:off x="2447925" y="4892675"/>
            <a:ext cx="12700" cy="11113"/>
          </a:xfrm>
          <a:prstGeom prst="rect">
            <a:avLst/>
          </a:prstGeom>
          <a:solidFill>
            <a:srgbClr val="000000"/>
          </a:solidFill>
          <a:ln w="9525">
            <a:noFill/>
            <a:miter lim="800000"/>
            <a:headEnd/>
            <a:tailEnd/>
          </a:ln>
        </p:spPr>
        <p:txBody>
          <a:bodyPr/>
          <a:lstStyle/>
          <a:p>
            <a:endParaRPr lang="en-US"/>
          </a:p>
        </p:txBody>
      </p:sp>
      <p:sp>
        <p:nvSpPr>
          <p:cNvPr id="2168" name="Rectangle 120"/>
          <p:cNvSpPr>
            <a:spLocks noChangeArrowheads="1"/>
          </p:cNvSpPr>
          <p:nvPr/>
        </p:nvSpPr>
        <p:spPr bwMode="auto">
          <a:xfrm>
            <a:off x="2422525" y="4903788"/>
            <a:ext cx="25400" cy="12700"/>
          </a:xfrm>
          <a:prstGeom prst="rect">
            <a:avLst/>
          </a:prstGeom>
          <a:solidFill>
            <a:srgbClr val="000000"/>
          </a:solidFill>
          <a:ln w="9525">
            <a:noFill/>
            <a:miter lim="800000"/>
            <a:headEnd/>
            <a:tailEnd/>
          </a:ln>
        </p:spPr>
        <p:txBody>
          <a:bodyPr/>
          <a:lstStyle/>
          <a:p>
            <a:endParaRPr lang="en-US"/>
          </a:p>
        </p:txBody>
      </p:sp>
      <p:sp>
        <p:nvSpPr>
          <p:cNvPr id="2169" name="Rectangle 121"/>
          <p:cNvSpPr>
            <a:spLocks noChangeArrowheads="1"/>
          </p:cNvSpPr>
          <p:nvPr/>
        </p:nvSpPr>
        <p:spPr bwMode="auto">
          <a:xfrm>
            <a:off x="2384425" y="4916488"/>
            <a:ext cx="25400" cy="11112"/>
          </a:xfrm>
          <a:prstGeom prst="rect">
            <a:avLst/>
          </a:prstGeom>
          <a:solidFill>
            <a:srgbClr val="000000"/>
          </a:solidFill>
          <a:ln w="9525">
            <a:noFill/>
            <a:miter lim="800000"/>
            <a:headEnd/>
            <a:tailEnd/>
          </a:ln>
        </p:spPr>
        <p:txBody>
          <a:bodyPr/>
          <a:lstStyle/>
          <a:p>
            <a:endParaRPr lang="en-US"/>
          </a:p>
        </p:txBody>
      </p:sp>
      <p:sp>
        <p:nvSpPr>
          <p:cNvPr id="2170" name="Rectangle 122"/>
          <p:cNvSpPr>
            <a:spLocks noChangeArrowheads="1"/>
          </p:cNvSpPr>
          <p:nvPr/>
        </p:nvSpPr>
        <p:spPr bwMode="auto">
          <a:xfrm>
            <a:off x="4156075" y="4308475"/>
            <a:ext cx="38100" cy="11113"/>
          </a:xfrm>
          <a:prstGeom prst="rect">
            <a:avLst/>
          </a:prstGeom>
          <a:solidFill>
            <a:srgbClr val="000000"/>
          </a:solidFill>
          <a:ln w="9525">
            <a:noFill/>
            <a:miter lim="800000"/>
            <a:headEnd/>
            <a:tailEnd/>
          </a:ln>
        </p:spPr>
        <p:txBody>
          <a:bodyPr/>
          <a:lstStyle/>
          <a:p>
            <a:endParaRPr lang="en-US"/>
          </a:p>
        </p:txBody>
      </p:sp>
      <p:sp>
        <p:nvSpPr>
          <p:cNvPr id="2171" name="Rectangle 123"/>
          <p:cNvSpPr>
            <a:spLocks noChangeArrowheads="1"/>
          </p:cNvSpPr>
          <p:nvPr/>
        </p:nvSpPr>
        <p:spPr bwMode="auto">
          <a:xfrm>
            <a:off x="4206875" y="4308475"/>
            <a:ext cx="12700" cy="11113"/>
          </a:xfrm>
          <a:prstGeom prst="rect">
            <a:avLst/>
          </a:prstGeom>
          <a:solidFill>
            <a:srgbClr val="000000"/>
          </a:solidFill>
          <a:ln w="9525">
            <a:noFill/>
            <a:miter lim="800000"/>
            <a:headEnd/>
            <a:tailEnd/>
          </a:ln>
        </p:spPr>
        <p:txBody>
          <a:bodyPr/>
          <a:lstStyle/>
          <a:p>
            <a:endParaRPr lang="en-US"/>
          </a:p>
        </p:txBody>
      </p:sp>
      <p:sp>
        <p:nvSpPr>
          <p:cNvPr id="2172" name="Rectangle 124"/>
          <p:cNvSpPr>
            <a:spLocks noChangeArrowheads="1"/>
          </p:cNvSpPr>
          <p:nvPr/>
        </p:nvSpPr>
        <p:spPr bwMode="auto">
          <a:xfrm>
            <a:off x="4219575" y="4295775"/>
            <a:ext cx="25400" cy="12700"/>
          </a:xfrm>
          <a:prstGeom prst="rect">
            <a:avLst/>
          </a:prstGeom>
          <a:solidFill>
            <a:srgbClr val="000000"/>
          </a:solidFill>
          <a:ln w="9525">
            <a:noFill/>
            <a:miter lim="800000"/>
            <a:headEnd/>
            <a:tailEnd/>
          </a:ln>
        </p:spPr>
        <p:txBody>
          <a:bodyPr/>
          <a:lstStyle/>
          <a:p>
            <a:endParaRPr lang="en-US"/>
          </a:p>
        </p:txBody>
      </p:sp>
      <p:sp>
        <p:nvSpPr>
          <p:cNvPr id="2173" name="Rectangle 125"/>
          <p:cNvSpPr>
            <a:spLocks noChangeArrowheads="1"/>
          </p:cNvSpPr>
          <p:nvPr/>
        </p:nvSpPr>
        <p:spPr bwMode="auto">
          <a:xfrm>
            <a:off x="4257675" y="4295775"/>
            <a:ext cx="36513" cy="12700"/>
          </a:xfrm>
          <a:prstGeom prst="rect">
            <a:avLst/>
          </a:prstGeom>
          <a:solidFill>
            <a:srgbClr val="000000"/>
          </a:solidFill>
          <a:ln w="9525">
            <a:noFill/>
            <a:miter lim="800000"/>
            <a:headEnd/>
            <a:tailEnd/>
          </a:ln>
        </p:spPr>
        <p:txBody>
          <a:bodyPr/>
          <a:lstStyle/>
          <a:p>
            <a:endParaRPr lang="en-US"/>
          </a:p>
        </p:txBody>
      </p:sp>
      <p:sp>
        <p:nvSpPr>
          <p:cNvPr id="2174" name="Rectangle 126"/>
          <p:cNvSpPr>
            <a:spLocks noChangeArrowheads="1"/>
          </p:cNvSpPr>
          <p:nvPr/>
        </p:nvSpPr>
        <p:spPr bwMode="auto">
          <a:xfrm>
            <a:off x="4306888" y="4295775"/>
            <a:ext cx="12700" cy="12700"/>
          </a:xfrm>
          <a:prstGeom prst="rect">
            <a:avLst/>
          </a:prstGeom>
          <a:solidFill>
            <a:srgbClr val="000000"/>
          </a:solidFill>
          <a:ln w="9525">
            <a:noFill/>
            <a:miter lim="800000"/>
            <a:headEnd/>
            <a:tailEnd/>
          </a:ln>
        </p:spPr>
        <p:txBody>
          <a:bodyPr/>
          <a:lstStyle/>
          <a:p>
            <a:endParaRPr lang="en-US"/>
          </a:p>
        </p:txBody>
      </p:sp>
      <p:sp>
        <p:nvSpPr>
          <p:cNvPr id="2175" name="Rectangle 127"/>
          <p:cNvSpPr>
            <a:spLocks noChangeArrowheads="1"/>
          </p:cNvSpPr>
          <p:nvPr/>
        </p:nvSpPr>
        <p:spPr bwMode="auto">
          <a:xfrm>
            <a:off x="4319588" y="4284663"/>
            <a:ext cx="25400" cy="11112"/>
          </a:xfrm>
          <a:prstGeom prst="rect">
            <a:avLst/>
          </a:prstGeom>
          <a:solidFill>
            <a:srgbClr val="000000"/>
          </a:solidFill>
          <a:ln w="9525">
            <a:noFill/>
            <a:miter lim="800000"/>
            <a:headEnd/>
            <a:tailEnd/>
          </a:ln>
        </p:spPr>
        <p:txBody>
          <a:bodyPr/>
          <a:lstStyle/>
          <a:p>
            <a:endParaRPr lang="en-US"/>
          </a:p>
        </p:txBody>
      </p:sp>
      <p:sp>
        <p:nvSpPr>
          <p:cNvPr id="2176" name="Rectangle 128"/>
          <p:cNvSpPr>
            <a:spLocks noChangeArrowheads="1"/>
          </p:cNvSpPr>
          <p:nvPr/>
        </p:nvSpPr>
        <p:spPr bwMode="auto">
          <a:xfrm>
            <a:off x="4357688" y="4284663"/>
            <a:ext cx="38100" cy="11112"/>
          </a:xfrm>
          <a:prstGeom prst="rect">
            <a:avLst/>
          </a:prstGeom>
          <a:solidFill>
            <a:srgbClr val="000000"/>
          </a:solidFill>
          <a:ln w="9525">
            <a:noFill/>
            <a:miter lim="800000"/>
            <a:headEnd/>
            <a:tailEnd/>
          </a:ln>
        </p:spPr>
        <p:txBody>
          <a:bodyPr/>
          <a:lstStyle/>
          <a:p>
            <a:endParaRPr lang="en-US"/>
          </a:p>
        </p:txBody>
      </p:sp>
      <p:sp>
        <p:nvSpPr>
          <p:cNvPr id="2177" name="Rectangle 129"/>
          <p:cNvSpPr>
            <a:spLocks noChangeArrowheads="1"/>
          </p:cNvSpPr>
          <p:nvPr/>
        </p:nvSpPr>
        <p:spPr bwMode="auto">
          <a:xfrm>
            <a:off x="4408488" y="4284663"/>
            <a:ext cx="23812" cy="11112"/>
          </a:xfrm>
          <a:prstGeom prst="rect">
            <a:avLst/>
          </a:prstGeom>
          <a:solidFill>
            <a:srgbClr val="000000"/>
          </a:solidFill>
          <a:ln w="9525">
            <a:noFill/>
            <a:miter lim="800000"/>
            <a:headEnd/>
            <a:tailEnd/>
          </a:ln>
        </p:spPr>
        <p:txBody>
          <a:bodyPr/>
          <a:lstStyle/>
          <a:p>
            <a:endParaRPr lang="en-US"/>
          </a:p>
        </p:txBody>
      </p:sp>
      <p:sp>
        <p:nvSpPr>
          <p:cNvPr id="2178" name="Rectangle 130"/>
          <p:cNvSpPr>
            <a:spLocks noChangeArrowheads="1"/>
          </p:cNvSpPr>
          <p:nvPr/>
        </p:nvSpPr>
        <p:spPr bwMode="auto">
          <a:xfrm>
            <a:off x="4432300" y="4271963"/>
            <a:ext cx="12700" cy="12700"/>
          </a:xfrm>
          <a:prstGeom prst="rect">
            <a:avLst/>
          </a:prstGeom>
          <a:solidFill>
            <a:srgbClr val="000000"/>
          </a:solidFill>
          <a:ln w="9525">
            <a:noFill/>
            <a:miter lim="800000"/>
            <a:headEnd/>
            <a:tailEnd/>
          </a:ln>
        </p:spPr>
        <p:txBody>
          <a:bodyPr/>
          <a:lstStyle/>
          <a:p>
            <a:endParaRPr lang="en-US"/>
          </a:p>
        </p:txBody>
      </p:sp>
      <p:sp>
        <p:nvSpPr>
          <p:cNvPr id="2179" name="Rectangle 131"/>
          <p:cNvSpPr>
            <a:spLocks noChangeArrowheads="1"/>
          </p:cNvSpPr>
          <p:nvPr/>
        </p:nvSpPr>
        <p:spPr bwMode="auto">
          <a:xfrm>
            <a:off x="4457700" y="4271963"/>
            <a:ext cx="38100" cy="12700"/>
          </a:xfrm>
          <a:prstGeom prst="rect">
            <a:avLst/>
          </a:prstGeom>
          <a:solidFill>
            <a:srgbClr val="000000"/>
          </a:solidFill>
          <a:ln w="9525">
            <a:noFill/>
            <a:miter lim="800000"/>
            <a:headEnd/>
            <a:tailEnd/>
          </a:ln>
        </p:spPr>
        <p:txBody>
          <a:bodyPr/>
          <a:lstStyle/>
          <a:p>
            <a:endParaRPr lang="en-US"/>
          </a:p>
        </p:txBody>
      </p:sp>
      <p:sp>
        <p:nvSpPr>
          <p:cNvPr id="2180" name="Rectangle 132"/>
          <p:cNvSpPr>
            <a:spLocks noChangeArrowheads="1"/>
          </p:cNvSpPr>
          <p:nvPr/>
        </p:nvSpPr>
        <p:spPr bwMode="auto">
          <a:xfrm>
            <a:off x="4508500" y="4271963"/>
            <a:ext cx="25400" cy="12700"/>
          </a:xfrm>
          <a:prstGeom prst="rect">
            <a:avLst/>
          </a:prstGeom>
          <a:solidFill>
            <a:srgbClr val="000000"/>
          </a:solidFill>
          <a:ln w="9525">
            <a:noFill/>
            <a:miter lim="800000"/>
            <a:headEnd/>
            <a:tailEnd/>
          </a:ln>
        </p:spPr>
        <p:txBody>
          <a:bodyPr/>
          <a:lstStyle/>
          <a:p>
            <a:endParaRPr lang="en-US"/>
          </a:p>
        </p:txBody>
      </p:sp>
      <p:sp>
        <p:nvSpPr>
          <p:cNvPr id="2181" name="Rectangle 133"/>
          <p:cNvSpPr>
            <a:spLocks noChangeArrowheads="1"/>
          </p:cNvSpPr>
          <p:nvPr/>
        </p:nvSpPr>
        <p:spPr bwMode="auto">
          <a:xfrm>
            <a:off x="4533900" y="4260850"/>
            <a:ext cx="12700" cy="11113"/>
          </a:xfrm>
          <a:prstGeom prst="rect">
            <a:avLst/>
          </a:prstGeom>
          <a:solidFill>
            <a:srgbClr val="000000"/>
          </a:solidFill>
          <a:ln w="9525">
            <a:noFill/>
            <a:miter lim="800000"/>
            <a:headEnd/>
            <a:tailEnd/>
          </a:ln>
        </p:spPr>
        <p:txBody>
          <a:bodyPr/>
          <a:lstStyle/>
          <a:p>
            <a:endParaRPr lang="en-US"/>
          </a:p>
        </p:txBody>
      </p:sp>
      <p:sp>
        <p:nvSpPr>
          <p:cNvPr id="2182" name="Rectangle 134"/>
          <p:cNvSpPr>
            <a:spLocks noChangeArrowheads="1"/>
          </p:cNvSpPr>
          <p:nvPr/>
        </p:nvSpPr>
        <p:spPr bwMode="auto">
          <a:xfrm>
            <a:off x="4559300" y="4260850"/>
            <a:ext cx="36513" cy="11113"/>
          </a:xfrm>
          <a:prstGeom prst="rect">
            <a:avLst/>
          </a:prstGeom>
          <a:solidFill>
            <a:srgbClr val="000000"/>
          </a:solidFill>
          <a:ln w="9525">
            <a:noFill/>
            <a:miter lim="800000"/>
            <a:headEnd/>
            <a:tailEnd/>
          </a:ln>
        </p:spPr>
        <p:txBody>
          <a:bodyPr/>
          <a:lstStyle/>
          <a:p>
            <a:endParaRPr lang="en-US"/>
          </a:p>
        </p:txBody>
      </p:sp>
      <p:sp>
        <p:nvSpPr>
          <p:cNvPr id="2183" name="Rectangle 135"/>
          <p:cNvSpPr>
            <a:spLocks noChangeArrowheads="1"/>
          </p:cNvSpPr>
          <p:nvPr/>
        </p:nvSpPr>
        <p:spPr bwMode="auto">
          <a:xfrm>
            <a:off x="4608513" y="4260850"/>
            <a:ext cx="38100" cy="11113"/>
          </a:xfrm>
          <a:prstGeom prst="rect">
            <a:avLst/>
          </a:prstGeom>
          <a:solidFill>
            <a:srgbClr val="000000"/>
          </a:solidFill>
          <a:ln w="9525">
            <a:noFill/>
            <a:miter lim="800000"/>
            <a:headEnd/>
            <a:tailEnd/>
          </a:ln>
        </p:spPr>
        <p:txBody>
          <a:bodyPr/>
          <a:lstStyle/>
          <a:p>
            <a:endParaRPr lang="en-US"/>
          </a:p>
        </p:txBody>
      </p:sp>
      <p:sp>
        <p:nvSpPr>
          <p:cNvPr id="2184" name="Rectangle 136"/>
          <p:cNvSpPr>
            <a:spLocks noChangeArrowheads="1"/>
          </p:cNvSpPr>
          <p:nvPr/>
        </p:nvSpPr>
        <p:spPr bwMode="auto">
          <a:xfrm>
            <a:off x="4659313" y="4248150"/>
            <a:ext cx="38100" cy="12700"/>
          </a:xfrm>
          <a:prstGeom prst="rect">
            <a:avLst/>
          </a:prstGeom>
          <a:solidFill>
            <a:srgbClr val="000000"/>
          </a:solidFill>
          <a:ln w="9525">
            <a:noFill/>
            <a:miter lim="800000"/>
            <a:headEnd/>
            <a:tailEnd/>
          </a:ln>
        </p:spPr>
        <p:txBody>
          <a:bodyPr/>
          <a:lstStyle/>
          <a:p>
            <a:endParaRPr lang="en-US"/>
          </a:p>
        </p:txBody>
      </p:sp>
      <p:sp>
        <p:nvSpPr>
          <p:cNvPr id="2185" name="Rectangle 137"/>
          <p:cNvSpPr>
            <a:spLocks noChangeArrowheads="1"/>
          </p:cNvSpPr>
          <p:nvPr/>
        </p:nvSpPr>
        <p:spPr bwMode="auto">
          <a:xfrm>
            <a:off x="4710113" y="4248150"/>
            <a:ext cx="36512" cy="12700"/>
          </a:xfrm>
          <a:prstGeom prst="rect">
            <a:avLst/>
          </a:prstGeom>
          <a:solidFill>
            <a:srgbClr val="000000"/>
          </a:solidFill>
          <a:ln w="9525">
            <a:noFill/>
            <a:miter lim="800000"/>
            <a:headEnd/>
            <a:tailEnd/>
          </a:ln>
        </p:spPr>
        <p:txBody>
          <a:bodyPr/>
          <a:lstStyle/>
          <a:p>
            <a:endParaRPr lang="en-US"/>
          </a:p>
        </p:txBody>
      </p:sp>
      <p:sp>
        <p:nvSpPr>
          <p:cNvPr id="2186" name="Rectangle 138"/>
          <p:cNvSpPr>
            <a:spLocks noChangeArrowheads="1"/>
          </p:cNvSpPr>
          <p:nvPr/>
        </p:nvSpPr>
        <p:spPr bwMode="auto">
          <a:xfrm>
            <a:off x="4759325" y="4237038"/>
            <a:ext cx="38100" cy="11112"/>
          </a:xfrm>
          <a:prstGeom prst="rect">
            <a:avLst/>
          </a:prstGeom>
          <a:solidFill>
            <a:srgbClr val="000000"/>
          </a:solidFill>
          <a:ln w="9525">
            <a:noFill/>
            <a:miter lim="800000"/>
            <a:headEnd/>
            <a:tailEnd/>
          </a:ln>
        </p:spPr>
        <p:txBody>
          <a:bodyPr/>
          <a:lstStyle/>
          <a:p>
            <a:endParaRPr lang="en-US"/>
          </a:p>
        </p:txBody>
      </p:sp>
      <p:sp>
        <p:nvSpPr>
          <p:cNvPr id="2187" name="Rectangle 139"/>
          <p:cNvSpPr>
            <a:spLocks noChangeArrowheads="1"/>
          </p:cNvSpPr>
          <p:nvPr/>
        </p:nvSpPr>
        <p:spPr bwMode="auto">
          <a:xfrm>
            <a:off x="4810125" y="4237038"/>
            <a:ext cx="38100" cy="11112"/>
          </a:xfrm>
          <a:prstGeom prst="rect">
            <a:avLst/>
          </a:prstGeom>
          <a:solidFill>
            <a:srgbClr val="000000"/>
          </a:solidFill>
          <a:ln w="9525">
            <a:noFill/>
            <a:miter lim="800000"/>
            <a:headEnd/>
            <a:tailEnd/>
          </a:ln>
        </p:spPr>
        <p:txBody>
          <a:bodyPr/>
          <a:lstStyle/>
          <a:p>
            <a:endParaRPr lang="en-US"/>
          </a:p>
        </p:txBody>
      </p:sp>
      <p:sp>
        <p:nvSpPr>
          <p:cNvPr id="2188" name="Rectangle 140"/>
          <p:cNvSpPr>
            <a:spLocks noChangeArrowheads="1"/>
          </p:cNvSpPr>
          <p:nvPr/>
        </p:nvSpPr>
        <p:spPr bwMode="auto">
          <a:xfrm>
            <a:off x="4860925" y="4224338"/>
            <a:ext cx="36513" cy="12700"/>
          </a:xfrm>
          <a:prstGeom prst="rect">
            <a:avLst/>
          </a:prstGeom>
          <a:solidFill>
            <a:srgbClr val="000000"/>
          </a:solidFill>
          <a:ln w="9525">
            <a:noFill/>
            <a:miter lim="800000"/>
            <a:headEnd/>
            <a:tailEnd/>
          </a:ln>
        </p:spPr>
        <p:txBody>
          <a:bodyPr/>
          <a:lstStyle/>
          <a:p>
            <a:endParaRPr lang="en-US"/>
          </a:p>
        </p:txBody>
      </p:sp>
      <p:sp>
        <p:nvSpPr>
          <p:cNvPr id="2189" name="Rectangle 141"/>
          <p:cNvSpPr>
            <a:spLocks noChangeArrowheads="1"/>
          </p:cNvSpPr>
          <p:nvPr/>
        </p:nvSpPr>
        <p:spPr bwMode="auto">
          <a:xfrm>
            <a:off x="4910138" y="4224338"/>
            <a:ext cx="38100" cy="12700"/>
          </a:xfrm>
          <a:prstGeom prst="rect">
            <a:avLst/>
          </a:prstGeom>
          <a:solidFill>
            <a:srgbClr val="000000"/>
          </a:solidFill>
          <a:ln w="9525">
            <a:noFill/>
            <a:miter lim="800000"/>
            <a:headEnd/>
            <a:tailEnd/>
          </a:ln>
        </p:spPr>
        <p:txBody>
          <a:bodyPr/>
          <a:lstStyle/>
          <a:p>
            <a:endParaRPr lang="en-US"/>
          </a:p>
        </p:txBody>
      </p:sp>
      <p:sp>
        <p:nvSpPr>
          <p:cNvPr id="2190" name="Rectangle 142"/>
          <p:cNvSpPr>
            <a:spLocks noChangeArrowheads="1"/>
          </p:cNvSpPr>
          <p:nvPr/>
        </p:nvSpPr>
        <p:spPr bwMode="auto">
          <a:xfrm>
            <a:off x="4960938" y="4213225"/>
            <a:ext cx="38100" cy="11113"/>
          </a:xfrm>
          <a:prstGeom prst="rect">
            <a:avLst/>
          </a:prstGeom>
          <a:solidFill>
            <a:srgbClr val="000000"/>
          </a:solidFill>
          <a:ln w="9525">
            <a:noFill/>
            <a:miter lim="800000"/>
            <a:headEnd/>
            <a:tailEnd/>
          </a:ln>
        </p:spPr>
        <p:txBody>
          <a:bodyPr/>
          <a:lstStyle/>
          <a:p>
            <a:endParaRPr lang="en-US"/>
          </a:p>
        </p:txBody>
      </p:sp>
      <p:sp>
        <p:nvSpPr>
          <p:cNvPr id="2191" name="Rectangle 143"/>
          <p:cNvSpPr>
            <a:spLocks noChangeArrowheads="1"/>
          </p:cNvSpPr>
          <p:nvPr/>
        </p:nvSpPr>
        <p:spPr bwMode="auto">
          <a:xfrm>
            <a:off x="5011738" y="4213225"/>
            <a:ext cx="36512" cy="11113"/>
          </a:xfrm>
          <a:prstGeom prst="rect">
            <a:avLst/>
          </a:prstGeom>
          <a:solidFill>
            <a:srgbClr val="000000"/>
          </a:solidFill>
          <a:ln w="9525">
            <a:noFill/>
            <a:miter lim="800000"/>
            <a:headEnd/>
            <a:tailEnd/>
          </a:ln>
        </p:spPr>
        <p:txBody>
          <a:bodyPr/>
          <a:lstStyle/>
          <a:p>
            <a:endParaRPr lang="en-US"/>
          </a:p>
        </p:txBody>
      </p:sp>
      <p:sp>
        <p:nvSpPr>
          <p:cNvPr id="2192" name="Rectangle 144"/>
          <p:cNvSpPr>
            <a:spLocks noChangeArrowheads="1"/>
          </p:cNvSpPr>
          <p:nvPr/>
        </p:nvSpPr>
        <p:spPr bwMode="auto">
          <a:xfrm>
            <a:off x="5060950" y="4200525"/>
            <a:ext cx="38100" cy="12700"/>
          </a:xfrm>
          <a:prstGeom prst="rect">
            <a:avLst/>
          </a:prstGeom>
          <a:solidFill>
            <a:srgbClr val="000000"/>
          </a:solidFill>
          <a:ln w="9525">
            <a:noFill/>
            <a:miter lim="800000"/>
            <a:headEnd/>
            <a:tailEnd/>
          </a:ln>
        </p:spPr>
        <p:txBody>
          <a:bodyPr/>
          <a:lstStyle/>
          <a:p>
            <a:endParaRPr lang="en-US"/>
          </a:p>
        </p:txBody>
      </p:sp>
      <p:sp>
        <p:nvSpPr>
          <p:cNvPr id="2193" name="Rectangle 145"/>
          <p:cNvSpPr>
            <a:spLocks noChangeArrowheads="1"/>
          </p:cNvSpPr>
          <p:nvPr/>
        </p:nvSpPr>
        <p:spPr bwMode="auto">
          <a:xfrm>
            <a:off x="5111750" y="4200525"/>
            <a:ext cx="38100" cy="12700"/>
          </a:xfrm>
          <a:prstGeom prst="rect">
            <a:avLst/>
          </a:prstGeom>
          <a:solidFill>
            <a:srgbClr val="000000"/>
          </a:solidFill>
          <a:ln w="9525">
            <a:noFill/>
            <a:miter lim="800000"/>
            <a:headEnd/>
            <a:tailEnd/>
          </a:ln>
        </p:spPr>
        <p:txBody>
          <a:bodyPr/>
          <a:lstStyle/>
          <a:p>
            <a:endParaRPr lang="en-US"/>
          </a:p>
        </p:txBody>
      </p:sp>
      <p:sp>
        <p:nvSpPr>
          <p:cNvPr id="2194" name="Rectangle 146"/>
          <p:cNvSpPr>
            <a:spLocks noChangeArrowheads="1"/>
          </p:cNvSpPr>
          <p:nvPr/>
        </p:nvSpPr>
        <p:spPr bwMode="auto">
          <a:xfrm>
            <a:off x="5162550" y="4200525"/>
            <a:ext cx="11113" cy="12700"/>
          </a:xfrm>
          <a:prstGeom prst="rect">
            <a:avLst/>
          </a:prstGeom>
          <a:solidFill>
            <a:srgbClr val="000000"/>
          </a:solidFill>
          <a:ln w="9525">
            <a:noFill/>
            <a:miter lim="800000"/>
            <a:headEnd/>
            <a:tailEnd/>
          </a:ln>
        </p:spPr>
        <p:txBody>
          <a:bodyPr/>
          <a:lstStyle/>
          <a:p>
            <a:endParaRPr lang="en-US"/>
          </a:p>
        </p:txBody>
      </p:sp>
      <p:sp>
        <p:nvSpPr>
          <p:cNvPr id="2195" name="Rectangle 147"/>
          <p:cNvSpPr>
            <a:spLocks noChangeArrowheads="1"/>
          </p:cNvSpPr>
          <p:nvPr/>
        </p:nvSpPr>
        <p:spPr bwMode="auto">
          <a:xfrm>
            <a:off x="5173663" y="4189413"/>
            <a:ext cx="25400" cy="11112"/>
          </a:xfrm>
          <a:prstGeom prst="rect">
            <a:avLst/>
          </a:prstGeom>
          <a:solidFill>
            <a:srgbClr val="000000"/>
          </a:solidFill>
          <a:ln w="9525">
            <a:noFill/>
            <a:miter lim="800000"/>
            <a:headEnd/>
            <a:tailEnd/>
          </a:ln>
        </p:spPr>
        <p:txBody>
          <a:bodyPr/>
          <a:lstStyle/>
          <a:p>
            <a:endParaRPr lang="en-US"/>
          </a:p>
        </p:txBody>
      </p:sp>
      <p:sp>
        <p:nvSpPr>
          <p:cNvPr id="2196" name="Rectangle 148"/>
          <p:cNvSpPr>
            <a:spLocks noChangeArrowheads="1"/>
          </p:cNvSpPr>
          <p:nvPr/>
        </p:nvSpPr>
        <p:spPr bwMode="auto">
          <a:xfrm>
            <a:off x="5211763" y="4189413"/>
            <a:ext cx="38100" cy="11112"/>
          </a:xfrm>
          <a:prstGeom prst="rect">
            <a:avLst/>
          </a:prstGeom>
          <a:solidFill>
            <a:srgbClr val="000000"/>
          </a:solidFill>
          <a:ln w="9525">
            <a:noFill/>
            <a:miter lim="800000"/>
            <a:headEnd/>
            <a:tailEnd/>
          </a:ln>
        </p:spPr>
        <p:txBody>
          <a:bodyPr/>
          <a:lstStyle/>
          <a:p>
            <a:endParaRPr lang="en-US"/>
          </a:p>
        </p:txBody>
      </p:sp>
      <p:sp>
        <p:nvSpPr>
          <p:cNvPr id="2197" name="Rectangle 149"/>
          <p:cNvSpPr>
            <a:spLocks noChangeArrowheads="1"/>
          </p:cNvSpPr>
          <p:nvPr/>
        </p:nvSpPr>
        <p:spPr bwMode="auto">
          <a:xfrm>
            <a:off x="5262563" y="4189413"/>
            <a:ext cx="12700" cy="11112"/>
          </a:xfrm>
          <a:prstGeom prst="rect">
            <a:avLst/>
          </a:prstGeom>
          <a:solidFill>
            <a:srgbClr val="000000"/>
          </a:solidFill>
          <a:ln w="9525">
            <a:noFill/>
            <a:miter lim="800000"/>
            <a:headEnd/>
            <a:tailEnd/>
          </a:ln>
        </p:spPr>
        <p:txBody>
          <a:bodyPr/>
          <a:lstStyle/>
          <a:p>
            <a:endParaRPr lang="en-US"/>
          </a:p>
        </p:txBody>
      </p:sp>
      <p:sp>
        <p:nvSpPr>
          <p:cNvPr id="2198" name="Rectangle 150"/>
          <p:cNvSpPr>
            <a:spLocks noChangeArrowheads="1"/>
          </p:cNvSpPr>
          <p:nvPr/>
        </p:nvSpPr>
        <p:spPr bwMode="auto">
          <a:xfrm>
            <a:off x="5275263" y="4176713"/>
            <a:ext cx="25400" cy="12700"/>
          </a:xfrm>
          <a:prstGeom prst="rect">
            <a:avLst/>
          </a:prstGeom>
          <a:solidFill>
            <a:srgbClr val="000000"/>
          </a:solidFill>
          <a:ln w="9525">
            <a:noFill/>
            <a:miter lim="800000"/>
            <a:headEnd/>
            <a:tailEnd/>
          </a:ln>
        </p:spPr>
        <p:txBody>
          <a:bodyPr/>
          <a:lstStyle/>
          <a:p>
            <a:endParaRPr lang="en-US"/>
          </a:p>
        </p:txBody>
      </p:sp>
      <p:sp>
        <p:nvSpPr>
          <p:cNvPr id="2199" name="Rectangle 151"/>
          <p:cNvSpPr>
            <a:spLocks noChangeArrowheads="1"/>
          </p:cNvSpPr>
          <p:nvPr/>
        </p:nvSpPr>
        <p:spPr bwMode="auto">
          <a:xfrm>
            <a:off x="5313363" y="4176713"/>
            <a:ext cx="36512" cy="12700"/>
          </a:xfrm>
          <a:prstGeom prst="rect">
            <a:avLst/>
          </a:prstGeom>
          <a:solidFill>
            <a:srgbClr val="000000"/>
          </a:solidFill>
          <a:ln w="9525">
            <a:noFill/>
            <a:miter lim="800000"/>
            <a:headEnd/>
            <a:tailEnd/>
          </a:ln>
        </p:spPr>
        <p:txBody>
          <a:bodyPr/>
          <a:lstStyle/>
          <a:p>
            <a:endParaRPr lang="en-US"/>
          </a:p>
        </p:txBody>
      </p:sp>
      <p:sp>
        <p:nvSpPr>
          <p:cNvPr id="2200" name="Rectangle 152"/>
          <p:cNvSpPr>
            <a:spLocks noChangeArrowheads="1"/>
          </p:cNvSpPr>
          <p:nvPr/>
        </p:nvSpPr>
        <p:spPr bwMode="auto">
          <a:xfrm>
            <a:off x="5362575" y="4176713"/>
            <a:ext cx="25400" cy="12700"/>
          </a:xfrm>
          <a:prstGeom prst="rect">
            <a:avLst/>
          </a:prstGeom>
          <a:solidFill>
            <a:srgbClr val="000000"/>
          </a:solidFill>
          <a:ln w="9525">
            <a:noFill/>
            <a:miter lim="800000"/>
            <a:headEnd/>
            <a:tailEnd/>
          </a:ln>
        </p:spPr>
        <p:txBody>
          <a:bodyPr/>
          <a:lstStyle/>
          <a:p>
            <a:endParaRPr lang="en-US"/>
          </a:p>
        </p:txBody>
      </p:sp>
      <p:sp>
        <p:nvSpPr>
          <p:cNvPr id="2201" name="Rectangle 153"/>
          <p:cNvSpPr>
            <a:spLocks noChangeArrowheads="1"/>
          </p:cNvSpPr>
          <p:nvPr/>
        </p:nvSpPr>
        <p:spPr bwMode="auto">
          <a:xfrm>
            <a:off x="5387975" y="4165600"/>
            <a:ext cx="12700" cy="11113"/>
          </a:xfrm>
          <a:prstGeom prst="rect">
            <a:avLst/>
          </a:prstGeom>
          <a:solidFill>
            <a:srgbClr val="000000"/>
          </a:solidFill>
          <a:ln w="9525">
            <a:noFill/>
            <a:miter lim="800000"/>
            <a:headEnd/>
            <a:tailEnd/>
          </a:ln>
        </p:spPr>
        <p:txBody>
          <a:bodyPr/>
          <a:lstStyle/>
          <a:p>
            <a:endParaRPr lang="en-US"/>
          </a:p>
        </p:txBody>
      </p:sp>
      <p:sp>
        <p:nvSpPr>
          <p:cNvPr id="2202" name="Rectangle 154"/>
          <p:cNvSpPr>
            <a:spLocks noChangeArrowheads="1"/>
          </p:cNvSpPr>
          <p:nvPr/>
        </p:nvSpPr>
        <p:spPr bwMode="auto">
          <a:xfrm>
            <a:off x="5413375" y="4165600"/>
            <a:ext cx="38100" cy="11113"/>
          </a:xfrm>
          <a:prstGeom prst="rect">
            <a:avLst/>
          </a:prstGeom>
          <a:solidFill>
            <a:srgbClr val="000000"/>
          </a:solidFill>
          <a:ln w="9525">
            <a:noFill/>
            <a:miter lim="800000"/>
            <a:headEnd/>
            <a:tailEnd/>
          </a:ln>
        </p:spPr>
        <p:txBody>
          <a:bodyPr/>
          <a:lstStyle/>
          <a:p>
            <a:endParaRPr lang="en-US"/>
          </a:p>
        </p:txBody>
      </p:sp>
      <p:sp>
        <p:nvSpPr>
          <p:cNvPr id="2203" name="Rectangle 155"/>
          <p:cNvSpPr>
            <a:spLocks noChangeArrowheads="1"/>
          </p:cNvSpPr>
          <p:nvPr/>
        </p:nvSpPr>
        <p:spPr bwMode="auto">
          <a:xfrm>
            <a:off x="5464175" y="4165600"/>
            <a:ext cx="23813" cy="11113"/>
          </a:xfrm>
          <a:prstGeom prst="rect">
            <a:avLst/>
          </a:prstGeom>
          <a:solidFill>
            <a:srgbClr val="000000"/>
          </a:solidFill>
          <a:ln w="9525">
            <a:noFill/>
            <a:miter lim="800000"/>
            <a:headEnd/>
            <a:tailEnd/>
          </a:ln>
        </p:spPr>
        <p:txBody>
          <a:bodyPr/>
          <a:lstStyle/>
          <a:p>
            <a:endParaRPr lang="en-US"/>
          </a:p>
        </p:txBody>
      </p:sp>
      <p:sp>
        <p:nvSpPr>
          <p:cNvPr id="2204" name="Rectangle 156"/>
          <p:cNvSpPr>
            <a:spLocks noChangeArrowheads="1"/>
          </p:cNvSpPr>
          <p:nvPr/>
        </p:nvSpPr>
        <p:spPr bwMode="auto">
          <a:xfrm>
            <a:off x="5487988" y="4152900"/>
            <a:ext cx="12700" cy="12700"/>
          </a:xfrm>
          <a:prstGeom prst="rect">
            <a:avLst/>
          </a:prstGeom>
          <a:solidFill>
            <a:srgbClr val="000000"/>
          </a:solidFill>
          <a:ln w="9525">
            <a:noFill/>
            <a:miter lim="800000"/>
            <a:headEnd/>
            <a:tailEnd/>
          </a:ln>
        </p:spPr>
        <p:txBody>
          <a:bodyPr/>
          <a:lstStyle/>
          <a:p>
            <a:endParaRPr lang="en-US"/>
          </a:p>
        </p:txBody>
      </p:sp>
      <p:sp>
        <p:nvSpPr>
          <p:cNvPr id="2205" name="Rectangle 157"/>
          <p:cNvSpPr>
            <a:spLocks noChangeArrowheads="1"/>
          </p:cNvSpPr>
          <p:nvPr/>
        </p:nvSpPr>
        <p:spPr bwMode="auto">
          <a:xfrm>
            <a:off x="5513388" y="4152900"/>
            <a:ext cx="38100" cy="12700"/>
          </a:xfrm>
          <a:prstGeom prst="rect">
            <a:avLst/>
          </a:prstGeom>
          <a:solidFill>
            <a:srgbClr val="000000"/>
          </a:solidFill>
          <a:ln w="9525">
            <a:noFill/>
            <a:miter lim="800000"/>
            <a:headEnd/>
            <a:tailEnd/>
          </a:ln>
        </p:spPr>
        <p:txBody>
          <a:bodyPr/>
          <a:lstStyle/>
          <a:p>
            <a:endParaRPr lang="en-US"/>
          </a:p>
        </p:txBody>
      </p:sp>
      <p:sp>
        <p:nvSpPr>
          <p:cNvPr id="2206" name="Rectangle 158"/>
          <p:cNvSpPr>
            <a:spLocks noChangeArrowheads="1"/>
          </p:cNvSpPr>
          <p:nvPr/>
        </p:nvSpPr>
        <p:spPr bwMode="auto">
          <a:xfrm>
            <a:off x="5564188" y="4152900"/>
            <a:ext cx="38100" cy="12700"/>
          </a:xfrm>
          <a:prstGeom prst="rect">
            <a:avLst/>
          </a:prstGeom>
          <a:solidFill>
            <a:srgbClr val="000000"/>
          </a:solidFill>
          <a:ln w="9525">
            <a:noFill/>
            <a:miter lim="800000"/>
            <a:headEnd/>
            <a:tailEnd/>
          </a:ln>
        </p:spPr>
        <p:txBody>
          <a:bodyPr/>
          <a:lstStyle/>
          <a:p>
            <a:endParaRPr lang="en-US"/>
          </a:p>
        </p:txBody>
      </p:sp>
      <p:sp>
        <p:nvSpPr>
          <p:cNvPr id="2207" name="Rectangle 159"/>
          <p:cNvSpPr>
            <a:spLocks noChangeArrowheads="1"/>
          </p:cNvSpPr>
          <p:nvPr/>
        </p:nvSpPr>
        <p:spPr bwMode="auto">
          <a:xfrm>
            <a:off x="5614988" y="4141788"/>
            <a:ext cx="36512" cy="11112"/>
          </a:xfrm>
          <a:prstGeom prst="rect">
            <a:avLst/>
          </a:prstGeom>
          <a:solidFill>
            <a:srgbClr val="000000"/>
          </a:solidFill>
          <a:ln w="9525">
            <a:noFill/>
            <a:miter lim="800000"/>
            <a:headEnd/>
            <a:tailEnd/>
          </a:ln>
        </p:spPr>
        <p:txBody>
          <a:bodyPr/>
          <a:lstStyle/>
          <a:p>
            <a:endParaRPr lang="en-US"/>
          </a:p>
        </p:txBody>
      </p:sp>
      <p:sp>
        <p:nvSpPr>
          <p:cNvPr id="2208" name="Rectangle 160"/>
          <p:cNvSpPr>
            <a:spLocks noChangeArrowheads="1"/>
          </p:cNvSpPr>
          <p:nvPr/>
        </p:nvSpPr>
        <p:spPr bwMode="auto">
          <a:xfrm>
            <a:off x="5664200" y="4141788"/>
            <a:ext cx="38100" cy="11112"/>
          </a:xfrm>
          <a:prstGeom prst="rect">
            <a:avLst/>
          </a:prstGeom>
          <a:solidFill>
            <a:srgbClr val="000000"/>
          </a:solidFill>
          <a:ln w="9525">
            <a:noFill/>
            <a:miter lim="800000"/>
            <a:headEnd/>
            <a:tailEnd/>
          </a:ln>
        </p:spPr>
        <p:txBody>
          <a:bodyPr/>
          <a:lstStyle/>
          <a:p>
            <a:endParaRPr lang="en-US"/>
          </a:p>
        </p:txBody>
      </p:sp>
      <p:sp>
        <p:nvSpPr>
          <p:cNvPr id="2209" name="Rectangle 161"/>
          <p:cNvSpPr>
            <a:spLocks noChangeArrowheads="1"/>
          </p:cNvSpPr>
          <p:nvPr/>
        </p:nvSpPr>
        <p:spPr bwMode="auto">
          <a:xfrm>
            <a:off x="5715000" y="4129088"/>
            <a:ext cx="38100" cy="12700"/>
          </a:xfrm>
          <a:prstGeom prst="rect">
            <a:avLst/>
          </a:prstGeom>
          <a:solidFill>
            <a:srgbClr val="000000"/>
          </a:solidFill>
          <a:ln w="9525">
            <a:noFill/>
            <a:miter lim="800000"/>
            <a:headEnd/>
            <a:tailEnd/>
          </a:ln>
        </p:spPr>
        <p:txBody>
          <a:bodyPr/>
          <a:lstStyle/>
          <a:p>
            <a:endParaRPr lang="en-US"/>
          </a:p>
        </p:txBody>
      </p:sp>
      <p:sp>
        <p:nvSpPr>
          <p:cNvPr id="2210" name="Rectangle 162"/>
          <p:cNvSpPr>
            <a:spLocks noChangeArrowheads="1"/>
          </p:cNvSpPr>
          <p:nvPr/>
        </p:nvSpPr>
        <p:spPr bwMode="auto">
          <a:xfrm>
            <a:off x="5765800" y="4129088"/>
            <a:ext cx="36513" cy="12700"/>
          </a:xfrm>
          <a:prstGeom prst="rect">
            <a:avLst/>
          </a:prstGeom>
          <a:solidFill>
            <a:srgbClr val="000000"/>
          </a:solidFill>
          <a:ln w="9525">
            <a:noFill/>
            <a:miter lim="800000"/>
            <a:headEnd/>
            <a:tailEnd/>
          </a:ln>
        </p:spPr>
        <p:txBody>
          <a:bodyPr/>
          <a:lstStyle/>
          <a:p>
            <a:endParaRPr lang="en-US"/>
          </a:p>
        </p:txBody>
      </p:sp>
      <p:sp>
        <p:nvSpPr>
          <p:cNvPr id="2211" name="Rectangle 163"/>
          <p:cNvSpPr>
            <a:spLocks noChangeArrowheads="1"/>
          </p:cNvSpPr>
          <p:nvPr/>
        </p:nvSpPr>
        <p:spPr bwMode="auto">
          <a:xfrm>
            <a:off x="5815013" y="4117975"/>
            <a:ext cx="38100" cy="11113"/>
          </a:xfrm>
          <a:prstGeom prst="rect">
            <a:avLst/>
          </a:prstGeom>
          <a:solidFill>
            <a:srgbClr val="000000"/>
          </a:solidFill>
          <a:ln w="9525">
            <a:noFill/>
            <a:miter lim="800000"/>
            <a:headEnd/>
            <a:tailEnd/>
          </a:ln>
        </p:spPr>
        <p:txBody>
          <a:bodyPr/>
          <a:lstStyle/>
          <a:p>
            <a:endParaRPr lang="en-US"/>
          </a:p>
        </p:txBody>
      </p:sp>
      <p:sp>
        <p:nvSpPr>
          <p:cNvPr id="2212" name="Rectangle 164"/>
          <p:cNvSpPr>
            <a:spLocks noChangeArrowheads="1"/>
          </p:cNvSpPr>
          <p:nvPr/>
        </p:nvSpPr>
        <p:spPr bwMode="auto">
          <a:xfrm>
            <a:off x="5865813" y="4117975"/>
            <a:ext cx="38100" cy="11113"/>
          </a:xfrm>
          <a:prstGeom prst="rect">
            <a:avLst/>
          </a:prstGeom>
          <a:solidFill>
            <a:srgbClr val="000000"/>
          </a:solidFill>
          <a:ln w="9525">
            <a:noFill/>
            <a:miter lim="800000"/>
            <a:headEnd/>
            <a:tailEnd/>
          </a:ln>
        </p:spPr>
        <p:txBody>
          <a:bodyPr/>
          <a:lstStyle/>
          <a:p>
            <a:endParaRPr lang="en-US"/>
          </a:p>
        </p:txBody>
      </p:sp>
      <p:sp>
        <p:nvSpPr>
          <p:cNvPr id="2213" name="Rectangle 165"/>
          <p:cNvSpPr>
            <a:spLocks noChangeArrowheads="1"/>
          </p:cNvSpPr>
          <p:nvPr/>
        </p:nvSpPr>
        <p:spPr bwMode="auto">
          <a:xfrm>
            <a:off x="5916613" y="4105275"/>
            <a:ext cx="36512" cy="12700"/>
          </a:xfrm>
          <a:prstGeom prst="rect">
            <a:avLst/>
          </a:prstGeom>
          <a:solidFill>
            <a:srgbClr val="000000"/>
          </a:solidFill>
          <a:ln w="9525">
            <a:noFill/>
            <a:miter lim="800000"/>
            <a:headEnd/>
            <a:tailEnd/>
          </a:ln>
        </p:spPr>
        <p:txBody>
          <a:bodyPr/>
          <a:lstStyle/>
          <a:p>
            <a:endParaRPr lang="en-US"/>
          </a:p>
        </p:txBody>
      </p:sp>
      <p:sp>
        <p:nvSpPr>
          <p:cNvPr id="2214" name="Rectangle 166"/>
          <p:cNvSpPr>
            <a:spLocks noChangeArrowheads="1"/>
          </p:cNvSpPr>
          <p:nvPr/>
        </p:nvSpPr>
        <p:spPr bwMode="auto">
          <a:xfrm>
            <a:off x="5965825" y="4105275"/>
            <a:ext cx="38100" cy="12700"/>
          </a:xfrm>
          <a:prstGeom prst="rect">
            <a:avLst/>
          </a:prstGeom>
          <a:solidFill>
            <a:srgbClr val="000000"/>
          </a:solidFill>
          <a:ln w="9525">
            <a:noFill/>
            <a:miter lim="800000"/>
            <a:headEnd/>
            <a:tailEnd/>
          </a:ln>
        </p:spPr>
        <p:txBody>
          <a:bodyPr/>
          <a:lstStyle/>
          <a:p>
            <a:endParaRPr lang="en-US"/>
          </a:p>
        </p:txBody>
      </p:sp>
      <p:sp>
        <p:nvSpPr>
          <p:cNvPr id="2215" name="Rectangle 167"/>
          <p:cNvSpPr>
            <a:spLocks noChangeArrowheads="1"/>
          </p:cNvSpPr>
          <p:nvPr/>
        </p:nvSpPr>
        <p:spPr bwMode="auto">
          <a:xfrm>
            <a:off x="6016625" y="4094163"/>
            <a:ext cx="38100" cy="11112"/>
          </a:xfrm>
          <a:prstGeom prst="rect">
            <a:avLst/>
          </a:prstGeom>
          <a:solidFill>
            <a:srgbClr val="000000"/>
          </a:solidFill>
          <a:ln w="9525">
            <a:noFill/>
            <a:miter lim="800000"/>
            <a:headEnd/>
            <a:tailEnd/>
          </a:ln>
        </p:spPr>
        <p:txBody>
          <a:bodyPr/>
          <a:lstStyle/>
          <a:p>
            <a:endParaRPr lang="en-US"/>
          </a:p>
        </p:txBody>
      </p:sp>
      <p:sp>
        <p:nvSpPr>
          <p:cNvPr id="2216" name="Rectangle 168"/>
          <p:cNvSpPr>
            <a:spLocks noChangeArrowheads="1"/>
          </p:cNvSpPr>
          <p:nvPr/>
        </p:nvSpPr>
        <p:spPr bwMode="auto">
          <a:xfrm>
            <a:off x="6067425" y="4094163"/>
            <a:ext cx="36513" cy="11112"/>
          </a:xfrm>
          <a:prstGeom prst="rect">
            <a:avLst/>
          </a:prstGeom>
          <a:solidFill>
            <a:srgbClr val="000000"/>
          </a:solidFill>
          <a:ln w="9525">
            <a:noFill/>
            <a:miter lim="800000"/>
            <a:headEnd/>
            <a:tailEnd/>
          </a:ln>
        </p:spPr>
        <p:txBody>
          <a:bodyPr/>
          <a:lstStyle/>
          <a:p>
            <a:endParaRPr lang="en-US"/>
          </a:p>
        </p:txBody>
      </p:sp>
      <p:sp>
        <p:nvSpPr>
          <p:cNvPr id="2217" name="Rectangle 169"/>
          <p:cNvSpPr>
            <a:spLocks noChangeArrowheads="1"/>
          </p:cNvSpPr>
          <p:nvPr/>
        </p:nvSpPr>
        <p:spPr bwMode="auto">
          <a:xfrm>
            <a:off x="6116638" y="4094163"/>
            <a:ext cx="12700" cy="11112"/>
          </a:xfrm>
          <a:prstGeom prst="rect">
            <a:avLst/>
          </a:prstGeom>
          <a:solidFill>
            <a:srgbClr val="000000"/>
          </a:solidFill>
          <a:ln w="9525">
            <a:noFill/>
            <a:miter lim="800000"/>
            <a:headEnd/>
            <a:tailEnd/>
          </a:ln>
        </p:spPr>
        <p:txBody>
          <a:bodyPr/>
          <a:lstStyle/>
          <a:p>
            <a:endParaRPr lang="en-US"/>
          </a:p>
        </p:txBody>
      </p:sp>
      <p:sp>
        <p:nvSpPr>
          <p:cNvPr id="2218" name="Rectangle 170"/>
          <p:cNvSpPr>
            <a:spLocks noChangeArrowheads="1"/>
          </p:cNvSpPr>
          <p:nvPr/>
        </p:nvSpPr>
        <p:spPr bwMode="auto">
          <a:xfrm>
            <a:off x="6129338" y="4081463"/>
            <a:ext cx="25400" cy="12700"/>
          </a:xfrm>
          <a:prstGeom prst="rect">
            <a:avLst/>
          </a:prstGeom>
          <a:solidFill>
            <a:srgbClr val="000000"/>
          </a:solidFill>
          <a:ln w="9525">
            <a:noFill/>
            <a:miter lim="800000"/>
            <a:headEnd/>
            <a:tailEnd/>
          </a:ln>
        </p:spPr>
        <p:txBody>
          <a:bodyPr/>
          <a:lstStyle/>
          <a:p>
            <a:endParaRPr lang="en-US"/>
          </a:p>
        </p:txBody>
      </p:sp>
      <p:sp>
        <p:nvSpPr>
          <p:cNvPr id="2219" name="Rectangle 171"/>
          <p:cNvSpPr>
            <a:spLocks noChangeArrowheads="1"/>
          </p:cNvSpPr>
          <p:nvPr/>
        </p:nvSpPr>
        <p:spPr bwMode="auto">
          <a:xfrm>
            <a:off x="6167438" y="4081463"/>
            <a:ext cx="38100" cy="12700"/>
          </a:xfrm>
          <a:prstGeom prst="rect">
            <a:avLst/>
          </a:prstGeom>
          <a:solidFill>
            <a:srgbClr val="000000"/>
          </a:solidFill>
          <a:ln w="9525">
            <a:noFill/>
            <a:miter lim="800000"/>
            <a:headEnd/>
            <a:tailEnd/>
          </a:ln>
        </p:spPr>
        <p:txBody>
          <a:bodyPr/>
          <a:lstStyle/>
          <a:p>
            <a:endParaRPr lang="en-US"/>
          </a:p>
        </p:txBody>
      </p:sp>
      <p:sp>
        <p:nvSpPr>
          <p:cNvPr id="2220" name="Rectangle 172"/>
          <p:cNvSpPr>
            <a:spLocks noChangeArrowheads="1"/>
          </p:cNvSpPr>
          <p:nvPr/>
        </p:nvSpPr>
        <p:spPr bwMode="auto">
          <a:xfrm>
            <a:off x="6218238" y="4081463"/>
            <a:ext cx="11112" cy="12700"/>
          </a:xfrm>
          <a:prstGeom prst="rect">
            <a:avLst/>
          </a:prstGeom>
          <a:solidFill>
            <a:srgbClr val="000000"/>
          </a:solidFill>
          <a:ln w="9525">
            <a:noFill/>
            <a:miter lim="800000"/>
            <a:headEnd/>
            <a:tailEnd/>
          </a:ln>
        </p:spPr>
        <p:txBody>
          <a:bodyPr/>
          <a:lstStyle/>
          <a:p>
            <a:endParaRPr lang="en-US"/>
          </a:p>
        </p:txBody>
      </p:sp>
      <p:sp>
        <p:nvSpPr>
          <p:cNvPr id="2221" name="Rectangle 173"/>
          <p:cNvSpPr>
            <a:spLocks noChangeArrowheads="1"/>
          </p:cNvSpPr>
          <p:nvPr/>
        </p:nvSpPr>
        <p:spPr bwMode="auto">
          <a:xfrm>
            <a:off x="6229350" y="4070350"/>
            <a:ext cx="25400" cy="11113"/>
          </a:xfrm>
          <a:prstGeom prst="rect">
            <a:avLst/>
          </a:prstGeom>
          <a:solidFill>
            <a:srgbClr val="000000"/>
          </a:solidFill>
          <a:ln w="9525">
            <a:noFill/>
            <a:miter lim="800000"/>
            <a:headEnd/>
            <a:tailEnd/>
          </a:ln>
        </p:spPr>
        <p:txBody>
          <a:bodyPr/>
          <a:lstStyle/>
          <a:p>
            <a:endParaRPr lang="en-US"/>
          </a:p>
        </p:txBody>
      </p:sp>
      <p:sp>
        <p:nvSpPr>
          <p:cNvPr id="2222" name="Rectangle 174"/>
          <p:cNvSpPr>
            <a:spLocks noChangeArrowheads="1"/>
          </p:cNvSpPr>
          <p:nvPr/>
        </p:nvSpPr>
        <p:spPr bwMode="auto">
          <a:xfrm>
            <a:off x="6267450" y="4070350"/>
            <a:ext cx="25400" cy="11113"/>
          </a:xfrm>
          <a:prstGeom prst="rect">
            <a:avLst/>
          </a:prstGeom>
          <a:solidFill>
            <a:srgbClr val="000000"/>
          </a:solidFill>
          <a:ln w="9525">
            <a:noFill/>
            <a:miter lim="800000"/>
            <a:headEnd/>
            <a:tailEnd/>
          </a:ln>
        </p:spPr>
        <p:txBody>
          <a:bodyPr/>
          <a:lstStyle/>
          <a:p>
            <a:endParaRPr lang="en-US"/>
          </a:p>
        </p:txBody>
      </p:sp>
      <p:sp>
        <p:nvSpPr>
          <p:cNvPr id="2242" name="Rectangle 194"/>
          <p:cNvSpPr>
            <a:spLocks noChangeArrowheads="1"/>
          </p:cNvSpPr>
          <p:nvPr/>
        </p:nvSpPr>
        <p:spPr bwMode="auto">
          <a:xfrm>
            <a:off x="3340100" y="3627438"/>
            <a:ext cx="565150" cy="136525"/>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charset="0"/>
              </a:rPr>
              <a:t>North Face</a:t>
            </a:r>
            <a:endParaRPr lang="en-US"/>
          </a:p>
        </p:txBody>
      </p:sp>
      <p:sp>
        <p:nvSpPr>
          <p:cNvPr id="2243" name="Rectangle 195"/>
          <p:cNvSpPr>
            <a:spLocks noChangeArrowheads="1"/>
          </p:cNvSpPr>
          <p:nvPr/>
        </p:nvSpPr>
        <p:spPr bwMode="auto">
          <a:xfrm>
            <a:off x="4232275" y="2614613"/>
            <a:ext cx="390525" cy="136525"/>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charset="0"/>
              </a:rPr>
              <a:t>i, j + l, k</a:t>
            </a:r>
            <a:endParaRPr lang="en-US"/>
          </a:p>
        </p:txBody>
      </p:sp>
      <p:sp>
        <p:nvSpPr>
          <p:cNvPr id="2246" name="Rectangle 198"/>
          <p:cNvSpPr>
            <a:spLocks noChangeArrowheads="1"/>
          </p:cNvSpPr>
          <p:nvPr/>
        </p:nvSpPr>
        <p:spPr bwMode="auto">
          <a:xfrm>
            <a:off x="4206875" y="3330575"/>
            <a:ext cx="93663"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Arial" charset="0"/>
              </a:rPr>
              <a:t>V</a:t>
            </a:r>
            <a:endParaRPr lang="en-US"/>
          </a:p>
        </p:txBody>
      </p:sp>
      <p:sp>
        <p:nvSpPr>
          <p:cNvPr id="2249" name="Rectangle 201"/>
          <p:cNvSpPr>
            <a:spLocks noChangeArrowheads="1"/>
          </p:cNvSpPr>
          <p:nvPr/>
        </p:nvSpPr>
        <p:spPr bwMode="auto">
          <a:xfrm>
            <a:off x="3365500" y="4999038"/>
            <a:ext cx="482600" cy="136525"/>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charset="0"/>
              </a:rPr>
              <a:t>Top Face</a:t>
            </a:r>
            <a:endParaRPr lang="en-US"/>
          </a:p>
        </p:txBody>
      </p:sp>
      <p:sp>
        <p:nvSpPr>
          <p:cNvPr id="2250" name="Freeform 202"/>
          <p:cNvSpPr>
            <a:spLocks/>
          </p:cNvSpPr>
          <p:nvPr/>
        </p:nvSpPr>
        <p:spPr bwMode="auto">
          <a:xfrm>
            <a:off x="4130675" y="2640013"/>
            <a:ext cx="50800" cy="58737"/>
          </a:xfrm>
          <a:custGeom>
            <a:avLst/>
            <a:gdLst/>
            <a:ahLst/>
            <a:cxnLst>
              <a:cxn ang="0">
                <a:pos x="0" y="22"/>
              </a:cxn>
              <a:cxn ang="0">
                <a:pos x="16" y="37"/>
              </a:cxn>
              <a:cxn ang="0">
                <a:pos x="32" y="22"/>
              </a:cxn>
              <a:cxn ang="0">
                <a:pos x="24" y="7"/>
              </a:cxn>
              <a:cxn ang="0">
                <a:pos x="16" y="0"/>
              </a:cxn>
              <a:cxn ang="0">
                <a:pos x="8" y="7"/>
              </a:cxn>
              <a:cxn ang="0">
                <a:pos x="0" y="22"/>
              </a:cxn>
            </a:cxnLst>
            <a:rect l="0" t="0" r="r" b="b"/>
            <a:pathLst>
              <a:path w="32" h="37">
                <a:moveTo>
                  <a:pt x="0" y="22"/>
                </a:moveTo>
                <a:lnTo>
                  <a:pt x="16" y="37"/>
                </a:lnTo>
                <a:lnTo>
                  <a:pt x="32" y="22"/>
                </a:lnTo>
                <a:lnTo>
                  <a:pt x="24" y="7"/>
                </a:lnTo>
                <a:lnTo>
                  <a:pt x="16" y="0"/>
                </a:lnTo>
                <a:lnTo>
                  <a:pt x="8" y="7"/>
                </a:lnTo>
                <a:lnTo>
                  <a:pt x="0" y="22"/>
                </a:lnTo>
                <a:close/>
              </a:path>
            </a:pathLst>
          </a:custGeom>
          <a:solidFill>
            <a:srgbClr val="000000"/>
          </a:solidFill>
          <a:ln w="9525">
            <a:noFill/>
            <a:round/>
            <a:headEnd/>
            <a:tailEnd/>
          </a:ln>
        </p:spPr>
        <p:txBody>
          <a:bodyPr/>
          <a:lstStyle/>
          <a:p>
            <a:endParaRPr lang="en-US"/>
          </a:p>
        </p:txBody>
      </p:sp>
      <p:sp>
        <p:nvSpPr>
          <p:cNvPr id="2251" name="Freeform 203"/>
          <p:cNvSpPr>
            <a:spLocks/>
          </p:cNvSpPr>
          <p:nvPr/>
        </p:nvSpPr>
        <p:spPr bwMode="auto">
          <a:xfrm>
            <a:off x="4130675" y="2640013"/>
            <a:ext cx="50800" cy="58737"/>
          </a:xfrm>
          <a:custGeom>
            <a:avLst/>
            <a:gdLst/>
            <a:ahLst/>
            <a:cxnLst>
              <a:cxn ang="0">
                <a:pos x="0" y="22"/>
              </a:cxn>
              <a:cxn ang="0">
                <a:pos x="16" y="37"/>
              </a:cxn>
              <a:cxn ang="0">
                <a:pos x="32" y="22"/>
              </a:cxn>
              <a:cxn ang="0">
                <a:pos x="24" y="7"/>
              </a:cxn>
              <a:cxn ang="0">
                <a:pos x="16" y="0"/>
              </a:cxn>
              <a:cxn ang="0">
                <a:pos x="8" y="7"/>
              </a:cxn>
              <a:cxn ang="0">
                <a:pos x="0" y="22"/>
              </a:cxn>
            </a:cxnLst>
            <a:rect l="0" t="0" r="r" b="b"/>
            <a:pathLst>
              <a:path w="32" h="37">
                <a:moveTo>
                  <a:pt x="0" y="22"/>
                </a:moveTo>
                <a:lnTo>
                  <a:pt x="16" y="37"/>
                </a:lnTo>
                <a:lnTo>
                  <a:pt x="32" y="22"/>
                </a:lnTo>
                <a:lnTo>
                  <a:pt x="24" y="7"/>
                </a:lnTo>
                <a:lnTo>
                  <a:pt x="16" y="0"/>
                </a:lnTo>
                <a:lnTo>
                  <a:pt x="8" y="7"/>
                </a:lnTo>
                <a:lnTo>
                  <a:pt x="0" y="22"/>
                </a:lnTo>
              </a:path>
            </a:pathLst>
          </a:custGeom>
          <a:noFill/>
          <a:ln w="0">
            <a:solidFill>
              <a:srgbClr val="000000"/>
            </a:solidFill>
            <a:prstDash val="solid"/>
            <a:round/>
            <a:headEnd/>
            <a:tailEnd/>
          </a:ln>
        </p:spPr>
        <p:txBody>
          <a:bodyPr/>
          <a:lstStyle/>
          <a:p>
            <a:endParaRPr lang="en-US"/>
          </a:p>
        </p:txBody>
      </p:sp>
      <p:sp>
        <p:nvSpPr>
          <p:cNvPr id="2252" name="Freeform 204"/>
          <p:cNvSpPr>
            <a:spLocks/>
          </p:cNvSpPr>
          <p:nvPr/>
        </p:nvSpPr>
        <p:spPr bwMode="auto">
          <a:xfrm>
            <a:off x="2698750" y="4784725"/>
            <a:ext cx="50800" cy="47625"/>
          </a:xfrm>
          <a:custGeom>
            <a:avLst/>
            <a:gdLst/>
            <a:ahLst/>
            <a:cxnLst>
              <a:cxn ang="0">
                <a:pos x="0" y="15"/>
              </a:cxn>
              <a:cxn ang="0">
                <a:pos x="16" y="30"/>
              </a:cxn>
              <a:cxn ang="0">
                <a:pos x="32" y="15"/>
              </a:cxn>
              <a:cxn ang="0">
                <a:pos x="16" y="0"/>
              </a:cxn>
              <a:cxn ang="0">
                <a:pos x="0" y="15"/>
              </a:cxn>
            </a:cxnLst>
            <a:rect l="0" t="0" r="r" b="b"/>
            <a:pathLst>
              <a:path w="32" h="30">
                <a:moveTo>
                  <a:pt x="0" y="15"/>
                </a:moveTo>
                <a:lnTo>
                  <a:pt x="16" y="30"/>
                </a:lnTo>
                <a:lnTo>
                  <a:pt x="32" y="15"/>
                </a:lnTo>
                <a:lnTo>
                  <a:pt x="16" y="0"/>
                </a:lnTo>
                <a:lnTo>
                  <a:pt x="0" y="15"/>
                </a:lnTo>
                <a:close/>
              </a:path>
            </a:pathLst>
          </a:custGeom>
          <a:solidFill>
            <a:srgbClr val="000000"/>
          </a:solidFill>
          <a:ln w="9525">
            <a:noFill/>
            <a:round/>
            <a:headEnd/>
            <a:tailEnd/>
          </a:ln>
        </p:spPr>
        <p:txBody>
          <a:bodyPr/>
          <a:lstStyle/>
          <a:p>
            <a:endParaRPr lang="en-US"/>
          </a:p>
        </p:txBody>
      </p:sp>
      <p:sp>
        <p:nvSpPr>
          <p:cNvPr id="2253" name="Freeform 205"/>
          <p:cNvSpPr>
            <a:spLocks/>
          </p:cNvSpPr>
          <p:nvPr/>
        </p:nvSpPr>
        <p:spPr bwMode="auto">
          <a:xfrm>
            <a:off x="2698750" y="4784725"/>
            <a:ext cx="50800" cy="47625"/>
          </a:xfrm>
          <a:custGeom>
            <a:avLst/>
            <a:gdLst/>
            <a:ahLst/>
            <a:cxnLst>
              <a:cxn ang="0">
                <a:pos x="0" y="15"/>
              </a:cxn>
              <a:cxn ang="0">
                <a:pos x="16" y="30"/>
              </a:cxn>
              <a:cxn ang="0">
                <a:pos x="32" y="15"/>
              </a:cxn>
              <a:cxn ang="0">
                <a:pos x="16" y="0"/>
              </a:cxn>
              <a:cxn ang="0">
                <a:pos x="0" y="15"/>
              </a:cxn>
            </a:cxnLst>
            <a:rect l="0" t="0" r="r" b="b"/>
            <a:pathLst>
              <a:path w="32" h="30">
                <a:moveTo>
                  <a:pt x="0" y="15"/>
                </a:moveTo>
                <a:lnTo>
                  <a:pt x="16" y="30"/>
                </a:lnTo>
                <a:lnTo>
                  <a:pt x="32" y="15"/>
                </a:lnTo>
                <a:lnTo>
                  <a:pt x="16" y="0"/>
                </a:lnTo>
                <a:lnTo>
                  <a:pt x="0" y="15"/>
                </a:lnTo>
              </a:path>
            </a:pathLst>
          </a:custGeom>
          <a:noFill/>
          <a:ln w="0">
            <a:solidFill>
              <a:srgbClr val="000000"/>
            </a:solidFill>
            <a:prstDash val="solid"/>
            <a:round/>
            <a:headEnd/>
            <a:tailEnd/>
          </a:ln>
        </p:spPr>
        <p:txBody>
          <a:bodyPr/>
          <a:lstStyle/>
          <a:p>
            <a:endParaRPr lang="en-US"/>
          </a:p>
        </p:txBody>
      </p:sp>
      <p:sp>
        <p:nvSpPr>
          <p:cNvPr id="2255" name="Freeform 207"/>
          <p:cNvSpPr>
            <a:spLocks/>
          </p:cNvSpPr>
          <p:nvPr/>
        </p:nvSpPr>
        <p:spPr bwMode="auto">
          <a:xfrm>
            <a:off x="5978525" y="4081463"/>
            <a:ext cx="50800" cy="47625"/>
          </a:xfrm>
          <a:custGeom>
            <a:avLst/>
            <a:gdLst/>
            <a:ahLst/>
            <a:cxnLst>
              <a:cxn ang="0">
                <a:pos x="0" y="15"/>
              </a:cxn>
              <a:cxn ang="0">
                <a:pos x="16" y="30"/>
              </a:cxn>
              <a:cxn ang="0">
                <a:pos x="32" y="15"/>
              </a:cxn>
              <a:cxn ang="0">
                <a:pos x="16" y="0"/>
              </a:cxn>
              <a:cxn ang="0">
                <a:pos x="0" y="15"/>
              </a:cxn>
            </a:cxnLst>
            <a:rect l="0" t="0" r="r" b="b"/>
            <a:pathLst>
              <a:path w="32" h="30">
                <a:moveTo>
                  <a:pt x="0" y="15"/>
                </a:moveTo>
                <a:lnTo>
                  <a:pt x="16" y="30"/>
                </a:lnTo>
                <a:lnTo>
                  <a:pt x="32" y="15"/>
                </a:lnTo>
                <a:lnTo>
                  <a:pt x="16" y="0"/>
                </a:lnTo>
                <a:lnTo>
                  <a:pt x="0" y="15"/>
                </a:lnTo>
                <a:close/>
              </a:path>
            </a:pathLst>
          </a:custGeom>
          <a:solidFill>
            <a:srgbClr val="000000"/>
          </a:solidFill>
          <a:ln w="9525">
            <a:noFill/>
            <a:round/>
            <a:headEnd/>
            <a:tailEnd/>
          </a:ln>
        </p:spPr>
        <p:txBody>
          <a:bodyPr/>
          <a:lstStyle/>
          <a:p>
            <a:endParaRPr lang="en-US"/>
          </a:p>
        </p:txBody>
      </p:sp>
      <p:sp>
        <p:nvSpPr>
          <p:cNvPr id="2256" name="Freeform 208"/>
          <p:cNvSpPr>
            <a:spLocks/>
          </p:cNvSpPr>
          <p:nvPr/>
        </p:nvSpPr>
        <p:spPr bwMode="auto">
          <a:xfrm>
            <a:off x="5978525" y="4081463"/>
            <a:ext cx="50800" cy="47625"/>
          </a:xfrm>
          <a:custGeom>
            <a:avLst/>
            <a:gdLst/>
            <a:ahLst/>
            <a:cxnLst>
              <a:cxn ang="0">
                <a:pos x="0" y="15"/>
              </a:cxn>
              <a:cxn ang="0">
                <a:pos x="16" y="30"/>
              </a:cxn>
              <a:cxn ang="0">
                <a:pos x="32" y="15"/>
              </a:cxn>
              <a:cxn ang="0">
                <a:pos x="16" y="0"/>
              </a:cxn>
              <a:cxn ang="0">
                <a:pos x="0" y="15"/>
              </a:cxn>
            </a:cxnLst>
            <a:rect l="0" t="0" r="r" b="b"/>
            <a:pathLst>
              <a:path w="32" h="30">
                <a:moveTo>
                  <a:pt x="0" y="15"/>
                </a:moveTo>
                <a:lnTo>
                  <a:pt x="16" y="30"/>
                </a:lnTo>
                <a:lnTo>
                  <a:pt x="32" y="15"/>
                </a:lnTo>
                <a:lnTo>
                  <a:pt x="16" y="0"/>
                </a:lnTo>
                <a:lnTo>
                  <a:pt x="0" y="15"/>
                </a:lnTo>
              </a:path>
            </a:pathLst>
          </a:custGeom>
          <a:noFill/>
          <a:ln w="0">
            <a:solidFill>
              <a:srgbClr val="000000"/>
            </a:solidFill>
            <a:prstDash val="solid"/>
            <a:round/>
            <a:headEnd/>
            <a:tailEnd/>
          </a:ln>
        </p:spPr>
        <p:txBody>
          <a:bodyPr/>
          <a:lstStyle/>
          <a:p>
            <a:endParaRPr lang="en-US"/>
          </a:p>
        </p:txBody>
      </p:sp>
      <p:sp>
        <p:nvSpPr>
          <p:cNvPr id="2257" name="Rectangle 209"/>
          <p:cNvSpPr>
            <a:spLocks noChangeArrowheads="1"/>
          </p:cNvSpPr>
          <p:nvPr/>
        </p:nvSpPr>
        <p:spPr bwMode="auto">
          <a:xfrm>
            <a:off x="4081463" y="4367213"/>
            <a:ext cx="327025" cy="179387"/>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charset="0"/>
              </a:rPr>
              <a:t>i, j, k</a:t>
            </a:r>
            <a:endParaRPr lang="en-US"/>
          </a:p>
        </p:txBody>
      </p:sp>
      <p:sp>
        <p:nvSpPr>
          <p:cNvPr id="2258" name="Freeform 210"/>
          <p:cNvSpPr>
            <a:spLocks/>
          </p:cNvSpPr>
          <p:nvPr/>
        </p:nvSpPr>
        <p:spPr bwMode="auto">
          <a:xfrm>
            <a:off x="4130675" y="4284663"/>
            <a:ext cx="50800" cy="47625"/>
          </a:xfrm>
          <a:custGeom>
            <a:avLst/>
            <a:gdLst/>
            <a:ahLst/>
            <a:cxnLst>
              <a:cxn ang="0">
                <a:pos x="0" y="15"/>
              </a:cxn>
              <a:cxn ang="0">
                <a:pos x="16" y="30"/>
              </a:cxn>
              <a:cxn ang="0">
                <a:pos x="32" y="15"/>
              </a:cxn>
              <a:cxn ang="0">
                <a:pos x="16" y="0"/>
              </a:cxn>
              <a:cxn ang="0">
                <a:pos x="0" y="15"/>
              </a:cxn>
            </a:cxnLst>
            <a:rect l="0" t="0" r="r" b="b"/>
            <a:pathLst>
              <a:path w="32" h="30">
                <a:moveTo>
                  <a:pt x="0" y="15"/>
                </a:moveTo>
                <a:lnTo>
                  <a:pt x="16" y="30"/>
                </a:lnTo>
                <a:lnTo>
                  <a:pt x="32" y="15"/>
                </a:lnTo>
                <a:lnTo>
                  <a:pt x="16" y="0"/>
                </a:lnTo>
                <a:lnTo>
                  <a:pt x="0" y="15"/>
                </a:lnTo>
                <a:close/>
              </a:path>
            </a:pathLst>
          </a:custGeom>
          <a:solidFill>
            <a:srgbClr val="000000"/>
          </a:solidFill>
          <a:ln w="9525">
            <a:noFill/>
            <a:round/>
            <a:headEnd/>
            <a:tailEnd/>
          </a:ln>
        </p:spPr>
        <p:txBody>
          <a:bodyPr/>
          <a:lstStyle/>
          <a:p>
            <a:endParaRPr lang="en-US"/>
          </a:p>
        </p:txBody>
      </p:sp>
      <p:sp>
        <p:nvSpPr>
          <p:cNvPr id="2259" name="Freeform 211"/>
          <p:cNvSpPr>
            <a:spLocks/>
          </p:cNvSpPr>
          <p:nvPr/>
        </p:nvSpPr>
        <p:spPr bwMode="auto">
          <a:xfrm>
            <a:off x="4130675" y="4284663"/>
            <a:ext cx="50800" cy="47625"/>
          </a:xfrm>
          <a:custGeom>
            <a:avLst/>
            <a:gdLst/>
            <a:ahLst/>
            <a:cxnLst>
              <a:cxn ang="0">
                <a:pos x="0" y="15"/>
              </a:cxn>
              <a:cxn ang="0">
                <a:pos x="16" y="30"/>
              </a:cxn>
              <a:cxn ang="0">
                <a:pos x="32" y="15"/>
              </a:cxn>
              <a:cxn ang="0">
                <a:pos x="16" y="0"/>
              </a:cxn>
              <a:cxn ang="0">
                <a:pos x="0" y="15"/>
              </a:cxn>
            </a:cxnLst>
            <a:rect l="0" t="0" r="r" b="b"/>
            <a:pathLst>
              <a:path w="32" h="30">
                <a:moveTo>
                  <a:pt x="0" y="15"/>
                </a:moveTo>
                <a:lnTo>
                  <a:pt x="16" y="30"/>
                </a:lnTo>
                <a:lnTo>
                  <a:pt x="32" y="15"/>
                </a:lnTo>
                <a:lnTo>
                  <a:pt x="16" y="0"/>
                </a:lnTo>
                <a:lnTo>
                  <a:pt x="0" y="15"/>
                </a:lnTo>
              </a:path>
            </a:pathLst>
          </a:custGeom>
          <a:noFill/>
          <a:ln w="0">
            <a:solidFill>
              <a:srgbClr val="000000"/>
            </a:solidFill>
            <a:prstDash val="solid"/>
            <a:round/>
            <a:headEnd/>
            <a:tailEnd/>
          </a:ln>
        </p:spPr>
        <p:txBody>
          <a:bodyPr/>
          <a:lstStyle/>
          <a:p>
            <a:endParaRPr lang="en-US"/>
          </a:p>
        </p:txBody>
      </p:sp>
      <p:sp>
        <p:nvSpPr>
          <p:cNvPr id="2260" name="Line 212"/>
          <p:cNvSpPr>
            <a:spLocks noChangeShapeType="1"/>
          </p:cNvSpPr>
          <p:nvPr/>
        </p:nvSpPr>
        <p:spPr bwMode="auto">
          <a:xfrm flipV="1">
            <a:off x="3667125" y="4391025"/>
            <a:ext cx="150813" cy="131763"/>
          </a:xfrm>
          <a:prstGeom prst="line">
            <a:avLst/>
          </a:prstGeom>
          <a:noFill/>
          <a:ln w="0">
            <a:solidFill>
              <a:srgbClr val="000000"/>
            </a:solidFill>
            <a:round/>
            <a:headEnd/>
            <a:tailEnd/>
          </a:ln>
        </p:spPr>
        <p:txBody>
          <a:bodyPr/>
          <a:lstStyle/>
          <a:p>
            <a:endParaRPr lang="en-US"/>
          </a:p>
        </p:txBody>
      </p:sp>
      <p:sp>
        <p:nvSpPr>
          <p:cNvPr id="2261" name="Line 213"/>
          <p:cNvSpPr>
            <a:spLocks noChangeShapeType="1"/>
          </p:cNvSpPr>
          <p:nvPr/>
        </p:nvSpPr>
        <p:spPr bwMode="auto">
          <a:xfrm flipH="1" flipV="1">
            <a:off x="3667125" y="4391025"/>
            <a:ext cx="138113" cy="142875"/>
          </a:xfrm>
          <a:prstGeom prst="line">
            <a:avLst/>
          </a:prstGeom>
          <a:noFill/>
          <a:ln w="0">
            <a:solidFill>
              <a:srgbClr val="000000"/>
            </a:solidFill>
            <a:round/>
            <a:headEnd/>
            <a:tailEnd/>
          </a:ln>
        </p:spPr>
        <p:txBody>
          <a:bodyPr/>
          <a:lstStyle/>
          <a:p>
            <a:endParaRPr lang="en-US"/>
          </a:p>
        </p:txBody>
      </p:sp>
      <p:sp>
        <p:nvSpPr>
          <p:cNvPr id="2262" name="Line 214"/>
          <p:cNvSpPr>
            <a:spLocks noChangeShapeType="1"/>
          </p:cNvSpPr>
          <p:nvPr/>
        </p:nvSpPr>
        <p:spPr bwMode="auto">
          <a:xfrm flipV="1">
            <a:off x="4056063" y="3497263"/>
            <a:ext cx="214312" cy="47625"/>
          </a:xfrm>
          <a:prstGeom prst="line">
            <a:avLst/>
          </a:prstGeom>
          <a:noFill/>
          <a:ln w="0">
            <a:solidFill>
              <a:srgbClr val="000000"/>
            </a:solidFill>
            <a:round/>
            <a:headEnd/>
            <a:tailEnd/>
          </a:ln>
        </p:spPr>
        <p:txBody>
          <a:bodyPr/>
          <a:lstStyle/>
          <a:p>
            <a:endParaRPr lang="en-US"/>
          </a:p>
        </p:txBody>
      </p:sp>
      <p:sp>
        <p:nvSpPr>
          <p:cNvPr id="2263" name="Line 215"/>
          <p:cNvSpPr>
            <a:spLocks noChangeShapeType="1"/>
          </p:cNvSpPr>
          <p:nvPr/>
        </p:nvSpPr>
        <p:spPr bwMode="auto">
          <a:xfrm>
            <a:off x="4094163" y="3473450"/>
            <a:ext cx="138112" cy="107950"/>
          </a:xfrm>
          <a:prstGeom prst="line">
            <a:avLst/>
          </a:prstGeom>
          <a:noFill/>
          <a:ln w="0">
            <a:solidFill>
              <a:srgbClr val="000000"/>
            </a:solidFill>
            <a:round/>
            <a:headEnd/>
            <a:tailEnd/>
          </a:ln>
        </p:spPr>
        <p:txBody>
          <a:bodyPr/>
          <a:lstStyle/>
          <a:p>
            <a:endParaRPr lang="en-US"/>
          </a:p>
        </p:txBody>
      </p:sp>
      <p:sp>
        <p:nvSpPr>
          <p:cNvPr id="2264" name="Line 216"/>
          <p:cNvSpPr>
            <a:spLocks noChangeShapeType="1"/>
          </p:cNvSpPr>
          <p:nvPr/>
        </p:nvSpPr>
        <p:spPr bwMode="auto">
          <a:xfrm flipV="1">
            <a:off x="4848225" y="4141788"/>
            <a:ext cx="87313" cy="190500"/>
          </a:xfrm>
          <a:prstGeom prst="line">
            <a:avLst/>
          </a:prstGeom>
          <a:noFill/>
          <a:ln w="0">
            <a:solidFill>
              <a:srgbClr val="000000"/>
            </a:solidFill>
            <a:round/>
            <a:headEnd/>
            <a:tailEnd/>
          </a:ln>
        </p:spPr>
        <p:txBody>
          <a:bodyPr/>
          <a:lstStyle/>
          <a:p>
            <a:endParaRPr lang="en-US"/>
          </a:p>
        </p:txBody>
      </p:sp>
      <p:sp>
        <p:nvSpPr>
          <p:cNvPr id="2265" name="Line 217"/>
          <p:cNvSpPr>
            <a:spLocks noChangeShapeType="1"/>
          </p:cNvSpPr>
          <p:nvPr/>
        </p:nvSpPr>
        <p:spPr bwMode="auto">
          <a:xfrm flipH="1" flipV="1">
            <a:off x="4848225" y="4176713"/>
            <a:ext cx="100013" cy="119062"/>
          </a:xfrm>
          <a:prstGeom prst="line">
            <a:avLst/>
          </a:prstGeom>
          <a:noFill/>
          <a:ln w="0">
            <a:solidFill>
              <a:srgbClr val="000000"/>
            </a:solidFill>
            <a:round/>
            <a:headEnd/>
            <a:tailEnd/>
          </a:ln>
        </p:spPr>
        <p:txBody>
          <a:bodyPr/>
          <a:lstStyle/>
          <a:p>
            <a:endParaRPr lang="en-US"/>
          </a:p>
        </p:txBody>
      </p:sp>
      <p:sp>
        <p:nvSpPr>
          <p:cNvPr id="2266" name="Rectangle 218"/>
          <p:cNvSpPr>
            <a:spLocks noChangeArrowheads="1"/>
          </p:cNvSpPr>
          <p:nvPr/>
        </p:nvSpPr>
        <p:spPr bwMode="auto">
          <a:xfrm>
            <a:off x="2409825" y="4594225"/>
            <a:ext cx="552450" cy="179388"/>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charset="0"/>
              </a:rPr>
              <a:t>i, j, k + 1</a:t>
            </a:r>
            <a:endParaRPr lang="en-US"/>
          </a:p>
        </p:txBody>
      </p:sp>
      <p:sp>
        <p:nvSpPr>
          <p:cNvPr id="2267" name="Rectangle 219"/>
          <p:cNvSpPr>
            <a:spLocks noChangeArrowheads="1"/>
          </p:cNvSpPr>
          <p:nvPr/>
        </p:nvSpPr>
        <p:spPr bwMode="auto">
          <a:xfrm>
            <a:off x="5789613" y="4187825"/>
            <a:ext cx="552450" cy="179388"/>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charset="0"/>
              </a:rPr>
              <a:t>i + 1, j, k</a:t>
            </a:r>
            <a:endParaRPr lang="en-US"/>
          </a:p>
        </p:txBody>
      </p:sp>
      <p:sp>
        <p:nvSpPr>
          <p:cNvPr id="2269" name="Text Box 221"/>
          <p:cNvSpPr txBox="1">
            <a:spLocks noChangeArrowheads="1"/>
          </p:cNvSpPr>
          <p:nvPr/>
        </p:nvSpPr>
        <p:spPr bwMode="auto">
          <a:xfrm>
            <a:off x="3505200" y="4114800"/>
            <a:ext cx="304800" cy="274638"/>
          </a:xfrm>
          <a:prstGeom prst="rect">
            <a:avLst/>
          </a:prstGeom>
          <a:noFill/>
          <a:ln w="9525">
            <a:noFill/>
            <a:miter lim="800000"/>
            <a:headEnd/>
            <a:tailEnd/>
          </a:ln>
          <a:effectLst/>
        </p:spPr>
        <p:txBody>
          <a:bodyPr>
            <a:spAutoFit/>
          </a:bodyPr>
          <a:lstStyle/>
          <a:p>
            <a:pPr>
              <a:spcBef>
                <a:spcPct val="50000"/>
              </a:spcBef>
            </a:pPr>
            <a:r>
              <a:rPr lang="en-US" sz="1200"/>
              <a:t>W</a:t>
            </a:r>
          </a:p>
        </p:txBody>
      </p:sp>
      <p:sp>
        <p:nvSpPr>
          <p:cNvPr id="2270" name="Text Box 222"/>
          <p:cNvSpPr txBox="1">
            <a:spLocks noChangeArrowheads="1"/>
          </p:cNvSpPr>
          <p:nvPr/>
        </p:nvSpPr>
        <p:spPr bwMode="auto">
          <a:xfrm>
            <a:off x="4876800" y="3810000"/>
            <a:ext cx="228600" cy="274638"/>
          </a:xfrm>
          <a:prstGeom prst="rect">
            <a:avLst/>
          </a:prstGeom>
          <a:noFill/>
          <a:ln w="9525">
            <a:noFill/>
            <a:miter lim="800000"/>
            <a:headEnd/>
            <a:tailEnd/>
          </a:ln>
          <a:effectLst/>
        </p:spPr>
        <p:txBody>
          <a:bodyPr>
            <a:spAutoFit/>
          </a:bodyPr>
          <a:lstStyle/>
          <a:p>
            <a:pPr>
              <a:spcBef>
                <a:spcPct val="50000"/>
              </a:spcBef>
            </a:pPr>
            <a:r>
              <a:rPr lang="en-US" sz="1200"/>
              <a:t>U</a:t>
            </a:r>
          </a:p>
        </p:txBody>
      </p:sp>
      <p:sp>
        <p:nvSpPr>
          <p:cNvPr id="2271" name="Text Box 223"/>
          <p:cNvSpPr txBox="1">
            <a:spLocks noChangeArrowheads="1"/>
          </p:cNvSpPr>
          <p:nvPr/>
        </p:nvSpPr>
        <p:spPr bwMode="auto">
          <a:xfrm rot="-1569888">
            <a:off x="4419600" y="4648200"/>
            <a:ext cx="990600" cy="274638"/>
          </a:xfrm>
          <a:prstGeom prst="rect">
            <a:avLst/>
          </a:prstGeom>
          <a:noFill/>
          <a:ln w="9525">
            <a:noFill/>
            <a:miter lim="800000"/>
            <a:headEnd/>
            <a:tailEnd/>
          </a:ln>
          <a:effectLst/>
        </p:spPr>
        <p:txBody>
          <a:bodyPr>
            <a:spAutoFit/>
          </a:bodyPr>
          <a:lstStyle/>
          <a:p>
            <a:pPr>
              <a:spcBef>
                <a:spcPct val="50000"/>
              </a:spcBef>
            </a:pPr>
            <a:r>
              <a:rPr lang="en-US" sz="1200"/>
              <a:t>East Face</a:t>
            </a:r>
          </a:p>
        </p:txBody>
      </p:sp>
      <p:sp>
        <p:nvSpPr>
          <p:cNvPr id="198" name="Content Placeholder 197"/>
          <p:cNvSpPr>
            <a:spLocks noGrp="1"/>
          </p:cNvSpPr>
          <p:nvPr>
            <p:ph idx="1"/>
          </p:nvPr>
        </p:nvSpPr>
        <p:spPr/>
        <p:txBody>
          <a:bodyPr/>
          <a:lstStyle/>
          <a:p>
            <a:endParaRPr lang="en-US" dirty="0"/>
          </a:p>
        </p:txBody>
      </p:sp>
      <p:sp>
        <p:nvSpPr>
          <p:cNvPr id="199" name="Rectangle 198"/>
          <p:cNvSpPr/>
          <p:nvPr/>
        </p:nvSpPr>
        <p:spPr>
          <a:xfrm>
            <a:off x="228600" y="914400"/>
            <a:ext cx="2311851" cy="369332"/>
          </a:xfrm>
          <a:prstGeom prst="rect">
            <a:avLst/>
          </a:prstGeom>
        </p:spPr>
        <p:txBody>
          <a:bodyPr wrap="none">
            <a:spAutoFit/>
          </a:bodyPr>
          <a:lstStyle/>
          <a:p>
            <a:r>
              <a:rPr lang="en-US" b="1" dirty="0" smtClean="0"/>
              <a:t>Computational Cell</a:t>
            </a:r>
            <a:endParaRPr lang="en-US" dirty="0"/>
          </a:p>
        </p:txBody>
      </p:sp>
      <p:sp>
        <p:nvSpPr>
          <p:cNvPr id="201" name="TextBox 200"/>
          <p:cNvSpPr txBox="1"/>
          <p:nvPr/>
        </p:nvSpPr>
        <p:spPr>
          <a:xfrm>
            <a:off x="1143000" y="6581001"/>
            <a:ext cx="8001000" cy="276999"/>
          </a:xfrm>
          <a:prstGeom prst="rect">
            <a:avLst/>
          </a:prstGeom>
          <a:noFill/>
        </p:spPr>
        <p:txBody>
          <a:bodyPr wrap="square" rtlCol="0">
            <a:spAutoFit/>
          </a:bodyPr>
          <a:lstStyle/>
          <a:p>
            <a:pPr algn="r"/>
            <a:r>
              <a:rPr lang="en-US" sz="1200" dirty="0" smtClean="0"/>
              <a:t>From MFIX website under documentation see ‘MFIX Training  Appendix’</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0"/>
            <a:ext cx="8229600" cy="685800"/>
          </a:xfrm>
        </p:spPr>
        <p:txBody>
          <a:bodyPr/>
          <a:lstStyle/>
          <a:p>
            <a:r>
              <a:rPr lang="en-US" dirty="0" smtClean="0"/>
              <a:t>For your reference: Fortran Symbols</a:t>
            </a:r>
            <a:endParaRPr lang="en-US" dirty="0"/>
          </a:p>
        </p:txBody>
      </p:sp>
      <p:sp>
        <p:nvSpPr>
          <p:cNvPr id="9" name="Rectangle 8"/>
          <p:cNvSpPr/>
          <p:nvPr/>
        </p:nvSpPr>
        <p:spPr>
          <a:xfrm>
            <a:off x="0" y="990600"/>
            <a:ext cx="4876800" cy="5447645"/>
          </a:xfrm>
          <a:prstGeom prst="rect">
            <a:avLst/>
          </a:prstGeom>
        </p:spPr>
        <p:txBody>
          <a:bodyPr wrap="square">
            <a:spAutoFit/>
          </a:bodyPr>
          <a:lstStyle/>
          <a:p>
            <a:pPr>
              <a:tabLst>
                <a:tab pos="1371600" algn="l"/>
              </a:tabLst>
            </a:pPr>
            <a:r>
              <a:rPr lang="en-US" sz="1200" dirty="0" err="1" smtClean="0"/>
              <a:t>C_pg</a:t>
            </a:r>
            <a:r>
              <a:rPr lang="en-US" sz="1200" dirty="0" smtClean="0"/>
              <a:t>	Fluid-phase specific heat, </a:t>
            </a:r>
            <a:r>
              <a:rPr lang="en-US" sz="1200" dirty="0" err="1" smtClean="0"/>
              <a:t>C</a:t>
            </a:r>
            <a:r>
              <a:rPr lang="en-US" sz="1200" baseline="-25000" dirty="0" err="1" smtClean="0"/>
              <a:t>pg</a:t>
            </a:r>
            <a:endParaRPr lang="en-US" sz="1200" dirty="0" smtClean="0"/>
          </a:p>
          <a:p>
            <a:pPr>
              <a:tabLst>
                <a:tab pos="1371600" algn="l"/>
              </a:tabLst>
            </a:pPr>
            <a:r>
              <a:rPr lang="en-US" sz="1200" dirty="0" err="1" smtClean="0"/>
              <a:t>C_ps</a:t>
            </a:r>
            <a:r>
              <a:rPr lang="en-US" sz="1200" dirty="0" smtClean="0"/>
              <a:t>	Solids-phase specific heat, </a:t>
            </a:r>
            <a:r>
              <a:rPr lang="en-US" sz="1200" dirty="0" err="1" smtClean="0"/>
              <a:t>C</a:t>
            </a:r>
            <a:r>
              <a:rPr lang="en-US" sz="1200" baseline="-25000" dirty="0" err="1" smtClean="0"/>
              <a:t>psm</a:t>
            </a:r>
            <a:endParaRPr lang="en-US" sz="1200" dirty="0" smtClean="0"/>
          </a:p>
          <a:p>
            <a:pPr>
              <a:tabLst>
                <a:tab pos="1371600" algn="l"/>
              </a:tabLst>
            </a:pPr>
            <a:r>
              <a:rPr lang="en-US" sz="1200" dirty="0" err="1" smtClean="0"/>
              <a:t>F_gs</a:t>
            </a:r>
            <a:r>
              <a:rPr lang="en-US" sz="1200" dirty="0" smtClean="0"/>
              <a:t>	Fluid-solids drag coefficient,  </a:t>
            </a:r>
            <a:r>
              <a:rPr lang="en-US" sz="1200" dirty="0" err="1" smtClean="0"/>
              <a:t>F</a:t>
            </a:r>
            <a:r>
              <a:rPr lang="en-US" sz="1200" baseline="-25000" dirty="0" err="1" smtClean="0"/>
              <a:t>gm</a:t>
            </a:r>
            <a:endParaRPr lang="en-US" sz="1200" dirty="0" smtClean="0"/>
          </a:p>
          <a:p>
            <a:pPr>
              <a:tabLst>
                <a:tab pos="1371600" algn="l"/>
              </a:tabLst>
            </a:pPr>
            <a:r>
              <a:rPr lang="en-US" sz="1200" dirty="0" err="1" smtClean="0"/>
              <a:t>F_ss</a:t>
            </a:r>
            <a:r>
              <a:rPr lang="en-US" sz="1200" dirty="0" smtClean="0"/>
              <a:t>	Fluid-solids drag coefficient, </a:t>
            </a:r>
            <a:r>
              <a:rPr lang="en-US" sz="1200" dirty="0" err="1" smtClean="0"/>
              <a:t>F</a:t>
            </a:r>
            <a:r>
              <a:rPr lang="en-US" sz="1200" baseline="-25000" dirty="0" err="1" smtClean="0"/>
              <a:t>slm</a:t>
            </a:r>
            <a:endParaRPr lang="en-US" sz="1200" dirty="0" smtClean="0"/>
          </a:p>
          <a:p>
            <a:pPr>
              <a:tabLst>
                <a:tab pos="1371600" algn="l"/>
              </a:tabLst>
            </a:pPr>
            <a:r>
              <a:rPr lang="en-US" sz="1200" dirty="0" err="1" smtClean="0"/>
              <a:t>EP_g</a:t>
            </a:r>
            <a:r>
              <a:rPr lang="en-US" sz="1200" dirty="0" smtClean="0"/>
              <a:t>	Void fraction, </a:t>
            </a:r>
            <a:r>
              <a:rPr lang="en-US" sz="1200" dirty="0" err="1" smtClean="0">
                <a:latin typeface="Symbol" pitchFamily="18" charset="2"/>
              </a:rPr>
              <a:t>e</a:t>
            </a:r>
            <a:r>
              <a:rPr lang="en-US" sz="1200" baseline="-25000" dirty="0" err="1" smtClean="0"/>
              <a:t>g</a:t>
            </a:r>
            <a:endParaRPr lang="en-US" sz="1200" dirty="0" smtClean="0">
              <a:latin typeface="Symbol" pitchFamily="18" charset="2"/>
            </a:endParaRPr>
          </a:p>
          <a:p>
            <a:pPr>
              <a:tabLst>
                <a:tab pos="1371600" algn="l"/>
              </a:tabLst>
            </a:pPr>
            <a:r>
              <a:rPr lang="en-US" sz="1200" dirty="0" err="1" smtClean="0"/>
              <a:t>GAMMA_gs</a:t>
            </a:r>
            <a:r>
              <a:rPr lang="en-US" sz="1200" dirty="0" smtClean="0"/>
              <a:t>	Fluid-solids heat transfer coefficient, </a:t>
            </a:r>
            <a:r>
              <a:rPr lang="en-US" sz="1200" dirty="0" smtClean="0">
                <a:latin typeface="Symbol" pitchFamily="18" charset="2"/>
              </a:rPr>
              <a:t>g</a:t>
            </a:r>
            <a:r>
              <a:rPr lang="en-US" sz="1200" dirty="0" smtClean="0"/>
              <a:t> </a:t>
            </a:r>
            <a:r>
              <a:rPr lang="en-US" sz="1200" baseline="-25000" dirty="0" err="1" smtClean="0"/>
              <a:t>gs</a:t>
            </a:r>
            <a:endParaRPr lang="en-US" sz="1200" dirty="0" smtClean="0"/>
          </a:p>
          <a:p>
            <a:pPr>
              <a:tabLst>
                <a:tab pos="1371600" algn="l"/>
              </a:tabLst>
            </a:pPr>
            <a:r>
              <a:rPr lang="en-US" sz="1200" dirty="0" err="1" smtClean="0"/>
              <a:t>HOR_g</a:t>
            </a:r>
            <a:r>
              <a:rPr lang="en-US" sz="1200" dirty="0" smtClean="0"/>
              <a:t>	Heat of reaction for fluid phase,   </a:t>
            </a:r>
            <a:r>
              <a:rPr lang="en-US" sz="1200" dirty="0" err="1" smtClean="0"/>
              <a:t>H</a:t>
            </a:r>
            <a:r>
              <a:rPr lang="en-US" sz="1200" baseline="-25000" dirty="0" err="1" smtClean="0"/>
              <a:t>rg</a:t>
            </a:r>
            <a:endParaRPr lang="en-US" sz="1200" dirty="0" smtClean="0"/>
          </a:p>
          <a:p>
            <a:pPr>
              <a:tabLst>
                <a:tab pos="1371600" algn="l"/>
              </a:tabLst>
            </a:pPr>
            <a:r>
              <a:rPr lang="en-US" sz="1200" dirty="0" smtClean="0"/>
              <a:t>HOR_s	Heats of reaction for solids phases</a:t>
            </a:r>
          </a:p>
          <a:p>
            <a:pPr>
              <a:tabLst>
                <a:tab pos="1371600" algn="l"/>
              </a:tabLst>
            </a:pPr>
            <a:r>
              <a:rPr lang="en-US" sz="1200" dirty="0" smtClean="0"/>
              <a:t>LAMBDA_s	Solids-phase second coefficient of viscosity, </a:t>
            </a:r>
            <a:r>
              <a:rPr lang="en-US" sz="1200" dirty="0" err="1" smtClean="0">
                <a:latin typeface="Symbol" pitchFamily="18" charset="2"/>
              </a:rPr>
              <a:t>l</a:t>
            </a:r>
            <a:r>
              <a:rPr lang="en-US" sz="1200" baseline="-25000" dirty="0" err="1" smtClean="0"/>
              <a:t>sm</a:t>
            </a:r>
            <a:endParaRPr lang="en-US" sz="1200" dirty="0" smtClean="0"/>
          </a:p>
          <a:p>
            <a:pPr>
              <a:tabLst>
                <a:tab pos="1371600" algn="l"/>
              </a:tabLst>
            </a:pPr>
            <a:r>
              <a:rPr lang="en-US" sz="1200" dirty="0" err="1" smtClean="0"/>
              <a:t>MU_g</a:t>
            </a:r>
            <a:r>
              <a:rPr lang="en-US" sz="1200" dirty="0" smtClean="0"/>
              <a:t>	Fluid viscosity, µ</a:t>
            </a:r>
            <a:r>
              <a:rPr lang="en-US" sz="1200" baseline="-25000" dirty="0" smtClean="0"/>
              <a:t>g</a:t>
            </a:r>
            <a:endParaRPr lang="en-US" sz="1200" dirty="0" smtClean="0"/>
          </a:p>
          <a:p>
            <a:pPr>
              <a:tabLst>
                <a:tab pos="1371600" algn="l"/>
              </a:tabLst>
            </a:pPr>
            <a:r>
              <a:rPr lang="en-US" sz="1200" dirty="0" smtClean="0"/>
              <a:t>MU_s	Solids-phase viscosity, µ</a:t>
            </a:r>
            <a:r>
              <a:rPr lang="en-US" sz="1200" baseline="-25000" dirty="0" err="1" smtClean="0"/>
              <a:t>sm</a:t>
            </a:r>
            <a:endParaRPr lang="en-US" sz="1200" dirty="0" smtClean="0"/>
          </a:p>
          <a:p>
            <a:pPr>
              <a:tabLst>
                <a:tab pos="1371600" algn="l"/>
              </a:tabLst>
            </a:pPr>
            <a:r>
              <a:rPr lang="en-US" sz="1200" dirty="0" err="1" smtClean="0"/>
              <a:t>P_g</a:t>
            </a:r>
            <a:r>
              <a:rPr lang="en-US" sz="1200" dirty="0" smtClean="0"/>
              <a:t>	Fluid pressure, P</a:t>
            </a:r>
            <a:r>
              <a:rPr lang="en-US" sz="1200" baseline="-25000" dirty="0" smtClean="0"/>
              <a:t>g</a:t>
            </a:r>
            <a:endParaRPr lang="en-US" sz="1200" dirty="0" smtClean="0"/>
          </a:p>
          <a:p>
            <a:pPr>
              <a:tabLst>
                <a:tab pos="1371600" algn="l"/>
              </a:tabLst>
            </a:pPr>
            <a:r>
              <a:rPr lang="en-US" sz="1200" dirty="0" smtClean="0"/>
              <a:t>P_s	Solids pressure, P</a:t>
            </a:r>
            <a:r>
              <a:rPr lang="en-US" sz="1200" baseline="-25000" dirty="0" smtClean="0"/>
              <a:t>s</a:t>
            </a:r>
            <a:endParaRPr lang="en-US" sz="1200" dirty="0" smtClean="0"/>
          </a:p>
          <a:p>
            <a:pPr>
              <a:tabLst>
                <a:tab pos="1371600" algn="l"/>
              </a:tabLst>
            </a:pPr>
            <a:r>
              <a:rPr lang="en-US" sz="1200" dirty="0" err="1" smtClean="0"/>
              <a:t>P_star</a:t>
            </a:r>
            <a:r>
              <a:rPr lang="en-US" sz="1200" dirty="0" smtClean="0"/>
              <a:t>	Solids pressure in plastic regime, P</a:t>
            </a:r>
            <a:r>
              <a:rPr lang="en-US" sz="1200" baseline="30000" dirty="0" smtClean="0"/>
              <a:t>*</a:t>
            </a:r>
            <a:endParaRPr lang="en-US" sz="1200" dirty="0" smtClean="0"/>
          </a:p>
          <a:p>
            <a:pPr>
              <a:tabLst>
                <a:tab pos="1371600" algn="l"/>
              </a:tabLst>
            </a:pPr>
            <a:r>
              <a:rPr lang="en-US" sz="1200" dirty="0" err="1" smtClean="0"/>
              <a:t>R_gp</a:t>
            </a:r>
            <a:r>
              <a:rPr lang="en-US" sz="1200" dirty="0" smtClean="0"/>
              <a:t>	Rate of production of gas species n (part of 	</a:t>
            </a:r>
            <a:r>
              <a:rPr lang="en-US" sz="1200" dirty="0" err="1" smtClean="0"/>
              <a:t>R</a:t>
            </a:r>
            <a:r>
              <a:rPr lang="en-US" sz="1200" baseline="-25000" dirty="0" err="1" smtClean="0"/>
              <a:t>gn</a:t>
            </a:r>
            <a:r>
              <a:rPr lang="en-US" sz="1200" dirty="0" smtClean="0"/>
              <a:t>)</a:t>
            </a:r>
          </a:p>
          <a:p>
            <a:pPr>
              <a:tabLst>
                <a:tab pos="1371600" algn="l"/>
              </a:tabLst>
            </a:pPr>
            <a:r>
              <a:rPr lang="en-US" sz="1200" dirty="0" err="1" smtClean="0"/>
              <a:t>RoX_gc</a:t>
            </a:r>
            <a:r>
              <a:rPr lang="en-US" sz="1200" dirty="0" smtClean="0"/>
              <a:t>	Rate of consumption of gas species n divided 	by </a:t>
            </a:r>
            <a:r>
              <a:rPr lang="en-US" sz="1200" dirty="0" err="1" smtClean="0"/>
              <a:t>X</a:t>
            </a:r>
            <a:r>
              <a:rPr lang="en-US" sz="1200" baseline="-25000" dirty="0" err="1" smtClean="0"/>
              <a:t>gn</a:t>
            </a:r>
            <a:r>
              <a:rPr lang="en-US" sz="1200" dirty="0" smtClean="0"/>
              <a:t> (part of </a:t>
            </a:r>
            <a:r>
              <a:rPr lang="en-US" sz="1200" dirty="0" err="1" smtClean="0"/>
              <a:t>R</a:t>
            </a:r>
            <a:r>
              <a:rPr lang="en-US" sz="1200" baseline="-25000" dirty="0" err="1" smtClean="0"/>
              <a:t>gn</a:t>
            </a:r>
            <a:r>
              <a:rPr lang="en-US" sz="1200" dirty="0" smtClean="0"/>
              <a:t>/</a:t>
            </a:r>
            <a:r>
              <a:rPr lang="en-US" sz="1200" dirty="0" err="1" smtClean="0"/>
              <a:t>X</a:t>
            </a:r>
            <a:r>
              <a:rPr lang="en-US" sz="1200" baseline="-25000" dirty="0" err="1" smtClean="0"/>
              <a:t>gn</a:t>
            </a:r>
            <a:r>
              <a:rPr lang="en-US" sz="1200" dirty="0" smtClean="0"/>
              <a:t>)</a:t>
            </a:r>
          </a:p>
          <a:p>
            <a:pPr>
              <a:tabLst>
                <a:tab pos="1371600" algn="l"/>
              </a:tabLst>
            </a:pPr>
            <a:r>
              <a:rPr lang="en-US" sz="1200" dirty="0" err="1" smtClean="0"/>
              <a:t>R_sp</a:t>
            </a:r>
            <a:r>
              <a:rPr lang="en-US" sz="1200" dirty="0" smtClean="0"/>
              <a:t>	Rate of production of solids species n (part 	of </a:t>
            </a:r>
            <a:r>
              <a:rPr lang="en-US" sz="1200" dirty="0" err="1" smtClean="0"/>
              <a:t>R</a:t>
            </a:r>
            <a:r>
              <a:rPr lang="en-US" sz="1200" baseline="-25000" dirty="0" err="1" smtClean="0"/>
              <a:t>smn</a:t>
            </a:r>
            <a:r>
              <a:rPr lang="en-US" sz="1200" dirty="0" smtClean="0"/>
              <a:t>)</a:t>
            </a:r>
          </a:p>
          <a:p>
            <a:pPr>
              <a:tabLst>
                <a:tab pos="1371600" algn="l"/>
              </a:tabLst>
            </a:pPr>
            <a:r>
              <a:rPr lang="en-US" sz="1200" dirty="0" err="1" smtClean="0"/>
              <a:t>RoX_sc</a:t>
            </a:r>
            <a:r>
              <a:rPr lang="en-US" sz="1200" dirty="0" smtClean="0"/>
              <a:t>	Rate of consumption of solids species n divided by 	</a:t>
            </a:r>
            <a:r>
              <a:rPr lang="en-US" sz="1200" dirty="0" err="1" smtClean="0"/>
              <a:t>X</a:t>
            </a:r>
            <a:r>
              <a:rPr lang="en-US" sz="1200" baseline="-25000" dirty="0" err="1" smtClean="0"/>
              <a:t>smn</a:t>
            </a:r>
            <a:r>
              <a:rPr lang="en-US" sz="1200" dirty="0" smtClean="0"/>
              <a:t> (part of </a:t>
            </a:r>
            <a:r>
              <a:rPr lang="en-US" sz="1200" dirty="0" err="1" smtClean="0"/>
              <a:t>R</a:t>
            </a:r>
            <a:r>
              <a:rPr lang="en-US" sz="1200" baseline="-25000" dirty="0" err="1" smtClean="0"/>
              <a:t>smn</a:t>
            </a:r>
            <a:r>
              <a:rPr lang="en-US" sz="1200" dirty="0" smtClean="0"/>
              <a:t>/</a:t>
            </a:r>
            <a:r>
              <a:rPr lang="en-US" sz="1200" dirty="0" err="1" smtClean="0"/>
              <a:t>X</a:t>
            </a:r>
            <a:r>
              <a:rPr lang="en-US" sz="1200" baseline="-25000" dirty="0" err="1" smtClean="0"/>
              <a:t>smn</a:t>
            </a:r>
            <a:r>
              <a:rPr lang="en-US" sz="1200" dirty="0" smtClean="0"/>
              <a:t>)</a:t>
            </a:r>
          </a:p>
          <a:p>
            <a:pPr>
              <a:tabLst>
                <a:tab pos="1371600" algn="l"/>
              </a:tabLst>
            </a:pPr>
            <a:r>
              <a:rPr lang="en-US" sz="1200" dirty="0" err="1" smtClean="0"/>
              <a:t>RO_g</a:t>
            </a:r>
            <a:r>
              <a:rPr lang="en-US" sz="1200" dirty="0" smtClean="0"/>
              <a:t>	Fluid density,  </a:t>
            </a:r>
            <a:r>
              <a:rPr lang="en-US" sz="1200" dirty="0" err="1" smtClean="0">
                <a:latin typeface="Symbol" pitchFamily="18" charset="2"/>
              </a:rPr>
              <a:t>r</a:t>
            </a:r>
            <a:r>
              <a:rPr lang="en-US" sz="1200" baseline="-25000" dirty="0" err="1" smtClean="0"/>
              <a:t>g</a:t>
            </a:r>
            <a:endParaRPr lang="en-US" sz="1200" dirty="0" smtClean="0"/>
          </a:p>
          <a:p>
            <a:pPr>
              <a:tabLst>
                <a:tab pos="1371600" algn="l"/>
              </a:tabLst>
            </a:pPr>
            <a:r>
              <a:rPr lang="en-US" sz="1200" dirty="0" err="1" smtClean="0"/>
              <a:t>ROP_g</a:t>
            </a:r>
            <a:r>
              <a:rPr lang="en-US" sz="1200" dirty="0" smtClean="0"/>
              <a:t>	Macroscopic (effective) density of the fluid: </a:t>
            </a:r>
            <a:r>
              <a:rPr lang="en-US" sz="1200" dirty="0" err="1" smtClean="0">
                <a:latin typeface="Symbol" pitchFamily="18" charset="2"/>
              </a:rPr>
              <a:t>r</a:t>
            </a:r>
            <a:r>
              <a:rPr lang="en-US" sz="1200" baseline="-25000" dirty="0" err="1" smtClean="0"/>
              <a:t>g</a:t>
            </a:r>
            <a:r>
              <a:rPr lang="en-US" sz="1200" dirty="0" smtClean="0"/>
              <a:t>' 	~=~ 	</a:t>
            </a:r>
            <a:r>
              <a:rPr lang="en-US" sz="1200" dirty="0" err="1" smtClean="0">
                <a:latin typeface="Symbol" pitchFamily="18" charset="2"/>
              </a:rPr>
              <a:t>e</a:t>
            </a:r>
            <a:r>
              <a:rPr lang="en-US" sz="1200" baseline="-25000" dirty="0" err="1" smtClean="0"/>
              <a:t>g</a:t>
            </a:r>
            <a:r>
              <a:rPr lang="en-US" sz="1200" dirty="0" smtClean="0"/>
              <a:t> </a:t>
            </a:r>
            <a:r>
              <a:rPr lang="en-US" sz="1200" dirty="0" err="1" smtClean="0">
                <a:latin typeface="Symbol" pitchFamily="18" charset="2"/>
              </a:rPr>
              <a:t>r</a:t>
            </a:r>
            <a:r>
              <a:rPr lang="en-US" sz="1200" baseline="-25000" dirty="0" err="1" smtClean="0"/>
              <a:t>g</a:t>
            </a:r>
            <a:endParaRPr lang="en-US" sz="1200" dirty="0" smtClean="0"/>
          </a:p>
          <a:p>
            <a:pPr>
              <a:tabLst>
                <a:tab pos="1371600" algn="l"/>
              </a:tabLst>
            </a:pPr>
            <a:r>
              <a:rPr lang="en-US" sz="1200" dirty="0" err="1" smtClean="0"/>
              <a:t>SUM_R_g</a:t>
            </a:r>
            <a:r>
              <a:rPr lang="en-US" sz="1200" dirty="0" smtClean="0"/>
              <a:t>	</a:t>
            </a:r>
            <a:r>
              <a:rPr lang="en-US" sz="1200" dirty="0" err="1" smtClean="0">
                <a:latin typeface="Symbol" pitchFamily="18" charset="2"/>
              </a:rPr>
              <a:t>S</a:t>
            </a:r>
            <a:r>
              <a:rPr lang="en-US" sz="1200" dirty="0" err="1" smtClean="0"/>
              <a:t>R_gn</a:t>
            </a:r>
            <a:endParaRPr lang="en-US" sz="1200" dirty="0" smtClean="0"/>
          </a:p>
          <a:p>
            <a:pPr>
              <a:tabLst>
                <a:tab pos="1371600" algn="l"/>
              </a:tabLst>
            </a:pPr>
            <a:r>
              <a:rPr lang="en-US" sz="1200" dirty="0" smtClean="0"/>
              <a:t>SUM_R_s	</a:t>
            </a:r>
            <a:r>
              <a:rPr lang="en-US" sz="1200" dirty="0" err="1" smtClean="0">
                <a:latin typeface="Symbol" pitchFamily="18" charset="2"/>
              </a:rPr>
              <a:t>S</a:t>
            </a:r>
            <a:r>
              <a:rPr lang="en-US" sz="1200" dirty="0" err="1" smtClean="0"/>
              <a:t>R_smn</a:t>
            </a:r>
            <a:endParaRPr lang="en-US" sz="1200" dirty="0" smtClean="0"/>
          </a:p>
          <a:p>
            <a:pPr>
              <a:tabLst>
                <a:tab pos="1371600" algn="l"/>
              </a:tabLst>
            </a:pPr>
            <a:endParaRPr lang="en-US" sz="1200" dirty="0" smtClean="0"/>
          </a:p>
          <a:p>
            <a:pPr>
              <a:tabLst>
                <a:tab pos="1371600" algn="l"/>
              </a:tabLst>
            </a:pPr>
            <a:endParaRPr lang="en-US" sz="1200" dirty="0"/>
          </a:p>
        </p:txBody>
      </p:sp>
      <p:sp>
        <p:nvSpPr>
          <p:cNvPr id="11" name="Rectangle 10"/>
          <p:cNvSpPr/>
          <p:nvPr/>
        </p:nvSpPr>
        <p:spPr>
          <a:xfrm>
            <a:off x="5105400" y="990600"/>
            <a:ext cx="4876800" cy="3170099"/>
          </a:xfrm>
          <a:prstGeom prst="rect">
            <a:avLst/>
          </a:prstGeom>
        </p:spPr>
        <p:txBody>
          <a:bodyPr wrap="square">
            <a:spAutoFit/>
          </a:bodyPr>
          <a:lstStyle/>
          <a:p>
            <a:pPr>
              <a:tabLst>
                <a:tab pos="1371600" algn="l"/>
              </a:tabLst>
            </a:pPr>
            <a:r>
              <a:rPr lang="en-US" sz="1200" dirty="0" err="1" smtClean="0"/>
              <a:t>Theta_m</a:t>
            </a:r>
            <a:r>
              <a:rPr lang="en-US" sz="1200" dirty="0" smtClean="0"/>
              <a:t>	Granular temperature</a:t>
            </a:r>
          </a:p>
          <a:p>
            <a:pPr>
              <a:tabLst>
                <a:tab pos="1371600" algn="l"/>
              </a:tabLst>
            </a:pPr>
            <a:r>
              <a:rPr lang="en-US" sz="1200" dirty="0" err="1" smtClean="0"/>
              <a:t>T_g</a:t>
            </a:r>
            <a:r>
              <a:rPr lang="en-US" sz="1200" dirty="0" smtClean="0"/>
              <a:t>	Fluid temperature, </a:t>
            </a:r>
            <a:r>
              <a:rPr lang="en-US" sz="1200" dirty="0" err="1" smtClean="0"/>
              <a:t>T</a:t>
            </a:r>
            <a:r>
              <a:rPr lang="en-US" sz="1200" baseline="-25000" dirty="0" err="1" smtClean="0"/>
              <a:t>g</a:t>
            </a:r>
            <a:endParaRPr lang="en-US" sz="1200" dirty="0" smtClean="0"/>
          </a:p>
          <a:p>
            <a:pPr>
              <a:tabLst>
                <a:tab pos="1371600" algn="l"/>
              </a:tabLst>
            </a:pPr>
            <a:r>
              <a:rPr lang="en-US" sz="1200" dirty="0" smtClean="0"/>
              <a:t>T_s	Solids phase temperature, T</a:t>
            </a:r>
            <a:r>
              <a:rPr lang="en-US" sz="1200" baseline="-25000" dirty="0" smtClean="0"/>
              <a:t>s</a:t>
            </a:r>
          </a:p>
          <a:p>
            <a:pPr>
              <a:tabLst>
                <a:tab pos="1371600" algn="l"/>
              </a:tabLst>
            </a:pPr>
            <a:endParaRPr lang="en-US" sz="1200" dirty="0" smtClean="0"/>
          </a:p>
          <a:p>
            <a:pPr>
              <a:tabLst>
                <a:tab pos="1371600" algn="l"/>
              </a:tabLst>
            </a:pPr>
            <a:r>
              <a:rPr lang="en-US" sz="1200" dirty="0" err="1" smtClean="0"/>
              <a:t>U_g</a:t>
            </a:r>
            <a:r>
              <a:rPr lang="en-US" sz="1200" dirty="0" smtClean="0"/>
              <a:t>	X-component of fluid velocity, </a:t>
            </a:r>
            <a:r>
              <a:rPr lang="en-US" sz="1200" dirty="0" err="1" smtClean="0"/>
              <a:t>u</a:t>
            </a:r>
            <a:r>
              <a:rPr lang="en-US" sz="1200" baseline="-25000" dirty="0" err="1" smtClean="0"/>
              <a:t>g</a:t>
            </a:r>
            <a:endParaRPr lang="en-US" sz="1200" dirty="0" smtClean="0"/>
          </a:p>
          <a:p>
            <a:pPr>
              <a:tabLst>
                <a:tab pos="1371600" algn="l"/>
              </a:tabLst>
            </a:pPr>
            <a:r>
              <a:rPr lang="en-US" sz="1200" dirty="0" smtClean="0"/>
              <a:t>U_s	X-component of solids velocity, </a:t>
            </a:r>
            <a:r>
              <a:rPr lang="en-US" sz="1200" dirty="0" err="1" smtClean="0"/>
              <a:t>u</a:t>
            </a:r>
            <a:r>
              <a:rPr lang="en-US" sz="1200" baseline="-25000" dirty="0" err="1" smtClean="0"/>
              <a:t>sm</a:t>
            </a:r>
            <a:endParaRPr lang="en-US" sz="1200" dirty="0" smtClean="0"/>
          </a:p>
          <a:p>
            <a:pPr>
              <a:tabLst>
                <a:tab pos="1371600" algn="l"/>
              </a:tabLst>
            </a:pPr>
            <a:r>
              <a:rPr lang="en-US" sz="1200" dirty="0" err="1" smtClean="0"/>
              <a:t>V_g</a:t>
            </a:r>
            <a:r>
              <a:rPr lang="en-US" sz="1200" dirty="0" smtClean="0"/>
              <a:t>	Y-component of fluid velocity, v</a:t>
            </a:r>
            <a:r>
              <a:rPr lang="en-US" sz="1200" baseline="-25000" dirty="0" smtClean="0"/>
              <a:t>g</a:t>
            </a:r>
            <a:endParaRPr lang="en-US" sz="1200" dirty="0" smtClean="0"/>
          </a:p>
          <a:p>
            <a:pPr>
              <a:tabLst>
                <a:tab pos="1371600" algn="l"/>
              </a:tabLst>
            </a:pPr>
            <a:r>
              <a:rPr lang="en-US" sz="1200" dirty="0" smtClean="0"/>
              <a:t>V_s	Y-component of solids velocity, </a:t>
            </a:r>
            <a:r>
              <a:rPr lang="en-US" sz="1200" dirty="0" err="1" smtClean="0"/>
              <a:t>v</a:t>
            </a:r>
            <a:r>
              <a:rPr lang="en-US" sz="1200" baseline="-25000" dirty="0" err="1" smtClean="0"/>
              <a:t>sm</a:t>
            </a:r>
            <a:endParaRPr lang="en-US" sz="1200" dirty="0" smtClean="0"/>
          </a:p>
          <a:p>
            <a:pPr>
              <a:tabLst>
                <a:tab pos="1371600" algn="l"/>
              </a:tabLst>
            </a:pPr>
            <a:r>
              <a:rPr lang="en-US" sz="1200" dirty="0" err="1" smtClean="0"/>
              <a:t>W_g</a:t>
            </a:r>
            <a:r>
              <a:rPr lang="en-US" sz="1200" dirty="0" smtClean="0"/>
              <a:t>	Z-component of fluid velocity, </a:t>
            </a:r>
            <a:r>
              <a:rPr lang="en-US" sz="1200" dirty="0" err="1" smtClean="0"/>
              <a:t>w</a:t>
            </a:r>
            <a:r>
              <a:rPr lang="en-US" sz="1200" baseline="-25000" dirty="0" err="1" smtClean="0"/>
              <a:t>g</a:t>
            </a:r>
            <a:endParaRPr lang="en-US" sz="1200" dirty="0" smtClean="0"/>
          </a:p>
          <a:p>
            <a:pPr>
              <a:tabLst>
                <a:tab pos="1371600" algn="l"/>
              </a:tabLst>
            </a:pPr>
            <a:r>
              <a:rPr lang="en-US" sz="1200" dirty="0" smtClean="0"/>
              <a:t>W_s	Z-component of solids velocity, </a:t>
            </a:r>
            <a:r>
              <a:rPr lang="en-US" sz="1200" dirty="0" err="1" smtClean="0"/>
              <a:t>w</a:t>
            </a:r>
            <a:r>
              <a:rPr lang="en-US" sz="1200" baseline="-25000" dirty="0" err="1" smtClean="0"/>
              <a:t>sm</a:t>
            </a:r>
            <a:endParaRPr lang="en-US" sz="1200" dirty="0" smtClean="0"/>
          </a:p>
          <a:p>
            <a:pPr>
              <a:tabLst>
                <a:tab pos="1371600" algn="l"/>
              </a:tabLst>
            </a:pPr>
            <a:r>
              <a:rPr lang="en-US" sz="1200" dirty="0" err="1" smtClean="0"/>
              <a:t>X_g</a:t>
            </a:r>
            <a:r>
              <a:rPr lang="en-US" sz="1200" dirty="0" smtClean="0"/>
              <a:t>	Fluid species mass fraction, </a:t>
            </a:r>
            <a:r>
              <a:rPr lang="en-US" sz="1200" dirty="0" err="1" smtClean="0"/>
              <a:t>X</a:t>
            </a:r>
            <a:r>
              <a:rPr lang="en-US" sz="1200" baseline="-25000" dirty="0" err="1" smtClean="0"/>
              <a:t>gn</a:t>
            </a:r>
            <a:endParaRPr lang="en-US" sz="1200" dirty="0" smtClean="0"/>
          </a:p>
          <a:p>
            <a:pPr>
              <a:tabLst>
                <a:tab pos="1371600" algn="l"/>
              </a:tabLst>
            </a:pPr>
            <a:r>
              <a:rPr lang="en-US" sz="1200" dirty="0" smtClean="0"/>
              <a:t>X_s	Solids species mass fraction, </a:t>
            </a:r>
            <a:r>
              <a:rPr lang="en-US" sz="1200" dirty="0" err="1" smtClean="0"/>
              <a:t>X</a:t>
            </a:r>
            <a:r>
              <a:rPr lang="en-US" sz="1200" baseline="-25000" dirty="0" err="1" smtClean="0"/>
              <a:t>sm</a:t>
            </a:r>
            <a:endParaRPr lang="en-US" sz="1200" baseline="-25000" dirty="0" smtClean="0"/>
          </a:p>
          <a:p>
            <a:pPr>
              <a:tabLst>
                <a:tab pos="1371600" algn="l"/>
              </a:tabLst>
            </a:pPr>
            <a:endParaRPr lang="en-US" sz="1200" baseline="-25000" dirty="0" smtClean="0"/>
          </a:p>
          <a:p>
            <a:pPr>
              <a:tabLst>
                <a:tab pos="1371600" algn="l"/>
              </a:tabLst>
            </a:pPr>
            <a:r>
              <a:rPr lang="en-US" sz="1200" dirty="0" smtClean="0"/>
              <a:t>M	Index for solids phase</a:t>
            </a:r>
          </a:p>
          <a:p>
            <a:pPr>
              <a:tabLst>
                <a:tab pos="1371600" algn="l"/>
              </a:tabLst>
            </a:pPr>
            <a:r>
              <a:rPr lang="en-US" sz="1200" dirty="0" smtClean="0"/>
              <a:t>N	Index of gas or solids species</a:t>
            </a:r>
          </a:p>
          <a:p>
            <a:pPr>
              <a:tabLst>
                <a:tab pos="1371600" algn="l"/>
              </a:tabLst>
            </a:pPr>
            <a:endParaRPr lang="en-US" sz="1200" dirty="0" smtClean="0"/>
          </a:p>
          <a:p>
            <a:pPr>
              <a:tabLst>
                <a:tab pos="1371600" algn="l"/>
              </a:tabLst>
            </a:pPr>
            <a:endParaRPr lang="en-US" sz="1200" dirty="0"/>
          </a:p>
        </p:txBody>
      </p:sp>
      <p:sp>
        <p:nvSpPr>
          <p:cNvPr id="12" name="TextBox 11"/>
          <p:cNvSpPr txBox="1"/>
          <p:nvPr/>
        </p:nvSpPr>
        <p:spPr>
          <a:xfrm>
            <a:off x="1143000" y="6581001"/>
            <a:ext cx="8001000" cy="276999"/>
          </a:xfrm>
          <a:prstGeom prst="rect">
            <a:avLst/>
          </a:prstGeom>
          <a:noFill/>
        </p:spPr>
        <p:txBody>
          <a:bodyPr wrap="square" rtlCol="0">
            <a:spAutoFit/>
          </a:bodyPr>
          <a:lstStyle/>
          <a:p>
            <a:pPr algn="r"/>
            <a:r>
              <a:rPr lang="en-US" sz="1200" dirty="0" smtClean="0"/>
              <a:t>From MFIX website under documentation see ‘MFIX Training  Appendix’</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0"/>
            <a:ext cx="8229600" cy="685800"/>
          </a:xfrm>
        </p:spPr>
        <p:txBody>
          <a:bodyPr/>
          <a:lstStyle/>
          <a:p>
            <a:r>
              <a:rPr lang="en-US" dirty="0" smtClean="0"/>
              <a:t>For your reference: Fortran Symbols</a:t>
            </a:r>
            <a:endParaRPr lang="en-US" dirty="0"/>
          </a:p>
        </p:txBody>
      </p:sp>
      <p:sp>
        <p:nvSpPr>
          <p:cNvPr id="4" name="Rectangle 3"/>
          <p:cNvSpPr/>
          <p:nvPr/>
        </p:nvSpPr>
        <p:spPr>
          <a:xfrm>
            <a:off x="152400" y="990600"/>
            <a:ext cx="4800600" cy="4031873"/>
          </a:xfrm>
          <a:prstGeom prst="rect">
            <a:avLst/>
          </a:prstGeom>
        </p:spPr>
        <p:txBody>
          <a:bodyPr wrap="square">
            <a:spAutoFit/>
          </a:bodyPr>
          <a:lstStyle/>
          <a:p>
            <a:pPr marL="800100" indent="-800100">
              <a:tabLst>
                <a:tab pos="800100" algn="l"/>
              </a:tabLst>
            </a:pPr>
            <a:r>
              <a:rPr lang="en-US" sz="1600" dirty="0" smtClean="0"/>
              <a:t>I 	X-direction index</a:t>
            </a:r>
          </a:p>
          <a:p>
            <a:pPr marL="800100" indent="-800100">
              <a:tabLst>
                <a:tab pos="800100" algn="l"/>
              </a:tabLst>
            </a:pPr>
            <a:r>
              <a:rPr lang="en-US" sz="1600" dirty="0" smtClean="0"/>
              <a:t>J 	Y-direction index</a:t>
            </a:r>
          </a:p>
          <a:p>
            <a:pPr marL="800100" indent="-800100">
              <a:tabLst>
                <a:tab pos="800100" algn="l"/>
              </a:tabLst>
            </a:pPr>
            <a:r>
              <a:rPr lang="en-US" sz="1600" dirty="0" smtClean="0"/>
              <a:t>K 	Z-direction index</a:t>
            </a:r>
          </a:p>
          <a:p>
            <a:pPr marL="800100" indent="-800100">
              <a:tabLst>
                <a:tab pos="800100" algn="l"/>
              </a:tabLst>
            </a:pPr>
            <a:r>
              <a:rPr lang="en-US" sz="1600" dirty="0" smtClean="0"/>
              <a:t>IJK 	Composite index for </a:t>
            </a:r>
            <a:r>
              <a:rPr lang="en-US" sz="1600" dirty="0" err="1" smtClean="0"/>
              <a:t>i</a:t>
            </a:r>
            <a:r>
              <a:rPr lang="en-US" sz="1600" dirty="0" smtClean="0"/>
              <a:t>, j, k</a:t>
            </a:r>
          </a:p>
          <a:p>
            <a:pPr marL="800100" indent="-800100">
              <a:tabLst>
                <a:tab pos="800100" algn="l"/>
              </a:tabLst>
            </a:pPr>
            <a:r>
              <a:rPr lang="en-US" sz="1600" dirty="0" smtClean="0"/>
              <a:t>IMJK 	Composite index for i-1, j, k</a:t>
            </a:r>
          </a:p>
          <a:p>
            <a:pPr marL="800100" indent="-800100">
              <a:tabLst>
                <a:tab pos="800100" algn="l"/>
              </a:tabLst>
            </a:pPr>
            <a:r>
              <a:rPr lang="en-US" sz="1600" dirty="0" smtClean="0"/>
              <a:t>IPJK 	Composite index for i+1, j, k</a:t>
            </a:r>
          </a:p>
          <a:p>
            <a:pPr marL="800100" indent="-800100">
              <a:tabLst>
                <a:tab pos="800100" algn="l"/>
              </a:tabLst>
            </a:pPr>
            <a:r>
              <a:rPr lang="en-US" sz="1600" dirty="0" smtClean="0"/>
              <a:t>IJMK 	Composite index for </a:t>
            </a:r>
            <a:r>
              <a:rPr lang="en-US" sz="1600" dirty="0" err="1" smtClean="0"/>
              <a:t>i</a:t>
            </a:r>
            <a:r>
              <a:rPr lang="en-US" sz="1600" dirty="0" smtClean="0"/>
              <a:t>, j-1, k</a:t>
            </a:r>
          </a:p>
          <a:p>
            <a:pPr marL="800100" indent="-800100">
              <a:tabLst>
                <a:tab pos="800100" algn="l"/>
              </a:tabLst>
            </a:pPr>
            <a:r>
              <a:rPr lang="en-US" sz="1600" dirty="0" smtClean="0"/>
              <a:t>IJPK 	Composite index for </a:t>
            </a:r>
            <a:r>
              <a:rPr lang="en-US" sz="1600" dirty="0" err="1" smtClean="0"/>
              <a:t>i</a:t>
            </a:r>
            <a:r>
              <a:rPr lang="en-US" sz="1600" dirty="0" smtClean="0"/>
              <a:t>, j+1, k</a:t>
            </a:r>
          </a:p>
          <a:p>
            <a:pPr marL="800100" indent="-800100">
              <a:tabLst>
                <a:tab pos="800100" algn="l"/>
              </a:tabLst>
            </a:pPr>
            <a:r>
              <a:rPr lang="en-US" sz="1600" dirty="0" smtClean="0"/>
              <a:t>IJKM 	Composite index for </a:t>
            </a:r>
            <a:r>
              <a:rPr lang="en-US" sz="1600" dirty="0" err="1" smtClean="0"/>
              <a:t>i</a:t>
            </a:r>
            <a:r>
              <a:rPr lang="en-US" sz="1600" dirty="0" smtClean="0"/>
              <a:t>, j, k-1</a:t>
            </a:r>
          </a:p>
          <a:p>
            <a:pPr marL="800100" indent="-800100">
              <a:tabLst>
                <a:tab pos="800100" algn="l"/>
              </a:tabLst>
            </a:pPr>
            <a:r>
              <a:rPr lang="en-US" sz="1600" dirty="0" smtClean="0"/>
              <a:t>IJKP 	Composite index for </a:t>
            </a:r>
            <a:r>
              <a:rPr lang="en-US" sz="1600" dirty="0" err="1" smtClean="0"/>
              <a:t>i</a:t>
            </a:r>
            <a:r>
              <a:rPr lang="en-US" sz="1600" dirty="0" smtClean="0"/>
              <a:t>, j, k+1</a:t>
            </a:r>
          </a:p>
          <a:p>
            <a:pPr marL="800100" indent="-800100">
              <a:tabLst>
                <a:tab pos="800100" algn="l"/>
              </a:tabLst>
            </a:pPr>
            <a:r>
              <a:rPr lang="en-US" sz="1600" dirty="0" smtClean="0"/>
              <a:t>IJKW 	= IMJK, if IMJK is a fluid cell; else IJK</a:t>
            </a:r>
          </a:p>
          <a:p>
            <a:pPr marL="800100" indent="-800100">
              <a:tabLst>
                <a:tab pos="800100" algn="l"/>
              </a:tabLst>
            </a:pPr>
            <a:r>
              <a:rPr lang="en-US" sz="1600" dirty="0" smtClean="0"/>
              <a:t>IJKE 	= IPJK, if IPJK is a fluid cell; else IJK</a:t>
            </a:r>
          </a:p>
          <a:p>
            <a:pPr marL="800100" indent="-800100">
              <a:tabLst>
                <a:tab pos="800100" algn="l"/>
              </a:tabLst>
            </a:pPr>
            <a:r>
              <a:rPr lang="en-US" sz="1600" dirty="0" smtClean="0"/>
              <a:t>IJKS 	= IJMK, if IJMK is a fluid cell; else IJK</a:t>
            </a:r>
          </a:p>
          <a:p>
            <a:pPr marL="800100" indent="-800100">
              <a:tabLst>
                <a:tab pos="800100" algn="l"/>
              </a:tabLst>
            </a:pPr>
            <a:r>
              <a:rPr lang="en-US" sz="1600" dirty="0" smtClean="0"/>
              <a:t>IJKN 	= IJPK, if IJPK is a fluid cell; else IJK</a:t>
            </a:r>
          </a:p>
          <a:p>
            <a:pPr marL="800100" indent="-800100">
              <a:tabLst>
                <a:tab pos="800100" algn="l"/>
              </a:tabLst>
            </a:pPr>
            <a:r>
              <a:rPr lang="en-US" sz="1600" dirty="0" smtClean="0"/>
              <a:t>IJKB 	= IJKM, if IJKM is a fluid cell; else IJK</a:t>
            </a:r>
          </a:p>
          <a:p>
            <a:pPr marL="800100" indent="-800100">
              <a:tabLst>
                <a:tab pos="800100" algn="l"/>
              </a:tabLst>
            </a:pPr>
            <a:r>
              <a:rPr lang="en-US" sz="1600" dirty="0" smtClean="0"/>
              <a:t>IJKT 	= IJKP, if IJKP is a fluid cell; else IJK</a:t>
            </a:r>
          </a:p>
        </p:txBody>
      </p:sp>
      <p:sp>
        <p:nvSpPr>
          <p:cNvPr id="12" name="TextBox 11"/>
          <p:cNvSpPr txBox="1"/>
          <p:nvPr/>
        </p:nvSpPr>
        <p:spPr>
          <a:xfrm>
            <a:off x="1143000" y="6581001"/>
            <a:ext cx="8001000" cy="276999"/>
          </a:xfrm>
          <a:prstGeom prst="rect">
            <a:avLst/>
          </a:prstGeom>
          <a:noFill/>
        </p:spPr>
        <p:txBody>
          <a:bodyPr wrap="square" rtlCol="0">
            <a:spAutoFit/>
          </a:bodyPr>
          <a:lstStyle/>
          <a:p>
            <a:pPr algn="r"/>
            <a:r>
              <a:rPr lang="en-US" sz="1200" dirty="0" smtClean="0"/>
              <a:t>From MFIX website under documentation see ‘MFIX Training  Appendix’</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For your reference: Some functions</a:t>
            </a:r>
            <a:endParaRPr lang="en-US" dirty="0"/>
          </a:p>
        </p:txBody>
      </p:sp>
      <p:sp>
        <p:nvSpPr>
          <p:cNvPr id="5" name="Rectangle 4"/>
          <p:cNvSpPr/>
          <p:nvPr/>
        </p:nvSpPr>
        <p:spPr>
          <a:xfrm>
            <a:off x="152400" y="990600"/>
            <a:ext cx="4419600" cy="5509200"/>
          </a:xfrm>
          <a:prstGeom prst="rect">
            <a:avLst/>
          </a:prstGeom>
        </p:spPr>
        <p:txBody>
          <a:bodyPr wrap="square">
            <a:spAutoFit/>
          </a:bodyPr>
          <a:lstStyle/>
          <a:p>
            <a:pPr marL="1943100" indent="-1943100"/>
            <a:r>
              <a:rPr lang="en-US" sz="1600" dirty="0" smtClean="0"/>
              <a:t>FUNIJK(I,J,K)	Calculate the composite index IJK from I, J, and K values.</a:t>
            </a:r>
          </a:p>
          <a:p>
            <a:pPr marL="1943100" indent="-1943100"/>
            <a:r>
              <a:rPr lang="en-US" sz="1600" dirty="0" smtClean="0"/>
              <a:t>IM_OF(IJK)	Calculate IMJK</a:t>
            </a:r>
          </a:p>
          <a:p>
            <a:pPr marL="1943100" indent="-1943100"/>
            <a:r>
              <a:rPr lang="en-US" sz="1600" dirty="0" smtClean="0"/>
              <a:t>IP_OF(IJK)	Calculate IPJK</a:t>
            </a:r>
          </a:p>
          <a:p>
            <a:pPr marL="1943100" indent="-1943100"/>
            <a:r>
              <a:rPr lang="en-US" sz="1600" dirty="0" smtClean="0"/>
              <a:t>JM_OF(IJK)	Calculate IJMK</a:t>
            </a:r>
          </a:p>
          <a:p>
            <a:pPr marL="1943100" indent="-1943100"/>
            <a:r>
              <a:rPr lang="en-US" sz="1600" dirty="0" smtClean="0"/>
              <a:t>JP_OF(IJK)	Calculate IJPK</a:t>
            </a:r>
          </a:p>
          <a:p>
            <a:pPr marL="1943100" indent="-1943100"/>
            <a:r>
              <a:rPr lang="en-US" sz="1600" dirty="0" smtClean="0"/>
              <a:t>KM_OF(IJK)	Calculate IJKM</a:t>
            </a:r>
          </a:p>
          <a:p>
            <a:pPr marL="1943100" indent="-1943100"/>
            <a:r>
              <a:rPr lang="en-US" sz="1600" dirty="0" smtClean="0"/>
              <a:t>KP_OF(IJK)	Calculate IJKP</a:t>
            </a:r>
          </a:p>
          <a:p>
            <a:pPr marL="1943100" indent="-1943100"/>
            <a:r>
              <a:rPr lang="en-US" sz="1600" dirty="0" smtClean="0"/>
              <a:t>EAST_OF(IJK)	Calculate IJKE</a:t>
            </a:r>
          </a:p>
          <a:p>
            <a:pPr marL="1943100" indent="-1943100"/>
            <a:r>
              <a:rPr lang="en-US" sz="1600" dirty="0" smtClean="0"/>
              <a:t>WEST_OF (IJK)	Calculate IJKW</a:t>
            </a:r>
          </a:p>
          <a:p>
            <a:pPr marL="1943100" indent="-1943100"/>
            <a:r>
              <a:rPr lang="en-US" sz="1600" dirty="0" smtClean="0"/>
              <a:t>NORTH_OF(IJK)	Calculate IJKN</a:t>
            </a:r>
          </a:p>
          <a:p>
            <a:pPr marL="1943100" indent="-1943100"/>
            <a:r>
              <a:rPr lang="en-US" sz="1600" dirty="0" smtClean="0"/>
              <a:t>SOUTH_OF(IJK)	Calculate IJKS</a:t>
            </a:r>
          </a:p>
          <a:p>
            <a:pPr marL="1943100" indent="-1943100"/>
            <a:r>
              <a:rPr lang="en-US" sz="1600" dirty="0" smtClean="0"/>
              <a:t>TOP_OF(IJK)	Calculate IJKT</a:t>
            </a:r>
          </a:p>
          <a:p>
            <a:pPr marL="1943100" indent="-1943100"/>
            <a:r>
              <a:rPr lang="en-US" sz="1600" dirty="0" smtClean="0"/>
              <a:t>BOTTOM_OF(IJK)	Calculate IJKB</a:t>
            </a:r>
          </a:p>
          <a:p>
            <a:pPr marL="1943100" indent="-1943100"/>
            <a:r>
              <a:rPr lang="en-US" sz="1600" dirty="0" smtClean="0"/>
              <a:t>FLUID_AT(IJK)	Logical function to determine whether the cell IJK is a fluid cell.</a:t>
            </a:r>
          </a:p>
          <a:p>
            <a:pPr marL="1943100" indent="-1943100"/>
            <a:r>
              <a:rPr lang="en-US" sz="1600" dirty="0" smtClean="0"/>
              <a:t>WALL_AT(IJK)	Logical function to determine whether the cell IJK is a wall cell.</a:t>
            </a:r>
          </a:p>
          <a:p>
            <a:pPr marL="1943100" indent="-1943100"/>
            <a:endParaRPr lang="en-US" sz="1600" dirty="0"/>
          </a:p>
        </p:txBody>
      </p:sp>
      <p:sp>
        <p:nvSpPr>
          <p:cNvPr id="7" name="Rectangle 6"/>
          <p:cNvSpPr/>
          <p:nvPr/>
        </p:nvSpPr>
        <p:spPr>
          <a:xfrm>
            <a:off x="4876800" y="1371600"/>
            <a:ext cx="3505200" cy="830997"/>
          </a:xfrm>
          <a:prstGeom prst="rect">
            <a:avLst/>
          </a:prstGeom>
        </p:spPr>
        <p:txBody>
          <a:bodyPr wrap="square">
            <a:spAutoFit/>
          </a:bodyPr>
          <a:lstStyle/>
          <a:p>
            <a:r>
              <a:rPr lang="en-US" sz="1600" dirty="0" smtClean="0"/>
              <a:t>In addition to the above, see fun_avg1.inc and fun_avg2.inc for averaging functions</a:t>
            </a:r>
            <a:endParaRPr lang="en-US" sz="1600" dirty="0"/>
          </a:p>
        </p:txBody>
      </p:sp>
      <p:sp>
        <p:nvSpPr>
          <p:cNvPr id="8" name="Rectangle 7"/>
          <p:cNvSpPr/>
          <p:nvPr/>
        </p:nvSpPr>
        <p:spPr>
          <a:xfrm>
            <a:off x="4876800" y="990600"/>
            <a:ext cx="4572000" cy="338554"/>
          </a:xfrm>
          <a:prstGeom prst="rect">
            <a:avLst/>
          </a:prstGeom>
        </p:spPr>
        <p:txBody>
          <a:bodyPr>
            <a:spAutoFit/>
          </a:bodyPr>
          <a:lstStyle/>
          <a:p>
            <a:r>
              <a:rPr lang="en-US" sz="1600" dirty="0" smtClean="0"/>
              <a:t>For more complete listing see </a:t>
            </a:r>
            <a:r>
              <a:rPr lang="en-US" sz="1600" b="1" dirty="0" smtClean="0">
                <a:solidFill>
                  <a:schemeClr val="accent4"/>
                </a:solidFill>
              </a:rPr>
              <a:t>function.inc </a:t>
            </a:r>
            <a:endParaRPr lang="en-US" sz="1600" b="1" dirty="0">
              <a:solidFill>
                <a:schemeClr val="accent4"/>
              </a:solidFill>
            </a:endParaRPr>
          </a:p>
        </p:txBody>
      </p:sp>
      <p:sp>
        <p:nvSpPr>
          <p:cNvPr id="9" name="TextBox 8"/>
          <p:cNvSpPr txBox="1"/>
          <p:nvPr/>
        </p:nvSpPr>
        <p:spPr>
          <a:xfrm>
            <a:off x="1143000" y="6581001"/>
            <a:ext cx="8001000" cy="276999"/>
          </a:xfrm>
          <a:prstGeom prst="rect">
            <a:avLst/>
          </a:prstGeom>
          <a:noFill/>
        </p:spPr>
        <p:txBody>
          <a:bodyPr wrap="square" rtlCol="0">
            <a:spAutoFit/>
          </a:bodyPr>
          <a:lstStyle/>
          <a:p>
            <a:pPr algn="r"/>
            <a:r>
              <a:rPr lang="en-US" sz="1200" dirty="0" smtClean="0"/>
              <a:t>From MFIX website under documentation see ‘MFIX Training  Appendix’</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_Mtn_Theme">
  <a:themeElements>
    <a:clrScheme name="Mountain">
      <a:dk1>
        <a:srgbClr val="000000"/>
      </a:dk1>
      <a:lt1>
        <a:srgbClr val="FFFFFF"/>
      </a:lt1>
      <a:dk2>
        <a:srgbClr val="0536B3"/>
      </a:dk2>
      <a:lt2>
        <a:srgbClr val="7CB7F8"/>
      </a:lt2>
      <a:accent1>
        <a:srgbClr val="3F9EE4"/>
      </a:accent1>
      <a:accent2>
        <a:srgbClr val="77B559"/>
      </a:accent2>
      <a:accent3>
        <a:srgbClr val="E4A81B"/>
      </a:accent3>
      <a:accent4>
        <a:srgbClr val="108BB4"/>
      </a:accent4>
      <a:accent5>
        <a:srgbClr val="DA7328"/>
      </a:accent5>
      <a:accent6>
        <a:srgbClr val="AE589F"/>
      </a:accent6>
      <a:hlink>
        <a:srgbClr val="460245"/>
      </a:hlink>
      <a:folHlink>
        <a:srgbClr val="AC17D6"/>
      </a:folHlink>
    </a:clrScheme>
    <a:fontScheme name="Mountain">
      <a:majorFont>
        <a:latin typeface="Gill Sans MT"/>
        <a:ea typeface=""/>
        <a:cs typeface=""/>
        <a:font script="Cyrl" typeface="Arial"/>
        <a:font script="Grek" typeface="Arial"/>
        <a:font script="Jpan" typeface="HG丸ｺﾞｼｯｸM-PRO"/>
        <a:font script="Hang" typeface="HY 헤드라인 M"/>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ill Sans MT"/>
        <a:ea typeface=""/>
        <a:cs typeface=""/>
        <a:font script="Cyrl" typeface="Arial"/>
        <a:font script="Grek" typeface="Arial"/>
        <a:font script="Jpan" typeface="HG丸ｺﾞｼｯｸM-PRO"/>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untain">
      <a:fillStyleLst>
        <a:solidFill>
          <a:schemeClr val="phClr"/>
        </a:solidFill>
        <a:gradFill rotWithShape="1">
          <a:gsLst>
            <a:gs pos="0">
              <a:schemeClr val="phClr">
                <a:tint val="100000"/>
                <a:shade val="100000"/>
                <a:hueMod val="100000"/>
                <a:satMod val="100000"/>
              </a:schemeClr>
            </a:gs>
            <a:gs pos="50000">
              <a:schemeClr val="phClr">
                <a:tint val="25000"/>
                <a:shade val="100000"/>
                <a:hueMod val="100000"/>
                <a:satMod val="100000"/>
              </a:schemeClr>
            </a:gs>
            <a:gs pos="100000">
              <a:schemeClr val="phClr">
                <a:tint val="100000"/>
                <a:shade val="100000"/>
                <a:hueMod val="100000"/>
                <a:satMod val="100000"/>
              </a:schemeClr>
            </a:gs>
          </a:gsLst>
          <a:lin ang="5400000" scaled="1"/>
        </a:gradFill>
        <a:gradFill rotWithShape="1">
          <a:gsLst>
            <a:gs pos="0">
              <a:schemeClr val="phClr">
                <a:tint val="40000"/>
                <a:shade val="100000"/>
                <a:hueMod val="100000"/>
                <a:satMod val="100000"/>
              </a:schemeClr>
            </a:gs>
            <a:gs pos="30000">
              <a:schemeClr val="phClr">
                <a:tint val="100000"/>
                <a:shade val="100000"/>
                <a:hueMod val="100000"/>
                <a:satMod val="100000"/>
              </a:schemeClr>
            </a:gs>
            <a:gs pos="68000">
              <a:schemeClr val="phClr">
                <a:tint val="100000"/>
                <a:shade val="100000"/>
                <a:hueMod val="100000"/>
                <a:satMod val="100000"/>
              </a:schemeClr>
            </a:gs>
            <a:gs pos="100000">
              <a:schemeClr val="phClr">
                <a:tint val="40000"/>
                <a:shade val="100000"/>
                <a:hueMod val="100000"/>
                <a:satMod val="100000"/>
              </a:schemeClr>
            </a:gs>
          </a:gsLst>
          <a:lin ang="5400000" scaled="1"/>
        </a:gra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br" rotWithShape="0">
              <a:srgbClr val="000000">
                <a:alpha val="0"/>
              </a:srgbClr>
            </a:outerShdw>
          </a:effectLst>
        </a:effectStyle>
        <a:effectStyle>
          <a:effectLst>
            <a:outerShdw blurRad="38100" dist="25400" dir="5400000" algn="ctr" rotWithShape="0">
              <a:srgbClr val="EBE9ED">
                <a:alpha val="0"/>
              </a:srgbClr>
            </a:outerShdw>
          </a:effectLst>
          <a:scene3d>
            <a:camera prst="orthographicFront">
              <a:rot lat="0" lon="0" rev="0"/>
            </a:camera>
            <a:lightRig rig="glow" dir="b"/>
          </a:scene3d>
          <a:sp3d contourW="6350" prstMaterial="softEdge">
            <a:bevelT w="25400" h="25400"/>
            <a:contourClr>
              <a:schemeClr val="phClr">
                <a:tint val="90000"/>
                <a:shade val="100000"/>
                <a:hueMod val="100000"/>
                <a:satMod val="100000"/>
              </a:schemeClr>
            </a:contourClr>
          </a:sp3d>
        </a:effectStyle>
        <a:effectStyle>
          <a:effectLst>
            <a:reflection blurRad="12700" stA="40000" endPos="40000" dist="25400" dir="5400000" sy="-100000" rotWithShape="0"/>
          </a:effectLst>
          <a:scene3d>
            <a:camera prst="perspectiveFront"/>
            <a:lightRig rig="glow" dir="b"/>
          </a:scene3d>
          <a:sp3d contourW="6350" prstMaterial="softEdge">
            <a:bevelT w="50800" h="25400"/>
            <a:contourClr>
              <a:schemeClr val="phClr">
                <a:tint val="100000"/>
                <a:shade val="80000"/>
                <a:hueMod val="100000"/>
                <a:satMod val="100000"/>
              </a:schemeClr>
            </a:contourClr>
          </a:sp3d>
        </a:effectStyle>
      </a:effectStyleLst>
      <a:bgFillStyleLst>
        <a:solidFill>
          <a:schemeClr val="phClr"/>
        </a:solidFill>
        <a:gradFill rotWithShape="1">
          <a:gsLst>
            <a:gs pos="0">
              <a:schemeClr val="phClr">
                <a:shade val="40000"/>
                <a:satMod val="165000"/>
              </a:schemeClr>
            </a:gs>
            <a:gs pos="50000">
              <a:schemeClr val="phClr">
                <a:shade val="95000"/>
                <a:satMod val="100000"/>
              </a:schemeClr>
            </a:gs>
            <a:gs pos="100000">
              <a:schemeClr val="phClr">
                <a:tint val="10000"/>
                <a:satMod val="300000"/>
              </a:schemeClr>
            </a:gs>
          </a:gsLst>
          <a:lin ang="13000000" scaled="0"/>
        </a:gradFill>
        <a:blipFill>
          <a:blip xmlns:r="http://schemas.openxmlformats.org/officeDocument/2006/relationships" r:embed="rId1">
            <a:duotone>
              <a:schemeClr val="phClr">
                <a:shade val="75000"/>
              </a:schemeClr>
              <a:schemeClr val="phClr">
                <a:tint val="55000"/>
              </a:schemeClr>
            </a:duotone>
          </a:blip>
          <a:stretch/>
        </a:blipFill>
      </a:bgFillStyleLst>
    </a:fmtScheme>
  </a:themeElements>
  <a:objectDefaults>
    <a:txDef>
      <a:spPr>
        <a:noFill/>
      </a:spPr>
      <a:bodyPr wrap="square" rtlCol="0">
        <a:spAutoFit/>
      </a:bodyPr>
      <a:lstStyle>
        <a:defPPr>
          <a:defRPr sz="24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Mod_Mtn_Theme</Template>
  <TotalTime>11202</TotalTime>
  <Words>24923</Words>
  <Application>Microsoft Office PowerPoint</Application>
  <PresentationFormat>On-screen Show (4:3)</PresentationFormat>
  <Paragraphs>2512</Paragraphs>
  <Slides>121</Slides>
  <Notes>106</Notes>
  <HiddenSlides>0</HiddenSlides>
  <MMClips>7</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121</vt:i4>
      </vt:variant>
    </vt:vector>
  </HeadingPairs>
  <TitlesOfParts>
    <vt:vector size="125" baseType="lpstr">
      <vt:lpstr>Mod_Mtn_Theme</vt:lpstr>
      <vt:lpstr>Bitmap Image</vt:lpstr>
      <vt:lpstr>Equation</vt:lpstr>
      <vt:lpstr>Chart</vt:lpstr>
      <vt:lpstr>Using MFIX to Solve Multiphase Flow Problems: a tool for better understanding fluidization processes</vt:lpstr>
      <vt:lpstr>NETL Motivation</vt:lpstr>
      <vt:lpstr>Outline</vt:lpstr>
      <vt:lpstr>Outline</vt:lpstr>
      <vt:lpstr>Overview Multiphase Flows</vt:lpstr>
      <vt:lpstr>General Characteristics</vt:lpstr>
      <vt:lpstr>Reactor Design</vt:lpstr>
      <vt:lpstr>Multiphase Flow Modeling Approaches </vt:lpstr>
      <vt:lpstr>Multiphase Flow Modeling Approaches</vt:lpstr>
      <vt:lpstr>Multiphase Flow Modeling Approaches</vt:lpstr>
      <vt:lpstr>Continuum Modeling Fluid Flows</vt:lpstr>
      <vt:lpstr>Slide 12</vt:lpstr>
      <vt:lpstr>General MFIX Features</vt:lpstr>
      <vt:lpstr>Sample MFIX Application: Nuclear Fuel Coating Process</vt:lpstr>
      <vt:lpstr>Sample MFIX Application: Nuclear Fuel Coating Process</vt:lpstr>
      <vt:lpstr>Sample MFIX Application: Coal/Biomass Gasification</vt:lpstr>
      <vt:lpstr>Sample MFIX Application: Coal/Biomass Gasification</vt:lpstr>
      <vt:lpstr>Outline</vt:lpstr>
      <vt:lpstr>MFIX Installation (1)</vt:lpstr>
      <vt:lpstr>MFIX Installation (2)</vt:lpstr>
      <vt:lpstr>MFIX Installation (3) : Linux</vt:lpstr>
      <vt:lpstr>MFIX Download Contents</vt:lpstr>
      <vt:lpstr>Steps in CFD</vt:lpstr>
      <vt:lpstr>Pre-processor: General Setup</vt:lpstr>
      <vt:lpstr>General Setup Advice for Beginners</vt:lpstr>
      <vt:lpstr>Simulation Setup in MFIX</vt:lpstr>
      <vt:lpstr>Post-processer: Tools/Utilities</vt:lpstr>
      <vt:lpstr>Slide 28</vt:lpstr>
      <vt:lpstr>Outline</vt:lpstr>
      <vt:lpstr>Setup</vt:lpstr>
      <vt:lpstr>Hands on Example 1: Pipe Flow </vt:lpstr>
      <vt:lpstr>Pipe Flow Example: mfix.dat</vt:lpstr>
      <vt:lpstr>Boundary Conditions</vt:lpstr>
      <vt:lpstr>MFIX Output (1)</vt:lpstr>
      <vt:lpstr>MFIX Output (2)</vt:lpstr>
      <vt:lpstr>Compile and Run mfix</vt:lpstr>
      <vt:lpstr>Create a Serial MFIX executable</vt:lpstr>
      <vt:lpstr>Notes on Compiling MFIX</vt:lpstr>
      <vt:lpstr>Successful Compilation</vt:lpstr>
      <vt:lpstr>Running MFIX </vt:lpstr>
      <vt:lpstr>Visualize the results</vt:lpstr>
      <vt:lpstr>Pipe Flow Example: Visualize the Results</vt:lpstr>
      <vt:lpstr>Pipe Flow Example: Visualize the Results</vt:lpstr>
      <vt:lpstr>Pipe Flow Example: Visualize the Results</vt:lpstr>
      <vt:lpstr>Pipe Flow Example: Visualize the Results</vt:lpstr>
      <vt:lpstr>Pipe Flow Example: Visualize the Results</vt:lpstr>
      <vt:lpstr>Outline</vt:lpstr>
      <vt:lpstr>TFM Theory</vt:lpstr>
      <vt:lpstr>Steps in CFD: Solver</vt:lpstr>
      <vt:lpstr>Continuum Modeling for Non-Reactive Flows </vt:lpstr>
      <vt:lpstr>Continuum Modeling for Non-Reactive Flows</vt:lpstr>
      <vt:lpstr>TFM Solver</vt:lpstr>
      <vt:lpstr>Solving N-S Equations:  Single Phase</vt:lpstr>
      <vt:lpstr>Solving N-S Equations:  Multiphase phase</vt:lpstr>
      <vt:lpstr>Basic Solution Technique: Iterative Method</vt:lpstr>
      <vt:lpstr>Basic Solution Technique: Iterative Method</vt:lpstr>
      <vt:lpstr>Outline</vt:lpstr>
      <vt:lpstr>Hands-on Example 2: Bubbling Bed w/ Jet</vt:lpstr>
      <vt:lpstr>Hands-on Example 2: Bubbling Bed w/ Jet</vt:lpstr>
      <vt:lpstr>Bubbling Bed w/ Jet Example: mfix.dat</vt:lpstr>
      <vt:lpstr>Bubbling Bed w/ Jet Example: mfix.dat</vt:lpstr>
      <vt:lpstr>Bubbling Bed w/ Jet Example</vt:lpstr>
      <vt:lpstr>Slide 63</vt:lpstr>
      <vt:lpstr>Outline</vt:lpstr>
      <vt:lpstr>Continuum Modeling for Reactive Flows </vt:lpstr>
      <vt:lpstr>Continuum Modeling for Reactive Flows </vt:lpstr>
      <vt:lpstr>Hands-on Example 3: Spouted Bed Combustor</vt:lpstr>
      <vt:lpstr>Hands-on Example 3: Spouted Bed Combustor</vt:lpstr>
      <vt:lpstr>Spouted Bed Combustor Example: mfix.dat (1)</vt:lpstr>
      <vt:lpstr>Spouted Bed Combustor Example: mfix.dat (2)</vt:lpstr>
      <vt:lpstr>Spouted Bed Combustor Example: mfix.dat (3)</vt:lpstr>
      <vt:lpstr>Spouted Bed Combustor Example: mfix.dat (4)</vt:lpstr>
      <vt:lpstr>Spouted Bed Combustor Example: Files</vt:lpstr>
      <vt:lpstr>Spouted Bed Combustor Example: Files (2)</vt:lpstr>
      <vt:lpstr>RXN A: Heterogeneous Reaction</vt:lpstr>
      <vt:lpstr>RXN B: Heterogeneous Reaction</vt:lpstr>
      <vt:lpstr>RXN C: Homogeneous Reaction</vt:lpstr>
      <vt:lpstr>Species Mass Production</vt:lpstr>
      <vt:lpstr>Spouted Bed Combustor Example: rrates.f</vt:lpstr>
      <vt:lpstr>Spouted Bed Combustor Example</vt:lpstr>
      <vt:lpstr>Spouted Bed Combustor Example: Hydrodynamic Results</vt:lpstr>
      <vt:lpstr>Spouted Bed Combustor Example: Temperature Distribution in Bed</vt:lpstr>
      <vt:lpstr>Spouted Bed Combustor Example: Gas-phase Species</vt:lpstr>
      <vt:lpstr>Spouted Bed Combustor Example: Solids-phase Species</vt:lpstr>
      <vt:lpstr>Take away message</vt:lpstr>
      <vt:lpstr>Additional Thoughts </vt:lpstr>
      <vt:lpstr>Final thoughts</vt:lpstr>
      <vt:lpstr>tips</vt:lpstr>
      <vt:lpstr>CFD for experts: first, what’s the meaning of expertise?</vt:lpstr>
      <vt:lpstr>CFD for experts: how do I develop new models?</vt:lpstr>
      <vt:lpstr>CFD for experts: how do I develop new models?</vt:lpstr>
      <vt:lpstr>How can I get familiar with the details of the code?</vt:lpstr>
      <vt:lpstr>How can I get familiar with the details of the code?</vt:lpstr>
      <vt:lpstr>MFIX program </vt:lpstr>
      <vt:lpstr>For your reference</vt:lpstr>
      <vt:lpstr>Four your Reference</vt:lpstr>
      <vt:lpstr>For your reference: Fortran Symbols</vt:lpstr>
      <vt:lpstr>For your reference: Fortran Symbols</vt:lpstr>
      <vt:lpstr>For your reference: Some functions</vt:lpstr>
      <vt:lpstr>Reference </vt:lpstr>
      <vt:lpstr>Additional Material</vt:lpstr>
      <vt:lpstr>Fluidization General</vt:lpstr>
      <vt:lpstr>Geldart Particle Type Classification</vt:lpstr>
      <vt:lpstr>Group A (Aeratable)</vt:lpstr>
      <vt:lpstr>Group B (Sand-like)</vt:lpstr>
      <vt:lpstr>Group C (Cohesive)</vt:lpstr>
      <vt:lpstr>Group D (Spouting)</vt:lpstr>
      <vt:lpstr>Fluidization Regimes</vt:lpstr>
      <vt:lpstr>Fluidization Terminology</vt:lpstr>
      <vt:lpstr>Fluidization Devices/Applications</vt:lpstr>
      <vt:lpstr>Brief review of numerical technique (2)</vt:lpstr>
      <vt:lpstr>Brief review of numerical technique (3)</vt:lpstr>
      <vt:lpstr>Brief review of numerical technique (4)</vt:lpstr>
      <vt:lpstr>Example</vt:lpstr>
      <vt:lpstr>Interphase coupling</vt:lpstr>
      <vt:lpstr>Interphase coupling: Partial Elimination Algorithm (PEA)</vt:lpstr>
      <vt:lpstr>Interphase coupling: Partial Elimination Algorithm (PEA)</vt:lpstr>
      <vt:lpstr>Windows Options:  Visual Fortran or Cygwin</vt:lpstr>
      <vt:lpstr>Cygwin Installation</vt:lpstr>
      <vt:lpstr>MFIX Installation (3) : Cygwin</vt:lpstr>
      <vt:lpstr>Create a Serial MFIX executable : Cygwin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MFIX to Solve Multiphase Flow Problems: a tool for better understanding fluidization processes</dc:title>
  <dc:creator/>
  <cp:lastModifiedBy>Dietiker</cp:lastModifiedBy>
  <cp:revision>793</cp:revision>
  <dcterms:created xsi:type="dcterms:W3CDTF">2006-08-16T00:00:00Z</dcterms:created>
  <dcterms:modified xsi:type="dcterms:W3CDTF">2012-01-17T20:31:01Z</dcterms:modified>
</cp:coreProperties>
</file>