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71" r:id="rId2"/>
    <p:sldId id="259" r:id="rId3"/>
    <p:sldId id="272" r:id="rId4"/>
    <p:sldId id="273" r:id="rId5"/>
    <p:sldId id="274" r:id="rId6"/>
    <p:sldId id="275" r:id="rId7"/>
    <p:sldId id="296" r:id="rId8"/>
    <p:sldId id="276" r:id="rId9"/>
    <p:sldId id="294" r:id="rId10"/>
    <p:sldId id="281" r:id="rId11"/>
    <p:sldId id="282" r:id="rId12"/>
    <p:sldId id="284" r:id="rId13"/>
    <p:sldId id="286" r:id="rId14"/>
    <p:sldId id="287" r:id="rId15"/>
    <p:sldId id="293" r:id="rId16"/>
    <p:sldId id="297" r:id="rId17"/>
    <p:sldId id="270" r:id="rId18"/>
    <p:sldId id="29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725"/>
    <a:srgbClr val="CF13B9"/>
    <a:srgbClr val="00A1DA"/>
    <a:srgbClr val="0F05D1"/>
    <a:srgbClr val="06B666"/>
    <a:srgbClr val="79A32D"/>
    <a:srgbClr val="98C93D"/>
    <a:srgbClr val="373838"/>
    <a:srgbClr val="93C33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4485" autoAdjust="0"/>
    <p:restoredTop sz="96305" autoAdjust="0"/>
  </p:normalViewPr>
  <p:slideViewPr>
    <p:cSldViewPr snapToGrid="0">
      <p:cViewPr varScale="1">
        <p:scale>
          <a:sx n="65" d="100"/>
          <a:sy n="65" d="100"/>
        </p:scale>
        <p:origin x="548" y="52"/>
      </p:cViewPr>
      <p:guideLst>
        <p:guide orient="horz" pos="2160"/>
        <p:guide pos="2880"/>
      </p:guideLst>
    </p:cSldViewPr>
  </p:slideViewPr>
  <p:notesTextViewPr>
    <p:cViewPr>
      <p:scale>
        <a:sx n="3" d="2"/>
        <a:sy n="3" d="2"/>
      </p:scale>
      <p:origin x="0" y="0"/>
    </p:cViewPr>
  </p:notesTextViewPr>
  <p:notesViewPr>
    <p:cSldViewPr snapToGrid="0">
      <p:cViewPr varScale="1">
        <p:scale>
          <a:sx n="86" d="100"/>
          <a:sy n="86" d="100"/>
        </p:scale>
        <p:origin x="-309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54CA9B8-74BC-42CC-8AD2-E73F5E847AA6}" type="datetimeFigureOut">
              <a:rPr lang="en-US" smtClean="0"/>
              <a:t>4/24/2018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33F5EF-7B2D-436D-B831-F48ECB832F1E}" type="slidenum">
              <a:rPr lang="en-US" smtClean="0"/>
              <a:t>‹#›</a:t>
            </a:fld>
            <a:endParaRPr lang="en-US"/>
          </a:p>
        </p:txBody>
      </p:sp>
    </p:spTree>
    <p:extLst>
      <p:ext uri="{BB962C8B-B14F-4D97-AF65-F5344CB8AC3E}">
        <p14:creationId xmlns:p14="http://schemas.microsoft.com/office/powerpoint/2010/main" val="41617517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2A05F6-BBB0-47A3-A7B6-3227C63539F0}" type="datetimeFigureOut">
              <a:rPr lang="en-US" smtClean="0"/>
              <a:t>4/24/2018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30E0F7-CA3E-4BC1-97B8-06672596AEBB}" type="slidenum">
              <a:rPr lang="en-US" smtClean="0"/>
              <a:t>‹#›</a:t>
            </a:fld>
            <a:endParaRPr lang="en-US"/>
          </a:p>
        </p:txBody>
      </p:sp>
    </p:spTree>
    <p:extLst>
      <p:ext uri="{BB962C8B-B14F-4D97-AF65-F5344CB8AC3E}">
        <p14:creationId xmlns:p14="http://schemas.microsoft.com/office/powerpoint/2010/main" val="4000823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0E0F7-CA3E-4BC1-97B8-06672596AEBB}" type="slidenum">
              <a:rPr lang="en-US" smtClean="0"/>
              <a:t>1</a:t>
            </a:fld>
            <a:endParaRPr lang="en-US"/>
          </a:p>
        </p:txBody>
      </p:sp>
    </p:spTree>
    <p:extLst>
      <p:ext uri="{BB962C8B-B14F-4D97-AF65-F5344CB8AC3E}">
        <p14:creationId xmlns:p14="http://schemas.microsoft.com/office/powerpoint/2010/main" val="2550254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0E0F7-CA3E-4BC1-97B8-06672596AEBB}" type="slidenum">
              <a:rPr lang="en-US" smtClean="0"/>
              <a:t>11</a:t>
            </a:fld>
            <a:endParaRPr lang="en-US"/>
          </a:p>
        </p:txBody>
      </p:sp>
    </p:spTree>
    <p:extLst>
      <p:ext uri="{BB962C8B-B14F-4D97-AF65-F5344CB8AC3E}">
        <p14:creationId xmlns:p14="http://schemas.microsoft.com/office/powerpoint/2010/main" val="4269348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a:t>
            </a:r>
            <a:r>
              <a:rPr lang="en-US" baseline="0" dirty="0"/>
              <a:t> the successful validation, we are confident to perform further analyses on the numerical results. First we examine the axial solid distribution in each condition as well as the radial profiles. Here I also show the central slice of </a:t>
            </a:r>
            <a:r>
              <a:rPr lang="en-US" baseline="0" dirty="0" err="1"/>
              <a:t>voidage</a:t>
            </a:r>
            <a:r>
              <a:rPr lang="en-US" baseline="0" dirty="0"/>
              <a:t> distribution as well as solid velocity distribution at different elevations. Basically, An “S-shape” axial profile of solids volume fraction along the riser has been shown under all flow conditions. Quantitatively different solid distributions are predicted by the numerical simulations for different operating conditions. Typical core-annular structure with upward flow in center and downward dense flow near wall are predicted. </a:t>
            </a:r>
            <a:endParaRPr lang="en-US" dirty="0"/>
          </a:p>
        </p:txBody>
      </p:sp>
      <p:sp>
        <p:nvSpPr>
          <p:cNvPr id="4" name="Slide Number Placeholder 3"/>
          <p:cNvSpPr>
            <a:spLocks noGrp="1"/>
          </p:cNvSpPr>
          <p:nvPr>
            <p:ph type="sldNum" sz="quarter" idx="10"/>
          </p:nvPr>
        </p:nvSpPr>
        <p:spPr/>
        <p:txBody>
          <a:bodyPr/>
          <a:lstStyle/>
          <a:p>
            <a:fld id="{8930E0F7-CA3E-4BC1-97B8-06672596AEBB}" type="slidenum">
              <a:rPr lang="en-US" smtClean="0"/>
              <a:t>12</a:t>
            </a:fld>
            <a:endParaRPr lang="en-US"/>
          </a:p>
        </p:txBody>
      </p:sp>
    </p:spTree>
    <p:extLst>
      <p:ext uri="{BB962C8B-B14F-4D97-AF65-F5344CB8AC3E}">
        <p14:creationId xmlns:p14="http://schemas.microsoft.com/office/powerpoint/2010/main" val="688261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930E0F7-CA3E-4BC1-97B8-06672596AEBB}" type="slidenum">
              <a:rPr lang="en-US" smtClean="0"/>
              <a:t>13</a:t>
            </a:fld>
            <a:endParaRPr lang="en-US"/>
          </a:p>
        </p:txBody>
      </p:sp>
    </p:spTree>
    <p:extLst>
      <p:ext uri="{BB962C8B-B14F-4D97-AF65-F5344CB8AC3E}">
        <p14:creationId xmlns:p14="http://schemas.microsoft.com/office/powerpoint/2010/main" val="358147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0E0F7-CA3E-4BC1-97B8-06672596AEBB}" type="slidenum">
              <a:rPr lang="en-US" smtClean="0"/>
              <a:t>14</a:t>
            </a:fld>
            <a:endParaRPr lang="en-US"/>
          </a:p>
        </p:txBody>
      </p:sp>
    </p:spTree>
    <p:extLst>
      <p:ext uri="{BB962C8B-B14F-4D97-AF65-F5344CB8AC3E}">
        <p14:creationId xmlns:p14="http://schemas.microsoft.com/office/powerpoint/2010/main" val="2191854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0E0F7-CA3E-4BC1-97B8-06672596AEBB}" type="slidenum">
              <a:rPr lang="en-US" smtClean="0"/>
              <a:t>15</a:t>
            </a:fld>
            <a:endParaRPr lang="en-US"/>
          </a:p>
        </p:txBody>
      </p:sp>
    </p:spTree>
    <p:extLst>
      <p:ext uri="{BB962C8B-B14F-4D97-AF65-F5344CB8AC3E}">
        <p14:creationId xmlns:p14="http://schemas.microsoft.com/office/powerpoint/2010/main" val="2764494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We also investigated the effect of particle size distribution. For all results presented so far, a mono-disperse system was assumed</a:t>
            </a:r>
            <a:r>
              <a:rPr lang="en-US" sz="1200" b="0" i="0" u="none" strike="noStrike" kern="1200" baseline="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930E0F7-CA3E-4BC1-97B8-06672596AEBB}" type="slidenum">
              <a:rPr lang="en-US" smtClean="0"/>
              <a:t>18</a:t>
            </a:fld>
            <a:endParaRPr lang="en-US"/>
          </a:p>
        </p:txBody>
      </p:sp>
    </p:spTree>
    <p:extLst>
      <p:ext uri="{BB962C8B-B14F-4D97-AF65-F5344CB8AC3E}">
        <p14:creationId xmlns:p14="http://schemas.microsoft.com/office/powerpoint/2010/main" val="2123710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0E0F7-CA3E-4BC1-97B8-06672596AEBB}" type="slidenum">
              <a:rPr lang="en-US" smtClean="0"/>
              <a:t>2</a:t>
            </a:fld>
            <a:endParaRPr lang="en-US"/>
          </a:p>
        </p:txBody>
      </p:sp>
    </p:spTree>
    <p:extLst>
      <p:ext uri="{BB962C8B-B14F-4D97-AF65-F5344CB8AC3E}">
        <p14:creationId xmlns:p14="http://schemas.microsoft.com/office/powerpoint/2010/main" val="3611855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0E0F7-CA3E-4BC1-97B8-06672596AEBB}" type="slidenum">
              <a:rPr lang="en-US" smtClean="0"/>
              <a:t>3</a:t>
            </a:fld>
            <a:endParaRPr lang="en-US"/>
          </a:p>
        </p:txBody>
      </p:sp>
    </p:spTree>
    <p:extLst>
      <p:ext uri="{BB962C8B-B14F-4D97-AF65-F5344CB8AC3E}">
        <p14:creationId xmlns:p14="http://schemas.microsoft.com/office/powerpoint/2010/main" val="2187632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0E0F7-CA3E-4BC1-97B8-06672596AEBB}" type="slidenum">
              <a:rPr lang="en-US" smtClean="0"/>
              <a:t>4</a:t>
            </a:fld>
            <a:endParaRPr lang="en-US"/>
          </a:p>
        </p:txBody>
      </p:sp>
    </p:spTree>
    <p:extLst>
      <p:ext uri="{BB962C8B-B14F-4D97-AF65-F5344CB8AC3E}">
        <p14:creationId xmlns:p14="http://schemas.microsoft.com/office/powerpoint/2010/main" val="3343911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0E0F7-CA3E-4BC1-97B8-06672596AEBB}" type="slidenum">
              <a:rPr lang="en-US" smtClean="0"/>
              <a:t>5</a:t>
            </a:fld>
            <a:endParaRPr lang="en-US"/>
          </a:p>
        </p:txBody>
      </p:sp>
    </p:spTree>
    <p:extLst>
      <p:ext uri="{BB962C8B-B14F-4D97-AF65-F5344CB8AC3E}">
        <p14:creationId xmlns:p14="http://schemas.microsoft.com/office/powerpoint/2010/main" val="697361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0E0F7-CA3E-4BC1-97B8-06672596AEBB}" type="slidenum">
              <a:rPr lang="en-US" smtClean="0"/>
              <a:t>6</a:t>
            </a:fld>
            <a:endParaRPr lang="en-US"/>
          </a:p>
        </p:txBody>
      </p:sp>
    </p:spTree>
    <p:extLst>
      <p:ext uri="{BB962C8B-B14F-4D97-AF65-F5344CB8AC3E}">
        <p14:creationId xmlns:p14="http://schemas.microsoft.com/office/powerpoint/2010/main" val="114186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0E0F7-CA3E-4BC1-97B8-06672596AEBB}" type="slidenum">
              <a:rPr lang="en-US" smtClean="0"/>
              <a:t>8</a:t>
            </a:fld>
            <a:endParaRPr lang="en-US"/>
          </a:p>
        </p:txBody>
      </p:sp>
    </p:spTree>
    <p:extLst>
      <p:ext uri="{BB962C8B-B14F-4D97-AF65-F5344CB8AC3E}">
        <p14:creationId xmlns:p14="http://schemas.microsoft.com/office/powerpoint/2010/main" val="4055166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0E0F7-CA3E-4BC1-97B8-06672596AEBB}" type="slidenum">
              <a:rPr lang="en-US" smtClean="0"/>
              <a:t>9</a:t>
            </a:fld>
            <a:endParaRPr lang="en-US"/>
          </a:p>
        </p:txBody>
      </p:sp>
    </p:spTree>
    <p:extLst>
      <p:ext uri="{BB962C8B-B14F-4D97-AF65-F5344CB8AC3E}">
        <p14:creationId xmlns:p14="http://schemas.microsoft.com/office/powerpoint/2010/main" val="2456641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0E0F7-CA3E-4BC1-97B8-06672596AEBB}" type="slidenum">
              <a:rPr lang="en-US" smtClean="0"/>
              <a:t>10</a:t>
            </a:fld>
            <a:endParaRPr lang="en-US"/>
          </a:p>
        </p:txBody>
      </p:sp>
    </p:spTree>
    <p:extLst>
      <p:ext uri="{BB962C8B-B14F-4D97-AF65-F5344CB8AC3E}">
        <p14:creationId xmlns:p14="http://schemas.microsoft.com/office/powerpoint/2010/main" val="365955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37" t="32856" r="36" b="18203"/>
          <a:stretch/>
        </p:blipFill>
        <p:spPr bwMode="auto">
          <a:xfrm>
            <a:off x="0" y="2293258"/>
            <a:ext cx="9144000" cy="4601028"/>
          </a:xfrm>
          <a:prstGeom prst="rect">
            <a:avLst/>
          </a:prstGeom>
          <a:noFill/>
          <a:effectLst>
            <a:innerShdw blurRad="1270000" dist="50800" dir="5400000">
              <a:prstClr val="black">
                <a:alpha val="98000"/>
              </a:prstClr>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8760" y="6319730"/>
            <a:ext cx="1426834" cy="347322"/>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02971" y="285430"/>
            <a:ext cx="6774772" cy="919232"/>
          </a:xfrm>
        </p:spPr>
        <p:txBody>
          <a:bodyPr anchor="b"/>
          <a:lstStyle>
            <a:lvl1pPr algn="l">
              <a:defRPr sz="4500" b="1">
                <a:solidFill>
                  <a:srgbClr val="373838"/>
                </a:solidFill>
              </a:defRPr>
            </a:lvl1pPr>
          </a:lstStyle>
          <a:p>
            <a:r>
              <a:rPr lang="en-US" dirty="0"/>
              <a:t>Master Cover Title</a:t>
            </a:r>
          </a:p>
        </p:txBody>
      </p:sp>
      <p:sp>
        <p:nvSpPr>
          <p:cNvPr id="38" name="Subtitle 2"/>
          <p:cNvSpPr>
            <a:spLocks noGrp="1"/>
          </p:cNvSpPr>
          <p:nvPr>
            <p:ph type="subTitle" idx="1" hasCustomPrompt="1"/>
          </p:nvPr>
        </p:nvSpPr>
        <p:spPr>
          <a:xfrm>
            <a:off x="202971" y="1208302"/>
            <a:ext cx="6774772" cy="373510"/>
          </a:xfrm>
        </p:spPr>
        <p:txBody>
          <a:bodyPr>
            <a:noAutofit/>
          </a:bodyPr>
          <a:lstStyle>
            <a:lvl1pPr marL="0" indent="0" algn="l">
              <a:buNone/>
              <a:defRPr sz="2400" b="1">
                <a:solidFill>
                  <a:srgbClr val="98C93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10575" y="284250"/>
            <a:ext cx="1745019" cy="694277"/>
          </a:xfrm>
          <a:prstGeom prst="rect">
            <a:avLst/>
          </a:prstGeom>
        </p:spPr>
      </p:pic>
      <p:cxnSp>
        <p:nvCxnSpPr>
          <p:cNvPr id="17" name="Straight Connector 16"/>
          <p:cNvCxnSpPr/>
          <p:nvPr userDrawn="1"/>
        </p:nvCxnSpPr>
        <p:spPr>
          <a:xfrm>
            <a:off x="0" y="2239990"/>
            <a:ext cx="9144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4" name="Subtitle 2"/>
          <p:cNvSpPr txBox="1">
            <a:spLocks/>
          </p:cNvSpPr>
          <p:nvPr userDrawn="1"/>
        </p:nvSpPr>
        <p:spPr>
          <a:xfrm>
            <a:off x="202971" y="6319730"/>
            <a:ext cx="3652052" cy="411271"/>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50" b="1" i="0" baseline="0" dirty="0">
                <a:solidFill>
                  <a:schemeClr val="bg1"/>
                </a:solidFill>
                <a:latin typeface="Garamond" panose="02020404030301010803" pitchFamily="18" charset="0"/>
              </a:rPr>
              <a:t>Solutions for Today </a:t>
            </a:r>
            <a:r>
              <a:rPr lang="en-US" sz="1350" b="1" i="0" kern="1200" dirty="0">
                <a:solidFill>
                  <a:schemeClr val="bg1"/>
                </a:solidFill>
                <a:effectLst/>
                <a:latin typeface="Garamond" panose="02020404030301010803" pitchFamily="18" charset="0"/>
                <a:ea typeface="+mn-ea"/>
                <a:cs typeface="+mn-cs"/>
              </a:rPr>
              <a:t>| </a:t>
            </a:r>
            <a:r>
              <a:rPr lang="en-US" sz="1350" b="1" i="0" baseline="0" dirty="0">
                <a:solidFill>
                  <a:schemeClr val="bg1"/>
                </a:solidFill>
                <a:latin typeface="Garamond" panose="02020404030301010803" pitchFamily="18" charset="0"/>
              </a:rPr>
              <a:t>Options for Tomorrow</a:t>
            </a:r>
          </a:p>
        </p:txBody>
      </p:sp>
    </p:spTree>
    <p:extLst>
      <p:ext uri="{BB962C8B-B14F-4D97-AF65-F5344CB8AC3E}">
        <p14:creationId xmlns:p14="http://schemas.microsoft.com/office/powerpoint/2010/main" val="530092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052" name="Picture 4" descr="http://www.zastavki.com/pictures/2560x1600/2009/Nature_Forest_The_road_through_the_national_park_017408_.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6167" b="13833"/>
          <a:stretch/>
        </p:blipFill>
        <p:spPr bwMode="auto">
          <a:xfrm>
            <a:off x="0" y="2293258"/>
            <a:ext cx="9144000" cy="4601028"/>
          </a:xfrm>
          <a:prstGeom prst="rect">
            <a:avLst/>
          </a:prstGeom>
          <a:noFill/>
          <a:effectLst>
            <a:innerShdw blurRad="1270000">
              <a:prstClr val="black"/>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4351" y="6319730"/>
            <a:ext cx="1371243" cy="333790"/>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02971" y="285430"/>
            <a:ext cx="6774772" cy="919232"/>
          </a:xfrm>
        </p:spPr>
        <p:txBody>
          <a:bodyPr anchor="b"/>
          <a:lstStyle>
            <a:lvl1pPr algn="l">
              <a:defRPr sz="4500" b="1">
                <a:solidFill>
                  <a:srgbClr val="373838"/>
                </a:solidFill>
              </a:defRPr>
            </a:lvl1pPr>
          </a:lstStyle>
          <a:p>
            <a:r>
              <a:rPr lang="en-US" dirty="0"/>
              <a:t>Master Cover Title</a:t>
            </a:r>
          </a:p>
        </p:txBody>
      </p:sp>
      <p:sp>
        <p:nvSpPr>
          <p:cNvPr id="38" name="Subtitle 2"/>
          <p:cNvSpPr>
            <a:spLocks noGrp="1"/>
          </p:cNvSpPr>
          <p:nvPr>
            <p:ph type="subTitle" idx="1" hasCustomPrompt="1"/>
          </p:nvPr>
        </p:nvSpPr>
        <p:spPr>
          <a:xfrm>
            <a:off x="202971" y="1208302"/>
            <a:ext cx="6774772" cy="373510"/>
          </a:xfrm>
        </p:spPr>
        <p:txBody>
          <a:bodyPr>
            <a:noAutofit/>
          </a:bodyPr>
          <a:lstStyle>
            <a:lvl1pPr marL="0" indent="0" algn="l">
              <a:buNone/>
              <a:defRPr sz="2400" b="1">
                <a:solidFill>
                  <a:srgbClr val="98C93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10575" y="382866"/>
            <a:ext cx="1745019" cy="694277"/>
          </a:xfrm>
          <a:prstGeom prst="rect">
            <a:avLst/>
          </a:prstGeom>
        </p:spPr>
      </p:pic>
      <p:cxnSp>
        <p:nvCxnSpPr>
          <p:cNvPr id="17" name="Straight Connector 16"/>
          <p:cNvCxnSpPr/>
          <p:nvPr userDrawn="1"/>
        </p:nvCxnSpPr>
        <p:spPr>
          <a:xfrm>
            <a:off x="0" y="2239990"/>
            <a:ext cx="9144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userDrawn="1"/>
        </p:nvSpPr>
        <p:spPr>
          <a:xfrm>
            <a:off x="202971" y="6319730"/>
            <a:ext cx="3652052" cy="411271"/>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50" b="1" i="0" baseline="0" dirty="0">
                <a:solidFill>
                  <a:schemeClr val="bg1"/>
                </a:solidFill>
                <a:latin typeface="Garamond" panose="02020404030301010803" pitchFamily="18" charset="0"/>
              </a:rPr>
              <a:t>Solutions for Today </a:t>
            </a:r>
            <a:r>
              <a:rPr lang="en-US" sz="1350" b="1" i="0" kern="1200" dirty="0">
                <a:solidFill>
                  <a:schemeClr val="bg1"/>
                </a:solidFill>
                <a:effectLst/>
                <a:latin typeface="Garamond" panose="02020404030301010803" pitchFamily="18" charset="0"/>
                <a:ea typeface="+mn-ea"/>
                <a:cs typeface="+mn-cs"/>
              </a:rPr>
              <a:t>| </a:t>
            </a:r>
            <a:r>
              <a:rPr lang="en-US" sz="1350" b="1" i="0" baseline="0" dirty="0">
                <a:solidFill>
                  <a:schemeClr val="bg1"/>
                </a:solidFill>
                <a:latin typeface="Garamond" panose="02020404030301010803" pitchFamily="18" charset="0"/>
              </a:rPr>
              <a:t>Options for Tomorrow</a:t>
            </a:r>
          </a:p>
        </p:txBody>
      </p:sp>
    </p:spTree>
    <p:extLst>
      <p:ext uri="{BB962C8B-B14F-4D97-AF65-F5344CB8AC3E}">
        <p14:creationId xmlns:p14="http://schemas.microsoft.com/office/powerpoint/2010/main" val="1987981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2" descr="http://rtv21.tv/web/wp-content/uploads/2015/04/pylon3.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9527" t="752" r="3726" b="2198"/>
          <a:stretch/>
        </p:blipFill>
        <p:spPr bwMode="auto">
          <a:xfrm flipH="1">
            <a:off x="4523175" y="-1"/>
            <a:ext cx="4620826" cy="6858001"/>
          </a:xfrm>
          <a:prstGeom prst="rect">
            <a:avLst/>
          </a:prstGeom>
          <a:noFill/>
          <a:effectLst>
            <a:innerShdw blurRad="1270000">
              <a:prstClr val="black">
                <a:alpha val="65000"/>
              </a:prstClr>
            </a:innerShdw>
          </a:effectLst>
          <a:extLst>
            <a:ext uri="{909E8E84-426E-40DD-AFC4-6F175D3DCCD1}">
              <a14:hiddenFill xmlns:a14="http://schemas.microsoft.com/office/drawing/2010/main">
                <a:solidFill>
                  <a:srgbClr val="FFFFFF"/>
                </a:solidFill>
              </a14:hiddenFill>
            </a:ext>
          </a:extLst>
        </p:spPr>
      </p:pic>
      <p:sp>
        <p:nvSpPr>
          <p:cNvPr id="20" name="Title 1"/>
          <p:cNvSpPr>
            <a:spLocks noGrp="1"/>
          </p:cNvSpPr>
          <p:nvPr>
            <p:ph type="ctrTitle" hasCustomPrompt="1"/>
          </p:nvPr>
        </p:nvSpPr>
        <p:spPr>
          <a:xfrm>
            <a:off x="166456" y="1202262"/>
            <a:ext cx="4168067" cy="2387600"/>
          </a:xfrm>
        </p:spPr>
        <p:txBody>
          <a:bodyPr anchor="b"/>
          <a:lstStyle>
            <a:lvl1pPr algn="ctr">
              <a:defRPr sz="4500" b="1">
                <a:solidFill>
                  <a:srgbClr val="373838"/>
                </a:solidFill>
              </a:defRPr>
            </a:lvl1pPr>
          </a:lstStyle>
          <a:p>
            <a:r>
              <a:rPr lang="en-US" dirty="0"/>
              <a:t>Master Cover Long Title</a:t>
            </a:r>
          </a:p>
        </p:txBody>
      </p:sp>
      <p:sp>
        <p:nvSpPr>
          <p:cNvPr id="21" name="Subtitle 2"/>
          <p:cNvSpPr>
            <a:spLocks noGrp="1"/>
          </p:cNvSpPr>
          <p:nvPr>
            <p:ph type="subTitle" idx="1" hasCustomPrompt="1"/>
          </p:nvPr>
        </p:nvSpPr>
        <p:spPr>
          <a:xfrm>
            <a:off x="166456" y="3681937"/>
            <a:ext cx="4168067" cy="1655762"/>
          </a:xfrm>
        </p:spPr>
        <p:txBody>
          <a:bodyPr/>
          <a:lstStyle>
            <a:lvl1pPr marL="0" indent="0" algn="ctr">
              <a:buNone/>
              <a:defRPr sz="1800" b="0">
                <a:solidFill>
                  <a:srgbClr val="373838"/>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Cover Subtitle</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85262" y="5521634"/>
            <a:ext cx="1745019" cy="694277"/>
          </a:xfrm>
          <a:prstGeom prst="rect">
            <a:avLst/>
          </a:prstGeom>
        </p:spPr>
      </p:pic>
      <p:sp>
        <p:nvSpPr>
          <p:cNvPr id="27" name="Rectangle 26"/>
          <p:cNvSpPr/>
          <p:nvPr userDrawn="1"/>
        </p:nvSpPr>
        <p:spPr>
          <a:xfrm flipH="1">
            <a:off x="39949" y="-9526"/>
            <a:ext cx="52920" cy="6858001"/>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p:cNvSpPr/>
          <p:nvPr userDrawn="1"/>
        </p:nvSpPr>
        <p:spPr>
          <a:xfrm rot="5400000">
            <a:off x="6276514" y="3990517"/>
            <a:ext cx="1114146" cy="4620825"/>
          </a:xfrm>
          <a:prstGeom prst="rect">
            <a:avLst/>
          </a:prstGeom>
          <a:gradFill flip="none" rotWithShape="1">
            <a:gsLst>
              <a:gs pos="0">
                <a:srgbClr val="373838">
                  <a:alpha val="0"/>
                </a:srgbClr>
              </a:gs>
              <a:gs pos="100000">
                <a:srgbClr val="000000">
                  <a:alpha val="37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2104" y="6338657"/>
            <a:ext cx="1371243" cy="33379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364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alpha val="82000"/>
          </a:schemeClr>
        </a:solidFill>
        <a:effectLst/>
      </p:bgPr>
    </p:bg>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7703" r="36" b="18098"/>
          <a:stretch/>
        </p:blipFill>
        <p:spPr bwMode="auto">
          <a:xfrm>
            <a:off x="0" y="-1"/>
            <a:ext cx="9144000" cy="6958633"/>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5" name="Round Single Corner Rectangle 14"/>
          <p:cNvSpPr/>
          <p:nvPr userDrawn="1"/>
        </p:nvSpPr>
        <p:spPr>
          <a:xfrm>
            <a:off x="95439" y="595084"/>
            <a:ext cx="6455228" cy="375920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itle 1"/>
          <p:cNvSpPr>
            <a:spLocks noGrp="1"/>
          </p:cNvSpPr>
          <p:nvPr>
            <p:ph type="ctrTitle" hasCustomPrompt="1"/>
          </p:nvPr>
        </p:nvSpPr>
        <p:spPr>
          <a:xfrm>
            <a:off x="485295" y="946590"/>
            <a:ext cx="5675514" cy="1697057"/>
          </a:xfrm>
        </p:spPr>
        <p:txBody>
          <a:bodyPr anchor="b"/>
          <a:lstStyle>
            <a:lvl1pPr algn="ctr">
              <a:defRPr sz="4500" b="1">
                <a:solidFill>
                  <a:srgbClr val="373838"/>
                </a:solidFill>
              </a:defRPr>
            </a:lvl1pPr>
          </a:lstStyle>
          <a:p>
            <a:r>
              <a:rPr lang="en-US" dirty="0"/>
              <a:t>Master Cover Longer Title</a:t>
            </a:r>
          </a:p>
        </p:txBody>
      </p:sp>
      <p:sp>
        <p:nvSpPr>
          <p:cNvPr id="25" name="Subtitle 2"/>
          <p:cNvSpPr>
            <a:spLocks noGrp="1"/>
          </p:cNvSpPr>
          <p:nvPr>
            <p:ph type="subTitle" idx="1" hasCustomPrompt="1"/>
          </p:nvPr>
        </p:nvSpPr>
        <p:spPr>
          <a:xfrm>
            <a:off x="485295" y="2745244"/>
            <a:ext cx="5675514" cy="954616"/>
          </a:xfrm>
        </p:spPr>
        <p:txBody>
          <a:bodyPr>
            <a:noAutofit/>
          </a:bodyPr>
          <a:lstStyle>
            <a:lvl1pPr marL="0" indent="0" algn="ctr">
              <a:buNone/>
              <a:defRPr sz="2400" b="0" baseline="0">
                <a:solidFill>
                  <a:srgbClr val="373838"/>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Cover Super-Long Subtitle with Names, Places, and Technologies</a:t>
            </a:r>
          </a:p>
        </p:txBody>
      </p:sp>
      <p:pic>
        <p:nvPicPr>
          <p:cNvPr id="34" name="Picture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996" y="6329779"/>
            <a:ext cx="1389773" cy="338300"/>
          </a:xfrm>
          <a:prstGeom prst="rect">
            <a:avLst/>
          </a:prstGeom>
          <a:effectLst>
            <a:outerShdw blurRad="63500" sx="102000" sy="102000" algn="ctr" rotWithShape="0">
              <a:prstClr val="black">
                <a:alpha val="40000"/>
              </a:prstClr>
            </a:outerShdw>
          </a:effectLst>
        </p:spPr>
      </p:pic>
      <p:sp>
        <p:nvSpPr>
          <p:cNvPr id="8" name="Round Single Corner Rectangle 7"/>
          <p:cNvSpPr/>
          <p:nvPr userDrawn="1"/>
        </p:nvSpPr>
        <p:spPr>
          <a:xfrm flipH="1">
            <a:off x="6504057" y="5056093"/>
            <a:ext cx="2542280" cy="1192307"/>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97391" y="5255534"/>
            <a:ext cx="2155611" cy="857636"/>
          </a:xfrm>
          <a:prstGeom prst="rect">
            <a:avLst/>
          </a:prstGeom>
        </p:spPr>
      </p:pic>
      <p:sp>
        <p:nvSpPr>
          <p:cNvPr id="14" name="Rectangle 13"/>
          <p:cNvSpPr/>
          <p:nvPr userDrawn="1"/>
        </p:nvSpPr>
        <p:spPr>
          <a:xfrm>
            <a:off x="9099172" y="5056093"/>
            <a:ext cx="45719" cy="1192308"/>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userDrawn="1"/>
        </p:nvSpPr>
        <p:spPr>
          <a:xfrm flipH="1">
            <a:off x="-1" y="595084"/>
            <a:ext cx="48830" cy="375920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9" name="Straight Connector 18"/>
          <p:cNvCxnSpPr/>
          <p:nvPr userDrawn="1"/>
        </p:nvCxnSpPr>
        <p:spPr>
          <a:xfrm>
            <a:off x="781239" y="2729606"/>
            <a:ext cx="5083628" cy="15639"/>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72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1" y="753618"/>
            <a:ext cx="7393781"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02971" y="1544980"/>
            <a:ext cx="868569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hasCustomPrompt="1"/>
          </p:nvPr>
        </p:nvSpPr>
        <p:spPr>
          <a:xfrm>
            <a:off x="202971" y="260268"/>
            <a:ext cx="8685691" cy="466737"/>
          </a:xfrm>
        </p:spPr>
        <p:txBody>
          <a:bodyPr anchor="b">
            <a:normAutofit/>
          </a:bodyPr>
          <a:lstStyle>
            <a:lvl1pPr algn="l">
              <a:defRPr sz="300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02971" y="799019"/>
            <a:ext cx="8685691" cy="352571"/>
          </a:xfrm>
        </p:spPr>
        <p:txBody>
          <a:bodyPr>
            <a:noAutofit/>
          </a:bodyPr>
          <a:lstStyle>
            <a:lvl1pPr marL="0" indent="0" algn="l">
              <a:buNone/>
              <a:defRPr sz="1350" b="0">
                <a:solidFill>
                  <a:srgbClr val="373838"/>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0585" y="260268"/>
            <a:ext cx="1222528" cy="486484"/>
          </a:xfrm>
          <a:prstGeom prst="rect">
            <a:avLst/>
          </a:prstGeom>
        </p:spPr>
      </p:pic>
      <p:sp>
        <p:nvSpPr>
          <p:cNvPr id="51" name="Rectangle 50"/>
          <p:cNvSpPr/>
          <p:nvPr userDrawn="1"/>
        </p:nvSpPr>
        <p:spPr>
          <a:xfrm>
            <a:off x="0" y="6258757"/>
            <a:ext cx="9144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p:cNvSpPr/>
          <p:nvPr userDrawn="1"/>
        </p:nvSpPr>
        <p:spPr>
          <a:xfrm rot="5400000" flipH="1">
            <a:off x="4549142" y="2272018"/>
            <a:ext cx="45719" cy="9144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Rectangle 52"/>
          <p:cNvSpPr/>
          <p:nvPr userDrawn="1"/>
        </p:nvSpPr>
        <p:spPr>
          <a:xfrm>
            <a:off x="8586436" y="6350000"/>
            <a:ext cx="372218" cy="30008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sz="1350" b="1" smtClean="0">
                <a:solidFill>
                  <a:schemeClr val="bg1"/>
                </a:solidFill>
                <a:latin typeface="Century Gothic" panose="020B0502020202020204" pitchFamily="34" charset="0"/>
              </a:rPr>
              <a:pPr/>
              <a:t>‹#›</a:t>
            </a:fld>
            <a:endParaRPr lang="en-US" sz="1350" dirty="0">
              <a:solidFill>
                <a:schemeClr val="bg1"/>
              </a:solidFill>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02970" y="6359239"/>
            <a:ext cx="1277499" cy="319330"/>
          </a:xfrm>
          <a:prstGeom prst="rect">
            <a:avLst/>
          </a:prstGeom>
          <a:effectLst>
            <a:outerShdw blurRad="63500" sx="102000" sy="102000" algn="ctr" rotWithShape="0">
              <a:prstClr val="black">
                <a:alpha val="28000"/>
              </a:prstClr>
            </a:outerShdw>
          </a:effectLst>
        </p:spPr>
      </p:pic>
      <p:pic>
        <p:nvPicPr>
          <p:cNvPr id="11" name="Picture 10"/>
          <p:cNvPicPr>
            <a:picLocks noChangeAspect="1"/>
          </p:cNvPicPr>
          <p:nvPr userDrawn="1"/>
        </p:nvPicPr>
        <p:blipFill>
          <a:blip r:embed="rId4"/>
          <a:stretch>
            <a:fillRect/>
          </a:stretch>
        </p:blipFill>
        <p:spPr>
          <a:xfrm>
            <a:off x="1898649" y="6380253"/>
            <a:ext cx="2774321" cy="274007"/>
          </a:xfrm>
          <a:prstGeom prst="rect">
            <a:avLst/>
          </a:prstGeom>
        </p:spPr>
      </p:pic>
    </p:spTree>
    <p:extLst>
      <p:ext uri="{BB962C8B-B14F-4D97-AF65-F5344CB8AC3E}">
        <p14:creationId xmlns:p14="http://schemas.microsoft.com/office/powerpoint/2010/main" val="1936361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1176950"/>
            <a:ext cx="9144000"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02971" y="1544980"/>
            <a:ext cx="868569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80250" y="260263"/>
            <a:ext cx="1608590" cy="640111"/>
          </a:xfrm>
          <a:prstGeom prst="rect">
            <a:avLst/>
          </a:prstGeom>
        </p:spPr>
      </p:pic>
      <p:sp>
        <p:nvSpPr>
          <p:cNvPr id="51" name="Rectangle 50"/>
          <p:cNvSpPr/>
          <p:nvPr userDrawn="1"/>
        </p:nvSpPr>
        <p:spPr>
          <a:xfrm>
            <a:off x="0" y="6258757"/>
            <a:ext cx="9144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p:cNvSpPr/>
          <p:nvPr userDrawn="1"/>
        </p:nvSpPr>
        <p:spPr>
          <a:xfrm rot="5400000" flipH="1">
            <a:off x="4549142" y="2272018"/>
            <a:ext cx="45719" cy="9144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Rectangle 52"/>
          <p:cNvSpPr/>
          <p:nvPr userDrawn="1"/>
        </p:nvSpPr>
        <p:spPr>
          <a:xfrm>
            <a:off x="8586436" y="6350000"/>
            <a:ext cx="372218" cy="30008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sz="1350" b="1" smtClean="0">
                <a:solidFill>
                  <a:schemeClr val="bg1"/>
                </a:solidFill>
                <a:latin typeface="Century Gothic" panose="020B0502020202020204" pitchFamily="34" charset="0"/>
              </a:rPr>
              <a:pPr/>
              <a:t>‹#›</a:t>
            </a:fld>
            <a:endParaRPr lang="en-US" sz="1350" dirty="0">
              <a:solidFill>
                <a:schemeClr val="bg1"/>
              </a:solidFill>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02969" y="6377169"/>
            <a:ext cx="1294532" cy="323587"/>
          </a:xfrm>
          <a:prstGeom prst="rect">
            <a:avLst/>
          </a:prstGeom>
          <a:effectLst>
            <a:outerShdw blurRad="63500" sx="102000" sy="102000" algn="ctr" rotWithShape="0">
              <a:prstClr val="black">
                <a:alpha val="28000"/>
              </a:prstClr>
            </a:outerShdw>
          </a:effectLst>
        </p:spPr>
      </p:pic>
      <p:sp>
        <p:nvSpPr>
          <p:cNvPr id="11" name="Title 1"/>
          <p:cNvSpPr>
            <a:spLocks noGrp="1"/>
          </p:cNvSpPr>
          <p:nvPr>
            <p:ph type="ctrTitle" hasCustomPrompt="1"/>
          </p:nvPr>
        </p:nvSpPr>
        <p:spPr>
          <a:xfrm>
            <a:off x="202971" y="146034"/>
            <a:ext cx="6607705" cy="985515"/>
          </a:xfrm>
        </p:spPr>
        <p:txBody>
          <a:bodyPr anchor="b">
            <a:normAutofit/>
          </a:bodyPr>
          <a:lstStyle>
            <a:lvl1pPr algn="l">
              <a:defRPr sz="2700" b="1">
                <a:solidFill>
                  <a:srgbClr val="373838"/>
                </a:solidFill>
              </a:defRPr>
            </a:lvl1pPr>
          </a:lstStyle>
          <a:p>
            <a:r>
              <a:rPr lang="en-US" dirty="0"/>
              <a:t>Master Page Title 1</a:t>
            </a:r>
            <a:br>
              <a:rPr lang="en-US" dirty="0"/>
            </a:br>
            <a:r>
              <a:rPr lang="en-US" dirty="0"/>
              <a:t>Two Lines</a:t>
            </a:r>
          </a:p>
        </p:txBody>
      </p:sp>
    </p:spTree>
    <p:extLst>
      <p:ext uri="{BB962C8B-B14F-4D97-AF65-F5344CB8AC3E}">
        <p14:creationId xmlns:p14="http://schemas.microsoft.com/office/powerpoint/2010/main" val="1978112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2" name="Rectangle 21"/>
          <p:cNvSpPr/>
          <p:nvPr userDrawn="1"/>
        </p:nvSpPr>
        <p:spPr>
          <a:xfrm rot="5400000" flipH="1">
            <a:off x="4549142" y="1732378"/>
            <a:ext cx="45719" cy="9144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p:cNvSpPr/>
          <p:nvPr userDrawn="1"/>
        </p:nvSpPr>
        <p:spPr>
          <a:xfrm>
            <a:off x="8586436" y="6407238"/>
            <a:ext cx="372218" cy="300082"/>
          </a:xfrm>
          <a:prstGeom prst="rect">
            <a:avLst/>
          </a:prstGeom>
          <a:effectLst/>
        </p:spPr>
        <p:txBody>
          <a:bodyPr wrap="none">
            <a:spAutoFit/>
          </a:bodyPr>
          <a:lstStyle/>
          <a:p>
            <a:fld id="{BD1BBCF7-C2B2-490C-A676-4763179728A4}" type="slidenum">
              <a:rPr lang="en-US" sz="1350" b="1" smtClean="0">
                <a:solidFill>
                  <a:srgbClr val="373838"/>
                </a:solidFill>
                <a:latin typeface="Century Gothic" panose="020B0502020202020204" pitchFamily="34" charset="0"/>
              </a:rPr>
              <a:pPr/>
              <a:t>‹#›</a:t>
            </a:fld>
            <a:endParaRPr lang="en-US" sz="1350" dirty="0">
              <a:solidFill>
                <a:srgbClr val="373838"/>
              </a:solidFill>
            </a:endParaRPr>
          </a:p>
        </p:txBody>
      </p:sp>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r="54398" b="-7124"/>
          <a:stretch/>
        </p:blipFill>
        <p:spPr>
          <a:xfrm>
            <a:off x="202969" y="6435578"/>
            <a:ext cx="1288376" cy="323222"/>
          </a:xfrm>
          <a:prstGeom prst="rect">
            <a:avLst/>
          </a:prstGeom>
          <a:solidFill>
            <a:schemeClr val="bg1"/>
          </a:solidFill>
          <a:effectLst/>
        </p:spPr>
      </p:pic>
      <p:sp>
        <p:nvSpPr>
          <p:cNvPr id="28" name="Title 1"/>
          <p:cNvSpPr>
            <a:spLocks noGrp="1"/>
          </p:cNvSpPr>
          <p:nvPr>
            <p:ph type="ctrTitle" hasCustomPrompt="1"/>
          </p:nvPr>
        </p:nvSpPr>
        <p:spPr>
          <a:xfrm>
            <a:off x="202972" y="251390"/>
            <a:ext cx="3988029" cy="600980"/>
          </a:xfrm>
        </p:spPr>
        <p:txBody>
          <a:bodyPr anchor="b">
            <a:normAutofit/>
          </a:bodyPr>
          <a:lstStyle>
            <a:lvl1pPr algn="l">
              <a:defRPr sz="3000" b="1">
                <a:solidFill>
                  <a:srgbClr val="373838"/>
                </a:solidFill>
              </a:defRPr>
            </a:lvl1pPr>
          </a:lstStyle>
          <a:p>
            <a:r>
              <a:rPr lang="en-US" dirty="0"/>
              <a:t>Master Page Title 1</a:t>
            </a:r>
          </a:p>
        </p:txBody>
      </p:sp>
      <p:sp>
        <p:nvSpPr>
          <p:cNvPr id="29" name="Subtitle 2"/>
          <p:cNvSpPr>
            <a:spLocks noGrp="1"/>
          </p:cNvSpPr>
          <p:nvPr>
            <p:ph type="subTitle" idx="13" hasCustomPrompt="1"/>
          </p:nvPr>
        </p:nvSpPr>
        <p:spPr>
          <a:xfrm>
            <a:off x="202972" y="878777"/>
            <a:ext cx="3988029" cy="373510"/>
          </a:xfrm>
        </p:spPr>
        <p:txBody>
          <a:bodyPr>
            <a:noAutofit/>
          </a:bodyPr>
          <a:lstStyle>
            <a:lvl1pPr marL="0" indent="0" algn="l">
              <a:buNone/>
              <a:defRPr sz="1350" b="1">
                <a:solidFill>
                  <a:srgbClr val="373838"/>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Page Subtitle</a:t>
            </a: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7031036" y="251391"/>
            <a:ext cx="1883826" cy="735117"/>
          </a:xfrm>
          <a:prstGeom prst="rect">
            <a:avLst/>
          </a:prstGeom>
        </p:spPr>
      </p:pic>
    </p:spTree>
    <p:extLst>
      <p:ext uri="{BB962C8B-B14F-4D97-AF65-F5344CB8AC3E}">
        <p14:creationId xmlns:p14="http://schemas.microsoft.com/office/powerpoint/2010/main" val="1927980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43" name="Straight Connector 42"/>
          <p:cNvCxnSpPr/>
          <p:nvPr userDrawn="1"/>
        </p:nvCxnSpPr>
        <p:spPr>
          <a:xfrm flipV="1">
            <a:off x="0" y="600912"/>
            <a:ext cx="7787634" cy="2"/>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02971" y="1544980"/>
            <a:ext cx="868569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ubtitle 2"/>
          <p:cNvSpPr>
            <a:spLocks noGrp="1"/>
          </p:cNvSpPr>
          <p:nvPr>
            <p:ph type="subTitle" idx="13" hasCustomPrompt="1"/>
          </p:nvPr>
        </p:nvSpPr>
        <p:spPr>
          <a:xfrm>
            <a:off x="202971" y="799019"/>
            <a:ext cx="8685691" cy="352571"/>
          </a:xfrm>
        </p:spPr>
        <p:txBody>
          <a:bodyPr>
            <a:noAutofit/>
          </a:bodyPr>
          <a:lstStyle>
            <a:lvl1pPr marL="0" indent="0" algn="l">
              <a:buNone/>
              <a:defRPr sz="1350" b="0">
                <a:solidFill>
                  <a:srgbClr val="373838"/>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87634" y="61172"/>
            <a:ext cx="1356366" cy="539742"/>
          </a:xfrm>
          <a:prstGeom prst="rect">
            <a:avLst/>
          </a:prstGeom>
        </p:spPr>
      </p:pic>
      <p:sp>
        <p:nvSpPr>
          <p:cNvPr id="51" name="Rectangle 50"/>
          <p:cNvSpPr/>
          <p:nvPr userDrawn="1"/>
        </p:nvSpPr>
        <p:spPr>
          <a:xfrm>
            <a:off x="0" y="6403544"/>
            <a:ext cx="9144000" cy="372212"/>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p:cNvSpPr/>
          <p:nvPr userDrawn="1"/>
        </p:nvSpPr>
        <p:spPr>
          <a:xfrm rot="5400000" flipH="1">
            <a:off x="4549142" y="2272018"/>
            <a:ext cx="45719" cy="9144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Rectangle 52"/>
          <p:cNvSpPr/>
          <p:nvPr userDrawn="1"/>
        </p:nvSpPr>
        <p:spPr>
          <a:xfrm>
            <a:off x="8524381" y="6447125"/>
            <a:ext cx="644728" cy="30008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sz="1350" b="1" smtClean="0">
                <a:solidFill>
                  <a:schemeClr val="bg1"/>
                </a:solidFill>
                <a:latin typeface="Century Gothic" panose="020B0502020202020204" pitchFamily="34" charset="0"/>
              </a:rPr>
              <a:pPr/>
              <a:t>‹#›</a:t>
            </a:fld>
            <a:r>
              <a:rPr lang="en-US" sz="1350" b="1" dirty="0">
                <a:solidFill>
                  <a:schemeClr val="bg1"/>
                </a:solidFill>
                <a:latin typeface="Century Gothic" panose="020B0502020202020204" pitchFamily="34" charset="0"/>
              </a:rPr>
              <a:t>/24</a:t>
            </a:r>
            <a:endParaRPr lang="en-US" sz="1350" dirty="0">
              <a:solidFill>
                <a:schemeClr val="bg1"/>
              </a:solidFill>
            </a:endParaRPr>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101370" y="6427877"/>
            <a:ext cx="1277499" cy="319330"/>
          </a:xfrm>
          <a:prstGeom prst="rect">
            <a:avLst/>
          </a:prstGeom>
          <a:effectLst>
            <a:outerShdw blurRad="63500" sx="102000" sy="102000" algn="ctr" rotWithShape="0">
              <a:prstClr val="black">
                <a:alpha val="28000"/>
              </a:prstClr>
            </a:outerShdw>
          </a:effectLst>
        </p:spPr>
      </p:pic>
      <p:pic>
        <p:nvPicPr>
          <p:cNvPr id="16" name="Picture 15"/>
          <p:cNvPicPr>
            <a:picLocks noChangeAspect="1"/>
          </p:cNvPicPr>
          <p:nvPr userDrawn="1"/>
        </p:nvPicPr>
        <p:blipFill>
          <a:blip r:embed="rId4"/>
          <a:stretch>
            <a:fillRect/>
          </a:stretch>
        </p:blipFill>
        <p:spPr>
          <a:xfrm>
            <a:off x="1708149" y="6450538"/>
            <a:ext cx="2774321" cy="274007"/>
          </a:xfrm>
          <a:prstGeom prst="rect">
            <a:avLst/>
          </a:prstGeom>
        </p:spPr>
      </p:pic>
      <p:pic>
        <p:nvPicPr>
          <p:cNvPr id="17" name="Picture 2" descr="Image result for cpcbiomass"/>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362176" y="6403543"/>
            <a:ext cx="720908" cy="367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884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C882809-195B-4C71-AF45-AF8015062DE4}" type="datetimeFigureOut">
              <a:rPr lang="en-US" smtClean="0"/>
              <a:pPr/>
              <a:t>4/24/2018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D1BBCF7-C2B2-490C-A676-4763179728A4}" type="slidenum">
              <a:rPr lang="en-US" smtClean="0"/>
              <a:pPr/>
              <a:t>‹#›</a:t>
            </a:fld>
            <a:endParaRPr lang="en-US"/>
          </a:p>
        </p:txBody>
      </p:sp>
    </p:spTree>
    <p:extLst>
      <p:ext uri="{BB962C8B-B14F-4D97-AF65-F5344CB8AC3E}">
        <p14:creationId xmlns:p14="http://schemas.microsoft.com/office/powerpoint/2010/main" val="1906583012"/>
      </p:ext>
    </p:extLst>
  </p:cSld>
  <p:clrMap bg1="lt1" tx1="dk1" bg2="lt2" tx2="dk2" accent1="accent1" accent2="accent2" accent3="accent3" accent4="accent4" accent5="accent5" accent6="accent6" hlink="hlink" folHlink="folHlink"/>
  <p:sldLayoutIdLst>
    <p:sldLayoutId id="2147483658" r:id="rId1"/>
    <p:sldLayoutId id="2147483672" r:id="rId2"/>
    <p:sldLayoutId id="2147483649" r:id="rId3"/>
    <p:sldLayoutId id="2147483660" r:id="rId4"/>
    <p:sldLayoutId id="2147483661" r:id="rId5"/>
    <p:sldLayoutId id="2147483670" r:id="rId6"/>
    <p:sldLayoutId id="2147483671" r:id="rId7"/>
    <p:sldLayoutId id="2147483673" r:id="rId8"/>
  </p:sldLayoutIdLst>
  <p:txStyles>
    <p:titleStyle>
      <a:lvl1pPr algn="l" defTabSz="685800" rtl="0" eaLnBrk="1" latinLnBrk="0" hangingPunct="1">
        <a:lnSpc>
          <a:spcPct val="90000"/>
        </a:lnSpc>
        <a:spcBef>
          <a:spcPct val="0"/>
        </a:spcBef>
        <a:buNone/>
        <a:defRPr sz="3300" b="0" kern="1200">
          <a:solidFill>
            <a:srgbClr val="373838"/>
          </a:solidFill>
          <a:latin typeface="Century Gothic" panose="020B0502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kern="1200">
          <a:solidFill>
            <a:srgbClr val="373838"/>
          </a:solidFill>
          <a:latin typeface="Garamond" panose="02020404030301010803" pitchFamily="18"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373838"/>
          </a:solidFill>
          <a:latin typeface="Garamond" panose="02020404030301010803" pitchFamily="18"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373838"/>
          </a:solidFill>
          <a:latin typeface="Garamond" panose="02020404030301010803" pitchFamily="18"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373838"/>
          </a:solidFill>
          <a:latin typeface="Garamond" panose="02020404030301010803" pitchFamily="18"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373838"/>
          </a:solidFill>
          <a:latin typeface="Garamond" panose="020204040303010108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video" Target="../media/media5.wmv"/><Relationship Id="rId13" Type="http://schemas.openxmlformats.org/officeDocument/2006/relationships/slideLayout" Target="../slideLayouts/slideLayout5.xml"/><Relationship Id="rId18" Type="http://schemas.openxmlformats.org/officeDocument/2006/relationships/image" Target="../media/image31.png"/><Relationship Id="rId3" Type="http://schemas.microsoft.com/office/2007/relationships/media" Target="../media/media3.mp4"/><Relationship Id="rId7" Type="http://schemas.microsoft.com/office/2007/relationships/media" Target="../media/media5.wmv"/><Relationship Id="rId12" Type="http://schemas.openxmlformats.org/officeDocument/2006/relationships/video" Target="../media/media7.wmv"/><Relationship Id="rId17" Type="http://schemas.openxmlformats.org/officeDocument/2006/relationships/image" Target="../media/image16.png"/><Relationship Id="rId2" Type="http://schemas.openxmlformats.org/officeDocument/2006/relationships/video" Target="../media/media2.mp4"/><Relationship Id="rId16" Type="http://schemas.openxmlformats.org/officeDocument/2006/relationships/image" Target="../media/image30.png"/><Relationship Id="rId1" Type="http://schemas.microsoft.com/office/2007/relationships/media" Target="../media/media2.mp4"/><Relationship Id="rId6" Type="http://schemas.openxmlformats.org/officeDocument/2006/relationships/video" Target="../media/media4.mp4"/><Relationship Id="rId11" Type="http://schemas.microsoft.com/office/2007/relationships/media" Target="../media/media7.wmv"/><Relationship Id="rId5" Type="http://schemas.microsoft.com/office/2007/relationships/media" Target="../media/media4.mp4"/><Relationship Id="rId15" Type="http://schemas.openxmlformats.org/officeDocument/2006/relationships/image" Target="../media/image29.png"/><Relationship Id="rId10" Type="http://schemas.openxmlformats.org/officeDocument/2006/relationships/video" Target="../media/media6.wmv"/><Relationship Id="rId4" Type="http://schemas.openxmlformats.org/officeDocument/2006/relationships/video" Target="../media/media3.mp4"/><Relationship Id="rId9" Type="http://schemas.microsoft.com/office/2007/relationships/media" Target="../media/media6.wmv"/><Relationship Id="rId1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8.wmv"/><Relationship Id="rId1" Type="http://schemas.microsoft.com/office/2007/relationships/media" Target="../media/media8.wmv"/><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3.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202971" y="377056"/>
            <a:ext cx="6917496" cy="808277"/>
          </a:xfrm>
        </p:spPr>
        <p:txBody>
          <a:bodyPr>
            <a:noAutofit/>
          </a:bodyPr>
          <a:lstStyle/>
          <a:p>
            <a:r>
              <a:rPr lang="en-US" sz="2400" dirty="0"/>
              <a:t>Numerical simulation and experimental study of a small-scale circulating fluidized bed</a:t>
            </a:r>
          </a:p>
        </p:txBody>
      </p:sp>
      <p:sp>
        <p:nvSpPr>
          <p:cNvPr id="7" name="Subtitle 2"/>
          <p:cNvSpPr>
            <a:spLocks noGrp="1"/>
          </p:cNvSpPr>
          <p:nvPr>
            <p:ph type="subTitle" idx="1"/>
          </p:nvPr>
        </p:nvSpPr>
        <p:spPr>
          <a:xfrm>
            <a:off x="202970" y="1261533"/>
            <a:ext cx="8439585" cy="872067"/>
          </a:xfrm>
        </p:spPr>
        <p:txBody>
          <a:bodyPr/>
          <a:lstStyle/>
          <a:p>
            <a:r>
              <a:rPr lang="en-US" sz="2000" dirty="0">
                <a:solidFill>
                  <a:schemeClr val="tx1"/>
                </a:solidFill>
              </a:rPr>
              <a:t>Yupeng Xu, Jordan Musser, Tingwen Li, William Rogers, </a:t>
            </a:r>
            <a:r>
              <a:rPr lang="en-US" sz="2000" dirty="0" err="1">
                <a:solidFill>
                  <a:schemeClr val="tx1"/>
                </a:solidFill>
              </a:rPr>
              <a:t>Rupen</a:t>
            </a:r>
            <a:r>
              <a:rPr lang="en-US" sz="2000" dirty="0">
                <a:solidFill>
                  <a:schemeClr val="tx1"/>
                </a:solidFill>
              </a:rPr>
              <a:t> </a:t>
            </a:r>
            <a:r>
              <a:rPr lang="en-US" sz="2000" dirty="0" err="1">
                <a:solidFill>
                  <a:schemeClr val="tx1"/>
                </a:solidFill>
              </a:rPr>
              <a:t>Panday</a:t>
            </a:r>
            <a:r>
              <a:rPr lang="en-US" sz="2000" dirty="0">
                <a:solidFill>
                  <a:schemeClr val="tx1"/>
                </a:solidFill>
              </a:rPr>
              <a:t>, </a:t>
            </a:r>
            <a:r>
              <a:rPr lang="en-US" sz="2000" dirty="0" err="1">
                <a:solidFill>
                  <a:schemeClr val="tx1"/>
                </a:solidFill>
              </a:rPr>
              <a:t>Balaji</a:t>
            </a:r>
            <a:r>
              <a:rPr lang="en-US" sz="2000" dirty="0">
                <a:solidFill>
                  <a:schemeClr val="tx1"/>
                </a:solidFill>
              </a:rPr>
              <a:t> </a:t>
            </a:r>
            <a:r>
              <a:rPr lang="en-US" sz="2000" dirty="0" err="1">
                <a:solidFill>
                  <a:schemeClr val="tx1"/>
                </a:solidFill>
              </a:rPr>
              <a:t>Gopalan</a:t>
            </a:r>
            <a:r>
              <a:rPr lang="en-US" sz="2000" dirty="0">
                <a:solidFill>
                  <a:schemeClr val="tx1"/>
                </a:solidFill>
              </a:rPr>
              <a:t>, Greggory </a:t>
            </a:r>
            <a:r>
              <a:rPr lang="en-US" sz="2000" dirty="0" err="1">
                <a:solidFill>
                  <a:schemeClr val="tx1"/>
                </a:solidFill>
              </a:rPr>
              <a:t>Breault</a:t>
            </a:r>
            <a:r>
              <a:rPr lang="en-US" sz="2000" dirty="0">
                <a:solidFill>
                  <a:schemeClr val="tx1"/>
                </a:solidFill>
              </a:rPr>
              <a:t>, Jonathan Tucker </a:t>
            </a:r>
          </a:p>
          <a:p>
            <a:endParaRPr lang="en-US" sz="2000" dirty="0"/>
          </a:p>
        </p:txBody>
      </p:sp>
      <p:sp>
        <p:nvSpPr>
          <p:cNvPr id="4" name="Subtitle 2"/>
          <p:cNvSpPr txBox="1">
            <a:spLocks/>
          </p:cNvSpPr>
          <p:nvPr/>
        </p:nvSpPr>
        <p:spPr>
          <a:xfrm>
            <a:off x="6161314" y="2327749"/>
            <a:ext cx="2982686" cy="186590"/>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050" b="1" dirty="0">
                <a:solidFill>
                  <a:srgbClr val="373838"/>
                </a:solidFill>
                <a:latin typeface="Century Gothic" panose="020B0502020202020204" pitchFamily="34" charset="0"/>
              </a:rPr>
              <a:t>Month 31, 2016</a:t>
            </a:r>
          </a:p>
        </p:txBody>
      </p:sp>
    </p:spTree>
    <p:extLst>
      <p:ext uri="{BB962C8B-B14F-4D97-AF65-F5344CB8AC3E}">
        <p14:creationId xmlns:p14="http://schemas.microsoft.com/office/powerpoint/2010/main" val="190444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2400"/>
              <a:t>Detailed comparison</a:t>
            </a:r>
            <a:endParaRPr lang="en-US" sz="2400" dirty="0"/>
          </a:p>
        </p:txBody>
      </p:sp>
      <p:pic>
        <p:nvPicPr>
          <p:cNvPr id="5" name="20170314_27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5"/>
          <a:srcRect t="39128" b="1933"/>
          <a:stretch/>
        </p:blipFill>
        <p:spPr>
          <a:xfrm rot="5400000" flipV="1">
            <a:off x="-1199208" y="2917652"/>
            <a:ext cx="4512261" cy="1495943"/>
          </a:xfrm>
          <a:prstGeom prst="rect">
            <a:avLst/>
          </a:prstGeom>
        </p:spPr>
      </p:pic>
      <p:pic>
        <p:nvPicPr>
          <p:cNvPr id="6" name="20170314_30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6"/>
          <a:srcRect t="37603"/>
          <a:stretch/>
        </p:blipFill>
        <p:spPr>
          <a:xfrm rot="16200000" flipH="1">
            <a:off x="1797945" y="2870737"/>
            <a:ext cx="4517136" cy="1585424"/>
          </a:xfrm>
          <a:prstGeom prst="rect">
            <a:avLst/>
          </a:prstGeom>
        </p:spPr>
      </p:pic>
      <p:pic>
        <p:nvPicPr>
          <p:cNvPr id="7" name="20170314_325">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7"/>
          <a:srcRect t="32954" b="9071"/>
          <a:stretch/>
        </p:blipFill>
        <p:spPr>
          <a:xfrm rot="16200000" flipH="1">
            <a:off x="4647249" y="2932490"/>
            <a:ext cx="4517136" cy="1473087"/>
          </a:xfrm>
          <a:prstGeom prst="rect">
            <a:avLst/>
          </a:prstGeom>
        </p:spPr>
      </p:pic>
      <p:pic>
        <p:nvPicPr>
          <p:cNvPr id="4" name="KochHill1">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rotWithShape="1">
          <a:blip r:embed="rId18"/>
          <a:srcRect l="22299" t="10533" r="24233" b="19468"/>
          <a:stretch/>
        </p:blipFill>
        <p:spPr>
          <a:xfrm>
            <a:off x="1840796" y="1406937"/>
            <a:ext cx="1266711" cy="4517136"/>
          </a:xfrm>
          <a:prstGeom prst="rect">
            <a:avLst/>
          </a:prstGeom>
        </p:spPr>
      </p:pic>
      <p:pic>
        <p:nvPicPr>
          <p:cNvPr id="8" name="KochHill2">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rotWithShape="1">
          <a:blip r:embed="rId18"/>
          <a:srcRect l="22677" t="9429" r="23855" b="19707"/>
          <a:stretch/>
        </p:blipFill>
        <p:spPr>
          <a:xfrm>
            <a:off x="4854170" y="1411075"/>
            <a:ext cx="1251263" cy="4517136"/>
          </a:xfrm>
          <a:prstGeom prst="rect">
            <a:avLst/>
          </a:prstGeom>
        </p:spPr>
      </p:pic>
      <p:pic>
        <p:nvPicPr>
          <p:cNvPr id="9" name="KochHill3">
            <a:hlinkClick r:id="" action="ppaction://media"/>
          </p:cNvPr>
          <p:cNvPicPr>
            <a:picLocks noChangeAspect="1"/>
          </p:cNvPicPr>
          <p:nvPr>
            <a:videoFile r:link="rId12"/>
            <p:extLst>
              <p:ext uri="{DAA4B4D4-6D71-4841-9C94-3DE7FCFB9230}">
                <p14:media xmlns:p14="http://schemas.microsoft.com/office/powerpoint/2010/main" r:embed="rId11"/>
              </p:ext>
            </p:extLst>
          </p:nvPr>
        </p:nvPicPr>
        <p:blipFill rotWithShape="1">
          <a:blip r:embed="rId18"/>
          <a:srcRect l="23981" t="10177" r="24233" b="19946"/>
          <a:stretch/>
        </p:blipFill>
        <p:spPr>
          <a:xfrm>
            <a:off x="7664262" y="1412589"/>
            <a:ext cx="1229043" cy="4517136"/>
          </a:xfrm>
          <a:prstGeom prst="rect">
            <a:avLst/>
          </a:prstGeom>
        </p:spPr>
      </p:pic>
      <p:sp>
        <p:nvSpPr>
          <p:cNvPr id="2" name="Subtitle 1"/>
          <p:cNvSpPr>
            <a:spLocks noGrp="1"/>
          </p:cNvSpPr>
          <p:nvPr>
            <p:ph type="subTitle" idx="13"/>
          </p:nvPr>
        </p:nvSpPr>
        <p:spPr/>
        <p:txBody>
          <a:bodyPr/>
          <a:lstStyle/>
          <a:p>
            <a:r>
              <a:rPr lang="en-US" dirty="0"/>
              <a:t>Qualitative comparison</a:t>
            </a:r>
          </a:p>
        </p:txBody>
      </p:sp>
      <p:sp>
        <p:nvSpPr>
          <p:cNvPr id="17" name="Rectangle 16"/>
          <p:cNvSpPr/>
          <p:nvPr/>
        </p:nvSpPr>
        <p:spPr>
          <a:xfrm>
            <a:off x="1372724" y="1035548"/>
            <a:ext cx="864339"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Case 1 </a:t>
            </a:r>
            <a:endParaRPr lang="en-US" dirty="0"/>
          </a:p>
        </p:txBody>
      </p:sp>
      <p:sp>
        <p:nvSpPr>
          <p:cNvPr id="18" name="Rectangle 17"/>
          <p:cNvSpPr/>
          <p:nvPr/>
        </p:nvSpPr>
        <p:spPr>
          <a:xfrm>
            <a:off x="4370279" y="1035548"/>
            <a:ext cx="864339"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Case 2 </a:t>
            </a:r>
            <a:endParaRPr lang="en-US" dirty="0"/>
          </a:p>
        </p:txBody>
      </p:sp>
      <p:sp>
        <p:nvSpPr>
          <p:cNvPr id="19" name="Rectangle 18"/>
          <p:cNvSpPr/>
          <p:nvPr/>
        </p:nvSpPr>
        <p:spPr>
          <a:xfrm>
            <a:off x="7042057" y="1015147"/>
            <a:ext cx="864339"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Case 3 </a:t>
            </a:r>
            <a:endParaRPr lang="en-US" dirty="0"/>
          </a:p>
        </p:txBody>
      </p:sp>
    </p:spTree>
    <p:extLst>
      <p:ext uri="{BB962C8B-B14F-4D97-AF65-F5344CB8AC3E}">
        <p14:creationId xmlns:p14="http://schemas.microsoft.com/office/powerpoint/2010/main" val="47645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81" fill="hold"/>
                                        <p:tgtEl>
                                          <p:spTgt spid="5"/>
                                        </p:tgtEl>
                                      </p:cBhvr>
                                    </p:cmd>
                                  </p:childTnLst>
                                </p:cTn>
                              </p:par>
                              <p:par>
                                <p:cTn id="7" presetID="2" presetClass="mediacall" presetSubtype="0" fill="hold" nodeType="withEffect">
                                  <p:stCondLst>
                                    <p:cond delay="0"/>
                                  </p:stCondLst>
                                  <p:childTnLst>
                                    <p:cmd type="call" cmd="togglePause">
                                      <p:cBhvr>
                                        <p:cTn id="8" dur="1" fill="hold"/>
                                        <p:tgtEl>
                                          <p:spTgt spid="6"/>
                                        </p:tgtEl>
                                      </p:cBhvr>
                                    </p:cmd>
                                  </p:childTnLst>
                                </p:cTn>
                              </p:par>
                              <p:par>
                                <p:cTn id="9" presetID="2" presetClass="mediacall" presetSubtype="0" fill="hold" nodeType="withEffect">
                                  <p:stCondLst>
                                    <p:cond delay="0"/>
                                  </p:stCondLst>
                                  <p:childTnLst>
                                    <p:cmd type="call" cmd="togglePause">
                                      <p:cBhvr>
                                        <p:cTn id="10" dur="1" fill="hold"/>
                                        <p:tgtEl>
                                          <p:spTgt spid="7"/>
                                        </p:tgtEl>
                                      </p:cBhvr>
                                    </p:cmd>
                                  </p:childTnLst>
                                </p:cTn>
                              </p:par>
                              <p:par>
                                <p:cTn id="11" presetID="2" presetClass="mediacall" presetSubtype="0" fill="hold" nodeType="withEffect">
                                  <p:stCondLst>
                                    <p:cond delay="0"/>
                                  </p:stCondLst>
                                  <p:childTnLst>
                                    <p:cmd type="call" cmd="togglePause">
                                      <p:cBhvr>
                                        <p:cTn id="12" dur="1" fill="hold"/>
                                        <p:tgtEl>
                                          <p:spTgt spid="4"/>
                                        </p:tgtEl>
                                      </p:cBhvr>
                                    </p:cmd>
                                  </p:childTnLst>
                                </p:cTn>
                              </p:par>
                              <p:par>
                                <p:cTn id="13" presetID="2" presetClass="mediacall" presetSubtype="0" fill="hold" nodeType="withEffect">
                                  <p:stCondLst>
                                    <p:cond delay="0"/>
                                  </p:stCondLst>
                                  <p:childTnLst>
                                    <p:cmd type="call" cmd="togglePause">
                                      <p:cBhvr>
                                        <p:cTn id="14" dur="1" fill="hold"/>
                                        <p:tgtEl>
                                          <p:spTgt spid="8"/>
                                        </p:tgtEl>
                                      </p:cBhvr>
                                    </p:cmd>
                                  </p:childTnLst>
                                </p:cTn>
                              </p:par>
                              <p:par>
                                <p:cTn id="15" presetID="2" presetClass="mediacall" presetSubtype="0" fill="hold" nodeType="withEffect">
                                  <p:stCondLst>
                                    <p:cond delay="0"/>
                                  </p:stCondLst>
                                  <p:childTnLst>
                                    <p:cmd type="call" cmd="togglePause">
                                      <p:cBhvr>
                                        <p:cTn id="16" dur="1" fill="hold"/>
                                        <p:tgtEl>
                                          <p:spTgt spid="9"/>
                                        </p:tgtEl>
                                      </p:cBhvr>
                                    </p:cmd>
                                  </p:childTnLst>
                                </p:cTn>
                              </p:par>
                              <p:par>
                                <p:cTn id="17" presetID="2" presetClass="mediacall" presetSubtype="0" fill="hold" nodeType="withEffect">
                                  <p:stCondLst>
                                    <p:cond delay="0"/>
                                  </p:stCondLst>
                                  <p:childTnLst>
                                    <p:cmd type="call" cmd="togglePause">
                                      <p:cBhvr>
                                        <p:cTn id="18"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6"/>
                </p:tgtEl>
              </p:cMediaNode>
            </p:video>
            <p:video>
              <p:cMediaNode vol="80000">
                <p:cTn id="20" fill="hold" display="0">
                  <p:stCondLst>
                    <p:cond delay="indefinite"/>
                  </p:stCondLst>
                </p:cTn>
                <p:tgtEl>
                  <p:spTgt spid="7"/>
                </p:tgtEl>
              </p:cMediaNode>
            </p:video>
            <p:video>
              <p:cMediaNode vol="80000">
                <p:cTn id="21" fill="hold" display="0">
                  <p:stCondLst>
                    <p:cond delay="indefinite"/>
                  </p:stCondLst>
                </p:cTn>
                <p:tgtEl>
                  <p:spTgt spid="4"/>
                </p:tgtEl>
              </p:cMediaNode>
            </p:video>
            <p:video>
              <p:cMediaNode vol="80000">
                <p:cTn id="22" fill="hold" display="0">
                  <p:stCondLst>
                    <p:cond delay="indefinite"/>
                  </p:stCondLst>
                </p:cTn>
                <p:tgtEl>
                  <p:spTgt spid="8"/>
                </p:tgtEl>
              </p:cMediaNode>
            </p:video>
            <p:video>
              <p:cMediaNode vol="80000">
                <p:cTn id="23" fill="hold" display="0">
                  <p:stCondLst>
                    <p:cond delay="indefinite"/>
                  </p:stCondLst>
                </p:cTn>
                <p:tgtEl>
                  <p:spTgt spid="9"/>
                </p:tgtEl>
              </p:cMediaNode>
            </p:video>
            <p:video>
              <p:cMediaNode vol="80000">
                <p:cTn id="24"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2400" dirty="0"/>
              <a:t>Detailed comparison</a:t>
            </a:r>
          </a:p>
        </p:txBody>
      </p:sp>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l="1122" t="4487" r="6730"/>
          <a:stretch/>
        </p:blipFill>
        <p:spPr bwMode="auto">
          <a:xfrm>
            <a:off x="135758" y="1457324"/>
            <a:ext cx="2959784" cy="2271981"/>
          </a:xfrm>
          <a:prstGeom prst="rect">
            <a:avLst/>
          </a:prstGeom>
          <a:ln>
            <a:noFill/>
          </a:ln>
          <a:extLst>
            <a:ext uri="{53640926-AAD7-44D8-BBD7-CCE9431645EC}">
              <a14:shadowObscured xmlns:a14="http://schemas.microsoft.com/office/drawing/2010/main"/>
            </a:ext>
          </a:extLst>
        </p:spPr>
      </p:pic>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l="960" t="5128" r="7532"/>
          <a:stretch/>
        </p:blipFill>
        <p:spPr bwMode="auto">
          <a:xfrm>
            <a:off x="3124117" y="1480467"/>
            <a:ext cx="2912028" cy="2242621"/>
          </a:xfrm>
          <a:prstGeom prst="rect">
            <a:avLst/>
          </a:prstGeom>
          <a:ln>
            <a:noFill/>
          </a:ln>
          <a:extLst>
            <a:ext uri="{53640926-AAD7-44D8-BBD7-CCE9431645EC}">
              <a14:shadowObscured xmlns:a14="http://schemas.microsoft.com/office/drawing/2010/main"/>
            </a:ext>
          </a:extLst>
        </p:spPr>
      </p:pic>
      <p:pic>
        <p:nvPicPr>
          <p:cNvPr id="36" name="Picture 35"/>
          <p:cNvPicPr>
            <a:picLocks noChangeAspect="1"/>
          </p:cNvPicPr>
          <p:nvPr/>
        </p:nvPicPr>
        <p:blipFill rotWithShape="1">
          <a:blip r:embed="rId5" cstate="print">
            <a:extLst>
              <a:ext uri="{28A0092B-C50C-407E-A947-70E740481C1C}">
                <a14:useLocalDpi xmlns:a14="http://schemas.microsoft.com/office/drawing/2010/main" val="0"/>
              </a:ext>
            </a:extLst>
          </a:blip>
          <a:srcRect l="2725" t="4914" r="7371"/>
          <a:stretch/>
        </p:blipFill>
        <p:spPr bwMode="auto">
          <a:xfrm>
            <a:off x="6061220" y="1484072"/>
            <a:ext cx="2791104" cy="2212899"/>
          </a:xfrm>
          <a:prstGeom prst="rect">
            <a:avLst/>
          </a:prstGeom>
          <a:ln>
            <a:noFill/>
          </a:ln>
          <a:extLst>
            <a:ext uri="{53640926-AAD7-44D8-BBD7-CCE9431645EC}">
              <a14:shadowObscured xmlns:a14="http://schemas.microsoft.com/office/drawing/2010/main"/>
            </a:ext>
          </a:extLst>
        </p:spPr>
      </p:pic>
      <p:sp>
        <p:nvSpPr>
          <p:cNvPr id="37" name="Rectangle 36"/>
          <p:cNvSpPr/>
          <p:nvPr/>
        </p:nvSpPr>
        <p:spPr>
          <a:xfrm>
            <a:off x="1183480" y="3632255"/>
            <a:ext cx="864339"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Case 1 </a:t>
            </a:r>
            <a:endParaRPr lang="en-US" dirty="0"/>
          </a:p>
        </p:txBody>
      </p:sp>
      <p:sp>
        <p:nvSpPr>
          <p:cNvPr id="40" name="Rectangle 39"/>
          <p:cNvSpPr/>
          <p:nvPr/>
        </p:nvSpPr>
        <p:spPr>
          <a:xfrm>
            <a:off x="4262261" y="3623163"/>
            <a:ext cx="864339"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Case 2 </a:t>
            </a:r>
            <a:endParaRPr lang="en-US" dirty="0"/>
          </a:p>
        </p:txBody>
      </p:sp>
      <p:sp>
        <p:nvSpPr>
          <p:cNvPr id="41" name="Rectangle 40"/>
          <p:cNvSpPr/>
          <p:nvPr/>
        </p:nvSpPr>
        <p:spPr>
          <a:xfrm>
            <a:off x="7169861" y="3631601"/>
            <a:ext cx="864339"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Case 3 </a:t>
            </a:r>
            <a:endParaRPr lang="en-US" dirty="0"/>
          </a:p>
        </p:txBody>
      </p:sp>
      <p:sp>
        <p:nvSpPr>
          <p:cNvPr id="4" name="Subtitle 3"/>
          <p:cNvSpPr>
            <a:spLocks noGrp="1"/>
          </p:cNvSpPr>
          <p:nvPr>
            <p:ph type="subTitle" idx="13"/>
          </p:nvPr>
        </p:nvSpPr>
        <p:spPr/>
        <p:txBody>
          <a:bodyPr/>
          <a:lstStyle/>
          <a:p>
            <a:r>
              <a:rPr lang="en-US" dirty="0"/>
              <a:t>Pressure drops, standpipe height and circulation rate</a:t>
            </a:r>
          </a:p>
        </p:txBody>
      </p:sp>
      <p:sp>
        <p:nvSpPr>
          <p:cNvPr id="15" name="Rectangle 2"/>
          <p:cNvSpPr>
            <a:spLocks noChangeArrowheads="1"/>
          </p:cNvSpPr>
          <p:nvPr/>
        </p:nvSpPr>
        <p:spPr bwMode="auto">
          <a:xfrm>
            <a:off x="1321929" y="4114171"/>
            <a:ext cx="219904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Standpipe bed height (m)</a:t>
            </a:r>
            <a:endParaRPr kumimoji="0" lang="en-US" sz="600" b="0" i="0" u="none" strike="noStrike" cap="none" normalizeH="0" baseline="0" dirty="0">
              <a:ln>
                <a:noFill/>
              </a:ln>
              <a:solidFill>
                <a:schemeClr val="tx1"/>
              </a:solidFill>
              <a:effectLst/>
              <a:latin typeface="Arial" panose="020B0604020202020204"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1895672462"/>
              </p:ext>
            </p:extLst>
          </p:nvPr>
        </p:nvGraphicFramePr>
        <p:xfrm>
          <a:off x="609600" y="4382064"/>
          <a:ext cx="3700286" cy="891540"/>
        </p:xfrm>
        <a:graphic>
          <a:graphicData uri="http://schemas.openxmlformats.org/drawingml/2006/table">
            <a:tbl>
              <a:tblPr firstRow="1" firstCol="1" bandRow="1"/>
              <a:tblGrid>
                <a:gridCol w="859170">
                  <a:extLst>
                    <a:ext uri="{9D8B030D-6E8A-4147-A177-3AD203B41FA5}">
                      <a16:colId xmlns:a16="http://schemas.microsoft.com/office/drawing/2014/main" val="20000"/>
                    </a:ext>
                  </a:extLst>
                </a:gridCol>
                <a:gridCol w="1425439">
                  <a:extLst>
                    <a:ext uri="{9D8B030D-6E8A-4147-A177-3AD203B41FA5}">
                      <a16:colId xmlns:a16="http://schemas.microsoft.com/office/drawing/2014/main" val="20001"/>
                    </a:ext>
                  </a:extLst>
                </a:gridCol>
                <a:gridCol w="1415677">
                  <a:extLst>
                    <a:ext uri="{9D8B030D-6E8A-4147-A177-3AD203B41FA5}">
                      <a16:colId xmlns:a16="http://schemas.microsoft.com/office/drawing/2014/main" val="20002"/>
                    </a:ext>
                  </a:extLst>
                </a:gridCol>
              </a:tblGrid>
              <a:tr h="88900">
                <a:tc>
                  <a:txBody>
                    <a:bodyPr/>
                    <a:lstStyle/>
                    <a:p>
                      <a:endParaRPr lang="en-US" sz="1400" dirty="0">
                        <a:effectLst/>
                        <a:latin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kern="1200" dirty="0">
                          <a:solidFill>
                            <a:srgbClr val="000000"/>
                          </a:solidFill>
                          <a:effectLst/>
                          <a:latin typeface="Times New Roman" panose="02020603050405020304" pitchFamily="18" charset="0"/>
                          <a:ea typeface="SimSun" panose="02010600030101010101" pitchFamily="2" charset="-122"/>
                        </a:rPr>
                        <a:t>Experiment</a:t>
                      </a:r>
                      <a:endParaRPr lang="en-US" sz="1400" dirty="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kern="1200" dirty="0">
                          <a:solidFill>
                            <a:srgbClr val="000000"/>
                          </a:solidFill>
                          <a:effectLst/>
                          <a:latin typeface="Times New Roman" panose="02020603050405020304" pitchFamily="18" charset="0"/>
                          <a:ea typeface="SimSun" panose="02010600030101010101" pitchFamily="2" charset="-122"/>
                        </a:rPr>
                        <a:t>Simulation</a:t>
                      </a:r>
                      <a:endParaRPr lang="en-US" sz="1400" dirty="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8900">
                <a:tc>
                  <a:txBody>
                    <a:bodyPr/>
                    <a:lstStyle/>
                    <a:p>
                      <a:pPr marL="0" marR="0" algn="ctr">
                        <a:spcBef>
                          <a:spcPts val="0"/>
                        </a:spcBef>
                        <a:spcAft>
                          <a:spcPts val="0"/>
                        </a:spcAft>
                      </a:pPr>
                      <a:r>
                        <a:rPr lang="en-US" sz="1400" kern="1200">
                          <a:solidFill>
                            <a:srgbClr val="000000"/>
                          </a:solidFill>
                          <a:effectLst/>
                          <a:latin typeface="Times New Roman" panose="02020603050405020304" pitchFamily="18" charset="0"/>
                          <a:ea typeface="Times New Roman" panose="02020603050405020304" pitchFamily="18" charset="0"/>
                        </a:rPr>
                        <a:t>Case 1</a:t>
                      </a:r>
                      <a:endParaRPr lang="en-US" sz="140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kern="1200" dirty="0">
                          <a:solidFill>
                            <a:srgbClr val="000000"/>
                          </a:solidFill>
                          <a:effectLst/>
                          <a:latin typeface="Times New Roman" panose="02020603050405020304" pitchFamily="18" charset="0"/>
                          <a:ea typeface="Times New Roman" panose="02020603050405020304" pitchFamily="18" charset="0"/>
                        </a:rPr>
                        <a:t>0.43 +/- 0.01</a:t>
                      </a:r>
                      <a:endParaRPr lang="en-US" sz="1400" dirty="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kern="1200">
                          <a:solidFill>
                            <a:srgbClr val="000000"/>
                          </a:solidFill>
                          <a:effectLst/>
                          <a:latin typeface="Times New Roman" panose="02020603050405020304" pitchFamily="18" charset="0"/>
                          <a:ea typeface="Times New Roman" panose="02020603050405020304" pitchFamily="18" charset="0"/>
                        </a:rPr>
                        <a:t>0.42 +/- 0.01</a:t>
                      </a:r>
                      <a:endParaRPr lang="en-US" sz="140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88900">
                <a:tc>
                  <a:txBody>
                    <a:bodyPr/>
                    <a:lstStyle/>
                    <a:p>
                      <a:pPr marL="0" marR="0" algn="ctr">
                        <a:spcBef>
                          <a:spcPts val="0"/>
                        </a:spcBef>
                        <a:spcAft>
                          <a:spcPts val="0"/>
                        </a:spcAft>
                      </a:pPr>
                      <a:r>
                        <a:rPr lang="en-US" sz="1400" kern="1200" dirty="0">
                          <a:solidFill>
                            <a:srgbClr val="000000"/>
                          </a:solidFill>
                          <a:effectLst/>
                          <a:latin typeface="Times New Roman" panose="02020603050405020304" pitchFamily="18" charset="0"/>
                          <a:ea typeface="Times New Roman" panose="02020603050405020304" pitchFamily="18" charset="0"/>
                        </a:rPr>
                        <a:t>Case 2</a:t>
                      </a:r>
                      <a:endParaRPr lang="en-US" sz="1400" dirty="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400" kern="1200">
                          <a:solidFill>
                            <a:srgbClr val="000000"/>
                          </a:solidFill>
                          <a:effectLst/>
                          <a:latin typeface="Times New Roman" panose="02020603050405020304" pitchFamily="18" charset="0"/>
                          <a:ea typeface="Times New Roman" panose="02020603050405020304" pitchFamily="18" charset="0"/>
                        </a:rPr>
                        <a:t>0.47 +/- 0.01</a:t>
                      </a:r>
                      <a:endParaRPr lang="en-US" sz="140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400" kern="1200">
                          <a:solidFill>
                            <a:srgbClr val="000000"/>
                          </a:solidFill>
                          <a:effectLst/>
                          <a:latin typeface="Times New Roman" panose="02020603050405020304" pitchFamily="18" charset="0"/>
                          <a:ea typeface="Times New Roman" panose="02020603050405020304" pitchFamily="18" charset="0"/>
                        </a:rPr>
                        <a:t>0.50 +/- 0.02</a:t>
                      </a:r>
                      <a:endParaRPr lang="en-US" sz="140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88900">
                <a:tc>
                  <a:txBody>
                    <a:bodyPr/>
                    <a:lstStyle/>
                    <a:p>
                      <a:pPr marL="0" marR="0" algn="ctr">
                        <a:spcBef>
                          <a:spcPts val="0"/>
                        </a:spcBef>
                        <a:spcAft>
                          <a:spcPts val="0"/>
                        </a:spcAft>
                      </a:pPr>
                      <a:r>
                        <a:rPr lang="en-US" sz="1400" kern="1200" dirty="0">
                          <a:solidFill>
                            <a:srgbClr val="000000"/>
                          </a:solidFill>
                          <a:effectLst/>
                          <a:latin typeface="Times New Roman" panose="02020603050405020304" pitchFamily="18" charset="0"/>
                          <a:ea typeface="Times New Roman" panose="02020603050405020304" pitchFamily="18" charset="0"/>
                        </a:rPr>
                        <a:t>Case 3</a:t>
                      </a:r>
                      <a:endParaRPr lang="en-US" sz="1400" dirty="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kern="1200" dirty="0">
                          <a:solidFill>
                            <a:srgbClr val="000000"/>
                          </a:solidFill>
                          <a:effectLst/>
                          <a:latin typeface="Times New Roman" panose="02020603050405020304" pitchFamily="18" charset="0"/>
                          <a:ea typeface="Times New Roman" panose="02020603050405020304" pitchFamily="18" charset="0"/>
                        </a:rPr>
                        <a:t>0.65 +/- 0.01</a:t>
                      </a:r>
                      <a:endParaRPr lang="en-US" sz="1400" dirty="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kern="1200" dirty="0">
                          <a:solidFill>
                            <a:srgbClr val="000000"/>
                          </a:solidFill>
                          <a:effectLst/>
                          <a:latin typeface="Times New Roman" panose="02020603050405020304" pitchFamily="18" charset="0"/>
                          <a:ea typeface="Times New Roman" panose="02020603050405020304" pitchFamily="18" charset="0"/>
                        </a:rPr>
                        <a:t>0.68 +/- 0.01</a:t>
                      </a:r>
                      <a:endParaRPr lang="en-US" sz="1400" dirty="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821748143"/>
              </p:ext>
            </p:extLst>
          </p:nvPr>
        </p:nvGraphicFramePr>
        <p:xfrm>
          <a:off x="4849673" y="4382064"/>
          <a:ext cx="3492975" cy="891540"/>
        </p:xfrm>
        <a:graphic>
          <a:graphicData uri="http://schemas.openxmlformats.org/drawingml/2006/table">
            <a:tbl>
              <a:tblPr firstRow="1" firstCol="1" bandRow="1"/>
              <a:tblGrid>
                <a:gridCol w="865232">
                  <a:extLst>
                    <a:ext uri="{9D8B030D-6E8A-4147-A177-3AD203B41FA5}">
                      <a16:colId xmlns:a16="http://schemas.microsoft.com/office/drawing/2014/main" val="20000"/>
                    </a:ext>
                  </a:extLst>
                </a:gridCol>
                <a:gridCol w="1228417">
                  <a:extLst>
                    <a:ext uri="{9D8B030D-6E8A-4147-A177-3AD203B41FA5}">
                      <a16:colId xmlns:a16="http://schemas.microsoft.com/office/drawing/2014/main" val="20001"/>
                    </a:ext>
                  </a:extLst>
                </a:gridCol>
                <a:gridCol w="1399326">
                  <a:extLst>
                    <a:ext uri="{9D8B030D-6E8A-4147-A177-3AD203B41FA5}">
                      <a16:colId xmlns:a16="http://schemas.microsoft.com/office/drawing/2014/main" val="20002"/>
                    </a:ext>
                  </a:extLst>
                </a:gridCol>
              </a:tblGrid>
              <a:tr h="195121">
                <a:tc>
                  <a:txBody>
                    <a:bodyPr/>
                    <a:lstStyle/>
                    <a:p>
                      <a:endParaRPr lang="en-US" sz="1400" dirty="0">
                        <a:effectLst/>
                        <a:latin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kern="1200" dirty="0">
                          <a:solidFill>
                            <a:srgbClr val="000000"/>
                          </a:solidFill>
                          <a:effectLst/>
                          <a:latin typeface="Times New Roman" panose="02020603050405020304" pitchFamily="18" charset="0"/>
                          <a:ea typeface="SimSun" panose="02010600030101010101" pitchFamily="2" charset="-122"/>
                        </a:rPr>
                        <a:t>Experiment</a:t>
                      </a:r>
                      <a:endParaRPr lang="en-US" sz="1400" dirty="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kern="1200" dirty="0">
                          <a:solidFill>
                            <a:srgbClr val="000000"/>
                          </a:solidFill>
                          <a:effectLst/>
                          <a:latin typeface="Times New Roman" panose="02020603050405020304" pitchFamily="18" charset="0"/>
                          <a:ea typeface="SimSun" panose="02010600030101010101" pitchFamily="2" charset="-122"/>
                        </a:rPr>
                        <a:t>Simulation</a:t>
                      </a:r>
                      <a:endParaRPr lang="en-US" sz="1400" dirty="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5121">
                <a:tc>
                  <a:txBody>
                    <a:bodyPr/>
                    <a:lstStyle/>
                    <a:p>
                      <a:pPr marL="0" marR="0" algn="ctr">
                        <a:spcBef>
                          <a:spcPts val="0"/>
                        </a:spcBef>
                        <a:spcAft>
                          <a:spcPts val="0"/>
                        </a:spcAft>
                      </a:pPr>
                      <a:r>
                        <a:rPr lang="en-US" sz="1400" kern="1200" dirty="0">
                          <a:solidFill>
                            <a:srgbClr val="000000"/>
                          </a:solidFill>
                          <a:effectLst/>
                          <a:latin typeface="Times New Roman" panose="02020603050405020304" pitchFamily="18" charset="0"/>
                          <a:ea typeface="SimSun" panose="02010600030101010101" pitchFamily="2" charset="-122"/>
                        </a:rPr>
                        <a:t>Case 1</a:t>
                      </a:r>
                      <a:endParaRPr lang="en-US" sz="1400" dirty="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kern="1200" dirty="0">
                          <a:solidFill>
                            <a:srgbClr val="000000"/>
                          </a:solidFill>
                          <a:effectLst/>
                          <a:latin typeface="Times New Roman" panose="02020603050405020304" pitchFamily="18" charset="0"/>
                          <a:ea typeface="Times New Roman" panose="02020603050405020304" pitchFamily="18" charset="0"/>
                        </a:rPr>
                        <a:t>0.06±0.1</a:t>
                      </a:r>
                      <a:endParaRPr lang="en-US" sz="1400" dirty="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kern="1200" dirty="0">
                          <a:solidFill>
                            <a:srgbClr val="000000"/>
                          </a:solidFill>
                          <a:effectLst/>
                          <a:latin typeface="Times New Roman" panose="02020603050405020304" pitchFamily="18" charset="0"/>
                          <a:ea typeface="Times New Roman" panose="02020603050405020304" pitchFamily="18" charset="0"/>
                        </a:rPr>
                        <a:t>0.36 +/- 0.37</a:t>
                      </a:r>
                      <a:endParaRPr lang="en-US" sz="1400" dirty="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95121">
                <a:tc>
                  <a:txBody>
                    <a:bodyPr/>
                    <a:lstStyle/>
                    <a:p>
                      <a:pPr marL="0" marR="0" algn="ctr">
                        <a:spcBef>
                          <a:spcPts val="0"/>
                        </a:spcBef>
                        <a:spcAft>
                          <a:spcPts val="0"/>
                        </a:spcAft>
                      </a:pPr>
                      <a:r>
                        <a:rPr lang="en-US" sz="1400" kern="1200" dirty="0">
                          <a:solidFill>
                            <a:srgbClr val="000000"/>
                          </a:solidFill>
                          <a:effectLst/>
                          <a:latin typeface="Times New Roman" panose="02020603050405020304" pitchFamily="18" charset="0"/>
                          <a:ea typeface="SimSun" panose="02010600030101010101" pitchFamily="2" charset="-122"/>
                        </a:rPr>
                        <a:t>Case 2</a:t>
                      </a:r>
                      <a:endParaRPr lang="en-US" sz="1400" dirty="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400" kern="1200">
                          <a:solidFill>
                            <a:srgbClr val="000000"/>
                          </a:solidFill>
                          <a:effectLst/>
                          <a:latin typeface="Times New Roman" panose="02020603050405020304" pitchFamily="18" charset="0"/>
                          <a:ea typeface="Times New Roman" panose="02020603050405020304" pitchFamily="18" charset="0"/>
                        </a:rPr>
                        <a:t>6.8±1.5</a:t>
                      </a:r>
                      <a:endParaRPr lang="en-US" sz="140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400" kern="1200" dirty="0">
                          <a:solidFill>
                            <a:srgbClr val="000000"/>
                          </a:solidFill>
                          <a:effectLst/>
                          <a:latin typeface="Times New Roman" panose="02020603050405020304" pitchFamily="18" charset="0"/>
                          <a:ea typeface="Times New Roman" panose="02020603050405020304" pitchFamily="18" charset="0"/>
                        </a:rPr>
                        <a:t>10.38 +/- 4.76</a:t>
                      </a:r>
                      <a:endParaRPr lang="en-US" sz="1400" dirty="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195121">
                <a:tc>
                  <a:txBody>
                    <a:bodyPr/>
                    <a:lstStyle/>
                    <a:p>
                      <a:pPr marL="0" marR="0" algn="ctr">
                        <a:spcBef>
                          <a:spcPts val="0"/>
                        </a:spcBef>
                        <a:spcAft>
                          <a:spcPts val="0"/>
                        </a:spcAft>
                      </a:pPr>
                      <a:r>
                        <a:rPr lang="en-US" sz="1400" kern="1200" dirty="0">
                          <a:solidFill>
                            <a:srgbClr val="000000"/>
                          </a:solidFill>
                          <a:effectLst/>
                          <a:latin typeface="Times New Roman" panose="02020603050405020304" pitchFamily="18" charset="0"/>
                          <a:ea typeface="SimSun" panose="02010600030101010101" pitchFamily="2" charset="-122"/>
                        </a:rPr>
                        <a:t>Case 3</a:t>
                      </a:r>
                      <a:endParaRPr lang="en-US" sz="1400" dirty="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kern="1200" dirty="0">
                          <a:solidFill>
                            <a:srgbClr val="000000"/>
                          </a:solidFill>
                          <a:effectLst/>
                          <a:latin typeface="Times New Roman" panose="02020603050405020304" pitchFamily="18" charset="0"/>
                          <a:ea typeface="Times New Roman" panose="02020603050405020304" pitchFamily="18" charset="0"/>
                        </a:rPr>
                        <a:t>7.9±1.5</a:t>
                      </a:r>
                      <a:endParaRPr lang="en-US" sz="1400" dirty="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kern="1200" dirty="0">
                          <a:solidFill>
                            <a:srgbClr val="000000"/>
                          </a:solidFill>
                          <a:effectLst/>
                          <a:latin typeface="Times New Roman" panose="02020603050405020304" pitchFamily="18" charset="0"/>
                          <a:ea typeface="Times New Roman" panose="02020603050405020304" pitchFamily="18" charset="0"/>
                        </a:rPr>
                        <a:t>10.66 +/- 4.09</a:t>
                      </a:r>
                      <a:endParaRPr lang="en-US" sz="1400" dirty="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8" name="Rectangle 1"/>
          <p:cNvSpPr>
            <a:spLocks noChangeArrowheads="1"/>
          </p:cNvSpPr>
          <p:nvPr/>
        </p:nvSpPr>
        <p:spPr bwMode="auto">
          <a:xfrm>
            <a:off x="5220082" y="4114381"/>
            <a:ext cx="25856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Solids circulation rate (g/s)</a:t>
            </a:r>
            <a:endParaRPr kumimoji="0" lang="en-US" sz="600" b="0" i="0" u="none" strike="noStrike" cap="none" normalizeH="0" baseline="0" dirty="0">
              <a:ln>
                <a:noFill/>
              </a:ln>
              <a:solidFill>
                <a:schemeClr val="tx1"/>
              </a:solidFill>
              <a:effectLst/>
              <a:latin typeface="Arial" panose="020B0604020202020204" pitchFamily="34" charset="0"/>
            </a:endParaRPr>
          </a:p>
        </p:txBody>
      </p:sp>
      <p:sp>
        <p:nvSpPr>
          <p:cNvPr id="19" name="Rectangle 18"/>
          <p:cNvSpPr/>
          <p:nvPr/>
        </p:nvSpPr>
        <p:spPr>
          <a:xfrm>
            <a:off x="431876" y="5508701"/>
            <a:ext cx="8216823" cy="646331"/>
          </a:xfrm>
          <a:prstGeom prst="rect">
            <a:avLst/>
          </a:prstGeom>
        </p:spPr>
        <p:txBody>
          <a:bodyPr wrap="square">
            <a:spAutoFit/>
          </a:bodyPr>
          <a:lstStyle/>
          <a:p>
            <a:pPr marL="285750" lvl="0" indent="-285750" algn="just">
              <a:buFont typeface="Arial" panose="020B0604020202020204" pitchFamily="34" charset="0"/>
              <a:buChar char="•"/>
            </a:pPr>
            <a:r>
              <a:rPr lang="en-US" dirty="0">
                <a:solidFill>
                  <a:srgbClr val="373838"/>
                </a:solidFill>
                <a:latin typeface="Garamond" panose="02020404030301010803" pitchFamily="18" charset="0"/>
              </a:rPr>
              <a:t>Consistently good agreement has been achieved for all operating conditions for most quantities of interest.</a:t>
            </a:r>
          </a:p>
        </p:txBody>
      </p:sp>
      <p:sp>
        <p:nvSpPr>
          <p:cNvPr id="20" name="Rectangle 2"/>
          <p:cNvSpPr>
            <a:spLocks noChangeArrowheads="1"/>
          </p:cNvSpPr>
          <p:nvPr/>
        </p:nvSpPr>
        <p:spPr bwMode="auto">
          <a:xfrm>
            <a:off x="3440764" y="1104271"/>
            <a:ext cx="219904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Pressure drops</a:t>
            </a:r>
            <a:endParaRPr kumimoji="0" lang="en-US" sz="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86221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2400" dirty="0"/>
              <a:t>Further analyses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4130" t="3016" r="25838" b="6482"/>
          <a:stretch/>
        </p:blipFill>
        <p:spPr bwMode="auto">
          <a:xfrm>
            <a:off x="4484572" y="802017"/>
            <a:ext cx="2251930" cy="3490931"/>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5672" r="10000" b="2315"/>
          <a:stretch/>
        </p:blipFill>
        <p:spPr bwMode="auto">
          <a:xfrm>
            <a:off x="409848" y="861086"/>
            <a:ext cx="2097871" cy="3431862"/>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345843" y="4554818"/>
            <a:ext cx="8320368" cy="1754326"/>
          </a:xfrm>
          <a:prstGeom prst="rect">
            <a:avLst/>
          </a:prstGeom>
        </p:spPr>
        <p:txBody>
          <a:bodyPr wrap="square">
            <a:spAutoFit/>
          </a:bodyPr>
          <a:lstStyle/>
          <a:p>
            <a:pPr marL="285750" lvl="0" indent="-285750" algn="just">
              <a:buFont typeface="Arial" panose="020B0604020202020204" pitchFamily="34" charset="0"/>
              <a:buChar char="•"/>
            </a:pPr>
            <a:r>
              <a:rPr lang="en-US" dirty="0">
                <a:solidFill>
                  <a:srgbClr val="373838"/>
                </a:solidFill>
                <a:latin typeface="Garamond" panose="02020404030301010803" pitchFamily="18" charset="0"/>
              </a:rPr>
              <a:t>An “S-shape” axial profile of solids volume fraction along the riser has been shown under all flow conditions.</a:t>
            </a:r>
          </a:p>
          <a:p>
            <a:pPr marL="285750" lvl="0" indent="-285750" algn="just">
              <a:buFont typeface="Arial" panose="020B0604020202020204" pitchFamily="34" charset="0"/>
              <a:buChar char="•"/>
            </a:pPr>
            <a:r>
              <a:rPr lang="en-US" dirty="0">
                <a:solidFill>
                  <a:srgbClr val="373838"/>
                </a:solidFill>
                <a:latin typeface="Garamond" panose="02020404030301010803" pitchFamily="18" charset="0"/>
              </a:rPr>
              <a:t>Quantitatively different solid distributions are predicted by the numerical simulations for different operating conditions.</a:t>
            </a:r>
          </a:p>
          <a:p>
            <a:pPr marL="285750" lvl="0" indent="-285750" algn="just">
              <a:buFont typeface="Arial" panose="020B0604020202020204" pitchFamily="34" charset="0"/>
              <a:buChar char="•"/>
            </a:pPr>
            <a:r>
              <a:rPr lang="en-US" dirty="0">
                <a:solidFill>
                  <a:srgbClr val="373838"/>
                </a:solidFill>
                <a:latin typeface="Garamond" panose="02020404030301010803" pitchFamily="18" charset="0"/>
              </a:rPr>
              <a:t>Typical core-annular structure with upward flow in center and downward flow near wall are predicted.  </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647" r="6891" b="3365"/>
          <a:stretch/>
        </p:blipFill>
        <p:spPr bwMode="auto">
          <a:xfrm>
            <a:off x="2668183" y="861086"/>
            <a:ext cx="1767062" cy="1745465"/>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4647" r="7212" b="2403"/>
          <a:stretch/>
        </p:blipFill>
        <p:spPr bwMode="auto">
          <a:xfrm>
            <a:off x="2677708" y="2614582"/>
            <a:ext cx="1753788" cy="1712934"/>
          </a:xfrm>
          <a:prstGeom prst="rect">
            <a:avLst/>
          </a:prstGeom>
          <a:ln>
            <a:noFill/>
          </a:ln>
          <a:extLst>
            <a:ext uri="{53640926-AAD7-44D8-BBD7-CCE9431645EC}">
              <a14:shadowObscured xmlns:a14="http://schemas.microsoft.com/office/drawing/2010/main"/>
            </a:ext>
          </a:extLst>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42468" t="13859" r="25481"/>
          <a:stretch/>
        </p:blipFill>
        <p:spPr bwMode="auto">
          <a:xfrm>
            <a:off x="6692670" y="858278"/>
            <a:ext cx="1973541" cy="3434670"/>
          </a:xfrm>
          <a:prstGeom prst="rect">
            <a:avLst/>
          </a:prstGeom>
          <a:ln>
            <a:noFill/>
          </a:ln>
          <a:extLst>
            <a:ext uri="{53640926-AAD7-44D8-BBD7-CCE9431645EC}">
              <a14:shadowObscured xmlns:a14="http://schemas.microsoft.com/office/drawing/2010/main"/>
            </a:ext>
          </a:extLst>
        </p:spPr>
      </p:pic>
      <p:cxnSp>
        <p:nvCxnSpPr>
          <p:cNvPr id="18" name="Straight Arrow Connector 17"/>
          <p:cNvCxnSpPr/>
          <p:nvPr/>
        </p:nvCxnSpPr>
        <p:spPr>
          <a:xfrm>
            <a:off x="1582608" y="3490099"/>
            <a:ext cx="1332042" cy="319901"/>
          </a:xfrm>
          <a:prstGeom prst="straightConnector1">
            <a:avLst/>
          </a:prstGeom>
          <a:ln w="158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276350" y="1809750"/>
            <a:ext cx="1650469" cy="409575"/>
          </a:xfrm>
          <a:prstGeom prst="straightConnector1">
            <a:avLst/>
          </a:prstGeom>
          <a:ln w="158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15642" y="4236470"/>
            <a:ext cx="8549826" cy="307777"/>
          </a:xfrm>
          <a:prstGeom prst="rect">
            <a:avLst/>
          </a:prstGeom>
          <a:noFill/>
        </p:spPr>
        <p:txBody>
          <a:bodyPr wrap="square" rtlCol="0">
            <a:spAutoFit/>
          </a:bodyPr>
          <a:lstStyle/>
          <a:p>
            <a:r>
              <a:rPr lang="en-US" sz="1400" b="1" dirty="0"/>
              <a:t>Axial solid volume fraction   Radial solid volume fraction             </a:t>
            </a:r>
            <a:r>
              <a:rPr lang="en-US" sz="1400" b="1" dirty="0" err="1"/>
              <a:t>Voidage</a:t>
            </a:r>
            <a:r>
              <a:rPr lang="en-US" sz="1400" b="1" dirty="0"/>
              <a:t>                        Vertical solid velocity</a:t>
            </a:r>
          </a:p>
        </p:txBody>
      </p:sp>
    </p:spTree>
    <p:extLst>
      <p:ext uri="{BB962C8B-B14F-4D97-AF65-F5344CB8AC3E}">
        <p14:creationId xmlns:p14="http://schemas.microsoft.com/office/powerpoint/2010/main" val="1273501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2765" y="813609"/>
            <a:ext cx="6757806" cy="4327957"/>
          </a:xfrm>
          <a:prstGeom prst="rect">
            <a:avLst/>
          </a:prstGeom>
        </p:spPr>
      </p:pic>
      <p:sp>
        <p:nvSpPr>
          <p:cNvPr id="3" name="Title 2"/>
          <p:cNvSpPr>
            <a:spLocks noGrp="1"/>
          </p:cNvSpPr>
          <p:nvPr>
            <p:ph type="ctrTitle"/>
          </p:nvPr>
        </p:nvSpPr>
        <p:spPr/>
        <p:txBody>
          <a:bodyPr>
            <a:normAutofit/>
          </a:bodyPr>
          <a:lstStyle/>
          <a:p>
            <a:r>
              <a:rPr lang="en-US" sz="2400" dirty="0"/>
              <a:t>Residence time distribution</a:t>
            </a:r>
          </a:p>
        </p:txBody>
      </p:sp>
      <p:pic>
        <p:nvPicPr>
          <p:cNvPr id="2" name="Tra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4280" y="1001816"/>
            <a:ext cx="1923769" cy="5240028"/>
          </a:xfrm>
          <a:prstGeom prst="rect">
            <a:avLst/>
          </a:prstGeom>
        </p:spPr>
      </p:pic>
      <p:sp>
        <p:nvSpPr>
          <p:cNvPr id="6" name="Rectangle 5"/>
          <p:cNvSpPr/>
          <p:nvPr/>
        </p:nvSpPr>
        <p:spPr>
          <a:xfrm>
            <a:off x="469387" y="1010205"/>
            <a:ext cx="876104" cy="524002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55076" y="1010204"/>
            <a:ext cx="1022558" cy="161038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356642" y="2623348"/>
            <a:ext cx="1022558" cy="362964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792672" y="5176736"/>
            <a:ext cx="5918706" cy="923330"/>
          </a:xfrm>
          <a:prstGeom prst="rect">
            <a:avLst/>
          </a:prstGeom>
        </p:spPr>
        <p:txBody>
          <a:bodyPr wrap="square">
            <a:spAutoFit/>
          </a:bodyPr>
          <a:lstStyle/>
          <a:p>
            <a:pPr marL="285750" indent="-285750" algn="just">
              <a:buFont typeface="Arial" panose="020B0604020202020204" pitchFamily="34" charset="0"/>
              <a:buChar char="•"/>
            </a:pPr>
            <a:r>
              <a:rPr lang="en-US" dirty="0">
                <a:solidFill>
                  <a:srgbClr val="373838"/>
                </a:solidFill>
                <a:latin typeface="Garamond" panose="02020404030301010803" pitchFamily="18" charset="0"/>
              </a:rPr>
              <a:t>Solid residence time distributions in different parts under different operating conditions by analyzing trajectories of particles</a:t>
            </a:r>
          </a:p>
        </p:txBody>
      </p:sp>
    </p:spTree>
    <p:extLst>
      <p:ext uri="{BB962C8B-B14F-4D97-AF65-F5344CB8AC3E}">
        <p14:creationId xmlns:p14="http://schemas.microsoft.com/office/powerpoint/2010/main" val="124759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2971" y="1248646"/>
            <a:ext cx="8685691" cy="4010336"/>
          </a:xfrm>
        </p:spPr>
        <p:txBody>
          <a:bodyPr/>
          <a:lstStyle/>
          <a:p>
            <a:r>
              <a:rPr lang="en-US" b="0" dirty="0"/>
              <a:t>Detailed comparison of simulations and experiments for a full-loop CFB system have been performed over a range of operating conditions;</a:t>
            </a:r>
          </a:p>
          <a:p>
            <a:pPr marL="0" indent="0">
              <a:buNone/>
            </a:pPr>
            <a:endParaRPr lang="en-US" b="0" dirty="0"/>
          </a:p>
          <a:p>
            <a:r>
              <a:rPr lang="en-US" b="0" dirty="0"/>
              <a:t>Simulation results and experimental data match very well for all operating conditions while keeping model parameters fixed;</a:t>
            </a:r>
          </a:p>
          <a:p>
            <a:pPr marL="0" indent="0">
              <a:buNone/>
            </a:pPr>
            <a:endParaRPr lang="en-US" b="0" dirty="0"/>
          </a:p>
          <a:p>
            <a:r>
              <a:rPr lang="en-US" b="0" dirty="0" err="1"/>
              <a:t>MFiX</a:t>
            </a:r>
            <a:r>
              <a:rPr lang="en-US" b="0" dirty="0"/>
              <a:t>-DEM model has demonstrated its value as a high fidelity simulation tool capable of predicting key performance parameters for challenging CFB flow conditions.</a:t>
            </a:r>
          </a:p>
          <a:p>
            <a:endParaRPr lang="en-US" dirty="0"/>
          </a:p>
        </p:txBody>
      </p:sp>
      <p:sp>
        <p:nvSpPr>
          <p:cNvPr id="3" name="Title 2"/>
          <p:cNvSpPr>
            <a:spLocks noGrp="1"/>
          </p:cNvSpPr>
          <p:nvPr>
            <p:ph type="ctrTitle"/>
          </p:nvPr>
        </p:nvSpPr>
        <p:spPr/>
        <p:txBody>
          <a:bodyPr>
            <a:normAutofit/>
          </a:bodyPr>
          <a:lstStyle/>
          <a:p>
            <a:r>
              <a:rPr lang="en-US" sz="2400" dirty="0"/>
              <a:t>Conclusions</a:t>
            </a:r>
          </a:p>
        </p:txBody>
      </p:sp>
    </p:spTree>
    <p:extLst>
      <p:ext uri="{BB962C8B-B14F-4D97-AF65-F5344CB8AC3E}">
        <p14:creationId xmlns:p14="http://schemas.microsoft.com/office/powerpoint/2010/main" val="3616269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2971" y="922867"/>
            <a:ext cx="8685691" cy="5223933"/>
          </a:xfrm>
        </p:spPr>
        <p:txBody>
          <a:bodyPr>
            <a:normAutofit/>
          </a:bodyPr>
          <a:lstStyle/>
          <a:p>
            <a:r>
              <a:rPr lang="en-US" dirty="0"/>
              <a:t>Acknowledgements</a:t>
            </a:r>
          </a:p>
          <a:p>
            <a:pPr marL="342900" lvl="1" indent="0">
              <a:buNone/>
            </a:pPr>
            <a:r>
              <a:rPr lang="en-US" dirty="0"/>
              <a:t>This technical effort was performed in support of the U.S. Department of Energy, Office of Fossil Energy's Advanced Numerical Simulation of Multiphase Flow through the National Energy Technology Laboratory under the RES contract DE-FE0004000. This research was also supported in part by an appointment to the National Energy Technology Laboratory Research Participation Program, sponsored by the U.S. Department of Energy and administered by the Oak Ridge Institute for Science and Education.</a:t>
            </a:r>
          </a:p>
          <a:p>
            <a:pPr marL="0" indent="0">
              <a:buNone/>
            </a:pPr>
            <a:endParaRPr lang="en-US" dirty="0"/>
          </a:p>
          <a:p>
            <a:r>
              <a:rPr lang="en-US" dirty="0"/>
              <a:t>Disclaimer</a:t>
            </a:r>
          </a:p>
          <a:p>
            <a:pPr marL="342900" lvl="1" indent="0">
              <a:buNone/>
            </a:pPr>
            <a:r>
              <a:rPr lang="en-US" dirty="0"/>
              <a:t>This report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p>
        </p:txBody>
      </p:sp>
      <p:sp>
        <p:nvSpPr>
          <p:cNvPr id="3" name="Title 2"/>
          <p:cNvSpPr>
            <a:spLocks noGrp="1"/>
          </p:cNvSpPr>
          <p:nvPr>
            <p:ph type="ctrTitle"/>
          </p:nvPr>
        </p:nvSpPr>
        <p:spPr/>
        <p:txBody>
          <a:bodyPr>
            <a:normAutofit fontScale="90000"/>
          </a:bodyPr>
          <a:lstStyle/>
          <a:p>
            <a:r>
              <a:rPr lang="en-US" dirty="0"/>
              <a:t>Acknowledgements &amp; Disclaimer</a:t>
            </a:r>
          </a:p>
        </p:txBody>
      </p:sp>
    </p:spTree>
    <p:extLst>
      <p:ext uri="{BB962C8B-B14F-4D97-AF65-F5344CB8AC3E}">
        <p14:creationId xmlns:p14="http://schemas.microsoft.com/office/powerpoint/2010/main" val="1411728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55D8814-F421-436A-AA0D-E0EAF8975E9E}"/>
              </a:ext>
            </a:extLst>
          </p:cNvPr>
          <p:cNvSpPr txBox="1">
            <a:spLocks/>
          </p:cNvSpPr>
          <p:nvPr/>
        </p:nvSpPr>
        <p:spPr>
          <a:xfrm>
            <a:off x="0" y="1009651"/>
            <a:ext cx="9144000" cy="1943099"/>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000" b="1" kern="1200">
                <a:solidFill>
                  <a:srgbClr val="373838"/>
                </a:solidFill>
                <a:latin typeface="Century Gothic" panose="020B0502020202020204" pitchFamily="34" charset="0"/>
                <a:ea typeface="+mj-ea"/>
                <a:cs typeface="+mj-cs"/>
              </a:defRPr>
            </a:lvl1pPr>
          </a:lstStyle>
          <a:p>
            <a:pPr algn="ctr"/>
            <a:r>
              <a:rPr lang="en-US" sz="4050" dirty="0">
                <a:solidFill>
                  <a:schemeClr val="tx1"/>
                </a:solidFill>
              </a:rPr>
              <a:t>NETL 2018 Workshop on Multiphase Flow Science</a:t>
            </a:r>
          </a:p>
          <a:p>
            <a:pPr algn="ctr"/>
            <a:r>
              <a:rPr lang="en-US" sz="4050" dirty="0">
                <a:solidFill>
                  <a:schemeClr val="tx1"/>
                </a:solidFill>
              </a:rPr>
              <a:t>August 7-9, 2018</a:t>
            </a:r>
          </a:p>
        </p:txBody>
      </p:sp>
      <p:sp>
        <p:nvSpPr>
          <p:cNvPr id="6" name="Content Placeholder 2">
            <a:extLst>
              <a:ext uri="{FF2B5EF4-FFF2-40B4-BE49-F238E27FC236}">
                <a16:creationId xmlns:a16="http://schemas.microsoft.com/office/drawing/2014/main" id="{5192C6C1-C612-459D-A9AC-EE6A64983261}"/>
              </a:ext>
            </a:extLst>
          </p:cNvPr>
          <p:cNvSpPr txBox="1">
            <a:spLocks/>
          </p:cNvSpPr>
          <p:nvPr/>
        </p:nvSpPr>
        <p:spPr>
          <a:xfrm>
            <a:off x="0" y="3059430"/>
            <a:ext cx="9144000" cy="5410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300" b="1" dirty="0">
                <a:solidFill>
                  <a:schemeClr val="tx1"/>
                </a:solidFill>
              </a:rPr>
              <a:t>University of Houston, Houston, TX</a:t>
            </a:r>
          </a:p>
        </p:txBody>
      </p:sp>
      <p:grpSp>
        <p:nvGrpSpPr>
          <p:cNvPr id="7" name="Group 6">
            <a:extLst>
              <a:ext uri="{FF2B5EF4-FFF2-40B4-BE49-F238E27FC236}">
                <a16:creationId xmlns:a16="http://schemas.microsoft.com/office/drawing/2014/main" id="{883EFC55-64C0-4FBB-8B9D-10B0602199B8}"/>
              </a:ext>
            </a:extLst>
          </p:cNvPr>
          <p:cNvGrpSpPr/>
          <p:nvPr/>
        </p:nvGrpSpPr>
        <p:grpSpPr>
          <a:xfrm>
            <a:off x="2466041" y="4935736"/>
            <a:ext cx="4211918" cy="724904"/>
            <a:chOff x="1833455" y="5691982"/>
            <a:chExt cx="5615890" cy="966538"/>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3455" y="5691983"/>
              <a:ext cx="2429326" cy="966537"/>
            </a:xfrm>
            <a:prstGeom prst="rect">
              <a:avLst/>
            </a:prstGeom>
            <a:effectLst/>
          </p:spPr>
        </p:pic>
        <p:pic>
          <p:nvPicPr>
            <p:cNvPr id="9" name="Picture 2" descr="Image result for U Houston">
              <a:extLst>
                <a:ext uri="{FF2B5EF4-FFF2-40B4-BE49-F238E27FC236}">
                  <a16:creationId xmlns:a16="http://schemas.microsoft.com/office/drawing/2014/main" id="{BDCEB822-01DA-4F56-BB42-F512FC690F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7339" y="5691983"/>
              <a:ext cx="1015535" cy="9665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Louisiana State U">
              <a:extLst>
                <a:ext uri="{FF2B5EF4-FFF2-40B4-BE49-F238E27FC236}">
                  <a16:creationId xmlns:a16="http://schemas.microsoft.com/office/drawing/2014/main" id="{D41BD408-1F41-42FC-9B95-9920AE22E9B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676" t="13072" r="13367" b="12616"/>
            <a:stretch/>
          </p:blipFill>
          <p:spPr bwMode="auto">
            <a:xfrm>
              <a:off x="6487432" y="5691982"/>
              <a:ext cx="961913" cy="96653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BCB5C67A-1B0F-4500-B07E-2204146E1814}"/>
              </a:ext>
            </a:extLst>
          </p:cNvPr>
          <p:cNvSpPr/>
          <p:nvPr/>
        </p:nvSpPr>
        <p:spPr>
          <a:xfrm>
            <a:off x="0" y="4199208"/>
            <a:ext cx="9144000" cy="461665"/>
          </a:xfrm>
          <a:prstGeom prst="rect">
            <a:avLst/>
          </a:prstGeom>
        </p:spPr>
        <p:txBody>
          <a:bodyPr wrap="square">
            <a:spAutoFit/>
          </a:bodyPr>
          <a:lstStyle/>
          <a:p>
            <a:pPr algn="ctr"/>
            <a:r>
              <a:rPr lang="en-US" sz="2400" b="1" dirty="0"/>
              <a:t>Abstract submission: workshop@mfix.netl.doe.gov by June 1, 2018</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7634" y="61172"/>
            <a:ext cx="1356366" cy="539742"/>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8855" y="5028317"/>
            <a:ext cx="1356366" cy="539742"/>
          </a:xfrm>
          <a:prstGeom prst="rect">
            <a:avLst/>
          </a:prstGeom>
        </p:spPr>
      </p:pic>
    </p:spTree>
    <p:extLst>
      <p:ext uri="{BB962C8B-B14F-4D97-AF65-F5344CB8AC3E}">
        <p14:creationId xmlns:p14="http://schemas.microsoft.com/office/powerpoint/2010/main" val="3759252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www.zastavki.com/pictures/2560x1600/2009/Nature_Forest_The_road_through_the_national_park_017408_.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844" b="13833"/>
          <a:stretch/>
        </p:blipFill>
        <p:spPr bwMode="auto">
          <a:xfrm>
            <a:off x="0" y="1040104"/>
            <a:ext cx="9144000" cy="4677122"/>
          </a:xfrm>
          <a:prstGeom prst="rect">
            <a:avLst/>
          </a:prstGeom>
          <a:noFill/>
          <a:effectLst>
            <a:innerShdw blurRad="1270000">
              <a:prstClr val="black"/>
            </a:innerShdw>
          </a:effectLst>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1036" y="1045793"/>
            <a:ext cx="1821995" cy="724903"/>
          </a:xfrm>
          <a:prstGeom prst="rect">
            <a:avLst/>
          </a:prstGeom>
          <a:effectLst/>
        </p:spPr>
      </p:pic>
    </p:spTree>
    <p:extLst>
      <p:ext uri="{BB962C8B-B14F-4D97-AF65-F5344CB8AC3E}">
        <p14:creationId xmlns:p14="http://schemas.microsoft.com/office/powerpoint/2010/main" val="3677476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2400" dirty="0"/>
              <a:t>Influence of particle size distribution</a:t>
            </a:r>
          </a:p>
        </p:txBody>
      </p:sp>
      <p:grpSp>
        <p:nvGrpSpPr>
          <p:cNvPr id="2" name="Group 1"/>
          <p:cNvGrpSpPr/>
          <p:nvPr/>
        </p:nvGrpSpPr>
        <p:grpSpPr>
          <a:xfrm>
            <a:off x="1639483" y="830844"/>
            <a:ext cx="2638714" cy="2178965"/>
            <a:chOff x="660313" y="925505"/>
            <a:chExt cx="2638714" cy="2178965"/>
          </a:xfrm>
        </p:grpSpPr>
        <p:pic>
          <p:nvPicPr>
            <p:cNvPr id="13" name="Picture 12"/>
            <p:cNvPicPr>
              <a:picLocks noChangeAspect="1"/>
            </p:cNvPicPr>
            <p:nvPr/>
          </p:nvPicPr>
          <p:blipFill>
            <a:blip r:embed="rId3"/>
            <a:stretch>
              <a:fillRect/>
            </a:stretch>
          </p:blipFill>
          <p:spPr>
            <a:xfrm>
              <a:off x="1489394" y="1294837"/>
              <a:ext cx="1809633" cy="1809633"/>
            </a:xfrm>
            <a:prstGeom prst="rect">
              <a:avLst/>
            </a:prstGeom>
          </p:spPr>
        </p:pic>
        <p:pic>
          <p:nvPicPr>
            <p:cNvPr id="14" name="Picture 13" descr="C:\Users\Pandayr.PN0000037424\Desktop\Untitled.png"/>
            <p:cNvPicPr>
              <a:picLocks noChangeAspect="1"/>
            </p:cNvPicPr>
            <p:nvPr/>
          </p:nvPicPr>
          <p:blipFill rotWithShape="1">
            <a:blip r:embed="rId4" cstate="print"/>
            <a:srcRect l="20482" t="28816" r="71587" b="42993"/>
            <a:stretch/>
          </p:blipFill>
          <p:spPr bwMode="auto">
            <a:xfrm>
              <a:off x="660313" y="1294837"/>
              <a:ext cx="787401" cy="1809633"/>
            </a:xfrm>
            <a:prstGeom prst="rect">
              <a:avLst/>
            </a:prstGeom>
            <a:noFill/>
            <a:ln w="9525">
              <a:noFill/>
              <a:miter lim="800000"/>
              <a:headEnd/>
              <a:tailEnd/>
            </a:ln>
          </p:spPr>
        </p:pic>
        <p:sp>
          <p:nvSpPr>
            <p:cNvPr id="15" name="Rectangle 14"/>
            <p:cNvSpPr/>
            <p:nvPr/>
          </p:nvSpPr>
          <p:spPr>
            <a:xfrm>
              <a:off x="845900" y="925505"/>
              <a:ext cx="2230098"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HDPE-870, </a:t>
              </a:r>
              <a:r>
                <a:rPr lang="en-US" dirty="0" err="1">
                  <a:latin typeface="Times New Roman" panose="02020603050405020304" pitchFamily="18" charset="0"/>
                  <a:ea typeface="Times New Roman" panose="02020603050405020304" pitchFamily="18" charset="0"/>
                </a:rPr>
                <a:t>Geldart</a:t>
              </a:r>
              <a:r>
                <a:rPr lang="en-US" dirty="0">
                  <a:latin typeface="Times New Roman" panose="02020603050405020304" pitchFamily="18" charset="0"/>
                  <a:ea typeface="Times New Roman" panose="02020603050405020304" pitchFamily="18" charset="0"/>
                </a:rPr>
                <a:t> B</a:t>
              </a:r>
              <a:endParaRPr lang="en-US" dirty="0"/>
            </a:p>
          </p:txBody>
        </p:sp>
      </p:grpSp>
      <p:pic>
        <p:nvPicPr>
          <p:cNvPr id="16" name="Picture 15"/>
          <p:cNvPicPr/>
          <p:nvPr/>
        </p:nvPicPr>
        <p:blipFill rotWithShape="1">
          <a:blip r:embed="rId5" cstate="print">
            <a:extLst>
              <a:ext uri="{28A0092B-C50C-407E-A947-70E740481C1C}">
                <a14:useLocalDpi xmlns:a14="http://schemas.microsoft.com/office/drawing/2010/main" val="0"/>
              </a:ext>
            </a:extLst>
          </a:blip>
          <a:srcRect l="7212" t="6587" r="1443" b="1196"/>
          <a:stretch/>
        </p:blipFill>
        <p:spPr bwMode="auto">
          <a:xfrm>
            <a:off x="4679730" y="1115266"/>
            <a:ext cx="2907407" cy="2039262"/>
          </a:xfrm>
          <a:prstGeom prst="rect">
            <a:avLst/>
          </a:prstGeom>
          <a:ln>
            <a:noFill/>
          </a:ln>
          <a:extLst>
            <a:ext uri="{53640926-AAD7-44D8-BBD7-CCE9431645EC}">
              <a14:shadowObscured xmlns:a14="http://schemas.microsoft.com/office/drawing/2010/main"/>
            </a:ext>
          </a:extLst>
        </p:spPr>
      </p:pic>
      <p:pic>
        <p:nvPicPr>
          <p:cNvPr id="4" name="Picture 3"/>
          <p:cNvPicPr>
            <a:picLocks noChangeAspect="1"/>
          </p:cNvPicPr>
          <p:nvPr/>
        </p:nvPicPr>
        <p:blipFill>
          <a:blip r:embed="rId6"/>
          <a:stretch>
            <a:fillRect/>
          </a:stretch>
        </p:blipFill>
        <p:spPr>
          <a:xfrm>
            <a:off x="202970" y="3401514"/>
            <a:ext cx="2873027" cy="2198490"/>
          </a:xfrm>
          <a:prstGeom prst="rect">
            <a:avLst/>
          </a:prstGeom>
        </p:spPr>
      </p:pic>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l="4167" t="5983" r="8333"/>
          <a:stretch/>
        </p:blipFill>
        <p:spPr bwMode="auto">
          <a:xfrm>
            <a:off x="3075997" y="3384316"/>
            <a:ext cx="2771237" cy="2232886"/>
          </a:xfrm>
          <a:prstGeom prst="rect">
            <a:avLst/>
          </a:prstGeom>
          <a:ln>
            <a:noFill/>
          </a:ln>
          <a:extLst>
            <a:ext uri="{53640926-AAD7-44D8-BBD7-CCE9431645EC}">
              <a14:shadowObscured xmlns:a14="http://schemas.microsoft.com/office/drawing/2010/main"/>
            </a:ext>
          </a:extLst>
        </p:spPr>
      </p:pic>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l="3045" t="6410" r="7692"/>
          <a:stretch/>
        </p:blipFill>
        <p:spPr bwMode="auto">
          <a:xfrm>
            <a:off x="5968808" y="3384316"/>
            <a:ext cx="2919854" cy="2295842"/>
          </a:xfrm>
          <a:prstGeom prst="rect">
            <a:avLst/>
          </a:prstGeom>
          <a:ln>
            <a:noFill/>
          </a:ln>
          <a:extLst>
            <a:ext uri="{53640926-AAD7-44D8-BBD7-CCE9431645EC}">
              <a14:shadowObscured xmlns:a14="http://schemas.microsoft.com/office/drawing/2010/main"/>
            </a:ext>
          </a:extLst>
        </p:spPr>
      </p:pic>
      <p:sp>
        <p:nvSpPr>
          <p:cNvPr id="11" name="Rectangle 10"/>
          <p:cNvSpPr/>
          <p:nvPr/>
        </p:nvSpPr>
        <p:spPr>
          <a:xfrm>
            <a:off x="357447" y="5714325"/>
            <a:ext cx="8531215" cy="561051"/>
          </a:xfrm>
          <a:prstGeom prst="rect">
            <a:avLst/>
          </a:prstGeom>
        </p:spPr>
        <p:txBody>
          <a:bodyPr wrap="square">
            <a:spAutoFit/>
          </a:bodyPr>
          <a:lstStyle/>
          <a:p>
            <a:pPr marL="171450" lvl="0" indent="-171450" algn="just" defTabSz="685800">
              <a:lnSpc>
                <a:spcPts val="1800"/>
              </a:lnSpc>
              <a:spcBef>
                <a:spcPts val="750"/>
              </a:spcBef>
              <a:buFont typeface="Arial" panose="020B0604020202020204" pitchFamily="34" charset="0"/>
              <a:buChar char="•"/>
            </a:pPr>
            <a:r>
              <a:rPr lang="en-US" dirty="0">
                <a:solidFill>
                  <a:srgbClr val="373838"/>
                </a:solidFill>
                <a:latin typeface="Garamond" panose="02020404030301010803" pitchFamily="18" charset="0"/>
              </a:rPr>
              <a:t>No significant improvement in predictions of pressure drops, solid circulation rate and standpipe height for the current system.</a:t>
            </a:r>
          </a:p>
        </p:txBody>
      </p:sp>
    </p:spTree>
    <p:extLst>
      <p:ext uri="{BB962C8B-B14F-4D97-AF65-F5344CB8AC3E}">
        <p14:creationId xmlns:p14="http://schemas.microsoft.com/office/powerpoint/2010/main" val="3778287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2400" dirty="0"/>
              <a:t>Outline</a:t>
            </a:r>
          </a:p>
        </p:txBody>
      </p:sp>
      <p:sp>
        <p:nvSpPr>
          <p:cNvPr id="8" name="Content Placeholder 1"/>
          <p:cNvSpPr>
            <a:spLocks noGrp="1"/>
          </p:cNvSpPr>
          <p:nvPr>
            <p:ph idx="1"/>
          </p:nvPr>
        </p:nvSpPr>
        <p:spPr>
          <a:xfrm>
            <a:off x="202971" y="918445"/>
            <a:ext cx="8685691" cy="5262221"/>
          </a:xfrm>
        </p:spPr>
        <p:txBody>
          <a:bodyPr/>
          <a:lstStyle/>
          <a:p>
            <a:pPr>
              <a:buFont typeface="Wingdings" panose="05000000000000000000" pitchFamily="2" charset="2"/>
              <a:buChar char="v"/>
            </a:pPr>
            <a:r>
              <a:rPr lang="en-US" sz="2400" dirty="0"/>
              <a:t> </a:t>
            </a:r>
            <a:r>
              <a:rPr lang="en-US" sz="2200" dirty="0"/>
              <a:t>Background and Objective  </a:t>
            </a:r>
          </a:p>
          <a:p>
            <a:pPr>
              <a:buFont typeface="Wingdings" panose="05000000000000000000" pitchFamily="2" charset="2"/>
              <a:buChar char="v"/>
            </a:pPr>
            <a:r>
              <a:rPr lang="en-US" sz="2200" dirty="0"/>
              <a:t> Experimental setup and simulation settings</a:t>
            </a:r>
          </a:p>
          <a:p>
            <a:pPr>
              <a:buFont typeface="Wingdings" panose="05000000000000000000" pitchFamily="2" charset="2"/>
              <a:buChar char="v"/>
            </a:pPr>
            <a:r>
              <a:rPr lang="en-US" sz="2200" dirty="0"/>
              <a:t> Results and discussion </a:t>
            </a:r>
          </a:p>
          <a:p>
            <a:pPr lvl="1"/>
            <a:r>
              <a:rPr lang="en-US" sz="2000" dirty="0"/>
              <a:t>Grid size and statistical time selection</a:t>
            </a:r>
          </a:p>
          <a:p>
            <a:pPr lvl="1"/>
            <a:r>
              <a:rPr lang="en-US" sz="2000" dirty="0"/>
              <a:t>Selection of drag model</a:t>
            </a:r>
          </a:p>
          <a:p>
            <a:pPr lvl="1"/>
            <a:r>
              <a:rPr lang="en-US" sz="2000" dirty="0"/>
              <a:t>Direct comparison between simulation and measurement</a:t>
            </a:r>
          </a:p>
          <a:p>
            <a:pPr lvl="1"/>
            <a:r>
              <a:rPr lang="en-US" sz="2000" dirty="0"/>
              <a:t>Further analyses</a:t>
            </a:r>
          </a:p>
          <a:p>
            <a:pPr>
              <a:buFont typeface="Wingdings" panose="05000000000000000000" pitchFamily="2" charset="2"/>
              <a:buChar char="v"/>
            </a:pPr>
            <a:r>
              <a:rPr lang="en-US" sz="2400" dirty="0"/>
              <a:t> </a:t>
            </a:r>
            <a:r>
              <a:rPr lang="en-US" sz="2200" dirty="0"/>
              <a:t>Conclusions</a:t>
            </a:r>
            <a:endParaRPr lang="en-US" dirty="0"/>
          </a:p>
        </p:txBody>
      </p:sp>
    </p:spTree>
    <p:extLst>
      <p:ext uri="{BB962C8B-B14F-4D97-AF65-F5344CB8AC3E}">
        <p14:creationId xmlns:p14="http://schemas.microsoft.com/office/powerpoint/2010/main" val="3604195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2400" dirty="0"/>
              <a:t>Background and Objective </a:t>
            </a:r>
          </a:p>
        </p:txBody>
      </p:sp>
      <p:sp>
        <p:nvSpPr>
          <p:cNvPr id="6" name="Content Placeholder 1"/>
          <p:cNvSpPr>
            <a:spLocks noGrp="1"/>
          </p:cNvSpPr>
          <p:nvPr>
            <p:ph idx="1"/>
          </p:nvPr>
        </p:nvSpPr>
        <p:spPr>
          <a:xfrm>
            <a:off x="296103" y="1430866"/>
            <a:ext cx="8373763" cy="3869266"/>
          </a:xfrm>
        </p:spPr>
        <p:txBody>
          <a:bodyPr/>
          <a:lstStyle/>
          <a:p>
            <a:pPr algn="just">
              <a:lnSpc>
                <a:spcPct val="100000"/>
              </a:lnSpc>
            </a:pPr>
            <a:r>
              <a:rPr lang="en-US" sz="2000" dirty="0"/>
              <a:t> </a:t>
            </a:r>
            <a:r>
              <a:rPr lang="en-US" sz="2000" b="0" dirty="0"/>
              <a:t>Circulating fluidized beds (CFB) are deployed for a wide variety of processes. </a:t>
            </a:r>
          </a:p>
          <a:p>
            <a:pPr algn="just">
              <a:lnSpc>
                <a:spcPct val="100000"/>
              </a:lnSpc>
            </a:pPr>
            <a:r>
              <a:rPr lang="en-US" sz="2000" b="0" dirty="0"/>
              <a:t> Numerical simulations of full-loop CFB at particle-scale are extremely useful to understand flow behaviors that are crucial in the design and operation of systems, including particle residence time distribution and cluster formation.</a:t>
            </a:r>
          </a:p>
          <a:p>
            <a:pPr algn="just">
              <a:lnSpc>
                <a:spcPct val="100000"/>
              </a:lnSpc>
            </a:pPr>
            <a:r>
              <a:rPr lang="en-US" sz="2000" b="0" dirty="0"/>
              <a:t> A thorough comparison between numerical predications and experimental measurements is needed to evaluate the accuracy of computational models for CFBs.</a:t>
            </a:r>
          </a:p>
          <a:p>
            <a:endParaRPr lang="en-US" dirty="0"/>
          </a:p>
        </p:txBody>
      </p:sp>
    </p:spTree>
    <p:extLst>
      <p:ext uri="{BB962C8B-B14F-4D97-AF65-F5344CB8AC3E}">
        <p14:creationId xmlns:p14="http://schemas.microsoft.com/office/powerpoint/2010/main" val="1063137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a:spLocks noGrp="1"/>
          </p:cNvSpPr>
          <p:nvPr>
            <p:ph idx="1"/>
          </p:nvPr>
        </p:nvSpPr>
        <p:spPr>
          <a:xfrm>
            <a:off x="316375" y="969247"/>
            <a:ext cx="8214687" cy="1384488"/>
          </a:xfrm>
        </p:spPr>
        <p:txBody>
          <a:bodyPr>
            <a:normAutofit fontScale="47500" lnSpcReduction="20000"/>
          </a:bodyPr>
          <a:lstStyle/>
          <a:p>
            <a:pPr marL="0" indent="0" algn="just">
              <a:lnSpc>
                <a:spcPct val="120000"/>
              </a:lnSpc>
              <a:buNone/>
            </a:pPr>
            <a:r>
              <a:rPr lang="en-US" sz="4200" b="0" dirty="0"/>
              <a:t>A 3D printed cold-flow CFB of 1.32m high is used. The internal diameters of the cyclone, riser and standpipe are 0.127m, 0.0508m and 0.0254m, respectively. Three conditions are tested with operational parameters carefully measured.</a:t>
            </a:r>
          </a:p>
          <a:p>
            <a:pPr marL="0" indent="0" algn="just">
              <a:buNone/>
            </a:pPr>
            <a:endParaRPr lang="en-US" dirty="0"/>
          </a:p>
        </p:txBody>
      </p:sp>
      <p:sp>
        <p:nvSpPr>
          <p:cNvPr id="3" name="Title 2"/>
          <p:cNvSpPr>
            <a:spLocks noGrp="1"/>
          </p:cNvSpPr>
          <p:nvPr>
            <p:ph type="ctrTitle"/>
          </p:nvPr>
        </p:nvSpPr>
        <p:spPr/>
        <p:txBody>
          <a:bodyPr>
            <a:normAutofit/>
          </a:bodyPr>
          <a:lstStyle/>
          <a:p>
            <a:r>
              <a:rPr lang="en-US" sz="2400" dirty="0"/>
              <a:t>Experimental setup &amp; operation conditions</a:t>
            </a:r>
          </a:p>
        </p:txBody>
      </p:sp>
      <p:pic>
        <p:nvPicPr>
          <p:cNvPr id="7" name="Picture 6"/>
          <p:cNvPicPr>
            <a:picLocks noChangeAspect="1"/>
          </p:cNvPicPr>
          <p:nvPr/>
        </p:nvPicPr>
        <p:blipFill>
          <a:blip r:embed="rId3"/>
          <a:stretch>
            <a:fillRect/>
          </a:stretch>
        </p:blipFill>
        <p:spPr>
          <a:xfrm>
            <a:off x="7742216" y="2300234"/>
            <a:ext cx="1145226" cy="1145226"/>
          </a:xfrm>
          <a:prstGeom prst="rect">
            <a:avLst/>
          </a:prstGeom>
        </p:spPr>
      </p:pic>
      <p:pic>
        <p:nvPicPr>
          <p:cNvPr id="8" name="table"/>
          <p:cNvPicPr>
            <a:picLocks noChangeAspect="1"/>
          </p:cNvPicPr>
          <p:nvPr/>
        </p:nvPicPr>
        <p:blipFill>
          <a:blip r:embed="rId4"/>
          <a:stretch>
            <a:fillRect/>
          </a:stretch>
        </p:blipFill>
        <p:spPr>
          <a:xfrm>
            <a:off x="4609381" y="2617365"/>
            <a:ext cx="3024601" cy="863469"/>
          </a:xfrm>
          <a:prstGeom prst="rect">
            <a:avLst/>
          </a:prstGeom>
        </p:spPr>
      </p:pic>
      <p:sp>
        <p:nvSpPr>
          <p:cNvPr id="9" name="TextBox 9"/>
          <p:cNvSpPr txBox="1"/>
          <p:nvPr/>
        </p:nvSpPr>
        <p:spPr>
          <a:xfrm>
            <a:off x="4466768" y="2248033"/>
            <a:ext cx="3275448" cy="369332"/>
          </a:xfrm>
          <a:prstGeom prst="rect">
            <a:avLst/>
          </a:prstGeom>
        </p:spPr>
        <p:txBody>
          <a:bodyPr wrap="square">
            <a:spAutoFit/>
          </a:bodyPr>
          <a:lstStyle>
            <a:defPPr>
              <a:defRPr lang="en-US"/>
            </a:defPPr>
            <a:lvl1pPr algn="ctr" defTabSz="3135020">
              <a:defRPr sz="2400" b="1">
                <a:latin typeface="Times New Roman" panose="02020603050405020304" pitchFamily="18" charset="0"/>
                <a:cs typeface="Times New Roman" panose="02020603050405020304" pitchFamily="18" charset="0"/>
              </a:defRPr>
            </a:lvl1pPr>
          </a:lstStyle>
          <a:p>
            <a:r>
              <a:rPr lang="en-US" sz="1800" b="0" dirty="0">
                <a:latin typeface="Garamond" panose="02020404030301010803" pitchFamily="18" charset="0"/>
              </a:rPr>
              <a:t>Gas flow rates (SLPM)</a:t>
            </a:r>
          </a:p>
        </p:txBody>
      </p:sp>
      <p:graphicFrame>
        <p:nvGraphicFramePr>
          <p:cNvPr id="10" name="Table 9"/>
          <p:cNvGraphicFramePr>
            <a:graphicFrameLocks noGrp="1"/>
          </p:cNvGraphicFramePr>
          <p:nvPr>
            <p:extLst>
              <p:ext uri="{D42A27DB-BD31-4B8C-83A1-F6EECF244321}">
                <p14:modId xmlns:p14="http://schemas.microsoft.com/office/powerpoint/2010/main" val="1023559285"/>
              </p:ext>
            </p:extLst>
          </p:nvPr>
        </p:nvGraphicFramePr>
        <p:xfrm>
          <a:off x="4600991" y="3679906"/>
          <a:ext cx="4291339" cy="2319909"/>
        </p:xfrm>
        <a:graphic>
          <a:graphicData uri="http://schemas.openxmlformats.org/drawingml/2006/table">
            <a:tbl>
              <a:tblPr/>
              <a:tblGrid>
                <a:gridCol w="1365490">
                  <a:extLst>
                    <a:ext uri="{9D8B030D-6E8A-4147-A177-3AD203B41FA5}">
                      <a16:colId xmlns:a16="http://schemas.microsoft.com/office/drawing/2014/main" val="20000"/>
                    </a:ext>
                  </a:extLst>
                </a:gridCol>
                <a:gridCol w="947772">
                  <a:extLst>
                    <a:ext uri="{9D8B030D-6E8A-4147-A177-3AD203B41FA5}">
                      <a16:colId xmlns:a16="http://schemas.microsoft.com/office/drawing/2014/main" val="20001"/>
                    </a:ext>
                  </a:extLst>
                </a:gridCol>
                <a:gridCol w="144575">
                  <a:extLst>
                    <a:ext uri="{9D8B030D-6E8A-4147-A177-3AD203B41FA5}">
                      <a16:colId xmlns:a16="http://schemas.microsoft.com/office/drawing/2014/main" val="20002"/>
                    </a:ext>
                  </a:extLst>
                </a:gridCol>
                <a:gridCol w="907613">
                  <a:extLst>
                    <a:ext uri="{9D8B030D-6E8A-4147-A177-3AD203B41FA5}">
                      <a16:colId xmlns:a16="http://schemas.microsoft.com/office/drawing/2014/main" val="20003"/>
                    </a:ext>
                  </a:extLst>
                </a:gridCol>
                <a:gridCol w="925889">
                  <a:extLst>
                    <a:ext uri="{9D8B030D-6E8A-4147-A177-3AD203B41FA5}">
                      <a16:colId xmlns:a16="http://schemas.microsoft.com/office/drawing/2014/main" val="20004"/>
                    </a:ext>
                  </a:extLst>
                </a:gridCol>
              </a:tblGrid>
              <a:tr h="279698">
                <a:tc gridSpan="2">
                  <a:txBody>
                    <a:bodyPr/>
                    <a:lstStyle/>
                    <a:p>
                      <a:pPr algn="ctr" fontAlgn="b"/>
                      <a:r>
                        <a:rPr lang="en-US" sz="1600" b="0" i="0" u="none" strike="noStrike" dirty="0">
                          <a:solidFill>
                            <a:srgbClr val="000000"/>
                          </a:solidFill>
                          <a:effectLst/>
                          <a:latin typeface="Garamond" panose="02020404030301010803" pitchFamily="18" charset="0"/>
                        </a:rPr>
                        <a:t>Gas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1600" b="0" i="0" u="none" strike="noStrike" dirty="0">
                        <a:solidFill>
                          <a:srgbClr val="000000"/>
                        </a:solidFill>
                        <a:effectLst/>
                        <a:latin typeface="Garamond" panose="02020404030301010803"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US" sz="1600" b="0" i="0" u="none" strike="noStrike" dirty="0">
                          <a:solidFill>
                            <a:srgbClr val="000000"/>
                          </a:solidFill>
                          <a:effectLst/>
                          <a:latin typeface="Garamond" panose="02020404030301010803" pitchFamily="18" charset="0"/>
                        </a:rPr>
                        <a:t>Solids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338742">
                <a:tc>
                  <a:txBody>
                    <a:bodyPr/>
                    <a:lstStyle/>
                    <a:p>
                      <a:pPr algn="l" fontAlgn="b"/>
                      <a:r>
                        <a:rPr lang="en-US" sz="1600" b="0" i="0" u="none" strike="noStrike" dirty="0" err="1">
                          <a:solidFill>
                            <a:srgbClr val="000000"/>
                          </a:solidFill>
                          <a:effectLst/>
                          <a:latin typeface="Garamond" panose="02020404030301010803" pitchFamily="18" charset="0"/>
                        </a:rPr>
                        <a:t>P</a:t>
                      </a:r>
                      <a:r>
                        <a:rPr lang="en-US" sz="1600" b="0" i="0" u="none" strike="noStrike" baseline="-25000" dirty="0" err="1">
                          <a:solidFill>
                            <a:srgbClr val="000000"/>
                          </a:solidFill>
                          <a:effectLst/>
                          <a:latin typeface="Garamond" panose="02020404030301010803" pitchFamily="18" charset="0"/>
                        </a:rPr>
                        <a:t>std</a:t>
                      </a:r>
                      <a:r>
                        <a:rPr lang="en-US" sz="1600" b="0" i="0" u="none" strike="noStrike" dirty="0">
                          <a:solidFill>
                            <a:srgbClr val="000000"/>
                          </a:solidFill>
                          <a:effectLst/>
                          <a:latin typeface="Garamond" panose="02020404030301010803" pitchFamily="18" charset="0"/>
                        </a:rPr>
                        <a:t> (Pa)</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dirty="0">
                          <a:solidFill>
                            <a:srgbClr val="000000"/>
                          </a:solidFill>
                          <a:effectLst/>
                          <a:latin typeface="Garamond" panose="02020404030301010803" pitchFamily="18" charset="0"/>
                        </a:rPr>
                        <a:t>101325</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600" b="0" i="0" u="none" strike="noStrike" dirty="0">
                        <a:solidFill>
                          <a:srgbClr val="000000"/>
                        </a:solidFill>
                        <a:effectLst/>
                        <a:latin typeface="Garamond" panose="02020404030301010803" pitchFamily="18" charset="0"/>
                      </a:endParaRPr>
                    </a:p>
                  </a:txBody>
                  <a:tcPr marL="9525" marR="9525" marT="9525" marB="0" anchor="b">
                    <a:lnL>
                      <a:noFill/>
                    </a:lnL>
                    <a:lnR>
                      <a:noFill/>
                    </a:lnR>
                    <a:lnT>
                      <a:noFill/>
                    </a:lnT>
                    <a:lnB>
                      <a:noFill/>
                    </a:lnB>
                  </a:tcPr>
                </a:tc>
                <a:tc>
                  <a:txBody>
                    <a:bodyPr/>
                    <a:lstStyle/>
                    <a:p>
                      <a:pPr algn="l" fontAlgn="b"/>
                      <a:r>
                        <a:rPr lang="el-GR" sz="1600" b="0" i="0" u="none" strike="noStrike" dirty="0">
                          <a:solidFill>
                            <a:srgbClr val="000000"/>
                          </a:solidFill>
                          <a:effectLst/>
                          <a:latin typeface="Garamond" panose="02020404030301010803" pitchFamily="18" charset="0"/>
                        </a:rPr>
                        <a:t>ρ</a:t>
                      </a:r>
                      <a:r>
                        <a:rPr lang="en-US" sz="1600" b="0" i="0" u="none" strike="noStrike" baseline="-25000" dirty="0">
                          <a:solidFill>
                            <a:srgbClr val="000000"/>
                          </a:solidFill>
                          <a:effectLst/>
                          <a:latin typeface="Garamond" panose="02020404030301010803" pitchFamily="18" charset="0"/>
                        </a:rPr>
                        <a:t>p</a:t>
                      </a:r>
                      <a:r>
                        <a:rPr lang="en-US" sz="1600" b="0" i="0" u="none" strike="noStrike" dirty="0">
                          <a:solidFill>
                            <a:srgbClr val="000000"/>
                          </a:solidFill>
                          <a:effectLst/>
                          <a:latin typeface="Garamond" panose="02020404030301010803" pitchFamily="18" charset="0"/>
                        </a:rPr>
                        <a:t> (kg/m</a:t>
                      </a:r>
                      <a:r>
                        <a:rPr lang="en-US" sz="1600" b="0" i="0" u="none" strike="noStrike" baseline="30000" dirty="0">
                          <a:solidFill>
                            <a:srgbClr val="000000"/>
                          </a:solidFill>
                          <a:effectLst/>
                          <a:latin typeface="Garamond" panose="02020404030301010803" pitchFamily="18" charset="0"/>
                        </a:rPr>
                        <a:t>3</a:t>
                      </a:r>
                      <a:r>
                        <a:rPr lang="en-US" sz="1600" b="0" i="0" u="none" strike="noStrike" dirty="0">
                          <a:solidFill>
                            <a:srgbClr val="000000"/>
                          </a:solidFill>
                          <a:effectLst/>
                          <a:latin typeface="Garamond" panose="02020404030301010803" pitchFamily="18" charset="0"/>
                        </a:rPr>
                        <a:t>)</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dirty="0">
                          <a:solidFill>
                            <a:srgbClr val="000000"/>
                          </a:solidFill>
                          <a:effectLst/>
                          <a:latin typeface="Garamond" panose="02020404030301010803" pitchFamily="18" charset="0"/>
                        </a:rPr>
                        <a:t>863.3</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332377">
                <a:tc>
                  <a:txBody>
                    <a:bodyPr/>
                    <a:lstStyle/>
                    <a:p>
                      <a:pPr algn="l" fontAlgn="b"/>
                      <a:r>
                        <a:rPr lang="en-US" sz="1600" b="0" i="0" u="none" strike="noStrike" dirty="0" err="1">
                          <a:solidFill>
                            <a:srgbClr val="000000"/>
                          </a:solidFill>
                          <a:effectLst/>
                          <a:latin typeface="Garamond" panose="02020404030301010803" pitchFamily="18" charset="0"/>
                        </a:rPr>
                        <a:t>T</a:t>
                      </a:r>
                      <a:r>
                        <a:rPr lang="en-US" sz="1600" b="0" i="0" u="none" strike="noStrike" baseline="-25000" dirty="0" err="1">
                          <a:solidFill>
                            <a:srgbClr val="000000"/>
                          </a:solidFill>
                          <a:effectLst/>
                          <a:latin typeface="Garamond" panose="02020404030301010803" pitchFamily="18" charset="0"/>
                        </a:rPr>
                        <a:t>std</a:t>
                      </a:r>
                      <a:r>
                        <a:rPr lang="en-US" sz="1600" b="0" i="0" u="none" strike="noStrike" dirty="0">
                          <a:solidFill>
                            <a:srgbClr val="000000"/>
                          </a:solidFill>
                          <a:effectLst/>
                          <a:latin typeface="Garamond" panose="02020404030301010803" pitchFamily="18" charset="0"/>
                        </a:rPr>
                        <a:t> (K)</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Garamond" panose="02020404030301010803" pitchFamily="18" charset="0"/>
                        </a:rPr>
                        <a:t>293.15</a:t>
                      </a:r>
                    </a:p>
                  </a:txBody>
                  <a:tcPr marL="9525" marR="9525" marT="9525"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Garamond" panose="02020404030301010803" pitchFamily="18" charset="0"/>
                      </a:endParaRPr>
                    </a:p>
                  </a:txBody>
                  <a:tcPr marL="9525" marR="9525" marT="9525" marB="0" anchor="b">
                    <a:lnL>
                      <a:noFill/>
                    </a:lnL>
                    <a:lnR>
                      <a:noFill/>
                    </a:lnR>
                    <a:lnT>
                      <a:noFill/>
                    </a:lnT>
                    <a:lnB>
                      <a:noFill/>
                    </a:lnB>
                  </a:tcPr>
                </a:tc>
                <a:tc>
                  <a:txBody>
                    <a:bodyPr/>
                    <a:lstStyle/>
                    <a:p>
                      <a:pPr algn="l" fontAlgn="b"/>
                      <a:r>
                        <a:rPr lang="en-US" sz="1600" b="0" i="0" u="none" strike="noStrike" dirty="0" err="1">
                          <a:solidFill>
                            <a:schemeClr val="tx1"/>
                          </a:solidFill>
                          <a:effectLst/>
                          <a:latin typeface="Garamond" panose="02020404030301010803" pitchFamily="18" charset="0"/>
                        </a:rPr>
                        <a:t>d</a:t>
                      </a:r>
                      <a:r>
                        <a:rPr lang="en-US" sz="1600" b="0" i="0" u="none" strike="noStrike" baseline="-25000" dirty="0" err="1">
                          <a:solidFill>
                            <a:schemeClr val="tx1"/>
                          </a:solidFill>
                          <a:effectLst/>
                          <a:latin typeface="Garamond" panose="02020404030301010803" pitchFamily="18" charset="0"/>
                        </a:rPr>
                        <a:t>p</a:t>
                      </a:r>
                      <a:r>
                        <a:rPr lang="en-US" sz="1600" b="0" i="0" u="none" strike="noStrike" baseline="-25000" dirty="0">
                          <a:solidFill>
                            <a:schemeClr val="tx1"/>
                          </a:solidFill>
                          <a:effectLst/>
                          <a:latin typeface="Garamond" panose="02020404030301010803" pitchFamily="18" charset="0"/>
                        </a:rPr>
                        <a:t> </a:t>
                      </a:r>
                      <a:r>
                        <a:rPr lang="en-US" sz="1600" b="0" i="0" u="none" strike="noStrike" dirty="0">
                          <a:solidFill>
                            <a:schemeClr val="tx1"/>
                          </a:solidFill>
                          <a:effectLst/>
                          <a:latin typeface="Garamond" panose="02020404030301010803" pitchFamily="18" charset="0"/>
                        </a:rPr>
                        <a:t>(m)</a:t>
                      </a:r>
                    </a:p>
                  </a:txBody>
                  <a:tcPr marL="9525" marR="9525" marT="9525" marB="0" anchor="b">
                    <a:lnL>
                      <a:noFill/>
                    </a:lnL>
                    <a:lnR>
                      <a:noFill/>
                    </a:lnR>
                    <a:lnT>
                      <a:noFill/>
                    </a:lnT>
                    <a:lnB>
                      <a:noFill/>
                    </a:lnB>
                    <a:solidFill>
                      <a:schemeClr val="bg1"/>
                    </a:solidFill>
                  </a:tcPr>
                </a:tc>
                <a:tc>
                  <a:txBody>
                    <a:bodyPr/>
                    <a:lstStyle/>
                    <a:p>
                      <a:pPr algn="r" fontAlgn="b"/>
                      <a:r>
                        <a:rPr lang="en-US" sz="1600" b="0" i="0" u="none" strike="noStrike" dirty="0">
                          <a:solidFill>
                            <a:schemeClr val="tx1"/>
                          </a:solidFill>
                          <a:effectLst/>
                          <a:latin typeface="Garamond" panose="02020404030301010803" pitchFamily="18" charset="0"/>
                        </a:rPr>
                        <a:t>8.71E-04</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10002"/>
                  </a:ext>
                </a:extLst>
              </a:tr>
              <a:tr h="343948">
                <a:tc>
                  <a:txBody>
                    <a:bodyPr/>
                    <a:lstStyle/>
                    <a:p>
                      <a:pPr algn="l" fontAlgn="b"/>
                      <a:r>
                        <a:rPr lang="el-GR" sz="1600" b="0" i="0" u="none" strike="noStrike" dirty="0">
                          <a:solidFill>
                            <a:srgbClr val="000000"/>
                          </a:solidFill>
                          <a:effectLst/>
                          <a:latin typeface="Garamond" panose="02020404030301010803" pitchFamily="18" charset="0"/>
                        </a:rPr>
                        <a:t>ρ</a:t>
                      </a:r>
                      <a:r>
                        <a:rPr lang="en-US" sz="1600" b="0" i="0" u="none" strike="noStrike" baseline="-25000" dirty="0" err="1">
                          <a:solidFill>
                            <a:srgbClr val="000000"/>
                          </a:solidFill>
                          <a:effectLst/>
                          <a:latin typeface="Garamond" panose="02020404030301010803" pitchFamily="18" charset="0"/>
                        </a:rPr>
                        <a:t>g</a:t>
                      </a:r>
                      <a:r>
                        <a:rPr lang="en-US" sz="1600" b="0" i="0" u="none" strike="noStrike" baseline="30000" dirty="0" err="1">
                          <a:solidFill>
                            <a:srgbClr val="000000"/>
                          </a:solidFill>
                          <a:effectLst/>
                          <a:latin typeface="Garamond" panose="02020404030301010803" pitchFamily="18" charset="0"/>
                        </a:rPr>
                        <a:t>std</a:t>
                      </a:r>
                      <a:r>
                        <a:rPr lang="en-US" sz="1600" b="0" i="0" u="none" strike="noStrike" dirty="0">
                          <a:solidFill>
                            <a:srgbClr val="000000"/>
                          </a:solidFill>
                          <a:effectLst/>
                          <a:latin typeface="Garamond" panose="02020404030301010803" pitchFamily="18" charset="0"/>
                        </a:rPr>
                        <a:t> (kg/m</a:t>
                      </a:r>
                      <a:r>
                        <a:rPr lang="en-US" sz="1600" b="0" i="0" u="none" strike="noStrike" baseline="30000" dirty="0">
                          <a:solidFill>
                            <a:srgbClr val="000000"/>
                          </a:solidFill>
                          <a:effectLst/>
                          <a:latin typeface="Garamond" panose="02020404030301010803" pitchFamily="18" charset="0"/>
                        </a:rPr>
                        <a:t>3</a:t>
                      </a:r>
                      <a:r>
                        <a:rPr lang="en-US" sz="1600" b="0" i="0" u="none" strike="noStrike" dirty="0">
                          <a:solidFill>
                            <a:srgbClr val="000000"/>
                          </a:solidFill>
                          <a:effectLst/>
                          <a:latin typeface="Garamond" panose="02020404030301010803" pitchFamily="18" charset="0"/>
                        </a:rPr>
                        <a:t>)</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Garamond" panose="02020404030301010803" pitchFamily="18" charset="0"/>
                        </a:rPr>
                        <a:t>1.2</a:t>
                      </a:r>
                    </a:p>
                  </a:txBody>
                  <a:tcPr marL="9525" marR="9525" marT="9525"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Garamond" panose="02020404030301010803" pitchFamily="18" charset="0"/>
                      </a:endParaRPr>
                    </a:p>
                  </a:txBody>
                  <a:tcPr marL="9525" marR="9525" marT="9525" marB="0" anchor="b">
                    <a:lnL>
                      <a:noFill/>
                    </a:lnL>
                    <a:lnR>
                      <a:noFill/>
                    </a:lnR>
                    <a:lnT>
                      <a:noFill/>
                    </a:lnT>
                    <a:lnB>
                      <a:noFill/>
                    </a:lnB>
                  </a:tcPr>
                </a:tc>
                <a:tc>
                  <a:txBody>
                    <a:bodyPr/>
                    <a:lstStyle/>
                    <a:p>
                      <a:pPr algn="l" fontAlgn="b"/>
                      <a:r>
                        <a:rPr lang="el-GR" sz="1600" b="0" i="0" u="none" strike="noStrike" dirty="0">
                          <a:solidFill>
                            <a:srgbClr val="000000"/>
                          </a:solidFill>
                          <a:effectLst/>
                          <a:latin typeface="Garamond" panose="02020404030301010803" pitchFamily="18" charset="0"/>
                        </a:rPr>
                        <a:t>ϕ</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Garamond" panose="02020404030301010803" pitchFamily="18" charset="0"/>
                        </a:rPr>
                        <a:t>0.95</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347660">
                <a:tc>
                  <a:txBody>
                    <a:bodyPr/>
                    <a:lstStyle/>
                    <a:p>
                      <a:pPr algn="l" fontAlgn="b"/>
                      <a:r>
                        <a:rPr lang="el-GR" sz="1600" b="0" i="0" u="none" strike="noStrike">
                          <a:solidFill>
                            <a:srgbClr val="000000"/>
                          </a:solidFill>
                          <a:effectLst/>
                          <a:latin typeface="Garamond" panose="02020404030301010803" pitchFamily="18" charset="0"/>
                        </a:rPr>
                        <a:t>μ</a:t>
                      </a:r>
                      <a:r>
                        <a:rPr lang="en-US" sz="1600" b="0" i="0" u="none" strike="noStrike" baseline="-25000">
                          <a:solidFill>
                            <a:srgbClr val="000000"/>
                          </a:solidFill>
                          <a:effectLst/>
                          <a:latin typeface="Garamond" panose="02020404030301010803" pitchFamily="18" charset="0"/>
                        </a:rPr>
                        <a:t>g</a:t>
                      </a:r>
                      <a:r>
                        <a:rPr lang="en-US" sz="1600" b="0" i="0" u="none" strike="noStrike" baseline="30000">
                          <a:solidFill>
                            <a:srgbClr val="000000"/>
                          </a:solidFill>
                          <a:effectLst/>
                          <a:latin typeface="Garamond" panose="02020404030301010803" pitchFamily="18" charset="0"/>
                        </a:rPr>
                        <a:t>std</a:t>
                      </a:r>
                      <a:r>
                        <a:rPr lang="en-US" sz="1600" b="0" i="0" u="none" strike="noStrike">
                          <a:solidFill>
                            <a:srgbClr val="000000"/>
                          </a:solidFill>
                          <a:effectLst/>
                          <a:latin typeface="Garamond" panose="02020404030301010803" pitchFamily="18" charset="0"/>
                        </a:rPr>
                        <a:t> (Pa-s)</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Garamond" panose="02020404030301010803" pitchFamily="18" charset="0"/>
                        </a:rPr>
                        <a:t>1.85E-05</a:t>
                      </a:r>
                    </a:p>
                  </a:txBody>
                  <a:tcPr marL="9525" marR="9525" marT="9525"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Garamond" panose="02020404030301010803" pitchFamily="18" charset="0"/>
                      </a:endParaRPr>
                    </a:p>
                  </a:txBody>
                  <a:tcPr marL="9525" marR="9525" marT="9525" marB="0" anchor="b">
                    <a:lnL>
                      <a:noFill/>
                    </a:lnL>
                    <a:lnR>
                      <a:noFill/>
                    </a:lnR>
                    <a:lnT>
                      <a:noFill/>
                    </a:lnT>
                    <a:lnB>
                      <a:noFill/>
                    </a:lnB>
                  </a:tcPr>
                </a:tc>
                <a:tc>
                  <a:txBody>
                    <a:bodyPr/>
                    <a:lstStyle/>
                    <a:p>
                      <a:pPr algn="l" fontAlgn="b"/>
                      <a:r>
                        <a:rPr lang="el-GR" sz="1600" b="0" i="0" u="none" strike="noStrike" dirty="0">
                          <a:solidFill>
                            <a:srgbClr val="000000"/>
                          </a:solidFill>
                          <a:effectLst/>
                          <a:latin typeface="Garamond" panose="02020404030301010803" pitchFamily="18" charset="0"/>
                        </a:rPr>
                        <a:t>ε</a:t>
                      </a:r>
                      <a:r>
                        <a:rPr lang="en-US" sz="1600" b="0" i="0" u="none" strike="noStrike" baseline="-25000" dirty="0">
                          <a:solidFill>
                            <a:srgbClr val="000000"/>
                          </a:solidFill>
                          <a:effectLst/>
                          <a:latin typeface="Garamond" panose="02020404030301010803" pitchFamily="18" charset="0"/>
                        </a:rPr>
                        <a:t>packed</a:t>
                      </a:r>
                      <a:endParaRPr lang="en-US" sz="1600" b="0" i="0" u="none" strike="noStrike" dirty="0">
                        <a:solidFill>
                          <a:srgbClr val="000000"/>
                        </a:solidFill>
                        <a:effectLst/>
                        <a:latin typeface="Garamond" panose="02020404030301010803" pitchFamily="18" charset="0"/>
                      </a:endParaRP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Garamond" panose="02020404030301010803" pitchFamily="18" charset="0"/>
                        </a:rPr>
                        <a:t>0.3462</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338742">
                <a:tc>
                  <a:txBody>
                    <a:bodyPr/>
                    <a:lstStyle/>
                    <a:p>
                      <a:pPr algn="l" fontAlgn="b"/>
                      <a:r>
                        <a:rPr lang="en-US" sz="1600" b="0" i="0" u="none" strike="noStrike" dirty="0">
                          <a:solidFill>
                            <a:srgbClr val="000000"/>
                          </a:solidFill>
                          <a:effectLst/>
                          <a:latin typeface="Garamond" panose="02020404030301010803" pitchFamily="18" charset="0"/>
                        </a:rPr>
                        <a:t>Mw (g/</a:t>
                      </a:r>
                      <a:r>
                        <a:rPr lang="en-US" sz="1600" b="0" i="0" u="none" strike="noStrike" dirty="0" err="1">
                          <a:solidFill>
                            <a:srgbClr val="000000"/>
                          </a:solidFill>
                          <a:effectLst/>
                          <a:latin typeface="Garamond" panose="02020404030301010803" pitchFamily="18" charset="0"/>
                        </a:rPr>
                        <a:t>mol</a:t>
                      </a:r>
                      <a:r>
                        <a:rPr lang="en-US" sz="1600" b="0" i="0" u="none" strike="noStrike" dirty="0">
                          <a:solidFill>
                            <a:srgbClr val="000000"/>
                          </a:solidFill>
                          <a:effectLst/>
                          <a:latin typeface="Garamond" panose="02020404030301010803" pitchFamily="18" charset="0"/>
                        </a:rPr>
                        <a:t>)</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Garamond" panose="02020404030301010803" pitchFamily="18" charset="0"/>
                        </a:rPr>
                        <a:t>29</a:t>
                      </a:r>
                    </a:p>
                  </a:txBody>
                  <a:tcPr marL="9525" marR="9525" marT="9525"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Garamond" panose="02020404030301010803" pitchFamily="18" charset="0"/>
                      </a:endParaRPr>
                    </a:p>
                  </a:txBody>
                  <a:tcPr marL="9525" marR="9525" marT="9525" marB="0" anchor="b">
                    <a:lnL>
                      <a:noFill/>
                    </a:lnL>
                    <a:lnR>
                      <a:noFill/>
                    </a:lnR>
                    <a:lnT>
                      <a:noFill/>
                    </a:lnT>
                    <a:lnB>
                      <a:noFill/>
                    </a:lnB>
                  </a:tcPr>
                </a:tc>
                <a:tc>
                  <a:txBody>
                    <a:bodyPr/>
                    <a:lstStyle/>
                    <a:p>
                      <a:pPr algn="l" fontAlgn="b"/>
                      <a:r>
                        <a:rPr lang="el-GR" sz="1600" b="0" i="0" u="none" strike="noStrike" dirty="0">
                          <a:solidFill>
                            <a:srgbClr val="000000"/>
                          </a:solidFill>
                          <a:effectLst/>
                          <a:latin typeface="Garamond" panose="02020404030301010803" pitchFamily="18" charset="0"/>
                        </a:rPr>
                        <a:t>ε</a:t>
                      </a:r>
                      <a:r>
                        <a:rPr lang="en-US" sz="1600" b="0" i="0" u="none" strike="noStrike" baseline="-25000" dirty="0">
                          <a:solidFill>
                            <a:srgbClr val="000000"/>
                          </a:solidFill>
                          <a:effectLst/>
                          <a:latin typeface="Garamond" panose="02020404030301010803" pitchFamily="18" charset="0"/>
                        </a:rPr>
                        <a:t>fluffed</a:t>
                      </a:r>
                      <a:endParaRPr lang="en-US" sz="1600" b="0" i="0" u="none" strike="noStrike" dirty="0">
                        <a:solidFill>
                          <a:srgbClr val="000000"/>
                        </a:solidFill>
                        <a:effectLst/>
                        <a:latin typeface="Garamond" panose="02020404030301010803" pitchFamily="18" charset="0"/>
                      </a:endParaRP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Garamond" panose="02020404030301010803" pitchFamily="18" charset="0"/>
                        </a:rPr>
                        <a:t>0.4100</a:t>
                      </a: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r h="338742">
                <a:tc>
                  <a:txBody>
                    <a:bodyPr/>
                    <a:lstStyle/>
                    <a:p>
                      <a:pPr algn="l" fontAlgn="b"/>
                      <a:endParaRPr lang="en-US" sz="1600" b="0" i="0" u="none" strike="noStrike" dirty="0">
                        <a:solidFill>
                          <a:srgbClr val="000000"/>
                        </a:solidFill>
                        <a:effectLst/>
                        <a:latin typeface="Garamond" panose="02020404030301010803" pitchFamily="18" charset="0"/>
                      </a:endParaRPr>
                    </a:p>
                  </a:txBody>
                  <a:tcPr marL="9525" marR="9525" marT="9525"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Garamond" panose="02020404030301010803" pitchFamily="18" charset="0"/>
                      </a:endParaRPr>
                    </a:p>
                  </a:txBody>
                  <a:tcPr marL="9525" marR="9525" marT="9525"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Garamond" panose="02020404030301010803" pitchFamily="18" charset="0"/>
                      </a:endParaRPr>
                    </a:p>
                  </a:txBody>
                  <a:tcPr marL="9525" marR="9525" marT="9525" marB="0" anchor="b">
                    <a:lnL>
                      <a:noFill/>
                    </a:lnL>
                    <a:lnR>
                      <a:noFill/>
                    </a:lnR>
                    <a:lnT>
                      <a:noFill/>
                    </a:lnT>
                    <a:lnB>
                      <a:noFill/>
                    </a:lnB>
                  </a:tcPr>
                </a:tc>
                <a:tc>
                  <a:txBody>
                    <a:bodyPr/>
                    <a:lstStyle/>
                    <a:p>
                      <a:pPr algn="l" fontAlgn="b"/>
                      <a:r>
                        <a:rPr lang="en-US" sz="1600" b="0" i="0" u="none" strike="noStrike" dirty="0" err="1">
                          <a:solidFill>
                            <a:srgbClr val="000000"/>
                          </a:solidFill>
                          <a:effectLst/>
                          <a:latin typeface="Garamond" panose="02020404030301010803" pitchFamily="18" charset="0"/>
                        </a:rPr>
                        <a:t>U</a:t>
                      </a:r>
                      <a:r>
                        <a:rPr lang="en-US" sz="1600" b="0" i="0" u="none" strike="noStrike" baseline="-25000" dirty="0" err="1">
                          <a:solidFill>
                            <a:srgbClr val="000000"/>
                          </a:solidFill>
                          <a:effectLst/>
                          <a:latin typeface="Garamond" panose="02020404030301010803" pitchFamily="18" charset="0"/>
                        </a:rPr>
                        <a:t>mf</a:t>
                      </a:r>
                      <a:r>
                        <a:rPr lang="en-US" sz="1600" b="0" i="0" u="none" strike="noStrike" dirty="0">
                          <a:solidFill>
                            <a:srgbClr val="000000"/>
                          </a:solidFill>
                          <a:effectLst/>
                          <a:latin typeface="Garamond" panose="02020404030301010803" pitchFamily="18" charset="0"/>
                        </a:rPr>
                        <a:t> (m/s)</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Garamond" panose="02020404030301010803" pitchFamily="18" charset="0"/>
                        </a:rPr>
                        <a:t>0.13</a:t>
                      </a:r>
                    </a:p>
                  </a:txBody>
                  <a:tcPr marL="9525" marR="9525" marT="9525" marB="0" anchor="b">
                    <a:lnL>
                      <a:noFill/>
                    </a:lnL>
                    <a:lnR>
                      <a:noFill/>
                    </a:lnR>
                    <a:lnT>
                      <a:noFill/>
                    </a:lnT>
                    <a:lnB>
                      <a:noFill/>
                    </a:lnB>
                  </a:tcPr>
                </a:tc>
                <a:extLst>
                  <a:ext uri="{0D108BD9-81ED-4DB2-BD59-A6C34878D82A}">
                    <a16:rowId xmlns:a16="http://schemas.microsoft.com/office/drawing/2014/main" val="10006"/>
                  </a:ext>
                </a:extLst>
              </a:tr>
            </a:tbl>
          </a:graphicData>
        </a:graphic>
      </p:graphicFrame>
      <p:pic>
        <p:nvPicPr>
          <p:cNvPr id="15" name="Picture 14"/>
          <p:cNvPicPr>
            <a:picLocks noChangeAspect="1"/>
          </p:cNvPicPr>
          <p:nvPr/>
        </p:nvPicPr>
        <p:blipFill>
          <a:blip r:embed="rId5"/>
          <a:stretch>
            <a:fillRect/>
          </a:stretch>
        </p:blipFill>
        <p:spPr>
          <a:xfrm>
            <a:off x="1423340" y="2147436"/>
            <a:ext cx="2980880" cy="4105044"/>
          </a:xfrm>
          <a:prstGeom prst="rect">
            <a:avLst/>
          </a:prstGeom>
        </p:spPr>
      </p:pic>
      <p:pic>
        <p:nvPicPr>
          <p:cNvPr id="4" name="20170314_325">
            <a:hlinkClick r:id="" action="ppaction://media"/>
          </p:cNvPr>
          <p:cNvPicPr/>
          <p:nvPr/>
        </p:nvPicPr>
        <p:blipFill rotWithShape="1">
          <a:blip r:embed="rId6"/>
          <a:srcRect t="38300" b="10454"/>
          <a:stretch/>
        </p:blipFill>
        <p:spPr bwMode="auto">
          <a:xfrm rot="5400000" flipV="1">
            <a:off x="-1160651" y="3488953"/>
            <a:ext cx="4062373" cy="1262186"/>
          </a:xfrm>
          <a:prstGeom prst="rect">
            <a:avLst/>
          </a:prstGeom>
          <a:ln>
            <a:noFill/>
          </a:ln>
          <a:extLst>
            <a:ext uri="{53640926-AAD7-44D8-BBD7-CCE9431645EC}">
              <a14:shadowObscured xmlns:a14="http://schemas.microsoft.com/office/drawing/2010/main"/>
            </a:ext>
          </a:extLst>
        </p:spPr>
      </p:pic>
      <p:pic>
        <p:nvPicPr>
          <p:cNvPr id="16" name="Picture 2" descr="C:\Users\tli\Desktop\insta.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4056" y="2249301"/>
            <a:ext cx="1074663" cy="921139"/>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flipV="1">
            <a:off x="4320330" y="3128495"/>
            <a:ext cx="0" cy="3589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3254056" y="3162051"/>
            <a:ext cx="302876" cy="4619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153824" y="1988644"/>
            <a:ext cx="1527233" cy="307777"/>
          </a:xfrm>
          <a:prstGeom prst="rect">
            <a:avLst/>
          </a:prstGeom>
          <a:noFill/>
        </p:spPr>
        <p:txBody>
          <a:bodyPr wrap="square" rtlCol="0">
            <a:spAutoFit/>
          </a:bodyPr>
          <a:lstStyle/>
          <a:p>
            <a:r>
              <a:rPr lang="en-US" sz="1400" b="1" dirty="0"/>
              <a:t>circulation rate</a:t>
            </a:r>
          </a:p>
        </p:txBody>
      </p:sp>
      <p:sp>
        <p:nvSpPr>
          <p:cNvPr id="23" name="TextBox 22"/>
          <p:cNvSpPr txBox="1"/>
          <p:nvPr/>
        </p:nvSpPr>
        <p:spPr>
          <a:xfrm>
            <a:off x="3080235" y="4705298"/>
            <a:ext cx="1607298" cy="307777"/>
          </a:xfrm>
          <a:prstGeom prst="rect">
            <a:avLst/>
          </a:prstGeom>
          <a:noFill/>
        </p:spPr>
        <p:txBody>
          <a:bodyPr wrap="square" rtlCol="0">
            <a:spAutoFit/>
          </a:bodyPr>
          <a:lstStyle/>
          <a:p>
            <a:r>
              <a:rPr lang="en-US" sz="1400" b="1" dirty="0"/>
              <a:t>standpipe height</a:t>
            </a:r>
          </a:p>
        </p:txBody>
      </p:sp>
      <p:cxnSp>
        <p:nvCxnSpPr>
          <p:cNvPr id="25" name="Curved Connector 24"/>
          <p:cNvCxnSpPr/>
          <p:nvPr/>
        </p:nvCxnSpPr>
        <p:spPr>
          <a:xfrm>
            <a:off x="2617365" y="4141235"/>
            <a:ext cx="548640" cy="731520"/>
          </a:xfrm>
          <a:prstGeom prst="curvedConnector3">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163487" y="5869406"/>
            <a:ext cx="939567" cy="307777"/>
          </a:xfrm>
          <a:prstGeom prst="rect">
            <a:avLst/>
          </a:prstGeom>
          <a:noFill/>
        </p:spPr>
        <p:txBody>
          <a:bodyPr wrap="square" rtlCol="0">
            <a:spAutoFit/>
          </a:bodyPr>
          <a:lstStyle/>
          <a:p>
            <a:r>
              <a:rPr lang="en-US" sz="1400" b="1" dirty="0">
                <a:solidFill>
                  <a:srgbClr val="06B666"/>
                </a:solidFill>
                <a:latin typeface="Times New Roman" panose="02020603050405020304" pitchFamily="18" charset="0"/>
                <a:cs typeface="Times New Roman" panose="02020603050405020304" pitchFamily="18" charset="0"/>
              </a:rPr>
              <a:t>FTC180</a:t>
            </a:r>
          </a:p>
        </p:txBody>
      </p:sp>
      <p:sp>
        <p:nvSpPr>
          <p:cNvPr id="27" name="TextBox 26"/>
          <p:cNvSpPr txBox="1"/>
          <p:nvPr/>
        </p:nvSpPr>
        <p:spPr>
          <a:xfrm>
            <a:off x="2314488" y="5523358"/>
            <a:ext cx="939567" cy="307777"/>
          </a:xfrm>
          <a:prstGeom prst="rect">
            <a:avLst/>
          </a:prstGeom>
          <a:noFill/>
        </p:spPr>
        <p:txBody>
          <a:bodyPr wrap="square" rtlCol="0">
            <a:spAutoFit/>
          </a:bodyPr>
          <a:lstStyle/>
          <a:p>
            <a:r>
              <a:rPr lang="en-US" sz="1400" b="1" dirty="0">
                <a:solidFill>
                  <a:srgbClr val="00B0F0"/>
                </a:solidFill>
                <a:latin typeface="Times New Roman" panose="02020603050405020304" pitchFamily="18" charset="0"/>
                <a:cs typeface="Times New Roman" panose="02020603050405020304" pitchFamily="18" charset="0"/>
              </a:rPr>
              <a:t>FTC135</a:t>
            </a:r>
          </a:p>
        </p:txBody>
      </p:sp>
      <p:sp>
        <p:nvSpPr>
          <p:cNvPr id="28" name="TextBox 27"/>
          <p:cNvSpPr txBox="1"/>
          <p:nvPr/>
        </p:nvSpPr>
        <p:spPr>
          <a:xfrm>
            <a:off x="2922757" y="5063028"/>
            <a:ext cx="939567" cy="307777"/>
          </a:xfrm>
          <a:prstGeom prst="rect">
            <a:avLst/>
          </a:prstGeom>
          <a:noFill/>
        </p:spPr>
        <p:txBody>
          <a:bodyPr wrap="square" rtlCol="0">
            <a:spAutoFit/>
          </a:bodyPr>
          <a:lstStyle/>
          <a:p>
            <a:r>
              <a:rPr lang="en-US" sz="1400" b="1" dirty="0">
                <a:solidFill>
                  <a:srgbClr val="FF0000"/>
                </a:solidFill>
                <a:latin typeface="Times New Roman" panose="02020603050405020304" pitchFamily="18" charset="0"/>
                <a:cs typeface="Times New Roman" panose="02020603050405020304" pitchFamily="18" charset="0"/>
              </a:rPr>
              <a:t>FTC115</a:t>
            </a:r>
          </a:p>
        </p:txBody>
      </p:sp>
      <p:sp>
        <p:nvSpPr>
          <p:cNvPr id="29" name="Up Arrow 28"/>
          <p:cNvSpPr/>
          <p:nvPr/>
        </p:nvSpPr>
        <p:spPr>
          <a:xfrm>
            <a:off x="2072081" y="5877795"/>
            <a:ext cx="109057" cy="281827"/>
          </a:xfrm>
          <a:prstGeom prst="upArrow">
            <a:avLst/>
          </a:prstGeom>
          <a:solidFill>
            <a:srgbClr val="06B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Up Arrow 29"/>
          <p:cNvSpPr/>
          <p:nvPr/>
        </p:nvSpPr>
        <p:spPr>
          <a:xfrm>
            <a:off x="2292990" y="5533446"/>
            <a:ext cx="109057" cy="281827"/>
          </a:xfrm>
          <a:prstGeom prst="up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Up Arrow 30"/>
          <p:cNvSpPr/>
          <p:nvPr/>
        </p:nvSpPr>
        <p:spPr>
          <a:xfrm>
            <a:off x="2771687" y="5078336"/>
            <a:ext cx="109057" cy="281827"/>
          </a:xfrm>
          <a:prstGeom prst="upArrow">
            <a:avLst/>
          </a:prstGeom>
          <a:solidFill>
            <a:srgbClr val="FF0000"/>
          </a:solidFill>
          <a:ln>
            <a:no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476462" y="3752874"/>
            <a:ext cx="448455" cy="307777"/>
          </a:xfrm>
          <a:prstGeom prst="rect">
            <a:avLst/>
          </a:prstGeom>
          <a:noFill/>
        </p:spPr>
        <p:txBody>
          <a:bodyPr wrap="square" rtlCol="0">
            <a:spAutoFit/>
          </a:bodyPr>
          <a:lstStyle/>
          <a:p>
            <a:r>
              <a:rPr lang="el-GR" sz="1400" b="1" dirty="0"/>
              <a:t>Δ</a:t>
            </a:r>
            <a:r>
              <a:rPr lang="en-US" sz="1400" b="1" dirty="0"/>
              <a:t>P</a:t>
            </a:r>
          </a:p>
        </p:txBody>
      </p:sp>
      <p:sp>
        <p:nvSpPr>
          <p:cNvPr id="33" name="TextBox 32"/>
          <p:cNvSpPr txBox="1"/>
          <p:nvPr/>
        </p:nvSpPr>
        <p:spPr>
          <a:xfrm>
            <a:off x="1783017" y="2300234"/>
            <a:ext cx="448455" cy="307777"/>
          </a:xfrm>
          <a:prstGeom prst="rect">
            <a:avLst/>
          </a:prstGeom>
          <a:noFill/>
        </p:spPr>
        <p:txBody>
          <a:bodyPr wrap="square" rtlCol="0">
            <a:spAutoFit/>
          </a:bodyPr>
          <a:lstStyle/>
          <a:p>
            <a:r>
              <a:rPr lang="el-GR" sz="1400" b="1" dirty="0"/>
              <a:t>Δ</a:t>
            </a:r>
            <a:r>
              <a:rPr lang="en-US" sz="1400" b="1" dirty="0"/>
              <a:t>P</a:t>
            </a:r>
          </a:p>
        </p:txBody>
      </p:sp>
      <p:sp>
        <p:nvSpPr>
          <p:cNvPr id="34" name="TextBox 33"/>
          <p:cNvSpPr txBox="1"/>
          <p:nvPr/>
        </p:nvSpPr>
        <p:spPr>
          <a:xfrm>
            <a:off x="2116301" y="2830902"/>
            <a:ext cx="448455" cy="307777"/>
          </a:xfrm>
          <a:prstGeom prst="rect">
            <a:avLst/>
          </a:prstGeom>
          <a:noFill/>
        </p:spPr>
        <p:txBody>
          <a:bodyPr wrap="square" rtlCol="0">
            <a:spAutoFit/>
          </a:bodyPr>
          <a:lstStyle/>
          <a:p>
            <a:r>
              <a:rPr lang="el-GR" sz="1400" b="1" dirty="0"/>
              <a:t>Δ</a:t>
            </a:r>
            <a:r>
              <a:rPr lang="en-US" sz="1400" b="1" dirty="0"/>
              <a:t>P</a:t>
            </a:r>
          </a:p>
        </p:txBody>
      </p:sp>
      <p:sp>
        <p:nvSpPr>
          <p:cNvPr id="35" name="TextBox 34"/>
          <p:cNvSpPr txBox="1"/>
          <p:nvPr/>
        </p:nvSpPr>
        <p:spPr>
          <a:xfrm>
            <a:off x="2725939" y="2705874"/>
            <a:ext cx="448455" cy="307777"/>
          </a:xfrm>
          <a:prstGeom prst="rect">
            <a:avLst/>
          </a:prstGeom>
          <a:noFill/>
        </p:spPr>
        <p:txBody>
          <a:bodyPr wrap="square" rtlCol="0">
            <a:spAutoFit/>
          </a:bodyPr>
          <a:lstStyle/>
          <a:p>
            <a:r>
              <a:rPr lang="el-GR" sz="1400" b="1" dirty="0"/>
              <a:t>Δ</a:t>
            </a:r>
            <a:r>
              <a:rPr lang="en-US" sz="1400" b="1" dirty="0"/>
              <a:t>P</a:t>
            </a:r>
          </a:p>
        </p:txBody>
      </p:sp>
      <p:sp>
        <p:nvSpPr>
          <p:cNvPr id="36" name="TextBox 35"/>
          <p:cNvSpPr txBox="1"/>
          <p:nvPr/>
        </p:nvSpPr>
        <p:spPr>
          <a:xfrm>
            <a:off x="2725939" y="4075593"/>
            <a:ext cx="448455" cy="307777"/>
          </a:xfrm>
          <a:prstGeom prst="rect">
            <a:avLst/>
          </a:prstGeom>
          <a:noFill/>
        </p:spPr>
        <p:txBody>
          <a:bodyPr wrap="square" rtlCol="0">
            <a:spAutoFit/>
          </a:bodyPr>
          <a:lstStyle/>
          <a:p>
            <a:r>
              <a:rPr lang="el-GR" sz="1400" b="1" dirty="0"/>
              <a:t>Δ</a:t>
            </a:r>
            <a:r>
              <a:rPr lang="en-US" sz="1400" b="1" dirty="0"/>
              <a:t>P</a:t>
            </a:r>
          </a:p>
        </p:txBody>
      </p:sp>
      <p:sp>
        <p:nvSpPr>
          <p:cNvPr id="37" name="TextBox 36"/>
          <p:cNvSpPr txBox="1"/>
          <p:nvPr/>
        </p:nvSpPr>
        <p:spPr>
          <a:xfrm>
            <a:off x="1945533" y="4704917"/>
            <a:ext cx="448455" cy="307777"/>
          </a:xfrm>
          <a:prstGeom prst="rect">
            <a:avLst/>
          </a:prstGeom>
          <a:noFill/>
        </p:spPr>
        <p:txBody>
          <a:bodyPr wrap="square" rtlCol="0">
            <a:spAutoFit/>
          </a:bodyPr>
          <a:lstStyle/>
          <a:p>
            <a:r>
              <a:rPr lang="el-GR" sz="1400" b="1" dirty="0"/>
              <a:t>Δ</a:t>
            </a:r>
            <a:r>
              <a:rPr lang="en-US" sz="1400" b="1" dirty="0"/>
              <a:t>P</a:t>
            </a:r>
          </a:p>
        </p:txBody>
      </p:sp>
      <p:sp>
        <p:nvSpPr>
          <p:cNvPr id="39" name="Rectangle 38"/>
          <p:cNvSpPr/>
          <p:nvPr/>
        </p:nvSpPr>
        <p:spPr>
          <a:xfrm>
            <a:off x="3090537" y="5354575"/>
            <a:ext cx="1607298" cy="523220"/>
          </a:xfrm>
          <a:prstGeom prst="rect">
            <a:avLst/>
          </a:prstGeom>
        </p:spPr>
        <p:txBody>
          <a:bodyPr wrap="square">
            <a:spAutoFit/>
          </a:bodyPr>
          <a:lstStyle/>
          <a:p>
            <a:pPr lvl="0"/>
            <a:r>
              <a:rPr lang="el-GR" sz="1400" b="1" dirty="0">
                <a:solidFill>
                  <a:srgbClr val="373838"/>
                </a:solidFill>
              </a:rPr>
              <a:t>Δ</a:t>
            </a:r>
            <a:r>
              <a:rPr lang="en-US" sz="1400" b="1" dirty="0">
                <a:solidFill>
                  <a:srgbClr val="373838"/>
                </a:solidFill>
              </a:rPr>
              <a:t>P: pressure drops in different parts</a:t>
            </a:r>
          </a:p>
        </p:txBody>
      </p:sp>
      <p:sp>
        <p:nvSpPr>
          <p:cNvPr id="38" name="Rectangle 37"/>
          <p:cNvSpPr/>
          <p:nvPr/>
        </p:nvSpPr>
        <p:spPr>
          <a:xfrm>
            <a:off x="3091341" y="5926868"/>
            <a:ext cx="2730339" cy="307777"/>
          </a:xfrm>
          <a:prstGeom prst="rect">
            <a:avLst/>
          </a:prstGeom>
        </p:spPr>
        <p:txBody>
          <a:bodyPr wrap="square">
            <a:spAutoFit/>
          </a:bodyPr>
          <a:lstStyle/>
          <a:p>
            <a:pPr lvl="0"/>
            <a:r>
              <a:rPr lang="en-US" sz="1400" b="1" dirty="0" err="1">
                <a:solidFill>
                  <a:srgbClr val="373838"/>
                </a:solidFill>
              </a:rPr>
              <a:t>Panday</a:t>
            </a:r>
            <a:r>
              <a:rPr lang="en-US" sz="1400" b="1" dirty="0">
                <a:solidFill>
                  <a:srgbClr val="373838"/>
                </a:solidFill>
              </a:rPr>
              <a:t> et al. NETL-PUB-21385</a:t>
            </a:r>
          </a:p>
        </p:txBody>
      </p:sp>
    </p:spTree>
    <p:extLst>
      <p:ext uri="{BB962C8B-B14F-4D97-AF65-F5344CB8AC3E}">
        <p14:creationId xmlns:p14="http://schemas.microsoft.com/office/powerpoint/2010/main" val="293831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32" grpId="0"/>
      <p:bldP spid="33" grpId="0"/>
      <p:bldP spid="34" grpId="0"/>
      <p:bldP spid="35" grpId="0"/>
      <p:bldP spid="36" grpId="0"/>
      <p:bldP spid="37"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86037" y="311070"/>
            <a:ext cx="8685691" cy="466737"/>
          </a:xfrm>
        </p:spPr>
        <p:txBody>
          <a:bodyPr>
            <a:normAutofit/>
          </a:bodyPr>
          <a:lstStyle/>
          <a:p>
            <a:r>
              <a:rPr lang="en-US" sz="2400" dirty="0"/>
              <a:t>Simulation approach</a:t>
            </a:r>
          </a:p>
        </p:txBody>
      </p:sp>
      <p:sp>
        <p:nvSpPr>
          <p:cNvPr id="6" name="Content Placeholder 1"/>
          <p:cNvSpPr>
            <a:spLocks noGrp="1"/>
          </p:cNvSpPr>
          <p:nvPr>
            <p:ph idx="1"/>
          </p:nvPr>
        </p:nvSpPr>
        <p:spPr>
          <a:xfrm>
            <a:off x="186037" y="1151590"/>
            <a:ext cx="8873296" cy="1317751"/>
          </a:xfrm>
        </p:spPr>
        <p:txBody>
          <a:bodyPr>
            <a:normAutofit fontScale="92500" lnSpcReduction="20000"/>
          </a:bodyPr>
          <a:lstStyle/>
          <a:p>
            <a:pPr>
              <a:lnSpc>
                <a:spcPct val="100000"/>
              </a:lnSpc>
            </a:pPr>
            <a:r>
              <a:rPr lang="en-US" b="0" dirty="0"/>
              <a:t>Cartesian grids are used to discretize the computational domain.</a:t>
            </a:r>
          </a:p>
          <a:p>
            <a:pPr>
              <a:lnSpc>
                <a:spcPct val="100000"/>
              </a:lnSpc>
            </a:pPr>
            <a:r>
              <a:rPr lang="en-US" b="0" dirty="0"/>
              <a:t>Boundary cells are truncated to conform the domain surface.</a:t>
            </a:r>
          </a:p>
          <a:p>
            <a:pPr>
              <a:lnSpc>
                <a:spcPct val="100000"/>
              </a:lnSpc>
            </a:pPr>
            <a:r>
              <a:rPr lang="en-US" b="0" dirty="0"/>
              <a:t>Hybrid parallel mode with distributed memory parallel (DMP) and shared memory parallel (SMP) using message passing interface (MPI) and open multi-processing (</a:t>
            </a:r>
            <a:r>
              <a:rPr lang="en-US" b="0" dirty="0" err="1"/>
              <a:t>OpenMP</a:t>
            </a:r>
            <a:r>
              <a:rPr lang="en-US" b="0" dirty="0"/>
              <a:t>). </a:t>
            </a:r>
          </a:p>
        </p:txBody>
      </p:sp>
      <p:pic>
        <p:nvPicPr>
          <p:cNvPr id="27" name="Picture 26"/>
          <p:cNvPicPr/>
          <p:nvPr/>
        </p:nvPicPr>
        <p:blipFill>
          <a:blip r:embed="rId3">
            <a:extLst>
              <a:ext uri="{28A0092B-C50C-407E-A947-70E740481C1C}">
                <a14:useLocalDpi xmlns:a14="http://schemas.microsoft.com/office/drawing/2010/main" val="0"/>
              </a:ext>
            </a:extLst>
          </a:blip>
          <a:srcRect/>
          <a:stretch>
            <a:fillRect/>
          </a:stretch>
        </p:blipFill>
        <p:spPr bwMode="auto">
          <a:xfrm>
            <a:off x="1484851" y="2474752"/>
            <a:ext cx="5932226" cy="3423845"/>
          </a:xfrm>
          <a:prstGeom prst="rect">
            <a:avLst/>
          </a:prstGeom>
          <a:noFill/>
        </p:spPr>
      </p:pic>
      <p:sp>
        <p:nvSpPr>
          <p:cNvPr id="10" name="Rectangle 9"/>
          <p:cNvSpPr/>
          <p:nvPr/>
        </p:nvSpPr>
        <p:spPr>
          <a:xfrm>
            <a:off x="1015673" y="5806318"/>
            <a:ext cx="7967133"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CAD geometry   Numerical grid    Solids distribution    Gas streamline</a:t>
            </a:r>
            <a:endParaRPr lang="en-US" dirty="0"/>
          </a:p>
        </p:txBody>
      </p:sp>
      <p:sp>
        <p:nvSpPr>
          <p:cNvPr id="7" name="Subtitle 3"/>
          <p:cNvSpPr>
            <a:spLocks noGrp="1"/>
          </p:cNvSpPr>
          <p:nvPr>
            <p:ph type="subTitle" idx="13"/>
          </p:nvPr>
        </p:nvSpPr>
        <p:spPr>
          <a:xfrm>
            <a:off x="202971" y="799019"/>
            <a:ext cx="8685691" cy="352571"/>
          </a:xfrm>
        </p:spPr>
        <p:txBody>
          <a:bodyPr/>
          <a:lstStyle/>
          <a:p>
            <a:r>
              <a:rPr lang="en-US" dirty="0"/>
              <a:t>Multiphase Flow with Interphase </a:t>
            </a:r>
            <a:r>
              <a:rPr lang="en-US" dirty="0" err="1"/>
              <a:t>eXchanges</a:t>
            </a:r>
            <a:r>
              <a:rPr lang="en-US" dirty="0"/>
              <a:t>-Discrete Element Model (MFIX-DEM) </a:t>
            </a:r>
          </a:p>
        </p:txBody>
      </p:sp>
    </p:spTree>
    <p:extLst>
      <p:ext uri="{BB962C8B-B14F-4D97-AF65-F5344CB8AC3E}">
        <p14:creationId xmlns:p14="http://schemas.microsoft.com/office/powerpoint/2010/main" val="3478683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2400" dirty="0"/>
              <a:t>Grid size and statistical time selection</a:t>
            </a:r>
          </a:p>
        </p:txBody>
      </p:sp>
      <p:pic>
        <p:nvPicPr>
          <p:cNvPr id="1026"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t="5556" r="8333" b="2199"/>
          <a:stretch>
            <a:fillRect/>
          </a:stretch>
        </p:blipFill>
        <p:spPr bwMode="auto">
          <a:xfrm>
            <a:off x="2794342" y="1923691"/>
            <a:ext cx="1970930" cy="317196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59"/>
          <p:cNvPicPr>
            <a:picLocks noChangeAspect="1" noChangeArrowheads="1"/>
          </p:cNvPicPr>
          <p:nvPr/>
        </p:nvPicPr>
        <p:blipFill>
          <a:blip r:embed="rId4" cstate="print">
            <a:extLst>
              <a:ext uri="{28A0092B-C50C-407E-A947-70E740481C1C}">
                <a14:useLocalDpi xmlns:a14="http://schemas.microsoft.com/office/drawing/2010/main" val="0"/>
              </a:ext>
            </a:extLst>
          </a:blip>
          <a:srcRect t="5324" r="7552" b="1851"/>
          <a:stretch>
            <a:fillRect/>
          </a:stretch>
        </p:blipFill>
        <p:spPr bwMode="auto">
          <a:xfrm>
            <a:off x="5714957" y="1915064"/>
            <a:ext cx="1979206" cy="318059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a:grpSpLocks noChangeAspect="1"/>
          </p:cNvGrpSpPr>
          <p:nvPr/>
        </p:nvGrpSpPr>
        <p:grpSpPr>
          <a:xfrm>
            <a:off x="953221" y="854016"/>
            <a:ext cx="1098614" cy="4332532"/>
            <a:chOff x="816414" y="834927"/>
            <a:chExt cx="1374695" cy="5421296"/>
          </a:xfrm>
        </p:grpSpPr>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56132" r="26815"/>
            <a:stretch/>
          </p:blipFill>
          <p:spPr>
            <a:xfrm>
              <a:off x="816414" y="834927"/>
              <a:ext cx="1374695" cy="5395419"/>
            </a:xfrm>
            <a:prstGeom prst="rect">
              <a:avLst/>
            </a:prstGeom>
          </p:spPr>
        </p:pic>
        <p:sp>
          <p:nvSpPr>
            <p:cNvPr id="9" name="Rectangle 8"/>
            <p:cNvSpPr/>
            <p:nvPr/>
          </p:nvSpPr>
          <p:spPr>
            <a:xfrm>
              <a:off x="1827881" y="860804"/>
              <a:ext cx="294217" cy="53954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0" name="Table 19"/>
          <p:cNvGraphicFramePr>
            <a:graphicFrameLocks noGrp="1"/>
          </p:cNvGraphicFramePr>
          <p:nvPr>
            <p:extLst>
              <p:ext uri="{D42A27DB-BD31-4B8C-83A1-F6EECF244321}">
                <p14:modId xmlns:p14="http://schemas.microsoft.com/office/powerpoint/2010/main" val="628752126"/>
              </p:ext>
            </p:extLst>
          </p:nvPr>
        </p:nvGraphicFramePr>
        <p:xfrm>
          <a:off x="2319250" y="954533"/>
          <a:ext cx="3158835" cy="794472"/>
        </p:xfrm>
        <a:graphic>
          <a:graphicData uri="http://schemas.openxmlformats.org/drawingml/2006/table">
            <a:tbl>
              <a:tblPr firstRow="1" firstCol="1" bandRow="1"/>
              <a:tblGrid>
                <a:gridCol w="1154027">
                  <a:extLst>
                    <a:ext uri="{9D8B030D-6E8A-4147-A177-3AD203B41FA5}">
                      <a16:colId xmlns:a16="http://schemas.microsoft.com/office/drawing/2014/main" val="20000"/>
                    </a:ext>
                  </a:extLst>
                </a:gridCol>
                <a:gridCol w="682309">
                  <a:extLst>
                    <a:ext uri="{9D8B030D-6E8A-4147-A177-3AD203B41FA5}">
                      <a16:colId xmlns:a16="http://schemas.microsoft.com/office/drawing/2014/main" val="20001"/>
                    </a:ext>
                  </a:extLst>
                </a:gridCol>
                <a:gridCol w="665462">
                  <a:extLst>
                    <a:ext uri="{9D8B030D-6E8A-4147-A177-3AD203B41FA5}">
                      <a16:colId xmlns:a16="http://schemas.microsoft.com/office/drawing/2014/main" val="20002"/>
                    </a:ext>
                  </a:extLst>
                </a:gridCol>
                <a:gridCol w="657037">
                  <a:extLst>
                    <a:ext uri="{9D8B030D-6E8A-4147-A177-3AD203B41FA5}">
                      <a16:colId xmlns:a16="http://schemas.microsoft.com/office/drawing/2014/main" val="20003"/>
                    </a:ext>
                  </a:extLst>
                </a:gridCol>
              </a:tblGrid>
              <a:tr h="198618">
                <a:tc>
                  <a:txBody>
                    <a:bodyPr/>
                    <a:lstStyle/>
                    <a:p>
                      <a:pPr marL="0" marR="0" algn="ctr">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panose="02020603050405020304" pitchFamily="18" charset="0"/>
                          <a:ea typeface="SimSun" panose="02010600030101010101" pitchFamily="2" charset="-122"/>
                        </a:rPr>
                        <a:t>X (W)</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panose="02020603050405020304" pitchFamily="18" charset="0"/>
                          <a:ea typeface="SimSun" panose="02010600030101010101" pitchFamily="2" charset="-122"/>
                        </a:rPr>
                        <a:t>Y (H)</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panose="02020603050405020304" pitchFamily="18" charset="0"/>
                          <a:ea typeface="SimSun" panose="02010600030101010101" pitchFamily="2" charset="-122"/>
                        </a:rPr>
                        <a:t>Z (D)</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8618">
                <a:tc>
                  <a:txBody>
                    <a:bodyPr/>
                    <a:lstStyle/>
                    <a:p>
                      <a:pPr marL="0" marR="0" algn="ctr">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0.32 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1.32</a:t>
                      </a:r>
                      <a:r>
                        <a:rPr lang="en-US" sz="1200" baseline="0" dirty="0">
                          <a:effectLst/>
                          <a:latin typeface="Times New Roman" panose="02020603050405020304" pitchFamily="18" charset="0"/>
                          <a:ea typeface="Times New Roman" panose="02020603050405020304" pitchFamily="18" charset="0"/>
                        </a:rPr>
                        <a:t> m </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0.15 m</a:t>
                      </a: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98618">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Fine (4.6Dp)</a:t>
                      </a: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330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38</a:t>
                      </a: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198618">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Coarse (9.2Dp)</a:t>
                      </a: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165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6" name="Group 5"/>
          <p:cNvGrpSpPr/>
          <p:nvPr/>
        </p:nvGrpSpPr>
        <p:grpSpPr>
          <a:xfrm>
            <a:off x="117782" y="4367770"/>
            <a:ext cx="896002" cy="798098"/>
            <a:chOff x="57219" y="5448386"/>
            <a:chExt cx="896002" cy="798098"/>
          </a:xfrm>
        </p:grpSpPr>
        <p:cxnSp>
          <p:nvCxnSpPr>
            <p:cNvPr id="22" name="Straight Arrow Connector 21"/>
            <p:cNvCxnSpPr/>
            <p:nvPr/>
          </p:nvCxnSpPr>
          <p:spPr>
            <a:xfrm>
              <a:off x="319178" y="6087696"/>
              <a:ext cx="4572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36" idx="1"/>
            </p:cNvCxnSpPr>
            <p:nvPr/>
          </p:nvCxnSpPr>
          <p:spPr>
            <a:xfrm flipV="1">
              <a:off x="319178" y="5650304"/>
              <a:ext cx="395052" cy="4373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19178" y="5633052"/>
              <a:ext cx="0" cy="4546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27" name="TextBox 1026"/>
            <p:cNvSpPr txBox="1"/>
            <p:nvPr/>
          </p:nvSpPr>
          <p:spPr>
            <a:xfrm>
              <a:off x="717212" y="5877152"/>
              <a:ext cx="236009" cy="369332"/>
            </a:xfrm>
            <a:prstGeom prst="rect">
              <a:avLst/>
            </a:prstGeom>
            <a:noFill/>
          </p:spPr>
          <p:txBody>
            <a:bodyPr wrap="square" rtlCol="0">
              <a:spAutoFit/>
            </a:bodyPr>
            <a:lstStyle/>
            <a:p>
              <a:r>
                <a:rPr lang="en-US" dirty="0"/>
                <a:t>X</a:t>
              </a:r>
            </a:p>
          </p:txBody>
        </p:sp>
        <p:sp>
          <p:nvSpPr>
            <p:cNvPr id="36" name="TextBox 35"/>
            <p:cNvSpPr txBox="1"/>
            <p:nvPr/>
          </p:nvSpPr>
          <p:spPr>
            <a:xfrm>
              <a:off x="714230" y="5465638"/>
              <a:ext cx="213113" cy="369332"/>
            </a:xfrm>
            <a:prstGeom prst="rect">
              <a:avLst/>
            </a:prstGeom>
            <a:noFill/>
          </p:spPr>
          <p:txBody>
            <a:bodyPr wrap="square" rtlCol="0">
              <a:spAutoFit/>
            </a:bodyPr>
            <a:lstStyle/>
            <a:p>
              <a:r>
                <a:rPr lang="en-US" dirty="0"/>
                <a:t>Z</a:t>
              </a:r>
            </a:p>
          </p:txBody>
        </p:sp>
        <p:sp>
          <p:nvSpPr>
            <p:cNvPr id="37" name="TextBox 36"/>
            <p:cNvSpPr txBox="1"/>
            <p:nvPr/>
          </p:nvSpPr>
          <p:spPr>
            <a:xfrm>
              <a:off x="57219" y="5448386"/>
              <a:ext cx="236009" cy="369332"/>
            </a:xfrm>
            <a:prstGeom prst="rect">
              <a:avLst/>
            </a:prstGeom>
            <a:noFill/>
          </p:spPr>
          <p:txBody>
            <a:bodyPr wrap="square" rtlCol="0">
              <a:spAutoFit/>
            </a:bodyPr>
            <a:lstStyle/>
            <a:p>
              <a:r>
                <a:rPr lang="en-US" dirty="0"/>
                <a:t>Y</a:t>
              </a:r>
            </a:p>
          </p:txBody>
        </p:sp>
      </p:grpSp>
      <p:grpSp>
        <p:nvGrpSpPr>
          <p:cNvPr id="11" name="Group 10"/>
          <p:cNvGrpSpPr/>
          <p:nvPr/>
        </p:nvGrpSpPr>
        <p:grpSpPr>
          <a:xfrm>
            <a:off x="5634274" y="885088"/>
            <a:ext cx="2741975" cy="1000236"/>
            <a:chOff x="5599768" y="1077356"/>
            <a:chExt cx="2805142" cy="1061567"/>
          </a:xfrm>
        </p:grpSpPr>
        <p:cxnSp>
          <p:nvCxnSpPr>
            <p:cNvPr id="7" name="Straight Connector 6"/>
            <p:cNvCxnSpPr/>
            <p:nvPr/>
          </p:nvCxnSpPr>
          <p:spPr>
            <a:xfrm flipV="1">
              <a:off x="5599768" y="1923691"/>
              <a:ext cx="2189885" cy="397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Left Brace 9"/>
            <p:cNvSpPr/>
            <p:nvPr/>
          </p:nvSpPr>
          <p:spPr>
            <a:xfrm rot="5400000">
              <a:off x="6019112" y="1305943"/>
              <a:ext cx="120683" cy="95937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rgbClr val="FF0000"/>
                  </a:solidFill>
                </a:ln>
              </a:endParaRPr>
            </a:p>
          </p:txBody>
        </p:sp>
        <p:sp>
          <p:nvSpPr>
            <p:cNvPr id="16" name="Left Brace 15"/>
            <p:cNvSpPr/>
            <p:nvPr/>
          </p:nvSpPr>
          <p:spPr>
            <a:xfrm rot="5400000">
              <a:off x="6717197" y="1567146"/>
              <a:ext cx="120768" cy="436884"/>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rgbClr val="FF0000"/>
                  </a:solidFill>
                </a:ln>
              </a:endParaRPr>
            </a:p>
          </p:txBody>
        </p:sp>
        <p:sp>
          <p:nvSpPr>
            <p:cNvPr id="17" name="Left Brace 16"/>
            <p:cNvSpPr/>
            <p:nvPr/>
          </p:nvSpPr>
          <p:spPr>
            <a:xfrm rot="5400000">
              <a:off x="6893933" y="1153146"/>
              <a:ext cx="120977" cy="790567"/>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rgbClr val="FF0000"/>
                  </a:solidFill>
                </a:ln>
              </a:endParaRPr>
            </a:p>
          </p:txBody>
        </p:sp>
        <p:sp>
          <p:nvSpPr>
            <p:cNvPr id="18" name="Left Brace 17"/>
            <p:cNvSpPr/>
            <p:nvPr/>
          </p:nvSpPr>
          <p:spPr>
            <a:xfrm rot="5400000">
              <a:off x="7101033" y="661214"/>
              <a:ext cx="146726" cy="1230514"/>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rgbClr val="FF0000"/>
                  </a:solidFill>
                </a:ln>
              </a:endParaRPr>
            </a:p>
          </p:txBody>
        </p:sp>
        <p:cxnSp>
          <p:nvCxnSpPr>
            <p:cNvPr id="15" name="Straight Connector 14"/>
            <p:cNvCxnSpPr/>
            <p:nvPr/>
          </p:nvCxnSpPr>
          <p:spPr>
            <a:xfrm>
              <a:off x="6559138" y="1078303"/>
              <a:ext cx="0" cy="106062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757445" y="1373557"/>
              <a:ext cx="603882" cy="369332"/>
            </a:xfrm>
            <a:prstGeom prst="rect">
              <a:avLst/>
            </a:prstGeom>
            <a:noFill/>
          </p:spPr>
          <p:txBody>
            <a:bodyPr wrap="square" rtlCol="0">
              <a:spAutoFit/>
            </a:bodyPr>
            <a:lstStyle/>
            <a:p>
              <a:r>
                <a:rPr lang="en-US" dirty="0"/>
                <a:t>10 s</a:t>
              </a:r>
            </a:p>
          </p:txBody>
        </p:sp>
        <p:sp>
          <p:nvSpPr>
            <p:cNvPr id="39" name="TextBox 38"/>
            <p:cNvSpPr txBox="1"/>
            <p:nvPr/>
          </p:nvSpPr>
          <p:spPr>
            <a:xfrm>
              <a:off x="7801028" y="1572652"/>
              <a:ext cx="603882" cy="369332"/>
            </a:xfrm>
            <a:prstGeom prst="rect">
              <a:avLst/>
            </a:prstGeom>
            <a:noFill/>
          </p:spPr>
          <p:txBody>
            <a:bodyPr wrap="square" rtlCol="0">
              <a:spAutoFit/>
            </a:bodyPr>
            <a:lstStyle/>
            <a:p>
              <a:r>
                <a:rPr lang="en-US" dirty="0"/>
                <a:t>5 s</a:t>
              </a:r>
            </a:p>
          </p:txBody>
        </p:sp>
        <p:sp>
          <p:nvSpPr>
            <p:cNvPr id="40" name="TextBox 39"/>
            <p:cNvSpPr txBox="1"/>
            <p:nvPr/>
          </p:nvSpPr>
          <p:spPr>
            <a:xfrm>
              <a:off x="7789653" y="1343099"/>
              <a:ext cx="603882" cy="369332"/>
            </a:xfrm>
            <a:prstGeom prst="rect">
              <a:avLst/>
            </a:prstGeom>
            <a:noFill/>
          </p:spPr>
          <p:txBody>
            <a:bodyPr wrap="square" rtlCol="0">
              <a:spAutoFit/>
            </a:bodyPr>
            <a:lstStyle/>
            <a:p>
              <a:r>
                <a:rPr lang="en-US" dirty="0"/>
                <a:t>10 s</a:t>
              </a:r>
            </a:p>
          </p:txBody>
        </p:sp>
        <p:sp>
          <p:nvSpPr>
            <p:cNvPr id="41" name="TextBox 40"/>
            <p:cNvSpPr txBox="1"/>
            <p:nvPr/>
          </p:nvSpPr>
          <p:spPr>
            <a:xfrm>
              <a:off x="7789653" y="1077356"/>
              <a:ext cx="603882" cy="369332"/>
            </a:xfrm>
            <a:prstGeom prst="rect">
              <a:avLst/>
            </a:prstGeom>
            <a:noFill/>
          </p:spPr>
          <p:txBody>
            <a:bodyPr wrap="square" rtlCol="0">
              <a:spAutoFit/>
            </a:bodyPr>
            <a:lstStyle/>
            <a:p>
              <a:r>
                <a:rPr lang="en-US" dirty="0"/>
                <a:t>15 s</a:t>
              </a:r>
            </a:p>
          </p:txBody>
        </p:sp>
      </p:grpSp>
      <p:sp>
        <p:nvSpPr>
          <p:cNvPr id="12" name="Rectangle 11"/>
          <p:cNvSpPr/>
          <p:nvPr/>
        </p:nvSpPr>
        <p:spPr>
          <a:xfrm>
            <a:off x="117782" y="5183120"/>
            <a:ext cx="8685691" cy="1118255"/>
          </a:xfrm>
          <a:prstGeom prst="rect">
            <a:avLst/>
          </a:prstGeom>
        </p:spPr>
        <p:txBody>
          <a:bodyPr wrap="square">
            <a:spAutoFit/>
          </a:bodyPr>
          <a:lstStyle/>
          <a:p>
            <a:pPr marL="171450" lvl="0" indent="-171450" algn="just" defTabSz="685800">
              <a:lnSpc>
                <a:spcPts val="1800"/>
              </a:lnSpc>
              <a:spcBef>
                <a:spcPts val="750"/>
              </a:spcBef>
              <a:buFont typeface="Arial" panose="020B0604020202020204" pitchFamily="34" charset="0"/>
              <a:buChar char="•"/>
            </a:pPr>
            <a:r>
              <a:rPr lang="en-US" dirty="0">
                <a:solidFill>
                  <a:srgbClr val="373838"/>
                </a:solidFill>
                <a:latin typeface="Garamond" panose="02020404030301010803" pitchFamily="18" charset="0"/>
              </a:rPr>
              <a:t>Grid coarsening from 4.6 </a:t>
            </a:r>
            <a:r>
              <a:rPr lang="en-US" dirty="0" err="1">
                <a:solidFill>
                  <a:srgbClr val="373838"/>
                </a:solidFill>
                <a:latin typeface="Garamond" panose="02020404030301010803" pitchFamily="18" charset="0"/>
              </a:rPr>
              <a:t>Dp</a:t>
            </a:r>
            <a:r>
              <a:rPr lang="en-US" dirty="0">
                <a:solidFill>
                  <a:srgbClr val="373838"/>
                </a:solidFill>
                <a:latin typeface="Garamond" panose="02020404030301010803" pitchFamily="18" charset="0"/>
              </a:rPr>
              <a:t> to 9.2 </a:t>
            </a:r>
            <a:r>
              <a:rPr lang="en-US" dirty="0" err="1">
                <a:solidFill>
                  <a:srgbClr val="373838"/>
                </a:solidFill>
                <a:latin typeface="Garamond" panose="02020404030301010803" pitchFamily="18" charset="0"/>
              </a:rPr>
              <a:t>Dp</a:t>
            </a:r>
            <a:r>
              <a:rPr lang="en-US" dirty="0">
                <a:solidFill>
                  <a:srgbClr val="373838"/>
                </a:solidFill>
                <a:latin typeface="Garamond" panose="02020404030301010803" pitchFamily="18" charset="0"/>
              </a:rPr>
              <a:t> lead to no significant change in results. Fine grid of 4.6 </a:t>
            </a:r>
            <a:r>
              <a:rPr lang="en-US" dirty="0" err="1">
                <a:solidFill>
                  <a:srgbClr val="373838"/>
                </a:solidFill>
                <a:latin typeface="Garamond" panose="02020404030301010803" pitchFamily="18" charset="0"/>
              </a:rPr>
              <a:t>Dp</a:t>
            </a:r>
            <a:r>
              <a:rPr lang="en-US" dirty="0">
                <a:solidFill>
                  <a:srgbClr val="373838"/>
                </a:solidFill>
                <a:latin typeface="Garamond" panose="02020404030301010803" pitchFamily="18" charset="0"/>
              </a:rPr>
              <a:t> was used for all simulations.</a:t>
            </a:r>
          </a:p>
          <a:p>
            <a:pPr marL="171450" lvl="0" indent="-171450" algn="just" defTabSz="685800">
              <a:lnSpc>
                <a:spcPts val="1800"/>
              </a:lnSpc>
              <a:spcBef>
                <a:spcPts val="750"/>
              </a:spcBef>
              <a:buFont typeface="Arial" panose="020B0604020202020204" pitchFamily="34" charset="0"/>
              <a:buChar char="•"/>
            </a:pPr>
            <a:r>
              <a:rPr lang="en-US" dirty="0">
                <a:solidFill>
                  <a:srgbClr val="373838"/>
                </a:solidFill>
                <a:latin typeface="Garamond" panose="02020404030301010803" pitchFamily="18" charset="0"/>
              </a:rPr>
              <a:t>The total simulated time was around 25 s. In post-processing, the first 10 s were discarded to exclude start-up effects. The rest 15 s were used for analysis.</a:t>
            </a:r>
          </a:p>
        </p:txBody>
      </p:sp>
      <p:sp>
        <p:nvSpPr>
          <p:cNvPr id="2" name="TextBox 1"/>
          <p:cNvSpPr txBox="1"/>
          <p:nvPr/>
        </p:nvSpPr>
        <p:spPr>
          <a:xfrm>
            <a:off x="6554455" y="1647008"/>
            <a:ext cx="1793091" cy="369332"/>
          </a:xfrm>
          <a:prstGeom prst="rect">
            <a:avLst/>
          </a:prstGeom>
          <a:noFill/>
        </p:spPr>
        <p:txBody>
          <a:bodyPr wrap="square" rtlCol="0">
            <a:spAutoFit/>
          </a:bodyPr>
          <a:lstStyle/>
          <a:p>
            <a:r>
              <a:rPr lang="en-US" dirty="0"/>
              <a:t>Averaging time</a:t>
            </a:r>
          </a:p>
        </p:txBody>
      </p:sp>
    </p:spTree>
    <p:extLst>
      <p:ext uri="{BB962C8B-B14F-4D97-AF65-F5344CB8AC3E}">
        <p14:creationId xmlns:p14="http://schemas.microsoft.com/office/powerpoint/2010/main" val="3703890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2400" dirty="0"/>
              <a:t>Selection of drag law</a:t>
            </a:r>
            <a:endParaRPr lang="en-US" dirty="0"/>
          </a:p>
        </p:txBody>
      </p:sp>
      <p:sp>
        <p:nvSpPr>
          <p:cNvPr id="4" name="Subtitle 3"/>
          <p:cNvSpPr>
            <a:spLocks noGrp="1"/>
          </p:cNvSpPr>
          <p:nvPr>
            <p:ph type="subTitle" idx="13"/>
          </p:nvPr>
        </p:nvSpPr>
        <p:spPr/>
        <p:txBody>
          <a:bodyPr/>
          <a:lstStyle/>
          <a:p>
            <a:r>
              <a:rPr lang="en-US" dirty="0"/>
              <a:t>Animation</a:t>
            </a:r>
          </a:p>
        </p:txBody>
      </p:sp>
      <p:pic>
        <p:nvPicPr>
          <p:cNvPr id="5" name="Picture 4"/>
          <p:cNvPicPr>
            <a:picLocks noChangeAspect="1"/>
          </p:cNvPicPr>
          <p:nvPr/>
        </p:nvPicPr>
        <p:blipFill>
          <a:blip r:embed="rId4"/>
          <a:stretch>
            <a:fillRect/>
          </a:stretch>
        </p:blipFill>
        <p:spPr>
          <a:xfrm>
            <a:off x="1047884" y="849977"/>
            <a:ext cx="6675699" cy="883997"/>
          </a:xfrm>
          <a:prstGeom prst="rect">
            <a:avLst/>
          </a:prstGeom>
        </p:spPr>
      </p:pic>
      <p:pic>
        <p:nvPicPr>
          <p:cNvPr id="6" name="com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62931" y="1733974"/>
            <a:ext cx="4645604" cy="3266440"/>
          </a:xfrm>
          <a:prstGeom prst="rect">
            <a:avLst/>
          </a:prstGeom>
        </p:spPr>
      </p:pic>
      <p:sp>
        <p:nvSpPr>
          <p:cNvPr id="2" name="Rectangle 1">
            <a:extLst>
              <a:ext uri="{FF2B5EF4-FFF2-40B4-BE49-F238E27FC236}">
                <a16:creationId xmlns:a16="http://schemas.microsoft.com/office/drawing/2014/main" id="{7F5292FA-1950-44C3-9F1A-5ABA990040DC}"/>
              </a:ext>
            </a:extLst>
          </p:cNvPr>
          <p:cNvSpPr/>
          <p:nvPr/>
        </p:nvSpPr>
        <p:spPr>
          <a:xfrm>
            <a:off x="227896" y="5139783"/>
            <a:ext cx="8941029" cy="1118255"/>
          </a:xfrm>
          <a:prstGeom prst="rect">
            <a:avLst/>
          </a:prstGeom>
        </p:spPr>
        <p:txBody>
          <a:bodyPr wrap="square">
            <a:spAutoFit/>
          </a:bodyPr>
          <a:lstStyle/>
          <a:p>
            <a:pPr marL="171450" lvl="0" indent="-171450" algn="just" defTabSz="685800">
              <a:lnSpc>
                <a:spcPts val="1800"/>
              </a:lnSpc>
              <a:spcBef>
                <a:spcPts val="750"/>
              </a:spcBef>
              <a:buFont typeface="Arial" panose="020B0604020202020204" pitchFamily="34" charset="0"/>
              <a:buChar char="•"/>
            </a:pPr>
            <a:r>
              <a:rPr lang="en-US" dirty="0">
                <a:solidFill>
                  <a:srgbClr val="373838"/>
                </a:solidFill>
                <a:latin typeface="Garamond" panose="02020404030301010803" pitchFamily="18" charset="0"/>
              </a:rPr>
              <a:t>Wen and Yu (Wen and Yu, 1966), </a:t>
            </a:r>
            <a:r>
              <a:rPr lang="en-US" dirty="0" err="1">
                <a:solidFill>
                  <a:srgbClr val="373838"/>
                </a:solidFill>
                <a:latin typeface="Garamond" panose="02020404030301010803" pitchFamily="18" charset="0"/>
              </a:rPr>
              <a:t>Gidaspow</a:t>
            </a:r>
            <a:r>
              <a:rPr lang="en-US" dirty="0">
                <a:solidFill>
                  <a:srgbClr val="373838"/>
                </a:solidFill>
                <a:latin typeface="Garamond" panose="02020404030301010803" pitchFamily="18" charset="0"/>
              </a:rPr>
              <a:t> (Ding and </a:t>
            </a:r>
            <a:r>
              <a:rPr lang="en-US" dirty="0" err="1">
                <a:solidFill>
                  <a:srgbClr val="373838"/>
                </a:solidFill>
                <a:latin typeface="Garamond" panose="02020404030301010803" pitchFamily="18" charset="0"/>
              </a:rPr>
              <a:t>Gidaspow</a:t>
            </a:r>
            <a:r>
              <a:rPr lang="en-US" dirty="0">
                <a:solidFill>
                  <a:srgbClr val="373838"/>
                </a:solidFill>
                <a:latin typeface="Garamond" panose="02020404030301010803" pitchFamily="18" charset="0"/>
              </a:rPr>
              <a:t>, 1990), BVK (</a:t>
            </a:r>
            <a:r>
              <a:rPr lang="en-US" dirty="0" err="1">
                <a:solidFill>
                  <a:srgbClr val="373838"/>
                </a:solidFill>
                <a:latin typeface="Garamond" panose="02020404030301010803" pitchFamily="18" charset="0"/>
              </a:rPr>
              <a:t>Beetstra</a:t>
            </a:r>
            <a:r>
              <a:rPr lang="en-US" dirty="0">
                <a:solidFill>
                  <a:srgbClr val="373838"/>
                </a:solidFill>
                <a:latin typeface="Garamond" panose="02020404030301010803" pitchFamily="18" charset="0"/>
              </a:rPr>
              <a:t> et al., 2007), and Hill-Koch-Ladd (Hill et al., 2001) are compared with experimental data. </a:t>
            </a:r>
          </a:p>
          <a:p>
            <a:pPr marL="171450" lvl="0" indent="-171450" algn="just" defTabSz="685800">
              <a:lnSpc>
                <a:spcPts val="1800"/>
              </a:lnSpc>
              <a:spcBef>
                <a:spcPts val="750"/>
              </a:spcBef>
              <a:buFont typeface="Arial" panose="020B0604020202020204" pitchFamily="34" charset="0"/>
              <a:buChar char="•"/>
            </a:pPr>
            <a:r>
              <a:rPr lang="en-US" dirty="0">
                <a:solidFill>
                  <a:srgbClr val="373838"/>
                </a:solidFill>
                <a:latin typeface="Garamond" panose="02020404030301010803" pitchFamily="18" charset="0"/>
              </a:rPr>
              <a:t>These drag models can be classified into two groups. Group 1 includes the empirical models: Wen &amp; Yu and </a:t>
            </a:r>
            <a:r>
              <a:rPr lang="en-US" dirty="0" err="1">
                <a:solidFill>
                  <a:srgbClr val="373838"/>
                </a:solidFill>
                <a:latin typeface="Garamond" panose="02020404030301010803" pitchFamily="18" charset="0"/>
              </a:rPr>
              <a:t>Gidaspow</a:t>
            </a:r>
            <a:r>
              <a:rPr lang="en-US" dirty="0">
                <a:solidFill>
                  <a:srgbClr val="373838"/>
                </a:solidFill>
                <a:latin typeface="Garamond" panose="02020404030301010803" pitchFamily="18" charset="0"/>
              </a:rPr>
              <a:t>. Group 2 includes the DNS models: BVK and HKL. </a:t>
            </a:r>
          </a:p>
        </p:txBody>
      </p:sp>
    </p:spTree>
    <p:extLst>
      <p:ext uri="{BB962C8B-B14F-4D97-AF65-F5344CB8AC3E}">
        <p14:creationId xmlns:p14="http://schemas.microsoft.com/office/powerpoint/2010/main" val="7028731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2400" dirty="0"/>
              <a:t>Selection of drag law</a:t>
            </a:r>
          </a:p>
        </p:txBody>
      </p:sp>
      <p:pic>
        <p:nvPicPr>
          <p:cNvPr id="40" name="Picture 39"/>
          <p:cNvPicPr>
            <a:picLocks noChangeAspect="1"/>
          </p:cNvPicPr>
          <p:nvPr/>
        </p:nvPicPr>
        <p:blipFill rotWithShape="1">
          <a:blip r:embed="rId3" cstate="print">
            <a:extLst>
              <a:ext uri="{28A0092B-C50C-407E-A947-70E740481C1C}">
                <a14:useLocalDpi xmlns:a14="http://schemas.microsoft.com/office/drawing/2010/main" val="0"/>
              </a:ext>
            </a:extLst>
          </a:blip>
          <a:srcRect l="2707" t="5555" r="8404"/>
          <a:stretch/>
        </p:blipFill>
        <p:spPr>
          <a:xfrm>
            <a:off x="2801169" y="1418918"/>
            <a:ext cx="5253887" cy="2791127"/>
          </a:xfrm>
          <a:prstGeom prst="rect">
            <a:avLst/>
          </a:prstGeom>
        </p:spPr>
      </p:pic>
      <p:pic>
        <p:nvPicPr>
          <p:cNvPr id="11" name="Picture 10"/>
          <p:cNvPicPr>
            <a:picLocks noChangeAspect="1"/>
          </p:cNvPicPr>
          <p:nvPr/>
        </p:nvPicPr>
        <p:blipFill rotWithShape="1">
          <a:blip r:embed="rId4"/>
          <a:srcRect b="11056"/>
          <a:stretch/>
        </p:blipFill>
        <p:spPr>
          <a:xfrm>
            <a:off x="326065" y="1051947"/>
            <a:ext cx="2005391" cy="3608632"/>
          </a:xfrm>
          <a:prstGeom prst="rect">
            <a:avLst/>
          </a:prstGeom>
        </p:spPr>
      </p:pic>
      <p:sp>
        <p:nvSpPr>
          <p:cNvPr id="145" name="Subtitle 3"/>
          <p:cNvSpPr>
            <a:spLocks noGrp="1"/>
          </p:cNvSpPr>
          <p:nvPr>
            <p:ph type="subTitle" idx="13"/>
          </p:nvPr>
        </p:nvSpPr>
        <p:spPr>
          <a:xfrm>
            <a:off x="202971" y="799019"/>
            <a:ext cx="8685691" cy="352571"/>
          </a:xfrm>
        </p:spPr>
        <p:txBody>
          <a:bodyPr/>
          <a:lstStyle/>
          <a:p>
            <a:r>
              <a:rPr lang="en-US" sz="1400" dirty="0"/>
              <a:t>Pressure drop</a:t>
            </a:r>
            <a:endParaRPr lang="en-US" dirty="0"/>
          </a:p>
        </p:txBody>
      </p:sp>
      <p:sp>
        <p:nvSpPr>
          <p:cNvPr id="4" name="Rectangle 3"/>
          <p:cNvSpPr/>
          <p:nvPr/>
        </p:nvSpPr>
        <p:spPr>
          <a:xfrm>
            <a:off x="162688" y="4947660"/>
            <a:ext cx="8725974" cy="663643"/>
          </a:xfrm>
          <a:prstGeom prst="rect">
            <a:avLst/>
          </a:prstGeom>
        </p:spPr>
        <p:txBody>
          <a:bodyPr wrap="square">
            <a:spAutoFit/>
          </a:bodyPr>
          <a:lstStyle/>
          <a:p>
            <a:pPr marL="171450" lvl="0" indent="-171450" algn="just" defTabSz="685800">
              <a:lnSpc>
                <a:spcPts val="1800"/>
              </a:lnSpc>
              <a:spcBef>
                <a:spcPts val="750"/>
              </a:spcBef>
              <a:buFont typeface="Arial" panose="020B0604020202020204" pitchFamily="34" charset="0"/>
              <a:buChar char="•"/>
            </a:pPr>
            <a:r>
              <a:rPr lang="en-US" dirty="0">
                <a:solidFill>
                  <a:srgbClr val="373838"/>
                </a:solidFill>
                <a:latin typeface="Garamond" panose="02020404030301010803" pitchFamily="18" charset="0"/>
              </a:rPr>
              <a:t>Overall, the Group 2 models do a better job predicting pressure drops in different parts </a:t>
            </a:r>
          </a:p>
          <a:p>
            <a:pPr marL="171450" lvl="0" indent="-171450" algn="just" defTabSz="685800">
              <a:lnSpc>
                <a:spcPts val="1800"/>
              </a:lnSpc>
              <a:spcBef>
                <a:spcPts val="750"/>
              </a:spcBef>
              <a:buFont typeface="Arial" panose="020B0604020202020204" pitchFamily="34" charset="0"/>
              <a:buChar char="•"/>
            </a:pPr>
            <a:r>
              <a:rPr lang="en-US" dirty="0">
                <a:solidFill>
                  <a:srgbClr val="373838"/>
                </a:solidFill>
                <a:latin typeface="Garamond" panose="02020404030301010803" pitchFamily="18" charset="0"/>
              </a:rPr>
              <a:t>HKL is the best. </a:t>
            </a:r>
          </a:p>
        </p:txBody>
      </p:sp>
    </p:spTree>
    <p:extLst>
      <p:ext uri="{BB962C8B-B14F-4D97-AF65-F5344CB8AC3E}">
        <p14:creationId xmlns:p14="http://schemas.microsoft.com/office/powerpoint/2010/main" val="1000406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20006838"/>
              </p:ext>
            </p:extLst>
          </p:nvPr>
        </p:nvGraphicFramePr>
        <p:xfrm>
          <a:off x="6304869" y="1675644"/>
          <a:ext cx="2523067" cy="1200150"/>
        </p:xfrm>
        <a:graphic>
          <a:graphicData uri="http://schemas.openxmlformats.org/drawingml/2006/table">
            <a:tbl>
              <a:tblPr firstRow="1" firstCol="1" bandRow="1" bandCol="1"/>
              <a:tblGrid>
                <a:gridCol w="982133">
                  <a:extLst>
                    <a:ext uri="{9D8B030D-6E8A-4147-A177-3AD203B41FA5}">
                      <a16:colId xmlns:a16="http://schemas.microsoft.com/office/drawing/2014/main" val="20000"/>
                    </a:ext>
                  </a:extLst>
                </a:gridCol>
                <a:gridCol w="1540934">
                  <a:extLst>
                    <a:ext uri="{9D8B030D-6E8A-4147-A177-3AD203B41FA5}">
                      <a16:colId xmlns:a16="http://schemas.microsoft.com/office/drawing/2014/main" val="20001"/>
                    </a:ext>
                  </a:extLst>
                </a:gridCol>
              </a:tblGrid>
              <a:tr h="200025">
                <a:tc>
                  <a:txBody>
                    <a:bodyPr/>
                    <a:lstStyle/>
                    <a:p>
                      <a:pPr marL="0" marR="0" algn="ctr" fontAlgn="base" hangingPunct="0">
                        <a:spcBef>
                          <a:spcPts val="600"/>
                        </a:spcBef>
                        <a:spcAft>
                          <a:spcPts val="0"/>
                        </a:spcAft>
                      </a:pPr>
                      <a:r>
                        <a:rPr lang="en-US" sz="1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dirty="0">
                          <a:effectLst/>
                          <a:latin typeface="Times New Roman" panose="02020603050405020304" pitchFamily="18" charset="0"/>
                          <a:ea typeface="Times New Roman" panose="02020603050405020304" pitchFamily="18" charset="0"/>
                        </a:rPr>
                        <a:t>Circulation Rate (g/s)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0025">
                <a:tc>
                  <a:txBody>
                    <a:bodyPr/>
                    <a:lstStyle/>
                    <a:p>
                      <a:pPr marL="0" marR="0" algn="ctr" fontAlgn="base" hangingPunct="0">
                        <a:spcBef>
                          <a:spcPts val="600"/>
                        </a:spcBef>
                        <a:spcAft>
                          <a:spcPts val="0"/>
                        </a:spcAft>
                      </a:pPr>
                      <a:r>
                        <a:rPr lang="en-US" sz="1200" b="1" dirty="0">
                          <a:solidFill>
                            <a:srgbClr val="00A1DA"/>
                          </a:solidFill>
                          <a:effectLst/>
                          <a:latin typeface="Times New Roman" panose="02020603050405020304" pitchFamily="18" charset="0"/>
                          <a:ea typeface="Times New Roman" panose="02020603050405020304" pitchFamily="18" charset="0"/>
                        </a:rPr>
                        <a:t>Experiment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dirty="0">
                          <a:effectLst/>
                          <a:latin typeface="Times New Roman" panose="02020603050405020304" pitchFamily="18" charset="0"/>
                          <a:ea typeface="Times New Roman" panose="02020603050405020304" pitchFamily="18" charset="0"/>
                        </a:rPr>
                        <a:t>6.8 +/- 1.5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00025">
                <a:tc>
                  <a:txBody>
                    <a:bodyPr/>
                    <a:lstStyle/>
                    <a:p>
                      <a:pPr marL="0" marR="0" algn="ctr" fontAlgn="base" hangingPunct="0">
                        <a:spcBef>
                          <a:spcPts val="600"/>
                        </a:spcBef>
                        <a:spcAft>
                          <a:spcPts val="0"/>
                        </a:spcAft>
                      </a:pPr>
                      <a:r>
                        <a:rPr lang="en-US" sz="1200" b="1" dirty="0">
                          <a:solidFill>
                            <a:srgbClr val="C00000"/>
                          </a:solidFill>
                          <a:effectLst/>
                          <a:latin typeface="Times New Roman" panose="02020603050405020304" pitchFamily="18" charset="0"/>
                          <a:ea typeface="Times New Roman" panose="02020603050405020304" pitchFamily="18" charset="0"/>
                        </a:rPr>
                        <a:t>BVK</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dirty="0">
                          <a:effectLst/>
                          <a:latin typeface="Times New Roman" panose="02020603050405020304" pitchFamily="18" charset="0"/>
                          <a:ea typeface="Times New Roman" panose="02020603050405020304" pitchFamily="18" charset="0"/>
                        </a:rPr>
                        <a:t>16.9 +/- 4.14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00025">
                <a:tc>
                  <a:txBody>
                    <a:bodyPr/>
                    <a:lstStyle/>
                    <a:p>
                      <a:pPr marL="0" marR="0" algn="ctr" fontAlgn="base" hangingPunct="0">
                        <a:spcBef>
                          <a:spcPts val="600"/>
                        </a:spcBef>
                        <a:spcAft>
                          <a:spcPts val="0"/>
                        </a:spcAft>
                      </a:pPr>
                      <a:r>
                        <a:rPr lang="en-US" sz="1200" b="1" dirty="0">
                          <a:solidFill>
                            <a:srgbClr val="0F05D1"/>
                          </a:solidFill>
                          <a:effectLst/>
                          <a:latin typeface="Times New Roman" panose="02020603050405020304" pitchFamily="18" charset="0"/>
                          <a:ea typeface="Times New Roman" panose="02020603050405020304" pitchFamily="18" charset="0"/>
                        </a:rPr>
                        <a:t>HKL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dirty="0">
                          <a:effectLst/>
                          <a:latin typeface="Times New Roman" panose="02020603050405020304" pitchFamily="18" charset="0"/>
                          <a:ea typeface="Times New Roman" panose="02020603050405020304" pitchFamily="18" charset="0"/>
                        </a:rPr>
                        <a:t>10.38 +/- 4.76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00025">
                <a:tc>
                  <a:txBody>
                    <a:bodyPr/>
                    <a:lstStyle/>
                    <a:p>
                      <a:pPr marL="0" marR="0" algn="ctr" fontAlgn="base" hangingPunct="0">
                        <a:spcBef>
                          <a:spcPts val="600"/>
                        </a:spcBef>
                        <a:spcAft>
                          <a:spcPts val="0"/>
                        </a:spcAft>
                      </a:pPr>
                      <a:r>
                        <a:rPr lang="en-US" sz="1200" b="1" dirty="0">
                          <a:solidFill>
                            <a:srgbClr val="CF13B9"/>
                          </a:solidFill>
                          <a:effectLst/>
                          <a:latin typeface="Times New Roman" panose="02020603050405020304" pitchFamily="18" charset="0"/>
                          <a:ea typeface="Times New Roman" panose="02020603050405020304" pitchFamily="18" charset="0"/>
                        </a:rPr>
                        <a:t>Wen &amp; Yu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dirty="0">
                          <a:effectLst/>
                          <a:latin typeface="Times New Roman" panose="02020603050405020304" pitchFamily="18" charset="0"/>
                          <a:ea typeface="Times New Roman" panose="02020603050405020304" pitchFamily="18" charset="0"/>
                        </a:rPr>
                        <a:t>2.99 +/- 2.42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00025">
                <a:tc>
                  <a:txBody>
                    <a:bodyPr/>
                    <a:lstStyle/>
                    <a:p>
                      <a:pPr marL="0" marR="0" algn="ctr" fontAlgn="base" hangingPunct="0">
                        <a:spcBef>
                          <a:spcPts val="600"/>
                        </a:spcBef>
                        <a:spcAft>
                          <a:spcPts val="0"/>
                        </a:spcAft>
                      </a:pPr>
                      <a:r>
                        <a:rPr lang="en-US" sz="1200" b="1" dirty="0" err="1">
                          <a:solidFill>
                            <a:schemeClr val="accent6"/>
                          </a:solidFill>
                          <a:effectLst/>
                          <a:latin typeface="Times New Roman" panose="02020603050405020304" pitchFamily="18" charset="0"/>
                          <a:ea typeface="Times New Roman" panose="02020603050405020304" pitchFamily="18" charset="0"/>
                        </a:rPr>
                        <a:t>Gidaspow</a:t>
                      </a:r>
                      <a:endParaRPr lang="en-US" sz="1200" b="1" dirty="0">
                        <a:solidFill>
                          <a:schemeClr val="accent6"/>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dirty="0">
                          <a:effectLst/>
                          <a:latin typeface="Times New Roman" panose="02020603050405020304" pitchFamily="18" charset="0"/>
                          <a:ea typeface="Times New Roman" panose="02020603050405020304" pitchFamily="18" charset="0"/>
                        </a:rPr>
                        <a:t>2.17 +/- 1.93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9" name="Picture 8"/>
          <p:cNvPicPr>
            <a:picLocks/>
          </p:cNvPicPr>
          <p:nvPr/>
        </p:nvPicPr>
        <p:blipFill rotWithShape="1">
          <a:blip r:embed="rId3" cstate="print">
            <a:extLst>
              <a:ext uri="{28A0092B-C50C-407E-A947-70E740481C1C}">
                <a14:useLocalDpi xmlns:a14="http://schemas.microsoft.com/office/drawing/2010/main" val="0"/>
              </a:ext>
            </a:extLst>
          </a:blip>
          <a:srcRect l="4143" t="6049" r="6875"/>
          <a:stretch/>
        </p:blipFill>
        <p:spPr bwMode="auto">
          <a:xfrm>
            <a:off x="3177621" y="1143567"/>
            <a:ext cx="3108960" cy="2286000"/>
          </a:xfrm>
          <a:prstGeom prst="rect">
            <a:avLst/>
          </a:prstGeom>
          <a:ln>
            <a:noFill/>
          </a:ln>
          <a:extLst>
            <a:ext uri="{53640926-AAD7-44D8-BBD7-CCE9431645EC}">
              <a14:shadowObscured xmlns:a14="http://schemas.microsoft.com/office/drawing/2010/main"/>
            </a:ext>
          </a:extLst>
        </p:spPr>
      </p:pic>
      <p:sp>
        <p:nvSpPr>
          <p:cNvPr id="19" name="Subtitle 3"/>
          <p:cNvSpPr>
            <a:spLocks noGrp="1"/>
          </p:cNvSpPr>
          <p:nvPr>
            <p:ph type="subTitle" idx="13"/>
          </p:nvPr>
        </p:nvSpPr>
        <p:spPr>
          <a:xfrm>
            <a:off x="202971" y="799019"/>
            <a:ext cx="8685691" cy="352571"/>
          </a:xfrm>
        </p:spPr>
        <p:txBody>
          <a:bodyPr/>
          <a:lstStyle/>
          <a:p>
            <a:r>
              <a:rPr lang="en-US" sz="1400" dirty="0"/>
              <a:t>Solids circulation rate &amp; standpipe height</a:t>
            </a:r>
            <a:endParaRPr lang="en-US" dirty="0"/>
          </a:p>
        </p:txBody>
      </p:sp>
      <p:sp>
        <p:nvSpPr>
          <p:cNvPr id="20" name="Title 2"/>
          <p:cNvSpPr>
            <a:spLocks noGrp="1"/>
          </p:cNvSpPr>
          <p:nvPr>
            <p:ph type="ctrTitle"/>
          </p:nvPr>
        </p:nvSpPr>
        <p:spPr>
          <a:xfrm>
            <a:off x="202971" y="260268"/>
            <a:ext cx="8685691" cy="466737"/>
          </a:xfrm>
        </p:spPr>
        <p:txBody>
          <a:bodyPr>
            <a:normAutofit/>
          </a:bodyPr>
          <a:lstStyle/>
          <a:p>
            <a:r>
              <a:rPr lang="en-US" sz="2400" dirty="0"/>
              <a:t>Selection of drag law</a:t>
            </a:r>
          </a:p>
        </p:txBody>
      </p:sp>
      <p:pic>
        <p:nvPicPr>
          <p:cNvPr id="21" name="Picture 20"/>
          <p:cNvPicPr>
            <a:picLocks/>
          </p:cNvPicPr>
          <p:nvPr/>
        </p:nvPicPr>
        <p:blipFill rotWithShape="1">
          <a:blip r:embed="rId4" cstate="print">
            <a:extLst>
              <a:ext uri="{28A0092B-C50C-407E-A947-70E740481C1C}">
                <a14:useLocalDpi xmlns:a14="http://schemas.microsoft.com/office/drawing/2010/main" val="0"/>
              </a:ext>
            </a:extLst>
          </a:blip>
          <a:srcRect l="3732" t="6872" r="7761"/>
          <a:stretch/>
        </p:blipFill>
        <p:spPr bwMode="auto">
          <a:xfrm>
            <a:off x="3195909" y="3496766"/>
            <a:ext cx="3108960" cy="2286000"/>
          </a:xfrm>
          <a:prstGeom prst="rect">
            <a:avLst/>
          </a:prstGeom>
          <a:ln>
            <a:noFill/>
          </a:ln>
          <a:extLst>
            <a:ext uri="{53640926-AAD7-44D8-BBD7-CCE9431645EC}">
              <a14:shadowObscured xmlns:a14="http://schemas.microsoft.com/office/drawing/2010/main"/>
            </a:ext>
          </a:extLst>
        </p:spPr>
      </p:pic>
      <p:graphicFrame>
        <p:nvGraphicFramePr>
          <p:cNvPr id="22" name="Table 21"/>
          <p:cNvGraphicFramePr>
            <a:graphicFrameLocks noGrp="1"/>
          </p:cNvGraphicFramePr>
          <p:nvPr>
            <p:extLst>
              <p:ext uri="{D42A27DB-BD31-4B8C-83A1-F6EECF244321}">
                <p14:modId xmlns:p14="http://schemas.microsoft.com/office/powerpoint/2010/main" val="173743441"/>
              </p:ext>
            </p:extLst>
          </p:nvPr>
        </p:nvGraphicFramePr>
        <p:xfrm>
          <a:off x="6346613" y="3914300"/>
          <a:ext cx="2523067" cy="1200150"/>
        </p:xfrm>
        <a:graphic>
          <a:graphicData uri="http://schemas.openxmlformats.org/drawingml/2006/table">
            <a:tbl>
              <a:tblPr firstRow="1" firstCol="1" bandRow="1" bandCol="1"/>
              <a:tblGrid>
                <a:gridCol w="982133">
                  <a:extLst>
                    <a:ext uri="{9D8B030D-6E8A-4147-A177-3AD203B41FA5}">
                      <a16:colId xmlns:a16="http://schemas.microsoft.com/office/drawing/2014/main" val="20000"/>
                    </a:ext>
                  </a:extLst>
                </a:gridCol>
                <a:gridCol w="1540934">
                  <a:extLst>
                    <a:ext uri="{9D8B030D-6E8A-4147-A177-3AD203B41FA5}">
                      <a16:colId xmlns:a16="http://schemas.microsoft.com/office/drawing/2014/main" val="20001"/>
                    </a:ext>
                  </a:extLst>
                </a:gridCol>
              </a:tblGrid>
              <a:tr h="200025">
                <a:tc>
                  <a:txBody>
                    <a:bodyPr/>
                    <a:lstStyle/>
                    <a:p>
                      <a:pPr marL="0" marR="0" algn="ctr" fontAlgn="base" hangingPunct="0">
                        <a:spcBef>
                          <a:spcPts val="600"/>
                        </a:spcBef>
                        <a:spcAft>
                          <a:spcPts val="0"/>
                        </a:spcAft>
                      </a:pPr>
                      <a:r>
                        <a:rPr lang="en-US" sz="1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dirty="0">
                          <a:effectLst/>
                          <a:latin typeface="Times New Roman" panose="02020603050405020304" pitchFamily="18" charset="0"/>
                          <a:ea typeface="Times New Roman" panose="02020603050405020304" pitchFamily="18" charset="0"/>
                        </a:rPr>
                        <a:t>Standpipe height (m)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0025">
                <a:tc>
                  <a:txBody>
                    <a:bodyPr/>
                    <a:lstStyle/>
                    <a:p>
                      <a:pPr marL="0" marR="0" algn="ctr" fontAlgn="base" hangingPunct="0">
                        <a:spcBef>
                          <a:spcPts val="600"/>
                        </a:spcBef>
                        <a:spcAft>
                          <a:spcPts val="0"/>
                        </a:spcAft>
                      </a:pPr>
                      <a:r>
                        <a:rPr lang="en-US" sz="1200" b="1" dirty="0">
                          <a:solidFill>
                            <a:srgbClr val="00A1DA"/>
                          </a:solidFill>
                          <a:effectLst/>
                          <a:latin typeface="Times New Roman" panose="02020603050405020304" pitchFamily="18" charset="0"/>
                          <a:ea typeface="Times New Roman" panose="02020603050405020304" pitchFamily="18" charset="0"/>
                        </a:rPr>
                        <a:t>Experiment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dirty="0">
                          <a:effectLst/>
                          <a:latin typeface="Times New Roman" panose="02020603050405020304" pitchFamily="18" charset="0"/>
                          <a:ea typeface="Times New Roman" panose="02020603050405020304" pitchFamily="18" charset="0"/>
                        </a:rPr>
                        <a:t>0.47 +/- 0.02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00025">
                <a:tc>
                  <a:txBody>
                    <a:bodyPr/>
                    <a:lstStyle/>
                    <a:p>
                      <a:pPr marL="0" marR="0" algn="ctr" fontAlgn="base" hangingPunct="0">
                        <a:spcBef>
                          <a:spcPts val="600"/>
                        </a:spcBef>
                        <a:spcAft>
                          <a:spcPts val="0"/>
                        </a:spcAft>
                      </a:pPr>
                      <a:r>
                        <a:rPr lang="en-US" sz="1200" b="1" dirty="0">
                          <a:solidFill>
                            <a:srgbClr val="C00000"/>
                          </a:solidFill>
                          <a:effectLst/>
                          <a:latin typeface="Times New Roman" panose="02020603050405020304" pitchFamily="18" charset="0"/>
                          <a:ea typeface="Times New Roman" panose="02020603050405020304" pitchFamily="18" charset="0"/>
                        </a:rPr>
                        <a:t>BVK</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685800" rtl="0" eaLnBrk="1" fontAlgn="base" latinLnBrk="0" hangingPunct="0">
                        <a:lnSpc>
                          <a:spcPct val="100000"/>
                        </a:lnSpc>
                        <a:spcBef>
                          <a:spcPts val="60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0.57 +/- 0.01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00025">
                <a:tc>
                  <a:txBody>
                    <a:bodyPr/>
                    <a:lstStyle/>
                    <a:p>
                      <a:pPr marL="0" marR="0" algn="ctr" fontAlgn="base" hangingPunct="0">
                        <a:spcBef>
                          <a:spcPts val="600"/>
                        </a:spcBef>
                        <a:spcAft>
                          <a:spcPts val="0"/>
                        </a:spcAft>
                      </a:pPr>
                      <a:r>
                        <a:rPr lang="en-US" sz="1200" b="1" dirty="0">
                          <a:solidFill>
                            <a:srgbClr val="0F05D1"/>
                          </a:solidFill>
                          <a:effectLst/>
                          <a:latin typeface="Times New Roman" panose="02020603050405020304" pitchFamily="18" charset="0"/>
                          <a:ea typeface="Times New Roman" panose="02020603050405020304" pitchFamily="18" charset="0"/>
                        </a:rPr>
                        <a:t>HKL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dirty="0">
                          <a:effectLst/>
                          <a:latin typeface="Times New Roman" panose="02020603050405020304" pitchFamily="18" charset="0"/>
                          <a:ea typeface="Times New Roman" panose="02020603050405020304" pitchFamily="18" charset="0"/>
                        </a:rPr>
                        <a:t>0.50 +/- 0.02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00025">
                <a:tc>
                  <a:txBody>
                    <a:bodyPr/>
                    <a:lstStyle/>
                    <a:p>
                      <a:pPr marL="0" marR="0" algn="ctr" fontAlgn="base" hangingPunct="0">
                        <a:spcBef>
                          <a:spcPts val="600"/>
                        </a:spcBef>
                        <a:spcAft>
                          <a:spcPts val="0"/>
                        </a:spcAft>
                      </a:pPr>
                      <a:r>
                        <a:rPr lang="en-US" sz="1200" b="1" dirty="0">
                          <a:solidFill>
                            <a:srgbClr val="CF13B9"/>
                          </a:solidFill>
                          <a:effectLst/>
                          <a:latin typeface="Times New Roman" panose="02020603050405020304" pitchFamily="18" charset="0"/>
                          <a:ea typeface="Times New Roman" panose="02020603050405020304" pitchFamily="18" charset="0"/>
                        </a:rPr>
                        <a:t>Wen &amp; Yu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dirty="0">
                          <a:effectLst/>
                          <a:latin typeface="Times New Roman" panose="02020603050405020304" pitchFamily="18" charset="0"/>
                          <a:ea typeface="Times New Roman" panose="02020603050405020304" pitchFamily="18" charset="0"/>
                        </a:rPr>
                        <a:t>0.36 +/- 0.01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00025">
                <a:tc>
                  <a:txBody>
                    <a:bodyPr/>
                    <a:lstStyle/>
                    <a:p>
                      <a:pPr marL="0" marR="0" algn="ctr" fontAlgn="base" hangingPunct="0">
                        <a:spcBef>
                          <a:spcPts val="600"/>
                        </a:spcBef>
                        <a:spcAft>
                          <a:spcPts val="0"/>
                        </a:spcAft>
                      </a:pPr>
                      <a:r>
                        <a:rPr lang="en-US" sz="1200" b="1" dirty="0" err="1">
                          <a:solidFill>
                            <a:schemeClr val="accent6"/>
                          </a:solidFill>
                          <a:effectLst/>
                          <a:latin typeface="Times New Roman" panose="02020603050405020304" pitchFamily="18" charset="0"/>
                          <a:ea typeface="Times New Roman" panose="02020603050405020304" pitchFamily="18" charset="0"/>
                        </a:rPr>
                        <a:t>Gidaspow</a:t>
                      </a:r>
                      <a:endParaRPr lang="en-US" sz="1200" b="1" dirty="0">
                        <a:solidFill>
                          <a:schemeClr val="accent6"/>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dirty="0">
                          <a:effectLst/>
                          <a:latin typeface="Times New Roman" panose="02020603050405020304" pitchFamily="18" charset="0"/>
                          <a:ea typeface="Times New Roman" panose="02020603050405020304" pitchFamily="18" charset="0"/>
                        </a:rPr>
                        <a:t>0.39 +/- 0.01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pSp>
        <p:nvGrpSpPr>
          <p:cNvPr id="3" name="Group 2"/>
          <p:cNvGrpSpPr/>
          <p:nvPr/>
        </p:nvGrpSpPr>
        <p:grpSpPr>
          <a:xfrm>
            <a:off x="132854" y="1151590"/>
            <a:ext cx="3025871" cy="4901738"/>
            <a:chOff x="742454" y="1151590"/>
            <a:chExt cx="1705185" cy="2748665"/>
          </a:xfrm>
        </p:grpSpPr>
        <p:grpSp>
          <p:nvGrpSpPr>
            <p:cNvPr id="13" name="Group 12"/>
            <p:cNvGrpSpPr>
              <a:grpSpLocks noChangeAspect="1"/>
            </p:cNvGrpSpPr>
            <p:nvPr/>
          </p:nvGrpSpPr>
          <p:grpSpPr>
            <a:xfrm>
              <a:off x="742454" y="1151590"/>
              <a:ext cx="1705185" cy="2748665"/>
              <a:chOff x="1298726" y="1384970"/>
              <a:chExt cx="2616506" cy="4217669"/>
            </a:xfrm>
          </p:grpSpPr>
          <p:pic>
            <p:nvPicPr>
              <p:cNvPr id="14" name="Picture 13"/>
              <p:cNvPicPr>
                <a:picLocks noChangeAspect="1"/>
              </p:cNvPicPr>
              <p:nvPr/>
            </p:nvPicPr>
            <p:blipFill rotWithShape="1">
              <a:blip r:embed="rId5"/>
              <a:srcRect t="9817" b="12498"/>
              <a:stretch/>
            </p:blipFill>
            <p:spPr>
              <a:xfrm>
                <a:off x="1298726" y="1384970"/>
                <a:ext cx="1466850" cy="4217669"/>
              </a:xfrm>
              <a:prstGeom prst="rect">
                <a:avLst/>
              </a:prstGeom>
            </p:spPr>
          </p:pic>
          <p:sp>
            <p:nvSpPr>
              <p:cNvPr id="15" name="Rectangle 14"/>
              <p:cNvSpPr/>
              <p:nvPr/>
            </p:nvSpPr>
            <p:spPr>
              <a:xfrm>
                <a:off x="2988953" y="2918597"/>
                <a:ext cx="926279" cy="5451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latin typeface="Garamond" panose="02020404030301010803" pitchFamily="18" charset="0"/>
                  </a:rPr>
                  <a:t>PIV</a:t>
                </a:r>
              </a:p>
            </p:txBody>
          </p:sp>
          <p:sp>
            <p:nvSpPr>
              <p:cNvPr id="16" name="Rectangle 15"/>
              <p:cNvSpPr/>
              <p:nvPr/>
            </p:nvSpPr>
            <p:spPr>
              <a:xfrm rot="10800000">
                <a:off x="2774078" y="3046061"/>
                <a:ext cx="214874" cy="2901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Garamond" panose="02020404030301010803" pitchFamily="18" charset="0"/>
                </a:endParaRPr>
              </a:p>
            </p:txBody>
          </p:sp>
          <p:sp>
            <p:nvSpPr>
              <p:cNvPr id="17" name="Trapezoid 16"/>
              <p:cNvSpPr/>
              <p:nvPr/>
            </p:nvSpPr>
            <p:spPr>
              <a:xfrm rot="5400000">
                <a:off x="2335569" y="3005967"/>
                <a:ext cx="473370" cy="386642"/>
              </a:xfrm>
              <a:prstGeom prst="trapezoid">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n>
                    <a:solidFill>
                      <a:schemeClr val="tx1"/>
                    </a:solidFill>
                    <a:prstDash val="dash"/>
                  </a:ln>
                  <a:latin typeface="Garamond" panose="02020404030301010803" pitchFamily="18" charset="0"/>
                </a:endParaRPr>
              </a:p>
            </p:txBody>
          </p:sp>
        </p:grpSp>
        <p:sp>
          <p:nvSpPr>
            <p:cNvPr id="12" name="Rectangle 11"/>
            <p:cNvSpPr/>
            <p:nvPr/>
          </p:nvSpPr>
          <p:spPr>
            <a:xfrm rot="529350">
              <a:off x="1836645" y="2656588"/>
              <a:ext cx="595172" cy="2509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latin typeface="Garamond" panose="02020404030301010803" pitchFamily="18" charset="0"/>
                </a:rPr>
                <a:t>camera</a:t>
              </a:r>
            </a:p>
          </p:txBody>
        </p:sp>
        <p:sp>
          <p:nvSpPr>
            <p:cNvPr id="18" name="Rectangle 17"/>
            <p:cNvSpPr/>
            <p:nvPr/>
          </p:nvSpPr>
          <p:spPr>
            <a:xfrm rot="11329350">
              <a:off x="1684991" y="2662752"/>
              <a:ext cx="158724" cy="1170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Garamond" panose="02020404030301010803" pitchFamily="18" charset="0"/>
              </a:endParaRPr>
            </a:p>
          </p:txBody>
        </p:sp>
        <p:cxnSp>
          <p:nvCxnSpPr>
            <p:cNvPr id="5" name="Straight Connector 4"/>
            <p:cNvCxnSpPr/>
            <p:nvPr/>
          </p:nvCxnSpPr>
          <p:spPr>
            <a:xfrm flipH="1" flipV="1">
              <a:off x="1455952" y="2161494"/>
              <a:ext cx="239503" cy="500007"/>
            </a:xfrm>
            <a:prstGeom prst="line">
              <a:avLst/>
            </a:prstGeom>
            <a:ln w="9525">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446427" y="2760102"/>
              <a:ext cx="213698" cy="211906"/>
            </a:xfrm>
            <a:prstGeom prst="line">
              <a:avLst/>
            </a:prstGeom>
            <a:ln w="9525">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cxnSp>
        <p:nvCxnSpPr>
          <p:cNvPr id="8" name="Straight Arrow Connector 7"/>
          <p:cNvCxnSpPr>
            <a:stCxn id="15" idx="3"/>
          </p:cNvCxnSpPr>
          <p:nvPr/>
        </p:nvCxnSpPr>
        <p:spPr>
          <a:xfrm flipV="1">
            <a:off x="3158725" y="2875794"/>
            <a:ext cx="535451" cy="374925"/>
          </a:xfrm>
          <a:prstGeom prst="straightConnector1">
            <a:avLst/>
          </a:prstGeom>
          <a:ln w="158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2" idx="3"/>
          </p:cNvCxnSpPr>
          <p:nvPr/>
        </p:nvCxnSpPr>
        <p:spPr>
          <a:xfrm>
            <a:off x="3124401" y="4140256"/>
            <a:ext cx="656707" cy="834080"/>
          </a:xfrm>
          <a:prstGeom prst="straightConnector1">
            <a:avLst/>
          </a:prstGeom>
          <a:ln w="158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382062" y="5714325"/>
            <a:ext cx="7506600" cy="561051"/>
          </a:xfrm>
          <a:prstGeom prst="rect">
            <a:avLst/>
          </a:prstGeom>
        </p:spPr>
        <p:txBody>
          <a:bodyPr wrap="square">
            <a:spAutoFit/>
          </a:bodyPr>
          <a:lstStyle/>
          <a:p>
            <a:pPr marL="171450" lvl="0" indent="-171450" algn="just" defTabSz="685800">
              <a:lnSpc>
                <a:spcPts val="1800"/>
              </a:lnSpc>
              <a:spcBef>
                <a:spcPts val="750"/>
              </a:spcBef>
              <a:buFont typeface="Arial" panose="020B0604020202020204" pitchFamily="34" charset="0"/>
              <a:buChar char="•"/>
            </a:pPr>
            <a:r>
              <a:rPr lang="en-US" dirty="0">
                <a:solidFill>
                  <a:srgbClr val="373838"/>
                </a:solidFill>
                <a:latin typeface="Garamond" panose="02020404030301010803" pitchFamily="18" charset="0"/>
              </a:rPr>
              <a:t>HKL drag model yields the best agreement with experimental measurements of solids circulation rate and standpipe height.</a:t>
            </a:r>
          </a:p>
        </p:txBody>
      </p:sp>
    </p:spTree>
    <p:extLst>
      <p:ext uri="{BB962C8B-B14F-4D97-AF65-F5344CB8AC3E}">
        <p14:creationId xmlns:p14="http://schemas.microsoft.com/office/powerpoint/2010/main" val="2714020088"/>
      </p:ext>
    </p:extLst>
  </p:cSld>
  <p:clrMapOvr>
    <a:masterClrMapping/>
  </p:clrMapOvr>
</p:sld>
</file>

<file path=ppt/theme/theme1.xml><?xml version="1.0" encoding="utf-8"?>
<a:theme xmlns:a="http://schemas.openxmlformats.org/drawingml/2006/main" name="Office Theme">
  <a:themeElements>
    <a:clrScheme name="Custom 2">
      <a:dk1>
        <a:srgbClr val="37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TL 4X3 Template.potx" id="{5E7333F1-C3BB-44F7-AFA6-51C4489C6A6B}" vid="{36397DC0-688B-4C30-B11E-705C6980EF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NETL 4X3 Template</Template>
  <TotalTime>8791</TotalTime>
  <Words>1368</Words>
  <Application>Microsoft Office PowerPoint</Application>
  <PresentationFormat>On-screen Show (4:3)</PresentationFormat>
  <Paragraphs>203</Paragraphs>
  <Slides>18</Slides>
  <Notes>15</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SimSun</vt:lpstr>
      <vt:lpstr>Arial</vt:lpstr>
      <vt:lpstr>Calibri</vt:lpstr>
      <vt:lpstr>Century Gothic</vt:lpstr>
      <vt:lpstr>Garamond</vt:lpstr>
      <vt:lpstr>Times New Roman</vt:lpstr>
      <vt:lpstr>Wingdings</vt:lpstr>
      <vt:lpstr>Office Theme</vt:lpstr>
      <vt:lpstr>Numerical simulation and experimental study of a small-scale circulating fluidized bed</vt:lpstr>
      <vt:lpstr>Outline</vt:lpstr>
      <vt:lpstr>Background and Objective </vt:lpstr>
      <vt:lpstr>Experimental setup &amp; operation conditions</vt:lpstr>
      <vt:lpstr>Simulation approach</vt:lpstr>
      <vt:lpstr>Grid size and statistical time selection</vt:lpstr>
      <vt:lpstr>Selection of drag law</vt:lpstr>
      <vt:lpstr>Selection of drag law</vt:lpstr>
      <vt:lpstr>Selection of drag law</vt:lpstr>
      <vt:lpstr>Detailed comparison</vt:lpstr>
      <vt:lpstr>Detailed comparison</vt:lpstr>
      <vt:lpstr>Further analyses</vt:lpstr>
      <vt:lpstr>Residence time distribution</vt:lpstr>
      <vt:lpstr>Conclusions</vt:lpstr>
      <vt:lpstr>Acknowledgements &amp; Disclaimer</vt:lpstr>
      <vt:lpstr>PowerPoint Presentation</vt:lpstr>
      <vt:lpstr>PowerPoint Presentation</vt:lpstr>
      <vt:lpstr>Influence of particle size distribution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Cover Title</dc:title>
  <dc:creator>Musser, Jordan M.</dc:creator>
  <cp:lastModifiedBy>gaoxi</cp:lastModifiedBy>
  <cp:revision>157</cp:revision>
  <dcterms:created xsi:type="dcterms:W3CDTF">2017-04-07T13:22:16Z</dcterms:created>
  <dcterms:modified xsi:type="dcterms:W3CDTF">2018-04-24T18:06:43Z</dcterms:modified>
</cp:coreProperties>
</file>