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3" r:id="rId5"/>
    <p:sldId id="285" r:id="rId6"/>
    <p:sldId id="298" r:id="rId7"/>
    <p:sldId id="284" r:id="rId8"/>
    <p:sldId id="288" r:id="rId9"/>
    <p:sldId id="286" r:id="rId10"/>
    <p:sldId id="300" r:id="rId11"/>
    <p:sldId id="299" r:id="rId12"/>
    <p:sldId id="272" r:id="rId13"/>
    <p:sldId id="275" r:id="rId14"/>
    <p:sldId id="302" r:id="rId15"/>
    <p:sldId id="289" r:id="rId16"/>
    <p:sldId id="303" r:id="rId17"/>
    <p:sldId id="280" r:id="rId18"/>
    <p:sldId id="304" r:id="rId19"/>
    <p:sldId id="305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00FF"/>
    <a:srgbClr val="FFC1EF"/>
    <a:srgbClr val="CC9900"/>
    <a:srgbClr val="D7D200"/>
    <a:srgbClr val="FFFF00"/>
    <a:srgbClr val="22368B"/>
    <a:srgbClr val="003399"/>
    <a:srgbClr val="8FA6DE"/>
    <a:srgbClr val="678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2" autoAdjust="0"/>
    <p:restoredTop sz="87719" autoAdjust="0"/>
  </p:normalViewPr>
  <p:slideViewPr>
    <p:cSldViewPr snapToGrid="0" showGuides="1">
      <p:cViewPr varScale="1">
        <p:scale>
          <a:sx n="101" d="100"/>
          <a:sy n="101" d="100"/>
        </p:scale>
        <p:origin x="-8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-17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B1F99-7760-49B9-8A74-61C41F141F65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AD131-B7D6-47B0-BCAC-691D61DBD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4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31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0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33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</a:t>
            </a:r>
            <a:r>
              <a:rPr lang="en-US" baseline="0" dirty="0" smtClean="0"/>
              <a:t> summarizes the basic model components. The simulation was conducted by using NETL’s open-source code MFIX which has been widely used for gas-solid flow modeling. </a:t>
            </a:r>
          </a:p>
          <a:p>
            <a:endParaRPr lang="en-US" dirty="0" smtClean="0"/>
          </a:p>
          <a:p>
            <a:r>
              <a:rPr lang="en-US" dirty="0" smtClean="0"/>
              <a:t>3800 registered</a:t>
            </a:r>
            <a:r>
              <a:rPr lang="en-US" baseline="0" dirty="0" smtClean="0"/>
              <a:t> users, 73 countries</a:t>
            </a:r>
          </a:p>
          <a:p>
            <a:r>
              <a:rPr lang="en-US" baseline="0" dirty="0" smtClean="0"/>
              <a:t>68% university</a:t>
            </a:r>
          </a:p>
          <a:p>
            <a:r>
              <a:rPr lang="en-US" baseline="0" dirty="0" smtClean="0"/>
              <a:t>18% industry</a:t>
            </a:r>
          </a:p>
          <a:p>
            <a:r>
              <a:rPr lang="en-US" baseline="0" dirty="0" smtClean="0"/>
              <a:t>4% other labs</a:t>
            </a:r>
          </a:p>
          <a:p>
            <a:r>
              <a:rPr lang="en-US" baseline="0" dirty="0" smtClean="0"/>
              <a:t>10%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4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18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SMD = Typical values are around 80 microns</a:t>
            </a:r>
          </a:p>
          <a:p>
            <a:r>
              <a:rPr lang="en-US" dirty="0" smtClean="0"/>
              <a:t>Filtered model</a:t>
            </a:r>
            <a:r>
              <a:rPr lang="en-US" baseline="0" dirty="0" smtClean="0"/>
              <a:t> – based on </a:t>
            </a:r>
            <a:r>
              <a:rPr lang="en-US" baseline="0" dirty="0" err="1" smtClean="0"/>
              <a:t>Igci</a:t>
            </a:r>
            <a:r>
              <a:rPr lang="en-US" baseline="0" dirty="0" smtClean="0"/>
              <a:t> model</a:t>
            </a:r>
          </a:p>
          <a:p>
            <a:r>
              <a:rPr lang="en-US" baseline="0" dirty="0" smtClean="0"/>
              <a:t>Filtered approach analogous to various turbulence models where you don’t resolve the scale of the turbulence, but you model the effects turbulence has on the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65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Westbrook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Dryer (1981) mechanisms for HC fuels</a:t>
            </a:r>
          </a:p>
          <a:p>
            <a:pPr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 phase species: considered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O2, CO, CO2, CH4, H2, H2O, N2, Tar, Soot, PAH, OIL, H2S, C3H6, HCN, C2H4, C2H6, SO3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 species: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char, volatiles, moisture, ash </a:t>
            </a:r>
          </a:p>
          <a:p>
            <a:pPr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PCCL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run over many conditions of temperature, pressure, gas composition, particle diameter to produce a gasification rates at each of these conditions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thermo properties for most species are from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Burcat's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database.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Tar, volatiles, ash, PAH and OIL, we have to calculate them based on their composition.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the method developed by Dirk to calculate the heat of formation, heat capacity etc.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Initially, the experimental data we found on lignite was used to calibrate the PCCL runs. However, the results were far off. After that, I turned off the calibration and use the default factor recommended by PCCL.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tweaking of rate constants: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NO. What I did is very similar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Mehrdad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Basically, I ran many PCCL runs covering a wide range of operating conditions (different gas compositions for gasification), then fitted the rate from those runs. The same rate expression was used for all PSDF runs.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Shrinking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core model – from MGAS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-gas shift – switch between catalytic and non-catalytic rates based on solids content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2F062-ECE6-4DE5-891D-4DA3102E5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9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Range of the 11 runs that were simulated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67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much</a:t>
            </a:r>
            <a:r>
              <a:rPr lang="en-US" baseline="0" dirty="0" smtClean="0"/>
              <a:t> lower were </a:t>
            </a:r>
            <a:r>
              <a:rPr lang="en-US" baseline="0" dirty="0" err="1" smtClean="0"/>
              <a:t>dP</a:t>
            </a:r>
            <a:r>
              <a:rPr lang="en-US" baseline="0" dirty="0" smtClean="0"/>
              <a:t> / holdup in the LMZ?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79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Carbon</a:t>
            </a:r>
            <a:r>
              <a:rPr lang="en-US" baseline="0" dirty="0" smtClean="0"/>
              <a:t> content in each size range is key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D131-B7D6-47B0-BCAC-691D61DBDE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0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21000">
              <a:schemeClr val="bg1">
                <a:lumMod val="95000"/>
              </a:schemeClr>
            </a:gs>
            <a:gs pos="100000">
              <a:schemeClr val="bg1">
                <a:lumMod val="5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3748889" y="4902914"/>
            <a:ext cx="5212080" cy="400110"/>
          </a:xfr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1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Presenter’s Name</a:t>
            </a:r>
          </a:p>
        </p:txBody>
      </p:sp>
      <p:sp>
        <p:nvSpPr>
          <p:cNvPr id="16" name="Text Placeholder 35"/>
          <p:cNvSpPr>
            <a:spLocks noGrp="1"/>
          </p:cNvSpPr>
          <p:nvPr>
            <p:ph type="body" sz="quarter" idx="14" hasCustomPrompt="1"/>
          </p:nvPr>
        </p:nvSpPr>
        <p:spPr>
          <a:xfrm>
            <a:off x="3748889" y="5301310"/>
            <a:ext cx="5212080" cy="400110"/>
          </a:xfr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Title, Division</a:t>
            </a:r>
          </a:p>
        </p:txBody>
      </p:sp>
      <p:sp>
        <p:nvSpPr>
          <p:cNvPr id="17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748889" y="5702082"/>
            <a:ext cx="5212080" cy="400110"/>
          </a:xfr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3557116" y="1841500"/>
            <a:ext cx="5586884" cy="2692400"/>
          </a:xfrm>
          <a:prstGeom prst="rect">
            <a:avLst/>
          </a:prstGeom>
          <a:gradFill flip="none" rotWithShape="1">
            <a:gsLst>
              <a:gs pos="0">
                <a:srgbClr val="1B4F83"/>
              </a:gs>
              <a:gs pos="50000">
                <a:srgbClr val="2162A3"/>
              </a:gs>
              <a:gs pos="100000">
                <a:srgbClr val="2468AF">
                  <a:alpha val="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" rIns="0" bIns="27432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sz="600" i="1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3748889" y="3896138"/>
            <a:ext cx="5212080" cy="461665"/>
          </a:xfrm>
        </p:spPr>
        <p:txBody>
          <a:bodyPr anchor="b" anchorCtr="0">
            <a:spAutoFit/>
          </a:bodyPr>
          <a:lstStyle>
            <a:lvl1pPr marL="0" indent="1588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0" y="4533899"/>
            <a:ext cx="3898760" cy="29933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" rIns="0" bIns="27432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1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 userDrawn="1"/>
        </p:nvSpPr>
        <p:spPr bwMode="auto">
          <a:xfrm flipV="1">
            <a:off x="3557588" y="1678076"/>
            <a:ext cx="5586884" cy="11887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" rIns="0" bIns="27432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1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440024" y="6560077"/>
            <a:ext cx="3657600" cy="230832"/>
          </a:xfrm>
        </p:spPr>
        <p:txBody>
          <a:bodyPr>
            <a:spAutoFit/>
          </a:bodyPr>
          <a:lstStyle>
            <a:lvl1pPr marL="0" indent="1588" algn="r">
              <a:buNone/>
              <a:defRPr sz="900" b="0" i="1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Presentation Identifier (conference name, location, etc.)</a:t>
            </a:r>
            <a:endParaRPr lang="en-US" dirty="0"/>
          </a:p>
        </p:txBody>
      </p:sp>
      <p:pic>
        <p:nvPicPr>
          <p:cNvPr id="33" name="Picture 32" descr="NETL-PMS286C+7451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71410" y="213880"/>
            <a:ext cx="1564859" cy="1202170"/>
          </a:xfrm>
          <a:prstGeom prst="rect">
            <a:avLst/>
          </a:prstGeom>
        </p:spPr>
      </p:pic>
      <p:grpSp>
        <p:nvGrpSpPr>
          <p:cNvPr id="25" name="Group 24"/>
          <p:cNvGrpSpPr/>
          <p:nvPr userDrawn="1"/>
        </p:nvGrpSpPr>
        <p:grpSpPr>
          <a:xfrm>
            <a:off x="380998" y="6411109"/>
            <a:ext cx="2895602" cy="377493"/>
            <a:chOff x="380998" y="6411109"/>
            <a:chExt cx="2895602" cy="377493"/>
          </a:xfrm>
        </p:grpSpPr>
        <p:sp>
          <p:nvSpPr>
            <p:cNvPr id="20" name="TextBox 19"/>
            <p:cNvSpPr txBox="1"/>
            <p:nvPr userDrawn="1"/>
          </p:nvSpPr>
          <p:spPr>
            <a:xfrm>
              <a:off x="1850236" y="6463833"/>
              <a:ext cx="1426364" cy="32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sz="900" b="1" dirty="0" smtClean="0">
                  <a:solidFill>
                    <a:schemeClr val="bg1"/>
                  </a:solidFill>
                </a:rPr>
                <a:t>National Energy</a:t>
              </a:r>
            </a:p>
            <a:p>
              <a:pPr>
                <a:lnSpc>
                  <a:spcPts val="900"/>
                </a:lnSpc>
              </a:pPr>
              <a:r>
                <a:rPr lang="en-US" sz="900" b="1" dirty="0" smtClean="0">
                  <a:solidFill>
                    <a:schemeClr val="bg1"/>
                  </a:solidFill>
                </a:rPr>
                <a:t>Technology Laboratory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2" descr="File:DOE Logo White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8" y="6411109"/>
              <a:ext cx="1400178" cy="339543"/>
            </a:xfrm>
            <a:prstGeom prst="rect">
              <a:avLst/>
            </a:prstGeom>
            <a:noFill/>
          </p:spPr>
        </p:pic>
        <p:cxnSp>
          <p:nvCxnSpPr>
            <p:cNvPr id="24" name="Straight Connector 23"/>
            <p:cNvCxnSpPr/>
            <p:nvPr userDrawn="1"/>
          </p:nvCxnSpPr>
          <p:spPr>
            <a:xfrm>
              <a:off x="1851024" y="6524625"/>
              <a:ext cx="1" cy="1905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182880" y="1161288"/>
            <a:ext cx="3200400" cy="3200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369160-6286-4485-955F-54A6A620132B}" type="datetime1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9F78A8-C724-4445-B702-480E0FC28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0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3748889" y="4902914"/>
            <a:ext cx="5212080" cy="400110"/>
          </a:xfr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1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Presenter’s Name</a:t>
            </a:r>
          </a:p>
        </p:txBody>
      </p:sp>
      <p:sp>
        <p:nvSpPr>
          <p:cNvPr id="46" name="Text Placeholder 35"/>
          <p:cNvSpPr>
            <a:spLocks noGrp="1"/>
          </p:cNvSpPr>
          <p:nvPr>
            <p:ph type="body" sz="quarter" idx="14" hasCustomPrompt="1"/>
          </p:nvPr>
        </p:nvSpPr>
        <p:spPr>
          <a:xfrm>
            <a:off x="3748889" y="5301310"/>
            <a:ext cx="5212080" cy="400110"/>
          </a:xfr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Title, Division</a:t>
            </a:r>
          </a:p>
        </p:txBody>
      </p:sp>
      <p:sp>
        <p:nvSpPr>
          <p:cNvPr id="47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748889" y="5702082"/>
            <a:ext cx="5212080" cy="400110"/>
          </a:xfr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3557116" y="1841500"/>
            <a:ext cx="5586884" cy="2692400"/>
          </a:xfrm>
          <a:prstGeom prst="rect">
            <a:avLst/>
          </a:prstGeom>
          <a:gradFill flip="none" rotWithShape="1">
            <a:gsLst>
              <a:gs pos="0">
                <a:srgbClr val="1B4F83"/>
              </a:gs>
              <a:gs pos="50000">
                <a:srgbClr val="2162A3"/>
              </a:gs>
              <a:gs pos="100000">
                <a:srgbClr val="2468AF">
                  <a:alpha val="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" rIns="0" bIns="27432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sz="600" i="1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3748889" y="3896138"/>
            <a:ext cx="5212080" cy="461665"/>
          </a:xfrm>
        </p:spPr>
        <p:txBody>
          <a:bodyPr anchor="b" anchorCtr="0">
            <a:spAutoFit/>
          </a:bodyPr>
          <a:lstStyle>
            <a:lvl1pPr marL="0" indent="1588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4533899"/>
            <a:ext cx="3898760" cy="29933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" rIns="0" bIns="27432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1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 flipV="1">
            <a:off x="3557588" y="1678076"/>
            <a:ext cx="5586884" cy="11887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27432" rIns="0" bIns="27432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1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440024" y="6560077"/>
            <a:ext cx="3657600" cy="230832"/>
          </a:xfrm>
        </p:spPr>
        <p:txBody>
          <a:bodyPr>
            <a:spAutoFit/>
          </a:bodyPr>
          <a:lstStyle>
            <a:lvl1pPr marL="0" indent="1588" algn="r">
              <a:buNone/>
              <a:defRPr sz="900" b="0" i="1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Presentation Identifier (conference name, location, etc.)</a:t>
            </a:r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297727" y="6310381"/>
            <a:ext cx="2796660" cy="547619"/>
            <a:chOff x="297727" y="6310381"/>
            <a:chExt cx="2796660" cy="547619"/>
          </a:xfrm>
        </p:grpSpPr>
        <p:grpSp>
          <p:nvGrpSpPr>
            <p:cNvPr id="25" name="Group 24"/>
            <p:cNvGrpSpPr/>
            <p:nvPr userDrawn="1"/>
          </p:nvGrpSpPr>
          <p:grpSpPr>
            <a:xfrm>
              <a:off x="297727" y="6310381"/>
              <a:ext cx="1600202" cy="547619"/>
              <a:chOff x="295346" y="6310381"/>
              <a:chExt cx="1600202" cy="547619"/>
            </a:xfrm>
          </p:grpSpPr>
          <p:pic>
            <p:nvPicPr>
              <p:cNvPr id="49" name="Picture 8" descr="SA_DOE_Logo_grey85.ai"/>
              <p:cNvPicPr>
                <a:picLocks noChangeAspect="1"/>
              </p:cNvPicPr>
              <p:nvPr userDrawn="1"/>
            </p:nvPicPr>
            <p:blipFill>
              <a:blip r:embed="rId2" cstate="print"/>
              <a:srcRect l="28546"/>
              <a:stretch>
                <a:fillRect/>
              </a:stretch>
            </p:blipFill>
            <p:spPr bwMode="auto">
              <a:xfrm>
                <a:off x="745331" y="6310381"/>
                <a:ext cx="1150217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8" descr="SA_DOE_Logo_grey85.ai"/>
              <p:cNvPicPr>
                <a:picLocks noChangeAspect="1"/>
              </p:cNvPicPr>
              <p:nvPr userDrawn="1"/>
            </p:nvPicPr>
            <p:blipFill>
              <a:blip r:embed="rId2" cstate="print"/>
              <a:srcRect r="71010"/>
              <a:stretch>
                <a:fillRect/>
              </a:stretch>
            </p:blipFill>
            <p:spPr bwMode="auto">
              <a:xfrm>
                <a:off x="295346" y="6334125"/>
                <a:ext cx="466652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50" name="Straight Connector 49"/>
            <p:cNvCxnSpPr/>
            <p:nvPr userDrawn="1"/>
          </p:nvCxnSpPr>
          <p:spPr>
            <a:xfrm rot="5400000" flipH="1" flipV="1">
              <a:off x="1755198" y="6617167"/>
              <a:ext cx="191292" cy="1587"/>
            </a:xfrm>
            <a:prstGeom prst="line">
              <a:avLst/>
            </a:prstGeom>
            <a:ln w="19050" cap="flat" cmpd="sng" algn="ctr">
              <a:solidFill>
                <a:srgbClr val="56565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 descr="National Energy Technology Laboratory.eps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938944" y="6504056"/>
              <a:ext cx="1155443" cy="253515"/>
            </a:xfrm>
            <a:prstGeom prst="rect">
              <a:avLst/>
            </a:prstGeom>
          </p:spPr>
        </p:pic>
      </p:grpSp>
      <p:pic>
        <p:nvPicPr>
          <p:cNvPr id="15" name="Picture 14" descr="NETL-PMS286C+7451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171410" y="213880"/>
            <a:ext cx="1564859" cy="1202170"/>
          </a:xfrm>
          <a:prstGeom prst="rect">
            <a:avLst/>
          </a:prstGeom>
        </p:spPr>
      </p:pic>
      <p:sp>
        <p:nvSpPr>
          <p:cNvPr id="19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184774" y="1153564"/>
            <a:ext cx="3200400" cy="3200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21000">
              <a:schemeClr val="bg1">
                <a:lumMod val="95000"/>
              </a:schemeClr>
            </a:gs>
            <a:gs pos="100000">
              <a:schemeClr val="bg1">
                <a:lumMod val="50000"/>
              </a:schemeClr>
            </a:gs>
          </a:gsLst>
          <a:lin ang="2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163343" y="2121517"/>
            <a:ext cx="3977640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735431" y="1113179"/>
            <a:ext cx="3408569" cy="400110"/>
          </a:xfrm>
        </p:spPr>
        <p:txBody>
          <a:bodyPr wrap="square">
            <a:spAutoFit/>
          </a:bodyPr>
          <a:lstStyle>
            <a:lvl1pPr marL="0" indent="1588" algn="r">
              <a:buNone/>
              <a:defRPr sz="2000" kern="1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554953"/>
            <a:ext cx="9144000" cy="0"/>
          </a:xfrm>
          <a:prstGeom prst="line">
            <a:avLst/>
          </a:prstGeom>
          <a:ln w="60325">
            <a:solidFill>
              <a:schemeClr val="bg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1600200"/>
            <a:ext cx="9144000" cy="0"/>
          </a:xfrm>
          <a:prstGeom prst="line">
            <a:avLst/>
          </a:prstGeom>
          <a:ln w="28575">
            <a:solidFill>
              <a:srgbClr val="2236A9">
                <a:alpha val="5764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441801" y="3431917"/>
            <a:ext cx="4360387" cy="400110"/>
          </a:xfrm>
        </p:spPr>
        <p:txBody>
          <a:bodyPr wrap="square">
            <a:spAutoFit/>
          </a:bodyPr>
          <a:lstStyle>
            <a:lvl1pPr marL="0" indent="1588">
              <a:spcBef>
                <a:spcPts val="300"/>
              </a:spcBef>
              <a:buNone/>
              <a:defRPr lang="en-US" sz="2000" b="1" kern="1200" baseline="0" dirty="0" smtClean="0">
                <a:ln>
                  <a:noFill/>
                </a:ln>
                <a:solidFill>
                  <a:srgbClr val="003399"/>
                </a:solidFill>
                <a:latin typeface="+mj-lt"/>
                <a:ea typeface="+mn-ea"/>
                <a:cs typeface="+mn-cs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1588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/>
              <a:t>Presenter’s Name</a:t>
            </a:r>
          </a:p>
        </p:txBody>
      </p:sp>
      <p:sp>
        <p:nvSpPr>
          <p:cNvPr id="21" name="Text Placeholder 35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4" y="3830313"/>
            <a:ext cx="4361655" cy="400110"/>
          </a:xfrm>
        </p:spPr>
        <p:txBody>
          <a:bodyPr wrap="square">
            <a:spAutoFit/>
          </a:bodyPr>
          <a:lstStyle>
            <a:lvl1pPr marL="0" marR="0" indent="15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000" b="0" kern="1200" baseline="0" dirty="0" smtClean="0">
                <a:ln>
                  <a:noFill/>
                </a:ln>
                <a:solidFill>
                  <a:srgbClr val="003399"/>
                </a:solidFill>
                <a:latin typeface="+mj-lt"/>
                <a:ea typeface="+mn-ea"/>
                <a:cs typeface="+mn-cs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marR="0" lvl="0" indent="15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Title, Division</a:t>
            </a:r>
          </a:p>
        </p:txBody>
      </p:sp>
      <p:sp>
        <p:nvSpPr>
          <p:cNvPr id="23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442131" y="2213109"/>
            <a:ext cx="4371169" cy="461665"/>
          </a:xfrm>
        </p:spPr>
        <p:txBody>
          <a:bodyPr wrap="square">
            <a:spAutoFit/>
          </a:bodyPr>
          <a:lstStyle>
            <a:lvl1pPr marL="0" indent="1588" algn="l">
              <a:buNone/>
              <a:defRPr lang="en-US" sz="2400" b="1" kern="1200" baseline="0" dirty="0">
                <a:ln>
                  <a:noFill/>
                </a:ln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1588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443946" y="6560908"/>
            <a:ext cx="3657600" cy="230832"/>
          </a:xfrm>
        </p:spPr>
        <p:txBody>
          <a:bodyPr>
            <a:spAutoFit/>
          </a:bodyPr>
          <a:lstStyle>
            <a:lvl1pPr marL="0" indent="1588" algn="l">
              <a:buNone/>
              <a:defRPr sz="900" b="0" i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Presentation Identifier (conference name, location, etc.)</a:t>
            </a:r>
            <a:endParaRPr lang="en-US" dirty="0"/>
          </a:p>
        </p:txBody>
      </p:sp>
      <p:pic>
        <p:nvPicPr>
          <p:cNvPr id="15" name="Picture 14" descr="NETL-PMS286C+7451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2366" y="212350"/>
            <a:ext cx="1564859" cy="1202170"/>
          </a:xfrm>
          <a:prstGeom prst="rect">
            <a:avLst/>
          </a:prstGeom>
        </p:spPr>
      </p:pic>
      <p:pic>
        <p:nvPicPr>
          <p:cNvPr id="26" name="Picture 25" descr="New_DOE_Logo 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42225" y="6413375"/>
            <a:ext cx="1401763" cy="340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"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2100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lin ang="2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381062" y="6310381"/>
            <a:ext cx="2796660" cy="547619"/>
            <a:chOff x="297727" y="6310381"/>
            <a:chExt cx="2796660" cy="547619"/>
          </a:xfrm>
        </p:grpSpPr>
        <p:grpSp>
          <p:nvGrpSpPr>
            <p:cNvPr id="16" name="Group 24"/>
            <p:cNvGrpSpPr/>
            <p:nvPr userDrawn="1"/>
          </p:nvGrpSpPr>
          <p:grpSpPr>
            <a:xfrm>
              <a:off x="297727" y="6310381"/>
              <a:ext cx="1600202" cy="547619"/>
              <a:chOff x="295346" y="6310381"/>
              <a:chExt cx="1600202" cy="547619"/>
            </a:xfrm>
          </p:grpSpPr>
          <p:pic>
            <p:nvPicPr>
              <p:cNvPr id="19" name="Picture 8" descr="SA_DOE_Logo_grey85.ai"/>
              <p:cNvPicPr>
                <a:picLocks noChangeAspect="1"/>
              </p:cNvPicPr>
              <p:nvPr userDrawn="1"/>
            </p:nvPicPr>
            <p:blipFill>
              <a:blip r:embed="rId2" cstate="print"/>
              <a:srcRect l="28546"/>
              <a:stretch>
                <a:fillRect/>
              </a:stretch>
            </p:blipFill>
            <p:spPr bwMode="auto">
              <a:xfrm>
                <a:off x="745331" y="6310381"/>
                <a:ext cx="1150217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8" descr="SA_DOE_Logo_grey85.ai"/>
              <p:cNvPicPr>
                <a:picLocks noChangeAspect="1"/>
              </p:cNvPicPr>
              <p:nvPr userDrawn="1"/>
            </p:nvPicPr>
            <p:blipFill>
              <a:blip r:embed="rId2" cstate="print"/>
              <a:srcRect r="71010"/>
              <a:stretch>
                <a:fillRect/>
              </a:stretch>
            </p:blipFill>
            <p:spPr bwMode="auto">
              <a:xfrm>
                <a:off x="295346" y="6334125"/>
                <a:ext cx="466652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7" name="Straight Connector 16"/>
            <p:cNvCxnSpPr/>
            <p:nvPr userDrawn="1"/>
          </p:nvCxnSpPr>
          <p:spPr>
            <a:xfrm rot="5400000" flipH="1" flipV="1">
              <a:off x="1755198" y="6617167"/>
              <a:ext cx="191292" cy="1587"/>
            </a:xfrm>
            <a:prstGeom prst="line">
              <a:avLst/>
            </a:prstGeom>
            <a:ln w="19050" cap="flat" cmpd="sng" algn="ctr">
              <a:solidFill>
                <a:srgbClr val="56565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 descr="National Energy Technology Laboratory.eps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938944" y="6504056"/>
              <a:ext cx="1155443" cy="253515"/>
            </a:xfrm>
            <a:prstGeom prst="rect">
              <a:avLst/>
            </a:prstGeom>
          </p:spPr>
        </p:pic>
      </p:grpSp>
      <p:sp>
        <p:nvSpPr>
          <p:cNvPr id="3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46800" y="6560076"/>
            <a:ext cx="2950824" cy="230832"/>
          </a:xfrm>
        </p:spPr>
        <p:txBody>
          <a:bodyPr wrap="square">
            <a:spAutoFit/>
          </a:bodyPr>
          <a:lstStyle>
            <a:lvl1pPr marL="0" indent="1588" algn="r">
              <a:buNone/>
              <a:defRPr sz="900" b="0" i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Presentation Identifier (conference name, location, etc.)</a:t>
            </a:r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346551" y="3431917"/>
            <a:ext cx="3200400" cy="400110"/>
          </a:xfr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1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Presenter’s Name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346662" y="2173353"/>
            <a:ext cx="3200400" cy="461665"/>
          </a:xfrm>
        </p:spPr>
        <p:txBody>
          <a:bodyPr>
            <a:spAutoFit/>
          </a:bodyPr>
          <a:lstStyle>
            <a:lvl1pPr marL="0" indent="1588"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rot="5400000" flipH="1" flipV="1">
            <a:off x="1837748" y="6617167"/>
            <a:ext cx="191292" cy="1587"/>
          </a:xfrm>
          <a:prstGeom prst="line">
            <a:avLst/>
          </a:prstGeom>
          <a:ln w="19050" cap="flat" cmpd="sng" algn="ctr">
            <a:solidFill>
              <a:srgbClr val="56565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National Energy Technology Laboratory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15144" y="6504056"/>
            <a:ext cx="1155443" cy="253515"/>
          </a:xfrm>
          <a:prstGeom prst="rect">
            <a:avLst/>
          </a:prstGeom>
        </p:spPr>
      </p:pic>
      <p:sp>
        <p:nvSpPr>
          <p:cNvPr id="37" name="Text Placeholder 35"/>
          <p:cNvSpPr>
            <a:spLocks noGrp="1"/>
          </p:cNvSpPr>
          <p:nvPr>
            <p:ph type="body" sz="quarter" idx="14" hasCustomPrompt="1"/>
          </p:nvPr>
        </p:nvSpPr>
        <p:spPr>
          <a:xfrm>
            <a:off x="345283" y="3830313"/>
            <a:ext cx="3200400" cy="400110"/>
          </a:xfr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Title, Division</a:t>
            </a:r>
          </a:p>
        </p:txBody>
      </p:sp>
      <p:sp>
        <p:nvSpPr>
          <p:cNvPr id="38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45282" y="4231085"/>
            <a:ext cx="3200400" cy="400110"/>
          </a:xfrm>
        </p:spPr>
        <p:txBody>
          <a:bodyPr>
            <a:spAutoFit/>
          </a:bodyPr>
          <a:lstStyle>
            <a:lvl1pPr marL="0" indent="1588">
              <a:spcBef>
                <a:spcPts val="3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add date</a:t>
            </a:r>
          </a:p>
        </p:txBody>
      </p:sp>
      <p:pic>
        <p:nvPicPr>
          <p:cNvPr id="13" name="Picture 12" descr="NETL-PMS286C+7451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8913" y="231456"/>
            <a:ext cx="1564859" cy="120217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954463" y="6465471"/>
            <a:ext cx="2090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cs typeface="Arial Narrow"/>
              </a:rPr>
              <a:t>th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ea typeface="+mn-ea"/>
                <a:cs typeface="Arial Narrow"/>
              </a:rPr>
              <a:t>e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a typeface="+mn-ea"/>
                <a:cs typeface="Arial Narrow"/>
              </a:rPr>
              <a:t>ENERGY lab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3883025" y="0"/>
            <a:ext cx="5260975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"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2100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lin ang="2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648015" y="1827449"/>
            <a:ext cx="2743200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5651501" y="4560888"/>
            <a:ext cx="2743200" cy="3349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546003" y="5329306"/>
            <a:ext cx="2796660" cy="547619"/>
            <a:chOff x="297727" y="6310381"/>
            <a:chExt cx="2796660" cy="547619"/>
          </a:xfrm>
        </p:grpSpPr>
        <p:grpSp>
          <p:nvGrpSpPr>
            <p:cNvPr id="16" name="Group 24"/>
            <p:cNvGrpSpPr/>
            <p:nvPr userDrawn="1"/>
          </p:nvGrpSpPr>
          <p:grpSpPr>
            <a:xfrm>
              <a:off x="297727" y="6310381"/>
              <a:ext cx="1600202" cy="547619"/>
              <a:chOff x="295346" y="6310381"/>
              <a:chExt cx="1600202" cy="547619"/>
            </a:xfrm>
          </p:grpSpPr>
          <p:pic>
            <p:nvPicPr>
              <p:cNvPr id="26" name="Picture 8" descr="SA_DOE_Logo_grey85.ai"/>
              <p:cNvPicPr>
                <a:picLocks noChangeAspect="1"/>
              </p:cNvPicPr>
              <p:nvPr userDrawn="1"/>
            </p:nvPicPr>
            <p:blipFill>
              <a:blip r:embed="rId2" cstate="print"/>
              <a:srcRect l="28546"/>
              <a:stretch>
                <a:fillRect/>
              </a:stretch>
            </p:blipFill>
            <p:spPr bwMode="auto">
              <a:xfrm>
                <a:off x="745331" y="6310381"/>
                <a:ext cx="1150217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8" descr="SA_DOE_Logo_grey85.ai"/>
              <p:cNvPicPr>
                <a:picLocks noChangeAspect="1"/>
              </p:cNvPicPr>
              <p:nvPr userDrawn="1"/>
            </p:nvPicPr>
            <p:blipFill>
              <a:blip r:embed="rId2" cstate="print"/>
              <a:srcRect r="71010"/>
              <a:stretch>
                <a:fillRect/>
              </a:stretch>
            </p:blipFill>
            <p:spPr bwMode="auto">
              <a:xfrm>
                <a:off x="295346" y="6334125"/>
                <a:ext cx="466652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4" name="Straight Connector 23"/>
            <p:cNvCxnSpPr/>
            <p:nvPr userDrawn="1"/>
          </p:nvCxnSpPr>
          <p:spPr>
            <a:xfrm rot="5400000" flipH="1" flipV="1">
              <a:off x="1755198" y="6617167"/>
              <a:ext cx="191292" cy="1587"/>
            </a:xfrm>
            <a:prstGeom prst="line">
              <a:avLst/>
            </a:prstGeom>
            <a:ln w="19050" cap="flat" cmpd="sng" algn="ctr">
              <a:solidFill>
                <a:srgbClr val="56565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National Energy Technology Laboratory.eps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938944" y="6504056"/>
              <a:ext cx="1155443" cy="253515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 userDrawn="1"/>
        </p:nvCxnSpPr>
        <p:spPr>
          <a:xfrm rot="5400000" flipH="1" flipV="1">
            <a:off x="7003057" y="5636511"/>
            <a:ext cx="191292" cy="1587"/>
          </a:xfrm>
          <a:prstGeom prst="line">
            <a:avLst/>
          </a:prstGeom>
          <a:ln w="19050" cap="flat" cmpd="sng" algn="ctr">
            <a:solidFill>
              <a:srgbClr val="56565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748750" y="6560908"/>
            <a:ext cx="3657600" cy="230832"/>
          </a:xfrm>
        </p:spPr>
        <p:txBody>
          <a:bodyPr>
            <a:spAutoFit/>
          </a:bodyPr>
          <a:lstStyle>
            <a:lvl1pPr marL="0" indent="0" algn="l">
              <a:buNone/>
              <a:defRPr sz="900" b="0" i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Presentation Identifier (conference name, location, etc.)</a:t>
            </a:r>
            <a:endParaRPr lang="en-US" dirty="0"/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2213108"/>
            <a:ext cx="4305300" cy="461665"/>
          </a:xfrm>
        </p:spPr>
        <p:txBody>
          <a:bodyPr wrap="square">
            <a:spAutoFit/>
          </a:bodyPr>
          <a:lstStyle>
            <a:lvl1pPr marL="0" indent="1588" algn="l">
              <a:buNone/>
              <a:defRPr lang="en-US" sz="2400" b="1" kern="1200" baseline="0" dirty="0">
                <a:ln>
                  <a:noFill/>
                </a:ln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1588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668963" y="4535488"/>
            <a:ext cx="2090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cs typeface="Arial Narrow"/>
              </a:rPr>
              <a:t>th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ea typeface="+mn-ea"/>
                <a:cs typeface="Arial Narrow"/>
              </a:rPr>
              <a:t>e 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ea typeface="+mn-ea"/>
                <a:cs typeface="Arial Narrow"/>
              </a:rPr>
              <a:t>ENERGY lab</a:t>
            </a:r>
          </a:p>
        </p:txBody>
      </p:sp>
      <p:sp>
        <p:nvSpPr>
          <p:cNvPr id="17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733901" y="3604193"/>
            <a:ext cx="4309587" cy="400110"/>
          </a:xfrm>
        </p:spPr>
        <p:txBody>
          <a:bodyPr wrap="square">
            <a:spAutoFit/>
          </a:bodyPr>
          <a:lstStyle>
            <a:lvl1pPr marL="0" indent="1588" algn="l">
              <a:spcBef>
                <a:spcPts val="300"/>
              </a:spcBef>
              <a:buNone/>
              <a:defRPr lang="en-US" sz="2000" b="1" kern="1200" baseline="0" dirty="0" smtClean="0">
                <a:ln>
                  <a:noFill/>
                </a:ln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Presenter’s Name</a:t>
            </a:r>
          </a:p>
        </p:txBody>
      </p:sp>
      <p:sp>
        <p:nvSpPr>
          <p:cNvPr id="18" name="Text Placeholder 35"/>
          <p:cNvSpPr>
            <a:spLocks noGrp="1"/>
          </p:cNvSpPr>
          <p:nvPr>
            <p:ph type="body" sz="quarter" idx="14" hasCustomPrompt="1"/>
          </p:nvPr>
        </p:nvSpPr>
        <p:spPr>
          <a:xfrm>
            <a:off x="732633" y="4002589"/>
            <a:ext cx="4310855" cy="400110"/>
          </a:xfrm>
        </p:spPr>
        <p:txBody>
          <a:bodyPr wrap="square">
            <a:spAutoFit/>
          </a:bodyPr>
          <a:lstStyle>
            <a:lvl1pPr marL="0" indent="1588" algn="l">
              <a:spcBef>
                <a:spcPts val="3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Title, Division</a:t>
            </a:r>
          </a:p>
        </p:txBody>
      </p:sp>
      <p:sp>
        <p:nvSpPr>
          <p:cNvPr id="19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732632" y="4403361"/>
            <a:ext cx="4310856" cy="400110"/>
          </a:xfrm>
        </p:spPr>
        <p:txBody>
          <a:bodyPr wrap="square">
            <a:spAutoFit/>
          </a:bodyPr>
          <a:lstStyle>
            <a:lvl1pPr marL="0" indent="1588" algn="l">
              <a:spcBef>
                <a:spcPts val="300"/>
              </a:spcBef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  <a:lvl2pPr marL="1588" indent="-1588">
              <a:spcBef>
                <a:spcPts val="300"/>
              </a:spcBef>
              <a:buNone/>
              <a:defRPr sz="2000"/>
            </a:lvl2pPr>
            <a:lvl3pPr marL="3175" indent="-3175">
              <a:spcBef>
                <a:spcPts val="300"/>
              </a:spcBef>
              <a:buNone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add date</a:t>
            </a:r>
          </a:p>
        </p:txBody>
      </p:sp>
      <p:pic>
        <p:nvPicPr>
          <p:cNvPr id="14" name="Picture 13" descr="NETL-PMS286C+7451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7305" y="630776"/>
            <a:ext cx="1564859" cy="12021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6444764"/>
            <a:ext cx="9143999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39"/>
            <a:ext cx="8229600" cy="4572000"/>
          </a:xfrm>
        </p:spPr>
        <p:txBody>
          <a:bodyPr/>
          <a:lstStyle>
            <a:lvl1pPr>
              <a:defRPr sz="2600">
                <a:ln>
                  <a:noFill/>
                </a:ln>
                <a:solidFill>
                  <a:schemeClr val="tx1"/>
                </a:solidFill>
              </a:defRPr>
            </a:lvl1pPr>
            <a:lvl2pPr marL="744538" indent="-280988">
              <a:defRPr>
                <a:ln>
                  <a:noFill/>
                </a:ln>
                <a:solidFill>
                  <a:schemeClr val="tx1"/>
                </a:solidFill>
              </a:defRPr>
            </a:lvl2pPr>
            <a:lvl3pPr marL="1090613" indent="-228600">
              <a:defRPr>
                <a:ln>
                  <a:noFill/>
                </a:ln>
                <a:solidFill>
                  <a:schemeClr val="tx1"/>
                </a:solidFill>
              </a:defRPr>
            </a:lvl3pPr>
            <a:lvl4pPr marL="1484313" indent="-228600">
              <a:defRPr>
                <a:ln>
                  <a:noFill/>
                </a:ln>
                <a:solidFill>
                  <a:schemeClr val="tx1"/>
                </a:solidFill>
              </a:defRPr>
            </a:lvl4pPr>
            <a:lvl5pPr marL="1825625" indent="-228600">
              <a:defRPr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NETL-PMS286C+7451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44842" y="6464300"/>
            <a:ext cx="495946" cy="381000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3063" y="6547305"/>
            <a:ext cx="5029200" cy="215444"/>
          </a:xfrm>
        </p:spPr>
        <p:txBody>
          <a:bodyPr anchor="ctr">
            <a:spAutoFit/>
          </a:bodyPr>
          <a:lstStyle>
            <a:lvl1pPr marL="0" indent="1588">
              <a:spcBef>
                <a:spcPts val="0"/>
              </a:spcBef>
              <a:buNone/>
              <a:defRPr sz="800" b="0" i="1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references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38" y="6437464"/>
            <a:ext cx="9144000" cy="1588"/>
          </a:xfrm>
          <a:prstGeom prst="line">
            <a:avLst/>
          </a:prstGeom>
          <a:ln w="19050">
            <a:solidFill>
              <a:srgbClr val="8FA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87034" y="6473497"/>
            <a:ext cx="2778714" cy="378828"/>
            <a:chOff x="87034" y="6473497"/>
            <a:chExt cx="2778714" cy="378828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34" y="6473497"/>
              <a:ext cx="2011363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1007872" y="6621493"/>
              <a:ext cx="18578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 smtClean="0">
                  <a:solidFill>
                    <a:schemeClr val="accent1"/>
                  </a:solidFill>
                </a:rPr>
                <a:t>https://mfix.netl.doe.gov/</a:t>
              </a:r>
              <a:endParaRPr lang="en-US" sz="900" i="1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4572000"/>
          </a:xfrm>
        </p:spPr>
        <p:txBody>
          <a:bodyPr/>
          <a:lstStyle>
            <a:lvl1pPr marL="290513" indent="-290513">
              <a:defRPr sz="2400">
                <a:solidFill>
                  <a:schemeClr val="tx1"/>
                </a:solidFill>
              </a:defRPr>
            </a:lvl1pPr>
            <a:lvl2pPr marL="622300" indent="-225425">
              <a:defRPr sz="2200">
                <a:solidFill>
                  <a:schemeClr val="tx1"/>
                </a:solidFill>
              </a:defRPr>
            </a:lvl2pPr>
            <a:lvl3pPr marL="914400" indent="-223838">
              <a:defRPr sz="2000">
                <a:solidFill>
                  <a:schemeClr val="tx1"/>
                </a:solidFill>
              </a:defRPr>
            </a:lvl3pPr>
            <a:lvl4pPr marL="793750" indent="-169863">
              <a:defRPr sz="20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4572000"/>
          </a:xfrm>
        </p:spPr>
        <p:txBody>
          <a:bodyPr/>
          <a:lstStyle>
            <a:lvl1pPr marL="290513" indent="-290513">
              <a:defRPr sz="2400">
                <a:solidFill>
                  <a:schemeClr val="tx1"/>
                </a:solidFill>
              </a:defRPr>
            </a:lvl1pPr>
            <a:lvl2pPr marL="623888" indent="-227013">
              <a:defRPr sz="2200">
                <a:solidFill>
                  <a:schemeClr val="tx1"/>
                </a:solidFill>
              </a:defRPr>
            </a:lvl2pPr>
            <a:lvl3pPr marL="917575" indent="-227013">
              <a:defRPr sz="2000">
                <a:solidFill>
                  <a:schemeClr val="tx1"/>
                </a:solidFill>
              </a:defRPr>
            </a:lvl3pPr>
            <a:lvl4pPr marL="685800" indent="-168275">
              <a:defRPr sz="20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6444764"/>
            <a:ext cx="9143999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14" name="Picture 13" descr="NETL-PMS286C+7451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44842" y="6464300"/>
            <a:ext cx="495946" cy="381000"/>
          </a:xfrm>
          <a:prstGeom prst="rect">
            <a:avLst/>
          </a:prstGeom>
        </p:spPr>
      </p:pic>
      <p:sp>
        <p:nvSpPr>
          <p:cNvPr id="2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3063" y="6547305"/>
            <a:ext cx="5029200" cy="215444"/>
          </a:xfrm>
        </p:spPr>
        <p:txBody>
          <a:bodyPr anchor="ctr">
            <a:spAutoFit/>
          </a:bodyPr>
          <a:lstStyle>
            <a:lvl1pPr marL="0" indent="1588">
              <a:spcBef>
                <a:spcPts val="0"/>
              </a:spcBef>
              <a:buNone/>
              <a:defRPr sz="800" b="0" i="1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references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38" y="6437464"/>
            <a:ext cx="9144000" cy="1588"/>
          </a:xfrm>
          <a:prstGeom prst="line">
            <a:avLst/>
          </a:prstGeom>
          <a:ln w="19050">
            <a:solidFill>
              <a:srgbClr val="8FA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87034" y="6473497"/>
            <a:ext cx="2778714" cy="378828"/>
            <a:chOff x="87034" y="6473497"/>
            <a:chExt cx="2778714" cy="378828"/>
          </a:xfrm>
        </p:grpSpPr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34" y="6473497"/>
              <a:ext cx="2011363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1007872" y="6621493"/>
              <a:ext cx="18578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 smtClean="0">
                  <a:solidFill>
                    <a:schemeClr val="accent1"/>
                  </a:solidFill>
                </a:rPr>
                <a:t>https://mfix.netl.doe.gov/</a:t>
              </a:r>
              <a:endParaRPr lang="en-US" sz="900" i="1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444764"/>
            <a:ext cx="9143999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11" name="Picture 10" descr="NETL-PMS286C+7451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44842" y="6464300"/>
            <a:ext cx="495946" cy="381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38" y="6437464"/>
            <a:ext cx="9144000" cy="1588"/>
          </a:xfrm>
          <a:prstGeom prst="line">
            <a:avLst/>
          </a:prstGeom>
          <a:ln w="19050">
            <a:solidFill>
              <a:srgbClr val="8FA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87034" y="6473497"/>
            <a:ext cx="2778714" cy="378828"/>
            <a:chOff x="87034" y="6473497"/>
            <a:chExt cx="2778714" cy="378828"/>
          </a:xfrm>
        </p:grpSpPr>
        <p:pic>
          <p:nvPicPr>
            <p:cNvPr id="2050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34" y="6473497"/>
              <a:ext cx="2011363" cy="35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 userDrawn="1"/>
          </p:nvSpPr>
          <p:spPr>
            <a:xfrm>
              <a:off x="1007872" y="6621493"/>
              <a:ext cx="18578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 smtClean="0">
                  <a:solidFill>
                    <a:schemeClr val="accent1"/>
                  </a:solidFill>
                </a:rPr>
                <a:t>https://mfix.netl.doe.gov/</a:t>
              </a:r>
              <a:endParaRPr lang="en-US" sz="900" i="1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4369"/>
            <a:ext cx="8229600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8" r:id="rId3"/>
    <p:sldLayoutId id="2147483656" r:id="rId4"/>
    <p:sldLayoutId id="2147483657" r:id="rId5"/>
    <p:sldLayoutId id="2147483650" r:id="rId6"/>
    <p:sldLayoutId id="2147483652" r:id="rId7"/>
    <p:sldLayoutId id="2147483654" r:id="rId8"/>
    <p:sldLayoutId id="2147483655" r:id="rId9"/>
    <p:sldLayoutId id="214748366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ln>
            <a:noFill/>
          </a:ln>
          <a:solidFill>
            <a:srgbClr val="0033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b="1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94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090613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final_TRIG%20simulation.wmv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43946" y="4509818"/>
            <a:ext cx="4360387" cy="707886"/>
          </a:xfrm>
        </p:spPr>
        <p:txBody>
          <a:bodyPr/>
          <a:lstStyle/>
          <a:p>
            <a:r>
              <a:rPr lang="en-US" dirty="0"/>
              <a:t>Tingwen Li</a:t>
            </a:r>
            <a:r>
              <a:rPr lang="en-US" baseline="30000" dirty="0"/>
              <a:t>a,c</a:t>
            </a:r>
            <a:r>
              <a:rPr lang="en-US" dirty="0"/>
              <a:t> , William Rogers</a:t>
            </a:r>
            <a:r>
              <a:rPr lang="en-US" baseline="30000" dirty="0"/>
              <a:t>a</a:t>
            </a:r>
            <a:r>
              <a:rPr lang="en-US" dirty="0"/>
              <a:t> , Douglas McCarty</a:t>
            </a:r>
            <a:r>
              <a:rPr lang="en-US" baseline="30000" dirty="0"/>
              <a:t>b</a:t>
            </a:r>
            <a:r>
              <a:rPr lang="en-US" dirty="0"/>
              <a:t>, Jenny Tennant</a:t>
            </a:r>
            <a:r>
              <a:rPr lang="en-US" baseline="30000" dirty="0"/>
              <a:t>a</a:t>
            </a:r>
            <a:r>
              <a:rPr lang="en-US" dirty="0"/>
              <a:t>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431019" y="5266252"/>
            <a:ext cx="6753552" cy="723275"/>
          </a:xfrm>
        </p:spPr>
        <p:txBody>
          <a:bodyPr/>
          <a:lstStyle/>
          <a:p>
            <a:r>
              <a:rPr lang="en-US" sz="1200" dirty="0"/>
              <a:t>a: National Energy Technology </a:t>
            </a:r>
            <a:r>
              <a:rPr lang="en-US" sz="1200" dirty="0" smtClean="0"/>
              <a:t>Laboratory, Morgantown, WV</a:t>
            </a:r>
            <a:endParaRPr lang="en-US" sz="1200" dirty="0"/>
          </a:p>
          <a:p>
            <a:r>
              <a:rPr lang="en-US" sz="1200" dirty="0"/>
              <a:t>b: Southern Company </a:t>
            </a:r>
            <a:r>
              <a:rPr lang="en-US" sz="1200" dirty="0" smtClean="0"/>
              <a:t>Services, </a:t>
            </a:r>
            <a:r>
              <a:rPr lang="en-US" sz="1200" dirty="0"/>
              <a:t>Wilsonville, AL</a:t>
            </a:r>
            <a:endParaRPr lang="en-US" sz="1200" dirty="0" smtClean="0"/>
          </a:p>
          <a:p>
            <a:r>
              <a:rPr lang="en-US" sz="1200" dirty="0" smtClean="0"/>
              <a:t>c</a:t>
            </a:r>
            <a:r>
              <a:rPr lang="en-US" sz="1200" dirty="0"/>
              <a:t>: URS </a:t>
            </a:r>
            <a:r>
              <a:rPr lang="en-US" sz="1200" dirty="0" smtClean="0"/>
              <a:t>Corporation, </a:t>
            </a:r>
            <a:r>
              <a:rPr lang="en-US" sz="1200" dirty="0"/>
              <a:t>Morgantown, WV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443946" y="2376817"/>
            <a:ext cx="4371169" cy="1569660"/>
          </a:xfrm>
        </p:spPr>
        <p:txBody>
          <a:bodyPr/>
          <a:lstStyle/>
          <a:p>
            <a:r>
              <a:rPr lang="en-US" dirty="0"/>
              <a:t>Computational Fluid Dynamic Simulations of a Pilot-Scale Transport Gasifier Using Mississippi Lignite Feedstock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2014 Gasification Technologies Conference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68141" y="2526502"/>
            <a:ext cx="3504110" cy="3375308"/>
            <a:chOff x="4832466" y="2526502"/>
            <a:chExt cx="3504110" cy="337530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3448" t="5393" r="2442" b="10330"/>
            <a:stretch>
              <a:fillRect/>
            </a:stretch>
          </p:blipFill>
          <p:spPr bwMode="auto">
            <a:xfrm>
              <a:off x="6586677" y="2526502"/>
              <a:ext cx="1749899" cy="1206827"/>
            </a:xfrm>
            <a:prstGeom prst="rect">
              <a:avLst/>
            </a:prstGeom>
            <a:effectLst>
              <a:outerShdw blurRad="127000" dist="38100" dir="8100000" sx="102000" sy="102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4" descr="https://mfix.netl.doe.gov/results/tn/Gasifier_Xg4_t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32786" y="4732278"/>
              <a:ext cx="1203790" cy="1169532"/>
            </a:xfrm>
            <a:prstGeom prst="rect">
              <a:avLst/>
            </a:prstGeom>
            <a:effectLst>
              <a:outerShdw blurRad="127000" dist="38100" dir="8100000" sx="102000" sy="102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 descr="https://mfix.netl.doe.gov/results/Central_Jet_DEM/Central_Jet_DEM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97305" y="4732278"/>
              <a:ext cx="478919" cy="1169532"/>
            </a:xfrm>
            <a:prstGeom prst="rect">
              <a:avLst/>
            </a:prstGeom>
            <a:effectLst>
              <a:outerShdw blurRad="127000" dist="38100" dir="8100000" sx="102000" sy="102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6" descr="K:\Common\M-FLOW\Publications_Presentations_Trip Reports\FY14\Ford - Multiphase Pics\super-computer-team-23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66" b="6751"/>
            <a:stretch/>
          </p:blipFill>
          <p:spPr bwMode="auto">
            <a:xfrm>
              <a:off x="6586677" y="3780679"/>
              <a:ext cx="1747765" cy="895547"/>
            </a:xfrm>
            <a:prstGeom prst="rect">
              <a:avLst/>
            </a:prstGeom>
            <a:effectLst>
              <a:outerShdw blurRad="127000" dist="38100" dir="8100000" sx="102000" sy="102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CLC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2466" y="2526502"/>
              <a:ext cx="1686379" cy="3375308"/>
            </a:xfrm>
            <a:prstGeom prst="rect">
              <a:avLst/>
            </a:prstGeom>
            <a:effectLst>
              <a:outerShdw blurRad="127000" dist="38100" dir="8100000" sx="102000" sy="102000" algn="tr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9144"/>
            <a:ext cx="8229600" cy="5057295"/>
          </a:xfrm>
        </p:spPr>
        <p:txBody>
          <a:bodyPr/>
          <a:lstStyle/>
          <a:p>
            <a:r>
              <a:rPr lang="en-US" dirty="0" smtClean="0"/>
              <a:t>Operating conditions that were </a:t>
            </a:r>
            <a:r>
              <a:rPr lang="en-US" dirty="0" smtClean="0"/>
              <a:t>simulated – 11 Runs</a:t>
            </a:r>
            <a:endParaRPr lang="en-US" dirty="0" smtClean="0"/>
          </a:p>
          <a:p>
            <a:pPr lvl="1"/>
            <a:r>
              <a:rPr lang="en-US" dirty="0" err="1" smtClean="0"/>
              <a:t>Gasifier</a:t>
            </a:r>
            <a:r>
              <a:rPr lang="en-US" dirty="0" smtClean="0"/>
              <a:t> temperature (~1600-1750F)</a:t>
            </a:r>
          </a:p>
          <a:p>
            <a:pPr lvl="1"/>
            <a:r>
              <a:rPr lang="en-US" dirty="0" smtClean="0"/>
              <a:t>Pressure (~191-211 psig)</a:t>
            </a:r>
          </a:p>
          <a:p>
            <a:pPr lvl="1"/>
            <a:r>
              <a:rPr lang="en-US" dirty="0" smtClean="0"/>
              <a:t>Steam-to-coal ratio (~0.005-0.174)</a:t>
            </a:r>
          </a:p>
          <a:p>
            <a:pPr lvl="1"/>
            <a:r>
              <a:rPr lang="en-US" dirty="0" smtClean="0"/>
              <a:t>Coal feed rate (~3500-4340 </a:t>
            </a:r>
            <a:r>
              <a:rPr lang="en-US" dirty="0" err="1" smtClean="0"/>
              <a:t>lb</a:t>
            </a:r>
            <a:r>
              <a:rPr lang="en-US" dirty="0" smtClean="0"/>
              <a:t>/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ignite coal composition used for the </a:t>
            </a:r>
            <a:r>
              <a:rPr lang="en-US" dirty="0" smtClean="0"/>
              <a:t>simulations (after drying):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PSDF Tests using Mississippi Lignite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010400" y="648416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F78A8-C724-4445-B702-480E0FC286E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143565"/>
              </p:ext>
            </p:extLst>
          </p:nvPr>
        </p:nvGraphicFramePr>
        <p:xfrm>
          <a:off x="996506" y="3890585"/>
          <a:ext cx="7477434" cy="2194560"/>
        </p:xfrm>
        <a:graphic>
          <a:graphicData uri="http://schemas.openxmlformats.org/drawingml/2006/table">
            <a:tbl>
              <a:tblPr/>
              <a:tblGrid>
                <a:gridCol w="2118556"/>
                <a:gridCol w="1580453"/>
                <a:gridCol w="2130303"/>
                <a:gridCol w="1648122"/>
              </a:tblGrid>
              <a:tr h="293712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50" dirty="0">
                          <a:latin typeface="+mn-lt"/>
                          <a:ea typeface="DejaVu Sans"/>
                          <a:cs typeface="Times New Roman"/>
                        </a:rPr>
                        <a:t>Proximate analysis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50" dirty="0">
                          <a:latin typeface="+mn-lt"/>
                          <a:ea typeface="DejaVu Sans"/>
                          <a:cs typeface="Times New Roman"/>
                        </a:rPr>
                        <a:t>Ultimate analysis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37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+mn-lt"/>
                          <a:ea typeface="DejaVu Sans"/>
                          <a:cs typeface="Times New Roman"/>
                        </a:rPr>
                        <a:t>Fixed carbon (%)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 smtClean="0">
                          <a:latin typeface="+mn-lt"/>
                          <a:ea typeface="DejaVu Sans"/>
                          <a:cs typeface="Times New Roman"/>
                        </a:rPr>
                        <a:t>31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>
                          <a:latin typeface="+mn-lt"/>
                          <a:ea typeface="DejaVu Sans"/>
                          <a:cs typeface="Times New Roman"/>
                        </a:rPr>
                        <a:t>Carbon (%)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 smtClean="0">
                          <a:latin typeface="+mn-lt"/>
                          <a:ea typeface="DejaVu Sans"/>
                          <a:cs typeface="Times New Roman"/>
                        </a:rPr>
                        <a:t>46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+mn-lt"/>
                          <a:ea typeface="DejaVu Sans"/>
                          <a:cs typeface="Times New Roman"/>
                        </a:rPr>
                        <a:t>Volatile matter (%)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 smtClean="0">
                          <a:latin typeface="+mn-lt"/>
                          <a:ea typeface="DejaVu Sans"/>
                          <a:cs typeface="Times New Roman"/>
                        </a:rPr>
                        <a:t>37.1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>
                          <a:latin typeface="+mn-lt"/>
                          <a:ea typeface="DejaVu Sans"/>
                          <a:cs typeface="Times New Roman"/>
                        </a:rPr>
                        <a:t>Hydrogen (%)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 smtClean="0">
                          <a:latin typeface="+mn-lt"/>
                          <a:ea typeface="DejaVu Sans"/>
                          <a:cs typeface="Times New Roman"/>
                        </a:rPr>
                        <a:t>3.5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>
                          <a:latin typeface="+mn-lt"/>
                          <a:ea typeface="DejaVu Sans"/>
                          <a:cs typeface="Times New Roman"/>
                        </a:rPr>
                        <a:t>Moisture (%)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 smtClean="0">
                          <a:latin typeface="+mn-lt"/>
                          <a:ea typeface="DejaVu Sans"/>
                          <a:cs typeface="Times New Roman"/>
                        </a:rPr>
                        <a:t>17.1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latin typeface="+mn-lt"/>
                          <a:ea typeface="DejaVu Sans"/>
                          <a:cs typeface="Times New Roman"/>
                        </a:rPr>
                        <a:t>Oxygen (%)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 smtClean="0">
                          <a:latin typeface="+mn-lt"/>
                          <a:ea typeface="DejaVu Sans"/>
                          <a:cs typeface="Times New Roman"/>
                        </a:rPr>
                        <a:t>17.1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>
                          <a:latin typeface="+mn-lt"/>
                          <a:ea typeface="DejaVu Sans"/>
                          <a:cs typeface="Times New Roman"/>
                        </a:rPr>
                        <a:t>Ash (%)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 smtClean="0">
                          <a:latin typeface="+mn-lt"/>
                          <a:ea typeface="DejaVu Sans"/>
                          <a:cs typeface="Times New Roman"/>
                        </a:rPr>
                        <a:t>14.8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>
                          <a:latin typeface="+mn-lt"/>
                          <a:ea typeface="DejaVu Sans"/>
                          <a:cs typeface="Times New Roman"/>
                        </a:rPr>
                        <a:t>Nitrogen (%)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 smtClean="0">
                          <a:latin typeface="+mn-lt"/>
                          <a:ea typeface="DejaVu Sans"/>
                          <a:cs typeface="Times New Roman"/>
                        </a:rPr>
                        <a:t>1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50" dirty="0">
                        <a:latin typeface="+mn-lt"/>
                        <a:ea typeface="DejaVu Sans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>
                          <a:latin typeface="+mn-lt"/>
                          <a:ea typeface="DejaVu Sans"/>
                          <a:cs typeface="Times New Roman"/>
                        </a:rPr>
                        <a:t>Sulphur (%)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 smtClean="0">
                          <a:latin typeface="+mn-lt"/>
                          <a:ea typeface="DejaVu Sans"/>
                          <a:cs typeface="Times New Roman"/>
                        </a:rPr>
                        <a:t>0.6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Placeholder 3"/>
          <p:cNvSpPr txBox="1">
            <a:spLocks/>
          </p:cNvSpPr>
          <p:nvPr/>
        </p:nvSpPr>
        <p:spPr>
          <a:xfrm>
            <a:off x="525463" y="6173536"/>
            <a:ext cx="5865910" cy="230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1588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800" b="0" i="1" kern="120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tx1"/>
                </a:solidFill>
              </a:rPr>
              <a:t>POWER SYSTEMS DEVELOPMENT FACILITY TOPICAL REPORT: GASIFICATION TEST CAMPAIGN TC25, 2008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5" y="859536"/>
            <a:ext cx="877824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Transient Results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4448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F78A8-C724-4445-B702-480E0FC286E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496" y="768096"/>
            <a:ext cx="8229600" cy="81435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Time-averaged model predictions were  used for comparison with data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Time history of syngas composition at riser exit for one case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Model and Operating Data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1" y="1582447"/>
            <a:ext cx="7753189" cy="436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7010400" y="64448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F78A8-C724-4445-B702-480E0FC286E7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683726" y="1719071"/>
            <a:ext cx="3352798" cy="3767329"/>
            <a:chOff x="3683726" y="1510607"/>
            <a:chExt cx="3352798" cy="4374231"/>
          </a:xfrm>
          <a:noFill/>
        </p:grpSpPr>
        <p:sp>
          <p:nvSpPr>
            <p:cNvPr id="5" name="Rectangle 4"/>
            <p:cNvSpPr/>
            <p:nvPr/>
          </p:nvSpPr>
          <p:spPr>
            <a:xfrm>
              <a:off x="3683726" y="1510607"/>
              <a:ext cx="3352798" cy="437423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06234" y="3951514"/>
              <a:ext cx="2292531" cy="36933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Time average window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6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2499" y="681642"/>
            <a:ext cx="8418554" cy="5290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Time-averaged </a:t>
            </a:r>
            <a:r>
              <a:rPr lang="en-US" sz="1600" dirty="0"/>
              <a:t>p</a:t>
            </a:r>
            <a:r>
              <a:rPr lang="en-US" sz="1600" dirty="0" smtClean="0"/>
              <a:t>ressure drop values – parity plots comparing prediction to measurement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Model and </a:t>
            </a:r>
            <a:r>
              <a:rPr lang="en-US" dirty="0" smtClean="0"/>
              <a:t>Operating Data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56" y="1178307"/>
            <a:ext cx="2209992" cy="137171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31676" y="5458361"/>
            <a:ext cx="7513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Above the Lower Mixing Zone (LMZ), measured and predicted pressure </a:t>
            </a:r>
            <a:r>
              <a:rPr lang="en-US" sz="1400" b="1" dirty="0"/>
              <a:t>data are </a:t>
            </a:r>
            <a:r>
              <a:rPr lang="en-US" sz="1400" b="1" dirty="0" smtClean="0"/>
              <a:t>in good agreement, </a:t>
            </a:r>
            <a:r>
              <a:rPr lang="en-US" sz="1400" b="1" dirty="0"/>
              <a:t>with maximum discrepancy </a:t>
            </a:r>
            <a:r>
              <a:rPr lang="en-US" sz="1400" b="1" dirty="0" smtClean="0"/>
              <a:t>&lt; </a:t>
            </a:r>
            <a:r>
              <a:rPr lang="en-US" sz="1400" b="1" dirty="0"/>
              <a:t>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Pressure drop values for the LMZ are excluded here - the </a:t>
            </a:r>
            <a:r>
              <a:rPr lang="en-US" sz="1400" b="1" dirty="0"/>
              <a:t>simulation </a:t>
            </a:r>
            <a:r>
              <a:rPr lang="en-US" sz="1400" b="1" dirty="0" smtClean="0"/>
              <a:t>consistently </a:t>
            </a:r>
            <a:r>
              <a:rPr lang="en-US" sz="1400" b="1" dirty="0" err="1" smtClean="0"/>
              <a:t>underpredicts</a:t>
            </a:r>
            <a:r>
              <a:rPr lang="en-US" sz="1400" b="1" dirty="0" smtClean="0"/>
              <a:t> </a:t>
            </a:r>
            <a:r>
              <a:rPr lang="en-US" sz="1400" b="1" dirty="0"/>
              <a:t>pressure </a:t>
            </a:r>
            <a:r>
              <a:rPr lang="en-US" sz="1400" b="1" dirty="0" smtClean="0"/>
              <a:t>drop </a:t>
            </a:r>
            <a:r>
              <a:rPr lang="en-US" sz="1400" b="1" dirty="0"/>
              <a:t>in </a:t>
            </a:r>
            <a:r>
              <a:rPr lang="en-US" sz="1400" b="1" dirty="0" smtClean="0"/>
              <a:t>LMZ</a:t>
            </a:r>
            <a:endParaRPr lang="en-US" sz="1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0" y="1"/>
            <a:ext cx="800100" cy="6415548"/>
            <a:chOff x="0" y="0"/>
            <a:chExt cx="800100" cy="6562725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0100" cy="656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175614" y="938624"/>
              <a:ext cx="545007" cy="5001949"/>
              <a:chOff x="175614" y="938624"/>
              <a:chExt cx="545007" cy="5001949"/>
            </a:xfrm>
          </p:grpSpPr>
          <p:sp>
            <p:nvSpPr>
              <p:cNvPr id="29" name="Right Brace 28"/>
              <p:cNvSpPr/>
              <p:nvPr/>
            </p:nvSpPr>
            <p:spPr>
              <a:xfrm>
                <a:off x="412162" y="3403264"/>
                <a:ext cx="187346" cy="2264805"/>
              </a:xfrm>
              <a:prstGeom prst="rightBrace">
                <a:avLst/>
              </a:prstGeom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Left Brace 31"/>
              <p:cNvSpPr/>
              <p:nvPr/>
            </p:nvSpPr>
            <p:spPr>
              <a:xfrm>
                <a:off x="175614" y="3403264"/>
                <a:ext cx="175613" cy="2052858"/>
              </a:xfrm>
              <a:prstGeom prst="leftBrace">
                <a:avLst/>
              </a:prstGeom>
              <a:ln w="15875">
                <a:solidFill>
                  <a:srgbClr val="2236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ight Brace 32"/>
              <p:cNvSpPr/>
              <p:nvPr/>
            </p:nvSpPr>
            <p:spPr>
              <a:xfrm>
                <a:off x="412162" y="938624"/>
                <a:ext cx="308459" cy="3330596"/>
              </a:xfrm>
              <a:prstGeom prst="rightBrac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Left Brace 33"/>
              <p:cNvSpPr/>
              <p:nvPr/>
            </p:nvSpPr>
            <p:spPr>
              <a:xfrm>
                <a:off x="266834" y="4269221"/>
                <a:ext cx="87806" cy="1671352"/>
              </a:xfrm>
              <a:prstGeom prst="leftBrace">
                <a:avLst/>
              </a:prstGeom>
              <a:ln w="158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Left Brace 34"/>
              <p:cNvSpPr/>
              <p:nvPr/>
            </p:nvSpPr>
            <p:spPr>
              <a:xfrm>
                <a:off x="175614" y="938624"/>
                <a:ext cx="175613" cy="2464640"/>
              </a:xfrm>
              <a:prstGeom prst="leftBrace">
                <a:avLst/>
              </a:prstGeom>
              <a:ln w="158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Brace 35"/>
              <p:cNvSpPr/>
              <p:nvPr/>
            </p:nvSpPr>
            <p:spPr>
              <a:xfrm>
                <a:off x="418218" y="1635020"/>
                <a:ext cx="154229" cy="1356461"/>
              </a:xfrm>
              <a:prstGeom prst="rightBrace">
                <a:avLst/>
              </a:prstGeom>
              <a:ln w="158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9" name="Slide Number Placeholder 3"/>
          <p:cNvSpPr txBox="1">
            <a:spLocks/>
          </p:cNvSpPr>
          <p:nvPr/>
        </p:nvSpPr>
        <p:spPr>
          <a:xfrm>
            <a:off x="7010400" y="64448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F78A8-C724-4445-B702-480E0FC286E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5271" y="6167839"/>
            <a:ext cx="61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LMZ</a:t>
            </a:r>
            <a:endParaRPr lang="en-US" sz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497" y="1181355"/>
            <a:ext cx="2209992" cy="13717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468" y="1177788"/>
            <a:ext cx="2209992" cy="13717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213" y="1178307"/>
            <a:ext cx="2213040" cy="137476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008" y="2553074"/>
            <a:ext cx="2209992" cy="137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97" y="2520907"/>
            <a:ext cx="2209992" cy="137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97" y="3922900"/>
            <a:ext cx="2209992" cy="137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1468" y="2542976"/>
            <a:ext cx="2209992" cy="1371719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68" y="3925948"/>
            <a:ext cx="2209992" cy="137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967" y="2553074"/>
            <a:ext cx="2209992" cy="137171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34" y="3925949"/>
            <a:ext cx="2209992" cy="137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75614" y="5540956"/>
            <a:ext cx="423894" cy="842862"/>
          </a:xfrm>
          <a:prstGeom prst="ellipse">
            <a:avLst/>
          </a:prstGeom>
          <a:noFill/>
          <a:ln w="158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of Model and Operating Data</a:t>
            </a:r>
            <a:endParaRPr lang="en-US" sz="400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42075"/>
            <a:ext cx="2133600" cy="365125"/>
          </a:xfrm>
          <a:prstGeom prst="rect">
            <a:avLst/>
          </a:prstGeom>
        </p:spPr>
        <p:txBody>
          <a:bodyPr/>
          <a:lstStyle/>
          <a:p>
            <a:fld id="{659F78A8-C724-4445-B702-480E0FC286E7}" type="slidenum">
              <a:rPr lang="en-US" smtClean="0"/>
              <a:t>14</a:t>
            </a:fld>
            <a:endParaRPr lang="en-US" dirty="0"/>
          </a:p>
        </p:txBody>
      </p:sp>
      <p:sp>
        <p:nvSpPr>
          <p:cNvPr id="30" name="Content Placeholder 1"/>
          <p:cNvSpPr>
            <a:spLocks noGrp="1"/>
          </p:cNvSpPr>
          <p:nvPr>
            <p:ph idx="1"/>
          </p:nvPr>
        </p:nvSpPr>
        <p:spPr>
          <a:xfrm>
            <a:off x="432789" y="715373"/>
            <a:ext cx="8229600" cy="4885983"/>
          </a:xfrm>
        </p:spPr>
        <p:txBody>
          <a:bodyPr/>
          <a:lstStyle/>
          <a:p>
            <a:r>
              <a:rPr lang="en-US" dirty="0" smtClean="0"/>
              <a:t>Time-averaged Temperature at varying height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5919" y="5390598"/>
            <a:ext cx="804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Temperature profiles </a:t>
            </a:r>
            <a:r>
              <a:rPr lang="en-US" dirty="0" smtClean="0"/>
              <a:t>are </a:t>
            </a:r>
            <a:r>
              <a:rPr lang="en-US" dirty="0"/>
              <a:t>in good agreement with </a:t>
            </a:r>
            <a:r>
              <a:rPr lang="en-US" dirty="0" smtClean="0"/>
              <a:t>measurements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Mixing Zone temperatures from the model are slightly higher than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 </a:t>
            </a:r>
            <a:r>
              <a:rPr lang="en-US" dirty="0" err="1" smtClean="0"/>
              <a:t>overpredicts</a:t>
            </a:r>
            <a:r>
              <a:rPr lang="en-US" dirty="0" smtClean="0"/>
              <a:t> </a:t>
            </a:r>
            <a:r>
              <a:rPr lang="en-US" dirty="0" smtClean="0"/>
              <a:t>carbon and resultant combustion in LMZ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52400" y="1179830"/>
            <a:ext cx="8991600" cy="4115160"/>
            <a:chOff x="152400" y="1344422"/>
            <a:chExt cx="8991600" cy="411516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344425"/>
              <a:ext cx="2286198" cy="1371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344424"/>
              <a:ext cx="2286198" cy="1371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107" y="1344422"/>
              <a:ext cx="2286198" cy="1371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802" y="1344425"/>
              <a:ext cx="2286198" cy="1371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716141"/>
              <a:ext cx="2286198" cy="1371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716140"/>
              <a:ext cx="2286198" cy="1371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107" y="2716139"/>
              <a:ext cx="2286198" cy="1371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802" y="2716144"/>
              <a:ext cx="2286198" cy="1371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087858"/>
              <a:ext cx="2286198" cy="1371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087863"/>
              <a:ext cx="2286198" cy="1371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107" y="4087863"/>
              <a:ext cx="2286198" cy="1371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50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25932"/>
            <a:ext cx="8229600" cy="4879339"/>
          </a:xfrm>
        </p:spPr>
        <p:txBody>
          <a:bodyPr>
            <a:normAutofit/>
          </a:bodyPr>
          <a:lstStyle/>
          <a:p>
            <a:r>
              <a:rPr lang="en-US" dirty="0" smtClean="0"/>
              <a:t>Time-averaged syngas composition at riser exit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Model and </a:t>
            </a:r>
            <a:r>
              <a:rPr lang="en-US" dirty="0" smtClean="0"/>
              <a:t>Operating Data</a:t>
            </a:r>
            <a:endParaRPr lang="en-US" dirty="0"/>
          </a:p>
        </p:txBody>
      </p:sp>
      <p:sp>
        <p:nvSpPr>
          <p:cNvPr id="29" name="Slide Number Placeholder 3"/>
          <p:cNvSpPr txBox="1">
            <a:spLocks/>
          </p:cNvSpPr>
          <p:nvPr/>
        </p:nvSpPr>
        <p:spPr>
          <a:xfrm>
            <a:off x="7010400" y="64448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F78A8-C724-4445-B702-480E0FC286E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66826" y="5524355"/>
            <a:ext cx="804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Predicted e</a:t>
            </a:r>
            <a:r>
              <a:rPr lang="en-US" dirty="0" smtClean="0"/>
              <a:t>xit </a:t>
            </a:r>
            <a:r>
              <a:rPr lang="en-US" dirty="0" smtClean="0"/>
              <a:t>syngas compositions are </a:t>
            </a:r>
            <a:r>
              <a:rPr lang="en-US" dirty="0" smtClean="0"/>
              <a:t>in good agreement with measurements -  </a:t>
            </a:r>
            <a:r>
              <a:rPr lang="en-US" dirty="0" smtClean="0"/>
              <a:t>with most discrepancies within 20%.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1130" y="1231022"/>
            <a:ext cx="9167141" cy="4134380"/>
            <a:chOff x="-1130" y="1477910"/>
            <a:chExt cx="9167141" cy="413438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952" y="2856658"/>
              <a:ext cx="2292295" cy="1377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767" y="1478385"/>
              <a:ext cx="2292295" cy="1377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952" y="1478385"/>
              <a:ext cx="2292295" cy="1377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649" y="1478385"/>
              <a:ext cx="2289247" cy="1377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30" y="1479214"/>
              <a:ext cx="2292295" cy="1377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30" y="2856555"/>
              <a:ext cx="2292295" cy="1377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412" y="2856658"/>
              <a:ext cx="2289247" cy="1377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010400" y="4289967"/>
              <a:ext cx="1225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Predicted</a:t>
              </a:r>
            </a:p>
            <a:p>
              <a:r>
                <a:rPr lang="en-US" b="1" dirty="0" smtClean="0">
                  <a:solidFill>
                    <a:srgbClr val="C00000"/>
                  </a:solidFill>
                </a:rPr>
                <a:t>Measured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18315" y="1491087"/>
              <a:ext cx="6611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Run #1</a:t>
              </a:r>
              <a:endParaRPr lang="en-US" dirty="0"/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952" y="1477910"/>
              <a:ext cx="2292295" cy="1377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3919106" y="1486233"/>
              <a:ext cx="6611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Run #2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06047" y="1484916"/>
              <a:ext cx="6611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Run #3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82862" y="1491086"/>
              <a:ext cx="6611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Run #4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9948" y="2863189"/>
              <a:ext cx="6611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Run #5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15913" y="2863189"/>
              <a:ext cx="6611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Run #6</a:t>
              </a:r>
              <a:endParaRPr lang="en-US" dirty="0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716" y="2856658"/>
              <a:ext cx="2292295" cy="1377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234474"/>
              <a:ext cx="2292295" cy="1377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888" y="4234371"/>
              <a:ext cx="2289247" cy="1377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952" y="4234474"/>
              <a:ext cx="2292295" cy="1377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6203629" y="2857030"/>
              <a:ext cx="6611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Run #7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495924" y="2869864"/>
              <a:ext cx="6611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Run #8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16841" y="4241005"/>
              <a:ext cx="66113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Run #9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75163" y="4241005"/>
              <a:ext cx="78953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Run #10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48104" y="4241005"/>
              <a:ext cx="8190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/>
                <a:t>Run #11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15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8997"/>
            <a:ext cx="8229600" cy="480713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The MFIX simulation of the TRIG</a:t>
            </a:r>
            <a:r>
              <a:rPr lang="en-US" sz="2000" baseline="30000" dirty="0"/>
              <a:t>TM</a:t>
            </a:r>
            <a:r>
              <a:rPr lang="en-US" sz="2000" dirty="0"/>
              <a:t> </a:t>
            </a:r>
            <a:r>
              <a:rPr lang="en-US" sz="2000" dirty="0" err="1"/>
              <a:t>gasifier</a:t>
            </a:r>
            <a:r>
              <a:rPr lang="en-US" sz="2000" dirty="0"/>
              <a:t> showed very good agreement with PSDF </a:t>
            </a:r>
            <a:r>
              <a:rPr lang="en-US" sz="2000" dirty="0" smtClean="0"/>
              <a:t>operating </a:t>
            </a:r>
            <a:r>
              <a:rPr lang="en-US" sz="2000" dirty="0"/>
              <a:t>data over a broad range of operating conditions for </a:t>
            </a:r>
            <a:r>
              <a:rPr lang="en-US" sz="2000" dirty="0" smtClean="0"/>
              <a:t>Mississippi </a:t>
            </a:r>
            <a:r>
              <a:rPr lang="en-US" sz="2000" dirty="0"/>
              <a:t>l</a:t>
            </a:r>
            <a:r>
              <a:rPr lang="en-US" sz="2000" dirty="0" smtClean="0"/>
              <a:t>ignite fuel</a:t>
            </a:r>
            <a:endParaRPr lang="en-US" sz="2000" dirty="0"/>
          </a:p>
          <a:p>
            <a:pPr lvl="1"/>
            <a:r>
              <a:rPr lang="en-US" sz="2000" dirty="0"/>
              <a:t>Syngas composition and temperature profiles are in good agreement with PSDF data </a:t>
            </a:r>
          </a:p>
          <a:p>
            <a:pPr lvl="1"/>
            <a:r>
              <a:rPr lang="en-US" sz="2000" dirty="0"/>
              <a:t>Predicted pressure drops for al</a:t>
            </a:r>
            <a:r>
              <a:rPr lang="en-US" sz="2000" dirty="0" smtClean="0"/>
              <a:t>l conditions match data well for most locations - </a:t>
            </a:r>
            <a:r>
              <a:rPr lang="en-US" sz="2000" u="sng" dirty="0" smtClean="0"/>
              <a:t>except for the Lower Mixing Zone</a:t>
            </a:r>
          </a:p>
          <a:p>
            <a:pPr lvl="2"/>
            <a:r>
              <a:rPr lang="en-US" sz="1800" dirty="0" smtClean="0"/>
              <a:t>Model </a:t>
            </a:r>
            <a:r>
              <a:rPr lang="en-US" sz="1800" dirty="0" err="1" smtClean="0"/>
              <a:t>underpredicts</a:t>
            </a:r>
            <a:r>
              <a:rPr lang="en-US" sz="1800" dirty="0" smtClean="0"/>
              <a:t> </a:t>
            </a:r>
            <a:r>
              <a:rPr lang="en-US" sz="1800" dirty="0" smtClean="0"/>
              <a:t>the solids loading in the LMZ</a:t>
            </a:r>
          </a:p>
          <a:p>
            <a:r>
              <a:rPr lang="en-US" sz="2000" dirty="0" smtClean="0"/>
              <a:t>Use of PC Coal Lab database and C3M software provides accurate </a:t>
            </a:r>
            <a:r>
              <a:rPr lang="en-US" sz="2000" dirty="0" err="1" smtClean="0"/>
              <a:t>devolatilization</a:t>
            </a:r>
            <a:r>
              <a:rPr lang="en-US" sz="2000" dirty="0" smtClean="0"/>
              <a:t> and gasification kinetics</a:t>
            </a:r>
          </a:p>
          <a:p>
            <a:pPr lvl="1"/>
            <a:r>
              <a:rPr lang="en-US" sz="2000" dirty="0" smtClean="0"/>
              <a:t>Kinetic parameters were accurate for all operating conditions</a:t>
            </a:r>
          </a:p>
          <a:p>
            <a:r>
              <a:rPr lang="en-US" sz="2000" dirty="0" smtClean="0"/>
              <a:t>Improvement in prediction of LMZ </a:t>
            </a:r>
            <a:r>
              <a:rPr lang="en-US" sz="2000" dirty="0"/>
              <a:t>s</a:t>
            </a:r>
            <a:r>
              <a:rPr lang="en-US" sz="2000" dirty="0" smtClean="0"/>
              <a:t>olids </a:t>
            </a:r>
            <a:r>
              <a:rPr lang="en-US" sz="2000" dirty="0"/>
              <a:t>l</a:t>
            </a:r>
            <a:r>
              <a:rPr lang="en-US" sz="2000" dirty="0" smtClean="0"/>
              <a:t>oading is needed</a:t>
            </a:r>
          </a:p>
          <a:p>
            <a:pPr lvl="1"/>
            <a:r>
              <a:rPr lang="en-US" sz="2000" dirty="0" smtClean="0"/>
              <a:t>May be potential for </a:t>
            </a:r>
            <a:r>
              <a:rPr lang="en-US" sz="2000" dirty="0"/>
              <a:t>size segregation </a:t>
            </a:r>
            <a:r>
              <a:rPr lang="en-US" sz="2000" dirty="0" smtClean="0"/>
              <a:t>- lower mixing zone could accumulate larger size particles from recycle flow</a:t>
            </a:r>
          </a:p>
          <a:p>
            <a:pPr lvl="1"/>
            <a:r>
              <a:rPr lang="en-US" sz="2000" dirty="0" smtClean="0"/>
              <a:t>Model may need to consider a distribution of sizes to allow for size segregation at the J-leg return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5344"/>
            <a:ext cx="2133600" cy="365125"/>
          </a:xfrm>
          <a:prstGeom prst="rect">
            <a:avLst/>
          </a:prstGeom>
        </p:spPr>
        <p:txBody>
          <a:bodyPr/>
          <a:lstStyle/>
          <a:p>
            <a:fld id="{659F78A8-C724-4445-B702-480E0FC286E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359" y="1276105"/>
            <a:ext cx="4537915" cy="406889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NETL Multiphase Flow Research Team</a:t>
            </a:r>
          </a:p>
          <a:p>
            <a:pPr>
              <a:lnSpc>
                <a:spcPct val="80000"/>
              </a:lnSpc>
            </a:pPr>
            <a:r>
              <a:rPr lang="en-US" sz="1600" b="0" kern="0" dirty="0" smtClean="0"/>
              <a:t>Develop </a:t>
            </a:r>
            <a:r>
              <a:rPr lang="en-US" sz="1600" b="0" kern="0" dirty="0"/>
              <a:t>and </a:t>
            </a:r>
            <a:r>
              <a:rPr lang="en-US" sz="1600" b="0" kern="0" dirty="0" smtClean="0"/>
              <a:t>maintain numerical and physical models to promote understanding of </a:t>
            </a:r>
            <a:r>
              <a:rPr lang="en-US" sz="1600" b="0" kern="0" dirty="0"/>
              <a:t>multiphase flow physics critical to </a:t>
            </a:r>
            <a:r>
              <a:rPr lang="en-US" sz="1600" b="0" kern="0" dirty="0" smtClean="0"/>
              <a:t>advanced </a:t>
            </a:r>
            <a:r>
              <a:rPr lang="en-US" sz="1600" b="0" kern="0" dirty="0"/>
              <a:t>energy and environmental systems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MFIX Suite of Multiphase Codes</a:t>
            </a:r>
          </a:p>
          <a:p>
            <a:pPr>
              <a:lnSpc>
                <a:spcPct val="80000"/>
              </a:lnSpc>
            </a:pPr>
            <a:r>
              <a:rPr lang="en-US" sz="1600" b="0" dirty="0" smtClean="0"/>
              <a:t>Open Source Code – available to the public</a:t>
            </a:r>
          </a:p>
          <a:p>
            <a:pPr>
              <a:lnSpc>
                <a:spcPct val="80000"/>
              </a:lnSpc>
            </a:pPr>
            <a:r>
              <a:rPr lang="en-US" sz="1600" b="0" dirty="0" smtClean="0"/>
              <a:t>Supported and validated</a:t>
            </a:r>
          </a:p>
          <a:p>
            <a:pPr>
              <a:lnSpc>
                <a:spcPct val="80000"/>
              </a:lnSpc>
            </a:pPr>
            <a:r>
              <a:rPr lang="en-US" sz="1600" b="0" dirty="0" smtClean="0"/>
              <a:t>Over 3800 registered </a:t>
            </a:r>
            <a:r>
              <a:rPr lang="en-US" sz="1600" b="0" dirty="0"/>
              <a:t>u</a:t>
            </a:r>
            <a:r>
              <a:rPr lang="en-US" sz="1600" b="0" dirty="0" smtClean="0"/>
              <a:t>sers from 73 countries and 250+ institutions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70</a:t>
            </a:r>
            <a:r>
              <a:rPr lang="en-US" sz="1400" dirty="0" smtClean="0"/>
              <a:t>% University; 20% Industry; 10% NLs and misc.</a:t>
            </a:r>
            <a:endParaRPr lang="en-US" sz="1400" b="0" dirty="0" smtClean="0"/>
          </a:p>
          <a:p>
            <a:pPr>
              <a:lnSpc>
                <a:spcPct val="80000"/>
              </a:lnSpc>
            </a:pPr>
            <a:r>
              <a:rPr lang="en-US" sz="1600" b="0" dirty="0" smtClean="0"/>
              <a:t>Ongoing Code Development for increased: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Accuracy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Speed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Multiphase physics capability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Ease of use</a:t>
            </a:r>
          </a:p>
          <a:p>
            <a:pPr>
              <a:lnSpc>
                <a:spcPct val="80000"/>
              </a:lnSpc>
            </a:pPr>
            <a:r>
              <a:rPr lang="en-US" sz="1600" b="0" dirty="0"/>
              <a:t>2 updates per year on average</a:t>
            </a:r>
            <a:endParaRPr lang="en-US" sz="1600" b="0" dirty="0"/>
          </a:p>
          <a:p>
            <a:pPr lvl="1"/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369"/>
            <a:ext cx="8229600" cy="830997"/>
          </a:xfrm>
        </p:spPr>
        <p:txBody>
          <a:bodyPr/>
          <a:lstStyle/>
          <a:p>
            <a:r>
              <a:rPr lang="en-US" sz="4800" dirty="0" smtClean="0"/>
              <a:t>Thank you  - Questions?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5344"/>
            <a:ext cx="2133600" cy="365125"/>
          </a:xfrm>
          <a:prstGeom prst="rect">
            <a:avLst/>
          </a:prstGeom>
        </p:spPr>
        <p:txBody>
          <a:bodyPr/>
          <a:lstStyle/>
          <a:p>
            <a:fld id="{659F78A8-C724-4445-B702-480E0FC286E7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831087" y="1364394"/>
            <a:ext cx="4047528" cy="3295563"/>
            <a:chOff x="4825433" y="876692"/>
            <a:chExt cx="4047528" cy="3295563"/>
          </a:xfrm>
        </p:grpSpPr>
        <p:pic>
          <p:nvPicPr>
            <p:cNvPr id="6" name="Picture 3" descr="K:\Common\M-FLOW\Publications_Presentations_Trip Reports\FY14\Ford - Multiphase Pics\super-computer-team-1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86" b="8912"/>
            <a:stretch/>
          </p:blipFill>
          <p:spPr bwMode="auto">
            <a:xfrm>
              <a:off x="4825433" y="876692"/>
              <a:ext cx="4041498" cy="181937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1" descr="K:\Common\M-FLOW\Publications_Presentations_Trip Reports\FY14\Ford - Multiphase Pics\super-computer-team-3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3" b="5737"/>
            <a:stretch/>
          </p:blipFill>
          <p:spPr bwMode="auto">
            <a:xfrm>
              <a:off x="4825433" y="2780906"/>
              <a:ext cx="1667311" cy="77369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 descr="K:\Common\M-FLOW\Publications_Presentations_Trip Reports\FY14\Ford - Multiphase Pics\super-computer-team-5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433" y="3626577"/>
              <a:ext cx="745808" cy="49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K:\Common\M-FLOW\Publications_Presentations_Trip Reports\FY14\Ford - Multiphase Pics\super-computer-team-5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274" y="3645474"/>
              <a:ext cx="736277" cy="4906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K:\Common\M-FLOW\Publications_Presentations_Trip Reports\FY14\Ford - Multiphase Pics\super-computer-team-61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86"/>
            <a:stretch/>
          </p:blipFill>
          <p:spPr bwMode="auto">
            <a:xfrm>
              <a:off x="7347493" y="3641962"/>
              <a:ext cx="633247" cy="51150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7" descr="K:\Common\M-FLOW\Publications_Presentations_Trip Reports\FY14\Ford - Multiphase Pics\super-computer-team-28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63"/>
            <a:stretch/>
          </p:blipFill>
          <p:spPr bwMode="auto">
            <a:xfrm>
              <a:off x="7347493" y="2762281"/>
              <a:ext cx="1519437" cy="7923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 descr="K:\Common\M-FLOW\Publications_Presentations_Trip Reports\FY14\Ford - Multiphase Pics\super-computer-team-34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718" y="2757670"/>
              <a:ext cx="728687" cy="7969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3" descr="K:\Common\M-FLOW\Publications_Presentations_Trip Reports\FY14\Ford - Multiphase Pics\super-computer-team-60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087" y="3641190"/>
              <a:ext cx="732285" cy="48806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2" descr="K:\Common\M-FLOW\Publications_Presentations_Trip Reports\FY14\Ford - Multiphase Pics\super-computer-team-50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4890" y="3613681"/>
              <a:ext cx="838071" cy="55857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471339" y="5566877"/>
            <a:ext cx="8927183" cy="468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4538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562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Industry Suggestions for Code Capability and Collaboration are Welcome!</a:t>
            </a:r>
          </a:p>
          <a:p>
            <a:pPr lvl="1"/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40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5803" y="1334278"/>
            <a:ext cx="7198900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Objectives</a:t>
            </a:r>
          </a:p>
          <a:p>
            <a:r>
              <a:rPr lang="en-US" dirty="0" smtClean="0"/>
              <a:t>Introduction to Power Systems Development Facility ( PSDF ) &amp; Transport Integrated Gasification ( TRIG</a:t>
            </a:r>
            <a:r>
              <a:rPr lang="en-US" sz="2000" baseline="30000" dirty="0" smtClean="0"/>
              <a:t>TM 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 Modeling Tools</a:t>
            </a:r>
          </a:p>
          <a:p>
            <a:r>
              <a:rPr lang="en-US" dirty="0" smtClean="0"/>
              <a:t>Model Setup</a:t>
            </a:r>
          </a:p>
          <a:p>
            <a:r>
              <a:rPr lang="en-US" dirty="0" smtClean="0"/>
              <a:t>Simulation Results</a:t>
            </a:r>
          </a:p>
          <a:p>
            <a:r>
              <a:rPr lang="en-US" dirty="0" smtClean="0"/>
              <a:t>Conclusions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7010400" y="646450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B22E1C-1BE2-4D48-9AEA-5C2377B258BA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48112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 data available from PSDF TRIG</a:t>
            </a:r>
            <a:r>
              <a:rPr lang="en-US" sz="2000" baseline="30000" dirty="0" smtClean="0"/>
              <a:t>TM</a:t>
            </a:r>
            <a:r>
              <a:rPr lang="en-US" dirty="0" smtClean="0"/>
              <a:t> operations to validate  NETL Computational Fluid Dynamic (CFD) models and chemical kinetics tools</a:t>
            </a:r>
          </a:p>
          <a:p>
            <a:r>
              <a:rPr lang="en-US" dirty="0"/>
              <a:t>D</a:t>
            </a:r>
            <a:r>
              <a:rPr lang="en-US" dirty="0" smtClean="0"/>
              <a:t>emonstrate the capability of NETL CFD tools to model </a:t>
            </a:r>
            <a:r>
              <a:rPr lang="en-US" dirty="0" err="1" smtClean="0"/>
              <a:t>gasifier</a:t>
            </a:r>
            <a:r>
              <a:rPr lang="en-US" dirty="0" smtClean="0"/>
              <a:t> performance over a wide range of operating conditions</a:t>
            </a:r>
          </a:p>
          <a:p>
            <a:pPr lvl="1"/>
            <a:r>
              <a:rPr lang="en-US" dirty="0" smtClean="0"/>
              <a:t>Demonstration with Mississippi lignite fuel</a:t>
            </a:r>
          </a:p>
          <a:p>
            <a:pPr lvl="1"/>
            <a:r>
              <a:rPr lang="en-US" dirty="0" smtClean="0"/>
              <a:t>Build on previous simulations for bituminous and low rank coals</a:t>
            </a:r>
          </a:p>
          <a:p>
            <a:r>
              <a:rPr lang="en-US" dirty="0" smtClean="0"/>
              <a:t>Provide insight to guide the continued development and validation of computational tools to support </a:t>
            </a:r>
            <a:r>
              <a:rPr lang="en-US" dirty="0" err="1" smtClean="0"/>
              <a:t>gasifier</a:t>
            </a:r>
            <a:r>
              <a:rPr lang="en-US" dirty="0" smtClean="0"/>
              <a:t> designers and operators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10400" y="64448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F78A8-C724-4445-B702-480E0FC286E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Systems Development Facility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35665"/>
            <a:ext cx="8229600" cy="5233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Power </a:t>
            </a:r>
            <a:r>
              <a:rPr lang="en-US" sz="2400" dirty="0"/>
              <a:t>S</a:t>
            </a:r>
            <a:r>
              <a:rPr lang="en-US" sz="2400" dirty="0" smtClean="0"/>
              <a:t>ystems </a:t>
            </a:r>
            <a:r>
              <a:rPr lang="en-US" sz="2400" dirty="0"/>
              <a:t>D</a:t>
            </a:r>
            <a:r>
              <a:rPr lang="en-US" sz="2400" dirty="0" smtClean="0"/>
              <a:t>evelopment Facility (PSDF)</a:t>
            </a:r>
          </a:p>
          <a:p>
            <a:pPr lvl="1"/>
            <a:r>
              <a:rPr lang="en-US" sz="2000" dirty="0" smtClean="0"/>
              <a:t>Test center </a:t>
            </a:r>
            <a:r>
              <a:rPr lang="en-US" sz="2000" dirty="0"/>
              <a:t>sponsored by the U.S. Department of Energy (DOE) </a:t>
            </a:r>
            <a:r>
              <a:rPr lang="en-US" sz="2000" dirty="0" smtClean="0"/>
              <a:t>dedicated </a:t>
            </a:r>
            <a:r>
              <a:rPr lang="en-US" sz="2000" dirty="0"/>
              <a:t>to the advancement of clean coal </a:t>
            </a:r>
            <a:r>
              <a:rPr lang="en-US" sz="2000" dirty="0" smtClean="0"/>
              <a:t>technology</a:t>
            </a:r>
          </a:p>
          <a:p>
            <a:pPr lvl="2"/>
            <a:r>
              <a:rPr lang="en-US" sz="2000" dirty="0" smtClean="0"/>
              <a:t>major </a:t>
            </a:r>
            <a:r>
              <a:rPr lang="en-US" sz="2000" dirty="0"/>
              <a:t>areas of </a:t>
            </a:r>
            <a:r>
              <a:rPr lang="en-US" sz="2000" dirty="0" smtClean="0"/>
              <a:t>testing </a:t>
            </a:r>
            <a:r>
              <a:rPr lang="en-US" sz="2000" dirty="0"/>
              <a:t>involve pressurized solids handling systems, coal </a:t>
            </a:r>
            <a:r>
              <a:rPr lang="en-US" sz="2000" dirty="0" err="1"/>
              <a:t>gasifier</a:t>
            </a:r>
            <a:r>
              <a:rPr lang="en-US" sz="2000" dirty="0"/>
              <a:t> optimization using a variety of fuels, and syngas </a:t>
            </a:r>
            <a:r>
              <a:rPr lang="en-US" sz="2000" dirty="0" smtClean="0"/>
              <a:t>conditioning</a:t>
            </a:r>
          </a:p>
          <a:p>
            <a:pPr lvl="2"/>
            <a:r>
              <a:rPr lang="en-US" sz="2000" dirty="0"/>
              <a:t>h</a:t>
            </a:r>
            <a:r>
              <a:rPr lang="en-US" sz="2000" dirty="0" smtClean="0"/>
              <a:t>ome of the </a:t>
            </a:r>
            <a:r>
              <a:rPr lang="en-US" sz="2000" i="1" dirty="0" smtClean="0"/>
              <a:t>National Carbon Capture Center</a:t>
            </a:r>
          </a:p>
          <a:p>
            <a:pPr lvl="2"/>
            <a:r>
              <a:rPr lang="en-US" sz="2000" dirty="0" smtClean="0"/>
              <a:t>features </a:t>
            </a:r>
            <a:r>
              <a:rPr lang="en-US" sz="2000" dirty="0"/>
              <a:t>key components of an </a:t>
            </a:r>
            <a:r>
              <a:rPr lang="en-US" sz="2000" dirty="0" smtClean="0"/>
              <a:t>IGCC plant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010400" y="646450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089DE-7177-43ED-A3D7-1B6070014719}" type="slidenum">
              <a:rPr lang="en-US"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54" y="3772398"/>
            <a:ext cx="4440744" cy="25164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5778591" y="6066104"/>
            <a:ext cx="2076106" cy="230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1588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800" b="0" i="1" kern="120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chemeClr val="tx1"/>
                </a:solidFill>
              </a:rPr>
              <a:t>www.nationalcarboncapturecenter.com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01" y="3552345"/>
            <a:ext cx="2953496" cy="23627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7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-2379" r="34038" b="2379"/>
          <a:stretch/>
        </p:blipFill>
        <p:spPr bwMode="auto">
          <a:xfrm>
            <a:off x="5113522" y="952108"/>
            <a:ext cx="4054043" cy="51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Integrated </a:t>
            </a:r>
            <a:r>
              <a:rPr lang="en-US" dirty="0" err="1" smtClean="0"/>
              <a:t>Gasifier</a:t>
            </a:r>
            <a:r>
              <a:rPr lang="en-US" dirty="0" smtClean="0"/>
              <a:t> (TRIG</a:t>
            </a:r>
            <a:r>
              <a:rPr lang="en-US" sz="2000" baseline="60000" dirty="0" smtClean="0"/>
              <a:t>TM</a:t>
            </a:r>
            <a:r>
              <a:rPr lang="en-US" dirty="0"/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6328" y="836145"/>
            <a:ext cx="8229600" cy="5233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TRIG</a:t>
            </a:r>
            <a:r>
              <a:rPr lang="en-US" sz="2000" baseline="60000" dirty="0"/>
              <a:t>TM</a:t>
            </a:r>
            <a:r>
              <a:rPr lang="en-US" sz="2800" dirty="0" smtClean="0"/>
              <a:t> (Transport Integrated Gasification)</a:t>
            </a:r>
          </a:p>
          <a:p>
            <a:pPr lvl="1"/>
            <a:r>
              <a:rPr lang="en-US" sz="2800" dirty="0" smtClean="0"/>
              <a:t>Developed by KBR, Southern, and DOE</a:t>
            </a:r>
          </a:p>
          <a:p>
            <a:pPr lvl="2"/>
            <a:r>
              <a:rPr lang="en-US" sz="2400" dirty="0" smtClean="0"/>
              <a:t>Based on KBR FCC technology</a:t>
            </a:r>
          </a:p>
          <a:p>
            <a:pPr lvl="1"/>
            <a:r>
              <a:rPr lang="en-US" sz="2800" dirty="0" smtClean="0"/>
              <a:t>Air- and oxygen-blown </a:t>
            </a:r>
          </a:p>
          <a:p>
            <a:pPr lvl="1"/>
            <a:r>
              <a:rPr lang="en-US" sz="2800" dirty="0" smtClean="0"/>
              <a:t>Good for low-rank coal </a:t>
            </a:r>
          </a:p>
          <a:p>
            <a:pPr lvl="1"/>
            <a:r>
              <a:rPr lang="en-US" sz="2800" dirty="0" smtClean="0"/>
              <a:t>Major components:</a:t>
            </a:r>
          </a:p>
          <a:p>
            <a:pPr lvl="2"/>
            <a:r>
              <a:rPr lang="en-US" sz="2400" dirty="0" smtClean="0"/>
              <a:t>Mixing zone</a:t>
            </a:r>
          </a:p>
          <a:p>
            <a:pPr lvl="2"/>
            <a:r>
              <a:rPr lang="en-US" sz="2400" dirty="0" smtClean="0"/>
              <a:t>Riser</a:t>
            </a:r>
          </a:p>
          <a:p>
            <a:pPr lvl="2"/>
            <a:r>
              <a:rPr lang="en-US" sz="2400" dirty="0" smtClean="0"/>
              <a:t>Cyclone/disengage, loop-seal</a:t>
            </a:r>
          </a:p>
          <a:p>
            <a:pPr lvl="2"/>
            <a:r>
              <a:rPr lang="en-US" sz="2400" dirty="0" smtClean="0"/>
              <a:t>Standpipe, J-leg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7010400" y="64448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F78A8-C724-4445-B702-480E0FC286E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7010400" y="5871290"/>
            <a:ext cx="1829956" cy="4770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1588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800" b="0" i="1" kern="120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</a:rPr>
              <a:t>TRIG</a:t>
            </a:r>
            <a:r>
              <a:rPr lang="en-US" sz="1600" baseline="30000" dirty="0" smtClean="0">
                <a:solidFill>
                  <a:schemeClr val="tx1"/>
                </a:solidFill>
              </a:rPr>
              <a:t>TM</a:t>
            </a:r>
            <a:r>
              <a:rPr lang="en-US" sz="1600" dirty="0" smtClean="0">
                <a:solidFill>
                  <a:schemeClr val="tx1"/>
                </a:solidFill>
              </a:rPr>
              <a:t> Schematic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                www.kbr.com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Modeling Tools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5670" y="723495"/>
            <a:ext cx="7301203" cy="5233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b="1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94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sz="2000" b="1" dirty="0" smtClean="0"/>
              <a:t>The NETL MFIX (</a:t>
            </a:r>
            <a:r>
              <a:rPr lang="en-US" sz="2000" b="1" i="1" dirty="0" smtClean="0"/>
              <a:t>Multiphase Flow with Interphase </a:t>
            </a:r>
            <a:r>
              <a:rPr lang="en-US" sz="2000" b="1" i="1" dirty="0" err="1" smtClean="0"/>
              <a:t>eXch</a:t>
            </a:r>
            <a:r>
              <a:rPr lang="en-US" sz="2000" b="1" dirty="0" err="1" smtClean="0"/>
              <a:t>anges</a:t>
            </a:r>
            <a:r>
              <a:rPr lang="en-US" sz="2000" b="1" dirty="0" smtClean="0"/>
              <a:t>) Computational Fluid Dynamics Code is the basis</a:t>
            </a:r>
          </a:p>
          <a:p>
            <a:pPr lvl="1"/>
            <a:r>
              <a:rPr lang="en-US" sz="2000" dirty="0" smtClean="0"/>
              <a:t>MFIX is NETL’s open-source CFD software platform </a:t>
            </a:r>
            <a:r>
              <a:rPr lang="en-US" sz="2000" dirty="0"/>
              <a:t>for hydrodynamics, heat transfer, and chemical reactions in multiphase systems</a:t>
            </a:r>
          </a:p>
          <a:p>
            <a:pPr lvl="1"/>
            <a:r>
              <a:rPr lang="en-US" sz="2000" dirty="0"/>
              <a:t>MFIX provides transient, 3D predictions of pressure, velocity, temperature, and species for all </a:t>
            </a:r>
            <a:r>
              <a:rPr lang="en-US" sz="2000" dirty="0" smtClean="0"/>
              <a:t>phases</a:t>
            </a:r>
          </a:p>
          <a:p>
            <a:r>
              <a:rPr lang="en-US" sz="2000" dirty="0" smtClean="0"/>
              <a:t>The NETL C3M (</a:t>
            </a:r>
            <a:r>
              <a:rPr lang="en-US" sz="2000" i="1" dirty="0" smtClean="0"/>
              <a:t>Carbonaceous Chemistry for Computational Modeling</a:t>
            </a:r>
            <a:r>
              <a:rPr lang="en-US" sz="2000" dirty="0" smtClean="0"/>
              <a:t>)  is used for determining the coal reaction mechanism</a:t>
            </a:r>
          </a:p>
          <a:p>
            <a:pPr lvl="1"/>
            <a:r>
              <a:rPr lang="en-US" sz="2000" dirty="0" smtClean="0"/>
              <a:t>C3M is </a:t>
            </a:r>
            <a:r>
              <a:rPr lang="en-US" sz="2000" b="0" dirty="0" smtClean="0"/>
              <a:t>chemistry </a:t>
            </a:r>
            <a:r>
              <a:rPr lang="en-US" sz="2000" b="0" dirty="0"/>
              <a:t>management software focused on computational modeling of reacting </a:t>
            </a:r>
            <a:r>
              <a:rPr lang="en-US" sz="2000" b="0" dirty="0" smtClean="0"/>
              <a:t>systems</a:t>
            </a:r>
            <a:endParaRPr lang="en-US" sz="2000" dirty="0" smtClean="0"/>
          </a:p>
          <a:p>
            <a:pPr lvl="1"/>
            <a:r>
              <a:rPr lang="en-US" sz="2000" b="0" dirty="0" smtClean="0"/>
              <a:t>Provides direct links between kinetic information and CFD</a:t>
            </a:r>
          </a:p>
          <a:p>
            <a:pPr lvl="1"/>
            <a:r>
              <a:rPr lang="en-US" sz="2000" dirty="0" smtClean="0"/>
              <a:t>Virtual kinetic </a:t>
            </a:r>
            <a:r>
              <a:rPr lang="en-US" sz="2000" dirty="0"/>
              <a:t>l</a:t>
            </a:r>
            <a:r>
              <a:rPr lang="en-US" sz="2000" dirty="0" smtClean="0"/>
              <a:t>aboratory – allows evaluation of complex kinetic expressions</a:t>
            </a:r>
          </a:p>
          <a:p>
            <a:r>
              <a:rPr lang="en-US" sz="2000" dirty="0" smtClean="0"/>
              <a:t>Simulations are performed on the NETL Supercomputer</a:t>
            </a:r>
          </a:p>
          <a:p>
            <a:pPr lvl="1"/>
            <a:r>
              <a:rPr lang="en-US" sz="1800" dirty="0" smtClean="0"/>
              <a:t>Ranked in top 100 supercomputers in the world</a:t>
            </a:r>
            <a:endParaRPr lang="en-US" sz="1800" b="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2" descr="https://mfix.netl.doe.gov/mfixgrad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42" y="1120210"/>
            <a:ext cx="2190432" cy="39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63547"/>
            <a:ext cx="2055320" cy="86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beuc.netl.doe.gov/img/logo-example1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71621"/>
            <a:ext cx="1556788" cy="10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7010400" y="64448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F78A8-C724-4445-B702-480E0FC286E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" y="1173019"/>
            <a:ext cx="1863952" cy="343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8" name="Group 1037"/>
          <p:cNvGrpSpPr/>
          <p:nvPr/>
        </p:nvGrpSpPr>
        <p:grpSpPr>
          <a:xfrm>
            <a:off x="1880756" y="-9327"/>
            <a:ext cx="1470443" cy="6444838"/>
            <a:chOff x="1761884" y="-18471"/>
            <a:chExt cx="1470443" cy="64448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884" y="-13229"/>
              <a:ext cx="485775" cy="6437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0307" y="104883"/>
              <a:ext cx="922020" cy="6297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>
              <a:stCxn id="22" idx="0"/>
              <a:endCxn id="23" idx="1"/>
            </p:cNvCxnSpPr>
            <p:nvPr/>
          </p:nvCxnSpPr>
          <p:spPr>
            <a:xfrm flipV="1">
              <a:off x="2013975" y="925354"/>
              <a:ext cx="447210" cy="327361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endCxn id="23" idx="4"/>
            </p:cNvCxnSpPr>
            <p:nvPr/>
          </p:nvCxnSpPr>
          <p:spPr>
            <a:xfrm>
              <a:off x="2004771" y="6369510"/>
              <a:ext cx="756703" cy="56857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808091" y="4198965"/>
              <a:ext cx="411767" cy="2170545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336801" y="-18471"/>
              <a:ext cx="849346" cy="6444838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9345" y="1029597"/>
            <a:ext cx="5667715" cy="492413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Simulation with Detailed Setup</a:t>
            </a:r>
            <a:endParaRPr lang="en-US" sz="2400" dirty="0"/>
          </a:p>
          <a:p>
            <a:pPr marL="687388" lvl="1" indent="-285750"/>
            <a:r>
              <a:rPr lang="en-US" sz="2000" dirty="0"/>
              <a:t>Fine grid: </a:t>
            </a:r>
            <a:r>
              <a:rPr lang="en-US" sz="2000" dirty="0" smtClean="0"/>
              <a:t>1.3 Million </a:t>
            </a:r>
            <a:r>
              <a:rPr lang="en-US" sz="2000" dirty="0"/>
              <a:t>Computational Cells</a:t>
            </a:r>
          </a:p>
          <a:p>
            <a:pPr marL="687388" lvl="1" indent="-285750"/>
            <a:r>
              <a:rPr lang="en-US" sz="2000" dirty="0"/>
              <a:t>Well-resolved inlets &amp; outlet for all streams</a:t>
            </a:r>
          </a:p>
          <a:p>
            <a:pPr marL="687388" lvl="1" indent="-285750"/>
            <a:r>
              <a:rPr lang="en-US" sz="2000" dirty="0"/>
              <a:t>Two solid </a:t>
            </a:r>
            <a:r>
              <a:rPr lang="en-US" sz="2000" dirty="0" smtClean="0"/>
              <a:t>“phases” used for coal and recycled ash with different </a:t>
            </a:r>
            <a:r>
              <a:rPr lang="en-US" sz="2000" dirty="0"/>
              <a:t>sizes &amp; </a:t>
            </a:r>
            <a:r>
              <a:rPr lang="en-US" sz="2000" dirty="0" smtClean="0"/>
              <a:t>densities</a:t>
            </a:r>
            <a:endParaRPr lang="en-US" sz="2000" dirty="0"/>
          </a:p>
          <a:p>
            <a:pPr marL="687388" lvl="1" indent="-285750"/>
            <a:r>
              <a:rPr lang="en-US" sz="2000" dirty="0" smtClean="0"/>
              <a:t>Although high geometric fidelity, model is expensive to run</a:t>
            </a:r>
          </a:p>
          <a:p>
            <a:pPr marL="1033463" lvl="2" indent="-285750"/>
            <a:r>
              <a:rPr lang="en-US" sz="1800" dirty="0" smtClean="0"/>
              <a:t>long simulation time</a:t>
            </a:r>
          </a:p>
          <a:p>
            <a:pPr marL="1033463" lvl="2" indent="-285750"/>
            <a:r>
              <a:rPr lang="en-US" sz="1800" dirty="0" smtClean="0"/>
              <a:t>large datasets to manipulate</a:t>
            </a:r>
          </a:p>
          <a:p>
            <a:pPr marL="285750" indent="-285750"/>
            <a:endParaRPr lang="en-US" sz="2200" dirty="0"/>
          </a:p>
          <a:p>
            <a:pPr marL="285750" indent="-285750"/>
            <a:r>
              <a:rPr lang="en-US" sz="2200" dirty="0" smtClean="0"/>
              <a:t>Created Simplified Setup</a:t>
            </a:r>
          </a:p>
          <a:p>
            <a:pPr marL="687388" lvl="1" indent="-285750"/>
            <a:r>
              <a:rPr lang="en-US" sz="2000" dirty="0" smtClean="0"/>
              <a:t>Compared this to Detailed Setup results to verify acceptable accuracy</a:t>
            </a:r>
          </a:p>
          <a:p>
            <a:pPr marL="687388" lvl="1" indent="-285750"/>
            <a:r>
              <a:rPr lang="en-US" sz="2000" dirty="0" smtClean="0"/>
              <a:t>Now able to do more simulations over a range of operating conditions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7010400" y="64448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F78A8-C724-4445-B702-480E0FC286E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6399" y="1913231"/>
            <a:ext cx="258618" cy="24186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2947" y="104883"/>
            <a:ext cx="8229600" cy="584775"/>
          </a:xfrm>
        </p:spPr>
        <p:txBody>
          <a:bodyPr/>
          <a:lstStyle/>
          <a:p>
            <a:r>
              <a:rPr lang="en-US" dirty="0" smtClean="0"/>
              <a:t>The MFIX Model Setup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9440" y="5818750"/>
            <a:ext cx="1659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Simulation Geometry – To </a:t>
            </a:r>
            <a:r>
              <a:rPr lang="en-US" sz="1200" dirty="0"/>
              <a:t>S</a:t>
            </a:r>
            <a:r>
              <a:rPr lang="en-US" sz="1200" dirty="0" smtClean="0"/>
              <a:t>cale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300830" y="6092511"/>
            <a:ext cx="1659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Detail of Inlets</a:t>
            </a:r>
            <a:endParaRPr lang="en-US" sz="1200" dirty="0"/>
          </a:p>
        </p:txBody>
      </p:sp>
      <p:cxnSp>
        <p:nvCxnSpPr>
          <p:cNvPr id="1034" name="Straight Connector 1033"/>
          <p:cNvCxnSpPr>
            <a:stCxn id="5" idx="0"/>
            <a:endCxn id="1026" idx="0"/>
          </p:cNvCxnSpPr>
          <p:nvPr/>
        </p:nvCxnSpPr>
        <p:spPr>
          <a:xfrm flipV="1">
            <a:off x="535708" y="-4085"/>
            <a:ext cx="1587936" cy="1917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026" idx="2"/>
          </p:cNvCxnSpPr>
          <p:nvPr/>
        </p:nvCxnSpPr>
        <p:spPr>
          <a:xfrm>
            <a:off x="535708" y="4340999"/>
            <a:ext cx="1587936" cy="20920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8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100" y="952059"/>
            <a:ext cx="7785100" cy="502733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Simplified </a:t>
            </a:r>
            <a:r>
              <a:rPr lang="en-US" sz="2800" dirty="0" smtClean="0"/>
              <a:t>Setup</a:t>
            </a:r>
            <a:endParaRPr lang="en-US" sz="2800" dirty="0"/>
          </a:p>
          <a:p>
            <a:pPr marL="687388" lvl="1" indent="-285750"/>
            <a:r>
              <a:rPr lang="en-US" dirty="0" smtClean="0"/>
              <a:t>Coarse </a:t>
            </a:r>
            <a:r>
              <a:rPr lang="en-US" dirty="0"/>
              <a:t>grid: </a:t>
            </a:r>
            <a:r>
              <a:rPr lang="en-US" dirty="0" smtClean="0"/>
              <a:t>400,000 </a:t>
            </a:r>
            <a:r>
              <a:rPr lang="en-US" dirty="0"/>
              <a:t>computational cells</a:t>
            </a:r>
          </a:p>
          <a:p>
            <a:pPr marL="1033463" lvl="2" indent="-285750"/>
            <a:r>
              <a:rPr lang="en-US" dirty="0"/>
              <a:t>Major inlets &amp; outlets are </a:t>
            </a:r>
            <a:r>
              <a:rPr lang="en-US" dirty="0" smtClean="0"/>
              <a:t>still well resolved</a:t>
            </a:r>
            <a:endParaRPr lang="en-US" dirty="0"/>
          </a:p>
          <a:p>
            <a:pPr marL="1033463" lvl="2" indent="-285750"/>
            <a:r>
              <a:rPr lang="en-US" dirty="0"/>
              <a:t>Point sources near </a:t>
            </a:r>
            <a:r>
              <a:rPr lang="en-US" dirty="0" smtClean="0"/>
              <a:t>walls used </a:t>
            </a:r>
            <a:r>
              <a:rPr lang="en-US" dirty="0"/>
              <a:t>to capture smaller inlet flows</a:t>
            </a:r>
          </a:p>
          <a:p>
            <a:pPr marL="687388" lvl="1" indent="-285750"/>
            <a:r>
              <a:rPr lang="en-US" dirty="0" smtClean="0"/>
              <a:t>Single </a:t>
            </a:r>
            <a:r>
              <a:rPr lang="en-US" dirty="0"/>
              <a:t>representative solid </a:t>
            </a:r>
            <a:r>
              <a:rPr lang="en-US" dirty="0" smtClean="0"/>
              <a:t>phase for coal and recycled ash</a:t>
            </a:r>
            <a:endParaRPr lang="en-US" baseline="30000" dirty="0"/>
          </a:p>
          <a:p>
            <a:pPr marL="687388" lvl="1" indent="-285750"/>
            <a:r>
              <a:rPr lang="en-US" dirty="0" smtClean="0"/>
              <a:t>A ‘filtered’ model used for momentum</a:t>
            </a:r>
            <a:r>
              <a:rPr lang="en-US" dirty="0"/>
              <a:t>, heat &amp; mass transfer to capture </a:t>
            </a:r>
            <a:r>
              <a:rPr lang="en-US" dirty="0" err="1" smtClean="0"/>
              <a:t>subgrid</a:t>
            </a:r>
            <a:r>
              <a:rPr lang="en-US" dirty="0"/>
              <a:t>-</a:t>
            </a:r>
            <a:r>
              <a:rPr lang="en-US" dirty="0" smtClean="0"/>
              <a:t>scale physics</a:t>
            </a:r>
          </a:p>
          <a:p>
            <a:pPr marL="687388" lvl="1" indent="-285750"/>
            <a:r>
              <a:rPr lang="en-US" dirty="0" smtClean="0"/>
              <a:t>Resultant model is much less expensive to run – still retains the major flow features</a:t>
            </a:r>
          </a:p>
          <a:p>
            <a:pPr marL="687388" lvl="1" indent="-285750"/>
            <a:r>
              <a:rPr lang="en-US" dirty="0" smtClean="0"/>
              <a:t>Comparison to Detailed Case is very good</a:t>
            </a:r>
          </a:p>
          <a:p>
            <a:pPr marL="1033463" lvl="2" indent="-285750"/>
            <a:r>
              <a:rPr lang="en-US" dirty="0" smtClean="0"/>
              <a:t>Temperature and outlet composition are close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MFIX Model Setup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00100" y="6177663"/>
            <a:ext cx="5029200" cy="230832"/>
          </a:xfrm>
        </p:spPr>
        <p:txBody>
          <a:bodyPr/>
          <a:lstStyle/>
          <a:p>
            <a:r>
              <a:rPr lang="en-US" sz="900" dirty="0" smtClean="0">
                <a:solidFill>
                  <a:schemeClr val="tx1"/>
                </a:solidFill>
              </a:rPr>
              <a:t> </a:t>
            </a:r>
            <a:r>
              <a:rPr lang="en-US" sz="900" dirty="0" smtClean="0">
                <a:solidFill>
                  <a:schemeClr val="tx1"/>
                </a:solidFill>
              </a:rPr>
              <a:t>Li et al. Energy &amp; Fuels, 2013, 27, 7896-7904. 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001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7010400" y="644483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F78A8-C724-4445-B702-480E0FC286E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05" y="1761723"/>
            <a:ext cx="1770348" cy="74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68" y="826008"/>
            <a:ext cx="7554611" cy="5372352"/>
          </a:xfrm>
        </p:spPr>
        <p:txBody>
          <a:bodyPr>
            <a:noAutofit/>
          </a:bodyPr>
          <a:lstStyle/>
          <a:p>
            <a:r>
              <a:rPr lang="en-US" sz="2000" dirty="0" smtClean="0"/>
              <a:t>Detailed coal </a:t>
            </a:r>
            <a:r>
              <a:rPr lang="en-US" sz="2000" dirty="0" err="1" smtClean="0"/>
              <a:t>devolatilization</a:t>
            </a:r>
            <a:r>
              <a:rPr lang="en-US" sz="2000" dirty="0" smtClean="0"/>
              <a:t> and gasification reaction kinetics were developed for Mississippi lignite</a:t>
            </a:r>
          </a:p>
          <a:p>
            <a:pPr lvl="1"/>
            <a:r>
              <a:rPr lang="en-US" sz="1800" dirty="0" smtClean="0"/>
              <a:t>17 gas-phase species and 4 solids-phase components are tracked</a:t>
            </a:r>
          </a:p>
          <a:p>
            <a:pPr lvl="1"/>
            <a:r>
              <a:rPr lang="en-US" sz="1800" dirty="0" smtClean="0"/>
              <a:t>Use the </a:t>
            </a:r>
            <a:r>
              <a:rPr lang="en-US" sz="1800" b="1" i="1" dirty="0" smtClean="0"/>
              <a:t>PC </a:t>
            </a:r>
            <a:r>
              <a:rPr lang="en-US" sz="1800" b="1" i="1" dirty="0"/>
              <a:t>Coal Lab </a:t>
            </a:r>
            <a:r>
              <a:rPr lang="en-US" sz="1800" dirty="0" smtClean="0"/>
              <a:t>database through </a:t>
            </a:r>
            <a:r>
              <a:rPr lang="en-US" sz="1800" b="1" i="1" dirty="0" smtClean="0"/>
              <a:t>C3M </a:t>
            </a:r>
            <a:r>
              <a:rPr lang="en-US" sz="1800" dirty="0" smtClean="0"/>
              <a:t>to determine rate constants</a:t>
            </a:r>
            <a:endParaRPr lang="en-US" sz="1800" b="1" i="1" dirty="0" smtClean="0"/>
          </a:p>
          <a:p>
            <a:pPr lvl="2"/>
            <a:r>
              <a:rPr lang="en-US" sz="1600" dirty="0" smtClean="0"/>
              <a:t>This approach accounts for the effects of local bed conditions and feed stock properties </a:t>
            </a:r>
            <a:r>
              <a:rPr lang="en-US" sz="1600" dirty="0"/>
              <a:t>on </a:t>
            </a:r>
            <a:r>
              <a:rPr lang="en-US" sz="1600" dirty="0" smtClean="0"/>
              <a:t>the kinetics</a:t>
            </a:r>
          </a:p>
          <a:p>
            <a:pPr lvl="1"/>
            <a:r>
              <a:rPr lang="en-US" sz="1800" dirty="0" smtClean="0"/>
              <a:t>Thermodynamic </a:t>
            </a:r>
            <a:r>
              <a:rPr lang="en-US" sz="1800" dirty="0"/>
              <a:t>properties provided by </a:t>
            </a:r>
            <a:r>
              <a:rPr lang="en-US" sz="1800" b="1" i="1" dirty="0"/>
              <a:t>C3M</a:t>
            </a:r>
            <a:r>
              <a:rPr lang="en-US" sz="1800" dirty="0"/>
              <a:t> from standard </a:t>
            </a:r>
            <a:r>
              <a:rPr lang="en-US" sz="1800" dirty="0" smtClean="0"/>
              <a:t>databases</a:t>
            </a:r>
          </a:p>
          <a:p>
            <a:r>
              <a:rPr lang="en-US" sz="2000" dirty="0" smtClean="0"/>
              <a:t>Other reactions included in the scheme</a:t>
            </a:r>
          </a:p>
          <a:p>
            <a:pPr lvl="1"/>
            <a:r>
              <a:rPr lang="en-US" sz="1800" dirty="0" smtClean="0"/>
              <a:t>Char </a:t>
            </a:r>
            <a:r>
              <a:rPr lang="en-US" sz="1800" dirty="0"/>
              <a:t>combustion: shrinking core </a:t>
            </a:r>
            <a:r>
              <a:rPr lang="en-US" sz="1800" dirty="0" smtClean="0"/>
              <a:t>model </a:t>
            </a:r>
          </a:p>
          <a:p>
            <a:pPr lvl="1"/>
            <a:r>
              <a:rPr lang="en-US" sz="1800" dirty="0" smtClean="0"/>
              <a:t>Gas phase </a:t>
            </a:r>
            <a:r>
              <a:rPr lang="en-US" sz="1800" dirty="0"/>
              <a:t>combustion: g</a:t>
            </a:r>
            <a:r>
              <a:rPr lang="en-US" sz="1800" dirty="0" smtClean="0"/>
              <a:t>lobal reaction mechanisms for hydrocarbons</a:t>
            </a:r>
            <a:endParaRPr lang="en-US" sz="1800" dirty="0"/>
          </a:p>
          <a:p>
            <a:pPr lvl="1"/>
            <a:r>
              <a:rPr lang="en-US" sz="1800" dirty="0"/>
              <a:t>Water-gas shift: combination of catalytic and non-catalytic </a:t>
            </a:r>
            <a:r>
              <a:rPr lang="en-US" sz="1800" dirty="0" smtClean="0"/>
              <a:t>kinetics</a:t>
            </a:r>
          </a:p>
          <a:p>
            <a:r>
              <a:rPr lang="en-US" sz="2000" dirty="0" smtClean="0"/>
              <a:t>Chemical kinetics </a:t>
            </a:r>
            <a:r>
              <a:rPr lang="en-US" sz="2000" dirty="0"/>
              <a:t>p</a:t>
            </a:r>
            <a:r>
              <a:rPr lang="en-US" sz="2000" dirty="0" smtClean="0"/>
              <a:t>arameters were held constant for all simulations</a:t>
            </a:r>
          </a:p>
          <a:p>
            <a:pPr lvl="1"/>
            <a:r>
              <a:rPr lang="en-US" sz="1800" dirty="0" smtClean="0"/>
              <a:t>No ‘tweaking’ of parameters was done to improve agreement</a:t>
            </a:r>
            <a:endParaRPr lang="en-US" sz="1800" dirty="0"/>
          </a:p>
          <a:p>
            <a:pPr lvl="2"/>
            <a:endParaRPr lang="en-US" sz="1600" dirty="0" smtClean="0"/>
          </a:p>
          <a:p>
            <a:pPr marL="463550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Kinetics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55575" y="6017152"/>
            <a:ext cx="8832978" cy="507831"/>
          </a:xfrm>
        </p:spPr>
        <p:txBody>
          <a:bodyPr/>
          <a:lstStyle/>
          <a:p>
            <a:r>
              <a:rPr lang="en-US" sz="900" dirty="0" smtClean="0">
                <a:solidFill>
                  <a:schemeClr val="tx1"/>
                </a:solidFill>
              </a:rPr>
              <a:t>Van </a:t>
            </a:r>
            <a:r>
              <a:rPr lang="en-US" sz="900" dirty="0" err="1" smtClean="0">
                <a:solidFill>
                  <a:schemeClr val="tx1"/>
                </a:solidFill>
              </a:rPr>
              <a:t>Essendelft</a:t>
            </a:r>
            <a:r>
              <a:rPr lang="en-US" sz="900" dirty="0" smtClean="0">
                <a:solidFill>
                  <a:schemeClr val="tx1"/>
                </a:solidFill>
              </a:rPr>
              <a:t> et al. Advanced Chemistry Surrogate Model Development within C3M  for CFD Modeling, Part 1: Methodology Development for Coal Pyrolysis, I&amp;ECR 2014, 53, 7780-7796</a:t>
            </a:r>
          </a:p>
          <a:p>
            <a:r>
              <a:rPr lang="en-US" sz="900" dirty="0" smtClean="0">
                <a:solidFill>
                  <a:schemeClr val="tx1"/>
                </a:solidFill>
              </a:rPr>
              <a:t>Westbrook and Dryer, Simplified Reaction Mechanisms for the Oxidation of Hydrocarbon Fuels in Flames, Combustion Science and Technology, 1981, Vol. 27, pp. 31-43.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973529" y="6415344"/>
            <a:ext cx="2133600" cy="365125"/>
          </a:xfrm>
          <a:prstGeom prst="rect">
            <a:avLst/>
          </a:prstGeom>
        </p:spPr>
        <p:txBody>
          <a:bodyPr/>
          <a:lstStyle/>
          <a:p>
            <a:fld id="{659F78A8-C724-4445-B702-480E0FC286E7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AutoShape 4" descr="https://mfix.netl.doe.gov/members/downloads/C3M/c3m_logo_large.b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s://mfix.netl.doe.gov/members/downloads/C3M/c3m_logo_large.bm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-NETL-ppt-template">
  <a:themeElements>
    <a:clrScheme name="2012 NETL templ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7B1"/>
      </a:accent1>
      <a:accent2>
        <a:srgbClr val="3C5473"/>
      </a:accent2>
      <a:accent3>
        <a:srgbClr val="8C8C8A"/>
      </a:accent3>
      <a:accent4>
        <a:srgbClr val="CA5042"/>
      </a:accent4>
      <a:accent5>
        <a:srgbClr val="BF861D"/>
      </a:accent5>
      <a:accent6>
        <a:srgbClr val="6E735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C6960B51DC7E41B444E3B4D751E45F" ma:contentTypeVersion="3" ma:contentTypeDescription="Create a new document." ma:contentTypeScope="" ma:versionID="90b8634cd1a1cb3bae4e22ec6b9cd25c">
  <xsd:schema xmlns:xsd="http://www.w3.org/2001/XMLSchema" xmlns:xs="http://www.w3.org/2001/XMLSchema" xmlns:p="http://schemas.microsoft.com/office/2006/metadata/properties" xmlns:ns1="http://schemas.microsoft.com/sharepoint/v3" xmlns:ns2="a4e04174-93bc-49d9-bac7-b27bbfdfd641" targetNamespace="http://schemas.microsoft.com/office/2006/metadata/properties" ma:root="true" ma:fieldsID="dbb99e7b997369309b7926cf206a3b46" ns1:_="" ns2:_="">
    <xsd:import namespace="http://schemas.microsoft.com/sharepoint/v3"/>
    <xsd:import namespace="a4e04174-93bc-49d9-bac7-b27bbfdfd64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xSourceListID" minOccurs="0"/>
                <xsd:element ref="ns2:AxSourceItem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04174-93bc-49d9-bac7-b27bbfdfd641" elementFormDefault="qualified">
    <xsd:import namespace="http://schemas.microsoft.com/office/2006/documentManagement/types"/>
    <xsd:import namespace="http://schemas.microsoft.com/office/infopath/2007/PartnerControls"/>
    <xsd:element name="AxSourceListID" ma:index="9" nillable="true" ma:displayName="AxSourceListID" ma:hidden="true" ma:internalName="AxSourceListID">
      <xsd:simpleType>
        <xsd:restriction base="dms:Unknown"/>
      </xsd:simpleType>
    </xsd:element>
    <xsd:element name="AxSourceItemID" ma:index="10" nillable="true" ma:displayName="AxSourceItemID" ma:hidden="true" ma:internalName="AxSourceItemI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AxSourceListID xmlns="a4e04174-93bc-49d9-bac7-b27bbfdfd641" xsi:nil="true"/>
    <AxSourceItemID xmlns="a4e04174-93bc-49d9-bac7-b27bbfdfd64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7A2F66-E816-4E2A-AC3F-2E3AE6F9C2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4e04174-93bc-49d9-bac7-b27bbfdfd6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377E98-360F-4BE3-A27C-1DEB06D9846E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sharepoint/v3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a4e04174-93bc-49d9-bac7-b27bbfdfd64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2BE5445-92C8-45D9-A59E-BCCC2F92B5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19274</TotalTime>
  <Words>1469</Words>
  <Application>Microsoft Office PowerPoint</Application>
  <PresentationFormat>On-screen Show (4:3)</PresentationFormat>
  <Paragraphs>234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2013-NETL-ppt-template</vt:lpstr>
      <vt:lpstr>PowerPoint Presentation</vt:lpstr>
      <vt:lpstr>Outline</vt:lpstr>
      <vt:lpstr>Objectives</vt:lpstr>
      <vt:lpstr>Power Systems Development Facility</vt:lpstr>
      <vt:lpstr>Transport Integrated Gasifier (TRIGTM)</vt:lpstr>
      <vt:lpstr>The Modeling Tools</vt:lpstr>
      <vt:lpstr>The MFIX Model Setup</vt:lpstr>
      <vt:lpstr>The MFIX Model Setup</vt:lpstr>
      <vt:lpstr>Chemical Kinetics</vt:lpstr>
      <vt:lpstr>PSDF Tests using Mississippi Lignite</vt:lpstr>
      <vt:lpstr>Visualization of Transient Results</vt:lpstr>
      <vt:lpstr>Comparison of Model and Operating Data</vt:lpstr>
      <vt:lpstr>Comparison of Model and Operating Data</vt:lpstr>
      <vt:lpstr>Comparison of Model and Operating Data</vt:lpstr>
      <vt:lpstr>Comparison of Model and Operating Data</vt:lpstr>
      <vt:lpstr>Conclusions</vt:lpstr>
      <vt:lpstr>Thank you  - Questions?</vt:lpstr>
    </vt:vector>
  </TitlesOfParts>
  <Company>U.S. Dept. Of Energy, NETL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Renie Boyle</dc:creator>
  <cp:lastModifiedBy>William A. Rogers</cp:lastModifiedBy>
  <cp:revision>180</cp:revision>
  <dcterms:created xsi:type="dcterms:W3CDTF">2013-02-27T16:14:14Z</dcterms:created>
  <dcterms:modified xsi:type="dcterms:W3CDTF">2014-10-23T20:10:15Z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0x010100B6C6960B51DC7E41B444E3B4D751E45F</vt:lpwstr>
  </property>
</Properties>
</file>