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9.xml" ContentType="application/vnd.openxmlformats-officedocument.presentationml.comments+xml"/>
  <Override PartName="/ppt/notesSlides/notesSlide8.xml" ContentType="application/vnd.openxmlformats-officedocument.presentationml.notesSlide+xml"/>
  <Override PartName="/ppt/comments/comment10.xml" ContentType="application/vnd.openxmlformats-officedocument.presentationml.comments+xml"/>
  <Override PartName="/ppt/notesSlides/notesSlide9.xml" ContentType="application/vnd.openxmlformats-officedocument.presentationml.notesSlide+xml"/>
  <Override PartName="/ppt/comments/comment1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51" r:id="rId1"/>
    <p:sldMasterId id="2147486380" r:id="rId2"/>
    <p:sldMasterId id="2147483953" r:id="rId3"/>
    <p:sldMasterId id="2147484031" r:id="rId4"/>
    <p:sldMasterId id="2147484497" r:id="rId5"/>
    <p:sldMasterId id="2147484709" r:id="rId6"/>
    <p:sldMasterId id="2147485043" r:id="rId7"/>
    <p:sldMasterId id="2147485525" r:id="rId8"/>
    <p:sldMasterId id="2147485853" r:id="rId9"/>
    <p:sldMasterId id="2147485903" r:id="rId10"/>
    <p:sldMasterId id="2147485940" r:id="rId11"/>
    <p:sldMasterId id="2147485963" r:id="rId12"/>
    <p:sldMasterId id="2147486133" r:id="rId13"/>
    <p:sldMasterId id="2147486147" r:id="rId14"/>
    <p:sldMasterId id="2147486161" r:id="rId15"/>
    <p:sldMasterId id="2147486367" r:id="rId16"/>
    <p:sldMasterId id="2147486369" r:id="rId17"/>
    <p:sldMasterId id="2147486370" r:id="rId18"/>
    <p:sldMasterId id="2147486372" r:id="rId19"/>
  </p:sldMasterIdLst>
  <p:notesMasterIdLst>
    <p:notesMasterId r:id="rId46"/>
  </p:notesMasterIdLst>
  <p:handoutMasterIdLst>
    <p:handoutMasterId r:id="rId47"/>
  </p:handoutMasterIdLst>
  <p:sldIdLst>
    <p:sldId id="771" r:id="rId20"/>
    <p:sldId id="846" r:id="rId21"/>
    <p:sldId id="905" r:id="rId22"/>
    <p:sldId id="916" r:id="rId23"/>
    <p:sldId id="866" r:id="rId24"/>
    <p:sldId id="867" r:id="rId25"/>
    <p:sldId id="917" r:id="rId26"/>
    <p:sldId id="871" r:id="rId27"/>
    <p:sldId id="915" r:id="rId28"/>
    <p:sldId id="869" r:id="rId29"/>
    <p:sldId id="918" r:id="rId30"/>
    <p:sldId id="892" r:id="rId31"/>
    <p:sldId id="889" r:id="rId32"/>
    <p:sldId id="891" r:id="rId33"/>
    <p:sldId id="894" r:id="rId34"/>
    <p:sldId id="893" r:id="rId35"/>
    <p:sldId id="895" r:id="rId36"/>
    <p:sldId id="898" r:id="rId37"/>
    <p:sldId id="919" r:id="rId38"/>
    <p:sldId id="865" r:id="rId39"/>
    <p:sldId id="804" r:id="rId40"/>
    <p:sldId id="880" r:id="rId41"/>
    <p:sldId id="920" r:id="rId42"/>
    <p:sldId id="815" r:id="rId43"/>
    <p:sldId id="904" r:id="rId44"/>
    <p:sldId id="797" r:id="rId45"/>
  </p:sldIdLst>
  <p:sldSz cx="9144000" cy="6858000" type="screen4x3"/>
  <p:notesSz cx="6881813" cy="9296400"/>
  <p:custDataLst>
    <p:tags r:id="rId48"/>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600" i="1" kern="1200">
        <a:solidFill>
          <a:srgbClr val="003399"/>
        </a:solidFill>
        <a:latin typeface="Arial" charset="0"/>
        <a:ea typeface="+mn-ea"/>
        <a:cs typeface="Arial" charset="0"/>
      </a:defRPr>
    </a:lvl1pPr>
    <a:lvl2pPr marL="457200" algn="l" rtl="0" fontAlgn="base">
      <a:spcBef>
        <a:spcPct val="0"/>
      </a:spcBef>
      <a:spcAft>
        <a:spcPct val="0"/>
      </a:spcAft>
      <a:defRPr sz="600" i="1" kern="1200">
        <a:solidFill>
          <a:srgbClr val="003399"/>
        </a:solidFill>
        <a:latin typeface="Arial" charset="0"/>
        <a:ea typeface="+mn-ea"/>
        <a:cs typeface="Arial" charset="0"/>
      </a:defRPr>
    </a:lvl2pPr>
    <a:lvl3pPr marL="914400" algn="l" rtl="0" fontAlgn="base">
      <a:spcBef>
        <a:spcPct val="0"/>
      </a:spcBef>
      <a:spcAft>
        <a:spcPct val="0"/>
      </a:spcAft>
      <a:defRPr sz="600" i="1" kern="1200">
        <a:solidFill>
          <a:srgbClr val="003399"/>
        </a:solidFill>
        <a:latin typeface="Arial" charset="0"/>
        <a:ea typeface="+mn-ea"/>
        <a:cs typeface="Arial" charset="0"/>
      </a:defRPr>
    </a:lvl3pPr>
    <a:lvl4pPr marL="1371600" algn="l" rtl="0" fontAlgn="base">
      <a:spcBef>
        <a:spcPct val="0"/>
      </a:spcBef>
      <a:spcAft>
        <a:spcPct val="0"/>
      </a:spcAft>
      <a:defRPr sz="600" i="1" kern="1200">
        <a:solidFill>
          <a:srgbClr val="003399"/>
        </a:solidFill>
        <a:latin typeface="Arial" charset="0"/>
        <a:ea typeface="+mn-ea"/>
        <a:cs typeface="Arial" charset="0"/>
      </a:defRPr>
    </a:lvl4pPr>
    <a:lvl5pPr marL="1828800" algn="l" rtl="0" fontAlgn="base">
      <a:spcBef>
        <a:spcPct val="0"/>
      </a:spcBef>
      <a:spcAft>
        <a:spcPct val="0"/>
      </a:spcAft>
      <a:defRPr sz="600" i="1" kern="1200">
        <a:solidFill>
          <a:srgbClr val="003399"/>
        </a:solidFill>
        <a:latin typeface="Arial" charset="0"/>
        <a:ea typeface="+mn-ea"/>
        <a:cs typeface="Arial" charset="0"/>
      </a:defRPr>
    </a:lvl5pPr>
    <a:lvl6pPr marL="2286000" algn="l" defTabSz="914400" rtl="0" eaLnBrk="1" latinLnBrk="0" hangingPunct="1">
      <a:defRPr sz="600" i="1" kern="1200">
        <a:solidFill>
          <a:srgbClr val="003399"/>
        </a:solidFill>
        <a:latin typeface="Arial" charset="0"/>
        <a:ea typeface="+mn-ea"/>
        <a:cs typeface="Arial" charset="0"/>
      </a:defRPr>
    </a:lvl6pPr>
    <a:lvl7pPr marL="2743200" algn="l" defTabSz="914400" rtl="0" eaLnBrk="1" latinLnBrk="0" hangingPunct="1">
      <a:defRPr sz="600" i="1" kern="1200">
        <a:solidFill>
          <a:srgbClr val="003399"/>
        </a:solidFill>
        <a:latin typeface="Arial" charset="0"/>
        <a:ea typeface="+mn-ea"/>
        <a:cs typeface="Arial" charset="0"/>
      </a:defRPr>
    </a:lvl7pPr>
    <a:lvl8pPr marL="3200400" algn="l" defTabSz="914400" rtl="0" eaLnBrk="1" latinLnBrk="0" hangingPunct="1">
      <a:defRPr sz="600" i="1" kern="1200">
        <a:solidFill>
          <a:srgbClr val="003399"/>
        </a:solidFill>
        <a:latin typeface="Arial" charset="0"/>
        <a:ea typeface="+mn-ea"/>
        <a:cs typeface="Arial" charset="0"/>
      </a:defRPr>
    </a:lvl8pPr>
    <a:lvl9pPr marL="3657600" algn="l" defTabSz="914400" rtl="0" eaLnBrk="1" latinLnBrk="0" hangingPunct="1">
      <a:defRPr sz="600" i="1" kern="1200">
        <a:solidFill>
          <a:srgbClr val="003399"/>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dan Liu" initials="HL" lastIdx="36" clrIdx="0"/>
  <p:cmAuthor id="1" name="helen"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33"/>
    <a:srgbClr val="FF99FF"/>
    <a:srgbClr val="C406AD"/>
    <a:srgbClr val="6D5EAE"/>
    <a:srgbClr val="0066FF"/>
    <a:srgbClr val="00FFFF"/>
    <a:srgbClr val="990000"/>
    <a:srgbClr val="99FF66"/>
    <a:srgbClr val="110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1" autoAdjust="0"/>
    <p:restoredTop sz="97134" autoAdjust="0"/>
  </p:normalViewPr>
  <p:slideViewPr>
    <p:cSldViewPr snapToGrid="0">
      <p:cViewPr varScale="1">
        <p:scale>
          <a:sx n="72" d="100"/>
          <a:sy n="72" d="100"/>
        </p:scale>
        <p:origin x="-984" y="-84"/>
      </p:cViewPr>
      <p:guideLst>
        <p:guide orient="horz" pos="359"/>
        <p:guide pos="3879"/>
        <p:guide pos="193"/>
        <p:guide pos="21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200" d="100"/>
          <a:sy n="200" d="100"/>
        </p:scale>
        <p:origin x="210" y="415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04T11:07:09.015" idx="22">
    <p:pos x="2754" y="2186"/>
    <p:text>the motivation of this project is to accelerate MFIX code by different parallelization strategies on different HPC architectures to realize the calculations of physically realisitc systems.</p:text>
  </p:cm>
  <p:cm authorId="1" dt="2014-08-04T14:55:27.447" idx="15">
    <p:pos x="1803" y="2490"/>
    <p:text>In the previous work, we have completed MPI, OpenMP and hybrid MPI+OpenMP on MFIX DEM and TFM and got great acceleration. 
The current objectives are to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4-08-01T15:45:01.302" idx="7">
    <p:pos x="1292" y="1314"/>
    <p:text>The first case is 80,000 particles. we can see the speed factor is up to 3.8</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4-08-01T15:46:06.313" idx="6">
    <p:pos x="10" y="10"/>
    <p:text>this larger system gives a better acceleration on intel mic because If the number of particles is large, the transfer cost between CPU and MIC is low compared to computation cost. 
So, for the system of 1.28 million particles, the offload performance is greatly increased when runs on the CPU with MIC coprocessor. The speed factor is about 5.</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8-04T14:57:54.891" idx="16">
    <p:pos x="2842" y="338"/>
    <p:text>In order to finish the objectives, we have done the following works. Next, I will explain these works in detail.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8-04T11:19:49.792" idx="31">
    <p:pos x="2588" y="1252"/>
    <p:text>first of all, we take a look the advantages of intel mic.
A critical advantage is that  the MIC coprocessor
the processing cores in the MIC run the Intel x86 instruction set (with 64-bit extensions),
and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8-04T09:47:11.606" idx="28">
    <p:pos x="2298" y="2598"/>
    <p:text>In this mode the MIC appears as an extra node for launching MPI tasks.
The synchronization between CPU and MIC is expensive because the communication between MICs is different with the communication between CPUs.</p:text>
  </p:cm>
  <p:cm authorId="0" dt="2014-08-04T11:26:43.863" idx="32">
    <p:pos x="1455" y="1955"/>
    <p:text>this model is only used to compile and test. The speed of the MIC is much different than the speed of the CPU. for example, the serial execution speed on MIC is much slower than on CPU. We tested benchmark with MFIX-DEM code on only CPU and only MIC. The speed on MIC is 5 times slower than on CPU</p:text>
  </p:cm>
  <p:cm authorId="1" dt="2014-08-04T15:02:32.121" idx="17">
    <p:pos x="3590" y="3409"/>
    <p:text>This picture illustrates one node of TACC Stampede system at Texas Advanced Computer Center. 
connected by an x16 PCIe bus</p:text>
  </p:cm>
  <p:cm authorId="1" dt="2014-08-04T15:08:25.794" idx="18">
    <p:pos x="1686" y="1312"/>
    <p:text>In these four programming models, we have completed accelerating MFIX code on CPU only. </p:text>
  </p:cm>
  <p:cm authorId="1" dt="2014-08-04T15:28:01.220" idx="19">
    <p:pos x="503" y="3650"/>
    <p:text>Finally, based on the offloading features, we chose offloading paradigm in MFIX.</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8-04T11:29:55.501" idx="34">
    <p:pos x="2918" y="1444"/>
    <p:text>Handan Liu	8/4/2014
We have compiled and tested the four models with MFIX code and chose offloading paradigm to enhance MFIX DEM code on Intel MIC</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8-04T11:37:06.461" idx="35">
    <p:pos x="1592" y="2801"/>
    <p:text>This is offload flowchart. When the host execution encounters the offload region, the runtime performs the offload operations:</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8-04T11:40:59.223" idx="36">
    <p:pos x="761" y="3216"/>
    <p:text>After understanding offload programming, we need to consider how to offload MFIX-DEM code to get good performance on Intel MIC.
Our method is to migrate DEM solver to MIC</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4-08-03T21:24:30.316" idx="14">
    <p:pos x="4065" y="2107"/>
    <p:text>It can reduce offload overhead for large arrays  because the default transfer is both of transfer-in  and transfer-out data between CPU and MIC.</p:text>
  </p:cm>
  <p:cm authorId="1" dt="2014-08-04T15:42:11.072" idx="20">
    <p:pos x="1878" y="2833"/>
    <p:text>means a variable is transferred in which subroutine is suitable and reduce overhear; because a global variable is used in many subroutines.
 If give the offload directives at improper point or location, it will bring a mass of the offloading overhead</p:text>
  </p:cm>
  <p:cm authorId="1" dt="2014-08-04T15:44:26.465" idx="22">
    <p:pos x="3850" y="3625"/>
    <p:text>Next I will explain here mentioned.</p:text>
  </p:cm>
  <p:cm authorId="0" dt="2014-08-01T14:19:17.545" idx="13">
    <p:pos x="759" y="3217"/>
    <p:text>for example, transfer at each solid time step, or before DEM calculation, or only transfer one time for all simulation.</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4-08-01T15:03:40.116" idx="18">
    <p:pos x="10" y="18"/>
    <p:text>This is the list of routines offloaded in DEM solver and CFD solver.</p:text>
  </p:cm>
  <p:cm authorId="0" dt="2014-08-01T15:04:01.477" idx="21">
    <p:pos x="4369" y="417"/>
    <p:text>In most routines, many other subroutines will be invoked. These subroutines also should be given offload attributes. For example, in the calculation of drag force drag_fgs.f,   the subroutine DES_DRAG_GP is invoked for calculating the gas-solid drag coefficient. In DES_DRAG_GP subroutine, many different subroutines are invoked according to different drag type defined in inputfile. Moreover, these subroutines of calculating drag coefficient are in the file of drag_gs.f. So, all of these subroutines are given offload attributes.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15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5371" y="4416111"/>
            <a:ext cx="5051074" cy="4177618"/>
          </a:xfrm>
          <a:prstGeom prst="rect">
            <a:avLst/>
          </a:prstGeom>
          <a:noFill/>
          <a:ln w="12700">
            <a:noFill/>
            <a:miter lim="800000"/>
            <a:headEnd/>
            <a:tailEnd/>
          </a:ln>
        </p:spPr>
        <p:txBody>
          <a:bodyPr vert="horz" wrap="square" lIns="92031" tIns="45211" rIns="92031" bIns="452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827" name="Rectangle 3"/>
          <p:cNvSpPr>
            <a:spLocks noGrp="1" noRot="1" noChangeAspect="1" noChangeArrowheads="1" noTextEdit="1"/>
          </p:cNvSpPr>
          <p:nvPr>
            <p:ph type="sldImg" idx="2"/>
          </p:nvPr>
        </p:nvSpPr>
        <p:spPr bwMode="auto">
          <a:xfrm>
            <a:off x="1587500" y="1047750"/>
            <a:ext cx="3709988" cy="27844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32844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w="9525"/>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Accomplishments/Results</a:t>
            </a:r>
            <a:endParaRPr lang="en-US" dirty="0"/>
          </a:p>
          <a:p>
            <a:r>
              <a:rPr lang="en-US" b="1" dirty="0"/>
              <a:t> </a:t>
            </a:r>
            <a:endParaRPr lang="en-US" dirty="0"/>
          </a:p>
          <a:p>
            <a:pPr lvl="0"/>
            <a:r>
              <a:rPr lang="en-US" dirty="0"/>
              <a:t>Was adequate technical progress made since the last review based on the technical challenges and resources allocated to this project?</a:t>
            </a:r>
          </a:p>
          <a:p>
            <a:r>
              <a:rPr lang="en-US" b="1" dirty="0"/>
              <a:t> </a:t>
            </a:r>
            <a:endParaRPr lang="en-US" dirty="0"/>
          </a:p>
          <a:p>
            <a:r>
              <a:rPr lang="en-US" b="1" dirty="0"/>
              <a:t>Excellent</a:t>
            </a:r>
            <a:r>
              <a:rPr lang="en-US" dirty="0"/>
              <a:t> - Significant progress has been made.  All milestones have been met or exceeded.</a:t>
            </a:r>
          </a:p>
          <a:p>
            <a:r>
              <a:rPr lang="en-US" dirty="0"/>
              <a:t> </a:t>
            </a:r>
          </a:p>
          <a:p>
            <a:r>
              <a:rPr lang="en-US" b="1" dirty="0"/>
              <a:t>Very Good</a:t>
            </a:r>
            <a:r>
              <a:rPr lang="en-US" dirty="0"/>
              <a:t> - Substantial progress has been made and all significant milestones have been met.</a:t>
            </a:r>
          </a:p>
          <a:p>
            <a:r>
              <a:rPr lang="en-US" dirty="0"/>
              <a:t> </a:t>
            </a:r>
          </a:p>
          <a:p>
            <a:r>
              <a:rPr lang="en-US" b="1" dirty="0"/>
              <a:t>Good</a:t>
            </a:r>
            <a:r>
              <a:rPr lang="en-US" dirty="0"/>
              <a:t> - Some progress has been made and most significant milestones have been met.</a:t>
            </a:r>
          </a:p>
          <a:p>
            <a:r>
              <a:rPr lang="en-US" dirty="0"/>
              <a:t> </a:t>
            </a:r>
          </a:p>
          <a:p>
            <a:r>
              <a:rPr lang="en-US" b="1" dirty="0"/>
              <a:t>Fair</a:t>
            </a:r>
            <a:r>
              <a:rPr lang="en-US" dirty="0"/>
              <a:t> - Progress has been limited.  Some significant milestones have not been met.</a:t>
            </a:r>
          </a:p>
          <a:p>
            <a:r>
              <a:rPr lang="en-US" dirty="0"/>
              <a:t> </a:t>
            </a:r>
          </a:p>
          <a:p>
            <a:r>
              <a:rPr lang="en-US" b="1" dirty="0"/>
              <a:t>Poor</a:t>
            </a:r>
            <a:r>
              <a:rPr lang="en-US" dirty="0"/>
              <a:t> - Productivity has been significantly lacking.  There are few or no results to report.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Future Work</a:t>
            </a:r>
            <a:endParaRPr lang="en-US" dirty="0"/>
          </a:p>
          <a:p>
            <a:r>
              <a:rPr lang="en-US" dirty="0"/>
              <a:t> </a:t>
            </a:r>
          </a:p>
          <a:p>
            <a:pPr lvl="0"/>
            <a:r>
              <a:rPr lang="en-US" dirty="0"/>
              <a:t>Is the proposed future work appropriate?  Does the proposed future work effectively address the project objectives?</a:t>
            </a:r>
          </a:p>
          <a:p>
            <a:pPr lvl="0"/>
            <a:r>
              <a:rPr lang="en-US" dirty="0"/>
              <a:t>Is the proposed schedule challenging but feasible?  Have key decision points been addressed (where appropriate)?  Is the schedule of milestones reasonable?</a:t>
            </a:r>
          </a:p>
          <a:p>
            <a:pPr lvl="0"/>
            <a:r>
              <a:rPr lang="en-US" dirty="0"/>
              <a:t>Have the previous progress/results from this project (as well as any new information from other organizations) been effectively assessed in charting the future directions?</a:t>
            </a:r>
          </a:p>
          <a:p>
            <a:r>
              <a:rPr lang="en-US" dirty="0"/>
              <a:t> </a:t>
            </a:r>
          </a:p>
          <a:p>
            <a:r>
              <a:rPr lang="en-US" b="1" dirty="0"/>
              <a:t>Excellent</a:t>
            </a:r>
            <a:r>
              <a:rPr lang="en-US" dirty="0"/>
              <a:t> - The project is sharply focused on reaching its objectives.  Research is unique, yet complements other research in the field.  It would be difficult to significantly improve the approach. The plan shows a solid command of related work.</a:t>
            </a:r>
          </a:p>
          <a:p>
            <a:r>
              <a:rPr lang="en-US" dirty="0"/>
              <a:t> </a:t>
            </a:r>
          </a:p>
          <a:p>
            <a:r>
              <a:rPr lang="en-US" b="1" dirty="0"/>
              <a:t>Very Good</a:t>
            </a:r>
            <a:r>
              <a:rPr lang="en-US" dirty="0"/>
              <a:t> - The approach is well thought out and is likely to be successful in making progress toward the objectives. The plan shows good understanding of related work.</a:t>
            </a:r>
          </a:p>
          <a:p>
            <a:r>
              <a:rPr lang="en-US" dirty="0"/>
              <a:t> </a:t>
            </a:r>
          </a:p>
          <a:p>
            <a:r>
              <a:rPr lang="en-US" b="1" dirty="0"/>
              <a:t>Good</a:t>
            </a:r>
            <a:r>
              <a:rPr lang="en-US" dirty="0"/>
              <a:t> - The approach is sound and difficulties in making progress toward the objectives should be rectifiable. The plan shows understanding of related work.</a:t>
            </a:r>
          </a:p>
          <a:p>
            <a:r>
              <a:rPr lang="en-US" dirty="0"/>
              <a:t> </a:t>
            </a:r>
          </a:p>
          <a:p>
            <a:r>
              <a:rPr lang="en-US" b="1" dirty="0"/>
              <a:t>Fair</a:t>
            </a:r>
            <a:r>
              <a:rPr lang="en-US" dirty="0"/>
              <a:t> - Feasibility of the project is questionable.  The project has significant weaknesses or little chance for success.  Research will make little progress beyond previous work.  The plan shows little understanding of related work.</a:t>
            </a:r>
          </a:p>
          <a:p>
            <a:r>
              <a:rPr lang="en-US" dirty="0"/>
              <a:t> </a:t>
            </a:r>
          </a:p>
          <a:p>
            <a:r>
              <a:rPr lang="en-US" b="1" dirty="0"/>
              <a:t>Poor</a:t>
            </a:r>
            <a:r>
              <a:rPr lang="en-US" dirty="0"/>
              <a:t> - The approach is not at all feasible or the research plan is unlikely to meet its goals.  It shows a lack of understanding of previous and on-going work in the field.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436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Goals/Challenges/Objectives</a:t>
            </a:r>
            <a:endParaRPr lang="en-US" dirty="0"/>
          </a:p>
          <a:p>
            <a:r>
              <a:rPr lang="en-US" b="1" dirty="0"/>
              <a:t> </a:t>
            </a:r>
            <a:endParaRPr lang="en-US" dirty="0"/>
          </a:p>
          <a:p>
            <a:pPr lvl="0"/>
            <a:r>
              <a:rPr lang="en-US" dirty="0"/>
              <a:t>How clear are the project’s objectives, and to what extent does this project support program goals?</a:t>
            </a:r>
          </a:p>
          <a:p>
            <a:pPr lvl="0"/>
            <a:r>
              <a:rPr lang="en-US" dirty="0"/>
              <a:t>Are challenges identified and appropriate to the project’s objectives? (“Challenges” in this context are defined as gaps in scientific knowledge or technical capabilities.)</a:t>
            </a:r>
          </a:p>
          <a:p>
            <a:r>
              <a:rPr lang="en-US" dirty="0"/>
              <a:t> </a:t>
            </a:r>
          </a:p>
          <a:p>
            <a:r>
              <a:rPr lang="en-US" b="1" dirty="0"/>
              <a:t>Excellent</a:t>
            </a:r>
            <a:r>
              <a:rPr lang="en-US" dirty="0"/>
              <a:t> - The project clearly and directly addresses a critical research need of the program.</a:t>
            </a:r>
          </a:p>
          <a:p>
            <a:r>
              <a:rPr lang="en-US" dirty="0"/>
              <a:t> </a:t>
            </a:r>
          </a:p>
          <a:p>
            <a:r>
              <a:rPr lang="en-US" b="1" dirty="0"/>
              <a:t>Very Good</a:t>
            </a:r>
            <a:r>
              <a:rPr lang="en-US" dirty="0"/>
              <a:t> - Objectives are clear, concise and have well established relevance to the program.</a:t>
            </a:r>
          </a:p>
          <a:p>
            <a:r>
              <a:rPr lang="en-US" dirty="0"/>
              <a:t> </a:t>
            </a:r>
          </a:p>
          <a:p>
            <a:r>
              <a:rPr lang="en-US" b="1" dirty="0"/>
              <a:t>Good</a:t>
            </a:r>
            <a:r>
              <a:rPr lang="en-US" dirty="0"/>
              <a:t> - Objectives are clear, concise and are relevant to the program.</a:t>
            </a:r>
          </a:p>
          <a:p>
            <a:r>
              <a:rPr lang="en-US" dirty="0"/>
              <a:t> </a:t>
            </a:r>
          </a:p>
          <a:p>
            <a:r>
              <a:rPr lang="en-US" b="1" dirty="0"/>
              <a:t>Fair</a:t>
            </a:r>
            <a:r>
              <a:rPr lang="en-US" dirty="0"/>
              <a:t> - Objectives are not very clear or have limited relevance to the program.</a:t>
            </a:r>
          </a:p>
          <a:p>
            <a:r>
              <a:rPr lang="en-US" dirty="0"/>
              <a:t> </a:t>
            </a:r>
          </a:p>
          <a:p>
            <a:r>
              <a:rPr lang="en-US" b="1" dirty="0"/>
              <a:t>Poor</a:t>
            </a:r>
            <a:r>
              <a:rPr lang="en-US" dirty="0"/>
              <a:t> - Objectives are not clear and/or have no relevance to the program.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b="1" dirty="0"/>
              <a:t>Accomplishments/Results</a:t>
            </a:r>
            <a:endParaRPr lang="en-US" dirty="0"/>
          </a:p>
          <a:p>
            <a:r>
              <a:rPr lang="en-US" b="1" dirty="0"/>
              <a:t> </a:t>
            </a:r>
            <a:endParaRPr lang="en-US" dirty="0"/>
          </a:p>
          <a:p>
            <a:pPr lvl="0"/>
            <a:r>
              <a:rPr lang="en-US" dirty="0"/>
              <a:t>Was adequate technical progress made since the last review based on the technical challenges and resources allocated to this project?</a:t>
            </a:r>
          </a:p>
          <a:p>
            <a:r>
              <a:rPr lang="en-US" b="1" dirty="0"/>
              <a:t> </a:t>
            </a:r>
            <a:endParaRPr lang="en-US" dirty="0"/>
          </a:p>
          <a:p>
            <a:r>
              <a:rPr lang="en-US" b="1" dirty="0"/>
              <a:t>Excellent</a:t>
            </a:r>
            <a:r>
              <a:rPr lang="en-US" dirty="0"/>
              <a:t> - Significant progress has been made.  All milestones have been met or exceeded.</a:t>
            </a:r>
          </a:p>
          <a:p>
            <a:r>
              <a:rPr lang="en-US" dirty="0"/>
              <a:t> </a:t>
            </a:r>
          </a:p>
          <a:p>
            <a:r>
              <a:rPr lang="en-US" b="1" dirty="0"/>
              <a:t>Very Good</a:t>
            </a:r>
            <a:r>
              <a:rPr lang="en-US" dirty="0"/>
              <a:t> - Substantial progress has been made and all significant milestones have been met.</a:t>
            </a:r>
          </a:p>
          <a:p>
            <a:r>
              <a:rPr lang="en-US" dirty="0"/>
              <a:t> </a:t>
            </a:r>
          </a:p>
          <a:p>
            <a:r>
              <a:rPr lang="en-US" b="1" dirty="0"/>
              <a:t>Good</a:t>
            </a:r>
            <a:r>
              <a:rPr lang="en-US" dirty="0"/>
              <a:t> - Some progress has been made and most significant milestones have been met.</a:t>
            </a:r>
          </a:p>
          <a:p>
            <a:r>
              <a:rPr lang="en-US" dirty="0"/>
              <a:t> </a:t>
            </a:r>
          </a:p>
          <a:p>
            <a:r>
              <a:rPr lang="en-US" b="1" dirty="0"/>
              <a:t>Fair</a:t>
            </a:r>
            <a:r>
              <a:rPr lang="en-US" dirty="0"/>
              <a:t> - Progress has been limited.  Some significant milestones have not been met.</a:t>
            </a:r>
          </a:p>
          <a:p>
            <a:r>
              <a:rPr lang="en-US" dirty="0"/>
              <a:t> </a:t>
            </a:r>
          </a:p>
          <a:p>
            <a:r>
              <a:rPr lang="en-US" b="1" dirty="0"/>
              <a:t>Poor</a:t>
            </a:r>
            <a:r>
              <a:rPr lang="en-US" dirty="0"/>
              <a:t> - Productivity has been significantly lacking.  There are few or no results to report.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a:off x="779476" y="5029200"/>
            <a:ext cx="6083328" cy="0"/>
          </a:xfrm>
          <a:prstGeom prst="line">
            <a:avLst/>
          </a:prstGeom>
          <a:noFill/>
          <a:ln w="12700">
            <a:solidFill>
              <a:schemeClr val="tx1"/>
            </a:solidFill>
            <a:round/>
            <a:headEnd/>
            <a:tailEnd/>
          </a:ln>
          <a:effectLst/>
        </p:spPr>
        <p:txBody>
          <a:bodyPr/>
          <a:lstStyle/>
          <a:p>
            <a:pPr>
              <a:defRPr/>
            </a:pPr>
            <a:endParaRPr lang="en-US" dirty="0"/>
          </a:p>
        </p:txBody>
      </p:sp>
      <p:sp>
        <p:nvSpPr>
          <p:cNvPr id="693252" name="Rectangle 4"/>
          <p:cNvSpPr>
            <a:spLocks noGrp="1" noChangeArrowheads="1"/>
          </p:cNvSpPr>
          <p:nvPr>
            <p:ph type="ctrTitle" sz="quarter"/>
          </p:nvPr>
        </p:nvSpPr>
        <p:spPr>
          <a:xfrm>
            <a:off x="2700050" y="4475249"/>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33299" y="5085802"/>
            <a:ext cx="6170612" cy="366712"/>
          </a:xfrm>
          <a:ln w="12700"/>
        </p:spPr>
        <p:txBody>
          <a:bodyPr>
            <a:spAutoFit/>
          </a:bodyPr>
          <a:lstStyle>
            <a:lvl1pPr marL="0" indent="0">
              <a:buFontTx/>
              <a:buNone/>
              <a:defRPr sz="1800" b="0"/>
            </a:lvl1pPr>
          </a:lstStyle>
          <a:p>
            <a:r>
              <a:rPr lang="en-US"/>
              <a:t>Click to edit Master subtitle style</a:t>
            </a:r>
          </a:p>
        </p:txBody>
      </p:sp>
      <p:sp>
        <p:nvSpPr>
          <p:cNvPr id="225281" name="Rectangle 1"/>
          <p:cNvSpPr>
            <a:spLocks noChangeArrowheads="1"/>
          </p:cNvSpPr>
          <p:nvPr userDrawn="1"/>
        </p:nvSpPr>
        <p:spPr bwMode="auto">
          <a:xfrm>
            <a:off x="0" y="6386233"/>
            <a:ext cx="307074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47725" algn="l"/>
              </a:tabLst>
            </a:pPr>
            <a:r>
              <a:rPr kumimoji="0" lang="en-US" sz="8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NETL 2014 Workshop on Multiphase Flow Science</a:t>
            </a:r>
          </a:p>
          <a:p>
            <a:pPr marL="0" marR="0" lvl="0" indent="0" algn="l" defTabSz="914400" rtl="0" eaLnBrk="1" fontAlgn="base" latinLnBrk="0" hangingPunct="1">
              <a:lnSpc>
                <a:spcPct val="100000"/>
              </a:lnSpc>
              <a:spcBef>
                <a:spcPct val="0"/>
              </a:spcBef>
              <a:spcAft>
                <a:spcPct val="0"/>
              </a:spcAft>
              <a:buClrTx/>
              <a:buSzTx/>
              <a:buFontTx/>
              <a:buNone/>
              <a:tabLst>
                <a:tab pos="847725" algn="l"/>
              </a:tabLst>
            </a:pPr>
            <a:r>
              <a:rPr kumimoji="0" lang="en-US" sz="800" b="1" i="0" u="none" strike="noStrike" cap="none" normalizeH="0" baseline="0" dirty="0" smtClean="0">
                <a:ln>
                  <a:noFill/>
                </a:ln>
                <a:solidFill>
                  <a:srgbClr val="000099"/>
                </a:solidFill>
                <a:effectLst/>
                <a:latin typeface="Arial" pitchFamily="34" charset="0"/>
                <a:ea typeface="Times New Roman" pitchFamily="18" charset="0"/>
                <a:cs typeface="Arial" pitchFamily="34" charset="0"/>
              </a:rPr>
              <a:t>August 5-6, 2014, Morgantown, WV</a:t>
            </a:r>
            <a:endParaRPr kumimoji="0" lang="en-US" sz="800" b="0" i="0" u="none" strike="noStrike" cap="none" normalizeH="0" baseline="0" dirty="0" smtClean="0">
              <a:ln>
                <a:noFill/>
              </a:ln>
              <a:solidFill>
                <a:srgbClr val="000099"/>
              </a:solidFill>
              <a:effectLst/>
              <a:latin typeface="Arial" pitchFamily="34" charset="0"/>
            </a:endParaRPr>
          </a:p>
        </p:txBody>
      </p:sp>
      <p:sp>
        <p:nvSpPr>
          <p:cNvPr id="2" name="Rectangle 1"/>
          <p:cNvSpPr/>
          <p:nvPr userDrawn="1"/>
        </p:nvSpPr>
        <p:spPr bwMode="auto">
          <a:xfrm>
            <a:off x="7137779" y="5977719"/>
            <a:ext cx="1690337" cy="747068"/>
          </a:xfrm>
          <a:prstGeom prst="rect">
            <a:avLst/>
          </a:prstGeom>
          <a:solidFill>
            <a:schemeClr val="bg1"/>
          </a:soli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0013"/>
            <a:ext cx="8229600" cy="4799012"/>
          </a:xfrm>
        </p:spPr>
        <p:txBody>
          <a:bodyPr/>
          <a:lstStyle/>
          <a:p>
            <a:pPr lvl="0"/>
            <a:endParaRPr lang="en-US" noProof="0" dirty="0"/>
          </a:p>
        </p:txBody>
      </p:sp>
    </p:spTree>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0013"/>
            <a:ext cx="8229600" cy="4799012"/>
          </a:xfrm>
        </p:spPr>
        <p:txBody>
          <a:bodyPr/>
          <a:lstStyle/>
          <a:p>
            <a:pPr lvl="0"/>
            <a:endParaRPr lang="en-US" noProof="0" dirty="0"/>
          </a:p>
        </p:txBody>
      </p:sp>
    </p:spTree>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602413"/>
            <a:ext cx="1119187" cy="184150"/>
          </a:xfrm>
          <a:prstGeom prst="rect">
            <a:avLst/>
          </a:prstGeom>
          <a:noFill/>
          <a:ln w="12700">
            <a:noFill/>
            <a:miter lim="800000"/>
            <a:headEnd/>
            <a:tailEnd/>
          </a:ln>
          <a:effectLst/>
        </p:spPr>
        <p:txBody>
          <a:bodyPr>
            <a:spAutoFit/>
          </a:bodyPr>
          <a:lstStyle/>
          <a:p>
            <a:pPr eaLnBrk="0" hangingPunct="0">
              <a:spcBef>
                <a:spcPct val="50000"/>
              </a:spcBef>
              <a:defRPr/>
            </a:pPr>
            <a:r>
              <a:rPr lang="en-US" dirty="0"/>
              <a:t>Beijing, China</a:t>
            </a:r>
            <a:r>
              <a:rPr lang="en-US" dirty="0">
                <a:solidFill>
                  <a:srgbClr val="000099"/>
                </a:solidFill>
              </a:rPr>
              <a:t>,  May 2009</a:t>
            </a: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1413"/>
            <a:ext cx="8229600" cy="4799012"/>
          </a:xfrm>
        </p:spPr>
        <p:txBody>
          <a:bodyPr/>
          <a:lstStyle/>
          <a:p>
            <a:pPr lvl="0"/>
            <a:endParaRPr lang="en-US" noProof="0" dirty="0" smtClean="0"/>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602413"/>
            <a:ext cx="1800225" cy="184150"/>
          </a:xfrm>
          <a:prstGeom prst="rect">
            <a:avLst/>
          </a:prstGeom>
          <a:noFill/>
          <a:ln w="12700">
            <a:noFill/>
            <a:miter lim="800000"/>
            <a:headEnd/>
            <a:tailEnd/>
          </a:ln>
          <a:effectLst/>
        </p:spPr>
        <p:txBody>
          <a:bodyPr wrap="none">
            <a:spAutoFit/>
          </a:bodyPr>
          <a:lstStyle/>
          <a:p>
            <a:pPr eaLnBrk="0" hangingPunct="0">
              <a:spcBef>
                <a:spcPct val="50000"/>
              </a:spcBef>
              <a:defRPr/>
            </a:pPr>
            <a:r>
              <a:rPr lang="en-US" dirty="0"/>
              <a:t>2009 AAAS Annual Meeting</a:t>
            </a:r>
            <a:r>
              <a:rPr lang="en-US" dirty="0">
                <a:solidFill>
                  <a:srgbClr val="000099"/>
                </a:solidFill>
              </a:rPr>
              <a:t>, February 13, 2009</a:t>
            </a: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91140"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91141"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272213"/>
            <a:ext cx="4405312" cy="646331"/>
          </a:xfrm>
          <a:prstGeom prst="rect">
            <a:avLst/>
          </a:prstGeom>
          <a:noFill/>
          <a:ln w="12700">
            <a:noFill/>
            <a:miter lim="800000"/>
            <a:headEnd/>
            <a:tailEnd/>
          </a:ln>
          <a:effectLst/>
        </p:spPr>
        <p:txBody>
          <a:bodyPr>
            <a:spAutoFit/>
          </a:bodyPr>
          <a:lstStyle/>
          <a:p>
            <a:pPr eaLnBrk="0" hangingPunct="0">
              <a:defRPr/>
            </a:pPr>
            <a:r>
              <a:rPr lang="en-US" sz="1200" dirty="0" smtClean="0"/>
              <a:t>Hitachi, January 7, 2010</a:t>
            </a:r>
            <a:endParaRPr lang="en-US" sz="1200" dirty="0"/>
          </a:p>
          <a:p>
            <a:pPr eaLnBrk="0" hangingPunct="0">
              <a:defRPr/>
            </a:pPr>
            <a:endParaRPr lang="en-US" sz="1200" dirty="0" smtClean="0">
              <a:solidFill>
                <a:srgbClr val="000099"/>
              </a:solidFill>
            </a:endParaRPr>
          </a:p>
          <a:p>
            <a:pPr eaLnBrk="0" hangingPunct="0">
              <a:defRPr/>
            </a:pPr>
            <a:endParaRPr lang="en-US" sz="1200" dirty="0">
              <a:solidFill>
                <a:srgbClr val="000099"/>
              </a:solidFill>
            </a:endParaRP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1413"/>
            <a:ext cx="8229600" cy="4799012"/>
          </a:xfrm>
        </p:spPr>
        <p:txBody>
          <a:bodyPr/>
          <a:lstStyle/>
          <a:p>
            <a:pPr lvl="0"/>
            <a:endParaRPr lang="en-US" noProof="0" dirty="0" smtClean="0"/>
          </a:p>
        </p:txBody>
      </p:sp>
      <p:sp>
        <p:nvSpPr>
          <p:cNvPr id="4"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1413"/>
            <a:ext cx="8229600" cy="4799012"/>
          </a:xfrm>
        </p:spPr>
        <p:txBody>
          <a:bodyPr/>
          <a:lstStyle/>
          <a:p>
            <a:pPr lvl="0"/>
            <a:endParaRPr lang="en-US" noProof="0" dirty="0" smtClean="0"/>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E56377-246A-4139-A93B-0D26620964E1}"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12860888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272213"/>
            <a:ext cx="4405312" cy="461962"/>
          </a:xfrm>
          <a:prstGeom prst="rect">
            <a:avLst/>
          </a:prstGeom>
          <a:noFill/>
          <a:ln w="12700">
            <a:noFill/>
            <a:miter lim="800000"/>
            <a:headEnd/>
            <a:tailEnd/>
          </a:ln>
          <a:effectLst/>
        </p:spPr>
        <p:txBody>
          <a:bodyPr>
            <a:spAutoFit/>
          </a:bodyPr>
          <a:lstStyle/>
          <a:p>
            <a:pPr eaLnBrk="0" hangingPunct="0">
              <a:defRPr/>
            </a:pPr>
            <a:r>
              <a:rPr lang="en-US" sz="1200" dirty="0"/>
              <a:t>Office of Inspector General Regional Training Conference</a:t>
            </a:r>
          </a:p>
          <a:p>
            <a:pPr eaLnBrk="0" hangingPunct="0">
              <a:defRPr/>
            </a:pPr>
            <a:r>
              <a:rPr lang="en-US" sz="1200" dirty="0"/>
              <a:t>Pittsburgh, PA, July 13, 2009</a:t>
            </a:r>
            <a:endParaRPr lang="en-US" sz="1200" dirty="0">
              <a:solidFill>
                <a:srgbClr val="000099"/>
              </a:solidFill>
            </a:endParaRP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56377-246A-4139-A93B-0D26620964E1}"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39198829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1413"/>
            <a:ext cx="8229600" cy="4799012"/>
          </a:xfrm>
        </p:spPr>
        <p:txBody>
          <a:bodyPr/>
          <a:lstStyle/>
          <a:p>
            <a:pPr lvl="0"/>
            <a:endParaRPr lang="en-US" noProof="0" dirty="0" smtClean="0"/>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272213"/>
            <a:ext cx="4405312" cy="461962"/>
          </a:xfrm>
          <a:prstGeom prst="rect">
            <a:avLst/>
          </a:prstGeom>
          <a:noFill/>
          <a:ln w="12700">
            <a:noFill/>
            <a:miter lim="800000"/>
            <a:headEnd/>
            <a:tailEnd/>
          </a:ln>
          <a:effectLst/>
        </p:spPr>
        <p:txBody>
          <a:bodyPr>
            <a:spAutoFit/>
          </a:bodyPr>
          <a:lstStyle/>
          <a:p>
            <a:pPr eaLnBrk="0" hangingPunct="0">
              <a:defRPr/>
            </a:pPr>
            <a:r>
              <a:rPr lang="en-US" sz="1200" dirty="0"/>
              <a:t>Office of Inspector General Regional Training Conference</a:t>
            </a:r>
          </a:p>
          <a:p>
            <a:pPr eaLnBrk="0" hangingPunct="0">
              <a:defRPr/>
            </a:pPr>
            <a:r>
              <a:rPr lang="en-US" sz="1200" dirty="0"/>
              <a:t>Pittsburgh, PA, July 13, 2009</a:t>
            </a:r>
            <a:endParaRPr lang="en-US" sz="1200" dirty="0">
              <a:solidFill>
                <a:srgbClr val="000099"/>
              </a:solidFill>
            </a:endParaRP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E56377-246A-4139-A93B-0D26620964E1}"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6701676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141413"/>
            <a:ext cx="8229600" cy="4799012"/>
          </a:xfrm>
        </p:spPr>
        <p:txBody>
          <a:bodyPr/>
          <a:lstStyle/>
          <a:p>
            <a:pPr lvl="0"/>
            <a:endParaRPr lang="en-US" noProof="0" dirty="0" smtClean="0"/>
          </a:p>
        </p:txBody>
      </p:sp>
      <p:sp>
        <p:nvSpPr>
          <p:cNvPr id="4"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E56377-246A-4139-A93B-0D26620964E1}"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1141591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pic>
        <p:nvPicPr>
          <p:cNvPr id="5" name="Picture 7" descr="NETL Presentation Title Page Final Black DOE Logo"/>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E56377-246A-4139-A93B-0D26620964E1}" type="datetimeFigureOut">
              <a:rPr lang="en-US" smtClean="0"/>
              <a:t>8/6/2014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22344998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82563"/>
            <a:ext cx="8229600" cy="5986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E56377-246A-4139-A93B-0D26620964E1}" type="datetimeFigureOut">
              <a:rPr lang="en-US" smtClean="0"/>
              <a:t>8/6/2014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2110190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56377-246A-4139-A93B-0D26620964E1}" type="datetimeFigureOut">
              <a:rPr lang="en-US" smtClean="0"/>
              <a:t>8/6/2014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3119694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56377-246A-4139-A93B-0D26620964E1}"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313394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E56377-246A-4139-A93B-0D26620964E1}" type="datetimeFigureOut">
              <a:rPr lang="en-US" smtClean="0"/>
              <a:t>8/6/2014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1466624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56377-246A-4139-A93B-0D26620964E1}"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14082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56377-246A-4139-A93B-0D26620964E1}" type="datetimeFigureOut">
              <a:rPr lang="en-US" smtClean="0"/>
              <a:t>8/6/2014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BDB4-CA11-44BB-BAC4-060640E433C9}" type="slidenum">
              <a:rPr lang="en-US" smtClean="0"/>
              <a:t>‹#›</a:t>
            </a:fld>
            <a:endParaRPr lang="en-US"/>
          </a:p>
        </p:txBody>
      </p:sp>
    </p:spTree>
    <p:extLst>
      <p:ext uri="{BB962C8B-B14F-4D97-AF65-F5344CB8AC3E}">
        <p14:creationId xmlns:p14="http://schemas.microsoft.com/office/powerpoint/2010/main" val="13539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602413"/>
            <a:ext cx="2044700" cy="184150"/>
          </a:xfrm>
          <a:prstGeom prst="rect">
            <a:avLst/>
          </a:prstGeom>
          <a:noFill/>
          <a:ln w="12700">
            <a:noFill/>
            <a:miter lim="800000"/>
            <a:headEnd/>
            <a:tailEnd/>
          </a:ln>
          <a:effectLst/>
        </p:spPr>
        <p:txBody>
          <a:bodyPr wrap="none">
            <a:spAutoFit/>
          </a:bodyPr>
          <a:lstStyle/>
          <a:p>
            <a:pPr eaLnBrk="0" hangingPunct="0">
              <a:spcBef>
                <a:spcPct val="50000"/>
              </a:spcBef>
              <a:defRPr/>
            </a:pPr>
            <a:r>
              <a:rPr lang="en-US" dirty="0"/>
              <a:t>Renewable Energy World Conference,</a:t>
            </a:r>
            <a:r>
              <a:rPr lang="en-US" i="0" dirty="0">
                <a:solidFill>
                  <a:srgbClr val="000099"/>
                </a:solidFill>
              </a:rPr>
              <a:t> March 12, 2009</a:t>
            </a: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1360900"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1360901"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5613" y="6480175"/>
            <a:ext cx="4113212" cy="301625"/>
          </a:xfrm>
          <a:prstGeom prst="rect">
            <a:avLst/>
          </a:prstGeom>
        </p:spPr>
        <p:txBody>
          <a:bodyPr/>
          <a:lstStyle/>
          <a:p>
            <a:pPr>
              <a:defRPr/>
            </a:pPr>
            <a:endParaRPr lang="en-US" dirty="0"/>
          </a:p>
        </p:txBody>
      </p:sp>
    </p:spTree>
    <p:extLst>
      <p:ext uri="{BB962C8B-B14F-4D97-AF65-F5344CB8AC3E}">
        <p14:creationId xmlns:p14="http://schemas.microsoft.com/office/powerpoint/2010/main" val="314570863"/>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TL Presentation Title Page Final Black DOE Log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3"/>
          <p:cNvSpPr txBox="1">
            <a:spLocks noChangeArrowheads="1"/>
          </p:cNvSpPr>
          <p:nvPr/>
        </p:nvSpPr>
        <p:spPr bwMode="auto">
          <a:xfrm>
            <a:off x="176213" y="6602413"/>
            <a:ext cx="1800225" cy="184150"/>
          </a:xfrm>
          <a:prstGeom prst="rect">
            <a:avLst/>
          </a:prstGeom>
          <a:noFill/>
          <a:ln w="12700">
            <a:noFill/>
            <a:miter lim="800000"/>
            <a:headEnd/>
            <a:tailEnd/>
          </a:ln>
          <a:effectLst/>
        </p:spPr>
        <p:txBody>
          <a:bodyPr wrap="none">
            <a:spAutoFit/>
          </a:bodyPr>
          <a:lstStyle/>
          <a:p>
            <a:pPr eaLnBrk="0" hangingPunct="0">
              <a:spcBef>
                <a:spcPct val="50000"/>
              </a:spcBef>
              <a:defRPr/>
            </a:pPr>
            <a:r>
              <a:rPr lang="en-US" dirty="0"/>
              <a:t>2009 AAAS Annual Meeting</a:t>
            </a:r>
            <a:r>
              <a:rPr lang="en-US" dirty="0">
                <a:solidFill>
                  <a:srgbClr val="000099"/>
                </a:solidFill>
              </a:rPr>
              <a:t>, February 13, 2009</a:t>
            </a:r>
          </a:p>
        </p:txBody>
      </p:sp>
      <p:sp>
        <p:nvSpPr>
          <p:cNvPr id="6" name="Line 6"/>
          <p:cNvSpPr>
            <a:spLocks noChangeShapeType="1"/>
          </p:cNvSpPr>
          <p:nvPr/>
        </p:nvSpPr>
        <p:spPr bwMode="auto">
          <a:xfrm>
            <a:off x="2744788" y="5029200"/>
            <a:ext cx="5484812" cy="0"/>
          </a:xfrm>
          <a:prstGeom prst="line">
            <a:avLst/>
          </a:prstGeom>
          <a:noFill/>
          <a:ln w="12700">
            <a:solidFill>
              <a:schemeClr val="tx1"/>
            </a:solidFill>
            <a:round/>
            <a:headEnd/>
            <a:tailEnd/>
          </a:ln>
          <a:effectLst/>
        </p:spPr>
        <p:txBody>
          <a:bodyPr/>
          <a:lstStyle/>
          <a:p>
            <a:pPr>
              <a:defRPr/>
            </a:pPr>
            <a:endParaRPr lang="en-US" dirty="0"/>
          </a:p>
        </p:txBody>
      </p:sp>
      <p:sp>
        <p:nvSpPr>
          <p:cNvPr id="91140"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91141"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757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757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14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1413"/>
            <a:ext cx="4038600" cy="4799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82563"/>
            <a:ext cx="8229600" cy="5492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1413"/>
            <a:ext cx="4038600" cy="2322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6325"/>
            <a:ext cx="4038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TL Presentation Title Page Fina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a:off x="3109913" y="5029200"/>
            <a:ext cx="5484812" cy="0"/>
          </a:xfrm>
          <a:prstGeom prst="line">
            <a:avLst/>
          </a:prstGeom>
          <a:noFill/>
          <a:ln w="12700">
            <a:solidFill>
              <a:schemeClr val="tx1"/>
            </a:solidFill>
            <a:round/>
            <a:headEnd/>
            <a:tailEnd/>
          </a:ln>
          <a:effectLst/>
        </p:spPr>
        <p:txBody>
          <a:bodyPr/>
          <a:lstStyle/>
          <a:p>
            <a:pPr>
              <a:defRPr/>
            </a:pPr>
            <a:endParaRPr lang="en-US" sz="500" dirty="0"/>
          </a:p>
        </p:txBody>
      </p:sp>
      <p:sp>
        <p:nvSpPr>
          <p:cNvPr id="6" name="Text Box 3"/>
          <p:cNvSpPr txBox="1">
            <a:spLocks noChangeArrowheads="1"/>
          </p:cNvSpPr>
          <p:nvPr userDrawn="1"/>
        </p:nvSpPr>
        <p:spPr bwMode="auto">
          <a:xfrm>
            <a:off x="76200" y="6319838"/>
            <a:ext cx="4191000" cy="461962"/>
          </a:xfrm>
          <a:prstGeom prst="rect">
            <a:avLst/>
          </a:prstGeom>
          <a:noFill/>
          <a:ln w="12700">
            <a:noFill/>
            <a:miter lim="800000"/>
            <a:headEnd/>
            <a:tailEnd/>
          </a:ln>
          <a:effectLst/>
        </p:spPr>
        <p:txBody>
          <a:bodyPr>
            <a:spAutoFit/>
          </a:bodyPr>
          <a:lstStyle/>
          <a:p>
            <a:pPr eaLnBrk="0" hangingPunct="0">
              <a:defRPr/>
            </a:pPr>
            <a:r>
              <a:rPr lang="en-US" sz="1200" dirty="0"/>
              <a:t>CURC Summer General Membership Meeting</a:t>
            </a:r>
          </a:p>
          <a:p>
            <a:pPr eaLnBrk="0" hangingPunct="0">
              <a:defRPr/>
            </a:pPr>
            <a:r>
              <a:rPr lang="en-US" sz="1200" dirty="0"/>
              <a:t>Washington, DC, June 19, 2009</a:t>
            </a:r>
            <a:endParaRPr lang="en-US" sz="1200" dirty="0">
              <a:solidFill>
                <a:srgbClr val="000099"/>
              </a:solidFill>
            </a:endParaRPr>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0013"/>
            <a:ext cx="8229600" cy="4799012"/>
          </a:xfrm>
        </p:spPr>
        <p:txBody>
          <a:bodyPr/>
          <a:lstStyle/>
          <a:p>
            <a:pPr lvl="0"/>
            <a:endParaRPr lang="en-US" noProof="0" dirty="0"/>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0013"/>
            <a:ext cx="8229600" cy="4799012"/>
          </a:xfrm>
        </p:spPr>
        <p:txBody>
          <a:bodyPr/>
          <a:lstStyle/>
          <a:p>
            <a:pPr lvl="0"/>
            <a:endParaRPr lang="en-US" noProof="0" dirty="0"/>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TL Presentation Title Page Fina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a:off x="3109913" y="5029200"/>
            <a:ext cx="5484812" cy="0"/>
          </a:xfrm>
          <a:prstGeom prst="line">
            <a:avLst/>
          </a:prstGeom>
          <a:noFill/>
          <a:ln w="12700">
            <a:solidFill>
              <a:schemeClr val="tx1"/>
            </a:solidFill>
            <a:round/>
            <a:headEnd/>
            <a:tailEnd/>
          </a:ln>
          <a:effectLst/>
        </p:spPr>
        <p:txBody>
          <a:bodyPr/>
          <a:lstStyle/>
          <a:p>
            <a:pPr>
              <a:defRPr/>
            </a:pPr>
            <a:endParaRPr lang="en-US" sz="500" dirty="0"/>
          </a:p>
        </p:txBody>
      </p:sp>
      <p:sp>
        <p:nvSpPr>
          <p:cNvPr id="6" name="Text Box 3"/>
          <p:cNvSpPr txBox="1">
            <a:spLocks noChangeArrowheads="1"/>
          </p:cNvSpPr>
          <p:nvPr userDrawn="1"/>
        </p:nvSpPr>
        <p:spPr bwMode="auto">
          <a:xfrm>
            <a:off x="76200" y="6319838"/>
            <a:ext cx="4191000" cy="461962"/>
          </a:xfrm>
          <a:prstGeom prst="rect">
            <a:avLst/>
          </a:prstGeom>
          <a:noFill/>
          <a:ln w="12700">
            <a:noFill/>
            <a:miter lim="800000"/>
            <a:headEnd/>
            <a:tailEnd/>
          </a:ln>
          <a:effectLst/>
        </p:spPr>
        <p:txBody>
          <a:bodyPr>
            <a:spAutoFit/>
          </a:bodyPr>
          <a:lstStyle/>
          <a:p>
            <a:pPr eaLnBrk="0" hangingPunct="0">
              <a:defRPr/>
            </a:pPr>
            <a:r>
              <a:rPr lang="en-US" sz="1200" dirty="0"/>
              <a:t>CURC Summer General Membership Meeting</a:t>
            </a:r>
          </a:p>
          <a:p>
            <a:pPr eaLnBrk="0" hangingPunct="0">
              <a:defRPr/>
            </a:pPr>
            <a:r>
              <a:rPr lang="en-US" sz="1200" dirty="0"/>
              <a:t>Washington, DC, June 19, 2009</a:t>
            </a:r>
            <a:endParaRPr lang="en-US" sz="1200" dirty="0">
              <a:solidFill>
                <a:srgbClr val="000099"/>
              </a:solidFill>
            </a:endParaRPr>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563"/>
            <a:ext cx="60198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0013"/>
            <a:ext cx="8229600" cy="4799012"/>
          </a:xfrm>
        </p:spPr>
        <p:txBody>
          <a:bodyPr/>
          <a:lstStyle/>
          <a:p>
            <a:pPr lvl="0"/>
            <a:endParaRPr lang="en-US" noProof="0"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xfrm>
            <a:off x="455613" y="6480175"/>
            <a:ext cx="4113212" cy="301625"/>
          </a:xfrm>
          <a:prstGeom prst="rect">
            <a:avLst/>
          </a:prstGeom>
          <a:ln/>
        </p:spPr>
        <p:txBody>
          <a:bodyPr/>
          <a:lstStyle>
            <a:lvl1pPr>
              <a:defRPr/>
            </a:lvl1pPr>
          </a:lstStyle>
          <a:p>
            <a:pPr>
              <a:defRPr/>
            </a:pPr>
            <a:endParaRPr lang="en-US" dirty="0"/>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0013"/>
            <a:ext cx="8229600" cy="4799012"/>
          </a:xfrm>
        </p:spPr>
        <p:txBody>
          <a:bodyPr/>
          <a:lstStyle/>
          <a:p>
            <a:pPr lvl="0"/>
            <a:endParaRPr lang="en-US" noProof="0" dirty="0"/>
          </a:p>
        </p:txBody>
      </p:sp>
    </p:spTree>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ETL Presentation Title Page Final"/>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a:off x="3109913" y="5029200"/>
            <a:ext cx="5484812" cy="0"/>
          </a:xfrm>
          <a:prstGeom prst="line">
            <a:avLst/>
          </a:prstGeom>
          <a:noFill/>
          <a:ln w="12700">
            <a:solidFill>
              <a:schemeClr val="tx1"/>
            </a:solidFill>
            <a:round/>
            <a:headEnd/>
            <a:tailEnd/>
          </a:ln>
          <a:effectLst/>
        </p:spPr>
        <p:txBody>
          <a:bodyPr/>
          <a:lstStyle/>
          <a:p>
            <a:pPr>
              <a:defRPr/>
            </a:pPr>
            <a:endParaRPr lang="en-US" sz="500" dirty="0"/>
          </a:p>
        </p:txBody>
      </p:sp>
      <p:sp>
        <p:nvSpPr>
          <p:cNvPr id="6" name="Text Box 3"/>
          <p:cNvSpPr txBox="1">
            <a:spLocks noChangeArrowheads="1"/>
          </p:cNvSpPr>
          <p:nvPr userDrawn="1"/>
        </p:nvSpPr>
        <p:spPr bwMode="auto">
          <a:xfrm>
            <a:off x="76200" y="6319838"/>
            <a:ext cx="4191000" cy="461962"/>
          </a:xfrm>
          <a:prstGeom prst="rect">
            <a:avLst/>
          </a:prstGeom>
          <a:noFill/>
          <a:ln w="12700">
            <a:noFill/>
            <a:miter lim="800000"/>
            <a:headEnd/>
            <a:tailEnd/>
          </a:ln>
          <a:effectLst/>
        </p:spPr>
        <p:txBody>
          <a:bodyPr>
            <a:spAutoFit/>
          </a:bodyPr>
          <a:lstStyle/>
          <a:p>
            <a:pPr eaLnBrk="0" hangingPunct="0">
              <a:defRPr/>
            </a:pPr>
            <a:r>
              <a:rPr lang="en-US" sz="1200" dirty="0"/>
              <a:t>CURC Summer General Membership Meeting</a:t>
            </a:r>
          </a:p>
          <a:p>
            <a:pPr eaLnBrk="0" hangingPunct="0">
              <a:defRPr/>
            </a:pPr>
            <a:r>
              <a:rPr lang="en-US" sz="1200" dirty="0"/>
              <a:t>Washington, DC, June 19, 2009</a:t>
            </a:r>
            <a:endParaRPr lang="en-US" sz="1200" dirty="0">
              <a:solidFill>
                <a:srgbClr val="000099"/>
              </a:solidFill>
            </a:endParaRPr>
          </a:p>
        </p:txBody>
      </p:sp>
      <p:sp>
        <p:nvSpPr>
          <p:cNvPr id="693252" name="Rectangle 4"/>
          <p:cNvSpPr>
            <a:spLocks noGrp="1" noChangeArrowheads="1"/>
          </p:cNvSpPr>
          <p:nvPr>
            <p:ph type="ctrTitle" sz="quarter"/>
          </p:nvPr>
        </p:nvSpPr>
        <p:spPr>
          <a:xfrm>
            <a:off x="2741613" y="4508500"/>
            <a:ext cx="6170612" cy="488950"/>
          </a:xfrm>
        </p:spPr>
        <p:txBody>
          <a:bodyPr anchor="b"/>
          <a:lstStyle>
            <a:lvl1pPr algn="l" fontAlgn="t">
              <a:defRPr sz="2600"/>
            </a:lvl1pPr>
          </a:lstStyle>
          <a:p>
            <a:r>
              <a:rPr lang="en-US"/>
              <a:t>Click to edit Master title style</a:t>
            </a:r>
          </a:p>
        </p:txBody>
      </p:sp>
      <p:sp>
        <p:nvSpPr>
          <p:cNvPr id="693253" name="Rectangle 5"/>
          <p:cNvSpPr>
            <a:spLocks noGrp="1" noChangeArrowheads="1"/>
          </p:cNvSpPr>
          <p:nvPr>
            <p:ph type="subTitle" sz="quarter" idx="1"/>
          </p:nvPr>
        </p:nvSpPr>
        <p:spPr>
          <a:xfrm>
            <a:off x="2741613" y="5027613"/>
            <a:ext cx="6170612" cy="366712"/>
          </a:xfrm>
          <a:ln w="12700"/>
        </p:spPr>
        <p:txBody>
          <a:bodyPr>
            <a:spAutoFit/>
          </a:bodyPr>
          <a:lstStyle>
            <a:lvl1pPr marL="0" indent="0">
              <a:buFontTx/>
              <a:buNone/>
              <a:defRPr sz="1800" b="0"/>
            </a:lvl1pPr>
          </a:lstStyle>
          <a:p>
            <a:r>
              <a:rPr lang="en-US"/>
              <a:t>Click to edit Master subtitle style</a:t>
            </a:r>
          </a:p>
        </p:txBody>
      </p:sp>
    </p:spTree>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0.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image" Target="../media/image6.jpe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theme" Target="../theme/theme11.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6.jpe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image" Target="../media/image6.jpeg"/><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6.jpe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5.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6.jpeg"/></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6.jpe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6.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6.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6.jpe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 name="Picture 2" descr="G:\Helen\lab.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269497" y="6626775"/>
            <a:ext cx="804295" cy="23941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p:cNvSpPr>
            <a:spLocks noChangeArrowheads="1"/>
          </p:cNvSpPr>
          <p:nvPr userDrawn="1"/>
        </p:nvSpPr>
        <p:spPr bwMode="auto">
          <a:xfrm>
            <a:off x="4129533" y="6629400"/>
            <a:ext cx="4906632" cy="184666"/>
          </a:xfrm>
          <a:prstGeom prst="rect">
            <a:avLst/>
          </a:prstGeom>
          <a:noFill/>
          <a:ln w="9525">
            <a:noFill/>
            <a:miter lim="800000"/>
            <a:headEnd/>
            <a:tailEnd/>
          </a:ln>
        </p:spPr>
        <p:txBody>
          <a:bodyPr wrap="square" lIns="0" tIns="0" rIns="0" bIns="0">
            <a:spAutoFit/>
          </a:bodyPr>
          <a:lstStyle/>
          <a:p>
            <a:pPr algn="r" fontAlgn="base">
              <a:spcBef>
                <a:spcPct val="0"/>
              </a:spcBef>
              <a:spcAft>
                <a:spcPct val="0"/>
              </a:spcAft>
            </a:pPr>
            <a:r>
              <a:rPr lang="en-US" sz="1200" b="1" i="0" dirty="0">
                <a:solidFill>
                  <a:srgbClr val="000000"/>
                </a:solidFill>
                <a:latin typeface="Calibri" pitchFamily="34" charset="0"/>
              </a:rPr>
              <a:t>High Performance Computational Fluid-Thermal Sciences &amp; Engineering Lab</a:t>
            </a:r>
            <a:endParaRPr lang="en-US" sz="1200" i="0" dirty="0">
              <a:solidFill>
                <a:srgbClr val="000000"/>
              </a:solidFill>
              <a:latin typeface="Calibri" pitchFamily="34" charset="0"/>
            </a:endParaRPr>
          </a:p>
        </p:txBody>
      </p:sp>
      <p:sp>
        <p:nvSpPr>
          <p:cNvPr id="17" name="Line 11"/>
          <p:cNvSpPr>
            <a:spLocks noChangeShapeType="1"/>
          </p:cNvSpPr>
          <p:nvPr userDrawn="1"/>
        </p:nvSpPr>
        <p:spPr bwMode="auto">
          <a:xfrm flipH="1">
            <a:off x="1066800" y="6583330"/>
            <a:ext cx="8077200" cy="0"/>
          </a:xfrm>
          <a:prstGeom prst="line">
            <a:avLst/>
          </a:prstGeom>
          <a:noFill/>
          <a:ln w="63500" cmpd="thickThin">
            <a:solidFill>
              <a:srgbClr val="0070C0"/>
            </a:solidFill>
            <a:round/>
            <a:headEnd/>
            <a:tailEnd/>
          </a:ln>
          <a:effectLst/>
        </p:spPr>
        <p:txBody>
          <a:bodyPr/>
          <a:lstStyle/>
          <a:p>
            <a:pPr fontAlgn="base">
              <a:spcBef>
                <a:spcPct val="0"/>
              </a:spcBef>
              <a:spcAft>
                <a:spcPct val="0"/>
              </a:spcAft>
            </a:pPr>
            <a:endParaRPr lang="en-US" b="1" dirty="0">
              <a:solidFill>
                <a:srgbClr val="000000"/>
              </a:solidFill>
            </a:endParaRPr>
          </a:p>
        </p:txBody>
      </p:sp>
      <p:pic>
        <p:nvPicPr>
          <p:cNvPr id="18" name="Picture 9" descr="VT"/>
          <p:cNvPicPr>
            <a:picLocks noChangeAspect="1" noChangeArrowheads="1"/>
          </p:cNvPicPr>
          <p:nvPr userDrawn="1"/>
        </p:nvPicPr>
        <p:blipFill>
          <a:blip r:embed="rId17"/>
          <a:srcRect/>
          <a:stretch>
            <a:fillRect/>
          </a:stretch>
        </p:blipFill>
        <p:spPr bwMode="auto">
          <a:xfrm>
            <a:off x="13808" y="6278413"/>
            <a:ext cx="1216025" cy="547688"/>
          </a:xfrm>
          <a:prstGeom prst="rect">
            <a:avLst/>
          </a:prstGeom>
          <a:noFill/>
        </p:spPr>
      </p:pic>
    </p:spTree>
  </p:cSld>
  <p:clrMap bg1="lt1" tx1="dk1" bg2="lt2" tx2="dk2" accent1="accent1" accent2="accent2" accent3="accent3" accent4="accent4" accent5="accent5" accent6="accent6" hlink="hlink" folHlink="folHlink"/>
  <p:sldLayoutIdLst>
    <p:sldLayoutId id="2147486347" r:id="rId1"/>
    <p:sldLayoutId id="2147486195" r:id="rId2"/>
    <p:sldLayoutId id="2147486379" r:id="rId3"/>
    <p:sldLayoutId id="2147486194" r:id="rId4"/>
    <p:sldLayoutId id="2147486193" r:id="rId5"/>
    <p:sldLayoutId id="2147486192" r:id="rId6"/>
    <p:sldLayoutId id="2147486191" r:id="rId7"/>
    <p:sldLayoutId id="2147486190" r:id="rId8"/>
    <p:sldLayoutId id="2147486189" r:id="rId9"/>
    <p:sldLayoutId id="2147486188" r:id="rId10"/>
    <p:sldLayoutId id="2147486187" r:id="rId11"/>
    <p:sldLayoutId id="2147486186" r:id="rId12"/>
    <p:sldLayoutId id="2147486185" r:id="rId13"/>
    <p:sldLayoutId id="2147486184" r:id="rId14"/>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42" name="Picture 2" descr="Footer G-Tone-Thin-2"/>
          <p:cNvPicPr>
            <a:picLocks noChangeAspect="1" noChangeArrowheads="1"/>
          </p:cNvPicPr>
          <p:nvPr/>
        </p:nvPicPr>
        <p:blipFill>
          <a:blip r:embed="rId14" cstate="print"/>
          <a:srcRect/>
          <a:stretch>
            <a:fillRect/>
          </a:stretch>
        </p:blipFill>
        <p:spPr bwMode="auto">
          <a:xfrm>
            <a:off x="0" y="6307138"/>
            <a:ext cx="9144000" cy="228600"/>
          </a:xfrm>
          <a:prstGeom prst="rect">
            <a:avLst/>
          </a:prstGeom>
          <a:noFill/>
          <a:ln w="9525">
            <a:noFill/>
            <a:miter lim="800000"/>
            <a:headEnd/>
            <a:tailEnd/>
          </a:ln>
        </p:spPr>
      </p:pic>
      <p:sp>
        <p:nvSpPr>
          <p:cNvPr id="112643"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12644"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12645" name="Group 5"/>
          <p:cNvGrpSpPr>
            <a:grpSpLocks/>
          </p:cNvGrpSpPr>
          <p:nvPr/>
        </p:nvGrpSpPr>
        <p:grpSpPr bwMode="auto">
          <a:xfrm>
            <a:off x="0" y="6329363"/>
            <a:ext cx="371475" cy="184150"/>
            <a:chOff x="-2" y="4061"/>
            <a:chExt cx="234" cy="116"/>
          </a:xfrm>
        </p:grpSpPr>
        <p:sp>
          <p:nvSpPr>
            <p:cNvPr id="90118"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90119"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68C83220-A1FC-415D-A0F2-05D2773DC3E7}"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90120" name="Rectangle 8"/>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54" r:id="rId1"/>
    <p:sldLayoutId id="2147486287" r:id="rId2"/>
    <p:sldLayoutId id="2147486286" r:id="rId3"/>
    <p:sldLayoutId id="2147486285" r:id="rId4"/>
    <p:sldLayoutId id="2147486284" r:id="rId5"/>
    <p:sldLayoutId id="2147486283" r:id="rId6"/>
    <p:sldLayoutId id="2147486282" r:id="rId7"/>
    <p:sldLayoutId id="2147486281" r:id="rId8"/>
    <p:sldLayoutId id="2147486280" r:id="rId9"/>
    <p:sldLayoutId id="2147486279" r:id="rId10"/>
    <p:sldLayoutId id="2147486278" r:id="rId11"/>
    <p:sldLayoutId id="2147486277"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Picture 2" descr="Footer G-Tone-Thin-2"/>
          <p:cNvPicPr>
            <a:picLocks noChangeAspect="1" noChangeArrowheads="1"/>
          </p:cNvPicPr>
          <p:nvPr/>
        </p:nvPicPr>
        <p:blipFill>
          <a:blip r:embed="rId16" cstate="print"/>
          <a:srcRect/>
          <a:stretch>
            <a:fillRect/>
          </a:stretch>
        </p:blipFill>
        <p:spPr bwMode="auto">
          <a:xfrm>
            <a:off x="0" y="6307138"/>
            <a:ext cx="9144000" cy="228600"/>
          </a:xfrm>
          <a:prstGeom prst="rect">
            <a:avLst/>
          </a:prstGeom>
          <a:noFill/>
          <a:ln w="9525">
            <a:noFill/>
            <a:miter lim="800000"/>
            <a:headEnd/>
            <a:tailEnd/>
          </a:ln>
        </p:spPr>
      </p:pic>
      <p:sp>
        <p:nvSpPr>
          <p:cNvPr id="136195"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36196"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36197"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D5EB1EF4-85D2-4580-AA53-028F26027FC1}"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63" r:id="rId1"/>
    <p:sldLayoutId id="2147486300" r:id="rId2"/>
    <p:sldLayoutId id="2147486299" r:id="rId3"/>
    <p:sldLayoutId id="2147486298" r:id="rId4"/>
    <p:sldLayoutId id="2147486297" r:id="rId5"/>
    <p:sldLayoutId id="2147486296" r:id="rId6"/>
    <p:sldLayoutId id="2147486295" r:id="rId7"/>
    <p:sldLayoutId id="2147486294" r:id="rId8"/>
    <p:sldLayoutId id="2147486293" r:id="rId9"/>
    <p:sldLayoutId id="2147486292" r:id="rId10"/>
    <p:sldLayoutId id="2147486291" r:id="rId11"/>
    <p:sldLayoutId id="2147486290" r:id="rId12"/>
    <p:sldLayoutId id="2147486289" r:id="rId13"/>
    <p:sldLayoutId id="2147486288" r:id="rId14"/>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1554" name="Picture 2" descr="Footer G-Tone-Thin-2"/>
          <p:cNvPicPr>
            <a:picLocks noChangeAspect="1" noChangeArrowheads="1"/>
          </p:cNvPicPr>
          <p:nvPr/>
        </p:nvPicPr>
        <p:blipFill>
          <a:blip r:embed="rId13" cstate="print"/>
          <a:srcRect/>
          <a:stretch>
            <a:fillRect/>
          </a:stretch>
        </p:blipFill>
        <p:spPr bwMode="auto">
          <a:xfrm>
            <a:off x="0" y="6307138"/>
            <a:ext cx="9144000" cy="228600"/>
          </a:xfrm>
          <a:prstGeom prst="rect">
            <a:avLst/>
          </a:prstGeom>
          <a:noFill/>
          <a:ln w="9525">
            <a:noFill/>
            <a:miter lim="800000"/>
            <a:headEnd/>
            <a:tailEnd/>
          </a:ln>
        </p:spPr>
      </p:pic>
      <p:sp>
        <p:nvSpPr>
          <p:cNvPr id="151555"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51556"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51557"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A8C26B60-27DF-4A0C-A1F4-D16BCEBA9681}" type="slidenum">
                <a:rPr lang="en-US" b="1" i="0">
                  <a:solidFill>
                    <a:schemeClr val="tx1"/>
                  </a:solidFill>
                  <a:latin typeface="Arial Black" pitchFamily="34" charset="0"/>
                </a:rPr>
                <a:pPr algn="ctr">
                  <a:spcBef>
                    <a:spcPct val="50000"/>
                  </a:spcBef>
                  <a:defRPr/>
                </a:pPr>
                <a:t>‹#›</a:t>
              </a:fld>
              <a:endParaRPr lang="en-US" b="1" i="0" dirty="0">
                <a:solidFill>
                  <a:schemeClr val="tx1"/>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11" r:id="rId1"/>
    <p:sldLayoutId id="2147486310" r:id="rId2"/>
    <p:sldLayoutId id="2147486309" r:id="rId3"/>
    <p:sldLayoutId id="2147486308" r:id="rId4"/>
    <p:sldLayoutId id="2147486307" r:id="rId5"/>
    <p:sldLayoutId id="2147486306" r:id="rId6"/>
    <p:sldLayoutId id="2147486305" r:id="rId7"/>
    <p:sldLayoutId id="2147486304" r:id="rId8"/>
    <p:sldLayoutId id="2147486303" r:id="rId9"/>
    <p:sldLayoutId id="2147486302" r:id="rId10"/>
    <p:sldLayoutId id="2147486301"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42"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sp>
        <p:nvSpPr>
          <p:cNvPr id="163843"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63844"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63845"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F2DD2FDD-7DBB-44AB-9888-0E28907D2189}" type="slidenum">
                <a:rPr lang="en-US" b="1">
                  <a:solidFill>
                    <a:srgbClr val="000000"/>
                  </a:solidFill>
                  <a:latin typeface="Arial Black" pitchFamily="34" charset="0"/>
                </a:rPr>
                <a:pPr algn="ctr">
                  <a:spcBef>
                    <a:spcPct val="50000"/>
                  </a:spcBef>
                  <a:defRPr/>
                </a:pPr>
                <a:t>‹#›</a:t>
              </a:fld>
              <a:endParaRPr lang="en-US" b="1"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64" r:id="rId1"/>
    <p:sldLayoutId id="2147486323" r:id="rId2"/>
    <p:sldLayoutId id="2147486322" r:id="rId3"/>
    <p:sldLayoutId id="2147486321" r:id="rId4"/>
    <p:sldLayoutId id="2147486320" r:id="rId5"/>
    <p:sldLayoutId id="2147486319" r:id="rId6"/>
    <p:sldLayoutId id="2147486318" r:id="rId7"/>
    <p:sldLayoutId id="2147486317" r:id="rId8"/>
    <p:sldLayoutId id="2147486316" r:id="rId9"/>
    <p:sldLayoutId id="2147486315" r:id="rId10"/>
    <p:sldLayoutId id="2147486314" r:id="rId11"/>
    <p:sldLayoutId id="2147486313" r:id="rId12"/>
    <p:sldLayoutId id="2147486312" r:id="rId13"/>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sp>
        <p:nvSpPr>
          <p:cNvPr id="178179"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78180"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78181"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65EAB2BF-1887-43B4-9774-618882133BE0}" type="slidenum">
                <a:rPr lang="en-US" b="1">
                  <a:solidFill>
                    <a:srgbClr val="000000"/>
                  </a:solidFill>
                  <a:latin typeface="Arial Black" pitchFamily="34" charset="0"/>
                </a:rPr>
                <a:pPr algn="ctr">
                  <a:spcBef>
                    <a:spcPct val="50000"/>
                  </a:spcBef>
                  <a:defRPr/>
                </a:pPr>
                <a:t>‹#›</a:t>
              </a:fld>
              <a:endParaRPr lang="en-US" b="1"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65" r:id="rId1"/>
    <p:sldLayoutId id="2147486335" r:id="rId2"/>
    <p:sldLayoutId id="2147486334" r:id="rId3"/>
    <p:sldLayoutId id="2147486333" r:id="rId4"/>
    <p:sldLayoutId id="2147486332" r:id="rId5"/>
    <p:sldLayoutId id="2147486331" r:id="rId6"/>
    <p:sldLayoutId id="2147486330" r:id="rId7"/>
    <p:sldLayoutId id="2147486329" r:id="rId8"/>
    <p:sldLayoutId id="2147486328" r:id="rId9"/>
    <p:sldLayoutId id="2147486327" r:id="rId10"/>
    <p:sldLayoutId id="2147486326" r:id="rId11"/>
    <p:sldLayoutId id="2147486325" r:id="rId12"/>
    <p:sldLayoutId id="2147486324" r:id="rId13"/>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2514" name="Picture 2" descr="Footer G-Tone-Thin-2"/>
          <p:cNvPicPr>
            <a:picLocks noChangeAspect="1" noChangeArrowheads="1"/>
          </p:cNvPicPr>
          <p:nvPr/>
        </p:nvPicPr>
        <p:blipFill>
          <a:blip r:embed="rId14" cstate="print"/>
          <a:srcRect/>
          <a:stretch>
            <a:fillRect/>
          </a:stretch>
        </p:blipFill>
        <p:spPr bwMode="auto">
          <a:xfrm>
            <a:off x="0" y="6307138"/>
            <a:ext cx="9144000" cy="228600"/>
          </a:xfrm>
          <a:prstGeom prst="rect">
            <a:avLst/>
          </a:prstGeom>
          <a:noFill/>
          <a:ln w="9525">
            <a:noFill/>
            <a:miter lim="800000"/>
            <a:headEnd/>
            <a:tailEnd/>
          </a:ln>
        </p:spPr>
      </p:pic>
      <p:sp>
        <p:nvSpPr>
          <p:cNvPr id="192515"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92516"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92517"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2034C0E7-10D4-4219-BE9D-8891388550EF}" type="slidenum">
                <a:rPr lang="en-US" b="1">
                  <a:solidFill>
                    <a:srgbClr val="000000"/>
                  </a:solidFill>
                  <a:latin typeface="Arial Black" pitchFamily="34" charset="0"/>
                </a:rPr>
                <a:pPr algn="ctr">
                  <a:spcBef>
                    <a:spcPct val="50000"/>
                  </a:spcBef>
                  <a:defRPr/>
                </a:pPr>
                <a:t>‹#›</a:t>
              </a:fld>
              <a:endParaRPr lang="en-US" b="1" dirty="0">
                <a:solidFill>
                  <a:srgbClr val="000000"/>
                </a:solidFill>
                <a:latin typeface="Arial Black" pitchFamily="34" charset="0"/>
              </a:endParaRPr>
            </a:p>
          </p:txBody>
        </p:sp>
      </p:grpSp>
      <p:sp>
        <p:nvSpPr>
          <p:cNvPr id="692238" name="Rectangle 14"/>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66" r:id="rId1"/>
    <p:sldLayoutId id="2147486346" r:id="rId2"/>
    <p:sldLayoutId id="2147486345" r:id="rId3"/>
    <p:sldLayoutId id="2147486344" r:id="rId4"/>
    <p:sldLayoutId id="2147486343" r:id="rId5"/>
    <p:sldLayoutId id="2147486342" r:id="rId6"/>
    <p:sldLayoutId id="2147486341" r:id="rId7"/>
    <p:sldLayoutId id="2147486340" r:id="rId8"/>
    <p:sldLayoutId id="2147486339" r:id="rId9"/>
    <p:sldLayoutId id="2147486338" r:id="rId10"/>
    <p:sldLayoutId id="2147486337" r:id="rId11"/>
    <p:sldLayoutId id="2147486336"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2"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7A4DBCCD-85A1-4EC8-A6DA-06B4009CE55D}"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2"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7A4DBCCD-85A1-4EC8-A6DA-06B4009CE55D}"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2"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7A4DBCCD-85A1-4EC8-A6DA-06B4009CE55D}"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Footer G-Tone-Thin-2"/>
          <p:cNvPicPr>
            <a:picLocks noChangeAspect="1" noChangeArrowheads="1"/>
          </p:cNvPicPr>
          <p:nvPr/>
        </p:nvPicPr>
        <p:blipFill>
          <a:blip r:embed="rId2" cstate="print"/>
          <a:srcRect/>
          <a:stretch>
            <a:fillRect/>
          </a:stretch>
        </p:blipFill>
        <p:spPr bwMode="auto">
          <a:xfrm>
            <a:off x="0" y="6307138"/>
            <a:ext cx="9144000" cy="228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7A4DBCCD-85A1-4EC8-A6DA-06B4009CE55D}"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56377-246A-4139-A93B-0D26620964E1}" type="datetimeFigureOut">
              <a:rPr lang="en-US" smtClean="0"/>
              <a:t>8/6/2014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FBDB4-CA11-44BB-BAC4-060640E433C9}" type="slidenum">
              <a:rPr lang="en-US" smtClean="0"/>
              <a:t>‹#›</a:t>
            </a:fld>
            <a:endParaRPr lang="en-US"/>
          </a:p>
        </p:txBody>
      </p:sp>
    </p:spTree>
    <p:extLst>
      <p:ext uri="{BB962C8B-B14F-4D97-AF65-F5344CB8AC3E}">
        <p14:creationId xmlns:p14="http://schemas.microsoft.com/office/powerpoint/2010/main" val="1329078426"/>
      </p:ext>
    </p:extLst>
  </p:cSld>
  <p:clrMap bg1="lt1" tx1="dk1" bg2="lt2" tx2="dk2" accent1="accent1" accent2="accent2" accent3="accent3" accent4="accent4" accent5="accent5" accent6="accent6" hlink="hlink" folHlink="folHlink"/>
  <p:sldLayoutIdLst>
    <p:sldLayoutId id="2147486381" r:id="rId1"/>
    <p:sldLayoutId id="2147486382" r:id="rId2"/>
    <p:sldLayoutId id="2147486383" r:id="rId3"/>
    <p:sldLayoutId id="2147486384" r:id="rId4"/>
    <p:sldLayoutId id="2147486385" r:id="rId5"/>
    <p:sldLayoutId id="2147486386" r:id="rId6"/>
    <p:sldLayoutId id="2147486387" r:id="rId7"/>
    <p:sldLayoutId id="2147486388" r:id="rId8"/>
    <p:sldLayoutId id="2147486389" r:id="rId9"/>
    <p:sldLayoutId id="2147486390" r:id="rId10"/>
    <p:sldLayoutId id="21474863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2" descr="Footer G-Tone-Thin-2"/>
          <p:cNvPicPr>
            <a:picLocks noChangeAspect="1" noChangeArrowheads="1"/>
          </p:cNvPicPr>
          <p:nvPr/>
        </p:nvPicPr>
        <p:blipFill>
          <a:blip r:embed="rId14" cstate="print"/>
          <a:srcRect/>
          <a:stretch>
            <a:fillRect/>
          </a:stretch>
        </p:blipFill>
        <p:spPr bwMode="auto">
          <a:xfrm>
            <a:off x="0" y="6307138"/>
            <a:ext cx="9144000" cy="228600"/>
          </a:xfrm>
          <a:prstGeom prst="rect">
            <a:avLst/>
          </a:prstGeom>
          <a:noFill/>
          <a:ln w="9525">
            <a:noFill/>
            <a:miter lim="800000"/>
            <a:headEnd/>
            <a:tailEnd/>
          </a:ln>
        </p:spPr>
      </p:pic>
      <p:sp>
        <p:nvSpPr>
          <p:cNvPr id="1638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638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6389" name="Group 5"/>
          <p:cNvGrpSpPr>
            <a:grpSpLocks/>
          </p:cNvGrpSpPr>
          <p:nvPr/>
        </p:nvGrpSpPr>
        <p:grpSpPr bwMode="auto">
          <a:xfrm>
            <a:off x="0" y="6329363"/>
            <a:ext cx="371475" cy="184150"/>
            <a:chOff x="-2" y="4061"/>
            <a:chExt cx="234" cy="116"/>
          </a:xfrm>
        </p:grpSpPr>
        <p:sp>
          <p:nvSpPr>
            <p:cNvPr id="1359878"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1359879"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F3E23CD7-C54C-4F06-B112-28819EF7713A}" type="slidenum">
                <a:rPr lang="en-US" b="1" i="0">
                  <a:solidFill>
                    <a:schemeClr val="tx1"/>
                  </a:solidFill>
                  <a:latin typeface="Arial Black" pitchFamily="34" charset="0"/>
                </a:rPr>
                <a:pPr algn="ctr">
                  <a:spcBef>
                    <a:spcPct val="50000"/>
                  </a:spcBef>
                  <a:defRPr/>
                </a:pPr>
                <a:t>‹#›</a:t>
              </a:fld>
              <a:endParaRPr lang="en-US" b="1" i="0" dirty="0">
                <a:solidFill>
                  <a:schemeClr val="tx1"/>
                </a:solidFill>
                <a:latin typeface="Arial Black" pitchFamily="34" charset="0"/>
              </a:endParaRPr>
            </a:p>
          </p:txBody>
        </p:sp>
      </p:grpSp>
      <p:sp>
        <p:nvSpPr>
          <p:cNvPr id="1359880" name="Rectangle 8"/>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48" r:id="rId1"/>
    <p:sldLayoutId id="2147486205" r:id="rId2"/>
    <p:sldLayoutId id="2147486204" r:id="rId3"/>
    <p:sldLayoutId id="2147486203" r:id="rId4"/>
    <p:sldLayoutId id="2147486202" r:id="rId5"/>
    <p:sldLayoutId id="2147486201" r:id="rId6"/>
    <p:sldLayoutId id="2147486200" r:id="rId7"/>
    <p:sldLayoutId id="2147486199" r:id="rId8"/>
    <p:sldLayoutId id="2147486198" r:id="rId9"/>
    <p:sldLayoutId id="2147486197" r:id="rId10"/>
    <p:sldLayoutId id="2147486196" r:id="rId11"/>
    <p:sldLayoutId id="2147486376"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2" descr="Footer G-Tone-Thin-2"/>
          <p:cNvPicPr>
            <a:picLocks noChangeAspect="1" noChangeArrowheads="1"/>
          </p:cNvPicPr>
          <p:nvPr/>
        </p:nvPicPr>
        <p:blipFill>
          <a:blip r:embed="rId16" cstate="print"/>
          <a:srcRect/>
          <a:stretch>
            <a:fillRect/>
          </a:stretch>
        </p:blipFill>
        <p:spPr bwMode="auto">
          <a:xfrm>
            <a:off x="0" y="6307138"/>
            <a:ext cx="9144000" cy="228600"/>
          </a:xfrm>
          <a:prstGeom prst="rect">
            <a:avLst/>
          </a:prstGeom>
          <a:noFill/>
          <a:ln w="9525">
            <a:noFill/>
            <a:miter lim="800000"/>
            <a:headEnd/>
            <a:tailEnd/>
          </a:ln>
        </p:spPr>
      </p:pic>
      <p:sp>
        <p:nvSpPr>
          <p:cNvPr id="28675"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8676"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8677" name="Group 5"/>
          <p:cNvGrpSpPr>
            <a:grpSpLocks/>
          </p:cNvGrpSpPr>
          <p:nvPr/>
        </p:nvGrpSpPr>
        <p:grpSpPr bwMode="auto">
          <a:xfrm>
            <a:off x="0" y="6329363"/>
            <a:ext cx="371475" cy="184150"/>
            <a:chOff x="-2" y="4061"/>
            <a:chExt cx="234" cy="116"/>
          </a:xfrm>
        </p:grpSpPr>
        <p:sp>
          <p:nvSpPr>
            <p:cNvPr id="90118"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90119"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CE6A33ED-CAB3-41F4-8C13-B35EAD6585D2}" type="slidenum">
                <a:rPr lang="en-US" b="1" i="0">
                  <a:solidFill>
                    <a:schemeClr val="tx1"/>
                  </a:solidFill>
                  <a:latin typeface="Arial Black" pitchFamily="34" charset="0"/>
                </a:rPr>
                <a:pPr algn="ctr">
                  <a:spcBef>
                    <a:spcPct val="50000"/>
                  </a:spcBef>
                  <a:defRPr/>
                </a:pPr>
                <a:t>‹#›</a:t>
              </a:fld>
              <a:endParaRPr lang="en-US" b="1" i="0" dirty="0">
                <a:solidFill>
                  <a:schemeClr val="tx1"/>
                </a:solidFill>
                <a:latin typeface="Arial Black" pitchFamily="34" charset="0"/>
              </a:endParaRPr>
            </a:p>
          </p:txBody>
        </p:sp>
      </p:grpSp>
      <p:sp>
        <p:nvSpPr>
          <p:cNvPr id="90120" name="Rectangle 8"/>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49" r:id="rId1"/>
    <p:sldLayoutId id="2147486217" r:id="rId2"/>
    <p:sldLayoutId id="2147486216" r:id="rId3"/>
    <p:sldLayoutId id="2147486215" r:id="rId4"/>
    <p:sldLayoutId id="2147486214" r:id="rId5"/>
    <p:sldLayoutId id="2147486213" r:id="rId6"/>
    <p:sldLayoutId id="2147486212" r:id="rId7"/>
    <p:sldLayoutId id="2147486211" r:id="rId8"/>
    <p:sldLayoutId id="2147486210" r:id="rId9"/>
    <p:sldLayoutId id="2147486209" r:id="rId10"/>
    <p:sldLayoutId id="2147486208" r:id="rId11"/>
    <p:sldLayoutId id="2147486207" r:id="rId12"/>
    <p:sldLayoutId id="2147486206" r:id="rId13"/>
    <p:sldLayoutId id="2147486377" r:id="rId14"/>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grpSp>
        <p:nvGrpSpPr>
          <p:cNvPr id="43011" name="Group 9"/>
          <p:cNvGrpSpPr>
            <a:grpSpLocks/>
          </p:cNvGrpSpPr>
          <p:nvPr/>
        </p:nvGrpSpPr>
        <p:grpSpPr bwMode="auto">
          <a:xfrm>
            <a:off x="0" y="6329363"/>
            <a:ext cx="371475" cy="246062"/>
            <a:chOff x="-2" y="4061"/>
            <a:chExt cx="234" cy="155"/>
          </a:xfrm>
        </p:grpSpPr>
        <p:sp>
          <p:nvSpPr>
            <p:cNvPr id="692230" name="Oval 6"/>
            <p:cNvSpPr>
              <a:spLocks noChangeArrowheads="1"/>
            </p:cNvSpPr>
            <p:nvPr/>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lgn="ctr" eaLnBrk="0" hangingPunct="0">
                <a:spcBef>
                  <a:spcPct val="50000"/>
                </a:spcBef>
                <a:defRPr/>
              </a:pPr>
              <a:endParaRPr lang="en-US" sz="1200" b="1" dirty="0">
                <a:solidFill>
                  <a:prstClr val="black"/>
                </a:solidFill>
                <a:latin typeface="Arial"/>
              </a:endParaRPr>
            </a:p>
          </p:txBody>
        </p:sp>
        <p:sp>
          <p:nvSpPr>
            <p:cNvPr id="692231" name="Text Box 7"/>
            <p:cNvSpPr txBox="1">
              <a:spLocks noChangeArrowheads="1"/>
            </p:cNvSpPr>
            <p:nvPr/>
          </p:nvSpPr>
          <p:spPr bwMode="auto">
            <a:xfrm>
              <a:off x="-2" y="4061"/>
              <a:ext cx="234" cy="155"/>
            </a:xfrm>
            <a:prstGeom prst="rect">
              <a:avLst/>
            </a:prstGeom>
            <a:noFill/>
            <a:ln w="9525" algn="ctr">
              <a:noFill/>
              <a:miter lim="800000"/>
              <a:headEnd/>
              <a:tailEnd/>
            </a:ln>
            <a:effectLst/>
          </p:spPr>
          <p:txBody>
            <a:bodyPr>
              <a:spAutoFit/>
            </a:bodyPr>
            <a:lstStyle/>
            <a:p>
              <a:pPr algn="ctr" eaLnBrk="0" hangingPunct="0">
                <a:spcBef>
                  <a:spcPct val="50000"/>
                </a:spcBef>
                <a:defRPr/>
              </a:pPr>
              <a:fld id="{B1D950F6-03F4-49A7-91E4-736DFA77D35B}" type="slidenum">
                <a:rPr lang="en-US" sz="1000" b="1">
                  <a:solidFill>
                    <a:prstClr val="black"/>
                  </a:solidFill>
                  <a:latin typeface="Arial Black" pitchFamily="34" charset="0"/>
                </a:rPr>
                <a:pPr algn="ctr" eaLnBrk="0" hangingPunct="0">
                  <a:spcBef>
                    <a:spcPct val="50000"/>
                  </a:spcBef>
                  <a:defRPr/>
                </a:pPr>
                <a:t>‹#›</a:t>
              </a:fld>
              <a:endParaRPr lang="en-US" sz="1000" b="1" dirty="0">
                <a:solidFill>
                  <a:prstClr val="black"/>
                </a:solidFill>
                <a:latin typeface="Arial Black" pitchFamily="34" charset="0"/>
              </a:endParaRPr>
            </a:p>
          </p:txBody>
        </p:sp>
      </p:grpSp>
      <p:sp>
        <p:nvSpPr>
          <p:cNvPr id="43012"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43013"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6228" r:id="rId1"/>
    <p:sldLayoutId id="2147486227" r:id="rId2"/>
    <p:sldLayoutId id="2147486226" r:id="rId3"/>
    <p:sldLayoutId id="2147486225" r:id="rId4"/>
    <p:sldLayoutId id="2147486224" r:id="rId5"/>
    <p:sldLayoutId id="2147486223" r:id="rId6"/>
    <p:sldLayoutId id="2147486222" r:id="rId7"/>
    <p:sldLayoutId id="2147486221" r:id="rId8"/>
    <p:sldLayoutId id="2147486220" r:id="rId9"/>
    <p:sldLayoutId id="2147486219" r:id="rId10"/>
    <p:sldLayoutId id="2147486218" r:id="rId11"/>
    <p:sldLayoutId id="2147486374" r:id="rId12"/>
    <p:sldLayoutId id="2147486375" r:id="rId13"/>
  </p:sldLayoutIdLst>
  <p:transition spd="med">
    <p:fade/>
  </p:transition>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298"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sp>
        <p:nvSpPr>
          <p:cNvPr id="55299"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55300"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55301"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sz="500"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44D7A422-DD46-4FE0-A420-1579F7816F5F}" type="slidenum">
                <a:rPr lang="en-US" b="1">
                  <a:solidFill>
                    <a:srgbClr val="000000"/>
                  </a:solidFill>
                  <a:latin typeface="Arial Black" pitchFamily="34" charset="0"/>
                </a:rPr>
                <a:pPr algn="ctr">
                  <a:spcBef>
                    <a:spcPct val="50000"/>
                  </a:spcBef>
                  <a:defRPr/>
                </a:pPr>
                <a:t>‹#›</a:t>
              </a:fld>
              <a:endParaRPr lang="en-US" b="1" dirty="0">
                <a:solidFill>
                  <a:srgbClr val="000000"/>
                </a:solidFill>
                <a:latin typeface="Arial Black" pitchFamily="34" charset="0"/>
              </a:endParaRPr>
            </a:p>
          </p:txBody>
        </p:sp>
      </p:grpSp>
    </p:spTree>
  </p:cSld>
  <p:clrMap bg1="lt1" tx1="dk1" bg2="lt2" tx2="dk2" accent1="accent1" accent2="accent2" accent3="accent3" accent4="accent4" accent5="accent5" accent6="accent6" hlink="hlink" folHlink="folHlink"/>
  <p:sldLayoutIdLst>
    <p:sldLayoutId id="2147486350" r:id="rId1"/>
    <p:sldLayoutId id="2147486240" r:id="rId2"/>
    <p:sldLayoutId id="2147486239" r:id="rId3"/>
    <p:sldLayoutId id="2147486238" r:id="rId4"/>
    <p:sldLayoutId id="2147486237" r:id="rId5"/>
    <p:sldLayoutId id="2147486236" r:id="rId6"/>
    <p:sldLayoutId id="2147486235" r:id="rId7"/>
    <p:sldLayoutId id="2147486234" r:id="rId8"/>
    <p:sldLayoutId id="2147486233" r:id="rId9"/>
    <p:sldLayoutId id="2147486232" r:id="rId10"/>
    <p:sldLayoutId id="2147486231" r:id="rId11"/>
    <p:sldLayoutId id="2147486230" r:id="rId12"/>
    <p:sldLayoutId id="2147486229" r:id="rId13"/>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34"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sp>
        <p:nvSpPr>
          <p:cNvPr id="69635"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69636"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69637"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sz="500"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26E096EA-F4C5-4640-B7C2-EE5306FE2BE6}" type="slidenum">
                <a:rPr lang="en-US" b="1">
                  <a:solidFill>
                    <a:srgbClr val="000000"/>
                  </a:solidFill>
                  <a:latin typeface="Arial Black" pitchFamily="34" charset="0"/>
                </a:rPr>
                <a:pPr algn="ctr">
                  <a:spcBef>
                    <a:spcPct val="50000"/>
                  </a:spcBef>
                  <a:defRPr/>
                </a:pPr>
                <a:t>‹#›</a:t>
              </a:fld>
              <a:endParaRPr lang="en-US" b="1" dirty="0">
                <a:solidFill>
                  <a:srgbClr val="000000"/>
                </a:solidFill>
                <a:latin typeface="Arial Black" pitchFamily="34" charset="0"/>
              </a:endParaRPr>
            </a:p>
          </p:txBody>
        </p:sp>
      </p:grpSp>
    </p:spTree>
  </p:cSld>
  <p:clrMap bg1="lt1" tx1="dk1" bg2="lt2" tx2="dk2" accent1="accent1" accent2="accent2" accent3="accent3" accent4="accent4" accent5="accent5" accent6="accent6" hlink="hlink" folHlink="folHlink"/>
  <p:sldLayoutIdLst>
    <p:sldLayoutId id="2147486351" r:id="rId1"/>
    <p:sldLayoutId id="2147486252" r:id="rId2"/>
    <p:sldLayoutId id="2147486251" r:id="rId3"/>
    <p:sldLayoutId id="2147486250" r:id="rId4"/>
    <p:sldLayoutId id="2147486249" r:id="rId5"/>
    <p:sldLayoutId id="2147486248" r:id="rId6"/>
    <p:sldLayoutId id="2147486247" r:id="rId7"/>
    <p:sldLayoutId id="2147486246" r:id="rId8"/>
    <p:sldLayoutId id="2147486245" r:id="rId9"/>
    <p:sldLayoutId id="2147486244" r:id="rId10"/>
    <p:sldLayoutId id="2147486243" r:id="rId11"/>
    <p:sldLayoutId id="2147486242" r:id="rId12"/>
    <p:sldLayoutId id="2147486241" r:id="rId13"/>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3970"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sp>
        <p:nvSpPr>
          <p:cNvPr id="83971"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83972" name="Rectangle 4"/>
          <p:cNvSpPr>
            <a:spLocks noGrp="1" noChangeArrowheads="1"/>
          </p:cNvSpPr>
          <p:nvPr>
            <p:ph type="body" idx="1"/>
          </p:nvPr>
        </p:nvSpPr>
        <p:spPr bwMode="auto">
          <a:xfrm>
            <a:off x="457200" y="13700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83973"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sz="500"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F2105087-8A0A-4677-9F18-387096FF2FC0}" type="slidenum">
                <a:rPr lang="en-US" b="1">
                  <a:solidFill>
                    <a:srgbClr val="000000"/>
                  </a:solidFill>
                  <a:latin typeface="Arial Black" pitchFamily="34" charset="0"/>
                </a:rPr>
                <a:pPr algn="ctr">
                  <a:spcBef>
                    <a:spcPct val="50000"/>
                  </a:spcBef>
                  <a:defRPr/>
                </a:pPr>
                <a:t>‹#›</a:t>
              </a:fld>
              <a:endParaRPr lang="en-US" b="1" dirty="0">
                <a:solidFill>
                  <a:srgbClr val="000000"/>
                </a:solidFill>
                <a:latin typeface="Arial Black" pitchFamily="34" charset="0"/>
              </a:endParaRPr>
            </a:p>
          </p:txBody>
        </p:sp>
      </p:grpSp>
    </p:spTree>
  </p:cSld>
  <p:clrMap bg1="lt1" tx1="dk1" bg2="lt2" tx2="dk2" accent1="accent1" accent2="accent2" accent3="accent3" accent4="accent4" accent5="accent5" accent6="accent6" hlink="hlink" folHlink="folHlink"/>
  <p:sldLayoutIdLst>
    <p:sldLayoutId id="2147486352" r:id="rId1"/>
    <p:sldLayoutId id="2147486264" r:id="rId2"/>
    <p:sldLayoutId id="2147486263" r:id="rId3"/>
    <p:sldLayoutId id="2147486262" r:id="rId4"/>
    <p:sldLayoutId id="2147486261" r:id="rId5"/>
    <p:sldLayoutId id="2147486260" r:id="rId6"/>
    <p:sldLayoutId id="2147486259" r:id="rId7"/>
    <p:sldLayoutId id="2147486258" r:id="rId8"/>
    <p:sldLayoutId id="2147486257" r:id="rId9"/>
    <p:sldLayoutId id="2147486256" r:id="rId10"/>
    <p:sldLayoutId id="2147486255" r:id="rId11"/>
    <p:sldLayoutId id="2147486254" r:id="rId12"/>
    <p:sldLayoutId id="2147486253" r:id="rId13"/>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8306" name="Picture 2" descr="Footer G-Tone-Thin-2"/>
          <p:cNvPicPr>
            <a:picLocks noChangeAspect="1" noChangeArrowheads="1"/>
          </p:cNvPicPr>
          <p:nvPr/>
        </p:nvPicPr>
        <p:blipFill>
          <a:blip r:embed="rId15" cstate="print"/>
          <a:srcRect/>
          <a:stretch>
            <a:fillRect/>
          </a:stretch>
        </p:blipFill>
        <p:spPr bwMode="auto">
          <a:xfrm>
            <a:off x="0" y="6307138"/>
            <a:ext cx="9144000" cy="228600"/>
          </a:xfrm>
          <a:prstGeom prst="rect">
            <a:avLst/>
          </a:prstGeom>
          <a:noFill/>
          <a:ln w="9525">
            <a:noFill/>
            <a:miter lim="800000"/>
            <a:headEnd/>
            <a:tailEnd/>
          </a:ln>
        </p:spPr>
      </p:pic>
      <p:sp>
        <p:nvSpPr>
          <p:cNvPr id="98307" name="Rectangle 3"/>
          <p:cNvSpPr>
            <a:spLocks noGrp="1" noChangeArrowheads="1"/>
          </p:cNvSpPr>
          <p:nvPr>
            <p:ph type="title"/>
          </p:nvPr>
        </p:nvSpPr>
        <p:spPr bwMode="auto">
          <a:xfrm>
            <a:off x="457200" y="182563"/>
            <a:ext cx="8229600" cy="549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98308" name="Rectangle 4"/>
          <p:cNvSpPr>
            <a:spLocks noGrp="1" noChangeArrowheads="1"/>
          </p:cNvSpPr>
          <p:nvPr>
            <p:ph type="body" idx="1"/>
          </p:nvPr>
        </p:nvSpPr>
        <p:spPr bwMode="auto">
          <a:xfrm>
            <a:off x="457200" y="1141413"/>
            <a:ext cx="8229600" cy="4799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98309" name="Group 9"/>
          <p:cNvGrpSpPr>
            <a:grpSpLocks/>
          </p:cNvGrpSpPr>
          <p:nvPr/>
        </p:nvGrpSpPr>
        <p:grpSpPr bwMode="auto">
          <a:xfrm>
            <a:off x="0" y="6329363"/>
            <a:ext cx="371475" cy="184150"/>
            <a:chOff x="-2" y="4061"/>
            <a:chExt cx="234" cy="116"/>
          </a:xfrm>
        </p:grpSpPr>
        <p:sp>
          <p:nvSpPr>
            <p:cNvPr id="692230" name="Oval 6"/>
            <p:cNvSpPr>
              <a:spLocks noChangeArrowheads="1"/>
            </p:cNvSpPr>
            <p:nvPr userDrawn="1"/>
          </p:nvSpPr>
          <p:spPr bwMode="auto">
            <a:xfrm>
              <a:off x="60" y="4062"/>
              <a:ext cx="114" cy="114"/>
            </a:xfrm>
            <a:prstGeom prst="ellipse">
              <a:avLst/>
            </a:prstGeom>
            <a:solidFill>
              <a:schemeClr val="bg1"/>
            </a:solidFill>
            <a:ln w="6350" algn="ctr">
              <a:solidFill>
                <a:schemeClr val="tx1"/>
              </a:solidFill>
              <a:round/>
              <a:headEnd/>
              <a:tailEnd/>
            </a:ln>
            <a:effectLst/>
          </p:spPr>
          <p:txBody>
            <a:bodyPr anchor="ctr">
              <a:spAutoFit/>
            </a:bodyPr>
            <a:lstStyle/>
            <a:p>
              <a:pPr>
                <a:defRPr/>
              </a:pPr>
              <a:endParaRPr lang="en-US" dirty="0"/>
            </a:p>
          </p:txBody>
        </p:sp>
        <p:sp>
          <p:nvSpPr>
            <p:cNvPr id="692231" name="Text Box 7"/>
            <p:cNvSpPr txBox="1">
              <a:spLocks noChangeArrowheads="1"/>
            </p:cNvSpPr>
            <p:nvPr userDrawn="1"/>
          </p:nvSpPr>
          <p:spPr bwMode="auto">
            <a:xfrm>
              <a:off x="-2" y="4061"/>
              <a:ext cx="234" cy="116"/>
            </a:xfrm>
            <a:prstGeom prst="rect">
              <a:avLst/>
            </a:prstGeom>
            <a:noFill/>
            <a:ln w="9525" algn="ctr">
              <a:noFill/>
              <a:miter lim="800000"/>
              <a:headEnd/>
              <a:tailEnd/>
            </a:ln>
            <a:effectLst/>
          </p:spPr>
          <p:txBody>
            <a:bodyPr>
              <a:spAutoFit/>
            </a:bodyPr>
            <a:lstStyle/>
            <a:p>
              <a:pPr algn="ctr">
                <a:spcBef>
                  <a:spcPct val="50000"/>
                </a:spcBef>
                <a:defRPr/>
              </a:pPr>
              <a:fld id="{0F74A94D-FCBD-4F58-8E76-A2B831611256}" type="slidenum">
                <a:rPr lang="en-US" b="1" i="0">
                  <a:solidFill>
                    <a:srgbClr val="000000"/>
                  </a:solidFill>
                  <a:latin typeface="Arial Black" pitchFamily="34" charset="0"/>
                </a:rPr>
                <a:pPr algn="ctr">
                  <a:spcBef>
                    <a:spcPct val="50000"/>
                  </a:spcBef>
                  <a:defRPr/>
                </a:pPr>
                <a:t>‹#›</a:t>
              </a:fld>
              <a:endParaRPr lang="en-US" b="1" i="0" dirty="0">
                <a:solidFill>
                  <a:srgbClr val="000000"/>
                </a:solidFill>
                <a:latin typeface="Arial Black" pitchFamily="34" charset="0"/>
              </a:endParaRPr>
            </a:p>
          </p:txBody>
        </p:sp>
      </p:grpSp>
      <p:sp>
        <p:nvSpPr>
          <p:cNvPr id="692239" name="Rectangle 15"/>
          <p:cNvSpPr>
            <a:spLocks noGrp="1" noChangeArrowheads="1"/>
          </p:cNvSpPr>
          <p:nvPr>
            <p:ph type="ftr" sz="quarter" idx="3"/>
          </p:nvPr>
        </p:nvSpPr>
        <p:spPr bwMode="auto">
          <a:xfrm>
            <a:off x="455613" y="6480175"/>
            <a:ext cx="4113212" cy="301625"/>
          </a:xfrm>
          <a:prstGeom prst="rect">
            <a:avLst/>
          </a:prstGeom>
          <a:noFill/>
          <a:ln w="9525">
            <a:noFill/>
            <a:miter lim="800000"/>
            <a:headEnd/>
            <a:tailEnd/>
          </a:ln>
          <a:effectLst/>
        </p:spPr>
        <p:txBody>
          <a:bodyPr vert="horz" wrap="square" lIns="0" tIns="27432" rIns="0" bIns="27432" numCol="1" anchor="t" anchorCtr="0" compatLnSpc="1">
            <a:prstTxWarp prst="textNoShape">
              <a:avLst/>
            </a:prstTxWarp>
          </a:bodyPr>
          <a:lstStyle>
            <a:lvl1pPr eaLnBrk="0" hangingPunc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6353" r:id="rId1"/>
    <p:sldLayoutId id="2147486276" r:id="rId2"/>
    <p:sldLayoutId id="2147486275" r:id="rId3"/>
    <p:sldLayoutId id="2147486274" r:id="rId4"/>
    <p:sldLayoutId id="2147486273" r:id="rId5"/>
    <p:sldLayoutId id="2147486272" r:id="rId6"/>
    <p:sldLayoutId id="2147486271" r:id="rId7"/>
    <p:sldLayoutId id="2147486270" r:id="rId8"/>
    <p:sldLayoutId id="2147486269" r:id="rId9"/>
    <p:sldLayoutId id="2147486268" r:id="rId10"/>
    <p:sldLayoutId id="2147486267" r:id="rId11"/>
    <p:sldLayoutId id="2147486266" r:id="rId12"/>
    <p:sldLayoutId id="2147486265" r:id="rId13"/>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3000" b="1">
          <a:solidFill>
            <a:srgbClr val="003399"/>
          </a:solidFill>
          <a:latin typeface="+mj-lt"/>
          <a:ea typeface="+mj-ea"/>
          <a:cs typeface="+mj-cs"/>
        </a:defRPr>
      </a:lvl1pPr>
      <a:lvl2pPr algn="ctr" rtl="0" eaLnBrk="0" fontAlgn="base" hangingPunct="0">
        <a:spcBef>
          <a:spcPct val="0"/>
        </a:spcBef>
        <a:spcAft>
          <a:spcPct val="0"/>
        </a:spcAft>
        <a:defRPr sz="3000" b="1">
          <a:solidFill>
            <a:srgbClr val="003399"/>
          </a:solidFill>
          <a:latin typeface="Arial" charset="0"/>
        </a:defRPr>
      </a:lvl2pPr>
      <a:lvl3pPr algn="ctr" rtl="0" eaLnBrk="0" fontAlgn="base" hangingPunct="0">
        <a:spcBef>
          <a:spcPct val="0"/>
        </a:spcBef>
        <a:spcAft>
          <a:spcPct val="0"/>
        </a:spcAft>
        <a:defRPr sz="3000" b="1">
          <a:solidFill>
            <a:srgbClr val="003399"/>
          </a:solidFill>
          <a:latin typeface="Arial" charset="0"/>
        </a:defRPr>
      </a:lvl3pPr>
      <a:lvl4pPr algn="ctr" rtl="0" eaLnBrk="0" fontAlgn="base" hangingPunct="0">
        <a:spcBef>
          <a:spcPct val="0"/>
        </a:spcBef>
        <a:spcAft>
          <a:spcPct val="0"/>
        </a:spcAft>
        <a:defRPr sz="3000" b="1">
          <a:solidFill>
            <a:srgbClr val="003399"/>
          </a:solidFill>
          <a:latin typeface="Arial" charset="0"/>
        </a:defRPr>
      </a:lvl4pPr>
      <a:lvl5pPr algn="ctr" rtl="0" eaLnBrk="0" fontAlgn="base" hangingPunct="0">
        <a:spcBef>
          <a:spcPct val="0"/>
        </a:spcBef>
        <a:spcAft>
          <a:spcPct val="0"/>
        </a:spcAft>
        <a:defRPr sz="3000" b="1">
          <a:solidFill>
            <a:srgbClr val="003399"/>
          </a:solidFill>
          <a:latin typeface="Arial" charset="0"/>
        </a:defRPr>
      </a:lvl5pPr>
      <a:lvl6pPr marL="457200" algn="ctr" rtl="0" fontAlgn="base">
        <a:spcBef>
          <a:spcPct val="0"/>
        </a:spcBef>
        <a:spcAft>
          <a:spcPct val="0"/>
        </a:spcAft>
        <a:defRPr sz="3000" b="1">
          <a:solidFill>
            <a:srgbClr val="003399"/>
          </a:solidFill>
          <a:latin typeface="Arial" charset="0"/>
        </a:defRPr>
      </a:lvl6pPr>
      <a:lvl7pPr marL="914400" algn="ctr" rtl="0" fontAlgn="base">
        <a:spcBef>
          <a:spcPct val="0"/>
        </a:spcBef>
        <a:spcAft>
          <a:spcPct val="0"/>
        </a:spcAft>
        <a:defRPr sz="3000" b="1">
          <a:solidFill>
            <a:srgbClr val="003399"/>
          </a:solidFill>
          <a:latin typeface="Arial" charset="0"/>
        </a:defRPr>
      </a:lvl7pPr>
      <a:lvl8pPr marL="1371600" algn="ctr" rtl="0" fontAlgn="base">
        <a:spcBef>
          <a:spcPct val="0"/>
        </a:spcBef>
        <a:spcAft>
          <a:spcPct val="0"/>
        </a:spcAft>
        <a:defRPr sz="3000" b="1">
          <a:solidFill>
            <a:srgbClr val="003399"/>
          </a:solidFill>
          <a:latin typeface="Arial" charset="0"/>
        </a:defRPr>
      </a:lvl8pPr>
      <a:lvl9pPr marL="1828800" algn="ctr" rtl="0" fontAlgn="base">
        <a:spcBef>
          <a:spcPct val="0"/>
        </a:spcBef>
        <a:spcAft>
          <a:spcPct val="0"/>
        </a:spcAft>
        <a:defRPr sz="30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comments" Target="../comments/comment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comments" Target="../comments/comment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752896" y="4356100"/>
            <a:ext cx="7798087" cy="544601"/>
          </a:xfrm>
        </p:spPr>
        <p:txBody>
          <a:bodyPr/>
          <a:lstStyle/>
          <a:p>
            <a:pPr eaLnBrk="1" hangingPunct="1"/>
            <a:r>
              <a:rPr lang="en-US" sz="2400" i="1" dirty="0"/>
              <a:t>Accelerating </a:t>
            </a:r>
            <a:r>
              <a:rPr lang="en-US" sz="2400" i="1" dirty="0" smtClean="0"/>
              <a:t>MFIX-DEM </a:t>
            </a:r>
            <a:r>
              <a:rPr lang="en-US" sz="2400" i="1" dirty="0"/>
              <a:t>code on the Intel Xeon Phi</a:t>
            </a:r>
            <a:endParaRPr lang="en-US" sz="2400" i="1" dirty="0" smtClean="0"/>
          </a:p>
        </p:txBody>
      </p:sp>
      <p:sp>
        <p:nvSpPr>
          <p:cNvPr id="6" name="Rectangle 3"/>
          <p:cNvSpPr txBox="1">
            <a:spLocks noChangeArrowheads="1"/>
          </p:cNvSpPr>
          <p:nvPr/>
        </p:nvSpPr>
        <p:spPr bwMode="auto">
          <a:xfrm>
            <a:off x="823983" y="5121734"/>
            <a:ext cx="6170612" cy="1071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8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eaLnBrk="1" hangingPunct="1"/>
            <a:r>
              <a:rPr lang="en-US" b="1" i="0" kern="0" dirty="0" smtClean="0">
                <a:latin typeface="Calibri" panose="020F0502020204030204" pitchFamily="34" charset="0"/>
              </a:rPr>
              <a:t>Dr. Handan Liu 		 Dr. </a:t>
            </a:r>
            <a:r>
              <a:rPr lang="en-US" b="1" i="0" kern="0" dirty="0" err="1" smtClean="0">
                <a:latin typeface="Calibri" panose="020F0502020204030204" pitchFamily="34" charset="0"/>
              </a:rPr>
              <a:t>Danesh</a:t>
            </a:r>
            <a:r>
              <a:rPr lang="en-US" b="1" i="0" kern="0" dirty="0" smtClean="0">
                <a:latin typeface="Calibri" panose="020F0502020204030204" pitchFamily="34" charset="0"/>
              </a:rPr>
              <a:t> Tafti</a:t>
            </a:r>
          </a:p>
          <a:p>
            <a:pPr eaLnBrk="1" hangingPunct="1"/>
            <a:r>
              <a:rPr lang="en-US" b="1" i="0" kern="0" dirty="0" smtClean="0">
                <a:latin typeface="Calibri" panose="020F0502020204030204" pitchFamily="34" charset="0"/>
              </a:rPr>
              <a:t>Research Scientist	 	 </a:t>
            </a:r>
            <a:r>
              <a:rPr lang="en-US" b="1" i="0" dirty="0" smtClean="0">
                <a:latin typeface="Calibri" panose="020F0502020204030204" pitchFamily="34" charset="0"/>
              </a:rPr>
              <a:t>W.S</a:t>
            </a:r>
            <a:r>
              <a:rPr lang="en-US" b="1" i="0" dirty="0">
                <a:latin typeface="Calibri" panose="020F0502020204030204" pitchFamily="34" charset="0"/>
              </a:rPr>
              <a:t>. Cross </a:t>
            </a:r>
            <a:r>
              <a:rPr lang="en-US" b="1" i="0" kern="0" dirty="0" smtClean="0">
                <a:latin typeface="Calibri" panose="020F0502020204030204" pitchFamily="34" charset="0"/>
              </a:rPr>
              <a:t>Professor</a:t>
            </a:r>
          </a:p>
          <a:p>
            <a:pPr eaLnBrk="1" hangingPunct="1"/>
            <a:r>
              <a:rPr lang="en-US" b="1" i="0" kern="0" dirty="0" smtClean="0">
                <a:latin typeface="Calibri" panose="020F0502020204030204" pitchFamily="34" charset="0"/>
              </a:rPr>
              <a:t>Virginia Tech		 Virginia Tech</a:t>
            </a:r>
          </a:p>
        </p:txBody>
      </p:sp>
      <p:pic>
        <p:nvPicPr>
          <p:cNvPr id="7" name="Picture 2" descr="G:\Helen\la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3754" y="5856667"/>
            <a:ext cx="1591133" cy="468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srcRect/>
          <a:stretch>
            <a:fillRect/>
          </a:stretch>
        </p:blipFill>
        <p:spPr bwMode="auto">
          <a:xfrm>
            <a:off x="7082259" y="5162019"/>
            <a:ext cx="1954530" cy="434340"/>
          </a:xfrm>
          <a:prstGeom prst="rect">
            <a:avLst/>
          </a:prstGeom>
          <a:noFill/>
          <a:ln w="9525">
            <a:noFill/>
            <a:miter lim="800000"/>
            <a:headEnd/>
            <a:tailEnd/>
          </a:ln>
        </p:spPr>
      </p:pic>
      <p:sp>
        <p:nvSpPr>
          <p:cNvPr id="9" name="Rectangle 8"/>
          <p:cNvSpPr>
            <a:spLocks noChangeArrowheads="1"/>
          </p:cNvSpPr>
          <p:nvPr/>
        </p:nvSpPr>
        <p:spPr bwMode="auto">
          <a:xfrm>
            <a:off x="6469042" y="6344633"/>
            <a:ext cx="2586368" cy="307777"/>
          </a:xfrm>
          <a:prstGeom prst="rect">
            <a:avLst/>
          </a:prstGeom>
          <a:noFill/>
          <a:ln w="9525">
            <a:noFill/>
            <a:miter lim="800000"/>
            <a:headEnd/>
            <a:tailEnd/>
          </a:ln>
        </p:spPr>
        <p:txBody>
          <a:bodyPr wrap="square" lIns="0" tIns="0" rIns="0" bIns="0">
            <a:spAutoFit/>
          </a:bodyPr>
          <a:lstStyle/>
          <a:p>
            <a:pPr algn="r" fontAlgn="base">
              <a:spcBef>
                <a:spcPct val="0"/>
              </a:spcBef>
              <a:spcAft>
                <a:spcPct val="0"/>
              </a:spcAft>
            </a:pPr>
            <a:r>
              <a:rPr lang="en-US" sz="1000" b="1" i="0" dirty="0">
                <a:solidFill>
                  <a:srgbClr val="000000"/>
                </a:solidFill>
                <a:latin typeface="Calibri" pitchFamily="34" charset="0"/>
              </a:rPr>
              <a:t>High Performance Computational Fluid-Thermal Sciences &amp; Engineering Lab</a:t>
            </a:r>
            <a:endParaRPr lang="en-US" sz="1000" i="0" dirty="0">
              <a:solidFill>
                <a:srgbClr val="000000"/>
              </a:solidFill>
              <a:latin typeface="Calibri" pitchFamily="34" charset="0"/>
            </a:endParaRPr>
          </a:p>
        </p:txBody>
      </p:sp>
      <p:pic>
        <p:nvPicPr>
          <p:cNvPr id="3074" name="Picture 2" descr="G:\Helen\Helen\report-2014\NETL-Aug2014\Pictur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9258" y="869632"/>
            <a:ext cx="4343400" cy="3509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457200" y="1141413"/>
            <a:ext cx="8229600" cy="4252222"/>
          </a:xfrm>
        </p:spPr>
        <p:txBody>
          <a:bodyPr/>
          <a:lstStyle/>
          <a:p>
            <a:pPr>
              <a:spcBef>
                <a:spcPts val="1200"/>
              </a:spcBef>
            </a:pPr>
            <a:r>
              <a:rPr lang="en-US" b="0" dirty="0" smtClean="0">
                <a:latin typeface="Calibri" panose="020F0502020204030204" pitchFamily="34" charset="0"/>
              </a:rPr>
              <a:t>Most important </a:t>
            </a:r>
            <a:r>
              <a:rPr lang="en-US" b="0" dirty="0">
                <a:latin typeface="Calibri" panose="020F0502020204030204" pitchFamily="34" charset="0"/>
              </a:rPr>
              <a:t>c</a:t>
            </a:r>
            <a:r>
              <a:rPr lang="en-US" b="0" dirty="0" smtClean="0">
                <a:latin typeface="Calibri" panose="020F0502020204030204" pitchFamily="34" charset="0"/>
              </a:rPr>
              <a:t>onsideration </a:t>
            </a:r>
            <a:r>
              <a:rPr lang="en-US" b="0" dirty="0">
                <a:latin typeface="Calibri" panose="020F0502020204030204" pitchFamily="34" charset="0"/>
              </a:rPr>
              <a:t>in </a:t>
            </a:r>
            <a:r>
              <a:rPr lang="en-US" b="0" dirty="0" smtClean="0">
                <a:latin typeface="Calibri" panose="020F0502020204030204" pitchFamily="34" charset="0"/>
              </a:rPr>
              <a:t>offloading </a:t>
            </a:r>
            <a:r>
              <a:rPr lang="en-US" b="0" dirty="0">
                <a:latin typeface="Calibri" panose="020F0502020204030204" pitchFamily="34" charset="0"/>
              </a:rPr>
              <a:t>is whether there is any performance </a:t>
            </a:r>
            <a:r>
              <a:rPr lang="en-US" b="0" dirty="0" smtClean="0">
                <a:latin typeface="Calibri" panose="020F0502020204030204" pitchFamily="34" charset="0"/>
              </a:rPr>
              <a:t>gain in </a:t>
            </a:r>
            <a:r>
              <a:rPr lang="en-US" b="0" dirty="0">
                <a:latin typeface="Calibri" panose="020F0502020204030204" pitchFamily="34" charset="0"/>
              </a:rPr>
              <a:t>offloading or not</a:t>
            </a:r>
            <a:r>
              <a:rPr lang="en-US" b="0" dirty="0" smtClean="0">
                <a:latin typeface="Calibri" panose="020F0502020204030204" pitchFamily="34" charset="0"/>
              </a:rPr>
              <a:t>.</a:t>
            </a:r>
          </a:p>
          <a:p>
            <a:pPr>
              <a:spcBef>
                <a:spcPts val="1200"/>
              </a:spcBef>
            </a:pPr>
            <a:r>
              <a:rPr lang="en-US" b="0" dirty="0" smtClean="0">
                <a:latin typeface="Calibri" panose="020F0502020204030204" pitchFamily="34" charset="0"/>
              </a:rPr>
              <a:t>Reduce </a:t>
            </a:r>
            <a:r>
              <a:rPr lang="en-US" b="0" dirty="0">
                <a:latin typeface="Calibri" panose="020F0502020204030204" pitchFamily="34" charset="0"/>
              </a:rPr>
              <a:t>unnecessary data transfer between CPU and </a:t>
            </a:r>
            <a:r>
              <a:rPr lang="en-US" b="0" dirty="0" smtClean="0">
                <a:latin typeface="Calibri" panose="020F0502020204030204" pitchFamily="34" charset="0"/>
              </a:rPr>
              <a:t>MIC for large code like MFIX.</a:t>
            </a:r>
          </a:p>
          <a:p>
            <a:pPr lvl="1">
              <a:spcBef>
                <a:spcPts val="1200"/>
              </a:spcBef>
            </a:pPr>
            <a:r>
              <a:rPr lang="en-US" sz="2200" dirty="0">
                <a:latin typeface="Calibri" panose="020F0502020204030204" pitchFamily="34" charset="0"/>
              </a:rPr>
              <a:t>Identifying variables that are only transferred in, or only transferred out or both </a:t>
            </a:r>
            <a:r>
              <a:rPr lang="en-US" sz="2200" dirty="0" smtClean="0">
                <a:latin typeface="Calibri" panose="020F0502020204030204" pitchFamily="34" charset="0"/>
              </a:rPr>
              <a:t> is </a:t>
            </a:r>
            <a:r>
              <a:rPr lang="en-US" sz="2200" dirty="0">
                <a:latin typeface="Calibri" panose="020F0502020204030204" pitchFamily="34" charset="0"/>
              </a:rPr>
              <a:t>a challenge.</a:t>
            </a:r>
          </a:p>
          <a:p>
            <a:pPr>
              <a:spcBef>
                <a:spcPts val="1200"/>
              </a:spcBef>
            </a:pPr>
            <a:r>
              <a:rPr lang="en-US" b="0" dirty="0">
                <a:latin typeface="Calibri" panose="020F0502020204030204" pitchFamily="34" charset="0"/>
              </a:rPr>
              <a:t>It is important to </a:t>
            </a:r>
            <a:r>
              <a:rPr lang="en-US" b="0" dirty="0" smtClean="0">
                <a:latin typeface="Calibri" panose="020F0502020204030204" pitchFamily="34" charset="0"/>
              </a:rPr>
              <a:t>identifying </a:t>
            </a:r>
            <a:r>
              <a:rPr lang="en-US" b="0" dirty="0">
                <a:latin typeface="Calibri" panose="020F0502020204030204" pitchFamily="34" charset="0"/>
              </a:rPr>
              <a:t>different types of global variables between CPU and MIC for offloading </a:t>
            </a:r>
            <a:r>
              <a:rPr lang="en-US" b="0" dirty="0" smtClean="0">
                <a:latin typeface="Calibri" panose="020F0502020204030204" pitchFamily="34" charset="0"/>
              </a:rPr>
              <a:t>MIFX DEM solver.</a:t>
            </a:r>
          </a:p>
          <a:p>
            <a:pPr lvl="1">
              <a:spcBef>
                <a:spcPts val="1200"/>
              </a:spcBef>
            </a:pPr>
            <a:r>
              <a:rPr lang="en-US" sz="2200" dirty="0">
                <a:latin typeface="Calibri" panose="020F0502020204030204" pitchFamily="34" charset="0"/>
              </a:rPr>
              <a:t>When and where the variables  are offloaded is also a challenge</a:t>
            </a:r>
            <a:r>
              <a:rPr lang="en-US" sz="2200" dirty="0" smtClean="0">
                <a:latin typeface="Calibri" panose="020F0502020204030204" pitchFamily="34" charset="0"/>
              </a:rPr>
              <a:t>.</a:t>
            </a:r>
            <a:endParaRPr lang="en-US" sz="2200" dirty="0">
              <a:latin typeface="Calibri" panose="020F0502020204030204" pitchFamily="34" charset="0"/>
            </a:endParaRPr>
          </a:p>
        </p:txBody>
      </p:sp>
    </p:spTree>
    <p:extLst>
      <p:ext uri="{BB962C8B-B14F-4D97-AF65-F5344CB8AC3E}">
        <p14:creationId xmlns:p14="http://schemas.microsoft.com/office/powerpoint/2010/main" val="19011588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95634"/>
            <a:ext cx="8375460" cy="5002958"/>
          </a:xfrm>
        </p:spPr>
        <p:txBody>
          <a:bodyPr/>
          <a:lstStyle/>
          <a:p>
            <a:pPr>
              <a:spcBef>
                <a:spcPts val="600"/>
              </a:spcBef>
            </a:pPr>
            <a:r>
              <a:rPr lang="en-US" sz="2800" u="sng" dirty="0" smtClean="0">
                <a:solidFill>
                  <a:schemeClr val="bg2"/>
                </a:solidFill>
              </a:rPr>
              <a:t>Executive Summary</a:t>
            </a:r>
            <a:r>
              <a:rPr lang="en-US" sz="2800" dirty="0" smtClean="0">
                <a:solidFill>
                  <a:schemeClr val="bg2"/>
                </a:solidFill>
              </a:rPr>
              <a:t>  </a:t>
            </a:r>
            <a:endParaRPr lang="en-US" sz="2800" u="sng" dirty="0" smtClean="0">
              <a:solidFill>
                <a:schemeClr val="bg2"/>
              </a:solidFill>
            </a:endParaRPr>
          </a:p>
          <a:p>
            <a:pPr lvl="1">
              <a:spcBef>
                <a:spcPts val="1200"/>
              </a:spcBef>
            </a:pPr>
            <a:r>
              <a:rPr lang="en-US" dirty="0" smtClean="0">
                <a:solidFill>
                  <a:schemeClr val="bg2"/>
                </a:solidFill>
                <a:latin typeface="Calibri" panose="020F0502020204030204" pitchFamily="34" charset="0"/>
              </a:rPr>
              <a:t>Investigate different models of computing on the Intel-MIC architectures.</a:t>
            </a:r>
          </a:p>
          <a:p>
            <a:pPr lvl="1">
              <a:spcBef>
                <a:spcPts val="600"/>
              </a:spcBef>
            </a:pPr>
            <a:r>
              <a:rPr lang="en-US" dirty="0" smtClean="0">
                <a:solidFill>
                  <a:schemeClr val="bg2"/>
                </a:solidFill>
                <a:latin typeface="Calibri" panose="020F0502020204030204" pitchFamily="34" charset="0"/>
              </a:rPr>
              <a:t>Choose offloading paradigm in MFIX to enhance performance on Intel MIC.</a:t>
            </a:r>
          </a:p>
          <a:p>
            <a:pPr lvl="1">
              <a:spcBef>
                <a:spcPts val="600"/>
              </a:spcBef>
            </a:pPr>
            <a:r>
              <a:rPr lang="en-US" dirty="0" smtClean="0">
                <a:latin typeface="Calibri" panose="020F0502020204030204" pitchFamily="34" charset="0"/>
              </a:rPr>
              <a:t>Incorporate explicit offloading directives in MFIX code in order to port DEM solver  to Intel MIC.</a:t>
            </a:r>
          </a:p>
          <a:p>
            <a:pPr lvl="1">
              <a:spcBef>
                <a:spcPts val="600"/>
              </a:spcBef>
            </a:pPr>
            <a:r>
              <a:rPr lang="en-US" dirty="0">
                <a:solidFill>
                  <a:schemeClr val="bg2"/>
                </a:solidFill>
                <a:latin typeface="Calibri" panose="020F0502020204030204" pitchFamily="34" charset="0"/>
              </a:rPr>
              <a:t>OpenMP performance </a:t>
            </a:r>
            <a:r>
              <a:rPr lang="en-US" dirty="0" smtClean="0">
                <a:solidFill>
                  <a:schemeClr val="bg2"/>
                </a:solidFill>
                <a:latin typeface="Calibri" panose="020F0502020204030204" pitchFamily="34" charset="0"/>
              </a:rPr>
              <a:t>of MFIX-DEM </a:t>
            </a:r>
            <a:r>
              <a:rPr lang="en-US" dirty="0">
                <a:solidFill>
                  <a:schemeClr val="bg2"/>
                </a:solidFill>
                <a:latin typeface="Calibri" panose="020F0502020204030204" pitchFamily="34" charset="0"/>
              </a:rPr>
              <a:t>is about </a:t>
            </a:r>
            <a:r>
              <a:rPr lang="en-US" b="1" u="sng" dirty="0">
                <a:solidFill>
                  <a:schemeClr val="bg2"/>
                </a:solidFill>
                <a:latin typeface="Calibri" panose="020F0502020204030204" pitchFamily="34" charset="0"/>
              </a:rPr>
              <a:t>5 times </a:t>
            </a:r>
            <a:r>
              <a:rPr lang="en-US" dirty="0">
                <a:solidFill>
                  <a:schemeClr val="bg2"/>
                </a:solidFill>
                <a:latin typeface="Calibri" panose="020F0502020204030204" pitchFamily="34" charset="0"/>
              </a:rPr>
              <a:t>faster </a:t>
            </a:r>
            <a:r>
              <a:rPr lang="en-US" dirty="0" smtClean="0">
                <a:solidFill>
                  <a:schemeClr val="bg2"/>
                </a:solidFill>
                <a:latin typeface="Calibri" panose="020F0502020204030204" pitchFamily="34" charset="0"/>
              </a:rPr>
              <a:t>on CPU offloading MIC compared to the CPU only.</a:t>
            </a:r>
          </a:p>
          <a:p>
            <a:pPr lvl="1">
              <a:spcBef>
                <a:spcPts val="600"/>
              </a:spcBef>
            </a:pPr>
            <a:r>
              <a:rPr lang="en-US" dirty="0" smtClean="0">
                <a:solidFill>
                  <a:schemeClr val="bg2"/>
                </a:solidFill>
                <a:latin typeface="Calibri" panose="020F0502020204030204" pitchFamily="34" charset="0"/>
              </a:rPr>
              <a:t>Validation </a:t>
            </a:r>
            <a:r>
              <a:rPr lang="en-US" dirty="0">
                <a:solidFill>
                  <a:schemeClr val="bg2"/>
                </a:solidFill>
                <a:latin typeface="Calibri" panose="020F0502020204030204" pitchFamily="34" charset="0"/>
              </a:rPr>
              <a:t>studies to ascertain that </a:t>
            </a:r>
            <a:r>
              <a:rPr lang="en-US" dirty="0" smtClean="0">
                <a:solidFill>
                  <a:schemeClr val="bg2"/>
                </a:solidFill>
                <a:latin typeface="Calibri" panose="020F0502020204030204" pitchFamily="34" charset="0"/>
              </a:rPr>
              <a:t>offloading </a:t>
            </a:r>
            <a:r>
              <a:rPr lang="en-US" dirty="0">
                <a:solidFill>
                  <a:schemeClr val="bg2"/>
                </a:solidFill>
                <a:latin typeface="Calibri" panose="020F0502020204030204" pitchFamily="34" charset="0"/>
              </a:rPr>
              <a:t>code gives same results as OpenMP on </a:t>
            </a:r>
            <a:r>
              <a:rPr lang="en-US" dirty="0" smtClean="0">
                <a:solidFill>
                  <a:schemeClr val="bg2"/>
                </a:solidFill>
                <a:latin typeface="Calibri" panose="020F0502020204030204" pitchFamily="34" charset="0"/>
              </a:rPr>
              <a:t>CPU only.</a:t>
            </a:r>
          </a:p>
        </p:txBody>
      </p:sp>
    </p:spTree>
    <p:extLst>
      <p:ext uri="{BB962C8B-B14F-4D97-AF65-F5344CB8AC3E}">
        <p14:creationId xmlns:p14="http://schemas.microsoft.com/office/powerpoint/2010/main" val="118102007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4" y="203199"/>
            <a:ext cx="5354003" cy="6534150"/>
          </a:xfrm>
        </p:spPr>
      </p:pic>
      <p:grpSp>
        <p:nvGrpSpPr>
          <p:cNvPr id="29" name="Group 28"/>
          <p:cNvGrpSpPr/>
          <p:nvPr/>
        </p:nvGrpSpPr>
        <p:grpSpPr>
          <a:xfrm>
            <a:off x="5648280" y="709686"/>
            <a:ext cx="3243616" cy="1364774"/>
            <a:chOff x="5620984" y="504966"/>
            <a:chExt cx="3243616" cy="1089546"/>
          </a:xfrm>
        </p:grpSpPr>
        <p:sp>
          <p:nvSpPr>
            <p:cNvPr id="12" name="Oval 11"/>
            <p:cNvSpPr/>
            <p:nvPr/>
          </p:nvSpPr>
          <p:spPr bwMode="auto">
            <a:xfrm>
              <a:off x="5620984" y="504966"/>
              <a:ext cx="3175376" cy="1089546"/>
            </a:xfrm>
            <a:prstGeom prst="ellipse">
              <a:avLst/>
            </a:prstGeom>
            <a:solidFill>
              <a:srgbClr val="FFFF00">
                <a:alpha val="27000"/>
              </a:srgbClr>
            </a:solidFill>
            <a:ln w="9525" cap="flat" cmpd="sng" algn="ctr">
              <a:solidFill>
                <a:schemeClr val="accent1"/>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7" name="TextBox 6"/>
            <p:cNvSpPr txBox="1"/>
            <p:nvPr/>
          </p:nvSpPr>
          <p:spPr>
            <a:xfrm>
              <a:off x="5803899" y="685800"/>
              <a:ext cx="3060701" cy="761696"/>
            </a:xfrm>
            <a:prstGeom prst="rect">
              <a:avLst/>
            </a:prstGeom>
            <a:noFill/>
          </p:spPr>
          <p:txBody>
            <a:bodyPr wrap="square" rtlCol="0">
              <a:spAutoFit/>
            </a:bodyPr>
            <a:lstStyle/>
            <a:p>
              <a:r>
                <a:rPr lang="en-US" sz="1400" i="0" dirty="0" smtClean="0">
                  <a:latin typeface="Calibri" panose="020F0502020204030204" pitchFamily="34" charset="0"/>
                </a:rPr>
                <a:t>Initialize and transfer data to MIC, including necessary parameters, constants and global arrays for DEM calculation</a:t>
              </a:r>
              <a:endParaRPr lang="en-US" sz="1400" i="0" dirty="0">
                <a:latin typeface="Calibri" panose="020F0502020204030204" pitchFamily="34" charset="0"/>
              </a:endParaRPr>
            </a:p>
          </p:txBody>
        </p:sp>
      </p:grpSp>
      <p:cxnSp>
        <p:nvCxnSpPr>
          <p:cNvPr id="14" name="Straight Arrow Connector 13"/>
          <p:cNvCxnSpPr>
            <a:stCxn id="12" idx="2"/>
          </p:cNvCxnSpPr>
          <p:nvPr/>
        </p:nvCxnSpPr>
        <p:spPr bwMode="auto">
          <a:xfrm flipH="1">
            <a:off x="4410242" y="1392073"/>
            <a:ext cx="1238038" cy="176613"/>
          </a:xfrm>
          <a:prstGeom prst="straightConnector1">
            <a:avLst/>
          </a:prstGeom>
          <a:noFill/>
          <a:ln w="63500" cap="flat" cmpd="sng" algn="ctr">
            <a:solidFill>
              <a:srgbClr val="000099">
                <a:alpha val="52000"/>
              </a:srgbClr>
            </a:solidFill>
            <a:prstDash val="solid"/>
            <a:round/>
            <a:headEnd type="none" w="med" len="med"/>
            <a:tailEnd type="arrow"/>
          </a:ln>
          <a:effectLst/>
        </p:spPr>
      </p:cxnSp>
      <p:sp>
        <p:nvSpPr>
          <p:cNvPr id="2" name="TextBox 1"/>
          <p:cNvSpPr txBox="1"/>
          <p:nvPr/>
        </p:nvSpPr>
        <p:spPr>
          <a:xfrm>
            <a:off x="131293" y="6618095"/>
            <a:ext cx="8778605" cy="246221"/>
          </a:xfrm>
          <a:prstGeom prst="rect">
            <a:avLst/>
          </a:prstGeom>
          <a:solidFill>
            <a:schemeClr val="bg1"/>
          </a:solidFill>
        </p:spPr>
        <p:txBody>
          <a:bodyPr wrap="square" rtlCol="0">
            <a:spAutoFit/>
          </a:bodyPr>
          <a:lstStyle/>
          <a:p>
            <a:r>
              <a:rPr lang="en-US" sz="1000" dirty="0"/>
              <a:t>Handan Liu, </a:t>
            </a:r>
            <a:r>
              <a:rPr lang="en-US" sz="1000" dirty="0" err="1"/>
              <a:t>Danesh</a:t>
            </a:r>
            <a:r>
              <a:rPr lang="en-US" sz="1000" dirty="0"/>
              <a:t> Tafti and </a:t>
            </a:r>
            <a:r>
              <a:rPr lang="en-US" sz="1000" dirty="0" err="1"/>
              <a:t>Tingwen</a:t>
            </a:r>
            <a:r>
              <a:rPr lang="en-US" sz="1000" dirty="0"/>
              <a:t> Li. Hybrid Parallelism in MFIX CFD-DEM using OpenMP. </a:t>
            </a:r>
            <a:r>
              <a:rPr lang="en-US" sz="1000" dirty="0" smtClean="0"/>
              <a:t>Powder </a:t>
            </a:r>
            <a:r>
              <a:rPr lang="en-US" sz="1000" dirty="0"/>
              <a:t>Technology, 259 (2014) 22-29.</a:t>
            </a:r>
          </a:p>
        </p:txBody>
      </p:sp>
      <p:grpSp>
        <p:nvGrpSpPr>
          <p:cNvPr id="26" name="Group 25"/>
          <p:cNvGrpSpPr/>
          <p:nvPr/>
        </p:nvGrpSpPr>
        <p:grpSpPr>
          <a:xfrm>
            <a:off x="5749218" y="4633511"/>
            <a:ext cx="3306453" cy="1705970"/>
            <a:chOff x="5749218" y="4408227"/>
            <a:chExt cx="3306453" cy="1705970"/>
          </a:xfrm>
        </p:grpSpPr>
        <p:sp>
          <p:nvSpPr>
            <p:cNvPr id="16" name="Oval 15"/>
            <p:cNvSpPr/>
            <p:nvPr/>
          </p:nvSpPr>
          <p:spPr bwMode="auto">
            <a:xfrm>
              <a:off x="5749218" y="4408227"/>
              <a:ext cx="3306453" cy="1705970"/>
            </a:xfrm>
            <a:prstGeom prst="ellipse">
              <a:avLst/>
            </a:prstGeom>
            <a:solidFill>
              <a:srgbClr val="FFFF00">
                <a:alpha val="27000"/>
              </a:srgbClr>
            </a:solidFill>
            <a:ln w="9525" cap="flat" cmpd="sng" algn="ctr">
              <a:solidFill>
                <a:schemeClr val="accent1"/>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15" name="TextBox 14"/>
            <p:cNvSpPr txBox="1"/>
            <p:nvPr/>
          </p:nvSpPr>
          <p:spPr>
            <a:xfrm>
              <a:off x="6029740" y="4702889"/>
              <a:ext cx="2948795" cy="1169551"/>
            </a:xfrm>
            <a:prstGeom prst="rect">
              <a:avLst/>
            </a:prstGeom>
            <a:noFill/>
          </p:spPr>
          <p:txBody>
            <a:bodyPr wrap="square" rtlCol="0">
              <a:spAutoFit/>
            </a:bodyPr>
            <a:lstStyle/>
            <a:p>
              <a:r>
                <a:rPr lang="en-US" sz="1400" i="0" dirty="0" smtClean="0">
                  <a:latin typeface="Calibri" panose="020F0502020204030204" pitchFamily="34" charset="0"/>
                </a:rPr>
                <a:t>Transfer data between CPU and MIC:</a:t>
              </a:r>
            </a:p>
            <a:p>
              <a:r>
                <a:rPr lang="en-US" sz="1400" i="0" dirty="0" smtClean="0">
                  <a:latin typeface="Calibri" panose="020F0502020204030204" pitchFamily="34" charset="0"/>
                </a:rPr>
                <a:t>1) global variables transferred at each solid time step; </a:t>
              </a:r>
            </a:p>
            <a:p>
              <a:r>
                <a:rPr lang="en-US" sz="1400" i="0" dirty="0" smtClean="0">
                  <a:latin typeface="Calibri" panose="020F0502020204030204" pitchFamily="34" charset="0"/>
                </a:rPr>
                <a:t>2) global variables transferred before/after DEM calculation.</a:t>
              </a:r>
              <a:endParaRPr lang="en-US" sz="1400" i="0" dirty="0">
                <a:latin typeface="Calibri" panose="020F0502020204030204" pitchFamily="34" charset="0"/>
              </a:endParaRPr>
            </a:p>
          </p:txBody>
        </p:sp>
      </p:grpSp>
      <p:cxnSp>
        <p:nvCxnSpPr>
          <p:cNvPr id="20" name="Straight Arrow Connector 19"/>
          <p:cNvCxnSpPr/>
          <p:nvPr/>
        </p:nvCxnSpPr>
        <p:spPr bwMode="auto">
          <a:xfrm flipH="1">
            <a:off x="4285398" y="5592460"/>
            <a:ext cx="1463820" cy="386788"/>
          </a:xfrm>
          <a:prstGeom prst="straightConnector1">
            <a:avLst/>
          </a:prstGeom>
          <a:noFill/>
          <a:ln w="63500" cap="flat" cmpd="sng" algn="ctr">
            <a:solidFill>
              <a:srgbClr val="000099">
                <a:alpha val="52000"/>
              </a:srgbClr>
            </a:solidFill>
            <a:prstDash val="solid"/>
            <a:round/>
            <a:headEnd type="none" w="med" len="med"/>
            <a:tailEnd type="arrow"/>
          </a:ln>
          <a:effectLst/>
        </p:spPr>
      </p:cxnSp>
      <p:cxnSp>
        <p:nvCxnSpPr>
          <p:cNvPr id="25" name="Straight Arrow Connector 24"/>
          <p:cNvCxnSpPr/>
          <p:nvPr/>
        </p:nvCxnSpPr>
        <p:spPr bwMode="auto">
          <a:xfrm flipH="1" flipV="1">
            <a:off x="5100436" y="4823347"/>
            <a:ext cx="826296" cy="305244"/>
          </a:xfrm>
          <a:prstGeom prst="straightConnector1">
            <a:avLst/>
          </a:prstGeom>
          <a:noFill/>
          <a:ln w="63500" cap="flat" cmpd="sng" algn="ctr">
            <a:solidFill>
              <a:srgbClr val="000099">
                <a:alpha val="52000"/>
              </a:srgbClr>
            </a:solidFill>
            <a:prstDash val="solid"/>
            <a:round/>
            <a:headEnd type="none" w="med" len="med"/>
            <a:tailEnd type="arrow"/>
          </a:ln>
          <a:effectLst/>
        </p:spPr>
      </p:cxnSp>
      <p:sp>
        <p:nvSpPr>
          <p:cNvPr id="3" name="TextBox 2"/>
          <p:cNvSpPr txBox="1"/>
          <p:nvPr/>
        </p:nvSpPr>
        <p:spPr>
          <a:xfrm>
            <a:off x="914394" y="13646"/>
            <a:ext cx="1791773" cy="307777"/>
          </a:xfrm>
          <a:prstGeom prst="rect">
            <a:avLst/>
          </a:prstGeom>
          <a:noFill/>
        </p:spPr>
        <p:txBody>
          <a:bodyPr wrap="none" rtlCol="0">
            <a:spAutoFit/>
          </a:bodyPr>
          <a:lstStyle/>
          <a:p>
            <a:r>
              <a:rPr lang="en-US" sz="1400" i="0" dirty="0" smtClean="0">
                <a:latin typeface="Calibri" panose="020F0502020204030204" pitchFamily="34" charset="0"/>
              </a:rPr>
              <a:t>MFIX-DEM Flow Chart</a:t>
            </a:r>
            <a:endParaRPr lang="en-US" sz="1400" i="0" dirty="0">
              <a:latin typeface="Calibri" panose="020F0502020204030204" pitchFamily="34" charset="0"/>
            </a:endParaRPr>
          </a:p>
        </p:txBody>
      </p:sp>
      <p:sp>
        <p:nvSpPr>
          <p:cNvPr id="4" name="Curved Left Arrow 3"/>
          <p:cNvSpPr/>
          <p:nvPr/>
        </p:nvSpPr>
        <p:spPr bwMode="auto">
          <a:xfrm>
            <a:off x="5269440" y="2893326"/>
            <a:ext cx="551710" cy="1364776"/>
          </a:xfrm>
          <a:prstGeom prst="curvedLeftArrow">
            <a:avLst/>
          </a:prstGeom>
          <a:solidFill>
            <a:srgbClr val="7030A0"/>
          </a:solidFill>
          <a:ln w="9525" cap="flat" cmpd="sng" algn="ctr">
            <a:solidFill>
              <a:srgbClr val="6D5EAE"/>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grpSp>
        <p:nvGrpSpPr>
          <p:cNvPr id="8" name="Group 7"/>
          <p:cNvGrpSpPr/>
          <p:nvPr/>
        </p:nvGrpSpPr>
        <p:grpSpPr>
          <a:xfrm>
            <a:off x="5821009" y="2531961"/>
            <a:ext cx="3276795" cy="1867762"/>
            <a:chOff x="5821009" y="2531961"/>
            <a:chExt cx="3276795" cy="1867762"/>
          </a:xfrm>
        </p:grpSpPr>
        <p:sp>
          <p:nvSpPr>
            <p:cNvPr id="17" name="Oval 16"/>
            <p:cNvSpPr/>
            <p:nvPr/>
          </p:nvSpPr>
          <p:spPr bwMode="auto">
            <a:xfrm>
              <a:off x="5821009" y="2531961"/>
              <a:ext cx="3276795" cy="1867762"/>
            </a:xfrm>
            <a:prstGeom prst="ellipse">
              <a:avLst/>
            </a:prstGeom>
            <a:solidFill>
              <a:srgbClr val="FFFF00">
                <a:alpha val="27000"/>
              </a:srgbClr>
            </a:solidFill>
            <a:ln w="9525" cap="flat" cmpd="sng" algn="ctr">
              <a:solidFill>
                <a:schemeClr val="accent1"/>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19" name="TextBox 18"/>
            <p:cNvSpPr txBox="1"/>
            <p:nvPr/>
          </p:nvSpPr>
          <p:spPr>
            <a:xfrm>
              <a:off x="6188765" y="2761814"/>
              <a:ext cx="2703131" cy="1384995"/>
            </a:xfrm>
            <a:prstGeom prst="rect">
              <a:avLst/>
            </a:prstGeom>
            <a:noFill/>
          </p:spPr>
          <p:txBody>
            <a:bodyPr wrap="square" rtlCol="0">
              <a:spAutoFit/>
            </a:bodyPr>
            <a:lstStyle/>
            <a:p>
              <a:r>
                <a:rPr lang="en-US" sz="1400" i="0" dirty="0" smtClean="0">
                  <a:latin typeface="Calibri" panose="020F0502020204030204" pitchFamily="34" charset="0"/>
                </a:rPr>
                <a:t>3) global variables are transferred in MIC and back to CPU in different subroutines.</a:t>
              </a:r>
            </a:p>
            <a:p>
              <a:r>
                <a:rPr lang="en-US" sz="1400" i="0" dirty="0" smtClean="0">
                  <a:latin typeface="Calibri" panose="020F0502020204030204" pitchFamily="34" charset="0"/>
                </a:rPr>
                <a:t>4) global variables are not transferred to CPU, only calculated in DEM on MIC.</a:t>
              </a:r>
              <a:endParaRPr lang="en-US" sz="1400" i="0" dirty="0"/>
            </a:p>
          </p:txBody>
        </p:sp>
      </p:grpSp>
    </p:spTree>
    <p:extLst>
      <p:ext uri="{BB962C8B-B14F-4D97-AF65-F5344CB8AC3E}">
        <p14:creationId xmlns:p14="http://schemas.microsoft.com/office/powerpoint/2010/main" val="380186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53998"/>
          </a:xfrm>
        </p:spPr>
        <p:txBody>
          <a:bodyPr/>
          <a:lstStyle/>
          <a:p>
            <a:r>
              <a:rPr lang="en-US" dirty="0"/>
              <a:t>Global Variables for </a:t>
            </a:r>
            <a:r>
              <a:rPr lang="en-US" dirty="0" smtClean="0"/>
              <a:t>Offloading (1)</a:t>
            </a:r>
            <a:endParaRPr lang="en-US" dirty="0"/>
          </a:p>
        </p:txBody>
      </p:sp>
      <p:sp>
        <p:nvSpPr>
          <p:cNvPr id="3" name="Content Placeholder 2"/>
          <p:cNvSpPr>
            <a:spLocks noGrp="1"/>
          </p:cNvSpPr>
          <p:nvPr>
            <p:ph idx="1"/>
          </p:nvPr>
        </p:nvSpPr>
        <p:spPr>
          <a:xfrm>
            <a:off x="457200" y="1168710"/>
            <a:ext cx="8229600" cy="1861094"/>
          </a:xfrm>
        </p:spPr>
        <p:txBody>
          <a:bodyPr/>
          <a:lstStyle/>
          <a:p>
            <a:r>
              <a:rPr lang="en-US" dirty="0">
                <a:latin typeface="Calibri" panose="020F0502020204030204" pitchFamily="34" charset="0"/>
              </a:rPr>
              <a:t>In MFIX-DEM, </a:t>
            </a:r>
            <a:r>
              <a:rPr lang="en-US" dirty="0" smtClean="0">
                <a:latin typeface="Calibri" panose="020F0502020204030204" pitchFamily="34" charset="0"/>
              </a:rPr>
              <a:t>we analyzed to give four </a:t>
            </a:r>
            <a:r>
              <a:rPr lang="en-US" dirty="0">
                <a:latin typeface="Calibri" panose="020F0502020204030204" pitchFamily="34" charset="0"/>
              </a:rPr>
              <a:t>types of global variables </a:t>
            </a:r>
            <a:r>
              <a:rPr lang="en-US" dirty="0" smtClean="0">
                <a:latin typeface="Calibri" panose="020F0502020204030204" pitchFamily="34" charset="0"/>
              </a:rPr>
              <a:t>for offloading.</a:t>
            </a:r>
          </a:p>
          <a:p>
            <a:pPr lvl="1"/>
            <a:r>
              <a:rPr lang="en-US" sz="2000" dirty="0">
                <a:latin typeface="Calibri" panose="020F0502020204030204" pitchFamily="34" charset="0"/>
              </a:rPr>
              <a:t>Global variables that </a:t>
            </a:r>
            <a:r>
              <a:rPr lang="en-US" sz="2000" dirty="0" smtClean="0">
                <a:latin typeface="Calibri" panose="020F0502020204030204" pitchFamily="34" charset="0"/>
              </a:rPr>
              <a:t>are used </a:t>
            </a:r>
            <a:r>
              <a:rPr lang="en-US" sz="2000" dirty="0">
                <a:latin typeface="Calibri" panose="020F0502020204030204" pitchFamily="34" charset="0"/>
              </a:rPr>
              <a:t>in </a:t>
            </a:r>
            <a:r>
              <a:rPr lang="en-US" sz="2000" dirty="0" smtClean="0">
                <a:latin typeface="Calibri" panose="020F0502020204030204" pitchFamily="34" charset="0"/>
              </a:rPr>
              <a:t>subroutines must be given the offload attributes </a:t>
            </a:r>
            <a:r>
              <a:rPr lang="en-US" sz="2000" smtClean="0">
                <a:latin typeface="Calibri" panose="020F0502020204030204" pitchFamily="34" charset="0"/>
              </a:rPr>
              <a:t>directives defined in </a:t>
            </a:r>
            <a:r>
              <a:rPr lang="en-US" sz="2000" dirty="0" smtClean="0">
                <a:latin typeface="Calibri" panose="020F0502020204030204" pitchFamily="34" charset="0"/>
              </a:rPr>
              <a:t>functions or modules;  </a:t>
            </a:r>
            <a:endParaRPr lang="en-US" dirty="0"/>
          </a:p>
        </p:txBody>
      </p:sp>
      <p:sp>
        <p:nvSpPr>
          <p:cNvPr id="4" name="TextBox 3"/>
          <p:cNvSpPr txBox="1"/>
          <p:nvPr/>
        </p:nvSpPr>
        <p:spPr>
          <a:xfrm>
            <a:off x="1187356" y="2661287"/>
            <a:ext cx="6933071" cy="523220"/>
          </a:xfrm>
          <a:prstGeom prst="rect">
            <a:avLst/>
          </a:prstGeom>
          <a:noFill/>
        </p:spPr>
        <p:txBody>
          <a:bodyPr wrap="square" rtlCol="0">
            <a:spAutoFit/>
          </a:bodyPr>
          <a:lstStyle/>
          <a:p>
            <a:r>
              <a:rPr lang="en-US" sz="1400" i="0" dirty="0">
                <a:latin typeface="Calibri" panose="020F0502020204030204" pitchFamily="34" charset="0"/>
              </a:rPr>
              <a:t>Code snippet </a:t>
            </a:r>
            <a:r>
              <a:rPr lang="en-US" sz="1400" i="0" dirty="0" smtClean="0">
                <a:latin typeface="Calibri" panose="020F0502020204030204" pitchFamily="34" charset="0"/>
              </a:rPr>
              <a:t>in the module ‘DISCRETELEMENT’ shows giving the offload attributes to global variables which need to be offloaded in the subroutine ‘</a:t>
            </a:r>
            <a:r>
              <a:rPr lang="en-US" sz="1400" i="0" dirty="0" err="1" smtClean="0">
                <a:latin typeface="Calibri" panose="020F0502020204030204" pitchFamily="34" charset="0"/>
              </a:rPr>
              <a:t>CFNEWVALUES.f</a:t>
            </a:r>
            <a:r>
              <a:rPr lang="en-US" sz="1400" i="0" dirty="0" smtClean="0">
                <a:latin typeface="Calibri" panose="020F0502020204030204" pitchFamily="34" charset="0"/>
              </a:rPr>
              <a:t>’.</a:t>
            </a:r>
            <a:endParaRPr lang="en-US" sz="1400" i="0" dirty="0"/>
          </a:p>
        </p:txBody>
      </p:sp>
      <p:grpSp>
        <p:nvGrpSpPr>
          <p:cNvPr id="12" name="Group 11"/>
          <p:cNvGrpSpPr/>
          <p:nvPr/>
        </p:nvGrpSpPr>
        <p:grpSpPr>
          <a:xfrm>
            <a:off x="22749" y="3243639"/>
            <a:ext cx="5989320" cy="3200400"/>
            <a:chOff x="22749" y="3243639"/>
            <a:chExt cx="5989320" cy="3200400"/>
          </a:xfrm>
        </p:grpSpPr>
        <p:pic>
          <p:nvPicPr>
            <p:cNvPr id="5" name="Picture 2" descr="G:\Helen\Helen\report-2014\NETL-Aug2014\F0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9" y="3243639"/>
              <a:ext cx="5989320"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139184" y="3499104"/>
              <a:ext cx="627888" cy="286512"/>
            </a:xfrm>
            <a:prstGeom prst="ellipse">
              <a:avLst/>
            </a:prstGeom>
            <a:noFill/>
            <a:ln w="12700" cap="flat" cmpd="sng" algn="ctr">
              <a:solidFill>
                <a:srgbClr val="3333FF"/>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11" name="Oval 10"/>
            <p:cNvSpPr/>
            <p:nvPr/>
          </p:nvSpPr>
          <p:spPr bwMode="auto">
            <a:xfrm>
              <a:off x="3929149" y="5705856"/>
              <a:ext cx="837923" cy="304800"/>
            </a:xfrm>
            <a:prstGeom prst="ellipse">
              <a:avLst/>
            </a:prstGeom>
            <a:noFill/>
            <a:ln w="12700" cap="flat" cmpd="sng" algn="ctr">
              <a:solidFill>
                <a:srgbClr val="3333FF"/>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grpSp>
      <p:grpSp>
        <p:nvGrpSpPr>
          <p:cNvPr id="13" name="Group 12"/>
          <p:cNvGrpSpPr/>
          <p:nvPr/>
        </p:nvGrpSpPr>
        <p:grpSpPr>
          <a:xfrm>
            <a:off x="5075301" y="3286311"/>
            <a:ext cx="3943350" cy="2400300"/>
            <a:chOff x="5160645" y="3286311"/>
            <a:chExt cx="3943350" cy="24003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645" y="3286311"/>
              <a:ext cx="39433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6412992" y="5071872"/>
              <a:ext cx="755904" cy="304800"/>
            </a:xfrm>
            <a:prstGeom prst="ellipse">
              <a:avLst/>
            </a:prstGeom>
            <a:noFill/>
            <a:ln w="12700" cap="flat" cmpd="sng" algn="ctr">
              <a:solidFill>
                <a:srgbClr val="C0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10" name="Oval 9"/>
            <p:cNvSpPr/>
            <p:nvPr/>
          </p:nvSpPr>
          <p:spPr bwMode="auto">
            <a:xfrm>
              <a:off x="7815626" y="4041648"/>
              <a:ext cx="1047957" cy="304800"/>
            </a:xfrm>
            <a:prstGeom prst="ellipse">
              <a:avLst/>
            </a:prstGeom>
            <a:noFill/>
            <a:ln w="12700" cap="flat" cmpd="sng" algn="ctr">
              <a:solidFill>
                <a:srgbClr val="C0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grpSp>
      <p:cxnSp>
        <p:nvCxnSpPr>
          <p:cNvPr id="8" name="Straight Connector 7"/>
          <p:cNvCxnSpPr/>
          <p:nvPr/>
        </p:nvCxnSpPr>
        <p:spPr bwMode="auto">
          <a:xfrm>
            <a:off x="5711687" y="3935896"/>
            <a:ext cx="1371865" cy="0"/>
          </a:xfrm>
          <a:prstGeom prst="line">
            <a:avLst/>
          </a:prstGeom>
          <a:noFill/>
          <a:ln w="158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2265814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541" y="873457"/>
            <a:ext cx="8229600" cy="1472178"/>
          </a:xfrm>
        </p:spPr>
        <p:txBody>
          <a:bodyPr/>
          <a:lstStyle/>
          <a:p>
            <a:r>
              <a:rPr lang="en-US" dirty="0" smtClean="0">
                <a:latin typeface="Calibri" panose="020F0502020204030204" pitchFamily="34" charset="0"/>
              </a:rPr>
              <a:t>Four </a:t>
            </a:r>
            <a:r>
              <a:rPr lang="en-US" dirty="0">
                <a:latin typeface="Calibri" panose="020F0502020204030204" pitchFamily="34" charset="0"/>
              </a:rPr>
              <a:t>types of global </a:t>
            </a:r>
            <a:r>
              <a:rPr lang="en-US" dirty="0" smtClean="0">
                <a:latin typeface="Calibri" panose="020F0502020204030204" pitchFamily="34" charset="0"/>
              </a:rPr>
              <a:t>variables for offloading MFIX-DEM</a:t>
            </a:r>
            <a:endParaRPr lang="en-US" dirty="0">
              <a:latin typeface="Calibri" panose="020F0502020204030204" pitchFamily="34" charset="0"/>
            </a:endParaRPr>
          </a:p>
          <a:p>
            <a:pPr lvl="1"/>
            <a:r>
              <a:rPr lang="en-US" sz="2000" dirty="0" smtClean="0">
                <a:latin typeface="Calibri" panose="020F0502020204030204" pitchFamily="34" charset="0"/>
              </a:rPr>
              <a:t>Global </a:t>
            </a:r>
            <a:r>
              <a:rPr lang="en-US" sz="2000" dirty="0">
                <a:latin typeface="Calibri" panose="020F0502020204030204" pitchFamily="34" charset="0"/>
              </a:rPr>
              <a:t>variables need to be transferred in MIC and back to CPU at each solid time </a:t>
            </a:r>
            <a:r>
              <a:rPr lang="en-US" sz="2000" dirty="0" smtClean="0">
                <a:latin typeface="Calibri" panose="020F0502020204030204" pitchFamily="34" charset="0"/>
              </a:rPr>
              <a:t>step  in different subroutines;</a:t>
            </a:r>
            <a:br>
              <a:rPr lang="en-US" sz="2000" dirty="0" smtClean="0">
                <a:latin typeface="Calibri" panose="020F0502020204030204" pitchFamily="34" charset="0"/>
              </a:rPr>
            </a:br>
            <a:r>
              <a:rPr lang="en-US" sz="2000" dirty="0" smtClean="0">
                <a:latin typeface="Calibri" panose="020F0502020204030204" pitchFamily="34" charset="0"/>
              </a:rPr>
              <a:t>e.g</a:t>
            </a:r>
            <a:r>
              <a:rPr lang="en-US" sz="2000" dirty="0">
                <a:latin typeface="Calibri" panose="020F0502020204030204" pitchFamily="34" charset="0"/>
              </a:rPr>
              <a:t>. particle’s </a:t>
            </a:r>
            <a:r>
              <a:rPr lang="en-US" sz="2000" dirty="0" smtClean="0">
                <a:latin typeface="Calibri" panose="020F0502020204030204" pitchFamily="34" charset="0"/>
              </a:rPr>
              <a:t>position: </a:t>
            </a:r>
            <a:r>
              <a:rPr lang="en-US" sz="2000" dirty="0" err="1" smtClean="0">
                <a:latin typeface="Calibri" panose="020F0502020204030204" pitchFamily="34" charset="0"/>
              </a:rPr>
              <a:t>des_pos_new</a:t>
            </a:r>
            <a:endParaRPr lang="en-US" sz="2000" dirty="0">
              <a:latin typeface="Calibri" panose="020F0502020204030204" pitchFamily="34" charset="0"/>
            </a:endParaRPr>
          </a:p>
        </p:txBody>
      </p:sp>
      <p:sp>
        <p:nvSpPr>
          <p:cNvPr id="4" name="TextBox 3"/>
          <p:cNvSpPr txBox="1"/>
          <p:nvPr/>
        </p:nvSpPr>
        <p:spPr>
          <a:xfrm>
            <a:off x="1218828" y="2453343"/>
            <a:ext cx="7230228" cy="738664"/>
          </a:xfrm>
          <a:prstGeom prst="rect">
            <a:avLst/>
          </a:prstGeom>
          <a:noFill/>
        </p:spPr>
        <p:txBody>
          <a:bodyPr wrap="square" rtlCol="0">
            <a:spAutoFit/>
          </a:bodyPr>
          <a:lstStyle/>
          <a:p>
            <a:r>
              <a:rPr lang="en-US" sz="1400" i="0" dirty="0">
                <a:latin typeface="Calibri" panose="020F0502020204030204" pitchFamily="34" charset="0"/>
              </a:rPr>
              <a:t>Code snippet </a:t>
            </a:r>
            <a:r>
              <a:rPr lang="en-US" sz="1400" i="0" dirty="0" smtClean="0">
                <a:latin typeface="Calibri" panose="020F0502020204030204" pitchFamily="34" charset="0"/>
              </a:rPr>
              <a:t>in the routine  ‘</a:t>
            </a:r>
            <a:r>
              <a:rPr lang="en-US" sz="1400" i="0" dirty="0" err="1" smtClean="0">
                <a:latin typeface="Calibri" panose="020F0502020204030204" pitchFamily="34" charset="0"/>
              </a:rPr>
              <a:t>particles_in_cell.f</a:t>
            </a:r>
            <a:r>
              <a:rPr lang="en-US" sz="1400" i="0" dirty="0" smtClean="0">
                <a:latin typeface="Calibri" panose="020F0502020204030204" pitchFamily="34" charset="0"/>
              </a:rPr>
              <a:t>’ shows that the </a:t>
            </a:r>
            <a:r>
              <a:rPr lang="en-US" sz="1400" i="0" dirty="0" err="1" smtClean="0">
                <a:latin typeface="Calibri" panose="020F0502020204030204" pitchFamily="34" charset="0"/>
              </a:rPr>
              <a:t>do_loop</a:t>
            </a:r>
            <a:r>
              <a:rPr lang="en-US" sz="1400" i="0" dirty="0" smtClean="0">
                <a:latin typeface="Calibri" panose="020F0502020204030204" pitchFamily="34" charset="0"/>
              </a:rPr>
              <a:t> is offloaded to MIC for calculation and the global variables ‘</a:t>
            </a:r>
            <a:r>
              <a:rPr lang="en-US" sz="1400" i="0" dirty="0" err="1" smtClean="0">
                <a:latin typeface="Calibri" panose="020F0502020204030204" pitchFamily="34" charset="0"/>
              </a:rPr>
              <a:t>des_pos_new</a:t>
            </a:r>
            <a:r>
              <a:rPr lang="en-US" sz="1400" i="0" dirty="0" smtClean="0">
                <a:latin typeface="Calibri" panose="020F0502020204030204" pitchFamily="34" charset="0"/>
              </a:rPr>
              <a:t>’ is transferred from CPU to MIC after ghost particles are exchanged by invoking </a:t>
            </a:r>
            <a:r>
              <a:rPr lang="en-US" sz="1400" i="0" dirty="0">
                <a:latin typeface="Calibri" panose="020F0502020204030204" pitchFamily="34" charset="0"/>
              </a:rPr>
              <a:t> </a:t>
            </a:r>
            <a:r>
              <a:rPr lang="en-US" sz="1400" i="0" dirty="0" err="1" smtClean="0">
                <a:latin typeface="Calibri" panose="020F0502020204030204" pitchFamily="34" charset="0"/>
              </a:rPr>
              <a:t>des_par_exchange</a:t>
            </a:r>
            <a:r>
              <a:rPr lang="en-US" sz="1400" i="0" dirty="0" smtClean="0">
                <a:latin typeface="Calibri" panose="020F0502020204030204" pitchFamily="34" charset="0"/>
              </a:rPr>
              <a:t> on CPU.  </a:t>
            </a:r>
            <a:endParaRPr lang="en-US" sz="1400" i="0" dirty="0"/>
          </a:p>
        </p:txBody>
      </p:sp>
      <p:pic>
        <p:nvPicPr>
          <p:cNvPr id="2050" name="Picture 2" descr="G:\Helen\Helen\report-2014\NETL-Aug2014\F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08" y="3268554"/>
            <a:ext cx="7096125" cy="29813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3628121" y="4667534"/>
            <a:ext cx="1446663" cy="245660"/>
          </a:xfrm>
          <a:prstGeom prst="ellipse">
            <a:avLst/>
          </a:prstGeom>
          <a:noFill/>
          <a:ln w="12700" cap="flat" cmpd="sng" algn="ctr">
            <a:solidFill>
              <a:srgbClr val="0066FF"/>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6" name="Title 5"/>
          <p:cNvSpPr>
            <a:spLocks noGrp="1"/>
          </p:cNvSpPr>
          <p:nvPr>
            <p:ph type="title"/>
          </p:nvPr>
        </p:nvSpPr>
        <p:spPr/>
        <p:txBody>
          <a:bodyPr/>
          <a:lstStyle/>
          <a:p>
            <a:r>
              <a:rPr lang="en-US" dirty="0"/>
              <a:t>Global Variables for </a:t>
            </a:r>
            <a:r>
              <a:rPr lang="en-US" dirty="0" smtClean="0"/>
              <a:t>Offloading (2)</a:t>
            </a:r>
            <a:endParaRPr lang="en-US" dirty="0"/>
          </a:p>
        </p:txBody>
      </p:sp>
      <p:cxnSp>
        <p:nvCxnSpPr>
          <p:cNvPr id="7" name="Straight Connector 6"/>
          <p:cNvCxnSpPr/>
          <p:nvPr/>
        </p:nvCxnSpPr>
        <p:spPr bwMode="auto">
          <a:xfrm>
            <a:off x="1908363" y="4479228"/>
            <a:ext cx="1537203" cy="0"/>
          </a:xfrm>
          <a:prstGeom prst="line">
            <a:avLst/>
          </a:prstGeom>
          <a:noFill/>
          <a:ln w="158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606208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Helen\Helen\report-2014\NETL-Aug2014\F0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62" y="3667999"/>
            <a:ext cx="8267700" cy="1924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8731" y="2942033"/>
            <a:ext cx="7335581" cy="584775"/>
          </a:xfrm>
          <a:prstGeom prst="rect">
            <a:avLst/>
          </a:prstGeom>
          <a:noFill/>
        </p:spPr>
        <p:txBody>
          <a:bodyPr wrap="square" rtlCol="0">
            <a:spAutoFit/>
          </a:bodyPr>
          <a:lstStyle/>
          <a:p>
            <a:r>
              <a:rPr lang="en-US" sz="1600" i="0" dirty="0" smtClean="0">
                <a:latin typeface="Calibri" panose="020F0502020204030204" pitchFamily="34" charset="0"/>
              </a:rPr>
              <a:t>Then ‘</a:t>
            </a:r>
            <a:r>
              <a:rPr lang="en-US" sz="1600" i="0" dirty="0" err="1" smtClean="0">
                <a:latin typeface="Calibri" panose="020F0502020204030204" pitchFamily="34" charset="0"/>
              </a:rPr>
              <a:t>des_pos_new</a:t>
            </a:r>
            <a:r>
              <a:rPr lang="en-US" sz="1600" i="0" dirty="0" smtClean="0">
                <a:latin typeface="Calibri" panose="020F0502020204030204" pitchFamily="34" charset="0"/>
              </a:rPr>
              <a:t>’ is transferred back to CPU after updating the values in the routine ‘</a:t>
            </a:r>
            <a:r>
              <a:rPr lang="en-US" sz="1600" i="0" dirty="0" err="1" smtClean="0">
                <a:latin typeface="Calibri" panose="020F0502020204030204" pitchFamily="34" charset="0"/>
              </a:rPr>
              <a:t>cfnewvalues.f</a:t>
            </a:r>
            <a:r>
              <a:rPr lang="en-US" sz="1600" i="0" dirty="0" smtClean="0">
                <a:latin typeface="Calibri" panose="020F0502020204030204" pitchFamily="34" charset="0"/>
              </a:rPr>
              <a:t>’ on MIC at each solid time step.</a:t>
            </a:r>
          </a:p>
        </p:txBody>
      </p:sp>
      <p:sp>
        <p:nvSpPr>
          <p:cNvPr id="6" name="Oval 5"/>
          <p:cNvSpPr/>
          <p:nvPr/>
        </p:nvSpPr>
        <p:spPr bwMode="auto">
          <a:xfrm>
            <a:off x="2988865" y="4244446"/>
            <a:ext cx="1446663" cy="245660"/>
          </a:xfrm>
          <a:prstGeom prst="ellipse">
            <a:avLst/>
          </a:prstGeom>
          <a:noFill/>
          <a:ln w="12700" cap="flat" cmpd="sng" algn="ctr">
            <a:solidFill>
              <a:srgbClr val="0066FF"/>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12" name="Title 5"/>
          <p:cNvSpPr>
            <a:spLocks noGrp="1"/>
          </p:cNvSpPr>
          <p:nvPr>
            <p:ph type="title"/>
          </p:nvPr>
        </p:nvSpPr>
        <p:spPr>
          <a:xfrm>
            <a:off x="457200" y="182563"/>
            <a:ext cx="8229600" cy="549275"/>
          </a:xfrm>
        </p:spPr>
        <p:txBody>
          <a:bodyPr/>
          <a:lstStyle/>
          <a:p>
            <a:r>
              <a:rPr lang="en-US" dirty="0"/>
              <a:t>Global Variables for </a:t>
            </a:r>
            <a:r>
              <a:rPr lang="en-US" dirty="0" smtClean="0"/>
              <a:t>Offloading (2)</a:t>
            </a:r>
            <a:endParaRPr lang="en-US" dirty="0"/>
          </a:p>
        </p:txBody>
      </p:sp>
      <p:sp>
        <p:nvSpPr>
          <p:cNvPr id="8" name="Content Placeholder 2"/>
          <p:cNvSpPr>
            <a:spLocks noGrp="1"/>
          </p:cNvSpPr>
          <p:nvPr>
            <p:ph idx="1"/>
          </p:nvPr>
        </p:nvSpPr>
        <p:spPr>
          <a:xfrm>
            <a:off x="416541" y="873457"/>
            <a:ext cx="8229600" cy="1472178"/>
          </a:xfrm>
        </p:spPr>
        <p:txBody>
          <a:bodyPr/>
          <a:lstStyle/>
          <a:p>
            <a:r>
              <a:rPr lang="en-US" dirty="0" smtClean="0">
                <a:latin typeface="Calibri" panose="020F0502020204030204" pitchFamily="34" charset="0"/>
              </a:rPr>
              <a:t>Four </a:t>
            </a:r>
            <a:r>
              <a:rPr lang="en-US" dirty="0">
                <a:latin typeface="Calibri" panose="020F0502020204030204" pitchFamily="34" charset="0"/>
              </a:rPr>
              <a:t>types of global </a:t>
            </a:r>
            <a:r>
              <a:rPr lang="en-US" dirty="0" smtClean="0">
                <a:latin typeface="Calibri" panose="020F0502020204030204" pitchFamily="34" charset="0"/>
              </a:rPr>
              <a:t>variables for offloading MFIX-DEM</a:t>
            </a:r>
            <a:endParaRPr lang="en-US" dirty="0">
              <a:latin typeface="Calibri" panose="020F0502020204030204" pitchFamily="34" charset="0"/>
            </a:endParaRPr>
          </a:p>
          <a:p>
            <a:pPr lvl="1"/>
            <a:r>
              <a:rPr lang="en-US" sz="2000" dirty="0" smtClean="0">
                <a:latin typeface="Calibri" panose="020F0502020204030204" pitchFamily="34" charset="0"/>
              </a:rPr>
              <a:t>Global </a:t>
            </a:r>
            <a:r>
              <a:rPr lang="en-US" sz="2000" dirty="0">
                <a:latin typeface="Calibri" panose="020F0502020204030204" pitchFamily="34" charset="0"/>
              </a:rPr>
              <a:t>variables need to be transferred in MIC and back to CPU at each solid time </a:t>
            </a:r>
            <a:r>
              <a:rPr lang="en-US" sz="2000" dirty="0" smtClean="0">
                <a:latin typeface="Calibri" panose="020F0502020204030204" pitchFamily="34" charset="0"/>
              </a:rPr>
              <a:t>step and in/out in different subroutines;</a:t>
            </a:r>
            <a:br>
              <a:rPr lang="en-US" sz="2000" dirty="0" smtClean="0">
                <a:latin typeface="Calibri" panose="020F0502020204030204" pitchFamily="34" charset="0"/>
              </a:rPr>
            </a:br>
            <a:r>
              <a:rPr lang="en-US" sz="2000" dirty="0" smtClean="0">
                <a:latin typeface="Calibri" panose="020F0502020204030204" pitchFamily="34" charset="0"/>
              </a:rPr>
              <a:t>e.g</a:t>
            </a:r>
            <a:r>
              <a:rPr lang="en-US" sz="2000" dirty="0">
                <a:latin typeface="Calibri" panose="020F0502020204030204" pitchFamily="34" charset="0"/>
              </a:rPr>
              <a:t>. particle’s </a:t>
            </a:r>
            <a:r>
              <a:rPr lang="en-US" sz="2000" dirty="0" smtClean="0">
                <a:latin typeface="Calibri" panose="020F0502020204030204" pitchFamily="34" charset="0"/>
              </a:rPr>
              <a:t>position: </a:t>
            </a:r>
            <a:r>
              <a:rPr lang="en-US" sz="2000" dirty="0" err="1" smtClean="0">
                <a:latin typeface="Calibri" panose="020F0502020204030204" pitchFamily="34" charset="0"/>
              </a:rPr>
              <a:t>des_pos_new</a:t>
            </a:r>
            <a:endParaRPr lang="en-US" sz="2000" dirty="0">
              <a:latin typeface="Calibri" panose="020F0502020204030204" pitchFamily="34" charset="0"/>
            </a:endParaRPr>
          </a:p>
        </p:txBody>
      </p:sp>
    </p:spTree>
    <p:extLst>
      <p:ext uri="{BB962C8B-B14F-4D97-AF65-F5344CB8AC3E}">
        <p14:creationId xmlns:p14="http://schemas.microsoft.com/office/powerpoint/2010/main" val="129587662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40944"/>
            <a:ext cx="9048466" cy="368490"/>
          </a:xfrm>
        </p:spPr>
        <p:txBody>
          <a:bodyPr/>
          <a:lstStyle/>
          <a:p>
            <a:pPr marL="0" indent="0">
              <a:buNone/>
            </a:pPr>
            <a:r>
              <a:rPr lang="en-US" sz="1800" dirty="0" smtClean="0">
                <a:latin typeface="Calibri" panose="020F0502020204030204" pitchFamily="34" charset="0"/>
              </a:rPr>
              <a:t>When compiling, the snapshot shows the bytes of data transferred between CPU and MIC.</a:t>
            </a:r>
            <a:endParaRPr lang="en-US" sz="1800" dirty="0">
              <a:latin typeface="Calibri" panose="020F0502020204030204" pitchFamily="34" charset="0"/>
            </a:endParaRPr>
          </a:p>
        </p:txBody>
      </p:sp>
      <p:grpSp>
        <p:nvGrpSpPr>
          <p:cNvPr id="6" name="Group 5"/>
          <p:cNvGrpSpPr/>
          <p:nvPr/>
        </p:nvGrpSpPr>
        <p:grpSpPr>
          <a:xfrm>
            <a:off x="334867" y="486414"/>
            <a:ext cx="7191375" cy="5857875"/>
            <a:chOff x="334867" y="486414"/>
            <a:chExt cx="7191375" cy="5857875"/>
          </a:xfrm>
        </p:grpSpPr>
        <p:pic>
          <p:nvPicPr>
            <p:cNvPr id="3075" name="Picture 3" descr="G:\Helen\Helen\report-2014\NETL-Aug2014\F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67" y="486414"/>
              <a:ext cx="7191375" cy="585787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590800" y="968990"/>
              <a:ext cx="1090246" cy="245661"/>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grpSp>
      <p:sp>
        <p:nvSpPr>
          <p:cNvPr id="5" name="Oval 4"/>
          <p:cNvSpPr/>
          <p:nvPr/>
        </p:nvSpPr>
        <p:spPr bwMode="auto">
          <a:xfrm>
            <a:off x="2637692" y="1202929"/>
            <a:ext cx="668214" cy="1927133"/>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7" name="Oval 6"/>
          <p:cNvSpPr/>
          <p:nvPr/>
        </p:nvSpPr>
        <p:spPr bwMode="auto">
          <a:xfrm>
            <a:off x="1296537" y="4067033"/>
            <a:ext cx="395785" cy="204716"/>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8" name="Oval 7"/>
          <p:cNvSpPr/>
          <p:nvPr/>
        </p:nvSpPr>
        <p:spPr bwMode="auto">
          <a:xfrm>
            <a:off x="1296537" y="5063319"/>
            <a:ext cx="736979" cy="450377"/>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grpSp>
        <p:nvGrpSpPr>
          <p:cNvPr id="2" name="Group 1"/>
          <p:cNvGrpSpPr/>
          <p:nvPr/>
        </p:nvGrpSpPr>
        <p:grpSpPr>
          <a:xfrm>
            <a:off x="1583148" y="4926839"/>
            <a:ext cx="7134225" cy="1562100"/>
            <a:chOff x="1119116" y="5063319"/>
            <a:chExt cx="7134225" cy="1562100"/>
          </a:xfrm>
        </p:grpSpPr>
        <p:pic>
          <p:nvPicPr>
            <p:cNvPr id="3078" name="Picture 6" descr="G:\Helen\Helen\report-2014\NETL-Aug2014\F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16" y="5063319"/>
              <a:ext cx="7134225" cy="1562100"/>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3263906" y="5276784"/>
              <a:ext cx="973015" cy="457200"/>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grpSp>
      <p:grpSp>
        <p:nvGrpSpPr>
          <p:cNvPr id="19" name="Group 18"/>
          <p:cNvGrpSpPr/>
          <p:nvPr/>
        </p:nvGrpSpPr>
        <p:grpSpPr>
          <a:xfrm>
            <a:off x="6223574" y="3650816"/>
            <a:ext cx="2654300" cy="1105394"/>
            <a:chOff x="6409672" y="982639"/>
            <a:chExt cx="2654300" cy="1105394"/>
          </a:xfrm>
        </p:grpSpPr>
        <p:sp>
          <p:nvSpPr>
            <p:cNvPr id="20" name="Cloud Callout 19"/>
            <p:cNvSpPr/>
            <p:nvPr/>
          </p:nvSpPr>
          <p:spPr bwMode="auto">
            <a:xfrm>
              <a:off x="6409672" y="982639"/>
              <a:ext cx="2654300" cy="1105394"/>
            </a:xfrm>
            <a:prstGeom prst="cloudCallout">
              <a:avLst/>
            </a:prstGeom>
            <a:solidFill>
              <a:srgbClr val="66FF33"/>
            </a:solidFill>
            <a:ln w="9525" cap="flat" cmpd="sng" algn="ctr">
              <a:no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21" name="TextBox 20"/>
            <p:cNvSpPr txBox="1"/>
            <p:nvPr/>
          </p:nvSpPr>
          <p:spPr>
            <a:xfrm>
              <a:off x="6842895" y="1359790"/>
              <a:ext cx="2034979" cy="307777"/>
            </a:xfrm>
            <a:prstGeom prst="rect">
              <a:avLst/>
            </a:prstGeom>
            <a:noFill/>
          </p:spPr>
          <p:txBody>
            <a:bodyPr wrap="square" rtlCol="0">
              <a:spAutoFit/>
            </a:bodyPr>
            <a:lstStyle/>
            <a:p>
              <a:r>
                <a:rPr lang="en-US" sz="1400" b="1" i="0" dirty="0" smtClean="0">
                  <a:solidFill>
                    <a:schemeClr val="tx1"/>
                  </a:solidFill>
                </a:rPr>
                <a:t>Continue to compile</a:t>
              </a:r>
              <a:endParaRPr lang="en-US" sz="1400" b="1" dirty="0">
                <a:solidFill>
                  <a:schemeClr val="tx1"/>
                </a:solidFill>
              </a:endParaRPr>
            </a:p>
          </p:txBody>
        </p:sp>
      </p:grpSp>
      <p:cxnSp>
        <p:nvCxnSpPr>
          <p:cNvPr id="10" name="Straight Connector 9"/>
          <p:cNvCxnSpPr/>
          <p:nvPr/>
        </p:nvCxnSpPr>
        <p:spPr bwMode="auto">
          <a:xfrm>
            <a:off x="996287" y="846161"/>
            <a:ext cx="2429301" cy="0"/>
          </a:xfrm>
          <a:prstGeom prst="line">
            <a:avLst/>
          </a:prstGeom>
          <a:noFill/>
          <a:ln w="127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a:off x="2088114" y="5086062"/>
            <a:ext cx="2429301" cy="0"/>
          </a:xfrm>
          <a:prstGeom prst="line">
            <a:avLst/>
          </a:prstGeom>
          <a:noFill/>
          <a:ln w="127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6517348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Variables for Offloading </a:t>
            </a:r>
            <a:r>
              <a:rPr lang="en-US" dirty="0" smtClean="0"/>
              <a:t>(3)</a:t>
            </a:r>
            <a:endParaRPr lang="en-US" dirty="0"/>
          </a:p>
        </p:txBody>
      </p:sp>
      <p:sp>
        <p:nvSpPr>
          <p:cNvPr id="3" name="Content Placeholder 2"/>
          <p:cNvSpPr>
            <a:spLocks noGrp="1"/>
          </p:cNvSpPr>
          <p:nvPr>
            <p:ph idx="1"/>
          </p:nvPr>
        </p:nvSpPr>
        <p:spPr>
          <a:xfrm>
            <a:off x="457200" y="1141413"/>
            <a:ext cx="8229600" cy="5122909"/>
          </a:xfrm>
        </p:spPr>
        <p:txBody>
          <a:bodyPr/>
          <a:lstStyle/>
          <a:p>
            <a:r>
              <a:rPr lang="en-US" dirty="0" smtClean="0">
                <a:latin typeface="Calibri" panose="020F0502020204030204" pitchFamily="34" charset="0"/>
              </a:rPr>
              <a:t>Other types of global variables in DEM solver</a:t>
            </a:r>
          </a:p>
          <a:p>
            <a:pPr lvl="1">
              <a:spcBef>
                <a:spcPts val="600"/>
              </a:spcBef>
              <a:spcAft>
                <a:spcPts val="0"/>
              </a:spcAft>
            </a:pPr>
            <a:r>
              <a:rPr lang="en-US" sz="2000" dirty="0" smtClean="0">
                <a:latin typeface="Calibri" panose="020F0502020204030204" pitchFamily="34" charset="0"/>
              </a:rPr>
              <a:t>Global </a:t>
            </a:r>
            <a:r>
              <a:rPr lang="en-US" sz="2000" dirty="0">
                <a:latin typeface="Calibri" panose="020F0502020204030204" pitchFamily="34" charset="0"/>
              </a:rPr>
              <a:t>variables that need to be transferred to MIC before </a:t>
            </a:r>
            <a:r>
              <a:rPr lang="en-US" sz="2000" dirty="0" smtClean="0">
                <a:latin typeface="Calibri" panose="020F0502020204030204" pitchFamily="34" charset="0"/>
              </a:rPr>
              <a:t>DEM calculation, such </a:t>
            </a:r>
            <a:r>
              <a:rPr lang="en-US" sz="2000" dirty="0">
                <a:latin typeface="Calibri" panose="020F0502020204030204" pitchFamily="34" charset="0"/>
              </a:rPr>
              <a:t>as gas velocity (</a:t>
            </a:r>
            <a:r>
              <a:rPr lang="en-US" sz="2000" dirty="0" err="1">
                <a:latin typeface="Calibri" panose="020F0502020204030204" pitchFamily="34" charset="0"/>
              </a:rPr>
              <a:t>u_g</a:t>
            </a:r>
            <a:r>
              <a:rPr lang="en-US" sz="2000" dirty="0">
                <a:latin typeface="Calibri" panose="020F0502020204030204" pitchFamily="34" charset="0"/>
              </a:rPr>
              <a:t>, </a:t>
            </a:r>
            <a:r>
              <a:rPr lang="en-US" sz="2000" dirty="0" err="1">
                <a:latin typeface="Calibri" panose="020F0502020204030204" pitchFamily="34" charset="0"/>
              </a:rPr>
              <a:t>v_g</a:t>
            </a:r>
            <a:r>
              <a:rPr lang="en-US" sz="2000" dirty="0">
                <a:latin typeface="Calibri" panose="020F0502020204030204" pitchFamily="34" charset="0"/>
              </a:rPr>
              <a:t>, </a:t>
            </a:r>
            <a:r>
              <a:rPr lang="en-US" sz="2000" dirty="0" err="1">
                <a:latin typeface="Calibri" panose="020F0502020204030204" pitchFamily="34" charset="0"/>
              </a:rPr>
              <a:t>w_g</a:t>
            </a:r>
            <a:r>
              <a:rPr lang="en-US" sz="2000" dirty="0">
                <a:latin typeface="Calibri" panose="020F0502020204030204" pitchFamily="34" charset="0"/>
              </a:rPr>
              <a:t>) and some fluid data used for DEM </a:t>
            </a:r>
            <a:r>
              <a:rPr lang="en-US" sz="2000" dirty="0" smtClean="0">
                <a:latin typeface="Calibri" panose="020F0502020204030204" pitchFamily="34" charset="0"/>
              </a:rPr>
              <a:t>calculation;</a:t>
            </a:r>
            <a:endParaRPr lang="en-US" sz="2000" dirty="0">
              <a:latin typeface="Calibri" panose="020F0502020204030204" pitchFamily="34" charset="0"/>
            </a:endParaRPr>
          </a:p>
          <a:p>
            <a:pPr lvl="1">
              <a:spcBef>
                <a:spcPts val="600"/>
              </a:spcBef>
              <a:spcAft>
                <a:spcPts val="0"/>
              </a:spcAft>
            </a:pPr>
            <a:r>
              <a:rPr lang="en-US" sz="2000" dirty="0" smtClean="0">
                <a:latin typeface="Calibri" panose="020F0502020204030204" pitchFamily="34" charset="0"/>
              </a:rPr>
              <a:t>Global </a:t>
            </a:r>
            <a:r>
              <a:rPr lang="en-US" sz="2000" dirty="0">
                <a:latin typeface="Calibri" panose="020F0502020204030204" pitchFamily="34" charset="0"/>
              </a:rPr>
              <a:t>variables that need to be transferred to MIC just one time before going to the first pass of DEM</a:t>
            </a:r>
            <a:r>
              <a:rPr lang="en-US" sz="2000" dirty="0" smtClean="0">
                <a:latin typeface="Calibri" panose="020F0502020204030204" pitchFamily="34" charset="0"/>
              </a:rPr>
              <a:t>, such </a:t>
            </a:r>
            <a:r>
              <a:rPr lang="en-US" sz="2000" dirty="0">
                <a:latin typeface="Calibri" panose="020F0502020204030204" pitchFamily="34" charset="0"/>
              </a:rPr>
              <a:t>as particles properties defined in input file;</a:t>
            </a:r>
            <a:endParaRPr lang="en-US" sz="2000" dirty="0" smtClean="0">
              <a:latin typeface="Calibri" panose="020F0502020204030204" pitchFamily="34" charset="0"/>
            </a:endParaRPr>
          </a:p>
          <a:p>
            <a:pPr lvl="1">
              <a:spcBef>
                <a:spcPts val="600"/>
              </a:spcBef>
              <a:spcAft>
                <a:spcPts val="0"/>
              </a:spcAft>
            </a:pPr>
            <a:r>
              <a:rPr lang="en-US" sz="2000" dirty="0">
                <a:latin typeface="Calibri" panose="020F0502020204030204" pitchFamily="34" charset="0"/>
              </a:rPr>
              <a:t>Global variables </a:t>
            </a:r>
            <a:r>
              <a:rPr lang="en-US" sz="2000" dirty="0" smtClean="0">
                <a:latin typeface="Calibri" panose="020F0502020204030204" pitchFamily="34" charset="0"/>
              </a:rPr>
              <a:t>in DEM calculation that don’t need </a:t>
            </a:r>
            <a:r>
              <a:rPr lang="en-US" sz="2000" dirty="0">
                <a:latin typeface="Calibri" panose="020F0502020204030204" pitchFamily="34" charset="0"/>
              </a:rPr>
              <a:t>to be transferred </a:t>
            </a:r>
            <a:r>
              <a:rPr lang="en-US" sz="2000" dirty="0" smtClean="0">
                <a:latin typeface="Calibri" panose="020F0502020204030204" pitchFamily="34" charset="0"/>
              </a:rPr>
              <a:t>between </a:t>
            </a:r>
            <a:r>
              <a:rPr lang="en-US" sz="2000" dirty="0">
                <a:latin typeface="Calibri" panose="020F0502020204030204" pitchFamily="34" charset="0"/>
              </a:rPr>
              <a:t>CPU </a:t>
            </a:r>
            <a:r>
              <a:rPr lang="en-US" sz="2000" dirty="0" smtClean="0">
                <a:latin typeface="Calibri" panose="020F0502020204030204" pitchFamily="34" charset="0"/>
              </a:rPr>
              <a:t>and </a:t>
            </a:r>
            <a:r>
              <a:rPr lang="en-US" sz="2000" dirty="0">
                <a:latin typeface="Calibri" panose="020F0502020204030204" pitchFamily="34" charset="0"/>
              </a:rPr>
              <a:t>MIC, such as total contact force and torque (</a:t>
            </a:r>
            <a:r>
              <a:rPr lang="en-US" sz="2000" dirty="0" err="1">
                <a:latin typeface="Calibri" panose="020F0502020204030204" pitchFamily="34" charset="0"/>
              </a:rPr>
              <a:t>fc,tow</a:t>
            </a:r>
            <a:r>
              <a:rPr lang="en-US" sz="2000" dirty="0">
                <a:latin typeface="Calibri" panose="020F0502020204030204" pitchFamily="34" charset="0"/>
              </a:rPr>
              <a:t>). </a:t>
            </a:r>
            <a:endParaRPr lang="en-US" sz="2000" dirty="0" smtClean="0">
              <a:latin typeface="Calibri" panose="020F0502020204030204" pitchFamily="34" charset="0"/>
            </a:endParaRPr>
          </a:p>
          <a:p>
            <a:pPr>
              <a:lnSpc>
                <a:spcPct val="150000"/>
              </a:lnSpc>
              <a:spcBef>
                <a:spcPts val="600"/>
              </a:spcBef>
              <a:spcAft>
                <a:spcPts val="0"/>
              </a:spcAft>
            </a:pPr>
            <a:r>
              <a:rPr lang="en-US" dirty="0" smtClean="0">
                <a:latin typeface="Calibri" panose="020F0502020204030204" pitchFamily="34" charset="0"/>
              </a:rPr>
              <a:t>Initializing routines for offloading</a:t>
            </a:r>
          </a:p>
          <a:p>
            <a:pPr>
              <a:spcBef>
                <a:spcPts val="1200"/>
              </a:spcBef>
            </a:pPr>
            <a:r>
              <a:rPr lang="en-US" dirty="0" smtClean="0">
                <a:latin typeface="Calibri" panose="020F0502020204030204" pitchFamily="34" charset="0"/>
              </a:rPr>
              <a:t>Other </a:t>
            </a:r>
            <a:r>
              <a:rPr lang="en-US" dirty="0">
                <a:latin typeface="Calibri" panose="020F0502020204030204" pitchFamily="34" charset="0"/>
              </a:rPr>
              <a:t>subroutines outside DEM solver are related for offloading DEM </a:t>
            </a:r>
            <a:r>
              <a:rPr lang="en-US" dirty="0" smtClean="0">
                <a:latin typeface="Calibri" panose="020F0502020204030204" pitchFamily="34" charset="0"/>
              </a:rPr>
              <a:t>calculation</a:t>
            </a:r>
            <a:endParaRPr lang="en-US" dirty="0">
              <a:latin typeface="Calibri" panose="020F0502020204030204" pitchFamily="34" charset="0"/>
            </a:endParaRPr>
          </a:p>
        </p:txBody>
      </p:sp>
    </p:spTree>
    <p:extLst>
      <p:ext uri="{BB962C8B-B14F-4D97-AF65-F5344CB8AC3E}">
        <p14:creationId xmlns:p14="http://schemas.microsoft.com/office/powerpoint/2010/main" val="29745172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31077" y="1280187"/>
            <a:ext cx="1409700" cy="4905375"/>
            <a:chOff x="6931077" y="1280187"/>
            <a:chExt cx="1409700" cy="4905375"/>
          </a:xfrm>
        </p:grpSpPr>
        <p:pic>
          <p:nvPicPr>
            <p:cNvPr id="5124" name="Picture 4" descr="G:\Helen\Helen\report-2014\NETL-Aug2014\F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77" y="1280187"/>
              <a:ext cx="1409700" cy="49053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7007556" y="5857461"/>
              <a:ext cx="1036514" cy="0"/>
            </a:xfrm>
            <a:prstGeom prst="line">
              <a:avLst/>
            </a:prstGeom>
            <a:noFill/>
            <a:ln w="15875" cap="flat" cmpd="sng" algn="ctr">
              <a:solidFill>
                <a:schemeClr val="accent1"/>
              </a:solidFill>
              <a:prstDash val="solid"/>
              <a:round/>
              <a:headEnd type="none" w="med" len="med"/>
              <a:tailEnd type="none" w="med" len="med"/>
            </a:ln>
            <a:effectLst/>
          </p:spPr>
        </p:cxnSp>
        <p:cxnSp>
          <p:nvCxnSpPr>
            <p:cNvPr id="22" name="Straight Connector 21"/>
            <p:cNvCxnSpPr/>
            <p:nvPr/>
          </p:nvCxnSpPr>
          <p:spPr bwMode="auto">
            <a:xfrm>
              <a:off x="7053940" y="6062869"/>
              <a:ext cx="1036514" cy="0"/>
            </a:xfrm>
            <a:prstGeom prst="line">
              <a:avLst/>
            </a:prstGeom>
            <a:noFill/>
            <a:ln w="15875" cap="flat" cmpd="sng" algn="ctr">
              <a:solidFill>
                <a:schemeClr val="accent1"/>
              </a:solidFill>
              <a:prstDash val="solid"/>
              <a:round/>
              <a:headEnd type="none" w="med" len="med"/>
              <a:tailEnd type="none" w="med" len="med"/>
            </a:ln>
            <a:effectLst/>
          </p:spPr>
        </p:cxnSp>
        <p:cxnSp>
          <p:nvCxnSpPr>
            <p:cNvPr id="23" name="Straight Connector 22"/>
            <p:cNvCxnSpPr/>
            <p:nvPr/>
          </p:nvCxnSpPr>
          <p:spPr bwMode="auto">
            <a:xfrm>
              <a:off x="7014184" y="4658157"/>
              <a:ext cx="1036514" cy="0"/>
            </a:xfrm>
            <a:prstGeom prst="line">
              <a:avLst/>
            </a:prstGeom>
            <a:noFill/>
            <a:ln w="15875" cap="flat" cmpd="sng" algn="ctr">
              <a:solidFill>
                <a:schemeClr val="accent1"/>
              </a:solidFill>
              <a:prstDash val="solid"/>
              <a:round/>
              <a:headEnd type="none" w="med" len="med"/>
              <a:tailEnd type="none" w="med" len="med"/>
            </a:ln>
            <a:effectLst/>
          </p:spPr>
        </p:cxnSp>
      </p:gr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074" y="203200"/>
            <a:ext cx="5354003" cy="6534150"/>
          </a:xfrm>
        </p:spPr>
      </p:pic>
      <p:cxnSp>
        <p:nvCxnSpPr>
          <p:cNvPr id="20" name="Straight Arrow Connector 19"/>
          <p:cNvCxnSpPr/>
          <p:nvPr/>
        </p:nvCxnSpPr>
        <p:spPr bwMode="auto">
          <a:xfrm flipH="1">
            <a:off x="3459706" y="1330709"/>
            <a:ext cx="1973858" cy="0"/>
          </a:xfrm>
          <a:prstGeom prst="straightConnector1">
            <a:avLst/>
          </a:prstGeom>
          <a:noFill/>
          <a:ln w="63500" cap="flat" cmpd="sng" algn="ctr">
            <a:solidFill>
              <a:srgbClr val="000099">
                <a:alpha val="52000"/>
              </a:srgbClr>
            </a:solidFill>
            <a:prstDash val="solid"/>
            <a:round/>
            <a:headEnd type="none" w="med" len="med"/>
            <a:tailEnd type="arrow"/>
          </a:ln>
          <a:effectLst/>
        </p:spPr>
      </p:cxnSp>
      <p:sp>
        <p:nvSpPr>
          <p:cNvPr id="3" name="TextBox 2"/>
          <p:cNvSpPr txBox="1"/>
          <p:nvPr/>
        </p:nvSpPr>
        <p:spPr>
          <a:xfrm>
            <a:off x="5322634" y="276246"/>
            <a:ext cx="3753132" cy="523220"/>
          </a:xfrm>
          <a:prstGeom prst="rect">
            <a:avLst/>
          </a:prstGeom>
          <a:noFill/>
        </p:spPr>
        <p:txBody>
          <a:bodyPr wrap="square" rtlCol="0">
            <a:spAutoFit/>
          </a:bodyPr>
          <a:lstStyle/>
          <a:p>
            <a:r>
              <a:rPr lang="en-US" sz="1400" i="0" dirty="0" smtClean="0">
                <a:latin typeface="Calibri" panose="020F0502020204030204" pitchFamily="34" charset="0"/>
              </a:rPr>
              <a:t>Necessary offloading routines, modules and functions, including CFD solver and DEM solver </a:t>
            </a:r>
            <a:endParaRPr lang="en-US" sz="1400" i="0" dirty="0">
              <a:latin typeface="Calibri" panose="020F0502020204030204" pitchFamily="34" charset="0"/>
            </a:endParaRPr>
          </a:p>
        </p:txBody>
      </p:sp>
      <p:pic>
        <p:nvPicPr>
          <p:cNvPr id="5122" name="Picture 2" descr="G:\Helen\Helen\report-2014\NETL-Aug2014\F0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510" y="795699"/>
            <a:ext cx="1362075" cy="20288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270734" y="3555450"/>
            <a:ext cx="1736822" cy="276999"/>
          </a:xfrm>
          <a:prstGeom prst="rect">
            <a:avLst/>
          </a:prstGeom>
          <a:noFill/>
        </p:spPr>
        <p:txBody>
          <a:bodyPr wrap="none" rtlCol="0">
            <a:spAutoFit/>
          </a:bodyPr>
          <a:lstStyle/>
          <a:p>
            <a:r>
              <a:rPr lang="en-US" sz="1200" i="0" dirty="0" smtClean="0"/>
              <a:t>Offload for DEM solver</a:t>
            </a:r>
            <a:endParaRPr lang="en-US" sz="1200" i="0" dirty="0"/>
          </a:p>
        </p:txBody>
      </p:sp>
      <p:sp>
        <p:nvSpPr>
          <p:cNvPr id="28" name="TextBox 27"/>
          <p:cNvSpPr txBox="1"/>
          <p:nvPr/>
        </p:nvSpPr>
        <p:spPr>
          <a:xfrm>
            <a:off x="3752262" y="1035466"/>
            <a:ext cx="1711174" cy="276999"/>
          </a:xfrm>
          <a:prstGeom prst="rect">
            <a:avLst/>
          </a:prstGeom>
          <a:noFill/>
        </p:spPr>
        <p:txBody>
          <a:bodyPr wrap="none" rtlCol="0">
            <a:spAutoFit/>
          </a:bodyPr>
          <a:lstStyle/>
          <a:p>
            <a:r>
              <a:rPr lang="en-US" sz="1200" i="0" dirty="0" smtClean="0"/>
              <a:t>Offload for CFD solver</a:t>
            </a:r>
            <a:endParaRPr lang="en-US" sz="1200" i="0" dirty="0"/>
          </a:p>
        </p:txBody>
      </p:sp>
      <p:sp>
        <p:nvSpPr>
          <p:cNvPr id="13" name="TextBox 12"/>
          <p:cNvSpPr txBox="1"/>
          <p:nvPr/>
        </p:nvSpPr>
        <p:spPr>
          <a:xfrm>
            <a:off x="914394" y="13646"/>
            <a:ext cx="1791773" cy="307777"/>
          </a:xfrm>
          <a:prstGeom prst="rect">
            <a:avLst/>
          </a:prstGeom>
          <a:noFill/>
        </p:spPr>
        <p:txBody>
          <a:bodyPr wrap="none" rtlCol="0">
            <a:spAutoFit/>
          </a:bodyPr>
          <a:lstStyle/>
          <a:p>
            <a:r>
              <a:rPr lang="en-US" sz="1400" i="0" dirty="0" smtClean="0">
                <a:latin typeface="Calibri" panose="020F0502020204030204" pitchFamily="34" charset="0"/>
              </a:rPr>
              <a:t>MFIX-DEM Flow Chart</a:t>
            </a:r>
            <a:endParaRPr lang="en-US" sz="1400" i="0" dirty="0">
              <a:latin typeface="Calibri" panose="020F0502020204030204" pitchFamily="34" charset="0"/>
            </a:endParaRPr>
          </a:p>
        </p:txBody>
      </p:sp>
      <p:pic>
        <p:nvPicPr>
          <p:cNvPr id="15" name="Picture 3" descr="G:\Helen\Helen\report-2014\NETL-Aug2014\F0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08" y="676357"/>
            <a:ext cx="4343400" cy="54959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0116" y="6618095"/>
            <a:ext cx="8778605" cy="246221"/>
          </a:xfrm>
          <a:prstGeom prst="rect">
            <a:avLst/>
          </a:prstGeom>
          <a:solidFill>
            <a:schemeClr val="bg1"/>
          </a:solidFill>
        </p:spPr>
        <p:txBody>
          <a:bodyPr wrap="square" rtlCol="0">
            <a:spAutoFit/>
          </a:bodyPr>
          <a:lstStyle/>
          <a:p>
            <a:r>
              <a:rPr lang="en-US" sz="1000" dirty="0"/>
              <a:t>Handan Liu, </a:t>
            </a:r>
            <a:r>
              <a:rPr lang="en-US" sz="1000" dirty="0" err="1"/>
              <a:t>Danesh</a:t>
            </a:r>
            <a:r>
              <a:rPr lang="en-US" sz="1000" dirty="0"/>
              <a:t> Tafti and </a:t>
            </a:r>
            <a:r>
              <a:rPr lang="en-US" sz="1000" dirty="0" err="1"/>
              <a:t>Tingwen</a:t>
            </a:r>
            <a:r>
              <a:rPr lang="en-US" sz="1000" dirty="0"/>
              <a:t> Li. Hybrid Parallelism in MFIX CFD-DEM using OpenMP. </a:t>
            </a:r>
            <a:r>
              <a:rPr lang="en-US" sz="1000" dirty="0" smtClean="0"/>
              <a:t>Powder </a:t>
            </a:r>
            <a:r>
              <a:rPr lang="en-US" sz="1000" dirty="0"/>
              <a:t>Technology, 259 (2014) 22-29.</a:t>
            </a:r>
          </a:p>
        </p:txBody>
      </p:sp>
      <p:cxnSp>
        <p:nvCxnSpPr>
          <p:cNvPr id="7" name="Straight Arrow Connector 6"/>
          <p:cNvCxnSpPr/>
          <p:nvPr/>
        </p:nvCxnSpPr>
        <p:spPr bwMode="auto">
          <a:xfrm flipV="1">
            <a:off x="4326900" y="1173966"/>
            <a:ext cx="1136536" cy="812651"/>
          </a:xfrm>
          <a:prstGeom prst="straightConnector1">
            <a:avLst/>
          </a:prstGeom>
          <a:noFill/>
          <a:ln w="63500" cap="flat" cmpd="sng" algn="ctr">
            <a:solidFill>
              <a:schemeClr val="accent2"/>
            </a:solidFill>
            <a:prstDash val="solid"/>
            <a:round/>
            <a:headEnd type="none" w="med" len="med"/>
            <a:tailEnd type="arrow"/>
          </a:ln>
          <a:effectLst/>
        </p:spPr>
      </p:cxnSp>
      <p:cxnSp>
        <p:nvCxnSpPr>
          <p:cNvPr id="19" name="Straight Arrow Connector 18"/>
          <p:cNvCxnSpPr/>
          <p:nvPr/>
        </p:nvCxnSpPr>
        <p:spPr bwMode="auto">
          <a:xfrm>
            <a:off x="4326900" y="1986617"/>
            <a:ext cx="2680656" cy="3089475"/>
          </a:xfrm>
          <a:prstGeom prst="straightConnector1">
            <a:avLst/>
          </a:prstGeom>
          <a:noFill/>
          <a:ln w="63500" cap="flat" cmpd="sng" algn="ctr">
            <a:solidFill>
              <a:schemeClr val="accent2"/>
            </a:solidFill>
            <a:prstDash val="solid"/>
            <a:round/>
            <a:headEnd type="none" w="med" len="med"/>
            <a:tailEnd type="arrow"/>
          </a:ln>
          <a:effectLst/>
        </p:spPr>
      </p:cxnSp>
      <p:sp>
        <p:nvSpPr>
          <p:cNvPr id="25" name="Oval 24"/>
          <p:cNvSpPr/>
          <p:nvPr/>
        </p:nvSpPr>
        <p:spPr bwMode="auto">
          <a:xfrm>
            <a:off x="7007556" y="4923692"/>
            <a:ext cx="870352" cy="246185"/>
          </a:xfrm>
          <a:prstGeom prst="ellipse">
            <a:avLst/>
          </a:prstGeom>
          <a:noFill/>
          <a:ln w="25400" cap="flat" cmpd="sng" algn="ctr">
            <a:solidFill>
              <a:schemeClr val="accent2"/>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sp>
        <p:nvSpPr>
          <p:cNvPr id="29" name="Oval 28"/>
          <p:cNvSpPr/>
          <p:nvPr/>
        </p:nvSpPr>
        <p:spPr bwMode="auto">
          <a:xfrm>
            <a:off x="5493126" y="1004694"/>
            <a:ext cx="870352" cy="246185"/>
          </a:xfrm>
          <a:prstGeom prst="ellipse">
            <a:avLst/>
          </a:prstGeom>
          <a:noFill/>
          <a:ln w="25400" cap="flat" cmpd="sng" algn="ctr">
            <a:solidFill>
              <a:schemeClr val="accent2"/>
            </a:solidFill>
            <a:prstDash val="solid"/>
            <a:round/>
            <a:headEnd type="none" w="med" len="med"/>
            <a:tailEnd type="none" w="med" len="med"/>
          </a:ln>
          <a:effectLst/>
        </p:spPr>
        <p:txBody>
          <a:bodyPr vert="horz" wrap="square" lIns="0" tIns="27432" rIns="0" bIns="27432"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None/>
              <a:tabLst/>
            </a:pPr>
            <a:endParaRPr kumimoji="0" lang="en-US" sz="600" b="0" i="1" u="none" strike="noStrike" cap="none" normalizeH="0" baseline="0" smtClean="0">
              <a:ln>
                <a:noFill/>
              </a:ln>
              <a:solidFill>
                <a:srgbClr val="003399"/>
              </a:solidFill>
              <a:effectLst/>
              <a:latin typeface="Arial" charset="0"/>
              <a:cs typeface="Arial" charset="0"/>
            </a:endParaRPr>
          </a:p>
        </p:txBody>
      </p:sp>
      <p:cxnSp>
        <p:nvCxnSpPr>
          <p:cNvPr id="14" name="Straight Arrow Connector 13"/>
          <p:cNvCxnSpPr/>
          <p:nvPr/>
        </p:nvCxnSpPr>
        <p:spPr bwMode="auto">
          <a:xfrm flipH="1">
            <a:off x="5117913" y="3889614"/>
            <a:ext cx="1813164" cy="0"/>
          </a:xfrm>
          <a:prstGeom prst="straightConnector1">
            <a:avLst/>
          </a:prstGeom>
          <a:noFill/>
          <a:ln w="63500" cap="flat" cmpd="sng" algn="ctr">
            <a:solidFill>
              <a:srgbClr val="000099">
                <a:alpha val="52000"/>
              </a:srgbClr>
            </a:solidFill>
            <a:prstDash val="solid"/>
            <a:round/>
            <a:headEnd type="none" w="med" len="med"/>
            <a:tailEnd type="arrow"/>
          </a:ln>
          <a:effectLst/>
        </p:spPr>
      </p:cxnSp>
      <p:sp>
        <p:nvSpPr>
          <p:cNvPr id="2" name="TextBox 1"/>
          <p:cNvSpPr txBox="1"/>
          <p:nvPr/>
        </p:nvSpPr>
        <p:spPr>
          <a:xfrm>
            <a:off x="7871794" y="4917068"/>
            <a:ext cx="1213794" cy="246221"/>
          </a:xfrm>
          <a:prstGeom prst="rect">
            <a:avLst/>
          </a:prstGeom>
          <a:noFill/>
        </p:spPr>
        <p:txBody>
          <a:bodyPr wrap="none" rtlCol="0">
            <a:spAutoFit/>
          </a:bodyPr>
          <a:lstStyle/>
          <a:p>
            <a:r>
              <a:rPr lang="en-US" sz="1000" i="0" u="sng" dirty="0" smtClean="0"/>
              <a:t>: DES_DRAG_GP</a:t>
            </a:r>
            <a:endParaRPr lang="en-US" sz="1000" i="0" u="sng" dirty="0"/>
          </a:p>
        </p:txBody>
      </p:sp>
    </p:spTree>
    <p:extLst>
      <p:ext uri="{BB962C8B-B14F-4D97-AF65-F5344CB8AC3E}">
        <p14:creationId xmlns:p14="http://schemas.microsoft.com/office/powerpoint/2010/main" val="2328237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8" grpId="0"/>
      <p:bldP spid="25" grpId="0" animBg="1"/>
      <p:bldP spid="29"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95634"/>
            <a:ext cx="8375460" cy="5002958"/>
          </a:xfrm>
        </p:spPr>
        <p:txBody>
          <a:bodyPr/>
          <a:lstStyle/>
          <a:p>
            <a:pPr>
              <a:spcBef>
                <a:spcPts val="600"/>
              </a:spcBef>
            </a:pPr>
            <a:r>
              <a:rPr lang="en-US" sz="2800" u="sng" dirty="0" smtClean="0">
                <a:solidFill>
                  <a:schemeClr val="bg2"/>
                </a:solidFill>
              </a:rPr>
              <a:t>Executive Summary</a:t>
            </a:r>
            <a:r>
              <a:rPr lang="en-US" sz="2800" dirty="0" smtClean="0">
                <a:solidFill>
                  <a:schemeClr val="bg2"/>
                </a:solidFill>
              </a:rPr>
              <a:t>  </a:t>
            </a:r>
            <a:endParaRPr lang="en-US" sz="2800" u="sng" dirty="0" smtClean="0">
              <a:solidFill>
                <a:schemeClr val="bg2"/>
              </a:solidFill>
            </a:endParaRPr>
          </a:p>
          <a:p>
            <a:pPr lvl="1">
              <a:spcBef>
                <a:spcPts val="1200"/>
              </a:spcBef>
            </a:pPr>
            <a:r>
              <a:rPr lang="en-US" dirty="0" smtClean="0">
                <a:solidFill>
                  <a:schemeClr val="bg2"/>
                </a:solidFill>
                <a:latin typeface="Calibri" panose="020F0502020204030204" pitchFamily="34" charset="0"/>
              </a:rPr>
              <a:t>Investigate different models of computing on the Intel-MIC architectures.</a:t>
            </a:r>
          </a:p>
          <a:p>
            <a:pPr lvl="1">
              <a:spcBef>
                <a:spcPts val="600"/>
              </a:spcBef>
            </a:pPr>
            <a:r>
              <a:rPr lang="en-US" dirty="0" smtClean="0">
                <a:solidFill>
                  <a:schemeClr val="bg2"/>
                </a:solidFill>
                <a:latin typeface="Calibri" panose="020F0502020204030204" pitchFamily="34" charset="0"/>
              </a:rPr>
              <a:t>Choose offloading paradigm in MFIX to enhance performance on Intel MIC.</a:t>
            </a:r>
          </a:p>
          <a:p>
            <a:pPr lvl="1">
              <a:spcBef>
                <a:spcPts val="600"/>
              </a:spcBef>
            </a:pPr>
            <a:r>
              <a:rPr lang="en-US" dirty="0" smtClean="0">
                <a:solidFill>
                  <a:schemeClr val="bg2"/>
                </a:solidFill>
                <a:latin typeface="Calibri" panose="020F0502020204030204" pitchFamily="34" charset="0"/>
              </a:rPr>
              <a:t>Incorporate explicit offloading directives in MFIX code in order to port DEM solver  to Intel MIC.</a:t>
            </a:r>
          </a:p>
          <a:p>
            <a:pPr lvl="1">
              <a:spcBef>
                <a:spcPts val="600"/>
              </a:spcBef>
            </a:pPr>
            <a:r>
              <a:rPr lang="en-US" dirty="0">
                <a:latin typeface="Calibri" panose="020F0502020204030204" pitchFamily="34" charset="0"/>
              </a:rPr>
              <a:t>OpenMP performance of MFIX-DEM is about 5 times faster on CPU offloading MIC compared to the CPU only.</a:t>
            </a:r>
          </a:p>
          <a:p>
            <a:pPr lvl="1">
              <a:spcBef>
                <a:spcPts val="600"/>
              </a:spcBef>
            </a:pPr>
            <a:r>
              <a:rPr lang="en-US" dirty="0" smtClean="0">
                <a:solidFill>
                  <a:schemeClr val="bg2"/>
                </a:solidFill>
                <a:latin typeface="Calibri" panose="020F0502020204030204" pitchFamily="34" charset="0"/>
              </a:rPr>
              <a:t>Validation </a:t>
            </a:r>
            <a:r>
              <a:rPr lang="en-US" dirty="0">
                <a:solidFill>
                  <a:schemeClr val="bg2"/>
                </a:solidFill>
                <a:latin typeface="Calibri" panose="020F0502020204030204" pitchFamily="34" charset="0"/>
              </a:rPr>
              <a:t>studies to ascertain that </a:t>
            </a:r>
            <a:r>
              <a:rPr lang="en-US" dirty="0" smtClean="0">
                <a:solidFill>
                  <a:schemeClr val="bg2"/>
                </a:solidFill>
                <a:latin typeface="Calibri" panose="020F0502020204030204" pitchFamily="34" charset="0"/>
              </a:rPr>
              <a:t>offloading </a:t>
            </a:r>
            <a:r>
              <a:rPr lang="en-US" dirty="0">
                <a:solidFill>
                  <a:schemeClr val="bg2"/>
                </a:solidFill>
                <a:latin typeface="Calibri" panose="020F0502020204030204" pitchFamily="34" charset="0"/>
              </a:rPr>
              <a:t>code gives same results as OpenMP on </a:t>
            </a:r>
            <a:r>
              <a:rPr lang="en-US" dirty="0" smtClean="0">
                <a:solidFill>
                  <a:schemeClr val="bg2"/>
                </a:solidFill>
                <a:latin typeface="Calibri" panose="020F0502020204030204" pitchFamily="34" charset="0"/>
              </a:rPr>
              <a:t>CPU only.</a:t>
            </a:r>
          </a:p>
        </p:txBody>
      </p:sp>
    </p:spTree>
    <p:extLst>
      <p:ext uri="{BB962C8B-B14F-4D97-AF65-F5344CB8AC3E}">
        <p14:creationId xmlns:p14="http://schemas.microsoft.com/office/powerpoint/2010/main" val="11810200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7" y="182563"/>
            <a:ext cx="6960367" cy="1018440"/>
          </a:xfrm>
        </p:spPr>
        <p:txBody>
          <a:bodyPr/>
          <a:lstStyle/>
          <a:p>
            <a:pPr lvl="0"/>
            <a:r>
              <a:rPr lang="en-US" dirty="0" smtClean="0"/>
              <a:t>Motivation /Objectives /Executive </a:t>
            </a:r>
            <a:r>
              <a:rPr lang="en-US" dirty="0"/>
              <a:t>Summary</a:t>
            </a:r>
          </a:p>
        </p:txBody>
      </p:sp>
      <p:sp>
        <p:nvSpPr>
          <p:cNvPr id="3" name="Content Placeholder 2"/>
          <p:cNvSpPr>
            <a:spLocks noGrp="1"/>
          </p:cNvSpPr>
          <p:nvPr>
            <p:ph idx="1"/>
          </p:nvPr>
        </p:nvSpPr>
        <p:spPr>
          <a:xfrm>
            <a:off x="400050" y="1178034"/>
            <a:ext cx="8420100" cy="5315531"/>
          </a:xfrm>
        </p:spPr>
        <p:txBody>
          <a:bodyPr/>
          <a:lstStyle/>
          <a:p>
            <a:pPr>
              <a:spcBef>
                <a:spcPts val="600"/>
              </a:spcBef>
            </a:pPr>
            <a:r>
              <a:rPr lang="en-US" sz="2800" u="sng" dirty="0" smtClean="0"/>
              <a:t>Motivation</a:t>
            </a:r>
            <a:r>
              <a:rPr lang="en-US" dirty="0" smtClean="0"/>
              <a:t>  </a:t>
            </a:r>
            <a:endParaRPr lang="en-US" u="sng" dirty="0" smtClean="0"/>
          </a:p>
          <a:p>
            <a:pPr lvl="1">
              <a:spcBef>
                <a:spcPts val="600"/>
              </a:spcBef>
            </a:pPr>
            <a:r>
              <a:rPr lang="en-US" sz="2200" dirty="0">
                <a:latin typeface="Calibri" panose="020F0502020204030204" pitchFamily="34" charset="0"/>
              </a:rPr>
              <a:t>The motivation for this research is to accelerate the performance of the NETL code MFIX for multiphase flows. </a:t>
            </a:r>
            <a:endParaRPr lang="en-US" sz="2200" dirty="0" smtClean="0">
              <a:latin typeface="Calibri" panose="020F0502020204030204" pitchFamily="34" charset="0"/>
            </a:endParaRPr>
          </a:p>
          <a:p>
            <a:pPr lvl="1">
              <a:spcBef>
                <a:spcPts val="600"/>
              </a:spcBef>
              <a:spcAft>
                <a:spcPts val="600"/>
              </a:spcAft>
            </a:pPr>
            <a:r>
              <a:rPr lang="en-US" sz="2200" dirty="0" smtClean="0">
                <a:latin typeface="Calibri" panose="020F0502020204030204" pitchFamily="34" charset="0"/>
              </a:rPr>
              <a:t>Different parallelization strategies are being considered on modern computer architectures that can lead to large performance gains of MFIX to allow calculations on more physically realistic systems</a:t>
            </a:r>
            <a:r>
              <a:rPr lang="en-US" sz="2200" dirty="0" smtClean="0">
                <a:latin typeface="Calibri" panose="020F0502020204030204" pitchFamily="34" charset="0"/>
              </a:rPr>
              <a:t>.</a:t>
            </a:r>
            <a:endParaRPr lang="en-US" sz="1800" b="0" dirty="0"/>
          </a:p>
          <a:p>
            <a:pPr>
              <a:spcBef>
                <a:spcPts val="600"/>
              </a:spcBef>
            </a:pPr>
            <a:r>
              <a:rPr lang="en-US" sz="2800" u="sng" dirty="0" smtClean="0"/>
              <a:t>Objectives</a:t>
            </a:r>
            <a:r>
              <a:rPr lang="en-US" b="0" dirty="0" smtClean="0"/>
              <a:t> </a:t>
            </a:r>
            <a:endParaRPr lang="en-US" b="0" dirty="0"/>
          </a:p>
          <a:p>
            <a:pPr lvl="1" indent="-25400">
              <a:spcBef>
                <a:spcPts val="600"/>
              </a:spcBef>
              <a:buNone/>
            </a:pPr>
            <a:r>
              <a:rPr lang="en-US" sz="1600" i="1" dirty="0" smtClean="0"/>
              <a:t>Different parallelization strategies (MPI , OpenMP and hybrid </a:t>
            </a:r>
            <a:r>
              <a:rPr lang="en-US" sz="1600" i="1" dirty="0" err="1" smtClean="0"/>
              <a:t>MPI+OpenMP</a:t>
            </a:r>
            <a:r>
              <a:rPr lang="en-US" sz="1600" i="1" dirty="0" smtClean="0"/>
              <a:t>) for MFIX </a:t>
            </a:r>
            <a:r>
              <a:rPr lang="en-US" sz="1600" i="1" dirty="0" smtClean="0"/>
              <a:t>code (TFM and DEM) </a:t>
            </a:r>
            <a:r>
              <a:rPr lang="en-US" sz="1600" i="1" dirty="0" smtClean="0"/>
              <a:t>have been completed in the previous work at Virginia Tech group</a:t>
            </a:r>
            <a:r>
              <a:rPr lang="en-US" sz="1800" dirty="0" smtClean="0"/>
              <a:t>.</a:t>
            </a:r>
          </a:p>
          <a:p>
            <a:pPr lvl="1">
              <a:spcBef>
                <a:spcPts val="600"/>
              </a:spcBef>
            </a:pPr>
            <a:r>
              <a:rPr lang="en-US" sz="2200" dirty="0" smtClean="0">
                <a:latin typeface="Calibri" panose="020F0502020204030204" pitchFamily="34" charset="0"/>
              </a:rPr>
              <a:t>Enhance </a:t>
            </a:r>
            <a:r>
              <a:rPr lang="en-US" sz="2200" dirty="0">
                <a:latin typeface="Calibri" panose="020F0502020204030204" pitchFamily="34" charset="0"/>
              </a:rPr>
              <a:t>parallelization flexibility on Intel Xeon Phi </a:t>
            </a:r>
            <a:r>
              <a:rPr lang="en-US" sz="2200" dirty="0" smtClean="0">
                <a:latin typeface="Calibri" panose="020F0502020204030204" pitchFamily="34" charset="0"/>
              </a:rPr>
              <a:t>architecture, namely Intel MIC; </a:t>
            </a:r>
            <a:endParaRPr lang="en-US" sz="2200" dirty="0">
              <a:latin typeface="Calibri" panose="020F0502020204030204" pitchFamily="34" charset="0"/>
            </a:endParaRPr>
          </a:p>
          <a:p>
            <a:pPr lvl="1">
              <a:spcBef>
                <a:spcPts val="0"/>
              </a:spcBef>
            </a:pPr>
            <a:r>
              <a:rPr lang="en-US" sz="2200" dirty="0" smtClean="0">
                <a:latin typeface="Calibri" panose="020F0502020204030204" pitchFamily="34" charset="0"/>
              </a:rPr>
              <a:t>Extend </a:t>
            </a:r>
            <a:r>
              <a:rPr lang="en-US" sz="2200" dirty="0">
                <a:latin typeface="Calibri" panose="020F0502020204030204" pitchFamily="34" charset="0"/>
              </a:rPr>
              <a:t>OpenMP instrumentation </a:t>
            </a:r>
            <a:r>
              <a:rPr lang="en-US" sz="2200" dirty="0" smtClean="0">
                <a:latin typeface="Calibri" panose="020F0502020204030204" pitchFamily="34" charset="0"/>
              </a:rPr>
              <a:t>to Intel MIC.</a:t>
            </a:r>
          </a:p>
        </p:txBody>
      </p:sp>
    </p:spTree>
    <p:extLst>
      <p:ext uri="{BB962C8B-B14F-4D97-AF65-F5344CB8AC3E}">
        <p14:creationId xmlns:p14="http://schemas.microsoft.com/office/powerpoint/2010/main" val="41889194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64" y="371710"/>
            <a:ext cx="7922525" cy="553998"/>
          </a:xfrm>
        </p:spPr>
        <p:txBody>
          <a:bodyPr/>
          <a:lstStyle/>
          <a:p>
            <a:pPr lvl="0"/>
            <a:r>
              <a:rPr lang="en-US" dirty="0"/>
              <a:t>Scaling Analysis of </a:t>
            </a:r>
            <a:r>
              <a:rPr lang="en-US" dirty="0" smtClean="0"/>
              <a:t> 80,000 particles</a:t>
            </a:r>
            <a:endParaRPr lang="en-US" dirty="0"/>
          </a:p>
        </p:txBody>
      </p:sp>
      <p:sp>
        <p:nvSpPr>
          <p:cNvPr id="3" name="Content Placeholder 2"/>
          <p:cNvSpPr>
            <a:spLocks noGrp="1"/>
          </p:cNvSpPr>
          <p:nvPr>
            <p:ph idx="1"/>
          </p:nvPr>
        </p:nvSpPr>
        <p:spPr>
          <a:xfrm>
            <a:off x="457200" y="1141413"/>
            <a:ext cx="7848600" cy="1335087"/>
          </a:xfrm>
        </p:spPr>
        <p:txBody>
          <a:bodyPr/>
          <a:lstStyle/>
          <a:p>
            <a:pPr lvl="0"/>
            <a:r>
              <a:rPr lang="en-US" sz="2000" b="0" dirty="0">
                <a:latin typeface="Calibri" panose="020F0502020204030204" pitchFamily="34" charset="0"/>
              </a:rPr>
              <a:t>The 3D fluidized bed with 80,000 particles and 18,000 cells was </a:t>
            </a:r>
            <a:r>
              <a:rPr lang="en-US" sz="2000" b="0" dirty="0" smtClean="0">
                <a:latin typeface="Calibri" panose="020F0502020204030204" pitchFamily="34" charset="0"/>
              </a:rPr>
              <a:t>evaluated with OpenMP performance on CPU compared with OpenMP performance on CPU and offloaded on MIC on a single node on TACC Stampede.</a:t>
            </a:r>
            <a:endParaRPr lang="en-US" sz="2000" b="0" dirty="0">
              <a:latin typeface="Calibri" panose="020F0502020204030204" pitchFamily="34"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83150667"/>
              </p:ext>
            </p:extLst>
          </p:nvPr>
        </p:nvGraphicFramePr>
        <p:xfrm>
          <a:off x="742950" y="3168810"/>
          <a:ext cx="7664450" cy="2068046"/>
        </p:xfrm>
        <a:graphic>
          <a:graphicData uri="http://schemas.openxmlformats.org/drawingml/2006/table">
            <a:tbl>
              <a:tblPr firstRow="1" firstCol="1" bandRow="1">
                <a:tableStyleId>{5C22544A-7EE6-4342-B048-85BDC9FD1C3A}</a:tableStyleId>
              </a:tblPr>
              <a:tblGrid>
                <a:gridCol w="1403350"/>
                <a:gridCol w="2057400"/>
                <a:gridCol w="2184400"/>
                <a:gridCol w="2019300"/>
              </a:tblGrid>
              <a:tr h="336051">
                <a:tc rowSpan="2">
                  <a:txBody>
                    <a:bodyPr/>
                    <a:lstStyle/>
                    <a:p>
                      <a:pPr marL="0" marR="0" algn="ctr">
                        <a:lnSpc>
                          <a:spcPct val="115000"/>
                        </a:lnSpc>
                        <a:spcBef>
                          <a:spcPts val="0"/>
                        </a:spcBef>
                        <a:spcAft>
                          <a:spcPts val="0"/>
                        </a:spcAft>
                      </a:pPr>
                      <a:r>
                        <a:rPr lang="en-US" sz="1200" dirty="0">
                          <a:effectLst/>
                        </a:rPr>
                        <a:t>Number of core on CPU</a:t>
                      </a:r>
                    </a:p>
                    <a:p>
                      <a:pPr marL="0" marR="0" algn="ctr">
                        <a:lnSpc>
                          <a:spcPct val="115000"/>
                        </a:lnSpc>
                        <a:spcBef>
                          <a:spcPts val="0"/>
                        </a:spcBef>
                        <a:spcAft>
                          <a:spcPts val="0"/>
                        </a:spcAft>
                      </a:pPr>
                      <a:r>
                        <a:rPr lang="en-US" sz="1200" dirty="0">
                          <a:effectLst/>
                        </a:rPr>
                        <a:t>(single node)</a:t>
                      </a:r>
                      <a:endParaRPr lang="en-US" sz="1200" dirty="0">
                        <a:effectLst/>
                        <a:latin typeface="Cambria"/>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CPU Only</a:t>
                      </a:r>
                      <a:endParaRPr lang="en-US" sz="1200" dirty="0">
                        <a:effectLst/>
                        <a:latin typeface="Cambria"/>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CPU+MIC (60 cores)</a:t>
                      </a:r>
                      <a:endParaRPr lang="en-US" sz="1200" dirty="0">
                        <a:effectLst/>
                        <a:latin typeface="Cambria"/>
                        <a:ea typeface="SimSun"/>
                        <a:cs typeface="Times New Roman"/>
                      </a:endParaRPr>
                    </a:p>
                  </a:txBody>
                  <a:tcPr marL="68580" marR="68580" marT="0" marB="0" anchor="ctr"/>
                </a:tc>
                <a:tc rowSpan="2">
                  <a:txBody>
                    <a:bodyPr/>
                    <a:lstStyle/>
                    <a:p>
                      <a:pPr marL="0" marR="0" algn="ctr">
                        <a:lnSpc>
                          <a:spcPct val="100000"/>
                        </a:lnSpc>
                        <a:spcBef>
                          <a:spcPts val="600"/>
                        </a:spcBef>
                        <a:spcAft>
                          <a:spcPts val="0"/>
                        </a:spcAft>
                      </a:pPr>
                      <a:r>
                        <a:rPr lang="en-US" sz="1200" dirty="0">
                          <a:effectLst/>
                        </a:rPr>
                        <a:t>Speed factor </a:t>
                      </a:r>
                      <a:endParaRPr lang="en-US" sz="1200" dirty="0" smtClean="0">
                        <a:effectLst/>
                      </a:endParaRPr>
                    </a:p>
                    <a:p>
                      <a:pPr marL="0" marR="0" algn="ctr">
                        <a:lnSpc>
                          <a:spcPct val="115000"/>
                        </a:lnSpc>
                        <a:spcBef>
                          <a:spcPts val="600"/>
                        </a:spcBef>
                        <a:spcAft>
                          <a:spcPts val="0"/>
                        </a:spcAft>
                      </a:pPr>
                      <a:r>
                        <a:rPr lang="en-US" sz="1200" dirty="0" smtClean="0">
                          <a:effectLst/>
                        </a:rPr>
                        <a:t>(</a:t>
                      </a:r>
                      <a:r>
                        <a:rPr lang="en-US" sz="1200" dirty="0">
                          <a:effectLst/>
                        </a:rPr>
                        <a:t>CPU </a:t>
                      </a:r>
                      <a:r>
                        <a:rPr lang="en-US" sz="1200" dirty="0" smtClean="0">
                          <a:effectLst/>
                        </a:rPr>
                        <a:t>only / CPU+MIC</a:t>
                      </a:r>
                      <a:r>
                        <a:rPr lang="en-US" sz="1200" dirty="0">
                          <a:effectLst/>
                        </a:rPr>
                        <a:t>)</a:t>
                      </a:r>
                      <a:endParaRPr lang="en-US" sz="1200" dirty="0">
                        <a:effectLst/>
                        <a:latin typeface="Cambria"/>
                        <a:ea typeface="SimSun"/>
                        <a:cs typeface="Times New Roman"/>
                      </a:endParaRPr>
                    </a:p>
                  </a:txBody>
                  <a:tcPr marL="68580" marR="68580" marT="0" marB="0"/>
                </a:tc>
              </a:tr>
              <a:tr h="470239">
                <a:tc vMerge="1">
                  <a:txBody>
                    <a:bodyPr/>
                    <a:lstStyle/>
                    <a:p>
                      <a:endParaRPr lang="en-US"/>
                    </a:p>
                  </a:txBody>
                  <a:tcPr/>
                </a:tc>
                <a:tc>
                  <a:txBody>
                    <a:bodyPr/>
                    <a:lstStyle/>
                    <a:p>
                      <a:pPr marL="0" marR="0" algn="ctr">
                        <a:lnSpc>
                          <a:spcPct val="115000"/>
                        </a:lnSpc>
                        <a:spcBef>
                          <a:spcPts val="0"/>
                        </a:spcBef>
                        <a:spcAft>
                          <a:spcPts val="0"/>
                        </a:spcAft>
                      </a:pPr>
                      <a:r>
                        <a:rPr lang="en-US" sz="1200">
                          <a:effectLst/>
                        </a:rPr>
                        <a:t>Total wall </a:t>
                      </a:r>
                    </a:p>
                    <a:p>
                      <a:pPr marL="0" marR="0" algn="ctr">
                        <a:lnSpc>
                          <a:spcPct val="115000"/>
                        </a:lnSpc>
                        <a:spcBef>
                          <a:spcPts val="0"/>
                        </a:spcBef>
                        <a:spcAft>
                          <a:spcPts val="0"/>
                        </a:spcAft>
                      </a:pPr>
                      <a:r>
                        <a:rPr lang="en-US" sz="1200">
                          <a:effectLst/>
                        </a:rPr>
                        <a:t>clock time (s)</a:t>
                      </a:r>
                      <a:endParaRPr lang="en-US" sz="1200">
                        <a:effectLst/>
                        <a:latin typeface="Cambria"/>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Total wall </a:t>
                      </a:r>
                    </a:p>
                    <a:p>
                      <a:pPr marL="0" marR="0" algn="ctr">
                        <a:lnSpc>
                          <a:spcPct val="115000"/>
                        </a:lnSpc>
                        <a:spcBef>
                          <a:spcPts val="0"/>
                        </a:spcBef>
                        <a:spcAft>
                          <a:spcPts val="0"/>
                        </a:spcAft>
                      </a:pPr>
                      <a:r>
                        <a:rPr lang="en-US" sz="1200" dirty="0">
                          <a:effectLst/>
                        </a:rPr>
                        <a:t>clock time (s)</a:t>
                      </a:r>
                      <a:endParaRPr lang="en-US" sz="1200" dirty="0">
                        <a:effectLst/>
                        <a:latin typeface="Cambria"/>
                        <a:ea typeface="SimSun"/>
                        <a:cs typeface="Times New Roman"/>
                      </a:endParaRPr>
                    </a:p>
                  </a:txBody>
                  <a:tcPr marL="68580" marR="68580" marT="0" marB="0" anchor="ctr"/>
                </a:tc>
                <a:tc vMerge="1">
                  <a:txBody>
                    <a:bodyPr/>
                    <a:lstStyle/>
                    <a:p>
                      <a:endParaRPr lang="en-US"/>
                    </a:p>
                  </a:txBody>
                  <a:tcPr/>
                </a:tc>
              </a:tr>
              <a:tr h="315439">
                <a:tc>
                  <a:txBody>
                    <a:bodyPr/>
                    <a:lstStyle/>
                    <a:p>
                      <a:pPr marL="0" marR="0" algn="ctr">
                        <a:lnSpc>
                          <a:spcPct val="100000"/>
                        </a:lnSpc>
                        <a:spcBef>
                          <a:spcPts val="0"/>
                        </a:spcBef>
                        <a:spcAft>
                          <a:spcPts val="0"/>
                        </a:spcAft>
                      </a:pPr>
                      <a:r>
                        <a:rPr lang="en-US" sz="1200" dirty="0">
                          <a:effectLst/>
                        </a:rPr>
                        <a:t>1</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2091.8</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581.1</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a:effectLst/>
                        </a:rPr>
                        <a:t>3.60</a:t>
                      </a:r>
                      <a:endParaRPr lang="en-US" sz="1200" dirty="0">
                        <a:effectLst/>
                        <a:latin typeface="Cambria"/>
                        <a:ea typeface="SimSun"/>
                        <a:cs typeface="Times New Roman"/>
                      </a:endParaRPr>
                    </a:p>
                  </a:txBody>
                  <a:tcPr marL="68580" marR="68580" marT="0" marB="0" anchor="ctr"/>
                </a:tc>
              </a:tr>
              <a:tr h="315439">
                <a:tc>
                  <a:txBody>
                    <a:bodyPr/>
                    <a:lstStyle/>
                    <a:p>
                      <a:pPr marL="0" marR="0" algn="ctr">
                        <a:lnSpc>
                          <a:spcPct val="100000"/>
                        </a:lnSpc>
                        <a:spcBef>
                          <a:spcPts val="0"/>
                        </a:spcBef>
                        <a:spcAft>
                          <a:spcPts val="0"/>
                        </a:spcAft>
                      </a:pPr>
                      <a:r>
                        <a:rPr lang="en-US" sz="1200">
                          <a:effectLst/>
                        </a:rPr>
                        <a:t>2</a:t>
                      </a:r>
                      <a:endParaRPr lang="en-US" sz="120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1136.0</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352.8</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a:effectLst/>
                        </a:rPr>
                        <a:t>3.22</a:t>
                      </a:r>
                      <a:endParaRPr lang="en-US" sz="1200" dirty="0">
                        <a:effectLst/>
                        <a:latin typeface="Cambria"/>
                        <a:ea typeface="SimSun"/>
                        <a:cs typeface="Times New Roman"/>
                      </a:endParaRPr>
                    </a:p>
                  </a:txBody>
                  <a:tcPr marL="68580" marR="68580" marT="0" marB="0" anchor="ctr"/>
                </a:tc>
              </a:tr>
              <a:tr h="315439">
                <a:tc>
                  <a:txBody>
                    <a:bodyPr/>
                    <a:lstStyle/>
                    <a:p>
                      <a:pPr marL="0" marR="0" algn="ctr">
                        <a:lnSpc>
                          <a:spcPct val="100000"/>
                        </a:lnSpc>
                        <a:spcBef>
                          <a:spcPts val="0"/>
                        </a:spcBef>
                        <a:spcAft>
                          <a:spcPts val="0"/>
                        </a:spcAft>
                      </a:pPr>
                      <a:r>
                        <a:rPr lang="en-US" sz="1200">
                          <a:effectLst/>
                        </a:rPr>
                        <a:t>4</a:t>
                      </a:r>
                      <a:endParaRPr lang="en-US" sz="120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579.1</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152.2</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a:effectLst/>
                        </a:rPr>
                        <a:t>3.80</a:t>
                      </a:r>
                      <a:endParaRPr lang="en-US" sz="1200" dirty="0">
                        <a:effectLst/>
                        <a:latin typeface="Cambria"/>
                        <a:ea typeface="SimSun"/>
                        <a:cs typeface="Times New Roman"/>
                      </a:endParaRPr>
                    </a:p>
                  </a:txBody>
                  <a:tcPr marL="68580" marR="68580" marT="0" marB="0" anchor="ctr"/>
                </a:tc>
              </a:tr>
              <a:tr h="315439">
                <a:tc>
                  <a:txBody>
                    <a:bodyPr/>
                    <a:lstStyle/>
                    <a:p>
                      <a:pPr marL="0" marR="0" algn="ctr">
                        <a:lnSpc>
                          <a:spcPct val="100000"/>
                        </a:lnSpc>
                        <a:spcBef>
                          <a:spcPts val="0"/>
                        </a:spcBef>
                        <a:spcAft>
                          <a:spcPts val="0"/>
                        </a:spcAft>
                      </a:pPr>
                      <a:r>
                        <a:rPr lang="en-US" sz="1200" dirty="0">
                          <a:effectLst/>
                        </a:rPr>
                        <a:t>8</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321.2</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smtClean="0">
                          <a:effectLst/>
                        </a:rPr>
                        <a:t>103.1</a:t>
                      </a:r>
                      <a:endParaRPr lang="en-US" sz="1200" dirty="0">
                        <a:effectLst/>
                        <a:latin typeface="Cambria"/>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200" dirty="0">
                          <a:effectLst/>
                        </a:rPr>
                        <a:t>3.12</a:t>
                      </a:r>
                      <a:endParaRPr lang="en-US" sz="1200" dirty="0">
                        <a:effectLst/>
                        <a:latin typeface="Cambria"/>
                        <a:ea typeface="SimSun"/>
                        <a:cs typeface="Times New Roman"/>
                      </a:endParaRPr>
                    </a:p>
                  </a:txBody>
                  <a:tcPr marL="68580" marR="68580" marT="0" marB="0" anchor="ctr"/>
                </a:tc>
              </a:tr>
            </a:tbl>
          </a:graphicData>
        </a:graphic>
      </p:graphicFrame>
      <p:sp>
        <p:nvSpPr>
          <p:cNvPr id="5" name="TextBox 4"/>
          <p:cNvSpPr txBox="1"/>
          <p:nvPr/>
        </p:nvSpPr>
        <p:spPr>
          <a:xfrm>
            <a:off x="736600" y="2679700"/>
            <a:ext cx="6235700" cy="461665"/>
          </a:xfrm>
          <a:prstGeom prst="rect">
            <a:avLst/>
          </a:prstGeom>
          <a:noFill/>
        </p:spPr>
        <p:txBody>
          <a:bodyPr wrap="square" rtlCol="0">
            <a:spAutoFit/>
          </a:bodyPr>
          <a:lstStyle/>
          <a:p>
            <a:r>
              <a:rPr lang="en-US" sz="1200" dirty="0"/>
              <a:t>Table 1: OpenMP performance on CPU only with 1, 2, 4 and 8 cores compared with OpenMP on CPU and offloaded on MIC</a:t>
            </a:r>
          </a:p>
        </p:txBody>
      </p:sp>
    </p:spTree>
    <p:extLst>
      <p:ext uri="{BB962C8B-B14F-4D97-AF65-F5344CB8AC3E}">
        <p14:creationId xmlns:p14="http://schemas.microsoft.com/office/powerpoint/2010/main" val="311698381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40334978"/>
              </p:ext>
            </p:extLst>
          </p:nvPr>
        </p:nvGraphicFramePr>
        <p:xfrm>
          <a:off x="4558147" y="1056638"/>
          <a:ext cx="4361180" cy="4815840"/>
        </p:xfrm>
        <a:graphic>
          <a:graphicData uri="http://schemas.openxmlformats.org/drawingml/2006/table">
            <a:tbl>
              <a:tblPr firstRow="1" bandRow="1">
                <a:tableStyleId>{7DF18680-E054-41AD-8BC1-D1AEF772440D}</a:tableStyleId>
              </a:tblPr>
              <a:tblGrid>
                <a:gridCol w="2119745"/>
                <a:gridCol w="2241435"/>
              </a:tblGrid>
              <a:tr h="370840">
                <a:tc>
                  <a:txBody>
                    <a:bodyPr/>
                    <a:lstStyle/>
                    <a:p>
                      <a:r>
                        <a:rPr lang="en-US" dirty="0" smtClean="0"/>
                        <a:t>Parameter</a:t>
                      </a:r>
                      <a:endParaRPr lang="en-US" dirty="0"/>
                    </a:p>
                  </a:txBody>
                  <a:tcPr/>
                </a:tc>
                <a:tc>
                  <a:txBody>
                    <a:bodyPr/>
                    <a:lstStyle/>
                    <a:p>
                      <a:r>
                        <a:rPr lang="en-US" dirty="0" smtClean="0"/>
                        <a:t>Value</a:t>
                      </a:r>
                      <a:endParaRPr lang="en-US" dirty="0"/>
                    </a:p>
                  </a:txBody>
                  <a:tcPr/>
                </a:tc>
              </a:tr>
              <a:tr h="370840">
                <a:tc>
                  <a:txBody>
                    <a:bodyPr/>
                    <a:lstStyle/>
                    <a:p>
                      <a:r>
                        <a:rPr lang="en-US" sz="1400" dirty="0" smtClean="0"/>
                        <a:t>Total Particles</a:t>
                      </a:r>
                      <a:endParaRPr lang="en-US" sz="1400" dirty="0"/>
                    </a:p>
                  </a:txBody>
                  <a:tcPr/>
                </a:tc>
                <a:tc>
                  <a:txBody>
                    <a:bodyPr/>
                    <a:lstStyle/>
                    <a:p>
                      <a:r>
                        <a:rPr lang="en-US" sz="1400" dirty="0" smtClean="0"/>
                        <a:t>1.28</a:t>
                      </a:r>
                      <a:r>
                        <a:rPr lang="en-US" sz="1400" baseline="0" dirty="0" smtClean="0"/>
                        <a:t> million</a:t>
                      </a:r>
                      <a:endParaRPr lang="en-US" sz="1400" dirty="0"/>
                    </a:p>
                  </a:txBody>
                  <a:tcPr/>
                </a:tc>
              </a:tr>
              <a:tr h="370840">
                <a:tc>
                  <a:txBody>
                    <a:bodyPr/>
                    <a:lstStyle/>
                    <a:p>
                      <a:r>
                        <a:rPr lang="en-US" sz="1400" dirty="0" smtClean="0"/>
                        <a:t>Diameter</a:t>
                      </a:r>
                      <a:endParaRPr lang="en-US" sz="1400" dirty="0"/>
                    </a:p>
                  </a:txBody>
                  <a:tcPr/>
                </a:tc>
                <a:tc>
                  <a:txBody>
                    <a:bodyPr/>
                    <a:lstStyle/>
                    <a:p>
                      <a:r>
                        <a:rPr lang="en-US" sz="1400" dirty="0" smtClean="0"/>
                        <a:t>4 mm</a:t>
                      </a:r>
                      <a:endParaRPr lang="en-US" sz="1400" dirty="0"/>
                    </a:p>
                  </a:txBody>
                  <a:tcPr/>
                </a:tc>
              </a:tr>
              <a:tr h="370840">
                <a:tc>
                  <a:txBody>
                    <a:bodyPr/>
                    <a:lstStyle/>
                    <a:p>
                      <a:r>
                        <a:rPr lang="en-US" sz="1400" dirty="0" smtClean="0"/>
                        <a:t>Density</a:t>
                      </a:r>
                      <a:endParaRPr lang="en-US" sz="1400" dirty="0"/>
                    </a:p>
                  </a:txBody>
                  <a:tcPr/>
                </a:tc>
                <a:tc>
                  <a:txBody>
                    <a:bodyPr/>
                    <a:lstStyle/>
                    <a:p>
                      <a:r>
                        <a:rPr lang="en-US" sz="1400" dirty="0" smtClean="0"/>
                        <a:t>2700 kg/m</a:t>
                      </a:r>
                      <a:r>
                        <a:rPr lang="en-US" sz="1400" baseline="30000" dirty="0" smtClean="0"/>
                        <a:t>3</a:t>
                      </a:r>
                      <a:endParaRPr lang="en-US" sz="1400" baseline="30000" dirty="0"/>
                    </a:p>
                  </a:txBody>
                  <a:tcPr/>
                </a:tc>
              </a:tr>
              <a:tr h="370840">
                <a:tc>
                  <a:txBody>
                    <a:bodyPr/>
                    <a:lstStyle/>
                    <a:p>
                      <a:r>
                        <a:rPr lang="en-US" sz="1400" dirty="0" err="1" smtClean="0"/>
                        <a:t>Coef</a:t>
                      </a:r>
                      <a:r>
                        <a:rPr lang="en-US" sz="1400" dirty="0" smtClean="0"/>
                        <a:t>. of restitution</a:t>
                      </a:r>
                    </a:p>
                    <a:p>
                      <a:r>
                        <a:rPr lang="en-US" sz="1400" dirty="0" smtClean="0"/>
                        <a:t>Particle, Wall</a:t>
                      </a:r>
                      <a:endParaRPr lang="en-US" sz="1400" dirty="0"/>
                    </a:p>
                  </a:txBody>
                  <a:tcPr/>
                </a:tc>
                <a:tc>
                  <a:txBody>
                    <a:bodyPr/>
                    <a:lstStyle/>
                    <a:p>
                      <a:r>
                        <a:rPr lang="en-US" sz="1400" dirty="0" smtClean="0"/>
                        <a:t>0.95, 0.95</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Friction coefficient</a:t>
                      </a:r>
                    </a:p>
                    <a:p>
                      <a:r>
                        <a:rPr lang="en-US" sz="1400" b="0" i="0" u="none" strike="noStrike" kern="1200" baseline="0" dirty="0" smtClean="0">
                          <a:solidFill>
                            <a:schemeClr val="dk1"/>
                          </a:solidFill>
                          <a:latin typeface="+mn-lt"/>
                          <a:ea typeface="+mn-ea"/>
                          <a:cs typeface="+mn-cs"/>
                        </a:rPr>
                        <a:t>Particle, Wall</a:t>
                      </a:r>
                      <a:endParaRPr lang="en-US" sz="1400" dirty="0"/>
                    </a:p>
                  </a:txBody>
                  <a:tcPr/>
                </a:tc>
                <a:tc>
                  <a:txBody>
                    <a:bodyPr/>
                    <a:lstStyle/>
                    <a:p>
                      <a:r>
                        <a:rPr lang="en-US" sz="1400" dirty="0" smtClean="0"/>
                        <a:t>0.3, .03</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Spring constant</a:t>
                      </a:r>
                    </a:p>
                    <a:p>
                      <a:r>
                        <a:rPr lang="en-US" sz="1400" b="0" i="0" u="none" strike="noStrike" kern="1200" baseline="0" dirty="0" smtClean="0">
                          <a:solidFill>
                            <a:schemeClr val="dk1"/>
                          </a:solidFill>
                          <a:latin typeface="+mn-lt"/>
                          <a:ea typeface="+mn-ea"/>
                          <a:cs typeface="+mn-cs"/>
                        </a:rPr>
                        <a:t>Particle, Wall</a:t>
                      </a:r>
                      <a:endParaRPr lang="en-US" sz="1400" dirty="0"/>
                    </a:p>
                  </a:txBody>
                  <a:tcPr/>
                </a:tc>
                <a:tc>
                  <a:txBody>
                    <a:bodyPr/>
                    <a:lstStyle/>
                    <a:p>
                      <a:r>
                        <a:rPr lang="en-US" sz="1400" dirty="0" smtClean="0"/>
                        <a:t>2400, 2400 N/m</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Dimension</a:t>
                      </a:r>
                    </a:p>
                    <a:p>
                      <a:r>
                        <a:rPr lang="en-US" sz="1400" b="0" i="0" u="none" strike="noStrike" kern="1200" baseline="0" dirty="0" smtClean="0">
                          <a:solidFill>
                            <a:schemeClr val="dk1"/>
                          </a:solidFill>
                          <a:latin typeface="+mn-lt"/>
                          <a:ea typeface="+mn-ea"/>
                          <a:cs typeface="+mn-cs"/>
                        </a:rPr>
                        <a:t>Grid size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64×100×64</a:t>
                      </a:r>
                      <a:r>
                        <a:rPr lang="en-US" sz="1400" baseline="0" dirty="0" smtClean="0"/>
                        <a:t> cm</a:t>
                      </a:r>
                      <a:endParaRPr lang="en-US" sz="1400" dirty="0" smtClean="0"/>
                    </a:p>
                    <a:p>
                      <a:r>
                        <a:rPr lang="en-US" sz="1400" dirty="0" smtClean="0"/>
                        <a:t>64×100×64</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Superficial Velocity</a:t>
                      </a:r>
                      <a:endParaRPr lang="en-US" sz="1400" dirty="0"/>
                    </a:p>
                  </a:txBody>
                  <a:tcPr/>
                </a:tc>
                <a:tc>
                  <a:txBody>
                    <a:bodyPr/>
                    <a:lstStyle/>
                    <a:p>
                      <a:r>
                        <a:rPr lang="en-US" sz="1400" dirty="0" smtClean="0"/>
                        <a:t>2.0 m/s</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Time Step (Fluid, Solid)</a:t>
                      </a:r>
                    </a:p>
                  </a:txBody>
                  <a:tcPr/>
                </a:tc>
                <a:tc>
                  <a:txBody>
                    <a:bodyPr/>
                    <a:lstStyle/>
                    <a:p>
                      <a:r>
                        <a:rPr lang="en-US" sz="1400" dirty="0" smtClean="0"/>
                        <a:t>5.0e</a:t>
                      </a:r>
                      <a:r>
                        <a:rPr lang="en-US" sz="1400" baseline="30000" dirty="0" smtClean="0"/>
                        <a:t>-5</a:t>
                      </a:r>
                      <a:r>
                        <a:rPr lang="en-US" sz="1400" baseline="0" dirty="0" smtClean="0"/>
                        <a:t> </a:t>
                      </a:r>
                      <a:r>
                        <a:rPr lang="en-US" sz="1400" dirty="0" smtClean="0"/>
                        <a:t>s, 8.6e</a:t>
                      </a:r>
                      <a:r>
                        <a:rPr lang="en-US" sz="1400" baseline="30000" dirty="0" smtClean="0"/>
                        <a:t>-6</a:t>
                      </a:r>
                      <a:r>
                        <a:rPr lang="en-US" sz="1400" dirty="0" smtClean="0"/>
                        <a:t> s</a:t>
                      </a:r>
                      <a:endParaRPr lang="en-US" sz="1400" dirty="0"/>
                    </a:p>
                  </a:txBody>
                  <a:tcPr/>
                </a:tc>
              </a:tr>
              <a:tr h="370840">
                <a:tc>
                  <a:txBody>
                    <a:bodyPr/>
                    <a:lstStyle/>
                    <a:p>
                      <a:r>
                        <a:rPr lang="en-US" sz="1400" b="0" i="0" u="none" strike="noStrike" kern="1200" baseline="0" dirty="0" smtClean="0">
                          <a:solidFill>
                            <a:schemeClr val="dk1"/>
                          </a:solidFill>
                          <a:latin typeface="+mn-lt"/>
                          <a:ea typeface="+mn-ea"/>
                          <a:cs typeface="+mn-cs"/>
                        </a:rPr>
                        <a:t>Number of processors</a:t>
                      </a:r>
                      <a:endParaRPr lang="en-US" sz="1400" dirty="0"/>
                    </a:p>
                  </a:txBody>
                  <a:tcPr/>
                </a:tc>
                <a:tc>
                  <a:txBody>
                    <a:bodyPr/>
                    <a:lstStyle/>
                    <a:p>
                      <a:r>
                        <a:rPr lang="en-US" sz="1400" dirty="0" smtClean="0"/>
                        <a:t>1,2,4,8,16 cores on CPU with 60 cores on MIC </a:t>
                      </a:r>
                      <a:endParaRPr lang="en-US" sz="1400" dirty="0"/>
                    </a:p>
                  </a:txBody>
                  <a:tcPr/>
                </a:tc>
              </a:tr>
            </a:tbl>
          </a:graphicData>
        </a:graphic>
      </p:graphicFrame>
      <p:sp>
        <p:nvSpPr>
          <p:cNvPr id="8" name="Title 1"/>
          <p:cNvSpPr txBox="1">
            <a:spLocks/>
          </p:cNvSpPr>
          <p:nvPr/>
        </p:nvSpPr>
        <p:spPr bwMode="auto">
          <a:xfrm>
            <a:off x="578737" y="165027"/>
            <a:ext cx="7153275"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003399"/>
                </a:solidFill>
                <a:effectLst/>
                <a:uLnTx/>
                <a:uFillTx/>
                <a:latin typeface="+mj-lt"/>
                <a:ea typeface="+mj-ea"/>
                <a:cs typeface="+mj-cs"/>
              </a:rPr>
              <a:t>Larger System</a:t>
            </a:r>
            <a:r>
              <a:rPr kumimoji="0" lang="en-US" sz="3000" b="1" i="0" u="none" strike="noStrike" kern="0" cap="none" spc="0" normalizeH="0" noProof="0" dirty="0" smtClean="0">
                <a:ln>
                  <a:noFill/>
                </a:ln>
                <a:solidFill>
                  <a:srgbClr val="003399"/>
                </a:solidFill>
                <a:effectLst/>
                <a:uLnTx/>
                <a:uFillTx/>
                <a:latin typeface="+mj-lt"/>
                <a:ea typeface="+mj-ea"/>
                <a:cs typeface="+mj-cs"/>
              </a:rPr>
              <a:t> </a:t>
            </a:r>
            <a:r>
              <a:rPr kumimoji="0" lang="en-US" sz="3000" b="1" i="0" u="none" strike="noStrike" kern="0" cap="none" spc="0" normalizeH="0" baseline="0" noProof="0" dirty="0" smtClean="0">
                <a:ln>
                  <a:noFill/>
                </a:ln>
                <a:solidFill>
                  <a:srgbClr val="003399"/>
                </a:solidFill>
                <a:effectLst/>
                <a:uLnTx/>
                <a:uFillTx/>
                <a:latin typeface="+mj-lt"/>
                <a:ea typeface="+mj-ea"/>
                <a:cs typeface="+mj-cs"/>
              </a:rPr>
              <a:t>– OpenMP</a:t>
            </a:r>
            <a:r>
              <a:rPr kumimoji="0" lang="en-US" sz="3000" b="1" i="0" u="none" strike="noStrike" kern="0" cap="none" spc="0" normalizeH="0" noProof="0" dirty="0" smtClean="0">
                <a:ln>
                  <a:noFill/>
                </a:ln>
                <a:solidFill>
                  <a:srgbClr val="003399"/>
                </a:solidFill>
                <a:effectLst/>
                <a:uLnTx/>
                <a:uFillTx/>
                <a:latin typeface="+mj-lt"/>
                <a:ea typeface="+mj-ea"/>
                <a:cs typeface="+mj-cs"/>
              </a:rPr>
              <a:t> Offloading</a:t>
            </a:r>
            <a:endParaRPr kumimoji="0" lang="en-US" sz="3000" b="1" i="0" u="none" strike="noStrike" kern="0" cap="none" spc="0" normalizeH="0" baseline="0" noProof="0" dirty="0">
              <a:ln>
                <a:noFill/>
              </a:ln>
              <a:solidFill>
                <a:srgbClr val="003399"/>
              </a:solidFill>
              <a:effectLst/>
              <a:uLnTx/>
              <a:uFillTx/>
              <a:latin typeface="+mj-lt"/>
              <a:ea typeface="+mj-ea"/>
              <a:cs typeface="+mj-cs"/>
            </a:endParaRPr>
          </a:p>
        </p:txBody>
      </p:sp>
      <p:sp>
        <p:nvSpPr>
          <p:cNvPr id="6" name="Content Placeholder 2"/>
          <p:cNvSpPr txBox="1">
            <a:spLocks/>
          </p:cNvSpPr>
          <p:nvPr/>
        </p:nvSpPr>
        <p:spPr bwMode="auto">
          <a:xfrm>
            <a:off x="384462" y="1016720"/>
            <a:ext cx="4135583" cy="4977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ts val="600"/>
              </a:spcBef>
              <a:buFontTx/>
              <a:buChar char="•"/>
              <a:defRPr/>
            </a:pPr>
            <a:r>
              <a:rPr lang="en-US" sz="2200" i="0" kern="0" dirty="0" smtClean="0">
                <a:solidFill>
                  <a:schemeClr val="tx1"/>
                </a:solidFill>
                <a:latin typeface="Calibri" panose="020F0502020204030204" pitchFamily="34" charset="0"/>
                <a:cs typeface="+mn-cs"/>
              </a:rPr>
              <a:t>The </a:t>
            </a:r>
            <a:r>
              <a:rPr lang="en-US" sz="2200" i="0" kern="0" dirty="0">
                <a:solidFill>
                  <a:schemeClr val="tx1"/>
                </a:solidFill>
                <a:latin typeface="Calibri" panose="020F0502020204030204" pitchFamily="34" charset="0"/>
                <a:cs typeface="+mn-cs"/>
              </a:rPr>
              <a:t>performance of OpenMP offloading was evaluated on the </a:t>
            </a:r>
            <a:r>
              <a:rPr lang="en-US" sz="2200" i="0" kern="0" dirty="0" smtClean="0">
                <a:solidFill>
                  <a:schemeClr val="tx1"/>
                </a:solidFill>
                <a:latin typeface="Calibri" panose="020F0502020204030204" pitchFamily="34" charset="0"/>
                <a:cs typeface="+mn-cs"/>
              </a:rPr>
              <a:t>CPU </a:t>
            </a:r>
            <a:r>
              <a:rPr lang="en-US" sz="2200" i="0" kern="0" dirty="0">
                <a:solidFill>
                  <a:schemeClr val="tx1"/>
                </a:solidFill>
                <a:latin typeface="Calibri" panose="020F0502020204030204" pitchFamily="34" charset="0"/>
                <a:cs typeface="+mn-cs"/>
              </a:rPr>
              <a:t>and </a:t>
            </a:r>
            <a:r>
              <a:rPr lang="en-US" sz="2200" i="0" kern="0" dirty="0" smtClean="0">
                <a:solidFill>
                  <a:schemeClr val="tx1"/>
                </a:solidFill>
                <a:latin typeface="Calibri" panose="020F0502020204030204" pitchFamily="34" charset="0"/>
                <a:cs typeface="+mn-cs"/>
              </a:rPr>
              <a:t>MIC </a:t>
            </a:r>
            <a:r>
              <a:rPr lang="en-US" sz="2200" i="0" kern="0" dirty="0">
                <a:solidFill>
                  <a:schemeClr val="tx1"/>
                </a:solidFill>
                <a:latin typeface="Calibri" panose="020F0502020204030204" pitchFamily="34" charset="0"/>
                <a:cs typeface="+mn-cs"/>
              </a:rPr>
              <a:t>on a single node of TACC Stampede, compared with the performance of OpenMP on only </a:t>
            </a:r>
            <a:r>
              <a:rPr lang="en-US" sz="2200" i="0" kern="0" dirty="0" smtClean="0">
                <a:solidFill>
                  <a:schemeClr val="tx1"/>
                </a:solidFill>
                <a:latin typeface="Calibri" panose="020F0502020204030204" pitchFamily="34" charset="0"/>
                <a:cs typeface="+mn-cs"/>
              </a:rPr>
              <a:t>CPU. </a:t>
            </a:r>
            <a:endParaRPr kumimoji="0" lang="en-US" sz="2200" b="0" i="0" u="none" strike="noStrike" kern="0" cap="none" spc="0" normalizeH="0" baseline="0" noProof="0" dirty="0" smtClean="0">
              <a:ln>
                <a:noFill/>
              </a:ln>
              <a:solidFill>
                <a:schemeClr val="tx1"/>
              </a:solidFill>
              <a:effectLst/>
              <a:uLnTx/>
              <a:uFillTx/>
              <a:latin typeface="Calibri" panose="020F0502020204030204" pitchFamily="34" charset="0"/>
              <a:cs typeface="+mn-cs"/>
            </a:endParaRPr>
          </a:p>
          <a:p>
            <a:pPr marL="342900" indent="-342900" eaLnBrk="0" hangingPunct="0">
              <a:spcBef>
                <a:spcPts val="600"/>
              </a:spcBef>
              <a:buFontTx/>
              <a:buChar char="•"/>
              <a:defRPr/>
            </a:pPr>
            <a:r>
              <a:rPr lang="en-US" sz="2200" i="0" kern="0" dirty="0">
                <a:solidFill>
                  <a:schemeClr val="tx1"/>
                </a:solidFill>
                <a:latin typeface="Calibri" panose="020F0502020204030204" pitchFamily="34" charset="0"/>
              </a:rPr>
              <a:t>Total Particles – 1.28 million; Total cells – 409,600 </a:t>
            </a:r>
          </a:p>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0" lang="en-US" sz="2200" b="0" i="0" u="none" strike="noStrike" kern="0" cap="none" spc="0" normalizeH="0" baseline="0" noProof="0" dirty="0" smtClean="0">
                <a:ln>
                  <a:noFill/>
                </a:ln>
                <a:solidFill>
                  <a:schemeClr val="tx1"/>
                </a:solidFill>
                <a:effectLst/>
                <a:uLnTx/>
                <a:uFillTx/>
                <a:latin typeface="Calibri" panose="020F0502020204030204" pitchFamily="34" charset="0"/>
                <a:cs typeface="+mn-cs"/>
              </a:rPr>
              <a:t>Total physical simulation time is 0.</a:t>
            </a:r>
            <a:r>
              <a:rPr kumimoji="0" lang="en-US" altLang="zh-CN" sz="2200" b="0" i="0" u="none" strike="noStrike" kern="0" cap="none" spc="0" normalizeH="0" baseline="0" noProof="0" dirty="0" smtClean="0">
                <a:ln>
                  <a:noFill/>
                </a:ln>
                <a:solidFill>
                  <a:schemeClr val="tx1"/>
                </a:solidFill>
                <a:effectLst/>
                <a:uLnTx/>
                <a:uFillTx/>
                <a:latin typeface="Calibri" panose="020F0502020204030204" pitchFamily="34" charset="0"/>
                <a:cs typeface="+mn-cs"/>
              </a:rPr>
              <a:t>5</a:t>
            </a:r>
            <a:r>
              <a:rPr kumimoji="0" lang="en-US" sz="2200" b="0" i="0" u="none" strike="noStrike" kern="0" cap="none" spc="0" normalizeH="0" baseline="0" noProof="0" dirty="0" smtClean="0">
                <a:ln>
                  <a:noFill/>
                </a:ln>
                <a:solidFill>
                  <a:schemeClr val="tx1"/>
                </a:solidFill>
                <a:effectLst/>
                <a:uLnTx/>
                <a:uFillTx/>
                <a:latin typeface="Calibri" panose="020F0502020204030204" pitchFamily="34" charset="0"/>
                <a:cs typeface="+mn-cs"/>
              </a:rPr>
              <a:t> seconds</a:t>
            </a:r>
          </a:p>
          <a:p>
            <a:pPr marL="342900" indent="-342900" eaLnBrk="0" hangingPunct="0">
              <a:spcBef>
                <a:spcPts val="600"/>
              </a:spcBef>
              <a:buFontTx/>
              <a:buChar char="•"/>
              <a:defRPr/>
            </a:pPr>
            <a:r>
              <a:rPr lang="en-US" sz="2200" i="0" kern="0" dirty="0" smtClean="0">
                <a:solidFill>
                  <a:schemeClr val="tx1"/>
                </a:solidFill>
                <a:latin typeface="Calibri" panose="020F0502020204030204" pitchFamily="34" charset="0"/>
                <a:cs typeface="+mn-cs"/>
              </a:rPr>
              <a:t>Compiler: Intel composer_xe_2013.2.146</a:t>
            </a:r>
            <a:endParaRPr kumimoji="0" lang="en-US" sz="2200" b="0" i="0" u="none" strike="noStrike" kern="0" cap="none" spc="0" normalizeH="0" baseline="0" noProof="0" dirty="0">
              <a:ln>
                <a:noFill/>
              </a:ln>
              <a:solidFill>
                <a:schemeClr val="tx1"/>
              </a:solidFill>
              <a:effectLst/>
              <a:uLnTx/>
              <a:uFillTx/>
              <a:latin typeface="Calibri" panose="020F0502020204030204" pitchFamily="34" charset="0"/>
              <a:cs typeface="+mn-cs"/>
            </a:endParaRPr>
          </a:p>
        </p:txBody>
      </p:sp>
    </p:spTree>
    <p:extLst>
      <p:ext uri="{BB962C8B-B14F-4D97-AF65-F5344CB8AC3E}">
        <p14:creationId xmlns:p14="http://schemas.microsoft.com/office/powerpoint/2010/main" val="61327181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418" y="1083794"/>
            <a:ext cx="6235700" cy="461665"/>
          </a:xfrm>
          <a:prstGeom prst="rect">
            <a:avLst/>
          </a:prstGeom>
          <a:noFill/>
        </p:spPr>
        <p:txBody>
          <a:bodyPr wrap="square" rtlCol="0">
            <a:spAutoFit/>
          </a:bodyPr>
          <a:lstStyle/>
          <a:p>
            <a:r>
              <a:rPr lang="en-US" sz="1200" dirty="0"/>
              <a:t>Table 2: OpenMP performance on </a:t>
            </a:r>
            <a:r>
              <a:rPr lang="en-US" sz="1200" dirty="0" smtClean="0"/>
              <a:t>1</a:t>
            </a:r>
            <a:r>
              <a:rPr lang="en-US" sz="1200" dirty="0"/>
              <a:t>, 2, 4, 8 and 16 cores </a:t>
            </a:r>
            <a:r>
              <a:rPr lang="en-US" sz="1200" dirty="0" smtClean="0"/>
              <a:t>of the </a:t>
            </a:r>
            <a:r>
              <a:rPr lang="en-US" sz="1200" dirty="0"/>
              <a:t>only CPU compared with OpenMP offloading on the corresponding cores on the </a:t>
            </a:r>
            <a:r>
              <a:rPr lang="en-US" sz="1200" dirty="0" smtClean="0"/>
              <a:t>CPU </a:t>
            </a:r>
            <a:r>
              <a:rPr lang="en-US" sz="1200" dirty="0"/>
              <a:t>and 60 cores on the </a:t>
            </a:r>
            <a:r>
              <a:rPr lang="en-US" sz="1200" dirty="0" smtClean="0"/>
              <a:t>MIC</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1074393899"/>
              </p:ext>
            </p:extLst>
          </p:nvPr>
        </p:nvGraphicFramePr>
        <p:xfrm>
          <a:off x="95155" y="1690047"/>
          <a:ext cx="4490492" cy="2628755"/>
        </p:xfrm>
        <a:graphic>
          <a:graphicData uri="http://schemas.openxmlformats.org/drawingml/2006/table">
            <a:tbl>
              <a:tblPr firstRow="1" firstCol="1" bandRow="1">
                <a:tableStyleId>{5C22544A-7EE6-4342-B048-85BDC9FD1C3A}</a:tableStyleId>
              </a:tblPr>
              <a:tblGrid>
                <a:gridCol w="873836"/>
                <a:gridCol w="1146411"/>
                <a:gridCol w="1241947"/>
                <a:gridCol w="1228298"/>
              </a:tblGrid>
              <a:tr h="336051">
                <a:tc rowSpan="2">
                  <a:txBody>
                    <a:bodyPr/>
                    <a:lstStyle/>
                    <a:p>
                      <a:pPr marL="0" marR="0" algn="ctr">
                        <a:lnSpc>
                          <a:spcPct val="115000"/>
                        </a:lnSpc>
                        <a:spcBef>
                          <a:spcPts val="0"/>
                        </a:spcBef>
                        <a:spcAft>
                          <a:spcPts val="0"/>
                        </a:spcAft>
                      </a:pPr>
                      <a:r>
                        <a:rPr lang="en-US" sz="1200" dirty="0">
                          <a:effectLst/>
                        </a:rPr>
                        <a:t>Number of </a:t>
                      </a:r>
                      <a:r>
                        <a:rPr lang="en-US" sz="1200" dirty="0" smtClean="0">
                          <a:effectLst/>
                        </a:rPr>
                        <a:t>cores </a:t>
                      </a:r>
                      <a:r>
                        <a:rPr lang="en-US" sz="1200" dirty="0">
                          <a:effectLst/>
                        </a:rPr>
                        <a:t>on CPU</a:t>
                      </a:r>
                    </a:p>
                    <a:p>
                      <a:pPr marL="0" marR="0" algn="ctr">
                        <a:lnSpc>
                          <a:spcPct val="115000"/>
                        </a:lnSpc>
                        <a:spcBef>
                          <a:spcPts val="0"/>
                        </a:spcBef>
                        <a:spcAft>
                          <a:spcPts val="0"/>
                        </a:spcAft>
                      </a:pPr>
                      <a:r>
                        <a:rPr lang="en-US" sz="1200" dirty="0">
                          <a:effectLst/>
                        </a:rPr>
                        <a:t>(single node)</a:t>
                      </a:r>
                      <a:endParaRPr lang="en-US" sz="1200" dirty="0">
                        <a:effectLst/>
                        <a:latin typeface="Cambria"/>
                        <a:ea typeface="SimSu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CPU Only</a:t>
                      </a:r>
                      <a:endParaRPr lang="en-US" sz="1200" dirty="0">
                        <a:effectLst/>
                        <a:latin typeface="Cambria"/>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CPU+MIC </a:t>
                      </a:r>
                      <a:endParaRPr lang="en-US" sz="1200" dirty="0" smtClean="0">
                        <a:effectLst/>
                      </a:endParaRPr>
                    </a:p>
                    <a:p>
                      <a:pPr marL="0" marR="0" algn="ctr">
                        <a:lnSpc>
                          <a:spcPct val="115000"/>
                        </a:lnSpc>
                        <a:spcBef>
                          <a:spcPts val="0"/>
                        </a:spcBef>
                        <a:spcAft>
                          <a:spcPts val="0"/>
                        </a:spcAft>
                      </a:pPr>
                      <a:r>
                        <a:rPr lang="en-US" sz="1200" dirty="0" smtClean="0">
                          <a:effectLst/>
                        </a:rPr>
                        <a:t>(</a:t>
                      </a:r>
                      <a:r>
                        <a:rPr lang="en-US" sz="1200" dirty="0">
                          <a:effectLst/>
                        </a:rPr>
                        <a:t>60 cores)</a:t>
                      </a:r>
                      <a:endParaRPr lang="en-US" sz="1200" dirty="0">
                        <a:effectLst/>
                        <a:latin typeface="Cambria"/>
                        <a:ea typeface="SimSun"/>
                        <a:cs typeface="Times New Roman"/>
                      </a:endParaRPr>
                    </a:p>
                  </a:txBody>
                  <a:tcPr marL="68580" marR="68580" marT="0" marB="0" anchor="ctr"/>
                </a:tc>
                <a:tc rowSpan="2">
                  <a:txBody>
                    <a:bodyPr/>
                    <a:lstStyle/>
                    <a:p>
                      <a:pPr marL="0" marR="0" algn="ctr">
                        <a:lnSpc>
                          <a:spcPct val="100000"/>
                        </a:lnSpc>
                        <a:spcBef>
                          <a:spcPts val="600"/>
                        </a:spcBef>
                        <a:spcAft>
                          <a:spcPts val="0"/>
                        </a:spcAft>
                      </a:pPr>
                      <a:r>
                        <a:rPr lang="en-US" sz="1200" dirty="0">
                          <a:effectLst/>
                        </a:rPr>
                        <a:t>Speed factor </a:t>
                      </a:r>
                      <a:endParaRPr lang="en-US" sz="1200" dirty="0" smtClean="0">
                        <a:effectLst/>
                      </a:endParaRPr>
                    </a:p>
                    <a:p>
                      <a:pPr marL="0" marR="0" algn="ctr">
                        <a:lnSpc>
                          <a:spcPct val="115000"/>
                        </a:lnSpc>
                        <a:spcBef>
                          <a:spcPts val="600"/>
                        </a:spcBef>
                        <a:spcAft>
                          <a:spcPts val="0"/>
                        </a:spcAft>
                      </a:pPr>
                      <a:r>
                        <a:rPr lang="en-US" sz="1200" dirty="0" smtClean="0">
                          <a:effectLst/>
                        </a:rPr>
                        <a:t>(</a:t>
                      </a:r>
                      <a:r>
                        <a:rPr lang="en-US" sz="1200" dirty="0">
                          <a:effectLst/>
                        </a:rPr>
                        <a:t>CPU </a:t>
                      </a:r>
                      <a:r>
                        <a:rPr lang="en-US" sz="1200" dirty="0" smtClean="0">
                          <a:effectLst/>
                        </a:rPr>
                        <a:t>only / CPU+MIC</a:t>
                      </a:r>
                      <a:r>
                        <a:rPr lang="en-US" sz="1200" dirty="0">
                          <a:effectLst/>
                        </a:rPr>
                        <a:t>)</a:t>
                      </a:r>
                      <a:endParaRPr lang="en-US" sz="1200" dirty="0">
                        <a:effectLst/>
                        <a:latin typeface="Cambria"/>
                        <a:ea typeface="SimSun"/>
                        <a:cs typeface="Times New Roman"/>
                      </a:endParaRPr>
                    </a:p>
                  </a:txBody>
                  <a:tcPr marL="68580" marR="68580" marT="0" marB="0"/>
                </a:tc>
              </a:tr>
              <a:tr h="470239">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Total wall </a:t>
                      </a:r>
                    </a:p>
                    <a:p>
                      <a:pPr marL="0" marR="0" algn="ctr">
                        <a:lnSpc>
                          <a:spcPct val="115000"/>
                        </a:lnSpc>
                        <a:spcBef>
                          <a:spcPts val="0"/>
                        </a:spcBef>
                        <a:spcAft>
                          <a:spcPts val="0"/>
                        </a:spcAft>
                      </a:pPr>
                      <a:r>
                        <a:rPr lang="en-US" sz="1200" dirty="0">
                          <a:effectLst/>
                        </a:rPr>
                        <a:t>clock time (s)</a:t>
                      </a:r>
                      <a:endParaRPr lang="en-US" sz="1200" dirty="0">
                        <a:effectLst/>
                        <a:latin typeface="Cambria"/>
                        <a:ea typeface="SimSu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Total wall </a:t>
                      </a:r>
                    </a:p>
                    <a:p>
                      <a:pPr marL="0" marR="0" algn="ctr">
                        <a:lnSpc>
                          <a:spcPct val="115000"/>
                        </a:lnSpc>
                        <a:spcBef>
                          <a:spcPts val="0"/>
                        </a:spcBef>
                        <a:spcAft>
                          <a:spcPts val="0"/>
                        </a:spcAft>
                      </a:pPr>
                      <a:r>
                        <a:rPr lang="en-US" sz="1200" dirty="0">
                          <a:effectLst/>
                        </a:rPr>
                        <a:t>clock time (s)</a:t>
                      </a:r>
                      <a:endParaRPr lang="en-US" sz="1200" dirty="0">
                        <a:effectLst/>
                        <a:latin typeface="Cambria"/>
                        <a:ea typeface="SimSun"/>
                        <a:cs typeface="Times New Roman"/>
                      </a:endParaRPr>
                    </a:p>
                  </a:txBody>
                  <a:tcPr marL="68580" marR="68580" marT="0" marB="0" anchor="ctr"/>
                </a:tc>
                <a:tc vMerge="1">
                  <a:txBody>
                    <a:bodyPr/>
                    <a:lstStyle/>
                    <a:p>
                      <a:endParaRPr lang="en-US"/>
                    </a:p>
                  </a:txBody>
                  <a:tcPr/>
                </a:tc>
              </a:tr>
              <a:tr h="315439">
                <a:tc>
                  <a:txBody>
                    <a:bodyPr/>
                    <a:lstStyle/>
                    <a:p>
                      <a:pPr marL="0" marR="0" algn="ctr">
                        <a:lnSpc>
                          <a:spcPct val="100000"/>
                        </a:lnSpc>
                        <a:spcBef>
                          <a:spcPts val="0"/>
                        </a:spcBef>
                        <a:spcAft>
                          <a:spcPts val="0"/>
                        </a:spcAft>
                      </a:pPr>
                      <a:r>
                        <a:rPr lang="en-US" sz="1200" dirty="0">
                          <a:effectLst/>
                        </a:rPr>
                        <a:t>1</a:t>
                      </a:r>
                      <a:endParaRPr lang="en-US" sz="1200" dirty="0">
                        <a:effectLst/>
                        <a:latin typeface="Cambria"/>
                        <a:ea typeface="SimSun"/>
                        <a:cs typeface="Times New Roman"/>
                      </a:endParaRP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n-US" sz="1400" kern="1200" dirty="0" smtClean="0">
                          <a:solidFill>
                            <a:schemeClr val="dk1"/>
                          </a:solidFill>
                          <a:effectLst/>
                          <a:latin typeface="Calibri" panose="020F0502020204030204" pitchFamily="34" charset="0"/>
                          <a:ea typeface="+mn-ea"/>
                          <a:cs typeface="+mn-cs"/>
                        </a:rPr>
                        <a:t>11732.6</a:t>
                      </a:r>
                      <a:endParaRPr lang="en-US" sz="1400" kern="1200" dirty="0">
                        <a:solidFill>
                          <a:schemeClr val="dk1"/>
                        </a:solidFill>
                        <a:effectLst/>
                        <a:latin typeface="Calibri" panose="020F0502020204030204" pitchFamily="34" charset="0"/>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2523.1</a:t>
                      </a:r>
                      <a:endParaRPr lang="en-US" sz="1400" dirty="0">
                        <a:effectLst/>
                        <a:latin typeface="Calibri" panose="020F0502020204030204" pitchFamily="34" charset="0"/>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4.65</a:t>
                      </a:r>
                      <a:endParaRPr lang="en-US" sz="1400" dirty="0">
                        <a:effectLst/>
                        <a:latin typeface="Calibri" panose="020F0502020204030204" pitchFamily="34" charset="0"/>
                        <a:ea typeface="SimSun"/>
                        <a:cs typeface="Times New Roman"/>
                      </a:endParaRPr>
                    </a:p>
                  </a:txBody>
                  <a:tcPr marL="68580" marR="68580" marT="0" marB="0" anchor="ctr"/>
                </a:tc>
              </a:tr>
              <a:tr h="315439">
                <a:tc>
                  <a:txBody>
                    <a:bodyPr/>
                    <a:lstStyle/>
                    <a:p>
                      <a:pPr marL="0" marR="0" algn="ctr">
                        <a:lnSpc>
                          <a:spcPct val="100000"/>
                        </a:lnSpc>
                        <a:spcBef>
                          <a:spcPts val="0"/>
                        </a:spcBef>
                        <a:spcAft>
                          <a:spcPts val="0"/>
                        </a:spcAft>
                      </a:pPr>
                      <a:r>
                        <a:rPr lang="en-US" sz="1200">
                          <a:effectLst/>
                        </a:rPr>
                        <a:t>2</a:t>
                      </a:r>
                      <a:endParaRPr lang="en-US" sz="1200">
                        <a:effectLst/>
                        <a:latin typeface="Cambria"/>
                        <a:ea typeface="SimSun"/>
                        <a:cs typeface="Times New Roman"/>
                      </a:endParaRP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n-US" sz="1400" kern="1200" dirty="0" smtClean="0">
                          <a:solidFill>
                            <a:schemeClr val="dk1"/>
                          </a:solidFill>
                          <a:effectLst/>
                          <a:latin typeface="Calibri" panose="020F0502020204030204" pitchFamily="34" charset="0"/>
                          <a:ea typeface="+mn-ea"/>
                          <a:cs typeface="+mn-cs"/>
                        </a:rPr>
                        <a:t>6521.0</a:t>
                      </a:r>
                      <a:endParaRPr lang="en-US" sz="1400" kern="1200" dirty="0">
                        <a:solidFill>
                          <a:schemeClr val="dk1"/>
                        </a:solidFill>
                        <a:effectLst/>
                        <a:latin typeface="Calibri" panose="020F0502020204030204" pitchFamily="34" charset="0"/>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1488.8</a:t>
                      </a:r>
                      <a:endParaRPr lang="en-US" sz="1400" dirty="0">
                        <a:effectLst/>
                        <a:latin typeface="Calibri" panose="020F0502020204030204" pitchFamily="34" charset="0"/>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4.38</a:t>
                      </a:r>
                      <a:endParaRPr lang="en-US" sz="1400" dirty="0">
                        <a:effectLst/>
                        <a:latin typeface="Calibri" panose="020F0502020204030204" pitchFamily="34" charset="0"/>
                        <a:ea typeface="SimSun"/>
                        <a:cs typeface="Times New Roman"/>
                      </a:endParaRPr>
                    </a:p>
                  </a:txBody>
                  <a:tcPr marL="68580" marR="68580" marT="0" marB="0" anchor="ctr"/>
                </a:tc>
              </a:tr>
              <a:tr h="315439">
                <a:tc>
                  <a:txBody>
                    <a:bodyPr/>
                    <a:lstStyle/>
                    <a:p>
                      <a:pPr marL="0" marR="0" algn="ctr">
                        <a:lnSpc>
                          <a:spcPct val="100000"/>
                        </a:lnSpc>
                        <a:spcBef>
                          <a:spcPts val="0"/>
                        </a:spcBef>
                        <a:spcAft>
                          <a:spcPts val="0"/>
                        </a:spcAft>
                      </a:pPr>
                      <a:r>
                        <a:rPr lang="en-US" sz="1200" dirty="0">
                          <a:effectLst/>
                        </a:rPr>
                        <a:t>4</a:t>
                      </a:r>
                      <a:endParaRPr lang="en-US" sz="1200" dirty="0">
                        <a:effectLst/>
                        <a:latin typeface="Cambria"/>
                        <a:ea typeface="SimSun"/>
                        <a:cs typeface="Times New Roman"/>
                      </a:endParaRP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n-US" sz="1400" kern="1200" dirty="0" smtClean="0">
                          <a:solidFill>
                            <a:schemeClr val="dk1"/>
                          </a:solidFill>
                          <a:effectLst/>
                          <a:latin typeface="Calibri" panose="020F0502020204030204" pitchFamily="34" charset="0"/>
                          <a:ea typeface="+mn-ea"/>
                          <a:cs typeface="+mn-cs"/>
                        </a:rPr>
                        <a:t>3817.4</a:t>
                      </a:r>
                      <a:endParaRPr lang="en-US" sz="1400" kern="1200" dirty="0">
                        <a:solidFill>
                          <a:schemeClr val="dk1"/>
                        </a:solidFill>
                        <a:effectLst/>
                        <a:latin typeface="Calibri" panose="020F0502020204030204" pitchFamily="34" charset="0"/>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842.7</a:t>
                      </a:r>
                      <a:endParaRPr lang="en-US" sz="1400" dirty="0">
                        <a:effectLst/>
                        <a:latin typeface="Calibri" panose="020F0502020204030204" pitchFamily="34" charset="0"/>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4.53</a:t>
                      </a:r>
                      <a:endParaRPr lang="en-US" sz="1400" dirty="0">
                        <a:effectLst/>
                        <a:latin typeface="Calibri" panose="020F0502020204030204" pitchFamily="34" charset="0"/>
                        <a:ea typeface="SimSun"/>
                        <a:cs typeface="Times New Roman"/>
                      </a:endParaRPr>
                    </a:p>
                  </a:txBody>
                  <a:tcPr marL="68580" marR="68580" marT="0" marB="0" anchor="ctr"/>
                </a:tc>
              </a:tr>
              <a:tr h="315439">
                <a:tc>
                  <a:txBody>
                    <a:bodyPr/>
                    <a:lstStyle/>
                    <a:p>
                      <a:pPr marL="0" marR="0" algn="ctr">
                        <a:lnSpc>
                          <a:spcPct val="100000"/>
                        </a:lnSpc>
                        <a:spcBef>
                          <a:spcPts val="0"/>
                        </a:spcBef>
                        <a:spcAft>
                          <a:spcPts val="0"/>
                        </a:spcAft>
                      </a:pPr>
                      <a:r>
                        <a:rPr lang="en-US" sz="1200" dirty="0">
                          <a:effectLst/>
                        </a:rPr>
                        <a:t>8</a:t>
                      </a:r>
                      <a:endParaRPr lang="en-US" sz="1200" dirty="0">
                        <a:effectLst/>
                        <a:latin typeface="Cambria"/>
                        <a:ea typeface="SimSun"/>
                        <a:cs typeface="Times New Roman"/>
                      </a:endParaRP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n-US" sz="1400" kern="1200" dirty="0" smtClean="0">
                          <a:solidFill>
                            <a:schemeClr val="dk1"/>
                          </a:solidFill>
                          <a:effectLst/>
                          <a:latin typeface="Calibri" panose="020F0502020204030204" pitchFamily="34" charset="0"/>
                          <a:ea typeface="+mn-ea"/>
                          <a:cs typeface="+mn-cs"/>
                        </a:rPr>
                        <a:t>1600.3</a:t>
                      </a:r>
                      <a:endParaRPr lang="en-US" sz="1400" kern="1200" dirty="0">
                        <a:solidFill>
                          <a:schemeClr val="dk1"/>
                        </a:solidFill>
                        <a:effectLst/>
                        <a:latin typeface="Calibri" panose="020F0502020204030204" pitchFamily="34" charset="0"/>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322.0</a:t>
                      </a:r>
                      <a:endParaRPr lang="en-US" sz="1400" dirty="0">
                        <a:effectLst/>
                        <a:latin typeface="Calibri" panose="020F0502020204030204" pitchFamily="34" charset="0"/>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4.97</a:t>
                      </a:r>
                      <a:endParaRPr lang="en-US" sz="1400" dirty="0">
                        <a:effectLst/>
                        <a:latin typeface="Calibri" panose="020F0502020204030204" pitchFamily="34" charset="0"/>
                        <a:ea typeface="SimSun"/>
                        <a:cs typeface="Times New Roman"/>
                      </a:endParaRPr>
                    </a:p>
                  </a:txBody>
                  <a:tcPr marL="68580" marR="68580" marT="0" marB="0" anchor="ctr"/>
                </a:tc>
              </a:tr>
              <a:tr h="315439">
                <a:tc>
                  <a:txBody>
                    <a:bodyPr/>
                    <a:lstStyle/>
                    <a:p>
                      <a:pPr marL="0" marR="0" algn="ctr" defTabSz="914400" rtl="0" eaLnBrk="1" latinLnBrk="0" hangingPunct="1">
                        <a:lnSpc>
                          <a:spcPct val="100000"/>
                        </a:lnSpc>
                        <a:spcBef>
                          <a:spcPts val="0"/>
                        </a:spcBef>
                        <a:spcAft>
                          <a:spcPts val="0"/>
                        </a:spcAft>
                      </a:pPr>
                      <a:r>
                        <a:rPr lang="en-US" sz="1200" b="1" kern="1200" dirty="0" smtClean="0">
                          <a:solidFill>
                            <a:schemeClr val="lt1"/>
                          </a:solidFill>
                          <a:effectLst/>
                          <a:latin typeface="+mn-lt"/>
                          <a:ea typeface="+mn-ea"/>
                          <a:cs typeface="+mn-cs"/>
                        </a:rPr>
                        <a:t>16</a:t>
                      </a:r>
                      <a:endParaRPr lang="en-US" sz="1200" b="1" kern="1200" dirty="0">
                        <a:solidFill>
                          <a:schemeClr val="lt1"/>
                        </a:solidFill>
                        <a:effectLst/>
                        <a:latin typeface="+mn-lt"/>
                        <a:ea typeface="+mn-ea"/>
                        <a:cs typeface="+mn-cs"/>
                      </a:endParaRPr>
                    </a:p>
                  </a:txBody>
                  <a:tcPr marL="68580" marR="68580" marT="0" marB="0" anchor="ctr"/>
                </a:tc>
                <a:tc>
                  <a:txBody>
                    <a:bodyPr/>
                    <a:lstStyle/>
                    <a:p>
                      <a:pPr marL="0" marR="0" algn="ctr" defTabSz="914400" rtl="0" eaLnBrk="1" latinLnBrk="0" hangingPunct="1">
                        <a:lnSpc>
                          <a:spcPct val="100000"/>
                        </a:lnSpc>
                        <a:spcBef>
                          <a:spcPts val="0"/>
                        </a:spcBef>
                        <a:spcAft>
                          <a:spcPts val="0"/>
                        </a:spcAft>
                      </a:pPr>
                      <a:r>
                        <a:rPr lang="en-US" sz="1400" kern="1200" dirty="0" smtClean="0">
                          <a:solidFill>
                            <a:schemeClr val="dk1"/>
                          </a:solidFill>
                          <a:effectLst/>
                          <a:latin typeface="Calibri" panose="020F0502020204030204" pitchFamily="34" charset="0"/>
                          <a:ea typeface="+mn-ea"/>
                          <a:cs typeface="+mn-cs"/>
                        </a:rPr>
                        <a:t>947.3</a:t>
                      </a:r>
                      <a:endParaRPr lang="en-US" sz="1400" kern="1200" dirty="0">
                        <a:solidFill>
                          <a:schemeClr val="dk1"/>
                        </a:solidFill>
                        <a:effectLst/>
                        <a:latin typeface="Calibri" panose="020F0502020204030204" pitchFamily="34" charset="0"/>
                        <a:ea typeface="+mn-ea"/>
                        <a:cs typeface="+mn-cs"/>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230.5</a:t>
                      </a:r>
                      <a:endParaRPr lang="en-US" sz="1400" dirty="0">
                        <a:effectLst/>
                        <a:latin typeface="Calibri" panose="020F0502020204030204" pitchFamily="34" charset="0"/>
                        <a:ea typeface="SimSun"/>
                        <a:cs typeface="Times New Roman"/>
                      </a:endParaRPr>
                    </a:p>
                  </a:txBody>
                  <a:tcPr marL="68580" marR="68580" marT="0" marB="0" anchor="ctr"/>
                </a:tc>
                <a:tc>
                  <a:txBody>
                    <a:bodyPr/>
                    <a:lstStyle/>
                    <a:p>
                      <a:pPr marL="0" marR="0" algn="ctr">
                        <a:lnSpc>
                          <a:spcPct val="100000"/>
                        </a:lnSpc>
                        <a:spcBef>
                          <a:spcPts val="0"/>
                        </a:spcBef>
                        <a:spcAft>
                          <a:spcPts val="0"/>
                        </a:spcAft>
                      </a:pPr>
                      <a:r>
                        <a:rPr lang="en-US" sz="1400" dirty="0" smtClean="0">
                          <a:effectLst/>
                          <a:latin typeface="Calibri" panose="020F0502020204030204" pitchFamily="34" charset="0"/>
                          <a:ea typeface="SimSun"/>
                          <a:cs typeface="Times New Roman"/>
                        </a:rPr>
                        <a:t>4.11</a:t>
                      </a:r>
                      <a:endParaRPr lang="en-US" sz="1400" dirty="0">
                        <a:effectLst/>
                        <a:latin typeface="Calibri" panose="020F0502020204030204" pitchFamily="34" charset="0"/>
                        <a:ea typeface="SimSun"/>
                        <a:cs typeface="Times New Roman"/>
                      </a:endParaRPr>
                    </a:p>
                  </a:txBody>
                  <a:tcPr marL="68580" marR="68580" marT="0" marB="0" anchor="ctr"/>
                </a:tc>
              </a:tr>
            </a:tbl>
          </a:graphicData>
        </a:graphic>
      </p:graphicFrame>
      <p:pic>
        <p:nvPicPr>
          <p:cNvPr id="3" name="Picture 2" descr="G:\Helen\Helen\report-2014\NETL-Aug2014\Fi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2518" y="2975099"/>
            <a:ext cx="4780598" cy="35404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p:txBody>
          <a:bodyPr/>
          <a:lstStyle/>
          <a:p>
            <a:pPr lvl="0"/>
            <a:r>
              <a:rPr lang="en-US" dirty="0"/>
              <a:t>Scaling Analysis of </a:t>
            </a:r>
            <a:r>
              <a:rPr lang="en-US" dirty="0" smtClean="0"/>
              <a:t> 1.28 million particles</a:t>
            </a:r>
            <a:endParaRPr lang="en-US" dirty="0"/>
          </a:p>
        </p:txBody>
      </p:sp>
    </p:spTree>
    <p:extLst>
      <p:ext uri="{BB962C8B-B14F-4D97-AF65-F5344CB8AC3E}">
        <p14:creationId xmlns:p14="http://schemas.microsoft.com/office/powerpoint/2010/main" val="172305310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95634"/>
            <a:ext cx="8375460" cy="5002958"/>
          </a:xfrm>
        </p:spPr>
        <p:txBody>
          <a:bodyPr/>
          <a:lstStyle/>
          <a:p>
            <a:pPr>
              <a:spcBef>
                <a:spcPts val="600"/>
              </a:spcBef>
            </a:pPr>
            <a:r>
              <a:rPr lang="en-US" sz="2800" u="sng" dirty="0" smtClean="0">
                <a:solidFill>
                  <a:schemeClr val="bg2"/>
                </a:solidFill>
              </a:rPr>
              <a:t>Executive Summary</a:t>
            </a:r>
            <a:r>
              <a:rPr lang="en-US" sz="2800" dirty="0" smtClean="0">
                <a:solidFill>
                  <a:schemeClr val="bg2"/>
                </a:solidFill>
              </a:rPr>
              <a:t>  </a:t>
            </a:r>
            <a:endParaRPr lang="en-US" sz="2800" u="sng" dirty="0" smtClean="0">
              <a:solidFill>
                <a:schemeClr val="bg2"/>
              </a:solidFill>
            </a:endParaRPr>
          </a:p>
          <a:p>
            <a:pPr lvl="1">
              <a:spcBef>
                <a:spcPts val="1200"/>
              </a:spcBef>
            </a:pPr>
            <a:r>
              <a:rPr lang="en-US" dirty="0" smtClean="0">
                <a:solidFill>
                  <a:schemeClr val="bg2"/>
                </a:solidFill>
                <a:latin typeface="Calibri" panose="020F0502020204030204" pitchFamily="34" charset="0"/>
              </a:rPr>
              <a:t>Investigate different models of computing on the Intel-MIC architectures.</a:t>
            </a:r>
          </a:p>
          <a:p>
            <a:pPr lvl="1">
              <a:spcBef>
                <a:spcPts val="600"/>
              </a:spcBef>
            </a:pPr>
            <a:r>
              <a:rPr lang="en-US" dirty="0" smtClean="0">
                <a:solidFill>
                  <a:schemeClr val="bg2"/>
                </a:solidFill>
                <a:latin typeface="Calibri" panose="020F0502020204030204" pitchFamily="34" charset="0"/>
              </a:rPr>
              <a:t>Choose offloading paradigm in MFIX to enhance performance on Intel MIC.</a:t>
            </a:r>
          </a:p>
          <a:p>
            <a:pPr lvl="1">
              <a:spcBef>
                <a:spcPts val="600"/>
              </a:spcBef>
            </a:pPr>
            <a:r>
              <a:rPr lang="en-US" dirty="0" smtClean="0">
                <a:solidFill>
                  <a:schemeClr val="bg2"/>
                </a:solidFill>
                <a:latin typeface="Calibri" panose="020F0502020204030204" pitchFamily="34" charset="0"/>
              </a:rPr>
              <a:t>Incorporate explicit offloading directives in MFIX code in order to port DEM solver  to Intel MIC.</a:t>
            </a:r>
          </a:p>
          <a:p>
            <a:pPr lvl="1">
              <a:spcBef>
                <a:spcPts val="600"/>
              </a:spcBef>
            </a:pPr>
            <a:r>
              <a:rPr lang="en-US" dirty="0">
                <a:solidFill>
                  <a:schemeClr val="bg2"/>
                </a:solidFill>
                <a:latin typeface="Calibri" panose="020F0502020204030204" pitchFamily="34" charset="0"/>
              </a:rPr>
              <a:t>OpenMP performance </a:t>
            </a:r>
            <a:r>
              <a:rPr lang="en-US" dirty="0" smtClean="0">
                <a:solidFill>
                  <a:schemeClr val="bg2"/>
                </a:solidFill>
                <a:latin typeface="Calibri" panose="020F0502020204030204" pitchFamily="34" charset="0"/>
              </a:rPr>
              <a:t>of MFIX-DEM </a:t>
            </a:r>
            <a:r>
              <a:rPr lang="en-US" dirty="0">
                <a:solidFill>
                  <a:schemeClr val="bg2"/>
                </a:solidFill>
                <a:latin typeface="Calibri" panose="020F0502020204030204" pitchFamily="34" charset="0"/>
              </a:rPr>
              <a:t>is about </a:t>
            </a:r>
            <a:r>
              <a:rPr lang="en-US" b="1" u="sng" dirty="0">
                <a:solidFill>
                  <a:schemeClr val="bg2"/>
                </a:solidFill>
                <a:latin typeface="Calibri" panose="020F0502020204030204" pitchFamily="34" charset="0"/>
              </a:rPr>
              <a:t>5 times </a:t>
            </a:r>
            <a:r>
              <a:rPr lang="en-US" dirty="0">
                <a:solidFill>
                  <a:schemeClr val="bg2"/>
                </a:solidFill>
                <a:latin typeface="Calibri" panose="020F0502020204030204" pitchFamily="34" charset="0"/>
              </a:rPr>
              <a:t>faster </a:t>
            </a:r>
            <a:r>
              <a:rPr lang="en-US" dirty="0" smtClean="0">
                <a:solidFill>
                  <a:schemeClr val="bg2"/>
                </a:solidFill>
                <a:latin typeface="Calibri" panose="020F0502020204030204" pitchFamily="34" charset="0"/>
              </a:rPr>
              <a:t>on CPU offloading MIC compared to the CPU only.</a:t>
            </a:r>
          </a:p>
          <a:p>
            <a:pPr lvl="1">
              <a:spcBef>
                <a:spcPts val="600"/>
              </a:spcBef>
            </a:pPr>
            <a:r>
              <a:rPr lang="en-US" dirty="0">
                <a:latin typeface="Calibri" panose="020F0502020204030204" pitchFamily="34" charset="0"/>
              </a:rPr>
              <a:t>Validation studies to ascertain that offloading code gives same results as OpenMP on CPU only.</a:t>
            </a:r>
          </a:p>
        </p:txBody>
      </p:sp>
    </p:spTree>
    <p:extLst>
      <p:ext uri="{BB962C8B-B14F-4D97-AF65-F5344CB8AC3E}">
        <p14:creationId xmlns:p14="http://schemas.microsoft.com/office/powerpoint/2010/main" val="118102007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82" y="31173"/>
            <a:ext cx="4541283" cy="553998"/>
          </a:xfrm>
        </p:spPr>
        <p:txBody>
          <a:bodyPr/>
          <a:lstStyle/>
          <a:p>
            <a:pPr lvl="0"/>
            <a:r>
              <a:rPr lang="en-US" dirty="0" smtClean="0"/>
              <a:t>Validation</a:t>
            </a:r>
            <a:endParaRPr lang="en-US" dirty="0"/>
          </a:p>
        </p:txBody>
      </p:sp>
      <p:sp>
        <p:nvSpPr>
          <p:cNvPr id="8" name="Content Placeholder 2"/>
          <p:cNvSpPr txBox="1">
            <a:spLocks/>
          </p:cNvSpPr>
          <p:nvPr/>
        </p:nvSpPr>
        <p:spPr bwMode="auto">
          <a:xfrm>
            <a:off x="368301" y="1003658"/>
            <a:ext cx="4432299" cy="3827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a:lnSpc>
                <a:spcPct val="120000"/>
              </a:lnSpc>
              <a:spcBef>
                <a:spcPts val="0"/>
              </a:spcBef>
            </a:pPr>
            <a:r>
              <a:rPr lang="en-US" sz="1800" b="0" i="0" dirty="0" smtClean="0">
                <a:latin typeface="Calibri" panose="020F0502020204030204" pitchFamily="34" charset="0"/>
              </a:rPr>
              <a:t>The </a:t>
            </a:r>
            <a:r>
              <a:rPr lang="en-US" sz="1800" b="0" i="0" dirty="0">
                <a:latin typeface="Calibri" panose="020F0502020204030204" pitchFamily="34" charset="0"/>
              </a:rPr>
              <a:t>3D </a:t>
            </a:r>
            <a:r>
              <a:rPr lang="en-US" sz="1800" b="0" i="0" dirty="0" smtClean="0">
                <a:latin typeface="Calibri" panose="020F0502020204030204" pitchFamily="34" charset="0"/>
              </a:rPr>
              <a:t>fluidized </a:t>
            </a:r>
            <a:r>
              <a:rPr lang="en-US" sz="1800" b="0" i="0" dirty="0">
                <a:latin typeface="Calibri" panose="020F0502020204030204" pitchFamily="34" charset="0"/>
              </a:rPr>
              <a:t>bed with 80,000 </a:t>
            </a:r>
            <a:r>
              <a:rPr lang="en-US" sz="1800" b="0" i="0" dirty="0" smtClean="0">
                <a:latin typeface="Calibri" panose="020F0502020204030204" pitchFamily="34" charset="0"/>
              </a:rPr>
              <a:t>particles </a:t>
            </a:r>
            <a:r>
              <a:rPr lang="en-US" sz="1800" b="0" i="0" dirty="0">
                <a:latin typeface="Calibri" panose="020F0502020204030204" pitchFamily="34" charset="0"/>
              </a:rPr>
              <a:t>of 4mm diameter was simulated for this validation.  </a:t>
            </a:r>
            <a:endParaRPr lang="en-US" sz="1800" b="0" i="0" dirty="0" smtClean="0">
              <a:latin typeface="Calibri" panose="020F0502020204030204" pitchFamily="34" charset="0"/>
            </a:endParaRPr>
          </a:p>
          <a:p>
            <a:pPr>
              <a:lnSpc>
                <a:spcPct val="120000"/>
              </a:lnSpc>
              <a:spcBef>
                <a:spcPts val="0"/>
              </a:spcBef>
            </a:pPr>
            <a:r>
              <a:rPr lang="en-US" sz="1800" b="0" i="0" dirty="0" smtClean="0">
                <a:latin typeface="Calibri" panose="020F0502020204030204" pitchFamily="34" charset="0"/>
              </a:rPr>
              <a:t>The </a:t>
            </a:r>
            <a:r>
              <a:rPr lang="en-US" sz="1800" b="0" i="0" dirty="0">
                <a:latin typeface="Calibri" panose="020F0502020204030204" pitchFamily="34" charset="0"/>
              </a:rPr>
              <a:t>simulation was carried out for a total of 5 </a:t>
            </a:r>
            <a:r>
              <a:rPr lang="en-US" sz="1800" b="0" i="0" dirty="0" smtClean="0">
                <a:latin typeface="Calibri" panose="020F0502020204030204" pitchFamily="34" charset="0"/>
              </a:rPr>
              <a:t>seconds. </a:t>
            </a:r>
          </a:p>
          <a:p>
            <a:pPr>
              <a:lnSpc>
                <a:spcPct val="120000"/>
              </a:lnSpc>
              <a:spcBef>
                <a:spcPts val="0"/>
              </a:spcBef>
            </a:pPr>
            <a:r>
              <a:rPr lang="en-US" sz="1800" b="0" i="0" dirty="0" smtClean="0">
                <a:latin typeface="Calibri" panose="020F0502020204030204" pitchFamily="34" charset="0"/>
              </a:rPr>
              <a:t>The time averaged profiles were obtained from 2.0-5.0 seconds.</a:t>
            </a:r>
          </a:p>
          <a:p>
            <a:pPr>
              <a:lnSpc>
                <a:spcPct val="120000"/>
              </a:lnSpc>
              <a:spcBef>
                <a:spcPts val="0"/>
              </a:spcBef>
            </a:pPr>
            <a:r>
              <a:rPr lang="en-US" sz="1800" b="0" i="0" dirty="0">
                <a:latin typeface="Calibri" panose="020F0502020204030204" pitchFamily="34" charset="0"/>
              </a:rPr>
              <a:t>Comparison of time averaged profiles of void fraction and gas velocity for OpenMP and offloading implementation on CPU and CPU+MIC on a single node. </a:t>
            </a:r>
            <a:endParaRPr lang="en-US" sz="1800" b="0" i="0" dirty="0" smtClean="0">
              <a:latin typeface="Calibri" panose="020F0502020204030204" pitchFamily="34" charset="0"/>
            </a:endParaRPr>
          </a:p>
          <a:p>
            <a:pPr>
              <a:lnSpc>
                <a:spcPct val="120000"/>
              </a:lnSpc>
              <a:spcBef>
                <a:spcPts val="0"/>
              </a:spcBef>
            </a:pPr>
            <a:endParaRPr lang="en-US" sz="1800" b="0" i="0" dirty="0" smtClean="0">
              <a:latin typeface="Calibri" panose="020F0502020204030204" pitchFamily="34" charset="0"/>
            </a:endParaRPr>
          </a:p>
        </p:txBody>
      </p:sp>
      <p:sp>
        <p:nvSpPr>
          <p:cNvPr id="3" name="Rectangle 2"/>
          <p:cNvSpPr/>
          <p:nvPr/>
        </p:nvSpPr>
        <p:spPr>
          <a:xfrm>
            <a:off x="403759" y="5155377"/>
            <a:ext cx="4159646" cy="978729"/>
          </a:xfrm>
          <a:prstGeom prst="rect">
            <a:avLst/>
          </a:prstGeom>
        </p:spPr>
        <p:txBody>
          <a:bodyPr wrap="square">
            <a:spAutoFit/>
          </a:bodyPr>
          <a:lstStyle/>
          <a:p>
            <a:pPr marL="285750" indent="-285750">
              <a:lnSpc>
                <a:spcPct val="120000"/>
              </a:lnSpc>
              <a:spcBef>
                <a:spcPts val="0"/>
              </a:spcBef>
              <a:buFont typeface="Arial" pitchFamily="34" charset="0"/>
              <a:buChar char="•"/>
            </a:pPr>
            <a:r>
              <a:rPr lang="en-US" sz="1600" dirty="0"/>
              <a:t>The validation shows that the parallel simulation does not alter the accuracy of the solution</a:t>
            </a:r>
            <a:r>
              <a:rPr lang="en-US" sz="1600" dirty="0" smtClean="0"/>
              <a:t>. </a:t>
            </a:r>
            <a:endParaRPr lang="en-US" sz="1600" dirty="0"/>
          </a:p>
        </p:txBody>
      </p:sp>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594" y="582855"/>
            <a:ext cx="31337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594" y="3411780"/>
            <a:ext cx="3171825" cy="2838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228600"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mbria" pitchFamily="18" charset="0"/>
                <a:ea typeface="SimSun" pitchFamily="2" charset="-122"/>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4637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57200" y="1086820"/>
            <a:ext cx="8229600" cy="5216443"/>
          </a:xfrm>
        </p:spPr>
        <p:txBody>
          <a:bodyPr/>
          <a:lstStyle/>
          <a:p>
            <a:r>
              <a:rPr lang="en-US" b="0" dirty="0" smtClean="0">
                <a:latin typeface="Calibri" panose="020F0502020204030204" pitchFamily="34" charset="0"/>
              </a:rPr>
              <a:t>Ported </a:t>
            </a:r>
            <a:r>
              <a:rPr lang="en-US" b="0" dirty="0">
                <a:latin typeface="Calibri" panose="020F0502020204030204" pitchFamily="34" charset="0"/>
              </a:rPr>
              <a:t>MFIX to the Intel MIC </a:t>
            </a:r>
            <a:r>
              <a:rPr lang="en-US" b="0" dirty="0" smtClean="0">
                <a:latin typeface="Calibri" panose="020F0502020204030204" pitchFamily="34" charset="0"/>
              </a:rPr>
              <a:t>architecture;</a:t>
            </a:r>
          </a:p>
          <a:p>
            <a:pPr marL="342900" lvl="1" indent="-342900">
              <a:buFontTx/>
              <a:buChar char="•"/>
            </a:pPr>
            <a:r>
              <a:rPr lang="en-US" dirty="0" smtClean="0">
                <a:latin typeface="Calibri" panose="020F0502020204030204" pitchFamily="34" charset="0"/>
                <a:ea typeface="+mn-ea"/>
                <a:cs typeface="+mn-cs"/>
              </a:rPr>
              <a:t>Chose </a:t>
            </a:r>
            <a:r>
              <a:rPr lang="en-US" dirty="0">
                <a:latin typeface="Calibri" panose="020F0502020204030204" pitchFamily="34" charset="0"/>
                <a:ea typeface="+mn-ea"/>
                <a:cs typeface="+mn-cs"/>
              </a:rPr>
              <a:t>the </a:t>
            </a:r>
            <a:r>
              <a:rPr lang="en-US" dirty="0" smtClean="0">
                <a:latin typeface="Calibri" panose="020F0502020204030204" pitchFamily="34" charset="0"/>
                <a:ea typeface="+mn-ea"/>
                <a:cs typeface="+mn-cs"/>
              </a:rPr>
              <a:t>offload paradigm in MFIX</a:t>
            </a:r>
          </a:p>
          <a:p>
            <a:pPr marL="742950" lvl="2" indent="-342900"/>
            <a:r>
              <a:rPr lang="en-US" dirty="0" smtClean="0">
                <a:latin typeface="Calibri" panose="020F0502020204030204" pitchFamily="34" charset="0"/>
                <a:ea typeface="+mn-ea"/>
                <a:cs typeface="+mn-cs"/>
              </a:rPr>
              <a:t>OpenMP on CPU and offloading to MIC on a single node (done)</a:t>
            </a:r>
          </a:p>
          <a:p>
            <a:pPr marL="742950" lvl="2" indent="-342900"/>
            <a:r>
              <a:rPr lang="en-US" dirty="0" smtClean="0">
                <a:latin typeface="Calibri" panose="020F0502020204030204" pitchFamily="34" charset="0"/>
                <a:ea typeface="+mn-ea"/>
                <a:cs typeface="+mn-cs"/>
              </a:rPr>
              <a:t>hybrid </a:t>
            </a:r>
            <a:r>
              <a:rPr lang="en-US" dirty="0" err="1">
                <a:latin typeface="Calibri" panose="020F0502020204030204" pitchFamily="34" charset="0"/>
                <a:ea typeface="+mn-ea"/>
                <a:cs typeface="+mn-cs"/>
              </a:rPr>
              <a:t>MPI+OpenMP</a:t>
            </a:r>
            <a:r>
              <a:rPr lang="en-US" dirty="0">
                <a:latin typeface="Calibri" panose="020F0502020204030204" pitchFamily="34" charset="0"/>
                <a:ea typeface="+mn-ea"/>
                <a:cs typeface="+mn-cs"/>
              </a:rPr>
              <a:t> on </a:t>
            </a:r>
            <a:r>
              <a:rPr lang="en-US" dirty="0" smtClean="0">
                <a:latin typeface="Calibri" panose="020F0502020204030204" pitchFamily="34" charset="0"/>
                <a:ea typeface="+mn-ea"/>
                <a:cs typeface="+mn-cs"/>
              </a:rPr>
              <a:t>CPU and </a:t>
            </a:r>
            <a:r>
              <a:rPr lang="en-US" dirty="0">
                <a:latin typeface="Calibri" panose="020F0502020204030204" pitchFamily="34" charset="0"/>
                <a:ea typeface="+mn-ea"/>
                <a:cs typeface="+mn-cs"/>
              </a:rPr>
              <a:t>offloading to </a:t>
            </a:r>
            <a:r>
              <a:rPr lang="en-US" dirty="0" smtClean="0">
                <a:latin typeface="Calibri" panose="020F0502020204030204" pitchFamily="34" charset="0"/>
                <a:ea typeface="+mn-ea"/>
                <a:cs typeface="+mn-cs"/>
              </a:rPr>
              <a:t>MIC on multiple nodes (ongoing) </a:t>
            </a:r>
            <a:endParaRPr lang="en-US" dirty="0">
              <a:latin typeface="Calibri" panose="020F0502020204030204" pitchFamily="34" charset="0"/>
              <a:ea typeface="+mn-ea"/>
              <a:cs typeface="+mn-cs"/>
            </a:endParaRPr>
          </a:p>
          <a:p>
            <a:r>
              <a:rPr lang="en-US" b="0" dirty="0" smtClean="0">
                <a:latin typeface="Calibri" panose="020F0502020204030204" pitchFamily="34" charset="0"/>
              </a:rPr>
              <a:t>Incorporated </a:t>
            </a:r>
            <a:r>
              <a:rPr lang="en-US" b="0" dirty="0">
                <a:latin typeface="Calibri" panose="020F0502020204030204" pitchFamily="34" charset="0"/>
              </a:rPr>
              <a:t>offload directives in MFIX-DEM </a:t>
            </a:r>
            <a:r>
              <a:rPr lang="en-US" b="0" dirty="0" smtClean="0">
                <a:latin typeface="Calibri" panose="020F0502020204030204" pitchFamily="34" charset="0"/>
              </a:rPr>
              <a:t>subroutines;</a:t>
            </a:r>
          </a:p>
          <a:p>
            <a:r>
              <a:rPr lang="en-US" b="0" dirty="0" smtClean="0">
                <a:latin typeface="Calibri" panose="020F0502020204030204" pitchFamily="34" charset="0"/>
              </a:rPr>
              <a:t>OpenMP performance of MFIX-DEM was evaluated with CPU versus CPU+ offloading MIC on a single node;</a:t>
            </a:r>
          </a:p>
          <a:p>
            <a:r>
              <a:rPr lang="en-US" b="0" dirty="0">
                <a:latin typeface="Calibri" panose="020F0502020204030204" pitchFamily="34" charset="0"/>
              </a:rPr>
              <a:t>Accelerated MFIX-DEM </a:t>
            </a:r>
            <a:r>
              <a:rPr lang="en-US" b="0" dirty="0" smtClean="0">
                <a:latin typeface="Calibri" panose="020F0502020204030204" pitchFamily="34" charset="0"/>
              </a:rPr>
              <a:t>code about </a:t>
            </a:r>
            <a:r>
              <a:rPr lang="en-US" u="sng" dirty="0" smtClean="0">
                <a:solidFill>
                  <a:srgbClr val="3333FF"/>
                </a:solidFill>
                <a:latin typeface="Calibri" panose="020F0502020204030204" pitchFamily="34" charset="0"/>
              </a:rPr>
              <a:t>5 times</a:t>
            </a:r>
            <a:r>
              <a:rPr lang="en-US" b="0" dirty="0" smtClean="0">
                <a:latin typeface="Calibri" panose="020F0502020204030204" pitchFamily="34" charset="0"/>
              </a:rPr>
              <a:t> on the Intel MIC architecture compared </a:t>
            </a:r>
            <a:r>
              <a:rPr lang="en-US" b="0" dirty="0">
                <a:latin typeface="Calibri" panose="020F0502020204030204" pitchFamily="34" charset="0"/>
              </a:rPr>
              <a:t>to the </a:t>
            </a:r>
            <a:r>
              <a:rPr lang="en-US" b="0" dirty="0" smtClean="0">
                <a:latin typeface="Calibri" panose="020F0502020204030204" pitchFamily="34" charset="0"/>
              </a:rPr>
              <a:t>Intel CPU only; </a:t>
            </a:r>
          </a:p>
          <a:p>
            <a:r>
              <a:rPr lang="en-US" b="0" dirty="0" smtClean="0">
                <a:latin typeface="Calibri" panose="020F0502020204030204" pitchFamily="34" charset="0"/>
              </a:rPr>
              <a:t>Validated </a:t>
            </a:r>
            <a:r>
              <a:rPr lang="en-US" b="0" dirty="0">
                <a:latin typeface="Calibri" panose="020F0502020204030204" pitchFamily="34" charset="0"/>
              </a:rPr>
              <a:t>the offloading </a:t>
            </a:r>
            <a:r>
              <a:rPr lang="en-US" b="0" dirty="0" smtClean="0">
                <a:latin typeface="Calibri" panose="020F0502020204030204" pitchFamily="34" charset="0"/>
              </a:rPr>
              <a:t>directives;</a:t>
            </a:r>
          </a:p>
          <a:p>
            <a:r>
              <a:rPr lang="en-US" b="0" dirty="0">
                <a:latin typeface="Calibri" panose="020F0502020204030204" pitchFamily="34" charset="0"/>
              </a:rPr>
              <a:t>F</a:t>
            </a:r>
            <a:r>
              <a:rPr lang="en-US" b="0" dirty="0" smtClean="0">
                <a:latin typeface="Calibri" panose="020F0502020204030204" pitchFamily="34" charset="0"/>
              </a:rPr>
              <a:t>urther </a:t>
            </a:r>
            <a:r>
              <a:rPr lang="en-US" b="0" dirty="0">
                <a:latin typeface="Calibri" panose="020F0502020204030204" pitchFamily="34" charset="0"/>
              </a:rPr>
              <a:t>tune offloading code for DEM </a:t>
            </a:r>
            <a:r>
              <a:rPr lang="en-US" b="0" dirty="0" smtClean="0">
                <a:latin typeface="Calibri" panose="020F0502020204030204" pitchFamily="34" charset="0"/>
              </a:rPr>
              <a:t>solver to </a:t>
            </a:r>
            <a:r>
              <a:rPr lang="en-US" b="0" dirty="0" smtClean="0">
                <a:latin typeface="Calibri" panose="020F0502020204030204" pitchFamily="34" charset="0"/>
              </a:rPr>
              <a:t>gain </a:t>
            </a:r>
            <a:r>
              <a:rPr lang="en-US" b="0" dirty="0" smtClean="0">
                <a:latin typeface="Calibri" panose="020F0502020204030204" pitchFamily="34" charset="0"/>
              </a:rPr>
              <a:t>more performance in the next work.</a:t>
            </a:r>
            <a:endParaRPr lang="en-US" b="0" dirty="0">
              <a:latin typeface="Calibri" panose="020F0502020204030204" pitchFamily="34" charset="0"/>
            </a:endParaRPr>
          </a:p>
        </p:txBody>
      </p:sp>
    </p:spTree>
    <p:extLst>
      <p:ext uri="{BB962C8B-B14F-4D97-AF65-F5344CB8AC3E}">
        <p14:creationId xmlns:p14="http://schemas.microsoft.com/office/powerpoint/2010/main" val="32355624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9600" cy="553998"/>
          </a:xfrm>
        </p:spPr>
        <p:txBody>
          <a:bodyPr/>
          <a:lstStyle/>
          <a:p>
            <a:pPr lvl="0"/>
            <a:r>
              <a:rPr lang="en-US" dirty="0" smtClean="0"/>
              <a:t>Future Work</a:t>
            </a:r>
            <a:endParaRPr lang="en-US" dirty="0"/>
          </a:p>
        </p:txBody>
      </p:sp>
      <p:sp>
        <p:nvSpPr>
          <p:cNvPr id="3" name="Content Placeholder 2"/>
          <p:cNvSpPr>
            <a:spLocks noGrp="1"/>
          </p:cNvSpPr>
          <p:nvPr>
            <p:ph idx="1"/>
          </p:nvPr>
        </p:nvSpPr>
        <p:spPr>
          <a:xfrm>
            <a:off x="457200" y="1141413"/>
            <a:ext cx="8291015" cy="4799012"/>
          </a:xfrm>
        </p:spPr>
        <p:txBody>
          <a:bodyPr/>
          <a:lstStyle/>
          <a:p>
            <a:pPr>
              <a:lnSpc>
                <a:spcPct val="150000"/>
              </a:lnSpc>
            </a:pPr>
            <a:r>
              <a:rPr lang="en-US" dirty="0" smtClean="0"/>
              <a:t>FY14 </a:t>
            </a:r>
            <a:r>
              <a:rPr lang="en-US" dirty="0"/>
              <a:t>– </a:t>
            </a:r>
            <a:endParaRPr lang="en-US" dirty="0" smtClean="0"/>
          </a:p>
          <a:p>
            <a:pPr lvl="1">
              <a:lnSpc>
                <a:spcPct val="150000"/>
              </a:lnSpc>
            </a:pPr>
            <a:r>
              <a:rPr lang="en-US" dirty="0" smtClean="0"/>
              <a:t>Next </a:t>
            </a:r>
            <a:r>
              <a:rPr lang="en-US" dirty="0"/>
              <a:t>work will continue to </a:t>
            </a:r>
            <a:r>
              <a:rPr lang="en-US" dirty="0" smtClean="0"/>
              <a:t>refine </a:t>
            </a:r>
            <a:r>
              <a:rPr lang="en-US" dirty="0"/>
              <a:t>the </a:t>
            </a:r>
            <a:r>
              <a:rPr lang="en-US" dirty="0" smtClean="0"/>
              <a:t>code to further improve </a:t>
            </a:r>
            <a:r>
              <a:rPr lang="en-US" dirty="0"/>
              <a:t>the </a:t>
            </a:r>
            <a:r>
              <a:rPr lang="en-US" dirty="0" smtClean="0"/>
              <a:t>MFIX-DEM performance on Intel-MIC. </a:t>
            </a:r>
            <a:endParaRPr lang="en-US" dirty="0"/>
          </a:p>
          <a:p>
            <a:pPr lvl="1">
              <a:lnSpc>
                <a:spcPct val="150000"/>
              </a:lnSpc>
            </a:pPr>
            <a:r>
              <a:rPr lang="en-US" dirty="0" smtClean="0"/>
              <a:t>Investigating </a:t>
            </a:r>
            <a:r>
              <a:rPr lang="en-US" dirty="0"/>
              <a:t>performance of MFIX-TFM on </a:t>
            </a:r>
            <a:r>
              <a:rPr lang="en-US" dirty="0" smtClean="0"/>
              <a:t>Intel-MIC.</a:t>
            </a:r>
          </a:p>
          <a:p>
            <a:pPr lvl="1">
              <a:lnSpc>
                <a:spcPct val="150000"/>
              </a:lnSpc>
            </a:pPr>
            <a:endParaRPr lang="en-US" dirty="0"/>
          </a:p>
          <a:p>
            <a:pPr>
              <a:lnSpc>
                <a:spcPct val="150000"/>
              </a:lnSpc>
            </a:pPr>
            <a:r>
              <a:rPr lang="en-US" dirty="0" smtClean="0"/>
              <a:t>FW </a:t>
            </a:r>
            <a:r>
              <a:rPr lang="en-US" dirty="0"/>
              <a:t>– Evaluate OpenMP </a:t>
            </a:r>
            <a:r>
              <a:rPr lang="en-US" dirty="0" smtClean="0"/>
              <a:t>4.x/</a:t>
            </a:r>
            <a:r>
              <a:rPr lang="en-US" dirty="0" err="1" smtClean="0"/>
              <a:t>OpenACC</a:t>
            </a:r>
            <a:r>
              <a:rPr lang="en-US" dirty="0" smtClean="0"/>
              <a:t> directives on heterogeneous </a:t>
            </a:r>
            <a:r>
              <a:rPr lang="en-US" dirty="0"/>
              <a:t>CPU/GPU </a:t>
            </a:r>
            <a:r>
              <a:rPr lang="en-US" dirty="0" smtClean="0"/>
              <a:t>systems.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95634"/>
            <a:ext cx="8375460" cy="5002958"/>
          </a:xfrm>
        </p:spPr>
        <p:txBody>
          <a:bodyPr/>
          <a:lstStyle/>
          <a:p>
            <a:pPr>
              <a:spcBef>
                <a:spcPts val="600"/>
              </a:spcBef>
            </a:pPr>
            <a:r>
              <a:rPr lang="en-US" sz="2800" u="sng" dirty="0" smtClean="0"/>
              <a:t>Executive Summary</a:t>
            </a:r>
            <a:r>
              <a:rPr lang="en-US" sz="2800" dirty="0" smtClean="0"/>
              <a:t>  </a:t>
            </a:r>
            <a:endParaRPr lang="en-US" sz="2800" u="sng" dirty="0" smtClean="0"/>
          </a:p>
          <a:p>
            <a:pPr lvl="1">
              <a:spcBef>
                <a:spcPts val="1200"/>
              </a:spcBef>
            </a:pPr>
            <a:r>
              <a:rPr lang="en-US" dirty="0" smtClean="0">
                <a:latin typeface="Calibri" panose="020F0502020204030204" pitchFamily="34" charset="0"/>
              </a:rPr>
              <a:t>Investigate different models of computing on the Intel-MIC architectures.</a:t>
            </a:r>
          </a:p>
          <a:p>
            <a:pPr lvl="1">
              <a:spcBef>
                <a:spcPts val="600"/>
              </a:spcBef>
            </a:pPr>
            <a:r>
              <a:rPr lang="en-US" dirty="0" smtClean="0">
                <a:latin typeface="Calibri" panose="020F0502020204030204" pitchFamily="34" charset="0"/>
              </a:rPr>
              <a:t>Choose offloading paradigm in MFIX to enhance performance on Intel MIC.</a:t>
            </a:r>
          </a:p>
          <a:p>
            <a:pPr lvl="1">
              <a:spcBef>
                <a:spcPts val="600"/>
              </a:spcBef>
            </a:pPr>
            <a:r>
              <a:rPr lang="en-US" dirty="0" smtClean="0">
                <a:latin typeface="Calibri" panose="020F0502020204030204" pitchFamily="34" charset="0"/>
              </a:rPr>
              <a:t>Incorporate explicit offloading directives in MFIX code in order to port DEM solver  to Intel MIC.</a:t>
            </a:r>
          </a:p>
          <a:p>
            <a:pPr lvl="1">
              <a:spcBef>
                <a:spcPts val="600"/>
              </a:spcBef>
            </a:pPr>
            <a:r>
              <a:rPr lang="en-US" dirty="0">
                <a:latin typeface="Calibri" panose="020F0502020204030204" pitchFamily="34" charset="0"/>
              </a:rPr>
              <a:t>OpenMP performance </a:t>
            </a:r>
            <a:r>
              <a:rPr lang="en-US" dirty="0" smtClean="0">
                <a:latin typeface="Calibri" panose="020F0502020204030204" pitchFamily="34" charset="0"/>
              </a:rPr>
              <a:t>of MFIX-DEM </a:t>
            </a:r>
            <a:r>
              <a:rPr lang="en-US" dirty="0">
                <a:latin typeface="Calibri" panose="020F0502020204030204" pitchFamily="34" charset="0"/>
              </a:rPr>
              <a:t>is about </a:t>
            </a:r>
            <a:r>
              <a:rPr lang="en-US" b="1" u="sng" dirty="0">
                <a:solidFill>
                  <a:srgbClr val="3333FF"/>
                </a:solidFill>
                <a:latin typeface="Calibri" panose="020F0502020204030204" pitchFamily="34" charset="0"/>
              </a:rPr>
              <a:t>5 times </a:t>
            </a:r>
            <a:r>
              <a:rPr lang="en-US" dirty="0">
                <a:latin typeface="Calibri" panose="020F0502020204030204" pitchFamily="34" charset="0"/>
              </a:rPr>
              <a:t>faster </a:t>
            </a:r>
            <a:r>
              <a:rPr lang="en-US" dirty="0" smtClean="0">
                <a:latin typeface="Calibri" panose="020F0502020204030204" pitchFamily="34" charset="0"/>
              </a:rPr>
              <a:t>on CPU offloading MIC compared to the CPU only.</a:t>
            </a:r>
          </a:p>
          <a:p>
            <a:pPr lvl="1">
              <a:spcBef>
                <a:spcPts val="600"/>
              </a:spcBef>
            </a:pPr>
            <a:r>
              <a:rPr lang="en-US" dirty="0" smtClean="0">
                <a:latin typeface="Calibri" panose="020F0502020204030204" pitchFamily="34" charset="0"/>
              </a:rPr>
              <a:t>Validation </a:t>
            </a:r>
            <a:r>
              <a:rPr lang="en-US" dirty="0">
                <a:latin typeface="Calibri" panose="020F0502020204030204" pitchFamily="34" charset="0"/>
              </a:rPr>
              <a:t>studies to ascertain that </a:t>
            </a:r>
            <a:r>
              <a:rPr lang="en-US" dirty="0" smtClean="0">
                <a:latin typeface="Calibri" panose="020F0502020204030204" pitchFamily="34" charset="0"/>
              </a:rPr>
              <a:t>offloading </a:t>
            </a:r>
            <a:r>
              <a:rPr lang="en-US" dirty="0">
                <a:latin typeface="Calibri" panose="020F0502020204030204" pitchFamily="34" charset="0"/>
              </a:rPr>
              <a:t>code gives same results as OpenMP on </a:t>
            </a:r>
            <a:r>
              <a:rPr lang="en-US" dirty="0" smtClean="0">
                <a:latin typeface="Calibri" panose="020F0502020204030204" pitchFamily="34" charset="0"/>
              </a:rPr>
              <a:t>CPU only.</a:t>
            </a:r>
          </a:p>
        </p:txBody>
      </p:sp>
    </p:spTree>
    <p:extLst>
      <p:ext uri="{BB962C8B-B14F-4D97-AF65-F5344CB8AC3E}">
        <p14:creationId xmlns:p14="http://schemas.microsoft.com/office/powerpoint/2010/main" val="289647486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95634"/>
            <a:ext cx="8375460" cy="5002958"/>
          </a:xfrm>
        </p:spPr>
        <p:txBody>
          <a:bodyPr/>
          <a:lstStyle/>
          <a:p>
            <a:pPr>
              <a:spcBef>
                <a:spcPts val="600"/>
              </a:spcBef>
            </a:pPr>
            <a:r>
              <a:rPr lang="en-US" sz="2800" u="sng" dirty="0" smtClean="0">
                <a:solidFill>
                  <a:schemeClr val="bg2"/>
                </a:solidFill>
              </a:rPr>
              <a:t>Executive Summary</a:t>
            </a:r>
            <a:r>
              <a:rPr lang="en-US" sz="2800" dirty="0" smtClean="0">
                <a:solidFill>
                  <a:schemeClr val="bg2"/>
                </a:solidFill>
              </a:rPr>
              <a:t>  </a:t>
            </a:r>
            <a:endParaRPr lang="en-US" sz="2800" u="sng" dirty="0" smtClean="0">
              <a:solidFill>
                <a:schemeClr val="bg2"/>
              </a:solidFill>
            </a:endParaRPr>
          </a:p>
          <a:p>
            <a:pPr lvl="1">
              <a:spcBef>
                <a:spcPts val="1200"/>
              </a:spcBef>
            </a:pPr>
            <a:r>
              <a:rPr lang="en-US" dirty="0" smtClean="0">
                <a:latin typeface="Calibri" panose="020F0502020204030204" pitchFamily="34" charset="0"/>
              </a:rPr>
              <a:t>Investigate different models of computing on the Intel-MIC architectures.</a:t>
            </a:r>
          </a:p>
          <a:p>
            <a:pPr lvl="1">
              <a:spcBef>
                <a:spcPts val="600"/>
              </a:spcBef>
            </a:pPr>
            <a:r>
              <a:rPr lang="en-US" dirty="0" smtClean="0">
                <a:solidFill>
                  <a:schemeClr val="bg2"/>
                </a:solidFill>
                <a:latin typeface="Calibri" panose="020F0502020204030204" pitchFamily="34" charset="0"/>
              </a:rPr>
              <a:t>Choose offloading paradigm in MFIX to enhance performance on Intel MIC.</a:t>
            </a:r>
          </a:p>
          <a:p>
            <a:pPr lvl="1">
              <a:spcBef>
                <a:spcPts val="600"/>
              </a:spcBef>
            </a:pPr>
            <a:r>
              <a:rPr lang="en-US" dirty="0" smtClean="0">
                <a:solidFill>
                  <a:schemeClr val="bg2"/>
                </a:solidFill>
                <a:latin typeface="Calibri" panose="020F0502020204030204" pitchFamily="34" charset="0"/>
              </a:rPr>
              <a:t>Incorporate explicit offloading directives in MFIX code in order to port DEM solver  to Intel MIC.</a:t>
            </a:r>
          </a:p>
          <a:p>
            <a:pPr lvl="1">
              <a:spcBef>
                <a:spcPts val="600"/>
              </a:spcBef>
            </a:pPr>
            <a:r>
              <a:rPr lang="en-US" dirty="0">
                <a:solidFill>
                  <a:schemeClr val="bg2"/>
                </a:solidFill>
                <a:latin typeface="Calibri" panose="020F0502020204030204" pitchFamily="34" charset="0"/>
              </a:rPr>
              <a:t>OpenMP performance </a:t>
            </a:r>
            <a:r>
              <a:rPr lang="en-US" dirty="0" smtClean="0">
                <a:solidFill>
                  <a:schemeClr val="bg2"/>
                </a:solidFill>
                <a:latin typeface="Calibri" panose="020F0502020204030204" pitchFamily="34" charset="0"/>
              </a:rPr>
              <a:t>of MFIX-DEM </a:t>
            </a:r>
            <a:r>
              <a:rPr lang="en-US" dirty="0">
                <a:solidFill>
                  <a:schemeClr val="bg2"/>
                </a:solidFill>
                <a:latin typeface="Calibri" panose="020F0502020204030204" pitchFamily="34" charset="0"/>
              </a:rPr>
              <a:t>is about </a:t>
            </a:r>
            <a:r>
              <a:rPr lang="en-US" b="1" u="sng" dirty="0">
                <a:solidFill>
                  <a:schemeClr val="bg2"/>
                </a:solidFill>
                <a:latin typeface="Calibri" panose="020F0502020204030204" pitchFamily="34" charset="0"/>
              </a:rPr>
              <a:t>5 times </a:t>
            </a:r>
            <a:r>
              <a:rPr lang="en-US" dirty="0">
                <a:solidFill>
                  <a:schemeClr val="bg2"/>
                </a:solidFill>
                <a:latin typeface="Calibri" panose="020F0502020204030204" pitchFamily="34" charset="0"/>
              </a:rPr>
              <a:t>faster </a:t>
            </a:r>
            <a:r>
              <a:rPr lang="en-US" dirty="0" smtClean="0">
                <a:solidFill>
                  <a:schemeClr val="bg2"/>
                </a:solidFill>
                <a:latin typeface="Calibri" panose="020F0502020204030204" pitchFamily="34" charset="0"/>
              </a:rPr>
              <a:t>on CPU offloading MIC compared to the CPU only.</a:t>
            </a:r>
          </a:p>
          <a:p>
            <a:pPr lvl="1">
              <a:spcBef>
                <a:spcPts val="600"/>
              </a:spcBef>
            </a:pPr>
            <a:r>
              <a:rPr lang="en-US" dirty="0" smtClean="0">
                <a:solidFill>
                  <a:schemeClr val="bg2"/>
                </a:solidFill>
                <a:latin typeface="Calibri" panose="020F0502020204030204" pitchFamily="34" charset="0"/>
              </a:rPr>
              <a:t>Validation </a:t>
            </a:r>
            <a:r>
              <a:rPr lang="en-US" dirty="0">
                <a:solidFill>
                  <a:schemeClr val="bg2"/>
                </a:solidFill>
                <a:latin typeface="Calibri" panose="020F0502020204030204" pitchFamily="34" charset="0"/>
              </a:rPr>
              <a:t>studies to ascertain that </a:t>
            </a:r>
            <a:r>
              <a:rPr lang="en-US" dirty="0" smtClean="0">
                <a:solidFill>
                  <a:schemeClr val="bg2"/>
                </a:solidFill>
                <a:latin typeface="Calibri" panose="020F0502020204030204" pitchFamily="34" charset="0"/>
              </a:rPr>
              <a:t>offloading </a:t>
            </a:r>
            <a:r>
              <a:rPr lang="en-US" dirty="0">
                <a:solidFill>
                  <a:schemeClr val="bg2"/>
                </a:solidFill>
                <a:latin typeface="Calibri" panose="020F0502020204030204" pitchFamily="34" charset="0"/>
              </a:rPr>
              <a:t>code gives same results as OpenMP on </a:t>
            </a:r>
            <a:r>
              <a:rPr lang="en-US" dirty="0" smtClean="0">
                <a:solidFill>
                  <a:schemeClr val="bg2"/>
                </a:solidFill>
                <a:latin typeface="Calibri" panose="020F0502020204030204" pitchFamily="34" charset="0"/>
              </a:rPr>
              <a:t>CPU only.</a:t>
            </a:r>
          </a:p>
        </p:txBody>
      </p:sp>
    </p:spTree>
    <p:extLst>
      <p:ext uri="{BB962C8B-B14F-4D97-AF65-F5344CB8AC3E}">
        <p14:creationId xmlns:p14="http://schemas.microsoft.com/office/powerpoint/2010/main" val="180477831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Intel MIC</a:t>
            </a:r>
            <a:endParaRPr lang="en-US" dirty="0"/>
          </a:p>
        </p:txBody>
      </p:sp>
      <p:sp>
        <p:nvSpPr>
          <p:cNvPr id="3" name="Content Placeholder 2"/>
          <p:cNvSpPr>
            <a:spLocks noGrp="1"/>
          </p:cNvSpPr>
          <p:nvPr>
            <p:ph idx="1"/>
          </p:nvPr>
        </p:nvSpPr>
        <p:spPr/>
        <p:txBody>
          <a:bodyPr/>
          <a:lstStyle/>
          <a:p>
            <a:r>
              <a:rPr lang="en-US" dirty="0" smtClean="0"/>
              <a:t>Intel’s MIC is based on x86 technology</a:t>
            </a:r>
          </a:p>
          <a:p>
            <a:pPr lvl="1"/>
            <a:r>
              <a:rPr lang="en-US" dirty="0"/>
              <a:t>x</a:t>
            </a:r>
            <a:r>
              <a:rPr lang="en-US" dirty="0" smtClean="0"/>
              <a:t>86 cores w/ caches and cache coherency</a:t>
            </a:r>
          </a:p>
          <a:p>
            <a:pPr lvl="1"/>
            <a:r>
              <a:rPr lang="en-US" dirty="0" smtClean="0"/>
              <a:t>SIMD instruction set</a:t>
            </a:r>
          </a:p>
          <a:p>
            <a:r>
              <a:rPr lang="en-US" dirty="0" smtClean="0"/>
              <a:t>Programming for MIC is similar to programming for CPUs</a:t>
            </a:r>
          </a:p>
          <a:p>
            <a:pPr lvl="1"/>
            <a:r>
              <a:rPr lang="en-US" dirty="0" smtClean="0"/>
              <a:t>Familiar languages: C/C++ and Fortran</a:t>
            </a:r>
          </a:p>
          <a:p>
            <a:pPr lvl="1"/>
            <a:r>
              <a:rPr lang="en-US" dirty="0" smtClean="0"/>
              <a:t>Familiar parallel programming models: OpenMP and MPI</a:t>
            </a:r>
          </a:p>
          <a:p>
            <a:pPr lvl="1"/>
            <a:r>
              <a:rPr lang="en-US" dirty="0" smtClean="0"/>
              <a:t>MPI on host and on the coprocessor</a:t>
            </a:r>
          </a:p>
          <a:p>
            <a:pPr lvl="1"/>
            <a:r>
              <a:rPr lang="en-US" dirty="0" smtClean="0"/>
              <a:t>Any code can run on MIC, not just kernels</a:t>
            </a:r>
          </a:p>
          <a:p>
            <a:r>
              <a:rPr lang="en-US" dirty="0" smtClean="0"/>
              <a:t>Optimizing for MIC is similar to optimizing for CPUs</a:t>
            </a:r>
          </a:p>
        </p:txBody>
      </p:sp>
    </p:spTree>
    <p:extLst>
      <p:ext uri="{BB962C8B-B14F-4D97-AF65-F5344CB8AC3E}">
        <p14:creationId xmlns:p14="http://schemas.microsoft.com/office/powerpoint/2010/main" val="84306803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Models</a:t>
            </a:r>
            <a:endParaRPr lang="en-US" dirty="0"/>
          </a:p>
        </p:txBody>
      </p:sp>
      <p:sp>
        <p:nvSpPr>
          <p:cNvPr id="3" name="Content Placeholder 2"/>
          <p:cNvSpPr>
            <a:spLocks noGrp="1"/>
          </p:cNvSpPr>
          <p:nvPr>
            <p:ph idx="1"/>
          </p:nvPr>
        </p:nvSpPr>
        <p:spPr>
          <a:xfrm>
            <a:off x="241604" y="1045877"/>
            <a:ext cx="5046012" cy="856075"/>
          </a:xfrm>
        </p:spPr>
        <p:txBody>
          <a:bodyPr/>
          <a:lstStyle/>
          <a:p>
            <a:r>
              <a:rPr lang="en-US" dirty="0">
                <a:latin typeface="Calibri" panose="020F0502020204030204" pitchFamily="34" charset="0"/>
              </a:rPr>
              <a:t>F</a:t>
            </a:r>
            <a:r>
              <a:rPr lang="en-US" dirty="0" smtClean="0">
                <a:latin typeface="Calibri" panose="020F0502020204030204" pitchFamily="34" charset="0"/>
              </a:rPr>
              <a:t>our </a:t>
            </a:r>
            <a:r>
              <a:rPr lang="en-US" dirty="0">
                <a:latin typeface="Calibri" panose="020F0502020204030204" pitchFamily="34" charset="0"/>
              </a:rPr>
              <a:t>programming models </a:t>
            </a:r>
            <a:r>
              <a:rPr lang="en-US" dirty="0" smtClean="0">
                <a:latin typeface="Calibri" panose="020F0502020204030204" pitchFamily="34" charset="0"/>
              </a:rPr>
              <a:t>on </a:t>
            </a:r>
            <a:r>
              <a:rPr lang="en-US" dirty="0">
                <a:latin typeface="Calibri" panose="020F0502020204030204" pitchFamily="34" charset="0"/>
              </a:rPr>
              <a:t>Intel-MIC architecture </a:t>
            </a:r>
            <a:r>
              <a:rPr lang="en-US" dirty="0" smtClean="0">
                <a:latin typeface="Calibri" panose="020F0502020204030204" pitchFamily="34" charset="0"/>
              </a:rPr>
              <a:t> </a:t>
            </a:r>
            <a:endParaRPr lang="en-US" dirty="0">
              <a:latin typeface="Calibri" panose="020F0502020204030204" pitchFamily="34" charset="0"/>
            </a:endParaRPr>
          </a:p>
        </p:txBody>
      </p:sp>
      <p:sp>
        <p:nvSpPr>
          <p:cNvPr id="4" name="Rectangle 3"/>
          <p:cNvSpPr/>
          <p:nvPr/>
        </p:nvSpPr>
        <p:spPr>
          <a:xfrm>
            <a:off x="5912695" y="3790064"/>
            <a:ext cx="2854739" cy="1384995"/>
          </a:xfrm>
          <a:prstGeom prst="rect">
            <a:avLst/>
          </a:prstGeom>
        </p:spPr>
        <p:txBody>
          <a:bodyPr wrap="square">
            <a:spAutoFit/>
          </a:bodyPr>
          <a:lstStyle/>
          <a:p>
            <a:pPr marL="0" lvl="2" algn="r"/>
            <a:r>
              <a:rPr lang="en-US" sz="1400" i="0" dirty="0">
                <a:solidFill>
                  <a:schemeClr val="tx1"/>
                </a:solidFill>
                <a:latin typeface="Calibri" panose="020F0502020204030204" pitchFamily="34" charset="0"/>
                <a:cs typeface="+mn-cs"/>
              </a:rPr>
              <a:t>TACC Stampede: Each node is outfitted with </a:t>
            </a:r>
            <a:r>
              <a:rPr lang="en-US" sz="1400" i="0" dirty="0" smtClean="0">
                <a:solidFill>
                  <a:schemeClr val="tx1"/>
                </a:solidFill>
                <a:latin typeface="Calibri" panose="020F0502020204030204" pitchFamily="34" charset="0"/>
                <a:cs typeface="+mn-cs"/>
              </a:rPr>
              <a:t>two 8-core </a:t>
            </a:r>
            <a:r>
              <a:rPr lang="en-US" sz="1400" i="0" dirty="0">
                <a:solidFill>
                  <a:schemeClr val="tx1"/>
                </a:solidFill>
                <a:latin typeface="Calibri" panose="020F0502020204030204" pitchFamily="34" charset="0"/>
                <a:cs typeface="+mn-cs"/>
              </a:rPr>
              <a:t>Intel Xeon E5 </a:t>
            </a:r>
            <a:r>
              <a:rPr lang="en-US" sz="1400" i="0" dirty="0" smtClean="0">
                <a:solidFill>
                  <a:schemeClr val="tx1"/>
                </a:solidFill>
                <a:latin typeface="Calibri" panose="020F0502020204030204" pitchFamily="34" charset="0"/>
                <a:cs typeface="+mn-cs"/>
              </a:rPr>
              <a:t>processors (CPU) </a:t>
            </a:r>
            <a:r>
              <a:rPr lang="en-US" sz="1400" i="0" dirty="0">
                <a:solidFill>
                  <a:schemeClr val="tx1"/>
                </a:solidFill>
                <a:latin typeface="Calibri" panose="020F0502020204030204" pitchFamily="34" charset="0"/>
                <a:cs typeface="+mn-cs"/>
              </a:rPr>
              <a:t>and </a:t>
            </a:r>
            <a:r>
              <a:rPr lang="en-US" sz="1400" i="0" dirty="0" smtClean="0">
                <a:solidFill>
                  <a:schemeClr val="tx1"/>
                </a:solidFill>
                <a:latin typeface="Calibri" panose="020F0502020204030204" pitchFamily="34" charset="0"/>
                <a:cs typeface="+mn-cs"/>
              </a:rPr>
              <a:t>one 61-core Intel </a:t>
            </a:r>
            <a:r>
              <a:rPr lang="en-US" sz="1400" i="0" dirty="0">
                <a:solidFill>
                  <a:schemeClr val="tx1"/>
                </a:solidFill>
                <a:latin typeface="Calibri" panose="020F0502020204030204" pitchFamily="34" charset="0"/>
                <a:cs typeface="+mn-cs"/>
              </a:rPr>
              <a:t>Xeon Phi </a:t>
            </a:r>
            <a:r>
              <a:rPr lang="en-US" sz="1400" i="0" dirty="0" smtClean="0">
                <a:solidFill>
                  <a:schemeClr val="tx1"/>
                </a:solidFill>
                <a:latin typeface="Calibri" panose="020F0502020204030204" pitchFamily="34" charset="0"/>
                <a:cs typeface="+mn-cs"/>
              </a:rPr>
              <a:t>coprocessor </a:t>
            </a:r>
            <a:r>
              <a:rPr lang="en-US" sz="1400" i="0" dirty="0">
                <a:solidFill>
                  <a:schemeClr val="tx1"/>
                </a:solidFill>
                <a:latin typeface="Calibri" panose="020F0502020204030204" pitchFamily="34" charset="0"/>
                <a:cs typeface="+mn-cs"/>
              </a:rPr>
              <a:t>(</a:t>
            </a:r>
            <a:r>
              <a:rPr lang="en-US" sz="1400" i="0" dirty="0" smtClean="0">
                <a:solidFill>
                  <a:schemeClr val="tx1"/>
                </a:solidFill>
                <a:latin typeface="Calibri" panose="020F0502020204030204" pitchFamily="34" charset="0"/>
                <a:cs typeface="+mn-cs"/>
              </a:rPr>
              <a:t>MIC).</a:t>
            </a:r>
            <a:br>
              <a:rPr lang="en-US" sz="1400" i="0" dirty="0" smtClean="0">
                <a:solidFill>
                  <a:schemeClr val="tx1"/>
                </a:solidFill>
                <a:latin typeface="Calibri" panose="020F0502020204030204" pitchFamily="34" charset="0"/>
                <a:cs typeface="+mn-cs"/>
              </a:rPr>
            </a:br>
            <a:r>
              <a:rPr lang="en-US" sz="1400" i="0" dirty="0" smtClean="0">
                <a:solidFill>
                  <a:schemeClr val="tx1"/>
                </a:solidFill>
                <a:latin typeface="Calibri" panose="020F0502020204030204" pitchFamily="34" charset="0"/>
                <a:cs typeface="+mn-cs"/>
              </a:rPr>
              <a:t>The </a:t>
            </a:r>
            <a:r>
              <a:rPr lang="en-US" sz="1400" i="0" dirty="0">
                <a:solidFill>
                  <a:schemeClr val="tx1"/>
                </a:solidFill>
                <a:latin typeface="Calibri" panose="020F0502020204030204" pitchFamily="34" charset="0"/>
                <a:cs typeface="+mn-cs"/>
              </a:rPr>
              <a:t>compiler is Intel composer_xe_2013.2.146</a:t>
            </a:r>
            <a:r>
              <a:rPr lang="en-US" sz="1400" i="0" dirty="0">
                <a:latin typeface="Calibri" panose="020F0502020204030204" pitchFamily="34" charset="0"/>
              </a:rPr>
              <a:t>.</a:t>
            </a:r>
          </a:p>
        </p:txBody>
      </p:sp>
      <p:pic>
        <p:nvPicPr>
          <p:cNvPr id="1026" name="Picture 2" descr="G:\Helen\Helen\report-2014\NETL-Aug2014\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305" y="1282446"/>
            <a:ext cx="3505200" cy="2000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264" y="2034416"/>
            <a:ext cx="4584192" cy="1132618"/>
          </a:xfrm>
          <a:prstGeom prst="rect">
            <a:avLst/>
          </a:prstGeom>
          <a:noFill/>
        </p:spPr>
        <p:txBody>
          <a:bodyPr wrap="square" rtlCol="0">
            <a:spAutoFit/>
          </a:bodyPr>
          <a:lstStyle/>
          <a:p>
            <a:pPr marL="742950" lvl="1" indent="-285750" eaLnBrk="0" hangingPunct="0">
              <a:spcBef>
                <a:spcPct val="20000"/>
              </a:spcBef>
              <a:buChar char="–"/>
            </a:pPr>
            <a:r>
              <a:rPr lang="en-US" sz="2200" i="0" dirty="0">
                <a:solidFill>
                  <a:schemeClr val="tx1"/>
                </a:solidFill>
                <a:latin typeface="Calibri" panose="020F0502020204030204" pitchFamily="34" charset="0"/>
              </a:rPr>
              <a:t>CPU only </a:t>
            </a:r>
          </a:p>
          <a:p>
            <a:pPr marL="1143000" lvl="2" indent="-228600" eaLnBrk="0" hangingPunct="0">
              <a:spcBef>
                <a:spcPct val="20000"/>
              </a:spcBef>
              <a:buChar char="•"/>
            </a:pPr>
            <a:r>
              <a:rPr lang="en-US" sz="1800" i="0" dirty="0">
                <a:solidFill>
                  <a:schemeClr val="tx1"/>
                </a:solidFill>
                <a:latin typeface="Calibri" panose="020F0502020204030204" pitchFamily="34" charset="0"/>
              </a:rPr>
              <a:t>Run only on the </a:t>
            </a:r>
            <a:r>
              <a:rPr lang="en-US" sz="1800" i="0" dirty="0" smtClean="0">
                <a:solidFill>
                  <a:schemeClr val="tx1"/>
                </a:solidFill>
                <a:latin typeface="Calibri" panose="020F0502020204030204" pitchFamily="34" charset="0"/>
              </a:rPr>
              <a:t>CPU, traditional </a:t>
            </a:r>
            <a:r>
              <a:rPr lang="en-US" sz="1800" i="0" dirty="0">
                <a:solidFill>
                  <a:schemeClr val="tx1"/>
                </a:solidFill>
                <a:latin typeface="Calibri" panose="020F0502020204030204" pitchFamily="34" charset="0"/>
              </a:rPr>
              <a:t>HPC cluster</a:t>
            </a:r>
          </a:p>
          <a:p>
            <a:endParaRPr lang="en-US" dirty="0"/>
          </a:p>
        </p:txBody>
      </p:sp>
      <p:sp>
        <p:nvSpPr>
          <p:cNvPr id="11" name="TextBox 10"/>
          <p:cNvSpPr txBox="1"/>
          <p:nvPr/>
        </p:nvSpPr>
        <p:spPr>
          <a:xfrm>
            <a:off x="201018" y="3084575"/>
            <a:ext cx="4175760" cy="855619"/>
          </a:xfrm>
          <a:prstGeom prst="rect">
            <a:avLst/>
          </a:prstGeom>
          <a:noFill/>
        </p:spPr>
        <p:txBody>
          <a:bodyPr wrap="square" rtlCol="0">
            <a:spAutoFit/>
          </a:bodyPr>
          <a:lstStyle/>
          <a:p>
            <a:pPr marL="742950" lvl="1" indent="-285750" eaLnBrk="0" hangingPunct="0">
              <a:spcBef>
                <a:spcPct val="20000"/>
              </a:spcBef>
              <a:buChar char="–"/>
            </a:pPr>
            <a:r>
              <a:rPr lang="en-US" sz="2200" i="0" dirty="0">
                <a:solidFill>
                  <a:schemeClr val="tx1"/>
                </a:solidFill>
                <a:latin typeface="Calibri" panose="020F0502020204030204" pitchFamily="34" charset="0"/>
              </a:rPr>
              <a:t>MIC only </a:t>
            </a:r>
          </a:p>
          <a:p>
            <a:pPr marL="1143000" lvl="2" indent="-228600" eaLnBrk="0" hangingPunct="0">
              <a:spcBef>
                <a:spcPct val="20000"/>
              </a:spcBef>
              <a:buChar char="•"/>
            </a:pPr>
            <a:r>
              <a:rPr lang="en-US" sz="1800" i="0" dirty="0">
                <a:solidFill>
                  <a:schemeClr val="tx1"/>
                </a:solidFill>
                <a:latin typeface="Calibri" panose="020F0502020204030204" pitchFamily="34" charset="0"/>
              </a:rPr>
              <a:t>Run natively on the MIC card</a:t>
            </a:r>
          </a:p>
          <a:p>
            <a:endParaRPr lang="en-US" dirty="0"/>
          </a:p>
        </p:txBody>
      </p:sp>
      <p:sp>
        <p:nvSpPr>
          <p:cNvPr id="12" name="TextBox 11"/>
          <p:cNvSpPr txBox="1"/>
          <p:nvPr/>
        </p:nvSpPr>
        <p:spPr>
          <a:xfrm>
            <a:off x="207264" y="3988962"/>
            <a:ext cx="5315712" cy="855619"/>
          </a:xfrm>
          <a:prstGeom prst="rect">
            <a:avLst/>
          </a:prstGeom>
          <a:noFill/>
        </p:spPr>
        <p:txBody>
          <a:bodyPr wrap="square" rtlCol="0">
            <a:spAutoFit/>
          </a:bodyPr>
          <a:lstStyle/>
          <a:p>
            <a:pPr marL="742950" lvl="1" indent="-285750" eaLnBrk="0" hangingPunct="0">
              <a:spcBef>
                <a:spcPct val="20000"/>
              </a:spcBef>
              <a:buChar char="–"/>
            </a:pPr>
            <a:r>
              <a:rPr lang="en-US" sz="2200" i="0" dirty="0">
                <a:solidFill>
                  <a:schemeClr val="tx1"/>
                </a:solidFill>
                <a:latin typeface="Calibri" panose="020F0502020204030204" pitchFamily="34" charset="0"/>
              </a:rPr>
              <a:t>MPI on CPU and MIC </a:t>
            </a:r>
          </a:p>
          <a:p>
            <a:pPr marL="1143000" lvl="2" indent="-228600" eaLnBrk="0" hangingPunct="0">
              <a:spcBef>
                <a:spcPct val="20000"/>
              </a:spcBef>
              <a:buChar char="•"/>
            </a:pPr>
            <a:r>
              <a:rPr lang="en-US" sz="1800" i="0" dirty="0">
                <a:solidFill>
                  <a:schemeClr val="tx1"/>
                </a:solidFill>
                <a:latin typeface="Calibri" panose="020F0502020204030204" pitchFamily="34" charset="0"/>
              </a:rPr>
              <a:t>Treat the MIC (mostly) like another host</a:t>
            </a:r>
          </a:p>
          <a:p>
            <a:endParaRPr lang="en-US" dirty="0"/>
          </a:p>
        </p:txBody>
      </p:sp>
      <p:sp>
        <p:nvSpPr>
          <p:cNvPr id="13" name="TextBox 12"/>
          <p:cNvSpPr txBox="1"/>
          <p:nvPr/>
        </p:nvSpPr>
        <p:spPr>
          <a:xfrm>
            <a:off x="207264" y="4852416"/>
            <a:ext cx="4523232" cy="855619"/>
          </a:xfrm>
          <a:prstGeom prst="rect">
            <a:avLst/>
          </a:prstGeom>
          <a:noFill/>
        </p:spPr>
        <p:txBody>
          <a:bodyPr wrap="square" rtlCol="0">
            <a:spAutoFit/>
          </a:bodyPr>
          <a:lstStyle/>
          <a:p>
            <a:pPr marL="742950" lvl="1" indent="-285750" eaLnBrk="0" hangingPunct="0">
              <a:spcBef>
                <a:spcPct val="20000"/>
              </a:spcBef>
              <a:buChar char="–"/>
            </a:pPr>
            <a:r>
              <a:rPr lang="en-US" sz="2200" i="0" dirty="0">
                <a:solidFill>
                  <a:schemeClr val="bg2">
                    <a:lumMod val="75000"/>
                  </a:schemeClr>
                </a:solidFill>
                <a:latin typeface="Calibri" panose="020F0502020204030204" pitchFamily="34" charset="0"/>
              </a:rPr>
              <a:t>Offload</a:t>
            </a:r>
          </a:p>
          <a:p>
            <a:pPr marL="1143000" lvl="2" indent="-228600" eaLnBrk="0" hangingPunct="0">
              <a:spcBef>
                <a:spcPct val="20000"/>
              </a:spcBef>
              <a:buChar char="•"/>
            </a:pPr>
            <a:r>
              <a:rPr lang="en-US" sz="1800" i="0" dirty="0">
                <a:solidFill>
                  <a:schemeClr val="bg2">
                    <a:lumMod val="75000"/>
                  </a:schemeClr>
                </a:solidFill>
                <a:latin typeface="Calibri" panose="020F0502020204030204" pitchFamily="34" charset="0"/>
              </a:rPr>
              <a:t>OpenMP on CPU, Offload to MIC</a:t>
            </a:r>
          </a:p>
          <a:p>
            <a:endParaRPr lang="en-US" i="0" dirty="0"/>
          </a:p>
        </p:txBody>
      </p:sp>
      <p:pic>
        <p:nvPicPr>
          <p:cNvPr id="1027" name="Picture 3" descr="G:\Helen\Helen\report-2014\NETL-Aug2014\Fig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305" y="1282446"/>
            <a:ext cx="35052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Helen\Helen\report-2014\NETL-Aug2014\Fig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234" y="1282446"/>
            <a:ext cx="35052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Helen\Helen\report-2014\NETL-Aug2014\Fig1-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234" y="1282446"/>
            <a:ext cx="350520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Helen\Helen\report-2014\NETL-Aug2014\Fig1-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2234" y="1282446"/>
            <a:ext cx="35052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384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495634"/>
            <a:ext cx="8375460" cy="5002958"/>
          </a:xfrm>
        </p:spPr>
        <p:txBody>
          <a:bodyPr/>
          <a:lstStyle/>
          <a:p>
            <a:pPr>
              <a:spcBef>
                <a:spcPts val="600"/>
              </a:spcBef>
            </a:pPr>
            <a:r>
              <a:rPr lang="en-US" sz="2800" u="sng" dirty="0" smtClean="0">
                <a:solidFill>
                  <a:schemeClr val="bg2"/>
                </a:solidFill>
              </a:rPr>
              <a:t>Executive Summary</a:t>
            </a:r>
            <a:r>
              <a:rPr lang="en-US" sz="2800" dirty="0" smtClean="0">
                <a:solidFill>
                  <a:schemeClr val="bg2"/>
                </a:solidFill>
              </a:rPr>
              <a:t>  </a:t>
            </a:r>
            <a:endParaRPr lang="en-US" sz="2800" u="sng" dirty="0" smtClean="0">
              <a:solidFill>
                <a:schemeClr val="bg2"/>
              </a:solidFill>
            </a:endParaRPr>
          </a:p>
          <a:p>
            <a:pPr lvl="1">
              <a:spcBef>
                <a:spcPts val="1200"/>
              </a:spcBef>
            </a:pPr>
            <a:r>
              <a:rPr lang="en-US" dirty="0" smtClean="0">
                <a:solidFill>
                  <a:schemeClr val="bg2"/>
                </a:solidFill>
                <a:latin typeface="Calibri" panose="020F0502020204030204" pitchFamily="34" charset="0"/>
              </a:rPr>
              <a:t>Investigate different models of computing on the Intel-MIC architectures.</a:t>
            </a:r>
          </a:p>
          <a:p>
            <a:pPr lvl="1">
              <a:spcBef>
                <a:spcPts val="600"/>
              </a:spcBef>
            </a:pPr>
            <a:r>
              <a:rPr lang="en-US" dirty="0" smtClean="0">
                <a:latin typeface="Calibri" panose="020F0502020204030204" pitchFamily="34" charset="0"/>
              </a:rPr>
              <a:t>Choose offloading paradigm in MFIX to enhance performance on Intel MIC. </a:t>
            </a:r>
          </a:p>
          <a:p>
            <a:pPr lvl="1">
              <a:spcBef>
                <a:spcPts val="600"/>
              </a:spcBef>
            </a:pPr>
            <a:r>
              <a:rPr lang="en-US" dirty="0" smtClean="0">
                <a:solidFill>
                  <a:schemeClr val="bg2"/>
                </a:solidFill>
                <a:latin typeface="Calibri" panose="020F0502020204030204" pitchFamily="34" charset="0"/>
              </a:rPr>
              <a:t>Incorporate explicit offloading directives in MFIX code in order to port DEM solver  to Intel MIC.</a:t>
            </a:r>
          </a:p>
          <a:p>
            <a:pPr lvl="1">
              <a:spcBef>
                <a:spcPts val="600"/>
              </a:spcBef>
            </a:pPr>
            <a:r>
              <a:rPr lang="en-US" dirty="0">
                <a:solidFill>
                  <a:schemeClr val="bg2"/>
                </a:solidFill>
                <a:latin typeface="Calibri" panose="020F0502020204030204" pitchFamily="34" charset="0"/>
              </a:rPr>
              <a:t>OpenMP performance </a:t>
            </a:r>
            <a:r>
              <a:rPr lang="en-US" dirty="0" smtClean="0">
                <a:solidFill>
                  <a:schemeClr val="bg2"/>
                </a:solidFill>
                <a:latin typeface="Calibri" panose="020F0502020204030204" pitchFamily="34" charset="0"/>
              </a:rPr>
              <a:t>of MFIX-DEM </a:t>
            </a:r>
            <a:r>
              <a:rPr lang="en-US" dirty="0">
                <a:solidFill>
                  <a:schemeClr val="bg2"/>
                </a:solidFill>
                <a:latin typeface="Calibri" panose="020F0502020204030204" pitchFamily="34" charset="0"/>
              </a:rPr>
              <a:t>is about </a:t>
            </a:r>
            <a:r>
              <a:rPr lang="en-US" b="1" u="sng" dirty="0">
                <a:solidFill>
                  <a:schemeClr val="bg2"/>
                </a:solidFill>
                <a:latin typeface="Calibri" panose="020F0502020204030204" pitchFamily="34" charset="0"/>
              </a:rPr>
              <a:t>5 times </a:t>
            </a:r>
            <a:r>
              <a:rPr lang="en-US" dirty="0">
                <a:solidFill>
                  <a:schemeClr val="bg2"/>
                </a:solidFill>
                <a:latin typeface="Calibri" panose="020F0502020204030204" pitchFamily="34" charset="0"/>
              </a:rPr>
              <a:t>faster </a:t>
            </a:r>
            <a:r>
              <a:rPr lang="en-US" dirty="0" smtClean="0">
                <a:solidFill>
                  <a:schemeClr val="bg2"/>
                </a:solidFill>
                <a:latin typeface="Calibri" panose="020F0502020204030204" pitchFamily="34" charset="0"/>
              </a:rPr>
              <a:t>on CPU offloading MIC compared to the CPU only.</a:t>
            </a:r>
          </a:p>
          <a:p>
            <a:pPr lvl="1">
              <a:spcBef>
                <a:spcPts val="600"/>
              </a:spcBef>
            </a:pPr>
            <a:r>
              <a:rPr lang="en-US" dirty="0" smtClean="0">
                <a:solidFill>
                  <a:schemeClr val="bg2"/>
                </a:solidFill>
                <a:latin typeface="Calibri" panose="020F0502020204030204" pitchFamily="34" charset="0"/>
              </a:rPr>
              <a:t>Validation </a:t>
            </a:r>
            <a:r>
              <a:rPr lang="en-US" dirty="0">
                <a:solidFill>
                  <a:schemeClr val="bg2"/>
                </a:solidFill>
                <a:latin typeface="Calibri" panose="020F0502020204030204" pitchFamily="34" charset="0"/>
              </a:rPr>
              <a:t>studies to ascertain that </a:t>
            </a:r>
            <a:r>
              <a:rPr lang="en-US" dirty="0" smtClean="0">
                <a:solidFill>
                  <a:schemeClr val="bg2"/>
                </a:solidFill>
                <a:latin typeface="Calibri" panose="020F0502020204030204" pitchFamily="34" charset="0"/>
              </a:rPr>
              <a:t>offloading </a:t>
            </a:r>
            <a:r>
              <a:rPr lang="en-US" dirty="0">
                <a:solidFill>
                  <a:schemeClr val="bg2"/>
                </a:solidFill>
                <a:latin typeface="Calibri" panose="020F0502020204030204" pitchFamily="34" charset="0"/>
              </a:rPr>
              <a:t>code gives same results as OpenMP on </a:t>
            </a:r>
            <a:r>
              <a:rPr lang="en-US" dirty="0" smtClean="0">
                <a:solidFill>
                  <a:schemeClr val="bg2"/>
                </a:solidFill>
                <a:latin typeface="Calibri" panose="020F0502020204030204" pitchFamily="34" charset="0"/>
              </a:rPr>
              <a:t>CPU only.</a:t>
            </a:r>
          </a:p>
        </p:txBody>
      </p:sp>
    </p:spTree>
    <p:extLst>
      <p:ext uri="{BB962C8B-B14F-4D97-AF65-F5344CB8AC3E}">
        <p14:creationId xmlns:p14="http://schemas.microsoft.com/office/powerpoint/2010/main" val="118102007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141412"/>
            <a:ext cx="5158153" cy="5060095"/>
          </a:xfrm>
        </p:spPr>
        <p:txBody>
          <a:bodyPr/>
          <a:lstStyle/>
          <a:p>
            <a:r>
              <a:rPr lang="en-US" dirty="0" err="1" smtClean="0">
                <a:latin typeface="Calibri" panose="020F0502020204030204" pitchFamily="34" charset="0"/>
              </a:rPr>
              <a:t>OpenMP</a:t>
            </a:r>
            <a:r>
              <a:rPr lang="en-US" dirty="0" smtClean="0">
                <a:latin typeface="Calibri" panose="020F0502020204030204" pitchFamily="34" charset="0"/>
              </a:rPr>
              <a:t> </a:t>
            </a:r>
            <a:r>
              <a:rPr lang="en-US" dirty="0">
                <a:latin typeface="Calibri" panose="020F0502020204030204" pitchFamily="34" charset="0"/>
              </a:rPr>
              <a:t>on </a:t>
            </a:r>
            <a:r>
              <a:rPr lang="en-US" dirty="0" smtClean="0">
                <a:latin typeface="Calibri" panose="020F0502020204030204" pitchFamily="34" charset="0"/>
              </a:rPr>
              <a:t>CPU, </a:t>
            </a:r>
            <a:r>
              <a:rPr lang="en-US" dirty="0">
                <a:latin typeface="Calibri" panose="020F0502020204030204" pitchFamily="34" charset="0"/>
              </a:rPr>
              <a:t>Offload to </a:t>
            </a:r>
            <a:r>
              <a:rPr lang="en-US" dirty="0" smtClean="0">
                <a:latin typeface="Calibri" panose="020F0502020204030204" pitchFamily="34" charset="0"/>
              </a:rPr>
              <a:t>MIC</a:t>
            </a:r>
            <a:endParaRPr lang="en-US" dirty="0">
              <a:latin typeface="Calibri" panose="020F0502020204030204" pitchFamily="34" charset="0"/>
            </a:endParaRPr>
          </a:p>
          <a:p>
            <a:pPr lvl="1"/>
            <a:r>
              <a:rPr lang="en-US" sz="2000" dirty="0" smtClean="0">
                <a:latin typeface="Calibri" panose="020F0502020204030204" pitchFamily="34" charset="0"/>
              </a:rPr>
              <a:t>Targeted </a:t>
            </a:r>
            <a:r>
              <a:rPr lang="en-US" sz="2000" dirty="0">
                <a:latin typeface="Calibri" panose="020F0502020204030204" pitchFamily="34" charset="0"/>
              </a:rPr>
              <a:t>offload through </a:t>
            </a:r>
            <a:r>
              <a:rPr lang="en-US" sz="2000" dirty="0" err="1">
                <a:latin typeface="Calibri" panose="020F0502020204030204" pitchFamily="34" charset="0"/>
              </a:rPr>
              <a:t>OpenMP</a:t>
            </a:r>
            <a:r>
              <a:rPr lang="en-US" sz="2000" dirty="0">
                <a:latin typeface="Calibri" panose="020F0502020204030204" pitchFamily="34" charset="0"/>
              </a:rPr>
              <a:t> </a:t>
            </a:r>
            <a:r>
              <a:rPr lang="en-US" sz="2000" dirty="0" smtClean="0">
                <a:latin typeface="Calibri" panose="020F0502020204030204" pitchFamily="34" charset="0"/>
              </a:rPr>
              <a:t>extensions </a:t>
            </a:r>
            <a:endParaRPr lang="en-US" sz="2000" dirty="0">
              <a:latin typeface="Calibri" panose="020F0502020204030204" pitchFamily="34" charset="0"/>
            </a:endParaRPr>
          </a:p>
          <a:p>
            <a:pPr lvl="1"/>
            <a:r>
              <a:rPr lang="en-US" sz="2000" dirty="0" smtClean="0">
                <a:latin typeface="Calibri" panose="020F0502020204030204" pitchFamily="34" charset="0"/>
              </a:rPr>
              <a:t>Offload model :  the </a:t>
            </a:r>
            <a:r>
              <a:rPr lang="en-US" sz="2000" dirty="0">
                <a:latin typeface="Calibri" panose="020F0502020204030204" pitchFamily="34" charset="0"/>
              </a:rPr>
              <a:t>data to be exchanged between the host and the MIC consists of scalars, arrays, and Fortran derived </a:t>
            </a:r>
            <a:r>
              <a:rPr lang="en-US" sz="2000" dirty="0" smtClean="0">
                <a:latin typeface="Calibri" panose="020F0502020204030204" pitchFamily="34" charset="0"/>
              </a:rPr>
              <a:t>types </a:t>
            </a:r>
          </a:p>
          <a:p>
            <a:r>
              <a:rPr lang="en-US" dirty="0" smtClean="0">
                <a:latin typeface="Calibri" panose="020F0502020204030204" pitchFamily="34" charset="0"/>
              </a:rPr>
              <a:t>Offloading</a:t>
            </a:r>
            <a:r>
              <a:rPr lang="en-US" dirty="0">
                <a:latin typeface="Calibri" panose="020F0502020204030204" pitchFamily="34" charset="0"/>
              </a:rPr>
              <a:t> directives are used to specify that a code block can be </a:t>
            </a:r>
            <a:r>
              <a:rPr lang="en-US" dirty="0" smtClean="0">
                <a:latin typeface="Calibri" panose="020F0502020204030204" pitchFamily="34" charset="0"/>
              </a:rPr>
              <a:t>offloaded.</a:t>
            </a:r>
          </a:p>
          <a:p>
            <a:r>
              <a:rPr lang="en-US" dirty="0">
                <a:latin typeface="Calibri" panose="020F0502020204030204" pitchFamily="34" charset="0"/>
              </a:rPr>
              <a:t>A program running on the host “offloads” work by directing the MIC to execute a specified block of code</a:t>
            </a:r>
            <a:r>
              <a:rPr lang="en-US" dirty="0" smtClean="0">
                <a:latin typeface="Calibri" panose="020F0502020204030204" pitchFamily="34" charset="0"/>
              </a:rPr>
              <a:t>.</a:t>
            </a:r>
          </a:p>
        </p:txBody>
      </p:sp>
      <p:sp>
        <p:nvSpPr>
          <p:cNvPr id="4" name="Title 3"/>
          <p:cNvSpPr>
            <a:spLocks noGrp="1"/>
          </p:cNvSpPr>
          <p:nvPr>
            <p:ph type="title"/>
          </p:nvPr>
        </p:nvSpPr>
        <p:spPr>
          <a:xfrm>
            <a:off x="457200" y="182563"/>
            <a:ext cx="7268308" cy="549275"/>
          </a:xfrm>
        </p:spPr>
        <p:txBody>
          <a:bodyPr/>
          <a:lstStyle/>
          <a:p>
            <a:r>
              <a:rPr lang="en-US" dirty="0"/>
              <a:t>Offloading: MIC as </a:t>
            </a:r>
            <a:r>
              <a:rPr lang="en-US" dirty="0" smtClean="0"/>
              <a:t>co-processor</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54883" y="649674"/>
            <a:ext cx="2846070" cy="5886450"/>
          </a:xfrm>
          <a:prstGeom prst="rect">
            <a:avLst/>
          </a:prstGeom>
          <a:noFill/>
          <a:ln w="9525">
            <a:noFill/>
            <a:miter lim="800000"/>
            <a:headEnd/>
            <a:tailEnd/>
          </a:ln>
        </p:spPr>
      </p:pic>
    </p:spTree>
    <p:extLst>
      <p:ext uri="{BB962C8B-B14F-4D97-AF65-F5344CB8AC3E}">
        <p14:creationId xmlns:p14="http://schemas.microsoft.com/office/powerpoint/2010/main" val="57051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1413"/>
            <a:ext cx="8229600" cy="3708883"/>
          </a:xfrm>
        </p:spPr>
        <p:txBody>
          <a:bodyPr/>
          <a:lstStyle/>
          <a:p>
            <a:r>
              <a:rPr lang="en-US" dirty="0">
                <a:latin typeface="Calibri" panose="020F0502020204030204" pitchFamily="34" charset="0"/>
              </a:rPr>
              <a:t>Migrating the DEM solver to the Intel MIC Architecture</a:t>
            </a:r>
          </a:p>
          <a:p>
            <a:pPr lvl="1">
              <a:spcBef>
                <a:spcPts val="1200"/>
              </a:spcBef>
            </a:pPr>
            <a:r>
              <a:rPr lang="en-US" sz="2200" dirty="0" smtClean="0">
                <a:latin typeface="Calibri" panose="020F0502020204030204" pitchFamily="34" charset="0"/>
              </a:rPr>
              <a:t>Identify </a:t>
            </a:r>
            <a:r>
              <a:rPr lang="en-US" sz="2200" dirty="0">
                <a:latin typeface="Calibri" panose="020F0502020204030204" pitchFamily="34" charset="0"/>
              </a:rPr>
              <a:t>the major (time-consuming) routines of DEM solver according to our previous work.</a:t>
            </a:r>
          </a:p>
          <a:p>
            <a:pPr lvl="1">
              <a:spcBef>
                <a:spcPts val="1200"/>
              </a:spcBef>
            </a:pPr>
            <a:r>
              <a:rPr lang="en-US" sz="2200" dirty="0" smtClean="0">
                <a:latin typeface="Calibri" panose="020F0502020204030204" pitchFamily="34" charset="0"/>
              </a:rPr>
              <a:t>Offload most </a:t>
            </a:r>
            <a:r>
              <a:rPr lang="en-US" sz="2200" dirty="0">
                <a:latin typeface="Calibri" panose="020F0502020204030204" pitchFamily="34" charset="0"/>
              </a:rPr>
              <a:t>subroutines of DEM solver to </a:t>
            </a:r>
            <a:r>
              <a:rPr lang="en-US" sz="2200" dirty="0" smtClean="0">
                <a:latin typeface="Calibri" panose="020F0502020204030204" pitchFamily="34" charset="0"/>
              </a:rPr>
              <a:t>MIC except:</a:t>
            </a:r>
          </a:p>
          <a:p>
            <a:pPr lvl="2"/>
            <a:r>
              <a:rPr lang="en-US" dirty="0" smtClean="0">
                <a:latin typeface="Calibri" panose="020F0502020204030204" pitchFamily="34" charset="0"/>
              </a:rPr>
              <a:t>message passing, involved with </a:t>
            </a:r>
            <a:r>
              <a:rPr lang="en-US" dirty="0">
                <a:latin typeface="Calibri" panose="020F0502020204030204" pitchFamily="34" charset="0"/>
              </a:rPr>
              <a:t>communicating and exchanging the ghost cells and ghost particles between multiple nodes; and </a:t>
            </a:r>
            <a:endParaRPr lang="en-US" dirty="0" smtClean="0">
              <a:latin typeface="Calibri" panose="020F0502020204030204" pitchFamily="34" charset="0"/>
            </a:endParaRPr>
          </a:p>
          <a:p>
            <a:pPr lvl="2"/>
            <a:r>
              <a:rPr lang="en-US" dirty="0" smtClean="0">
                <a:latin typeface="Calibri" panose="020F0502020204030204" pitchFamily="34" charset="0"/>
              </a:rPr>
              <a:t>dealing with I/O </a:t>
            </a:r>
            <a:r>
              <a:rPr lang="en-US" dirty="0">
                <a:latin typeface="Calibri" panose="020F0502020204030204" pitchFamily="34" charset="0"/>
              </a:rPr>
              <a:t>data.</a:t>
            </a:r>
          </a:p>
          <a:p>
            <a:pPr lvl="1">
              <a:spcBef>
                <a:spcPts val="1200"/>
              </a:spcBef>
            </a:pPr>
            <a:r>
              <a:rPr lang="en-US" sz="2200" dirty="0" smtClean="0">
                <a:latin typeface="Calibri" panose="020F0502020204030204" pitchFamily="34" charset="0"/>
              </a:rPr>
              <a:t>Identify  </a:t>
            </a:r>
            <a:r>
              <a:rPr lang="en-US" sz="2200" dirty="0">
                <a:latin typeface="Calibri" panose="020F0502020204030204" pitchFamily="34" charset="0"/>
              </a:rPr>
              <a:t>the different transfer types of global variables between CPU and MIC.</a:t>
            </a:r>
          </a:p>
          <a:p>
            <a:pPr lvl="1"/>
            <a:endParaRPr lang="en-US" sz="2000" dirty="0">
              <a:latin typeface="Calibri" panose="020F0502020204030204" pitchFamily="34" charset="0"/>
            </a:endParaRPr>
          </a:p>
        </p:txBody>
      </p:sp>
      <p:sp>
        <p:nvSpPr>
          <p:cNvPr id="4" name="Title 1"/>
          <p:cNvSpPr>
            <a:spLocks noGrp="1"/>
          </p:cNvSpPr>
          <p:nvPr>
            <p:ph type="title"/>
          </p:nvPr>
        </p:nvSpPr>
        <p:spPr>
          <a:xfrm>
            <a:off x="902674" y="182563"/>
            <a:ext cx="7130955" cy="549275"/>
          </a:xfrm>
        </p:spPr>
        <p:txBody>
          <a:bodyPr/>
          <a:lstStyle/>
          <a:p>
            <a:r>
              <a:rPr lang="en-US" dirty="0"/>
              <a:t>Offloading Method for MFIX-DEM</a:t>
            </a:r>
          </a:p>
        </p:txBody>
      </p:sp>
    </p:spTree>
    <p:extLst>
      <p:ext uri="{BB962C8B-B14F-4D97-AF65-F5344CB8AC3E}">
        <p14:creationId xmlns:p14="http://schemas.microsoft.com/office/powerpoint/2010/main" val="3201231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0/17/2006 7:10:48 AM&quot;&gt;&lt;Slide id=&quot;560&quot; dur=&quot;.921&quot;/&gt;&lt;/Timings&gt;&lt;/WMTools&gt;"/>
</p:tagLst>
</file>

<file path=ppt/theme/theme1.xml><?xml version="1.0" encoding="utf-8"?>
<a:theme xmlns:a="http://schemas.openxmlformats.org/drawingml/2006/main" name="NETL Sig DO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NETL Sig DOE Logo">
  <a:themeElements>
    <a:clrScheme name="4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4_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NETL Sig DOE Logo">
  <a:themeElements>
    <a:clrScheme name="7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7_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NETL Presentation">
  <a:themeElements>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TL Sig DOE Logo">
  <a:themeElements>
    <a:clrScheme name="1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1_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1_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NETL Sig DOE Logo">
  <a:themeElements>
    <a:clrScheme name="4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4_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ETL Sig DOE Logo">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2C5884"/>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rgbClr val="2C5884"/>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ETL Presentation">
  <a:themeElements>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5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5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NETL Presentation">
  <a:themeElements>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5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5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NETL Presentation">
  <a:themeElements>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5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5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Presentation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NETL Sig DOE Logo">
  <a:themeElements>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fontScheme name="NETL Sig DOE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27432" rIns="0" bIns="27432"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600" b="0" i="1" u="none" strike="noStrike" cap="none" normalizeH="0" baseline="0" smtClean="0">
            <a:ln>
              <a:noFill/>
            </a:ln>
            <a:solidFill>
              <a:srgbClr val="003399"/>
            </a:solidFill>
            <a:effectLst/>
            <a:latin typeface="Arial" charset="0"/>
            <a:cs typeface="Arial" charset="0"/>
          </a:defRPr>
        </a:defPPr>
      </a:lstStyle>
    </a:lnDef>
  </a:objectDefaults>
  <a:extraClrSchemeLst>
    <a:extraClrScheme>
      <a:clrScheme name="NETL Sig DOE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TL Sig DOE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TL Sig DOE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TL Sig DOE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TL Sig DOE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TL Sig DOE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TL Sig DOE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TL Sig DOE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TL Sig DOE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TL Sig DOE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TL Sig DOE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TL Sig DOE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TL Sig DOE Logo 13">
        <a:dk1>
          <a:srgbClr val="000000"/>
        </a:dk1>
        <a:lt1>
          <a:srgbClr val="FFFFFF"/>
        </a:lt1>
        <a:dk2>
          <a:srgbClr val="000000"/>
        </a:dk2>
        <a:lt2>
          <a:srgbClr val="808080"/>
        </a:lt2>
        <a:accent1>
          <a:srgbClr val="BBE0E3"/>
        </a:accent1>
        <a:accent2>
          <a:srgbClr val="0066FF"/>
        </a:accent2>
        <a:accent3>
          <a:srgbClr val="FFFFFF"/>
        </a:accent3>
        <a:accent4>
          <a:srgbClr val="000000"/>
        </a:accent4>
        <a:accent5>
          <a:srgbClr val="DAEDEF"/>
        </a:accent5>
        <a:accent6>
          <a:srgbClr val="005CE7"/>
        </a:accent6>
        <a:hlink>
          <a:srgbClr val="008000"/>
        </a:hlink>
        <a:folHlink>
          <a:srgbClr val="99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NETL Sig DOE Logo</Template>
  <TotalTime>26503</TotalTime>
  <Pages>1</Pages>
  <Words>2064</Words>
  <Application>Microsoft Office PowerPoint</Application>
  <PresentationFormat>On-screen Show (4:3)</PresentationFormat>
  <Paragraphs>380</Paragraphs>
  <Slides>26</Slides>
  <Notes>12</Notes>
  <HiddenSlides>0</HiddenSlides>
  <MMClips>0</MMClips>
  <ScaleCrop>false</ScaleCrop>
  <HeadingPairs>
    <vt:vector size="4" baseType="variant">
      <vt:variant>
        <vt:lpstr>Theme</vt:lpstr>
      </vt:variant>
      <vt:variant>
        <vt:i4>19</vt:i4>
      </vt:variant>
      <vt:variant>
        <vt:lpstr>Slide Titles</vt:lpstr>
      </vt:variant>
      <vt:variant>
        <vt:i4>26</vt:i4>
      </vt:variant>
    </vt:vector>
  </HeadingPairs>
  <TitlesOfParts>
    <vt:vector size="45" baseType="lpstr">
      <vt:lpstr>NETL Sig DOE Logo</vt:lpstr>
      <vt:lpstr>Custom Design</vt:lpstr>
      <vt:lpstr>1_NETL Sig DOE Logo</vt:lpstr>
      <vt:lpstr>4_NETL Sig DOE Logo</vt:lpstr>
      <vt:lpstr>2_NETL Sig DOE Logo</vt:lpstr>
      <vt:lpstr>NETL Presentation</vt:lpstr>
      <vt:lpstr>1_NETL Presentation</vt:lpstr>
      <vt:lpstr>3_NETL Presentation</vt:lpstr>
      <vt:lpstr>3_NETL Sig DOE Logo</vt:lpstr>
      <vt:lpstr>5_NETL Sig DOE Logo</vt:lpstr>
      <vt:lpstr>6_NETL Sig DOE Logo</vt:lpstr>
      <vt:lpstr>7_NETL Sig DOE Logo</vt:lpstr>
      <vt:lpstr>8_NETL Sig DOE Logo</vt:lpstr>
      <vt:lpstr>9_NETL Sig DOE Logo</vt:lpstr>
      <vt:lpstr>2_NETL Presentation</vt:lpstr>
      <vt:lpstr>10_NETL Sig DOE Logo</vt:lpstr>
      <vt:lpstr>11_NETL Sig DOE Logo</vt:lpstr>
      <vt:lpstr>12_NETL Sig DOE Logo</vt:lpstr>
      <vt:lpstr>13_NETL Sig DOE Logo</vt:lpstr>
      <vt:lpstr>Accelerating MFIX-DEM code on the Intel Xeon Phi</vt:lpstr>
      <vt:lpstr>Motivation /Objectives /Executive Summary</vt:lpstr>
      <vt:lpstr>PowerPoint Presentation</vt:lpstr>
      <vt:lpstr>PowerPoint Presentation</vt:lpstr>
      <vt:lpstr>Advantages of Intel MIC</vt:lpstr>
      <vt:lpstr>Programming Models</vt:lpstr>
      <vt:lpstr>PowerPoint Presentation</vt:lpstr>
      <vt:lpstr>Offloading: MIC as co-processor</vt:lpstr>
      <vt:lpstr>Offloading Method for MFIX-DEM</vt:lpstr>
      <vt:lpstr>Challenges</vt:lpstr>
      <vt:lpstr>PowerPoint Presentation</vt:lpstr>
      <vt:lpstr>PowerPoint Presentation</vt:lpstr>
      <vt:lpstr>Global Variables for Offloading (1)</vt:lpstr>
      <vt:lpstr>Global Variables for Offloading (2)</vt:lpstr>
      <vt:lpstr>Global Variables for Offloading (2)</vt:lpstr>
      <vt:lpstr>PowerPoint Presentation</vt:lpstr>
      <vt:lpstr>Global Variables for Offloading (3)</vt:lpstr>
      <vt:lpstr>PowerPoint Presentation</vt:lpstr>
      <vt:lpstr>PowerPoint Presentation</vt:lpstr>
      <vt:lpstr>Scaling Analysis of  80,000 particles</vt:lpstr>
      <vt:lpstr>PowerPoint Presentation</vt:lpstr>
      <vt:lpstr>Scaling Analysis of  1.28 million particles</vt:lpstr>
      <vt:lpstr>PowerPoint Presentation</vt:lpstr>
      <vt:lpstr>Validation</vt:lpstr>
      <vt:lpstr>Summary </vt:lpstr>
      <vt:lpstr>Future Work</vt:lpstr>
    </vt:vector>
  </TitlesOfParts>
  <Company>U.S. Dept. Of Energy, NETL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Management Technologies for Sustainable Coal Utilization</dc:title>
  <dc:creator>NETLUser;Handan Liu</dc:creator>
  <cp:lastModifiedBy>helen</cp:lastModifiedBy>
  <cp:revision>1894</cp:revision>
  <cp:lastPrinted>2014-07-31T16:37:47Z</cp:lastPrinted>
  <dcterms:created xsi:type="dcterms:W3CDTF">2008-12-02T23:27:15Z</dcterms:created>
  <dcterms:modified xsi:type="dcterms:W3CDTF">2014-08-06T11:20:59Z</dcterms:modified>
</cp:coreProperties>
</file>