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avi" ContentType="video/avi"/>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5"/>
  </p:notesMasterIdLst>
  <p:handoutMasterIdLst>
    <p:handoutMasterId r:id="rId36"/>
  </p:handoutMasterIdLst>
  <p:sldIdLst>
    <p:sldId id="259" r:id="rId2"/>
    <p:sldId id="260" r:id="rId3"/>
    <p:sldId id="313" r:id="rId4"/>
    <p:sldId id="312" r:id="rId5"/>
    <p:sldId id="315" r:id="rId6"/>
    <p:sldId id="316" r:id="rId7"/>
    <p:sldId id="343" r:id="rId8"/>
    <p:sldId id="317" r:id="rId9"/>
    <p:sldId id="318" r:id="rId10"/>
    <p:sldId id="319" r:id="rId11"/>
    <p:sldId id="324" r:id="rId12"/>
    <p:sldId id="345" r:id="rId13"/>
    <p:sldId id="347" r:id="rId14"/>
    <p:sldId id="346" r:id="rId15"/>
    <p:sldId id="348" r:id="rId16"/>
    <p:sldId id="321" r:id="rId17"/>
    <p:sldId id="328" r:id="rId18"/>
    <p:sldId id="329" r:id="rId19"/>
    <p:sldId id="326" r:id="rId20"/>
    <p:sldId id="327" r:id="rId21"/>
    <p:sldId id="330" r:id="rId22"/>
    <p:sldId id="338" r:id="rId23"/>
    <p:sldId id="339" r:id="rId24"/>
    <p:sldId id="340" r:id="rId25"/>
    <p:sldId id="341" r:id="rId26"/>
    <p:sldId id="332" r:id="rId27"/>
    <p:sldId id="333" r:id="rId28"/>
    <p:sldId id="336" r:id="rId29"/>
    <p:sldId id="337" r:id="rId30"/>
    <p:sldId id="331" r:id="rId31"/>
    <p:sldId id="342" r:id="rId32"/>
    <p:sldId id="334" r:id="rId33"/>
    <p:sldId id="314" r:id="rId3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Chalet-LondonNineteenEighty"/>
        <a:ea typeface="MS PGothic" pitchFamily="34" charset="-128"/>
        <a:cs typeface="Arial" pitchFamily="34" charset="0"/>
      </a:defRPr>
    </a:lvl1pPr>
    <a:lvl2pPr marL="457200" algn="l" rtl="0" fontAlgn="base">
      <a:spcBef>
        <a:spcPct val="0"/>
      </a:spcBef>
      <a:spcAft>
        <a:spcPct val="0"/>
      </a:spcAft>
      <a:defRPr sz="2400" kern="1200">
        <a:solidFill>
          <a:schemeClr val="tx1"/>
        </a:solidFill>
        <a:latin typeface="Chalet-LondonNineteenEighty"/>
        <a:ea typeface="MS PGothic" pitchFamily="34" charset="-128"/>
        <a:cs typeface="Arial" pitchFamily="34" charset="0"/>
      </a:defRPr>
    </a:lvl2pPr>
    <a:lvl3pPr marL="914400" algn="l" rtl="0" fontAlgn="base">
      <a:spcBef>
        <a:spcPct val="0"/>
      </a:spcBef>
      <a:spcAft>
        <a:spcPct val="0"/>
      </a:spcAft>
      <a:defRPr sz="2400" kern="1200">
        <a:solidFill>
          <a:schemeClr val="tx1"/>
        </a:solidFill>
        <a:latin typeface="Chalet-LondonNineteenEighty"/>
        <a:ea typeface="MS PGothic" pitchFamily="34" charset="-128"/>
        <a:cs typeface="Arial" pitchFamily="34" charset="0"/>
      </a:defRPr>
    </a:lvl3pPr>
    <a:lvl4pPr marL="1371600" algn="l" rtl="0" fontAlgn="base">
      <a:spcBef>
        <a:spcPct val="0"/>
      </a:spcBef>
      <a:spcAft>
        <a:spcPct val="0"/>
      </a:spcAft>
      <a:defRPr sz="2400" kern="1200">
        <a:solidFill>
          <a:schemeClr val="tx1"/>
        </a:solidFill>
        <a:latin typeface="Chalet-LondonNineteenEighty"/>
        <a:ea typeface="MS PGothic" pitchFamily="34" charset="-128"/>
        <a:cs typeface="Arial" pitchFamily="34" charset="0"/>
      </a:defRPr>
    </a:lvl4pPr>
    <a:lvl5pPr marL="1828800" algn="l" rtl="0" fontAlgn="base">
      <a:spcBef>
        <a:spcPct val="0"/>
      </a:spcBef>
      <a:spcAft>
        <a:spcPct val="0"/>
      </a:spcAft>
      <a:defRPr sz="2400" kern="1200">
        <a:solidFill>
          <a:schemeClr val="tx1"/>
        </a:solidFill>
        <a:latin typeface="Chalet-LondonNineteenEighty"/>
        <a:ea typeface="MS PGothic" pitchFamily="34" charset="-128"/>
        <a:cs typeface="Arial" pitchFamily="34" charset="0"/>
      </a:defRPr>
    </a:lvl5pPr>
    <a:lvl6pPr marL="2286000" algn="l" defTabSz="914400" rtl="0" eaLnBrk="1" latinLnBrk="0" hangingPunct="1">
      <a:defRPr sz="2400" kern="1200">
        <a:solidFill>
          <a:schemeClr val="tx1"/>
        </a:solidFill>
        <a:latin typeface="Chalet-LondonNineteenEighty"/>
        <a:ea typeface="MS PGothic" pitchFamily="34" charset="-128"/>
        <a:cs typeface="Arial" pitchFamily="34" charset="0"/>
      </a:defRPr>
    </a:lvl6pPr>
    <a:lvl7pPr marL="2743200" algn="l" defTabSz="914400" rtl="0" eaLnBrk="1" latinLnBrk="0" hangingPunct="1">
      <a:defRPr sz="2400" kern="1200">
        <a:solidFill>
          <a:schemeClr val="tx1"/>
        </a:solidFill>
        <a:latin typeface="Chalet-LondonNineteenEighty"/>
        <a:ea typeface="MS PGothic" pitchFamily="34" charset="-128"/>
        <a:cs typeface="Arial" pitchFamily="34" charset="0"/>
      </a:defRPr>
    </a:lvl7pPr>
    <a:lvl8pPr marL="3200400" algn="l" defTabSz="914400" rtl="0" eaLnBrk="1" latinLnBrk="0" hangingPunct="1">
      <a:defRPr sz="2400" kern="1200">
        <a:solidFill>
          <a:schemeClr val="tx1"/>
        </a:solidFill>
        <a:latin typeface="Chalet-LondonNineteenEighty"/>
        <a:ea typeface="MS PGothic" pitchFamily="34" charset="-128"/>
        <a:cs typeface="Arial" pitchFamily="34" charset="0"/>
      </a:defRPr>
    </a:lvl8pPr>
    <a:lvl9pPr marL="3657600" algn="l" defTabSz="914400" rtl="0" eaLnBrk="1" latinLnBrk="0" hangingPunct="1">
      <a:defRPr sz="2400" kern="1200">
        <a:solidFill>
          <a:schemeClr val="tx1"/>
        </a:solidFill>
        <a:latin typeface="Chalet-LondonNineteenEighty"/>
        <a:ea typeface="MS PGothic" pitchFamily="34" charset="-128"/>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3A81"/>
    <a:srgbClr val="F7931E"/>
    <a:srgbClr val="171717"/>
    <a:srgbClr val="FF8000"/>
    <a:srgbClr val="535353"/>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3" autoAdjust="0"/>
    <p:restoredTop sz="94625" autoAdjust="0"/>
  </p:normalViewPr>
  <p:slideViewPr>
    <p:cSldViewPr>
      <p:cViewPr>
        <p:scale>
          <a:sx n="70" d="100"/>
          <a:sy n="70" d="100"/>
        </p:scale>
        <p:origin x="-1810" y="-403"/>
      </p:cViewPr>
      <p:guideLst>
        <p:guide orient="horz" pos="2160"/>
        <p:guide pos="2880"/>
      </p:guideLst>
    </p:cSldViewPr>
  </p:slideViewPr>
  <p:outlineViewPr>
    <p:cViewPr>
      <p:scale>
        <a:sx n="33" d="100"/>
        <a:sy n="33" d="100"/>
      </p:scale>
      <p:origin x="0" y="6304"/>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80" d="100"/>
        <a:sy n="80" d="100"/>
      </p:scale>
      <p:origin x="0" y="0"/>
    </p:cViewPr>
  </p:sorterViewPr>
  <p:notesViewPr>
    <p:cSldViewPr>
      <p:cViewPr varScale="1">
        <p:scale>
          <a:sx n="68" d="100"/>
          <a:sy n="68" d="100"/>
        </p:scale>
        <p:origin x="-3086" y="-6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slide" Target="slides/slide6.xml"/><Relationship Id="rId1" Type="http://schemas.openxmlformats.org/officeDocument/2006/relationships/slide" Target="slides/slide5.xml"/><Relationship Id="rId5" Type="http://schemas.openxmlformats.org/officeDocument/2006/relationships/slide" Target="slides/slide26.xml"/><Relationship Id="rId4" Type="http://schemas.openxmlformats.org/officeDocument/2006/relationships/slide" Target="slides/slide2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498635-CEB2-4848-A1C5-9E14DE287CB7}" type="doc">
      <dgm:prSet loTypeId="urn:microsoft.com/office/officeart/2005/8/layout/orgChart1" loCatId="hierarchy" qsTypeId="urn:microsoft.com/office/officeart/2005/8/quickstyle/simple1" qsCatId="simple" csTypeId="urn:microsoft.com/office/officeart/2005/8/colors/accent1_2" csCatId="accent1"/>
      <dgm:spPr/>
    </dgm:pt>
    <dgm:pt modelId="{E1E6B784-10DD-45F7-B5E1-136B12E381CB}" type="pres">
      <dgm:prSet presAssocID="{93498635-CEB2-4848-A1C5-9E14DE287CB7}" presName="hierChild1" presStyleCnt="0">
        <dgm:presLayoutVars>
          <dgm:orgChart val="1"/>
          <dgm:chPref val="1"/>
          <dgm:dir/>
          <dgm:animOne val="branch"/>
          <dgm:animLvl val="lvl"/>
          <dgm:resizeHandles/>
        </dgm:presLayoutVars>
      </dgm:prSet>
      <dgm:spPr/>
    </dgm:pt>
  </dgm:ptLst>
  <dgm:cxnLst>
    <dgm:cxn modelId="{9797423D-DF4A-426D-B535-9F452891AD11}" type="presOf" srcId="{93498635-CEB2-4848-A1C5-9E14DE287CB7}" destId="{E1E6B784-10DD-45F7-B5E1-136B12E381CB}" srcOrd="0"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 Id="rId5" Type="http://schemas.openxmlformats.org/officeDocument/2006/relationships/image" Target="../media/image22.wmf"/><Relationship Id="rId4"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 Id="rId5" Type="http://schemas.openxmlformats.org/officeDocument/2006/relationships/image" Target="../media/image27.wmf"/><Relationship Id="rId4" Type="http://schemas.openxmlformats.org/officeDocument/2006/relationships/image" Target="../media/image2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200">
                <a:latin typeface="Chalet-LondonNineteenEighty" charset="0"/>
                <a:ea typeface="ＭＳ Ｐゴシック" charset="-128"/>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0" hangingPunct="0">
              <a:defRPr sz="1200">
                <a:latin typeface="Chalet-LondonNineteenEighty" charset="0"/>
                <a:ea typeface="ＭＳ Ｐゴシック" charset="-128"/>
                <a:cs typeface="+mn-cs"/>
              </a:defRPr>
            </a:lvl1pPr>
          </a:lstStyle>
          <a:p>
            <a:pPr>
              <a:defRPr/>
            </a:pPr>
            <a:fld id="{6E73B6E1-1D91-4D7D-A2C1-FA356A2DF0F9}" type="datetime1">
              <a:rPr lang="en-US"/>
              <a:pPr>
                <a:defRPr/>
              </a:pPr>
              <a:t>8/5/2014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0" hangingPunct="0">
              <a:defRPr sz="1200">
                <a:latin typeface="Chalet-LondonNineteenEighty" charset="0"/>
                <a:ea typeface="ＭＳ Ｐゴシック" charset="-128"/>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latin typeface="Chalet-LondonNineteenEighty" charset="0"/>
                <a:ea typeface="ＭＳ Ｐゴシック" charset="-128"/>
                <a:cs typeface="+mn-cs"/>
              </a:defRPr>
            </a:lvl1pPr>
          </a:lstStyle>
          <a:p>
            <a:pPr>
              <a:defRPr/>
            </a:pPr>
            <a:fld id="{20572853-0B1B-4601-B96E-0B1F8311157F}" type="slidenum">
              <a:rPr lang="en-US"/>
              <a:pPr>
                <a:defRPr/>
              </a:pPr>
              <a:t>‹#›</a:t>
            </a:fld>
            <a:endParaRPr lang="en-US"/>
          </a:p>
        </p:txBody>
      </p:sp>
    </p:spTree>
    <p:extLst>
      <p:ext uri="{BB962C8B-B14F-4D97-AF65-F5344CB8AC3E}">
        <p14:creationId xmlns:p14="http://schemas.microsoft.com/office/powerpoint/2010/main" val="24102997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200">
                <a:latin typeface="Chalet-LondonNineteenEighty" charset="0"/>
                <a:ea typeface="ＭＳ Ｐゴシック" charset="-128"/>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0" hangingPunct="0">
              <a:defRPr sz="1200">
                <a:latin typeface="Chalet-LondonNineteenEighty" charset="0"/>
                <a:ea typeface="ＭＳ Ｐゴシック" charset="-128"/>
                <a:cs typeface="+mn-cs"/>
              </a:defRPr>
            </a:lvl1pPr>
          </a:lstStyle>
          <a:p>
            <a:pPr>
              <a:defRPr/>
            </a:pPr>
            <a:fld id="{751E6374-EEC6-4FC1-93CE-4F5EA3FD108B}" type="datetime1">
              <a:rPr lang="en-US"/>
              <a:pPr>
                <a:defRPr/>
              </a:pPr>
              <a:t>8/5/2014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0" hangingPunct="0">
              <a:defRPr sz="1200">
                <a:latin typeface="Chalet-LondonNineteenEighty" charset="0"/>
                <a:ea typeface="ＭＳ Ｐゴシック" charset="-128"/>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latin typeface="Chalet-LondonNineteenEighty" charset="0"/>
                <a:ea typeface="ＭＳ Ｐゴシック" charset="-128"/>
                <a:cs typeface="+mn-cs"/>
              </a:defRPr>
            </a:lvl1pPr>
          </a:lstStyle>
          <a:p>
            <a:pPr>
              <a:defRPr/>
            </a:pPr>
            <a:fld id="{CC30645F-EB48-40DD-9357-B6027F47CE84}" type="slidenum">
              <a:rPr lang="en-US"/>
              <a:pPr>
                <a:defRPr/>
              </a:pPr>
              <a:t>‹#›</a:t>
            </a:fld>
            <a:endParaRPr lang="en-US"/>
          </a:p>
        </p:txBody>
      </p:sp>
    </p:spTree>
    <p:extLst>
      <p:ext uri="{BB962C8B-B14F-4D97-AF65-F5344CB8AC3E}">
        <p14:creationId xmlns:p14="http://schemas.microsoft.com/office/powerpoint/2010/main" val="209584817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halet-LondonNineteenEighty"/>
                <a:ea typeface="MS PGothic" pitchFamily="34" charset="-128"/>
              </a:defRPr>
            </a:lvl1pPr>
            <a:lvl2pPr marL="742950" indent="-285750" eaLnBrk="0" hangingPunct="0">
              <a:defRPr sz="2400">
                <a:solidFill>
                  <a:schemeClr val="tx1"/>
                </a:solidFill>
                <a:latin typeface="Chalet-LondonNineteenEighty"/>
                <a:ea typeface="MS PGothic" pitchFamily="34" charset="-128"/>
              </a:defRPr>
            </a:lvl2pPr>
            <a:lvl3pPr marL="1143000" indent="-228600" eaLnBrk="0" hangingPunct="0">
              <a:defRPr sz="2400">
                <a:solidFill>
                  <a:schemeClr val="tx1"/>
                </a:solidFill>
                <a:latin typeface="Chalet-LondonNineteenEighty"/>
                <a:ea typeface="MS PGothic" pitchFamily="34" charset="-128"/>
              </a:defRPr>
            </a:lvl3pPr>
            <a:lvl4pPr marL="1600200" indent="-228600" eaLnBrk="0" hangingPunct="0">
              <a:defRPr sz="2400">
                <a:solidFill>
                  <a:schemeClr val="tx1"/>
                </a:solidFill>
                <a:latin typeface="Chalet-LondonNineteenEighty"/>
                <a:ea typeface="MS PGothic" pitchFamily="34" charset="-128"/>
              </a:defRPr>
            </a:lvl4pPr>
            <a:lvl5pPr marL="2057400" indent="-228600" eaLnBrk="0" hangingPunct="0">
              <a:defRPr sz="2400">
                <a:solidFill>
                  <a:schemeClr val="tx1"/>
                </a:solidFill>
                <a:latin typeface="Chalet-LondonNineteenEighty"/>
                <a:ea typeface="MS PGothic" pitchFamily="34" charset="-128"/>
              </a:defRPr>
            </a:lvl5pPr>
            <a:lvl6pPr marL="2514600" indent="-228600" eaLnBrk="0" fontAlgn="base" hangingPunct="0">
              <a:spcBef>
                <a:spcPct val="0"/>
              </a:spcBef>
              <a:spcAft>
                <a:spcPct val="0"/>
              </a:spcAft>
              <a:defRPr sz="2400">
                <a:solidFill>
                  <a:schemeClr val="tx1"/>
                </a:solidFill>
                <a:latin typeface="Chalet-LondonNineteenEighty"/>
                <a:ea typeface="MS PGothic" pitchFamily="34" charset="-128"/>
              </a:defRPr>
            </a:lvl6pPr>
            <a:lvl7pPr marL="2971800" indent="-228600" eaLnBrk="0" fontAlgn="base" hangingPunct="0">
              <a:spcBef>
                <a:spcPct val="0"/>
              </a:spcBef>
              <a:spcAft>
                <a:spcPct val="0"/>
              </a:spcAft>
              <a:defRPr sz="2400">
                <a:solidFill>
                  <a:schemeClr val="tx1"/>
                </a:solidFill>
                <a:latin typeface="Chalet-LondonNineteenEighty"/>
                <a:ea typeface="MS PGothic" pitchFamily="34" charset="-128"/>
              </a:defRPr>
            </a:lvl7pPr>
            <a:lvl8pPr marL="3429000" indent="-228600" eaLnBrk="0" fontAlgn="base" hangingPunct="0">
              <a:spcBef>
                <a:spcPct val="0"/>
              </a:spcBef>
              <a:spcAft>
                <a:spcPct val="0"/>
              </a:spcAft>
              <a:defRPr sz="2400">
                <a:solidFill>
                  <a:schemeClr val="tx1"/>
                </a:solidFill>
                <a:latin typeface="Chalet-LondonNineteenEighty"/>
                <a:ea typeface="MS PGothic" pitchFamily="34" charset="-128"/>
              </a:defRPr>
            </a:lvl8pPr>
            <a:lvl9pPr marL="3886200" indent="-228600" eaLnBrk="0" fontAlgn="base" hangingPunct="0">
              <a:spcBef>
                <a:spcPct val="0"/>
              </a:spcBef>
              <a:spcAft>
                <a:spcPct val="0"/>
              </a:spcAft>
              <a:defRPr sz="2400">
                <a:solidFill>
                  <a:schemeClr val="tx1"/>
                </a:solidFill>
                <a:latin typeface="Chalet-LondonNineteenEighty"/>
                <a:ea typeface="MS PGothic" pitchFamily="34" charset="-128"/>
              </a:defRPr>
            </a:lvl9pPr>
          </a:lstStyle>
          <a:p>
            <a:fld id="{0362ED93-3046-4CE4-AEFD-3D32197F59B7}" type="slidenum">
              <a:rPr lang="en-US" altLang="en-US" sz="1200" smtClean="0"/>
              <a:pPr/>
              <a:t>1</a:t>
            </a:fld>
            <a:endParaRPr lang="en-US" altLang="en-US" sz="12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3BF93D8-ECEF-4594-A5AD-A3FEF5F9FB79}" type="slidenum">
              <a:rPr lang="en-US" smtClean="0">
                <a:solidFill>
                  <a:prstClr val="black"/>
                </a:solidFill>
              </a:rPr>
              <a:pPr/>
              <a:t>11</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02756" indent="-270291" eaLnBrk="0" hangingPunct="0">
              <a:defRPr>
                <a:solidFill>
                  <a:schemeClr val="tx1"/>
                </a:solidFill>
                <a:latin typeface="Arial" charset="0"/>
              </a:defRPr>
            </a:lvl2pPr>
            <a:lvl3pPr marL="1081164" indent="-216233" eaLnBrk="0" hangingPunct="0">
              <a:defRPr>
                <a:solidFill>
                  <a:schemeClr val="tx1"/>
                </a:solidFill>
                <a:latin typeface="Arial" charset="0"/>
              </a:defRPr>
            </a:lvl3pPr>
            <a:lvl4pPr marL="1513629" indent="-216233" eaLnBrk="0" hangingPunct="0">
              <a:defRPr>
                <a:solidFill>
                  <a:schemeClr val="tx1"/>
                </a:solidFill>
                <a:latin typeface="Arial" charset="0"/>
              </a:defRPr>
            </a:lvl4pPr>
            <a:lvl5pPr marL="1946095" indent="-216233" eaLnBrk="0" hangingPunct="0">
              <a:defRPr>
                <a:solidFill>
                  <a:schemeClr val="tx1"/>
                </a:solidFill>
                <a:latin typeface="Arial" charset="0"/>
              </a:defRPr>
            </a:lvl5pPr>
            <a:lvl6pPr marL="2378560" indent="-216233" eaLnBrk="0" fontAlgn="base" hangingPunct="0">
              <a:spcBef>
                <a:spcPct val="0"/>
              </a:spcBef>
              <a:spcAft>
                <a:spcPct val="0"/>
              </a:spcAft>
              <a:defRPr>
                <a:solidFill>
                  <a:schemeClr val="tx1"/>
                </a:solidFill>
                <a:latin typeface="Arial" charset="0"/>
              </a:defRPr>
            </a:lvl6pPr>
            <a:lvl7pPr marL="2811026" indent="-216233" eaLnBrk="0" fontAlgn="base" hangingPunct="0">
              <a:spcBef>
                <a:spcPct val="0"/>
              </a:spcBef>
              <a:spcAft>
                <a:spcPct val="0"/>
              </a:spcAft>
              <a:defRPr>
                <a:solidFill>
                  <a:schemeClr val="tx1"/>
                </a:solidFill>
                <a:latin typeface="Arial" charset="0"/>
              </a:defRPr>
            </a:lvl7pPr>
            <a:lvl8pPr marL="3243491" indent="-216233" eaLnBrk="0" fontAlgn="base" hangingPunct="0">
              <a:spcBef>
                <a:spcPct val="0"/>
              </a:spcBef>
              <a:spcAft>
                <a:spcPct val="0"/>
              </a:spcAft>
              <a:defRPr>
                <a:solidFill>
                  <a:schemeClr val="tx1"/>
                </a:solidFill>
                <a:latin typeface="Arial" charset="0"/>
              </a:defRPr>
            </a:lvl8pPr>
            <a:lvl9pPr marL="3675957" indent="-216233" eaLnBrk="0" fontAlgn="base" hangingPunct="0">
              <a:spcBef>
                <a:spcPct val="0"/>
              </a:spcBef>
              <a:spcAft>
                <a:spcPct val="0"/>
              </a:spcAft>
              <a:defRPr>
                <a:solidFill>
                  <a:schemeClr val="tx1"/>
                </a:solidFill>
                <a:latin typeface="Arial" charset="0"/>
              </a:defRPr>
            </a:lvl9pPr>
          </a:lstStyle>
          <a:p>
            <a:pPr eaLnBrk="1" hangingPunct="1"/>
            <a:fld id="{2A443062-8DE6-49A6-B12E-D501091C36FE}" type="slidenum">
              <a:rPr lang="en-US" smtClean="0"/>
              <a:pPr eaLnBrk="1" hangingPunct="1"/>
              <a:t>13</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02756" indent="-270291" eaLnBrk="0" hangingPunct="0">
              <a:defRPr>
                <a:solidFill>
                  <a:schemeClr val="tx1"/>
                </a:solidFill>
                <a:latin typeface="Arial" charset="0"/>
              </a:defRPr>
            </a:lvl2pPr>
            <a:lvl3pPr marL="1081164" indent="-216233" eaLnBrk="0" hangingPunct="0">
              <a:defRPr>
                <a:solidFill>
                  <a:schemeClr val="tx1"/>
                </a:solidFill>
                <a:latin typeface="Arial" charset="0"/>
              </a:defRPr>
            </a:lvl3pPr>
            <a:lvl4pPr marL="1513629" indent="-216233" eaLnBrk="0" hangingPunct="0">
              <a:defRPr>
                <a:solidFill>
                  <a:schemeClr val="tx1"/>
                </a:solidFill>
                <a:latin typeface="Arial" charset="0"/>
              </a:defRPr>
            </a:lvl4pPr>
            <a:lvl5pPr marL="1946095" indent="-216233" eaLnBrk="0" hangingPunct="0">
              <a:defRPr>
                <a:solidFill>
                  <a:schemeClr val="tx1"/>
                </a:solidFill>
                <a:latin typeface="Arial" charset="0"/>
              </a:defRPr>
            </a:lvl5pPr>
            <a:lvl6pPr marL="2378560" indent="-216233" eaLnBrk="0" fontAlgn="base" hangingPunct="0">
              <a:spcBef>
                <a:spcPct val="0"/>
              </a:spcBef>
              <a:spcAft>
                <a:spcPct val="0"/>
              </a:spcAft>
              <a:defRPr>
                <a:solidFill>
                  <a:schemeClr val="tx1"/>
                </a:solidFill>
                <a:latin typeface="Arial" charset="0"/>
              </a:defRPr>
            </a:lvl6pPr>
            <a:lvl7pPr marL="2811026" indent="-216233" eaLnBrk="0" fontAlgn="base" hangingPunct="0">
              <a:spcBef>
                <a:spcPct val="0"/>
              </a:spcBef>
              <a:spcAft>
                <a:spcPct val="0"/>
              </a:spcAft>
              <a:defRPr>
                <a:solidFill>
                  <a:schemeClr val="tx1"/>
                </a:solidFill>
                <a:latin typeface="Arial" charset="0"/>
              </a:defRPr>
            </a:lvl7pPr>
            <a:lvl8pPr marL="3243491" indent="-216233" eaLnBrk="0" fontAlgn="base" hangingPunct="0">
              <a:spcBef>
                <a:spcPct val="0"/>
              </a:spcBef>
              <a:spcAft>
                <a:spcPct val="0"/>
              </a:spcAft>
              <a:defRPr>
                <a:solidFill>
                  <a:schemeClr val="tx1"/>
                </a:solidFill>
                <a:latin typeface="Arial" charset="0"/>
              </a:defRPr>
            </a:lvl8pPr>
            <a:lvl9pPr marL="3675957" indent="-216233" eaLnBrk="0" fontAlgn="base" hangingPunct="0">
              <a:spcBef>
                <a:spcPct val="0"/>
              </a:spcBef>
              <a:spcAft>
                <a:spcPct val="0"/>
              </a:spcAft>
              <a:defRPr>
                <a:solidFill>
                  <a:schemeClr val="tx1"/>
                </a:solidFill>
                <a:latin typeface="Arial" charset="0"/>
              </a:defRPr>
            </a:lvl9pPr>
          </a:lstStyle>
          <a:p>
            <a:pPr eaLnBrk="1" hangingPunct="1"/>
            <a:fld id="{2A443062-8DE6-49A6-B12E-D501091C36FE}" type="slidenum">
              <a:rPr lang="en-US" smtClean="0"/>
              <a:pPr eaLnBrk="1" hangingPunct="1"/>
              <a:t>14</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02756" indent="-270291" eaLnBrk="0" hangingPunct="0">
              <a:defRPr>
                <a:solidFill>
                  <a:schemeClr val="tx1"/>
                </a:solidFill>
                <a:latin typeface="Arial" charset="0"/>
              </a:defRPr>
            </a:lvl2pPr>
            <a:lvl3pPr marL="1081164" indent="-216233" eaLnBrk="0" hangingPunct="0">
              <a:defRPr>
                <a:solidFill>
                  <a:schemeClr val="tx1"/>
                </a:solidFill>
                <a:latin typeface="Arial" charset="0"/>
              </a:defRPr>
            </a:lvl3pPr>
            <a:lvl4pPr marL="1513629" indent="-216233" eaLnBrk="0" hangingPunct="0">
              <a:defRPr>
                <a:solidFill>
                  <a:schemeClr val="tx1"/>
                </a:solidFill>
                <a:latin typeface="Arial" charset="0"/>
              </a:defRPr>
            </a:lvl4pPr>
            <a:lvl5pPr marL="1946095" indent="-216233" eaLnBrk="0" hangingPunct="0">
              <a:defRPr>
                <a:solidFill>
                  <a:schemeClr val="tx1"/>
                </a:solidFill>
                <a:latin typeface="Arial" charset="0"/>
              </a:defRPr>
            </a:lvl5pPr>
            <a:lvl6pPr marL="2378560" indent="-216233" eaLnBrk="0" fontAlgn="base" hangingPunct="0">
              <a:spcBef>
                <a:spcPct val="0"/>
              </a:spcBef>
              <a:spcAft>
                <a:spcPct val="0"/>
              </a:spcAft>
              <a:defRPr>
                <a:solidFill>
                  <a:schemeClr val="tx1"/>
                </a:solidFill>
                <a:latin typeface="Arial" charset="0"/>
              </a:defRPr>
            </a:lvl6pPr>
            <a:lvl7pPr marL="2811026" indent="-216233" eaLnBrk="0" fontAlgn="base" hangingPunct="0">
              <a:spcBef>
                <a:spcPct val="0"/>
              </a:spcBef>
              <a:spcAft>
                <a:spcPct val="0"/>
              </a:spcAft>
              <a:defRPr>
                <a:solidFill>
                  <a:schemeClr val="tx1"/>
                </a:solidFill>
                <a:latin typeface="Arial" charset="0"/>
              </a:defRPr>
            </a:lvl7pPr>
            <a:lvl8pPr marL="3243491" indent="-216233" eaLnBrk="0" fontAlgn="base" hangingPunct="0">
              <a:spcBef>
                <a:spcPct val="0"/>
              </a:spcBef>
              <a:spcAft>
                <a:spcPct val="0"/>
              </a:spcAft>
              <a:defRPr>
                <a:solidFill>
                  <a:schemeClr val="tx1"/>
                </a:solidFill>
                <a:latin typeface="Arial" charset="0"/>
              </a:defRPr>
            </a:lvl8pPr>
            <a:lvl9pPr marL="3675957" indent="-216233" eaLnBrk="0" fontAlgn="base" hangingPunct="0">
              <a:spcBef>
                <a:spcPct val="0"/>
              </a:spcBef>
              <a:spcAft>
                <a:spcPct val="0"/>
              </a:spcAft>
              <a:defRPr>
                <a:solidFill>
                  <a:schemeClr val="tx1"/>
                </a:solidFill>
                <a:latin typeface="Arial" charset="0"/>
              </a:defRPr>
            </a:lvl9pPr>
          </a:lstStyle>
          <a:p>
            <a:pPr eaLnBrk="1" hangingPunct="1"/>
            <a:fld id="{2A443062-8DE6-49A6-B12E-D501091C36FE}" type="slidenum">
              <a:rPr lang="en-US" smtClean="0"/>
              <a:pPr eaLnBrk="1" hangingPunct="1"/>
              <a:t>15</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
          <p:cNvSpPr txBox="1">
            <a:spLocks noGrp="1" noChangeArrowheads="1"/>
          </p:cNvSpPr>
          <p:nvPr/>
        </p:nvSpPr>
        <p:spPr bwMode="auto">
          <a:xfrm>
            <a:off x="6793367" y="4954985"/>
            <a:ext cx="5228544" cy="25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97" tIns="47499" rIns="94997" bIns="47499" anchor="b"/>
          <a:lstStyle>
            <a:lvl1pPr algn="l" defTabSz="949325" eaLnBrk="0" hangingPunct="0">
              <a:defRPr>
                <a:solidFill>
                  <a:schemeClr val="tx1"/>
                </a:solidFill>
                <a:latin typeface="Arial" charset="0"/>
              </a:defRPr>
            </a:lvl1pPr>
            <a:lvl2pPr marL="771525" indent="-296863" algn="l" defTabSz="949325" eaLnBrk="0" hangingPunct="0">
              <a:defRPr>
                <a:solidFill>
                  <a:schemeClr val="tx1"/>
                </a:solidFill>
                <a:latin typeface="Arial" charset="0"/>
              </a:defRPr>
            </a:lvl2pPr>
            <a:lvl3pPr marL="1187450" indent="-238125" algn="l" defTabSz="949325" eaLnBrk="0" hangingPunct="0">
              <a:defRPr>
                <a:solidFill>
                  <a:schemeClr val="tx1"/>
                </a:solidFill>
                <a:latin typeface="Arial" charset="0"/>
              </a:defRPr>
            </a:lvl3pPr>
            <a:lvl4pPr marL="1662113" indent="-236538" algn="l" defTabSz="949325" eaLnBrk="0" hangingPunct="0">
              <a:defRPr>
                <a:solidFill>
                  <a:schemeClr val="tx1"/>
                </a:solidFill>
                <a:latin typeface="Arial" charset="0"/>
              </a:defRPr>
            </a:lvl4pPr>
            <a:lvl5pPr marL="2138363" indent="-238125" algn="l" defTabSz="949325" eaLnBrk="0" hangingPunct="0">
              <a:defRPr>
                <a:solidFill>
                  <a:schemeClr val="tx1"/>
                </a:solidFill>
                <a:latin typeface="Arial" charset="0"/>
              </a:defRPr>
            </a:lvl5pPr>
            <a:lvl6pPr marL="2595563" indent="-238125" defTabSz="949325" eaLnBrk="0" fontAlgn="base" hangingPunct="0">
              <a:spcBef>
                <a:spcPct val="0"/>
              </a:spcBef>
              <a:spcAft>
                <a:spcPct val="0"/>
              </a:spcAft>
              <a:defRPr>
                <a:solidFill>
                  <a:schemeClr val="tx1"/>
                </a:solidFill>
                <a:latin typeface="Arial" charset="0"/>
              </a:defRPr>
            </a:lvl6pPr>
            <a:lvl7pPr marL="3052763" indent="-238125" defTabSz="949325" eaLnBrk="0" fontAlgn="base" hangingPunct="0">
              <a:spcBef>
                <a:spcPct val="0"/>
              </a:spcBef>
              <a:spcAft>
                <a:spcPct val="0"/>
              </a:spcAft>
              <a:defRPr>
                <a:solidFill>
                  <a:schemeClr val="tx1"/>
                </a:solidFill>
                <a:latin typeface="Arial" charset="0"/>
              </a:defRPr>
            </a:lvl7pPr>
            <a:lvl8pPr marL="3509963" indent="-238125" defTabSz="949325" eaLnBrk="0" fontAlgn="base" hangingPunct="0">
              <a:spcBef>
                <a:spcPct val="0"/>
              </a:spcBef>
              <a:spcAft>
                <a:spcPct val="0"/>
              </a:spcAft>
              <a:defRPr>
                <a:solidFill>
                  <a:schemeClr val="tx1"/>
                </a:solidFill>
                <a:latin typeface="Arial" charset="0"/>
              </a:defRPr>
            </a:lvl8pPr>
            <a:lvl9pPr marL="3967163" indent="-238125" defTabSz="949325" eaLnBrk="0" fontAlgn="base" hangingPunct="0">
              <a:spcBef>
                <a:spcPct val="0"/>
              </a:spcBef>
              <a:spcAft>
                <a:spcPct val="0"/>
              </a:spcAft>
              <a:defRPr>
                <a:solidFill>
                  <a:schemeClr val="tx1"/>
                </a:solidFill>
                <a:latin typeface="Arial" charset="0"/>
              </a:defRPr>
            </a:lvl9pPr>
          </a:lstStyle>
          <a:p>
            <a:pPr algn="r" eaLnBrk="1" hangingPunct="1"/>
            <a:fld id="{518E6E02-38E8-4DDA-ABB0-E94AE57FA9EB}" type="slidenum">
              <a:rPr lang="en-US" sz="1200">
                <a:latin typeface="Times New Roman" pitchFamily="18" charset="0"/>
              </a:rPr>
              <a:pPr algn="r" eaLnBrk="1" hangingPunct="1"/>
              <a:t>16</a:t>
            </a:fld>
            <a:endParaRPr lang="en-US" sz="1200">
              <a:latin typeface="Times New Roman" pitchFamily="18" charset="0"/>
            </a:endParaRPr>
          </a:p>
        </p:txBody>
      </p:sp>
      <p:sp>
        <p:nvSpPr>
          <p:cNvPr id="153603" name="Rectangle 112641"/>
          <p:cNvSpPr>
            <a:spLocks noGrp="1" noRot="1" noChangeAspect="1" noChangeArrowheads="1" noTextEdit="1"/>
          </p:cNvSpPr>
          <p:nvPr>
            <p:ph type="sldImg"/>
          </p:nvPr>
        </p:nvSpPr>
        <p:spPr>
          <a:xfrm>
            <a:off x="6038850" y="1363663"/>
            <a:ext cx="0" cy="0"/>
          </a:xfrm>
          <a:noFill/>
          <a:ln cap="flat">
            <a:headEnd type="none" w="med" len="med"/>
            <a:tailEnd type="none" w="med" len="med"/>
          </a:ln>
        </p:spPr>
      </p:sp>
      <p:sp>
        <p:nvSpPr>
          <p:cNvPr id="153604" name="Rectangle 112642"/>
          <p:cNvSpPr>
            <a:spLocks noGrp="1" noChangeArrowheads="1"/>
          </p:cNvSpPr>
          <p:nvPr>
            <p:ph type="body" idx="1"/>
          </p:nvPr>
        </p:nvSpPr>
        <p:spPr>
          <a:xfrm>
            <a:off x="1610179" y="2387204"/>
            <a:ext cx="2111375" cy="156765"/>
          </a:xfrm>
          <a:noFill/>
          <a:ln/>
        </p:spPr>
        <p:txBody>
          <a:bodyPr lIns="96574" tIns="48286" rIns="96574" bIns="48286"/>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
          <p:cNvSpPr txBox="1">
            <a:spLocks noGrp="1" noChangeArrowheads="1"/>
          </p:cNvSpPr>
          <p:nvPr/>
        </p:nvSpPr>
        <p:spPr bwMode="auto">
          <a:xfrm>
            <a:off x="6793367" y="4954985"/>
            <a:ext cx="5228544" cy="25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97" tIns="47499" rIns="94997" bIns="47499" anchor="b"/>
          <a:lstStyle>
            <a:lvl1pPr algn="l" defTabSz="949325" eaLnBrk="0" hangingPunct="0">
              <a:defRPr>
                <a:solidFill>
                  <a:schemeClr val="tx1"/>
                </a:solidFill>
                <a:latin typeface="Arial" charset="0"/>
              </a:defRPr>
            </a:lvl1pPr>
            <a:lvl2pPr marL="771525" indent="-296863" algn="l" defTabSz="949325" eaLnBrk="0" hangingPunct="0">
              <a:defRPr>
                <a:solidFill>
                  <a:schemeClr val="tx1"/>
                </a:solidFill>
                <a:latin typeface="Arial" charset="0"/>
              </a:defRPr>
            </a:lvl2pPr>
            <a:lvl3pPr marL="1187450" indent="-238125" algn="l" defTabSz="949325" eaLnBrk="0" hangingPunct="0">
              <a:defRPr>
                <a:solidFill>
                  <a:schemeClr val="tx1"/>
                </a:solidFill>
                <a:latin typeface="Arial" charset="0"/>
              </a:defRPr>
            </a:lvl3pPr>
            <a:lvl4pPr marL="1662113" indent="-236538" algn="l" defTabSz="949325" eaLnBrk="0" hangingPunct="0">
              <a:defRPr>
                <a:solidFill>
                  <a:schemeClr val="tx1"/>
                </a:solidFill>
                <a:latin typeface="Arial" charset="0"/>
              </a:defRPr>
            </a:lvl4pPr>
            <a:lvl5pPr marL="2138363" indent="-238125" algn="l" defTabSz="949325" eaLnBrk="0" hangingPunct="0">
              <a:defRPr>
                <a:solidFill>
                  <a:schemeClr val="tx1"/>
                </a:solidFill>
                <a:latin typeface="Arial" charset="0"/>
              </a:defRPr>
            </a:lvl5pPr>
            <a:lvl6pPr marL="2595563" indent="-238125" defTabSz="949325" eaLnBrk="0" fontAlgn="base" hangingPunct="0">
              <a:spcBef>
                <a:spcPct val="0"/>
              </a:spcBef>
              <a:spcAft>
                <a:spcPct val="0"/>
              </a:spcAft>
              <a:defRPr>
                <a:solidFill>
                  <a:schemeClr val="tx1"/>
                </a:solidFill>
                <a:latin typeface="Arial" charset="0"/>
              </a:defRPr>
            </a:lvl6pPr>
            <a:lvl7pPr marL="3052763" indent="-238125" defTabSz="949325" eaLnBrk="0" fontAlgn="base" hangingPunct="0">
              <a:spcBef>
                <a:spcPct val="0"/>
              </a:spcBef>
              <a:spcAft>
                <a:spcPct val="0"/>
              </a:spcAft>
              <a:defRPr>
                <a:solidFill>
                  <a:schemeClr val="tx1"/>
                </a:solidFill>
                <a:latin typeface="Arial" charset="0"/>
              </a:defRPr>
            </a:lvl7pPr>
            <a:lvl8pPr marL="3509963" indent="-238125" defTabSz="949325" eaLnBrk="0" fontAlgn="base" hangingPunct="0">
              <a:spcBef>
                <a:spcPct val="0"/>
              </a:spcBef>
              <a:spcAft>
                <a:spcPct val="0"/>
              </a:spcAft>
              <a:defRPr>
                <a:solidFill>
                  <a:schemeClr val="tx1"/>
                </a:solidFill>
                <a:latin typeface="Arial" charset="0"/>
              </a:defRPr>
            </a:lvl8pPr>
            <a:lvl9pPr marL="3967163" indent="-238125" defTabSz="949325" eaLnBrk="0" fontAlgn="base" hangingPunct="0">
              <a:spcBef>
                <a:spcPct val="0"/>
              </a:spcBef>
              <a:spcAft>
                <a:spcPct val="0"/>
              </a:spcAft>
              <a:defRPr>
                <a:solidFill>
                  <a:schemeClr val="tx1"/>
                </a:solidFill>
                <a:latin typeface="Arial" charset="0"/>
              </a:defRPr>
            </a:lvl9pPr>
          </a:lstStyle>
          <a:p>
            <a:pPr algn="r" eaLnBrk="1" hangingPunct="1"/>
            <a:fld id="{518E6E02-38E8-4DDA-ABB0-E94AE57FA9EB}" type="slidenum">
              <a:rPr lang="en-US" sz="1200">
                <a:latin typeface="Times New Roman" pitchFamily="18" charset="0"/>
              </a:rPr>
              <a:pPr algn="r" eaLnBrk="1" hangingPunct="1"/>
              <a:t>17</a:t>
            </a:fld>
            <a:endParaRPr lang="en-US" sz="1200">
              <a:latin typeface="Times New Roman" pitchFamily="18" charset="0"/>
            </a:endParaRPr>
          </a:p>
        </p:txBody>
      </p:sp>
      <p:sp>
        <p:nvSpPr>
          <p:cNvPr id="153603" name="Rectangle 112641"/>
          <p:cNvSpPr>
            <a:spLocks noGrp="1" noRot="1" noChangeAspect="1" noChangeArrowheads="1" noTextEdit="1"/>
          </p:cNvSpPr>
          <p:nvPr>
            <p:ph type="sldImg"/>
          </p:nvPr>
        </p:nvSpPr>
        <p:spPr>
          <a:xfrm>
            <a:off x="6038850" y="1363663"/>
            <a:ext cx="0" cy="0"/>
          </a:xfrm>
          <a:noFill/>
          <a:ln cap="flat">
            <a:headEnd type="none" w="med" len="med"/>
            <a:tailEnd type="none" w="med" len="med"/>
          </a:ln>
        </p:spPr>
      </p:sp>
      <p:sp>
        <p:nvSpPr>
          <p:cNvPr id="153604" name="Rectangle 112642"/>
          <p:cNvSpPr>
            <a:spLocks noGrp="1" noChangeArrowheads="1"/>
          </p:cNvSpPr>
          <p:nvPr>
            <p:ph type="body" idx="1"/>
          </p:nvPr>
        </p:nvSpPr>
        <p:spPr>
          <a:xfrm>
            <a:off x="1610179" y="2387204"/>
            <a:ext cx="2111375" cy="156765"/>
          </a:xfrm>
          <a:noFill/>
          <a:ln/>
        </p:spPr>
        <p:txBody>
          <a:bodyPr lIns="96574" tIns="48286" rIns="96574" bIns="48286"/>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
          <p:cNvSpPr txBox="1">
            <a:spLocks noGrp="1" noChangeArrowheads="1"/>
          </p:cNvSpPr>
          <p:nvPr/>
        </p:nvSpPr>
        <p:spPr bwMode="auto">
          <a:xfrm>
            <a:off x="6793367" y="4954985"/>
            <a:ext cx="5228544" cy="25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97" tIns="47499" rIns="94997" bIns="47499" anchor="b"/>
          <a:lstStyle>
            <a:lvl1pPr algn="l" defTabSz="949325" eaLnBrk="0" hangingPunct="0">
              <a:defRPr>
                <a:solidFill>
                  <a:schemeClr val="tx1"/>
                </a:solidFill>
                <a:latin typeface="Arial" charset="0"/>
              </a:defRPr>
            </a:lvl1pPr>
            <a:lvl2pPr marL="771525" indent="-296863" algn="l" defTabSz="949325" eaLnBrk="0" hangingPunct="0">
              <a:defRPr>
                <a:solidFill>
                  <a:schemeClr val="tx1"/>
                </a:solidFill>
                <a:latin typeface="Arial" charset="0"/>
              </a:defRPr>
            </a:lvl2pPr>
            <a:lvl3pPr marL="1187450" indent="-238125" algn="l" defTabSz="949325" eaLnBrk="0" hangingPunct="0">
              <a:defRPr>
                <a:solidFill>
                  <a:schemeClr val="tx1"/>
                </a:solidFill>
                <a:latin typeface="Arial" charset="0"/>
              </a:defRPr>
            </a:lvl3pPr>
            <a:lvl4pPr marL="1662113" indent="-236538" algn="l" defTabSz="949325" eaLnBrk="0" hangingPunct="0">
              <a:defRPr>
                <a:solidFill>
                  <a:schemeClr val="tx1"/>
                </a:solidFill>
                <a:latin typeface="Arial" charset="0"/>
              </a:defRPr>
            </a:lvl4pPr>
            <a:lvl5pPr marL="2138363" indent="-238125" algn="l" defTabSz="949325" eaLnBrk="0" hangingPunct="0">
              <a:defRPr>
                <a:solidFill>
                  <a:schemeClr val="tx1"/>
                </a:solidFill>
                <a:latin typeface="Arial" charset="0"/>
              </a:defRPr>
            </a:lvl5pPr>
            <a:lvl6pPr marL="2595563" indent="-238125" defTabSz="949325" eaLnBrk="0" fontAlgn="base" hangingPunct="0">
              <a:spcBef>
                <a:spcPct val="0"/>
              </a:spcBef>
              <a:spcAft>
                <a:spcPct val="0"/>
              </a:spcAft>
              <a:defRPr>
                <a:solidFill>
                  <a:schemeClr val="tx1"/>
                </a:solidFill>
                <a:latin typeface="Arial" charset="0"/>
              </a:defRPr>
            </a:lvl6pPr>
            <a:lvl7pPr marL="3052763" indent="-238125" defTabSz="949325" eaLnBrk="0" fontAlgn="base" hangingPunct="0">
              <a:spcBef>
                <a:spcPct val="0"/>
              </a:spcBef>
              <a:spcAft>
                <a:spcPct val="0"/>
              </a:spcAft>
              <a:defRPr>
                <a:solidFill>
                  <a:schemeClr val="tx1"/>
                </a:solidFill>
                <a:latin typeface="Arial" charset="0"/>
              </a:defRPr>
            </a:lvl7pPr>
            <a:lvl8pPr marL="3509963" indent="-238125" defTabSz="949325" eaLnBrk="0" fontAlgn="base" hangingPunct="0">
              <a:spcBef>
                <a:spcPct val="0"/>
              </a:spcBef>
              <a:spcAft>
                <a:spcPct val="0"/>
              </a:spcAft>
              <a:defRPr>
                <a:solidFill>
                  <a:schemeClr val="tx1"/>
                </a:solidFill>
                <a:latin typeface="Arial" charset="0"/>
              </a:defRPr>
            </a:lvl8pPr>
            <a:lvl9pPr marL="3967163" indent="-238125" defTabSz="949325" eaLnBrk="0" fontAlgn="base" hangingPunct="0">
              <a:spcBef>
                <a:spcPct val="0"/>
              </a:spcBef>
              <a:spcAft>
                <a:spcPct val="0"/>
              </a:spcAft>
              <a:defRPr>
                <a:solidFill>
                  <a:schemeClr val="tx1"/>
                </a:solidFill>
                <a:latin typeface="Arial" charset="0"/>
              </a:defRPr>
            </a:lvl9pPr>
          </a:lstStyle>
          <a:p>
            <a:pPr algn="r" eaLnBrk="1" hangingPunct="1"/>
            <a:fld id="{518E6E02-38E8-4DDA-ABB0-E94AE57FA9EB}" type="slidenum">
              <a:rPr lang="en-US" sz="1200">
                <a:latin typeface="Times New Roman" pitchFamily="18" charset="0"/>
              </a:rPr>
              <a:pPr algn="r" eaLnBrk="1" hangingPunct="1"/>
              <a:t>18</a:t>
            </a:fld>
            <a:endParaRPr lang="en-US" sz="1200">
              <a:latin typeface="Times New Roman" pitchFamily="18" charset="0"/>
            </a:endParaRPr>
          </a:p>
        </p:txBody>
      </p:sp>
      <p:sp>
        <p:nvSpPr>
          <p:cNvPr id="153603" name="Rectangle 112641"/>
          <p:cNvSpPr>
            <a:spLocks noGrp="1" noRot="1" noChangeAspect="1" noChangeArrowheads="1" noTextEdit="1"/>
          </p:cNvSpPr>
          <p:nvPr>
            <p:ph type="sldImg"/>
          </p:nvPr>
        </p:nvSpPr>
        <p:spPr>
          <a:xfrm>
            <a:off x="6038850" y="1363663"/>
            <a:ext cx="0" cy="0"/>
          </a:xfrm>
          <a:noFill/>
          <a:ln cap="flat">
            <a:headEnd type="none" w="med" len="med"/>
            <a:tailEnd type="none" w="med" len="med"/>
          </a:ln>
        </p:spPr>
      </p:sp>
      <p:sp>
        <p:nvSpPr>
          <p:cNvPr id="153604" name="Rectangle 112642"/>
          <p:cNvSpPr>
            <a:spLocks noGrp="1" noChangeArrowheads="1"/>
          </p:cNvSpPr>
          <p:nvPr>
            <p:ph type="body" idx="1"/>
          </p:nvPr>
        </p:nvSpPr>
        <p:spPr>
          <a:xfrm>
            <a:off x="1610179" y="2387204"/>
            <a:ext cx="2111375" cy="156765"/>
          </a:xfrm>
          <a:noFill/>
          <a:ln/>
        </p:spPr>
        <p:txBody>
          <a:bodyPr lIns="96574" tIns="48286" rIns="96574" bIns="48286"/>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
          <p:cNvSpPr txBox="1">
            <a:spLocks noGrp="1" noChangeArrowheads="1"/>
          </p:cNvSpPr>
          <p:nvPr/>
        </p:nvSpPr>
        <p:spPr bwMode="auto">
          <a:xfrm>
            <a:off x="6793367" y="4954985"/>
            <a:ext cx="5228544" cy="25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97" tIns="47499" rIns="94997" bIns="47499" anchor="b"/>
          <a:lstStyle>
            <a:lvl1pPr algn="l" defTabSz="949325" eaLnBrk="0" hangingPunct="0">
              <a:defRPr>
                <a:solidFill>
                  <a:schemeClr val="tx1"/>
                </a:solidFill>
                <a:latin typeface="Arial" charset="0"/>
              </a:defRPr>
            </a:lvl1pPr>
            <a:lvl2pPr marL="771525" indent="-296863" algn="l" defTabSz="949325" eaLnBrk="0" hangingPunct="0">
              <a:defRPr>
                <a:solidFill>
                  <a:schemeClr val="tx1"/>
                </a:solidFill>
                <a:latin typeface="Arial" charset="0"/>
              </a:defRPr>
            </a:lvl2pPr>
            <a:lvl3pPr marL="1187450" indent="-238125" algn="l" defTabSz="949325" eaLnBrk="0" hangingPunct="0">
              <a:defRPr>
                <a:solidFill>
                  <a:schemeClr val="tx1"/>
                </a:solidFill>
                <a:latin typeface="Arial" charset="0"/>
              </a:defRPr>
            </a:lvl3pPr>
            <a:lvl4pPr marL="1662113" indent="-236538" algn="l" defTabSz="949325" eaLnBrk="0" hangingPunct="0">
              <a:defRPr>
                <a:solidFill>
                  <a:schemeClr val="tx1"/>
                </a:solidFill>
                <a:latin typeface="Arial" charset="0"/>
              </a:defRPr>
            </a:lvl4pPr>
            <a:lvl5pPr marL="2138363" indent="-238125" algn="l" defTabSz="949325" eaLnBrk="0" hangingPunct="0">
              <a:defRPr>
                <a:solidFill>
                  <a:schemeClr val="tx1"/>
                </a:solidFill>
                <a:latin typeface="Arial" charset="0"/>
              </a:defRPr>
            </a:lvl5pPr>
            <a:lvl6pPr marL="2595563" indent="-238125" defTabSz="949325" eaLnBrk="0" fontAlgn="base" hangingPunct="0">
              <a:spcBef>
                <a:spcPct val="0"/>
              </a:spcBef>
              <a:spcAft>
                <a:spcPct val="0"/>
              </a:spcAft>
              <a:defRPr>
                <a:solidFill>
                  <a:schemeClr val="tx1"/>
                </a:solidFill>
                <a:latin typeface="Arial" charset="0"/>
              </a:defRPr>
            </a:lvl6pPr>
            <a:lvl7pPr marL="3052763" indent="-238125" defTabSz="949325" eaLnBrk="0" fontAlgn="base" hangingPunct="0">
              <a:spcBef>
                <a:spcPct val="0"/>
              </a:spcBef>
              <a:spcAft>
                <a:spcPct val="0"/>
              </a:spcAft>
              <a:defRPr>
                <a:solidFill>
                  <a:schemeClr val="tx1"/>
                </a:solidFill>
                <a:latin typeface="Arial" charset="0"/>
              </a:defRPr>
            </a:lvl7pPr>
            <a:lvl8pPr marL="3509963" indent="-238125" defTabSz="949325" eaLnBrk="0" fontAlgn="base" hangingPunct="0">
              <a:spcBef>
                <a:spcPct val="0"/>
              </a:spcBef>
              <a:spcAft>
                <a:spcPct val="0"/>
              </a:spcAft>
              <a:defRPr>
                <a:solidFill>
                  <a:schemeClr val="tx1"/>
                </a:solidFill>
                <a:latin typeface="Arial" charset="0"/>
              </a:defRPr>
            </a:lvl8pPr>
            <a:lvl9pPr marL="3967163" indent="-238125" defTabSz="949325" eaLnBrk="0" fontAlgn="base" hangingPunct="0">
              <a:spcBef>
                <a:spcPct val="0"/>
              </a:spcBef>
              <a:spcAft>
                <a:spcPct val="0"/>
              </a:spcAft>
              <a:defRPr>
                <a:solidFill>
                  <a:schemeClr val="tx1"/>
                </a:solidFill>
                <a:latin typeface="Arial" charset="0"/>
              </a:defRPr>
            </a:lvl9pPr>
          </a:lstStyle>
          <a:p>
            <a:pPr algn="r" eaLnBrk="1" hangingPunct="1"/>
            <a:fld id="{518E6E02-38E8-4DDA-ABB0-E94AE57FA9EB}" type="slidenum">
              <a:rPr lang="en-US" sz="1200">
                <a:latin typeface="Times New Roman" pitchFamily="18" charset="0"/>
              </a:rPr>
              <a:pPr algn="r" eaLnBrk="1" hangingPunct="1"/>
              <a:t>19</a:t>
            </a:fld>
            <a:endParaRPr lang="en-US" sz="1200">
              <a:latin typeface="Times New Roman" pitchFamily="18" charset="0"/>
            </a:endParaRPr>
          </a:p>
        </p:txBody>
      </p:sp>
      <p:sp>
        <p:nvSpPr>
          <p:cNvPr id="153603" name="Rectangle 112641"/>
          <p:cNvSpPr>
            <a:spLocks noGrp="1" noRot="1" noChangeAspect="1" noChangeArrowheads="1" noTextEdit="1"/>
          </p:cNvSpPr>
          <p:nvPr>
            <p:ph type="sldImg"/>
          </p:nvPr>
        </p:nvSpPr>
        <p:spPr>
          <a:xfrm>
            <a:off x="6038850" y="1363663"/>
            <a:ext cx="0" cy="0"/>
          </a:xfrm>
          <a:noFill/>
          <a:ln cap="flat">
            <a:headEnd type="none" w="med" len="med"/>
            <a:tailEnd type="none" w="med" len="med"/>
          </a:ln>
        </p:spPr>
      </p:sp>
      <p:sp>
        <p:nvSpPr>
          <p:cNvPr id="153604" name="Rectangle 112642"/>
          <p:cNvSpPr>
            <a:spLocks noGrp="1" noChangeArrowheads="1"/>
          </p:cNvSpPr>
          <p:nvPr>
            <p:ph type="body" idx="1"/>
          </p:nvPr>
        </p:nvSpPr>
        <p:spPr>
          <a:xfrm>
            <a:off x="1610179" y="2387204"/>
            <a:ext cx="2111375" cy="156765"/>
          </a:xfrm>
          <a:noFill/>
          <a:ln/>
        </p:spPr>
        <p:txBody>
          <a:bodyPr lIns="96574" tIns="48286" rIns="96574" bIns="48286"/>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
          <p:cNvSpPr txBox="1">
            <a:spLocks noGrp="1" noChangeArrowheads="1"/>
          </p:cNvSpPr>
          <p:nvPr/>
        </p:nvSpPr>
        <p:spPr bwMode="auto">
          <a:xfrm>
            <a:off x="6793367" y="4954985"/>
            <a:ext cx="5228544" cy="25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97" tIns="47499" rIns="94997" bIns="47499" anchor="b"/>
          <a:lstStyle>
            <a:lvl1pPr algn="l" defTabSz="949325" eaLnBrk="0" hangingPunct="0">
              <a:defRPr>
                <a:solidFill>
                  <a:schemeClr val="tx1"/>
                </a:solidFill>
                <a:latin typeface="Arial" charset="0"/>
              </a:defRPr>
            </a:lvl1pPr>
            <a:lvl2pPr marL="771525" indent="-296863" algn="l" defTabSz="949325" eaLnBrk="0" hangingPunct="0">
              <a:defRPr>
                <a:solidFill>
                  <a:schemeClr val="tx1"/>
                </a:solidFill>
                <a:latin typeface="Arial" charset="0"/>
              </a:defRPr>
            </a:lvl2pPr>
            <a:lvl3pPr marL="1187450" indent="-238125" algn="l" defTabSz="949325" eaLnBrk="0" hangingPunct="0">
              <a:defRPr>
                <a:solidFill>
                  <a:schemeClr val="tx1"/>
                </a:solidFill>
                <a:latin typeface="Arial" charset="0"/>
              </a:defRPr>
            </a:lvl3pPr>
            <a:lvl4pPr marL="1662113" indent="-236538" algn="l" defTabSz="949325" eaLnBrk="0" hangingPunct="0">
              <a:defRPr>
                <a:solidFill>
                  <a:schemeClr val="tx1"/>
                </a:solidFill>
                <a:latin typeface="Arial" charset="0"/>
              </a:defRPr>
            </a:lvl4pPr>
            <a:lvl5pPr marL="2138363" indent="-238125" algn="l" defTabSz="949325" eaLnBrk="0" hangingPunct="0">
              <a:defRPr>
                <a:solidFill>
                  <a:schemeClr val="tx1"/>
                </a:solidFill>
                <a:latin typeface="Arial" charset="0"/>
              </a:defRPr>
            </a:lvl5pPr>
            <a:lvl6pPr marL="2595563" indent="-238125" defTabSz="949325" eaLnBrk="0" fontAlgn="base" hangingPunct="0">
              <a:spcBef>
                <a:spcPct val="0"/>
              </a:spcBef>
              <a:spcAft>
                <a:spcPct val="0"/>
              </a:spcAft>
              <a:defRPr>
                <a:solidFill>
                  <a:schemeClr val="tx1"/>
                </a:solidFill>
                <a:latin typeface="Arial" charset="0"/>
              </a:defRPr>
            </a:lvl6pPr>
            <a:lvl7pPr marL="3052763" indent="-238125" defTabSz="949325" eaLnBrk="0" fontAlgn="base" hangingPunct="0">
              <a:spcBef>
                <a:spcPct val="0"/>
              </a:spcBef>
              <a:spcAft>
                <a:spcPct val="0"/>
              </a:spcAft>
              <a:defRPr>
                <a:solidFill>
                  <a:schemeClr val="tx1"/>
                </a:solidFill>
                <a:latin typeface="Arial" charset="0"/>
              </a:defRPr>
            </a:lvl7pPr>
            <a:lvl8pPr marL="3509963" indent="-238125" defTabSz="949325" eaLnBrk="0" fontAlgn="base" hangingPunct="0">
              <a:spcBef>
                <a:spcPct val="0"/>
              </a:spcBef>
              <a:spcAft>
                <a:spcPct val="0"/>
              </a:spcAft>
              <a:defRPr>
                <a:solidFill>
                  <a:schemeClr val="tx1"/>
                </a:solidFill>
                <a:latin typeface="Arial" charset="0"/>
              </a:defRPr>
            </a:lvl8pPr>
            <a:lvl9pPr marL="3967163" indent="-238125" defTabSz="949325" eaLnBrk="0" fontAlgn="base" hangingPunct="0">
              <a:spcBef>
                <a:spcPct val="0"/>
              </a:spcBef>
              <a:spcAft>
                <a:spcPct val="0"/>
              </a:spcAft>
              <a:defRPr>
                <a:solidFill>
                  <a:schemeClr val="tx1"/>
                </a:solidFill>
                <a:latin typeface="Arial" charset="0"/>
              </a:defRPr>
            </a:lvl9pPr>
          </a:lstStyle>
          <a:p>
            <a:pPr algn="r" eaLnBrk="1" hangingPunct="1"/>
            <a:fld id="{518E6E02-38E8-4DDA-ABB0-E94AE57FA9EB}" type="slidenum">
              <a:rPr lang="en-US" sz="1200">
                <a:latin typeface="Times New Roman" pitchFamily="18" charset="0"/>
              </a:rPr>
              <a:pPr algn="r" eaLnBrk="1" hangingPunct="1"/>
              <a:t>20</a:t>
            </a:fld>
            <a:endParaRPr lang="en-US" sz="1200">
              <a:latin typeface="Times New Roman" pitchFamily="18" charset="0"/>
            </a:endParaRPr>
          </a:p>
        </p:txBody>
      </p:sp>
      <p:sp>
        <p:nvSpPr>
          <p:cNvPr id="153603" name="Rectangle 112641"/>
          <p:cNvSpPr>
            <a:spLocks noGrp="1" noRot="1" noChangeAspect="1" noChangeArrowheads="1" noTextEdit="1"/>
          </p:cNvSpPr>
          <p:nvPr>
            <p:ph type="sldImg"/>
          </p:nvPr>
        </p:nvSpPr>
        <p:spPr>
          <a:xfrm>
            <a:off x="6038850" y="1363663"/>
            <a:ext cx="0" cy="0"/>
          </a:xfrm>
          <a:noFill/>
          <a:ln cap="flat">
            <a:headEnd type="none" w="med" len="med"/>
            <a:tailEnd type="none" w="med" len="med"/>
          </a:ln>
        </p:spPr>
      </p:sp>
      <p:sp>
        <p:nvSpPr>
          <p:cNvPr id="153604" name="Rectangle 112642"/>
          <p:cNvSpPr>
            <a:spLocks noGrp="1" noChangeArrowheads="1"/>
          </p:cNvSpPr>
          <p:nvPr>
            <p:ph type="body" idx="1"/>
          </p:nvPr>
        </p:nvSpPr>
        <p:spPr>
          <a:xfrm>
            <a:off x="1610179" y="2387204"/>
            <a:ext cx="2111375" cy="156765"/>
          </a:xfrm>
          <a:noFill/>
          <a:ln/>
        </p:spPr>
        <p:txBody>
          <a:bodyPr lIns="96574" tIns="48286" rIns="96574" bIns="48286"/>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
          <p:cNvSpPr txBox="1">
            <a:spLocks noGrp="1" noChangeArrowheads="1"/>
          </p:cNvSpPr>
          <p:nvPr/>
        </p:nvSpPr>
        <p:spPr bwMode="auto">
          <a:xfrm>
            <a:off x="6793367" y="4954985"/>
            <a:ext cx="5228544" cy="25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97" tIns="47499" rIns="94997" bIns="47499" anchor="b"/>
          <a:lstStyle>
            <a:lvl1pPr algn="l" defTabSz="949325" eaLnBrk="0" hangingPunct="0">
              <a:defRPr>
                <a:solidFill>
                  <a:schemeClr val="tx1"/>
                </a:solidFill>
                <a:latin typeface="Arial" charset="0"/>
              </a:defRPr>
            </a:lvl1pPr>
            <a:lvl2pPr marL="771525" indent="-296863" algn="l" defTabSz="949325" eaLnBrk="0" hangingPunct="0">
              <a:defRPr>
                <a:solidFill>
                  <a:schemeClr val="tx1"/>
                </a:solidFill>
                <a:latin typeface="Arial" charset="0"/>
              </a:defRPr>
            </a:lvl2pPr>
            <a:lvl3pPr marL="1187450" indent="-238125" algn="l" defTabSz="949325" eaLnBrk="0" hangingPunct="0">
              <a:defRPr>
                <a:solidFill>
                  <a:schemeClr val="tx1"/>
                </a:solidFill>
                <a:latin typeface="Arial" charset="0"/>
              </a:defRPr>
            </a:lvl3pPr>
            <a:lvl4pPr marL="1662113" indent="-236538" algn="l" defTabSz="949325" eaLnBrk="0" hangingPunct="0">
              <a:defRPr>
                <a:solidFill>
                  <a:schemeClr val="tx1"/>
                </a:solidFill>
                <a:latin typeface="Arial" charset="0"/>
              </a:defRPr>
            </a:lvl4pPr>
            <a:lvl5pPr marL="2138363" indent="-238125" algn="l" defTabSz="949325" eaLnBrk="0" hangingPunct="0">
              <a:defRPr>
                <a:solidFill>
                  <a:schemeClr val="tx1"/>
                </a:solidFill>
                <a:latin typeface="Arial" charset="0"/>
              </a:defRPr>
            </a:lvl5pPr>
            <a:lvl6pPr marL="2595563" indent="-238125" defTabSz="949325" eaLnBrk="0" fontAlgn="base" hangingPunct="0">
              <a:spcBef>
                <a:spcPct val="0"/>
              </a:spcBef>
              <a:spcAft>
                <a:spcPct val="0"/>
              </a:spcAft>
              <a:defRPr>
                <a:solidFill>
                  <a:schemeClr val="tx1"/>
                </a:solidFill>
                <a:latin typeface="Arial" charset="0"/>
              </a:defRPr>
            </a:lvl6pPr>
            <a:lvl7pPr marL="3052763" indent="-238125" defTabSz="949325" eaLnBrk="0" fontAlgn="base" hangingPunct="0">
              <a:spcBef>
                <a:spcPct val="0"/>
              </a:spcBef>
              <a:spcAft>
                <a:spcPct val="0"/>
              </a:spcAft>
              <a:defRPr>
                <a:solidFill>
                  <a:schemeClr val="tx1"/>
                </a:solidFill>
                <a:latin typeface="Arial" charset="0"/>
              </a:defRPr>
            </a:lvl7pPr>
            <a:lvl8pPr marL="3509963" indent="-238125" defTabSz="949325" eaLnBrk="0" fontAlgn="base" hangingPunct="0">
              <a:spcBef>
                <a:spcPct val="0"/>
              </a:spcBef>
              <a:spcAft>
                <a:spcPct val="0"/>
              </a:spcAft>
              <a:defRPr>
                <a:solidFill>
                  <a:schemeClr val="tx1"/>
                </a:solidFill>
                <a:latin typeface="Arial" charset="0"/>
              </a:defRPr>
            </a:lvl8pPr>
            <a:lvl9pPr marL="3967163" indent="-238125" defTabSz="949325" eaLnBrk="0" fontAlgn="base" hangingPunct="0">
              <a:spcBef>
                <a:spcPct val="0"/>
              </a:spcBef>
              <a:spcAft>
                <a:spcPct val="0"/>
              </a:spcAft>
              <a:defRPr>
                <a:solidFill>
                  <a:schemeClr val="tx1"/>
                </a:solidFill>
                <a:latin typeface="Arial" charset="0"/>
              </a:defRPr>
            </a:lvl9pPr>
          </a:lstStyle>
          <a:p>
            <a:pPr algn="r" eaLnBrk="1" hangingPunct="1"/>
            <a:fld id="{518E6E02-38E8-4DDA-ABB0-E94AE57FA9EB}" type="slidenum">
              <a:rPr lang="en-US" sz="1200">
                <a:latin typeface="Times New Roman" pitchFamily="18" charset="0"/>
              </a:rPr>
              <a:pPr algn="r" eaLnBrk="1" hangingPunct="1"/>
              <a:t>21</a:t>
            </a:fld>
            <a:endParaRPr lang="en-US" sz="1200">
              <a:latin typeface="Times New Roman" pitchFamily="18" charset="0"/>
            </a:endParaRPr>
          </a:p>
        </p:txBody>
      </p:sp>
      <p:sp>
        <p:nvSpPr>
          <p:cNvPr id="153603" name="Rectangle 112641"/>
          <p:cNvSpPr>
            <a:spLocks noGrp="1" noRot="1" noChangeAspect="1" noChangeArrowheads="1" noTextEdit="1"/>
          </p:cNvSpPr>
          <p:nvPr>
            <p:ph type="sldImg"/>
          </p:nvPr>
        </p:nvSpPr>
        <p:spPr>
          <a:xfrm>
            <a:off x="6038850" y="1363663"/>
            <a:ext cx="0" cy="0"/>
          </a:xfrm>
          <a:noFill/>
          <a:ln cap="flat">
            <a:headEnd type="none" w="med" len="med"/>
            <a:tailEnd type="none" w="med" len="med"/>
          </a:ln>
        </p:spPr>
      </p:sp>
      <p:sp>
        <p:nvSpPr>
          <p:cNvPr id="153604" name="Rectangle 112642"/>
          <p:cNvSpPr>
            <a:spLocks noGrp="1" noChangeArrowheads="1"/>
          </p:cNvSpPr>
          <p:nvPr>
            <p:ph type="body" idx="1"/>
          </p:nvPr>
        </p:nvSpPr>
        <p:spPr>
          <a:xfrm>
            <a:off x="1610179" y="2387204"/>
            <a:ext cx="2111375" cy="156765"/>
          </a:xfrm>
          <a:noFill/>
          <a:ln/>
        </p:spPr>
        <p:txBody>
          <a:bodyPr lIns="96574" tIns="48286" rIns="96574" bIns="48286"/>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halet-LondonNineteenEighty"/>
                <a:ea typeface="MS PGothic" pitchFamily="34" charset="-128"/>
              </a:defRPr>
            </a:lvl1pPr>
            <a:lvl2pPr marL="742950" indent="-285750" eaLnBrk="0" hangingPunct="0">
              <a:defRPr sz="2400">
                <a:solidFill>
                  <a:schemeClr val="tx1"/>
                </a:solidFill>
                <a:latin typeface="Chalet-LondonNineteenEighty"/>
                <a:ea typeface="MS PGothic" pitchFamily="34" charset="-128"/>
              </a:defRPr>
            </a:lvl2pPr>
            <a:lvl3pPr marL="1143000" indent="-228600" eaLnBrk="0" hangingPunct="0">
              <a:defRPr sz="2400">
                <a:solidFill>
                  <a:schemeClr val="tx1"/>
                </a:solidFill>
                <a:latin typeface="Chalet-LondonNineteenEighty"/>
                <a:ea typeface="MS PGothic" pitchFamily="34" charset="-128"/>
              </a:defRPr>
            </a:lvl3pPr>
            <a:lvl4pPr marL="1600200" indent="-228600" eaLnBrk="0" hangingPunct="0">
              <a:defRPr sz="2400">
                <a:solidFill>
                  <a:schemeClr val="tx1"/>
                </a:solidFill>
                <a:latin typeface="Chalet-LondonNineteenEighty"/>
                <a:ea typeface="MS PGothic" pitchFamily="34" charset="-128"/>
              </a:defRPr>
            </a:lvl4pPr>
            <a:lvl5pPr marL="2057400" indent="-228600" eaLnBrk="0" hangingPunct="0">
              <a:defRPr sz="2400">
                <a:solidFill>
                  <a:schemeClr val="tx1"/>
                </a:solidFill>
                <a:latin typeface="Chalet-LondonNineteenEighty"/>
                <a:ea typeface="MS PGothic" pitchFamily="34" charset="-128"/>
              </a:defRPr>
            </a:lvl5pPr>
            <a:lvl6pPr marL="2514600" indent="-228600" eaLnBrk="0" fontAlgn="base" hangingPunct="0">
              <a:spcBef>
                <a:spcPct val="0"/>
              </a:spcBef>
              <a:spcAft>
                <a:spcPct val="0"/>
              </a:spcAft>
              <a:defRPr sz="2400">
                <a:solidFill>
                  <a:schemeClr val="tx1"/>
                </a:solidFill>
                <a:latin typeface="Chalet-LondonNineteenEighty"/>
                <a:ea typeface="MS PGothic" pitchFamily="34" charset="-128"/>
              </a:defRPr>
            </a:lvl6pPr>
            <a:lvl7pPr marL="2971800" indent="-228600" eaLnBrk="0" fontAlgn="base" hangingPunct="0">
              <a:spcBef>
                <a:spcPct val="0"/>
              </a:spcBef>
              <a:spcAft>
                <a:spcPct val="0"/>
              </a:spcAft>
              <a:defRPr sz="2400">
                <a:solidFill>
                  <a:schemeClr val="tx1"/>
                </a:solidFill>
                <a:latin typeface="Chalet-LondonNineteenEighty"/>
                <a:ea typeface="MS PGothic" pitchFamily="34" charset="-128"/>
              </a:defRPr>
            </a:lvl7pPr>
            <a:lvl8pPr marL="3429000" indent="-228600" eaLnBrk="0" fontAlgn="base" hangingPunct="0">
              <a:spcBef>
                <a:spcPct val="0"/>
              </a:spcBef>
              <a:spcAft>
                <a:spcPct val="0"/>
              </a:spcAft>
              <a:defRPr sz="2400">
                <a:solidFill>
                  <a:schemeClr val="tx1"/>
                </a:solidFill>
                <a:latin typeface="Chalet-LondonNineteenEighty"/>
                <a:ea typeface="MS PGothic" pitchFamily="34" charset="-128"/>
              </a:defRPr>
            </a:lvl8pPr>
            <a:lvl9pPr marL="3886200" indent="-228600" eaLnBrk="0" fontAlgn="base" hangingPunct="0">
              <a:spcBef>
                <a:spcPct val="0"/>
              </a:spcBef>
              <a:spcAft>
                <a:spcPct val="0"/>
              </a:spcAft>
              <a:defRPr sz="2400">
                <a:solidFill>
                  <a:schemeClr val="tx1"/>
                </a:solidFill>
                <a:latin typeface="Chalet-LondonNineteenEighty"/>
                <a:ea typeface="MS PGothic" pitchFamily="34" charset="-128"/>
              </a:defRPr>
            </a:lvl9pPr>
          </a:lstStyle>
          <a:p>
            <a:fld id="{D44D2AE7-5BD1-4380-B79A-6BFE48C40784}" type="slidenum">
              <a:rPr lang="en-US" altLang="en-US" sz="1200" smtClean="0"/>
              <a:pPr/>
              <a:t>2</a:t>
            </a:fld>
            <a:endParaRPr lang="en-US" altLang="en-US" sz="120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1BE358-1501-4A95-AF45-D2D4DBCB002B}" type="slidenum">
              <a:rPr lang="en-US" altLang="en-US"/>
              <a:pPr/>
              <a:t>22</a:t>
            </a:fld>
            <a:endParaRPr lang="en-US" altLang="en-US"/>
          </a:p>
        </p:txBody>
      </p:sp>
      <p:sp>
        <p:nvSpPr>
          <p:cNvPr id="801794" name="Rectangle 2"/>
          <p:cNvSpPr>
            <a:spLocks noChangeArrowheads="1" noTextEdit="1"/>
          </p:cNvSpPr>
          <p:nvPr>
            <p:ph type="sldImg"/>
          </p:nvPr>
        </p:nvSpPr>
        <p:spPr bwMode="auto">
          <a:xfrm>
            <a:off x="1100138" y="676275"/>
            <a:ext cx="4608512" cy="3457575"/>
          </a:xfrm>
          <a:prstGeom prst="rect">
            <a:avLst/>
          </a:prstGeom>
          <a:solidFill>
            <a:srgbClr val="FFFFFF"/>
          </a:solidFill>
          <a:ln>
            <a:solidFill>
              <a:srgbClr val="000000"/>
            </a:solidFill>
            <a:miter lim="800000"/>
            <a:headEnd/>
            <a:tailEnd/>
          </a:ln>
        </p:spPr>
      </p:sp>
      <p:sp>
        <p:nvSpPr>
          <p:cNvPr id="801795" name="Rectangle 3"/>
          <p:cNvSpPr>
            <a:spLocks noChangeArrowheads="1"/>
          </p:cNvSpPr>
          <p:nvPr>
            <p:ph type="body" idx="1"/>
          </p:nvPr>
        </p:nvSpPr>
        <p:spPr bwMode="auto">
          <a:xfrm>
            <a:off x="897774" y="4359058"/>
            <a:ext cx="5012575" cy="4133589"/>
          </a:xfrm>
          <a:prstGeom prst="rect">
            <a:avLst/>
          </a:prstGeom>
          <a:solidFill>
            <a:srgbClr val="FFFFFF"/>
          </a:solidFill>
          <a:ln>
            <a:solidFill>
              <a:srgbClr val="000000"/>
            </a:solidFill>
            <a:miter lim="800000"/>
            <a:headEnd/>
            <a:tailEnd/>
          </a:ln>
        </p:spPr>
        <p:txBody>
          <a:bodyPr lIns="89716" tIns="44858" rIns="89716" bIns="44858"/>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171B1D-4A2F-4FE7-A590-6BE228ADE301}" type="slidenum">
              <a:rPr lang="en-US" altLang="en-US"/>
              <a:pPr/>
              <a:t>23</a:t>
            </a:fld>
            <a:endParaRPr lang="en-US" altLang="en-US"/>
          </a:p>
        </p:txBody>
      </p:sp>
      <p:sp>
        <p:nvSpPr>
          <p:cNvPr id="805890" name="Rectangle 2"/>
          <p:cNvSpPr>
            <a:spLocks noChangeArrowheads="1" noTextEdit="1"/>
          </p:cNvSpPr>
          <p:nvPr>
            <p:ph type="sldImg"/>
          </p:nvPr>
        </p:nvSpPr>
        <p:spPr bwMode="auto">
          <a:xfrm>
            <a:off x="1100138" y="676275"/>
            <a:ext cx="4608512" cy="3457575"/>
          </a:xfrm>
          <a:prstGeom prst="rect">
            <a:avLst/>
          </a:prstGeom>
          <a:solidFill>
            <a:srgbClr val="FFFFFF"/>
          </a:solidFill>
          <a:ln>
            <a:solidFill>
              <a:srgbClr val="000000"/>
            </a:solidFill>
            <a:miter lim="800000"/>
            <a:headEnd/>
            <a:tailEnd/>
          </a:ln>
        </p:spPr>
      </p:sp>
      <p:sp>
        <p:nvSpPr>
          <p:cNvPr id="805891" name="Rectangle 3"/>
          <p:cNvSpPr>
            <a:spLocks noChangeArrowheads="1"/>
          </p:cNvSpPr>
          <p:nvPr>
            <p:ph type="body" idx="1"/>
          </p:nvPr>
        </p:nvSpPr>
        <p:spPr bwMode="auto">
          <a:xfrm>
            <a:off x="897774" y="4359058"/>
            <a:ext cx="5012575" cy="4133589"/>
          </a:xfrm>
          <a:prstGeom prst="rect">
            <a:avLst/>
          </a:prstGeom>
          <a:solidFill>
            <a:srgbClr val="FFFFFF"/>
          </a:solidFill>
          <a:ln>
            <a:solidFill>
              <a:srgbClr val="000000"/>
            </a:solidFill>
            <a:miter lim="800000"/>
            <a:headEnd/>
            <a:tailEnd/>
          </a:ln>
        </p:spPr>
        <p:txBody>
          <a:bodyPr lIns="89716" tIns="44858" rIns="89716" bIns="44858"/>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B6D6CD-5110-48CB-A310-126FE95CD59D}" type="slidenum">
              <a:rPr lang="en-US" altLang="en-US"/>
              <a:pPr/>
              <a:t>24</a:t>
            </a:fld>
            <a:endParaRPr lang="en-US" altLang="en-US"/>
          </a:p>
        </p:txBody>
      </p:sp>
      <p:sp>
        <p:nvSpPr>
          <p:cNvPr id="876546" name="Rectangle 2"/>
          <p:cNvSpPr>
            <a:spLocks noChangeArrowheads="1" noTextEdit="1"/>
          </p:cNvSpPr>
          <p:nvPr>
            <p:ph type="sldImg"/>
          </p:nvPr>
        </p:nvSpPr>
        <p:spPr>
          <a:ln/>
        </p:spPr>
      </p:sp>
      <p:sp>
        <p:nvSpPr>
          <p:cNvPr id="8765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4F8A17-A4F9-4E21-8FE3-FA0C2B4F4A38}" type="slidenum">
              <a:rPr lang="en-US" altLang="en-US"/>
              <a:pPr/>
              <a:t>25</a:t>
            </a:fld>
            <a:endParaRPr lang="en-US" altLang="en-US"/>
          </a:p>
        </p:txBody>
      </p:sp>
      <p:sp>
        <p:nvSpPr>
          <p:cNvPr id="816130" name="Rectangle 2"/>
          <p:cNvSpPr>
            <a:spLocks noChangeArrowheads="1" noTextEdit="1"/>
          </p:cNvSpPr>
          <p:nvPr>
            <p:ph type="sldImg"/>
          </p:nvPr>
        </p:nvSpPr>
        <p:spPr bwMode="auto">
          <a:xfrm>
            <a:off x="1100138" y="676275"/>
            <a:ext cx="4608512" cy="3457575"/>
          </a:xfrm>
          <a:prstGeom prst="rect">
            <a:avLst/>
          </a:prstGeom>
          <a:solidFill>
            <a:srgbClr val="FFFFFF"/>
          </a:solidFill>
          <a:ln>
            <a:solidFill>
              <a:srgbClr val="000000"/>
            </a:solidFill>
            <a:miter lim="800000"/>
            <a:headEnd/>
            <a:tailEnd/>
          </a:ln>
        </p:spPr>
      </p:sp>
      <p:sp>
        <p:nvSpPr>
          <p:cNvPr id="816131" name="Rectangle 3"/>
          <p:cNvSpPr>
            <a:spLocks noChangeArrowheads="1"/>
          </p:cNvSpPr>
          <p:nvPr>
            <p:ph type="body" idx="1"/>
          </p:nvPr>
        </p:nvSpPr>
        <p:spPr bwMode="auto">
          <a:xfrm>
            <a:off x="897774" y="4359058"/>
            <a:ext cx="5012575" cy="4133589"/>
          </a:xfrm>
          <a:prstGeom prst="rect">
            <a:avLst/>
          </a:prstGeom>
          <a:solidFill>
            <a:srgbClr val="FFFFFF"/>
          </a:solidFill>
          <a:ln>
            <a:solidFill>
              <a:srgbClr val="000000"/>
            </a:solidFill>
            <a:miter lim="800000"/>
            <a:headEnd/>
            <a:tailEnd/>
          </a:ln>
        </p:spPr>
        <p:txBody>
          <a:bodyPr lIns="89716" tIns="44858" rIns="89716" bIns="44858"/>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81E6D1-0F46-41B5-982C-84775F0ACBDB}" type="slidenum">
              <a:rPr lang="en-US" altLang="en-US"/>
              <a:pPr/>
              <a:t>26</a:t>
            </a:fld>
            <a:endParaRPr lang="en-US" altLang="en-US"/>
          </a:p>
        </p:txBody>
      </p:sp>
      <p:sp>
        <p:nvSpPr>
          <p:cNvPr id="732162" name="Rectangle 2"/>
          <p:cNvSpPr>
            <a:spLocks noChangeArrowheads="1" noTextEdit="1"/>
          </p:cNvSpPr>
          <p:nvPr>
            <p:ph type="sldImg"/>
          </p:nvPr>
        </p:nvSpPr>
        <p:spPr>
          <a:ln/>
        </p:spPr>
      </p:sp>
      <p:sp>
        <p:nvSpPr>
          <p:cNvPr id="73216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2982DD-45FE-48DB-9ECD-BB7D4955854A}" type="slidenum">
              <a:rPr lang="en-US" altLang="en-US"/>
              <a:pPr/>
              <a:t>27</a:t>
            </a:fld>
            <a:endParaRPr lang="en-US" altLang="en-US"/>
          </a:p>
        </p:txBody>
      </p:sp>
      <p:sp>
        <p:nvSpPr>
          <p:cNvPr id="990210" name="Rectangle 2"/>
          <p:cNvSpPr>
            <a:spLocks noChangeArrowheads="1"/>
          </p:cNvSpPr>
          <p:nvPr>
            <p:ph type="sldImg"/>
          </p:nvPr>
        </p:nvSpPr>
        <p:spPr bwMode="auto">
          <a:xfrm>
            <a:off x="1100138" y="676275"/>
            <a:ext cx="4608512" cy="3457575"/>
          </a:xfrm>
          <a:prstGeom prst="rect">
            <a:avLst/>
          </a:prstGeom>
          <a:solidFill>
            <a:srgbClr val="FFFFFF"/>
          </a:solidFill>
          <a:ln>
            <a:solidFill>
              <a:srgbClr val="000000"/>
            </a:solidFill>
            <a:miter lim="800000"/>
            <a:headEnd/>
            <a:tailEnd/>
          </a:ln>
        </p:spPr>
      </p:sp>
      <p:sp>
        <p:nvSpPr>
          <p:cNvPr id="990211" name="Rectangle 3"/>
          <p:cNvSpPr>
            <a:spLocks noChangeArrowheads="1"/>
          </p:cNvSpPr>
          <p:nvPr>
            <p:ph type="body" idx="1"/>
          </p:nvPr>
        </p:nvSpPr>
        <p:spPr bwMode="auto">
          <a:xfrm>
            <a:off x="897774" y="4359058"/>
            <a:ext cx="5012575" cy="4133589"/>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
          <p:cNvSpPr txBox="1">
            <a:spLocks noGrp="1" noChangeArrowheads="1"/>
          </p:cNvSpPr>
          <p:nvPr/>
        </p:nvSpPr>
        <p:spPr bwMode="auto">
          <a:xfrm>
            <a:off x="6793367" y="4954985"/>
            <a:ext cx="5228544" cy="25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97" tIns="47499" rIns="94997" bIns="47499" anchor="b"/>
          <a:lstStyle>
            <a:lvl1pPr algn="l" defTabSz="949325" eaLnBrk="0" hangingPunct="0">
              <a:defRPr>
                <a:solidFill>
                  <a:schemeClr val="tx1"/>
                </a:solidFill>
                <a:latin typeface="Arial" charset="0"/>
              </a:defRPr>
            </a:lvl1pPr>
            <a:lvl2pPr marL="771525" indent="-296863" algn="l" defTabSz="949325" eaLnBrk="0" hangingPunct="0">
              <a:defRPr>
                <a:solidFill>
                  <a:schemeClr val="tx1"/>
                </a:solidFill>
                <a:latin typeface="Arial" charset="0"/>
              </a:defRPr>
            </a:lvl2pPr>
            <a:lvl3pPr marL="1187450" indent="-238125" algn="l" defTabSz="949325" eaLnBrk="0" hangingPunct="0">
              <a:defRPr>
                <a:solidFill>
                  <a:schemeClr val="tx1"/>
                </a:solidFill>
                <a:latin typeface="Arial" charset="0"/>
              </a:defRPr>
            </a:lvl3pPr>
            <a:lvl4pPr marL="1662113" indent="-236538" algn="l" defTabSz="949325" eaLnBrk="0" hangingPunct="0">
              <a:defRPr>
                <a:solidFill>
                  <a:schemeClr val="tx1"/>
                </a:solidFill>
                <a:latin typeface="Arial" charset="0"/>
              </a:defRPr>
            </a:lvl4pPr>
            <a:lvl5pPr marL="2138363" indent="-238125" algn="l" defTabSz="949325" eaLnBrk="0" hangingPunct="0">
              <a:defRPr>
                <a:solidFill>
                  <a:schemeClr val="tx1"/>
                </a:solidFill>
                <a:latin typeface="Arial" charset="0"/>
              </a:defRPr>
            </a:lvl5pPr>
            <a:lvl6pPr marL="2595563" indent="-238125" defTabSz="949325" eaLnBrk="0" fontAlgn="base" hangingPunct="0">
              <a:spcBef>
                <a:spcPct val="0"/>
              </a:spcBef>
              <a:spcAft>
                <a:spcPct val="0"/>
              </a:spcAft>
              <a:defRPr>
                <a:solidFill>
                  <a:schemeClr val="tx1"/>
                </a:solidFill>
                <a:latin typeface="Arial" charset="0"/>
              </a:defRPr>
            </a:lvl6pPr>
            <a:lvl7pPr marL="3052763" indent="-238125" defTabSz="949325" eaLnBrk="0" fontAlgn="base" hangingPunct="0">
              <a:spcBef>
                <a:spcPct val="0"/>
              </a:spcBef>
              <a:spcAft>
                <a:spcPct val="0"/>
              </a:spcAft>
              <a:defRPr>
                <a:solidFill>
                  <a:schemeClr val="tx1"/>
                </a:solidFill>
                <a:latin typeface="Arial" charset="0"/>
              </a:defRPr>
            </a:lvl7pPr>
            <a:lvl8pPr marL="3509963" indent="-238125" defTabSz="949325" eaLnBrk="0" fontAlgn="base" hangingPunct="0">
              <a:spcBef>
                <a:spcPct val="0"/>
              </a:spcBef>
              <a:spcAft>
                <a:spcPct val="0"/>
              </a:spcAft>
              <a:defRPr>
                <a:solidFill>
                  <a:schemeClr val="tx1"/>
                </a:solidFill>
                <a:latin typeface="Arial" charset="0"/>
              </a:defRPr>
            </a:lvl8pPr>
            <a:lvl9pPr marL="3967163" indent="-238125" defTabSz="949325" eaLnBrk="0" fontAlgn="base" hangingPunct="0">
              <a:spcBef>
                <a:spcPct val="0"/>
              </a:spcBef>
              <a:spcAft>
                <a:spcPct val="0"/>
              </a:spcAft>
              <a:defRPr>
                <a:solidFill>
                  <a:schemeClr val="tx1"/>
                </a:solidFill>
                <a:latin typeface="Arial" charset="0"/>
              </a:defRPr>
            </a:lvl9pPr>
          </a:lstStyle>
          <a:p>
            <a:pPr algn="r" eaLnBrk="1" hangingPunct="1"/>
            <a:fld id="{518E6E02-38E8-4DDA-ABB0-E94AE57FA9EB}" type="slidenum">
              <a:rPr lang="en-US" sz="1200">
                <a:latin typeface="Times New Roman" pitchFamily="18" charset="0"/>
              </a:rPr>
              <a:pPr algn="r" eaLnBrk="1" hangingPunct="1"/>
              <a:t>30</a:t>
            </a:fld>
            <a:endParaRPr lang="en-US" sz="1200">
              <a:latin typeface="Times New Roman" pitchFamily="18" charset="0"/>
            </a:endParaRPr>
          </a:p>
        </p:txBody>
      </p:sp>
      <p:sp>
        <p:nvSpPr>
          <p:cNvPr id="153603" name="Rectangle 112641"/>
          <p:cNvSpPr>
            <a:spLocks noGrp="1" noRot="1" noChangeAspect="1" noChangeArrowheads="1" noTextEdit="1"/>
          </p:cNvSpPr>
          <p:nvPr>
            <p:ph type="sldImg"/>
          </p:nvPr>
        </p:nvSpPr>
        <p:spPr>
          <a:xfrm>
            <a:off x="6038850" y="1363663"/>
            <a:ext cx="0" cy="0"/>
          </a:xfrm>
          <a:noFill/>
          <a:ln cap="flat">
            <a:headEnd type="none" w="med" len="med"/>
            <a:tailEnd type="none" w="med" len="med"/>
          </a:ln>
        </p:spPr>
      </p:sp>
      <p:sp>
        <p:nvSpPr>
          <p:cNvPr id="153604" name="Rectangle 112642"/>
          <p:cNvSpPr>
            <a:spLocks noGrp="1" noChangeArrowheads="1"/>
          </p:cNvSpPr>
          <p:nvPr>
            <p:ph type="body" idx="1"/>
          </p:nvPr>
        </p:nvSpPr>
        <p:spPr>
          <a:xfrm>
            <a:off x="1610179" y="2387204"/>
            <a:ext cx="2111375" cy="156765"/>
          </a:xfrm>
          <a:noFill/>
          <a:ln/>
        </p:spPr>
        <p:txBody>
          <a:bodyPr lIns="96574" tIns="48286" rIns="96574" bIns="48286"/>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
          <p:cNvSpPr txBox="1">
            <a:spLocks noGrp="1" noChangeArrowheads="1"/>
          </p:cNvSpPr>
          <p:nvPr/>
        </p:nvSpPr>
        <p:spPr bwMode="auto">
          <a:xfrm>
            <a:off x="6793367" y="4954985"/>
            <a:ext cx="5228544" cy="25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97" tIns="47499" rIns="94997" bIns="47499" anchor="b"/>
          <a:lstStyle>
            <a:lvl1pPr algn="l" defTabSz="949325" eaLnBrk="0" hangingPunct="0">
              <a:defRPr>
                <a:solidFill>
                  <a:schemeClr val="tx1"/>
                </a:solidFill>
                <a:latin typeface="Arial" charset="0"/>
              </a:defRPr>
            </a:lvl1pPr>
            <a:lvl2pPr marL="771525" indent="-296863" algn="l" defTabSz="949325" eaLnBrk="0" hangingPunct="0">
              <a:defRPr>
                <a:solidFill>
                  <a:schemeClr val="tx1"/>
                </a:solidFill>
                <a:latin typeface="Arial" charset="0"/>
              </a:defRPr>
            </a:lvl2pPr>
            <a:lvl3pPr marL="1187450" indent="-238125" algn="l" defTabSz="949325" eaLnBrk="0" hangingPunct="0">
              <a:defRPr>
                <a:solidFill>
                  <a:schemeClr val="tx1"/>
                </a:solidFill>
                <a:latin typeface="Arial" charset="0"/>
              </a:defRPr>
            </a:lvl3pPr>
            <a:lvl4pPr marL="1662113" indent="-236538" algn="l" defTabSz="949325" eaLnBrk="0" hangingPunct="0">
              <a:defRPr>
                <a:solidFill>
                  <a:schemeClr val="tx1"/>
                </a:solidFill>
                <a:latin typeface="Arial" charset="0"/>
              </a:defRPr>
            </a:lvl4pPr>
            <a:lvl5pPr marL="2138363" indent="-238125" algn="l" defTabSz="949325" eaLnBrk="0" hangingPunct="0">
              <a:defRPr>
                <a:solidFill>
                  <a:schemeClr val="tx1"/>
                </a:solidFill>
                <a:latin typeface="Arial" charset="0"/>
              </a:defRPr>
            </a:lvl5pPr>
            <a:lvl6pPr marL="2595563" indent="-238125" defTabSz="949325" eaLnBrk="0" fontAlgn="base" hangingPunct="0">
              <a:spcBef>
                <a:spcPct val="0"/>
              </a:spcBef>
              <a:spcAft>
                <a:spcPct val="0"/>
              </a:spcAft>
              <a:defRPr>
                <a:solidFill>
                  <a:schemeClr val="tx1"/>
                </a:solidFill>
                <a:latin typeface="Arial" charset="0"/>
              </a:defRPr>
            </a:lvl6pPr>
            <a:lvl7pPr marL="3052763" indent="-238125" defTabSz="949325" eaLnBrk="0" fontAlgn="base" hangingPunct="0">
              <a:spcBef>
                <a:spcPct val="0"/>
              </a:spcBef>
              <a:spcAft>
                <a:spcPct val="0"/>
              </a:spcAft>
              <a:defRPr>
                <a:solidFill>
                  <a:schemeClr val="tx1"/>
                </a:solidFill>
                <a:latin typeface="Arial" charset="0"/>
              </a:defRPr>
            </a:lvl7pPr>
            <a:lvl8pPr marL="3509963" indent="-238125" defTabSz="949325" eaLnBrk="0" fontAlgn="base" hangingPunct="0">
              <a:spcBef>
                <a:spcPct val="0"/>
              </a:spcBef>
              <a:spcAft>
                <a:spcPct val="0"/>
              </a:spcAft>
              <a:defRPr>
                <a:solidFill>
                  <a:schemeClr val="tx1"/>
                </a:solidFill>
                <a:latin typeface="Arial" charset="0"/>
              </a:defRPr>
            </a:lvl8pPr>
            <a:lvl9pPr marL="3967163" indent="-238125" defTabSz="949325" eaLnBrk="0" fontAlgn="base" hangingPunct="0">
              <a:spcBef>
                <a:spcPct val="0"/>
              </a:spcBef>
              <a:spcAft>
                <a:spcPct val="0"/>
              </a:spcAft>
              <a:defRPr>
                <a:solidFill>
                  <a:schemeClr val="tx1"/>
                </a:solidFill>
                <a:latin typeface="Arial" charset="0"/>
              </a:defRPr>
            </a:lvl9pPr>
          </a:lstStyle>
          <a:p>
            <a:pPr algn="r" eaLnBrk="1" hangingPunct="1"/>
            <a:fld id="{518E6E02-38E8-4DDA-ABB0-E94AE57FA9EB}" type="slidenum">
              <a:rPr lang="en-US" sz="1200">
                <a:latin typeface="Times New Roman" pitchFamily="18" charset="0"/>
              </a:rPr>
              <a:pPr algn="r" eaLnBrk="1" hangingPunct="1"/>
              <a:t>31</a:t>
            </a:fld>
            <a:endParaRPr lang="en-US" sz="1200">
              <a:latin typeface="Times New Roman" pitchFamily="18" charset="0"/>
            </a:endParaRPr>
          </a:p>
        </p:txBody>
      </p:sp>
      <p:sp>
        <p:nvSpPr>
          <p:cNvPr id="153603" name="Rectangle 112641"/>
          <p:cNvSpPr>
            <a:spLocks noGrp="1" noRot="1" noChangeAspect="1" noChangeArrowheads="1" noTextEdit="1"/>
          </p:cNvSpPr>
          <p:nvPr>
            <p:ph type="sldImg"/>
          </p:nvPr>
        </p:nvSpPr>
        <p:spPr>
          <a:xfrm>
            <a:off x="6038850" y="1363663"/>
            <a:ext cx="0" cy="0"/>
          </a:xfrm>
          <a:noFill/>
          <a:ln cap="flat">
            <a:headEnd type="none" w="med" len="med"/>
            <a:tailEnd type="none" w="med" len="med"/>
          </a:ln>
        </p:spPr>
      </p:sp>
      <p:sp>
        <p:nvSpPr>
          <p:cNvPr id="153604" name="Rectangle 112642"/>
          <p:cNvSpPr>
            <a:spLocks noGrp="1" noChangeArrowheads="1"/>
          </p:cNvSpPr>
          <p:nvPr>
            <p:ph type="body" idx="1"/>
          </p:nvPr>
        </p:nvSpPr>
        <p:spPr>
          <a:xfrm>
            <a:off x="1610179" y="2387204"/>
            <a:ext cx="2111375" cy="156765"/>
          </a:xfrm>
          <a:noFill/>
          <a:ln/>
        </p:spPr>
        <p:txBody>
          <a:bodyPr lIns="96574" tIns="48286" rIns="96574" bIns="48286"/>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EC8C87-0793-42ED-9004-8CD060391629}" type="slidenum">
              <a:rPr lang="en-US" altLang="en-US"/>
              <a:pPr/>
              <a:t>32</a:t>
            </a:fld>
            <a:endParaRPr lang="en-US" altLang="en-US"/>
          </a:p>
        </p:txBody>
      </p:sp>
      <p:sp>
        <p:nvSpPr>
          <p:cNvPr id="992258" name="Rectangle 2"/>
          <p:cNvSpPr>
            <a:spLocks noChangeArrowheads="1" noTextEdit="1"/>
          </p:cNvSpPr>
          <p:nvPr>
            <p:ph type="sldImg"/>
          </p:nvPr>
        </p:nvSpPr>
        <p:spPr>
          <a:ln/>
        </p:spPr>
      </p:sp>
      <p:sp>
        <p:nvSpPr>
          <p:cNvPr id="99225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
          <p:cNvSpPr txBox="1">
            <a:spLocks noGrp="1" noChangeArrowheads="1"/>
          </p:cNvSpPr>
          <p:nvPr/>
        </p:nvSpPr>
        <p:spPr bwMode="auto">
          <a:xfrm>
            <a:off x="6793367" y="4954985"/>
            <a:ext cx="5228544" cy="25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97" tIns="47499" rIns="94997" bIns="47499" anchor="b"/>
          <a:lstStyle>
            <a:lvl1pPr algn="l" defTabSz="949325" eaLnBrk="0" hangingPunct="0">
              <a:defRPr>
                <a:solidFill>
                  <a:schemeClr val="tx1"/>
                </a:solidFill>
                <a:latin typeface="Arial" charset="0"/>
              </a:defRPr>
            </a:lvl1pPr>
            <a:lvl2pPr marL="771525" indent="-296863" algn="l" defTabSz="949325" eaLnBrk="0" hangingPunct="0">
              <a:defRPr>
                <a:solidFill>
                  <a:schemeClr val="tx1"/>
                </a:solidFill>
                <a:latin typeface="Arial" charset="0"/>
              </a:defRPr>
            </a:lvl2pPr>
            <a:lvl3pPr marL="1187450" indent="-238125" algn="l" defTabSz="949325" eaLnBrk="0" hangingPunct="0">
              <a:defRPr>
                <a:solidFill>
                  <a:schemeClr val="tx1"/>
                </a:solidFill>
                <a:latin typeface="Arial" charset="0"/>
              </a:defRPr>
            </a:lvl3pPr>
            <a:lvl4pPr marL="1662113" indent="-236538" algn="l" defTabSz="949325" eaLnBrk="0" hangingPunct="0">
              <a:defRPr>
                <a:solidFill>
                  <a:schemeClr val="tx1"/>
                </a:solidFill>
                <a:latin typeface="Arial" charset="0"/>
              </a:defRPr>
            </a:lvl4pPr>
            <a:lvl5pPr marL="2138363" indent="-238125" algn="l" defTabSz="949325" eaLnBrk="0" hangingPunct="0">
              <a:defRPr>
                <a:solidFill>
                  <a:schemeClr val="tx1"/>
                </a:solidFill>
                <a:latin typeface="Arial" charset="0"/>
              </a:defRPr>
            </a:lvl5pPr>
            <a:lvl6pPr marL="2595563" indent="-238125" defTabSz="949325" eaLnBrk="0" fontAlgn="base" hangingPunct="0">
              <a:spcBef>
                <a:spcPct val="0"/>
              </a:spcBef>
              <a:spcAft>
                <a:spcPct val="0"/>
              </a:spcAft>
              <a:defRPr>
                <a:solidFill>
                  <a:schemeClr val="tx1"/>
                </a:solidFill>
                <a:latin typeface="Arial" charset="0"/>
              </a:defRPr>
            </a:lvl6pPr>
            <a:lvl7pPr marL="3052763" indent="-238125" defTabSz="949325" eaLnBrk="0" fontAlgn="base" hangingPunct="0">
              <a:spcBef>
                <a:spcPct val="0"/>
              </a:spcBef>
              <a:spcAft>
                <a:spcPct val="0"/>
              </a:spcAft>
              <a:defRPr>
                <a:solidFill>
                  <a:schemeClr val="tx1"/>
                </a:solidFill>
                <a:latin typeface="Arial" charset="0"/>
              </a:defRPr>
            </a:lvl7pPr>
            <a:lvl8pPr marL="3509963" indent="-238125" defTabSz="949325" eaLnBrk="0" fontAlgn="base" hangingPunct="0">
              <a:spcBef>
                <a:spcPct val="0"/>
              </a:spcBef>
              <a:spcAft>
                <a:spcPct val="0"/>
              </a:spcAft>
              <a:defRPr>
                <a:solidFill>
                  <a:schemeClr val="tx1"/>
                </a:solidFill>
                <a:latin typeface="Arial" charset="0"/>
              </a:defRPr>
            </a:lvl8pPr>
            <a:lvl9pPr marL="3967163" indent="-238125" defTabSz="949325" eaLnBrk="0" fontAlgn="base" hangingPunct="0">
              <a:spcBef>
                <a:spcPct val="0"/>
              </a:spcBef>
              <a:spcAft>
                <a:spcPct val="0"/>
              </a:spcAft>
              <a:defRPr>
                <a:solidFill>
                  <a:schemeClr val="tx1"/>
                </a:solidFill>
                <a:latin typeface="Arial" charset="0"/>
              </a:defRPr>
            </a:lvl9pPr>
          </a:lstStyle>
          <a:p>
            <a:pPr algn="r" eaLnBrk="1" hangingPunct="1"/>
            <a:fld id="{D85D9D69-F6D6-49C4-A716-B4043B4AF957}" type="slidenum">
              <a:rPr lang="en-US" sz="1200">
                <a:latin typeface="Times New Roman" pitchFamily="18" charset="0"/>
              </a:rPr>
              <a:pPr algn="r" eaLnBrk="1" hangingPunct="1"/>
              <a:t>33</a:t>
            </a:fld>
            <a:endParaRPr lang="en-US" sz="1200">
              <a:latin typeface="Times New Roman" pitchFamily="18" charset="0"/>
            </a:endParaRPr>
          </a:p>
        </p:txBody>
      </p:sp>
      <p:sp>
        <p:nvSpPr>
          <p:cNvPr id="169987" name="Rectangle 89089"/>
          <p:cNvSpPr>
            <a:spLocks noGrp="1" noRot="1" noChangeAspect="1" noChangeArrowheads="1" noTextEdit="1"/>
          </p:cNvSpPr>
          <p:nvPr>
            <p:ph type="sldImg"/>
          </p:nvPr>
        </p:nvSpPr>
        <p:spPr>
          <a:xfrm>
            <a:off x="6038850" y="1363663"/>
            <a:ext cx="0" cy="0"/>
          </a:xfrm>
          <a:noFill/>
          <a:ln cap="flat">
            <a:headEnd type="none" w="med" len="med"/>
            <a:tailEnd type="none" w="med" len="med"/>
          </a:ln>
        </p:spPr>
      </p:sp>
      <p:sp>
        <p:nvSpPr>
          <p:cNvPr id="169988" name="Rectangle 89090"/>
          <p:cNvSpPr>
            <a:spLocks noGrp="1" noChangeArrowheads="1"/>
          </p:cNvSpPr>
          <p:nvPr>
            <p:ph type="body" idx="1"/>
          </p:nvPr>
        </p:nvSpPr>
        <p:spPr>
          <a:xfrm>
            <a:off x="1610179" y="2387204"/>
            <a:ext cx="2111375" cy="156765"/>
          </a:xfrm>
          <a:noFill/>
          <a:ln/>
        </p:spPr>
        <p:txBody>
          <a:bodyPr lIns="96574" tIns="48286" rIns="96574" bIns="48286"/>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
          <p:cNvSpPr txBox="1">
            <a:spLocks noGrp="1" noChangeArrowheads="1"/>
          </p:cNvSpPr>
          <p:nvPr/>
        </p:nvSpPr>
        <p:spPr bwMode="auto">
          <a:xfrm>
            <a:off x="6793367" y="4954985"/>
            <a:ext cx="5228544" cy="25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97" tIns="47499" rIns="94997" bIns="47499" anchor="b"/>
          <a:lstStyle>
            <a:lvl1pPr algn="l" defTabSz="949325" eaLnBrk="0" hangingPunct="0">
              <a:defRPr>
                <a:solidFill>
                  <a:schemeClr val="tx1"/>
                </a:solidFill>
                <a:latin typeface="Arial" charset="0"/>
              </a:defRPr>
            </a:lvl1pPr>
            <a:lvl2pPr marL="771525" indent="-296863" algn="l" defTabSz="949325" eaLnBrk="0" hangingPunct="0">
              <a:defRPr>
                <a:solidFill>
                  <a:schemeClr val="tx1"/>
                </a:solidFill>
                <a:latin typeface="Arial" charset="0"/>
              </a:defRPr>
            </a:lvl2pPr>
            <a:lvl3pPr marL="1187450" indent="-238125" algn="l" defTabSz="949325" eaLnBrk="0" hangingPunct="0">
              <a:defRPr>
                <a:solidFill>
                  <a:schemeClr val="tx1"/>
                </a:solidFill>
                <a:latin typeface="Arial" charset="0"/>
              </a:defRPr>
            </a:lvl3pPr>
            <a:lvl4pPr marL="1662113" indent="-236538" algn="l" defTabSz="949325" eaLnBrk="0" hangingPunct="0">
              <a:defRPr>
                <a:solidFill>
                  <a:schemeClr val="tx1"/>
                </a:solidFill>
                <a:latin typeface="Arial" charset="0"/>
              </a:defRPr>
            </a:lvl4pPr>
            <a:lvl5pPr marL="2138363" indent="-238125" algn="l" defTabSz="949325" eaLnBrk="0" hangingPunct="0">
              <a:defRPr>
                <a:solidFill>
                  <a:schemeClr val="tx1"/>
                </a:solidFill>
                <a:latin typeface="Arial" charset="0"/>
              </a:defRPr>
            </a:lvl5pPr>
            <a:lvl6pPr marL="2595563" indent="-238125" defTabSz="949325" eaLnBrk="0" fontAlgn="base" hangingPunct="0">
              <a:spcBef>
                <a:spcPct val="0"/>
              </a:spcBef>
              <a:spcAft>
                <a:spcPct val="0"/>
              </a:spcAft>
              <a:defRPr>
                <a:solidFill>
                  <a:schemeClr val="tx1"/>
                </a:solidFill>
                <a:latin typeface="Arial" charset="0"/>
              </a:defRPr>
            </a:lvl6pPr>
            <a:lvl7pPr marL="3052763" indent="-238125" defTabSz="949325" eaLnBrk="0" fontAlgn="base" hangingPunct="0">
              <a:spcBef>
                <a:spcPct val="0"/>
              </a:spcBef>
              <a:spcAft>
                <a:spcPct val="0"/>
              </a:spcAft>
              <a:defRPr>
                <a:solidFill>
                  <a:schemeClr val="tx1"/>
                </a:solidFill>
                <a:latin typeface="Arial" charset="0"/>
              </a:defRPr>
            </a:lvl7pPr>
            <a:lvl8pPr marL="3509963" indent="-238125" defTabSz="949325" eaLnBrk="0" fontAlgn="base" hangingPunct="0">
              <a:spcBef>
                <a:spcPct val="0"/>
              </a:spcBef>
              <a:spcAft>
                <a:spcPct val="0"/>
              </a:spcAft>
              <a:defRPr>
                <a:solidFill>
                  <a:schemeClr val="tx1"/>
                </a:solidFill>
                <a:latin typeface="Arial" charset="0"/>
              </a:defRPr>
            </a:lvl8pPr>
            <a:lvl9pPr marL="3967163" indent="-238125" defTabSz="949325" eaLnBrk="0" fontAlgn="base" hangingPunct="0">
              <a:spcBef>
                <a:spcPct val="0"/>
              </a:spcBef>
              <a:spcAft>
                <a:spcPct val="0"/>
              </a:spcAft>
              <a:defRPr>
                <a:solidFill>
                  <a:schemeClr val="tx1"/>
                </a:solidFill>
                <a:latin typeface="Arial" charset="0"/>
              </a:defRPr>
            </a:lvl9pPr>
          </a:lstStyle>
          <a:p>
            <a:pPr algn="r" eaLnBrk="1" hangingPunct="1"/>
            <a:fld id="{D85D9D69-F6D6-49C4-A716-B4043B4AF957}" type="slidenum">
              <a:rPr lang="en-US" sz="1200">
                <a:latin typeface="Times New Roman" pitchFamily="18" charset="0"/>
              </a:rPr>
              <a:pPr algn="r" eaLnBrk="1" hangingPunct="1"/>
              <a:t>3</a:t>
            </a:fld>
            <a:endParaRPr lang="en-US" sz="1200">
              <a:latin typeface="Times New Roman" pitchFamily="18" charset="0"/>
            </a:endParaRPr>
          </a:p>
        </p:txBody>
      </p:sp>
      <p:sp>
        <p:nvSpPr>
          <p:cNvPr id="169987" name="Rectangle 89089"/>
          <p:cNvSpPr>
            <a:spLocks noGrp="1" noRot="1" noChangeAspect="1" noChangeArrowheads="1" noTextEdit="1"/>
          </p:cNvSpPr>
          <p:nvPr>
            <p:ph type="sldImg"/>
          </p:nvPr>
        </p:nvSpPr>
        <p:spPr>
          <a:xfrm>
            <a:off x="6038850" y="1363663"/>
            <a:ext cx="0" cy="0"/>
          </a:xfrm>
          <a:noFill/>
          <a:ln cap="flat">
            <a:headEnd type="none" w="med" len="med"/>
            <a:tailEnd type="none" w="med" len="med"/>
          </a:ln>
        </p:spPr>
      </p:sp>
      <p:sp>
        <p:nvSpPr>
          <p:cNvPr id="169988" name="Rectangle 89090"/>
          <p:cNvSpPr>
            <a:spLocks noGrp="1" noChangeArrowheads="1"/>
          </p:cNvSpPr>
          <p:nvPr>
            <p:ph type="body" idx="1"/>
          </p:nvPr>
        </p:nvSpPr>
        <p:spPr>
          <a:xfrm>
            <a:off x="1610179" y="2387204"/>
            <a:ext cx="2111375" cy="156765"/>
          </a:xfrm>
          <a:noFill/>
          <a:ln/>
        </p:spPr>
        <p:txBody>
          <a:bodyPr lIns="96574" tIns="48286" rIns="96574" bIns="48286"/>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BF93D8-ECEF-4594-A5AD-A3FEF5F9FB79}" type="slidenum">
              <a:rPr lang="en-US" smtClean="0"/>
              <a:t>4</a:t>
            </a:fld>
            <a:endParaRPr lang="en-US"/>
          </a:p>
        </p:txBody>
      </p:sp>
    </p:spTree>
    <p:extLst>
      <p:ext uri="{BB962C8B-B14F-4D97-AF65-F5344CB8AC3E}">
        <p14:creationId xmlns:p14="http://schemas.microsoft.com/office/powerpoint/2010/main" val="667652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
          <p:cNvSpPr>
            <a:spLocks noGrp="1" noChangeArrowheads="1"/>
          </p:cNvSpPr>
          <p:nvPr>
            <p:ph type="sldNum" sz="quarter" idx="5"/>
          </p:nvPr>
        </p:nvSpPr>
        <p:spPr>
          <a:noFill/>
        </p:spPr>
        <p:txBody>
          <a:bodyPr/>
          <a:lstStyle>
            <a:lvl1pPr algn="l" defTabSz="949325" eaLnBrk="0" hangingPunct="0">
              <a:defRPr>
                <a:solidFill>
                  <a:schemeClr val="tx1"/>
                </a:solidFill>
                <a:latin typeface="Arial" charset="0"/>
              </a:defRPr>
            </a:lvl1pPr>
            <a:lvl2pPr marL="771525" indent="-296863" algn="l" defTabSz="949325" eaLnBrk="0" hangingPunct="0">
              <a:defRPr>
                <a:solidFill>
                  <a:schemeClr val="tx1"/>
                </a:solidFill>
                <a:latin typeface="Arial" charset="0"/>
              </a:defRPr>
            </a:lvl2pPr>
            <a:lvl3pPr marL="1187450" indent="-238125" algn="l" defTabSz="949325" eaLnBrk="0" hangingPunct="0">
              <a:defRPr>
                <a:solidFill>
                  <a:schemeClr val="tx1"/>
                </a:solidFill>
                <a:latin typeface="Arial" charset="0"/>
              </a:defRPr>
            </a:lvl3pPr>
            <a:lvl4pPr marL="1662113" indent="-236538" algn="l" defTabSz="949325" eaLnBrk="0" hangingPunct="0">
              <a:defRPr>
                <a:solidFill>
                  <a:schemeClr val="tx1"/>
                </a:solidFill>
                <a:latin typeface="Arial" charset="0"/>
              </a:defRPr>
            </a:lvl4pPr>
            <a:lvl5pPr marL="2138363" indent="-238125" algn="l" defTabSz="949325" eaLnBrk="0" hangingPunct="0">
              <a:defRPr>
                <a:solidFill>
                  <a:schemeClr val="tx1"/>
                </a:solidFill>
                <a:latin typeface="Arial" charset="0"/>
              </a:defRPr>
            </a:lvl5pPr>
            <a:lvl6pPr marL="2595563" indent="-238125" defTabSz="949325" eaLnBrk="0" fontAlgn="base" hangingPunct="0">
              <a:spcBef>
                <a:spcPct val="0"/>
              </a:spcBef>
              <a:spcAft>
                <a:spcPct val="0"/>
              </a:spcAft>
              <a:defRPr>
                <a:solidFill>
                  <a:schemeClr val="tx1"/>
                </a:solidFill>
                <a:latin typeface="Arial" charset="0"/>
              </a:defRPr>
            </a:lvl6pPr>
            <a:lvl7pPr marL="3052763" indent="-238125" defTabSz="949325" eaLnBrk="0" fontAlgn="base" hangingPunct="0">
              <a:spcBef>
                <a:spcPct val="0"/>
              </a:spcBef>
              <a:spcAft>
                <a:spcPct val="0"/>
              </a:spcAft>
              <a:defRPr>
                <a:solidFill>
                  <a:schemeClr val="tx1"/>
                </a:solidFill>
                <a:latin typeface="Arial" charset="0"/>
              </a:defRPr>
            </a:lvl7pPr>
            <a:lvl8pPr marL="3509963" indent="-238125" defTabSz="949325" eaLnBrk="0" fontAlgn="base" hangingPunct="0">
              <a:spcBef>
                <a:spcPct val="0"/>
              </a:spcBef>
              <a:spcAft>
                <a:spcPct val="0"/>
              </a:spcAft>
              <a:defRPr>
                <a:solidFill>
                  <a:schemeClr val="tx1"/>
                </a:solidFill>
                <a:latin typeface="Arial" charset="0"/>
              </a:defRPr>
            </a:lvl8pPr>
            <a:lvl9pPr marL="3967163" indent="-238125" defTabSz="949325" eaLnBrk="0" fontAlgn="base" hangingPunct="0">
              <a:spcBef>
                <a:spcPct val="0"/>
              </a:spcBef>
              <a:spcAft>
                <a:spcPct val="0"/>
              </a:spcAft>
              <a:defRPr>
                <a:solidFill>
                  <a:schemeClr val="tx1"/>
                </a:solidFill>
                <a:latin typeface="Arial" charset="0"/>
              </a:defRPr>
            </a:lvl9pPr>
          </a:lstStyle>
          <a:p>
            <a:pPr algn="r" eaLnBrk="1" hangingPunct="1"/>
            <a:fld id="{2A2267C9-2486-46AF-A0A5-D8387957125D}" type="slidenum">
              <a:rPr lang="en-US">
                <a:latin typeface="Times New Roman" pitchFamily="18" charset="0"/>
              </a:rPr>
              <a:pPr algn="r" eaLnBrk="1" hangingPunct="1"/>
              <a:t>6</a:t>
            </a:fld>
            <a:endParaRPr lang="en-US">
              <a:latin typeface="Times New Roman" pitchFamily="18" charset="0"/>
            </a:endParaRPr>
          </a:p>
        </p:txBody>
      </p:sp>
      <p:sp>
        <p:nvSpPr>
          <p:cNvPr id="109570" name="Rectangle 109569"/>
          <p:cNvSpPr>
            <a:spLocks noGrp="1" noRot="1" noChangeAspect="1" noChangeArrowheads="1" noTextEdit="1"/>
          </p:cNvSpPr>
          <p:nvPr>
            <p:ph type="sldImg"/>
          </p:nvPr>
        </p:nvSpPr>
        <p:spPr>
          <a:xfrm>
            <a:off x="6038850" y="1363663"/>
            <a:ext cx="0" cy="0"/>
          </a:xfrm>
          <a:noFill/>
          <a:ln cap="flat">
            <a:headEnd type="none" w="med" len="med"/>
            <a:tailEnd type="none" w="med" len="med"/>
          </a:ln>
        </p:spPr>
      </p:sp>
      <p:sp>
        <p:nvSpPr>
          <p:cNvPr id="109571" name="Rectangle 109570"/>
          <p:cNvSpPr>
            <a:spLocks noGrp="1" noChangeArrowheads="1"/>
          </p:cNvSpPr>
          <p:nvPr>
            <p:ph type="body" idx="1"/>
          </p:nvPr>
        </p:nvSpPr>
        <p:spPr>
          <a:xfrm>
            <a:off x="1610179" y="2387204"/>
            <a:ext cx="2111375" cy="156765"/>
          </a:xfrm>
          <a:noFill/>
          <a:ln/>
        </p:spPr>
        <p:txBody>
          <a:bodyPr lIns="96574" tIns="48286" rIns="96574" bIns="48286"/>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
          <p:cNvSpPr>
            <a:spLocks noGrp="1" noChangeArrowheads="1"/>
          </p:cNvSpPr>
          <p:nvPr>
            <p:ph type="sldNum" sz="quarter" idx="5"/>
          </p:nvPr>
        </p:nvSpPr>
        <p:spPr>
          <a:noFill/>
        </p:spPr>
        <p:txBody>
          <a:bodyPr/>
          <a:lstStyle>
            <a:lvl1pPr algn="l" defTabSz="949325" eaLnBrk="0" hangingPunct="0">
              <a:defRPr>
                <a:solidFill>
                  <a:schemeClr val="tx1"/>
                </a:solidFill>
                <a:latin typeface="Arial" charset="0"/>
              </a:defRPr>
            </a:lvl1pPr>
            <a:lvl2pPr marL="771525" indent="-296863" algn="l" defTabSz="949325" eaLnBrk="0" hangingPunct="0">
              <a:defRPr>
                <a:solidFill>
                  <a:schemeClr val="tx1"/>
                </a:solidFill>
                <a:latin typeface="Arial" charset="0"/>
              </a:defRPr>
            </a:lvl2pPr>
            <a:lvl3pPr marL="1187450" indent="-238125" algn="l" defTabSz="949325" eaLnBrk="0" hangingPunct="0">
              <a:defRPr>
                <a:solidFill>
                  <a:schemeClr val="tx1"/>
                </a:solidFill>
                <a:latin typeface="Arial" charset="0"/>
              </a:defRPr>
            </a:lvl3pPr>
            <a:lvl4pPr marL="1662113" indent="-236538" algn="l" defTabSz="949325" eaLnBrk="0" hangingPunct="0">
              <a:defRPr>
                <a:solidFill>
                  <a:schemeClr val="tx1"/>
                </a:solidFill>
                <a:latin typeface="Arial" charset="0"/>
              </a:defRPr>
            </a:lvl4pPr>
            <a:lvl5pPr marL="2138363" indent="-238125" algn="l" defTabSz="949325" eaLnBrk="0" hangingPunct="0">
              <a:defRPr>
                <a:solidFill>
                  <a:schemeClr val="tx1"/>
                </a:solidFill>
                <a:latin typeface="Arial" charset="0"/>
              </a:defRPr>
            </a:lvl5pPr>
            <a:lvl6pPr marL="2595563" indent="-238125" defTabSz="949325" eaLnBrk="0" fontAlgn="base" hangingPunct="0">
              <a:spcBef>
                <a:spcPct val="0"/>
              </a:spcBef>
              <a:spcAft>
                <a:spcPct val="0"/>
              </a:spcAft>
              <a:defRPr>
                <a:solidFill>
                  <a:schemeClr val="tx1"/>
                </a:solidFill>
                <a:latin typeface="Arial" charset="0"/>
              </a:defRPr>
            </a:lvl6pPr>
            <a:lvl7pPr marL="3052763" indent="-238125" defTabSz="949325" eaLnBrk="0" fontAlgn="base" hangingPunct="0">
              <a:spcBef>
                <a:spcPct val="0"/>
              </a:spcBef>
              <a:spcAft>
                <a:spcPct val="0"/>
              </a:spcAft>
              <a:defRPr>
                <a:solidFill>
                  <a:schemeClr val="tx1"/>
                </a:solidFill>
                <a:latin typeface="Arial" charset="0"/>
              </a:defRPr>
            </a:lvl7pPr>
            <a:lvl8pPr marL="3509963" indent="-238125" defTabSz="949325" eaLnBrk="0" fontAlgn="base" hangingPunct="0">
              <a:spcBef>
                <a:spcPct val="0"/>
              </a:spcBef>
              <a:spcAft>
                <a:spcPct val="0"/>
              </a:spcAft>
              <a:defRPr>
                <a:solidFill>
                  <a:schemeClr val="tx1"/>
                </a:solidFill>
                <a:latin typeface="Arial" charset="0"/>
              </a:defRPr>
            </a:lvl8pPr>
            <a:lvl9pPr marL="3967163" indent="-238125" defTabSz="949325" eaLnBrk="0" fontAlgn="base" hangingPunct="0">
              <a:spcBef>
                <a:spcPct val="0"/>
              </a:spcBef>
              <a:spcAft>
                <a:spcPct val="0"/>
              </a:spcAft>
              <a:defRPr>
                <a:solidFill>
                  <a:schemeClr val="tx1"/>
                </a:solidFill>
                <a:latin typeface="Arial" charset="0"/>
              </a:defRPr>
            </a:lvl9pPr>
          </a:lstStyle>
          <a:p>
            <a:pPr algn="r" eaLnBrk="1" hangingPunct="1"/>
            <a:fld id="{2A2267C9-2486-46AF-A0A5-D8387957125D}" type="slidenum">
              <a:rPr lang="en-US">
                <a:latin typeface="Times New Roman" pitchFamily="18" charset="0"/>
              </a:rPr>
              <a:pPr algn="r" eaLnBrk="1" hangingPunct="1"/>
              <a:t>7</a:t>
            </a:fld>
            <a:endParaRPr lang="en-US">
              <a:latin typeface="Times New Roman" pitchFamily="18" charset="0"/>
            </a:endParaRPr>
          </a:p>
        </p:txBody>
      </p:sp>
      <p:sp>
        <p:nvSpPr>
          <p:cNvPr id="109570" name="Rectangle 109569"/>
          <p:cNvSpPr>
            <a:spLocks noGrp="1" noRot="1" noChangeAspect="1" noChangeArrowheads="1" noTextEdit="1"/>
          </p:cNvSpPr>
          <p:nvPr>
            <p:ph type="sldImg"/>
          </p:nvPr>
        </p:nvSpPr>
        <p:spPr>
          <a:xfrm>
            <a:off x="6038850" y="1363663"/>
            <a:ext cx="0" cy="0"/>
          </a:xfrm>
          <a:noFill/>
          <a:ln cap="flat">
            <a:headEnd type="none" w="med" len="med"/>
            <a:tailEnd type="none" w="med" len="med"/>
          </a:ln>
        </p:spPr>
      </p:sp>
      <p:sp>
        <p:nvSpPr>
          <p:cNvPr id="109571" name="Rectangle 109570"/>
          <p:cNvSpPr>
            <a:spLocks noGrp="1" noChangeArrowheads="1"/>
          </p:cNvSpPr>
          <p:nvPr>
            <p:ph type="body" idx="1"/>
          </p:nvPr>
        </p:nvSpPr>
        <p:spPr>
          <a:xfrm>
            <a:off x="1610179" y="2387204"/>
            <a:ext cx="2111375" cy="156765"/>
          </a:xfrm>
          <a:noFill/>
          <a:ln/>
        </p:spPr>
        <p:txBody>
          <a:bodyPr lIns="96574" tIns="48286" rIns="96574" bIns="48286"/>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
          <p:cNvSpPr>
            <a:spLocks noGrp="1" noChangeArrowheads="1"/>
          </p:cNvSpPr>
          <p:nvPr>
            <p:ph type="sldNum" sz="quarter" idx="5"/>
          </p:nvPr>
        </p:nvSpPr>
        <p:spPr>
          <a:noFill/>
        </p:spPr>
        <p:txBody>
          <a:bodyPr/>
          <a:lstStyle>
            <a:lvl1pPr algn="l" defTabSz="949325" eaLnBrk="0" hangingPunct="0">
              <a:defRPr>
                <a:solidFill>
                  <a:schemeClr val="tx1"/>
                </a:solidFill>
                <a:latin typeface="Arial" charset="0"/>
              </a:defRPr>
            </a:lvl1pPr>
            <a:lvl2pPr marL="771525" indent="-296863" algn="l" defTabSz="949325" eaLnBrk="0" hangingPunct="0">
              <a:defRPr>
                <a:solidFill>
                  <a:schemeClr val="tx1"/>
                </a:solidFill>
                <a:latin typeface="Arial" charset="0"/>
              </a:defRPr>
            </a:lvl2pPr>
            <a:lvl3pPr marL="1187450" indent="-238125" algn="l" defTabSz="949325" eaLnBrk="0" hangingPunct="0">
              <a:defRPr>
                <a:solidFill>
                  <a:schemeClr val="tx1"/>
                </a:solidFill>
                <a:latin typeface="Arial" charset="0"/>
              </a:defRPr>
            </a:lvl3pPr>
            <a:lvl4pPr marL="1662113" indent="-236538" algn="l" defTabSz="949325" eaLnBrk="0" hangingPunct="0">
              <a:defRPr>
                <a:solidFill>
                  <a:schemeClr val="tx1"/>
                </a:solidFill>
                <a:latin typeface="Arial" charset="0"/>
              </a:defRPr>
            </a:lvl4pPr>
            <a:lvl5pPr marL="2138363" indent="-238125" algn="l" defTabSz="949325" eaLnBrk="0" hangingPunct="0">
              <a:defRPr>
                <a:solidFill>
                  <a:schemeClr val="tx1"/>
                </a:solidFill>
                <a:latin typeface="Arial" charset="0"/>
              </a:defRPr>
            </a:lvl5pPr>
            <a:lvl6pPr marL="2595563" indent="-238125" defTabSz="949325" eaLnBrk="0" fontAlgn="base" hangingPunct="0">
              <a:spcBef>
                <a:spcPct val="0"/>
              </a:spcBef>
              <a:spcAft>
                <a:spcPct val="0"/>
              </a:spcAft>
              <a:defRPr>
                <a:solidFill>
                  <a:schemeClr val="tx1"/>
                </a:solidFill>
                <a:latin typeface="Arial" charset="0"/>
              </a:defRPr>
            </a:lvl6pPr>
            <a:lvl7pPr marL="3052763" indent="-238125" defTabSz="949325" eaLnBrk="0" fontAlgn="base" hangingPunct="0">
              <a:spcBef>
                <a:spcPct val="0"/>
              </a:spcBef>
              <a:spcAft>
                <a:spcPct val="0"/>
              </a:spcAft>
              <a:defRPr>
                <a:solidFill>
                  <a:schemeClr val="tx1"/>
                </a:solidFill>
                <a:latin typeface="Arial" charset="0"/>
              </a:defRPr>
            </a:lvl7pPr>
            <a:lvl8pPr marL="3509963" indent="-238125" defTabSz="949325" eaLnBrk="0" fontAlgn="base" hangingPunct="0">
              <a:spcBef>
                <a:spcPct val="0"/>
              </a:spcBef>
              <a:spcAft>
                <a:spcPct val="0"/>
              </a:spcAft>
              <a:defRPr>
                <a:solidFill>
                  <a:schemeClr val="tx1"/>
                </a:solidFill>
                <a:latin typeface="Arial" charset="0"/>
              </a:defRPr>
            </a:lvl8pPr>
            <a:lvl9pPr marL="3967163" indent="-238125" defTabSz="949325" eaLnBrk="0" fontAlgn="base" hangingPunct="0">
              <a:spcBef>
                <a:spcPct val="0"/>
              </a:spcBef>
              <a:spcAft>
                <a:spcPct val="0"/>
              </a:spcAft>
              <a:defRPr>
                <a:solidFill>
                  <a:schemeClr val="tx1"/>
                </a:solidFill>
                <a:latin typeface="Arial" charset="0"/>
              </a:defRPr>
            </a:lvl9pPr>
          </a:lstStyle>
          <a:p>
            <a:pPr algn="r" eaLnBrk="1" hangingPunct="1"/>
            <a:fld id="{3D7739AA-9A21-4E73-BE7C-7D936B09BCE1}" type="slidenum">
              <a:rPr lang="en-US">
                <a:latin typeface="Times New Roman" pitchFamily="18" charset="0"/>
              </a:rPr>
              <a:pPr algn="r" eaLnBrk="1" hangingPunct="1"/>
              <a:t>8</a:t>
            </a:fld>
            <a:endParaRPr lang="en-US">
              <a:latin typeface="Times New Roman" pitchFamily="18" charset="0"/>
            </a:endParaRPr>
          </a:p>
        </p:txBody>
      </p:sp>
      <p:sp>
        <p:nvSpPr>
          <p:cNvPr id="110594" name="Rectangle 110593"/>
          <p:cNvSpPr>
            <a:spLocks noGrp="1" noRot="1" noChangeAspect="1" noChangeArrowheads="1" noTextEdit="1"/>
          </p:cNvSpPr>
          <p:nvPr>
            <p:ph type="sldImg"/>
          </p:nvPr>
        </p:nvSpPr>
        <p:spPr>
          <a:xfrm>
            <a:off x="6038850" y="1363663"/>
            <a:ext cx="0" cy="0"/>
          </a:xfrm>
          <a:noFill/>
          <a:ln cap="flat">
            <a:headEnd type="none" w="med" len="med"/>
            <a:tailEnd type="none" w="med" len="med"/>
          </a:ln>
        </p:spPr>
      </p:sp>
      <p:sp>
        <p:nvSpPr>
          <p:cNvPr id="110595" name="Rectangle 110594"/>
          <p:cNvSpPr>
            <a:spLocks noGrp="1" noChangeArrowheads="1"/>
          </p:cNvSpPr>
          <p:nvPr>
            <p:ph type="body" idx="1"/>
          </p:nvPr>
        </p:nvSpPr>
        <p:spPr>
          <a:xfrm>
            <a:off x="1610179" y="2387204"/>
            <a:ext cx="2111375" cy="156765"/>
          </a:xfrm>
          <a:noFill/>
          <a:ln/>
        </p:spPr>
        <p:txBody>
          <a:bodyPr lIns="96574" tIns="48286" rIns="96574" bIns="48286"/>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
          <p:cNvSpPr txBox="1">
            <a:spLocks noGrp="1" noChangeArrowheads="1"/>
          </p:cNvSpPr>
          <p:nvPr/>
        </p:nvSpPr>
        <p:spPr bwMode="auto">
          <a:xfrm>
            <a:off x="6793367" y="4954985"/>
            <a:ext cx="5228544" cy="25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97" tIns="47499" rIns="94997" bIns="47499" anchor="b"/>
          <a:lstStyle>
            <a:lvl1pPr algn="l" defTabSz="949325" eaLnBrk="0" hangingPunct="0">
              <a:defRPr>
                <a:solidFill>
                  <a:schemeClr val="tx1"/>
                </a:solidFill>
                <a:latin typeface="Arial" charset="0"/>
              </a:defRPr>
            </a:lvl1pPr>
            <a:lvl2pPr marL="771525" indent="-296863" algn="l" defTabSz="949325" eaLnBrk="0" hangingPunct="0">
              <a:defRPr>
                <a:solidFill>
                  <a:schemeClr val="tx1"/>
                </a:solidFill>
                <a:latin typeface="Arial" charset="0"/>
              </a:defRPr>
            </a:lvl2pPr>
            <a:lvl3pPr marL="1187450" indent="-238125" algn="l" defTabSz="949325" eaLnBrk="0" hangingPunct="0">
              <a:defRPr>
                <a:solidFill>
                  <a:schemeClr val="tx1"/>
                </a:solidFill>
                <a:latin typeface="Arial" charset="0"/>
              </a:defRPr>
            </a:lvl3pPr>
            <a:lvl4pPr marL="1662113" indent="-236538" algn="l" defTabSz="949325" eaLnBrk="0" hangingPunct="0">
              <a:defRPr>
                <a:solidFill>
                  <a:schemeClr val="tx1"/>
                </a:solidFill>
                <a:latin typeface="Arial" charset="0"/>
              </a:defRPr>
            </a:lvl4pPr>
            <a:lvl5pPr marL="2138363" indent="-238125" algn="l" defTabSz="949325" eaLnBrk="0" hangingPunct="0">
              <a:defRPr>
                <a:solidFill>
                  <a:schemeClr val="tx1"/>
                </a:solidFill>
                <a:latin typeface="Arial" charset="0"/>
              </a:defRPr>
            </a:lvl5pPr>
            <a:lvl6pPr marL="2595563" indent="-238125" defTabSz="949325" eaLnBrk="0" fontAlgn="base" hangingPunct="0">
              <a:spcBef>
                <a:spcPct val="0"/>
              </a:spcBef>
              <a:spcAft>
                <a:spcPct val="0"/>
              </a:spcAft>
              <a:defRPr>
                <a:solidFill>
                  <a:schemeClr val="tx1"/>
                </a:solidFill>
                <a:latin typeface="Arial" charset="0"/>
              </a:defRPr>
            </a:lvl6pPr>
            <a:lvl7pPr marL="3052763" indent="-238125" defTabSz="949325" eaLnBrk="0" fontAlgn="base" hangingPunct="0">
              <a:spcBef>
                <a:spcPct val="0"/>
              </a:spcBef>
              <a:spcAft>
                <a:spcPct val="0"/>
              </a:spcAft>
              <a:defRPr>
                <a:solidFill>
                  <a:schemeClr val="tx1"/>
                </a:solidFill>
                <a:latin typeface="Arial" charset="0"/>
              </a:defRPr>
            </a:lvl7pPr>
            <a:lvl8pPr marL="3509963" indent="-238125" defTabSz="949325" eaLnBrk="0" fontAlgn="base" hangingPunct="0">
              <a:spcBef>
                <a:spcPct val="0"/>
              </a:spcBef>
              <a:spcAft>
                <a:spcPct val="0"/>
              </a:spcAft>
              <a:defRPr>
                <a:solidFill>
                  <a:schemeClr val="tx1"/>
                </a:solidFill>
                <a:latin typeface="Arial" charset="0"/>
              </a:defRPr>
            </a:lvl8pPr>
            <a:lvl9pPr marL="3967163" indent="-238125" defTabSz="949325" eaLnBrk="0" fontAlgn="base" hangingPunct="0">
              <a:spcBef>
                <a:spcPct val="0"/>
              </a:spcBef>
              <a:spcAft>
                <a:spcPct val="0"/>
              </a:spcAft>
              <a:defRPr>
                <a:solidFill>
                  <a:schemeClr val="tx1"/>
                </a:solidFill>
                <a:latin typeface="Arial" charset="0"/>
              </a:defRPr>
            </a:lvl9pPr>
          </a:lstStyle>
          <a:p>
            <a:pPr algn="r" eaLnBrk="1" hangingPunct="1"/>
            <a:fld id="{518E6E02-38E8-4DDA-ABB0-E94AE57FA9EB}" type="slidenum">
              <a:rPr lang="en-US" sz="1200">
                <a:latin typeface="Times New Roman" pitchFamily="18" charset="0"/>
              </a:rPr>
              <a:pPr algn="r" eaLnBrk="1" hangingPunct="1"/>
              <a:t>9</a:t>
            </a:fld>
            <a:endParaRPr lang="en-US" sz="1200">
              <a:latin typeface="Times New Roman" pitchFamily="18" charset="0"/>
            </a:endParaRPr>
          </a:p>
        </p:txBody>
      </p:sp>
      <p:sp>
        <p:nvSpPr>
          <p:cNvPr id="153603" name="Rectangle 112641"/>
          <p:cNvSpPr>
            <a:spLocks noGrp="1" noRot="1" noChangeAspect="1" noChangeArrowheads="1" noTextEdit="1"/>
          </p:cNvSpPr>
          <p:nvPr>
            <p:ph type="sldImg"/>
          </p:nvPr>
        </p:nvSpPr>
        <p:spPr>
          <a:xfrm>
            <a:off x="6038850" y="1363663"/>
            <a:ext cx="0" cy="0"/>
          </a:xfrm>
          <a:noFill/>
          <a:ln cap="flat">
            <a:headEnd type="none" w="med" len="med"/>
            <a:tailEnd type="none" w="med" len="med"/>
          </a:ln>
        </p:spPr>
      </p:sp>
      <p:sp>
        <p:nvSpPr>
          <p:cNvPr id="153604" name="Rectangle 112642"/>
          <p:cNvSpPr>
            <a:spLocks noGrp="1" noChangeArrowheads="1"/>
          </p:cNvSpPr>
          <p:nvPr>
            <p:ph type="body" idx="1"/>
          </p:nvPr>
        </p:nvSpPr>
        <p:spPr>
          <a:xfrm>
            <a:off x="1610179" y="2387204"/>
            <a:ext cx="2111375" cy="156765"/>
          </a:xfrm>
          <a:noFill/>
          <a:ln/>
        </p:spPr>
        <p:txBody>
          <a:bodyPr lIns="96574" tIns="48286" rIns="96574" bIns="48286"/>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
          <p:cNvSpPr txBox="1">
            <a:spLocks noGrp="1" noChangeArrowheads="1"/>
          </p:cNvSpPr>
          <p:nvPr/>
        </p:nvSpPr>
        <p:spPr bwMode="auto">
          <a:xfrm>
            <a:off x="6793367" y="4954985"/>
            <a:ext cx="5228544" cy="25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97" tIns="47499" rIns="94997" bIns="47499" anchor="b"/>
          <a:lstStyle>
            <a:lvl1pPr algn="l" defTabSz="949325" eaLnBrk="0" hangingPunct="0">
              <a:defRPr>
                <a:solidFill>
                  <a:schemeClr val="tx1"/>
                </a:solidFill>
                <a:latin typeface="Arial" charset="0"/>
              </a:defRPr>
            </a:lvl1pPr>
            <a:lvl2pPr marL="771525" indent="-296863" algn="l" defTabSz="949325" eaLnBrk="0" hangingPunct="0">
              <a:defRPr>
                <a:solidFill>
                  <a:schemeClr val="tx1"/>
                </a:solidFill>
                <a:latin typeface="Arial" charset="0"/>
              </a:defRPr>
            </a:lvl2pPr>
            <a:lvl3pPr marL="1187450" indent="-238125" algn="l" defTabSz="949325" eaLnBrk="0" hangingPunct="0">
              <a:defRPr>
                <a:solidFill>
                  <a:schemeClr val="tx1"/>
                </a:solidFill>
                <a:latin typeface="Arial" charset="0"/>
              </a:defRPr>
            </a:lvl3pPr>
            <a:lvl4pPr marL="1662113" indent="-236538" algn="l" defTabSz="949325" eaLnBrk="0" hangingPunct="0">
              <a:defRPr>
                <a:solidFill>
                  <a:schemeClr val="tx1"/>
                </a:solidFill>
                <a:latin typeface="Arial" charset="0"/>
              </a:defRPr>
            </a:lvl4pPr>
            <a:lvl5pPr marL="2138363" indent="-238125" algn="l" defTabSz="949325" eaLnBrk="0" hangingPunct="0">
              <a:defRPr>
                <a:solidFill>
                  <a:schemeClr val="tx1"/>
                </a:solidFill>
                <a:latin typeface="Arial" charset="0"/>
              </a:defRPr>
            </a:lvl5pPr>
            <a:lvl6pPr marL="2595563" indent="-238125" defTabSz="949325" eaLnBrk="0" fontAlgn="base" hangingPunct="0">
              <a:spcBef>
                <a:spcPct val="0"/>
              </a:spcBef>
              <a:spcAft>
                <a:spcPct val="0"/>
              </a:spcAft>
              <a:defRPr>
                <a:solidFill>
                  <a:schemeClr val="tx1"/>
                </a:solidFill>
                <a:latin typeface="Arial" charset="0"/>
              </a:defRPr>
            </a:lvl6pPr>
            <a:lvl7pPr marL="3052763" indent="-238125" defTabSz="949325" eaLnBrk="0" fontAlgn="base" hangingPunct="0">
              <a:spcBef>
                <a:spcPct val="0"/>
              </a:spcBef>
              <a:spcAft>
                <a:spcPct val="0"/>
              </a:spcAft>
              <a:defRPr>
                <a:solidFill>
                  <a:schemeClr val="tx1"/>
                </a:solidFill>
                <a:latin typeface="Arial" charset="0"/>
              </a:defRPr>
            </a:lvl7pPr>
            <a:lvl8pPr marL="3509963" indent="-238125" defTabSz="949325" eaLnBrk="0" fontAlgn="base" hangingPunct="0">
              <a:spcBef>
                <a:spcPct val="0"/>
              </a:spcBef>
              <a:spcAft>
                <a:spcPct val="0"/>
              </a:spcAft>
              <a:defRPr>
                <a:solidFill>
                  <a:schemeClr val="tx1"/>
                </a:solidFill>
                <a:latin typeface="Arial" charset="0"/>
              </a:defRPr>
            </a:lvl8pPr>
            <a:lvl9pPr marL="3967163" indent="-238125" defTabSz="949325" eaLnBrk="0" fontAlgn="base" hangingPunct="0">
              <a:spcBef>
                <a:spcPct val="0"/>
              </a:spcBef>
              <a:spcAft>
                <a:spcPct val="0"/>
              </a:spcAft>
              <a:defRPr>
                <a:solidFill>
                  <a:schemeClr val="tx1"/>
                </a:solidFill>
                <a:latin typeface="Arial" charset="0"/>
              </a:defRPr>
            </a:lvl9pPr>
          </a:lstStyle>
          <a:p>
            <a:pPr algn="r" eaLnBrk="1" hangingPunct="1"/>
            <a:fld id="{518E6E02-38E8-4DDA-ABB0-E94AE57FA9EB}" type="slidenum">
              <a:rPr lang="en-US" sz="1200">
                <a:latin typeface="Times New Roman" pitchFamily="18" charset="0"/>
              </a:rPr>
              <a:pPr algn="r" eaLnBrk="1" hangingPunct="1"/>
              <a:t>10</a:t>
            </a:fld>
            <a:endParaRPr lang="en-US" sz="1200">
              <a:latin typeface="Times New Roman" pitchFamily="18" charset="0"/>
            </a:endParaRPr>
          </a:p>
        </p:txBody>
      </p:sp>
      <p:sp>
        <p:nvSpPr>
          <p:cNvPr id="153603" name="Rectangle 112641"/>
          <p:cNvSpPr>
            <a:spLocks noGrp="1" noRot="1" noChangeAspect="1" noChangeArrowheads="1" noTextEdit="1"/>
          </p:cNvSpPr>
          <p:nvPr>
            <p:ph type="sldImg"/>
          </p:nvPr>
        </p:nvSpPr>
        <p:spPr>
          <a:xfrm>
            <a:off x="6038850" y="1363663"/>
            <a:ext cx="0" cy="0"/>
          </a:xfrm>
          <a:noFill/>
          <a:ln cap="flat">
            <a:headEnd type="none" w="med" len="med"/>
            <a:tailEnd type="none" w="med" len="med"/>
          </a:ln>
        </p:spPr>
      </p:sp>
      <p:sp>
        <p:nvSpPr>
          <p:cNvPr id="153604" name="Rectangle 112642"/>
          <p:cNvSpPr>
            <a:spLocks noGrp="1" noChangeArrowheads="1"/>
          </p:cNvSpPr>
          <p:nvPr>
            <p:ph type="body" idx="1"/>
          </p:nvPr>
        </p:nvSpPr>
        <p:spPr>
          <a:xfrm>
            <a:off x="1610179" y="2387204"/>
            <a:ext cx="2111375" cy="156765"/>
          </a:xfrm>
          <a:noFill/>
          <a:ln/>
        </p:spPr>
        <p:txBody>
          <a:bodyPr lIns="96574" tIns="48286" rIns="96574" bIns="48286"/>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utepwatermark_cove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266700" y="1828800"/>
            <a:ext cx="8610600" cy="457200"/>
          </a:xfrm>
        </p:spPr>
        <p:txBody>
          <a:bodyPr/>
          <a:lstStyle>
            <a:lvl1pPr algn="ctr">
              <a:defRPr sz="4600" b="1">
                <a:solidFill>
                  <a:srgbClr val="013A81"/>
                </a:solidFill>
              </a:defRPr>
            </a:lvl1pPr>
          </a:lstStyle>
          <a:p>
            <a:r>
              <a:rPr lang="en-US" dirty="0"/>
              <a:t>Click to edit Master title style</a:t>
            </a:r>
          </a:p>
        </p:txBody>
      </p:sp>
      <p:sp>
        <p:nvSpPr>
          <p:cNvPr id="3076" name="Rectangle 4"/>
          <p:cNvSpPr>
            <a:spLocks noGrp="1" noChangeArrowheads="1"/>
          </p:cNvSpPr>
          <p:nvPr>
            <p:ph type="subTitle" idx="1"/>
          </p:nvPr>
        </p:nvSpPr>
        <p:spPr>
          <a:xfrm>
            <a:off x="1104900" y="2514600"/>
            <a:ext cx="6934200" cy="457200"/>
          </a:xfrm>
        </p:spPr>
        <p:txBody>
          <a:bodyPr/>
          <a:lstStyle>
            <a:lvl1pPr marL="0" indent="0" algn="ctr">
              <a:defRPr sz="3600" b="0" i="0">
                <a:solidFill>
                  <a:srgbClr val="535353"/>
                </a:solidFill>
                <a:latin typeface="Arial"/>
                <a:cs typeface="Arial"/>
              </a:defRPr>
            </a:lvl1pPr>
          </a:lstStyle>
          <a:p>
            <a:r>
              <a:rPr lang="en-US" dirty="0"/>
              <a:t>Click to edit Master subtitle style</a:t>
            </a:r>
          </a:p>
        </p:txBody>
      </p:sp>
    </p:spTree>
    <p:extLst>
      <p:ext uri="{BB962C8B-B14F-4D97-AF65-F5344CB8AC3E}">
        <p14:creationId xmlns:p14="http://schemas.microsoft.com/office/powerpoint/2010/main" val="2709264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2547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381000"/>
            <a:ext cx="215265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381000"/>
            <a:ext cx="630555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587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Shape 1"/>
          <p:cNvSpPr>
            <a:spLocks noGrp="1"/>
          </p:cNvSpPr>
          <p:nvPr>
            <p:ph type="title"/>
          </p:nvPr>
        </p:nvSpPr>
        <p:spPr/>
        <p:txBody>
          <a:bodyPr rtlCol="0"/>
          <a:lstStyle/>
          <a:p>
            <a:r>
              <a:rPr lang="en-US"/>
              <a:t>Click to edit Master title style</a:t>
            </a:r>
          </a:p>
        </p:txBody>
      </p:sp>
      <p:sp>
        <p:nvSpPr>
          <p:cNvPr id="3" name="Text Placeholder 2"/>
          <p:cNvSpPr>
            <a:spLocks noGrp="1"/>
          </p:cNvSpPr>
          <p:nvPr>
            <p:ph type="body" idx="1"/>
          </p:nvPr>
        </p:nvSpPr>
        <p:spPr>
          <a:xfrm>
            <a:off x="457200" y="1600200"/>
            <a:ext cx="8229600" cy="4525566"/>
          </a:xfrm>
          <a:prstGeom prst="rect">
            <a:avLst/>
          </a:prstGeom>
        </p:spPr>
        <p:txBody>
          <a:bodyPr vert="horz"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noChangeArrowheads="1"/>
          </p:cNvSpPr>
          <p:nvPr>
            <p:ph type="ftr" sz="quarter" idx="10"/>
          </p:nvPr>
        </p:nvSpPr>
        <p:spPr>
          <a:xfrm>
            <a:off x="3124200" y="6096000"/>
            <a:ext cx="2895600" cy="457200"/>
          </a:xfrm>
          <a:prstGeom prst="rect">
            <a:avLst/>
          </a:prstGeom>
          <a:ln/>
        </p:spPr>
        <p:txBody>
          <a:bodyPr/>
          <a:lstStyle>
            <a:lvl1pPr>
              <a:defRPr/>
            </a:lvl1pPr>
          </a:lstStyle>
          <a:p>
            <a:endParaRPr lang="en-US"/>
          </a:p>
        </p:txBody>
      </p:sp>
      <p:sp>
        <p:nvSpPr>
          <p:cNvPr id="5" name="Slide Number Placeholder 4"/>
          <p:cNvSpPr>
            <a:spLocks noGrp="1" noChangeArrowheads="1"/>
          </p:cNvSpPr>
          <p:nvPr>
            <p:ph type="sldNum" sz="quarter" idx="11"/>
          </p:nvPr>
        </p:nvSpPr>
        <p:spPr>
          <a:xfrm>
            <a:off x="6553200" y="6096000"/>
            <a:ext cx="1905000" cy="457200"/>
          </a:xfrm>
          <a:prstGeom prst="rect">
            <a:avLst/>
          </a:prstGeom>
          <a:ln/>
        </p:spPr>
        <p:txBody>
          <a:bodyPr/>
          <a:lstStyle>
            <a:lvl1pPr>
              <a:defRPr/>
            </a:lvl1pPr>
          </a:lstStyle>
          <a:p>
            <a:fld id="{F33CFEFF-3DCC-43B4-95DD-C8EB4DB83208}" type="slidenum">
              <a:rPr lang="en-US"/>
              <a:pPr/>
              <a:t>‹#›</a:t>
            </a:fld>
            <a:endParaRPr lang="en-US"/>
          </a:p>
        </p:txBody>
      </p:sp>
    </p:spTree>
    <p:extLst>
      <p:ext uri="{BB962C8B-B14F-4D97-AF65-F5344CB8AC3E}">
        <p14:creationId xmlns:p14="http://schemas.microsoft.com/office/powerpoint/2010/main" val="4288316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4400" y="1600200"/>
            <a:ext cx="7772400" cy="4530725"/>
          </a:xfrm>
        </p:spPr>
        <p:txBody>
          <a:bodyPr/>
          <a:lstStyle/>
          <a:p>
            <a:pPr lvl="0"/>
            <a:endParaRPr lang="en-US" noProof="0" smtClean="0"/>
          </a:p>
        </p:txBody>
      </p:sp>
      <p:sp>
        <p:nvSpPr>
          <p:cNvPr id="4" name="Rectangle 9"/>
          <p:cNvSpPr>
            <a:spLocks noGrp="1" noChangeArrowheads="1"/>
          </p:cNvSpPr>
          <p:nvPr>
            <p:ph type="dt" sz="half" idx="10"/>
          </p:nvPr>
        </p:nvSpPr>
        <p:spPr>
          <a:xfrm>
            <a:off x="914400" y="6251575"/>
            <a:ext cx="1981200" cy="457200"/>
          </a:xfrm>
          <a:prstGeom prst="rect">
            <a:avLst/>
          </a:prstGeom>
          <a:ln/>
        </p:spPr>
        <p:txBody>
          <a:bodyPr/>
          <a:lstStyle>
            <a:lvl1pPr>
              <a:defRPr/>
            </a:lvl1pPr>
          </a:lstStyle>
          <a:p>
            <a:pPr>
              <a:defRPr/>
            </a:pPr>
            <a:endParaRPr lang="en-US"/>
          </a:p>
        </p:txBody>
      </p:sp>
      <p:sp>
        <p:nvSpPr>
          <p:cNvPr id="5" name="Rectangle 10"/>
          <p:cNvSpPr>
            <a:spLocks noGrp="1" noChangeArrowheads="1"/>
          </p:cNvSpPr>
          <p:nvPr>
            <p:ph type="ftr" sz="quarter" idx="11"/>
          </p:nvPr>
        </p:nvSpPr>
        <p:spPr>
          <a:xfrm>
            <a:off x="3352800" y="6248400"/>
            <a:ext cx="2971800" cy="457200"/>
          </a:xfrm>
          <a:prstGeom prst="rect">
            <a:avLst/>
          </a:prstGeom>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0AA57F05-FAC9-483A-9F0C-E208421D8920}" type="slidenum">
              <a:rPr lang="en-US"/>
              <a:pPr>
                <a:defRPr/>
              </a:pPr>
              <a:t>‹#›</a:t>
            </a:fld>
            <a:endParaRPr lang="en-US"/>
          </a:p>
        </p:txBody>
      </p:sp>
    </p:spTree>
    <p:extLst>
      <p:ext uri="{BB962C8B-B14F-4D97-AF65-F5344CB8AC3E}">
        <p14:creationId xmlns:p14="http://schemas.microsoft.com/office/powerpoint/2010/main" val="1952768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26841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24765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1066800"/>
            <a:ext cx="41529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1529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6953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5677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05589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647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98205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37414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uteppan_slide.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63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266700" y="381000"/>
            <a:ext cx="8610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342900" y="1600200"/>
            <a:ext cx="8458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TextBox 5"/>
          <p:cNvSpPr txBox="1">
            <a:spLocks noChangeArrowheads="1"/>
          </p:cNvSpPr>
          <p:nvPr/>
        </p:nvSpPr>
        <p:spPr bwMode="auto">
          <a:xfrm>
            <a:off x="381000" y="6583363"/>
            <a:ext cx="3518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halet-LondonNineteenEighty"/>
                <a:ea typeface="MS PGothic" pitchFamily="34" charset="-128"/>
              </a:defRPr>
            </a:lvl1pPr>
            <a:lvl2pPr marL="742950" indent="-285750" eaLnBrk="0" hangingPunct="0">
              <a:defRPr sz="2400">
                <a:solidFill>
                  <a:schemeClr val="tx1"/>
                </a:solidFill>
                <a:latin typeface="Chalet-LondonNineteenEighty"/>
                <a:ea typeface="MS PGothic" pitchFamily="34" charset="-128"/>
              </a:defRPr>
            </a:lvl2pPr>
            <a:lvl3pPr marL="1143000" indent="-228600" eaLnBrk="0" hangingPunct="0">
              <a:defRPr sz="2400">
                <a:solidFill>
                  <a:schemeClr val="tx1"/>
                </a:solidFill>
                <a:latin typeface="Chalet-LondonNineteenEighty"/>
                <a:ea typeface="MS PGothic" pitchFamily="34" charset="-128"/>
              </a:defRPr>
            </a:lvl3pPr>
            <a:lvl4pPr marL="1600200" indent="-228600" eaLnBrk="0" hangingPunct="0">
              <a:defRPr sz="2400">
                <a:solidFill>
                  <a:schemeClr val="tx1"/>
                </a:solidFill>
                <a:latin typeface="Chalet-LondonNineteenEighty"/>
                <a:ea typeface="MS PGothic" pitchFamily="34" charset="-128"/>
              </a:defRPr>
            </a:lvl4pPr>
            <a:lvl5pPr marL="2057400" indent="-228600" eaLnBrk="0" hangingPunct="0">
              <a:defRPr sz="2400">
                <a:solidFill>
                  <a:schemeClr val="tx1"/>
                </a:solidFill>
                <a:latin typeface="Chalet-LondonNineteenEighty"/>
                <a:ea typeface="MS PGothic" pitchFamily="34" charset="-128"/>
              </a:defRPr>
            </a:lvl5pPr>
            <a:lvl6pPr marL="2514600" indent="-228600" eaLnBrk="0" fontAlgn="base" hangingPunct="0">
              <a:spcBef>
                <a:spcPct val="0"/>
              </a:spcBef>
              <a:spcAft>
                <a:spcPct val="0"/>
              </a:spcAft>
              <a:defRPr sz="2400">
                <a:solidFill>
                  <a:schemeClr val="tx1"/>
                </a:solidFill>
                <a:latin typeface="Chalet-LondonNineteenEighty"/>
                <a:ea typeface="MS PGothic" pitchFamily="34" charset="-128"/>
              </a:defRPr>
            </a:lvl6pPr>
            <a:lvl7pPr marL="2971800" indent="-228600" eaLnBrk="0" fontAlgn="base" hangingPunct="0">
              <a:spcBef>
                <a:spcPct val="0"/>
              </a:spcBef>
              <a:spcAft>
                <a:spcPct val="0"/>
              </a:spcAft>
              <a:defRPr sz="2400">
                <a:solidFill>
                  <a:schemeClr val="tx1"/>
                </a:solidFill>
                <a:latin typeface="Chalet-LondonNineteenEighty"/>
                <a:ea typeface="MS PGothic" pitchFamily="34" charset="-128"/>
              </a:defRPr>
            </a:lvl7pPr>
            <a:lvl8pPr marL="3429000" indent="-228600" eaLnBrk="0" fontAlgn="base" hangingPunct="0">
              <a:spcBef>
                <a:spcPct val="0"/>
              </a:spcBef>
              <a:spcAft>
                <a:spcPct val="0"/>
              </a:spcAft>
              <a:defRPr sz="2400">
                <a:solidFill>
                  <a:schemeClr val="tx1"/>
                </a:solidFill>
                <a:latin typeface="Chalet-LondonNineteenEighty"/>
                <a:ea typeface="MS PGothic" pitchFamily="34" charset="-128"/>
              </a:defRPr>
            </a:lvl8pPr>
            <a:lvl9pPr marL="3886200" indent="-228600" eaLnBrk="0" fontAlgn="base" hangingPunct="0">
              <a:spcBef>
                <a:spcPct val="0"/>
              </a:spcBef>
              <a:spcAft>
                <a:spcPct val="0"/>
              </a:spcAft>
              <a:defRPr sz="2400">
                <a:solidFill>
                  <a:schemeClr val="tx1"/>
                </a:solidFill>
                <a:latin typeface="Chalet-LondonNineteenEighty"/>
                <a:ea typeface="MS PGothic" pitchFamily="34" charset="-128"/>
              </a:defRPr>
            </a:lvl9pPr>
          </a:lstStyle>
          <a:p>
            <a:pPr>
              <a:defRPr/>
            </a:pPr>
            <a:r>
              <a:rPr lang="en-US" sz="1000" dirty="0" smtClean="0">
                <a:solidFill>
                  <a:srgbClr val="A6A6A6"/>
                </a:solidFill>
                <a:latin typeface="Arial" pitchFamily="34" charset="0"/>
              </a:rPr>
              <a:t> 2014 Multiphase</a:t>
            </a:r>
            <a:r>
              <a:rPr lang="en-US" sz="1000" baseline="0" dirty="0" smtClean="0">
                <a:solidFill>
                  <a:srgbClr val="A6A6A6"/>
                </a:solidFill>
                <a:latin typeface="Arial" pitchFamily="34" charset="0"/>
              </a:rPr>
              <a:t> Flow Workshop, NETL, Morgantown, WV</a:t>
            </a:r>
            <a:endParaRPr lang="en-US" sz="1000" dirty="0" smtClean="0">
              <a:solidFill>
                <a:srgbClr val="A6A6A6"/>
              </a:solidFill>
              <a:latin typeface="Arial" pitchFamily="34" charset="0"/>
            </a:endParaRPr>
          </a:p>
        </p:txBody>
      </p:sp>
      <p:sp>
        <p:nvSpPr>
          <p:cNvPr id="1030" name="TextBox 6"/>
          <p:cNvSpPr txBox="1">
            <a:spLocks noChangeArrowheads="1"/>
          </p:cNvSpPr>
          <p:nvPr userDrawn="1"/>
        </p:nvSpPr>
        <p:spPr bwMode="auto">
          <a:xfrm>
            <a:off x="5715000" y="6611938"/>
            <a:ext cx="3048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halet-LondonNineteenEighty"/>
                <a:ea typeface="MS PGothic" pitchFamily="34" charset="-128"/>
              </a:defRPr>
            </a:lvl1pPr>
            <a:lvl2pPr marL="742950" indent="-285750" eaLnBrk="0" hangingPunct="0">
              <a:defRPr sz="2400">
                <a:solidFill>
                  <a:schemeClr val="tx1"/>
                </a:solidFill>
                <a:latin typeface="Chalet-LondonNineteenEighty"/>
                <a:ea typeface="MS PGothic" pitchFamily="34" charset="-128"/>
              </a:defRPr>
            </a:lvl2pPr>
            <a:lvl3pPr marL="1143000" indent="-228600" eaLnBrk="0" hangingPunct="0">
              <a:defRPr sz="2400">
                <a:solidFill>
                  <a:schemeClr val="tx1"/>
                </a:solidFill>
                <a:latin typeface="Chalet-LondonNineteenEighty"/>
                <a:ea typeface="MS PGothic" pitchFamily="34" charset="-128"/>
              </a:defRPr>
            </a:lvl3pPr>
            <a:lvl4pPr marL="1600200" indent="-228600" eaLnBrk="0" hangingPunct="0">
              <a:defRPr sz="2400">
                <a:solidFill>
                  <a:schemeClr val="tx1"/>
                </a:solidFill>
                <a:latin typeface="Chalet-LondonNineteenEighty"/>
                <a:ea typeface="MS PGothic" pitchFamily="34" charset="-128"/>
              </a:defRPr>
            </a:lvl4pPr>
            <a:lvl5pPr marL="2057400" indent="-228600" eaLnBrk="0" hangingPunct="0">
              <a:defRPr sz="2400">
                <a:solidFill>
                  <a:schemeClr val="tx1"/>
                </a:solidFill>
                <a:latin typeface="Chalet-LondonNineteenEighty"/>
                <a:ea typeface="MS PGothic" pitchFamily="34" charset="-128"/>
              </a:defRPr>
            </a:lvl5pPr>
            <a:lvl6pPr marL="2514600" indent="-228600" eaLnBrk="0" fontAlgn="base" hangingPunct="0">
              <a:spcBef>
                <a:spcPct val="0"/>
              </a:spcBef>
              <a:spcAft>
                <a:spcPct val="0"/>
              </a:spcAft>
              <a:defRPr sz="2400">
                <a:solidFill>
                  <a:schemeClr val="tx1"/>
                </a:solidFill>
                <a:latin typeface="Chalet-LondonNineteenEighty"/>
                <a:ea typeface="MS PGothic" pitchFamily="34" charset="-128"/>
              </a:defRPr>
            </a:lvl6pPr>
            <a:lvl7pPr marL="2971800" indent="-228600" eaLnBrk="0" fontAlgn="base" hangingPunct="0">
              <a:spcBef>
                <a:spcPct val="0"/>
              </a:spcBef>
              <a:spcAft>
                <a:spcPct val="0"/>
              </a:spcAft>
              <a:defRPr sz="2400">
                <a:solidFill>
                  <a:schemeClr val="tx1"/>
                </a:solidFill>
                <a:latin typeface="Chalet-LondonNineteenEighty"/>
                <a:ea typeface="MS PGothic" pitchFamily="34" charset="-128"/>
              </a:defRPr>
            </a:lvl7pPr>
            <a:lvl8pPr marL="3429000" indent="-228600" eaLnBrk="0" fontAlgn="base" hangingPunct="0">
              <a:spcBef>
                <a:spcPct val="0"/>
              </a:spcBef>
              <a:spcAft>
                <a:spcPct val="0"/>
              </a:spcAft>
              <a:defRPr sz="2400">
                <a:solidFill>
                  <a:schemeClr val="tx1"/>
                </a:solidFill>
                <a:latin typeface="Chalet-LondonNineteenEighty"/>
                <a:ea typeface="MS PGothic" pitchFamily="34" charset="-128"/>
              </a:defRPr>
            </a:lvl8pPr>
            <a:lvl9pPr marL="3886200" indent="-228600" eaLnBrk="0" fontAlgn="base" hangingPunct="0">
              <a:spcBef>
                <a:spcPct val="0"/>
              </a:spcBef>
              <a:spcAft>
                <a:spcPct val="0"/>
              </a:spcAft>
              <a:defRPr sz="2400">
                <a:solidFill>
                  <a:schemeClr val="tx1"/>
                </a:solidFill>
                <a:latin typeface="Chalet-LondonNineteenEighty"/>
                <a:ea typeface="MS PGothic" pitchFamily="34" charset="-128"/>
              </a:defRPr>
            </a:lvl9pPr>
          </a:lstStyle>
          <a:p>
            <a:pPr>
              <a:defRPr/>
            </a:pPr>
            <a:r>
              <a:rPr lang="en-US" sz="1000" dirty="0" smtClean="0">
                <a:solidFill>
                  <a:srgbClr val="A6A6A6"/>
                </a:solidFill>
                <a:latin typeface="Arial" pitchFamily="34" charset="0"/>
              </a:rPr>
              <a:t>Vinod Kumar,</a:t>
            </a:r>
            <a:r>
              <a:rPr lang="en-US" sz="1000" baseline="0" dirty="0" smtClean="0">
                <a:solidFill>
                  <a:srgbClr val="A6A6A6"/>
                </a:solidFill>
                <a:latin typeface="Arial" pitchFamily="34" charset="0"/>
              </a:rPr>
              <a:t> The University of Texas at El Paso</a:t>
            </a:r>
            <a:endParaRPr lang="en-US" sz="1000" dirty="0" smtClean="0">
              <a:solidFill>
                <a:srgbClr val="A6A6A6"/>
              </a:solidFill>
              <a:latin typeface="Arial" pitchFamily="34" charset="0"/>
            </a:endParaRPr>
          </a:p>
        </p:txBody>
      </p:sp>
    </p:spTree>
  </p:cSld>
  <p:clrMap bg1="lt1" tx1="dk1" bg2="lt2" tx2="dk2" accent1="accent1" accent2="accent2" accent3="accent3" accent4="accent4" accent5="accent5" accent6="accent6" hlink="hlink" folHlink="folHlink"/>
  <p:sldLayoutIdLst>
    <p:sldLayoutId id="2147483827"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8" r:id="rId12"/>
    <p:sldLayoutId id="2147483829" r:id="rId13"/>
  </p:sldLayoutIdLst>
  <p:txStyles>
    <p:titleStyle>
      <a:lvl1pPr algn="l" rtl="0" eaLnBrk="0" fontAlgn="base" hangingPunct="0">
        <a:spcBef>
          <a:spcPct val="0"/>
        </a:spcBef>
        <a:spcAft>
          <a:spcPct val="0"/>
        </a:spcAft>
        <a:defRPr sz="4000">
          <a:solidFill>
            <a:srgbClr val="013A81"/>
          </a:solidFill>
          <a:latin typeface="+mj-lt"/>
          <a:ea typeface="MS PGothic" pitchFamily="34" charset="-128"/>
          <a:cs typeface="ＭＳ Ｐゴシック" charset="-128"/>
        </a:defRPr>
      </a:lvl1pPr>
      <a:lvl2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2pPr>
      <a:lvl3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3pPr>
      <a:lvl4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4pPr>
      <a:lvl5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5pPr>
      <a:lvl6pPr marL="457200" algn="ctr" rtl="0" fontAlgn="base">
        <a:spcBef>
          <a:spcPct val="0"/>
        </a:spcBef>
        <a:spcAft>
          <a:spcPct val="0"/>
        </a:spcAft>
        <a:defRPr sz="4000">
          <a:solidFill>
            <a:srgbClr val="013A81"/>
          </a:solidFill>
          <a:latin typeface="Chalet-LondonNineteenEighty" charset="0"/>
        </a:defRPr>
      </a:lvl6pPr>
      <a:lvl7pPr marL="914400" algn="ctr" rtl="0" fontAlgn="base">
        <a:spcBef>
          <a:spcPct val="0"/>
        </a:spcBef>
        <a:spcAft>
          <a:spcPct val="0"/>
        </a:spcAft>
        <a:defRPr sz="4000">
          <a:solidFill>
            <a:srgbClr val="013A81"/>
          </a:solidFill>
          <a:latin typeface="Chalet-LondonNineteenEighty" charset="0"/>
        </a:defRPr>
      </a:lvl7pPr>
      <a:lvl8pPr marL="1371600" algn="ctr" rtl="0" fontAlgn="base">
        <a:spcBef>
          <a:spcPct val="0"/>
        </a:spcBef>
        <a:spcAft>
          <a:spcPct val="0"/>
        </a:spcAft>
        <a:defRPr sz="4000">
          <a:solidFill>
            <a:srgbClr val="013A81"/>
          </a:solidFill>
          <a:latin typeface="Chalet-LondonNineteenEighty" charset="0"/>
        </a:defRPr>
      </a:lvl8pPr>
      <a:lvl9pPr marL="1828800" algn="ctr" rtl="0" fontAlgn="base">
        <a:spcBef>
          <a:spcPct val="0"/>
        </a:spcBef>
        <a:spcAft>
          <a:spcPct val="0"/>
        </a:spcAft>
        <a:defRPr sz="4000">
          <a:solidFill>
            <a:srgbClr val="013A81"/>
          </a:solidFill>
          <a:latin typeface="Chalet-LondonNineteenEighty"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jpeg"/><Relationship Id="rId10" Type="http://schemas.openxmlformats.org/officeDocument/2006/relationships/image" Target="../media/image35.emf"/><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55.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53.png"/><Relationship Id="rId5" Type="http://schemas.openxmlformats.org/officeDocument/2006/relationships/image" Target="../media/image39.png"/><Relationship Id="rId10" Type="http://schemas.openxmlformats.org/officeDocument/2006/relationships/image" Target="../media/image52.png"/><Relationship Id="rId4" Type="http://schemas.openxmlformats.org/officeDocument/2006/relationships/image" Target="../media/image38.pn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5.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emf"/><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13.xml"/><Relationship Id="rId7" Type="http://schemas.openxmlformats.org/officeDocument/2006/relationships/image" Target="../media/image52.jpeg"/><Relationship Id="rId12" Type="http://schemas.openxmlformats.org/officeDocument/2006/relationships/image" Target="../media/image60.png"/><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51.jpeg"/><Relationship Id="rId11" Type="http://schemas.openxmlformats.org/officeDocument/2006/relationships/image" Target="../media/image59.png"/><Relationship Id="rId5" Type="http://schemas.openxmlformats.org/officeDocument/2006/relationships/image" Target="../media/image50.png"/><Relationship Id="rId10" Type="http://schemas.openxmlformats.org/officeDocument/2006/relationships/image" Target="../media/image58.png"/><Relationship Id="rId4" Type="http://schemas.openxmlformats.org/officeDocument/2006/relationships/notesSlide" Target="../notesSlides/notesSlide13.xml"/><Relationship Id="rId9"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trilinos.sandia.gov/"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75.png"/><Relationship Id="rId26" Type="http://schemas.openxmlformats.org/officeDocument/2006/relationships/image" Target="../media/image83.png"/><Relationship Id="rId3" Type="http://schemas.openxmlformats.org/officeDocument/2006/relationships/tags" Target="../tags/tag3.xml"/><Relationship Id="rId21" Type="http://schemas.openxmlformats.org/officeDocument/2006/relationships/image" Target="../media/image78.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slideLayout" Target="../slideLayouts/slideLayout7.xml"/><Relationship Id="rId25" Type="http://schemas.openxmlformats.org/officeDocument/2006/relationships/image" Target="../media/image82.png"/><Relationship Id="rId33" Type="http://schemas.openxmlformats.org/officeDocument/2006/relationships/image" Target="../media/image90.pn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image" Target="../media/image77.png"/><Relationship Id="rId29" Type="http://schemas.openxmlformats.org/officeDocument/2006/relationships/image" Target="../media/image86.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81.png"/><Relationship Id="rId32" Type="http://schemas.openxmlformats.org/officeDocument/2006/relationships/image" Target="../media/image89.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image" Target="../media/image80.png"/><Relationship Id="rId28" Type="http://schemas.openxmlformats.org/officeDocument/2006/relationships/image" Target="../media/image85.png"/><Relationship Id="rId10" Type="http://schemas.openxmlformats.org/officeDocument/2006/relationships/tags" Target="../tags/tag10.xml"/><Relationship Id="rId19" Type="http://schemas.openxmlformats.org/officeDocument/2006/relationships/image" Target="../media/image76.png"/><Relationship Id="rId31" Type="http://schemas.openxmlformats.org/officeDocument/2006/relationships/image" Target="../media/image88.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image" Target="../media/image79.png"/><Relationship Id="rId27" Type="http://schemas.openxmlformats.org/officeDocument/2006/relationships/image" Target="../media/image84.png"/><Relationship Id="rId30" Type="http://schemas.openxmlformats.org/officeDocument/2006/relationships/image" Target="../media/image8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oleObject" Target="../embeddings/oleObject1.bin"/><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3.jpeg"/><Relationship Id="rId17" Type="http://schemas.openxmlformats.org/officeDocument/2006/relationships/image" Target="../media/image16.png"/><Relationship Id="rId2" Type="http://schemas.openxmlformats.org/officeDocument/2006/relationships/slideLayout" Target="../slideLayouts/slideLayout7.xml"/><Relationship Id="rId16" Type="http://schemas.openxmlformats.org/officeDocument/2006/relationships/image" Target="../media/image15.png"/><Relationship Id="rId1" Type="http://schemas.openxmlformats.org/officeDocument/2006/relationships/vmlDrawing" Target="../drawings/vmlDrawing1.vml"/><Relationship Id="rId6" Type="http://schemas.openxmlformats.org/officeDocument/2006/relationships/diagramColors" Target="../diagrams/colors1.xml"/><Relationship Id="rId11" Type="http://schemas.openxmlformats.org/officeDocument/2006/relationships/image" Target="../media/image12.jpeg"/><Relationship Id="rId5" Type="http://schemas.openxmlformats.org/officeDocument/2006/relationships/diagramQuickStyle" Target="../diagrams/quickStyle1.xml"/><Relationship Id="rId15" Type="http://schemas.openxmlformats.org/officeDocument/2006/relationships/image" Target="../media/image14.jpeg"/><Relationship Id="rId10" Type="http://schemas.openxmlformats.org/officeDocument/2006/relationships/image" Target="../media/image11.jpeg"/><Relationship Id="rId4" Type="http://schemas.openxmlformats.org/officeDocument/2006/relationships/diagramLayout" Target="../diagrams/layout1.xml"/><Relationship Id="rId9" Type="http://schemas.openxmlformats.org/officeDocument/2006/relationships/image" Target="../media/image10.jpeg"/><Relationship Id="rId14" Type="http://schemas.openxmlformats.org/officeDocument/2006/relationships/image" Target="../media/image8.w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17.w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22.wmf"/><Relationship Id="rId3" Type="http://schemas.openxmlformats.org/officeDocument/2006/relationships/notesSlide" Target="../notesSlides/notesSlide7.xml"/><Relationship Id="rId7" Type="http://schemas.openxmlformats.org/officeDocument/2006/relationships/image" Target="../media/image19.wmf"/><Relationship Id="rId12"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openxmlformats.org/officeDocument/2006/relationships/image" Target="../media/image21.wmf"/><Relationship Id="rId5" Type="http://schemas.openxmlformats.org/officeDocument/2006/relationships/image" Target="../media/image18.wmf"/><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20.w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27.wmf"/><Relationship Id="rId3" Type="http://schemas.openxmlformats.org/officeDocument/2006/relationships/notesSlide" Target="../notesSlides/notesSlide8.xml"/><Relationship Id="rId7" Type="http://schemas.openxmlformats.org/officeDocument/2006/relationships/image" Target="../media/image24.wmf"/><Relationship Id="rId12"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9.bin"/><Relationship Id="rId11" Type="http://schemas.openxmlformats.org/officeDocument/2006/relationships/image" Target="../media/image26.wmf"/><Relationship Id="rId5" Type="http://schemas.openxmlformats.org/officeDocument/2006/relationships/image" Target="../media/image23.wmf"/><Relationship Id="rId10" Type="http://schemas.openxmlformats.org/officeDocument/2006/relationships/oleObject" Target="../embeddings/oleObject11.bin"/><Relationship Id="rId4" Type="http://schemas.openxmlformats.org/officeDocument/2006/relationships/oleObject" Target="../embeddings/oleObject8.bin"/><Relationship Id="rId9" Type="http://schemas.openxmlformats.org/officeDocument/2006/relationships/image" Target="../media/image2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0" y="533400"/>
            <a:ext cx="9144000" cy="1371600"/>
          </a:xfrm>
        </p:spPr>
        <p:txBody>
          <a:bodyPr/>
          <a:lstStyle/>
          <a:p>
            <a:r>
              <a:rPr lang="en-US" altLang="en-US" sz="2400" b="0" dirty="0" smtClean="0"/>
              <a:t>Investigating </a:t>
            </a:r>
            <a:r>
              <a:rPr lang="en-US" altLang="en-US" sz="2400" b="0" dirty="0" err="1" smtClean="0"/>
              <a:t>Trilinos</a:t>
            </a:r>
            <a:r>
              <a:rPr lang="en-US" altLang="en-US" sz="2400" b="0" dirty="0" smtClean="0"/>
              <a:t> Integration with MFIX</a:t>
            </a:r>
            <a:endParaRPr lang="en-US" altLang="en-US" sz="2400" dirty="0" smtClean="0"/>
          </a:p>
        </p:txBody>
      </p:sp>
      <p:sp>
        <p:nvSpPr>
          <p:cNvPr id="3075" name="Subtitle 2"/>
          <p:cNvSpPr>
            <a:spLocks noGrp="1"/>
          </p:cNvSpPr>
          <p:nvPr>
            <p:ph type="subTitle" idx="1"/>
          </p:nvPr>
        </p:nvSpPr>
        <p:spPr>
          <a:xfrm>
            <a:off x="0" y="1447800"/>
            <a:ext cx="8915400" cy="1828800"/>
          </a:xfrm>
        </p:spPr>
        <p:txBody>
          <a:bodyPr/>
          <a:lstStyle/>
          <a:p>
            <a:r>
              <a:rPr lang="en-US" altLang="en-US" sz="2400" b="1" dirty="0" smtClean="0">
                <a:latin typeface="Arial" pitchFamily="34" charset="0"/>
                <a:cs typeface="Arial" pitchFamily="34" charset="0"/>
              </a:rPr>
              <a:t>Vinod Kumar</a:t>
            </a:r>
          </a:p>
          <a:p>
            <a:r>
              <a:rPr lang="en-US" sz="1800" dirty="0" smtClean="0"/>
              <a:t>Assistant </a:t>
            </a:r>
            <a:r>
              <a:rPr lang="en-US" sz="1800" dirty="0"/>
              <a:t>Professor, Mechanical Engineering</a:t>
            </a:r>
          </a:p>
          <a:p>
            <a:pPr eaLnBrk="1" hangingPunct="1">
              <a:lnSpc>
                <a:spcPct val="90000"/>
              </a:lnSpc>
            </a:pPr>
            <a:r>
              <a:rPr lang="en-US" sz="1800" dirty="0"/>
              <a:t>Core faculty, Computational Science Doctoral Program</a:t>
            </a:r>
          </a:p>
          <a:p>
            <a:pPr eaLnBrk="1" hangingPunct="1">
              <a:lnSpc>
                <a:spcPct val="90000"/>
              </a:lnSpc>
            </a:pPr>
            <a:r>
              <a:rPr lang="en-US" sz="1800" b="1" dirty="0"/>
              <a:t>The University of Texas at El Paso (UTEP)</a:t>
            </a:r>
          </a:p>
          <a:p>
            <a:endParaRPr lang="en-US" altLang="en-US" sz="2400" dirty="0">
              <a:latin typeface="Arial" pitchFamily="34" charset="0"/>
              <a:cs typeface="Arial" pitchFamily="34" charset="0"/>
            </a:endParaRPr>
          </a:p>
          <a:p>
            <a:r>
              <a:rPr lang="en-US" altLang="en-US" sz="1800" dirty="0" smtClean="0">
                <a:latin typeface="Arial" pitchFamily="34" charset="0"/>
                <a:cs typeface="Arial" pitchFamily="34" charset="0"/>
              </a:rPr>
              <a:t>Visiting Professor, </a:t>
            </a:r>
            <a:r>
              <a:rPr lang="en-US" altLang="en-US" sz="1800" b="1" dirty="0" smtClean="0">
                <a:latin typeface="Arial" pitchFamily="34" charset="0"/>
                <a:cs typeface="Arial" pitchFamily="34" charset="0"/>
              </a:rPr>
              <a:t>Sandia National Labs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Shape 214018"/>
          <p:cNvSpPr>
            <a:spLocks noGrp="1" noChangeArrowheads="1"/>
          </p:cNvSpPr>
          <p:nvPr>
            <p:ph type="title" idx="4294967295"/>
          </p:nvPr>
        </p:nvSpPr>
        <p:spPr>
          <a:xfrm>
            <a:off x="0" y="161365"/>
            <a:ext cx="9144000" cy="762000"/>
          </a:xfrm>
          <a:noFill/>
          <a:ln/>
        </p:spPr>
        <p:txBody>
          <a:bodyPr/>
          <a:lstStyle/>
          <a:p>
            <a:pPr marL="0" indent="0" defTabSz="914400" eaLnBrk="1" hangingPunct="1"/>
            <a:r>
              <a:rPr lang="en-US" altLang="en-US" sz="2800" dirty="0" smtClean="0"/>
              <a:t>Flow distributors, temperature profile</a:t>
            </a:r>
            <a:br>
              <a:rPr lang="en-US" altLang="en-US" sz="2800" dirty="0" smtClean="0"/>
            </a:br>
            <a:r>
              <a:rPr lang="en-US" altLang="en-US" sz="2800" dirty="0" err="1" smtClean="0"/>
              <a:t>Nanofluid</a:t>
            </a:r>
            <a:r>
              <a:rPr lang="en-US" altLang="en-US" sz="2800" dirty="0" smtClean="0"/>
              <a:t> </a:t>
            </a:r>
            <a:r>
              <a:rPr lang="en-US" altLang="en-US" sz="1800" dirty="0" smtClean="0"/>
              <a:t>(modeled as </a:t>
            </a:r>
            <a:r>
              <a:rPr lang="en-US" altLang="en-US" sz="1800" dirty="0" err="1" smtClean="0"/>
              <a:t>Eulerian</a:t>
            </a:r>
            <a:r>
              <a:rPr lang="en-US" altLang="en-US" sz="1800" dirty="0"/>
              <a:t> </a:t>
            </a:r>
            <a:r>
              <a:rPr lang="en-US" altLang="en-US" sz="1800" dirty="0" smtClean="0"/>
              <a:t>approach)</a:t>
            </a:r>
            <a:endParaRPr lang="en-US" sz="1800" dirty="0" smtClean="0"/>
          </a:p>
        </p:txBody>
      </p:sp>
      <p:sp>
        <p:nvSpPr>
          <p:cNvPr id="21" name="Rectangle 20"/>
          <p:cNvSpPr/>
          <p:nvPr/>
        </p:nvSpPr>
        <p:spPr bwMode="auto">
          <a:xfrm>
            <a:off x="6420224" y="8965"/>
            <a:ext cx="1390276" cy="304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halet-LondonNineteenEighty" charset="0"/>
              </a:rPr>
              <a:t>Recent days!</a:t>
            </a:r>
            <a:endParaRPr kumimoji="0" lang="en-US" sz="1600" b="0" i="0" u="none" strike="noStrike" cap="none" normalizeH="0" baseline="0" dirty="0">
              <a:ln>
                <a:noFill/>
              </a:ln>
              <a:solidFill>
                <a:schemeClr val="tx1"/>
              </a:solidFill>
              <a:effectLst/>
              <a:latin typeface="Chalet-LondonNineteenEighty" charset="0"/>
            </a:endParaRPr>
          </a:p>
        </p:txBody>
      </p:sp>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7440" y="4398169"/>
            <a:ext cx="1809496"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4047" t="18006" r="11065" b="28274"/>
          <a:stretch/>
        </p:blipFill>
        <p:spPr bwMode="auto">
          <a:xfrm>
            <a:off x="-27926" y="4060164"/>
            <a:ext cx="2511847" cy="2466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53" descr="http://amacs.com/wp-content/uploads/2012/09/liquid_pip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82801" y="1552588"/>
            <a:ext cx="1290390" cy="645195"/>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4861466" y="1437700"/>
            <a:ext cx="369332" cy="895438"/>
          </a:xfrm>
          <a:prstGeom prst="rect">
            <a:avLst/>
          </a:prstGeom>
        </p:spPr>
        <p:txBody>
          <a:bodyPr vert="vert270" wrap="none">
            <a:spAutoFit/>
          </a:bodyPr>
          <a:lstStyle/>
          <a:p>
            <a:r>
              <a:rPr lang="en-US" sz="1200" kern="0" dirty="0" smtClean="0"/>
              <a:t>Amacs.com</a:t>
            </a:r>
            <a:endParaRPr lang="en-US" sz="1200" dirty="0"/>
          </a:p>
        </p:txBody>
      </p:sp>
      <p:pic>
        <p:nvPicPr>
          <p:cNvPr id="28" name="Picture 55" descr="http://pimg.tradeindia.com/00314339/b/0/Trough-Type-Distributo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19328" y="2400776"/>
            <a:ext cx="961174" cy="96117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7" descr="http://www.raschig.de/editor/assets/Internals/DP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71841" y="3464776"/>
            <a:ext cx="1290425" cy="88667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4815249" y="3318230"/>
            <a:ext cx="369332" cy="1165897"/>
          </a:xfrm>
          <a:prstGeom prst="rect">
            <a:avLst/>
          </a:prstGeom>
        </p:spPr>
        <p:txBody>
          <a:bodyPr vert="vert270" wrap="none">
            <a:spAutoFit/>
          </a:bodyPr>
          <a:lstStyle/>
          <a:p>
            <a:r>
              <a:rPr lang="en-US" sz="1200" dirty="0" smtClean="0"/>
              <a:t>www.raschig.de</a:t>
            </a:r>
            <a:endParaRPr lang="en-US" sz="1200" dirty="0"/>
          </a:p>
        </p:txBody>
      </p:sp>
      <p:pic>
        <p:nvPicPr>
          <p:cNvPr id="31" name="Picture 59" descr="https://encrypted-tbn3.gstatic.com/images?q=tbn:ANd9GcSLjz1m2ZlC3DkiyFIb6FBAtKoSDQFov9dFR2pYSXlDLnPa9Y_x"/>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6521" y="2217234"/>
            <a:ext cx="1326437" cy="99354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5"/>
          <p:cNvPicPr>
            <a:picLocks noChangeAspect="1" noChangeArrowheads="1"/>
          </p:cNvPicPr>
          <p:nvPr/>
        </p:nvPicPr>
        <p:blipFill>
          <a:blip r:embed="rId9">
            <a:extLst>
              <a:ext uri="{28A0092B-C50C-407E-A947-70E740481C1C}">
                <a14:useLocalDpi xmlns:a14="http://schemas.microsoft.com/office/drawing/2010/main" val="0"/>
              </a:ext>
            </a:extLst>
          </a:blip>
          <a:srcRect l="31149" t="25378" r="43321" b="29924"/>
          <a:stretch>
            <a:fillRect/>
          </a:stretch>
        </p:blipFill>
        <p:spPr bwMode="auto">
          <a:xfrm>
            <a:off x="2709841" y="4506540"/>
            <a:ext cx="1524000" cy="1711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415" y="1571008"/>
            <a:ext cx="2971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p:cNvSpPr/>
          <p:nvPr/>
        </p:nvSpPr>
        <p:spPr>
          <a:xfrm>
            <a:off x="2639954" y="2206149"/>
            <a:ext cx="369332" cy="501099"/>
          </a:xfrm>
          <a:prstGeom prst="rect">
            <a:avLst/>
          </a:prstGeom>
        </p:spPr>
        <p:txBody>
          <a:bodyPr vert="vert270" wrap="none">
            <a:spAutoFit/>
          </a:bodyPr>
          <a:lstStyle/>
          <a:p>
            <a:r>
              <a:rPr lang="en-US" sz="1200" dirty="0" smtClean="0"/>
              <a:t>NREL</a:t>
            </a:r>
            <a:endParaRPr lang="en-US" sz="1200" dirty="0"/>
          </a:p>
        </p:txBody>
      </p:sp>
      <p:pic>
        <p:nvPicPr>
          <p:cNvPr id="35" name="Picture 23"/>
          <p:cNvPicPr>
            <a:picLocks noChangeAspect="1" noChangeArrowheads="1"/>
          </p:cNvPicPr>
          <p:nvPr/>
        </p:nvPicPr>
        <p:blipFill rotWithShape="1">
          <a:blip r:embed="rId11">
            <a:extLst>
              <a:ext uri="{28A0092B-C50C-407E-A947-70E740481C1C}">
                <a14:useLocalDpi xmlns:a14="http://schemas.microsoft.com/office/drawing/2010/main" val="0"/>
              </a:ext>
            </a:extLst>
          </a:blip>
          <a:srcRect b="1636"/>
          <a:stretch/>
        </p:blipFill>
        <p:spPr bwMode="auto">
          <a:xfrm>
            <a:off x="5529254" y="1331260"/>
            <a:ext cx="3614746"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0746537"/>
      </p:ext>
    </p:extLst>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87362"/>
          </a:xfrm>
        </p:spPr>
        <p:txBody>
          <a:bodyPr>
            <a:normAutofit/>
          </a:bodyPr>
          <a:lstStyle/>
          <a:p>
            <a:r>
              <a:rPr lang="en-US" sz="2000" b="1" dirty="0"/>
              <a:t>High order </a:t>
            </a:r>
            <a:r>
              <a:rPr lang="en-US" sz="2000" b="1" dirty="0" smtClean="0"/>
              <a:t>scheme for </a:t>
            </a:r>
            <a:r>
              <a:rPr lang="en-US" sz="2000" b="1" u="sng" dirty="0" smtClean="0"/>
              <a:t>Thermocline Advection</a:t>
            </a:r>
            <a:endParaRPr lang="en-US" sz="2000" b="1" u="sng" dirty="0"/>
          </a:p>
        </p:txBody>
      </p:sp>
      <p:sp>
        <p:nvSpPr>
          <p:cNvPr id="3" name="Rectangle 2"/>
          <p:cNvSpPr/>
          <p:nvPr/>
        </p:nvSpPr>
        <p:spPr>
          <a:xfrm>
            <a:off x="524781" y="609600"/>
            <a:ext cx="7974842" cy="954107"/>
          </a:xfrm>
          <a:prstGeom prst="rect">
            <a:avLst/>
          </a:prstGeom>
        </p:spPr>
        <p:txBody>
          <a:bodyPr wrap="square">
            <a:spAutoFit/>
          </a:bodyPr>
          <a:lstStyle/>
          <a:p>
            <a:pPr fontAlgn="auto">
              <a:spcBef>
                <a:spcPts val="0"/>
              </a:spcBef>
              <a:spcAft>
                <a:spcPts val="0"/>
              </a:spcAft>
            </a:pPr>
            <a:r>
              <a:rPr lang="en-US" sz="1400" i="1" dirty="0" smtClean="0">
                <a:solidFill>
                  <a:prstClr val="black"/>
                </a:solidFill>
                <a:latin typeface="Calibri"/>
              </a:rPr>
              <a:t>Collaborators: </a:t>
            </a:r>
          </a:p>
          <a:p>
            <a:pPr fontAlgn="auto">
              <a:spcBef>
                <a:spcPts val="0"/>
              </a:spcBef>
              <a:spcAft>
                <a:spcPts val="0"/>
              </a:spcAft>
            </a:pPr>
            <a:r>
              <a:rPr lang="en-US" sz="1400" i="1" dirty="0">
                <a:solidFill>
                  <a:prstClr val="black"/>
                </a:solidFill>
                <a:latin typeface="Calibri"/>
              </a:rPr>
              <a:t>	</a:t>
            </a:r>
            <a:r>
              <a:rPr lang="en-US" sz="1400" i="1" dirty="0" smtClean="0">
                <a:solidFill>
                  <a:prstClr val="black"/>
                </a:solidFill>
                <a:latin typeface="Calibri"/>
              </a:rPr>
              <a:t>Dr. Ram Nair, National Center for Atmospheric Science (NCAR), Boulder</a:t>
            </a:r>
          </a:p>
          <a:p>
            <a:pPr fontAlgn="auto">
              <a:spcBef>
                <a:spcPts val="0"/>
              </a:spcBef>
              <a:spcAft>
                <a:spcPts val="0"/>
              </a:spcAft>
            </a:pPr>
            <a:r>
              <a:rPr lang="en-US" sz="1400" i="1" dirty="0">
                <a:solidFill>
                  <a:prstClr val="black"/>
                </a:solidFill>
                <a:latin typeface="Calibri"/>
              </a:rPr>
              <a:t>	</a:t>
            </a:r>
            <a:r>
              <a:rPr lang="en-US" sz="1400" i="1" dirty="0" smtClean="0">
                <a:solidFill>
                  <a:prstClr val="black"/>
                </a:solidFill>
                <a:latin typeface="Calibri"/>
              </a:rPr>
              <a:t>Dr. Mark Taylor, Sandia National Lab, Albuquerque</a:t>
            </a:r>
          </a:p>
          <a:p>
            <a:pPr fontAlgn="auto">
              <a:spcBef>
                <a:spcPts val="0"/>
              </a:spcBef>
              <a:spcAft>
                <a:spcPts val="0"/>
              </a:spcAft>
            </a:pPr>
            <a:r>
              <a:rPr lang="en-US" sz="1400" i="1" dirty="0" smtClean="0">
                <a:solidFill>
                  <a:prstClr val="black"/>
                </a:solidFill>
                <a:latin typeface="Calibri"/>
              </a:rPr>
              <a:t>Student: Dr. Kiran K. Katta (adviser – Dr. V. Kumar, co-adviser: Dr. Ram Nair)</a:t>
            </a:r>
            <a:endParaRPr lang="en-US" sz="1400" dirty="0">
              <a:solidFill>
                <a:prstClr val="black"/>
              </a:solidFill>
              <a:latin typeface="Calibri"/>
            </a:endParaRPr>
          </a:p>
        </p:txBody>
      </p:sp>
      <p:pic>
        <p:nvPicPr>
          <p:cNvPr id="337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3433"/>
          <a:stretch/>
        </p:blipFill>
        <p:spPr bwMode="auto">
          <a:xfrm>
            <a:off x="1143000" y="2012267"/>
            <a:ext cx="2362200" cy="2032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138640"/>
            <a:ext cx="205740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36" y="2448203"/>
            <a:ext cx="1397470"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1" y="1579493"/>
            <a:ext cx="3638550"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9"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b="17575"/>
          <a:stretch/>
        </p:blipFill>
        <p:spPr bwMode="auto">
          <a:xfrm>
            <a:off x="4343400" y="4038600"/>
            <a:ext cx="4686300" cy="1915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5375" y="1759526"/>
            <a:ext cx="3562350"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Rectangle 3"/>
              <p:cNvSpPr/>
              <p:nvPr/>
            </p:nvSpPr>
            <p:spPr>
              <a:xfrm>
                <a:off x="14708" y="4138890"/>
                <a:ext cx="5090692" cy="91820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1200" i="1">
                              <a:latin typeface="Cambria Math"/>
                            </a:rPr>
                          </m:ctrlPr>
                        </m:accPr>
                        <m:e>
                          <m:r>
                            <a:rPr lang="en-US" sz="1200" i="1">
                              <a:latin typeface="Cambria Math"/>
                            </a:rPr>
                            <m:t>𝑢</m:t>
                          </m:r>
                        </m:e>
                      </m:acc>
                      <m:d>
                        <m:dPr>
                          <m:ctrlPr>
                            <a:rPr lang="en-US" sz="1200" i="1">
                              <a:latin typeface="Cambria Math"/>
                            </a:rPr>
                          </m:ctrlPr>
                        </m:dPr>
                        <m:e>
                          <m:r>
                            <a:rPr lang="en-US" sz="1200" i="1">
                              <a:latin typeface="Cambria Math"/>
                            </a:rPr>
                            <m:t>𝑥</m:t>
                          </m:r>
                        </m:e>
                        <m:e>
                          <m:r>
                            <a:rPr lang="en-US" sz="1200" i="1">
                              <a:latin typeface="Cambria Math"/>
                            </a:rPr>
                            <m:t>,</m:t>
                          </m:r>
                          <m:r>
                            <a:rPr lang="en-US" sz="1200" i="1">
                              <a:latin typeface="Cambria Math"/>
                            </a:rPr>
                            <m:t>𝑡</m:t>
                          </m:r>
                          <m:r>
                            <a:rPr lang="en-US" sz="1200" i="1">
                              <a:latin typeface="Cambria Math"/>
                            </a:rPr>
                            <m:t>+∆</m:t>
                          </m:r>
                          <m:r>
                            <a:rPr lang="en-US" sz="1200" i="1">
                              <a:latin typeface="Cambria Math"/>
                            </a:rPr>
                            <m:t>𝑡</m:t>
                          </m:r>
                        </m:e>
                      </m:d>
                      <m:r>
                        <a:rPr lang="en-US" sz="1200" i="1">
                          <a:latin typeface="Cambria Math"/>
                        </a:rPr>
                        <m:t>=</m:t>
                      </m:r>
                      <m:acc>
                        <m:accPr>
                          <m:chr m:val="̅"/>
                          <m:ctrlPr>
                            <a:rPr lang="en-US" sz="1200" i="1">
                              <a:latin typeface="Cambria Math"/>
                            </a:rPr>
                          </m:ctrlPr>
                        </m:accPr>
                        <m:e>
                          <m:r>
                            <a:rPr lang="en-US" sz="1200" i="1">
                              <a:latin typeface="Cambria Math"/>
                            </a:rPr>
                            <m:t>𝑢</m:t>
                          </m:r>
                        </m:e>
                      </m:acc>
                      <m:d>
                        <m:dPr>
                          <m:ctrlPr>
                            <a:rPr lang="en-US" sz="1200" i="1">
                              <a:latin typeface="Cambria Math"/>
                            </a:rPr>
                          </m:ctrlPr>
                        </m:dPr>
                        <m:e>
                          <m:r>
                            <a:rPr lang="en-US" sz="1200" i="1">
                              <a:latin typeface="Cambria Math"/>
                            </a:rPr>
                            <m:t>𝑥</m:t>
                          </m:r>
                          <m:r>
                            <a:rPr lang="en-US" sz="1200" i="1">
                              <a:latin typeface="Cambria Math"/>
                            </a:rPr>
                            <m:t>,</m:t>
                          </m:r>
                          <m:r>
                            <a:rPr lang="en-US" sz="1200" i="1">
                              <a:latin typeface="Cambria Math"/>
                            </a:rPr>
                            <m:t>𝑡</m:t>
                          </m:r>
                        </m:e>
                      </m:d>
                      <m:r>
                        <a:rPr lang="en-US" sz="1200" i="1">
                          <a:latin typeface="Cambria Math"/>
                        </a:rPr>
                        <m:t>−</m:t>
                      </m:r>
                      <m:f>
                        <m:fPr>
                          <m:ctrlPr>
                            <a:rPr lang="en-US" sz="1200" i="1">
                              <a:latin typeface="Cambria Math"/>
                            </a:rPr>
                          </m:ctrlPr>
                        </m:fPr>
                        <m:num>
                          <m:r>
                            <a:rPr lang="en-US" sz="1200" i="1">
                              <a:latin typeface="Cambria Math"/>
                            </a:rPr>
                            <m:t>1</m:t>
                          </m:r>
                        </m:num>
                        <m:den>
                          <m:r>
                            <a:rPr lang="en-US" sz="1200" i="1">
                              <a:latin typeface="Cambria Math"/>
                            </a:rPr>
                            <m:t>∆</m:t>
                          </m:r>
                          <m:r>
                            <a:rPr lang="en-US" sz="1200" i="1">
                              <a:latin typeface="Cambria Math"/>
                            </a:rPr>
                            <m:t>𝑥</m:t>
                          </m:r>
                        </m:den>
                      </m:f>
                      <m:r>
                        <a:rPr lang="en-US" sz="1200" i="1">
                          <a:latin typeface="Cambria Math"/>
                        </a:rPr>
                        <m:t>×</m:t>
                      </m:r>
                      <m:d>
                        <m:dPr>
                          <m:begChr m:val="["/>
                          <m:endChr m:val="]"/>
                          <m:ctrlPr>
                            <a:rPr lang="en-US" sz="1200" i="1">
                              <a:latin typeface="Cambria Math"/>
                            </a:rPr>
                          </m:ctrlPr>
                        </m:dPr>
                        <m:e>
                          <m:nary>
                            <m:naryPr>
                              <m:limLoc m:val="subSup"/>
                              <m:ctrlPr>
                                <a:rPr lang="en-US" sz="1200" i="1">
                                  <a:latin typeface="Cambria Math"/>
                                </a:rPr>
                              </m:ctrlPr>
                            </m:naryPr>
                            <m:sub>
                              <m:r>
                                <a:rPr lang="en-US" sz="1200" i="1">
                                  <a:latin typeface="Cambria Math"/>
                                </a:rPr>
                                <m:t>𝜏</m:t>
                              </m:r>
                              <m:r>
                                <a:rPr lang="en-US" sz="1200" i="1">
                                  <a:latin typeface="Cambria Math"/>
                                </a:rPr>
                                <m:t>=</m:t>
                              </m:r>
                              <m:r>
                                <a:rPr lang="en-US" sz="1200" i="1">
                                  <a:latin typeface="Cambria Math"/>
                                </a:rPr>
                                <m:t>𝑡</m:t>
                              </m:r>
                            </m:sub>
                            <m:sup>
                              <m:r>
                                <a:rPr lang="en-US" sz="1200" i="1">
                                  <a:latin typeface="Cambria Math"/>
                                </a:rPr>
                                <m:t>𝑡</m:t>
                              </m:r>
                              <m:r>
                                <a:rPr lang="en-US" sz="1200" i="1">
                                  <a:latin typeface="Cambria Math"/>
                                </a:rPr>
                                <m:t>+∆</m:t>
                              </m:r>
                              <m:r>
                                <a:rPr lang="en-US" sz="1200" i="1">
                                  <a:latin typeface="Cambria Math"/>
                                </a:rPr>
                                <m:t>𝑡</m:t>
                              </m:r>
                            </m:sup>
                            <m:e>
                              <m:r>
                                <a:rPr lang="en-US" sz="1200" i="1">
                                  <a:latin typeface="Cambria Math"/>
                                </a:rPr>
                                <m:t>𝑓</m:t>
                              </m:r>
                              <m:d>
                                <m:dPr>
                                  <m:ctrlPr>
                                    <a:rPr lang="en-US" sz="1200" i="1">
                                      <a:latin typeface="Cambria Math"/>
                                    </a:rPr>
                                  </m:ctrlPr>
                                </m:dPr>
                                <m:e>
                                  <m:r>
                                    <a:rPr lang="en-US" sz="1200" i="1">
                                      <a:latin typeface="Cambria Math"/>
                                    </a:rPr>
                                    <m:t>𝑢</m:t>
                                  </m:r>
                                  <m:d>
                                    <m:dPr>
                                      <m:ctrlPr>
                                        <a:rPr lang="en-US" sz="1200" i="1">
                                          <a:latin typeface="Cambria Math"/>
                                        </a:rPr>
                                      </m:ctrlPr>
                                    </m:dPr>
                                    <m:e>
                                      <m:r>
                                        <a:rPr lang="en-US" sz="1200" i="1">
                                          <a:latin typeface="Cambria Math"/>
                                        </a:rPr>
                                        <m:t>𝑥</m:t>
                                      </m:r>
                                      <m:r>
                                        <a:rPr lang="en-US" sz="1200" i="1">
                                          <a:latin typeface="Cambria Math"/>
                                        </a:rPr>
                                        <m:t>+</m:t>
                                      </m:r>
                                      <m:f>
                                        <m:fPr>
                                          <m:ctrlPr>
                                            <a:rPr lang="en-US" sz="1200" i="1">
                                              <a:latin typeface="Cambria Math"/>
                                            </a:rPr>
                                          </m:ctrlPr>
                                        </m:fPr>
                                        <m:num>
                                          <m:r>
                                            <a:rPr lang="en-US" sz="1200" i="1">
                                              <a:latin typeface="Cambria Math"/>
                                            </a:rPr>
                                            <m:t>∆</m:t>
                                          </m:r>
                                          <m:r>
                                            <a:rPr lang="en-US" sz="1200" i="1">
                                              <a:latin typeface="Cambria Math"/>
                                            </a:rPr>
                                            <m:t>𝑥</m:t>
                                          </m:r>
                                        </m:num>
                                        <m:den>
                                          <m:r>
                                            <a:rPr lang="en-US" sz="1200" i="1">
                                              <a:latin typeface="Cambria Math"/>
                                            </a:rPr>
                                            <m:t>2</m:t>
                                          </m:r>
                                        </m:den>
                                      </m:f>
                                      <m:r>
                                        <a:rPr lang="en-US" sz="1200" i="1">
                                          <a:latin typeface="Cambria Math"/>
                                        </a:rPr>
                                        <m:t>,</m:t>
                                      </m:r>
                                      <m:r>
                                        <a:rPr lang="en-US" sz="1200" i="1">
                                          <a:latin typeface="Cambria Math"/>
                                        </a:rPr>
                                        <m:t>𝜏</m:t>
                                      </m:r>
                                    </m:e>
                                  </m:d>
                                </m:e>
                              </m:d>
                              <m:r>
                                <a:rPr lang="en-US" sz="1200" i="1">
                                  <a:latin typeface="Cambria Math"/>
                                </a:rPr>
                                <m:t>𝑑</m:t>
                              </m:r>
                              <m:r>
                                <a:rPr lang="en-US" sz="1200" i="1">
                                  <a:latin typeface="Cambria Math"/>
                                </a:rPr>
                                <m:t>𝜏</m:t>
                              </m:r>
                              <m:r>
                                <a:rPr lang="en-US" sz="1200" i="1">
                                  <a:latin typeface="Cambria Math"/>
                                </a:rPr>
                                <m:t>−</m:t>
                              </m:r>
                              <m:nary>
                                <m:naryPr>
                                  <m:limLoc m:val="subSup"/>
                                  <m:ctrlPr>
                                    <a:rPr lang="en-US" sz="1200" i="1">
                                      <a:latin typeface="Cambria Math"/>
                                    </a:rPr>
                                  </m:ctrlPr>
                                </m:naryPr>
                                <m:sub>
                                  <m:r>
                                    <a:rPr lang="en-US" sz="1200" i="1">
                                      <a:latin typeface="Cambria Math"/>
                                    </a:rPr>
                                    <m:t>𝜏</m:t>
                                  </m:r>
                                  <m:r>
                                    <a:rPr lang="en-US" sz="1200" i="1">
                                      <a:latin typeface="Cambria Math"/>
                                    </a:rPr>
                                    <m:t>=</m:t>
                                  </m:r>
                                  <m:r>
                                    <a:rPr lang="en-US" sz="1200" i="1">
                                      <a:latin typeface="Cambria Math"/>
                                    </a:rPr>
                                    <m:t>𝑡</m:t>
                                  </m:r>
                                </m:sub>
                                <m:sup>
                                  <m:r>
                                    <a:rPr lang="en-US" sz="1200" i="1">
                                      <a:latin typeface="Cambria Math"/>
                                    </a:rPr>
                                    <m:t>𝑡</m:t>
                                  </m:r>
                                  <m:r>
                                    <a:rPr lang="en-US" sz="1200" i="1">
                                      <a:latin typeface="Cambria Math"/>
                                    </a:rPr>
                                    <m:t>+∆</m:t>
                                  </m:r>
                                  <m:r>
                                    <a:rPr lang="en-US" sz="1200" i="1">
                                      <a:latin typeface="Cambria Math"/>
                                    </a:rPr>
                                    <m:t>𝑡</m:t>
                                  </m:r>
                                </m:sup>
                                <m:e>
                                  <m:r>
                                    <a:rPr lang="en-US" sz="1200" i="1">
                                      <a:latin typeface="Cambria Math"/>
                                    </a:rPr>
                                    <m:t>𝑓</m:t>
                                  </m:r>
                                  <m:d>
                                    <m:dPr>
                                      <m:ctrlPr>
                                        <a:rPr lang="en-US" sz="1200" i="1">
                                          <a:latin typeface="Cambria Math"/>
                                        </a:rPr>
                                      </m:ctrlPr>
                                    </m:dPr>
                                    <m:e>
                                      <m:r>
                                        <a:rPr lang="en-US" sz="1200" i="1">
                                          <a:latin typeface="Cambria Math"/>
                                        </a:rPr>
                                        <m:t>𝑢</m:t>
                                      </m:r>
                                      <m:d>
                                        <m:dPr>
                                          <m:ctrlPr>
                                            <a:rPr lang="en-US" sz="1200" i="1">
                                              <a:latin typeface="Cambria Math"/>
                                            </a:rPr>
                                          </m:ctrlPr>
                                        </m:dPr>
                                        <m:e>
                                          <m:r>
                                            <a:rPr lang="en-US" sz="1200" i="1">
                                              <a:latin typeface="Cambria Math"/>
                                            </a:rPr>
                                            <m:t>𝑥</m:t>
                                          </m:r>
                                          <m:r>
                                            <a:rPr lang="en-US" sz="1200" i="1">
                                              <a:latin typeface="Cambria Math"/>
                                            </a:rPr>
                                            <m:t>−</m:t>
                                          </m:r>
                                          <m:f>
                                            <m:fPr>
                                              <m:ctrlPr>
                                                <a:rPr lang="en-US" sz="1200" i="1">
                                                  <a:latin typeface="Cambria Math"/>
                                                </a:rPr>
                                              </m:ctrlPr>
                                            </m:fPr>
                                            <m:num>
                                              <m:r>
                                                <a:rPr lang="en-US" sz="1200" i="1">
                                                  <a:latin typeface="Cambria Math"/>
                                                </a:rPr>
                                                <m:t>∆</m:t>
                                              </m:r>
                                              <m:r>
                                                <a:rPr lang="en-US" sz="1200" i="1">
                                                  <a:latin typeface="Cambria Math"/>
                                                </a:rPr>
                                                <m:t>𝑥</m:t>
                                              </m:r>
                                            </m:num>
                                            <m:den>
                                              <m:r>
                                                <a:rPr lang="en-US" sz="1200" i="1">
                                                  <a:latin typeface="Cambria Math"/>
                                                </a:rPr>
                                                <m:t>2</m:t>
                                              </m:r>
                                            </m:den>
                                          </m:f>
                                          <m:r>
                                            <a:rPr lang="en-US" sz="1200" i="1">
                                              <a:latin typeface="Cambria Math"/>
                                            </a:rPr>
                                            <m:t>,</m:t>
                                          </m:r>
                                          <m:r>
                                            <a:rPr lang="en-US" sz="1200" i="1">
                                              <a:latin typeface="Cambria Math"/>
                                            </a:rPr>
                                            <m:t>𝜏</m:t>
                                          </m:r>
                                        </m:e>
                                      </m:d>
                                    </m:e>
                                  </m:d>
                                  <m:r>
                                    <a:rPr lang="en-US" sz="1200" i="1">
                                      <a:latin typeface="Cambria Math"/>
                                    </a:rPr>
                                    <m:t>𝑑</m:t>
                                  </m:r>
                                  <m:r>
                                    <a:rPr lang="en-US" sz="1200" i="1">
                                      <a:latin typeface="Cambria Math"/>
                                    </a:rPr>
                                    <m:t>𝜏</m:t>
                                  </m:r>
                                </m:e>
                              </m:nary>
                            </m:e>
                          </m:nary>
                        </m:e>
                      </m:d>
                    </m:oMath>
                  </m:oMathPara>
                </a14:m>
                <a:endParaRPr lang="en-US" sz="1200" dirty="0"/>
              </a:p>
            </p:txBody>
          </p:sp>
        </mc:Choice>
        <mc:Fallback xmlns="">
          <p:sp>
            <p:nvSpPr>
              <p:cNvPr id="4" name="Rectangle 3"/>
              <p:cNvSpPr>
                <a:spLocks noRot="1" noChangeAspect="1" noMove="1" noResize="1" noEditPoints="1" noAdjustHandles="1" noChangeArrowheads="1" noChangeShapeType="1" noTextEdit="1"/>
              </p:cNvSpPr>
              <p:nvPr/>
            </p:nvSpPr>
            <p:spPr>
              <a:xfrm>
                <a:off x="14708" y="4138890"/>
                <a:ext cx="5090692" cy="918200"/>
              </a:xfrm>
              <a:prstGeom prst="rect">
                <a:avLst/>
              </a:prstGeom>
              <a:blipFill rotWithShape="1">
                <a:blip r:embed="rId9"/>
                <a:stretch>
                  <a:fillRect t="-38411" b="-112583"/>
                </a:stretch>
              </a:blipFill>
            </p:spPr>
            <p:txBody>
              <a:bodyPr/>
              <a:lstStyle/>
              <a:p>
                <a:r>
                  <a:rPr lang="en-US">
                    <a:noFill/>
                  </a:rPr>
                  <a:t> </a:t>
                </a:r>
              </a:p>
            </p:txBody>
          </p:sp>
        </mc:Fallback>
      </mc:AlternateContent>
      <p:sp>
        <p:nvSpPr>
          <p:cNvPr id="5" name="Rectangle 4"/>
          <p:cNvSpPr/>
          <p:nvPr/>
        </p:nvSpPr>
        <p:spPr>
          <a:xfrm>
            <a:off x="76200" y="3978851"/>
            <a:ext cx="4193777" cy="307777"/>
          </a:xfrm>
          <a:prstGeom prst="rect">
            <a:avLst/>
          </a:prstGeom>
        </p:spPr>
        <p:txBody>
          <a:bodyPr wrap="none">
            <a:spAutoFit/>
          </a:bodyPr>
          <a:lstStyle/>
          <a:p>
            <a:r>
              <a:rPr lang="en-US" sz="1400" dirty="0" smtClean="0"/>
              <a:t>High-Order Central </a:t>
            </a:r>
            <a:r>
              <a:rPr lang="en-US" sz="1400" dirty="0"/>
              <a:t>schemes for conservation laws</a:t>
            </a:r>
          </a:p>
        </p:txBody>
      </p:sp>
      <mc:AlternateContent xmlns:mc="http://schemas.openxmlformats.org/markup-compatibility/2006" xmlns:a14="http://schemas.microsoft.com/office/drawing/2010/main">
        <mc:Choice Requires="a14">
          <p:sp>
            <p:nvSpPr>
              <p:cNvPr id="6" name="Rectangle 5"/>
              <p:cNvSpPr/>
              <p:nvPr/>
            </p:nvSpPr>
            <p:spPr>
              <a:xfrm>
                <a:off x="107730" y="5057090"/>
                <a:ext cx="2851037" cy="3702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a:latin typeface="Cambria Math"/>
                        </a:rPr>
                        <m:t>𝑝</m:t>
                      </m:r>
                      <m:d>
                        <m:dPr>
                          <m:ctrlPr>
                            <a:rPr lang="en-US" sz="1600" i="1">
                              <a:latin typeface="Cambria Math"/>
                            </a:rPr>
                          </m:ctrlPr>
                        </m:dPr>
                        <m:e>
                          <m:r>
                            <a:rPr lang="en-US" sz="1600" i="1">
                              <a:latin typeface="Cambria Math"/>
                            </a:rPr>
                            <m:t>𝑥</m:t>
                          </m:r>
                          <m:r>
                            <a:rPr lang="en-US" sz="1600" i="1">
                              <a:latin typeface="Cambria Math"/>
                            </a:rPr>
                            <m:t>,</m:t>
                          </m:r>
                          <m:sSup>
                            <m:sSupPr>
                              <m:ctrlPr>
                                <a:rPr lang="en-US" sz="1600" i="1">
                                  <a:latin typeface="Cambria Math"/>
                                </a:rPr>
                              </m:ctrlPr>
                            </m:sSupPr>
                            <m:e>
                              <m:r>
                                <a:rPr lang="en-US" sz="1600" i="1">
                                  <a:latin typeface="Cambria Math"/>
                                </a:rPr>
                                <m:t>𝑡</m:t>
                              </m:r>
                            </m:e>
                            <m:sup>
                              <m:r>
                                <a:rPr lang="en-US" sz="1600" i="1">
                                  <a:latin typeface="Cambria Math"/>
                                </a:rPr>
                                <m:t>𝑛</m:t>
                              </m:r>
                            </m:sup>
                          </m:sSup>
                        </m:e>
                      </m:d>
                      <m:r>
                        <a:rPr lang="en-US" sz="1600" i="1">
                          <a:latin typeface="Cambria Math"/>
                        </a:rPr>
                        <m:t>=</m:t>
                      </m:r>
                      <m:r>
                        <a:rPr lang="en-US" sz="1600" i="1">
                          <a:latin typeface="Cambria Math"/>
                        </a:rPr>
                        <m:t>𝑢</m:t>
                      </m:r>
                      <m:d>
                        <m:dPr>
                          <m:ctrlPr>
                            <a:rPr lang="en-US" sz="1600" i="1">
                              <a:latin typeface="Cambria Math"/>
                            </a:rPr>
                          </m:ctrlPr>
                        </m:dPr>
                        <m:e>
                          <m:r>
                            <a:rPr lang="en-US" sz="1600" i="1">
                              <a:latin typeface="Cambria Math"/>
                            </a:rPr>
                            <m:t>𝑥</m:t>
                          </m:r>
                          <m:r>
                            <a:rPr lang="en-US" sz="1600" i="1">
                              <a:latin typeface="Cambria Math"/>
                            </a:rPr>
                            <m:t>,</m:t>
                          </m:r>
                          <m:sSup>
                            <m:sSupPr>
                              <m:ctrlPr>
                                <a:rPr lang="en-US" sz="1600" i="1">
                                  <a:latin typeface="Cambria Math"/>
                                </a:rPr>
                              </m:ctrlPr>
                            </m:sSupPr>
                            <m:e>
                              <m:r>
                                <a:rPr lang="en-US" sz="1600" i="1">
                                  <a:latin typeface="Cambria Math"/>
                                </a:rPr>
                                <m:t>𝑡</m:t>
                              </m:r>
                            </m:e>
                            <m:sup>
                              <m:r>
                                <a:rPr lang="en-US" sz="1600" i="1">
                                  <a:latin typeface="Cambria Math"/>
                                </a:rPr>
                                <m:t>𝑛</m:t>
                              </m:r>
                            </m:sup>
                          </m:sSup>
                        </m:e>
                      </m:d>
                      <m:r>
                        <a:rPr lang="en-US" sz="1600" i="1">
                          <a:latin typeface="Cambria Math"/>
                        </a:rPr>
                        <m:t>+</m:t>
                      </m:r>
                      <m:r>
                        <a:rPr lang="en-US" sz="1600" i="1">
                          <a:latin typeface="Cambria Math"/>
                        </a:rPr>
                        <m:t>𝒪</m:t>
                      </m:r>
                      <m:d>
                        <m:dPr>
                          <m:ctrlPr>
                            <a:rPr lang="en-US" sz="1600" i="1">
                              <a:latin typeface="Cambria Math"/>
                            </a:rPr>
                          </m:ctrlPr>
                        </m:dPr>
                        <m:e>
                          <m:sSup>
                            <m:sSupPr>
                              <m:ctrlPr>
                                <a:rPr lang="en-US" sz="1600" i="1">
                                  <a:latin typeface="Cambria Math"/>
                                </a:rPr>
                              </m:ctrlPr>
                            </m:sSupPr>
                            <m:e>
                              <m:d>
                                <m:dPr>
                                  <m:ctrlPr>
                                    <a:rPr lang="en-US" sz="1600" i="1">
                                      <a:latin typeface="Cambria Math"/>
                                    </a:rPr>
                                  </m:ctrlPr>
                                </m:dPr>
                                <m:e>
                                  <m:r>
                                    <a:rPr lang="en-US" sz="1600" i="1">
                                      <a:latin typeface="Cambria Math"/>
                                    </a:rPr>
                                    <m:t>∆</m:t>
                                  </m:r>
                                  <m:r>
                                    <a:rPr lang="en-US" sz="1600" i="1">
                                      <a:latin typeface="Cambria Math"/>
                                    </a:rPr>
                                    <m:t>𝑥</m:t>
                                  </m:r>
                                </m:e>
                              </m:d>
                            </m:e>
                            <m:sup>
                              <m:r>
                                <a:rPr lang="en-US" sz="1600" i="1">
                                  <a:latin typeface="Cambria Math"/>
                                </a:rPr>
                                <m:t>𝑟</m:t>
                              </m:r>
                            </m:sup>
                          </m:sSup>
                        </m:e>
                      </m:d>
                    </m:oMath>
                  </m:oMathPara>
                </a14:m>
                <a:endParaRPr lang="en-US" sz="1600" dirty="0"/>
              </a:p>
            </p:txBody>
          </p:sp>
        </mc:Choice>
        <mc:Fallback xmlns="">
          <p:sp>
            <p:nvSpPr>
              <p:cNvPr id="6" name="Rectangle 5"/>
              <p:cNvSpPr>
                <a:spLocks noRot="1" noChangeAspect="1" noMove="1" noResize="1" noEditPoints="1" noAdjustHandles="1" noChangeArrowheads="1" noChangeShapeType="1" noTextEdit="1"/>
              </p:cNvSpPr>
              <p:nvPr/>
            </p:nvSpPr>
            <p:spPr>
              <a:xfrm>
                <a:off x="107730" y="5057090"/>
                <a:ext cx="2851037" cy="370294"/>
              </a:xfrm>
              <a:prstGeom prst="rect">
                <a:avLst/>
              </a:prstGeom>
              <a:blipFill rotWithShape="1">
                <a:blip r:embed="rId10"/>
                <a:stretch>
                  <a:fillRect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958767" y="5227597"/>
                <a:ext cx="2290948" cy="6773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1600" i="1">
                              <a:latin typeface="Cambria Math"/>
                            </a:rPr>
                          </m:ctrlPr>
                        </m:sSubSupPr>
                        <m:e>
                          <m:acc>
                            <m:accPr>
                              <m:chr m:val="̅"/>
                              <m:ctrlPr>
                                <a:rPr lang="en-US" sz="1600" i="1">
                                  <a:latin typeface="Cambria Math"/>
                                </a:rPr>
                              </m:ctrlPr>
                            </m:accPr>
                            <m:e>
                              <m:r>
                                <a:rPr lang="en-US" sz="1600" i="1">
                                  <a:latin typeface="Cambria Math"/>
                                </a:rPr>
                                <m:t>𝑢</m:t>
                              </m:r>
                            </m:e>
                          </m:acc>
                        </m:e>
                        <m:sub>
                          <m:r>
                            <a:rPr lang="en-US" sz="1600" i="1">
                              <a:latin typeface="Cambria Math"/>
                            </a:rPr>
                            <m:t>𝑖</m:t>
                          </m:r>
                        </m:sub>
                        <m:sup>
                          <m:r>
                            <a:rPr lang="en-US" sz="1600" i="1">
                              <a:latin typeface="Cambria Math"/>
                            </a:rPr>
                            <m:t>𝑛</m:t>
                          </m:r>
                        </m:sup>
                      </m:sSubSup>
                      <m:r>
                        <a:rPr lang="en-US" sz="1600" i="1">
                          <a:latin typeface="Cambria Math"/>
                        </a:rPr>
                        <m:t>=</m:t>
                      </m:r>
                      <m:f>
                        <m:fPr>
                          <m:ctrlPr>
                            <a:rPr lang="en-US" sz="1600" i="1">
                              <a:latin typeface="Cambria Math"/>
                            </a:rPr>
                          </m:ctrlPr>
                        </m:fPr>
                        <m:num>
                          <m:r>
                            <a:rPr lang="en-US" sz="1600" i="1">
                              <a:latin typeface="Cambria Math"/>
                            </a:rPr>
                            <m:t>1</m:t>
                          </m:r>
                        </m:num>
                        <m:den>
                          <m:r>
                            <a:rPr lang="en-US" sz="1600" i="1">
                              <a:latin typeface="Cambria Math"/>
                            </a:rPr>
                            <m:t>∆</m:t>
                          </m:r>
                          <m:r>
                            <a:rPr lang="en-US" sz="1600" i="1">
                              <a:latin typeface="Cambria Math"/>
                            </a:rPr>
                            <m:t>𝑥</m:t>
                          </m:r>
                        </m:den>
                      </m:f>
                      <m:nary>
                        <m:naryPr>
                          <m:limLoc m:val="subSup"/>
                          <m:ctrlPr>
                            <a:rPr lang="en-US" sz="1600" i="1">
                              <a:latin typeface="Cambria Math"/>
                            </a:rPr>
                          </m:ctrlPr>
                        </m:naryPr>
                        <m:sub>
                          <m:sSub>
                            <m:sSubPr>
                              <m:ctrlPr>
                                <a:rPr lang="en-US" sz="1600" i="1">
                                  <a:latin typeface="Cambria Math"/>
                                </a:rPr>
                              </m:ctrlPr>
                            </m:sSubPr>
                            <m:e>
                              <m:r>
                                <a:rPr lang="en-US" sz="1600" i="1">
                                  <a:latin typeface="Cambria Math"/>
                                </a:rPr>
                                <m:t>𝑥</m:t>
                              </m:r>
                            </m:e>
                            <m:sub>
                              <m:r>
                                <a:rPr lang="en-US" sz="1600" i="1">
                                  <a:latin typeface="Cambria Math"/>
                                </a:rPr>
                                <m:t>𝑖</m:t>
                              </m:r>
                              <m:r>
                                <a:rPr lang="en-US" sz="1600" i="1">
                                  <a:latin typeface="Cambria Math"/>
                                </a:rPr>
                                <m:t>−</m:t>
                              </m:r>
                              <m:f>
                                <m:fPr>
                                  <m:type m:val="lin"/>
                                  <m:ctrlPr>
                                    <a:rPr lang="en-US" sz="1600" i="1">
                                      <a:latin typeface="Cambria Math"/>
                                    </a:rPr>
                                  </m:ctrlPr>
                                </m:fPr>
                                <m:num>
                                  <m:r>
                                    <a:rPr lang="en-US" sz="1600" i="1">
                                      <a:latin typeface="Cambria Math"/>
                                    </a:rPr>
                                    <m:t>1</m:t>
                                  </m:r>
                                </m:num>
                                <m:den>
                                  <m:r>
                                    <a:rPr lang="en-US" sz="1600" i="1">
                                      <a:latin typeface="Cambria Math"/>
                                    </a:rPr>
                                    <m:t>2</m:t>
                                  </m:r>
                                </m:den>
                              </m:f>
                            </m:sub>
                          </m:sSub>
                        </m:sub>
                        <m:sup>
                          <m:sSub>
                            <m:sSubPr>
                              <m:ctrlPr>
                                <a:rPr lang="en-US" sz="1600" i="1">
                                  <a:latin typeface="Cambria Math"/>
                                </a:rPr>
                              </m:ctrlPr>
                            </m:sSubPr>
                            <m:e>
                              <m:r>
                                <a:rPr lang="en-US" sz="1600" i="1">
                                  <a:latin typeface="Cambria Math"/>
                                </a:rPr>
                                <m:t>𝑥</m:t>
                              </m:r>
                            </m:e>
                            <m:sub>
                              <m:r>
                                <a:rPr lang="en-US" sz="1600" i="1">
                                  <a:latin typeface="Cambria Math"/>
                                </a:rPr>
                                <m:t>𝑖</m:t>
                              </m:r>
                              <m:r>
                                <a:rPr lang="en-US" sz="1600" i="1">
                                  <a:latin typeface="Cambria Math"/>
                                </a:rPr>
                                <m:t>+</m:t>
                              </m:r>
                              <m:f>
                                <m:fPr>
                                  <m:type m:val="lin"/>
                                  <m:ctrlPr>
                                    <a:rPr lang="en-US" sz="1600" i="1">
                                      <a:latin typeface="Cambria Math"/>
                                    </a:rPr>
                                  </m:ctrlPr>
                                </m:fPr>
                                <m:num>
                                  <m:r>
                                    <a:rPr lang="en-US" sz="1600" i="1">
                                      <a:latin typeface="Cambria Math"/>
                                    </a:rPr>
                                    <m:t>1</m:t>
                                  </m:r>
                                </m:num>
                                <m:den>
                                  <m:r>
                                    <a:rPr lang="en-US" sz="1600" i="1">
                                      <a:latin typeface="Cambria Math"/>
                                    </a:rPr>
                                    <m:t>2</m:t>
                                  </m:r>
                                </m:den>
                              </m:f>
                            </m:sub>
                          </m:sSub>
                        </m:sup>
                        <m:e>
                          <m:sSubSup>
                            <m:sSubSupPr>
                              <m:ctrlPr>
                                <a:rPr lang="en-US" sz="1600" i="1">
                                  <a:latin typeface="Cambria Math"/>
                                </a:rPr>
                              </m:ctrlPr>
                            </m:sSubSupPr>
                            <m:e>
                              <m:r>
                                <a:rPr lang="en-US" sz="1600" i="1">
                                  <a:latin typeface="Cambria Math"/>
                                </a:rPr>
                                <m:t>𝑝</m:t>
                              </m:r>
                            </m:e>
                            <m:sub>
                              <m:r>
                                <a:rPr lang="en-US" sz="1600" i="1">
                                  <a:latin typeface="Cambria Math"/>
                                </a:rPr>
                                <m:t>𝑖</m:t>
                              </m:r>
                            </m:sub>
                            <m:sup>
                              <m:r>
                                <a:rPr lang="en-US" sz="1600" i="1">
                                  <a:latin typeface="Cambria Math"/>
                                </a:rPr>
                                <m:t>𝑛</m:t>
                              </m:r>
                            </m:sup>
                          </m:sSubSup>
                          <m:d>
                            <m:dPr>
                              <m:ctrlPr>
                                <a:rPr lang="en-US" sz="1600" i="1">
                                  <a:latin typeface="Cambria Math"/>
                                </a:rPr>
                              </m:ctrlPr>
                            </m:dPr>
                            <m:e>
                              <m:r>
                                <a:rPr lang="en-US" sz="1600" i="1">
                                  <a:latin typeface="Cambria Math"/>
                                </a:rPr>
                                <m:t>𝑥</m:t>
                              </m:r>
                            </m:e>
                          </m:d>
                          <m:r>
                            <a:rPr lang="en-US" sz="1600" i="1">
                              <a:latin typeface="Cambria Math"/>
                            </a:rPr>
                            <m:t>𝑑𝑥</m:t>
                          </m:r>
                        </m:e>
                      </m:nary>
                    </m:oMath>
                  </m:oMathPara>
                </a14:m>
                <a:endParaRPr lang="en-US" sz="1600" dirty="0"/>
              </a:p>
            </p:txBody>
          </p:sp>
        </mc:Choice>
        <mc:Fallback xmlns="">
          <p:sp>
            <p:nvSpPr>
              <p:cNvPr id="7" name="Rectangle 6"/>
              <p:cNvSpPr>
                <a:spLocks noRot="1" noChangeAspect="1" noMove="1" noResize="1" noEditPoints="1" noAdjustHandles="1" noChangeArrowheads="1" noChangeShapeType="1" noTextEdit="1"/>
              </p:cNvSpPr>
              <p:nvPr/>
            </p:nvSpPr>
            <p:spPr>
              <a:xfrm>
                <a:off x="2958767" y="5227597"/>
                <a:ext cx="2290948" cy="677301"/>
              </a:xfrm>
              <a:prstGeom prst="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83678" y="5618153"/>
                <a:ext cx="3242811" cy="5734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600" i="1">
                              <a:latin typeface="Cambria Math"/>
                            </a:rPr>
                          </m:ctrlPr>
                        </m:fPr>
                        <m:num>
                          <m:r>
                            <a:rPr lang="en-US" sz="1600" i="1">
                              <a:latin typeface="Cambria Math"/>
                            </a:rPr>
                            <m:t>𝑑</m:t>
                          </m:r>
                        </m:num>
                        <m:den>
                          <m:r>
                            <a:rPr lang="en-US" sz="1600" i="1">
                              <a:latin typeface="Cambria Math"/>
                            </a:rPr>
                            <m:t>𝑑𝑡</m:t>
                          </m:r>
                        </m:den>
                      </m:f>
                      <m:sSub>
                        <m:sSubPr>
                          <m:ctrlPr>
                            <a:rPr lang="en-US" sz="1600" i="1">
                              <a:latin typeface="Cambria Math"/>
                            </a:rPr>
                          </m:ctrlPr>
                        </m:sSubPr>
                        <m:e>
                          <m:acc>
                            <m:accPr>
                              <m:chr m:val="̅"/>
                              <m:ctrlPr>
                                <a:rPr lang="en-US" sz="1600" i="1">
                                  <a:latin typeface="Cambria Math"/>
                                </a:rPr>
                              </m:ctrlPr>
                            </m:accPr>
                            <m:e>
                              <m:r>
                                <a:rPr lang="en-US" sz="1600" i="1">
                                  <a:latin typeface="Cambria Math"/>
                                </a:rPr>
                                <m:t>𝑢</m:t>
                              </m:r>
                            </m:e>
                          </m:acc>
                        </m:e>
                        <m:sub>
                          <m:r>
                            <a:rPr lang="en-US" sz="1600" i="1">
                              <a:latin typeface="Cambria Math"/>
                            </a:rPr>
                            <m:t>𝑖</m:t>
                          </m:r>
                        </m:sub>
                      </m:sSub>
                      <m:d>
                        <m:dPr>
                          <m:ctrlPr>
                            <a:rPr lang="en-US" sz="1600" i="1">
                              <a:latin typeface="Cambria Math"/>
                            </a:rPr>
                          </m:ctrlPr>
                        </m:dPr>
                        <m:e>
                          <m:r>
                            <a:rPr lang="en-US" sz="1600" i="1">
                              <a:latin typeface="Cambria Math"/>
                            </a:rPr>
                            <m:t>𝑡</m:t>
                          </m:r>
                        </m:e>
                      </m:d>
                      <m:r>
                        <a:rPr lang="en-US" sz="1600" i="1">
                          <a:latin typeface="Cambria Math"/>
                        </a:rPr>
                        <m:t>=−</m:t>
                      </m:r>
                      <m:f>
                        <m:fPr>
                          <m:ctrlPr>
                            <a:rPr lang="en-US" sz="1600" i="1">
                              <a:latin typeface="Cambria Math"/>
                            </a:rPr>
                          </m:ctrlPr>
                        </m:fPr>
                        <m:num>
                          <m:sSub>
                            <m:sSubPr>
                              <m:ctrlPr>
                                <a:rPr lang="en-US" sz="1600" i="1">
                                  <a:latin typeface="Cambria Math"/>
                                </a:rPr>
                              </m:ctrlPr>
                            </m:sSubPr>
                            <m:e>
                              <m:r>
                                <a:rPr lang="en-US" sz="1600" i="1">
                                  <a:latin typeface="Cambria Math"/>
                                </a:rPr>
                                <m:t>𝐻</m:t>
                              </m:r>
                            </m:e>
                            <m:sub>
                              <m:r>
                                <a:rPr lang="en-US" sz="1600" i="1">
                                  <a:latin typeface="Cambria Math"/>
                                </a:rPr>
                                <m:t>𝑖</m:t>
                              </m:r>
                              <m:r>
                                <a:rPr lang="en-US" sz="1600" i="1">
                                  <a:latin typeface="Cambria Math"/>
                                </a:rPr>
                                <m:t>+</m:t>
                              </m:r>
                              <m:f>
                                <m:fPr>
                                  <m:type m:val="lin"/>
                                  <m:ctrlPr>
                                    <a:rPr lang="en-US" sz="1600" i="1">
                                      <a:latin typeface="Cambria Math"/>
                                    </a:rPr>
                                  </m:ctrlPr>
                                </m:fPr>
                                <m:num>
                                  <m:r>
                                    <a:rPr lang="en-US" sz="1600" i="1">
                                      <a:latin typeface="Cambria Math"/>
                                    </a:rPr>
                                    <m:t>1</m:t>
                                  </m:r>
                                </m:num>
                                <m:den>
                                  <m:r>
                                    <a:rPr lang="en-US" sz="1600" i="1">
                                      <a:latin typeface="Cambria Math"/>
                                    </a:rPr>
                                    <m:t>2</m:t>
                                  </m:r>
                                </m:den>
                              </m:f>
                            </m:sub>
                          </m:sSub>
                          <m:d>
                            <m:dPr>
                              <m:ctrlPr>
                                <a:rPr lang="en-US" sz="1600" i="1">
                                  <a:latin typeface="Cambria Math"/>
                                </a:rPr>
                              </m:ctrlPr>
                            </m:dPr>
                            <m:e>
                              <m:r>
                                <a:rPr lang="en-US" sz="1600" i="1">
                                  <a:latin typeface="Cambria Math"/>
                                </a:rPr>
                                <m:t>𝑡</m:t>
                              </m:r>
                            </m:e>
                          </m:d>
                          <m:r>
                            <a:rPr lang="en-US" sz="1600" i="1">
                              <a:latin typeface="Cambria Math"/>
                            </a:rPr>
                            <m:t>−</m:t>
                          </m:r>
                          <m:sSub>
                            <m:sSubPr>
                              <m:ctrlPr>
                                <a:rPr lang="en-US" sz="1600" i="1">
                                  <a:latin typeface="Cambria Math"/>
                                </a:rPr>
                              </m:ctrlPr>
                            </m:sSubPr>
                            <m:e>
                              <m:r>
                                <a:rPr lang="en-US" sz="1600" i="1">
                                  <a:latin typeface="Cambria Math"/>
                                </a:rPr>
                                <m:t>𝐻</m:t>
                              </m:r>
                            </m:e>
                            <m:sub>
                              <m:r>
                                <a:rPr lang="en-US" sz="1600" i="1">
                                  <a:latin typeface="Cambria Math"/>
                                </a:rPr>
                                <m:t>𝑖</m:t>
                              </m:r>
                              <m:r>
                                <a:rPr lang="en-US" sz="1600" i="1">
                                  <a:latin typeface="Cambria Math"/>
                                </a:rPr>
                                <m:t>−</m:t>
                              </m:r>
                              <m:f>
                                <m:fPr>
                                  <m:type m:val="lin"/>
                                  <m:ctrlPr>
                                    <a:rPr lang="en-US" sz="1600" i="1">
                                      <a:latin typeface="Cambria Math"/>
                                    </a:rPr>
                                  </m:ctrlPr>
                                </m:fPr>
                                <m:num>
                                  <m:r>
                                    <a:rPr lang="en-US" sz="1600" i="1">
                                      <a:latin typeface="Cambria Math"/>
                                    </a:rPr>
                                    <m:t>1</m:t>
                                  </m:r>
                                </m:num>
                                <m:den>
                                  <m:r>
                                    <a:rPr lang="en-US" sz="1600" i="1">
                                      <a:latin typeface="Cambria Math"/>
                                    </a:rPr>
                                    <m:t>2</m:t>
                                  </m:r>
                                </m:den>
                              </m:f>
                            </m:sub>
                          </m:sSub>
                          <m:d>
                            <m:dPr>
                              <m:ctrlPr>
                                <a:rPr lang="en-US" sz="1600" i="1">
                                  <a:latin typeface="Cambria Math"/>
                                </a:rPr>
                              </m:ctrlPr>
                            </m:dPr>
                            <m:e>
                              <m:r>
                                <a:rPr lang="en-US" sz="1600" i="1">
                                  <a:latin typeface="Cambria Math"/>
                                </a:rPr>
                                <m:t>𝑡</m:t>
                              </m:r>
                            </m:e>
                          </m:d>
                        </m:num>
                        <m:den>
                          <m:r>
                            <a:rPr lang="en-US" sz="1600" i="1">
                              <a:latin typeface="Cambria Math"/>
                            </a:rPr>
                            <m:t>∆</m:t>
                          </m:r>
                          <m:r>
                            <a:rPr lang="en-US" sz="1600" i="1">
                              <a:latin typeface="Cambria Math"/>
                            </a:rPr>
                            <m:t>𝑥</m:t>
                          </m:r>
                        </m:den>
                      </m:f>
                    </m:oMath>
                  </m:oMathPara>
                </a14:m>
                <a:endParaRPr lang="en-US" sz="1600" dirty="0"/>
              </a:p>
            </p:txBody>
          </p:sp>
        </mc:Choice>
        <mc:Fallback xmlns="">
          <p:sp>
            <p:nvSpPr>
              <p:cNvPr id="8" name="Rectangle 7"/>
              <p:cNvSpPr>
                <a:spLocks noRot="1" noChangeAspect="1" noMove="1" noResize="1" noEditPoints="1" noAdjustHandles="1" noChangeArrowheads="1" noChangeShapeType="1" noTextEdit="1"/>
              </p:cNvSpPr>
              <p:nvPr/>
            </p:nvSpPr>
            <p:spPr>
              <a:xfrm>
                <a:off x="183678" y="5618153"/>
                <a:ext cx="3242811" cy="573490"/>
              </a:xfrm>
              <a:prstGeom prst="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28601" y="6152994"/>
                <a:ext cx="7848599" cy="6894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a:rPr>
                          </m:ctrlPr>
                        </m:sSubPr>
                        <m:e>
                          <m:r>
                            <a:rPr lang="en-US" sz="1600" i="1">
                              <a:latin typeface="Cambria Math"/>
                            </a:rPr>
                            <m:t>𝐻</m:t>
                          </m:r>
                        </m:e>
                        <m:sub>
                          <m:r>
                            <a:rPr lang="en-US" sz="1600" i="1">
                              <a:latin typeface="Cambria Math"/>
                            </a:rPr>
                            <m:t>𝑖</m:t>
                          </m:r>
                          <m:r>
                            <a:rPr lang="en-US" sz="1600" i="1">
                              <a:latin typeface="Cambria Math"/>
                            </a:rPr>
                            <m:t>+</m:t>
                          </m:r>
                          <m:f>
                            <m:fPr>
                              <m:type m:val="lin"/>
                              <m:ctrlPr>
                                <a:rPr lang="en-US" sz="1600" i="1">
                                  <a:latin typeface="Cambria Math"/>
                                </a:rPr>
                              </m:ctrlPr>
                            </m:fPr>
                            <m:num>
                              <m:r>
                                <a:rPr lang="en-US" sz="1600" i="1">
                                  <a:latin typeface="Cambria Math"/>
                                </a:rPr>
                                <m:t>1</m:t>
                              </m:r>
                            </m:num>
                            <m:den>
                              <m:r>
                                <a:rPr lang="en-US" sz="1600" i="1">
                                  <a:latin typeface="Cambria Math"/>
                                </a:rPr>
                                <m:t>2</m:t>
                              </m:r>
                            </m:den>
                          </m:f>
                        </m:sub>
                      </m:sSub>
                      <m:d>
                        <m:dPr>
                          <m:ctrlPr>
                            <a:rPr lang="en-US" sz="1600" i="1">
                              <a:latin typeface="Cambria Math"/>
                            </a:rPr>
                          </m:ctrlPr>
                        </m:dPr>
                        <m:e>
                          <m:r>
                            <a:rPr lang="en-US" sz="1600" i="1">
                              <a:latin typeface="Cambria Math"/>
                            </a:rPr>
                            <m:t>𝑡</m:t>
                          </m:r>
                        </m:e>
                      </m:d>
                      <m:r>
                        <a:rPr lang="en-US" sz="1600" i="1">
                          <a:latin typeface="Cambria Math"/>
                        </a:rPr>
                        <m:t>=</m:t>
                      </m:r>
                      <m:f>
                        <m:fPr>
                          <m:ctrlPr>
                            <a:rPr lang="en-US" sz="1600" i="1">
                              <a:latin typeface="Cambria Math"/>
                            </a:rPr>
                          </m:ctrlPr>
                        </m:fPr>
                        <m:num>
                          <m:r>
                            <a:rPr lang="en-US" sz="1600" i="1">
                              <a:latin typeface="Cambria Math"/>
                            </a:rPr>
                            <m:t>𝑓</m:t>
                          </m:r>
                          <m:d>
                            <m:dPr>
                              <m:ctrlPr>
                                <a:rPr lang="en-US" sz="1600" i="1">
                                  <a:latin typeface="Cambria Math"/>
                                </a:rPr>
                              </m:ctrlPr>
                            </m:dPr>
                            <m:e>
                              <m:sSubSup>
                                <m:sSubSupPr>
                                  <m:ctrlPr>
                                    <a:rPr lang="en-US" sz="1600" i="1">
                                      <a:latin typeface="Cambria Math"/>
                                    </a:rPr>
                                  </m:ctrlPr>
                                </m:sSubSupPr>
                                <m:e>
                                  <m:r>
                                    <a:rPr lang="en-US" sz="1600" i="1">
                                      <a:latin typeface="Cambria Math"/>
                                    </a:rPr>
                                    <m:t>𝑢</m:t>
                                  </m:r>
                                </m:e>
                                <m:sub>
                                  <m:r>
                                    <a:rPr lang="en-US" sz="1600" i="1">
                                      <a:latin typeface="Cambria Math"/>
                                    </a:rPr>
                                    <m:t>𝑖</m:t>
                                  </m:r>
                                  <m:r>
                                    <a:rPr lang="en-US" sz="1600" i="1">
                                      <a:latin typeface="Cambria Math"/>
                                    </a:rPr>
                                    <m:t>+</m:t>
                                  </m:r>
                                  <m:f>
                                    <m:fPr>
                                      <m:type m:val="lin"/>
                                      <m:ctrlPr>
                                        <a:rPr lang="en-US" sz="1600" i="1">
                                          <a:latin typeface="Cambria Math"/>
                                        </a:rPr>
                                      </m:ctrlPr>
                                    </m:fPr>
                                    <m:num>
                                      <m:r>
                                        <a:rPr lang="en-US" sz="1600" i="1">
                                          <a:latin typeface="Cambria Math"/>
                                        </a:rPr>
                                        <m:t>1</m:t>
                                      </m:r>
                                    </m:num>
                                    <m:den>
                                      <m:r>
                                        <a:rPr lang="en-US" sz="1600" i="1">
                                          <a:latin typeface="Cambria Math"/>
                                        </a:rPr>
                                        <m:t>2</m:t>
                                      </m:r>
                                    </m:den>
                                  </m:f>
                                </m:sub>
                                <m:sup>
                                  <m:r>
                                    <a:rPr lang="en-US" sz="1600" i="1">
                                      <a:latin typeface="Cambria Math"/>
                                    </a:rPr>
                                    <m:t>+</m:t>
                                  </m:r>
                                </m:sup>
                              </m:sSubSup>
                              <m:d>
                                <m:dPr>
                                  <m:ctrlPr>
                                    <a:rPr lang="en-US" sz="1600" i="1">
                                      <a:latin typeface="Cambria Math"/>
                                    </a:rPr>
                                  </m:ctrlPr>
                                </m:dPr>
                                <m:e>
                                  <m:r>
                                    <a:rPr lang="en-US" sz="1600" i="1">
                                      <a:latin typeface="Cambria Math"/>
                                    </a:rPr>
                                    <m:t>𝑡</m:t>
                                  </m:r>
                                </m:e>
                              </m:d>
                            </m:e>
                          </m:d>
                          <m:r>
                            <a:rPr lang="en-US" sz="1600" i="1">
                              <a:latin typeface="Cambria Math"/>
                            </a:rPr>
                            <m:t>+</m:t>
                          </m:r>
                          <m:r>
                            <a:rPr lang="en-US" sz="1600" i="1">
                              <a:latin typeface="Cambria Math"/>
                            </a:rPr>
                            <m:t>𝑓</m:t>
                          </m:r>
                          <m:d>
                            <m:dPr>
                              <m:ctrlPr>
                                <a:rPr lang="en-US" sz="1600" i="1">
                                  <a:latin typeface="Cambria Math"/>
                                </a:rPr>
                              </m:ctrlPr>
                            </m:dPr>
                            <m:e>
                              <m:sSubSup>
                                <m:sSubSupPr>
                                  <m:ctrlPr>
                                    <a:rPr lang="en-US" sz="1600" i="1">
                                      <a:latin typeface="Cambria Math"/>
                                    </a:rPr>
                                  </m:ctrlPr>
                                </m:sSubSupPr>
                                <m:e>
                                  <m:r>
                                    <a:rPr lang="en-US" sz="1600" i="1">
                                      <a:latin typeface="Cambria Math"/>
                                    </a:rPr>
                                    <m:t>𝑢</m:t>
                                  </m:r>
                                </m:e>
                                <m:sub>
                                  <m:r>
                                    <a:rPr lang="en-US" sz="1600" i="1">
                                      <a:latin typeface="Cambria Math"/>
                                    </a:rPr>
                                    <m:t>𝑖</m:t>
                                  </m:r>
                                  <m:r>
                                    <a:rPr lang="en-US" sz="1600" i="1">
                                      <a:latin typeface="Cambria Math"/>
                                    </a:rPr>
                                    <m:t>+</m:t>
                                  </m:r>
                                  <m:f>
                                    <m:fPr>
                                      <m:type m:val="lin"/>
                                      <m:ctrlPr>
                                        <a:rPr lang="en-US" sz="1600" i="1">
                                          <a:latin typeface="Cambria Math"/>
                                        </a:rPr>
                                      </m:ctrlPr>
                                    </m:fPr>
                                    <m:num>
                                      <m:r>
                                        <a:rPr lang="en-US" sz="1600" i="1">
                                          <a:latin typeface="Cambria Math"/>
                                        </a:rPr>
                                        <m:t>1</m:t>
                                      </m:r>
                                    </m:num>
                                    <m:den>
                                      <m:r>
                                        <a:rPr lang="en-US" sz="1600" i="1">
                                          <a:latin typeface="Cambria Math"/>
                                        </a:rPr>
                                        <m:t>2</m:t>
                                      </m:r>
                                    </m:den>
                                  </m:f>
                                </m:sub>
                                <m:sup>
                                  <m:r>
                                    <a:rPr lang="en-US" sz="1600" i="1">
                                      <a:latin typeface="Cambria Math"/>
                                    </a:rPr>
                                    <m:t>−</m:t>
                                  </m:r>
                                </m:sup>
                              </m:sSubSup>
                              <m:d>
                                <m:dPr>
                                  <m:ctrlPr>
                                    <a:rPr lang="en-US" sz="1600" i="1">
                                      <a:latin typeface="Cambria Math"/>
                                    </a:rPr>
                                  </m:ctrlPr>
                                </m:dPr>
                                <m:e>
                                  <m:r>
                                    <a:rPr lang="en-US" sz="1600" i="1">
                                      <a:latin typeface="Cambria Math"/>
                                    </a:rPr>
                                    <m:t>𝑡</m:t>
                                  </m:r>
                                </m:e>
                              </m:d>
                            </m:e>
                          </m:d>
                        </m:num>
                        <m:den>
                          <m:r>
                            <a:rPr lang="en-US" sz="1600" i="1">
                              <a:latin typeface="Cambria Math"/>
                            </a:rPr>
                            <m:t>2</m:t>
                          </m:r>
                        </m:den>
                      </m:f>
                      <m:r>
                        <a:rPr lang="en-US" sz="1600" i="1">
                          <a:latin typeface="Cambria Math"/>
                        </a:rPr>
                        <m:t>−</m:t>
                      </m:r>
                      <m:f>
                        <m:fPr>
                          <m:ctrlPr>
                            <a:rPr lang="en-US" sz="1600" i="1">
                              <a:latin typeface="Cambria Math"/>
                            </a:rPr>
                          </m:ctrlPr>
                        </m:fPr>
                        <m:num>
                          <m:sSub>
                            <m:sSubPr>
                              <m:ctrlPr>
                                <a:rPr lang="en-US" sz="1600" i="1">
                                  <a:latin typeface="Cambria Math"/>
                                </a:rPr>
                              </m:ctrlPr>
                            </m:sSubPr>
                            <m:e>
                              <m:r>
                                <a:rPr lang="en-US" sz="1600" i="1">
                                  <a:latin typeface="Cambria Math"/>
                                </a:rPr>
                                <m:t>𝑎</m:t>
                              </m:r>
                            </m:e>
                            <m:sub>
                              <m:r>
                                <a:rPr lang="en-US" sz="1600" i="1">
                                  <a:latin typeface="Cambria Math"/>
                                </a:rPr>
                                <m:t>𝑖</m:t>
                              </m:r>
                              <m:r>
                                <a:rPr lang="en-US" sz="1600" i="1">
                                  <a:latin typeface="Cambria Math"/>
                                </a:rPr>
                                <m:t>+</m:t>
                              </m:r>
                              <m:f>
                                <m:fPr>
                                  <m:type m:val="lin"/>
                                  <m:ctrlPr>
                                    <a:rPr lang="en-US" sz="1600" i="1">
                                      <a:latin typeface="Cambria Math"/>
                                    </a:rPr>
                                  </m:ctrlPr>
                                </m:fPr>
                                <m:num>
                                  <m:r>
                                    <a:rPr lang="en-US" sz="1600" i="1">
                                      <a:latin typeface="Cambria Math"/>
                                    </a:rPr>
                                    <m:t>1</m:t>
                                  </m:r>
                                </m:num>
                                <m:den>
                                  <m:r>
                                    <a:rPr lang="en-US" sz="1600" i="1">
                                      <a:latin typeface="Cambria Math"/>
                                    </a:rPr>
                                    <m:t>2</m:t>
                                  </m:r>
                                </m:den>
                              </m:f>
                            </m:sub>
                          </m:sSub>
                          <m:d>
                            <m:dPr>
                              <m:ctrlPr>
                                <a:rPr lang="en-US" sz="1600" i="1">
                                  <a:latin typeface="Cambria Math"/>
                                </a:rPr>
                              </m:ctrlPr>
                            </m:dPr>
                            <m:e>
                              <m:r>
                                <a:rPr lang="en-US" sz="1600" i="1">
                                  <a:latin typeface="Cambria Math"/>
                                </a:rPr>
                                <m:t>𝑡</m:t>
                              </m:r>
                            </m:e>
                          </m:d>
                        </m:num>
                        <m:den>
                          <m:r>
                            <a:rPr lang="en-US" sz="1600" i="1">
                              <a:latin typeface="Cambria Math"/>
                            </a:rPr>
                            <m:t>2</m:t>
                          </m:r>
                        </m:den>
                      </m:f>
                      <m:d>
                        <m:dPr>
                          <m:begChr m:val="["/>
                          <m:endChr m:val="]"/>
                          <m:ctrlPr>
                            <a:rPr lang="en-US" sz="1600" i="1">
                              <a:latin typeface="Cambria Math"/>
                            </a:rPr>
                          </m:ctrlPr>
                        </m:dPr>
                        <m:e>
                          <m:sSubSup>
                            <m:sSubSupPr>
                              <m:ctrlPr>
                                <a:rPr lang="en-US" sz="1600" i="1">
                                  <a:latin typeface="Cambria Math"/>
                                </a:rPr>
                              </m:ctrlPr>
                            </m:sSubSupPr>
                            <m:e>
                              <m:r>
                                <a:rPr lang="en-US" sz="1600" i="1">
                                  <a:latin typeface="Cambria Math"/>
                                </a:rPr>
                                <m:t>𝑢</m:t>
                              </m:r>
                            </m:e>
                            <m:sub>
                              <m:r>
                                <a:rPr lang="en-US" sz="1600" i="1">
                                  <a:latin typeface="Cambria Math"/>
                                </a:rPr>
                                <m:t>𝑖</m:t>
                              </m:r>
                              <m:r>
                                <a:rPr lang="en-US" sz="1600" i="1">
                                  <a:latin typeface="Cambria Math"/>
                                </a:rPr>
                                <m:t>+</m:t>
                              </m:r>
                              <m:f>
                                <m:fPr>
                                  <m:type m:val="lin"/>
                                  <m:ctrlPr>
                                    <a:rPr lang="en-US" sz="1600" i="1">
                                      <a:latin typeface="Cambria Math"/>
                                    </a:rPr>
                                  </m:ctrlPr>
                                </m:fPr>
                                <m:num>
                                  <m:r>
                                    <a:rPr lang="en-US" sz="1600" i="1">
                                      <a:latin typeface="Cambria Math"/>
                                    </a:rPr>
                                    <m:t>1</m:t>
                                  </m:r>
                                </m:num>
                                <m:den>
                                  <m:r>
                                    <a:rPr lang="en-US" sz="1600" i="1">
                                      <a:latin typeface="Cambria Math"/>
                                    </a:rPr>
                                    <m:t>2</m:t>
                                  </m:r>
                                </m:den>
                              </m:f>
                            </m:sub>
                            <m:sup>
                              <m:r>
                                <a:rPr lang="en-US" sz="1600" i="1">
                                  <a:latin typeface="Cambria Math"/>
                                </a:rPr>
                                <m:t>+</m:t>
                              </m:r>
                            </m:sup>
                          </m:sSubSup>
                          <m:d>
                            <m:dPr>
                              <m:ctrlPr>
                                <a:rPr lang="en-US" sz="1600" i="1">
                                  <a:latin typeface="Cambria Math"/>
                                </a:rPr>
                              </m:ctrlPr>
                            </m:dPr>
                            <m:e>
                              <m:r>
                                <a:rPr lang="en-US" sz="1600" i="1">
                                  <a:latin typeface="Cambria Math"/>
                                </a:rPr>
                                <m:t>𝑡</m:t>
                              </m:r>
                            </m:e>
                          </m:d>
                          <m:r>
                            <a:rPr lang="en-US" sz="1600" i="1">
                              <a:latin typeface="Cambria Math"/>
                            </a:rPr>
                            <m:t>−</m:t>
                          </m:r>
                          <m:sSubSup>
                            <m:sSubSupPr>
                              <m:ctrlPr>
                                <a:rPr lang="en-US" sz="1600" i="1">
                                  <a:latin typeface="Cambria Math"/>
                                </a:rPr>
                              </m:ctrlPr>
                            </m:sSubSupPr>
                            <m:e>
                              <m:r>
                                <a:rPr lang="en-US" sz="1600" i="1">
                                  <a:latin typeface="Cambria Math"/>
                                </a:rPr>
                                <m:t>𝑢</m:t>
                              </m:r>
                            </m:e>
                            <m:sub>
                              <m:r>
                                <a:rPr lang="en-US" sz="1600" i="1">
                                  <a:latin typeface="Cambria Math"/>
                                </a:rPr>
                                <m:t>𝑖</m:t>
                              </m:r>
                              <m:r>
                                <a:rPr lang="en-US" sz="1600" i="1">
                                  <a:latin typeface="Cambria Math"/>
                                </a:rPr>
                                <m:t>+</m:t>
                              </m:r>
                              <m:f>
                                <m:fPr>
                                  <m:type m:val="lin"/>
                                  <m:ctrlPr>
                                    <a:rPr lang="en-US" sz="1600" i="1">
                                      <a:latin typeface="Cambria Math"/>
                                    </a:rPr>
                                  </m:ctrlPr>
                                </m:fPr>
                                <m:num>
                                  <m:r>
                                    <a:rPr lang="en-US" sz="1600" i="1">
                                      <a:latin typeface="Cambria Math"/>
                                    </a:rPr>
                                    <m:t>1</m:t>
                                  </m:r>
                                </m:num>
                                <m:den>
                                  <m:r>
                                    <a:rPr lang="en-US" sz="1600" i="1">
                                      <a:latin typeface="Cambria Math"/>
                                    </a:rPr>
                                    <m:t>2</m:t>
                                  </m:r>
                                </m:den>
                              </m:f>
                            </m:sub>
                            <m:sup>
                              <m:r>
                                <a:rPr lang="en-US" sz="1600" i="1">
                                  <a:latin typeface="Cambria Math"/>
                                </a:rPr>
                                <m:t>−</m:t>
                              </m:r>
                            </m:sup>
                          </m:sSubSup>
                          <m:d>
                            <m:dPr>
                              <m:ctrlPr>
                                <a:rPr lang="en-US" sz="1600" i="1">
                                  <a:latin typeface="Cambria Math"/>
                                </a:rPr>
                              </m:ctrlPr>
                            </m:dPr>
                            <m:e>
                              <m:r>
                                <a:rPr lang="en-US" sz="1600" i="1">
                                  <a:latin typeface="Cambria Math"/>
                                </a:rPr>
                                <m:t>𝑡</m:t>
                              </m:r>
                            </m:e>
                          </m:d>
                        </m:e>
                      </m:d>
                    </m:oMath>
                  </m:oMathPara>
                </a14:m>
                <a:endParaRPr lang="en-US" sz="1600" dirty="0"/>
              </a:p>
            </p:txBody>
          </p:sp>
        </mc:Choice>
        <mc:Fallback xmlns="">
          <p:sp>
            <p:nvSpPr>
              <p:cNvPr id="9" name="Rectangle 8"/>
              <p:cNvSpPr>
                <a:spLocks noRot="1" noChangeAspect="1" noMove="1" noResize="1" noEditPoints="1" noAdjustHandles="1" noChangeArrowheads="1" noChangeShapeType="1" noTextEdit="1"/>
              </p:cNvSpPr>
              <p:nvPr/>
            </p:nvSpPr>
            <p:spPr>
              <a:xfrm>
                <a:off x="228601" y="6152994"/>
                <a:ext cx="7848599" cy="689420"/>
              </a:xfrm>
              <a:prstGeom prst="rect">
                <a:avLst/>
              </a:prstGeom>
              <a:blipFill rotWithShape="1">
                <a:blip r:embed="rId13"/>
                <a:stretch>
                  <a:fillRect/>
                </a:stretch>
              </a:blipFill>
            </p:spPr>
            <p:txBody>
              <a:bodyPr/>
              <a:lstStyle/>
              <a:p>
                <a:r>
                  <a:rPr lang="en-US">
                    <a:noFill/>
                  </a:rPr>
                  <a:t> </a:t>
                </a:r>
              </a:p>
            </p:txBody>
          </p:sp>
        </mc:Fallback>
      </mc:AlternateContent>
      <p:sp>
        <p:nvSpPr>
          <p:cNvPr id="16" name="Rectangle 15"/>
          <p:cNvSpPr/>
          <p:nvPr/>
        </p:nvSpPr>
        <p:spPr bwMode="auto">
          <a:xfrm>
            <a:off x="6420224" y="8965"/>
            <a:ext cx="1390276" cy="304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halet-LondonNineteenEighty" charset="0"/>
              </a:rPr>
              <a:t>Recent days!</a:t>
            </a:r>
            <a:endParaRPr kumimoji="0" lang="en-US" sz="1600" b="0" i="0" u="none" strike="noStrike" cap="none" normalizeH="0" baseline="0" dirty="0">
              <a:ln>
                <a:noFill/>
              </a:ln>
              <a:solidFill>
                <a:schemeClr val="tx1"/>
              </a:solidFill>
              <a:effectLst/>
              <a:latin typeface="Chalet-LondonNineteenEighty" charset="0"/>
            </a:endParaRPr>
          </a:p>
        </p:txBody>
      </p:sp>
    </p:spTree>
    <p:extLst>
      <p:ext uri="{BB962C8B-B14F-4D97-AF65-F5344CB8AC3E}">
        <p14:creationId xmlns:p14="http://schemas.microsoft.com/office/powerpoint/2010/main" val="17671133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Definition</a:t>
            </a:r>
            <a:endParaRPr lang="en-US" dirty="0"/>
          </a:p>
        </p:txBody>
      </p:sp>
      <p:grpSp>
        <p:nvGrpSpPr>
          <p:cNvPr id="5" name="Canvas 9257"/>
          <p:cNvGrpSpPr/>
          <p:nvPr/>
        </p:nvGrpSpPr>
        <p:grpSpPr>
          <a:xfrm>
            <a:off x="6221307" y="1593486"/>
            <a:ext cx="2756746" cy="4149223"/>
            <a:chOff x="-78271" y="-21912"/>
            <a:chExt cx="3352800" cy="4574951"/>
          </a:xfrm>
        </p:grpSpPr>
        <p:sp>
          <p:nvSpPr>
            <p:cNvPr id="6" name="Rectangle 5"/>
            <p:cNvSpPr/>
            <p:nvPr/>
          </p:nvSpPr>
          <p:spPr>
            <a:xfrm>
              <a:off x="0" y="-21912"/>
              <a:ext cx="3095625" cy="4574951"/>
            </a:xfrm>
            <a:prstGeom prst="rect">
              <a:avLst/>
            </a:prstGeom>
            <a:ln/>
          </p:spPr>
          <p:style>
            <a:lnRef idx="2">
              <a:schemeClr val="accent4"/>
            </a:lnRef>
            <a:fillRef idx="1">
              <a:schemeClr val="lt1"/>
            </a:fillRef>
            <a:effectRef idx="0">
              <a:schemeClr val="accent4"/>
            </a:effectRef>
            <a:fontRef idx="minor">
              <a:schemeClr val="dk1"/>
            </a:fontRef>
          </p:style>
        </p:sp>
        <p:sp>
          <p:nvSpPr>
            <p:cNvPr id="7" name="Cube 6"/>
            <p:cNvSpPr/>
            <p:nvPr/>
          </p:nvSpPr>
          <p:spPr>
            <a:xfrm>
              <a:off x="833001" y="732670"/>
              <a:ext cx="1485900" cy="3695700"/>
            </a:xfrm>
            <a:prstGeom prst="cube">
              <a:avLst/>
            </a:prstGeom>
            <a:ln/>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Flowchart: Data 7"/>
            <p:cNvSpPr/>
            <p:nvPr/>
          </p:nvSpPr>
          <p:spPr>
            <a:xfrm>
              <a:off x="1073634" y="744427"/>
              <a:ext cx="1009650" cy="219075"/>
            </a:xfrm>
            <a:prstGeom prst="flowChartInputOutput">
              <a:avLst/>
            </a:prstGeom>
            <a:ln/>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9" name="Straight Connector 8"/>
            <p:cNvCxnSpPr/>
            <p:nvPr/>
          </p:nvCxnSpPr>
          <p:spPr>
            <a:xfrm flipH="1" flipV="1">
              <a:off x="1254609" y="268177"/>
              <a:ext cx="19050" cy="476204"/>
            </a:xfrm>
            <a:prstGeom prst="line">
              <a:avLst/>
            </a:prstGeom>
            <a:ln/>
          </p:spPr>
          <p:style>
            <a:lnRef idx="2">
              <a:schemeClr val="accent4"/>
            </a:lnRef>
            <a:fillRef idx="1">
              <a:schemeClr val="lt1"/>
            </a:fillRef>
            <a:effectRef idx="0">
              <a:schemeClr val="accent4"/>
            </a:effectRef>
            <a:fontRef idx="minor">
              <a:schemeClr val="dk1"/>
            </a:fontRef>
          </p:style>
        </p:cxnSp>
        <p:cxnSp>
          <p:nvCxnSpPr>
            <p:cNvPr id="10" name="Straight Connector 9"/>
            <p:cNvCxnSpPr/>
            <p:nvPr/>
          </p:nvCxnSpPr>
          <p:spPr>
            <a:xfrm flipH="1" flipV="1">
              <a:off x="2057884" y="268162"/>
              <a:ext cx="19050" cy="476232"/>
            </a:xfrm>
            <a:prstGeom prst="line">
              <a:avLst/>
            </a:prstGeom>
            <a:ln/>
          </p:spPr>
          <p:style>
            <a:lnRef idx="2">
              <a:schemeClr val="accent4"/>
            </a:lnRef>
            <a:fillRef idx="1">
              <a:schemeClr val="lt1"/>
            </a:fillRef>
            <a:effectRef idx="0">
              <a:schemeClr val="accent4"/>
            </a:effectRef>
            <a:fontRef idx="minor">
              <a:schemeClr val="dk1"/>
            </a:fontRef>
          </p:style>
        </p:cxnSp>
        <p:cxnSp>
          <p:nvCxnSpPr>
            <p:cNvPr id="11" name="Straight Connector 10"/>
            <p:cNvCxnSpPr/>
            <p:nvPr/>
          </p:nvCxnSpPr>
          <p:spPr>
            <a:xfrm>
              <a:off x="1254609" y="268162"/>
              <a:ext cx="803275" cy="0"/>
            </a:xfrm>
            <a:prstGeom prst="line">
              <a:avLst/>
            </a:prstGeom>
            <a:ln/>
          </p:spPr>
          <p:style>
            <a:lnRef idx="2">
              <a:schemeClr val="accent4"/>
            </a:lnRef>
            <a:fillRef idx="1">
              <a:schemeClr val="lt1"/>
            </a:fillRef>
            <a:effectRef idx="0">
              <a:schemeClr val="accent4"/>
            </a:effectRef>
            <a:fontRef idx="minor">
              <a:schemeClr val="dk1"/>
            </a:fontRef>
          </p:style>
        </p:cxnSp>
        <p:cxnSp>
          <p:nvCxnSpPr>
            <p:cNvPr id="12" name="Straight Connector 11"/>
            <p:cNvCxnSpPr/>
            <p:nvPr/>
          </p:nvCxnSpPr>
          <p:spPr>
            <a:xfrm flipH="1">
              <a:off x="1137134" y="268162"/>
              <a:ext cx="136525" cy="60340"/>
            </a:xfrm>
            <a:prstGeom prst="line">
              <a:avLst/>
            </a:prstGeom>
            <a:ln/>
          </p:spPr>
          <p:style>
            <a:lnRef idx="2">
              <a:schemeClr val="accent4"/>
            </a:lnRef>
            <a:fillRef idx="1">
              <a:schemeClr val="lt1"/>
            </a:fillRef>
            <a:effectRef idx="0">
              <a:schemeClr val="accent4"/>
            </a:effectRef>
            <a:fontRef idx="minor">
              <a:schemeClr val="dk1"/>
            </a:fontRef>
          </p:style>
        </p:cxnSp>
        <p:cxnSp>
          <p:nvCxnSpPr>
            <p:cNvPr id="13" name="Straight Connector 12"/>
            <p:cNvCxnSpPr/>
            <p:nvPr/>
          </p:nvCxnSpPr>
          <p:spPr>
            <a:xfrm flipH="1">
              <a:off x="1921359" y="268165"/>
              <a:ext cx="136525" cy="60325"/>
            </a:xfrm>
            <a:prstGeom prst="line">
              <a:avLst/>
            </a:prstGeom>
            <a:ln/>
          </p:spPr>
          <p:style>
            <a:lnRef idx="2">
              <a:schemeClr val="accent4"/>
            </a:lnRef>
            <a:fillRef idx="1">
              <a:schemeClr val="lt1"/>
            </a:fillRef>
            <a:effectRef idx="0">
              <a:schemeClr val="accent4"/>
            </a:effectRef>
            <a:fontRef idx="minor">
              <a:schemeClr val="dk1"/>
            </a:fontRef>
          </p:style>
        </p:cxnSp>
        <p:cxnSp>
          <p:nvCxnSpPr>
            <p:cNvPr id="14" name="Straight Connector 13"/>
            <p:cNvCxnSpPr/>
            <p:nvPr/>
          </p:nvCxnSpPr>
          <p:spPr>
            <a:xfrm>
              <a:off x="1137134" y="328504"/>
              <a:ext cx="803275" cy="0"/>
            </a:xfrm>
            <a:prstGeom prst="line">
              <a:avLst/>
            </a:prstGeom>
            <a:ln/>
          </p:spPr>
          <p:style>
            <a:lnRef idx="2">
              <a:schemeClr val="accent4"/>
            </a:lnRef>
            <a:fillRef idx="1">
              <a:schemeClr val="lt1"/>
            </a:fillRef>
            <a:effectRef idx="0">
              <a:schemeClr val="accent4"/>
            </a:effectRef>
            <a:fontRef idx="minor">
              <a:schemeClr val="dk1"/>
            </a:fontRef>
          </p:style>
        </p:cxnSp>
        <p:cxnSp>
          <p:nvCxnSpPr>
            <p:cNvPr id="15" name="Straight Connector 14"/>
            <p:cNvCxnSpPr/>
            <p:nvPr/>
          </p:nvCxnSpPr>
          <p:spPr>
            <a:xfrm flipH="1">
              <a:off x="1073634" y="328488"/>
              <a:ext cx="63500" cy="634987"/>
            </a:xfrm>
            <a:prstGeom prst="line">
              <a:avLst/>
            </a:prstGeom>
            <a:ln/>
          </p:spPr>
          <p:style>
            <a:lnRef idx="2">
              <a:schemeClr val="accent4"/>
            </a:lnRef>
            <a:fillRef idx="1">
              <a:schemeClr val="lt1"/>
            </a:fillRef>
            <a:effectRef idx="0">
              <a:schemeClr val="accent4"/>
            </a:effectRef>
            <a:fontRef idx="minor">
              <a:schemeClr val="dk1"/>
            </a:fontRef>
          </p:style>
        </p:cxnSp>
        <p:cxnSp>
          <p:nvCxnSpPr>
            <p:cNvPr id="16" name="Straight Connector 15"/>
            <p:cNvCxnSpPr/>
            <p:nvPr/>
          </p:nvCxnSpPr>
          <p:spPr>
            <a:xfrm flipH="1">
              <a:off x="1876909" y="329107"/>
              <a:ext cx="53975" cy="634355"/>
            </a:xfrm>
            <a:prstGeom prst="line">
              <a:avLst/>
            </a:prstGeom>
            <a:ln/>
          </p:spPr>
          <p:style>
            <a:lnRef idx="2">
              <a:schemeClr val="accent4"/>
            </a:lnRef>
            <a:fillRef idx="1">
              <a:schemeClr val="lt1"/>
            </a:fillRef>
            <a:effectRef idx="0">
              <a:schemeClr val="accent4"/>
            </a:effectRef>
            <a:fontRef idx="minor">
              <a:schemeClr val="dk1"/>
            </a:fontRef>
          </p:style>
        </p:cxnSp>
        <p:sp>
          <p:nvSpPr>
            <p:cNvPr id="17" name="Rectangle 16"/>
            <p:cNvSpPr/>
            <p:nvPr/>
          </p:nvSpPr>
          <p:spPr>
            <a:xfrm>
              <a:off x="995071" y="2697509"/>
              <a:ext cx="775412" cy="1470355"/>
            </a:xfrm>
            <a:prstGeom prst="rect">
              <a:avLst/>
            </a:prstGeom>
            <a:ln/>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8" name="Straight Connector 17"/>
            <p:cNvCxnSpPr/>
            <p:nvPr/>
          </p:nvCxnSpPr>
          <p:spPr>
            <a:xfrm>
              <a:off x="1262170" y="297925"/>
              <a:ext cx="647670" cy="0"/>
            </a:xfrm>
            <a:prstGeom prst="line">
              <a:avLst/>
            </a:prstGeom>
            <a:ln/>
          </p:spPr>
          <p:style>
            <a:lnRef idx="2">
              <a:schemeClr val="accent4"/>
            </a:lnRef>
            <a:fillRef idx="1">
              <a:schemeClr val="lt1"/>
            </a:fillRef>
            <a:effectRef idx="0">
              <a:schemeClr val="accent4"/>
            </a:effectRef>
            <a:fontRef idx="minor">
              <a:schemeClr val="dk1"/>
            </a:fontRef>
          </p:style>
        </p:cxnSp>
        <p:cxnSp>
          <p:nvCxnSpPr>
            <p:cNvPr id="19" name="Straight Connector 18"/>
            <p:cNvCxnSpPr/>
            <p:nvPr/>
          </p:nvCxnSpPr>
          <p:spPr>
            <a:xfrm flipV="1">
              <a:off x="1266898" y="115109"/>
              <a:ext cx="246701" cy="180444"/>
            </a:xfrm>
            <a:prstGeom prst="line">
              <a:avLst/>
            </a:prstGeom>
            <a:ln/>
          </p:spPr>
          <p:style>
            <a:lnRef idx="2">
              <a:schemeClr val="accent4"/>
            </a:lnRef>
            <a:fillRef idx="1">
              <a:schemeClr val="lt1"/>
            </a:fillRef>
            <a:effectRef idx="0">
              <a:schemeClr val="accent4"/>
            </a:effectRef>
            <a:fontRef idx="minor">
              <a:schemeClr val="dk1"/>
            </a:fontRef>
          </p:style>
        </p:cxnSp>
        <p:cxnSp>
          <p:nvCxnSpPr>
            <p:cNvPr id="20" name="Straight Connector 19"/>
            <p:cNvCxnSpPr/>
            <p:nvPr/>
          </p:nvCxnSpPr>
          <p:spPr>
            <a:xfrm flipV="1">
              <a:off x="1907546" y="119760"/>
              <a:ext cx="246380" cy="180340"/>
            </a:xfrm>
            <a:prstGeom prst="line">
              <a:avLst/>
            </a:prstGeom>
            <a:ln/>
          </p:spPr>
          <p:style>
            <a:lnRef idx="2">
              <a:schemeClr val="accent4"/>
            </a:lnRef>
            <a:fillRef idx="1">
              <a:schemeClr val="lt1"/>
            </a:fillRef>
            <a:effectRef idx="0">
              <a:schemeClr val="accent4"/>
            </a:effectRef>
            <a:fontRef idx="minor">
              <a:schemeClr val="dk1"/>
            </a:fontRef>
          </p:style>
        </p:cxnSp>
        <p:cxnSp>
          <p:nvCxnSpPr>
            <p:cNvPr id="21" name="Straight Connector 20"/>
            <p:cNvCxnSpPr/>
            <p:nvPr/>
          </p:nvCxnSpPr>
          <p:spPr>
            <a:xfrm flipV="1">
              <a:off x="1418290" y="185232"/>
              <a:ext cx="639499" cy="2214"/>
            </a:xfrm>
            <a:prstGeom prst="line">
              <a:avLst/>
            </a:prstGeom>
            <a:ln/>
          </p:spPr>
          <p:style>
            <a:lnRef idx="2">
              <a:schemeClr val="accent4"/>
            </a:lnRef>
            <a:fillRef idx="1">
              <a:schemeClr val="lt1"/>
            </a:fillRef>
            <a:effectRef idx="0">
              <a:schemeClr val="accent4"/>
            </a:effectRef>
            <a:fontRef idx="minor">
              <a:schemeClr val="dk1"/>
            </a:fontRef>
          </p:style>
        </p:cxnSp>
        <p:sp>
          <p:nvSpPr>
            <p:cNvPr id="22" name="Text Box 29"/>
            <p:cNvSpPr txBox="1"/>
            <p:nvPr/>
          </p:nvSpPr>
          <p:spPr>
            <a:xfrm>
              <a:off x="1437491" y="-21912"/>
              <a:ext cx="734185" cy="17544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hangingPunct="0">
                <a:spcBef>
                  <a:spcPts val="0"/>
                </a:spcBef>
                <a:spcAft>
                  <a:spcPts val="0"/>
                </a:spcAft>
              </a:pPr>
              <a:r>
                <a:rPr lang="en-US" sz="1000" dirty="0">
                  <a:effectLst/>
                  <a:latin typeface="Times"/>
                  <a:ea typeface="Times New Roman"/>
                  <a:cs typeface="Times New Roman"/>
                </a:rPr>
                <a:t>0.99 m</a:t>
              </a:r>
            </a:p>
          </p:txBody>
        </p:sp>
        <p:cxnSp>
          <p:nvCxnSpPr>
            <p:cNvPr id="23" name="Straight Connector 22"/>
            <p:cNvCxnSpPr/>
            <p:nvPr/>
          </p:nvCxnSpPr>
          <p:spPr>
            <a:xfrm flipV="1">
              <a:off x="2335765" y="425348"/>
              <a:ext cx="247650" cy="242756"/>
            </a:xfrm>
            <a:prstGeom prst="line">
              <a:avLst/>
            </a:prstGeom>
            <a:ln/>
          </p:spPr>
          <p:style>
            <a:lnRef idx="2">
              <a:schemeClr val="accent4"/>
            </a:lnRef>
            <a:fillRef idx="1">
              <a:schemeClr val="lt1"/>
            </a:fillRef>
            <a:effectRef idx="0">
              <a:schemeClr val="accent4"/>
            </a:effectRef>
            <a:fontRef idx="minor">
              <a:schemeClr val="dk1"/>
            </a:fontRef>
          </p:style>
        </p:cxnSp>
        <p:cxnSp>
          <p:nvCxnSpPr>
            <p:cNvPr id="24" name="Straight Connector 23"/>
            <p:cNvCxnSpPr/>
            <p:nvPr/>
          </p:nvCxnSpPr>
          <p:spPr>
            <a:xfrm flipV="1">
              <a:off x="2336301" y="3742248"/>
              <a:ext cx="247015" cy="242570"/>
            </a:xfrm>
            <a:prstGeom prst="line">
              <a:avLst/>
            </a:prstGeom>
            <a:ln/>
          </p:spPr>
          <p:style>
            <a:lnRef idx="2">
              <a:schemeClr val="accent4"/>
            </a:lnRef>
            <a:fillRef idx="1">
              <a:schemeClr val="lt1"/>
            </a:fillRef>
            <a:effectRef idx="0">
              <a:schemeClr val="accent4"/>
            </a:effectRef>
            <a:fontRef idx="minor">
              <a:schemeClr val="dk1"/>
            </a:fontRef>
          </p:style>
        </p:cxnSp>
        <p:cxnSp>
          <p:nvCxnSpPr>
            <p:cNvPr id="25" name="Straight Connector 24"/>
            <p:cNvCxnSpPr/>
            <p:nvPr/>
          </p:nvCxnSpPr>
          <p:spPr>
            <a:xfrm>
              <a:off x="2455850" y="561035"/>
              <a:ext cx="0" cy="3309988"/>
            </a:xfrm>
            <a:prstGeom prst="line">
              <a:avLst/>
            </a:prstGeom>
            <a:ln/>
          </p:spPr>
          <p:style>
            <a:lnRef idx="2">
              <a:schemeClr val="accent4"/>
            </a:lnRef>
            <a:fillRef idx="1">
              <a:schemeClr val="lt1"/>
            </a:fillRef>
            <a:effectRef idx="0">
              <a:schemeClr val="accent4"/>
            </a:effectRef>
            <a:fontRef idx="minor">
              <a:schemeClr val="dk1"/>
            </a:fontRef>
          </p:style>
        </p:cxnSp>
        <p:sp>
          <p:nvSpPr>
            <p:cNvPr id="26" name="Text Box 58"/>
            <p:cNvSpPr txBox="1"/>
            <p:nvPr/>
          </p:nvSpPr>
          <p:spPr>
            <a:xfrm>
              <a:off x="2484824" y="2093282"/>
              <a:ext cx="789705" cy="17311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hangingPunct="0">
                <a:spcBef>
                  <a:spcPts val="0"/>
                </a:spcBef>
                <a:spcAft>
                  <a:spcPts val="0"/>
                </a:spcAft>
              </a:pPr>
              <a:r>
                <a:rPr lang="en-US" sz="1000" dirty="0">
                  <a:effectLst/>
                  <a:latin typeface="Times"/>
                  <a:ea typeface="Calibri"/>
                  <a:cs typeface="Times New Roman"/>
                </a:rPr>
                <a:t>6.3</a:t>
              </a:r>
              <a:r>
                <a:rPr lang="en-US" sz="1000" dirty="0">
                  <a:effectLst/>
                  <a:ea typeface="Calibri"/>
                  <a:cs typeface="Times New Roman"/>
                </a:rPr>
                <a:t>0</a:t>
              </a:r>
              <a:r>
                <a:rPr lang="en-US" sz="1000" dirty="0">
                  <a:effectLst/>
                  <a:latin typeface="Times"/>
                  <a:ea typeface="Calibri"/>
                  <a:cs typeface="Times New Roman"/>
                </a:rPr>
                <a:t> m</a:t>
              </a:r>
              <a:endParaRPr lang="en-US" sz="1000" dirty="0">
                <a:effectLst/>
                <a:latin typeface="Times"/>
                <a:ea typeface="Times New Roman"/>
                <a:cs typeface="Times New Roman"/>
              </a:endParaRPr>
            </a:p>
          </p:txBody>
        </p:sp>
        <p:cxnSp>
          <p:nvCxnSpPr>
            <p:cNvPr id="27" name="Straight Connector 26"/>
            <p:cNvCxnSpPr/>
            <p:nvPr/>
          </p:nvCxnSpPr>
          <p:spPr>
            <a:xfrm flipV="1">
              <a:off x="995024" y="2298395"/>
              <a:ext cx="0" cy="318211"/>
            </a:xfrm>
            <a:prstGeom prst="line">
              <a:avLst/>
            </a:prstGeom>
            <a:ln/>
          </p:spPr>
          <p:style>
            <a:lnRef idx="2">
              <a:schemeClr val="accent4"/>
            </a:lnRef>
            <a:fillRef idx="1">
              <a:schemeClr val="lt1"/>
            </a:fillRef>
            <a:effectRef idx="0">
              <a:schemeClr val="accent4"/>
            </a:effectRef>
            <a:fontRef idx="minor">
              <a:schemeClr val="dk1"/>
            </a:fontRef>
          </p:style>
        </p:cxnSp>
        <p:cxnSp>
          <p:nvCxnSpPr>
            <p:cNvPr id="28" name="Straight Connector 27"/>
            <p:cNvCxnSpPr/>
            <p:nvPr/>
          </p:nvCxnSpPr>
          <p:spPr>
            <a:xfrm flipV="1">
              <a:off x="1770535" y="2298396"/>
              <a:ext cx="0" cy="318135"/>
            </a:xfrm>
            <a:prstGeom prst="line">
              <a:avLst/>
            </a:prstGeom>
            <a:ln/>
          </p:spPr>
          <p:style>
            <a:lnRef idx="2">
              <a:schemeClr val="accent4"/>
            </a:lnRef>
            <a:fillRef idx="1">
              <a:schemeClr val="lt1"/>
            </a:fillRef>
            <a:effectRef idx="0">
              <a:schemeClr val="accent4"/>
            </a:effectRef>
            <a:fontRef idx="minor">
              <a:schemeClr val="dk1"/>
            </a:fontRef>
          </p:style>
        </p:cxnSp>
        <p:cxnSp>
          <p:nvCxnSpPr>
            <p:cNvPr id="29" name="Straight Connector 28"/>
            <p:cNvCxnSpPr/>
            <p:nvPr/>
          </p:nvCxnSpPr>
          <p:spPr>
            <a:xfrm>
              <a:off x="994977" y="2448356"/>
              <a:ext cx="775476" cy="0"/>
            </a:xfrm>
            <a:prstGeom prst="line">
              <a:avLst/>
            </a:prstGeom>
            <a:ln/>
          </p:spPr>
          <p:style>
            <a:lnRef idx="2">
              <a:schemeClr val="accent4"/>
            </a:lnRef>
            <a:fillRef idx="1">
              <a:schemeClr val="lt1"/>
            </a:fillRef>
            <a:effectRef idx="0">
              <a:schemeClr val="accent4"/>
            </a:effectRef>
            <a:fontRef idx="minor">
              <a:schemeClr val="dk1"/>
            </a:fontRef>
          </p:style>
        </p:cxnSp>
        <p:sp>
          <p:nvSpPr>
            <p:cNvPr id="30" name="Text Box 58"/>
            <p:cNvSpPr txBox="1"/>
            <p:nvPr/>
          </p:nvSpPr>
          <p:spPr>
            <a:xfrm>
              <a:off x="1064729" y="2208162"/>
              <a:ext cx="681373" cy="181315"/>
            </a:xfrm>
            <a:prstGeom prst="rect">
              <a:avLst/>
            </a:prstGeom>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hangingPunct="0">
                <a:spcBef>
                  <a:spcPts val="0"/>
                </a:spcBef>
                <a:spcAft>
                  <a:spcPts val="0"/>
                </a:spcAft>
              </a:pPr>
              <a:r>
                <a:rPr lang="en-US" sz="1000" dirty="0">
                  <a:effectLst/>
                  <a:latin typeface="Times"/>
                  <a:ea typeface="Calibri"/>
                  <a:cs typeface="Times New Roman"/>
                </a:rPr>
                <a:t>1.50 m</a:t>
              </a:r>
              <a:endParaRPr lang="en-US" sz="1000" dirty="0">
                <a:effectLst/>
                <a:latin typeface="Times"/>
                <a:ea typeface="Times New Roman"/>
                <a:cs typeface="Times New Roman"/>
              </a:endParaRPr>
            </a:p>
          </p:txBody>
        </p:sp>
        <p:cxnSp>
          <p:nvCxnSpPr>
            <p:cNvPr id="31" name="Straight Arrow Connector 30"/>
            <p:cNvCxnSpPr/>
            <p:nvPr/>
          </p:nvCxnSpPr>
          <p:spPr>
            <a:xfrm flipV="1">
              <a:off x="755780" y="2964015"/>
              <a:ext cx="590607" cy="145789"/>
            </a:xfrm>
            <a:prstGeom prst="straightConnector1">
              <a:avLst/>
            </a:prstGeom>
            <a:ln>
              <a:tailEnd type="arrow"/>
            </a:ln>
          </p:spPr>
          <p:style>
            <a:lnRef idx="2">
              <a:schemeClr val="accent4"/>
            </a:lnRef>
            <a:fillRef idx="1">
              <a:schemeClr val="lt1"/>
            </a:fillRef>
            <a:effectRef idx="0">
              <a:schemeClr val="accent4"/>
            </a:effectRef>
            <a:fontRef idx="minor">
              <a:schemeClr val="dk1"/>
            </a:fontRef>
          </p:style>
        </p:cxnSp>
        <p:sp>
          <p:nvSpPr>
            <p:cNvPr id="32" name="Text Box 58"/>
            <p:cNvSpPr txBox="1"/>
            <p:nvPr/>
          </p:nvSpPr>
          <p:spPr>
            <a:xfrm>
              <a:off x="-78271" y="2970162"/>
              <a:ext cx="856565" cy="18873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1000" dirty="0">
                  <a:effectLst/>
                  <a:latin typeface="Times New Roman"/>
                  <a:ea typeface="Calibri"/>
                </a:rPr>
                <a:t>Aperture</a:t>
              </a:r>
              <a:endParaRPr lang="en-US" sz="1000" dirty="0">
                <a:effectLst/>
                <a:latin typeface="Times New Roman"/>
                <a:ea typeface="MS Mincho"/>
              </a:endParaRPr>
            </a:p>
          </p:txBody>
        </p:sp>
        <p:cxnSp>
          <p:nvCxnSpPr>
            <p:cNvPr id="33" name="Straight Arrow Connector 32"/>
            <p:cNvCxnSpPr/>
            <p:nvPr/>
          </p:nvCxnSpPr>
          <p:spPr>
            <a:xfrm flipV="1">
              <a:off x="759384" y="3426971"/>
              <a:ext cx="469653" cy="266848"/>
            </a:xfrm>
            <a:prstGeom prst="straightConnector1">
              <a:avLst/>
            </a:prstGeom>
            <a:ln>
              <a:tailEnd type="arrow"/>
            </a:ln>
          </p:spPr>
          <p:style>
            <a:lnRef idx="2">
              <a:schemeClr val="accent4"/>
            </a:lnRef>
            <a:fillRef idx="1">
              <a:schemeClr val="lt1"/>
            </a:fillRef>
            <a:effectRef idx="0">
              <a:schemeClr val="accent4"/>
            </a:effectRef>
            <a:fontRef idx="minor">
              <a:schemeClr val="dk1"/>
            </a:fontRef>
          </p:style>
        </p:cxnSp>
        <p:cxnSp>
          <p:nvCxnSpPr>
            <p:cNvPr id="34" name="Straight Arrow Connector 33"/>
            <p:cNvCxnSpPr/>
            <p:nvPr/>
          </p:nvCxnSpPr>
          <p:spPr>
            <a:xfrm flipV="1">
              <a:off x="910919" y="3552968"/>
              <a:ext cx="469265" cy="266700"/>
            </a:xfrm>
            <a:prstGeom prst="straightConnector1">
              <a:avLst/>
            </a:prstGeom>
            <a:ln>
              <a:tailEnd type="arrow"/>
            </a:ln>
          </p:spPr>
          <p:style>
            <a:lnRef idx="2">
              <a:schemeClr val="accent4"/>
            </a:lnRef>
            <a:fillRef idx="1">
              <a:schemeClr val="lt1"/>
            </a:fillRef>
            <a:effectRef idx="0">
              <a:schemeClr val="accent4"/>
            </a:effectRef>
            <a:fontRef idx="minor">
              <a:schemeClr val="dk1"/>
            </a:fontRef>
          </p:style>
        </p:cxnSp>
        <p:cxnSp>
          <p:nvCxnSpPr>
            <p:cNvPr id="35" name="Straight Arrow Connector 34"/>
            <p:cNvCxnSpPr/>
            <p:nvPr/>
          </p:nvCxnSpPr>
          <p:spPr>
            <a:xfrm flipV="1">
              <a:off x="1063319" y="3705368"/>
              <a:ext cx="469265" cy="266700"/>
            </a:xfrm>
            <a:prstGeom prst="straightConnector1">
              <a:avLst/>
            </a:prstGeom>
            <a:ln>
              <a:tailEnd type="arrow"/>
            </a:ln>
          </p:spPr>
          <p:style>
            <a:lnRef idx="2">
              <a:schemeClr val="accent4"/>
            </a:lnRef>
            <a:fillRef idx="1">
              <a:schemeClr val="lt1"/>
            </a:fillRef>
            <a:effectRef idx="0">
              <a:schemeClr val="accent4"/>
            </a:effectRef>
            <a:fontRef idx="minor">
              <a:schemeClr val="dk1"/>
            </a:fontRef>
          </p:style>
        </p:cxnSp>
        <p:sp>
          <p:nvSpPr>
            <p:cNvPr id="36" name="Text Box 58"/>
            <p:cNvSpPr txBox="1"/>
            <p:nvPr/>
          </p:nvSpPr>
          <p:spPr>
            <a:xfrm>
              <a:off x="47356" y="3579762"/>
              <a:ext cx="910252" cy="240216"/>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1000" dirty="0">
                  <a:effectLst/>
                  <a:latin typeface="Times New Roman"/>
                  <a:ea typeface="Calibri"/>
                </a:rPr>
                <a:t>Solar Radiation</a:t>
              </a:r>
              <a:endParaRPr lang="en-US" sz="1000" dirty="0">
                <a:effectLst/>
                <a:latin typeface="Times New Roman"/>
                <a:ea typeface="MS Mincho"/>
              </a:endParaRPr>
            </a:p>
          </p:txBody>
        </p:sp>
        <p:cxnSp>
          <p:nvCxnSpPr>
            <p:cNvPr id="37" name="Straight Connector 36"/>
            <p:cNvCxnSpPr/>
            <p:nvPr/>
          </p:nvCxnSpPr>
          <p:spPr>
            <a:xfrm flipV="1">
              <a:off x="1812477" y="3776940"/>
              <a:ext cx="407663" cy="352309"/>
            </a:xfrm>
            <a:prstGeom prst="line">
              <a:avLst/>
            </a:prstGeom>
            <a:ln/>
          </p:spPr>
          <p:style>
            <a:lnRef idx="2">
              <a:schemeClr val="accent4"/>
            </a:lnRef>
            <a:fillRef idx="1">
              <a:schemeClr val="lt1"/>
            </a:fillRef>
            <a:effectRef idx="0">
              <a:schemeClr val="accent4"/>
            </a:effectRef>
            <a:fontRef idx="minor">
              <a:schemeClr val="dk1"/>
            </a:fontRef>
          </p:style>
        </p:cxnSp>
        <p:cxnSp>
          <p:nvCxnSpPr>
            <p:cNvPr id="38" name="Straight Connector 37"/>
            <p:cNvCxnSpPr/>
            <p:nvPr/>
          </p:nvCxnSpPr>
          <p:spPr>
            <a:xfrm flipV="1">
              <a:off x="1802125" y="2374486"/>
              <a:ext cx="367527" cy="316375"/>
            </a:xfrm>
            <a:prstGeom prst="line">
              <a:avLst/>
            </a:prstGeom>
            <a:ln/>
          </p:spPr>
          <p:style>
            <a:lnRef idx="2">
              <a:schemeClr val="accent4"/>
            </a:lnRef>
            <a:fillRef idx="1">
              <a:schemeClr val="lt1"/>
            </a:fillRef>
            <a:effectRef idx="0">
              <a:schemeClr val="accent4"/>
            </a:effectRef>
            <a:fontRef idx="minor">
              <a:schemeClr val="dk1"/>
            </a:fontRef>
          </p:style>
        </p:cxnSp>
        <p:cxnSp>
          <p:nvCxnSpPr>
            <p:cNvPr id="39" name="Straight Connector 38"/>
            <p:cNvCxnSpPr/>
            <p:nvPr/>
          </p:nvCxnSpPr>
          <p:spPr>
            <a:xfrm flipH="1">
              <a:off x="2082900" y="2446453"/>
              <a:ext cx="288" cy="1446571"/>
            </a:xfrm>
            <a:prstGeom prst="line">
              <a:avLst/>
            </a:prstGeom>
            <a:ln/>
          </p:spPr>
          <p:style>
            <a:lnRef idx="2">
              <a:schemeClr val="accent4"/>
            </a:lnRef>
            <a:fillRef idx="1">
              <a:schemeClr val="lt1"/>
            </a:fillRef>
            <a:effectRef idx="0">
              <a:schemeClr val="accent4"/>
            </a:effectRef>
            <a:fontRef idx="minor">
              <a:schemeClr val="dk1"/>
            </a:fontRef>
          </p:style>
        </p:cxnSp>
        <p:sp>
          <p:nvSpPr>
            <p:cNvPr id="40" name="Text Box 58"/>
            <p:cNvSpPr txBox="1"/>
            <p:nvPr/>
          </p:nvSpPr>
          <p:spPr>
            <a:xfrm>
              <a:off x="1902929" y="2970162"/>
              <a:ext cx="706370" cy="16960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1000" dirty="0" smtClean="0">
                  <a:latin typeface="Times" panose="02020603050405020304" pitchFamily="18" charset="0"/>
                  <a:ea typeface="Calibri"/>
                  <a:cs typeface="Times" panose="02020603050405020304" pitchFamily="18" charset="0"/>
                </a:rPr>
                <a:t>3.0</a:t>
              </a:r>
              <a:r>
                <a:rPr lang="en-US" sz="1000" dirty="0" smtClean="0">
                  <a:effectLst/>
                  <a:latin typeface="Times" panose="02020603050405020304" pitchFamily="18" charset="0"/>
                  <a:ea typeface="Calibri"/>
                  <a:cs typeface="Times" panose="02020603050405020304" pitchFamily="18" charset="0"/>
                </a:rPr>
                <a:t> </a:t>
              </a:r>
              <a:r>
                <a:rPr lang="en-US" sz="1000" dirty="0">
                  <a:effectLst/>
                  <a:latin typeface="Times" panose="02020603050405020304" pitchFamily="18" charset="0"/>
                  <a:ea typeface="Calibri"/>
                  <a:cs typeface="Times" panose="02020603050405020304" pitchFamily="18" charset="0"/>
                </a:rPr>
                <a:t>m</a:t>
              </a:r>
              <a:endParaRPr lang="en-US" sz="1000" dirty="0">
                <a:effectLst/>
                <a:latin typeface="Times" panose="02020603050405020304" pitchFamily="18" charset="0"/>
                <a:ea typeface="MS Mincho"/>
                <a:cs typeface="Times" panose="02020603050405020304" pitchFamily="18" charset="0"/>
              </a:endParaRPr>
            </a:p>
          </p:txBody>
        </p:sp>
        <p:cxnSp>
          <p:nvCxnSpPr>
            <p:cNvPr id="41" name="Straight Arrow Connector 40"/>
            <p:cNvCxnSpPr/>
            <p:nvPr/>
          </p:nvCxnSpPr>
          <p:spPr>
            <a:xfrm flipV="1">
              <a:off x="860351" y="297768"/>
              <a:ext cx="723918" cy="370215"/>
            </a:xfrm>
            <a:prstGeom prst="straightConnector1">
              <a:avLst/>
            </a:prstGeom>
            <a:ln>
              <a:tailEnd type="arrow"/>
            </a:ln>
          </p:spPr>
          <p:style>
            <a:lnRef idx="2">
              <a:schemeClr val="accent4"/>
            </a:lnRef>
            <a:fillRef idx="1">
              <a:schemeClr val="lt1"/>
            </a:fillRef>
            <a:effectRef idx="0">
              <a:schemeClr val="accent4"/>
            </a:effectRef>
            <a:fontRef idx="minor">
              <a:schemeClr val="dk1"/>
            </a:fontRef>
          </p:style>
        </p:cxnSp>
        <p:sp>
          <p:nvSpPr>
            <p:cNvPr id="42" name="Text Box 58"/>
            <p:cNvSpPr txBox="1"/>
            <p:nvPr/>
          </p:nvSpPr>
          <p:spPr>
            <a:xfrm>
              <a:off x="74129" y="455562"/>
              <a:ext cx="919606" cy="322568"/>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1000" dirty="0">
                  <a:effectLst/>
                  <a:latin typeface="Times New Roman"/>
                  <a:ea typeface="Calibri"/>
                </a:rPr>
                <a:t>Particle injection</a:t>
              </a:r>
              <a:endParaRPr lang="en-US" sz="1000" dirty="0">
                <a:effectLst/>
                <a:latin typeface="Times New Roman"/>
                <a:ea typeface="MS Mincho"/>
              </a:endParaRPr>
            </a:p>
          </p:txBody>
        </p:sp>
      </p:grpSp>
      <p:pic>
        <p:nvPicPr>
          <p:cNvPr id="43" name="Content Placeholder 4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1295400"/>
            <a:ext cx="5255401" cy="2974180"/>
          </a:xfrm>
        </p:spPr>
      </p:pic>
      <p:sp>
        <p:nvSpPr>
          <p:cNvPr id="45" name="Rectangle 44"/>
          <p:cNvSpPr/>
          <p:nvPr/>
        </p:nvSpPr>
        <p:spPr>
          <a:xfrm>
            <a:off x="6324600" y="5742709"/>
            <a:ext cx="2590800" cy="784830"/>
          </a:xfrm>
          <a:prstGeom prst="rect">
            <a:avLst/>
          </a:prstGeom>
        </p:spPr>
        <p:txBody>
          <a:bodyPr wrap="square">
            <a:spAutoFit/>
          </a:bodyPr>
          <a:lstStyle/>
          <a:p>
            <a:pPr algn="l">
              <a:lnSpc>
                <a:spcPct val="150000"/>
              </a:lnSpc>
              <a:buFont typeface="Arial" panose="020B0604020202020204" pitchFamily="34" charset="0"/>
              <a:buChar char="•"/>
            </a:pPr>
            <a:r>
              <a:rPr lang="en-US" sz="1000" dirty="0">
                <a:solidFill>
                  <a:schemeClr val="tx1"/>
                </a:solidFill>
              </a:rPr>
              <a:t>The SPR consist of an arrangement of a vertical chamber with a rectangle shape with supply of material on the top</a:t>
            </a:r>
          </a:p>
        </p:txBody>
      </p:sp>
      <p:pic>
        <p:nvPicPr>
          <p:cNvPr id="44" name="Picture 43"/>
          <p:cNvPicPr>
            <a:picLocks noChangeAspect="1"/>
          </p:cNvPicPr>
          <p:nvPr/>
        </p:nvPicPr>
        <p:blipFill rotWithShape="1">
          <a:blip r:embed="rId3" cstate="print">
            <a:extLst>
              <a:ext uri="{28A0092B-C50C-407E-A947-70E740481C1C}">
                <a14:useLocalDpi xmlns:a14="http://schemas.microsoft.com/office/drawing/2010/main" val="0"/>
              </a:ext>
            </a:extLst>
          </a:blip>
          <a:srcRect b="43873"/>
          <a:stretch/>
        </p:blipFill>
        <p:spPr>
          <a:xfrm>
            <a:off x="609600" y="4419600"/>
            <a:ext cx="5257800" cy="1912926"/>
          </a:xfrm>
          <a:prstGeom prst="rect">
            <a:avLst/>
          </a:prstGeom>
        </p:spPr>
      </p:pic>
      <p:sp>
        <p:nvSpPr>
          <p:cNvPr id="46" name="TextBox 45"/>
          <p:cNvSpPr txBox="1"/>
          <p:nvPr/>
        </p:nvSpPr>
        <p:spPr>
          <a:xfrm>
            <a:off x="4495800" y="6337756"/>
            <a:ext cx="304800" cy="215444"/>
          </a:xfrm>
          <a:prstGeom prst="rect">
            <a:avLst/>
          </a:prstGeom>
          <a:noFill/>
        </p:spPr>
        <p:txBody>
          <a:bodyPr wrap="square" rtlCol="0">
            <a:spAutoFit/>
          </a:bodyPr>
          <a:lstStyle/>
          <a:p>
            <a:r>
              <a:rPr lang="en-US" sz="800" dirty="0" smtClean="0"/>
              <a:t>18</a:t>
            </a:r>
          </a:p>
        </p:txBody>
      </p:sp>
    </p:spTree>
    <p:extLst>
      <p:ext uri="{BB962C8B-B14F-4D97-AF65-F5344CB8AC3E}">
        <p14:creationId xmlns:p14="http://schemas.microsoft.com/office/powerpoint/2010/main" val="11793042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4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8" name="Title 1"/>
          <p:cNvSpPr txBox="1">
            <a:spLocks/>
          </p:cNvSpPr>
          <p:nvPr/>
        </p:nvSpPr>
        <p:spPr bwMode="auto">
          <a:xfrm>
            <a:off x="0" y="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r>
              <a:rPr lang="en-US" sz="2000" b="1" dirty="0" smtClean="0"/>
              <a:t>Application CSP</a:t>
            </a:r>
            <a:endParaRPr lang="en-US" sz="2000" dirty="0"/>
          </a:p>
        </p:txBody>
      </p:sp>
      <p:sp>
        <p:nvSpPr>
          <p:cNvPr id="11" name="Rectangle 10"/>
          <p:cNvSpPr/>
          <p:nvPr/>
        </p:nvSpPr>
        <p:spPr bwMode="auto">
          <a:xfrm>
            <a:off x="5181600" y="8964"/>
            <a:ext cx="2514600" cy="90543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halet-LondonNineteenEighty" charset="0"/>
              </a:rPr>
              <a:t>Future!</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smtClean="0">
                <a:latin typeface="Chalet-LondonNineteenEighty" charset="0"/>
              </a:rPr>
              <a:t>Falling particle receiver</a:t>
            </a:r>
            <a:endParaRPr kumimoji="0" lang="en-US" sz="1600" b="0" i="0" u="none" strike="noStrike" cap="none" normalizeH="0" baseline="0" dirty="0" smtClean="0">
              <a:ln>
                <a:noFill/>
              </a:ln>
              <a:solidFill>
                <a:schemeClr val="tx1"/>
              </a:solidFill>
              <a:effectLst/>
              <a:latin typeface="Chalet-LondonNineteenEighty"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sz="1600" dirty="0" err="1" smtClean="0">
                <a:latin typeface="Chalet-LondonNineteenEighty" charset="0"/>
              </a:rPr>
              <a:t>Sandia+NETL</a:t>
            </a:r>
            <a:r>
              <a:rPr lang="en-US" sz="1600" dirty="0" smtClean="0">
                <a:latin typeface="Chalet-LondonNineteenEighty" charset="0"/>
              </a:rPr>
              <a:t>?</a:t>
            </a:r>
            <a:endParaRPr kumimoji="0" lang="en-US" sz="1600" b="0" i="0" u="none" strike="noStrike" cap="none" normalizeH="0" baseline="0" dirty="0">
              <a:ln>
                <a:noFill/>
              </a:ln>
              <a:solidFill>
                <a:schemeClr val="tx1"/>
              </a:solidFill>
              <a:effectLst/>
              <a:latin typeface="Chalet-LondonNineteenEighty" charset="0"/>
            </a:endParaRPr>
          </a:p>
        </p:txBody>
      </p:sp>
      <p:pic>
        <p:nvPicPr>
          <p:cNvPr id="9" name="Falling_particle_receiver_March2013_small.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 y="1676400"/>
            <a:ext cx="7924800" cy="4457701"/>
          </a:xfrm>
          <a:prstGeom prst="rect">
            <a:avLst/>
          </a:prstGeom>
        </p:spPr>
      </p:pic>
    </p:spTree>
    <p:extLst>
      <p:ext uri="{BB962C8B-B14F-4D97-AF65-F5344CB8AC3E}">
        <p14:creationId xmlns:p14="http://schemas.microsoft.com/office/powerpoint/2010/main" val="210689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2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4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8" name="Title 1"/>
          <p:cNvSpPr txBox="1">
            <a:spLocks/>
          </p:cNvSpPr>
          <p:nvPr/>
        </p:nvSpPr>
        <p:spPr bwMode="auto">
          <a:xfrm>
            <a:off x="0" y="1524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lnSpcReduction="20000"/>
          </a:bodyP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r>
              <a:rPr lang="en-US" sz="2000" b="1" dirty="0" smtClean="0"/>
              <a:t>Application </a:t>
            </a:r>
            <a:r>
              <a:rPr lang="en-US" sz="2000" b="1" dirty="0" smtClean="0"/>
              <a:t>CSP</a:t>
            </a:r>
          </a:p>
          <a:p>
            <a:r>
              <a:rPr lang="en-US" sz="2000" dirty="0">
                <a:latin typeface="Chalet-LondonNineteenEighty" charset="0"/>
              </a:rPr>
              <a:t>Falling particle receiver</a:t>
            </a:r>
            <a:endParaRPr lang="en-US" sz="2000" dirty="0">
              <a:solidFill>
                <a:schemeClr val="tx1"/>
              </a:solidFill>
              <a:latin typeface="Chalet-LondonNineteenEighty" charset="0"/>
            </a:endParaRPr>
          </a:p>
          <a:p>
            <a:r>
              <a:rPr lang="en-US" sz="2000" dirty="0" smtClean="0">
                <a:latin typeface="Chalet-LondonNineteenEighty" charset="0"/>
              </a:rPr>
              <a:t>With </a:t>
            </a:r>
            <a:r>
              <a:rPr lang="en-US" sz="2000" dirty="0" err="1" smtClean="0">
                <a:latin typeface="Chalet-LondonNineteenEighty" charset="0"/>
              </a:rPr>
              <a:t>Sandia+NETL</a:t>
            </a:r>
            <a:r>
              <a:rPr lang="en-US" sz="2000" dirty="0">
                <a:latin typeface="Chalet-LondonNineteenEighty" charset="0"/>
              </a:rPr>
              <a:t>?</a:t>
            </a:r>
            <a:endParaRPr lang="en-US" sz="2000" dirty="0">
              <a:solidFill>
                <a:schemeClr val="tx1"/>
              </a:solidFill>
              <a:latin typeface="Chalet-LondonNineteenEighty" charset="0"/>
            </a:endParaRPr>
          </a:p>
          <a:p>
            <a:endParaRPr lang="en-US" sz="2000" dirty="0"/>
          </a:p>
        </p:txBody>
      </p:sp>
      <p:sp>
        <p:nvSpPr>
          <p:cNvPr id="11" name="Rectangle 10"/>
          <p:cNvSpPr/>
          <p:nvPr/>
        </p:nvSpPr>
        <p:spPr bwMode="auto">
          <a:xfrm>
            <a:off x="5181600" y="8964"/>
            <a:ext cx="873654" cy="45271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halet-LondonNineteenEighty" charset="0"/>
              </a:rPr>
              <a:t>Future</a:t>
            </a:r>
            <a:r>
              <a:rPr kumimoji="0" lang="en-US" sz="1600" b="0" i="0" u="none" strike="noStrike" cap="none" normalizeH="0" baseline="0" dirty="0" smtClean="0">
                <a:ln>
                  <a:noFill/>
                </a:ln>
                <a:solidFill>
                  <a:schemeClr val="tx1"/>
                </a:solidFill>
                <a:effectLst/>
                <a:latin typeface="Chalet-LondonNineteenEighty" charset="0"/>
              </a:rPr>
              <a:t>!</a:t>
            </a:r>
            <a:endParaRPr kumimoji="0" lang="en-US" sz="1600" b="0" i="0" u="none" strike="noStrike" cap="none" normalizeH="0" baseline="0" dirty="0" smtClean="0">
              <a:ln>
                <a:noFill/>
              </a:ln>
              <a:solidFill>
                <a:schemeClr val="tx1"/>
              </a:solidFill>
              <a:effectLst/>
              <a:latin typeface="Chalet-LondonNineteenEighty" charset="0"/>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3168" y="3765171"/>
            <a:ext cx="2994025" cy="259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ontent Placeholder 2"/>
          <p:cNvSpPr txBox="1">
            <a:spLocks/>
          </p:cNvSpPr>
          <p:nvPr/>
        </p:nvSpPr>
        <p:spPr bwMode="auto">
          <a:xfrm>
            <a:off x="5181600" y="1353671"/>
            <a:ext cx="33239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a:lstStyle>
          <a:p>
            <a:pPr>
              <a:buFont typeface="Arial" panose="020B0604020202020204" pitchFamily="34" charset="0"/>
              <a:buChar char="•"/>
            </a:pPr>
            <a:r>
              <a:rPr lang="en-US" sz="1800" kern="0" dirty="0" smtClean="0"/>
              <a:t>High temperature (&gt;1000C)</a:t>
            </a:r>
          </a:p>
          <a:p>
            <a:pPr>
              <a:buFont typeface="Arial" panose="020B0604020202020204" pitchFamily="34" charset="0"/>
              <a:buChar char="•"/>
            </a:pPr>
            <a:r>
              <a:rPr lang="en-US" sz="1800" kern="0" dirty="0" err="1" smtClean="0"/>
              <a:t>Cp</a:t>
            </a:r>
            <a:r>
              <a:rPr lang="en-US" sz="1800" kern="0" dirty="0" smtClean="0"/>
              <a:t> &amp; k: f(</a:t>
            </a:r>
            <a:r>
              <a:rPr lang="en-US" sz="1800" kern="0" dirty="0" err="1" smtClean="0"/>
              <a:t>t,T</a:t>
            </a:r>
            <a:r>
              <a:rPr lang="en-US" sz="1800" kern="0" dirty="0" smtClean="0"/>
              <a:t>)</a:t>
            </a:r>
          </a:p>
          <a:p>
            <a:pPr>
              <a:buFont typeface="Arial" panose="020B0604020202020204" pitchFamily="34" charset="0"/>
              <a:buChar char="•"/>
            </a:pPr>
            <a:r>
              <a:rPr lang="en-US" sz="1800" kern="0" dirty="0" smtClean="0"/>
              <a:t>Solid particle</a:t>
            </a:r>
          </a:p>
          <a:p>
            <a:pPr>
              <a:buFont typeface="Arial" panose="020B0604020202020204" pitchFamily="34" charset="0"/>
              <a:buChar char="•"/>
            </a:pPr>
            <a:r>
              <a:rPr lang="en-US" sz="1800" kern="0" dirty="0" smtClean="0"/>
              <a:t>Engineered phase change materials</a:t>
            </a:r>
          </a:p>
          <a:p>
            <a:pPr lvl="1">
              <a:buFont typeface="Arial" panose="020B0604020202020204" pitchFamily="34" charset="0"/>
              <a:buChar char="•"/>
            </a:pPr>
            <a:r>
              <a:rPr lang="en-US" sz="1400" kern="0" dirty="0" smtClean="0"/>
              <a:t>Encapsulated PCM particles</a:t>
            </a:r>
          </a:p>
          <a:p>
            <a:pPr lvl="1">
              <a:buFont typeface="Arial" panose="020B0604020202020204" pitchFamily="34" charset="0"/>
              <a:buChar char="•"/>
            </a:pPr>
            <a:r>
              <a:rPr lang="en-US" sz="1400" kern="0" dirty="0" smtClean="0"/>
              <a:t>Coating</a:t>
            </a:r>
          </a:p>
          <a:p>
            <a:pPr lvl="1">
              <a:buFont typeface="Arial" panose="020B0604020202020204" pitchFamily="34" charset="0"/>
              <a:buChar char="•"/>
            </a:pPr>
            <a:r>
              <a:rPr lang="en-US" sz="1400" kern="0" dirty="0" smtClean="0"/>
              <a:t>Attrition</a:t>
            </a:r>
            <a:endParaRPr lang="en-US" sz="1400" kern="0" dirty="0" smtClean="0"/>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28" y="4049815"/>
            <a:ext cx="2352566" cy="2111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p:nvPr/>
        </p:nvPicPr>
        <p:blipFill>
          <a:blip r:embed="rId5">
            <a:extLst>
              <a:ext uri="{28A0092B-C50C-407E-A947-70E740481C1C}">
                <a14:useLocalDpi xmlns:a14="http://schemas.microsoft.com/office/drawing/2010/main" val="0"/>
              </a:ext>
            </a:extLst>
          </a:blip>
          <a:srcRect/>
          <a:stretch>
            <a:fillRect/>
          </a:stretch>
        </p:blipFill>
        <p:spPr bwMode="auto">
          <a:xfrm>
            <a:off x="533400" y="1353671"/>
            <a:ext cx="2899410" cy="2209800"/>
          </a:xfrm>
          <a:prstGeom prst="rect">
            <a:avLst/>
          </a:prstGeom>
          <a:noFill/>
          <a:ln>
            <a:noFill/>
          </a:ln>
          <a:extLst/>
        </p:spPr>
      </p:pic>
      <p:pic>
        <p:nvPicPr>
          <p:cNvPr id="15" name="Imagen 5"/>
          <p:cNvPicPr>
            <a:picLocks noChangeAspect="1"/>
          </p:cNvPicPr>
          <p:nvPr/>
        </p:nvPicPr>
        <p:blipFill>
          <a:blip r:embed="rId6"/>
          <a:stretch>
            <a:fillRect/>
          </a:stretch>
        </p:blipFill>
        <p:spPr>
          <a:xfrm>
            <a:off x="6055254" y="3966507"/>
            <a:ext cx="3033156" cy="21944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907393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4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8" name="Title 1"/>
          <p:cNvSpPr txBox="1">
            <a:spLocks/>
          </p:cNvSpPr>
          <p:nvPr/>
        </p:nvSpPr>
        <p:spPr bwMode="auto">
          <a:xfrm>
            <a:off x="0" y="1524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r>
              <a:rPr lang="en-US" sz="2000" b="1" dirty="0" smtClean="0"/>
              <a:t>Application </a:t>
            </a:r>
            <a:r>
              <a:rPr lang="en-US" sz="2000" b="1" dirty="0" smtClean="0"/>
              <a:t>Multiphase flow</a:t>
            </a:r>
            <a:endParaRPr lang="en-US" sz="2000" dirty="0"/>
          </a:p>
        </p:txBody>
      </p:sp>
      <p:sp>
        <p:nvSpPr>
          <p:cNvPr id="11" name="Rectangle 10"/>
          <p:cNvSpPr/>
          <p:nvPr/>
        </p:nvSpPr>
        <p:spPr bwMode="auto">
          <a:xfrm>
            <a:off x="5181600" y="8964"/>
            <a:ext cx="1219200" cy="45271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smtClean="0">
                <a:latin typeface="Chalet-LondonNineteenEighty" charset="0"/>
              </a:rPr>
              <a:t>Recent</a:t>
            </a:r>
            <a:r>
              <a:rPr kumimoji="0" lang="en-US" sz="1600" b="0" i="0" u="none" strike="noStrike" cap="none" normalizeH="0" baseline="0" dirty="0" smtClean="0">
                <a:ln>
                  <a:noFill/>
                </a:ln>
                <a:solidFill>
                  <a:schemeClr val="tx1"/>
                </a:solidFill>
                <a:effectLst/>
                <a:latin typeface="Chalet-LondonNineteenEighty" charset="0"/>
              </a:rPr>
              <a:t>!</a:t>
            </a:r>
            <a:endParaRPr kumimoji="0" lang="en-US" sz="1600" b="0" i="0" u="none" strike="noStrike" cap="none" normalizeH="0" baseline="0" dirty="0" smtClean="0">
              <a:ln>
                <a:noFill/>
              </a:ln>
              <a:solidFill>
                <a:schemeClr val="tx1"/>
              </a:solidFill>
              <a:effectLst/>
              <a:latin typeface="Chalet-LondonNineteenEighty" charset="0"/>
            </a:endParaRPr>
          </a:p>
        </p:txBody>
      </p:sp>
      <p:pic>
        <p:nvPicPr>
          <p:cNvPr id="153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5937" y="4538758"/>
            <a:ext cx="4664513" cy="215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318" descr="example1-pressure_saturation.jpg"/>
          <p:cNvPicPr>
            <a:picLocks noChangeAspect="1" noChangeArrowheads="1"/>
          </p:cNvPicPr>
          <p:nvPr/>
        </p:nvPicPr>
        <p:blipFill>
          <a:blip r:embed="rId6">
            <a:extLst>
              <a:ext uri="{28A0092B-C50C-407E-A947-70E740481C1C}">
                <a14:useLocalDpi xmlns:a14="http://schemas.microsoft.com/office/drawing/2010/main" val="0"/>
              </a:ext>
            </a:extLst>
          </a:blip>
          <a:srcRect l="55000" t="4143" r="8333" b="7539"/>
          <a:stretch>
            <a:fillRect/>
          </a:stretch>
        </p:blipFill>
        <p:spPr bwMode="auto">
          <a:xfrm>
            <a:off x="-49196" y="2793365"/>
            <a:ext cx="1871692" cy="147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319" descr="example1-pressure_saturation.jpg"/>
          <p:cNvPicPr>
            <a:picLocks noChangeAspect="1" noChangeArrowheads="1"/>
          </p:cNvPicPr>
          <p:nvPr/>
        </p:nvPicPr>
        <p:blipFill>
          <a:blip r:embed="rId6">
            <a:extLst>
              <a:ext uri="{28A0092B-C50C-407E-A947-70E740481C1C}">
                <a14:useLocalDpi xmlns:a14="http://schemas.microsoft.com/office/drawing/2010/main" val="0"/>
              </a:ext>
            </a:extLst>
          </a:blip>
          <a:srcRect l="10001" t="5095" r="61667" b="6586"/>
          <a:stretch>
            <a:fillRect/>
          </a:stretch>
        </p:blipFill>
        <p:spPr bwMode="auto">
          <a:xfrm>
            <a:off x="1610702" y="2766469"/>
            <a:ext cx="1855778" cy="145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320" descr="Final_Pressure_Profile.jpg"/>
          <p:cNvPicPr>
            <a:picLocks noChangeAspect="1" noChangeArrowheads="1"/>
          </p:cNvPicPr>
          <p:nvPr/>
        </p:nvPicPr>
        <p:blipFill>
          <a:blip r:embed="rId7">
            <a:extLst>
              <a:ext uri="{28A0092B-C50C-407E-A947-70E740481C1C}">
                <a14:useLocalDpi xmlns:a14="http://schemas.microsoft.com/office/drawing/2010/main" val="0"/>
              </a:ext>
            </a:extLst>
          </a:blip>
          <a:srcRect l="53464" t="1747" r="8627" b="7423"/>
          <a:stretch>
            <a:fillRect/>
          </a:stretch>
        </p:blipFill>
        <p:spPr bwMode="auto">
          <a:xfrm>
            <a:off x="3455594" y="2766469"/>
            <a:ext cx="1649806" cy="150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584404" y="4176469"/>
            <a:ext cx="4711546" cy="369332"/>
          </a:xfrm>
          <a:prstGeom prst="rect">
            <a:avLst/>
          </a:prstGeom>
        </p:spPr>
        <p:txBody>
          <a:bodyPr wrap="none">
            <a:spAutoFit/>
          </a:bodyPr>
          <a:lstStyle/>
          <a:p>
            <a:r>
              <a:rPr lang="en-US" sz="1800" b="1" dirty="0" err="1" smtClean="0"/>
              <a:t>Multiscale</a:t>
            </a:r>
            <a:r>
              <a:rPr lang="en-US" sz="1800" b="1" dirty="0" smtClean="0"/>
              <a:t> scheme</a:t>
            </a:r>
            <a:r>
              <a:rPr lang="en-US" sz="1800" dirty="0" smtClean="0"/>
              <a:t>: Block iterative coupling</a:t>
            </a:r>
            <a:endParaRPr lang="en-US" sz="1800" dirty="0"/>
          </a:p>
        </p:txBody>
      </p:sp>
      <p:pic>
        <p:nvPicPr>
          <p:cNvPr id="62" name="Picture 3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55" y="1219200"/>
            <a:ext cx="1685381" cy="1582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32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63214" y="1219200"/>
            <a:ext cx="1550754" cy="157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32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72391" y="1219200"/>
            <a:ext cx="1733009" cy="157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29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600" y="4724400"/>
            <a:ext cx="3768539" cy="157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timelapse_viscous_trun_norm.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2">
            <a:extLst>
              <a:ext uri="{28A0092B-C50C-407E-A947-70E740481C1C}">
                <a14:useLocalDpi xmlns:a14="http://schemas.microsoft.com/office/drawing/2010/main" val="0"/>
              </a:ext>
            </a:extLst>
          </a:blip>
          <a:srcRect l="27762" t="14157" r="24101" b="21081"/>
          <a:stretch/>
        </p:blipFill>
        <p:spPr bwMode="auto">
          <a:xfrm>
            <a:off x="5638800" y="685800"/>
            <a:ext cx="317173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58738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6"/>
                                        </p:tgtEl>
                                      </p:cBhvr>
                                    </p:cmd>
                                  </p:childTnLst>
                                </p:cTn>
                              </p:par>
                            </p:childTnLst>
                          </p:cTn>
                        </p:par>
                      </p:childTnLst>
                    </p:cTn>
                  </p:par>
                </p:childTnLst>
              </p:cTn>
              <p:nextCondLst>
                <p:cond evt="onClick" delay="0">
                  <p:tgtEl>
                    <p:spTgt spid="66"/>
                  </p:tgtEl>
                </p:cond>
              </p:nextCondLst>
            </p:seq>
            <p:video>
              <p:cMediaNode vol="80000">
                <p:cTn id="7" fill="hold" display="0">
                  <p:stCondLst>
                    <p:cond delay="indefinite"/>
                  </p:stCondLst>
                </p:cTn>
                <p:tgtEl>
                  <p:spTgt spid="6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Shape 214018"/>
          <p:cNvSpPr>
            <a:spLocks noGrp="1" noChangeArrowheads="1"/>
          </p:cNvSpPr>
          <p:nvPr>
            <p:ph type="title" idx="4294967295"/>
          </p:nvPr>
        </p:nvSpPr>
        <p:spPr>
          <a:xfrm>
            <a:off x="0" y="170330"/>
            <a:ext cx="9144000" cy="762000"/>
          </a:xfrm>
          <a:noFill/>
          <a:ln/>
        </p:spPr>
        <p:txBody>
          <a:bodyPr/>
          <a:lstStyle/>
          <a:p>
            <a:pPr marL="0" indent="0" defTabSz="914400" eaLnBrk="1" hangingPunct="1"/>
            <a:r>
              <a:rPr lang="en-US" altLang="en-US" dirty="0" err="1" smtClean="0"/>
              <a:t>MFiX</a:t>
            </a:r>
            <a:r>
              <a:rPr lang="en-US" altLang="en-US" dirty="0" smtClean="0"/>
              <a:t> </a:t>
            </a:r>
            <a:r>
              <a:rPr lang="en-US" altLang="en-US" dirty="0" err="1" smtClean="0"/>
              <a:t>Eqs</a:t>
            </a:r>
            <a:r>
              <a:rPr lang="en-US" altLang="en-US" dirty="0" smtClean="0"/>
              <a:t> &amp; Schemes</a:t>
            </a:r>
            <a:r>
              <a:rPr lang="en-US" altLang="en-US" dirty="0" smtClean="0"/>
              <a:t> </a:t>
            </a:r>
            <a:r>
              <a:rPr lang="en-US" altLang="en-US" sz="2000" dirty="0"/>
              <a:t>(</a:t>
            </a:r>
            <a:r>
              <a:rPr lang="en-US" altLang="en-US" sz="2000" dirty="0" smtClean="0"/>
              <a:t>From </a:t>
            </a:r>
            <a:r>
              <a:rPr lang="en-US" altLang="en-US" sz="2000" dirty="0" err="1" smtClean="0"/>
              <a:t>MFiX</a:t>
            </a:r>
            <a:r>
              <a:rPr lang="en-US" altLang="en-US" sz="2000" dirty="0" smtClean="0"/>
              <a:t> reports)</a:t>
            </a:r>
            <a:br>
              <a:rPr lang="en-US" altLang="en-US" sz="2000" dirty="0" smtClean="0"/>
            </a:br>
            <a:r>
              <a:rPr lang="en-US" altLang="en-US" sz="2000" dirty="0" smtClean="0"/>
              <a:t>Rogers, </a:t>
            </a:r>
            <a:r>
              <a:rPr lang="en-US" altLang="en-US" sz="2000" dirty="0" err="1" smtClean="0"/>
              <a:t>Syamlal</a:t>
            </a:r>
            <a:r>
              <a:rPr lang="en-US" altLang="en-US" sz="2000" dirty="0" smtClean="0"/>
              <a:t>, O’Brien</a:t>
            </a:r>
            <a:endParaRPr lang="en-US" sz="2000" dirty="0" smtClean="0"/>
          </a:p>
        </p:txBody>
      </p:sp>
      <p:sp>
        <p:nvSpPr>
          <p:cNvPr id="21" name="Rectangle 20"/>
          <p:cNvSpPr/>
          <p:nvPr/>
        </p:nvSpPr>
        <p:spPr bwMode="auto">
          <a:xfrm>
            <a:off x="6420224" y="8965"/>
            <a:ext cx="971176" cy="304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halet-LondonNineteenEighty" charset="0"/>
              </a:rPr>
              <a:t>Current!</a:t>
            </a:r>
            <a:endParaRPr kumimoji="0" lang="en-US" sz="1600" b="0" i="0" u="none" strike="noStrike" cap="none" normalizeH="0" baseline="0" dirty="0">
              <a:ln>
                <a:noFill/>
              </a:ln>
              <a:solidFill>
                <a:schemeClr val="tx1"/>
              </a:solidFill>
              <a:effectLst/>
              <a:latin typeface="Chalet-LondonNineteenEighty" charset="0"/>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6547283"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410200" y="1219199"/>
            <a:ext cx="3581400" cy="3170099"/>
          </a:xfrm>
          <a:prstGeom prst="rect">
            <a:avLst/>
          </a:prstGeom>
          <a:noFill/>
        </p:spPr>
        <p:txBody>
          <a:bodyPr wrap="square" rtlCol="0">
            <a:spAutoFit/>
          </a:bodyPr>
          <a:lstStyle/>
          <a:p>
            <a:r>
              <a:rPr lang="en-US" sz="1800" dirty="0" smtClean="0"/>
              <a:t>Convection-diffusion/Transport of species</a:t>
            </a:r>
          </a:p>
          <a:p>
            <a:pPr marL="342900" indent="-342900">
              <a:buFont typeface="Arial" panose="020B0604020202020204" pitchFamily="34" charset="0"/>
              <a:buChar char="•"/>
            </a:pPr>
            <a:r>
              <a:rPr lang="en-US" sz="1400" dirty="0" smtClean="0"/>
              <a:t>First-order schemes/Second-order/High-order schemes</a:t>
            </a:r>
          </a:p>
          <a:p>
            <a:r>
              <a:rPr lang="en-US" sz="1200" i="1" dirty="0" smtClean="0"/>
              <a:t>The </a:t>
            </a:r>
            <a:r>
              <a:rPr lang="en-US" sz="1200" i="1" dirty="0"/>
              <a:t>use of higher order methods may result in a violation of </a:t>
            </a:r>
            <a:r>
              <a:rPr lang="en-US" sz="1200" i="1" dirty="0" err="1"/>
              <a:t>Patankar’s</a:t>
            </a:r>
            <a:r>
              <a:rPr lang="en-US" sz="1200" i="1" dirty="0"/>
              <a:t> Rule </a:t>
            </a:r>
            <a:r>
              <a:rPr lang="en-US" sz="1200" i="1" dirty="0" smtClean="0"/>
              <a:t>2 </a:t>
            </a:r>
            <a:r>
              <a:rPr lang="en-US" sz="1200" i="1" dirty="0"/>
              <a:t>in </a:t>
            </a:r>
            <a:r>
              <a:rPr lang="en-US" sz="1200" i="1" dirty="0" smtClean="0"/>
              <a:t>some regions!</a:t>
            </a:r>
          </a:p>
          <a:p>
            <a:pPr marL="342900" indent="-342900">
              <a:buFont typeface="Arial" panose="020B0604020202020204" pitchFamily="34" charset="0"/>
              <a:buChar char="•"/>
            </a:pPr>
            <a:r>
              <a:rPr lang="en-US" sz="1400" dirty="0" smtClean="0"/>
              <a:t>Downwind factors</a:t>
            </a:r>
          </a:p>
          <a:p>
            <a:pPr marL="342900" indent="-342900">
              <a:buFont typeface="Arial" panose="020B0604020202020204" pitchFamily="34" charset="0"/>
              <a:buChar char="•"/>
            </a:pPr>
            <a:endParaRPr lang="en-US" sz="1400" dirty="0" smtClean="0"/>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endParaRPr lang="en-US" sz="1400" dirty="0" smtClean="0"/>
          </a:p>
          <a:p>
            <a:pPr marL="342900" indent="-342900">
              <a:buFont typeface="Arial" panose="020B0604020202020204" pitchFamily="34" charset="0"/>
              <a:buChar char="•"/>
            </a:pPr>
            <a:endParaRPr lang="en-US" sz="1400" dirty="0" smtClean="0"/>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sz="1400" dirty="0" smtClean="0"/>
              <a:t>Numerical diffusion</a:t>
            </a:r>
          </a:p>
          <a:p>
            <a:pPr marL="342900" indent="-342900">
              <a:buFont typeface="Arial" panose="020B0604020202020204" pitchFamily="34" charset="0"/>
              <a:buChar char="•"/>
            </a:pPr>
            <a:r>
              <a:rPr lang="en-US" sz="1400" dirty="0" smtClean="0"/>
              <a:t>Consistency</a:t>
            </a:r>
            <a:endParaRPr lang="en-US" dirty="0"/>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442" y="2804248"/>
            <a:ext cx="3650863" cy="588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3873" y="3276600"/>
            <a:ext cx="1905000" cy="63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6101941"/>
      </p:ext>
    </p:extLst>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Shape 214018"/>
          <p:cNvSpPr>
            <a:spLocks noGrp="1" noChangeArrowheads="1"/>
          </p:cNvSpPr>
          <p:nvPr>
            <p:ph type="title" idx="4294967295"/>
          </p:nvPr>
        </p:nvSpPr>
        <p:spPr>
          <a:xfrm>
            <a:off x="0" y="170330"/>
            <a:ext cx="9144000" cy="762000"/>
          </a:xfrm>
          <a:noFill/>
          <a:ln/>
        </p:spPr>
        <p:txBody>
          <a:bodyPr/>
          <a:lstStyle/>
          <a:p>
            <a:pPr marL="0" indent="0" defTabSz="914400" eaLnBrk="1" hangingPunct="1"/>
            <a:r>
              <a:rPr lang="en-US" altLang="en-US" dirty="0" err="1" smtClean="0"/>
              <a:t>MFiX</a:t>
            </a:r>
            <a:r>
              <a:rPr lang="en-US" altLang="en-US" dirty="0" smtClean="0"/>
              <a:t> </a:t>
            </a:r>
            <a:r>
              <a:rPr lang="en-US" altLang="en-US" dirty="0" err="1" smtClean="0"/>
              <a:t>Eqs</a:t>
            </a:r>
            <a:r>
              <a:rPr lang="en-US" altLang="en-US" dirty="0" smtClean="0"/>
              <a:t> &amp; Schemes</a:t>
            </a:r>
            <a:r>
              <a:rPr lang="en-US" altLang="en-US" dirty="0" smtClean="0"/>
              <a:t> </a:t>
            </a:r>
            <a:r>
              <a:rPr lang="en-US" altLang="en-US" sz="2000" dirty="0"/>
              <a:t>(</a:t>
            </a:r>
            <a:r>
              <a:rPr lang="en-US" altLang="en-US" sz="2000" dirty="0" smtClean="0"/>
              <a:t>From </a:t>
            </a:r>
            <a:r>
              <a:rPr lang="en-US" altLang="en-US" sz="2000" dirty="0" err="1" smtClean="0"/>
              <a:t>MFiX</a:t>
            </a:r>
            <a:r>
              <a:rPr lang="en-US" altLang="en-US" sz="2000" dirty="0" smtClean="0"/>
              <a:t> reports)</a:t>
            </a:r>
            <a:br>
              <a:rPr lang="en-US" altLang="en-US" sz="2000" dirty="0" smtClean="0"/>
            </a:br>
            <a:r>
              <a:rPr lang="en-US" altLang="en-US" sz="2000" dirty="0" smtClean="0"/>
              <a:t>Rogers, </a:t>
            </a:r>
            <a:r>
              <a:rPr lang="en-US" altLang="en-US" sz="2000" dirty="0" err="1" smtClean="0"/>
              <a:t>Syamlal</a:t>
            </a:r>
            <a:r>
              <a:rPr lang="en-US" altLang="en-US" sz="2000" dirty="0" smtClean="0"/>
              <a:t>, O’Brien</a:t>
            </a:r>
            <a:endParaRPr lang="en-US" sz="2000" dirty="0" smtClean="0"/>
          </a:p>
        </p:txBody>
      </p:sp>
      <p:sp>
        <p:nvSpPr>
          <p:cNvPr id="21" name="Rectangle 20"/>
          <p:cNvSpPr/>
          <p:nvPr/>
        </p:nvSpPr>
        <p:spPr bwMode="auto">
          <a:xfrm>
            <a:off x="6420224" y="8965"/>
            <a:ext cx="971176" cy="304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halet-LondonNineteenEighty" charset="0"/>
              </a:rPr>
              <a:t>Current!</a:t>
            </a:r>
            <a:endParaRPr kumimoji="0" lang="en-US" sz="1600" b="0" i="0" u="none" strike="noStrike" cap="none" normalizeH="0" baseline="0" dirty="0">
              <a:ln>
                <a:noFill/>
              </a:ln>
              <a:solidFill>
                <a:schemeClr val="tx1"/>
              </a:solidFill>
              <a:effectLst/>
              <a:latin typeface="Chalet-LondonNineteenEighty"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483" y="1286435"/>
            <a:ext cx="5867400" cy="542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0624767"/>
      </p:ext>
    </p:extLst>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Shape 214018"/>
          <p:cNvSpPr>
            <a:spLocks noGrp="1" noChangeArrowheads="1"/>
          </p:cNvSpPr>
          <p:nvPr>
            <p:ph type="title" idx="4294967295"/>
          </p:nvPr>
        </p:nvSpPr>
        <p:spPr>
          <a:xfrm>
            <a:off x="0" y="170330"/>
            <a:ext cx="9144000" cy="762000"/>
          </a:xfrm>
          <a:noFill/>
          <a:ln/>
        </p:spPr>
        <p:txBody>
          <a:bodyPr/>
          <a:lstStyle/>
          <a:p>
            <a:pPr marL="0" indent="0" defTabSz="914400" eaLnBrk="1" hangingPunct="1"/>
            <a:r>
              <a:rPr lang="en-US" altLang="en-US" dirty="0" err="1" smtClean="0"/>
              <a:t>MFiX</a:t>
            </a:r>
            <a:r>
              <a:rPr lang="en-US" altLang="en-US" dirty="0" smtClean="0"/>
              <a:t> </a:t>
            </a:r>
            <a:r>
              <a:rPr lang="en-US" altLang="en-US" dirty="0" err="1" smtClean="0"/>
              <a:t>Eqs</a:t>
            </a:r>
            <a:r>
              <a:rPr lang="en-US" altLang="en-US" dirty="0" smtClean="0"/>
              <a:t> &amp; Schemes</a:t>
            </a:r>
            <a:r>
              <a:rPr lang="en-US" altLang="en-US" dirty="0" smtClean="0"/>
              <a:t> </a:t>
            </a:r>
            <a:r>
              <a:rPr lang="en-US" altLang="en-US" sz="2000" dirty="0"/>
              <a:t>(</a:t>
            </a:r>
            <a:r>
              <a:rPr lang="en-US" altLang="en-US" sz="2000" dirty="0" smtClean="0"/>
              <a:t>From </a:t>
            </a:r>
            <a:r>
              <a:rPr lang="en-US" altLang="en-US" sz="2000" dirty="0" err="1" smtClean="0"/>
              <a:t>MFiX</a:t>
            </a:r>
            <a:r>
              <a:rPr lang="en-US" altLang="en-US" sz="2000" dirty="0" smtClean="0"/>
              <a:t> reports)</a:t>
            </a:r>
            <a:br>
              <a:rPr lang="en-US" altLang="en-US" sz="2000" dirty="0" smtClean="0"/>
            </a:br>
            <a:r>
              <a:rPr lang="en-US" altLang="en-US" sz="2000" dirty="0" smtClean="0"/>
              <a:t>Rogers, </a:t>
            </a:r>
            <a:r>
              <a:rPr lang="en-US" altLang="en-US" sz="2000" dirty="0" err="1" smtClean="0"/>
              <a:t>Syamlal</a:t>
            </a:r>
            <a:r>
              <a:rPr lang="en-US" altLang="en-US" sz="2000" dirty="0" smtClean="0"/>
              <a:t>, O’Brien</a:t>
            </a:r>
            <a:endParaRPr lang="en-US" sz="2000" dirty="0" smtClean="0"/>
          </a:p>
        </p:txBody>
      </p:sp>
      <p:sp>
        <p:nvSpPr>
          <p:cNvPr id="21" name="Rectangle 20"/>
          <p:cNvSpPr/>
          <p:nvPr/>
        </p:nvSpPr>
        <p:spPr bwMode="auto">
          <a:xfrm>
            <a:off x="6420224" y="8965"/>
            <a:ext cx="971176" cy="304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halet-LondonNineteenEighty" charset="0"/>
              </a:rPr>
              <a:t>Current!</a:t>
            </a:r>
            <a:endParaRPr kumimoji="0" lang="en-US" sz="1600" b="0" i="0" u="none" strike="noStrike" cap="none" normalizeH="0" baseline="0" dirty="0">
              <a:ln>
                <a:noFill/>
              </a:ln>
              <a:solidFill>
                <a:schemeClr val="tx1"/>
              </a:solidFill>
              <a:effectLst/>
              <a:latin typeface="Chalet-LondonNineteenEighty"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24000"/>
            <a:ext cx="5048250" cy="120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971800"/>
            <a:ext cx="5686425"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295400" y="5867400"/>
            <a:ext cx="3581400" cy="369332"/>
          </a:xfrm>
          <a:prstGeom prst="rect">
            <a:avLst/>
          </a:prstGeom>
          <a:noFill/>
        </p:spPr>
        <p:txBody>
          <a:bodyPr wrap="square" rtlCol="0">
            <a:spAutoFit/>
          </a:bodyPr>
          <a:lstStyle/>
          <a:p>
            <a:r>
              <a:rPr lang="en-US" sz="1800" dirty="0" smtClean="0"/>
              <a:t>And, Even More </a:t>
            </a:r>
            <a:r>
              <a:rPr lang="en-US" sz="1800" dirty="0"/>
              <a:t>E</a:t>
            </a:r>
            <a:r>
              <a:rPr lang="en-US" sz="1800" dirty="0" smtClean="0"/>
              <a:t>quations…</a:t>
            </a:r>
            <a:endParaRPr lang="en-US" dirty="0"/>
          </a:p>
        </p:txBody>
      </p:sp>
    </p:spTree>
    <p:extLst>
      <p:ext uri="{BB962C8B-B14F-4D97-AF65-F5344CB8AC3E}">
        <p14:creationId xmlns:p14="http://schemas.microsoft.com/office/powerpoint/2010/main" val="2195110277"/>
      </p:ext>
    </p:extLst>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Shape 214018"/>
          <p:cNvSpPr>
            <a:spLocks noGrp="1" noChangeArrowheads="1"/>
          </p:cNvSpPr>
          <p:nvPr>
            <p:ph type="title" idx="4294967295"/>
          </p:nvPr>
        </p:nvSpPr>
        <p:spPr>
          <a:xfrm>
            <a:off x="0" y="0"/>
            <a:ext cx="9144000" cy="762000"/>
          </a:xfrm>
          <a:noFill/>
          <a:ln/>
        </p:spPr>
        <p:txBody>
          <a:bodyPr/>
          <a:lstStyle/>
          <a:p>
            <a:pPr marL="0" indent="0" defTabSz="914400" eaLnBrk="1" hangingPunct="1"/>
            <a:r>
              <a:rPr lang="en-US" altLang="en-US" dirty="0" err="1" smtClean="0"/>
              <a:t>MFiX</a:t>
            </a:r>
            <a:endParaRPr lang="en-US" dirty="0" smtClean="0"/>
          </a:p>
        </p:txBody>
      </p:sp>
      <p:sp>
        <p:nvSpPr>
          <p:cNvPr id="21" name="Rectangle 20"/>
          <p:cNvSpPr/>
          <p:nvPr/>
        </p:nvSpPr>
        <p:spPr bwMode="auto">
          <a:xfrm>
            <a:off x="6420224" y="8965"/>
            <a:ext cx="971176" cy="304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halet-LondonNineteenEighty" charset="0"/>
              </a:rPr>
              <a:t>Current!</a:t>
            </a:r>
            <a:endParaRPr kumimoji="0" lang="en-US" sz="1600" b="0" i="0" u="none" strike="noStrike" cap="none" normalizeH="0" baseline="0" dirty="0">
              <a:ln>
                <a:noFill/>
              </a:ln>
              <a:solidFill>
                <a:schemeClr val="tx1"/>
              </a:solidFill>
              <a:effectLst/>
              <a:latin typeface="Chalet-LondonNineteenEighty" charset="0"/>
            </a:endParaRPr>
          </a:p>
        </p:txBody>
      </p:sp>
      <p:sp>
        <p:nvSpPr>
          <p:cNvPr id="3" name="TextBox 2"/>
          <p:cNvSpPr txBox="1"/>
          <p:nvPr/>
        </p:nvSpPr>
        <p:spPr>
          <a:xfrm>
            <a:off x="381000" y="1385047"/>
            <a:ext cx="7543800" cy="5170646"/>
          </a:xfrm>
          <a:prstGeom prst="rect">
            <a:avLst/>
          </a:prstGeom>
          <a:noFill/>
        </p:spPr>
        <p:txBody>
          <a:bodyPr wrap="square" rtlCol="0">
            <a:spAutoFit/>
          </a:bodyPr>
          <a:lstStyle/>
          <a:p>
            <a:r>
              <a:rPr lang="en-US" dirty="0" smtClean="0"/>
              <a:t>Solution algorithms</a:t>
            </a:r>
          </a:p>
          <a:p>
            <a:pPr marL="800100" lvl="1" indent="-342900">
              <a:buFont typeface="Arial" panose="020B0604020202020204" pitchFamily="34" charset="0"/>
              <a:buChar char="•"/>
            </a:pPr>
            <a:r>
              <a:rPr lang="en-US" sz="1800" dirty="0"/>
              <a:t>SIMPLE (</a:t>
            </a:r>
            <a:r>
              <a:rPr lang="en-US" sz="1800" dirty="0" err="1"/>
              <a:t>Patankar</a:t>
            </a:r>
            <a:r>
              <a:rPr lang="en-US" sz="1800" dirty="0"/>
              <a:t> 1980</a:t>
            </a:r>
            <a:r>
              <a:rPr lang="en-US" sz="1800" dirty="0" smtClean="0"/>
              <a:t>)</a:t>
            </a:r>
          </a:p>
          <a:p>
            <a:pPr marL="1257300" lvl="2" indent="-342900">
              <a:buFont typeface="Arial" panose="020B0604020202020204" pitchFamily="34" charset="0"/>
              <a:buChar char="•"/>
            </a:pPr>
            <a:r>
              <a:rPr lang="en-US" sz="1800" dirty="0" smtClean="0"/>
              <a:t>More variables than single phase (slows computations)</a:t>
            </a:r>
          </a:p>
          <a:p>
            <a:pPr marL="1257300" lvl="2" indent="-342900">
              <a:buFont typeface="Arial" panose="020B0604020202020204" pitchFamily="34" charset="0"/>
              <a:buChar char="•"/>
            </a:pPr>
            <a:r>
              <a:rPr lang="en-US" sz="1800" dirty="0"/>
              <a:t>The multiphase momentum equations are strongly coupled through the </a:t>
            </a:r>
            <a:r>
              <a:rPr lang="en-US" sz="1800" dirty="0" smtClean="0"/>
              <a:t>momentum exchange term</a:t>
            </a:r>
          </a:p>
          <a:p>
            <a:pPr marL="800100" lvl="1" indent="-342900">
              <a:buFont typeface="Arial" panose="020B0604020202020204" pitchFamily="34" charset="0"/>
              <a:buChar char="•"/>
            </a:pPr>
            <a:r>
              <a:rPr lang="en-US" sz="1800" dirty="0"/>
              <a:t>H</a:t>
            </a:r>
            <a:r>
              <a:rPr lang="en-US" sz="1800" dirty="0" smtClean="0"/>
              <a:t>andling </a:t>
            </a:r>
            <a:r>
              <a:rPr lang="en-US" sz="1800" dirty="0"/>
              <a:t>of close-packed </a:t>
            </a:r>
            <a:r>
              <a:rPr lang="en-US" sz="1800" dirty="0" smtClean="0"/>
              <a:t>regions</a:t>
            </a:r>
          </a:p>
          <a:p>
            <a:pPr marL="800100" lvl="1" indent="-342900">
              <a:buFont typeface="Arial" panose="020B0604020202020204" pitchFamily="34" charset="0"/>
              <a:buChar char="•"/>
            </a:pPr>
            <a:r>
              <a:rPr lang="en-US" sz="1800" dirty="0" smtClean="0"/>
              <a:t>Fluid-pressure correction </a:t>
            </a:r>
          </a:p>
          <a:p>
            <a:pPr marL="800100" lvl="1" indent="-342900">
              <a:buFont typeface="Arial" panose="020B0604020202020204" pitchFamily="34" charset="0"/>
              <a:buChar char="•"/>
            </a:pPr>
            <a:r>
              <a:rPr lang="en-US" sz="1800" dirty="0" smtClean="0"/>
              <a:t>Boundary conditions</a:t>
            </a:r>
          </a:p>
          <a:p>
            <a:pPr marL="800100" lvl="1" indent="-342900">
              <a:buFont typeface="Arial" panose="020B0604020202020204" pitchFamily="34" charset="0"/>
              <a:buChar char="•"/>
            </a:pPr>
            <a:r>
              <a:rPr lang="en-US" sz="2000" b="1" dirty="0" smtClean="0"/>
              <a:t>Numerical schemes</a:t>
            </a:r>
          </a:p>
          <a:p>
            <a:pPr marL="1257300" lvl="2" indent="-342900">
              <a:buFont typeface="Arial" panose="020B0604020202020204" pitchFamily="34" charset="0"/>
              <a:buChar char="•"/>
            </a:pPr>
            <a:r>
              <a:rPr lang="en-US" sz="2000" b="1" dirty="0" smtClean="0"/>
              <a:t>Linear/Non-linear system of equations solver</a:t>
            </a:r>
          </a:p>
          <a:p>
            <a:pPr marL="1257300" lvl="2" indent="-342900">
              <a:buFont typeface="Arial" panose="020B0604020202020204" pitchFamily="34" charset="0"/>
              <a:buChar char="•"/>
            </a:pPr>
            <a:r>
              <a:rPr lang="en-US" sz="2000" b="1" dirty="0" smtClean="0"/>
              <a:t>Parallel/Distributed computing</a:t>
            </a:r>
          </a:p>
          <a:p>
            <a:pPr marL="1714500" lvl="3" indent="-342900">
              <a:buFont typeface="Arial" panose="020B0604020202020204" pitchFamily="34" charset="0"/>
              <a:buChar char="•"/>
            </a:pPr>
            <a:r>
              <a:rPr lang="en-US" sz="2000" b="1" dirty="0" smtClean="0"/>
              <a:t>Partitioning/Domain decomposition</a:t>
            </a:r>
          </a:p>
          <a:p>
            <a:pPr marL="1714500" lvl="3" indent="-342900">
              <a:buFont typeface="Arial" panose="020B0604020202020204" pitchFamily="34" charset="0"/>
              <a:buChar char="•"/>
            </a:pPr>
            <a:r>
              <a:rPr lang="en-US" sz="2000" b="1" dirty="0" smtClean="0"/>
              <a:t>I/O , Data management/Cloud</a:t>
            </a:r>
          </a:p>
          <a:p>
            <a:pPr marL="1714500" lvl="3" indent="-342900">
              <a:buFont typeface="Arial" panose="020B0604020202020204" pitchFamily="34" charset="0"/>
              <a:buChar char="•"/>
            </a:pPr>
            <a:r>
              <a:rPr lang="en-US" sz="2000" b="1" dirty="0" smtClean="0"/>
              <a:t>Number crunching – HPC/GPU?</a:t>
            </a:r>
          </a:p>
          <a:p>
            <a:pPr marL="800100" lvl="1" indent="-342900">
              <a:buFont typeface="Arial" panose="020B0604020202020204" pitchFamily="34" charset="0"/>
              <a:buChar char="•"/>
            </a:pPr>
            <a:r>
              <a:rPr lang="en-US" sz="2000" b="1" dirty="0" smtClean="0"/>
              <a:t>Graphics</a:t>
            </a:r>
          </a:p>
          <a:p>
            <a:pPr marL="1257300" lvl="2" indent="-342900">
              <a:buFont typeface="Arial" panose="020B0604020202020204" pitchFamily="34" charset="0"/>
              <a:buChar char="•"/>
            </a:pPr>
            <a:r>
              <a:rPr lang="en-US" sz="2000" b="1" dirty="0" smtClean="0"/>
              <a:t>Data-storage</a:t>
            </a:r>
          </a:p>
          <a:p>
            <a:pPr marL="1257300" lvl="2" indent="-342900">
              <a:buFont typeface="Arial" panose="020B0604020202020204" pitchFamily="34" charset="0"/>
              <a:buChar char="•"/>
            </a:pPr>
            <a:r>
              <a:rPr lang="en-US" sz="2000" b="1" dirty="0" smtClean="0"/>
              <a:t>Rendering</a:t>
            </a:r>
            <a:endParaRPr lang="en-US" sz="2000" b="1" dirty="0"/>
          </a:p>
        </p:txBody>
      </p:sp>
    </p:spTree>
    <p:extLst>
      <p:ext uri="{BB962C8B-B14F-4D97-AF65-F5344CB8AC3E}">
        <p14:creationId xmlns:p14="http://schemas.microsoft.com/office/powerpoint/2010/main" val="3286784314"/>
      </p:ext>
    </p:extLst>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altLang="en-US" dirty="0" smtClean="0"/>
              <a:t>Supercomputers</a:t>
            </a:r>
            <a:endParaRPr lang="en-US" altLang="en-US" dirty="0" smtClean="0"/>
          </a:p>
        </p:txBody>
      </p:sp>
      <p:sp>
        <p:nvSpPr>
          <p:cNvPr id="4099" name="Content Placeholder 2"/>
          <p:cNvSpPr>
            <a:spLocks noGrp="1"/>
          </p:cNvSpPr>
          <p:nvPr>
            <p:ph idx="1"/>
          </p:nvPr>
        </p:nvSpPr>
        <p:spPr/>
        <p:txBody>
          <a:bodyPr/>
          <a:lstStyle/>
          <a:p>
            <a:pPr>
              <a:buFontTx/>
              <a:buChar char="•"/>
            </a:pPr>
            <a:r>
              <a:rPr lang="en-US" altLang="en-US" dirty="0" smtClean="0"/>
              <a:t>Introduction </a:t>
            </a:r>
          </a:p>
          <a:p>
            <a:pPr>
              <a:buFontTx/>
              <a:buChar char="•"/>
            </a:pPr>
            <a:r>
              <a:rPr lang="en-US" altLang="en-US" dirty="0" smtClean="0"/>
              <a:t>Some Examples</a:t>
            </a:r>
          </a:p>
          <a:p>
            <a:pPr>
              <a:buFontTx/>
              <a:buChar char="•"/>
            </a:pPr>
            <a:r>
              <a:rPr lang="en-US" altLang="en-US" dirty="0" err="1" smtClean="0"/>
              <a:t>MFiX</a:t>
            </a:r>
            <a:endParaRPr lang="en-US" altLang="en-US" dirty="0" smtClean="0"/>
          </a:p>
          <a:p>
            <a:pPr>
              <a:buFontTx/>
              <a:buChar char="•"/>
            </a:pPr>
            <a:r>
              <a:rPr lang="en-US" altLang="en-US" dirty="0" smtClean="0"/>
              <a:t>What is </a:t>
            </a:r>
            <a:r>
              <a:rPr lang="en-US" altLang="en-US" dirty="0" err="1" smtClean="0"/>
              <a:t>Trilinos</a:t>
            </a:r>
            <a:r>
              <a:rPr lang="en-US" altLang="en-US" dirty="0" smtClean="0"/>
              <a:t>?</a:t>
            </a:r>
          </a:p>
          <a:p>
            <a:pPr>
              <a:buFontTx/>
              <a:buChar char="•"/>
            </a:pPr>
            <a:r>
              <a:rPr lang="en-US" altLang="en-US" dirty="0" smtClean="0"/>
              <a:t>Why </a:t>
            </a:r>
            <a:r>
              <a:rPr lang="en-US" altLang="en-US" dirty="0" err="1" smtClean="0"/>
              <a:t>Trilinos</a:t>
            </a:r>
            <a:r>
              <a:rPr lang="en-US" altLang="en-US" dirty="0" smtClean="0"/>
              <a:t>?</a:t>
            </a:r>
          </a:p>
          <a:p>
            <a:pPr>
              <a:buFontTx/>
              <a:buChar char="•"/>
            </a:pPr>
            <a:r>
              <a:rPr lang="en-US" altLang="en-US" dirty="0" smtClean="0"/>
              <a:t>Concluding remarks</a:t>
            </a:r>
          </a:p>
          <a:p>
            <a:pPr marL="0" indent="0"/>
            <a:endParaRPr lang="en-US" altLang="en-US" dirty="0" smtClean="0"/>
          </a:p>
          <a:p>
            <a:pPr>
              <a:buFontTx/>
              <a:buChar char="•"/>
            </a:pPr>
            <a:endParaRPr lang="en-US" altLang="en-US" dirty="0" smtClean="0"/>
          </a:p>
          <a:p>
            <a:endParaRPr lang="en-US" altLang="en-US" dirty="0" smtClean="0"/>
          </a:p>
          <a:p>
            <a:endParaRPr lang="en-US" altLang="en-US" dirty="0" smtClean="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 y="1257300"/>
            <a:ext cx="824865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Shape 214018"/>
          <p:cNvSpPr>
            <a:spLocks noGrp="1" noChangeArrowheads="1"/>
          </p:cNvSpPr>
          <p:nvPr>
            <p:ph type="title" idx="4294967295"/>
          </p:nvPr>
        </p:nvSpPr>
        <p:spPr>
          <a:xfrm>
            <a:off x="0" y="0"/>
            <a:ext cx="9144000" cy="762000"/>
          </a:xfrm>
          <a:noFill/>
          <a:ln/>
        </p:spPr>
        <p:txBody>
          <a:bodyPr/>
          <a:lstStyle/>
          <a:p>
            <a:pPr marL="0" indent="0" defTabSz="914400" eaLnBrk="1" hangingPunct="1"/>
            <a:r>
              <a:rPr lang="en-US" altLang="en-US" dirty="0" err="1" smtClean="0"/>
              <a:t>MFiX</a:t>
            </a:r>
            <a:endParaRPr lang="en-US" dirty="0" smtClean="0"/>
          </a:p>
        </p:txBody>
      </p:sp>
      <p:sp>
        <p:nvSpPr>
          <p:cNvPr id="21" name="Rectangle 20"/>
          <p:cNvSpPr/>
          <p:nvPr/>
        </p:nvSpPr>
        <p:spPr bwMode="auto">
          <a:xfrm>
            <a:off x="6420224" y="8965"/>
            <a:ext cx="971176" cy="304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halet-LondonNineteenEighty" charset="0"/>
              </a:rPr>
              <a:t>Current!</a:t>
            </a:r>
            <a:endParaRPr kumimoji="0" lang="en-US" sz="1600" b="0" i="0" u="none" strike="noStrike" cap="none" normalizeH="0" baseline="0" dirty="0">
              <a:ln>
                <a:noFill/>
              </a:ln>
              <a:solidFill>
                <a:schemeClr val="tx1"/>
              </a:solidFill>
              <a:effectLst/>
              <a:latin typeface="Chalet-LondonNineteenEighty" charset="0"/>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5412"/>
          <a:stretch/>
        </p:blipFill>
        <p:spPr bwMode="auto">
          <a:xfrm>
            <a:off x="381000" y="3657600"/>
            <a:ext cx="6945166" cy="1420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81000" y="1385047"/>
            <a:ext cx="7543800" cy="1200329"/>
          </a:xfrm>
          <a:prstGeom prst="rect">
            <a:avLst/>
          </a:prstGeom>
          <a:noFill/>
        </p:spPr>
        <p:txBody>
          <a:bodyPr wrap="square" rtlCol="0">
            <a:spAutoFit/>
          </a:bodyPr>
          <a:lstStyle/>
          <a:p>
            <a:pPr marL="342900" indent="-342900">
              <a:buFont typeface="Arial" panose="020B0604020202020204" pitchFamily="34" charset="0"/>
              <a:buChar char="•"/>
            </a:pPr>
            <a:r>
              <a:rPr lang="en-US" dirty="0" smtClean="0"/>
              <a:t>Time-step adjustment</a:t>
            </a:r>
          </a:p>
          <a:p>
            <a:pPr marL="342900" indent="-342900">
              <a:buFont typeface="Arial" panose="020B0604020202020204" pitchFamily="34" charset="0"/>
              <a:buChar char="•"/>
            </a:pPr>
            <a:r>
              <a:rPr lang="en-US" dirty="0" smtClean="0"/>
              <a:t>No-linear solver</a:t>
            </a:r>
          </a:p>
          <a:p>
            <a:pPr marL="342900" indent="-342900">
              <a:buFont typeface="Arial" panose="020B0604020202020204" pitchFamily="34" charset="0"/>
              <a:buChar char="•"/>
            </a:pPr>
            <a:r>
              <a:rPr lang="en-US" dirty="0" smtClean="0"/>
              <a:t>Linear Solver</a:t>
            </a:r>
          </a:p>
        </p:txBody>
      </p:sp>
    </p:spTree>
    <p:extLst>
      <p:ext uri="{BB962C8B-B14F-4D97-AF65-F5344CB8AC3E}">
        <p14:creationId xmlns:p14="http://schemas.microsoft.com/office/powerpoint/2010/main" val="664266331"/>
      </p:ext>
    </p:extLst>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Shape 214018"/>
          <p:cNvSpPr>
            <a:spLocks noGrp="1" noChangeArrowheads="1"/>
          </p:cNvSpPr>
          <p:nvPr>
            <p:ph type="title" idx="4294967295"/>
          </p:nvPr>
        </p:nvSpPr>
        <p:spPr>
          <a:xfrm>
            <a:off x="0" y="0"/>
            <a:ext cx="9144000" cy="762000"/>
          </a:xfrm>
          <a:noFill/>
          <a:ln/>
        </p:spPr>
        <p:txBody>
          <a:bodyPr/>
          <a:lstStyle/>
          <a:p>
            <a:pPr marL="0" indent="0" defTabSz="914400" eaLnBrk="1" hangingPunct="1"/>
            <a:r>
              <a:rPr lang="en-US" altLang="en-US" dirty="0" err="1" smtClean="0"/>
              <a:t>Trilinos</a:t>
            </a:r>
            <a:endParaRPr lang="en-US" dirty="0" smtClean="0"/>
          </a:p>
        </p:txBody>
      </p:sp>
      <p:sp>
        <p:nvSpPr>
          <p:cNvPr id="21" name="Rectangle 20"/>
          <p:cNvSpPr/>
          <p:nvPr/>
        </p:nvSpPr>
        <p:spPr bwMode="auto">
          <a:xfrm>
            <a:off x="6420224" y="8965"/>
            <a:ext cx="971176" cy="304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halet-LondonNineteenEighty" charset="0"/>
              </a:rPr>
              <a:t>Future!</a:t>
            </a:r>
            <a:endParaRPr kumimoji="0" lang="en-US" sz="1600" b="0" i="0" u="none" strike="noStrike" cap="none" normalizeH="0" baseline="0" dirty="0">
              <a:ln>
                <a:noFill/>
              </a:ln>
              <a:solidFill>
                <a:schemeClr val="tx1"/>
              </a:solidFill>
              <a:effectLst/>
              <a:latin typeface="Chalet-LondonNineteenEighty" charset="0"/>
            </a:endParaRPr>
          </a:p>
        </p:txBody>
      </p:sp>
      <p:sp>
        <p:nvSpPr>
          <p:cNvPr id="2" name="Rectangle 1"/>
          <p:cNvSpPr/>
          <p:nvPr/>
        </p:nvSpPr>
        <p:spPr>
          <a:xfrm>
            <a:off x="304800" y="1295400"/>
            <a:ext cx="8458200" cy="4770537"/>
          </a:xfrm>
          <a:prstGeom prst="rect">
            <a:avLst/>
          </a:prstGeom>
        </p:spPr>
        <p:txBody>
          <a:bodyPr wrap="square">
            <a:spAutoFit/>
          </a:bodyPr>
          <a:lstStyle/>
          <a:p>
            <a:r>
              <a:rPr lang="en-US" sz="1800" i="1" dirty="0"/>
              <a:t>The </a:t>
            </a:r>
            <a:r>
              <a:rPr lang="en-US" sz="1800" i="1" dirty="0" err="1"/>
              <a:t>Trilinos</a:t>
            </a:r>
            <a:r>
              <a:rPr lang="en-US" sz="1800" i="1" dirty="0"/>
              <a:t> Project is an effort to develop and implement </a:t>
            </a:r>
            <a:r>
              <a:rPr lang="en-US" sz="1800" b="1" i="1" dirty="0"/>
              <a:t>robust algorithms </a:t>
            </a:r>
            <a:r>
              <a:rPr lang="en-US" sz="1800" i="1" dirty="0"/>
              <a:t>and </a:t>
            </a:r>
            <a:r>
              <a:rPr lang="en-US" sz="1800" b="1" i="1" dirty="0"/>
              <a:t>enabling technologies </a:t>
            </a:r>
            <a:r>
              <a:rPr lang="en-US" sz="1800" i="1" dirty="0"/>
              <a:t>using modern object-oriented software design, while still leveraging the value of established libraries such as </a:t>
            </a:r>
            <a:r>
              <a:rPr lang="en-US" sz="1800" b="1" i="1" dirty="0" err="1"/>
              <a:t>PETSc</a:t>
            </a:r>
            <a:r>
              <a:rPr lang="en-US" sz="1800" b="1" i="1" dirty="0"/>
              <a:t>, Metis/</a:t>
            </a:r>
            <a:r>
              <a:rPr lang="en-US" sz="1800" b="1" i="1" dirty="0" err="1"/>
              <a:t>ParMetis</a:t>
            </a:r>
            <a:r>
              <a:rPr lang="en-US" sz="1800" b="1" i="1" dirty="0"/>
              <a:t>, </a:t>
            </a:r>
            <a:r>
              <a:rPr lang="en-US" sz="1800" b="1" i="1" dirty="0" err="1"/>
              <a:t>SuperLU</a:t>
            </a:r>
            <a:r>
              <a:rPr lang="en-US" sz="1800" b="1" i="1" dirty="0"/>
              <a:t>, Aztec, the BLAS and LAPACK</a:t>
            </a:r>
            <a:r>
              <a:rPr lang="en-US" sz="1800" i="1" dirty="0"/>
              <a:t>. </a:t>
            </a:r>
            <a:r>
              <a:rPr lang="en-US" sz="1800" i="1" dirty="0" smtClean="0"/>
              <a:t>It </a:t>
            </a:r>
            <a:r>
              <a:rPr lang="en-US" sz="1800" i="1" dirty="0"/>
              <a:t>emphasizes </a:t>
            </a:r>
            <a:r>
              <a:rPr lang="en-US" sz="1800" b="1" i="1" dirty="0" smtClean="0"/>
              <a:t>abstract </a:t>
            </a:r>
            <a:r>
              <a:rPr lang="en-US" sz="1800" b="1" i="1" dirty="0"/>
              <a:t>interfaces </a:t>
            </a:r>
            <a:r>
              <a:rPr lang="en-US" sz="1800" i="1" dirty="0"/>
              <a:t>for maximum flexibility of component interchanging, and provides a full-featured set of concrete classes that implement all abstract interfaces. Research efforts in </a:t>
            </a:r>
            <a:r>
              <a:rPr lang="en-US" sz="1800" b="1" i="1" dirty="0"/>
              <a:t>advanced solution algorithms </a:t>
            </a:r>
            <a:r>
              <a:rPr lang="en-US" sz="1800" i="1" dirty="0"/>
              <a:t>and </a:t>
            </a:r>
            <a:r>
              <a:rPr lang="en-US" sz="1800" b="1" i="1" dirty="0"/>
              <a:t>parallel solver </a:t>
            </a:r>
            <a:r>
              <a:rPr lang="en-US" sz="1800" i="1" dirty="0"/>
              <a:t>libraries have historically had a large impact on engineering and scientific computing. Algorithmic advances increase the range of tractable problems and reduce the cost of solving existing problems. Well-designed solver libraries provide a mechanism for leveraging solver development across a broad set of applications and minimize the cost of solver integration. Emphasis is required in both new algorithms and new software (</a:t>
            </a:r>
            <a:r>
              <a:rPr lang="en-US" sz="1800" i="1" dirty="0" err="1"/>
              <a:t>Heroux</a:t>
            </a:r>
            <a:r>
              <a:rPr lang="en-US" sz="1800" i="1" dirty="0"/>
              <a:t>, Hu, &amp; </a:t>
            </a:r>
            <a:r>
              <a:rPr lang="en-US" sz="1800" i="1" dirty="0" smtClean="0"/>
              <a:t>et.al., </a:t>
            </a:r>
            <a:r>
              <a:rPr lang="en-US" sz="1800" i="1" dirty="0">
                <a:hlinkClick r:id="rId3"/>
              </a:rPr>
              <a:t>http://trilinos.sandia.gov</a:t>
            </a:r>
            <a:r>
              <a:rPr lang="en-US" sz="1800" i="1" dirty="0" smtClean="0">
                <a:hlinkClick r:id="rId3"/>
              </a:rPr>
              <a:t>/</a:t>
            </a:r>
            <a:r>
              <a:rPr lang="en-US" sz="1800" i="1" dirty="0" smtClean="0"/>
              <a:t>).</a:t>
            </a:r>
          </a:p>
          <a:p>
            <a:endParaRPr lang="en-US" sz="1800" i="1" dirty="0"/>
          </a:p>
          <a:p>
            <a:r>
              <a:rPr lang="en-US" sz="1800" i="1" dirty="0" smtClean="0"/>
              <a:t>Funded by DOE Office of Science/NNSA</a:t>
            </a:r>
          </a:p>
          <a:p>
            <a:endParaRPr lang="en-US" sz="1800" i="1" dirty="0"/>
          </a:p>
          <a:p>
            <a:r>
              <a:rPr lang="en-US" sz="1050" i="1" dirty="0" smtClean="0"/>
              <a:t>Note: Slides in this topic mostly borrowed from </a:t>
            </a:r>
            <a:r>
              <a:rPr lang="en-US" sz="1050" i="1" dirty="0" err="1" smtClean="0"/>
              <a:t>M.Heroux</a:t>
            </a:r>
            <a:r>
              <a:rPr lang="en-US" sz="1050" i="1" dirty="0" smtClean="0"/>
              <a:t> &amp; other </a:t>
            </a:r>
            <a:r>
              <a:rPr lang="en-US" sz="1050" i="1" dirty="0" err="1" smtClean="0"/>
              <a:t>trilinos</a:t>
            </a:r>
            <a:r>
              <a:rPr lang="en-US" sz="1050" i="1" dirty="0" smtClean="0"/>
              <a:t> members</a:t>
            </a:r>
            <a:endParaRPr lang="en-US" sz="1050" i="1" dirty="0"/>
          </a:p>
        </p:txBody>
      </p:sp>
    </p:spTree>
    <p:extLst>
      <p:ext uri="{BB962C8B-B14F-4D97-AF65-F5344CB8AC3E}">
        <p14:creationId xmlns:p14="http://schemas.microsoft.com/office/powerpoint/2010/main" val="236352083"/>
      </p:ext>
    </p:extLst>
  </p:cSld>
  <p:clrMapOvr>
    <a:masterClrMapping/>
  </p:clrMapOvr>
  <p:transition>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2"/>
          <p:cNvSpPr>
            <a:spLocks noGrp="1" noChangeArrowheads="1"/>
          </p:cNvSpPr>
          <p:nvPr>
            <p:ph type="title"/>
          </p:nvPr>
        </p:nvSpPr>
        <p:spPr>
          <a:xfrm>
            <a:off x="0" y="152400"/>
            <a:ext cx="6477000" cy="1066800"/>
          </a:xfrm>
        </p:spPr>
        <p:txBody>
          <a:bodyPr/>
          <a:lstStyle/>
          <a:p>
            <a:r>
              <a:rPr lang="en-US" altLang="en-US" sz="3200" dirty="0"/>
              <a:t>Target </a:t>
            </a:r>
            <a:r>
              <a:rPr lang="en-US" altLang="en-US" sz="3200" dirty="0" smtClean="0"/>
              <a:t>Platforms</a:t>
            </a:r>
            <a:endParaRPr lang="en-US" altLang="en-US" sz="2400" dirty="0"/>
          </a:p>
        </p:txBody>
      </p:sp>
      <p:pic>
        <p:nvPicPr>
          <p:cNvPr id="800771" name="Picture 3" descr="rs_10_19_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4452938"/>
            <a:ext cx="2819400" cy="2405062"/>
          </a:xfrm>
          <a:prstGeom prst="rect">
            <a:avLst/>
          </a:prstGeom>
          <a:noFill/>
          <a:extLst>
            <a:ext uri="{909E8E84-426E-40DD-AFC4-6F175D3DCCD1}">
              <a14:hiddenFill xmlns:a14="http://schemas.microsoft.com/office/drawing/2010/main">
                <a:solidFill>
                  <a:srgbClr val="FFFFFF"/>
                </a:solidFill>
              </a14:hiddenFill>
            </a:ext>
          </a:extLst>
        </p:spPr>
      </p:pic>
      <p:pic>
        <p:nvPicPr>
          <p:cNvPr id="800772" name="Picture 4" descr="ferrari-macbook-p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7450" y="0"/>
            <a:ext cx="2876550" cy="1671638"/>
          </a:xfrm>
          <a:prstGeom prst="rect">
            <a:avLst/>
          </a:prstGeom>
          <a:noFill/>
          <a:extLst>
            <a:ext uri="{909E8E84-426E-40DD-AFC4-6F175D3DCCD1}">
              <a14:hiddenFill xmlns:a14="http://schemas.microsoft.com/office/drawing/2010/main">
                <a:solidFill>
                  <a:srgbClr val="FFFFFF"/>
                </a:solidFill>
              </a14:hiddenFill>
            </a:ext>
          </a:extLst>
        </p:spPr>
      </p:pic>
      <p:pic>
        <p:nvPicPr>
          <p:cNvPr id="800773" name="Picture 5" descr="ibmcellchi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1447800"/>
            <a:ext cx="1828800" cy="1325563"/>
          </a:xfrm>
          <a:prstGeom prst="rect">
            <a:avLst/>
          </a:prstGeom>
          <a:noFill/>
          <a:extLst>
            <a:ext uri="{909E8E84-426E-40DD-AFC4-6F175D3DCCD1}">
              <a14:hiddenFill xmlns:a14="http://schemas.microsoft.com/office/drawing/2010/main">
                <a:solidFill>
                  <a:srgbClr val="FFFFFF"/>
                </a:solidFill>
              </a14:hiddenFill>
            </a:ext>
          </a:extLst>
        </p:spPr>
      </p:pic>
      <p:sp>
        <p:nvSpPr>
          <p:cNvPr id="800774" name="Rectangle 6"/>
          <p:cNvSpPr>
            <a:spLocks noGrp="1" noChangeArrowheads="1"/>
          </p:cNvSpPr>
          <p:nvPr>
            <p:ph type="body" idx="1"/>
          </p:nvPr>
        </p:nvSpPr>
        <p:spPr>
          <a:xfrm>
            <a:off x="304800" y="1295400"/>
            <a:ext cx="5029200" cy="5257800"/>
          </a:xfrm>
          <a:noFill/>
          <a:ln/>
        </p:spPr>
        <p:txBody>
          <a:bodyPr/>
          <a:lstStyle/>
          <a:p>
            <a:pPr>
              <a:lnSpc>
                <a:spcPct val="90000"/>
              </a:lnSpc>
            </a:pPr>
            <a:r>
              <a:rPr lang="en-US" altLang="en-US" sz="2400" dirty="0"/>
              <a:t>Desktop: Development and more…</a:t>
            </a:r>
          </a:p>
          <a:p>
            <a:pPr>
              <a:lnSpc>
                <a:spcPct val="90000"/>
              </a:lnSpc>
            </a:pPr>
            <a:r>
              <a:rPr lang="en-US" altLang="en-US" sz="2400" dirty="0"/>
              <a:t>Capability machines: </a:t>
            </a:r>
          </a:p>
          <a:p>
            <a:pPr lvl="1">
              <a:lnSpc>
                <a:spcPct val="90000"/>
              </a:lnSpc>
            </a:pPr>
            <a:r>
              <a:rPr lang="en-US" altLang="en-US" sz="2000" dirty="0" err="1"/>
              <a:t>Redstorm</a:t>
            </a:r>
            <a:r>
              <a:rPr lang="en-US" altLang="en-US" sz="2000" dirty="0"/>
              <a:t> (XT3), Clusters</a:t>
            </a:r>
          </a:p>
          <a:p>
            <a:pPr lvl="1">
              <a:lnSpc>
                <a:spcPct val="90000"/>
              </a:lnSpc>
            </a:pPr>
            <a:r>
              <a:rPr lang="en-US" altLang="en-US" sz="2000" dirty="0"/>
              <a:t>Roadrunner (Cell-based).</a:t>
            </a:r>
          </a:p>
          <a:p>
            <a:pPr lvl="1">
              <a:lnSpc>
                <a:spcPct val="90000"/>
              </a:lnSpc>
            </a:pPr>
            <a:r>
              <a:rPr lang="en-US" altLang="en-US" b="1" dirty="0"/>
              <a:t>Multicore nodes</a:t>
            </a:r>
            <a:r>
              <a:rPr lang="en-US" altLang="en-US" sz="2000" dirty="0"/>
              <a:t>.</a:t>
            </a:r>
          </a:p>
          <a:p>
            <a:pPr>
              <a:lnSpc>
                <a:spcPct val="90000"/>
              </a:lnSpc>
            </a:pPr>
            <a:r>
              <a:rPr lang="en-US" altLang="en-US" sz="2400" dirty="0"/>
              <a:t>Parallel software environments:</a:t>
            </a:r>
          </a:p>
          <a:p>
            <a:pPr lvl="1">
              <a:lnSpc>
                <a:spcPct val="90000"/>
              </a:lnSpc>
            </a:pPr>
            <a:r>
              <a:rPr lang="en-US" altLang="en-US" sz="2000" dirty="0" smtClean="0"/>
              <a:t>MPI</a:t>
            </a:r>
            <a:endParaRPr lang="en-US" altLang="en-US" sz="2000" dirty="0"/>
          </a:p>
          <a:p>
            <a:pPr lvl="1">
              <a:lnSpc>
                <a:spcPct val="90000"/>
              </a:lnSpc>
            </a:pPr>
            <a:r>
              <a:rPr lang="en-US" altLang="en-US" sz="2000" dirty="0"/>
              <a:t>UPC, CAF, threads, vectors,…</a:t>
            </a:r>
          </a:p>
          <a:p>
            <a:pPr lvl="1">
              <a:lnSpc>
                <a:spcPct val="90000"/>
              </a:lnSpc>
            </a:pPr>
            <a:r>
              <a:rPr lang="en-US" altLang="en-US" sz="2000" dirty="0"/>
              <a:t>Combinations of the above.</a:t>
            </a:r>
          </a:p>
          <a:p>
            <a:pPr>
              <a:lnSpc>
                <a:spcPct val="90000"/>
              </a:lnSpc>
            </a:pPr>
            <a:r>
              <a:rPr lang="en-US" altLang="en-US" sz="2400" dirty="0"/>
              <a:t>User “skins”:</a:t>
            </a:r>
          </a:p>
          <a:p>
            <a:pPr lvl="1">
              <a:lnSpc>
                <a:spcPct val="90000"/>
              </a:lnSpc>
            </a:pPr>
            <a:r>
              <a:rPr lang="en-US" altLang="en-US" sz="2000" dirty="0"/>
              <a:t>C++/C, Python</a:t>
            </a:r>
          </a:p>
          <a:p>
            <a:pPr lvl="1">
              <a:lnSpc>
                <a:spcPct val="90000"/>
              </a:lnSpc>
            </a:pPr>
            <a:r>
              <a:rPr lang="en-US" altLang="en-US" sz="2000" dirty="0"/>
              <a:t>Fortran.</a:t>
            </a:r>
          </a:p>
          <a:p>
            <a:pPr lvl="1">
              <a:lnSpc>
                <a:spcPct val="90000"/>
              </a:lnSpc>
            </a:pPr>
            <a:r>
              <a:rPr lang="en-US" altLang="en-US" b="1" dirty="0"/>
              <a:t>Web</a:t>
            </a:r>
            <a:r>
              <a:rPr lang="en-US" altLang="en-US" sz="2000" dirty="0"/>
              <a:t>, CCA.</a:t>
            </a:r>
          </a:p>
          <a:p>
            <a:pPr lvl="1">
              <a:lnSpc>
                <a:spcPct val="90000"/>
              </a:lnSpc>
            </a:pPr>
            <a:endParaRPr lang="en-US" altLang="en-US" sz="2000" dirty="0"/>
          </a:p>
        </p:txBody>
      </p:sp>
      <p:pic>
        <p:nvPicPr>
          <p:cNvPr id="800775" name="Picture 7" descr="upcTHRE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1828800"/>
            <a:ext cx="222885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800777" name="Picture 9" descr="Clovertow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5029200"/>
            <a:ext cx="3429000" cy="1582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2543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Rectangle 2"/>
          <p:cNvSpPr>
            <a:spLocks noChangeArrowheads="1"/>
          </p:cNvSpPr>
          <p:nvPr/>
        </p:nvSpPr>
        <p:spPr bwMode="auto">
          <a:xfrm>
            <a:off x="609600" y="5410200"/>
            <a:ext cx="8229600" cy="6858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4867" name="Rectangle 3"/>
          <p:cNvSpPr>
            <a:spLocks noGrp="1" noChangeArrowheads="1"/>
          </p:cNvSpPr>
          <p:nvPr>
            <p:ph type="title"/>
          </p:nvPr>
        </p:nvSpPr>
        <p:spPr>
          <a:xfrm>
            <a:off x="685800" y="228600"/>
            <a:ext cx="7772400" cy="685800"/>
          </a:xfrm>
        </p:spPr>
        <p:txBody>
          <a:bodyPr/>
          <a:lstStyle/>
          <a:p>
            <a:r>
              <a:rPr lang="en-US" altLang="en-US"/>
              <a:t>Evolving Trilinos Solution</a:t>
            </a:r>
          </a:p>
        </p:txBody>
      </p:sp>
      <p:sp>
        <p:nvSpPr>
          <p:cNvPr id="804868" name="Rectangle 4"/>
          <p:cNvSpPr>
            <a:spLocks noGrp="1" noChangeArrowheads="1"/>
          </p:cNvSpPr>
          <p:nvPr>
            <p:ph type="body" idx="1"/>
          </p:nvPr>
        </p:nvSpPr>
        <p:spPr>
          <a:xfrm>
            <a:off x="152400" y="1066800"/>
            <a:ext cx="8991600" cy="5105400"/>
          </a:xfrm>
        </p:spPr>
        <p:txBody>
          <a:bodyPr/>
          <a:lstStyle/>
          <a:p>
            <a:pPr>
              <a:lnSpc>
                <a:spcPct val="90000"/>
              </a:lnSpc>
            </a:pPr>
            <a:r>
              <a:rPr lang="en-US" altLang="en-US" sz="2400" dirty="0"/>
              <a:t>Trilinos</a:t>
            </a:r>
            <a:r>
              <a:rPr lang="en-US" altLang="en-US" sz="2400" baseline="30000" dirty="0"/>
              <a:t>1</a:t>
            </a:r>
            <a:r>
              <a:rPr lang="en-US" altLang="en-US" sz="2400" dirty="0"/>
              <a:t> is an evolving framework to address these challenges:</a:t>
            </a:r>
          </a:p>
          <a:p>
            <a:pPr lvl="1">
              <a:lnSpc>
                <a:spcPct val="90000"/>
              </a:lnSpc>
            </a:pPr>
            <a:r>
              <a:rPr lang="en-US" altLang="en-US" sz="2000" dirty="0"/>
              <a:t>Fundamental atomic unit is a </a:t>
            </a:r>
            <a:r>
              <a:rPr lang="en-US" altLang="en-US" sz="2000" i="1" dirty="0"/>
              <a:t>package</a:t>
            </a:r>
            <a:r>
              <a:rPr lang="en-US" altLang="en-US" sz="2000" dirty="0"/>
              <a:t>.</a:t>
            </a:r>
          </a:p>
          <a:p>
            <a:pPr lvl="1">
              <a:lnSpc>
                <a:spcPct val="90000"/>
              </a:lnSpc>
            </a:pPr>
            <a:r>
              <a:rPr lang="en-US" altLang="en-US" sz="2000" dirty="0"/>
              <a:t>Includes core set of vector, graph and matrix classes (</a:t>
            </a:r>
            <a:r>
              <a:rPr lang="en-US" altLang="en-US" sz="2000" dirty="0" err="1"/>
              <a:t>Epetra</a:t>
            </a:r>
            <a:r>
              <a:rPr lang="en-US" altLang="en-US" sz="2000" dirty="0"/>
              <a:t>/</a:t>
            </a:r>
            <a:r>
              <a:rPr lang="en-US" altLang="en-US" sz="2000" dirty="0" err="1"/>
              <a:t>Tpetra</a:t>
            </a:r>
            <a:r>
              <a:rPr lang="en-US" altLang="en-US" sz="2000" dirty="0"/>
              <a:t> packages).</a:t>
            </a:r>
          </a:p>
          <a:p>
            <a:pPr lvl="1">
              <a:lnSpc>
                <a:spcPct val="90000"/>
              </a:lnSpc>
            </a:pPr>
            <a:r>
              <a:rPr lang="en-US" altLang="en-US" sz="2000" dirty="0"/>
              <a:t>Provides a common abstract solver API (</a:t>
            </a:r>
            <a:r>
              <a:rPr lang="en-US" altLang="en-US" sz="2000" dirty="0" err="1"/>
              <a:t>Thyra</a:t>
            </a:r>
            <a:r>
              <a:rPr lang="en-US" altLang="en-US" sz="2000" dirty="0"/>
              <a:t> package).</a:t>
            </a:r>
          </a:p>
          <a:p>
            <a:pPr lvl="1">
              <a:lnSpc>
                <a:spcPct val="90000"/>
              </a:lnSpc>
            </a:pPr>
            <a:r>
              <a:rPr lang="en-US" altLang="en-US" sz="2000" dirty="0"/>
              <a:t>Provides a ready-made package infrastructure (</a:t>
            </a:r>
            <a:r>
              <a:rPr lang="en-US" altLang="en-US" sz="2000" dirty="0" err="1"/>
              <a:t>new_package</a:t>
            </a:r>
            <a:r>
              <a:rPr lang="en-US" altLang="en-US" sz="2000" dirty="0"/>
              <a:t> package):</a:t>
            </a:r>
          </a:p>
          <a:p>
            <a:pPr lvl="2">
              <a:lnSpc>
                <a:spcPct val="90000"/>
              </a:lnSpc>
            </a:pPr>
            <a:r>
              <a:rPr lang="en-US" altLang="en-US" sz="1600" dirty="0"/>
              <a:t>Source code management (</a:t>
            </a:r>
            <a:r>
              <a:rPr lang="en-US" altLang="en-US" sz="1600" dirty="0" err="1"/>
              <a:t>cvs</a:t>
            </a:r>
            <a:r>
              <a:rPr lang="en-US" altLang="en-US" sz="1600" dirty="0"/>
              <a:t>, </a:t>
            </a:r>
            <a:r>
              <a:rPr lang="en-US" altLang="en-US" sz="1600" dirty="0" err="1" smtClean="0"/>
              <a:t>git</a:t>
            </a:r>
            <a:r>
              <a:rPr lang="en-US" altLang="en-US" sz="1600" dirty="0" smtClean="0"/>
              <a:t>, bonsai</a:t>
            </a:r>
            <a:r>
              <a:rPr lang="en-US" altLang="en-US" sz="1600" dirty="0"/>
              <a:t>).</a:t>
            </a:r>
          </a:p>
          <a:p>
            <a:pPr lvl="2">
              <a:lnSpc>
                <a:spcPct val="90000"/>
              </a:lnSpc>
            </a:pPr>
            <a:r>
              <a:rPr lang="en-US" altLang="en-US" sz="1600" dirty="0"/>
              <a:t>Build tools (</a:t>
            </a:r>
            <a:r>
              <a:rPr lang="en-US" altLang="en-US" sz="1600" dirty="0" err="1"/>
              <a:t>autotools</a:t>
            </a:r>
            <a:r>
              <a:rPr lang="en-US" altLang="en-US" sz="1600" dirty="0"/>
              <a:t>, soon </a:t>
            </a:r>
            <a:r>
              <a:rPr lang="en-US" altLang="en-US" sz="1600" dirty="0" err="1"/>
              <a:t>Cmake</a:t>
            </a:r>
            <a:r>
              <a:rPr lang="en-US" altLang="en-US" sz="1600" dirty="0"/>
              <a:t>).</a:t>
            </a:r>
          </a:p>
          <a:p>
            <a:pPr lvl="2">
              <a:lnSpc>
                <a:spcPct val="90000"/>
              </a:lnSpc>
            </a:pPr>
            <a:r>
              <a:rPr lang="en-US" altLang="en-US" sz="1600" dirty="0"/>
              <a:t>Automated regression testing.</a:t>
            </a:r>
          </a:p>
          <a:p>
            <a:pPr lvl="2">
              <a:lnSpc>
                <a:spcPct val="90000"/>
              </a:lnSpc>
            </a:pPr>
            <a:r>
              <a:rPr lang="en-US" altLang="en-US" sz="1600" dirty="0"/>
              <a:t>Communication tools (mailman mail lists).</a:t>
            </a:r>
          </a:p>
          <a:p>
            <a:pPr lvl="1">
              <a:lnSpc>
                <a:spcPct val="90000"/>
              </a:lnSpc>
            </a:pPr>
            <a:r>
              <a:rPr lang="en-US" altLang="en-US" sz="2000" dirty="0"/>
              <a:t>Specifies requirements and suggested practices for package SQA.</a:t>
            </a:r>
          </a:p>
          <a:p>
            <a:pPr>
              <a:lnSpc>
                <a:spcPct val="90000"/>
              </a:lnSpc>
            </a:pPr>
            <a:r>
              <a:rPr lang="en-US" altLang="en-US" sz="2400" dirty="0"/>
              <a:t>In general allows us to categorize efforts:</a:t>
            </a:r>
          </a:p>
          <a:p>
            <a:pPr lvl="1">
              <a:lnSpc>
                <a:spcPct val="90000"/>
              </a:lnSpc>
            </a:pPr>
            <a:r>
              <a:rPr lang="en-US" altLang="en-US" sz="1800" dirty="0"/>
              <a:t>Efforts best done at the </a:t>
            </a:r>
            <a:r>
              <a:rPr lang="en-US" altLang="en-US" sz="1800" dirty="0" err="1"/>
              <a:t>Trilinos</a:t>
            </a:r>
            <a:r>
              <a:rPr lang="en-US" altLang="en-US" sz="1800" dirty="0"/>
              <a:t> level (useful to most or all packages).</a:t>
            </a:r>
          </a:p>
          <a:p>
            <a:pPr lvl="1">
              <a:lnSpc>
                <a:spcPct val="90000"/>
              </a:lnSpc>
            </a:pPr>
            <a:r>
              <a:rPr lang="en-US" altLang="en-US" sz="1600" dirty="0"/>
              <a:t>Efforts best done at a package level (peculiar or important to a package</a:t>
            </a:r>
            <a:r>
              <a:rPr lang="en-US" altLang="en-US" sz="1600" dirty="0" smtClean="0"/>
              <a:t>).</a:t>
            </a:r>
            <a:endParaRPr lang="en-US" altLang="en-US" sz="1600" dirty="0"/>
          </a:p>
          <a:p>
            <a:pPr lvl="1">
              <a:lnSpc>
                <a:spcPct val="90000"/>
              </a:lnSpc>
            </a:pPr>
            <a:r>
              <a:rPr lang="en-US" altLang="en-US" sz="1600" b="1" dirty="0"/>
              <a:t>Allows package developers to focus only on things that are unique to </a:t>
            </a:r>
            <a:br>
              <a:rPr lang="en-US" altLang="en-US" sz="1600" b="1" dirty="0"/>
            </a:br>
            <a:r>
              <a:rPr lang="en-US" altLang="en-US" sz="1600" b="1" dirty="0"/>
              <a:t>their package</a:t>
            </a:r>
            <a:r>
              <a:rPr lang="en-US" altLang="en-US" sz="2000" b="1" dirty="0"/>
              <a:t>.</a:t>
            </a:r>
          </a:p>
        </p:txBody>
      </p:sp>
      <p:sp>
        <p:nvSpPr>
          <p:cNvPr id="804869" name="Text Box 5"/>
          <p:cNvSpPr txBox="1">
            <a:spLocks noChangeArrowheads="1"/>
          </p:cNvSpPr>
          <p:nvPr/>
        </p:nvSpPr>
        <p:spPr bwMode="auto">
          <a:xfrm>
            <a:off x="609600" y="6324600"/>
            <a:ext cx="4059238"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a:t>1. Trilinos loose translation: “A string of pearls”</a:t>
            </a:r>
          </a:p>
        </p:txBody>
      </p:sp>
    </p:spTree>
    <p:extLst>
      <p:ext uri="{BB962C8B-B14F-4D97-AF65-F5344CB8AC3E}">
        <p14:creationId xmlns:p14="http://schemas.microsoft.com/office/powerpoint/2010/main" val="17368793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691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65400" cy="146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6915" name="Rectangle 3"/>
          <p:cNvSpPr>
            <a:spLocks noGrp="1" noChangeArrowheads="1"/>
          </p:cNvSpPr>
          <p:nvPr>
            <p:ph type="title"/>
          </p:nvPr>
        </p:nvSpPr>
        <p:spPr>
          <a:xfrm>
            <a:off x="2286000" y="152400"/>
            <a:ext cx="6553200" cy="838200"/>
          </a:xfrm>
        </p:spPr>
        <p:txBody>
          <a:bodyPr/>
          <a:lstStyle/>
          <a:p>
            <a:r>
              <a:rPr lang="en-US" altLang="en-US">
                <a:latin typeface="Arial" charset="0"/>
              </a:rPr>
              <a:t>Evolving Trilinos Solution</a:t>
            </a:r>
          </a:p>
        </p:txBody>
      </p:sp>
      <p:grpSp>
        <p:nvGrpSpPr>
          <p:cNvPr id="806916" name="Group 4"/>
          <p:cNvGrpSpPr>
            <a:grpSpLocks/>
          </p:cNvGrpSpPr>
          <p:nvPr/>
        </p:nvGrpSpPr>
        <p:grpSpPr bwMode="auto">
          <a:xfrm>
            <a:off x="182563" y="523875"/>
            <a:ext cx="8699500" cy="6099175"/>
            <a:chOff x="115" y="330"/>
            <a:chExt cx="5480" cy="3842"/>
          </a:xfrm>
        </p:grpSpPr>
        <p:sp>
          <p:nvSpPr>
            <p:cNvPr id="806917" name="AutoShape 5"/>
            <p:cNvSpPr>
              <a:spLocks noChangeArrowheads="1"/>
            </p:cNvSpPr>
            <p:nvPr/>
          </p:nvSpPr>
          <p:spPr bwMode="auto">
            <a:xfrm>
              <a:off x="115" y="1241"/>
              <a:ext cx="5480" cy="1997"/>
            </a:xfrm>
            <a:prstGeom prst="roundRect">
              <a:avLst>
                <a:gd name="adj" fmla="val 16667"/>
              </a:avLst>
            </a:prstGeom>
            <a:solidFill>
              <a:schemeClr val="folHlink"/>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6918" name="AutoShape 6"/>
            <p:cNvSpPr>
              <a:spLocks noChangeArrowheads="1"/>
            </p:cNvSpPr>
            <p:nvPr/>
          </p:nvSpPr>
          <p:spPr bwMode="auto">
            <a:xfrm>
              <a:off x="836" y="2446"/>
              <a:ext cx="278" cy="289"/>
            </a:xfrm>
            <a:prstGeom prst="downArrow">
              <a:avLst>
                <a:gd name="adj1" fmla="val 50000"/>
                <a:gd name="adj2" fmla="val 25989"/>
              </a:avLst>
            </a:prstGeom>
            <a:gradFill rotWithShape="0">
              <a:gsLst>
                <a:gs pos="0">
                  <a:schemeClr val="tx1">
                    <a:gamma/>
                    <a:tint val="0"/>
                    <a:invGamma/>
                  </a:schemeClr>
                </a:gs>
                <a:gs pos="100000">
                  <a:schemeClr val="tx1"/>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6919" name="Text Box 7"/>
            <p:cNvSpPr txBox="1">
              <a:spLocks noChangeArrowheads="1"/>
            </p:cNvSpPr>
            <p:nvPr/>
          </p:nvSpPr>
          <p:spPr bwMode="auto">
            <a:xfrm>
              <a:off x="1784" y="1605"/>
              <a:ext cx="1406" cy="5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1600" b="1">
                  <a:solidFill>
                    <a:srgbClr val="0000FF"/>
                  </a:solidFill>
                  <a:latin typeface="Arial" charset="0"/>
                </a:rPr>
                <a:t>Numerical math</a:t>
              </a:r>
            </a:p>
            <a:p>
              <a:pPr eaLnBrk="0" hangingPunct="0">
                <a:lnSpc>
                  <a:spcPct val="90000"/>
                </a:lnSpc>
              </a:pPr>
              <a:r>
                <a:rPr lang="en-US" altLang="en-US" sz="1400">
                  <a:solidFill>
                    <a:srgbClr val="0000FF"/>
                  </a:solidFill>
                  <a:latin typeface="Arial" charset="0"/>
                </a:rPr>
                <a:t>Convert to models that can be solved on digital computers</a:t>
              </a:r>
              <a:endParaRPr lang="en-US" altLang="en-US" sz="1600" b="1">
                <a:latin typeface="Arial" charset="0"/>
              </a:endParaRPr>
            </a:p>
          </p:txBody>
        </p:sp>
        <p:sp>
          <p:nvSpPr>
            <p:cNvPr id="806920" name="Text Box 8"/>
            <p:cNvSpPr txBox="1">
              <a:spLocks noChangeArrowheads="1"/>
            </p:cNvSpPr>
            <p:nvPr/>
          </p:nvSpPr>
          <p:spPr bwMode="auto">
            <a:xfrm>
              <a:off x="1771" y="2401"/>
              <a:ext cx="1433" cy="5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1600" b="1">
                  <a:solidFill>
                    <a:srgbClr val="0000FF"/>
                  </a:solidFill>
                  <a:latin typeface="Arial" charset="0"/>
                </a:rPr>
                <a:t>Algorithms</a:t>
              </a:r>
            </a:p>
            <a:p>
              <a:pPr eaLnBrk="0" hangingPunct="0">
                <a:lnSpc>
                  <a:spcPct val="90000"/>
                </a:lnSpc>
              </a:pPr>
              <a:r>
                <a:rPr lang="en-US" altLang="en-US" sz="1400">
                  <a:solidFill>
                    <a:srgbClr val="0000FF"/>
                  </a:solidFill>
                  <a:latin typeface="Arial" charset="0"/>
                </a:rPr>
                <a:t>Find faster and more efficient ways to solve numerical models</a:t>
              </a:r>
              <a:endParaRPr lang="en-US" altLang="en-US" sz="1600" b="1">
                <a:latin typeface="Arial" charset="0"/>
              </a:endParaRPr>
            </a:p>
          </p:txBody>
        </p:sp>
        <p:sp>
          <p:nvSpPr>
            <p:cNvPr id="806921" name="AutoShape 9"/>
            <p:cNvSpPr>
              <a:spLocks noChangeArrowheads="1"/>
            </p:cNvSpPr>
            <p:nvPr/>
          </p:nvSpPr>
          <p:spPr bwMode="auto">
            <a:xfrm>
              <a:off x="836" y="3272"/>
              <a:ext cx="278" cy="289"/>
            </a:xfrm>
            <a:prstGeom prst="downArrow">
              <a:avLst>
                <a:gd name="adj1" fmla="val 50000"/>
                <a:gd name="adj2" fmla="val 25989"/>
              </a:avLst>
            </a:prstGeom>
            <a:gradFill rotWithShape="0">
              <a:gsLst>
                <a:gs pos="0">
                  <a:schemeClr val="tx1">
                    <a:gamma/>
                    <a:tint val="0"/>
                    <a:invGamma/>
                  </a:schemeClr>
                </a:gs>
                <a:gs pos="100000">
                  <a:schemeClr val="tx1"/>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6922" name="AutoShape 10"/>
            <p:cNvSpPr>
              <a:spLocks noChangeArrowheads="1"/>
            </p:cNvSpPr>
            <p:nvPr/>
          </p:nvSpPr>
          <p:spPr bwMode="auto">
            <a:xfrm>
              <a:off x="836" y="1720"/>
              <a:ext cx="278" cy="289"/>
            </a:xfrm>
            <a:prstGeom prst="downArrow">
              <a:avLst>
                <a:gd name="adj1" fmla="val 50000"/>
                <a:gd name="adj2" fmla="val 25989"/>
              </a:avLst>
            </a:prstGeom>
            <a:gradFill rotWithShape="0">
              <a:gsLst>
                <a:gs pos="0">
                  <a:schemeClr val="tx1">
                    <a:gamma/>
                    <a:tint val="0"/>
                    <a:invGamma/>
                  </a:schemeClr>
                </a:gs>
                <a:gs pos="100000">
                  <a:schemeClr val="tx1"/>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6923" name="AutoShape 11"/>
            <p:cNvSpPr>
              <a:spLocks noChangeArrowheads="1"/>
            </p:cNvSpPr>
            <p:nvPr/>
          </p:nvSpPr>
          <p:spPr bwMode="auto">
            <a:xfrm>
              <a:off x="836" y="946"/>
              <a:ext cx="278" cy="289"/>
            </a:xfrm>
            <a:prstGeom prst="downArrow">
              <a:avLst>
                <a:gd name="adj1" fmla="val 50000"/>
                <a:gd name="adj2" fmla="val 25989"/>
              </a:avLst>
            </a:prstGeom>
            <a:gradFill rotWithShape="0">
              <a:gsLst>
                <a:gs pos="0">
                  <a:schemeClr val="tx1">
                    <a:gamma/>
                    <a:tint val="0"/>
                    <a:invGamma/>
                  </a:schemeClr>
                </a:gs>
                <a:gs pos="100000">
                  <a:schemeClr val="tx1"/>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6924" name="AutoShape 12"/>
            <p:cNvSpPr>
              <a:spLocks noChangeArrowheads="1"/>
            </p:cNvSpPr>
            <p:nvPr/>
          </p:nvSpPr>
          <p:spPr bwMode="auto">
            <a:xfrm>
              <a:off x="486" y="1296"/>
              <a:ext cx="979" cy="415"/>
            </a:xfrm>
            <a:prstGeom prst="roundRect">
              <a:avLst>
                <a:gd name="adj" fmla="val 16667"/>
              </a:avLst>
            </a:prstGeom>
            <a:solidFill>
              <a:schemeClr val="accent1"/>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pPr eaLnBrk="0" hangingPunct="0"/>
              <a:r>
                <a:rPr lang="en-US" altLang="en-US" sz="2000" b="1" i="1">
                  <a:latin typeface="Arial" charset="0"/>
                </a:rPr>
                <a:t>L(u)=f</a:t>
              </a:r>
            </a:p>
            <a:p>
              <a:pPr eaLnBrk="0" hangingPunct="0"/>
              <a:r>
                <a:rPr lang="en-US" altLang="en-US" sz="1400" i="1">
                  <a:latin typeface="Arial" charset="0"/>
                </a:rPr>
                <a:t>Math. model</a:t>
              </a:r>
              <a:endParaRPr lang="en-US" altLang="en-US" sz="2000">
                <a:latin typeface="Arial" charset="0"/>
              </a:endParaRPr>
            </a:p>
          </p:txBody>
        </p:sp>
        <p:sp>
          <p:nvSpPr>
            <p:cNvPr id="806925" name="AutoShape 13"/>
            <p:cNvSpPr>
              <a:spLocks noChangeArrowheads="1"/>
            </p:cNvSpPr>
            <p:nvPr/>
          </p:nvSpPr>
          <p:spPr bwMode="auto">
            <a:xfrm>
              <a:off x="486" y="2021"/>
              <a:ext cx="979" cy="415"/>
            </a:xfrm>
            <a:prstGeom prst="roundRect">
              <a:avLst>
                <a:gd name="adj" fmla="val 16667"/>
              </a:avLst>
            </a:prstGeom>
            <a:solidFill>
              <a:schemeClr val="accent1"/>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pPr eaLnBrk="0" hangingPunct="0"/>
              <a:r>
                <a:rPr lang="en-US" altLang="en-US" sz="2000" b="1" i="1">
                  <a:latin typeface="Arial" charset="0"/>
                </a:rPr>
                <a:t>L</a:t>
              </a:r>
              <a:r>
                <a:rPr lang="en-US" altLang="en-US" sz="2000" b="1" i="1" baseline="-25000">
                  <a:latin typeface="Arial" charset="0"/>
                </a:rPr>
                <a:t>h</a:t>
              </a:r>
              <a:r>
                <a:rPr lang="en-US" altLang="en-US" sz="2000" b="1" i="1">
                  <a:latin typeface="Arial" charset="0"/>
                </a:rPr>
                <a:t>(u</a:t>
              </a:r>
              <a:r>
                <a:rPr lang="en-US" altLang="en-US" sz="2000" b="1" i="1" baseline="-25000">
                  <a:latin typeface="Arial" charset="0"/>
                </a:rPr>
                <a:t>h</a:t>
              </a:r>
              <a:r>
                <a:rPr lang="en-US" altLang="en-US" sz="2000" b="1" i="1">
                  <a:latin typeface="Arial" charset="0"/>
                </a:rPr>
                <a:t>)=f</a:t>
              </a:r>
              <a:r>
                <a:rPr lang="en-US" altLang="en-US" sz="2000" b="1" i="1" baseline="-25000">
                  <a:latin typeface="Arial" charset="0"/>
                </a:rPr>
                <a:t>h</a:t>
              </a:r>
            </a:p>
            <a:p>
              <a:pPr eaLnBrk="0" hangingPunct="0"/>
              <a:r>
                <a:rPr lang="en-US" altLang="en-US" sz="1400" i="1">
                  <a:latin typeface="Arial" charset="0"/>
                </a:rPr>
                <a:t>Numerical model</a:t>
              </a:r>
              <a:endParaRPr lang="en-US" altLang="en-US" sz="2000" b="1" i="1" baseline="-25000">
                <a:latin typeface="Arial" charset="0"/>
              </a:endParaRPr>
            </a:p>
          </p:txBody>
        </p:sp>
        <p:sp>
          <p:nvSpPr>
            <p:cNvPr id="806926" name="AutoShape 14"/>
            <p:cNvSpPr>
              <a:spLocks noChangeArrowheads="1"/>
            </p:cNvSpPr>
            <p:nvPr/>
          </p:nvSpPr>
          <p:spPr bwMode="auto">
            <a:xfrm>
              <a:off x="486" y="2746"/>
              <a:ext cx="979" cy="415"/>
            </a:xfrm>
            <a:prstGeom prst="roundRect">
              <a:avLst>
                <a:gd name="adj" fmla="val 16667"/>
              </a:avLst>
            </a:prstGeom>
            <a:solidFill>
              <a:schemeClr val="accent1"/>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pPr eaLnBrk="0" hangingPunct="0"/>
              <a:r>
                <a:rPr lang="en-US" altLang="en-US" sz="2000" b="1" i="1">
                  <a:latin typeface="Arial" charset="0"/>
                </a:rPr>
                <a:t>u</a:t>
              </a:r>
              <a:r>
                <a:rPr lang="en-US" altLang="en-US" sz="2000" b="1" i="1" baseline="-25000">
                  <a:latin typeface="Arial" charset="0"/>
                </a:rPr>
                <a:t>h</a:t>
              </a:r>
              <a:r>
                <a:rPr lang="en-US" altLang="en-US" sz="2000" b="1" i="1">
                  <a:latin typeface="Arial" charset="0"/>
                </a:rPr>
                <a:t>=L</a:t>
              </a:r>
              <a:r>
                <a:rPr lang="en-US" altLang="en-US" sz="2000" b="1" i="1" baseline="-25000">
                  <a:latin typeface="Arial" charset="0"/>
                </a:rPr>
                <a:t>h</a:t>
              </a:r>
              <a:r>
                <a:rPr lang="en-US" altLang="en-US" sz="2000" b="1" i="1" baseline="30000">
                  <a:latin typeface="Arial" charset="0"/>
                </a:rPr>
                <a:t>-1</a:t>
              </a:r>
              <a:r>
                <a:rPr lang="en-US" altLang="en-US" sz="1400" b="1" i="1">
                  <a:latin typeface="Arial" charset="0"/>
                  <a:sym typeface="Symbol" pitchFamily="48" charset="2"/>
                </a:rPr>
                <a:t></a:t>
              </a:r>
              <a:r>
                <a:rPr lang="en-US" altLang="en-US" sz="2000" b="1" i="1">
                  <a:latin typeface="Arial" charset="0"/>
                </a:rPr>
                <a:t>f</a:t>
              </a:r>
              <a:r>
                <a:rPr lang="en-US" altLang="en-US" sz="2000" b="1" i="1" baseline="-25000">
                  <a:latin typeface="Arial" charset="0"/>
                </a:rPr>
                <a:t>h</a:t>
              </a:r>
            </a:p>
            <a:p>
              <a:pPr eaLnBrk="0" hangingPunct="0"/>
              <a:r>
                <a:rPr lang="en-US" altLang="en-US" sz="1400" i="1">
                  <a:latin typeface="Arial" charset="0"/>
                </a:rPr>
                <a:t>Algorithms</a:t>
              </a:r>
            </a:p>
          </p:txBody>
        </p:sp>
        <p:sp>
          <p:nvSpPr>
            <p:cNvPr id="806927" name="AutoShape 15"/>
            <p:cNvSpPr>
              <a:spLocks noChangeArrowheads="1"/>
            </p:cNvSpPr>
            <p:nvPr/>
          </p:nvSpPr>
          <p:spPr bwMode="auto">
            <a:xfrm>
              <a:off x="486" y="496"/>
              <a:ext cx="979" cy="415"/>
            </a:xfrm>
            <a:prstGeom prst="roundRect">
              <a:avLst>
                <a:gd name="adj" fmla="val 16667"/>
              </a:avLst>
            </a:prstGeom>
            <a:solidFill>
              <a:srgbClr val="FF0000"/>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pPr eaLnBrk="0" hangingPunct="0"/>
              <a:r>
                <a:rPr lang="en-US" altLang="en-US" b="1" i="1">
                  <a:latin typeface="Arial" charset="0"/>
                </a:rPr>
                <a:t>physics</a:t>
              </a:r>
              <a:endParaRPr lang="en-US" altLang="en-US">
                <a:latin typeface="Arial" charset="0"/>
              </a:endParaRPr>
            </a:p>
          </p:txBody>
        </p:sp>
        <p:sp>
          <p:nvSpPr>
            <p:cNvPr id="806928" name="AutoShape 16"/>
            <p:cNvSpPr>
              <a:spLocks noChangeArrowheads="1"/>
            </p:cNvSpPr>
            <p:nvPr/>
          </p:nvSpPr>
          <p:spPr bwMode="auto">
            <a:xfrm>
              <a:off x="486" y="3603"/>
              <a:ext cx="979" cy="415"/>
            </a:xfrm>
            <a:prstGeom prst="roundRect">
              <a:avLst>
                <a:gd name="adj" fmla="val 16667"/>
              </a:avLst>
            </a:prstGeom>
            <a:solidFill>
              <a:srgbClr val="FF0000"/>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pPr eaLnBrk="0" hangingPunct="0"/>
              <a:r>
                <a:rPr lang="en-US" altLang="en-US" b="1" i="1">
                  <a:latin typeface="Arial" charset="0"/>
                </a:rPr>
                <a:t>computation</a:t>
              </a:r>
            </a:p>
          </p:txBody>
        </p:sp>
        <p:sp>
          <p:nvSpPr>
            <p:cNvPr id="806929" name="AutoShape 17"/>
            <p:cNvSpPr>
              <a:spLocks noChangeArrowheads="1"/>
            </p:cNvSpPr>
            <p:nvPr/>
          </p:nvSpPr>
          <p:spPr bwMode="auto">
            <a:xfrm>
              <a:off x="3396" y="2418"/>
              <a:ext cx="927" cy="576"/>
            </a:xfrm>
            <a:prstGeom prst="roundRect">
              <a:avLst>
                <a:gd name="adj" fmla="val 16667"/>
              </a:avLst>
            </a:prstGeom>
            <a:solidFill>
              <a:schemeClr val="accent1"/>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pPr eaLnBrk="0" hangingPunct="0"/>
              <a:r>
                <a:rPr lang="en-US" altLang="en-US" sz="1400">
                  <a:latin typeface="Arial" charset="0"/>
                </a:rPr>
                <a:t>Linear</a:t>
              </a:r>
            </a:p>
            <a:p>
              <a:pPr eaLnBrk="0" hangingPunct="0"/>
              <a:r>
                <a:rPr lang="en-US" altLang="en-US" sz="1400">
                  <a:latin typeface="Arial" charset="0"/>
                </a:rPr>
                <a:t>Nonlinear</a:t>
              </a:r>
            </a:p>
            <a:p>
              <a:pPr eaLnBrk="0" hangingPunct="0"/>
              <a:r>
                <a:rPr lang="en-US" altLang="en-US" sz="1400">
                  <a:latin typeface="Arial" charset="0"/>
                </a:rPr>
                <a:t>Eigenvalues</a:t>
              </a:r>
            </a:p>
            <a:p>
              <a:pPr eaLnBrk="0" hangingPunct="0"/>
              <a:r>
                <a:rPr lang="en-US" altLang="en-US" sz="1400">
                  <a:latin typeface="Arial" charset="0"/>
                </a:rPr>
                <a:t>Optimization</a:t>
              </a:r>
            </a:p>
          </p:txBody>
        </p:sp>
        <p:sp>
          <p:nvSpPr>
            <p:cNvPr id="806930" name="AutoShape 18"/>
            <p:cNvSpPr>
              <a:spLocks noChangeArrowheads="1"/>
            </p:cNvSpPr>
            <p:nvPr/>
          </p:nvSpPr>
          <p:spPr bwMode="auto">
            <a:xfrm>
              <a:off x="4428" y="1586"/>
              <a:ext cx="927" cy="576"/>
            </a:xfrm>
            <a:prstGeom prst="roundRect">
              <a:avLst>
                <a:gd name="adj" fmla="val 16667"/>
              </a:avLst>
            </a:prstGeom>
            <a:solidFill>
              <a:schemeClr val="accent1"/>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pPr eaLnBrk="0" hangingPunct="0"/>
              <a:r>
                <a:rPr lang="en-US" altLang="en-US" sz="1400">
                  <a:latin typeface="Arial" charset="0"/>
                </a:rPr>
                <a:t>Automatic diff.</a:t>
              </a:r>
            </a:p>
            <a:p>
              <a:pPr eaLnBrk="0" hangingPunct="0">
                <a:lnSpc>
                  <a:spcPct val="120000"/>
                </a:lnSpc>
              </a:pPr>
              <a:r>
                <a:rPr lang="en-US" altLang="en-US" sz="1400">
                  <a:latin typeface="Arial" charset="0"/>
                </a:rPr>
                <a:t>Domain dec.</a:t>
              </a:r>
            </a:p>
            <a:p>
              <a:pPr eaLnBrk="0" hangingPunct="0"/>
              <a:r>
                <a:rPr lang="en-US" altLang="en-US" sz="1400">
                  <a:latin typeface="Arial" charset="0"/>
                </a:rPr>
                <a:t>Mortar methods</a:t>
              </a:r>
            </a:p>
          </p:txBody>
        </p:sp>
        <p:sp>
          <p:nvSpPr>
            <p:cNvPr id="806931" name="AutoShape 19"/>
            <p:cNvSpPr>
              <a:spLocks noChangeArrowheads="1"/>
            </p:cNvSpPr>
            <p:nvPr/>
          </p:nvSpPr>
          <p:spPr bwMode="auto">
            <a:xfrm>
              <a:off x="3395" y="1586"/>
              <a:ext cx="927" cy="576"/>
            </a:xfrm>
            <a:prstGeom prst="roundRect">
              <a:avLst>
                <a:gd name="adj" fmla="val 16667"/>
              </a:avLst>
            </a:prstGeom>
            <a:solidFill>
              <a:schemeClr val="accent1"/>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pPr eaLnBrk="0" hangingPunct="0"/>
              <a:r>
                <a:rPr lang="en-US" altLang="en-US" sz="1400">
                  <a:latin typeface="Arial" charset="0"/>
                </a:rPr>
                <a:t>Time domain</a:t>
              </a:r>
            </a:p>
            <a:p>
              <a:pPr eaLnBrk="0" hangingPunct="0">
                <a:lnSpc>
                  <a:spcPct val="120000"/>
                </a:lnSpc>
              </a:pPr>
              <a:r>
                <a:rPr lang="en-US" altLang="en-US" sz="1400">
                  <a:latin typeface="Arial" charset="0"/>
                </a:rPr>
                <a:t>Space domain</a:t>
              </a:r>
            </a:p>
          </p:txBody>
        </p:sp>
        <p:sp>
          <p:nvSpPr>
            <p:cNvPr id="806932" name="AutoShape 20"/>
            <p:cNvSpPr>
              <a:spLocks noChangeArrowheads="1"/>
            </p:cNvSpPr>
            <p:nvPr/>
          </p:nvSpPr>
          <p:spPr bwMode="auto">
            <a:xfrm>
              <a:off x="4429" y="2418"/>
              <a:ext cx="927" cy="576"/>
            </a:xfrm>
            <a:prstGeom prst="roundRect">
              <a:avLst>
                <a:gd name="adj" fmla="val 16667"/>
              </a:avLst>
            </a:prstGeom>
            <a:solidFill>
              <a:schemeClr val="accent1"/>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pPr eaLnBrk="0" hangingPunct="0"/>
              <a:r>
                <a:rPr lang="en-US" altLang="en-US" sz="1400">
                  <a:latin typeface="Arial" charset="0"/>
                </a:rPr>
                <a:t>Petra </a:t>
              </a:r>
            </a:p>
            <a:p>
              <a:pPr eaLnBrk="0" hangingPunct="0"/>
              <a:r>
                <a:rPr lang="en-US" altLang="en-US" sz="1400">
                  <a:latin typeface="Arial" charset="0"/>
                </a:rPr>
                <a:t>Utilities</a:t>
              </a:r>
            </a:p>
            <a:p>
              <a:pPr eaLnBrk="0" hangingPunct="0"/>
              <a:r>
                <a:rPr lang="en-US" altLang="en-US" sz="1400">
                  <a:latin typeface="Arial" charset="0"/>
                </a:rPr>
                <a:t>Interfaces</a:t>
              </a:r>
            </a:p>
            <a:p>
              <a:pPr eaLnBrk="0" hangingPunct="0"/>
              <a:r>
                <a:rPr lang="en-US" altLang="en-US" sz="1400">
                  <a:latin typeface="Arial" charset="0"/>
                </a:rPr>
                <a:t>Load Balancing</a:t>
              </a:r>
            </a:p>
          </p:txBody>
        </p:sp>
        <p:sp>
          <p:nvSpPr>
            <p:cNvPr id="806933" name="Rectangle 21"/>
            <p:cNvSpPr>
              <a:spLocks noChangeArrowheads="1"/>
            </p:cNvSpPr>
            <p:nvPr/>
          </p:nvSpPr>
          <p:spPr bwMode="auto">
            <a:xfrm>
              <a:off x="3605" y="2268"/>
              <a:ext cx="50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en-US" sz="1400" b="1">
                  <a:latin typeface="Arial" charset="0"/>
                </a:rPr>
                <a:t>solvers</a:t>
              </a:r>
            </a:p>
          </p:txBody>
        </p:sp>
        <p:sp>
          <p:nvSpPr>
            <p:cNvPr id="806934" name="Rectangle 22"/>
            <p:cNvSpPr>
              <a:spLocks noChangeArrowheads="1"/>
            </p:cNvSpPr>
            <p:nvPr/>
          </p:nvSpPr>
          <p:spPr bwMode="auto">
            <a:xfrm>
              <a:off x="3408" y="1440"/>
              <a:ext cx="90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en-US" sz="1400" b="1">
                  <a:latin typeface="Arial" charset="0"/>
                </a:rPr>
                <a:t>discretizations</a:t>
              </a:r>
            </a:p>
          </p:txBody>
        </p:sp>
        <p:sp>
          <p:nvSpPr>
            <p:cNvPr id="806935" name="Rectangle 23"/>
            <p:cNvSpPr>
              <a:spLocks noChangeArrowheads="1"/>
            </p:cNvSpPr>
            <p:nvPr/>
          </p:nvSpPr>
          <p:spPr bwMode="auto">
            <a:xfrm>
              <a:off x="4600" y="1439"/>
              <a:ext cx="58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en-US" sz="1400" b="1">
                  <a:latin typeface="Arial" charset="0"/>
                </a:rPr>
                <a:t>methods</a:t>
              </a:r>
            </a:p>
          </p:txBody>
        </p:sp>
        <p:sp>
          <p:nvSpPr>
            <p:cNvPr id="806936" name="Rectangle 24"/>
            <p:cNvSpPr>
              <a:spLocks noChangeArrowheads="1"/>
            </p:cNvSpPr>
            <p:nvPr/>
          </p:nvSpPr>
          <p:spPr bwMode="auto">
            <a:xfrm>
              <a:off x="4715" y="2269"/>
              <a:ext cx="35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en-US" sz="1400" b="1">
                  <a:latin typeface="Arial" charset="0"/>
                </a:rPr>
                <a:t>core</a:t>
              </a:r>
            </a:p>
          </p:txBody>
        </p:sp>
        <p:pic>
          <p:nvPicPr>
            <p:cNvPr id="806937" name="Picture 25" descr="trilin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4" y="2169"/>
              <a:ext cx="724" cy="236"/>
            </a:xfrm>
            <a:prstGeom prst="rect">
              <a:avLst/>
            </a:prstGeom>
            <a:noFill/>
            <a:extLst>
              <a:ext uri="{909E8E84-426E-40DD-AFC4-6F175D3DCCD1}">
                <a14:hiddenFill xmlns:a14="http://schemas.microsoft.com/office/drawing/2010/main">
                  <a:solidFill>
                    <a:srgbClr val="FFFFFF"/>
                  </a:solidFill>
                </a14:hiddenFill>
              </a:ext>
            </a:extLst>
          </p:spPr>
        </p:pic>
        <p:sp>
          <p:nvSpPr>
            <p:cNvPr id="806938" name="AutoShape 26" descr="25%"/>
            <p:cNvSpPr>
              <a:spLocks noChangeArrowheads="1"/>
            </p:cNvSpPr>
            <p:nvPr/>
          </p:nvSpPr>
          <p:spPr bwMode="auto">
            <a:xfrm>
              <a:off x="335" y="330"/>
              <a:ext cx="1278" cy="3842"/>
            </a:xfrm>
            <a:prstGeom prst="roundRect">
              <a:avLst>
                <a:gd name="adj" fmla="val 16667"/>
              </a:avLst>
            </a:prstGeom>
            <a:noFill/>
            <a:ln w="28575">
              <a:solidFill>
                <a:schemeClr val="tx1"/>
              </a:solidFill>
              <a:round/>
              <a:headEnd/>
              <a:tailEnd/>
            </a:ln>
            <a:effectLst/>
            <a:extLst>
              <a:ext uri="{909E8E84-426E-40DD-AFC4-6F175D3DCCD1}">
                <a14:hiddenFill xmlns:a14="http://schemas.microsoft.com/office/drawing/2010/main">
                  <a:pattFill prst="pct25">
                    <a:fgClr>
                      <a:schemeClr val="folHlink"/>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06939" name="Rectangle 27"/>
          <p:cNvSpPr>
            <a:spLocks noChangeArrowheads="1"/>
          </p:cNvSpPr>
          <p:nvPr/>
        </p:nvSpPr>
        <p:spPr bwMode="auto">
          <a:xfrm>
            <a:off x="2743200" y="914400"/>
            <a:ext cx="5486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Font typeface="Wingdings" pitchFamily="48" charset="2"/>
              <a:buChar char="§"/>
              <a:defRPr sz="2400">
                <a:solidFill>
                  <a:schemeClr val="tx1"/>
                </a:solidFill>
                <a:latin typeface="Times New Roman" pitchFamily="18" charset="0"/>
              </a:defRPr>
            </a:lvl1pPr>
            <a:lvl2pPr marL="742950" indent="-285750" algn="l">
              <a:spcBef>
                <a:spcPct val="20000"/>
              </a:spcBef>
              <a:buFont typeface="Wingdings" pitchFamily="48" charset="2"/>
              <a:buChar char="w"/>
              <a:defRPr sz="2000">
                <a:solidFill>
                  <a:schemeClr val="tx1"/>
                </a:solidFill>
                <a:latin typeface="Times New Roman" pitchFamily="18" charset="0"/>
              </a:defRPr>
            </a:lvl2pPr>
            <a:lvl3pPr marL="1143000" indent="-228600" algn="l">
              <a:spcBef>
                <a:spcPct val="20000"/>
              </a:spcBef>
              <a:buChar char="•"/>
              <a:defRPr>
                <a:solidFill>
                  <a:schemeClr val="tx1"/>
                </a:solidFill>
                <a:latin typeface="Times New Roman" pitchFamily="18" charset="0"/>
              </a:defRPr>
            </a:lvl3pPr>
            <a:lvl4pPr marL="1600200" indent="-228600" algn="l">
              <a:spcBef>
                <a:spcPct val="20000"/>
              </a:spcBef>
              <a:buChar char="–"/>
              <a:defRPr sz="1600">
                <a:solidFill>
                  <a:schemeClr val="tx1"/>
                </a:solidFill>
                <a:latin typeface="Times New Roman" pitchFamily="18" charset="0"/>
              </a:defRPr>
            </a:lvl4pPr>
            <a:lvl5pPr marL="2057400" indent="-228600" algn="l">
              <a:spcBef>
                <a:spcPct val="20000"/>
              </a:spcBef>
              <a:buChar char="»"/>
              <a:defRPr sz="1600">
                <a:solidFill>
                  <a:schemeClr val="tx1"/>
                </a:solidFill>
                <a:latin typeface="Times New Roman" pitchFamily="18" charset="0"/>
              </a:defRPr>
            </a:lvl5pPr>
            <a:lvl6pPr marL="2514600" indent="-228600" fontAlgn="base">
              <a:spcBef>
                <a:spcPct val="20000"/>
              </a:spcBef>
              <a:spcAft>
                <a:spcPct val="0"/>
              </a:spcAft>
              <a:buChar char="»"/>
              <a:defRPr sz="1600">
                <a:solidFill>
                  <a:schemeClr val="tx1"/>
                </a:solidFill>
                <a:latin typeface="Times New Roman" pitchFamily="18" charset="0"/>
              </a:defRPr>
            </a:lvl6pPr>
            <a:lvl7pPr marL="2971800" indent="-228600" fontAlgn="base">
              <a:spcBef>
                <a:spcPct val="20000"/>
              </a:spcBef>
              <a:spcAft>
                <a:spcPct val="0"/>
              </a:spcAft>
              <a:buChar char="»"/>
              <a:defRPr sz="1600">
                <a:solidFill>
                  <a:schemeClr val="tx1"/>
                </a:solidFill>
                <a:latin typeface="Times New Roman" pitchFamily="18" charset="0"/>
              </a:defRPr>
            </a:lvl7pPr>
            <a:lvl8pPr marL="3429000" indent="-228600" fontAlgn="base">
              <a:spcBef>
                <a:spcPct val="20000"/>
              </a:spcBef>
              <a:spcAft>
                <a:spcPct val="0"/>
              </a:spcAft>
              <a:buChar char="»"/>
              <a:defRPr sz="1600">
                <a:solidFill>
                  <a:schemeClr val="tx1"/>
                </a:solidFill>
                <a:latin typeface="Times New Roman" pitchFamily="18" charset="0"/>
              </a:defRPr>
            </a:lvl8pPr>
            <a:lvl9pPr marL="3886200" indent="-228600" fontAlgn="base">
              <a:spcBef>
                <a:spcPct val="20000"/>
              </a:spcBef>
              <a:spcAft>
                <a:spcPct val="0"/>
              </a:spcAft>
              <a:buChar char="»"/>
              <a:defRPr sz="1600">
                <a:solidFill>
                  <a:schemeClr val="tx1"/>
                </a:solidFill>
                <a:latin typeface="Times New Roman" pitchFamily="18" charset="0"/>
              </a:defRPr>
            </a:lvl9pPr>
          </a:lstStyle>
          <a:p>
            <a:r>
              <a:rPr lang="en-US" altLang="en-US" sz="1800">
                <a:solidFill>
                  <a:srgbClr val="FF0000"/>
                </a:solidFill>
                <a:latin typeface="Arial" charset="0"/>
              </a:rPr>
              <a:t>Beyond a “solvers” framework</a:t>
            </a:r>
          </a:p>
          <a:p>
            <a:r>
              <a:rPr lang="en-US" altLang="en-US" sz="1800">
                <a:latin typeface="Arial" charset="0"/>
              </a:rPr>
              <a:t>Natural expansion of capabilities to satisfy application and research needs</a:t>
            </a:r>
          </a:p>
        </p:txBody>
      </p:sp>
      <p:sp>
        <p:nvSpPr>
          <p:cNvPr id="806940" name="Rectangle 28"/>
          <p:cNvSpPr>
            <a:spLocks noChangeArrowheads="1"/>
          </p:cNvSpPr>
          <p:nvPr/>
        </p:nvSpPr>
        <p:spPr bwMode="auto">
          <a:xfrm>
            <a:off x="2895600" y="5334000"/>
            <a:ext cx="54102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Font typeface="Wingdings" pitchFamily="48" charset="2"/>
              <a:buChar char="§"/>
              <a:defRPr sz="2400">
                <a:solidFill>
                  <a:schemeClr val="tx1"/>
                </a:solidFill>
                <a:latin typeface="Times New Roman" pitchFamily="18" charset="0"/>
              </a:defRPr>
            </a:lvl1pPr>
            <a:lvl2pPr marL="742950" indent="-285750" algn="l">
              <a:spcBef>
                <a:spcPct val="20000"/>
              </a:spcBef>
              <a:buFont typeface="Wingdings" pitchFamily="48" charset="2"/>
              <a:buChar char="w"/>
              <a:defRPr sz="2000">
                <a:solidFill>
                  <a:schemeClr val="tx1"/>
                </a:solidFill>
                <a:latin typeface="Times New Roman" pitchFamily="18" charset="0"/>
              </a:defRPr>
            </a:lvl2pPr>
            <a:lvl3pPr marL="1143000" indent="-228600" algn="l">
              <a:spcBef>
                <a:spcPct val="20000"/>
              </a:spcBef>
              <a:buChar char="•"/>
              <a:defRPr>
                <a:solidFill>
                  <a:schemeClr val="tx1"/>
                </a:solidFill>
                <a:latin typeface="Times New Roman" pitchFamily="18" charset="0"/>
              </a:defRPr>
            </a:lvl3pPr>
            <a:lvl4pPr marL="1600200" indent="-228600" algn="l">
              <a:spcBef>
                <a:spcPct val="20000"/>
              </a:spcBef>
              <a:buChar char="–"/>
              <a:defRPr sz="1600">
                <a:solidFill>
                  <a:schemeClr val="tx1"/>
                </a:solidFill>
                <a:latin typeface="Times New Roman" pitchFamily="18" charset="0"/>
              </a:defRPr>
            </a:lvl4pPr>
            <a:lvl5pPr marL="2057400" indent="-228600" algn="l">
              <a:spcBef>
                <a:spcPct val="20000"/>
              </a:spcBef>
              <a:buChar char="»"/>
              <a:defRPr sz="1600">
                <a:solidFill>
                  <a:schemeClr val="tx1"/>
                </a:solidFill>
                <a:latin typeface="Times New Roman" pitchFamily="18" charset="0"/>
              </a:defRPr>
            </a:lvl5pPr>
            <a:lvl6pPr marL="2514600" indent="-228600" fontAlgn="base">
              <a:spcBef>
                <a:spcPct val="20000"/>
              </a:spcBef>
              <a:spcAft>
                <a:spcPct val="0"/>
              </a:spcAft>
              <a:buChar char="»"/>
              <a:defRPr sz="1600">
                <a:solidFill>
                  <a:schemeClr val="tx1"/>
                </a:solidFill>
                <a:latin typeface="Times New Roman" pitchFamily="18" charset="0"/>
              </a:defRPr>
            </a:lvl6pPr>
            <a:lvl7pPr marL="2971800" indent="-228600" fontAlgn="base">
              <a:spcBef>
                <a:spcPct val="20000"/>
              </a:spcBef>
              <a:spcAft>
                <a:spcPct val="0"/>
              </a:spcAft>
              <a:buChar char="»"/>
              <a:defRPr sz="1600">
                <a:solidFill>
                  <a:schemeClr val="tx1"/>
                </a:solidFill>
                <a:latin typeface="Times New Roman" pitchFamily="18" charset="0"/>
              </a:defRPr>
            </a:lvl7pPr>
            <a:lvl8pPr marL="3429000" indent="-228600" fontAlgn="base">
              <a:spcBef>
                <a:spcPct val="20000"/>
              </a:spcBef>
              <a:spcAft>
                <a:spcPct val="0"/>
              </a:spcAft>
              <a:buChar char="»"/>
              <a:defRPr sz="1600">
                <a:solidFill>
                  <a:schemeClr val="tx1"/>
                </a:solidFill>
                <a:latin typeface="Times New Roman" pitchFamily="18" charset="0"/>
              </a:defRPr>
            </a:lvl8pPr>
            <a:lvl9pPr marL="3886200" indent="-228600" fontAlgn="base">
              <a:spcBef>
                <a:spcPct val="20000"/>
              </a:spcBef>
              <a:spcAft>
                <a:spcPct val="0"/>
              </a:spcAft>
              <a:buChar char="»"/>
              <a:defRPr sz="1600">
                <a:solidFill>
                  <a:schemeClr val="tx1"/>
                </a:solidFill>
                <a:latin typeface="Times New Roman" pitchFamily="18" charset="0"/>
              </a:defRPr>
            </a:lvl9pPr>
          </a:lstStyle>
          <a:p>
            <a:r>
              <a:rPr lang="en-US" altLang="en-US" sz="1800">
                <a:latin typeface="Arial" charset="0"/>
              </a:rPr>
              <a:t>Discretization methods, AD, Mortar methods, …</a:t>
            </a:r>
          </a:p>
        </p:txBody>
      </p:sp>
    </p:spTree>
    <p:extLst>
      <p:ext uri="{BB962C8B-B14F-4D97-AF65-F5344CB8AC3E}">
        <p14:creationId xmlns:p14="http://schemas.microsoft.com/office/powerpoint/2010/main" val="35435046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2"/>
          <p:cNvSpPr>
            <a:spLocks noGrp="1" noChangeArrowheads="1"/>
          </p:cNvSpPr>
          <p:nvPr>
            <p:ph type="title"/>
          </p:nvPr>
        </p:nvSpPr>
        <p:spPr>
          <a:xfrm>
            <a:off x="685800" y="228600"/>
            <a:ext cx="7772400" cy="609600"/>
          </a:xfrm>
        </p:spPr>
        <p:txBody>
          <a:bodyPr/>
          <a:lstStyle/>
          <a:p>
            <a:r>
              <a:rPr lang="en-US" altLang="en-US"/>
              <a:t>Trilinos Strategic Goals</a:t>
            </a:r>
          </a:p>
        </p:txBody>
      </p:sp>
      <p:sp>
        <p:nvSpPr>
          <p:cNvPr id="815107" name="Rectangle 3"/>
          <p:cNvSpPr>
            <a:spLocks noGrp="1" noChangeArrowheads="1"/>
          </p:cNvSpPr>
          <p:nvPr>
            <p:ph type="body" idx="1"/>
          </p:nvPr>
        </p:nvSpPr>
        <p:spPr>
          <a:xfrm>
            <a:off x="0" y="914400"/>
            <a:ext cx="7848600" cy="5791200"/>
          </a:xfrm>
        </p:spPr>
        <p:txBody>
          <a:bodyPr/>
          <a:lstStyle/>
          <a:p>
            <a:pPr>
              <a:lnSpc>
                <a:spcPct val="80000"/>
              </a:lnSpc>
            </a:pPr>
            <a:endParaRPr lang="en-US" altLang="en-US" sz="1800" b="1" dirty="0">
              <a:cs typeface="Times New Roman" pitchFamily="18" charset="0"/>
            </a:endParaRPr>
          </a:p>
          <a:p>
            <a:pPr>
              <a:lnSpc>
                <a:spcPct val="80000"/>
              </a:lnSpc>
            </a:pPr>
            <a:r>
              <a:rPr lang="en-US" altLang="en-US" sz="1800" b="1" dirty="0" smtClean="0">
                <a:cs typeface="Times New Roman" pitchFamily="18" charset="0"/>
              </a:rPr>
              <a:t>Scalable </a:t>
            </a:r>
            <a:r>
              <a:rPr lang="en-US" altLang="en-US" sz="1800" b="1" dirty="0">
                <a:cs typeface="Times New Roman" pitchFamily="18" charset="0"/>
              </a:rPr>
              <a:t>Computations:</a:t>
            </a:r>
            <a:r>
              <a:rPr lang="en-US" altLang="en-US" sz="1800" dirty="0">
                <a:cs typeface="Times New Roman" pitchFamily="18" charset="0"/>
              </a:rPr>
              <a:t> As problem size and processor counts increase, the cost of the computation will remain nearly fixed.  </a:t>
            </a:r>
          </a:p>
          <a:p>
            <a:pPr>
              <a:lnSpc>
                <a:spcPct val="80000"/>
              </a:lnSpc>
            </a:pPr>
            <a:r>
              <a:rPr lang="en-US" altLang="en-US" sz="1800" b="1" dirty="0">
                <a:cs typeface="Times New Roman" pitchFamily="18" charset="0"/>
              </a:rPr>
              <a:t>Hardened Computations:</a:t>
            </a:r>
            <a:r>
              <a:rPr lang="en-US" altLang="en-US" sz="1800" dirty="0">
                <a:cs typeface="Times New Roman" pitchFamily="18" charset="0"/>
              </a:rPr>
              <a:t> Never fail unless problem essentially intractable, in which case we diagnose and inform the user why the problem fails and provide a reliable measure of error.</a:t>
            </a:r>
          </a:p>
          <a:p>
            <a:pPr>
              <a:lnSpc>
                <a:spcPct val="80000"/>
              </a:lnSpc>
            </a:pPr>
            <a:r>
              <a:rPr lang="en-US" altLang="en-US" sz="1800" b="1" dirty="0">
                <a:cs typeface="Times New Roman" pitchFamily="18" charset="0"/>
              </a:rPr>
              <a:t>Full Vertical Coverage:</a:t>
            </a:r>
            <a:r>
              <a:rPr lang="en-US" altLang="en-US" sz="1800" dirty="0">
                <a:cs typeface="Times New Roman" pitchFamily="18" charset="0"/>
              </a:rPr>
              <a:t> Provide leading edge enabling technologies through the entire technical application software stack: from problem construction, solution, analysis to optimization. </a:t>
            </a:r>
            <a:br>
              <a:rPr lang="en-US" altLang="en-US" sz="1800" dirty="0">
                <a:cs typeface="Times New Roman" pitchFamily="18" charset="0"/>
              </a:rPr>
            </a:br>
            <a:endParaRPr lang="en-US" altLang="en-US" sz="1800" dirty="0" smtClean="0">
              <a:cs typeface="Times New Roman" pitchFamily="18" charset="0"/>
            </a:endParaRPr>
          </a:p>
          <a:p>
            <a:pPr>
              <a:lnSpc>
                <a:spcPct val="80000"/>
              </a:lnSpc>
            </a:pPr>
            <a:endParaRPr lang="en-US" altLang="en-US" sz="1800" dirty="0">
              <a:cs typeface="Times New Roman" pitchFamily="18" charset="0"/>
            </a:endParaRPr>
          </a:p>
          <a:p>
            <a:pPr>
              <a:lnSpc>
                <a:spcPct val="80000"/>
              </a:lnSpc>
            </a:pPr>
            <a:r>
              <a:rPr lang="en-US" altLang="en-US" sz="1800" b="1" dirty="0">
                <a:cs typeface="Times New Roman" pitchFamily="18" charset="0"/>
              </a:rPr>
              <a:t>Grand Universal Interoperability:</a:t>
            </a:r>
            <a:r>
              <a:rPr lang="en-US" altLang="en-US" sz="1800" dirty="0">
                <a:cs typeface="Times New Roman" pitchFamily="18" charset="0"/>
              </a:rPr>
              <a:t> All </a:t>
            </a:r>
            <a:r>
              <a:rPr lang="en-US" altLang="en-US" sz="1800" dirty="0" err="1">
                <a:cs typeface="Times New Roman" pitchFamily="18" charset="0"/>
              </a:rPr>
              <a:t>Trilinos</a:t>
            </a:r>
            <a:r>
              <a:rPr lang="en-US" altLang="en-US" sz="1800" dirty="0">
                <a:cs typeface="Times New Roman" pitchFamily="18" charset="0"/>
              </a:rPr>
              <a:t> packages will be interoperable, so that any combination of packages that </a:t>
            </a:r>
            <a:br>
              <a:rPr lang="en-US" altLang="en-US" sz="1800" dirty="0">
                <a:cs typeface="Times New Roman" pitchFamily="18" charset="0"/>
              </a:rPr>
            </a:br>
            <a:r>
              <a:rPr lang="en-US" altLang="en-US" sz="1800" dirty="0">
                <a:cs typeface="Times New Roman" pitchFamily="18" charset="0"/>
              </a:rPr>
              <a:t>makes sense algorithmically will be possible within </a:t>
            </a:r>
            <a:r>
              <a:rPr lang="en-US" altLang="en-US" sz="1800" dirty="0" err="1">
                <a:cs typeface="Times New Roman" pitchFamily="18" charset="0"/>
              </a:rPr>
              <a:t>Trilinos</a:t>
            </a:r>
            <a:r>
              <a:rPr lang="en-US" altLang="en-US" sz="1800" dirty="0">
                <a:cs typeface="Times New Roman" pitchFamily="18" charset="0"/>
              </a:rPr>
              <a:t> and with compatible external software. </a:t>
            </a:r>
          </a:p>
          <a:p>
            <a:pPr>
              <a:lnSpc>
                <a:spcPct val="80000"/>
              </a:lnSpc>
            </a:pPr>
            <a:r>
              <a:rPr lang="en-US" altLang="en-US" sz="1800" b="1" dirty="0">
                <a:cs typeface="Times New Roman" pitchFamily="18" charset="0"/>
              </a:rPr>
              <a:t>Universal Accessibility:</a:t>
            </a:r>
            <a:r>
              <a:rPr lang="en-US" altLang="en-US" sz="1800" dirty="0">
                <a:cs typeface="Times New Roman" pitchFamily="18" charset="0"/>
              </a:rPr>
              <a:t> All </a:t>
            </a:r>
            <a:r>
              <a:rPr lang="en-US" altLang="en-US" sz="1800" dirty="0" err="1">
                <a:cs typeface="Times New Roman" pitchFamily="18" charset="0"/>
              </a:rPr>
              <a:t>Trilinos</a:t>
            </a:r>
            <a:r>
              <a:rPr lang="en-US" altLang="en-US" sz="1800" dirty="0">
                <a:cs typeface="Times New Roman" pitchFamily="18" charset="0"/>
              </a:rPr>
              <a:t> capabilities will be available to users of major computing environments: C++, Fortran, Python and the Web, and from the desktop to the latest scalable systems.</a:t>
            </a:r>
          </a:p>
          <a:p>
            <a:pPr>
              <a:lnSpc>
                <a:spcPct val="80000"/>
              </a:lnSpc>
            </a:pPr>
            <a:r>
              <a:rPr lang="en-US" altLang="en-US" sz="1800" b="1" dirty="0">
                <a:cs typeface="Times New Roman" pitchFamily="18" charset="0"/>
              </a:rPr>
              <a:t>Universal Capabilities RAS:</a:t>
            </a:r>
            <a:r>
              <a:rPr lang="en-US" altLang="en-US" sz="1800" dirty="0">
                <a:cs typeface="Times New Roman" pitchFamily="18" charset="0"/>
              </a:rPr>
              <a:t> </a:t>
            </a:r>
            <a:r>
              <a:rPr lang="en-US" altLang="en-US" sz="1800" dirty="0" err="1">
                <a:cs typeface="Times New Roman" pitchFamily="18" charset="0"/>
              </a:rPr>
              <a:t>Trilinos</a:t>
            </a:r>
            <a:r>
              <a:rPr lang="en-US" altLang="en-US" sz="1800" dirty="0">
                <a:cs typeface="Times New Roman" pitchFamily="18" charset="0"/>
              </a:rPr>
              <a:t> will be:</a:t>
            </a:r>
          </a:p>
          <a:p>
            <a:pPr lvl="1">
              <a:lnSpc>
                <a:spcPct val="80000"/>
              </a:lnSpc>
            </a:pPr>
            <a:r>
              <a:rPr lang="en-US" altLang="en-US" sz="1600" dirty="0">
                <a:cs typeface="Times New Roman" pitchFamily="18" charset="0"/>
              </a:rPr>
              <a:t>Integrated into every major application at Sandia (</a:t>
            </a:r>
            <a:r>
              <a:rPr lang="en-US" altLang="en-US" sz="1600" b="1" dirty="0">
                <a:cs typeface="Times New Roman" pitchFamily="18" charset="0"/>
              </a:rPr>
              <a:t>Availability</a:t>
            </a:r>
            <a:r>
              <a:rPr lang="en-US" altLang="en-US" sz="1600" dirty="0">
                <a:cs typeface="Times New Roman" pitchFamily="18" charset="0"/>
              </a:rPr>
              <a:t>).</a:t>
            </a:r>
          </a:p>
          <a:p>
            <a:pPr lvl="1">
              <a:lnSpc>
                <a:spcPct val="80000"/>
              </a:lnSpc>
            </a:pPr>
            <a:r>
              <a:rPr lang="en-US" altLang="en-US" sz="1600" dirty="0">
                <a:cs typeface="Times New Roman" pitchFamily="18" charset="0"/>
              </a:rPr>
              <a:t>The leading edge hardened, efficient, scalable solution for each of these applications (</a:t>
            </a:r>
            <a:r>
              <a:rPr lang="en-US" altLang="en-US" sz="1600" b="1" dirty="0">
                <a:cs typeface="Times New Roman" pitchFamily="18" charset="0"/>
              </a:rPr>
              <a:t>Reliability</a:t>
            </a:r>
            <a:r>
              <a:rPr lang="en-US" altLang="en-US" sz="1600" dirty="0">
                <a:cs typeface="Times New Roman" pitchFamily="18" charset="0"/>
              </a:rPr>
              <a:t>). </a:t>
            </a:r>
          </a:p>
          <a:p>
            <a:pPr lvl="1">
              <a:lnSpc>
                <a:spcPct val="80000"/>
              </a:lnSpc>
            </a:pPr>
            <a:r>
              <a:rPr lang="en-US" altLang="en-US" sz="1600" dirty="0">
                <a:cs typeface="Times New Roman" pitchFamily="18" charset="0"/>
              </a:rPr>
              <a:t>Easy to maintain and upgrade within the application environment (</a:t>
            </a:r>
            <a:r>
              <a:rPr lang="en-US" altLang="en-US" sz="1600" b="1" dirty="0">
                <a:cs typeface="Times New Roman" pitchFamily="18" charset="0"/>
              </a:rPr>
              <a:t>Serviceability</a:t>
            </a:r>
            <a:r>
              <a:rPr lang="en-US" altLang="en-US" sz="1600" dirty="0">
                <a:cs typeface="Times New Roman" pitchFamily="18" charset="0"/>
              </a:rPr>
              <a:t>).</a:t>
            </a:r>
            <a:endParaRPr lang="en-US" altLang="en-US" sz="1600" dirty="0"/>
          </a:p>
        </p:txBody>
      </p:sp>
      <p:sp>
        <p:nvSpPr>
          <p:cNvPr id="815108" name="AutoShape 4"/>
          <p:cNvSpPr>
            <a:spLocks/>
          </p:cNvSpPr>
          <p:nvPr/>
        </p:nvSpPr>
        <p:spPr bwMode="auto">
          <a:xfrm>
            <a:off x="7543800" y="914400"/>
            <a:ext cx="381000" cy="2286000"/>
          </a:xfrm>
          <a:prstGeom prst="rightBrace">
            <a:avLst>
              <a:gd name="adj1" fmla="val 5000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5109" name="Text Box 5"/>
          <p:cNvSpPr txBox="1">
            <a:spLocks noChangeArrowheads="1"/>
          </p:cNvSpPr>
          <p:nvPr/>
        </p:nvSpPr>
        <p:spPr bwMode="auto">
          <a:xfrm>
            <a:off x="7720013" y="1447800"/>
            <a:ext cx="14255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Times New Roman" pitchFamily="18" charset="0"/>
                <a:cs typeface="Times New Roman" pitchFamily="18" charset="0"/>
              </a:rPr>
              <a:t>Algorithmic</a:t>
            </a:r>
          </a:p>
          <a:p>
            <a:r>
              <a:rPr lang="en-US" altLang="en-US" sz="2000">
                <a:latin typeface="Times New Roman" pitchFamily="18" charset="0"/>
                <a:cs typeface="Times New Roman" pitchFamily="18" charset="0"/>
              </a:rPr>
              <a:t>Goals</a:t>
            </a:r>
          </a:p>
        </p:txBody>
      </p:sp>
      <p:sp>
        <p:nvSpPr>
          <p:cNvPr id="815110" name="AutoShape 6"/>
          <p:cNvSpPr>
            <a:spLocks/>
          </p:cNvSpPr>
          <p:nvPr/>
        </p:nvSpPr>
        <p:spPr bwMode="auto">
          <a:xfrm>
            <a:off x="7543800" y="3352800"/>
            <a:ext cx="381000" cy="3200400"/>
          </a:xfrm>
          <a:prstGeom prst="rightBrace">
            <a:avLst>
              <a:gd name="adj1" fmla="val 7000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5111" name="Text Box 7"/>
          <p:cNvSpPr txBox="1">
            <a:spLocks noChangeArrowheads="1"/>
          </p:cNvSpPr>
          <p:nvPr/>
        </p:nvSpPr>
        <p:spPr bwMode="auto">
          <a:xfrm>
            <a:off x="8043863" y="4327525"/>
            <a:ext cx="11017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Times New Roman" pitchFamily="18" charset="0"/>
                <a:cs typeface="Times New Roman" pitchFamily="18" charset="0"/>
              </a:rPr>
              <a:t>Software</a:t>
            </a:r>
          </a:p>
          <a:p>
            <a:r>
              <a:rPr lang="en-US" altLang="en-US" sz="2000">
                <a:latin typeface="Times New Roman" pitchFamily="18" charset="0"/>
                <a:cs typeface="Times New Roman" pitchFamily="18" charset="0"/>
              </a:rPr>
              <a:t>Goals</a:t>
            </a:r>
          </a:p>
        </p:txBody>
      </p:sp>
    </p:spTree>
    <p:extLst>
      <p:ext uri="{BB962C8B-B14F-4D97-AF65-F5344CB8AC3E}">
        <p14:creationId xmlns:p14="http://schemas.microsoft.com/office/powerpoint/2010/main" val="21341817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p:txBody>
          <a:bodyPr/>
          <a:lstStyle/>
          <a:p>
            <a:r>
              <a:rPr lang="en-US" altLang="en-US" dirty="0" err="1"/>
              <a:t>Trilinos</a:t>
            </a:r>
            <a:r>
              <a:rPr lang="en-US" altLang="en-US" dirty="0"/>
              <a:t> Packages</a:t>
            </a:r>
          </a:p>
        </p:txBody>
      </p:sp>
      <p:sp>
        <p:nvSpPr>
          <p:cNvPr id="312323" name="Rectangle 3"/>
          <p:cNvSpPr>
            <a:spLocks noGrp="1" noChangeArrowheads="1"/>
          </p:cNvSpPr>
          <p:nvPr>
            <p:ph type="body" idx="1"/>
          </p:nvPr>
        </p:nvSpPr>
        <p:spPr>
          <a:xfrm>
            <a:off x="685800" y="1219200"/>
            <a:ext cx="7772400" cy="4876800"/>
          </a:xfrm>
        </p:spPr>
        <p:txBody>
          <a:bodyPr/>
          <a:lstStyle/>
          <a:p>
            <a:pPr>
              <a:lnSpc>
                <a:spcPct val="90000"/>
              </a:lnSpc>
            </a:pPr>
            <a:r>
              <a:rPr lang="en-US" altLang="en-US" sz="2000" dirty="0" err="1"/>
              <a:t>Trilinos</a:t>
            </a:r>
            <a:r>
              <a:rPr lang="en-US" altLang="en-US" sz="2000" dirty="0"/>
              <a:t> is a collection of </a:t>
            </a:r>
            <a:r>
              <a:rPr lang="en-US" altLang="en-US" sz="2000" i="1" dirty="0">
                <a:solidFill>
                  <a:srgbClr val="0099CC"/>
                </a:solidFill>
              </a:rPr>
              <a:t>Packages</a:t>
            </a:r>
            <a:r>
              <a:rPr lang="en-US" altLang="en-US" sz="2000" dirty="0"/>
              <a:t>.</a:t>
            </a:r>
          </a:p>
          <a:p>
            <a:pPr>
              <a:lnSpc>
                <a:spcPct val="90000"/>
              </a:lnSpc>
            </a:pPr>
            <a:r>
              <a:rPr lang="en-US" altLang="en-US" sz="2000" dirty="0"/>
              <a:t>Each package is:</a:t>
            </a:r>
          </a:p>
          <a:p>
            <a:pPr lvl="1">
              <a:lnSpc>
                <a:spcPct val="90000"/>
              </a:lnSpc>
            </a:pPr>
            <a:r>
              <a:rPr lang="en-US" altLang="en-US" sz="1800" dirty="0"/>
              <a:t>Focused on important, state-of-the-art algorithms in its problem regime.</a:t>
            </a:r>
          </a:p>
          <a:p>
            <a:pPr lvl="1">
              <a:lnSpc>
                <a:spcPct val="90000"/>
              </a:lnSpc>
            </a:pPr>
            <a:r>
              <a:rPr lang="en-US" altLang="en-US" sz="1800" dirty="0"/>
              <a:t>Developed by a small team of domain experts.</a:t>
            </a:r>
          </a:p>
          <a:p>
            <a:pPr lvl="1">
              <a:lnSpc>
                <a:spcPct val="90000"/>
              </a:lnSpc>
            </a:pPr>
            <a:r>
              <a:rPr lang="en-US" altLang="en-US" sz="1800" dirty="0"/>
              <a:t>Self-contained: No explicit dependencies on any other software packages (with some special exceptions).</a:t>
            </a:r>
          </a:p>
          <a:p>
            <a:pPr lvl="1">
              <a:lnSpc>
                <a:spcPct val="90000"/>
              </a:lnSpc>
            </a:pPr>
            <a:r>
              <a:rPr lang="en-US" altLang="en-US" sz="1800" dirty="0"/>
              <a:t>Configurable/buildable/documented on its own.</a:t>
            </a:r>
          </a:p>
          <a:p>
            <a:pPr>
              <a:lnSpc>
                <a:spcPct val="90000"/>
              </a:lnSpc>
            </a:pPr>
            <a:r>
              <a:rPr lang="en-US" altLang="en-US" sz="2000" dirty="0"/>
              <a:t>Sample packages: NOX, </a:t>
            </a:r>
            <a:r>
              <a:rPr lang="en-US" altLang="en-US" sz="2000" dirty="0" err="1"/>
              <a:t>AztecOO</a:t>
            </a:r>
            <a:r>
              <a:rPr lang="en-US" altLang="en-US" sz="2000" dirty="0"/>
              <a:t>, ML, IFPACK, </a:t>
            </a:r>
            <a:r>
              <a:rPr lang="en-US" altLang="en-US" sz="2000" dirty="0" err="1"/>
              <a:t>Meros</a:t>
            </a:r>
            <a:r>
              <a:rPr lang="en-US" altLang="en-US" sz="2000" dirty="0"/>
              <a:t>.</a:t>
            </a:r>
          </a:p>
          <a:p>
            <a:pPr>
              <a:lnSpc>
                <a:spcPct val="90000"/>
              </a:lnSpc>
            </a:pPr>
            <a:r>
              <a:rPr lang="en-US" altLang="en-US" sz="2000" dirty="0"/>
              <a:t>Special package collections: </a:t>
            </a:r>
          </a:p>
          <a:p>
            <a:pPr lvl="1">
              <a:lnSpc>
                <a:spcPct val="90000"/>
              </a:lnSpc>
            </a:pPr>
            <a:r>
              <a:rPr lang="en-US" altLang="en-US" sz="1800" dirty="0"/>
              <a:t>Petra (</a:t>
            </a:r>
            <a:r>
              <a:rPr lang="en-US" altLang="en-US" sz="1800" dirty="0" err="1"/>
              <a:t>Epetra</a:t>
            </a:r>
            <a:r>
              <a:rPr lang="en-US" altLang="en-US" sz="1800" dirty="0"/>
              <a:t>, </a:t>
            </a:r>
            <a:r>
              <a:rPr lang="en-US" altLang="en-US" sz="1800" dirty="0" err="1"/>
              <a:t>Tpetra</a:t>
            </a:r>
            <a:r>
              <a:rPr lang="en-US" altLang="en-US" sz="1800" dirty="0"/>
              <a:t>, </a:t>
            </a:r>
            <a:r>
              <a:rPr lang="en-US" altLang="en-US" sz="1800" dirty="0" err="1"/>
              <a:t>Jpetra</a:t>
            </a:r>
            <a:r>
              <a:rPr lang="en-US" altLang="en-US" sz="1800" dirty="0"/>
              <a:t>): Concrete Data Objects</a:t>
            </a:r>
          </a:p>
          <a:p>
            <a:pPr lvl="1">
              <a:lnSpc>
                <a:spcPct val="90000"/>
              </a:lnSpc>
            </a:pPr>
            <a:r>
              <a:rPr lang="en-US" altLang="en-US" sz="1800" dirty="0" err="1"/>
              <a:t>Thyra</a:t>
            </a:r>
            <a:r>
              <a:rPr lang="en-US" altLang="en-US" sz="1800" dirty="0"/>
              <a:t>: Abstract Conceptual Interfaces</a:t>
            </a:r>
          </a:p>
          <a:p>
            <a:pPr lvl="1">
              <a:lnSpc>
                <a:spcPct val="90000"/>
              </a:lnSpc>
            </a:pPr>
            <a:r>
              <a:rPr lang="en-US" altLang="en-US" sz="1800" dirty="0" err="1"/>
              <a:t>Teuchos</a:t>
            </a:r>
            <a:r>
              <a:rPr lang="en-US" altLang="en-US" sz="1800" dirty="0"/>
              <a:t>: Common Tools.</a:t>
            </a:r>
          </a:p>
          <a:p>
            <a:pPr lvl="1">
              <a:lnSpc>
                <a:spcPct val="90000"/>
              </a:lnSpc>
            </a:pPr>
            <a:r>
              <a:rPr lang="en-US" altLang="en-US" sz="1800" dirty="0" err="1"/>
              <a:t>New_package</a:t>
            </a:r>
            <a:r>
              <a:rPr lang="en-US" altLang="en-US" sz="1800" dirty="0"/>
              <a:t>: Jumpstart prototype.</a:t>
            </a:r>
          </a:p>
        </p:txBody>
      </p:sp>
    </p:spTree>
    <p:extLst>
      <p:ext uri="{BB962C8B-B14F-4D97-AF65-F5344CB8AC3E}">
        <p14:creationId xmlns:p14="http://schemas.microsoft.com/office/powerpoint/2010/main" val="1675275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6" name="Rectangle 2"/>
          <p:cNvSpPr>
            <a:spLocks noGrp="1" noChangeArrowheads="1"/>
          </p:cNvSpPr>
          <p:nvPr>
            <p:ph type="title"/>
          </p:nvPr>
        </p:nvSpPr>
        <p:spPr>
          <a:xfrm>
            <a:off x="1905000" y="152400"/>
            <a:ext cx="6096000" cy="914400"/>
          </a:xfrm>
        </p:spPr>
        <p:txBody>
          <a:bodyPr/>
          <a:lstStyle/>
          <a:p>
            <a:r>
              <a:rPr lang="it-IT" altLang="en-US" sz="3600" dirty="0">
                <a:latin typeface="Arial" charset="0"/>
              </a:rPr>
              <a:t>Trilinos Package Summary</a:t>
            </a:r>
            <a:br>
              <a:rPr lang="it-IT" altLang="en-US" sz="3600" dirty="0">
                <a:latin typeface="Arial" charset="0"/>
              </a:rPr>
            </a:br>
            <a:r>
              <a:rPr lang="it-IT" altLang="en-US" sz="1800" dirty="0">
                <a:latin typeface="Arial" charset="0"/>
              </a:rPr>
              <a:t>http://trilinos.sandia.gov</a:t>
            </a:r>
            <a:endParaRPr lang="it-IT" altLang="en-US" sz="3600" dirty="0">
              <a:latin typeface="Arial" charset="0"/>
            </a:endParaRPr>
          </a:p>
        </p:txBody>
      </p:sp>
      <p:graphicFrame>
        <p:nvGraphicFramePr>
          <p:cNvPr id="989187" name="Group 3"/>
          <p:cNvGraphicFramePr>
            <a:graphicFrameLocks noGrp="1"/>
          </p:cNvGraphicFramePr>
          <p:nvPr>
            <p:ph sz="half" idx="2"/>
          </p:nvPr>
        </p:nvGraphicFramePr>
        <p:xfrm>
          <a:off x="228600" y="1219200"/>
          <a:ext cx="8763000" cy="5547360"/>
        </p:xfrm>
        <a:graphic>
          <a:graphicData uri="http://schemas.openxmlformats.org/drawingml/2006/table">
            <a:tbl>
              <a:tblPr/>
              <a:tblGrid>
                <a:gridCol w="1550988"/>
                <a:gridCol w="2868612"/>
                <a:gridCol w="4343400"/>
              </a:tblGrid>
              <a:tr h="314325">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endParaRPr kumimoji="0" lang="en-US" altLang="en-US" sz="1400" b="0" i="0" u="none" strike="noStrike" cap="none" normalizeH="0" baseline="0" smtClean="0">
                        <a:ln>
                          <a:noFill/>
                        </a:ln>
                        <a:solidFill>
                          <a:schemeClr val="tx1"/>
                        </a:solidFill>
                        <a:effectLst/>
                        <a:latin typeface="Arial" charset="0"/>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alpha val="50000"/>
                      </a:srgbClr>
                    </a:solid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en-US" altLang="en-US" sz="1600" b="1" i="0" u="none" strike="noStrike" cap="none" normalizeH="0" baseline="0" smtClean="0">
                          <a:ln>
                            <a:noFill/>
                          </a:ln>
                          <a:solidFill>
                            <a:schemeClr val="tx1"/>
                          </a:solidFill>
                          <a:effectLst/>
                          <a:latin typeface="Arial" charset="0"/>
                        </a:rPr>
                        <a:t>Objective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alpha val="50000"/>
                      </a:srgbClr>
                    </a:solid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en-US" altLang="en-US" sz="1600" b="1" i="0" u="none" strike="noStrike" cap="none" normalizeH="0" baseline="0" smtClean="0">
                          <a:ln>
                            <a:noFill/>
                          </a:ln>
                          <a:solidFill>
                            <a:schemeClr val="tx1"/>
                          </a:solidFill>
                          <a:effectLst/>
                          <a:latin typeface="Arial" charset="0"/>
                        </a:rPr>
                        <a:t>Package(s)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alpha val="50000"/>
                      </a:srgbClr>
                    </a:solidFill>
                  </a:tcPr>
                </a:tc>
              </a:tr>
              <a:tr h="163513">
                <a:tc rowSpan="2">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en-US" altLang="en-US" sz="1400" b="1" i="0" u="none" strike="noStrike" cap="none" normalizeH="0" baseline="0" smtClean="0">
                          <a:ln>
                            <a:noFill/>
                          </a:ln>
                          <a:solidFill>
                            <a:schemeClr val="tx1"/>
                          </a:solidFill>
                          <a:effectLst/>
                          <a:latin typeface="Arial" charset="0"/>
                        </a:rPr>
                        <a:t>Discretizations</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alpha val="50000"/>
                      </a:srgbClr>
                    </a:solid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en-US" altLang="en-US" sz="1200" b="1" i="0" u="none" strike="noStrike" cap="none" normalizeH="0" baseline="0" smtClean="0">
                          <a:ln>
                            <a:noFill/>
                          </a:ln>
                          <a:solidFill>
                            <a:schemeClr val="tx1"/>
                          </a:solidFill>
                          <a:effectLst/>
                          <a:latin typeface="Arial" charset="0"/>
                        </a:rPr>
                        <a:t>Meshing &amp; Spatial Discretizations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en-US" altLang="en-US" sz="1200" b="1" i="0" u="none" strike="noStrike" cap="none" normalizeH="0" baseline="0" smtClean="0">
                          <a:ln>
                            <a:noFill/>
                          </a:ln>
                          <a:solidFill>
                            <a:schemeClr val="tx1"/>
                          </a:solidFill>
                          <a:effectLst/>
                          <a:latin typeface="Arial" charset="0"/>
                        </a:rPr>
                        <a:t>phdMesh, Intrepid, Pamgen, Sundance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1925">
                <a:tc vMerge="1">
                  <a:txBody>
                    <a:bodyPr/>
                    <a:lstStyle/>
                    <a:p>
                      <a:endParaRPr lang="en-US"/>
                    </a:p>
                  </a:txBody>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Time Integration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Rythmos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1925">
                <a:tc rowSpan="2">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en-US" altLang="en-US" sz="1400" b="1" i="0" u="none" strike="noStrike" cap="none" normalizeH="0" baseline="0" smtClean="0">
                          <a:ln>
                            <a:noFill/>
                          </a:ln>
                          <a:solidFill>
                            <a:schemeClr val="tx1"/>
                          </a:solidFill>
                          <a:effectLst/>
                          <a:latin typeface="Arial" charset="0"/>
                        </a:rPr>
                        <a:t>Methods</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alpha val="50000"/>
                      </a:srgbClr>
                    </a:solid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en-US" altLang="en-US" sz="1200" b="1" i="0" u="none" strike="noStrike" cap="none" normalizeH="0" baseline="0" smtClean="0">
                          <a:ln>
                            <a:noFill/>
                          </a:ln>
                          <a:solidFill>
                            <a:schemeClr val="tx1"/>
                          </a:solidFill>
                          <a:effectLst/>
                          <a:latin typeface="Arial" charset="0"/>
                        </a:rPr>
                        <a:t>Automatic Differentiation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en-US" altLang="en-US" sz="1200" b="1" i="0" u="none" strike="noStrike" cap="none" normalizeH="0" baseline="0" smtClean="0">
                          <a:ln>
                            <a:noFill/>
                          </a:ln>
                          <a:solidFill>
                            <a:schemeClr val="tx1"/>
                          </a:solidFill>
                          <a:effectLst/>
                          <a:latin typeface="Arial" charset="0"/>
                        </a:rPr>
                        <a:t>Sacado</a:t>
                      </a:r>
                      <a:endParaRPr kumimoji="0" lang="en-US" altLang="en-US" sz="1200" b="1" i="0" u="none" strike="noStrike" cap="none" normalizeH="0" baseline="0" smtClean="0">
                        <a:ln>
                          <a:noFill/>
                        </a:ln>
                        <a:solidFill>
                          <a:srgbClr val="FF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3513">
                <a:tc vMerge="1">
                  <a:txBody>
                    <a:bodyPr/>
                    <a:lstStyle/>
                    <a:p>
                      <a:endParaRPr lang="en-US"/>
                    </a:p>
                  </a:txBody>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en-US" altLang="en-US" sz="1200" b="1" i="0" u="none" strike="noStrike" cap="none" normalizeH="0" baseline="0" smtClean="0">
                          <a:ln>
                            <a:noFill/>
                          </a:ln>
                          <a:solidFill>
                            <a:schemeClr val="tx1"/>
                          </a:solidFill>
                          <a:effectLst/>
                          <a:latin typeface="Arial" charset="0"/>
                        </a:rPr>
                        <a:t>Mortar Methods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en-US" altLang="en-US" sz="1200" b="1" i="0" u="none" strike="noStrike" cap="none" normalizeH="0" baseline="0" smtClean="0">
                          <a:ln>
                            <a:noFill/>
                          </a:ln>
                          <a:solidFill>
                            <a:schemeClr val="tx1"/>
                          </a:solidFill>
                          <a:effectLst/>
                          <a:latin typeface="Arial" charset="0"/>
                        </a:rPr>
                        <a:t>Moertel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1925">
                <a:tc rowSpan="5">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en-US" altLang="en-US" sz="1600" b="1" i="0" u="none" strike="noStrike" cap="none" normalizeH="0" baseline="0" smtClean="0">
                          <a:ln>
                            <a:noFill/>
                          </a:ln>
                          <a:solidFill>
                            <a:schemeClr val="tx1"/>
                          </a:solidFill>
                          <a:effectLst/>
                          <a:latin typeface="Arial" charset="0"/>
                        </a:rPr>
                        <a:t>Core</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alpha val="50000"/>
                      </a:srgbClr>
                    </a:solid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Linear algebra objects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Epetra, Jpetra, Tpetra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1925">
                <a:tc vMerge="1">
                  <a:txBody>
                    <a:bodyPr/>
                    <a:lstStyle/>
                    <a:p>
                      <a:endParaRPr lang="en-US"/>
                    </a:p>
                  </a:txBody>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Abstract interfaces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Thyra, Stratimikos, RTOp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1925">
                <a:tc vMerge="1">
                  <a:txBody>
                    <a:bodyPr/>
                    <a:lstStyle/>
                    <a:p>
                      <a:endParaRPr lang="en-US"/>
                    </a:p>
                  </a:txBody>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Load Balancing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Zoltan, Isorropia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1925">
                <a:tc vMerge="1">
                  <a:txBody>
                    <a:bodyPr/>
                    <a:lstStyle/>
                    <a:p>
                      <a:endParaRPr lang="en-US"/>
                    </a:p>
                  </a:txBody>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“Skins”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PyTrilinos, WebTrilinos, Star-P, ForTrilinos, CTrilinos</a:t>
                      </a:r>
                      <a:endParaRPr kumimoji="0" lang="it-IT" altLang="en-US" sz="1200" b="1" i="1"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1925">
                <a:tc vMerge="1">
                  <a:txBody>
                    <a:bodyPr/>
                    <a:lstStyle/>
                    <a:p>
                      <a:endParaRPr lang="en-US"/>
                    </a:p>
                  </a:txBody>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C++ utilities, I/O, thread API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Teuchos, EpetraExt, Kokkos, Triutils, TPI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1925">
                <a:tc rowSpan="10">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en-US" altLang="en-US" sz="1400" b="1" i="0" u="none" strike="noStrike" cap="none" normalizeH="0" baseline="0" smtClean="0">
                          <a:ln>
                            <a:noFill/>
                          </a:ln>
                          <a:solidFill>
                            <a:schemeClr val="tx1"/>
                          </a:solidFill>
                          <a:effectLst/>
                          <a:latin typeface="Arial" charset="0"/>
                        </a:rPr>
                        <a:t>Solvers</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CCFF">
                        <a:alpha val="50000"/>
                      </a:srgbClr>
                    </a:solid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Iterative (Krylov) linear solvers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AztecOO, Belos, Komplex</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1925">
                <a:tc vMerge="1">
                  <a:txBody>
                    <a:bodyPr/>
                    <a:lstStyle/>
                    <a:p>
                      <a:endParaRPr lang="en-US"/>
                    </a:p>
                  </a:txBody>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Direct sparse linear solvers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Amesos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1925">
                <a:tc vMerge="1">
                  <a:txBody>
                    <a:bodyPr/>
                    <a:lstStyle/>
                    <a:p>
                      <a:endParaRPr lang="en-US"/>
                    </a:p>
                  </a:txBody>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Direct dense linear solvers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Epetra, Teuchos, Pliris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1925">
                <a:tc vMerge="1">
                  <a:txBody>
                    <a:bodyPr/>
                    <a:lstStyle/>
                    <a:p>
                      <a:endParaRPr lang="en-US"/>
                    </a:p>
                  </a:txBody>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Iterative eigenvalue solvers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Anasazi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1925">
                <a:tc vMerge="1">
                  <a:txBody>
                    <a:bodyPr/>
                    <a:lstStyle/>
                    <a:p>
                      <a:endParaRPr lang="en-US"/>
                    </a:p>
                  </a:txBody>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ILU-type preconditioners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AztecOO, IFPACK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3513">
                <a:tc vMerge="1">
                  <a:txBody>
                    <a:bodyPr/>
                    <a:lstStyle/>
                    <a:p>
                      <a:endParaRPr lang="en-US"/>
                    </a:p>
                  </a:txBody>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Multilevel preconditioners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ML, CLAPS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3513">
                <a:tc vMerge="1">
                  <a:txBody>
                    <a:bodyPr/>
                    <a:lstStyle/>
                    <a:p>
                      <a:endParaRPr lang="en-US"/>
                    </a:p>
                  </a:txBody>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Block preconditioners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Meros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3513">
                <a:tc vMerge="1">
                  <a:txBody>
                    <a:bodyPr/>
                    <a:lstStyle/>
                    <a:p>
                      <a:endParaRPr lang="en-US"/>
                    </a:p>
                  </a:txBody>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Nonlinear system solvers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NOX, LOCA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3050">
                <a:tc vMerge="1">
                  <a:txBody>
                    <a:bodyPr/>
                    <a:lstStyle/>
                    <a:p>
                      <a:endParaRPr lang="en-US"/>
                    </a:p>
                  </a:txBody>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Optimization (SAND)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MOOCHO, Aristos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3513">
                <a:tc vMerge="1">
                  <a:txBody>
                    <a:bodyPr/>
                    <a:lstStyle/>
                    <a:p>
                      <a:endParaRPr lang="en-US"/>
                    </a:p>
                  </a:txBody>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Stochastic PDEs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Stokhos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89258" name="Oval 74"/>
          <p:cNvSpPr>
            <a:spLocks noChangeArrowheads="1"/>
          </p:cNvSpPr>
          <p:nvPr/>
        </p:nvSpPr>
        <p:spPr bwMode="auto">
          <a:xfrm>
            <a:off x="4648200" y="2590800"/>
            <a:ext cx="609600" cy="3810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259" name="Oval 75"/>
          <p:cNvSpPr>
            <a:spLocks noChangeArrowheads="1"/>
          </p:cNvSpPr>
          <p:nvPr/>
        </p:nvSpPr>
        <p:spPr bwMode="auto">
          <a:xfrm>
            <a:off x="5715000" y="2590800"/>
            <a:ext cx="762000" cy="3810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260" name="Oval 76"/>
          <p:cNvSpPr>
            <a:spLocks noChangeArrowheads="1"/>
          </p:cNvSpPr>
          <p:nvPr/>
        </p:nvSpPr>
        <p:spPr bwMode="auto">
          <a:xfrm>
            <a:off x="6172200" y="3657600"/>
            <a:ext cx="685800" cy="3810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261" name="Line 77"/>
          <p:cNvSpPr>
            <a:spLocks noChangeShapeType="1"/>
          </p:cNvSpPr>
          <p:nvPr/>
        </p:nvSpPr>
        <p:spPr bwMode="auto">
          <a:xfrm>
            <a:off x="6172200" y="2971800"/>
            <a:ext cx="228600" cy="685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95329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 name="Text Box 10"/>
          <p:cNvSpPr txBox="1">
            <a:spLocks noChangeArrowheads="1"/>
          </p:cNvSpPr>
          <p:nvPr/>
        </p:nvSpPr>
        <p:spPr bwMode="auto">
          <a:xfrm>
            <a:off x="0" y="1143000"/>
            <a:ext cx="4343400" cy="21236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800" b="1" u="sng" dirty="0">
                <a:solidFill>
                  <a:schemeClr val="tx2"/>
                </a:solidFill>
              </a:rPr>
              <a:t>Embedded Nonlinear Analysis Tools</a:t>
            </a:r>
            <a:r>
              <a:rPr lang="en-US" altLang="en-US" sz="1800" b="1" dirty="0">
                <a:solidFill>
                  <a:schemeClr val="tx2"/>
                </a:solidFill>
              </a:rPr>
              <a:t> Capability Area</a:t>
            </a:r>
          </a:p>
          <a:p>
            <a:pPr lvl="1">
              <a:buFontTx/>
              <a:buChar char="•"/>
            </a:pPr>
            <a:r>
              <a:rPr lang="en-US" altLang="en-US" sz="1600" dirty="0" smtClean="0">
                <a:solidFill>
                  <a:schemeClr val="accent2"/>
                </a:solidFill>
              </a:rPr>
              <a:t>solution </a:t>
            </a:r>
            <a:r>
              <a:rPr lang="en-US" altLang="en-US" sz="1600" dirty="0">
                <a:solidFill>
                  <a:schemeClr val="accent2"/>
                </a:solidFill>
              </a:rPr>
              <a:t>of nonlinear equations</a:t>
            </a:r>
          </a:p>
          <a:p>
            <a:pPr lvl="1">
              <a:buFontTx/>
              <a:buChar char="•"/>
            </a:pPr>
            <a:r>
              <a:rPr lang="en-US" altLang="en-US" sz="1600" dirty="0">
                <a:solidFill>
                  <a:schemeClr val="accent2"/>
                </a:solidFill>
              </a:rPr>
              <a:t>time integration</a:t>
            </a:r>
          </a:p>
          <a:p>
            <a:pPr lvl="1">
              <a:buFontTx/>
              <a:buChar char="•"/>
            </a:pPr>
            <a:r>
              <a:rPr lang="en-US" altLang="en-US" sz="1600" dirty="0">
                <a:solidFill>
                  <a:schemeClr val="accent2"/>
                </a:solidFill>
              </a:rPr>
              <a:t>bifurcation tracking / stability analysis</a:t>
            </a:r>
          </a:p>
          <a:p>
            <a:pPr lvl="1">
              <a:buFontTx/>
              <a:buChar char="•"/>
            </a:pPr>
            <a:r>
              <a:rPr lang="en-US" altLang="en-US" sz="1600" dirty="0">
                <a:solidFill>
                  <a:schemeClr val="accent2"/>
                </a:solidFill>
              </a:rPr>
              <a:t>parameter continuation</a:t>
            </a:r>
          </a:p>
          <a:p>
            <a:pPr lvl="1">
              <a:buFontTx/>
              <a:buChar char="•"/>
            </a:pPr>
            <a:r>
              <a:rPr lang="en-US" altLang="en-US" sz="1600" dirty="0">
                <a:solidFill>
                  <a:schemeClr val="accent2"/>
                </a:solidFill>
              </a:rPr>
              <a:t>optimization (PDE-constrained)</a:t>
            </a:r>
          </a:p>
          <a:p>
            <a:pPr lvl="1">
              <a:buFontTx/>
              <a:buChar char="•"/>
            </a:pPr>
            <a:r>
              <a:rPr lang="en-US" altLang="en-US" sz="1600" dirty="0">
                <a:solidFill>
                  <a:schemeClr val="accent2"/>
                </a:solidFill>
              </a:rPr>
              <a:t>uncertainty quantification</a:t>
            </a:r>
          </a:p>
        </p:txBody>
      </p:sp>
      <p:sp>
        <p:nvSpPr>
          <p:cNvPr id="4107" name="Text Box 11"/>
          <p:cNvSpPr txBox="1">
            <a:spLocks noChangeArrowheads="1"/>
          </p:cNvSpPr>
          <p:nvPr/>
        </p:nvSpPr>
        <p:spPr bwMode="auto">
          <a:xfrm>
            <a:off x="4343400" y="1143000"/>
            <a:ext cx="4724400" cy="273921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800" b="1" dirty="0"/>
              <a:t>Governing Philosophy: “Analysis beyond Simulation,” </a:t>
            </a:r>
          </a:p>
          <a:p>
            <a:r>
              <a:rPr lang="en-US" altLang="en-US" sz="1200" i="1" dirty="0"/>
              <a:t>Goal: to automate many computational analysis and design tasks using good algorithms and good math, replacing trial-and-error or repeated simulation.</a:t>
            </a:r>
          </a:p>
          <a:p>
            <a:pPr lvl="1">
              <a:buFontTx/>
              <a:buChar char="•"/>
            </a:pPr>
            <a:r>
              <a:rPr lang="en-US" altLang="en-US" sz="1600" dirty="0">
                <a:solidFill>
                  <a:srgbClr val="A50021"/>
                </a:solidFill>
              </a:rPr>
              <a:t>parameter studies</a:t>
            </a:r>
          </a:p>
          <a:p>
            <a:pPr lvl="1">
              <a:buFontTx/>
              <a:buChar char="•"/>
            </a:pPr>
            <a:r>
              <a:rPr lang="en-US" altLang="en-US" sz="1600" dirty="0">
                <a:solidFill>
                  <a:srgbClr val="A50021"/>
                </a:solidFill>
              </a:rPr>
              <a:t>sensitivity analysis</a:t>
            </a:r>
          </a:p>
          <a:p>
            <a:pPr lvl="1">
              <a:buFontTx/>
              <a:buChar char="•"/>
            </a:pPr>
            <a:r>
              <a:rPr lang="en-US" altLang="en-US" sz="1600" dirty="0">
                <a:solidFill>
                  <a:srgbClr val="A50021"/>
                </a:solidFill>
              </a:rPr>
              <a:t>calibration</a:t>
            </a:r>
          </a:p>
          <a:p>
            <a:pPr lvl="1">
              <a:buFontTx/>
              <a:buChar char="•"/>
            </a:pPr>
            <a:r>
              <a:rPr lang="en-US" altLang="en-US" sz="1600" dirty="0">
                <a:solidFill>
                  <a:srgbClr val="A50021"/>
                </a:solidFill>
              </a:rPr>
              <a:t>optimization</a:t>
            </a:r>
          </a:p>
          <a:p>
            <a:pPr lvl="1">
              <a:buFontTx/>
              <a:buChar char="•"/>
            </a:pPr>
            <a:r>
              <a:rPr lang="en-US" altLang="en-US" sz="1600" dirty="0">
                <a:solidFill>
                  <a:srgbClr val="A50021"/>
                </a:solidFill>
              </a:rPr>
              <a:t>error control in transient integration</a:t>
            </a:r>
          </a:p>
          <a:p>
            <a:pPr lvl="1">
              <a:buFontTx/>
              <a:buChar char="•"/>
            </a:pPr>
            <a:r>
              <a:rPr lang="en-US" altLang="en-US" sz="1600" dirty="0">
                <a:solidFill>
                  <a:srgbClr val="A50021"/>
                </a:solidFill>
              </a:rPr>
              <a:t>locating </a:t>
            </a:r>
            <a:r>
              <a:rPr lang="en-US" altLang="en-US" sz="1600" dirty="0" smtClean="0">
                <a:solidFill>
                  <a:srgbClr val="A50021"/>
                </a:solidFill>
              </a:rPr>
              <a:t>instabilities</a:t>
            </a:r>
            <a:endParaRPr lang="en-US" altLang="en-US" sz="1600" dirty="0">
              <a:solidFill>
                <a:srgbClr val="A50021"/>
              </a:solidFill>
            </a:endParaRPr>
          </a:p>
        </p:txBody>
      </p:sp>
      <p:sp>
        <p:nvSpPr>
          <p:cNvPr id="4108" name="Text Box 12"/>
          <p:cNvSpPr txBox="1">
            <a:spLocks noChangeArrowheads="1"/>
          </p:cNvSpPr>
          <p:nvPr/>
        </p:nvSpPr>
        <p:spPr bwMode="auto">
          <a:xfrm>
            <a:off x="26894" y="3200400"/>
            <a:ext cx="4114800" cy="107950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r>
              <a:rPr lang="en-US" altLang="en-US" sz="1600" dirty="0" err="1"/>
              <a:t>Trilinos</a:t>
            </a:r>
            <a:r>
              <a:rPr lang="en-US" altLang="en-US" sz="1600" dirty="0"/>
              <a:t> Strategic Goals that we align with:</a:t>
            </a:r>
          </a:p>
          <a:p>
            <a:pPr lvl="1">
              <a:buFontTx/>
              <a:buAutoNum type="arabicPeriod"/>
            </a:pPr>
            <a:r>
              <a:rPr lang="en-US" altLang="en-US" sz="1600" b="1" dirty="0">
                <a:solidFill>
                  <a:srgbClr val="666633"/>
                </a:solidFill>
              </a:rPr>
              <a:t>Full Vertical Coverage </a:t>
            </a:r>
          </a:p>
          <a:p>
            <a:pPr lvl="1">
              <a:buFontTx/>
              <a:buAutoNum type="arabicPeriod"/>
            </a:pPr>
            <a:r>
              <a:rPr lang="en-US" altLang="en-US" sz="1600" dirty="0">
                <a:solidFill>
                  <a:srgbClr val="666633"/>
                </a:solidFill>
              </a:rPr>
              <a:t>Hardened Solvers</a:t>
            </a:r>
          </a:p>
          <a:p>
            <a:pPr lvl="1">
              <a:buFontTx/>
              <a:buAutoNum type="arabicPeriod"/>
            </a:pPr>
            <a:r>
              <a:rPr lang="en-US" altLang="en-US" sz="1600" dirty="0">
                <a:solidFill>
                  <a:srgbClr val="666633"/>
                </a:solidFill>
              </a:rPr>
              <a:t>Scalability</a:t>
            </a:r>
          </a:p>
        </p:txBody>
      </p:sp>
      <p:sp>
        <p:nvSpPr>
          <p:cNvPr id="4112" name="Rectangle 16"/>
          <p:cNvSpPr>
            <a:spLocks noChangeArrowheads="1"/>
          </p:cNvSpPr>
          <p:nvPr/>
        </p:nvSpPr>
        <p:spPr bwMode="auto">
          <a:xfrm>
            <a:off x="7016750" y="9525"/>
            <a:ext cx="1917700" cy="346075"/>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r>
              <a:rPr lang="en-US" altLang="en-US" sz="1600">
                <a:solidFill>
                  <a:schemeClr val="bg2"/>
                </a:solidFill>
              </a:rPr>
              <a:t>SAND2008-7504P</a:t>
            </a:r>
            <a:r>
              <a:rPr lang="en-US" altLang="en-US" sz="1600"/>
              <a:t> </a:t>
            </a:r>
          </a:p>
        </p:txBody>
      </p:sp>
      <p:sp>
        <p:nvSpPr>
          <p:cNvPr id="7" name="Shape 214018"/>
          <p:cNvSpPr txBox="1">
            <a:spLocks noChangeArrowheads="1"/>
          </p:cNvSpPr>
          <p:nvPr/>
        </p:nvSpPr>
        <p:spPr bwMode="auto">
          <a:xfrm>
            <a:off x="0" y="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rgbClr val="013A81"/>
                </a:solidFill>
                <a:latin typeface="+mj-lt"/>
                <a:ea typeface="MS PGothic" pitchFamily="34" charset="-128"/>
                <a:cs typeface="ＭＳ Ｐゴシック" charset="-128"/>
              </a:defRPr>
            </a:lvl1pPr>
            <a:lvl2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2pPr>
            <a:lvl3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3pPr>
            <a:lvl4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4pPr>
            <a:lvl5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5pPr>
            <a:lvl6pPr marL="457200" algn="ctr" rtl="0" fontAlgn="base">
              <a:spcBef>
                <a:spcPct val="0"/>
              </a:spcBef>
              <a:spcAft>
                <a:spcPct val="0"/>
              </a:spcAft>
              <a:defRPr sz="4000">
                <a:solidFill>
                  <a:srgbClr val="013A81"/>
                </a:solidFill>
                <a:latin typeface="Chalet-LondonNineteenEighty" charset="0"/>
              </a:defRPr>
            </a:lvl6pPr>
            <a:lvl7pPr marL="914400" algn="ctr" rtl="0" fontAlgn="base">
              <a:spcBef>
                <a:spcPct val="0"/>
              </a:spcBef>
              <a:spcAft>
                <a:spcPct val="0"/>
              </a:spcAft>
              <a:defRPr sz="4000">
                <a:solidFill>
                  <a:srgbClr val="013A81"/>
                </a:solidFill>
                <a:latin typeface="Chalet-LondonNineteenEighty" charset="0"/>
              </a:defRPr>
            </a:lvl7pPr>
            <a:lvl8pPr marL="1371600" algn="ctr" rtl="0" fontAlgn="base">
              <a:spcBef>
                <a:spcPct val="0"/>
              </a:spcBef>
              <a:spcAft>
                <a:spcPct val="0"/>
              </a:spcAft>
              <a:defRPr sz="4000">
                <a:solidFill>
                  <a:srgbClr val="013A81"/>
                </a:solidFill>
                <a:latin typeface="Chalet-LondonNineteenEighty" charset="0"/>
              </a:defRPr>
            </a:lvl8pPr>
            <a:lvl9pPr marL="1828800" algn="ctr" rtl="0" fontAlgn="base">
              <a:spcBef>
                <a:spcPct val="0"/>
              </a:spcBef>
              <a:spcAft>
                <a:spcPct val="0"/>
              </a:spcAft>
              <a:defRPr sz="4000">
                <a:solidFill>
                  <a:srgbClr val="013A81"/>
                </a:solidFill>
                <a:latin typeface="Chalet-LondonNineteenEighty" charset="0"/>
              </a:defRPr>
            </a:lvl9pPr>
          </a:lstStyle>
          <a:p>
            <a:pPr eaLnBrk="1" hangingPunct="1"/>
            <a:r>
              <a:rPr lang="en-US" altLang="en-US" sz="2000" kern="0" dirty="0" smtClean="0"/>
              <a:t>Example: </a:t>
            </a:r>
            <a:r>
              <a:rPr lang="en-US" altLang="en-US" sz="2000" kern="0" dirty="0" err="1" smtClean="0"/>
              <a:t>Trilinos’s</a:t>
            </a:r>
            <a:r>
              <a:rPr lang="en-US" altLang="en-US" sz="2000" kern="0" dirty="0"/>
              <a:t> </a:t>
            </a:r>
            <a:r>
              <a:rPr lang="en-US" altLang="en-US" sz="2000" kern="0" dirty="0" smtClean="0"/>
              <a:t>Nonlinear </a:t>
            </a:r>
            <a:r>
              <a:rPr lang="en-US" altLang="en-US" sz="2000" kern="0" dirty="0"/>
              <a:t>Analysis Tools  </a:t>
            </a:r>
            <a:endParaRPr lang="en-US" sz="2000" kern="0" dirty="0" smtClean="0"/>
          </a:p>
        </p:txBody>
      </p:sp>
    </p:spTree>
    <p:extLst>
      <p:ext uri="{BB962C8B-B14F-4D97-AF65-F5344CB8AC3E}">
        <p14:creationId xmlns:p14="http://schemas.microsoft.com/office/powerpoint/2010/main" val="125996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7" grpId="0" animBg="1"/>
      <p:bldP spid="410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533400" y="152400"/>
            <a:ext cx="6858000" cy="646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658938" algn="l"/>
              </a:tabLst>
              <a:defRPr>
                <a:solidFill>
                  <a:schemeClr val="tx1"/>
                </a:solidFill>
                <a:latin typeface="Arial" charset="0"/>
              </a:defRPr>
            </a:lvl1pPr>
            <a:lvl2pPr>
              <a:tabLst>
                <a:tab pos="1658938" algn="l"/>
              </a:tabLst>
              <a:defRPr>
                <a:solidFill>
                  <a:schemeClr val="tx1"/>
                </a:solidFill>
                <a:latin typeface="Arial" charset="0"/>
              </a:defRPr>
            </a:lvl2pPr>
            <a:lvl3pPr>
              <a:tabLst>
                <a:tab pos="1658938" algn="l"/>
              </a:tabLst>
              <a:defRPr>
                <a:solidFill>
                  <a:schemeClr val="tx1"/>
                </a:solidFill>
                <a:latin typeface="Arial" charset="0"/>
              </a:defRPr>
            </a:lvl3pPr>
            <a:lvl4pPr>
              <a:tabLst>
                <a:tab pos="1658938" algn="l"/>
              </a:tabLst>
              <a:defRPr>
                <a:solidFill>
                  <a:schemeClr val="tx1"/>
                </a:solidFill>
                <a:latin typeface="Arial" charset="0"/>
              </a:defRPr>
            </a:lvl4pPr>
            <a:lvl5pPr>
              <a:tabLst>
                <a:tab pos="1658938" algn="l"/>
              </a:tabLst>
              <a:defRPr>
                <a:solidFill>
                  <a:schemeClr val="tx1"/>
                </a:solidFill>
                <a:latin typeface="Arial" charset="0"/>
              </a:defRPr>
            </a:lvl5pPr>
            <a:lvl6pPr fontAlgn="base">
              <a:spcBef>
                <a:spcPct val="0"/>
              </a:spcBef>
              <a:spcAft>
                <a:spcPct val="0"/>
              </a:spcAft>
              <a:tabLst>
                <a:tab pos="1658938" algn="l"/>
              </a:tabLst>
              <a:defRPr>
                <a:solidFill>
                  <a:schemeClr val="tx1"/>
                </a:solidFill>
                <a:latin typeface="Arial" charset="0"/>
              </a:defRPr>
            </a:lvl6pPr>
            <a:lvl7pPr fontAlgn="base">
              <a:spcBef>
                <a:spcPct val="0"/>
              </a:spcBef>
              <a:spcAft>
                <a:spcPct val="0"/>
              </a:spcAft>
              <a:tabLst>
                <a:tab pos="1658938" algn="l"/>
              </a:tabLst>
              <a:defRPr>
                <a:solidFill>
                  <a:schemeClr val="tx1"/>
                </a:solidFill>
                <a:latin typeface="Arial" charset="0"/>
              </a:defRPr>
            </a:lvl7pPr>
            <a:lvl8pPr fontAlgn="base">
              <a:spcBef>
                <a:spcPct val="0"/>
              </a:spcBef>
              <a:spcAft>
                <a:spcPct val="0"/>
              </a:spcAft>
              <a:tabLst>
                <a:tab pos="1658938" algn="l"/>
              </a:tabLst>
              <a:defRPr>
                <a:solidFill>
                  <a:schemeClr val="tx1"/>
                </a:solidFill>
                <a:latin typeface="Arial" charset="0"/>
              </a:defRPr>
            </a:lvl8pPr>
            <a:lvl9pPr fontAlgn="base">
              <a:spcBef>
                <a:spcPct val="0"/>
              </a:spcBef>
              <a:spcAft>
                <a:spcPct val="0"/>
              </a:spcAft>
              <a:tabLst>
                <a:tab pos="1658938" algn="l"/>
              </a:tabLst>
              <a:defRPr>
                <a:solidFill>
                  <a:schemeClr val="tx1"/>
                </a:solidFill>
                <a:latin typeface="Arial" charset="0"/>
              </a:defRPr>
            </a:lvl9pPr>
          </a:lstStyle>
          <a:p>
            <a:r>
              <a:rPr lang="en-US" altLang="en-US" sz="1600" b="1" dirty="0" err="1" smtClean="0"/>
              <a:t>Exmaple</a:t>
            </a:r>
            <a:r>
              <a:rPr lang="en-US" altLang="en-US" sz="1600" b="1" dirty="0" smtClean="0"/>
              <a:t>: Math for Embedded </a:t>
            </a:r>
            <a:r>
              <a:rPr lang="en-US" altLang="en-US" sz="1600" b="1" dirty="0"/>
              <a:t>Nonlinear Analysis Capabilities:</a:t>
            </a:r>
          </a:p>
          <a:p>
            <a:r>
              <a:rPr lang="en-US" altLang="en-US" sz="800" dirty="0">
                <a:solidFill>
                  <a:schemeClr val="accent2"/>
                </a:solidFill>
              </a:rPr>
              <a:t>	</a:t>
            </a:r>
          </a:p>
          <a:p>
            <a:endParaRPr lang="en-US" altLang="en-US" sz="1800" b="1" dirty="0" smtClean="0">
              <a:solidFill>
                <a:schemeClr val="accent2"/>
              </a:solidFill>
            </a:endParaRPr>
          </a:p>
          <a:p>
            <a:r>
              <a:rPr lang="en-US" altLang="en-US" sz="1800" b="1" dirty="0" smtClean="0">
                <a:solidFill>
                  <a:schemeClr val="accent2"/>
                </a:solidFill>
              </a:rPr>
              <a:t>Nonlinear </a:t>
            </a:r>
            <a:r>
              <a:rPr lang="en-US" altLang="en-US" sz="1800" b="1" dirty="0">
                <a:solidFill>
                  <a:schemeClr val="accent2"/>
                </a:solidFill>
              </a:rPr>
              <a:t>Solver (NOX):</a:t>
            </a:r>
          </a:p>
          <a:p>
            <a:endParaRPr lang="en-US" altLang="en-US" sz="1800" dirty="0">
              <a:solidFill>
                <a:schemeClr val="accent2"/>
              </a:solidFill>
            </a:endParaRPr>
          </a:p>
          <a:p>
            <a:endParaRPr lang="en-US" altLang="en-US" sz="1800" dirty="0">
              <a:solidFill>
                <a:schemeClr val="accent2"/>
              </a:solidFill>
            </a:endParaRPr>
          </a:p>
          <a:p>
            <a:r>
              <a:rPr lang="en-US" altLang="en-US" sz="1800" b="1" dirty="0">
                <a:solidFill>
                  <a:schemeClr val="accent2"/>
                </a:solidFill>
              </a:rPr>
              <a:t>Time Integration (</a:t>
            </a:r>
            <a:r>
              <a:rPr lang="en-US" altLang="en-US" sz="1800" b="1" dirty="0" err="1">
                <a:solidFill>
                  <a:schemeClr val="accent2"/>
                </a:solidFill>
              </a:rPr>
              <a:t>Rythmos</a:t>
            </a:r>
            <a:r>
              <a:rPr lang="en-US" altLang="en-US" sz="1800" b="1" dirty="0">
                <a:solidFill>
                  <a:schemeClr val="accent2"/>
                </a:solidFill>
              </a:rPr>
              <a:t>):</a:t>
            </a:r>
            <a:endParaRPr lang="en-US" altLang="en-US" sz="1800" dirty="0">
              <a:solidFill>
                <a:schemeClr val="accent2"/>
              </a:solidFill>
            </a:endParaRPr>
          </a:p>
          <a:p>
            <a:endParaRPr lang="en-US" altLang="en-US" sz="1800" dirty="0">
              <a:solidFill>
                <a:schemeClr val="accent2"/>
              </a:solidFill>
            </a:endParaRPr>
          </a:p>
          <a:p>
            <a:endParaRPr lang="en-US" altLang="en-US" sz="1800" dirty="0">
              <a:solidFill>
                <a:schemeClr val="accent2"/>
              </a:solidFill>
            </a:endParaRPr>
          </a:p>
          <a:p>
            <a:r>
              <a:rPr lang="en-US" altLang="en-US" sz="1800" b="1" dirty="0">
                <a:solidFill>
                  <a:schemeClr val="accent2"/>
                </a:solidFill>
              </a:rPr>
              <a:t>Bifurcation Tracking / Constraint Enforcement (LOCA):</a:t>
            </a:r>
            <a:endParaRPr lang="en-US" altLang="en-US" sz="1800" dirty="0">
              <a:solidFill>
                <a:schemeClr val="accent2"/>
              </a:solidFill>
            </a:endParaRPr>
          </a:p>
          <a:p>
            <a:endParaRPr lang="en-US" altLang="en-US" sz="1800" b="1" dirty="0">
              <a:solidFill>
                <a:schemeClr val="accent2"/>
              </a:solidFill>
            </a:endParaRPr>
          </a:p>
          <a:p>
            <a:endParaRPr lang="en-US" altLang="en-US" sz="1800" b="1" dirty="0">
              <a:solidFill>
                <a:schemeClr val="accent2"/>
              </a:solidFill>
            </a:endParaRPr>
          </a:p>
          <a:p>
            <a:endParaRPr lang="en-US" altLang="en-US" sz="1800" b="1" dirty="0">
              <a:solidFill>
                <a:schemeClr val="accent2"/>
              </a:solidFill>
            </a:endParaRPr>
          </a:p>
          <a:p>
            <a:r>
              <a:rPr lang="en-US" altLang="en-US" sz="1800" b="1" dirty="0">
                <a:solidFill>
                  <a:schemeClr val="accent2"/>
                </a:solidFill>
              </a:rPr>
              <a:t>Parameter Continuation (LOCA):</a:t>
            </a:r>
            <a:endParaRPr lang="en-US" altLang="en-US" sz="1800" dirty="0">
              <a:solidFill>
                <a:schemeClr val="accent2"/>
              </a:solidFill>
            </a:endParaRPr>
          </a:p>
          <a:p>
            <a:endParaRPr lang="en-US" altLang="en-US" sz="1800" b="1" dirty="0">
              <a:solidFill>
                <a:schemeClr val="accent2"/>
              </a:solidFill>
            </a:endParaRPr>
          </a:p>
          <a:p>
            <a:endParaRPr lang="en-US" altLang="en-US" sz="1800" b="1" dirty="0">
              <a:solidFill>
                <a:schemeClr val="accent2"/>
              </a:solidFill>
            </a:endParaRPr>
          </a:p>
          <a:p>
            <a:r>
              <a:rPr lang="en-US" altLang="en-US" sz="1800" b="1" dirty="0">
                <a:solidFill>
                  <a:schemeClr val="accent2"/>
                </a:solidFill>
              </a:rPr>
              <a:t>Stability Analysis (</a:t>
            </a:r>
            <a:r>
              <a:rPr lang="en-US" altLang="en-US" sz="1800" b="1" dirty="0" err="1">
                <a:solidFill>
                  <a:schemeClr val="accent2"/>
                </a:solidFill>
              </a:rPr>
              <a:t>LOCA</a:t>
            </a:r>
            <a:r>
              <a:rPr lang="en-US" altLang="en-US" sz="1800" b="1" dirty="0" err="1">
                <a:solidFill>
                  <a:schemeClr val="accent2"/>
                </a:solidFill>
                <a:sym typeface="Wingdings" pitchFamily="48" charset="2"/>
              </a:rPr>
              <a:t></a:t>
            </a:r>
            <a:r>
              <a:rPr lang="en-US" altLang="en-US" sz="1800" b="1" dirty="0" err="1">
                <a:solidFill>
                  <a:schemeClr val="accent2"/>
                </a:solidFill>
              </a:rPr>
              <a:t>Anasazi</a:t>
            </a:r>
            <a:r>
              <a:rPr lang="en-US" altLang="en-US" sz="1800" b="1" dirty="0">
                <a:solidFill>
                  <a:schemeClr val="accent2"/>
                </a:solidFill>
              </a:rPr>
              <a:t>):</a:t>
            </a:r>
          </a:p>
          <a:p>
            <a:endParaRPr lang="en-US" altLang="en-US" sz="2000" b="1" dirty="0">
              <a:solidFill>
                <a:schemeClr val="accent2"/>
              </a:solidFill>
            </a:endParaRPr>
          </a:p>
          <a:p>
            <a:endParaRPr lang="en-US" altLang="en-US" sz="2000" b="1" dirty="0">
              <a:solidFill>
                <a:schemeClr val="accent2"/>
              </a:solidFill>
            </a:endParaRPr>
          </a:p>
          <a:p>
            <a:r>
              <a:rPr lang="en-US" altLang="en-US" sz="2000" b="1" dirty="0">
                <a:solidFill>
                  <a:schemeClr val="accent2"/>
                </a:solidFill>
              </a:rPr>
              <a:t>PDE-Constrained Optimization (</a:t>
            </a:r>
            <a:r>
              <a:rPr lang="en-US" altLang="en-US" sz="2000" b="1" dirty="0" err="1">
                <a:solidFill>
                  <a:schemeClr val="accent2"/>
                </a:solidFill>
              </a:rPr>
              <a:t>Moocho</a:t>
            </a:r>
            <a:r>
              <a:rPr lang="en-US" altLang="en-US" sz="2000" b="1" dirty="0">
                <a:solidFill>
                  <a:schemeClr val="accent2"/>
                </a:solidFill>
              </a:rPr>
              <a:t>/Aristos):</a:t>
            </a:r>
          </a:p>
          <a:p>
            <a:endParaRPr lang="en-US" altLang="en-US" sz="2000" b="1" dirty="0">
              <a:solidFill>
                <a:schemeClr val="accent2"/>
              </a:solidFill>
            </a:endParaRPr>
          </a:p>
          <a:p>
            <a:endParaRPr lang="en-US" altLang="en-US" sz="2000" b="1" dirty="0">
              <a:solidFill>
                <a:schemeClr val="accent2"/>
              </a:solidFill>
            </a:endParaRPr>
          </a:p>
          <a:p>
            <a:r>
              <a:rPr lang="en-US" altLang="en-US" sz="2000" b="1" dirty="0">
                <a:solidFill>
                  <a:schemeClr val="accent2"/>
                </a:solidFill>
              </a:rPr>
              <a:t>Embedded UQ (</a:t>
            </a:r>
            <a:r>
              <a:rPr lang="en-US" altLang="en-US" sz="2000" b="1" dirty="0" err="1">
                <a:solidFill>
                  <a:schemeClr val="accent2"/>
                </a:solidFill>
              </a:rPr>
              <a:t>Stokhos</a:t>
            </a:r>
            <a:r>
              <a:rPr lang="en-US" altLang="en-US" sz="2000" b="1" dirty="0">
                <a:solidFill>
                  <a:schemeClr val="accent2"/>
                </a:solidFill>
              </a:rPr>
              <a:t>):</a:t>
            </a:r>
          </a:p>
        </p:txBody>
      </p:sp>
      <p:pic>
        <p:nvPicPr>
          <p:cNvPr id="5128" name="Picture 8" descr="txp_fig"/>
          <p:cNvPicPr>
            <a:picLocks noChangeAspect="1" noChangeArrowheads="1"/>
          </p:cNvPicPr>
          <p:nvPr>
            <p:custDataLst>
              <p:tags r:id="rId1"/>
            </p:custDataLst>
          </p:nvPr>
        </p:nvPicPr>
        <p:blipFill>
          <a:blip r:embed="rId18">
            <a:extLst>
              <a:ext uri="{28A0092B-C50C-407E-A947-70E740481C1C}">
                <a14:useLocalDpi xmlns:a14="http://schemas.microsoft.com/office/drawing/2010/main" val="0"/>
              </a:ext>
            </a:extLst>
          </a:blip>
          <a:srcRect/>
          <a:stretch>
            <a:fillRect/>
          </a:stretch>
        </p:blipFill>
        <p:spPr bwMode="auto">
          <a:xfrm>
            <a:off x="4876800" y="914400"/>
            <a:ext cx="116205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86" name="Picture 66" descr="txp_fig"/>
          <p:cNvPicPr>
            <a:picLocks noChangeAspect="1" noChangeArrowheads="1"/>
          </p:cNvPicPr>
          <p:nvPr>
            <p:custDataLst>
              <p:tags r:id="rId2"/>
            </p:custDataLst>
          </p:nvPr>
        </p:nvPicPr>
        <p:blipFill>
          <a:blip r:embed="rId19">
            <a:extLst>
              <a:ext uri="{28A0092B-C50C-407E-A947-70E740481C1C}">
                <a14:useLocalDpi xmlns:a14="http://schemas.microsoft.com/office/drawing/2010/main" val="0"/>
              </a:ext>
            </a:extLst>
          </a:blip>
          <a:srcRect/>
          <a:stretch>
            <a:fillRect/>
          </a:stretch>
        </p:blipFill>
        <p:spPr bwMode="auto">
          <a:xfrm>
            <a:off x="4692650" y="4768850"/>
            <a:ext cx="1371600" cy="22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87" name="Picture 67" descr="txp_fig"/>
          <p:cNvPicPr>
            <a:picLocks noChangeAspect="1" noChangeArrowheads="1"/>
          </p:cNvPicPr>
          <p:nvPr>
            <p:custDataLst>
              <p:tags r:id="rId3"/>
            </p:custDataLst>
          </p:nvPr>
        </p:nvPicPr>
        <p:blipFill>
          <a:blip r:embed="rId20">
            <a:extLst>
              <a:ext uri="{28A0092B-C50C-407E-A947-70E740481C1C}">
                <a14:useLocalDpi xmlns:a14="http://schemas.microsoft.com/office/drawing/2010/main" val="0"/>
              </a:ext>
            </a:extLst>
          </a:blip>
          <a:srcRect/>
          <a:stretch>
            <a:fillRect/>
          </a:stretch>
        </p:blipFill>
        <p:spPr bwMode="auto">
          <a:xfrm>
            <a:off x="4635500" y="3903663"/>
            <a:ext cx="142875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196" name="Group 76"/>
          <p:cNvGrpSpPr>
            <a:grpSpLocks/>
          </p:cNvGrpSpPr>
          <p:nvPr/>
        </p:nvGrpSpPr>
        <p:grpSpPr bwMode="auto">
          <a:xfrm>
            <a:off x="806450" y="2895600"/>
            <a:ext cx="5257800" cy="536575"/>
            <a:chOff x="1344" y="1824"/>
            <a:chExt cx="3216" cy="336"/>
          </a:xfrm>
        </p:grpSpPr>
        <p:pic>
          <p:nvPicPr>
            <p:cNvPr id="5166" name="Picture 46" descr="txp_fig"/>
            <p:cNvPicPr>
              <a:picLocks noChangeAspect="1" noChangeArrowheads="1"/>
            </p:cNvPicPr>
            <p:nvPr>
              <p:custDataLst>
                <p:tags r:id="rId15"/>
              </p:custDataLst>
            </p:nvPr>
          </p:nvPicPr>
          <p:blipFill>
            <a:blip r:embed="rId21">
              <a:extLst>
                <a:ext uri="{28A0092B-C50C-407E-A947-70E740481C1C}">
                  <a14:useLocalDpi xmlns:a14="http://schemas.microsoft.com/office/drawing/2010/main" val="0"/>
                </a:ext>
              </a:extLst>
            </a:blip>
            <a:srcRect/>
            <a:stretch>
              <a:fillRect/>
            </a:stretch>
          </p:blipFill>
          <p:spPr bwMode="auto">
            <a:xfrm>
              <a:off x="3120" y="1824"/>
              <a:ext cx="1440"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92" name="Picture 72" descr="txp_fig"/>
            <p:cNvPicPr>
              <a:picLocks noChangeAspect="1" noChangeArrowheads="1"/>
            </p:cNvPicPr>
            <p:nvPr>
              <p:custDataLst>
                <p:tags r:id="rId16"/>
              </p:custDataLst>
            </p:nvPr>
          </p:nvPicPr>
          <p:blipFill>
            <a:blip r:embed="rId22">
              <a:extLst>
                <a:ext uri="{28A0092B-C50C-407E-A947-70E740481C1C}">
                  <a14:useLocalDpi xmlns:a14="http://schemas.microsoft.com/office/drawing/2010/main" val="0"/>
                </a:ext>
              </a:extLst>
            </a:blip>
            <a:srcRect/>
            <a:stretch>
              <a:fillRect/>
            </a:stretch>
          </p:blipFill>
          <p:spPr bwMode="auto">
            <a:xfrm>
              <a:off x="1344" y="1824"/>
              <a:ext cx="1440"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193" name="Picture 73" descr="txp_fig"/>
          <p:cNvPicPr>
            <a:picLocks noChangeAspect="1" noChangeArrowheads="1"/>
          </p:cNvPicPr>
          <p:nvPr>
            <p:custDataLst>
              <p:tags r:id="rId4"/>
            </p:custDataLst>
          </p:nvPr>
        </p:nvPicPr>
        <p:blipFill>
          <a:blip r:embed="rId23">
            <a:extLst>
              <a:ext uri="{28A0092B-C50C-407E-A947-70E740481C1C}">
                <a14:useLocalDpi xmlns:a14="http://schemas.microsoft.com/office/drawing/2010/main" val="0"/>
              </a:ext>
            </a:extLst>
          </a:blip>
          <a:srcRect/>
          <a:stretch>
            <a:fillRect/>
          </a:stretch>
        </p:blipFill>
        <p:spPr bwMode="auto">
          <a:xfrm>
            <a:off x="1111250" y="5638800"/>
            <a:ext cx="49530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95" name="Picture 75" descr="txp_fig"/>
          <p:cNvPicPr>
            <a:picLocks noChangeAspect="1" noChangeArrowheads="1"/>
          </p:cNvPicPr>
          <p:nvPr>
            <p:custDataLst>
              <p:tags r:id="rId5"/>
            </p:custDataLst>
          </p:nvPr>
        </p:nvPicPr>
        <p:blipFill>
          <a:blip r:embed="rId24">
            <a:extLst>
              <a:ext uri="{28A0092B-C50C-407E-A947-70E740481C1C}">
                <a14:useLocalDpi xmlns:a14="http://schemas.microsoft.com/office/drawing/2010/main" val="0"/>
              </a:ext>
            </a:extLst>
          </a:blip>
          <a:srcRect/>
          <a:stretch>
            <a:fillRect/>
          </a:stretch>
        </p:blipFill>
        <p:spPr bwMode="auto">
          <a:xfrm>
            <a:off x="4235450" y="6338888"/>
            <a:ext cx="18288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98" name="Picture 78" descr="txp_fig"/>
          <p:cNvPicPr>
            <a:picLocks noChangeAspect="1" noChangeArrowheads="1"/>
          </p:cNvPicPr>
          <p:nvPr>
            <p:custDataLst>
              <p:tags r:id="rId6"/>
            </p:custDataLst>
          </p:nvPr>
        </p:nvPicPr>
        <p:blipFill>
          <a:blip r:embed="rId25">
            <a:extLst>
              <a:ext uri="{28A0092B-C50C-407E-A947-70E740481C1C}">
                <a14:useLocalDpi xmlns:a14="http://schemas.microsoft.com/office/drawing/2010/main" val="0"/>
              </a:ext>
            </a:extLst>
          </a:blip>
          <a:srcRect/>
          <a:stretch>
            <a:fillRect/>
          </a:stretch>
        </p:blipFill>
        <p:spPr bwMode="auto">
          <a:xfrm>
            <a:off x="6640513" y="949325"/>
            <a:ext cx="140017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07" name="Picture 87" descr="txp_fig"/>
          <p:cNvPicPr>
            <a:picLocks noChangeAspect="1" noChangeArrowheads="1"/>
          </p:cNvPicPr>
          <p:nvPr>
            <p:custDataLst>
              <p:tags r:id="rId7"/>
            </p:custDataLst>
          </p:nvPr>
        </p:nvPicPr>
        <p:blipFill>
          <a:blip r:embed="rId26">
            <a:extLst>
              <a:ext uri="{28A0092B-C50C-407E-A947-70E740481C1C}">
                <a14:useLocalDpi xmlns:a14="http://schemas.microsoft.com/office/drawing/2010/main" val="0"/>
              </a:ext>
            </a:extLst>
          </a:blip>
          <a:srcRect/>
          <a:stretch>
            <a:fillRect/>
          </a:stretch>
        </p:blipFill>
        <p:spPr bwMode="auto">
          <a:xfrm>
            <a:off x="6629400" y="4800600"/>
            <a:ext cx="18653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08" name="Picture 88" descr="txp_fig"/>
          <p:cNvPicPr>
            <a:picLocks noChangeAspect="1" noChangeArrowheads="1"/>
          </p:cNvPicPr>
          <p:nvPr>
            <p:custDataLst>
              <p:tags r:id="rId8"/>
            </p:custDataLst>
          </p:nvPr>
        </p:nvPicPr>
        <p:blipFill>
          <a:blip r:embed="rId27">
            <a:extLst>
              <a:ext uri="{28A0092B-C50C-407E-A947-70E740481C1C}">
                <a14:useLocalDpi xmlns:a14="http://schemas.microsoft.com/office/drawing/2010/main" val="0"/>
              </a:ext>
            </a:extLst>
          </a:blip>
          <a:srcRect/>
          <a:stretch>
            <a:fillRect/>
          </a:stretch>
        </p:blipFill>
        <p:spPr bwMode="auto">
          <a:xfrm>
            <a:off x="6629400" y="6324600"/>
            <a:ext cx="1743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09" name="Picture 89" descr="txp_fig"/>
          <p:cNvPicPr>
            <a:picLocks noChangeAspect="1" noChangeArrowheads="1"/>
          </p:cNvPicPr>
          <p:nvPr>
            <p:custDataLst>
              <p:tags r:id="rId9"/>
            </p:custDataLst>
          </p:nvPr>
        </p:nvPicPr>
        <p:blipFill>
          <a:blip r:embed="rId28">
            <a:extLst>
              <a:ext uri="{28A0092B-C50C-407E-A947-70E740481C1C}">
                <a14:useLocalDpi xmlns:a14="http://schemas.microsoft.com/office/drawing/2010/main" val="0"/>
              </a:ext>
            </a:extLst>
          </a:blip>
          <a:srcRect/>
          <a:stretch>
            <a:fillRect/>
          </a:stretch>
        </p:blipFill>
        <p:spPr bwMode="auto">
          <a:xfrm>
            <a:off x="6640513" y="5638800"/>
            <a:ext cx="25034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11" name="Picture 91" descr="txp_fig"/>
          <p:cNvPicPr>
            <a:picLocks noChangeAspect="1" noChangeArrowheads="1"/>
          </p:cNvPicPr>
          <p:nvPr>
            <p:custDataLst>
              <p:tags r:id="rId10"/>
            </p:custDataLst>
          </p:nvPr>
        </p:nvPicPr>
        <p:blipFill>
          <a:blip r:embed="rId29">
            <a:extLst>
              <a:ext uri="{28A0092B-C50C-407E-A947-70E740481C1C}">
                <a14:useLocalDpi xmlns:a14="http://schemas.microsoft.com/office/drawing/2010/main" val="0"/>
              </a:ext>
            </a:extLst>
          </a:blip>
          <a:srcRect/>
          <a:stretch>
            <a:fillRect/>
          </a:stretch>
        </p:blipFill>
        <p:spPr bwMode="auto">
          <a:xfrm>
            <a:off x="6640513" y="1711325"/>
            <a:ext cx="2112962"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12" name="Picture 92" descr="txp_fig"/>
          <p:cNvPicPr>
            <a:picLocks noChangeAspect="1" noChangeArrowheads="1"/>
          </p:cNvPicPr>
          <p:nvPr>
            <p:custDataLst>
              <p:tags r:id="rId11"/>
            </p:custDataLst>
          </p:nvPr>
        </p:nvPicPr>
        <p:blipFill>
          <a:blip r:embed="rId30">
            <a:extLst>
              <a:ext uri="{28A0092B-C50C-407E-A947-70E740481C1C}">
                <a14:useLocalDpi xmlns:a14="http://schemas.microsoft.com/office/drawing/2010/main" val="0"/>
              </a:ext>
            </a:extLst>
          </a:blip>
          <a:srcRect/>
          <a:stretch>
            <a:fillRect/>
          </a:stretch>
        </p:blipFill>
        <p:spPr bwMode="auto">
          <a:xfrm>
            <a:off x="3962400" y="1752600"/>
            <a:ext cx="2101850"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13" name="Picture 93" descr="txp_fig"/>
          <p:cNvPicPr>
            <a:picLocks noChangeAspect="1" noChangeArrowheads="1"/>
          </p:cNvPicPr>
          <p:nvPr>
            <p:custDataLst>
              <p:tags r:id="rId12"/>
            </p:custDataLst>
          </p:nvPr>
        </p:nvPicPr>
        <p:blipFill>
          <a:blip r:embed="rId31">
            <a:extLst>
              <a:ext uri="{28A0092B-C50C-407E-A947-70E740481C1C}">
                <a14:useLocalDpi xmlns:a14="http://schemas.microsoft.com/office/drawing/2010/main" val="0"/>
              </a:ext>
            </a:extLst>
          </a:blip>
          <a:srcRect/>
          <a:stretch>
            <a:fillRect/>
          </a:stretch>
        </p:blipFill>
        <p:spPr bwMode="auto">
          <a:xfrm>
            <a:off x="6640513" y="3844925"/>
            <a:ext cx="22701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14" name="Picture 94" descr="txp_fig"/>
          <p:cNvPicPr>
            <a:picLocks noChangeAspect="1" noChangeArrowheads="1"/>
          </p:cNvPicPr>
          <p:nvPr>
            <p:custDataLst>
              <p:tags r:id="rId13"/>
            </p:custDataLst>
          </p:nvPr>
        </p:nvPicPr>
        <p:blipFill>
          <a:blip r:embed="rId32">
            <a:extLst>
              <a:ext uri="{28A0092B-C50C-407E-A947-70E740481C1C}">
                <a14:useLocalDpi xmlns:a14="http://schemas.microsoft.com/office/drawing/2010/main" val="0"/>
              </a:ext>
            </a:extLst>
          </a:blip>
          <a:srcRect/>
          <a:stretch>
            <a:fillRect/>
          </a:stretch>
        </p:blipFill>
        <p:spPr bwMode="auto">
          <a:xfrm>
            <a:off x="6664325" y="3048000"/>
            <a:ext cx="2479675"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16" name="Picture 96" descr="txp_fig"/>
          <p:cNvPicPr>
            <a:picLocks noChangeAspect="1" noChangeArrowheads="1"/>
          </p:cNvPicPr>
          <p:nvPr>
            <p:custDataLst>
              <p:tags r:id="rId14"/>
            </p:custDataLst>
          </p:nvPr>
        </p:nvPicPr>
        <p:blipFill>
          <a:blip r:embed="rId33">
            <a:extLst>
              <a:ext uri="{28A0092B-C50C-407E-A947-70E740481C1C}">
                <a14:useLocalDpi xmlns:a14="http://schemas.microsoft.com/office/drawing/2010/main" val="0"/>
              </a:ext>
            </a:extLst>
          </a:blip>
          <a:srcRect/>
          <a:stretch>
            <a:fillRect/>
          </a:stretch>
        </p:blipFill>
        <p:spPr bwMode="auto">
          <a:xfrm>
            <a:off x="663575" y="2887663"/>
            <a:ext cx="262413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97022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09541374"/>
              </p:ext>
            </p:extLst>
          </p:nvPr>
        </p:nvGraphicFramePr>
        <p:xfrm>
          <a:off x="381000" y="2590800"/>
          <a:ext cx="7543800" cy="1948434"/>
        </p:xfrm>
        <a:graphic>
          <a:graphicData uri="http://schemas.openxmlformats.org/drawingml/2006/table">
            <a:tbl>
              <a:tblPr firstRow="1" firstCol="1" bandRow="1">
                <a:tableStyleId>{2D5ABB26-0587-4C30-8999-92F81FD0307C}</a:tableStyleId>
              </a:tblPr>
              <a:tblGrid>
                <a:gridCol w="2276532"/>
                <a:gridCol w="2892366"/>
                <a:gridCol w="2374902"/>
              </a:tblGrid>
              <a:tr h="238125">
                <a:tc>
                  <a:txBody>
                    <a:bodyPr/>
                    <a:lstStyle/>
                    <a:p>
                      <a:pPr marL="0" marR="0" algn="just">
                        <a:lnSpc>
                          <a:spcPct val="115000"/>
                        </a:lnSpc>
                        <a:spcBef>
                          <a:spcPts val="0"/>
                        </a:spcBef>
                        <a:spcAft>
                          <a:spcPts val="0"/>
                        </a:spcAft>
                      </a:pPr>
                      <a:r>
                        <a:rPr lang="en-US" sz="1200" dirty="0">
                          <a:effectLst/>
                        </a:rPr>
                        <a:t>Visiting Professor</a:t>
                      </a:r>
                      <a:endParaRPr lang="en-US" sz="1800" dirty="0">
                        <a:effectLst/>
                      </a:endParaRPr>
                    </a:p>
                    <a:p>
                      <a:pPr marL="0" marR="0" algn="just">
                        <a:lnSpc>
                          <a:spcPct val="115000"/>
                        </a:lnSpc>
                        <a:spcBef>
                          <a:spcPts val="0"/>
                        </a:spcBef>
                        <a:spcAft>
                          <a:spcPts val="0"/>
                        </a:spcAft>
                      </a:pPr>
                      <a:r>
                        <a:rPr lang="en-US" sz="1200" dirty="0">
                          <a:effectLst/>
                        </a:rPr>
                        <a:t>Visiting Professor</a:t>
                      </a:r>
                      <a:endParaRPr lang="en-US" sz="1800" dirty="0">
                        <a:effectLst/>
                      </a:endParaRPr>
                    </a:p>
                    <a:p>
                      <a:pPr marL="0" marR="0" algn="just">
                        <a:lnSpc>
                          <a:spcPct val="115000"/>
                        </a:lnSpc>
                        <a:spcBef>
                          <a:spcPts val="0"/>
                        </a:spcBef>
                        <a:spcAft>
                          <a:spcPts val="0"/>
                        </a:spcAft>
                      </a:pPr>
                      <a:r>
                        <a:rPr lang="en-US" sz="1200" dirty="0" smtClean="0">
                          <a:effectLst/>
                        </a:rPr>
                        <a:t>AFOSR</a:t>
                      </a:r>
                      <a:r>
                        <a:rPr lang="en-US" sz="1200" baseline="0" dirty="0" smtClean="0">
                          <a:effectLst/>
                        </a:rPr>
                        <a:t> </a:t>
                      </a:r>
                      <a:r>
                        <a:rPr lang="en-US" sz="1200" dirty="0" smtClean="0">
                          <a:effectLst/>
                        </a:rPr>
                        <a:t>Res. Fellow</a:t>
                      </a:r>
                      <a:endParaRPr lang="en-US" sz="1800" dirty="0">
                        <a:effectLst/>
                      </a:endParaRPr>
                    </a:p>
                    <a:p>
                      <a:pPr marL="0" marR="0" algn="just">
                        <a:lnSpc>
                          <a:spcPct val="115000"/>
                        </a:lnSpc>
                        <a:spcBef>
                          <a:spcPts val="0"/>
                        </a:spcBef>
                        <a:spcAft>
                          <a:spcPts val="0"/>
                        </a:spcAft>
                      </a:pPr>
                      <a:r>
                        <a:rPr lang="en-US" sz="1200" dirty="0">
                          <a:effectLst/>
                        </a:rPr>
                        <a:t>DOE </a:t>
                      </a:r>
                      <a:r>
                        <a:rPr lang="en-US" sz="1200" dirty="0" err="1">
                          <a:effectLst/>
                        </a:rPr>
                        <a:t>FaST</a:t>
                      </a:r>
                      <a:r>
                        <a:rPr lang="en-US" sz="1200" dirty="0">
                          <a:effectLst/>
                        </a:rPr>
                        <a:t>  Fellow </a:t>
                      </a:r>
                      <a:endParaRPr lang="en-US" sz="1800" dirty="0">
                        <a:effectLst/>
                      </a:endParaRPr>
                    </a:p>
                    <a:p>
                      <a:pPr marL="0" marR="0" algn="just">
                        <a:lnSpc>
                          <a:spcPct val="115000"/>
                        </a:lnSpc>
                        <a:spcBef>
                          <a:spcPts val="0"/>
                        </a:spcBef>
                        <a:spcAft>
                          <a:spcPts val="0"/>
                        </a:spcAft>
                      </a:pPr>
                      <a:r>
                        <a:rPr lang="en-US" sz="1200" dirty="0" smtClean="0">
                          <a:effectLst/>
                        </a:rPr>
                        <a:t>Cons/</a:t>
                      </a:r>
                      <a:r>
                        <a:rPr lang="en-US" sz="1200" dirty="0" err="1" smtClean="0">
                          <a:effectLst/>
                        </a:rPr>
                        <a:t>Smr</a:t>
                      </a:r>
                      <a:r>
                        <a:rPr lang="en-US" sz="1200" dirty="0" smtClean="0">
                          <a:effectLst/>
                        </a:rPr>
                        <a:t>-faculty</a:t>
                      </a:r>
                      <a:endParaRPr lang="en-US" sz="1800" dirty="0" smtClean="0">
                        <a:effectLst/>
                      </a:endParaRPr>
                    </a:p>
                    <a:p>
                      <a:pPr marL="0" marR="0" algn="just">
                        <a:lnSpc>
                          <a:spcPct val="115000"/>
                        </a:lnSpc>
                        <a:spcBef>
                          <a:spcPts val="0"/>
                        </a:spcBef>
                        <a:spcAft>
                          <a:spcPts val="0"/>
                        </a:spcAft>
                      </a:pPr>
                      <a:r>
                        <a:rPr lang="en-US" sz="1200" b="1" dirty="0" smtClean="0">
                          <a:effectLst/>
                        </a:rPr>
                        <a:t>DOE </a:t>
                      </a:r>
                      <a:r>
                        <a:rPr lang="en-US" sz="1200" b="1" dirty="0">
                          <a:effectLst/>
                        </a:rPr>
                        <a:t>FE Fellow </a:t>
                      </a:r>
                      <a:endParaRPr lang="en-US" sz="1800" b="1" dirty="0">
                        <a:effectLst/>
                      </a:endParaRPr>
                    </a:p>
                    <a:p>
                      <a:pPr marL="0" marR="0" algn="just">
                        <a:lnSpc>
                          <a:spcPct val="115000"/>
                        </a:lnSpc>
                        <a:spcBef>
                          <a:spcPts val="0"/>
                        </a:spcBef>
                        <a:spcAft>
                          <a:spcPts val="0"/>
                        </a:spcAft>
                      </a:pPr>
                      <a:r>
                        <a:rPr lang="en-US" sz="1200" dirty="0">
                          <a:effectLst/>
                        </a:rPr>
                        <a:t>ORNL MI Fellow</a:t>
                      </a:r>
                      <a:endParaRPr lang="en-US" sz="1800" dirty="0">
                        <a:effectLst/>
                        <a:latin typeface="Times New Roman"/>
                        <a:ea typeface="Times New Roman"/>
                      </a:endParaRPr>
                    </a:p>
                  </a:txBody>
                  <a:tcPr marL="0" marR="0" marT="0" marB="0"/>
                </a:tc>
                <a:tc>
                  <a:txBody>
                    <a:bodyPr/>
                    <a:lstStyle/>
                    <a:p>
                      <a:pPr marL="0" marR="0" algn="l">
                        <a:lnSpc>
                          <a:spcPct val="115000"/>
                        </a:lnSpc>
                        <a:spcBef>
                          <a:spcPts val="0"/>
                        </a:spcBef>
                        <a:spcAft>
                          <a:spcPts val="0"/>
                        </a:spcAft>
                      </a:pPr>
                      <a:r>
                        <a:rPr lang="en-US" sz="1200" b="1" dirty="0" smtClean="0">
                          <a:effectLst/>
                        </a:rPr>
                        <a:t>Sandia, </a:t>
                      </a:r>
                      <a:r>
                        <a:rPr lang="en-US" sz="1200" b="0" dirty="0" smtClean="0">
                          <a:effectLst/>
                        </a:rPr>
                        <a:t>CSP</a:t>
                      </a:r>
                      <a:endParaRPr lang="en-US" sz="1800" b="0" dirty="0">
                        <a:effectLst/>
                      </a:endParaRPr>
                    </a:p>
                    <a:p>
                      <a:pPr marL="0" marR="0" algn="l">
                        <a:lnSpc>
                          <a:spcPct val="115000"/>
                        </a:lnSpc>
                        <a:spcBef>
                          <a:spcPts val="0"/>
                        </a:spcBef>
                        <a:spcAft>
                          <a:spcPts val="0"/>
                        </a:spcAft>
                      </a:pPr>
                      <a:r>
                        <a:rPr lang="en-US" sz="1200" dirty="0" smtClean="0">
                          <a:effectLst/>
                        </a:rPr>
                        <a:t>Sandia, Climate Modeling</a:t>
                      </a:r>
                      <a:endParaRPr lang="en-US" sz="1200" dirty="0" smtClean="0">
                        <a:effectLst/>
                      </a:endParaRPr>
                    </a:p>
                    <a:p>
                      <a:pPr marL="0" marR="0" algn="l">
                        <a:lnSpc>
                          <a:spcPct val="115000"/>
                        </a:lnSpc>
                        <a:spcBef>
                          <a:spcPts val="0"/>
                        </a:spcBef>
                        <a:spcAft>
                          <a:spcPts val="0"/>
                        </a:spcAft>
                      </a:pPr>
                      <a:r>
                        <a:rPr lang="en-US" sz="1200" dirty="0" smtClean="0">
                          <a:effectLst/>
                        </a:rPr>
                        <a:t>KAFB/Maui,</a:t>
                      </a:r>
                      <a:r>
                        <a:rPr lang="en-US" sz="1200" baseline="0" dirty="0" smtClean="0">
                          <a:effectLst/>
                        </a:rPr>
                        <a:t> Atmospheric turbulence</a:t>
                      </a:r>
                      <a:endParaRPr lang="en-US" sz="1200" dirty="0" smtClean="0">
                        <a:effectLst/>
                      </a:endParaRPr>
                    </a:p>
                    <a:p>
                      <a:pPr marL="0" marR="0" algn="l">
                        <a:lnSpc>
                          <a:spcPct val="115000"/>
                        </a:lnSpc>
                        <a:spcBef>
                          <a:spcPts val="0"/>
                        </a:spcBef>
                        <a:spcAft>
                          <a:spcPts val="0"/>
                        </a:spcAft>
                      </a:pPr>
                      <a:r>
                        <a:rPr lang="en-US" sz="1200" b="0" dirty="0" smtClean="0">
                          <a:effectLst/>
                        </a:rPr>
                        <a:t>NREL,</a:t>
                      </a:r>
                      <a:r>
                        <a:rPr lang="en-US" sz="1200" b="0" baseline="0" dirty="0" smtClean="0">
                          <a:effectLst/>
                        </a:rPr>
                        <a:t> Thermal-fluid/CSP</a:t>
                      </a:r>
                      <a:endParaRPr lang="en-US" sz="1200" b="0" dirty="0" smtClean="0">
                        <a:effectLst/>
                      </a:endParaRPr>
                    </a:p>
                    <a:p>
                      <a:pPr marL="0" marR="0" algn="l">
                        <a:lnSpc>
                          <a:spcPct val="115000"/>
                        </a:lnSpc>
                        <a:spcBef>
                          <a:spcPts val="0"/>
                        </a:spcBef>
                        <a:spcAft>
                          <a:spcPts val="0"/>
                        </a:spcAft>
                      </a:pPr>
                      <a:r>
                        <a:rPr lang="en-US" sz="1200" dirty="0" smtClean="0">
                          <a:effectLst/>
                        </a:rPr>
                        <a:t>Sandia,</a:t>
                      </a:r>
                      <a:r>
                        <a:rPr lang="en-US" sz="1200" baseline="0" dirty="0" smtClean="0">
                          <a:effectLst/>
                        </a:rPr>
                        <a:t> Climate Modeling</a:t>
                      </a:r>
                      <a:endParaRPr lang="en-US" sz="1200" dirty="0" smtClean="0">
                        <a:effectLst/>
                      </a:endParaRPr>
                    </a:p>
                    <a:p>
                      <a:pPr marL="0" marR="0" algn="l">
                        <a:lnSpc>
                          <a:spcPct val="115000"/>
                        </a:lnSpc>
                        <a:spcBef>
                          <a:spcPts val="0"/>
                        </a:spcBef>
                        <a:spcAft>
                          <a:spcPts val="0"/>
                        </a:spcAft>
                      </a:pPr>
                      <a:r>
                        <a:rPr lang="en-US" sz="1200" b="1" u="sng" dirty="0" smtClean="0">
                          <a:effectLst/>
                        </a:rPr>
                        <a:t>NETL</a:t>
                      </a:r>
                      <a:r>
                        <a:rPr lang="en-US" sz="1200" b="0" u="none" dirty="0" smtClean="0">
                          <a:effectLst/>
                        </a:rPr>
                        <a:t>, Geological Sequestration</a:t>
                      </a:r>
                      <a:endParaRPr lang="en-US" sz="1200" b="0" u="none" dirty="0" smtClean="0">
                        <a:effectLst/>
                      </a:endParaRPr>
                    </a:p>
                    <a:p>
                      <a:pPr marL="0" marR="0" algn="l">
                        <a:lnSpc>
                          <a:spcPct val="115000"/>
                        </a:lnSpc>
                        <a:spcBef>
                          <a:spcPts val="0"/>
                        </a:spcBef>
                        <a:spcAft>
                          <a:spcPts val="0"/>
                        </a:spcAft>
                      </a:pPr>
                      <a:r>
                        <a:rPr lang="en-US" sz="1200" dirty="0" smtClean="0">
                          <a:effectLst/>
                        </a:rPr>
                        <a:t>ORNL, Climate Modeling</a:t>
                      </a:r>
                      <a:endParaRPr lang="en-US" sz="1800" dirty="0">
                        <a:effectLst/>
                        <a:latin typeface="Times New Roman"/>
                        <a:ea typeface="Times New Roman"/>
                      </a:endParaRPr>
                    </a:p>
                  </a:txBody>
                  <a:tcPr marL="0" marR="0" marT="0" marB="0"/>
                </a:tc>
                <a:tc>
                  <a:txBody>
                    <a:bodyPr/>
                    <a:lstStyle/>
                    <a:p>
                      <a:pPr marL="0" marR="0" algn="r">
                        <a:lnSpc>
                          <a:spcPct val="115000"/>
                        </a:lnSpc>
                        <a:spcBef>
                          <a:spcPts val="0"/>
                        </a:spcBef>
                        <a:spcAft>
                          <a:spcPts val="0"/>
                        </a:spcAft>
                      </a:pPr>
                      <a:r>
                        <a:rPr lang="en-US" sz="1200" dirty="0">
                          <a:effectLst/>
                        </a:rPr>
                        <a:t>09/2012 –  Present</a:t>
                      </a:r>
                      <a:endParaRPr lang="en-US" sz="1800" dirty="0">
                        <a:effectLst/>
                      </a:endParaRPr>
                    </a:p>
                    <a:p>
                      <a:pPr marL="0" marR="0" algn="r">
                        <a:lnSpc>
                          <a:spcPct val="115000"/>
                        </a:lnSpc>
                        <a:spcBef>
                          <a:spcPts val="0"/>
                        </a:spcBef>
                        <a:spcAft>
                          <a:spcPts val="0"/>
                        </a:spcAft>
                      </a:pPr>
                      <a:r>
                        <a:rPr lang="en-US" sz="1200" dirty="0">
                          <a:effectLst/>
                        </a:rPr>
                        <a:t>09/2010 –  Present</a:t>
                      </a:r>
                      <a:endParaRPr lang="en-US" sz="1800" dirty="0">
                        <a:effectLst/>
                      </a:endParaRPr>
                    </a:p>
                    <a:p>
                      <a:pPr marL="0" marR="0" algn="r">
                        <a:lnSpc>
                          <a:spcPct val="115000"/>
                        </a:lnSpc>
                        <a:spcBef>
                          <a:spcPts val="0"/>
                        </a:spcBef>
                        <a:spcAft>
                          <a:spcPts val="0"/>
                        </a:spcAft>
                      </a:pPr>
                      <a:r>
                        <a:rPr lang="en-US" sz="1200" dirty="0">
                          <a:effectLst/>
                        </a:rPr>
                        <a:t>06/2012 –08/2012</a:t>
                      </a:r>
                      <a:endParaRPr lang="en-US" sz="1800" dirty="0">
                        <a:effectLst/>
                      </a:endParaRPr>
                    </a:p>
                    <a:p>
                      <a:pPr marL="0" marR="0" algn="r">
                        <a:lnSpc>
                          <a:spcPct val="115000"/>
                        </a:lnSpc>
                        <a:spcBef>
                          <a:spcPts val="0"/>
                        </a:spcBef>
                        <a:spcAft>
                          <a:spcPts val="0"/>
                        </a:spcAft>
                      </a:pPr>
                      <a:r>
                        <a:rPr lang="en-US" sz="1200" dirty="0">
                          <a:effectLst/>
                        </a:rPr>
                        <a:t>06/2011 – 08/2011</a:t>
                      </a:r>
                      <a:endParaRPr lang="en-US" sz="1800" dirty="0">
                        <a:effectLst/>
                      </a:endParaRPr>
                    </a:p>
                    <a:p>
                      <a:pPr marL="0" marR="0" algn="r">
                        <a:lnSpc>
                          <a:spcPct val="115000"/>
                        </a:lnSpc>
                        <a:spcBef>
                          <a:spcPts val="0"/>
                        </a:spcBef>
                        <a:spcAft>
                          <a:spcPts val="0"/>
                        </a:spcAft>
                      </a:pPr>
                      <a:r>
                        <a:rPr lang="en-US" sz="1200" dirty="0">
                          <a:effectLst/>
                        </a:rPr>
                        <a:t>06/2010 – 08/2010</a:t>
                      </a:r>
                      <a:endParaRPr lang="en-US" sz="1800" dirty="0">
                        <a:effectLst/>
                      </a:endParaRPr>
                    </a:p>
                    <a:p>
                      <a:pPr marL="0" marR="0" algn="r">
                        <a:lnSpc>
                          <a:spcPct val="115000"/>
                        </a:lnSpc>
                        <a:spcBef>
                          <a:spcPts val="0"/>
                        </a:spcBef>
                        <a:spcAft>
                          <a:spcPts val="0"/>
                        </a:spcAft>
                      </a:pPr>
                      <a:r>
                        <a:rPr lang="en-US" sz="1200" b="1" u="sng" dirty="0">
                          <a:effectLst/>
                        </a:rPr>
                        <a:t>06/2010 – 08/2010</a:t>
                      </a:r>
                      <a:endParaRPr lang="en-US" sz="1800" b="1" u="sng" dirty="0">
                        <a:effectLst/>
                      </a:endParaRPr>
                    </a:p>
                    <a:p>
                      <a:pPr marL="0" marR="0" algn="r">
                        <a:lnSpc>
                          <a:spcPct val="115000"/>
                        </a:lnSpc>
                        <a:spcBef>
                          <a:spcPts val="0"/>
                        </a:spcBef>
                        <a:spcAft>
                          <a:spcPts val="0"/>
                        </a:spcAft>
                      </a:pPr>
                      <a:r>
                        <a:rPr lang="en-US" sz="1200" dirty="0">
                          <a:effectLst/>
                        </a:rPr>
                        <a:t>06/2009 – 08/2009</a:t>
                      </a:r>
                      <a:endParaRPr lang="en-US" sz="1800" dirty="0">
                        <a:effectLst/>
                        <a:latin typeface="Times New Roman"/>
                        <a:ea typeface="Times New Roman"/>
                      </a:endParaRPr>
                    </a:p>
                  </a:txBody>
                  <a:tcPr marL="0" marR="0" marT="0" marB="0"/>
                </a:tc>
              </a:tr>
              <a:tr h="238125">
                <a:tc>
                  <a:txBody>
                    <a:bodyPr/>
                    <a:lstStyle/>
                    <a:p>
                      <a:pPr marL="0" marR="0" algn="just">
                        <a:lnSpc>
                          <a:spcPct val="115000"/>
                        </a:lnSpc>
                        <a:spcBef>
                          <a:spcPts val="0"/>
                        </a:spcBef>
                        <a:spcAft>
                          <a:spcPts val="0"/>
                        </a:spcAft>
                      </a:pPr>
                      <a:r>
                        <a:rPr lang="en-US" sz="1200" dirty="0" smtClean="0">
                          <a:effectLst/>
                        </a:rPr>
                        <a:t>Engineer</a:t>
                      </a:r>
                      <a:endParaRPr lang="en-US" sz="1800" dirty="0">
                        <a:effectLst/>
                        <a:latin typeface="Times New Roman"/>
                        <a:ea typeface="Times New Roman"/>
                      </a:endParaRPr>
                    </a:p>
                  </a:txBody>
                  <a:tcPr marL="0" marR="0" marT="0" marB="0"/>
                </a:tc>
                <a:tc>
                  <a:txBody>
                    <a:bodyPr/>
                    <a:lstStyle/>
                    <a:p>
                      <a:pPr marL="0" marR="0" algn="l">
                        <a:lnSpc>
                          <a:spcPct val="115000"/>
                        </a:lnSpc>
                        <a:spcBef>
                          <a:spcPts val="0"/>
                        </a:spcBef>
                        <a:spcAft>
                          <a:spcPts val="0"/>
                        </a:spcAft>
                      </a:pPr>
                      <a:r>
                        <a:rPr lang="en-US" sz="1200" b="1" dirty="0">
                          <a:effectLst/>
                        </a:rPr>
                        <a:t>Fluent </a:t>
                      </a:r>
                      <a:r>
                        <a:rPr lang="en-US" sz="1200" b="1" dirty="0" smtClean="0">
                          <a:effectLst/>
                        </a:rPr>
                        <a:t>(now ANSYS)</a:t>
                      </a:r>
                      <a:endParaRPr lang="en-US" sz="1800" b="1" dirty="0">
                        <a:effectLst/>
                        <a:latin typeface="Times New Roman"/>
                        <a:ea typeface="Times New Roman"/>
                      </a:endParaRPr>
                    </a:p>
                  </a:txBody>
                  <a:tcPr marL="0" marR="0" marT="0" marB="0"/>
                </a:tc>
                <a:tc>
                  <a:txBody>
                    <a:bodyPr/>
                    <a:lstStyle/>
                    <a:p>
                      <a:pPr marL="0" marR="0" algn="r">
                        <a:lnSpc>
                          <a:spcPct val="115000"/>
                        </a:lnSpc>
                        <a:spcBef>
                          <a:spcPts val="0"/>
                        </a:spcBef>
                        <a:spcAft>
                          <a:spcPts val="0"/>
                        </a:spcAft>
                      </a:pPr>
                      <a:r>
                        <a:rPr lang="en-US" sz="1200" dirty="0">
                          <a:effectLst/>
                        </a:rPr>
                        <a:t>     07/1997 – 05/1999</a:t>
                      </a:r>
                      <a:endParaRPr lang="en-US" sz="1800" dirty="0">
                        <a:effectLst/>
                        <a:latin typeface="Times New Roman"/>
                        <a:ea typeface="Times New Roman"/>
                      </a:endParaRPr>
                    </a:p>
                  </a:txBody>
                  <a:tcPr marL="0" marR="0" marT="0" marB="0"/>
                </a:tc>
              </a:tr>
              <a:tr h="238125">
                <a:tc>
                  <a:txBody>
                    <a:bodyPr/>
                    <a:lstStyle/>
                    <a:p>
                      <a:pPr marL="0" marR="0" algn="just">
                        <a:lnSpc>
                          <a:spcPct val="115000"/>
                        </a:lnSpc>
                        <a:spcBef>
                          <a:spcPts val="0"/>
                        </a:spcBef>
                        <a:spcAft>
                          <a:spcPts val="0"/>
                        </a:spcAft>
                      </a:pPr>
                      <a:r>
                        <a:rPr lang="en-US" sz="1200" dirty="0">
                          <a:effectLst/>
                        </a:rPr>
                        <a:t>UG </a:t>
                      </a:r>
                      <a:r>
                        <a:rPr lang="en-US" sz="1200" dirty="0" smtClean="0">
                          <a:effectLst/>
                        </a:rPr>
                        <a:t>RA</a:t>
                      </a:r>
                      <a:endParaRPr lang="en-US" sz="1800" dirty="0">
                        <a:effectLst/>
                        <a:latin typeface="Times New Roman"/>
                        <a:ea typeface="Times New Roman"/>
                      </a:endParaRPr>
                    </a:p>
                  </a:txBody>
                  <a:tcPr marL="0" marR="0" marT="0" marB="0"/>
                </a:tc>
                <a:tc>
                  <a:txBody>
                    <a:bodyPr/>
                    <a:lstStyle/>
                    <a:p>
                      <a:pPr marL="0" marR="0" algn="l">
                        <a:lnSpc>
                          <a:spcPct val="115000"/>
                        </a:lnSpc>
                        <a:spcBef>
                          <a:spcPts val="0"/>
                        </a:spcBef>
                        <a:spcAft>
                          <a:spcPts val="0"/>
                        </a:spcAft>
                      </a:pPr>
                      <a:r>
                        <a:rPr lang="en-US" sz="1200" dirty="0">
                          <a:effectLst/>
                        </a:rPr>
                        <a:t>IIT </a:t>
                      </a:r>
                      <a:r>
                        <a:rPr lang="en-US" sz="1200" dirty="0" smtClean="0">
                          <a:effectLst/>
                        </a:rPr>
                        <a:t>Kanpur</a:t>
                      </a:r>
                      <a:endParaRPr lang="en-US" sz="1800" dirty="0">
                        <a:effectLst/>
                        <a:latin typeface="Times New Roman"/>
                        <a:ea typeface="Times New Roman"/>
                      </a:endParaRPr>
                    </a:p>
                  </a:txBody>
                  <a:tcPr marL="0" marR="0" marT="0" marB="0"/>
                </a:tc>
                <a:tc>
                  <a:txBody>
                    <a:bodyPr/>
                    <a:lstStyle/>
                    <a:p>
                      <a:pPr marL="0" marR="0" algn="r">
                        <a:lnSpc>
                          <a:spcPct val="115000"/>
                        </a:lnSpc>
                        <a:spcBef>
                          <a:spcPts val="0"/>
                        </a:spcBef>
                        <a:spcAft>
                          <a:spcPts val="0"/>
                        </a:spcAft>
                      </a:pPr>
                      <a:r>
                        <a:rPr lang="en-US" sz="1200" dirty="0">
                          <a:effectLst/>
                        </a:rPr>
                        <a:t>     07/1995 – 07/1997</a:t>
                      </a:r>
                      <a:endParaRPr lang="en-US" sz="1800" dirty="0">
                        <a:effectLst/>
                        <a:latin typeface="Times New Roman"/>
                        <a:ea typeface="Times New Roman"/>
                      </a:endParaRPr>
                    </a:p>
                  </a:txBody>
                  <a:tcPr marL="0" marR="0" marT="0" marB="0"/>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688914003"/>
              </p:ext>
            </p:extLst>
          </p:nvPr>
        </p:nvGraphicFramePr>
        <p:xfrm>
          <a:off x="381000" y="1181100"/>
          <a:ext cx="7340600" cy="1190625"/>
        </p:xfrm>
        <a:graphic>
          <a:graphicData uri="http://schemas.openxmlformats.org/drawingml/2006/table">
            <a:tbl>
              <a:tblPr firstRow="1" firstCol="1" bandRow="1">
                <a:tableStyleId>{2D5ABB26-0587-4C30-8999-92F81FD0307C}</a:tableStyleId>
              </a:tblPr>
              <a:tblGrid>
                <a:gridCol w="2133600"/>
                <a:gridCol w="3911599"/>
                <a:gridCol w="1295401"/>
              </a:tblGrid>
              <a:tr h="238125">
                <a:tc>
                  <a:txBody>
                    <a:bodyPr/>
                    <a:lstStyle/>
                    <a:p>
                      <a:pPr marL="0" marR="0" algn="just">
                        <a:lnSpc>
                          <a:spcPct val="115000"/>
                        </a:lnSpc>
                        <a:spcBef>
                          <a:spcPts val="0"/>
                        </a:spcBef>
                        <a:spcAft>
                          <a:spcPts val="0"/>
                        </a:spcAft>
                      </a:pPr>
                      <a:r>
                        <a:rPr lang="en-US" sz="1200" dirty="0" smtClean="0">
                          <a:effectLst/>
                          <a:latin typeface="+mn-lt"/>
                          <a:ea typeface="Times New Roman"/>
                        </a:rPr>
                        <a:t>UTEP</a:t>
                      </a:r>
                      <a:endParaRPr lang="en-US" sz="1200" dirty="0">
                        <a:effectLst/>
                        <a:latin typeface="+mn-lt"/>
                        <a:ea typeface="Times New Roman"/>
                      </a:endParaRPr>
                    </a:p>
                  </a:txBody>
                  <a:tcPr marL="0" marR="0" marT="0" marB="0"/>
                </a:tc>
                <a:tc>
                  <a:txBody>
                    <a:bodyPr/>
                    <a:lstStyle/>
                    <a:p>
                      <a:pPr marL="0" marR="0" algn="just">
                        <a:lnSpc>
                          <a:spcPct val="115000"/>
                        </a:lnSpc>
                        <a:spcBef>
                          <a:spcPts val="0"/>
                        </a:spcBef>
                        <a:spcAft>
                          <a:spcPts val="0"/>
                        </a:spcAft>
                      </a:pPr>
                      <a:r>
                        <a:rPr lang="en-US" sz="1200" dirty="0" smtClean="0">
                          <a:effectLst/>
                          <a:latin typeface="+mn-lt"/>
                        </a:rPr>
                        <a:t>Assistant Professor, Mechanical Engineering</a:t>
                      </a:r>
                      <a:endParaRPr lang="en-US" sz="1200" dirty="0">
                        <a:effectLst/>
                        <a:latin typeface="+mn-lt"/>
                      </a:endParaRPr>
                    </a:p>
                  </a:txBody>
                  <a:tcPr marL="0" marR="0" marT="0" marB="0" anchor="ctr"/>
                </a:tc>
                <a:tc>
                  <a:txBody>
                    <a:bodyPr/>
                    <a:lstStyle/>
                    <a:p>
                      <a:pPr marL="0" marR="0" algn="r">
                        <a:lnSpc>
                          <a:spcPct val="115000"/>
                        </a:lnSpc>
                        <a:spcBef>
                          <a:spcPts val="0"/>
                        </a:spcBef>
                        <a:spcAft>
                          <a:spcPts val="0"/>
                        </a:spcAft>
                      </a:pPr>
                      <a:r>
                        <a:rPr lang="en-US" sz="1200" dirty="0" smtClean="0">
                          <a:effectLst/>
                          <a:latin typeface="+mn-lt"/>
                          <a:ea typeface="Times New Roman"/>
                        </a:rPr>
                        <a:t>2008-Present</a:t>
                      </a:r>
                      <a:endParaRPr lang="en-US" sz="1200" dirty="0">
                        <a:effectLst/>
                        <a:latin typeface="+mn-lt"/>
                        <a:ea typeface="Times New Roman"/>
                      </a:endParaRPr>
                    </a:p>
                  </a:txBody>
                  <a:tcPr marL="0" marR="0" marT="0" marB="0"/>
                </a:tc>
              </a:tr>
              <a:tr h="238125">
                <a:tc>
                  <a:txBody>
                    <a:bodyPr/>
                    <a:lstStyle/>
                    <a:p>
                      <a:pPr marL="0" marR="0" algn="just">
                        <a:lnSpc>
                          <a:spcPct val="115000"/>
                        </a:lnSpc>
                        <a:spcBef>
                          <a:spcPts val="0"/>
                        </a:spcBef>
                        <a:spcAft>
                          <a:spcPts val="0"/>
                        </a:spcAft>
                      </a:pPr>
                      <a:r>
                        <a:rPr lang="en-US" sz="1200" dirty="0" smtClean="0">
                          <a:effectLst/>
                          <a:latin typeface="+mn-lt"/>
                          <a:ea typeface="Times New Roman"/>
                        </a:rPr>
                        <a:t>Princeton</a:t>
                      </a:r>
                      <a:r>
                        <a:rPr lang="en-US" sz="1200" baseline="0" dirty="0" smtClean="0">
                          <a:effectLst/>
                          <a:latin typeface="+mn-lt"/>
                          <a:ea typeface="Times New Roman"/>
                        </a:rPr>
                        <a:t> </a:t>
                      </a:r>
                      <a:r>
                        <a:rPr lang="en-US" sz="1200" baseline="0" dirty="0" err="1" smtClean="0">
                          <a:effectLst/>
                          <a:latin typeface="+mn-lt"/>
                          <a:ea typeface="Times New Roman"/>
                        </a:rPr>
                        <a:t>Univ</a:t>
                      </a:r>
                      <a:r>
                        <a:rPr lang="en-US" sz="1200" baseline="0" dirty="0" smtClean="0">
                          <a:effectLst/>
                          <a:latin typeface="+mn-lt"/>
                          <a:ea typeface="Times New Roman"/>
                        </a:rPr>
                        <a:t>/NOAA/GFDL</a:t>
                      </a:r>
                      <a:endParaRPr lang="en-US" sz="1200" dirty="0">
                        <a:effectLst/>
                        <a:latin typeface="+mn-lt"/>
                        <a:ea typeface="Times New Roman"/>
                      </a:endParaRPr>
                    </a:p>
                  </a:txBody>
                  <a:tcPr marL="0" marR="0" marT="0" marB="0"/>
                </a:tc>
                <a:tc>
                  <a:txBody>
                    <a:bodyPr/>
                    <a:lstStyle/>
                    <a:p>
                      <a:pPr marL="0" marR="0" algn="just">
                        <a:lnSpc>
                          <a:spcPct val="115000"/>
                        </a:lnSpc>
                        <a:spcBef>
                          <a:spcPts val="0"/>
                        </a:spcBef>
                        <a:spcAft>
                          <a:spcPts val="0"/>
                        </a:spcAft>
                      </a:pPr>
                      <a:r>
                        <a:rPr lang="en-US" sz="1200" dirty="0" smtClean="0">
                          <a:effectLst/>
                          <a:latin typeface="+mn-lt"/>
                        </a:rPr>
                        <a:t>Research Scientist, Climate</a:t>
                      </a:r>
                      <a:r>
                        <a:rPr lang="en-US" sz="1200" baseline="0" dirty="0" smtClean="0">
                          <a:effectLst/>
                          <a:latin typeface="+mn-lt"/>
                        </a:rPr>
                        <a:t> Modeling</a:t>
                      </a:r>
                      <a:endParaRPr lang="en-US" sz="1200" dirty="0">
                        <a:effectLst/>
                        <a:latin typeface="+mn-lt"/>
                      </a:endParaRPr>
                    </a:p>
                  </a:txBody>
                  <a:tcPr marL="0" marR="0" marT="0" marB="0" anchor="ctr"/>
                </a:tc>
                <a:tc>
                  <a:txBody>
                    <a:bodyPr/>
                    <a:lstStyle/>
                    <a:p>
                      <a:pPr marL="0" marR="0" algn="r">
                        <a:lnSpc>
                          <a:spcPct val="115000"/>
                        </a:lnSpc>
                        <a:spcBef>
                          <a:spcPts val="0"/>
                        </a:spcBef>
                        <a:spcAft>
                          <a:spcPts val="0"/>
                        </a:spcAft>
                      </a:pPr>
                      <a:r>
                        <a:rPr lang="en-US" sz="1200" dirty="0" smtClean="0">
                          <a:effectLst/>
                        </a:rPr>
                        <a:t>2007-2008</a:t>
                      </a:r>
                      <a:endParaRPr lang="en-US" sz="1200" dirty="0">
                        <a:effectLst/>
                        <a:latin typeface="+mn-lt"/>
                        <a:ea typeface="Times New Roman"/>
                      </a:endParaRPr>
                    </a:p>
                  </a:txBody>
                  <a:tcPr marL="0" marR="0" marT="0" marB="0"/>
                </a:tc>
              </a:tr>
              <a:tr h="238125">
                <a:tc>
                  <a:txBody>
                    <a:bodyPr/>
                    <a:lstStyle/>
                    <a:p>
                      <a:pPr marL="0" marR="0" algn="just">
                        <a:lnSpc>
                          <a:spcPct val="115000"/>
                        </a:lnSpc>
                        <a:spcBef>
                          <a:spcPts val="0"/>
                        </a:spcBef>
                        <a:spcAft>
                          <a:spcPts val="0"/>
                        </a:spcAft>
                      </a:pPr>
                      <a:r>
                        <a:rPr lang="en-US" sz="1200" dirty="0">
                          <a:effectLst/>
                          <a:latin typeface="+mn-lt"/>
                        </a:rPr>
                        <a:t>Rice </a:t>
                      </a:r>
                      <a:r>
                        <a:rPr lang="en-US" sz="1200" dirty="0" err="1" smtClean="0">
                          <a:effectLst/>
                          <a:latin typeface="+mn-lt"/>
                        </a:rPr>
                        <a:t>Univ</a:t>
                      </a:r>
                      <a:r>
                        <a:rPr lang="en-US" sz="1200" dirty="0" smtClean="0">
                          <a:effectLst/>
                          <a:latin typeface="+mn-lt"/>
                        </a:rPr>
                        <a:t>,</a:t>
                      </a:r>
                      <a:endParaRPr lang="en-US" sz="1200" dirty="0">
                        <a:effectLst/>
                        <a:latin typeface="+mn-lt"/>
                        <a:ea typeface="Times New Roman"/>
                      </a:endParaRPr>
                    </a:p>
                  </a:txBody>
                  <a:tcPr marL="0" marR="0" marT="0" marB="0"/>
                </a:tc>
                <a:tc>
                  <a:txBody>
                    <a:bodyPr/>
                    <a:lstStyle/>
                    <a:p>
                      <a:pPr marL="0" marR="0" algn="just">
                        <a:lnSpc>
                          <a:spcPct val="115000"/>
                        </a:lnSpc>
                        <a:spcBef>
                          <a:spcPts val="0"/>
                        </a:spcBef>
                        <a:spcAft>
                          <a:spcPts val="0"/>
                        </a:spcAft>
                      </a:pPr>
                      <a:r>
                        <a:rPr lang="en-US" sz="1200" dirty="0" err="1">
                          <a:effectLst/>
                          <a:latin typeface="+mn-lt"/>
                        </a:rPr>
                        <a:t>PostDoc</a:t>
                      </a:r>
                      <a:r>
                        <a:rPr lang="en-US" sz="1200" dirty="0">
                          <a:effectLst/>
                          <a:latin typeface="+mn-lt"/>
                        </a:rPr>
                        <a:t>, </a:t>
                      </a:r>
                      <a:r>
                        <a:rPr lang="en-US" sz="1200" dirty="0" smtClean="0">
                          <a:effectLst/>
                          <a:latin typeface="+mn-lt"/>
                        </a:rPr>
                        <a:t>Physic </a:t>
                      </a:r>
                      <a:r>
                        <a:rPr lang="en-US" sz="1200" dirty="0">
                          <a:effectLst/>
                          <a:latin typeface="+mn-lt"/>
                        </a:rPr>
                        <a:t>&amp; </a:t>
                      </a:r>
                      <a:r>
                        <a:rPr lang="en-US" sz="1200" dirty="0" smtClean="0">
                          <a:effectLst/>
                          <a:latin typeface="+mn-lt"/>
                        </a:rPr>
                        <a:t>Astronomy</a:t>
                      </a:r>
                      <a:endParaRPr lang="en-US" sz="1200" dirty="0">
                        <a:effectLst/>
                        <a:latin typeface="+mn-lt"/>
                      </a:endParaRPr>
                    </a:p>
                  </a:txBody>
                  <a:tcPr marL="0" marR="0" marT="0" marB="0" anchor="ctr"/>
                </a:tc>
                <a:tc>
                  <a:txBody>
                    <a:bodyPr/>
                    <a:lstStyle/>
                    <a:p>
                      <a:pPr marL="0" marR="0" algn="r">
                        <a:lnSpc>
                          <a:spcPct val="115000"/>
                        </a:lnSpc>
                        <a:spcBef>
                          <a:spcPts val="0"/>
                        </a:spcBef>
                        <a:spcAft>
                          <a:spcPts val="0"/>
                        </a:spcAft>
                      </a:pPr>
                      <a:r>
                        <a:rPr lang="en-US" sz="1200" dirty="0">
                          <a:effectLst/>
                          <a:latin typeface="+mn-lt"/>
                        </a:rPr>
                        <a:t>2005-2007</a:t>
                      </a:r>
                      <a:endParaRPr lang="en-US" sz="1200" dirty="0">
                        <a:effectLst/>
                        <a:latin typeface="+mn-lt"/>
                        <a:ea typeface="Times New Roman"/>
                      </a:endParaRPr>
                    </a:p>
                  </a:txBody>
                  <a:tcPr marL="0" marR="0" marT="0" marB="0"/>
                </a:tc>
              </a:tr>
              <a:tr h="238125">
                <a:tc>
                  <a:txBody>
                    <a:bodyPr/>
                    <a:lstStyle/>
                    <a:p>
                      <a:pPr marL="0" marR="0" algn="just">
                        <a:lnSpc>
                          <a:spcPct val="115000"/>
                        </a:lnSpc>
                        <a:spcBef>
                          <a:spcPts val="0"/>
                        </a:spcBef>
                        <a:spcAft>
                          <a:spcPts val="0"/>
                        </a:spcAft>
                      </a:pPr>
                      <a:r>
                        <a:rPr lang="en-US" sz="1200" dirty="0">
                          <a:effectLst/>
                          <a:latin typeface="+mn-lt"/>
                        </a:rPr>
                        <a:t>Rice </a:t>
                      </a:r>
                      <a:r>
                        <a:rPr lang="en-US" sz="1200" dirty="0" err="1" smtClean="0">
                          <a:effectLst/>
                          <a:latin typeface="+mn-lt"/>
                        </a:rPr>
                        <a:t>Univ</a:t>
                      </a:r>
                      <a:r>
                        <a:rPr lang="en-US" sz="1200" dirty="0" smtClean="0">
                          <a:effectLst/>
                          <a:latin typeface="+mn-lt"/>
                        </a:rPr>
                        <a:t>, </a:t>
                      </a:r>
                      <a:endParaRPr lang="en-US" sz="1200" dirty="0">
                        <a:effectLst/>
                        <a:latin typeface="+mn-lt"/>
                        <a:ea typeface="Times New Roman"/>
                      </a:endParaRPr>
                    </a:p>
                  </a:txBody>
                  <a:tcPr marL="0" marR="0" marT="0" marB="0"/>
                </a:tc>
                <a:tc>
                  <a:txBody>
                    <a:bodyPr/>
                    <a:lstStyle/>
                    <a:p>
                      <a:pPr marL="0" marR="0" algn="just">
                        <a:lnSpc>
                          <a:spcPct val="115000"/>
                        </a:lnSpc>
                        <a:spcBef>
                          <a:spcPts val="0"/>
                        </a:spcBef>
                        <a:spcAft>
                          <a:spcPts val="0"/>
                        </a:spcAft>
                      </a:pPr>
                      <a:r>
                        <a:rPr lang="en-US" sz="1200" dirty="0">
                          <a:effectLst/>
                          <a:latin typeface="+mn-lt"/>
                        </a:rPr>
                        <a:t>Ph.D., Mechanical </a:t>
                      </a:r>
                      <a:r>
                        <a:rPr lang="en-US" sz="1200" dirty="0" smtClean="0">
                          <a:effectLst/>
                          <a:latin typeface="+mn-lt"/>
                        </a:rPr>
                        <a:t>Engineering</a:t>
                      </a:r>
                      <a:endParaRPr lang="en-US" sz="1200" dirty="0">
                        <a:effectLst/>
                        <a:latin typeface="+mn-lt"/>
                      </a:endParaRPr>
                    </a:p>
                  </a:txBody>
                  <a:tcPr marL="0" marR="0" marT="0" marB="0" anchor="ctr"/>
                </a:tc>
                <a:tc>
                  <a:txBody>
                    <a:bodyPr/>
                    <a:lstStyle/>
                    <a:p>
                      <a:pPr marL="0" marR="0" algn="r">
                        <a:lnSpc>
                          <a:spcPct val="115000"/>
                        </a:lnSpc>
                        <a:spcBef>
                          <a:spcPts val="0"/>
                        </a:spcBef>
                        <a:spcAft>
                          <a:spcPts val="0"/>
                        </a:spcAft>
                      </a:pPr>
                      <a:r>
                        <a:rPr lang="en-US" sz="1200" dirty="0">
                          <a:effectLst/>
                          <a:latin typeface="+mn-lt"/>
                        </a:rPr>
                        <a:t>1999-2005</a:t>
                      </a:r>
                      <a:endParaRPr lang="en-US" sz="1200" dirty="0">
                        <a:effectLst/>
                        <a:latin typeface="+mn-lt"/>
                        <a:ea typeface="Times New Roman"/>
                      </a:endParaRPr>
                    </a:p>
                  </a:txBody>
                  <a:tcPr marL="0" marR="0" marT="0" marB="0"/>
                </a:tc>
              </a:tr>
              <a:tr h="238125">
                <a:tc>
                  <a:txBody>
                    <a:bodyPr/>
                    <a:lstStyle/>
                    <a:p>
                      <a:pPr marL="0" marR="0" algn="just">
                        <a:lnSpc>
                          <a:spcPct val="115000"/>
                        </a:lnSpc>
                        <a:spcBef>
                          <a:spcPts val="0"/>
                        </a:spcBef>
                        <a:spcAft>
                          <a:spcPts val="0"/>
                        </a:spcAft>
                      </a:pPr>
                      <a:r>
                        <a:rPr lang="en-US" sz="1200" dirty="0" smtClean="0">
                          <a:effectLst/>
                          <a:latin typeface="+mn-lt"/>
                        </a:rPr>
                        <a:t>IIT Kanpur</a:t>
                      </a:r>
                      <a:endParaRPr lang="en-US" sz="1200" dirty="0">
                        <a:effectLst/>
                        <a:latin typeface="+mn-lt"/>
                        <a:ea typeface="Times New Roman"/>
                      </a:endParaRPr>
                    </a:p>
                  </a:txBody>
                  <a:tcPr marL="0" marR="0" marT="0" marB="0" anchor="ctr"/>
                </a:tc>
                <a:tc>
                  <a:txBody>
                    <a:bodyPr/>
                    <a:lstStyle/>
                    <a:p>
                      <a:pPr marL="0" marR="0" algn="just">
                        <a:lnSpc>
                          <a:spcPct val="115000"/>
                        </a:lnSpc>
                        <a:spcBef>
                          <a:spcPts val="0"/>
                        </a:spcBef>
                        <a:spcAft>
                          <a:spcPts val="0"/>
                        </a:spcAft>
                      </a:pPr>
                      <a:r>
                        <a:rPr lang="en-US" sz="1200" dirty="0" err="1">
                          <a:effectLst/>
                          <a:latin typeface="+mn-lt"/>
                        </a:rPr>
                        <a:t>B.Tech</a:t>
                      </a:r>
                      <a:r>
                        <a:rPr lang="en-US" sz="1200" dirty="0">
                          <a:effectLst/>
                          <a:latin typeface="+mn-lt"/>
                        </a:rPr>
                        <a:t>., Aerospace Engineering</a:t>
                      </a:r>
                      <a:endParaRPr lang="en-US" sz="1200" dirty="0">
                        <a:effectLst/>
                        <a:latin typeface="+mn-lt"/>
                        <a:ea typeface="Times New Roman"/>
                      </a:endParaRPr>
                    </a:p>
                  </a:txBody>
                  <a:tcPr marL="0" marR="0" marT="0" marB="0" anchor="ctr"/>
                </a:tc>
                <a:tc>
                  <a:txBody>
                    <a:bodyPr/>
                    <a:lstStyle/>
                    <a:p>
                      <a:pPr marL="0" marR="0" algn="r">
                        <a:lnSpc>
                          <a:spcPct val="115000"/>
                        </a:lnSpc>
                        <a:spcBef>
                          <a:spcPts val="0"/>
                        </a:spcBef>
                        <a:spcAft>
                          <a:spcPts val="0"/>
                        </a:spcAft>
                      </a:pPr>
                      <a:r>
                        <a:rPr lang="en-US" sz="1200" dirty="0">
                          <a:effectLst/>
                          <a:latin typeface="+mn-lt"/>
                        </a:rPr>
                        <a:t>1993-1997</a:t>
                      </a:r>
                      <a:endParaRPr lang="en-US" sz="1200" dirty="0">
                        <a:effectLst/>
                        <a:latin typeface="+mn-lt"/>
                        <a:ea typeface="Times New Roman"/>
                      </a:endParaRPr>
                    </a:p>
                  </a:txBody>
                  <a:tcPr marL="0" marR="0" marT="0" marB="0"/>
                </a:tc>
              </a:tr>
            </a:tbl>
          </a:graphicData>
        </a:graphic>
      </p:graphicFrame>
      <p:sp>
        <p:nvSpPr>
          <p:cNvPr id="15" name="Rectangle 14"/>
          <p:cNvSpPr/>
          <p:nvPr/>
        </p:nvSpPr>
        <p:spPr>
          <a:xfrm>
            <a:off x="152400" y="4495800"/>
            <a:ext cx="8864600" cy="1754326"/>
          </a:xfrm>
          <a:prstGeom prst="rect">
            <a:avLst/>
          </a:prstGeom>
        </p:spPr>
        <p:txBody>
          <a:bodyPr wrap="square">
            <a:spAutoFit/>
          </a:bodyPr>
          <a:lstStyle/>
          <a:p>
            <a:pPr algn="l"/>
            <a:endParaRPr lang="en-US" sz="1200" u="sng" dirty="0" smtClean="0">
              <a:solidFill>
                <a:schemeClr val="tx1"/>
              </a:solidFill>
            </a:endParaRPr>
          </a:p>
          <a:p>
            <a:pPr algn="l"/>
            <a:r>
              <a:rPr lang="en-US" sz="1200" u="sng" dirty="0" smtClean="0">
                <a:solidFill>
                  <a:schemeClr val="tx1"/>
                </a:solidFill>
              </a:rPr>
              <a:t>Recent Research Activities:</a:t>
            </a:r>
            <a:endParaRPr lang="en-US" sz="1200" dirty="0" smtClean="0">
              <a:solidFill>
                <a:schemeClr val="tx1"/>
              </a:solidFill>
            </a:endParaRPr>
          </a:p>
          <a:p>
            <a:pPr marL="171450" lvl="0" indent="-171450" algn="l">
              <a:buFont typeface="Arial" panose="020B0604020202020204" pitchFamily="34" charset="0"/>
              <a:buChar char="•"/>
            </a:pPr>
            <a:r>
              <a:rPr lang="en-US" sz="1200" b="1" dirty="0" smtClean="0">
                <a:solidFill>
                  <a:schemeClr val="tx1"/>
                </a:solidFill>
              </a:rPr>
              <a:t>V. Kumar</a:t>
            </a:r>
            <a:r>
              <a:rPr lang="en-US" sz="1200" dirty="0" smtClean="0">
                <a:solidFill>
                  <a:schemeClr val="tx1"/>
                </a:solidFill>
              </a:rPr>
              <a:t> </a:t>
            </a:r>
            <a:r>
              <a:rPr lang="en-US" sz="1200" dirty="0">
                <a:solidFill>
                  <a:schemeClr val="tx1"/>
                </a:solidFill>
              </a:rPr>
              <a:t>(</a:t>
            </a:r>
            <a:r>
              <a:rPr lang="en-US" sz="1200" dirty="0" smtClean="0">
                <a:solidFill>
                  <a:schemeClr val="tx1"/>
                </a:solidFill>
              </a:rPr>
              <a:t>PI), Collaborator</a:t>
            </a:r>
            <a:r>
              <a:rPr lang="en-US" sz="1200" dirty="0">
                <a:solidFill>
                  <a:schemeClr val="tx1"/>
                </a:solidFill>
              </a:rPr>
              <a:t>: </a:t>
            </a:r>
            <a:r>
              <a:rPr lang="en-US" sz="1200" dirty="0" err="1" smtClean="0">
                <a:solidFill>
                  <a:schemeClr val="tx1"/>
                </a:solidFill>
              </a:rPr>
              <a:t>Glatzmaier</a:t>
            </a:r>
            <a:r>
              <a:rPr lang="en-US" sz="1200" dirty="0" smtClean="0">
                <a:solidFill>
                  <a:schemeClr val="tx1"/>
                </a:solidFill>
              </a:rPr>
              <a:t>/</a:t>
            </a:r>
            <a:r>
              <a:rPr lang="en-US" sz="1200" dirty="0" err="1" smtClean="0">
                <a:solidFill>
                  <a:schemeClr val="tx1"/>
                </a:solidFill>
              </a:rPr>
              <a:t>Bharathan</a:t>
            </a:r>
            <a:r>
              <a:rPr lang="en-US" sz="1200" dirty="0" smtClean="0">
                <a:solidFill>
                  <a:schemeClr val="tx1"/>
                </a:solidFill>
              </a:rPr>
              <a:t>/Ma (NREL), “Comp. </a:t>
            </a:r>
            <a:r>
              <a:rPr lang="en-US" sz="1200" dirty="0" err="1" smtClean="0">
                <a:solidFill>
                  <a:schemeClr val="tx1"/>
                </a:solidFill>
              </a:rPr>
              <a:t>ana</a:t>
            </a:r>
            <a:r>
              <a:rPr lang="en-US" sz="1200" dirty="0" smtClean="0">
                <a:solidFill>
                  <a:schemeClr val="tx1"/>
                </a:solidFill>
              </a:rPr>
              <a:t>. of Nano Particles-Molten </a:t>
            </a:r>
            <a:r>
              <a:rPr lang="en-US" sz="1200" dirty="0">
                <a:solidFill>
                  <a:schemeClr val="tx1"/>
                </a:solidFill>
              </a:rPr>
              <a:t>Salt Thermal Energy Storage for Concentrated Solar Power Systems," </a:t>
            </a:r>
            <a:r>
              <a:rPr lang="en-US" sz="1200" b="1" u="sng" dirty="0" smtClean="0">
                <a:solidFill>
                  <a:schemeClr val="tx1"/>
                </a:solidFill>
              </a:rPr>
              <a:t>DOE</a:t>
            </a:r>
            <a:r>
              <a:rPr lang="en-US" sz="1200" u="sng" dirty="0" smtClean="0">
                <a:solidFill>
                  <a:schemeClr val="tx1"/>
                </a:solidFill>
              </a:rPr>
              <a:t>- EERE/</a:t>
            </a:r>
            <a:r>
              <a:rPr lang="en-US" sz="1200" u="sng" dirty="0" err="1" smtClean="0">
                <a:solidFill>
                  <a:schemeClr val="tx1"/>
                </a:solidFill>
              </a:rPr>
              <a:t>SunShot</a:t>
            </a:r>
            <a:r>
              <a:rPr lang="en-US" sz="1200" dirty="0">
                <a:solidFill>
                  <a:schemeClr val="tx1"/>
                </a:solidFill>
              </a:rPr>
              <a:t>, </a:t>
            </a:r>
            <a:r>
              <a:rPr lang="en-US" sz="1200" dirty="0" smtClean="0">
                <a:solidFill>
                  <a:schemeClr val="tx1"/>
                </a:solidFill>
              </a:rPr>
              <a:t>Active </a:t>
            </a:r>
          </a:p>
          <a:p>
            <a:pPr marL="171450" lvl="0" indent="-171450" algn="l">
              <a:buFont typeface="Arial" panose="020B0604020202020204" pitchFamily="34" charset="0"/>
              <a:buChar char="•"/>
            </a:pPr>
            <a:r>
              <a:rPr lang="en-US" sz="1200" dirty="0" smtClean="0">
                <a:solidFill>
                  <a:schemeClr val="tx1"/>
                </a:solidFill>
              </a:rPr>
              <a:t>A. Bronson </a:t>
            </a:r>
            <a:r>
              <a:rPr lang="en-US" sz="1200" dirty="0">
                <a:solidFill>
                  <a:schemeClr val="tx1"/>
                </a:solidFill>
              </a:rPr>
              <a:t>(</a:t>
            </a:r>
            <a:r>
              <a:rPr lang="en-US" sz="1200" dirty="0" smtClean="0">
                <a:solidFill>
                  <a:schemeClr val="tx1"/>
                </a:solidFill>
              </a:rPr>
              <a:t>PI), V. </a:t>
            </a:r>
            <a:r>
              <a:rPr lang="en-US" sz="1200" b="1" dirty="0" smtClean="0">
                <a:solidFill>
                  <a:schemeClr val="tx1"/>
                </a:solidFill>
              </a:rPr>
              <a:t>Kumar</a:t>
            </a:r>
            <a:r>
              <a:rPr lang="en-US" sz="1200" dirty="0" smtClean="0">
                <a:solidFill>
                  <a:schemeClr val="tx1"/>
                </a:solidFill>
              </a:rPr>
              <a:t> </a:t>
            </a:r>
            <a:r>
              <a:rPr lang="en-US" sz="1200" dirty="0">
                <a:solidFill>
                  <a:schemeClr val="tx1"/>
                </a:solidFill>
              </a:rPr>
              <a:t>(</a:t>
            </a:r>
            <a:r>
              <a:rPr lang="en-US" sz="1200" dirty="0" smtClean="0">
                <a:solidFill>
                  <a:schemeClr val="tx1"/>
                </a:solidFill>
              </a:rPr>
              <a:t>CO-PI), Comp-</a:t>
            </a:r>
            <a:r>
              <a:rPr lang="en-US" sz="1200" dirty="0" err="1" smtClean="0">
                <a:solidFill>
                  <a:schemeClr val="tx1"/>
                </a:solidFill>
              </a:rPr>
              <a:t>Expl</a:t>
            </a:r>
            <a:r>
              <a:rPr lang="en-US" sz="1200" dirty="0" smtClean="0">
                <a:solidFill>
                  <a:schemeClr val="tx1"/>
                </a:solidFill>
              </a:rPr>
              <a:t> </a:t>
            </a:r>
            <a:r>
              <a:rPr lang="en-US" sz="1200" dirty="0" err="1">
                <a:solidFill>
                  <a:schemeClr val="tx1"/>
                </a:solidFill>
              </a:rPr>
              <a:t>p</a:t>
            </a:r>
            <a:r>
              <a:rPr lang="en-US" sz="1200" dirty="0" err="1" smtClean="0">
                <a:solidFill>
                  <a:schemeClr val="tx1"/>
                </a:solidFill>
              </a:rPr>
              <a:t>roc</a:t>
            </a:r>
            <a:r>
              <a:rPr lang="en-US" sz="1200" dirty="0" smtClean="0">
                <a:solidFill>
                  <a:schemeClr val="tx1"/>
                </a:solidFill>
              </a:rPr>
              <a:t> of </a:t>
            </a:r>
            <a:r>
              <a:rPr lang="en-US" sz="1200" dirty="0" err="1" smtClean="0">
                <a:solidFill>
                  <a:schemeClr val="tx1"/>
                </a:solidFill>
              </a:rPr>
              <a:t>BrC</a:t>
            </a:r>
            <a:r>
              <a:rPr lang="en-US" sz="1200" dirty="0" smtClean="0">
                <a:solidFill>
                  <a:schemeClr val="tx1"/>
                </a:solidFill>
              </a:rPr>
              <a:t> Composites by </a:t>
            </a:r>
            <a:r>
              <a:rPr lang="en-US" sz="1200" dirty="0">
                <a:solidFill>
                  <a:schemeClr val="tx1"/>
                </a:solidFill>
              </a:rPr>
              <a:t>Reactive Infusion of </a:t>
            </a:r>
            <a:r>
              <a:rPr lang="en-US" sz="1200" dirty="0" err="1">
                <a:solidFill>
                  <a:schemeClr val="tx1"/>
                </a:solidFill>
              </a:rPr>
              <a:t>Hf</a:t>
            </a:r>
            <a:r>
              <a:rPr lang="en-US" sz="1200" dirty="0">
                <a:solidFill>
                  <a:schemeClr val="tx1"/>
                </a:solidFill>
              </a:rPr>
              <a:t> Alloy Melts into B4C, </a:t>
            </a:r>
            <a:r>
              <a:rPr lang="en-US" sz="1200" b="1" u="sng" dirty="0" smtClean="0">
                <a:solidFill>
                  <a:schemeClr val="tx1"/>
                </a:solidFill>
              </a:rPr>
              <a:t>AFOSR</a:t>
            </a:r>
            <a:r>
              <a:rPr lang="en-US" sz="1200" dirty="0" smtClean="0">
                <a:solidFill>
                  <a:schemeClr val="tx1"/>
                </a:solidFill>
              </a:rPr>
              <a:t>, Active </a:t>
            </a:r>
          </a:p>
          <a:p>
            <a:pPr marL="171450" lvl="0" indent="-171450" algn="l">
              <a:buFont typeface="Arial" panose="020B0604020202020204" pitchFamily="34" charset="0"/>
              <a:buChar char="•"/>
            </a:pPr>
            <a:r>
              <a:rPr lang="en-US" sz="1200" dirty="0" smtClean="0">
                <a:solidFill>
                  <a:schemeClr val="tx1"/>
                </a:solidFill>
              </a:rPr>
              <a:t>A. Bronson </a:t>
            </a:r>
            <a:r>
              <a:rPr lang="en-US" sz="1200" dirty="0">
                <a:solidFill>
                  <a:schemeClr val="tx1"/>
                </a:solidFill>
              </a:rPr>
              <a:t>(</a:t>
            </a:r>
            <a:r>
              <a:rPr lang="en-US" sz="1200" dirty="0" smtClean="0">
                <a:solidFill>
                  <a:schemeClr val="tx1"/>
                </a:solidFill>
              </a:rPr>
              <a:t>PI), V. </a:t>
            </a:r>
            <a:r>
              <a:rPr lang="en-US" sz="1200" b="1" dirty="0" smtClean="0">
                <a:solidFill>
                  <a:schemeClr val="tx1"/>
                </a:solidFill>
              </a:rPr>
              <a:t>Kumar</a:t>
            </a:r>
            <a:r>
              <a:rPr lang="en-US" sz="1200" dirty="0" smtClean="0">
                <a:solidFill>
                  <a:schemeClr val="tx1"/>
                </a:solidFill>
              </a:rPr>
              <a:t> </a:t>
            </a:r>
            <a:r>
              <a:rPr lang="en-US" sz="1200" dirty="0">
                <a:solidFill>
                  <a:schemeClr val="tx1"/>
                </a:solidFill>
              </a:rPr>
              <a:t>(</a:t>
            </a:r>
            <a:r>
              <a:rPr lang="en-US" sz="1200" dirty="0" smtClean="0">
                <a:solidFill>
                  <a:schemeClr val="tx1"/>
                </a:solidFill>
              </a:rPr>
              <a:t>CO-PI), Computational-Experimental </a:t>
            </a:r>
            <a:r>
              <a:rPr lang="en-US" sz="1200" dirty="0">
                <a:solidFill>
                  <a:schemeClr val="tx1"/>
                </a:solidFill>
              </a:rPr>
              <a:t>Study of the Plasma </a:t>
            </a:r>
            <a:r>
              <a:rPr lang="en-US" sz="1200" dirty="0" smtClean="0">
                <a:solidFill>
                  <a:schemeClr val="tx1"/>
                </a:solidFill>
              </a:rPr>
              <a:t>Proc. of </a:t>
            </a:r>
            <a:r>
              <a:rPr lang="en-US" sz="1200" dirty="0">
                <a:solidFill>
                  <a:schemeClr val="tx1"/>
                </a:solidFill>
              </a:rPr>
              <a:t>Carbides at High </a:t>
            </a:r>
            <a:r>
              <a:rPr lang="en-US" sz="1200" dirty="0" smtClean="0">
                <a:solidFill>
                  <a:schemeClr val="tx1"/>
                </a:solidFill>
              </a:rPr>
              <a:t>Temp, </a:t>
            </a:r>
            <a:r>
              <a:rPr lang="en-US" sz="1200" u="sng" dirty="0">
                <a:solidFill>
                  <a:schemeClr val="tx1"/>
                </a:solidFill>
              </a:rPr>
              <a:t>NETL– </a:t>
            </a:r>
            <a:r>
              <a:rPr lang="en-US" sz="1200" b="1" u="sng" dirty="0" smtClean="0">
                <a:solidFill>
                  <a:schemeClr val="tx1"/>
                </a:solidFill>
              </a:rPr>
              <a:t>DOE</a:t>
            </a:r>
            <a:r>
              <a:rPr lang="en-US" sz="1200" dirty="0" smtClean="0">
                <a:solidFill>
                  <a:schemeClr val="tx1"/>
                </a:solidFill>
              </a:rPr>
              <a:t>, Active </a:t>
            </a:r>
          </a:p>
          <a:p>
            <a:pPr marL="171450" lvl="0" indent="-171450" algn="l">
              <a:buFont typeface="Arial" panose="020B0604020202020204" pitchFamily="34" charset="0"/>
              <a:buChar char="•"/>
            </a:pPr>
            <a:r>
              <a:rPr lang="en-US" sz="1200" dirty="0" smtClean="0">
                <a:solidFill>
                  <a:schemeClr val="tx1"/>
                </a:solidFill>
              </a:rPr>
              <a:t>V</a:t>
            </a:r>
            <a:r>
              <a:rPr lang="en-US" sz="1200" dirty="0">
                <a:solidFill>
                  <a:schemeClr val="tx1"/>
                </a:solidFill>
              </a:rPr>
              <a:t>. </a:t>
            </a:r>
            <a:r>
              <a:rPr lang="en-US" sz="1200" b="1" dirty="0">
                <a:solidFill>
                  <a:schemeClr val="tx1"/>
                </a:solidFill>
              </a:rPr>
              <a:t>Kumar</a:t>
            </a:r>
            <a:r>
              <a:rPr lang="en-US" sz="1200" dirty="0">
                <a:solidFill>
                  <a:schemeClr val="tx1"/>
                </a:solidFill>
              </a:rPr>
              <a:t> (PI</a:t>
            </a:r>
            <a:r>
              <a:rPr lang="en-US" sz="1200" dirty="0" smtClean="0">
                <a:solidFill>
                  <a:schemeClr val="tx1"/>
                </a:solidFill>
              </a:rPr>
              <a:t>), </a:t>
            </a:r>
            <a:r>
              <a:rPr lang="en-US" sz="1200" dirty="0">
                <a:solidFill>
                  <a:schemeClr val="tx1"/>
                </a:solidFill>
              </a:rPr>
              <a:t>"High fidelity computational analysis </a:t>
            </a:r>
            <a:r>
              <a:rPr lang="en-US" sz="1200" dirty="0" smtClean="0">
                <a:solidFill>
                  <a:schemeClr val="tx1"/>
                </a:solidFill>
              </a:rPr>
              <a:t>of CO2 trapping </a:t>
            </a:r>
            <a:r>
              <a:rPr lang="en-US" sz="1200" dirty="0">
                <a:solidFill>
                  <a:schemeClr val="tx1"/>
                </a:solidFill>
              </a:rPr>
              <a:t>at pore </a:t>
            </a:r>
            <a:r>
              <a:rPr lang="en-US" sz="1200" dirty="0" smtClean="0">
                <a:solidFill>
                  <a:schemeClr val="tx1"/>
                </a:solidFill>
              </a:rPr>
              <a:t>scales" </a:t>
            </a:r>
            <a:r>
              <a:rPr lang="en-US" sz="1200" u="sng" dirty="0">
                <a:solidFill>
                  <a:schemeClr val="tx1"/>
                </a:solidFill>
              </a:rPr>
              <a:t>NETL – </a:t>
            </a:r>
            <a:r>
              <a:rPr lang="en-US" sz="1200" b="1" u="sng" dirty="0">
                <a:solidFill>
                  <a:schemeClr val="tx1"/>
                </a:solidFill>
              </a:rPr>
              <a:t>DOE</a:t>
            </a:r>
            <a:r>
              <a:rPr lang="en-US" sz="1200" dirty="0">
                <a:solidFill>
                  <a:schemeClr val="tx1"/>
                </a:solidFill>
              </a:rPr>
              <a:t>, </a:t>
            </a:r>
            <a:r>
              <a:rPr lang="en-US" sz="1200" dirty="0" smtClean="0">
                <a:solidFill>
                  <a:schemeClr val="tx1"/>
                </a:solidFill>
              </a:rPr>
              <a:t>Completed</a:t>
            </a:r>
            <a:endParaRPr lang="en-US" sz="1200" dirty="0" smtClean="0"/>
          </a:p>
        </p:txBody>
      </p:sp>
      <p:sp>
        <p:nvSpPr>
          <p:cNvPr id="16" name="Shape 189441"/>
          <p:cNvSpPr txBox="1">
            <a:spLocks noChangeArrowheads="1"/>
          </p:cNvSpPr>
          <p:nvPr/>
        </p:nvSpPr>
        <p:spPr bwMode="auto">
          <a:xfrm>
            <a:off x="6096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ctr" defTabSz="-13873163" rtl="0" eaLnBrk="0" fontAlgn="base" hangingPunct="0">
              <a:spcBef>
                <a:spcPct val="0"/>
              </a:spcBef>
              <a:spcAft>
                <a:spcPct val="0"/>
              </a:spcAft>
              <a:defRPr sz="4400">
                <a:solidFill>
                  <a:schemeClr val="tx2"/>
                </a:solidFill>
                <a:latin typeface="+mj-lt"/>
                <a:ea typeface="+mj-ea"/>
                <a:cs typeface="+mj-cs"/>
              </a:defRPr>
            </a:lvl1pPr>
            <a:lvl2pPr marL="342900" indent="-342900" algn="ctr" defTabSz="-13873163" rtl="0" eaLnBrk="0" fontAlgn="base" hangingPunct="0">
              <a:spcBef>
                <a:spcPct val="0"/>
              </a:spcBef>
              <a:spcAft>
                <a:spcPct val="0"/>
              </a:spcAft>
              <a:defRPr sz="4400">
                <a:solidFill>
                  <a:schemeClr val="tx2"/>
                </a:solidFill>
                <a:latin typeface="Times New Roman"/>
              </a:defRPr>
            </a:lvl2pPr>
            <a:lvl3pPr marL="342900" indent="-342900" algn="ctr" defTabSz="-13873163" rtl="0" eaLnBrk="0" fontAlgn="base" hangingPunct="0">
              <a:spcBef>
                <a:spcPct val="0"/>
              </a:spcBef>
              <a:spcAft>
                <a:spcPct val="0"/>
              </a:spcAft>
              <a:defRPr sz="4400">
                <a:solidFill>
                  <a:schemeClr val="tx2"/>
                </a:solidFill>
                <a:latin typeface="Times New Roman"/>
              </a:defRPr>
            </a:lvl3pPr>
            <a:lvl4pPr marL="342900" indent="-342900" algn="ctr" defTabSz="-13873163" rtl="0" eaLnBrk="0" fontAlgn="base" hangingPunct="0">
              <a:spcBef>
                <a:spcPct val="0"/>
              </a:spcBef>
              <a:spcAft>
                <a:spcPct val="0"/>
              </a:spcAft>
              <a:defRPr sz="4400">
                <a:solidFill>
                  <a:schemeClr val="tx2"/>
                </a:solidFill>
                <a:latin typeface="Times New Roman"/>
              </a:defRPr>
            </a:lvl4pPr>
            <a:lvl5pPr marL="342900" indent="-342900" algn="ctr" defTabSz="-13873163" rtl="0" eaLnBrk="0" fontAlgn="base" hangingPunct="0">
              <a:spcBef>
                <a:spcPct val="0"/>
              </a:spcBef>
              <a:spcAft>
                <a:spcPct val="0"/>
              </a:spcAft>
              <a:defRPr sz="4400">
                <a:solidFill>
                  <a:schemeClr val="tx2"/>
                </a:solidFill>
                <a:latin typeface="Times New Roman"/>
              </a:defRPr>
            </a:lvl5pPr>
            <a:lvl6pPr marL="457200" algn="ctr" fontAlgn="base">
              <a:spcBef>
                <a:spcPct val="0"/>
              </a:spcBef>
              <a:spcAft>
                <a:spcPct val="0"/>
              </a:spcAft>
              <a:defRPr sz="4400">
                <a:solidFill>
                  <a:schemeClr val="tx2">
                    <a:alpha val="100000"/>
                  </a:schemeClr>
                </a:solidFill>
                <a:latin typeface="Times New Roman"/>
              </a:defRPr>
            </a:lvl6pPr>
            <a:lvl7pPr marL="914400" algn="ctr" fontAlgn="base">
              <a:spcBef>
                <a:spcPct val="0"/>
              </a:spcBef>
              <a:spcAft>
                <a:spcPct val="0"/>
              </a:spcAft>
              <a:defRPr sz="4400">
                <a:solidFill>
                  <a:schemeClr val="tx2">
                    <a:alpha val="100000"/>
                  </a:schemeClr>
                </a:solidFill>
                <a:latin typeface="Times New Roman"/>
              </a:defRPr>
            </a:lvl7pPr>
            <a:lvl8pPr marL="1371600" algn="ctr" fontAlgn="base">
              <a:spcBef>
                <a:spcPct val="0"/>
              </a:spcBef>
              <a:spcAft>
                <a:spcPct val="0"/>
              </a:spcAft>
              <a:defRPr sz="4400">
                <a:solidFill>
                  <a:schemeClr val="tx2">
                    <a:alpha val="100000"/>
                  </a:schemeClr>
                </a:solidFill>
                <a:latin typeface="Times New Roman"/>
              </a:defRPr>
            </a:lvl8pPr>
            <a:lvl9pPr marL="1828800" algn="ctr" fontAlgn="base">
              <a:spcBef>
                <a:spcPct val="0"/>
              </a:spcBef>
              <a:spcAft>
                <a:spcPct val="0"/>
              </a:spcAft>
              <a:defRPr sz="4400">
                <a:solidFill>
                  <a:schemeClr val="tx2">
                    <a:alpha val="100000"/>
                  </a:schemeClr>
                </a:solidFill>
                <a:latin typeface="Times New Roman"/>
              </a:defRPr>
            </a:lvl9pPr>
          </a:lstStyle>
          <a:p>
            <a:pPr marL="0" indent="0" defTabSz="914400" eaLnBrk="1" hangingPunct="1"/>
            <a:r>
              <a:rPr lang="en-US" altLang="en-US" dirty="0" smtClean="0"/>
              <a:t>About myself</a:t>
            </a:r>
            <a:endParaRPr lang="en-US" dirty="0" smtClean="0"/>
          </a:p>
        </p:txBody>
      </p:sp>
    </p:spTree>
    <p:extLst>
      <p:ext uri="{BB962C8B-B14F-4D97-AF65-F5344CB8AC3E}">
        <p14:creationId xmlns:p14="http://schemas.microsoft.com/office/powerpoint/2010/main" val="120853724"/>
      </p:ext>
    </p:extLst>
  </p:cSld>
  <p:clrMapOvr>
    <a:masterClrMapping/>
  </p:clrMapOvr>
  <p:transition>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Shape 214018"/>
          <p:cNvSpPr>
            <a:spLocks noGrp="1" noChangeArrowheads="1"/>
          </p:cNvSpPr>
          <p:nvPr>
            <p:ph type="title" idx="4294967295"/>
          </p:nvPr>
        </p:nvSpPr>
        <p:spPr>
          <a:xfrm>
            <a:off x="0" y="0"/>
            <a:ext cx="9144000" cy="762000"/>
          </a:xfrm>
          <a:noFill/>
          <a:ln/>
        </p:spPr>
        <p:txBody>
          <a:bodyPr/>
          <a:lstStyle/>
          <a:p>
            <a:pPr marL="0" indent="0" defTabSz="914400" eaLnBrk="1" hangingPunct="1"/>
            <a:r>
              <a:rPr lang="en-US" altLang="en-US" dirty="0" smtClean="0"/>
              <a:t>HPC/Cloud/GPU</a:t>
            </a:r>
            <a:endParaRPr lang="en-US" dirty="0" smtClean="0"/>
          </a:p>
        </p:txBody>
      </p:sp>
      <p:sp>
        <p:nvSpPr>
          <p:cNvPr id="21" name="Rectangle 20"/>
          <p:cNvSpPr/>
          <p:nvPr/>
        </p:nvSpPr>
        <p:spPr bwMode="auto">
          <a:xfrm>
            <a:off x="6420224" y="8965"/>
            <a:ext cx="971176" cy="304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halet-LondonNineteenEighty" charset="0"/>
              </a:rPr>
              <a:t>Future!</a:t>
            </a:r>
            <a:endParaRPr kumimoji="0" lang="en-US" sz="1600" b="0" i="0" u="none" strike="noStrike" cap="none" normalizeH="0" baseline="0" dirty="0">
              <a:ln>
                <a:noFill/>
              </a:ln>
              <a:solidFill>
                <a:schemeClr val="tx1"/>
              </a:solidFill>
              <a:effectLst/>
              <a:latin typeface="Chalet-LondonNineteenEighty"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752600"/>
            <a:ext cx="7267575" cy="351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8128100"/>
      </p:ext>
    </p:extLst>
  </p:cSld>
  <p:clrMapOvr>
    <a:masterClrMapping/>
  </p:clrMapOvr>
  <p:transition>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Shape 214018"/>
          <p:cNvSpPr>
            <a:spLocks noGrp="1" noChangeArrowheads="1"/>
          </p:cNvSpPr>
          <p:nvPr>
            <p:ph type="title" idx="4294967295"/>
          </p:nvPr>
        </p:nvSpPr>
        <p:spPr>
          <a:xfrm>
            <a:off x="0" y="0"/>
            <a:ext cx="9144000" cy="762000"/>
          </a:xfrm>
          <a:noFill/>
          <a:ln/>
        </p:spPr>
        <p:txBody>
          <a:bodyPr/>
          <a:lstStyle/>
          <a:p>
            <a:pPr marL="0" indent="0" defTabSz="914400" eaLnBrk="1" hangingPunct="1"/>
            <a:r>
              <a:rPr lang="en-US" altLang="en-US" dirty="0" smtClean="0"/>
              <a:t>HPC/Cloud/GPU</a:t>
            </a:r>
            <a:endParaRPr lang="en-US" dirty="0" smtClean="0"/>
          </a:p>
        </p:txBody>
      </p:sp>
      <p:sp>
        <p:nvSpPr>
          <p:cNvPr id="21" name="Rectangle 20"/>
          <p:cNvSpPr/>
          <p:nvPr/>
        </p:nvSpPr>
        <p:spPr bwMode="auto">
          <a:xfrm>
            <a:off x="6420224" y="8965"/>
            <a:ext cx="971176" cy="304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halet-LondonNineteenEighty" charset="0"/>
              </a:rPr>
              <a:t>Future!</a:t>
            </a:r>
            <a:endParaRPr kumimoji="0" lang="en-US" sz="1600" b="0" i="0" u="none" strike="noStrike" cap="none" normalizeH="0" baseline="0" dirty="0">
              <a:ln>
                <a:noFill/>
              </a:ln>
              <a:solidFill>
                <a:schemeClr val="tx1"/>
              </a:solidFill>
              <a:effectLst/>
              <a:latin typeface="Chalet-LondonNineteenEighty"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5" y="1219200"/>
            <a:ext cx="4876185"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7220" y="1250576"/>
            <a:ext cx="39243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4337467"/>
            <a:ext cx="2590800" cy="1817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9370" y="3993776"/>
            <a:ext cx="2171700"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9216722"/>
      </p:ext>
    </p:extLst>
  </p:cSld>
  <p:clrMapOvr>
    <a:masterClrMapping/>
  </p:clrMapOvr>
  <p:transition>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4" name="Rectangle 2"/>
          <p:cNvSpPr>
            <a:spLocks noGrp="1" noChangeArrowheads="1"/>
          </p:cNvSpPr>
          <p:nvPr>
            <p:ph type="title"/>
          </p:nvPr>
        </p:nvSpPr>
        <p:spPr/>
        <p:txBody>
          <a:bodyPr/>
          <a:lstStyle/>
          <a:p>
            <a:r>
              <a:rPr lang="en-US" altLang="en-US" dirty="0" smtClean="0"/>
              <a:t>Next Gen </a:t>
            </a:r>
            <a:r>
              <a:rPr lang="en-US" altLang="en-US" dirty="0" err="1" smtClean="0"/>
              <a:t>MFiX</a:t>
            </a:r>
            <a:endParaRPr lang="en-US" altLang="en-US" dirty="0"/>
          </a:p>
        </p:txBody>
      </p:sp>
      <p:sp>
        <p:nvSpPr>
          <p:cNvPr id="991235" name="Rectangle 3"/>
          <p:cNvSpPr>
            <a:spLocks noGrp="1" noChangeArrowheads="1"/>
          </p:cNvSpPr>
          <p:nvPr>
            <p:ph type="body" idx="1"/>
          </p:nvPr>
        </p:nvSpPr>
        <p:spPr>
          <a:xfrm>
            <a:off x="685800" y="1371600"/>
            <a:ext cx="8077200" cy="4800600"/>
          </a:xfrm>
        </p:spPr>
        <p:txBody>
          <a:bodyPr/>
          <a:lstStyle/>
          <a:p>
            <a:pPr marL="457200" indent="-457200">
              <a:lnSpc>
                <a:spcPct val="90000"/>
              </a:lnSpc>
              <a:buFont typeface="Arial" panose="020B0604020202020204" pitchFamily="34" charset="0"/>
              <a:buChar char="•"/>
            </a:pPr>
            <a:r>
              <a:rPr lang="en-US" altLang="en-US" dirty="0" smtClean="0"/>
              <a:t>Desktop </a:t>
            </a:r>
            <a:r>
              <a:rPr lang="en-US" altLang="en-US" dirty="0"/>
              <a:t>to </a:t>
            </a:r>
            <a:r>
              <a:rPr lang="en-US" altLang="en-US" dirty="0" smtClean="0"/>
              <a:t>Supercomputers</a:t>
            </a:r>
          </a:p>
          <a:p>
            <a:pPr marL="457200" indent="-457200">
              <a:lnSpc>
                <a:spcPct val="90000"/>
              </a:lnSpc>
              <a:buFont typeface="Arial" panose="020B0604020202020204" pitchFamily="34" charset="0"/>
              <a:buChar char="•"/>
            </a:pPr>
            <a:r>
              <a:rPr lang="en-US" altLang="en-US" dirty="0" smtClean="0"/>
              <a:t>Latest solver capability</a:t>
            </a:r>
          </a:p>
          <a:p>
            <a:pPr marL="457200" indent="-457200">
              <a:lnSpc>
                <a:spcPct val="90000"/>
              </a:lnSpc>
              <a:buFont typeface="Arial" panose="020B0604020202020204" pitchFamily="34" charset="0"/>
              <a:buChar char="•"/>
            </a:pPr>
            <a:r>
              <a:rPr lang="en-US" altLang="en-US" sz="2800" dirty="0" smtClean="0"/>
              <a:t>Extreme (</a:t>
            </a:r>
            <a:r>
              <a:rPr lang="en-US" altLang="en-US" sz="2800" dirty="0" err="1" smtClean="0"/>
              <a:t>Exa</a:t>
            </a:r>
            <a:r>
              <a:rPr lang="en-US" altLang="en-US" sz="2800" dirty="0" smtClean="0"/>
              <a:t>?) Scale computing</a:t>
            </a:r>
          </a:p>
          <a:p>
            <a:pPr marL="457200" indent="-457200">
              <a:lnSpc>
                <a:spcPct val="90000"/>
              </a:lnSpc>
              <a:buFont typeface="Arial" panose="020B0604020202020204" pitchFamily="34" charset="0"/>
              <a:buChar char="•"/>
            </a:pPr>
            <a:r>
              <a:rPr lang="en-US" altLang="en-US" sz="2800" dirty="0" smtClean="0"/>
              <a:t>Scalable </a:t>
            </a:r>
            <a:r>
              <a:rPr lang="en-US" altLang="en-US" sz="2800" dirty="0"/>
              <a:t>Linear Algebra Themes:</a:t>
            </a:r>
          </a:p>
          <a:p>
            <a:pPr lvl="1">
              <a:lnSpc>
                <a:spcPct val="90000"/>
              </a:lnSpc>
            </a:pPr>
            <a:r>
              <a:rPr lang="en-US" altLang="en-US" sz="2400" dirty="0"/>
              <a:t>Multicore/GPUs: Pre-requisite for extreme scale.</a:t>
            </a:r>
          </a:p>
          <a:p>
            <a:pPr lvl="1">
              <a:lnSpc>
                <a:spcPct val="90000"/>
              </a:lnSpc>
            </a:pPr>
            <a:r>
              <a:rPr lang="en-US" altLang="en-US" sz="2400" dirty="0"/>
              <a:t>Multi-precision algorithms</a:t>
            </a:r>
            <a:r>
              <a:rPr lang="en-US" altLang="en-US" sz="2400" dirty="0" smtClean="0"/>
              <a:t>.</a:t>
            </a:r>
          </a:p>
          <a:p>
            <a:pPr lvl="1">
              <a:lnSpc>
                <a:spcPct val="90000"/>
              </a:lnSpc>
            </a:pPr>
            <a:endParaRPr lang="en-US" altLang="en-US" sz="2400" dirty="0" smtClean="0"/>
          </a:p>
          <a:p>
            <a:pPr lvl="1">
              <a:lnSpc>
                <a:spcPct val="90000"/>
              </a:lnSpc>
            </a:pPr>
            <a:r>
              <a:rPr lang="en-US" altLang="en-US" sz="2400" dirty="0" smtClean="0"/>
              <a:t>Cloud based Supercomputer </a:t>
            </a:r>
            <a:r>
              <a:rPr lang="en-US" altLang="en-US" sz="2400" dirty="0"/>
              <a:t>to Tablet </a:t>
            </a:r>
            <a:r>
              <a:rPr lang="en-US" altLang="en-US" sz="2400" dirty="0" smtClean="0"/>
              <a:t>Computing?</a:t>
            </a:r>
            <a:endParaRPr lang="en-US" altLang="en-US" sz="2400" dirty="0"/>
          </a:p>
          <a:p>
            <a:pPr lvl="1">
              <a:lnSpc>
                <a:spcPct val="90000"/>
              </a:lnSpc>
            </a:pPr>
            <a:endParaRPr lang="en-US" altLang="en-US" sz="2400" dirty="0"/>
          </a:p>
          <a:p>
            <a:pPr>
              <a:lnSpc>
                <a:spcPct val="90000"/>
              </a:lnSpc>
            </a:pPr>
            <a:endParaRPr lang="en-US" altLang="en-US" sz="2800" dirty="0"/>
          </a:p>
        </p:txBody>
      </p:sp>
    </p:spTree>
    <p:extLst>
      <p:ext uri="{BB962C8B-B14F-4D97-AF65-F5344CB8AC3E}">
        <p14:creationId xmlns:p14="http://schemas.microsoft.com/office/powerpoint/2010/main" val="32735076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38200" y="1155700"/>
            <a:ext cx="6883400" cy="2246769"/>
          </a:xfrm>
          <a:prstGeom prst="rect">
            <a:avLst/>
          </a:prstGeom>
        </p:spPr>
        <p:txBody>
          <a:bodyPr wrap="square">
            <a:spAutoFit/>
          </a:bodyPr>
          <a:lstStyle/>
          <a:p>
            <a:pPr algn="l"/>
            <a:endParaRPr lang="en-US" sz="1200" u="sng" dirty="0" smtClean="0">
              <a:solidFill>
                <a:schemeClr val="tx1"/>
              </a:solidFill>
            </a:endParaRPr>
          </a:p>
          <a:p>
            <a:pPr marL="285750" indent="-285750" algn="l">
              <a:buFont typeface="Arial" pitchFamily="34" charset="0"/>
              <a:buChar char="•"/>
            </a:pPr>
            <a:r>
              <a:rPr lang="en-US" sz="1600" dirty="0" smtClean="0">
                <a:solidFill>
                  <a:schemeClr val="tx1"/>
                </a:solidFill>
              </a:rPr>
              <a:t>At Texas, New Mexico and Mexico Border</a:t>
            </a:r>
          </a:p>
          <a:p>
            <a:pPr marL="285750" indent="-285750" algn="l">
              <a:buFont typeface="Arial" pitchFamily="34" charset="0"/>
              <a:buChar char="•"/>
            </a:pPr>
            <a:r>
              <a:rPr lang="en-US" sz="1600" dirty="0" smtClean="0">
                <a:solidFill>
                  <a:schemeClr val="tx1"/>
                </a:solidFill>
              </a:rPr>
              <a:t>23,000+ Students and growing</a:t>
            </a:r>
          </a:p>
          <a:p>
            <a:pPr algn="l"/>
            <a:endParaRPr lang="en-US" sz="1600" dirty="0" smtClean="0">
              <a:solidFill>
                <a:schemeClr val="tx1"/>
              </a:solidFill>
            </a:endParaRPr>
          </a:p>
          <a:p>
            <a:pPr marL="285750" indent="-285750" algn="l">
              <a:buFont typeface="Arial" pitchFamily="34" charset="0"/>
              <a:buChar char="•"/>
            </a:pPr>
            <a:r>
              <a:rPr lang="en-US" sz="1600" dirty="0" smtClean="0">
                <a:solidFill>
                  <a:schemeClr val="tx1"/>
                </a:solidFill>
              </a:rPr>
              <a:t>&gt;70% Hispanic (a Minority Serving Institution)</a:t>
            </a:r>
          </a:p>
          <a:p>
            <a:pPr algn="l"/>
            <a:endParaRPr lang="en-US" sz="1600" dirty="0" smtClean="0">
              <a:solidFill>
                <a:schemeClr val="tx1"/>
              </a:solidFill>
            </a:endParaRPr>
          </a:p>
          <a:p>
            <a:pPr marL="285750" indent="-285750" algn="l">
              <a:buFont typeface="Arial" pitchFamily="34" charset="0"/>
              <a:buChar char="•"/>
            </a:pPr>
            <a:r>
              <a:rPr lang="en-US" sz="1600" dirty="0" smtClean="0">
                <a:solidFill>
                  <a:schemeClr val="tx1"/>
                </a:solidFill>
              </a:rPr>
              <a:t>Mechanical Engineering </a:t>
            </a:r>
          </a:p>
          <a:p>
            <a:pPr marL="742950" lvl="1" indent="-285750" algn="l">
              <a:buFont typeface="Arial" pitchFamily="34" charset="0"/>
              <a:buChar char="•"/>
            </a:pPr>
            <a:r>
              <a:rPr lang="en-US" sz="1600" dirty="0" smtClean="0">
                <a:solidFill>
                  <a:schemeClr val="tx1"/>
                </a:solidFill>
              </a:rPr>
              <a:t>~700 Mechanical UG, ~100 MS</a:t>
            </a:r>
          </a:p>
          <a:p>
            <a:pPr marL="742950" lvl="1" indent="-285750" algn="l">
              <a:buFont typeface="Arial" pitchFamily="34" charset="0"/>
              <a:buChar char="•"/>
            </a:pPr>
            <a:r>
              <a:rPr lang="en-US" sz="1600" dirty="0" smtClean="0">
                <a:solidFill>
                  <a:schemeClr val="tx1"/>
                </a:solidFill>
              </a:rPr>
              <a:t>Energy track PhD program in the interdisciplinary ESE </a:t>
            </a:r>
          </a:p>
        </p:txBody>
      </p:sp>
      <p:sp>
        <p:nvSpPr>
          <p:cNvPr id="16" name="Shape 189441"/>
          <p:cNvSpPr txBox="1">
            <a:spLocks noChangeArrowheads="1"/>
          </p:cNvSpPr>
          <p:nvPr/>
        </p:nvSpPr>
        <p:spPr bwMode="auto">
          <a:xfrm>
            <a:off x="6096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ctr" defTabSz="-13873163" rtl="0" eaLnBrk="0" fontAlgn="base" hangingPunct="0">
              <a:spcBef>
                <a:spcPct val="0"/>
              </a:spcBef>
              <a:spcAft>
                <a:spcPct val="0"/>
              </a:spcAft>
              <a:defRPr sz="4400">
                <a:solidFill>
                  <a:schemeClr val="tx2"/>
                </a:solidFill>
                <a:latin typeface="+mj-lt"/>
                <a:ea typeface="+mj-ea"/>
                <a:cs typeface="+mj-cs"/>
              </a:defRPr>
            </a:lvl1pPr>
            <a:lvl2pPr marL="342900" indent="-342900" algn="ctr" defTabSz="-13873163" rtl="0" eaLnBrk="0" fontAlgn="base" hangingPunct="0">
              <a:spcBef>
                <a:spcPct val="0"/>
              </a:spcBef>
              <a:spcAft>
                <a:spcPct val="0"/>
              </a:spcAft>
              <a:defRPr sz="4400">
                <a:solidFill>
                  <a:schemeClr val="tx2"/>
                </a:solidFill>
                <a:latin typeface="Times New Roman"/>
              </a:defRPr>
            </a:lvl2pPr>
            <a:lvl3pPr marL="342900" indent="-342900" algn="ctr" defTabSz="-13873163" rtl="0" eaLnBrk="0" fontAlgn="base" hangingPunct="0">
              <a:spcBef>
                <a:spcPct val="0"/>
              </a:spcBef>
              <a:spcAft>
                <a:spcPct val="0"/>
              </a:spcAft>
              <a:defRPr sz="4400">
                <a:solidFill>
                  <a:schemeClr val="tx2"/>
                </a:solidFill>
                <a:latin typeface="Times New Roman"/>
              </a:defRPr>
            </a:lvl3pPr>
            <a:lvl4pPr marL="342900" indent="-342900" algn="ctr" defTabSz="-13873163" rtl="0" eaLnBrk="0" fontAlgn="base" hangingPunct="0">
              <a:spcBef>
                <a:spcPct val="0"/>
              </a:spcBef>
              <a:spcAft>
                <a:spcPct val="0"/>
              </a:spcAft>
              <a:defRPr sz="4400">
                <a:solidFill>
                  <a:schemeClr val="tx2"/>
                </a:solidFill>
                <a:latin typeface="Times New Roman"/>
              </a:defRPr>
            </a:lvl4pPr>
            <a:lvl5pPr marL="342900" indent="-342900" algn="ctr" defTabSz="-13873163" rtl="0" eaLnBrk="0" fontAlgn="base" hangingPunct="0">
              <a:spcBef>
                <a:spcPct val="0"/>
              </a:spcBef>
              <a:spcAft>
                <a:spcPct val="0"/>
              </a:spcAft>
              <a:defRPr sz="4400">
                <a:solidFill>
                  <a:schemeClr val="tx2"/>
                </a:solidFill>
                <a:latin typeface="Times New Roman"/>
              </a:defRPr>
            </a:lvl5pPr>
            <a:lvl6pPr marL="457200" algn="ctr" fontAlgn="base">
              <a:spcBef>
                <a:spcPct val="0"/>
              </a:spcBef>
              <a:spcAft>
                <a:spcPct val="0"/>
              </a:spcAft>
              <a:defRPr sz="4400">
                <a:solidFill>
                  <a:schemeClr val="tx2">
                    <a:alpha val="100000"/>
                  </a:schemeClr>
                </a:solidFill>
                <a:latin typeface="Times New Roman"/>
              </a:defRPr>
            </a:lvl6pPr>
            <a:lvl7pPr marL="914400" algn="ctr" fontAlgn="base">
              <a:spcBef>
                <a:spcPct val="0"/>
              </a:spcBef>
              <a:spcAft>
                <a:spcPct val="0"/>
              </a:spcAft>
              <a:defRPr sz="4400">
                <a:solidFill>
                  <a:schemeClr val="tx2">
                    <a:alpha val="100000"/>
                  </a:schemeClr>
                </a:solidFill>
                <a:latin typeface="Times New Roman"/>
              </a:defRPr>
            </a:lvl7pPr>
            <a:lvl8pPr marL="1371600" algn="ctr" fontAlgn="base">
              <a:spcBef>
                <a:spcPct val="0"/>
              </a:spcBef>
              <a:spcAft>
                <a:spcPct val="0"/>
              </a:spcAft>
              <a:defRPr sz="4400">
                <a:solidFill>
                  <a:schemeClr val="tx2">
                    <a:alpha val="100000"/>
                  </a:schemeClr>
                </a:solidFill>
                <a:latin typeface="Times New Roman"/>
              </a:defRPr>
            </a:lvl8pPr>
            <a:lvl9pPr marL="1828800" algn="ctr" fontAlgn="base">
              <a:spcBef>
                <a:spcPct val="0"/>
              </a:spcBef>
              <a:spcAft>
                <a:spcPct val="0"/>
              </a:spcAft>
              <a:defRPr sz="4400">
                <a:solidFill>
                  <a:schemeClr val="tx2">
                    <a:alpha val="100000"/>
                  </a:schemeClr>
                </a:solidFill>
                <a:latin typeface="Times New Roman"/>
              </a:defRPr>
            </a:lvl9pPr>
          </a:lstStyle>
          <a:p>
            <a:pPr marL="0" indent="0" defTabSz="914400" eaLnBrk="1" hangingPunct="1"/>
            <a:r>
              <a:rPr lang="en-US" altLang="en-US" dirty="0" smtClean="0"/>
              <a:t>UTEP</a:t>
            </a:r>
            <a:endParaRPr lang="en-US" dirty="0" smtClean="0"/>
          </a:p>
        </p:txBody>
      </p:sp>
      <p:sp>
        <p:nvSpPr>
          <p:cNvPr id="2" name="Rectangle 1"/>
          <p:cNvSpPr/>
          <p:nvPr/>
        </p:nvSpPr>
        <p:spPr>
          <a:xfrm>
            <a:off x="40341" y="3657600"/>
            <a:ext cx="8960224" cy="2554545"/>
          </a:xfrm>
          <a:prstGeom prst="rect">
            <a:avLst/>
          </a:prstGeom>
        </p:spPr>
        <p:txBody>
          <a:bodyPr wrap="square">
            <a:spAutoFit/>
          </a:bodyPr>
          <a:lstStyle/>
          <a:p>
            <a:pPr algn="just"/>
            <a:r>
              <a:rPr lang="en-US" sz="2000" i="1" dirty="0"/>
              <a:t>The UTEP community - faculty, students, staff, and administrators - commits itself to the two ideals of </a:t>
            </a:r>
            <a:r>
              <a:rPr lang="en-US" sz="2000" b="1" i="1" dirty="0"/>
              <a:t>excellence and access</a:t>
            </a:r>
            <a:r>
              <a:rPr lang="en-US" sz="2000" i="1" dirty="0"/>
              <a:t>. In addition, the University accepts a strict standard of accountability for institutional effectiveness as it educates students who will be the leaders of the 21st century. Through the accomplishment of its mission and goals via continuous improvement, UTEP aspires to be an educational leader in a changing economic, technological, and social </a:t>
            </a:r>
            <a:r>
              <a:rPr lang="en-US" sz="2000" i="1" dirty="0" smtClean="0"/>
              <a:t>environment [</a:t>
            </a:r>
            <a:r>
              <a:rPr lang="en-US" sz="2000" b="1" i="1" dirty="0" smtClean="0"/>
              <a:t>with 21</a:t>
            </a:r>
            <a:r>
              <a:rPr lang="en-US" sz="2000" b="1" i="1" baseline="30000" dirty="0" smtClean="0"/>
              <a:t>st</a:t>
            </a:r>
            <a:r>
              <a:rPr lang="en-US" sz="2000" b="1" i="1" dirty="0" smtClean="0"/>
              <a:t> century demography</a:t>
            </a:r>
            <a:r>
              <a:rPr lang="en-US" sz="2000" i="1" dirty="0" smtClean="0"/>
              <a:t>]: </a:t>
            </a:r>
            <a:r>
              <a:rPr lang="en-US" sz="2000" i="1" dirty="0"/>
              <a:t>a new model for Texas higher education</a:t>
            </a:r>
            <a:r>
              <a:rPr lang="en-US" sz="2000" i="1" dirty="0" smtClean="0"/>
              <a:t>.</a:t>
            </a:r>
            <a:endParaRPr lang="en-US" sz="2000" i="1" dirty="0"/>
          </a:p>
        </p:txBody>
      </p:sp>
    </p:spTree>
    <p:extLst>
      <p:ext uri="{BB962C8B-B14F-4D97-AF65-F5344CB8AC3E}">
        <p14:creationId xmlns:p14="http://schemas.microsoft.com/office/powerpoint/2010/main" val="613106967"/>
      </p:ext>
    </p:extLst>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txBox="1">
            <a:spLocks/>
          </p:cNvSpPr>
          <p:nvPr/>
        </p:nvSpPr>
        <p:spPr>
          <a:xfrm>
            <a:off x="0" y="0"/>
            <a:ext cx="9144000" cy="487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t>Who we are </a:t>
            </a:r>
            <a:r>
              <a:rPr lang="en-US" sz="2000" dirty="0" smtClean="0"/>
              <a:t>?   </a:t>
            </a:r>
            <a:r>
              <a:rPr lang="en-US" sz="2000" b="1" dirty="0" smtClean="0"/>
              <a:t>My Research Group</a:t>
            </a:r>
            <a:endParaRPr lang="en-US" sz="2000" dirty="0"/>
          </a:p>
        </p:txBody>
      </p:sp>
      <p:sp>
        <p:nvSpPr>
          <p:cNvPr id="31" name="Title 1"/>
          <p:cNvSpPr txBox="1">
            <a:spLocks/>
          </p:cNvSpPr>
          <p:nvPr/>
        </p:nvSpPr>
        <p:spPr>
          <a:xfrm>
            <a:off x="208503" y="1142834"/>
            <a:ext cx="7981027" cy="11431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dirty="0" smtClean="0"/>
              <a:t>Faculty </a:t>
            </a:r>
            <a:r>
              <a:rPr lang="en-US" sz="1600" dirty="0"/>
              <a:t>Advisor - Vinod Kumar,  </a:t>
            </a:r>
            <a:r>
              <a:rPr lang="en-US" sz="1600" dirty="0" smtClean="0"/>
              <a:t>Assistant Professor, Mechanical Engineering</a:t>
            </a:r>
          </a:p>
          <a:p>
            <a:pPr algn="l"/>
            <a:r>
              <a:rPr lang="en-US" sz="1600" dirty="0"/>
              <a:t>	</a:t>
            </a:r>
            <a:r>
              <a:rPr lang="en-US" sz="1600" dirty="0" smtClean="0"/>
              <a:t>Core faculty, Computational Science Doctoral Program</a:t>
            </a:r>
          </a:p>
          <a:p>
            <a:pPr algn="l"/>
            <a:r>
              <a:rPr lang="en-US" sz="1400" dirty="0" smtClean="0"/>
              <a:t>Collaborators: M. Taylor &amp; C. Ho (Sandia), Z. Ma &amp; G. </a:t>
            </a:r>
            <a:r>
              <a:rPr lang="en-US" sz="1400" dirty="0" err="1" smtClean="0"/>
              <a:t>Glatzmaier</a:t>
            </a:r>
            <a:r>
              <a:rPr lang="en-US" sz="1400" dirty="0" smtClean="0"/>
              <a:t>(NREL), </a:t>
            </a:r>
            <a:r>
              <a:rPr lang="en-US" sz="1400" dirty="0" smtClean="0"/>
              <a:t>V</a:t>
            </a:r>
            <a:r>
              <a:rPr lang="en-US" sz="1400" dirty="0" smtClean="0"/>
              <a:t>. </a:t>
            </a:r>
            <a:r>
              <a:rPr lang="en-US" sz="1400" dirty="0" err="1" smtClean="0"/>
              <a:t>Balaji</a:t>
            </a:r>
            <a:r>
              <a:rPr lang="en-US" sz="1400" dirty="0" smtClean="0"/>
              <a:t> (Princeton), D. Banerjee (Texas A&amp;M), S. Kumar (UTB), A. Bronson (UTEP), G. Rao (KAFB), V. </a:t>
            </a:r>
            <a:r>
              <a:rPr lang="en-US" sz="1400" dirty="0" err="1" smtClean="0"/>
              <a:t>Udeowa</a:t>
            </a:r>
            <a:r>
              <a:rPr lang="en-US" sz="1400" dirty="0" smtClean="0"/>
              <a:t> (Google), S. Mittal (IIT K)</a:t>
            </a:r>
          </a:p>
        </p:txBody>
      </p:sp>
      <p:grpSp>
        <p:nvGrpSpPr>
          <p:cNvPr id="7" name="Group 6"/>
          <p:cNvGrpSpPr/>
          <p:nvPr/>
        </p:nvGrpSpPr>
        <p:grpSpPr>
          <a:xfrm>
            <a:off x="1" y="2514600"/>
            <a:ext cx="6175934" cy="2305247"/>
            <a:chOff x="337578" y="2164493"/>
            <a:chExt cx="6175934" cy="2305247"/>
          </a:xfrm>
        </p:grpSpPr>
        <p:grpSp>
          <p:nvGrpSpPr>
            <p:cNvPr id="3" name="Group 2"/>
            <p:cNvGrpSpPr/>
            <p:nvPr/>
          </p:nvGrpSpPr>
          <p:grpSpPr>
            <a:xfrm>
              <a:off x="337578" y="2216824"/>
              <a:ext cx="2077258" cy="2122833"/>
              <a:chOff x="679136" y="2216824"/>
              <a:chExt cx="2077258" cy="2122833"/>
            </a:xfrm>
          </p:grpSpPr>
          <p:pic>
            <p:nvPicPr>
              <p:cNvPr id="2971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014" y="2913553"/>
                <a:ext cx="1228426" cy="142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itle 1"/>
              <p:cNvSpPr txBox="1">
                <a:spLocks/>
              </p:cNvSpPr>
              <p:nvPr/>
            </p:nvSpPr>
            <p:spPr>
              <a:xfrm>
                <a:off x="679136" y="2216824"/>
                <a:ext cx="2077258" cy="70966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t>1. Kiran </a:t>
                </a:r>
                <a:r>
                  <a:rPr lang="en-US" sz="1400" dirty="0"/>
                  <a:t>K. </a:t>
                </a:r>
                <a:r>
                  <a:rPr lang="en-US" sz="1400" dirty="0" smtClean="0"/>
                  <a:t>Katta</a:t>
                </a:r>
              </a:p>
              <a:p>
                <a:r>
                  <a:rPr lang="en-US" sz="1200" dirty="0" smtClean="0"/>
                  <a:t>Computational Science</a:t>
                </a:r>
              </a:p>
              <a:p>
                <a:r>
                  <a:rPr lang="en-US" sz="1400" dirty="0" smtClean="0"/>
                  <a:t> </a:t>
                </a:r>
                <a:r>
                  <a:rPr lang="en-US" sz="1100" dirty="0" smtClean="0"/>
                  <a:t>(Graduated, May 2013</a:t>
                </a:r>
                <a:r>
                  <a:rPr lang="en-US" sz="1400" dirty="0" smtClean="0"/>
                  <a:t>)</a:t>
                </a:r>
              </a:p>
            </p:txBody>
          </p:sp>
        </p:grpSp>
        <p:sp>
          <p:nvSpPr>
            <p:cNvPr id="34" name="Title 1"/>
            <p:cNvSpPr txBox="1">
              <a:spLocks/>
            </p:cNvSpPr>
            <p:nvPr/>
          </p:nvSpPr>
          <p:spPr>
            <a:xfrm>
              <a:off x="2040005" y="2193289"/>
              <a:ext cx="1537377" cy="6570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t>2. </a:t>
              </a:r>
              <a:r>
                <a:rPr lang="en-US" sz="1400" dirty="0" err="1" smtClean="0"/>
                <a:t>Samia</a:t>
              </a:r>
              <a:r>
                <a:rPr lang="en-US" sz="1400" dirty="0" smtClean="0"/>
                <a:t> Afrin</a:t>
              </a:r>
            </a:p>
            <a:p>
              <a:r>
                <a:rPr lang="en-US" sz="1200" dirty="0" smtClean="0"/>
                <a:t>Energy</a:t>
              </a:r>
              <a:endParaRPr lang="en-US" sz="1200" dirty="0"/>
            </a:p>
          </p:txBody>
        </p:sp>
        <p:grpSp>
          <p:nvGrpSpPr>
            <p:cNvPr id="5" name="Group 4"/>
            <p:cNvGrpSpPr/>
            <p:nvPr/>
          </p:nvGrpSpPr>
          <p:grpSpPr>
            <a:xfrm>
              <a:off x="3343127" y="2164493"/>
              <a:ext cx="1700397" cy="2305247"/>
              <a:chOff x="4376441" y="2067051"/>
              <a:chExt cx="1700397" cy="2305247"/>
            </a:xfrm>
          </p:grpSpPr>
          <p:pic>
            <p:nvPicPr>
              <p:cNvPr id="29713" name="Picture 17" descr="http://engineering.utep.edu/mu3com/People/P.Delgado/pict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0696" y="2847019"/>
                <a:ext cx="1313854" cy="1525279"/>
              </a:xfrm>
              <a:prstGeom prst="rect">
                <a:avLst/>
              </a:prstGeom>
              <a:noFill/>
              <a:extLst>
                <a:ext uri="{909E8E84-426E-40DD-AFC4-6F175D3DCCD1}">
                  <a14:hiddenFill xmlns:a14="http://schemas.microsoft.com/office/drawing/2010/main">
                    <a:solidFill>
                      <a:srgbClr val="FFFFFF"/>
                    </a:solidFill>
                  </a14:hiddenFill>
                </a:ext>
              </a:extLst>
            </p:spPr>
          </p:pic>
          <p:sp>
            <p:nvSpPr>
              <p:cNvPr id="35" name="Title 1"/>
              <p:cNvSpPr txBox="1">
                <a:spLocks/>
              </p:cNvSpPr>
              <p:nvPr/>
            </p:nvSpPr>
            <p:spPr>
              <a:xfrm>
                <a:off x="4376441" y="2067051"/>
                <a:ext cx="1700397"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t>3. Paul Delgado</a:t>
                </a:r>
              </a:p>
              <a:p>
                <a:r>
                  <a:rPr lang="en-US" sz="1200" dirty="0" smtClean="0"/>
                  <a:t>Computational Science</a:t>
                </a:r>
                <a:endParaRPr lang="en-US" sz="1200" dirty="0"/>
              </a:p>
            </p:txBody>
          </p:sp>
        </p:grpSp>
        <p:grpSp>
          <p:nvGrpSpPr>
            <p:cNvPr id="6" name="Group 5"/>
            <p:cNvGrpSpPr/>
            <p:nvPr/>
          </p:nvGrpSpPr>
          <p:grpSpPr>
            <a:xfrm>
              <a:off x="4744168" y="2193886"/>
              <a:ext cx="1769344" cy="2257886"/>
              <a:chOff x="6194422" y="2017938"/>
              <a:chExt cx="1769344" cy="2257886"/>
            </a:xfrm>
          </p:grpSpPr>
          <p:pic>
            <p:nvPicPr>
              <p:cNvPr id="29715" name="Picture 19" descr="http://engineering.utep.edu/mu3com/People/P.Delgado/pict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792" y="2750545"/>
                <a:ext cx="1313854" cy="1525279"/>
              </a:xfrm>
              <a:prstGeom prst="rect">
                <a:avLst/>
              </a:prstGeom>
              <a:noFill/>
              <a:extLst>
                <a:ext uri="{909E8E84-426E-40DD-AFC4-6F175D3DCCD1}">
                  <a14:hiddenFill xmlns:a14="http://schemas.microsoft.com/office/drawing/2010/main">
                    <a:solidFill>
                      <a:srgbClr val="FFFFFF"/>
                    </a:solidFill>
                  </a14:hiddenFill>
                </a:ext>
              </a:extLst>
            </p:spPr>
          </p:pic>
          <p:sp>
            <p:nvSpPr>
              <p:cNvPr id="36" name="Title 1"/>
              <p:cNvSpPr txBox="1">
                <a:spLocks/>
              </p:cNvSpPr>
              <p:nvPr/>
            </p:nvSpPr>
            <p:spPr>
              <a:xfrm>
                <a:off x="6194422" y="2017938"/>
                <a:ext cx="1769344" cy="67179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t>4. Arturo Sepulveda</a:t>
                </a:r>
              </a:p>
              <a:p>
                <a:r>
                  <a:rPr lang="en-US" sz="1200" dirty="0"/>
                  <a:t>Energy, </a:t>
                </a:r>
                <a:r>
                  <a:rPr lang="en-US" sz="1200" dirty="0" smtClean="0"/>
                  <a:t>Graduated</a:t>
                </a:r>
                <a:r>
                  <a:rPr lang="en-US" sz="1200" dirty="0"/>
                  <a:t> </a:t>
                </a:r>
                <a:r>
                  <a:rPr lang="en-US" sz="1200" dirty="0" smtClean="0"/>
                  <a:t>May 2014</a:t>
                </a:r>
                <a:endParaRPr lang="en-US" sz="1400" dirty="0"/>
              </a:p>
            </p:txBody>
          </p:sp>
        </p:grpSp>
      </p:grpSp>
      <p:sp>
        <p:nvSpPr>
          <p:cNvPr id="38" name="Title 1"/>
          <p:cNvSpPr txBox="1">
            <a:spLocks/>
          </p:cNvSpPr>
          <p:nvPr/>
        </p:nvSpPr>
        <p:spPr>
          <a:xfrm>
            <a:off x="239878" y="4953000"/>
            <a:ext cx="1837381" cy="157797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dirty="0" smtClean="0"/>
              <a:t>Current UG Research Assistants</a:t>
            </a:r>
          </a:p>
          <a:p>
            <a:pPr algn="l"/>
            <a:r>
              <a:rPr lang="en-US" sz="1200" dirty="0" smtClean="0"/>
              <a:t>1. A. Cabral</a:t>
            </a:r>
          </a:p>
          <a:p>
            <a:pPr algn="l"/>
            <a:r>
              <a:rPr lang="en-US" sz="1200" dirty="0" smtClean="0"/>
              <a:t>2. Alexandra</a:t>
            </a:r>
          </a:p>
        </p:txBody>
      </p:sp>
      <p:sp>
        <p:nvSpPr>
          <p:cNvPr id="40" name="Title 1"/>
          <p:cNvSpPr txBox="1">
            <a:spLocks/>
          </p:cNvSpPr>
          <p:nvPr/>
        </p:nvSpPr>
        <p:spPr>
          <a:xfrm>
            <a:off x="2142977" y="2133600"/>
            <a:ext cx="2115741" cy="4669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t>Current Doctoral</a:t>
            </a:r>
            <a:endParaRPr lang="en-US" sz="1600" dirty="0"/>
          </a:p>
        </p:txBody>
      </p:sp>
      <p:sp>
        <p:nvSpPr>
          <p:cNvPr id="41" name="Title 1"/>
          <p:cNvSpPr txBox="1">
            <a:spLocks/>
          </p:cNvSpPr>
          <p:nvPr/>
        </p:nvSpPr>
        <p:spPr>
          <a:xfrm>
            <a:off x="6019801" y="2615052"/>
            <a:ext cx="1601685" cy="6786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t>1. </a:t>
            </a:r>
            <a:r>
              <a:rPr lang="en-US" sz="1400" dirty="0" err="1" smtClean="0"/>
              <a:t>Nazmul</a:t>
            </a:r>
            <a:r>
              <a:rPr lang="en-US" sz="1400" dirty="0" smtClean="0"/>
              <a:t> Hossain</a:t>
            </a:r>
          </a:p>
          <a:p>
            <a:r>
              <a:rPr lang="en-US" sz="1200" dirty="0"/>
              <a:t>Computational Science</a:t>
            </a:r>
          </a:p>
        </p:txBody>
      </p:sp>
      <p:pic>
        <p:nvPicPr>
          <p:cNvPr id="29700" name="Picture 4" descr="http://engineering.utep.edu/mu3com/images/Logo-2.gif"/>
          <p:cNvPicPr>
            <a:picLocks noChangeAspect="1" noChangeArrowheads="1"/>
          </p:cNvPicPr>
          <p:nvPr/>
        </p:nvPicPr>
        <p:blipFill rotWithShape="1">
          <a:blip r:embed="rId5">
            <a:extLst>
              <a:ext uri="{28A0092B-C50C-407E-A947-70E740481C1C}">
                <a14:useLocalDpi xmlns:a14="http://schemas.microsoft.com/office/drawing/2010/main" val="0"/>
              </a:ext>
            </a:extLst>
          </a:blip>
          <a:srcRect t="24111"/>
          <a:stretch/>
        </p:blipFill>
        <p:spPr bwMode="auto">
          <a:xfrm>
            <a:off x="29469" y="-4597"/>
            <a:ext cx="2113508" cy="758087"/>
          </a:xfrm>
          <a:prstGeom prst="rect">
            <a:avLst/>
          </a:prstGeom>
          <a:noFill/>
          <a:extLst>
            <a:ext uri="{909E8E84-426E-40DD-AFC4-6F175D3DCCD1}">
              <a14:hiddenFill xmlns:a14="http://schemas.microsoft.com/office/drawing/2010/main">
                <a:solidFill>
                  <a:srgbClr val="FFFFFF"/>
                </a:solidFill>
              </a14:hiddenFill>
            </a:ext>
          </a:extLst>
        </p:spPr>
      </p:pic>
      <p:sp>
        <p:nvSpPr>
          <p:cNvPr id="9" name="Left Brace 8"/>
          <p:cNvSpPr/>
          <p:nvPr/>
        </p:nvSpPr>
        <p:spPr>
          <a:xfrm rot="5400000">
            <a:off x="3046865" y="-228552"/>
            <a:ext cx="295229" cy="565064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Left Brace 27"/>
          <p:cNvSpPr/>
          <p:nvPr/>
        </p:nvSpPr>
        <p:spPr>
          <a:xfrm rot="5400000">
            <a:off x="7419905" y="1176490"/>
            <a:ext cx="295231" cy="284056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itle 1"/>
          <p:cNvSpPr txBox="1">
            <a:spLocks/>
          </p:cNvSpPr>
          <p:nvPr/>
        </p:nvSpPr>
        <p:spPr>
          <a:xfrm>
            <a:off x="6215137" y="2170619"/>
            <a:ext cx="2115741" cy="4669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t>Current MS</a:t>
            </a:r>
            <a:endParaRPr lang="en-US" sz="1600" dirty="0"/>
          </a:p>
        </p:txBody>
      </p:sp>
      <p:sp>
        <p:nvSpPr>
          <p:cNvPr id="32" name="Title 1"/>
          <p:cNvSpPr txBox="1">
            <a:spLocks/>
          </p:cNvSpPr>
          <p:nvPr/>
        </p:nvSpPr>
        <p:spPr>
          <a:xfrm>
            <a:off x="2590800" y="4953000"/>
            <a:ext cx="3121661" cy="157797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dirty="0" smtClean="0"/>
              <a:t>Alumni: </a:t>
            </a:r>
          </a:p>
          <a:p>
            <a:pPr algn="l"/>
            <a:r>
              <a:rPr lang="en-US" sz="1200" dirty="0" smtClean="0"/>
              <a:t>M.S.: </a:t>
            </a:r>
          </a:p>
          <a:p>
            <a:pPr marL="342900" indent="-342900" algn="l">
              <a:buFontTx/>
              <a:buAutoNum type="arabicPeriod"/>
            </a:pPr>
            <a:r>
              <a:rPr lang="en-US" sz="1200" dirty="0" smtClean="0"/>
              <a:t>T. </a:t>
            </a:r>
            <a:r>
              <a:rPr lang="en-US" sz="1200" dirty="0" err="1" smtClean="0"/>
              <a:t>Dorethy</a:t>
            </a:r>
            <a:r>
              <a:rPr lang="en-US" sz="1200" dirty="0" smtClean="0"/>
              <a:t> (Comp., 2014 </a:t>
            </a:r>
            <a:r>
              <a:rPr lang="en-US" sz="1200" dirty="0"/>
              <a:t>US Army), </a:t>
            </a:r>
            <a:endParaRPr lang="en-US" sz="1200" dirty="0" smtClean="0"/>
          </a:p>
          <a:p>
            <a:pPr marL="342900" indent="-342900" algn="l">
              <a:buFontTx/>
              <a:buAutoNum type="arabicPeriod"/>
            </a:pPr>
            <a:r>
              <a:rPr lang="en-US" sz="1200" dirty="0" smtClean="0"/>
              <a:t>P. Delgado(Comp</a:t>
            </a:r>
            <a:r>
              <a:rPr lang="en-US" sz="1200" dirty="0"/>
              <a:t>., </a:t>
            </a:r>
            <a:r>
              <a:rPr lang="en-US" sz="1200" dirty="0" smtClean="0"/>
              <a:t>2014)</a:t>
            </a:r>
          </a:p>
          <a:p>
            <a:pPr marL="342900" indent="-342900" algn="l">
              <a:buAutoNum type="arabicPeriod"/>
            </a:pPr>
            <a:r>
              <a:rPr lang="en-US" sz="1200" dirty="0" smtClean="0"/>
              <a:t>J. </a:t>
            </a:r>
            <a:r>
              <a:rPr lang="en-US" sz="1200" dirty="0" err="1" smtClean="0"/>
              <a:t>Valles</a:t>
            </a:r>
            <a:r>
              <a:rPr lang="en-US" sz="1200" dirty="0"/>
              <a:t> </a:t>
            </a:r>
            <a:r>
              <a:rPr lang="en-US" sz="1200" dirty="0" smtClean="0"/>
              <a:t>(Mechanical, 2011 US Army), </a:t>
            </a:r>
          </a:p>
          <a:p>
            <a:pPr marL="342900" indent="-342900" algn="l">
              <a:buAutoNum type="arabicPeriod"/>
            </a:pPr>
            <a:r>
              <a:rPr lang="en-US" sz="1200" dirty="0" smtClean="0"/>
              <a:t>U. Parimi (Mechanical, 2010), </a:t>
            </a:r>
            <a:endParaRPr lang="en-US" sz="1200" dirty="0"/>
          </a:p>
          <a:p>
            <a:pPr marL="342900" indent="-342900" algn="l">
              <a:buAutoNum type="arabicPeriod"/>
            </a:pPr>
            <a:r>
              <a:rPr lang="en-US" sz="1200" dirty="0" smtClean="0"/>
              <a:t>N. Kavoori (Mechanical, 2010), </a:t>
            </a:r>
            <a:endParaRPr lang="en-US" sz="1200" dirty="0"/>
          </a:p>
          <a:p>
            <a:pPr marL="342900" indent="-342900" algn="l">
              <a:buAutoNum type="arabicPeriod"/>
            </a:pPr>
            <a:r>
              <a:rPr lang="en-US" sz="1200" dirty="0" smtClean="0"/>
              <a:t>K. Katta (Computational, 2011)</a:t>
            </a:r>
          </a:p>
        </p:txBody>
      </p:sp>
      <p:pic>
        <p:nvPicPr>
          <p:cNvPr id="37" name="Picture 19" descr="http://engineering.utep.edu/mu3com/People/P.Delgado/pict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3951" y="3276600"/>
            <a:ext cx="1313854" cy="1525279"/>
          </a:xfrm>
          <a:prstGeom prst="rect">
            <a:avLst/>
          </a:prstGeom>
          <a:noFill/>
          <a:extLst>
            <a:ext uri="{909E8E84-426E-40DD-AFC4-6F175D3DCCD1}">
              <a14:hiddenFill xmlns:a14="http://schemas.microsoft.com/office/drawing/2010/main">
                <a:solidFill>
                  <a:srgbClr val="FFFFFF"/>
                </a:solidFill>
              </a14:hiddenFill>
            </a:ext>
          </a:extLst>
        </p:spPr>
      </p:pic>
      <p:sp>
        <p:nvSpPr>
          <p:cNvPr id="39" name="Title 1"/>
          <p:cNvSpPr txBox="1">
            <a:spLocks/>
          </p:cNvSpPr>
          <p:nvPr/>
        </p:nvSpPr>
        <p:spPr>
          <a:xfrm>
            <a:off x="7491784" y="2729671"/>
            <a:ext cx="1496021" cy="5469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t>2. Jesus Ortega</a:t>
            </a:r>
          </a:p>
          <a:p>
            <a:r>
              <a:rPr lang="en-US" sz="1200" dirty="0" smtClean="0"/>
              <a:t>Mech. Eng.</a:t>
            </a:r>
            <a:endParaRPr lang="en-US" sz="1200" dirty="0"/>
          </a:p>
        </p:txBody>
      </p:sp>
      <p:sp>
        <p:nvSpPr>
          <p:cNvPr id="42" name="Title 1"/>
          <p:cNvSpPr txBox="1">
            <a:spLocks/>
          </p:cNvSpPr>
          <p:nvPr/>
        </p:nvSpPr>
        <p:spPr>
          <a:xfrm>
            <a:off x="5562468" y="4953000"/>
            <a:ext cx="3425337" cy="1828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dirty="0" smtClean="0"/>
              <a:t>Alumni: UG RAs</a:t>
            </a:r>
          </a:p>
          <a:p>
            <a:pPr algn="l"/>
            <a:r>
              <a:rPr lang="en-US" sz="1200" dirty="0"/>
              <a:t>Claudia </a:t>
            </a:r>
            <a:r>
              <a:rPr lang="en-US" sz="1200" dirty="0" smtClean="0"/>
              <a:t>Guevara, S</a:t>
            </a:r>
            <a:r>
              <a:rPr lang="en-US" sz="1200" dirty="0"/>
              <a:t>. D. </a:t>
            </a:r>
            <a:r>
              <a:rPr lang="en-US" sz="1200" dirty="0" smtClean="0"/>
              <a:t>Rosa, Daniel </a:t>
            </a:r>
            <a:r>
              <a:rPr lang="en-US" sz="1200" dirty="0" err="1" smtClean="0"/>
              <a:t>Llausas</a:t>
            </a:r>
            <a:r>
              <a:rPr lang="en-US" sz="1200" dirty="0" smtClean="0"/>
              <a:t>, Daniel Landis, Christian Barraza, Enrique Busquets, Rene Chacon, Javier Motta, Jesus </a:t>
            </a:r>
            <a:r>
              <a:rPr lang="en-US" sz="1200" dirty="0" err="1" smtClean="0"/>
              <a:t>Presa</a:t>
            </a:r>
            <a:r>
              <a:rPr lang="en-US" sz="1200" dirty="0" smtClean="0"/>
              <a:t>, Paul Rodriguez, Karla Corral </a:t>
            </a:r>
            <a:r>
              <a:rPr lang="en-US" sz="1200" dirty="0"/>
              <a:t>US Army), </a:t>
            </a:r>
            <a:r>
              <a:rPr lang="en-US" sz="1200" dirty="0" smtClean="0"/>
              <a:t> Jesus </a:t>
            </a:r>
            <a:r>
              <a:rPr lang="en-US" sz="1200" dirty="0" err="1" smtClean="0"/>
              <a:t>Mijares</a:t>
            </a:r>
            <a:r>
              <a:rPr lang="en-US" sz="1200" dirty="0" smtClean="0"/>
              <a:t>, Jesus Valles, Raul Corral, T</a:t>
            </a:r>
            <a:r>
              <a:rPr lang="en-US" sz="1200" dirty="0"/>
              <a:t>. </a:t>
            </a:r>
            <a:r>
              <a:rPr lang="en-US" sz="1200" dirty="0" smtClean="0"/>
              <a:t>Brown, D</a:t>
            </a:r>
            <a:r>
              <a:rPr lang="en-US" sz="1200" dirty="0"/>
              <a:t>. </a:t>
            </a:r>
            <a:r>
              <a:rPr lang="en-US" sz="1200" dirty="0" smtClean="0"/>
              <a:t>Alvarez, L. </a:t>
            </a:r>
            <a:r>
              <a:rPr lang="en-US" sz="1200" dirty="0" err="1" smtClean="0"/>
              <a:t>Valles</a:t>
            </a:r>
            <a:r>
              <a:rPr lang="en-US" sz="1200" dirty="0" smtClean="0"/>
              <a:t> (</a:t>
            </a:r>
            <a:r>
              <a:rPr lang="en-US" sz="1200" dirty="0" err="1" smtClean="0"/>
              <a:t>Mech</a:t>
            </a:r>
            <a:r>
              <a:rPr lang="en-US" sz="1200" dirty="0" smtClean="0"/>
              <a:t>, US Army)</a:t>
            </a:r>
          </a:p>
          <a:p>
            <a:endParaRPr lang="en-US" sz="2000" dirty="0"/>
          </a:p>
        </p:txBody>
      </p:sp>
      <p:pic>
        <p:nvPicPr>
          <p:cNvPr id="43"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9024" y="3122061"/>
            <a:ext cx="1266825"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19" descr="http://engineering.utep.edu/mu3com/People/P.Delgado/pict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5697" y="3276599"/>
            <a:ext cx="1313854" cy="152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6582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rganization Chart 2"/>
          <p:cNvGrpSpPr>
            <a:grpSpLocks/>
          </p:cNvGrpSpPr>
          <p:nvPr/>
        </p:nvGrpSpPr>
        <p:grpSpPr bwMode="auto">
          <a:xfrm>
            <a:off x="0" y="1066800"/>
            <a:ext cx="9144000" cy="5997575"/>
            <a:chOff x="0" y="672"/>
            <a:chExt cx="5760" cy="3778"/>
          </a:xfrm>
        </p:grpSpPr>
        <p:graphicFrame>
          <p:nvGraphicFramePr>
            <p:cNvPr id="35842" name="Diagram 35841"/>
            <p:cNvGraphicFramePr/>
            <p:nvPr>
              <p:extLst>
                <p:ext uri="{D42A27DB-BD31-4B8C-83A1-F6EECF244321}">
                  <p14:modId xmlns:p14="http://schemas.microsoft.com/office/powerpoint/2010/main" val="2782294830"/>
                </p:ext>
              </p:extLst>
            </p:nvPr>
          </p:nvGraphicFramePr>
          <p:xfrm>
            <a:off x="0" y="672"/>
            <a:ext cx="5760" cy="3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51557" name="_s1028"/>
            <p:cNvCxnSpPr>
              <a:cxnSpLocks noChangeShapeType="1"/>
              <a:stCxn id="27" idx="1"/>
              <a:endCxn id="26" idx="2"/>
            </p:cNvCxnSpPr>
            <p:nvPr/>
          </p:nvCxnSpPr>
          <p:spPr bwMode="auto">
            <a:xfrm rot="10800000">
              <a:off x="1070" y="3149"/>
              <a:ext cx="1570" cy="106"/>
            </a:xfrm>
            <a:prstGeom prst="bentConnector2">
              <a:avLst/>
            </a:prstGeom>
            <a:noFill/>
            <a:ln w="57150">
              <a:solidFill>
                <a:srgbClr val="F61504"/>
              </a:solidFill>
              <a:miter lim="800000"/>
              <a:headEnd type="stealth" w="lg" len="lg"/>
              <a:tailEnd/>
            </a:ln>
            <a:extLst>
              <a:ext uri="{909E8E84-426E-40DD-AFC4-6F175D3DCCD1}">
                <a14:hiddenFill xmlns:a14="http://schemas.microsoft.com/office/drawing/2010/main">
                  <a:noFill/>
                </a14:hiddenFill>
              </a:ext>
            </a:extLst>
          </p:spPr>
        </p:cxnSp>
        <p:cxnSp>
          <p:nvCxnSpPr>
            <p:cNvPr id="151558" name="_s1028"/>
            <p:cNvCxnSpPr>
              <a:cxnSpLocks noChangeShapeType="1"/>
              <a:stCxn id="35840" idx="1"/>
              <a:endCxn id="25" idx="0"/>
            </p:cNvCxnSpPr>
            <p:nvPr/>
          </p:nvCxnSpPr>
          <p:spPr bwMode="auto">
            <a:xfrm rot="10800000" flipV="1">
              <a:off x="1044" y="1767"/>
              <a:ext cx="684" cy="153"/>
            </a:xfrm>
            <a:prstGeom prst="bentConnector2">
              <a:avLst/>
            </a:prstGeom>
            <a:noFill/>
            <a:ln w="57150">
              <a:solidFill>
                <a:srgbClr val="F61504"/>
              </a:solidFill>
              <a:miter lim="800000"/>
              <a:headEnd/>
              <a:tailEnd type="stealth" w="lg" len="lg"/>
            </a:ln>
            <a:extLst>
              <a:ext uri="{909E8E84-426E-40DD-AFC4-6F175D3DCCD1}">
                <a14:hiddenFill xmlns:a14="http://schemas.microsoft.com/office/drawing/2010/main">
                  <a:noFill/>
                </a14:hiddenFill>
              </a:ext>
            </a:extLst>
          </p:spPr>
        </p:cxnSp>
        <p:sp>
          <p:nvSpPr>
            <p:cNvPr id="3" name="_s1032"/>
            <p:cNvSpPr>
              <a:spLocks noChangeArrowheads="1"/>
            </p:cNvSpPr>
            <p:nvPr/>
          </p:nvSpPr>
          <p:spPr bwMode="auto">
            <a:xfrm rot="16200000">
              <a:off x="582" y="2394"/>
              <a:ext cx="912" cy="251"/>
            </a:xfrm>
            <a:prstGeom prst="roundRect">
              <a:avLst>
                <a:gd name="adj" fmla="val 16667"/>
              </a:avLst>
            </a:prstGeom>
            <a:solidFill>
              <a:srgbClr val="000080"/>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30000" smtClean="0">
                  <a:ln>
                    <a:noFill/>
                  </a:ln>
                  <a:solidFill>
                    <a:schemeClr val="bg1"/>
                  </a:solidFill>
                  <a:effectLst/>
                  <a:latin typeface="Times New Roman" pitchFamily="18" charset="0"/>
                </a:rPr>
                <a:t> </a:t>
              </a:r>
              <a:r>
                <a:rPr kumimoji="0" lang="en-US" sz="1800" b="1" i="0" u="none" strike="noStrike" cap="none" normalizeH="0" baseline="0" smtClean="0">
                  <a:ln>
                    <a:noFill/>
                  </a:ln>
                  <a:solidFill>
                    <a:schemeClr val="bg1"/>
                  </a:solidFill>
                  <a:effectLst/>
                  <a:latin typeface="Times New Roman" pitchFamily="18" charset="0"/>
                </a:rPr>
                <a:t>S</a:t>
              </a:r>
              <a:r>
                <a:rPr kumimoji="0" lang="en-US" sz="1600" b="0" i="0" u="none" strike="noStrike" cap="none" normalizeH="0" baseline="0" smtClean="0">
                  <a:ln>
                    <a:noFill/>
                  </a:ln>
                  <a:solidFill>
                    <a:schemeClr val="bg1"/>
                  </a:solidFill>
                  <a:effectLst/>
                  <a:latin typeface="Times New Roman" pitchFamily="18" charset="0"/>
                </a:rPr>
                <a:t>tructural Dyn.</a:t>
              </a:r>
              <a:endParaRPr kumimoji="0" lang="en-US" sz="1600" b="0" i="0" u="none" strike="noStrike" cap="none" normalizeH="0" baseline="30000" smtClean="0">
                <a:ln>
                  <a:noFill/>
                </a:ln>
                <a:solidFill>
                  <a:schemeClr val="bg1"/>
                </a:solidFill>
                <a:effectLst/>
                <a:latin typeface="Times New Roman" pitchFamily="18" charset="0"/>
              </a:endParaRPr>
            </a:p>
          </p:txBody>
        </p:sp>
        <p:sp>
          <p:nvSpPr>
            <p:cNvPr id="4" name="_s1031"/>
            <p:cNvSpPr>
              <a:spLocks noChangeArrowheads="1"/>
            </p:cNvSpPr>
            <p:nvPr/>
          </p:nvSpPr>
          <p:spPr bwMode="auto">
            <a:xfrm rot="16200000">
              <a:off x="4152" y="2472"/>
              <a:ext cx="720" cy="288"/>
            </a:xfrm>
            <a:prstGeom prst="roundRect">
              <a:avLst>
                <a:gd name="adj" fmla="val 16667"/>
              </a:avLst>
            </a:prstGeom>
            <a:solidFill>
              <a:srgbClr val="000080"/>
            </a:solidFill>
            <a:ln w="76200">
              <a:solidFill>
                <a:srgbClr val="F61504"/>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Times New Roman" pitchFamily="18" charset="0"/>
                </a:rPr>
                <a:t>F</a:t>
              </a:r>
              <a:r>
                <a:rPr kumimoji="0" lang="en-US" sz="1600" b="0" i="0" u="none" strike="noStrike" cap="none" normalizeH="0" baseline="0" smtClean="0">
                  <a:ln>
                    <a:noFill/>
                  </a:ln>
                  <a:solidFill>
                    <a:schemeClr val="bg1"/>
                  </a:solidFill>
                  <a:effectLst/>
                  <a:latin typeface="Times New Roman" pitchFamily="18" charset="0"/>
                </a:rPr>
                <a:t>luid Dyn. </a:t>
              </a:r>
              <a:endParaRPr kumimoji="0" lang="en-US" sz="1600" b="0" i="0" u="none" strike="noStrike" cap="none" normalizeH="0" baseline="30000" smtClean="0">
                <a:ln>
                  <a:noFill/>
                </a:ln>
                <a:solidFill>
                  <a:schemeClr val="bg1"/>
                </a:solidFill>
                <a:effectLst/>
                <a:latin typeface="Times New Roman" pitchFamily="18" charset="0"/>
              </a:endParaRPr>
            </a:p>
          </p:txBody>
        </p:sp>
        <p:sp>
          <p:nvSpPr>
            <p:cNvPr id="5" name="_s1030"/>
            <p:cNvSpPr>
              <a:spLocks noChangeArrowheads="1"/>
            </p:cNvSpPr>
            <p:nvPr/>
          </p:nvSpPr>
          <p:spPr bwMode="auto">
            <a:xfrm>
              <a:off x="2880" y="3120"/>
              <a:ext cx="912" cy="240"/>
            </a:xfrm>
            <a:prstGeom prst="roundRect">
              <a:avLst>
                <a:gd name="adj" fmla="val 16667"/>
              </a:avLst>
            </a:prstGeom>
            <a:solidFill>
              <a:srgbClr val="000080"/>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Times New Roman" pitchFamily="18" charset="0"/>
                </a:rPr>
                <a:t>M</a:t>
              </a:r>
              <a:r>
                <a:rPr kumimoji="0" lang="en-US" sz="1600" b="0" i="0" u="none" strike="noStrike" cap="none" normalizeH="0" baseline="0" smtClean="0">
                  <a:ln>
                    <a:noFill/>
                  </a:ln>
                  <a:solidFill>
                    <a:schemeClr val="bg1"/>
                  </a:solidFill>
                  <a:effectLst/>
                  <a:latin typeface="Times New Roman" pitchFamily="18" charset="0"/>
                </a:rPr>
                <a:t>esh Motion</a:t>
              </a:r>
            </a:p>
          </p:txBody>
        </p:sp>
        <p:cxnSp>
          <p:nvCxnSpPr>
            <p:cNvPr id="151562" name="AutoShape 10"/>
            <p:cNvCxnSpPr>
              <a:cxnSpLocks noChangeShapeType="1"/>
              <a:stCxn id="29" idx="2"/>
              <a:endCxn id="28" idx="3"/>
            </p:cNvCxnSpPr>
            <p:nvPr/>
          </p:nvCxnSpPr>
          <p:spPr bwMode="auto">
            <a:xfrm rot="5400000">
              <a:off x="4163" y="2905"/>
              <a:ext cx="154" cy="545"/>
            </a:xfrm>
            <a:prstGeom prst="bentConnector2">
              <a:avLst/>
            </a:prstGeom>
            <a:noFill/>
            <a:ln w="57150">
              <a:solidFill>
                <a:srgbClr val="F61504"/>
              </a:solidFill>
              <a:miter lim="800000"/>
              <a:headEnd type="stealth" w="lg" len="lg"/>
              <a:tailEnd/>
            </a:ln>
            <a:extLst>
              <a:ext uri="{909E8E84-426E-40DD-AFC4-6F175D3DCCD1}">
                <a14:hiddenFill xmlns:a14="http://schemas.microsoft.com/office/drawing/2010/main">
                  <a:noFill/>
                </a14:hiddenFill>
              </a:ext>
            </a:extLst>
          </p:spPr>
        </p:cxnSp>
        <p:sp>
          <p:nvSpPr>
            <p:cNvPr id="6" name="_s1036"/>
            <p:cNvSpPr>
              <a:spLocks noChangeArrowheads="1"/>
            </p:cNvSpPr>
            <p:nvPr/>
          </p:nvSpPr>
          <p:spPr bwMode="auto">
            <a:xfrm>
              <a:off x="4224" y="672"/>
              <a:ext cx="1282" cy="480"/>
            </a:xfrm>
            <a:prstGeom prst="roundRect">
              <a:avLst>
                <a:gd name="adj" fmla="val 16667"/>
              </a:avLst>
            </a:prstGeom>
            <a:solidFill>
              <a:schemeClr val="tx2"/>
            </a:solidFill>
            <a:ln w="9525">
              <a:solidFill>
                <a:schemeClr val="bg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bg1"/>
                  </a:solidFill>
                  <a:effectLst/>
                  <a:latin typeface="Times New Roman" pitchFamily="18" charset="0"/>
                </a:rPr>
                <a:t>MPI Init.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bg1"/>
                  </a:solidFill>
                  <a:effectLst/>
                  <a:latin typeface="Times New Roman" pitchFamily="18" charset="0"/>
                </a:rPr>
                <a:t>Domain Partitioning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bg1"/>
                  </a:solidFill>
                  <a:effectLst/>
                  <a:latin typeface="Times New Roman" pitchFamily="18" charset="0"/>
                </a:rPr>
                <a:t>Load Balancing</a:t>
              </a:r>
              <a:endParaRPr kumimoji="0" lang="en-US" sz="3500" b="0" i="0" u="none" strike="noStrike" cap="none" normalizeH="0" baseline="0" smtClean="0">
                <a:ln>
                  <a:noFill/>
                </a:ln>
                <a:solidFill>
                  <a:srgbClr val="800000"/>
                </a:solidFill>
                <a:effectLst/>
                <a:latin typeface="Times New Roman" pitchFamily="18" charset="0"/>
              </a:endParaRPr>
            </a:p>
          </p:txBody>
        </p:sp>
        <p:sp>
          <p:nvSpPr>
            <p:cNvPr id="7" name="_s1036"/>
            <p:cNvSpPr>
              <a:spLocks noChangeArrowheads="1"/>
            </p:cNvSpPr>
            <p:nvPr/>
          </p:nvSpPr>
          <p:spPr bwMode="auto">
            <a:xfrm>
              <a:off x="1824" y="2448"/>
              <a:ext cx="720" cy="284"/>
            </a:xfrm>
            <a:prstGeom prst="roundRect">
              <a:avLst>
                <a:gd name="adj" fmla="val 16667"/>
              </a:avLst>
            </a:prstGeom>
            <a:solidFill>
              <a:schemeClr val="tx2"/>
            </a:solidFill>
            <a:ln w="9525">
              <a:solidFill>
                <a:schemeClr val="bg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bg1"/>
                  </a:solidFill>
                  <a:effectLst/>
                  <a:latin typeface="Times New Roman" pitchFamily="18" charset="0"/>
                </a:rPr>
                <a:t>Interface</a:t>
              </a:r>
              <a:endParaRPr kumimoji="0" lang="en-US" sz="1600" b="0" i="0" u="none" strike="noStrike" cap="none" normalizeH="0" baseline="30000" smtClean="0">
                <a:ln>
                  <a:noFill/>
                </a:ln>
                <a:solidFill>
                  <a:schemeClr val="bg1"/>
                </a:solidFill>
                <a:effectLst/>
                <a:latin typeface="Times New Roman" pitchFamily="18" charset="0"/>
              </a:endParaRPr>
            </a:p>
          </p:txBody>
        </p:sp>
        <p:sp>
          <p:nvSpPr>
            <p:cNvPr id="9" name="_s1036"/>
            <p:cNvSpPr>
              <a:spLocks noChangeArrowheads="1"/>
            </p:cNvSpPr>
            <p:nvPr/>
          </p:nvSpPr>
          <p:spPr bwMode="auto">
            <a:xfrm rot="-913336">
              <a:off x="3696" y="2256"/>
              <a:ext cx="576" cy="192"/>
            </a:xfrm>
            <a:prstGeom prst="roundRect">
              <a:avLst>
                <a:gd name="adj" fmla="val 16667"/>
              </a:avLst>
            </a:prstGeom>
            <a:noFill/>
            <a:ln w="9525">
              <a:solidFill>
                <a:schemeClr val="bg1"/>
              </a:solidFill>
              <a:round/>
              <a:headEnd/>
              <a:tailEnd/>
            </a:ln>
            <a:extLst>
              <a:ext uri="{909E8E84-426E-40DD-AFC4-6F175D3DCCD1}">
                <a14:hiddenFill xmlns:a14="http://schemas.microsoft.com/office/drawing/2010/main">
                  <a:solidFill>
                    <a:srgbClr val="339966"/>
                  </a:solidFill>
                </a14:hiddenFill>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Symbol" pitchFamily="18" charset="2"/>
                </a:rPr>
                <a:t>D</a:t>
              </a:r>
              <a:r>
                <a:rPr kumimoji="0" lang="en-US" sz="1200" b="0" i="0" u="none" strike="noStrike" cap="none" normalizeH="0" baseline="0" smtClean="0">
                  <a:ln>
                    <a:noFill/>
                  </a:ln>
                  <a:solidFill>
                    <a:schemeClr val="tx1"/>
                  </a:solidFill>
                  <a:effectLst/>
                  <a:latin typeface="Times New Roman" pitchFamily="18" charset="0"/>
                </a:rPr>
                <a:t>P</a:t>
              </a:r>
              <a:r>
                <a:rPr kumimoji="0" lang="en-US" sz="1200" b="0" i="0" u="none" strike="noStrike" cap="none" normalizeH="0" baseline="30000" smtClean="0">
                  <a:ln>
                    <a:noFill/>
                  </a:ln>
                  <a:solidFill>
                    <a:schemeClr val="tx1"/>
                  </a:solidFill>
                  <a:effectLst/>
                  <a:latin typeface="Times New Roman" pitchFamily="18" charset="0"/>
                </a:rPr>
                <a:t>I </a:t>
              </a:r>
              <a:r>
                <a:rPr kumimoji="0" lang="en-US" sz="1200" b="0" i="0" u="none" strike="noStrike" cap="none" normalizeH="0" baseline="0" smtClean="0">
                  <a:ln>
                    <a:noFill/>
                  </a:ln>
                  <a:solidFill>
                    <a:schemeClr val="tx1"/>
                  </a:solidFill>
                  <a:effectLst/>
                  <a:latin typeface="Wingdings 3" pitchFamily="18" charset="2"/>
                </a:rPr>
                <a:t>f</a:t>
              </a:r>
              <a:r>
                <a:rPr kumimoji="0" lang="en-US" sz="1200" b="0" i="0" u="none" strike="noStrike" cap="none" normalizeH="0" baseline="0" smtClean="0">
                  <a:ln>
                    <a:noFill/>
                  </a:ln>
                  <a:solidFill>
                    <a:schemeClr val="tx1"/>
                  </a:solidFill>
                  <a:effectLst/>
                  <a:latin typeface="Symbol" pitchFamily="18" charset="2"/>
                </a:rPr>
                <a:t>D</a:t>
              </a:r>
              <a:r>
                <a:rPr kumimoji="0" lang="en-US" sz="1200" b="0" i="0" u="none" strike="noStrike" cap="none" normalizeH="0" baseline="0" smtClean="0">
                  <a:ln>
                    <a:noFill/>
                  </a:ln>
                  <a:solidFill>
                    <a:schemeClr val="tx1"/>
                  </a:solidFill>
                  <a:effectLst/>
                  <a:latin typeface="Times New Roman" pitchFamily="18" charset="0"/>
                </a:rPr>
                <a:t>P</a:t>
              </a:r>
              <a:r>
                <a:rPr kumimoji="0" lang="en-US" sz="1200" b="0" i="0" u="none" strike="noStrike" cap="none" normalizeH="0" baseline="30000" smtClean="0">
                  <a:ln>
                    <a:noFill/>
                  </a:ln>
                  <a:solidFill>
                    <a:schemeClr val="tx1"/>
                  </a:solidFill>
                  <a:effectLst/>
                  <a:latin typeface="Times New Roman" pitchFamily="18" charset="0"/>
                </a:rPr>
                <a:t>F</a:t>
              </a:r>
            </a:p>
          </p:txBody>
        </p:sp>
        <p:sp>
          <p:nvSpPr>
            <p:cNvPr id="10" name="_s1036"/>
            <p:cNvSpPr>
              <a:spLocks noChangeArrowheads="1"/>
            </p:cNvSpPr>
            <p:nvPr/>
          </p:nvSpPr>
          <p:spPr bwMode="auto">
            <a:xfrm rot="2243395">
              <a:off x="1248" y="2064"/>
              <a:ext cx="528" cy="192"/>
            </a:xfrm>
            <a:prstGeom prst="roundRect">
              <a:avLst>
                <a:gd name="adj" fmla="val 16667"/>
              </a:avLst>
            </a:prstGeom>
            <a:noFill/>
            <a:ln w="9525">
              <a:solidFill>
                <a:schemeClr val="bg1"/>
              </a:solidFill>
              <a:round/>
              <a:headEnd/>
              <a:tailEnd/>
            </a:ln>
            <a:extLst>
              <a:ext uri="{909E8E84-426E-40DD-AFC4-6F175D3DCCD1}">
                <a14:hiddenFill xmlns:a14="http://schemas.microsoft.com/office/drawing/2010/main">
                  <a:solidFill>
                    <a:srgbClr val="339966"/>
                  </a:solidFill>
                </a14:hiddenFill>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Symbol" pitchFamily="18" charset="2"/>
                </a:rPr>
                <a:t>D</a:t>
              </a:r>
              <a:r>
                <a:rPr kumimoji="0" lang="en-US" sz="1200" b="0" i="0" u="none" strike="noStrike" cap="none" normalizeH="0" baseline="0" smtClean="0">
                  <a:ln>
                    <a:noFill/>
                  </a:ln>
                  <a:solidFill>
                    <a:schemeClr val="tx1"/>
                  </a:solidFill>
                  <a:effectLst/>
                  <a:latin typeface="Times New Roman" pitchFamily="18" charset="0"/>
                </a:rPr>
                <a:t>P</a:t>
              </a:r>
              <a:r>
                <a:rPr kumimoji="0" lang="en-US" sz="1200" b="0" i="0" u="none" strike="noStrike" cap="none" normalizeH="0" baseline="30000" smtClean="0">
                  <a:ln>
                    <a:noFill/>
                  </a:ln>
                  <a:solidFill>
                    <a:schemeClr val="tx1"/>
                  </a:solidFill>
                  <a:effectLst/>
                  <a:latin typeface="Times New Roman" pitchFamily="18" charset="0"/>
                </a:rPr>
                <a:t>S </a:t>
              </a:r>
              <a:r>
                <a:rPr kumimoji="0" lang="en-US" sz="1200" b="0" i="0" u="none" strike="noStrike" cap="none" normalizeH="0" baseline="0" smtClean="0">
                  <a:ln>
                    <a:noFill/>
                  </a:ln>
                  <a:solidFill>
                    <a:schemeClr val="tx1"/>
                  </a:solidFill>
                  <a:effectLst/>
                  <a:latin typeface="Wingdings 3" pitchFamily="18" charset="2"/>
                </a:rPr>
                <a:t>f</a:t>
              </a:r>
              <a:r>
                <a:rPr kumimoji="0" lang="en-US" sz="1200" b="0" i="0" u="none" strike="noStrike" cap="none" normalizeH="0" baseline="0" smtClean="0">
                  <a:ln>
                    <a:noFill/>
                  </a:ln>
                  <a:solidFill>
                    <a:schemeClr val="tx1"/>
                  </a:solidFill>
                  <a:effectLst/>
                  <a:latin typeface="Symbol" pitchFamily="18" charset="2"/>
                </a:rPr>
                <a:t>D</a:t>
              </a:r>
              <a:r>
                <a:rPr kumimoji="0" lang="en-US" sz="1200" b="0" i="0" u="none" strike="noStrike" cap="none" normalizeH="0" baseline="0" smtClean="0">
                  <a:ln>
                    <a:noFill/>
                  </a:ln>
                  <a:solidFill>
                    <a:schemeClr val="tx1"/>
                  </a:solidFill>
                  <a:effectLst/>
                  <a:latin typeface="Times New Roman" pitchFamily="18" charset="0"/>
                </a:rPr>
                <a:t>P</a:t>
              </a:r>
              <a:r>
                <a:rPr kumimoji="0" lang="en-US" sz="1200" b="0" i="0" u="none" strike="noStrike" cap="none" normalizeH="0" baseline="30000" smtClean="0">
                  <a:ln>
                    <a:noFill/>
                  </a:ln>
                  <a:solidFill>
                    <a:schemeClr val="tx1"/>
                  </a:solidFill>
                  <a:effectLst/>
                  <a:latin typeface="Times New Roman" pitchFamily="18" charset="0"/>
                </a:rPr>
                <a:t>I</a:t>
              </a:r>
            </a:p>
          </p:txBody>
        </p:sp>
        <p:sp>
          <p:nvSpPr>
            <p:cNvPr id="11" name="_s1036"/>
            <p:cNvSpPr>
              <a:spLocks noChangeArrowheads="1"/>
            </p:cNvSpPr>
            <p:nvPr/>
          </p:nvSpPr>
          <p:spPr bwMode="auto">
            <a:xfrm rot="-2268302">
              <a:off x="1344" y="2784"/>
              <a:ext cx="534" cy="288"/>
            </a:xfrm>
            <a:prstGeom prst="roundRect">
              <a:avLst>
                <a:gd name="adj" fmla="val 16667"/>
              </a:avLst>
            </a:prstGeom>
            <a:noFill/>
            <a:ln w="9525">
              <a:solidFill>
                <a:schemeClr val="bg1"/>
              </a:solidFill>
              <a:round/>
              <a:headEnd/>
              <a:tailEnd/>
            </a:ln>
            <a:extLst>
              <a:ext uri="{909E8E84-426E-40DD-AFC4-6F175D3DCCD1}">
                <a14:hiddenFill xmlns:a14="http://schemas.microsoft.com/office/drawing/2010/main">
                  <a:solidFill>
                    <a:srgbClr val="339966"/>
                  </a:solidFill>
                </a14:hiddenFill>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Symbol" pitchFamily="18" charset="2"/>
                </a:rPr>
                <a:t>D</a:t>
              </a:r>
              <a:r>
                <a:rPr kumimoji="0" lang="en-US" sz="1200" b="1" i="0" u="none" strike="noStrike" cap="none" normalizeH="0" baseline="0" smtClean="0">
                  <a:ln>
                    <a:noFill/>
                  </a:ln>
                  <a:solidFill>
                    <a:schemeClr val="tx1"/>
                  </a:solidFill>
                  <a:effectLst/>
                  <a:latin typeface="Times New Roman" pitchFamily="18" charset="0"/>
                </a:rPr>
                <a:t>x</a:t>
              </a:r>
              <a:r>
                <a:rPr kumimoji="0" lang="en-US" sz="1200" b="1" i="0" u="none" strike="noStrike" cap="none" normalizeH="0" baseline="30000" smtClean="0">
                  <a:ln>
                    <a:noFill/>
                  </a:ln>
                  <a:solidFill>
                    <a:schemeClr val="tx1"/>
                  </a:solidFill>
                  <a:effectLst/>
                  <a:latin typeface="Times New Roman" pitchFamily="18" charset="0"/>
                </a:rPr>
                <a:t>S </a:t>
              </a:r>
              <a:r>
                <a:rPr kumimoji="0" lang="en-US" sz="1200" b="1" i="0" u="none" strike="noStrike" cap="none" normalizeH="0" baseline="0" smtClean="0">
                  <a:ln>
                    <a:noFill/>
                  </a:ln>
                  <a:solidFill>
                    <a:schemeClr val="tx1"/>
                  </a:solidFill>
                  <a:effectLst/>
                  <a:latin typeface="Wingdings 3" pitchFamily="18" charset="2"/>
                </a:rPr>
                <a:t>’</a:t>
              </a:r>
              <a:r>
                <a:rPr kumimoji="0" lang="en-US" sz="1200" b="1" i="0" u="none" strike="noStrike" cap="none" normalizeH="0" baseline="0" smtClean="0">
                  <a:ln>
                    <a:noFill/>
                  </a:ln>
                  <a:solidFill>
                    <a:schemeClr val="tx1"/>
                  </a:solidFill>
                  <a:effectLst/>
                  <a:latin typeface="Symbol" pitchFamily="18" charset="2"/>
                </a:rPr>
                <a:t>D</a:t>
              </a:r>
              <a:r>
                <a:rPr kumimoji="0" lang="en-US" sz="1200" b="1" i="0" u="none" strike="noStrike" cap="none" normalizeH="0" baseline="0" smtClean="0">
                  <a:ln>
                    <a:noFill/>
                  </a:ln>
                  <a:solidFill>
                    <a:schemeClr val="tx1"/>
                  </a:solidFill>
                  <a:effectLst/>
                  <a:latin typeface="Times New Roman" pitchFamily="18" charset="0"/>
                </a:rPr>
                <a:t>x</a:t>
              </a:r>
              <a:r>
                <a:rPr kumimoji="0" lang="en-US" sz="1200" b="1" i="0" u="none" strike="noStrike" cap="none" normalizeH="0" baseline="30000" smtClean="0">
                  <a:ln>
                    <a:noFill/>
                  </a:ln>
                  <a:solidFill>
                    <a:schemeClr val="tx1"/>
                  </a:solidFill>
                  <a:effectLst/>
                  <a:latin typeface="Times New Roman" pitchFamily="18" charset="0"/>
                </a:rPr>
                <a:t>I</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rPr>
                <a:t>V</a:t>
              </a:r>
              <a:r>
                <a:rPr kumimoji="0" lang="en-US" sz="1200" b="1" i="0" u="none" strike="noStrike" cap="none" normalizeH="0" baseline="30000" smtClean="0">
                  <a:ln>
                    <a:noFill/>
                  </a:ln>
                  <a:solidFill>
                    <a:schemeClr val="tx1"/>
                  </a:solidFill>
                  <a:effectLst/>
                  <a:latin typeface="Times New Roman" pitchFamily="18" charset="0"/>
                </a:rPr>
                <a:t>S </a:t>
              </a:r>
              <a:r>
                <a:rPr kumimoji="0" lang="en-US" sz="1200" b="1" i="0" u="none" strike="noStrike" cap="none" normalizeH="0" baseline="0" smtClean="0">
                  <a:ln>
                    <a:noFill/>
                  </a:ln>
                  <a:solidFill>
                    <a:schemeClr val="tx1"/>
                  </a:solidFill>
                  <a:effectLst/>
                  <a:latin typeface="Wingdings 3" pitchFamily="18" charset="2"/>
                </a:rPr>
                <a:t>’</a:t>
              </a:r>
              <a:r>
                <a:rPr kumimoji="0" lang="en-US" sz="1200" b="1" i="0" u="none" strike="noStrike" cap="none" normalizeH="0" baseline="0" smtClean="0">
                  <a:ln>
                    <a:noFill/>
                  </a:ln>
                  <a:solidFill>
                    <a:schemeClr val="tx1"/>
                  </a:solidFill>
                  <a:effectLst/>
                  <a:latin typeface="Times New Roman" pitchFamily="18" charset="0"/>
                </a:rPr>
                <a:t>V</a:t>
              </a:r>
              <a:r>
                <a:rPr kumimoji="0" lang="en-US" sz="1200" b="1" i="0" u="none" strike="noStrike" cap="none" normalizeH="0" baseline="30000" smtClean="0">
                  <a:ln>
                    <a:noFill/>
                  </a:ln>
                  <a:solidFill>
                    <a:schemeClr val="tx1"/>
                  </a:solidFill>
                  <a:effectLst/>
                  <a:latin typeface="Times New Roman" pitchFamily="18" charset="0"/>
                </a:rPr>
                <a:t>I</a:t>
              </a:r>
            </a:p>
          </p:txBody>
        </p:sp>
        <p:sp>
          <p:nvSpPr>
            <p:cNvPr id="12" name="_s1036"/>
            <p:cNvSpPr>
              <a:spLocks noChangeArrowheads="1"/>
            </p:cNvSpPr>
            <p:nvPr/>
          </p:nvSpPr>
          <p:spPr bwMode="auto">
            <a:xfrm rot="1978673">
              <a:off x="2880" y="2832"/>
              <a:ext cx="576" cy="192"/>
            </a:xfrm>
            <a:prstGeom prst="roundRect">
              <a:avLst>
                <a:gd name="adj" fmla="val 16667"/>
              </a:avLst>
            </a:prstGeom>
            <a:noFill/>
            <a:ln w="9525">
              <a:solidFill>
                <a:schemeClr val="bg1"/>
              </a:solidFill>
              <a:round/>
              <a:headEnd/>
              <a:tailEnd/>
            </a:ln>
            <a:extLst>
              <a:ext uri="{909E8E84-426E-40DD-AFC4-6F175D3DCCD1}">
                <a14:hiddenFill xmlns:a14="http://schemas.microsoft.com/office/drawing/2010/main">
                  <a:solidFill>
                    <a:srgbClr val="339966"/>
                  </a:solidFill>
                </a14:hiddenFill>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Symbol" pitchFamily="18" charset="2"/>
                </a:rPr>
                <a:t>D</a:t>
              </a:r>
              <a:r>
                <a:rPr kumimoji="0" lang="en-US" sz="1200" b="1" i="0" u="none" strike="noStrike" cap="none" normalizeH="0" baseline="0" smtClean="0">
                  <a:ln>
                    <a:noFill/>
                  </a:ln>
                  <a:solidFill>
                    <a:schemeClr val="tx1"/>
                  </a:solidFill>
                  <a:effectLst/>
                  <a:latin typeface="Times New Roman" pitchFamily="18" charset="0"/>
                </a:rPr>
                <a:t>x</a:t>
              </a:r>
              <a:r>
                <a:rPr kumimoji="0" lang="en-US" sz="1200" b="1" i="0" u="none" strike="noStrike" cap="none" normalizeH="0" baseline="30000" smtClean="0">
                  <a:ln>
                    <a:noFill/>
                  </a:ln>
                  <a:solidFill>
                    <a:schemeClr val="tx1"/>
                  </a:solidFill>
                  <a:effectLst/>
                  <a:latin typeface="Times New Roman" pitchFamily="18" charset="0"/>
                </a:rPr>
                <a:t>I</a:t>
              </a:r>
              <a:r>
                <a:rPr kumimoji="0" lang="en-US" sz="1200" b="1" i="0" u="none" strike="noStrike" cap="none" normalizeH="0" baseline="0" smtClean="0">
                  <a:ln>
                    <a:noFill/>
                  </a:ln>
                  <a:solidFill>
                    <a:schemeClr val="tx1"/>
                  </a:solidFill>
                  <a:effectLst/>
                  <a:latin typeface="Wingdings 3" pitchFamily="18" charset="2"/>
                </a:rPr>
                <a:t>’</a:t>
              </a:r>
              <a:r>
                <a:rPr kumimoji="0" lang="en-US" sz="1200" b="1" i="0" u="none" strike="noStrike" cap="none" normalizeH="0" baseline="0" smtClean="0">
                  <a:ln>
                    <a:noFill/>
                  </a:ln>
                  <a:solidFill>
                    <a:schemeClr val="tx1"/>
                  </a:solidFill>
                  <a:effectLst/>
                  <a:latin typeface="Symbol" pitchFamily="18" charset="2"/>
                </a:rPr>
                <a:t>D</a:t>
              </a:r>
              <a:r>
                <a:rPr kumimoji="0" lang="en-US" sz="1200" b="1" i="0" u="none" strike="noStrike" cap="none" normalizeH="0" baseline="0" smtClean="0">
                  <a:ln>
                    <a:noFill/>
                  </a:ln>
                  <a:solidFill>
                    <a:schemeClr val="tx1"/>
                  </a:solidFill>
                  <a:effectLst/>
                  <a:latin typeface="Times New Roman" pitchFamily="18" charset="0"/>
                </a:rPr>
                <a:t>x</a:t>
              </a:r>
              <a:r>
                <a:rPr kumimoji="0" lang="en-US" sz="1200" b="1" i="0" u="none" strike="noStrike" cap="none" normalizeH="0" baseline="30000" smtClean="0">
                  <a:ln>
                    <a:noFill/>
                  </a:ln>
                  <a:solidFill>
                    <a:schemeClr val="tx1"/>
                  </a:solidFill>
                  <a:effectLst/>
                  <a:latin typeface="Times New Roman" pitchFamily="18" charset="0"/>
                </a:rPr>
                <a:t>F</a:t>
              </a:r>
            </a:p>
          </p:txBody>
        </p:sp>
        <p:sp>
          <p:nvSpPr>
            <p:cNvPr id="13" name="_s1036"/>
            <p:cNvSpPr>
              <a:spLocks noChangeArrowheads="1"/>
            </p:cNvSpPr>
            <p:nvPr/>
          </p:nvSpPr>
          <p:spPr bwMode="auto">
            <a:xfrm>
              <a:off x="1152" y="2448"/>
              <a:ext cx="528" cy="288"/>
            </a:xfrm>
            <a:prstGeom prst="roundRect">
              <a:avLst>
                <a:gd name="adj" fmla="val 16667"/>
              </a:avLst>
            </a:prstGeom>
            <a:noFill/>
            <a:ln>
              <a:noFill/>
            </a:ln>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round/>
                  <a:headEnd/>
                  <a:tailEnd/>
                </a14:hiddenLine>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FF0000"/>
                  </a:solidFill>
                  <a:effectLst/>
                  <a:latin typeface="Times New Roman" pitchFamily="18" charset="0"/>
                </a:rPr>
                <a:t>Least-Sq.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FF0000"/>
                  </a:solidFill>
                  <a:effectLst/>
                  <a:latin typeface="Times New Roman" pitchFamily="18" charset="0"/>
                </a:rPr>
                <a:t>Proj.</a:t>
              </a:r>
              <a:endParaRPr kumimoji="0" lang="en-US" sz="1200" b="1" i="0" u="none" strike="noStrike" cap="none" normalizeH="0" baseline="30000" smtClean="0">
                <a:ln>
                  <a:noFill/>
                </a:ln>
                <a:solidFill>
                  <a:srgbClr val="FF0000"/>
                </a:solidFill>
                <a:effectLst/>
                <a:latin typeface="Times New Roman" pitchFamily="18" charset="0"/>
              </a:endParaRPr>
            </a:p>
          </p:txBody>
        </p:sp>
        <p:sp>
          <p:nvSpPr>
            <p:cNvPr id="14" name="_s1036"/>
            <p:cNvSpPr>
              <a:spLocks noChangeArrowheads="1"/>
            </p:cNvSpPr>
            <p:nvPr/>
          </p:nvSpPr>
          <p:spPr bwMode="auto">
            <a:xfrm rot="859080">
              <a:off x="3504" y="2736"/>
              <a:ext cx="480" cy="144"/>
            </a:xfrm>
            <a:prstGeom prst="roundRect">
              <a:avLst>
                <a:gd name="adj" fmla="val 16667"/>
              </a:avLst>
            </a:prstGeom>
            <a:noFill/>
            <a:ln w="9525">
              <a:solidFill>
                <a:schemeClr val="bg1"/>
              </a:solidFill>
              <a:round/>
              <a:headEnd/>
              <a:tailEnd/>
            </a:ln>
            <a:extLst>
              <a:ext uri="{909E8E84-426E-40DD-AFC4-6F175D3DCCD1}">
                <a14:hiddenFill xmlns:a14="http://schemas.microsoft.com/office/drawing/2010/main">
                  <a:solidFill>
                    <a:srgbClr val="339966"/>
                  </a:solidFill>
                </a14:hiddenFill>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rPr>
                <a:t>V</a:t>
              </a:r>
              <a:r>
                <a:rPr kumimoji="0" lang="en-US" sz="1200" b="1" i="0" u="none" strike="noStrike" cap="none" normalizeH="0" baseline="30000" smtClean="0">
                  <a:ln>
                    <a:noFill/>
                  </a:ln>
                  <a:solidFill>
                    <a:schemeClr val="tx1"/>
                  </a:solidFill>
                  <a:effectLst/>
                  <a:latin typeface="Times New Roman" pitchFamily="18" charset="0"/>
                </a:rPr>
                <a:t>I </a:t>
              </a:r>
              <a:r>
                <a:rPr kumimoji="0" lang="en-US" sz="1200" b="1" i="0" u="none" strike="noStrike" cap="none" normalizeH="0" baseline="0" smtClean="0">
                  <a:ln>
                    <a:noFill/>
                  </a:ln>
                  <a:solidFill>
                    <a:schemeClr val="tx1"/>
                  </a:solidFill>
                  <a:effectLst/>
                  <a:latin typeface="Wingdings 3" pitchFamily="18" charset="2"/>
                </a:rPr>
                <a:t>’</a:t>
              </a:r>
              <a:r>
                <a:rPr kumimoji="0" lang="en-US" sz="1200" b="1" i="0" u="none" strike="noStrike" cap="none" normalizeH="0" baseline="0" smtClean="0">
                  <a:ln>
                    <a:noFill/>
                  </a:ln>
                  <a:solidFill>
                    <a:schemeClr val="tx1"/>
                  </a:solidFill>
                  <a:effectLst/>
                  <a:latin typeface="Times New Roman" pitchFamily="18" charset="0"/>
                </a:rPr>
                <a:t>V</a:t>
              </a:r>
              <a:r>
                <a:rPr kumimoji="0" lang="en-US" sz="1200" b="1" i="0" u="none" strike="noStrike" cap="none" normalizeH="0" baseline="30000" smtClean="0">
                  <a:ln>
                    <a:noFill/>
                  </a:ln>
                  <a:solidFill>
                    <a:schemeClr val="tx1"/>
                  </a:solidFill>
                  <a:effectLst/>
                  <a:latin typeface="Times New Roman" pitchFamily="18" charset="0"/>
                </a:rPr>
                <a:t>F</a:t>
              </a:r>
            </a:p>
          </p:txBody>
        </p:sp>
        <p:sp>
          <p:nvSpPr>
            <p:cNvPr id="15" name="_s1036"/>
            <p:cNvSpPr>
              <a:spLocks noChangeArrowheads="1"/>
            </p:cNvSpPr>
            <p:nvPr/>
          </p:nvSpPr>
          <p:spPr bwMode="auto">
            <a:xfrm>
              <a:off x="3552" y="2496"/>
              <a:ext cx="480" cy="216"/>
            </a:xfrm>
            <a:prstGeom prst="roundRect">
              <a:avLst>
                <a:gd name="adj" fmla="val 16667"/>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round/>
                  <a:headEnd/>
                  <a:tailEnd/>
                </a14:hiddenLine>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FF0000"/>
                  </a:solidFill>
                  <a:effectLst/>
                  <a:latin typeface="Times New Roman" pitchFamily="18" charset="0"/>
                </a:rPr>
                <a:t>Mapping</a:t>
              </a:r>
              <a:endParaRPr kumimoji="0" lang="en-US" sz="1200" b="1" i="0" u="none" strike="noStrike" cap="none" normalizeH="0" baseline="30000" smtClean="0">
                <a:ln>
                  <a:noFill/>
                </a:ln>
                <a:solidFill>
                  <a:srgbClr val="FF0000"/>
                </a:solidFill>
                <a:effectLst/>
                <a:latin typeface="Times New Roman" pitchFamily="18" charset="0"/>
              </a:endParaRPr>
            </a:p>
          </p:txBody>
        </p:sp>
        <p:cxnSp>
          <p:nvCxnSpPr>
            <p:cNvPr id="151572" name="AutoShape 20"/>
            <p:cNvCxnSpPr>
              <a:cxnSpLocks noChangeShapeType="1"/>
              <a:stCxn id="25" idx="3"/>
              <a:endCxn id="7" idx="1"/>
            </p:cNvCxnSpPr>
            <p:nvPr/>
          </p:nvCxnSpPr>
          <p:spPr bwMode="auto">
            <a:xfrm>
              <a:off x="1176" y="2007"/>
              <a:ext cx="648" cy="583"/>
            </a:xfrm>
            <a:prstGeom prst="straightConnector1">
              <a:avLst/>
            </a:prstGeom>
            <a:noFill/>
            <a:ln w="9525">
              <a:solidFill>
                <a:schemeClr val="tx1"/>
              </a:solidFill>
              <a:prstDash val="dash"/>
              <a:round/>
              <a:headEnd type="arrow" w="med" len="med"/>
              <a:tailEnd/>
            </a:ln>
            <a:extLst>
              <a:ext uri="{909E8E84-426E-40DD-AFC4-6F175D3DCCD1}">
                <a14:hiddenFill xmlns:a14="http://schemas.microsoft.com/office/drawing/2010/main">
                  <a:noFill/>
                </a14:hiddenFill>
              </a:ext>
            </a:extLst>
          </p:spPr>
        </p:cxnSp>
        <p:sp>
          <p:nvSpPr>
            <p:cNvPr id="16" name="Rectangle 21"/>
            <p:cNvSpPr>
              <a:spLocks noChangeArrowheads="1"/>
            </p:cNvSpPr>
            <p:nvPr/>
          </p:nvSpPr>
          <p:spPr bwMode="auto">
            <a:xfrm>
              <a:off x="1968" y="1968"/>
              <a:ext cx="576" cy="173"/>
            </a:xfrm>
            <a:prstGeom prst="rect">
              <a:avLst/>
            </a:prstGeom>
            <a:solidFill>
              <a:srgbClr val="142A1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1"/>
                  </a:solidFill>
                  <a:effectLst/>
                  <a:latin typeface="Times New Roman" pitchFamily="18" charset="0"/>
                </a:rPr>
                <a:t>Apply BCs</a:t>
              </a:r>
            </a:p>
          </p:txBody>
        </p:sp>
        <p:cxnSp>
          <p:nvCxnSpPr>
            <p:cNvPr id="151574" name="AutoShape 22"/>
            <p:cNvCxnSpPr>
              <a:cxnSpLocks noChangeShapeType="1"/>
              <a:endCxn id="31" idx="0"/>
            </p:cNvCxnSpPr>
            <p:nvPr/>
          </p:nvCxnSpPr>
          <p:spPr bwMode="auto">
            <a:xfrm>
              <a:off x="3405" y="1104"/>
              <a:ext cx="4" cy="480"/>
            </a:xfrm>
            <a:prstGeom prst="straightConnector1">
              <a:avLst/>
            </a:prstGeom>
            <a:noFill/>
            <a:ln w="28575">
              <a:solidFill>
                <a:schemeClr val="tx1"/>
              </a:solidFill>
              <a:round/>
              <a:headEnd type="none" w="sm" len="sm"/>
              <a:tailEnd type="arrow" w="sm" len="sm"/>
            </a:ln>
            <a:extLst>
              <a:ext uri="{909E8E84-426E-40DD-AFC4-6F175D3DCCD1}">
                <a14:hiddenFill xmlns:a14="http://schemas.microsoft.com/office/drawing/2010/main">
                  <a:noFill/>
                </a14:hiddenFill>
              </a:ext>
            </a:extLst>
          </p:spPr>
        </p:cxnSp>
        <p:cxnSp>
          <p:nvCxnSpPr>
            <p:cNvPr id="151575" name="AutoShape 23"/>
            <p:cNvCxnSpPr>
              <a:cxnSpLocks noChangeShapeType="1"/>
              <a:stCxn id="17" idx="1"/>
              <a:endCxn id="19" idx="1"/>
            </p:cNvCxnSpPr>
            <p:nvPr/>
          </p:nvCxnSpPr>
          <p:spPr bwMode="auto">
            <a:xfrm rot="10800000" flipV="1">
              <a:off x="2544" y="1253"/>
              <a:ext cx="528" cy="2309"/>
            </a:xfrm>
            <a:prstGeom prst="bentConnector3">
              <a:avLst>
                <a:gd name="adj1" fmla="val 475944"/>
              </a:avLst>
            </a:prstGeom>
            <a:noFill/>
            <a:ln w="28575">
              <a:solidFill>
                <a:schemeClr val="tx1"/>
              </a:solidFill>
              <a:miter lim="800000"/>
              <a:headEnd type="arrow" w="med" len="med"/>
              <a:tailEnd type="none" w="lg" len="lg"/>
            </a:ln>
            <a:extLst>
              <a:ext uri="{909E8E84-426E-40DD-AFC4-6F175D3DCCD1}">
                <a14:hiddenFill xmlns:a14="http://schemas.microsoft.com/office/drawing/2010/main">
                  <a:noFill/>
                </a14:hiddenFill>
              </a:ext>
            </a:extLst>
          </p:spPr>
        </p:cxnSp>
        <p:sp>
          <p:nvSpPr>
            <p:cNvPr id="17" name="Rectangle 24"/>
            <p:cNvSpPr>
              <a:spLocks noChangeArrowheads="1"/>
            </p:cNvSpPr>
            <p:nvPr/>
          </p:nvSpPr>
          <p:spPr bwMode="auto">
            <a:xfrm>
              <a:off x="3072" y="1166"/>
              <a:ext cx="799" cy="173"/>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1"/>
                  </a:solidFill>
                  <a:effectLst/>
                  <a:latin typeface="Times New Roman" pitchFamily="18" charset="0"/>
                </a:rPr>
                <a:t>Begin Loop</a:t>
              </a:r>
            </a:p>
          </p:txBody>
        </p:sp>
        <p:sp>
          <p:nvSpPr>
            <p:cNvPr id="18" name="AutoShape 25"/>
            <p:cNvSpPr>
              <a:spLocks noChangeArrowheads="1"/>
            </p:cNvSpPr>
            <p:nvPr/>
          </p:nvSpPr>
          <p:spPr bwMode="auto">
            <a:xfrm>
              <a:off x="1824" y="3696"/>
              <a:ext cx="850" cy="336"/>
            </a:xfrm>
            <a:prstGeom prst="roundRect">
              <a:avLst>
                <a:gd name="adj" fmla="val 16667"/>
              </a:avLst>
            </a:prstGeom>
            <a:solidFill>
              <a:schemeClr val="tx2"/>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Times New Roman" pitchFamily="18" charset="0"/>
                </a:rPr>
                <a:t>OUTPUT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bg1"/>
                  </a:solidFill>
                  <a:effectLst/>
                  <a:latin typeface="Times New Roman" pitchFamily="18" charset="0"/>
                </a:rPr>
                <a:t>Write data</a:t>
              </a:r>
            </a:p>
          </p:txBody>
        </p:sp>
        <p:sp>
          <p:nvSpPr>
            <p:cNvPr id="19" name="Rectangle 26"/>
            <p:cNvSpPr>
              <a:spLocks noChangeArrowheads="1"/>
            </p:cNvSpPr>
            <p:nvPr/>
          </p:nvSpPr>
          <p:spPr bwMode="auto">
            <a:xfrm>
              <a:off x="2544" y="3475"/>
              <a:ext cx="903" cy="173"/>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1"/>
                  </a:solidFill>
                  <a:effectLst/>
                  <a:latin typeface="Times New Roman" pitchFamily="18" charset="0"/>
                </a:rPr>
                <a:t>Time Marching</a:t>
              </a:r>
            </a:p>
          </p:txBody>
        </p:sp>
        <p:sp>
          <p:nvSpPr>
            <p:cNvPr id="20" name="Rectangle 27"/>
            <p:cNvSpPr>
              <a:spLocks noChangeArrowheads="1"/>
            </p:cNvSpPr>
            <p:nvPr/>
          </p:nvSpPr>
          <p:spPr bwMode="auto">
            <a:xfrm>
              <a:off x="4512" y="1680"/>
              <a:ext cx="591" cy="173"/>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1"/>
                  </a:solidFill>
                  <a:effectLst/>
                  <a:latin typeface="Times New Roman" pitchFamily="18" charset="0"/>
                </a:rPr>
                <a:t> Converged</a:t>
              </a:r>
            </a:p>
          </p:txBody>
        </p:sp>
        <p:cxnSp>
          <p:nvCxnSpPr>
            <p:cNvPr id="151580" name="AutoShape 28"/>
            <p:cNvCxnSpPr>
              <a:cxnSpLocks noChangeShapeType="1"/>
              <a:stCxn id="20" idx="2"/>
              <a:endCxn id="19" idx="3"/>
            </p:cNvCxnSpPr>
            <p:nvPr/>
          </p:nvCxnSpPr>
          <p:spPr bwMode="auto">
            <a:xfrm rot="5400000">
              <a:off x="3273" y="2027"/>
              <a:ext cx="1709" cy="1361"/>
            </a:xfrm>
            <a:prstGeom prst="bentConnector2">
              <a:avLst/>
            </a:prstGeom>
            <a:noFill/>
            <a:ln w="28575">
              <a:solidFill>
                <a:schemeClr val="tx1"/>
              </a:solidFill>
              <a:miter lim="800000"/>
              <a:headEnd/>
              <a:tailEnd type="stealth" w="lg" len="lg"/>
            </a:ln>
            <a:extLst>
              <a:ext uri="{909E8E84-426E-40DD-AFC4-6F175D3DCCD1}">
                <a14:hiddenFill xmlns:a14="http://schemas.microsoft.com/office/drawing/2010/main">
                  <a:noFill/>
                </a14:hiddenFill>
              </a:ext>
            </a:extLst>
          </p:spPr>
        </p:cxnSp>
        <p:sp>
          <p:nvSpPr>
            <p:cNvPr id="21" name="Rectangle 29"/>
            <p:cNvSpPr>
              <a:spLocks noChangeArrowheads="1"/>
            </p:cNvSpPr>
            <p:nvPr/>
          </p:nvSpPr>
          <p:spPr bwMode="auto">
            <a:xfrm rot="16200000">
              <a:off x="-177" y="2385"/>
              <a:ext cx="1296"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2"/>
                  </a:solidFill>
                  <a:effectLst/>
                  <a:latin typeface="Times New Roman" pitchFamily="18" charset="0"/>
                </a:rPr>
                <a:t>Time-step loop</a:t>
              </a:r>
            </a:p>
          </p:txBody>
        </p:sp>
        <p:sp>
          <p:nvSpPr>
            <p:cNvPr id="22" name="Rectangle 30"/>
            <p:cNvSpPr>
              <a:spLocks noChangeArrowheads="1"/>
            </p:cNvSpPr>
            <p:nvPr/>
          </p:nvSpPr>
          <p:spPr bwMode="auto">
            <a:xfrm rot="5400000">
              <a:off x="4239" y="2673"/>
              <a:ext cx="1296"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2"/>
                  </a:solidFill>
                  <a:effectLst/>
                  <a:latin typeface="Times New Roman" pitchFamily="18" charset="0"/>
                </a:rPr>
                <a:t>March to the next time-step</a:t>
              </a:r>
            </a:p>
          </p:txBody>
        </p:sp>
        <p:sp>
          <p:nvSpPr>
            <p:cNvPr id="23" name="Rectangle 31"/>
            <p:cNvSpPr>
              <a:spLocks noChangeArrowheads="1"/>
            </p:cNvSpPr>
            <p:nvPr/>
          </p:nvSpPr>
          <p:spPr bwMode="auto">
            <a:xfrm>
              <a:off x="2846" y="3772"/>
              <a:ext cx="286" cy="173"/>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1"/>
                  </a:solidFill>
                  <a:effectLst/>
                  <a:latin typeface="Times New Roman" pitchFamily="18" charset="0"/>
                </a:rPr>
                <a:t>End</a:t>
              </a:r>
            </a:p>
          </p:txBody>
        </p:sp>
        <p:cxnSp>
          <p:nvCxnSpPr>
            <p:cNvPr id="151584" name="AutoShape 32"/>
            <p:cNvCxnSpPr>
              <a:cxnSpLocks noChangeShapeType="1"/>
              <a:stCxn id="19" idx="2"/>
              <a:endCxn id="23" idx="0"/>
            </p:cNvCxnSpPr>
            <p:nvPr/>
          </p:nvCxnSpPr>
          <p:spPr bwMode="auto">
            <a:xfrm flipH="1">
              <a:off x="2989" y="3648"/>
              <a:ext cx="7" cy="124"/>
            </a:xfrm>
            <a:prstGeom prst="straightConnector1">
              <a:avLst/>
            </a:prstGeom>
            <a:noFill/>
            <a:ln w="28575">
              <a:solidFill>
                <a:schemeClr val="tx1"/>
              </a:solidFill>
              <a:round/>
              <a:headEnd type="none" w="sm" len="sm"/>
              <a:tailEnd type="arrow" w="sm" len="sm"/>
            </a:ln>
            <a:extLst>
              <a:ext uri="{909E8E84-426E-40DD-AFC4-6F175D3DCCD1}">
                <a14:hiddenFill xmlns:a14="http://schemas.microsoft.com/office/drawing/2010/main">
                  <a:noFill/>
                </a14:hiddenFill>
              </a:ext>
            </a:extLst>
          </p:spPr>
        </p:cxnSp>
        <p:sp>
          <p:nvSpPr>
            <p:cNvPr id="24" name="AutoShape 33"/>
            <p:cNvSpPr>
              <a:spLocks noChangeArrowheads="1"/>
            </p:cNvSpPr>
            <p:nvPr/>
          </p:nvSpPr>
          <p:spPr bwMode="auto">
            <a:xfrm>
              <a:off x="3312" y="3792"/>
              <a:ext cx="850" cy="192"/>
            </a:xfrm>
            <a:prstGeom prst="roundRect">
              <a:avLst>
                <a:gd name="adj" fmla="val 16667"/>
              </a:avLst>
            </a:prstGeom>
            <a:solidFill>
              <a:schemeClr val="tx2"/>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Times New Roman" pitchFamily="18" charset="0"/>
                </a:rPr>
                <a:t>MPI Finalize</a:t>
              </a:r>
            </a:p>
          </p:txBody>
        </p:sp>
        <p:cxnSp>
          <p:nvCxnSpPr>
            <p:cNvPr id="151586" name="AutoShape 34"/>
            <p:cNvCxnSpPr>
              <a:cxnSpLocks noChangeShapeType="1"/>
              <a:endCxn id="24" idx="1"/>
            </p:cNvCxnSpPr>
            <p:nvPr/>
          </p:nvCxnSpPr>
          <p:spPr bwMode="auto">
            <a:xfrm>
              <a:off x="3120" y="3888"/>
              <a:ext cx="192" cy="1"/>
            </a:xfrm>
            <a:prstGeom prst="straightConnector1">
              <a:avLst/>
            </a:prstGeom>
            <a:noFill/>
            <a:ln w="28575">
              <a:solidFill>
                <a:schemeClr val="tx1"/>
              </a:solidFill>
              <a:round/>
              <a:headEnd type="none" w="sm" len="sm"/>
              <a:tailEnd type="arrow" w="sm" len="sm"/>
            </a:ln>
            <a:extLst>
              <a:ext uri="{909E8E84-426E-40DD-AFC4-6F175D3DCCD1}">
                <a14:hiddenFill xmlns:a14="http://schemas.microsoft.com/office/drawing/2010/main">
                  <a:noFill/>
                </a14:hiddenFill>
              </a:ext>
            </a:extLst>
          </p:spPr>
        </p:cxnSp>
        <p:cxnSp>
          <p:nvCxnSpPr>
            <p:cNvPr id="151587" name="AutoShape 35"/>
            <p:cNvCxnSpPr>
              <a:cxnSpLocks noChangeShapeType="1"/>
              <a:stCxn id="23" idx="1"/>
              <a:endCxn id="18" idx="3"/>
            </p:cNvCxnSpPr>
            <p:nvPr/>
          </p:nvCxnSpPr>
          <p:spPr bwMode="auto">
            <a:xfrm flipH="1">
              <a:off x="2674" y="3859"/>
              <a:ext cx="172" cy="5"/>
            </a:xfrm>
            <a:prstGeom prst="straightConnector1">
              <a:avLst/>
            </a:prstGeom>
            <a:noFill/>
            <a:ln w="28575">
              <a:solidFill>
                <a:schemeClr val="tx1"/>
              </a:solidFill>
              <a:round/>
              <a:headEnd type="none" w="sm" len="sm"/>
              <a:tailEnd type="arrow" w="sm" len="sm"/>
            </a:ln>
            <a:extLst>
              <a:ext uri="{909E8E84-426E-40DD-AFC4-6F175D3DCCD1}">
                <a14:hiddenFill xmlns:a14="http://schemas.microsoft.com/office/drawing/2010/main">
                  <a:noFill/>
                </a14:hiddenFill>
              </a:ext>
            </a:extLst>
          </p:spPr>
        </p:cxnSp>
        <p:cxnSp>
          <p:nvCxnSpPr>
            <p:cNvPr id="151588" name="AutoShape 36"/>
            <p:cNvCxnSpPr>
              <a:cxnSpLocks noChangeShapeType="1"/>
            </p:cNvCxnSpPr>
            <p:nvPr/>
          </p:nvCxnSpPr>
          <p:spPr bwMode="auto">
            <a:xfrm flipH="1">
              <a:off x="1680" y="3840"/>
              <a:ext cx="254" cy="1"/>
            </a:xfrm>
            <a:prstGeom prst="straightConnector1">
              <a:avLst/>
            </a:prstGeom>
            <a:noFill/>
            <a:ln w="28575">
              <a:solidFill>
                <a:schemeClr val="tx1"/>
              </a:solidFill>
              <a:round/>
              <a:headEnd type="none" w="sm" len="sm"/>
              <a:tailEnd type="arrow" w="sm" len="sm"/>
            </a:ln>
            <a:extLst>
              <a:ext uri="{909E8E84-426E-40DD-AFC4-6F175D3DCCD1}">
                <a14:hiddenFill xmlns:a14="http://schemas.microsoft.com/office/drawing/2010/main">
                  <a:noFill/>
                </a14:hiddenFill>
              </a:ext>
            </a:extLst>
          </p:spPr>
        </p:cxnSp>
        <p:cxnSp>
          <p:nvCxnSpPr>
            <p:cNvPr id="151589" name="AutoShape 37"/>
            <p:cNvCxnSpPr>
              <a:cxnSpLocks noChangeShapeType="1"/>
              <a:stCxn id="6" idx="1"/>
            </p:cNvCxnSpPr>
            <p:nvPr/>
          </p:nvCxnSpPr>
          <p:spPr bwMode="auto">
            <a:xfrm flipH="1">
              <a:off x="4046" y="912"/>
              <a:ext cx="178" cy="5"/>
            </a:xfrm>
            <a:prstGeom prst="straightConnector1">
              <a:avLst/>
            </a:prstGeom>
            <a:noFill/>
            <a:ln w="28575">
              <a:solidFill>
                <a:schemeClr val="tx1"/>
              </a:solidFill>
              <a:round/>
              <a:headEnd type="none" w="sm" len="sm"/>
              <a:tailEnd type="arrow" w="sm" len="sm"/>
            </a:ln>
            <a:extLst>
              <a:ext uri="{909E8E84-426E-40DD-AFC4-6F175D3DCCD1}">
                <a14:hiddenFill xmlns:a14="http://schemas.microsoft.com/office/drawing/2010/main">
                  <a:noFill/>
                </a14:hiddenFill>
              </a:ext>
            </a:extLst>
          </p:spPr>
        </p:cxnSp>
        <p:cxnSp>
          <p:nvCxnSpPr>
            <p:cNvPr id="151590" name="AutoShape 38"/>
            <p:cNvCxnSpPr>
              <a:cxnSpLocks noChangeShapeType="1"/>
              <a:stCxn id="30" idx="0"/>
              <a:endCxn id="31" idx="5"/>
            </p:cNvCxnSpPr>
            <p:nvPr/>
          </p:nvCxnSpPr>
          <p:spPr bwMode="auto">
            <a:xfrm rot="5400000" flipH="1">
              <a:off x="4063" y="1664"/>
              <a:ext cx="201" cy="696"/>
            </a:xfrm>
            <a:prstGeom prst="bentConnector3">
              <a:avLst>
                <a:gd name="adj1" fmla="val 27361"/>
              </a:avLst>
            </a:prstGeom>
            <a:noFill/>
            <a:ln w="57150">
              <a:solidFill>
                <a:srgbClr val="F61504"/>
              </a:solidFill>
              <a:miter lim="800000"/>
              <a:headEnd/>
              <a:tailEnd type="stealth" w="lg" len="lg"/>
            </a:ln>
            <a:extLst>
              <a:ext uri="{909E8E84-426E-40DD-AFC4-6F175D3DCCD1}">
                <a14:hiddenFill xmlns:a14="http://schemas.microsoft.com/office/drawing/2010/main">
                  <a:noFill/>
                </a14:hiddenFill>
              </a:ext>
            </a:extLst>
          </p:spPr>
        </p:cxnSp>
        <p:sp>
          <p:nvSpPr>
            <p:cNvPr id="25" name="Rectangle 39"/>
            <p:cNvSpPr>
              <a:spLocks noChangeArrowheads="1"/>
            </p:cNvSpPr>
            <p:nvPr/>
          </p:nvSpPr>
          <p:spPr bwMode="auto">
            <a:xfrm>
              <a:off x="912" y="1920"/>
              <a:ext cx="264" cy="173"/>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1"/>
                  </a:solidFill>
                  <a:effectLst/>
                  <a:latin typeface="Symbol" pitchFamily="18" charset="2"/>
                </a:rPr>
                <a:t>D</a:t>
              </a:r>
              <a:r>
                <a:rPr kumimoji="0" lang="en-US" sz="1200" b="0" i="0" u="none" strike="noStrike" cap="none" normalizeH="0" baseline="0" smtClean="0">
                  <a:ln>
                    <a:noFill/>
                  </a:ln>
                  <a:solidFill>
                    <a:schemeClr val="bg1"/>
                  </a:solidFill>
                  <a:effectLst/>
                  <a:latin typeface="Times New Roman" pitchFamily="18" charset="0"/>
                </a:rPr>
                <a:t>P</a:t>
              </a:r>
              <a:r>
                <a:rPr kumimoji="0" lang="en-US" sz="1200" b="0" i="0" u="none" strike="noStrike" cap="none" normalizeH="0" baseline="30000" smtClean="0">
                  <a:ln>
                    <a:noFill/>
                  </a:ln>
                  <a:solidFill>
                    <a:schemeClr val="bg1"/>
                  </a:solidFill>
                  <a:effectLst/>
                  <a:latin typeface="Times New Roman" pitchFamily="18" charset="0"/>
                </a:rPr>
                <a:t>S</a:t>
              </a:r>
            </a:p>
          </p:txBody>
        </p:sp>
        <p:sp>
          <p:nvSpPr>
            <p:cNvPr id="26" name="Rectangle 40"/>
            <p:cNvSpPr>
              <a:spLocks noChangeArrowheads="1"/>
            </p:cNvSpPr>
            <p:nvPr/>
          </p:nvSpPr>
          <p:spPr bwMode="auto">
            <a:xfrm>
              <a:off x="864" y="2976"/>
              <a:ext cx="412" cy="173"/>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1"/>
                  </a:solidFill>
                  <a:effectLst/>
                  <a:latin typeface="Symbol" pitchFamily="18" charset="2"/>
                </a:rPr>
                <a:t>D</a:t>
              </a:r>
              <a:r>
                <a:rPr kumimoji="0" lang="en-US" sz="1200" b="0" i="0" u="none" strike="noStrike" cap="none" normalizeH="0" baseline="0" smtClean="0">
                  <a:ln>
                    <a:noFill/>
                  </a:ln>
                  <a:solidFill>
                    <a:schemeClr val="bg1"/>
                  </a:solidFill>
                  <a:effectLst/>
                  <a:latin typeface="Times New Roman" pitchFamily="18" charset="0"/>
                </a:rPr>
                <a:t>x</a:t>
              </a:r>
              <a:r>
                <a:rPr kumimoji="0" lang="en-US" sz="1200" b="0" i="0" u="none" strike="noStrike" cap="none" normalizeH="0" baseline="30000" smtClean="0">
                  <a:ln>
                    <a:noFill/>
                  </a:ln>
                  <a:solidFill>
                    <a:schemeClr val="bg1"/>
                  </a:solidFill>
                  <a:effectLst/>
                  <a:latin typeface="Times New Roman" pitchFamily="18" charset="0"/>
                </a:rPr>
                <a:t>S</a:t>
              </a:r>
              <a:r>
                <a:rPr kumimoji="0" lang="en-US" sz="1200" b="0" i="0" u="none" strike="noStrike" cap="none" normalizeH="0" baseline="0" smtClean="0">
                  <a:ln>
                    <a:noFill/>
                  </a:ln>
                  <a:solidFill>
                    <a:schemeClr val="bg1"/>
                  </a:solidFill>
                  <a:effectLst/>
                  <a:latin typeface="Times New Roman" pitchFamily="18" charset="0"/>
                </a:rPr>
                <a:t>, </a:t>
              </a:r>
              <a:r>
                <a:rPr kumimoji="0" lang="en-US" sz="1200" b="1" i="0" u="none" strike="noStrike" cap="none" normalizeH="0" baseline="0" smtClean="0">
                  <a:ln>
                    <a:noFill/>
                  </a:ln>
                  <a:solidFill>
                    <a:schemeClr val="bg1"/>
                  </a:solidFill>
                  <a:effectLst/>
                  <a:latin typeface="Times New Roman" pitchFamily="18" charset="0"/>
                </a:rPr>
                <a:t>V</a:t>
              </a:r>
              <a:r>
                <a:rPr kumimoji="0" lang="en-US" sz="1200" b="0" i="0" u="none" strike="noStrike" cap="none" normalizeH="0" baseline="30000" smtClean="0">
                  <a:ln>
                    <a:noFill/>
                  </a:ln>
                  <a:solidFill>
                    <a:schemeClr val="bg1"/>
                  </a:solidFill>
                  <a:effectLst/>
                  <a:latin typeface="Times New Roman" pitchFamily="18" charset="0"/>
                </a:rPr>
                <a:t>S</a:t>
              </a:r>
            </a:p>
          </p:txBody>
        </p:sp>
        <p:sp>
          <p:nvSpPr>
            <p:cNvPr id="27" name="Rectangle 41"/>
            <p:cNvSpPr>
              <a:spLocks noChangeArrowheads="1"/>
            </p:cNvSpPr>
            <p:nvPr/>
          </p:nvSpPr>
          <p:spPr bwMode="auto">
            <a:xfrm>
              <a:off x="2640" y="3168"/>
              <a:ext cx="259" cy="173"/>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1"/>
                  </a:solidFill>
                  <a:effectLst/>
                  <a:latin typeface="Symbol" pitchFamily="18" charset="2"/>
                </a:rPr>
                <a:t>D</a:t>
              </a:r>
              <a:r>
                <a:rPr kumimoji="0" lang="en-US" sz="1200" b="0" i="0" u="none" strike="noStrike" cap="none" normalizeH="0" baseline="0" smtClean="0">
                  <a:ln>
                    <a:noFill/>
                  </a:ln>
                  <a:solidFill>
                    <a:schemeClr val="bg1"/>
                  </a:solidFill>
                  <a:effectLst/>
                  <a:latin typeface="Times New Roman" pitchFamily="18" charset="0"/>
                </a:rPr>
                <a:t>x</a:t>
              </a:r>
              <a:r>
                <a:rPr kumimoji="0" lang="en-US" sz="1200" b="0" i="0" u="none" strike="noStrike" cap="none" normalizeH="0" baseline="30000" smtClean="0">
                  <a:ln>
                    <a:noFill/>
                  </a:ln>
                  <a:solidFill>
                    <a:schemeClr val="bg1"/>
                  </a:solidFill>
                  <a:effectLst/>
                  <a:latin typeface="Times New Roman" pitchFamily="18" charset="0"/>
                </a:rPr>
                <a:t>F</a:t>
              </a:r>
            </a:p>
          </p:txBody>
        </p:sp>
        <p:sp>
          <p:nvSpPr>
            <p:cNvPr id="28" name="Rectangle 42"/>
            <p:cNvSpPr>
              <a:spLocks noChangeArrowheads="1"/>
            </p:cNvSpPr>
            <p:nvPr/>
          </p:nvSpPr>
          <p:spPr bwMode="auto">
            <a:xfrm>
              <a:off x="3744" y="3168"/>
              <a:ext cx="223" cy="173"/>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1"/>
                  </a:solidFill>
                  <a:effectLst/>
                  <a:latin typeface="Symbol" pitchFamily="18" charset="2"/>
                </a:rPr>
                <a:t>D</a:t>
              </a:r>
              <a:r>
                <a:rPr kumimoji="0" lang="en-US" sz="1200" b="0" i="0" u="none" strike="noStrike" cap="none" normalizeH="0" baseline="0" smtClean="0">
                  <a:ln>
                    <a:noFill/>
                  </a:ln>
                  <a:solidFill>
                    <a:schemeClr val="bg1"/>
                  </a:solidFill>
                  <a:effectLst/>
                  <a:latin typeface="Times New Roman" pitchFamily="18" charset="0"/>
                </a:rPr>
                <a:t>x</a:t>
              </a:r>
              <a:endParaRPr kumimoji="0" lang="en-US" sz="1200" b="0" i="0" u="none" strike="noStrike" cap="none" normalizeH="0" baseline="30000" smtClean="0">
                <a:ln>
                  <a:noFill/>
                </a:ln>
                <a:solidFill>
                  <a:schemeClr val="bg1"/>
                </a:solidFill>
                <a:effectLst/>
                <a:latin typeface="Times New Roman" pitchFamily="18" charset="0"/>
              </a:endParaRPr>
            </a:p>
          </p:txBody>
        </p:sp>
        <p:sp>
          <p:nvSpPr>
            <p:cNvPr id="29" name="Rectangle 43"/>
            <p:cNvSpPr>
              <a:spLocks noChangeArrowheads="1"/>
            </p:cNvSpPr>
            <p:nvPr/>
          </p:nvSpPr>
          <p:spPr bwMode="auto">
            <a:xfrm>
              <a:off x="4320" y="2928"/>
              <a:ext cx="384" cy="173"/>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1"/>
                  </a:solidFill>
                  <a:effectLst/>
                  <a:latin typeface="Symbol" pitchFamily="18" charset="2"/>
                </a:rPr>
                <a:t>D</a:t>
              </a:r>
              <a:r>
                <a:rPr kumimoji="0" lang="en-US" sz="1200" b="0" i="0" u="none" strike="noStrike" cap="none" normalizeH="0" baseline="0" smtClean="0">
                  <a:ln>
                    <a:noFill/>
                  </a:ln>
                  <a:solidFill>
                    <a:schemeClr val="bg1"/>
                  </a:solidFill>
                  <a:effectLst/>
                  <a:latin typeface="Times New Roman" pitchFamily="18" charset="0"/>
                </a:rPr>
                <a:t>x, </a:t>
              </a:r>
              <a:r>
                <a:rPr kumimoji="0" lang="en-US" sz="1200" b="1" i="0" u="none" strike="noStrike" cap="none" normalizeH="0" baseline="0" smtClean="0">
                  <a:ln>
                    <a:noFill/>
                  </a:ln>
                  <a:solidFill>
                    <a:schemeClr val="bg1"/>
                  </a:solidFill>
                  <a:effectLst/>
                  <a:latin typeface="Times New Roman" pitchFamily="18" charset="0"/>
                </a:rPr>
                <a:t>V</a:t>
              </a:r>
              <a:r>
                <a:rPr kumimoji="0" lang="en-US" sz="1200" b="0" i="0" u="none" strike="noStrike" cap="none" normalizeH="0" baseline="30000" smtClean="0">
                  <a:ln>
                    <a:noFill/>
                  </a:ln>
                  <a:solidFill>
                    <a:schemeClr val="bg1"/>
                  </a:solidFill>
                  <a:effectLst/>
                  <a:latin typeface="Times New Roman" pitchFamily="18" charset="0"/>
                </a:rPr>
                <a:t>F</a:t>
              </a:r>
            </a:p>
          </p:txBody>
        </p:sp>
        <p:sp>
          <p:nvSpPr>
            <p:cNvPr id="30" name="Rectangle 44"/>
            <p:cNvSpPr>
              <a:spLocks noChangeArrowheads="1"/>
            </p:cNvSpPr>
            <p:nvPr/>
          </p:nvSpPr>
          <p:spPr bwMode="auto">
            <a:xfrm>
              <a:off x="4368" y="2112"/>
              <a:ext cx="288" cy="173"/>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1"/>
                  </a:solidFill>
                  <a:effectLst/>
                  <a:latin typeface="Symbol" pitchFamily="18" charset="2"/>
                </a:rPr>
                <a:t>D</a:t>
              </a:r>
              <a:r>
                <a:rPr kumimoji="0" lang="en-US" sz="1200" b="0" i="0" u="none" strike="noStrike" cap="none" normalizeH="0" baseline="0" smtClean="0">
                  <a:ln>
                    <a:noFill/>
                  </a:ln>
                  <a:solidFill>
                    <a:schemeClr val="bg1"/>
                  </a:solidFill>
                  <a:effectLst/>
                  <a:latin typeface="Times New Roman" pitchFamily="18" charset="0"/>
                </a:rPr>
                <a:t>P</a:t>
              </a:r>
              <a:r>
                <a:rPr kumimoji="0" lang="en-US" sz="1200" b="0" i="0" u="none" strike="noStrike" cap="none" normalizeH="0" baseline="30000" smtClean="0">
                  <a:ln>
                    <a:noFill/>
                  </a:ln>
                  <a:solidFill>
                    <a:schemeClr val="bg1"/>
                  </a:solidFill>
                  <a:effectLst/>
                  <a:latin typeface="Times New Roman" pitchFamily="18" charset="0"/>
                </a:rPr>
                <a:t>F</a:t>
              </a:r>
            </a:p>
          </p:txBody>
        </p:sp>
        <p:sp>
          <p:nvSpPr>
            <p:cNvPr id="31" name="Oval 45"/>
            <p:cNvSpPr>
              <a:spLocks noChangeArrowheads="1"/>
            </p:cNvSpPr>
            <p:nvPr/>
          </p:nvSpPr>
          <p:spPr bwMode="auto">
            <a:xfrm>
              <a:off x="2832" y="1584"/>
              <a:ext cx="1153" cy="383"/>
            </a:xfrm>
            <a:prstGeom prst="ellipse">
              <a:avLst/>
            </a:prstGeom>
            <a:solidFill>
              <a:srgbClr val="142A15"/>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1"/>
                  </a:solidFill>
                  <a:effectLst/>
                  <a:latin typeface="Times New Roman" pitchFamily="18" charset="0"/>
                </a:rPr>
                <a:t>Nonlinear Interaction Loop</a:t>
              </a:r>
            </a:p>
          </p:txBody>
        </p:sp>
        <p:sp>
          <p:nvSpPr>
            <p:cNvPr id="35840" name="Rectangle 46"/>
            <p:cNvSpPr>
              <a:spLocks noChangeArrowheads="1"/>
            </p:cNvSpPr>
            <p:nvPr/>
          </p:nvSpPr>
          <p:spPr bwMode="auto">
            <a:xfrm>
              <a:off x="1728" y="1680"/>
              <a:ext cx="766" cy="17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1"/>
                  </a:solidFill>
                  <a:effectLst/>
                  <a:latin typeface="Times New Roman" pitchFamily="18" charset="0"/>
                </a:rPr>
                <a:t>Not Converged</a:t>
              </a:r>
            </a:p>
          </p:txBody>
        </p:sp>
        <p:cxnSp>
          <p:nvCxnSpPr>
            <p:cNvPr id="151599" name="AutoShape 47"/>
            <p:cNvCxnSpPr>
              <a:cxnSpLocks noChangeShapeType="1"/>
              <a:stCxn id="31" idx="2"/>
              <a:endCxn id="35840" idx="3"/>
            </p:cNvCxnSpPr>
            <p:nvPr/>
          </p:nvCxnSpPr>
          <p:spPr bwMode="auto">
            <a:xfrm flipH="1" flipV="1">
              <a:off x="2494" y="1767"/>
              <a:ext cx="338" cy="9"/>
            </a:xfrm>
            <a:prstGeom prst="straightConnector1">
              <a:avLst/>
            </a:prstGeom>
            <a:noFill/>
            <a:ln w="57150">
              <a:solidFill>
                <a:srgbClr val="F61504"/>
              </a:solidFill>
              <a:round/>
              <a:headEnd type="none" w="sm" len="sm"/>
              <a:tailEnd type="arrow" w="sm" len="sm"/>
            </a:ln>
            <a:extLst>
              <a:ext uri="{909E8E84-426E-40DD-AFC4-6F175D3DCCD1}">
                <a14:hiddenFill xmlns:a14="http://schemas.microsoft.com/office/drawing/2010/main">
                  <a:noFill/>
                </a14:hiddenFill>
              </a:ext>
            </a:extLst>
          </p:spPr>
        </p:cxnSp>
        <p:cxnSp>
          <p:nvCxnSpPr>
            <p:cNvPr id="151600" name="AutoShape 48"/>
            <p:cNvCxnSpPr>
              <a:cxnSpLocks noChangeShapeType="1"/>
              <a:stCxn id="31" idx="6"/>
              <a:endCxn id="20" idx="1"/>
            </p:cNvCxnSpPr>
            <p:nvPr/>
          </p:nvCxnSpPr>
          <p:spPr bwMode="auto">
            <a:xfrm flipV="1">
              <a:off x="3985" y="1767"/>
              <a:ext cx="527" cy="9"/>
            </a:xfrm>
            <a:prstGeom prst="straightConnector1">
              <a:avLst/>
            </a:prstGeom>
            <a:noFill/>
            <a:ln w="28575">
              <a:solidFill>
                <a:schemeClr val="tx1"/>
              </a:solidFill>
              <a:round/>
              <a:headEnd type="none" w="sm" len="sm"/>
              <a:tailEnd type="arrow" w="sm" len="sm"/>
            </a:ln>
            <a:extLst>
              <a:ext uri="{909E8E84-426E-40DD-AFC4-6F175D3DCCD1}">
                <a14:hiddenFill xmlns:a14="http://schemas.microsoft.com/office/drawing/2010/main">
                  <a:noFill/>
                </a14:hiddenFill>
              </a:ext>
            </a:extLst>
          </p:spPr>
        </p:cxnSp>
        <p:cxnSp>
          <p:nvCxnSpPr>
            <p:cNvPr id="151601" name="AutoShape 49"/>
            <p:cNvCxnSpPr>
              <a:cxnSpLocks noChangeShapeType="1"/>
              <a:stCxn id="26" idx="3"/>
              <a:endCxn id="7" idx="1"/>
            </p:cNvCxnSpPr>
            <p:nvPr/>
          </p:nvCxnSpPr>
          <p:spPr bwMode="auto">
            <a:xfrm flipV="1">
              <a:off x="1276" y="2590"/>
              <a:ext cx="548" cy="473"/>
            </a:xfrm>
            <a:prstGeom prst="straightConnector1">
              <a:avLst/>
            </a:prstGeom>
            <a:noFill/>
            <a:ln w="9525">
              <a:solidFill>
                <a:schemeClr val="tx1"/>
              </a:solidFill>
              <a:prstDash val="dash"/>
              <a:round/>
              <a:headEnd/>
              <a:tailEnd type="arrow" w="med" len="med"/>
            </a:ln>
            <a:extLst>
              <a:ext uri="{909E8E84-426E-40DD-AFC4-6F175D3DCCD1}">
                <a14:hiddenFill xmlns:a14="http://schemas.microsoft.com/office/drawing/2010/main">
                  <a:noFill/>
                </a14:hiddenFill>
              </a:ext>
            </a:extLst>
          </p:spPr>
        </p:cxnSp>
        <p:cxnSp>
          <p:nvCxnSpPr>
            <p:cNvPr id="151602" name="AutoShape 50"/>
            <p:cNvCxnSpPr>
              <a:cxnSpLocks noChangeShapeType="1"/>
              <a:stCxn id="7" idx="3"/>
              <a:endCxn id="5" idx="0"/>
            </p:cNvCxnSpPr>
            <p:nvPr/>
          </p:nvCxnSpPr>
          <p:spPr bwMode="auto">
            <a:xfrm>
              <a:off x="2544" y="2590"/>
              <a:ext cx="792" cy="530"/>
            </a:xfrm>
            <a:prstGeom prst="straightConnector1">
              <a:avLst/>
            </a:prstGeom>
            <a:noFill/>
            <a:ln w="9525">
              <a:solidFill>
                <a:schemeClr val="tx1"/>
              </a:solidFill>
              <a:prstDash val="dash"/>
              <a:round/>
              <a:headEnd/>
              <a:tailEnd type="arrow" w="med" len="med"/>
            </a:ln>
            <a:extLst>
              <a:ext uri="{909E8E84-426E-40DD-AFC4-6F175D3DCCD1}">
                <a14:hiddenFill xmlns:a14="http://schemas.microsoft.com/office/drawing/2010/main">
                  <a:noFill/>
                </a14:hiddenFill>
              </a:ext>
            </a:extLst>
          </p:spPr>
        </p:cxnSp>
        <p:cxnSp>
          <p:nvCxnSpPr>
            <p:cNvPr id="151603" name="AutoShape 51"/>
            <p:cNvCxnSpPr>
              <a:cxnSpLocks noChangeShapeType="1"/>
              <a:stCxn id="7" idx="3"/>
              <a:endCxn id="29" idx="1"/>
            </p:cNvCxnSpPr>
            <p:nvPr/>
          </p:nvCxnSpPr>
          <p:spPr bwMode="auto">
            <a:xfrm>
              <a:off x="2544" y="2590"/>
              <a:ext cx="1776" cy="425"/>
            </a:xfrm>
            <a:prstGeom prst="straightConnector1">
              <a:avLst/>
            </a:prstGeom>
            <a:noFill/>
            <a:ln w="9525">
              <a:solidFill>
                <a:schemeClr val="tx1"/>
              </a:solidFill>
              <a:prstDash val="dash"/>
              <a:round/>
              <a:headEnd/>
              <a:tailEnd type="arrow" w="med" len="med"/>
            </a:ln>
            <a:extLst>
              <a:ext uri="{909E8E84-426E-40DD-AFC4-6F175D3DCCD1}">
                <a14:hiddenFill xmlns:a14="http://schemas.microsoft.com/office/drawing/2010/main">
                  <a:noFill/>
                </a14:hiddenFill>
              </a:ext>
            </a:extLst>
          </p:spPr>
        </p:cxnSp>
        <p:cxnSp>
          <p:nvCxnSpPr>
            <p:cNvPr id="151604" name="AutoShape 52"/>
            <p:cNvCxnSpPr>
              <a:cxnSpLocks noChangeShapeType="1"/>
              <a:stCxn id="30" idx="1"/>
              <a:endCxn id="7" idx="3"/>
            </p:cNvCxnSpPr>
            <p:nvPr/>
          </p:nvCxnSpPr>
          <p:spPr bwMode="auto">
            <a:xfrm flipH="1">
              <a:off x="2544" y="2199"/>
              <a:ext cx="1824" cy="391"/>
            </a:xfrm>
            <a:prstGeom prst="straightConnector1">
              <a:avLst/>
            </a:prstGeom>
            <a:noFill/>
            <a:ln w="9525">
              <a:solidFill>
                <a:schemeClr val="tx1"/>
              </a:solidFill>
              <a:prstDash val="dash"/>
              <a:round/>
              <a:headEnd/>
              <a:tailEnd type="arrow" w="med" len="med"/>
            </a:ln>
            <a:extLst>
              <a:ext uri="{909E8E84-426E-40DD-AFC4-6F175D3DCCD1}">
                <a14:hiddenFill xmlns:a14="http://schemas.microsoft.com/office/drawing/2010/main">
                  <a:noFill/>
                </a14:hiddenFill>
              </a:ext>
            </a:extLst>
          </p:spPr>
        </p:cxnSp>
        <p:cxnSp>
          <p:nvCxnSpPr>
            <p:cNvPr id="151605" name="AutoShape 53"/>
            <p:cNvCxnSpPr>
              <a:cxnSpLocks noChangeShapeType="1"/>
            </p:cNvCxnSpPr>
            <p:nvPr/>
          </p:nvCxnSpPr>
          <p:spPr bwMode="auto">
            <a:xfrm flipV="1">
              <a:off x="2448" y="912"/>
              <a:ext cx="316" cy="1"/>
            </a:xfrm>
            <a:prstGeom prst="straightConnector1">
              <a:avLst/>
            </a:prstGeom>
            <a:noFill/>
            <a:ln w="28575">
              <a:solidFill>
                <a:schemeClr val="tx1"/>
              </a:solidFill>
              <a:round/>
              <a:headEnd type="none" w="sm" len="sm"/>
              <a:tailEnd type="arrow" w="sm" len="sm"/>
            </a:ln>
            <a:extLst>
              <a:ext uri="{909E8E84-426E-40DD-AFC4-6F175D3DCCD1}">
                <a14:hiddenFill xmlns:a14="http://schemas.microsoft.com/office/drawing/2010/main">
                  <a:noFill/>
                </a14:hiddenFill>
              </a:ext>
            </a:extLst>
          </p:spPr>
        </p:cxnSp>
        <p:sp>
          <p:nvSpPr>
            <p:cNvPr id="35841" name="Rectangle 54"/>
            <p:cNvSpPr>
              <a:spLocks noChangeArrowheads="1"/>
            </p:cNvSpPr>
            <p:nvPr/>
          </p:nvSpPr>
          <p:spPr bwMode="auto">
            <a:xfrm>
              <a:off x="1920" y="2160"/>
              <a:ext cx="1008" cy="173"/>
            </a:xfrm>
            <a:prstGeom prst="rect">
              <a:avLst/>
            </a:prstGeom>
            <a:solidFill>
              <a:srgbClr val="142A1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1"/>
                  </a:solidFill>
                  <a:effectLst/>
                  <a:latin typeface="Times New Roman" pitchFamily="18" charset="0"/>
                </a:rPr>
                <a:t>Solve Linear Systems</a:t>
              </a:r>
            </a:p>
          </p:txBody>
        </p:sp>
      </p:grpSp>
      <p:sp>
        <p:nvSpPr>
          <p:cNvPr id="292866" name="Shape 292865"/>
          <p:cNvSpPr>
            <a:spLocks noGrp="1" noChangeArrowheads="1"/>
          </p:cNvSpPr>
          <p:nvPr>
            <p:ph type="title" idx="4294967295"/>
          </p:nvPr>
        </p:nvSpPr>
        <p:spPr>
          <a:xfrm>
            <a:off x="0" y="0"/>
            <a:ext cx="9144000" cy="609600"/>
          </a:xfrm>
          <a:noFill/>
          <a:ln/>
        </p:spPr>
        <p:txBody>
          <a:bodyPr/>
          <a:lstStyle/>
          <a:p>
            <a:pPr marL="0" indent="0" defTabSz="914400" eaLnBrk="1" hangingPunct="1"/>
            <a:r>
              <a:rPr lang="en-US" sz="2400" dirty="0" smtClean="0"/>
              <a:t>HPC Experience</a:t>
            </a:r>
            <a:endParaRPr lang="en-US" sz="2400" dirty="0" smtClean="0"/>
          </a:p>
        </p:txBody>
      </p:sp>
      <p:sp>
        <p:nvSpPr>
          <p:cNvPr id="151608" name="AutoShape 56"/>
          <p:cNvSpPr>
            <a:spLocks noChangeArrowheads="1"/>
          </p:cNvSpPr>
          <p:nvPr/>
        </p:nvSpPr>
        <p:spPr bwMode="auto">
          <a:xfrm>
            <a:off x="152400" y="5943600"/>
            <a:ext cx="457200" cy="457200"/>
          </a:xfrm>
          <a:prstGeom prst="smileyFace">
            <a:avLst>
              <a:gd name="adj" fmla="val 4653"/>
            </a:avLst>
          </a:prstGeom>
          <a:solidFill>
            <a:srgbClr val="F61504"/>
          </a:solidFill>
          <a:ln w="9525">
            <a:solidFill>
              <a:srgbClr val="4F070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609" name="AutoShape 57"/>
          <p:cNvSpPr>
            <a:spLocks noChangeArrowheads="1"/>
          </p:cNvSpPr>
          <p:nvPr/>
        </p:nvSpPr>
        <p:spPr bwMode="auto">
          <a:xfrm>
            <a:off x="914400" y="5715000"/>
            <a:ext cx="1730375" cy="838200"/>
          </a:xfrm>
          <a:prstGeom prst="roundRect">
            <a:avLst>
              <a:gd name="adj" fmla="val 16667"/>
            </a:avLst>
          </a:prstGeom>
          <a:solidFill>
            <a:srgbClr val="008000"/>
          </a:solidFill>
          <a:ln w="9525">
            <a:solidFill>
              <a:schemeClr val="tx1"/>
            </a:solidFill>
            <a:round/>
            <a:headEnd/>
            <a:tailEnd/>
          </a:ln>
        </p:spPr>
        <p:txBody>
          <a:bodyPr wrap="none" lIns="0" tIns="0" rIns="0" bIns="0" anchor="ctr"/>
          <a:lstStyle/>
          <a:p>
            <a:pPr algn="ctr"/>
            <a:r>
              <a:rPr lang="en-US" sz="1800">
                <a:solidFill>
                  <a:schemeClr val="bg1"/>
                </a:solidFill>
              </a:rPr>
              <a:t>POST-PROCESS</a:t>
            </a:r>
          </a:p>
          <a:p>
            <a:pPr algn="ctr"/>
            <a:r>
              <a:rPr lang="en-US" sz="1200">
                <a:solidFill>
                  <a:schemeClr val="bg1"/>
                </a:solidFill>
              </a:rPr>
              <a:t>Ensight/Tecplot/Matlab</a:t>
            </a:r>
          </a:p>
          <a:p>
            <a:pPr algn="ctr"/>
            <a:r>
              <a:rPr lang="en-US" sz="1600" b="1">
                <a:solidFill>
                  <a:srgbClr val="FF1E19"/>
                </a:solidFill>
              </a:rPr>
              <a:t>Analyze/Repeat</a:t>
            </a:r>
          </a:p>
        </p:txBody>
      </p:sp>
      <p:sp>
        <p:nvSpPr>
          <p:cNvPr id="151610" name="_s1036"/>
          <p:cNvSpPr>
            <a:spLocks noChangeArrowheads="1"/>
          </p:cNvSpPr>
          <p:nvPr/>
        </p:nvSpPr>
        <p:spPr bwMode="auto">
          <a:xfrm>
            <a:off x="838200" y="1143000"/>
            <a:ext cx="1752600" cy="609600"/>
          </a:xfrm>
          <a:prstGeom prst="roundRect">
            <a:avLst>
              <a:gd name="adj" fmla="val 16667"/>
            </a:avLst>
          </a:prstGeom>
          <a:solidFill>
            <a:schemeClr val="tx2"/>
          </a:solidFill>
          <a:ln w="9525">
            <a:solidFill>
              <a:schemeClr val="bg1"/>
            </a:solidFill>
            <a:round/>
            <a:headEnd/>
            <a:tailEnd/>
          </a:ln>
        </p:spPr>
        <p:txBody>
          <a:bodyPr wrap="none" lIns="0" tIns="0" rIns="0" bIns="0" anchor="ctr"/>
          <a:lstStyle/>
          <a:p>
            <a:pPr algn="ctr"/>
            <a:r>
              <a:rPr lang="en-US" sz="1600">
                <a:solidFill>
                  <a:schemeClr val="bg1"/>
                </a:solidFill>
              </a:rPr>
              <a:t>PRE-PROCESS</a:t>
            </a:r>
          </a:p>
          <a:p>
            <a:pPr algn="ctr"/>
            <a:r>
              <a:rPr lang="en-US" sz="1200">
                <a:solidFill>
                  <a:schemeClr val="bg1"/>
                </a:solidFill>
              </a:rPr>
              <a:t>Geometry Modeling</a:t>
            </a:r>
          </a:p>
          <a:p>
            <a:pPr algn="ctr"/>
            <a:r>
              <a:rPr lang="en-US" sz="1200">
                <a:solidFill>
                  <a:schemeClr val="bg1"/>
                </a:solidFill>
              </a:rPr>
              <a:t>Gambit/ICEMCFD</a:t>
            </a:r>
            <a:endParaRPr lang="en-US" sz="2700"/>
          </a:p>
        </p:txBody>
      </p:sp>
      <p:sp>
        <p:nvSpPr>
          <p:cNvPr id="151611" name="_s1036"/>
          <p:cNvSpPr>
            <a:spLocks noChangeArrowheads="1"/>
          </p:cNvSpPr>
          <p:nvPr/>
        </p:nvSpPr>
        <p:spPr bwMode="auto">
          <a:xfrm>
            <a:off x="3124200" y="1295400"/>
            <a:ext cx="762000" cy="304800"/>
          </a:xfrm>
          <a:prstGeom prst="roundRect">
            <a:avLst>
              <a:gd name="adj" fmla="val 16667"/>
            </a:avLst>
          </a:prstGeom>
          <a:solidFill>
            <a:srgbClr val="F61504"/>
          </a:solidFill>
          <a:ln w="9525">
            <a:solidFill>
              <a:schemeClr val="bg1"/>
            </a:solidFill>
            <a:round/>
            <a:headEnd/>
            <a:tailEnd/>
          </a:ln>
        </p:spPr>
        <p:txBody>
          <a:bodyPr wrap="none" lIns="0" tIns="0" rIns="0" bIns="0" anchor="ctr"/>
          <a:lstStyle/>
          <a:p>
            <a:pPr algn="ctr"/>
            <a:r>
              <a:rPr lang="en-US" sz="1600" b="1">
                <a:solidFill>
                  <a:schemeClr val="bg1"/>
                </a:solidFill>
              </a:rPr>
              <a:t>Solver</a:t>
            </a:r>
            <a:endParaRPr lang="en-US" sz="2700" b="1"/>
          </a:p>
        </p:txBody>
      </p:sp>
      <p:sp>
        <p:nvSpPr>
          <p:cNvPr id="151612" name="Rectangle 60"/>
          <p:cNvSpPr>
            <a:spLocks noChangeArrowheads="1"/>
          </p:cNvSpPr>
          <p:nvPr/>
        </p:nvSpPr>
        <p:spPr bwMode="auto">
          <a:xfrm>
            <a:off x="838200" y="1143000"/>
            <a:ext cx="1752600" cy="609600"/>
          </a:xfrm>
          <a:prstGeom prst="rect">
            <a:avLst/>
          </a:prstGeom>
          <a:noFill/>
          <a:ln w="57150">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613" name="Rectangle 61"/>
          <p:cNvSpPr>
            <a:spLocks noChangeArrowheads="1"/>
          </p:cNvSpPr>
          <p:nvPr/>
        </p:nvSpPr>
        <p:spPr bwMode="auto">
          <a:xfrm>
            <a:off x="914400" y="5715000"/>
            <a:ext cx="1752600" cy="838200"/>
          </a:xfrm>
          <a:prstGeom prst="rect">
            <a:avLst/>
          </a:prstGeom>
          <a:noFill/>
          <a:ln w="57150">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614" name="AutoShape 62"/>
          <p:cNvSpPr>
            <a:spLocks noChangeArrowheads="1"/>
          </p:cNvSpPr>
          <p:nvPr/>
        </p:nvSpPr>
        <p:spPr bwMode="auto">
          <a:xfrm>
            <a:off x="1905000" y="2667000"/>
            <a:ext cx="304800" cy="304800"/>
          </a:xfrm>
          <a:prstGeom prst="diamond">
            <a:avLst/>
          </a:prstGeom>
          <a:solidFill>
            <a:srgbClr val="FF412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51615" name="AutoShape 63"/>
          <p:cNvSpPr>
            <a:spLocks noChangeArrowheads="1"/>
          </p:cNvSpPr>
          <p:nvPr/>
        </p:nvSpPr>
        <p:spPr bwMode="auto">
          <a:xfrm>
            <a:off x="6172200" y="2590800"/>
            <a:ext cx="873125" cy="396875"/>
          </a:xfrm>
          <a:prstGeom prst="diamond">
            <a:avLst/>
          </a:prstGeom>
          <a:solidFill>
            <a:srgbClr val="3F9347"/>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sz="1000" b="1">
                <a:solidFill>
                  <a:schemeClr val="bg1"/>
                </a:solidFill>
              </a:rPr>
              <a:t>t=t+dt</a:t>
            </a:r>
          </a:p>
        </p:txBody>
      </p:sp>
      <p:sp>
        <p:nvSpPr>
          <p:cNvPr id="151616" name="Rectangle 64"/>
          <p:cNvSpPr>
            <a:spLocks noChangeArrowheads="1"/>
          </p:cNvSpPr>
          <p:nvPr/>
        </p:nvSpPr>
        <p:spPr bwMode="auto">
          <a:xfrm>
            <a:off x="3048000" y="3429000"/>
            <a:ext cx="1600200" cy="304800"/>
          </a:xfrm>
          <a:prstGeom prst="rect">
            <a:avLst/>
          </a:prstGeom>
          <a:noFill/>
          <a:ln w="57150">
            <a:solidFill>
              <a:srgbClr val="FE5B1A"/>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51617" name="Group 65"/>
          <p:cNvGrpSpPr>
            <a:grpSpLocks/>
          </p:cNvGrpSpPr>
          <p:nvPr/>
        </p:nvGrpSpPr>
        <p:grpSpPr bwMode="auto">
          <a:xfrm>
            <a:off x="0" y="2209800"/>
            <a:ext cx="5105400" cy="2819400"/>
            <a:chOff x="144" y="2304"/>
            <a:chExt cx="3216" cy="1776"/>
          </a:xfrm>
        </p:grpSpPr>
        <p:pic>
          <p:nvPicPr>
            <p:cNvPr id="151618" name="Rectangle 4915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 y="2427"/>
              <a:ext cx="1312" cy="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1619" name="Group 67"/>
            <p:cNvGrpSpPr>
              <a:grpSpLocks/>
            </p:cNvGrpSpPr>
            <p:nvPr/>
          </p:nvGrpSpPr>
          <p:grpSpPr bwMode="auto">
            <a:xfrm>
              <a:off x="1440" y="2304"/>
              <a:ext cx="1920" cy="1776"/>
              <a:chOff x="-672" y="672"/>
              <a:chExt cx="1920" cy="1776"/>
            </a:xfrm>
          </p:grpSpPr>
          <p:grpSp>
            <p:nvGrpSpPr>
              <p:cNvPr id="151620" name="Group 68"/>
              <p:cNvGrpSpPr>
                <a:grpSpLocks/>
              </p:cNvGrpSpPr>
              <p:nvPr/>
            </p:nvGrpSpPr>
            <p:grpSpPr bwMode="auto">
              <a:xfrm>
                <a:off x="-672" y="672"/>
                <a:ext cx="1920" cy="1776"/>
                <a:chOff x="-672" y="2064"/>
                <a:chExt cx="1920" cy="1776"/>
              </a:xfrm>
            </p:grpSpPr>
            <p:sp>
              <p:nvSpPr>
                <p:cNvPr id="151621" name="Rectangle 69"/>
                <p:cNvSpPr>
                  <a:spLocks noChangeArrowheads="1"/>
                </p:cNvSpPr>
                <p:nvPr/>
              </p:nvSpPr>
              <p:spPr bwMode="auto">
                <a:xfrm>
                  <a:off x="-624" y="2064"/>
                  <a:ext cx="1872" cy="177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51622" name="Rectangle 5223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6" y="2640"/>
                  <a:ext cx="672" cy="74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1623" name="Rectangle 52235"/>
                <p:cNvPicPr>
                  <a:picLocks noChangeAspect="1" noChangeArrowheads="1"/>
                </p:cNvPicPr>
                <p:nvPr/>
              </p:nvPicPr>
              <p:blipFill>
                <a:blip r:embed="rId10">
                  <a:extLst>
                    <a:ext uri="{28A0092B-C50C-407E-A947-70E740481C1C}">
                      <a14:useLocalDpi xmlns:a14="http://schemas.microsoft.com/office/drawing/2010/main" val="0"/>
                    </a:ext>
                  </a:extLst>
                </a:blip>
                <a:srcRect l="28400" t="6799" r="24800" b="3200"/>
                <a:stretch>
                  <a:fillRect/>
                </a:stretch>
              </p:blipFill>
              <p:spPr bwMode="auto">
                <a:xfrm>
                  <a:off x="-672" y="2111"/>
                  <a:ext cx="815" cy="172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51624" name="Group 72"/>
                <p:cNvGrpSpPr>
                  <a:grpSpLocks/>
                </p:cNvGrpSpPr>
                <p:nvPr/>
              </p:nvGrpSpPr>
              <p:grpSpPr bwMode="auto">
                <a:xfrm>
                  <a:off x="144" y="2928"/>
                  <a:ext cx="626" cy="815"/>
                  <a:chOff x="0" y="3024"/>
                  <a:chExt cx="626" cy="815"/>
                </a:xfrm>
              </p:grpSpPr>
              <p:pic>
                <p:nvPicPr>
                  <p:cNvPr id="151625" name="Rectangle 52238"/>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 y="3024"/>
                    <a:ext cx="576" cy="233"/>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626" name="Oval 74"/>
                  <p:cNvSpPr>
                    <a:spLocks noChangeArrowheads="1"/>
                  </p:cNvSpPr>
                  <p:nvPr/>
                </p:nvSpPr>
                <p:spPr bwMode="auto">
                  <a:xfrm>
                    <a:off x="0" y="3128"/>
                    <a:ext cx="626" cy="711"/>
                  </a:xfrm>
                  <a:prstGeom prst="ellipse">
                    <a:avLst/>
                  </a:prstGeom>
                  <a:solidFill>
                    <a:schemeClr val="bg1"/>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chemeClr val="bg1"/>
                      </a:solidFill>
                    </a:endParaRPr>
                  </a:p>
                </p:txBody>
              </p:sp>
            </p:grpSp>
          </p:grpSp>
          <p:pic>
            <p:nvPicPr>
              <p:cNvPr id="151627" name="Rectangle 5223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6" y="1872"/>
                <a:ext cx="178" cy="9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grpSp>
        <p:cxnSp>
          <p:nvCxnSpPr>
            <p:cNvPr id="151628" name="AutoShape 76"/>
            <p:cNvCxnSpPr>
              <a:cxnSpLocks noChangeShapeType="1"/>
            </p:cNvCxnSpPr>
            <p:nvPr/>
          </p:nvCxnSpPr>
          <p:spPr bwMode="auto">
            <a:xfrm flipV="1">
              <a:off x="1392" y="3264"/>
              <a:ext cx="176" cy="4"/>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1630" name="Group 78"/>
          <p:cNvGrpSpPr>
            <a:grpSpLocks/>
          </p:cNvGrpSpPr>
          <p:nvPr/>
        </p:nvGrpSpPr>
        <p:grpSpPr bwMode="auto">
          <a:xfrm>
            <a:off x="2590800" y="1295400"/>
            <a:ext cx="1295400" cy="304800"/>
            <a:chOff x="1632" y="816"/>
            <a:chExt cx="816" cy="192"/>
          </a:xfrm>
        </p:grpSpPr>
        <p:sp>
          <p:nvSpPr>
            <p:cNvPr id="151631" name="Rectangle 79"/>
            <p:cNvSpPr>
              <a:spLocks noChangeArrowheads="1"/>
            </p:cNvSpPr>
            <p:nvPr/>
          </p:nvSpPr>
          <p:spPr bwMode="auto">
            <a:xfrm>
              <a:off x="1968" y="816"/>
              <a:ext cx="480" cy="192"/>
            </a:xfrm>
            <a:prstGeom prst="rect">
              <a:avLst/>
            </a:prstGeom>
            <a:noFill/>
            <a:ln w="57150">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51632" name="AutoShape 80"/>
            <p:cNvCxnSpPr>
              <a:cxnSpLocks noChangeShapeType="1"/>
            </p:cNvCxnSpPr>
            <p:nvPr/>
          </p:nvCxnSpPr>
          <p:spPr bwMode="auto">
            <a:xfrm flipV="1">
              <a:off x="1632" y="912"/>
              <a:ext cx="316" cy="1"/>
            </a:xfrm>
            <a:prstGeom prst="straightConnector1">
              <a:avLst/>
            </a:prstGeom>
            <a:noFill/>
            <a:ln w="28575">
              <a:solidFill>
                <a:schemeClr val="tx1"/>
              </a:solidFill>
              <a:round/>
              <a:headEnd type="none" w="sm" len="sm"/>
              <a:tailEnd type="arrow" w="sm" len="sm"/>
            </a:ln>
            <a:extLst>
              <a:ext uri="{909E8E84-426E-40DD-AFC4-6F175D3DCCD1}">
                <a14:hiddenFill xmlns:a14="http://schemas.microsoft.com/office/drawing/2010/main">
                  <a:noFill/>
                </a14:hiddenFill>
              </a:ext>
            </a:extLst>
          </p:spPr>
        </p:cxnSp>
      </p:grpSp>
      <p:grpSp>
        <p:nvGrpSpPr>
          <p:cNvPr id="151633" name="Group 81"/>
          <p:cNvGrpSpPr>
            <a:grpSpLocks/>
          </p:cNvGrpSpPr>
          <p:nvPr/>
        </p:nvGrpSpPr>
        <p:grpSpPr bwMode="auto">
          <a:xfrm>
            <a:off x="2438400" y="762000"/>
            <a:ext cx="6019800" cy="2667000"/>
            <a:chOff x="1872" y="624"/>
            <a:chExt cx="3792" cy="1680"/>
          </a:xfrm>
        </p:grpSpPr>
        <p:grpSp>
          <p:nvGrpSpPr>
            <p:cNvPr id="151634" name="Group 82"/>
            <p:cNvGrpSpPr>
              <a:grpSpLocks/>
            </p:cNvGrpSpPr>
            <p:nvPr/>
          </p:nvGrpSpPr>
          <p:grpSpPr bwMode="auto">
            <a:xfrm>
              <a:off x="1872" y="624"/>
              <a:ext cx="3792" cy="1680"/>
              <a:chOff x="1872" y="624"/>
              <a:chExt cx="3792" cy="1680"/>
            </a:xfrm>
          </p:grpSpPr>
          <p:grpSp>
            <p:nvGrpSpPr>
              <p:cNvPr id="151635" name="Group 83"/>
              <p:cNvGrpSpPr>
                <a:grpSpLocks/>
              </p:cNvGrpSpPr>
              <p:nvPr/>
            </p:nvGrpSpPr>
            <p:grpSpPr bwMode="auto">
              <a:xfrm>
                <a:off x="1872" y="624"/>
                <a:ext cx="3792" cy="1680"/>
                <a:chOff x="768" y="2304"/>
                <a:chExt cx="3792" cy="1680"/>
              </a:xfrm>
            </p:grpSpPr>
            <p:sp>
              <p:nvSpPr>
                <p:cNvPr id="151636" name="Rectangle 84"/>
                <p:cNvSpPr>
                  <a:spLocks noChangeArrowheads="1"/>
                </p:cNvSpPr>
                <p:nvPr/>
              </p:nvSpPr>
              <p:spPr bwMode="auto">
                <a:xfrm>
                  <a:off x="768" y="2304"/>
                  <a:ext cx="3792" cy="168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51637" name="Group 85"/>
                <p:cNvGrpSpPr>
                  <a:grpSpLocks/>
                </p:cNvGrpSpPr>
                <p:nvPr/>
              </p:nvGrpSpPr>
              <p:grpSpPr bwMode="auto">
                <a:xfrm>
                  <a:off x="912" y="2400"/>
                  <a:ext cx="3504" cy="1536"/>
                  <a:chOff x="672" y="2304"/>
                  <a:chExt cx="3504" cy="1536"/>
                </a:xfrm>
              </p:grpSpPr>
              <p:sp>
                <p:nvSpPr>
                  <p:cNvPr id="151638" name="Rectangle 9219"/>
                  <p:cNvSpPr>
                    <a:spLocks noChangeArrowheads="1"/>
                  </p:cNvSpPr>
                  <p:nvPr/>
                </p:nvSpPr>
                <p:spPr bwMode="auto">
                  <a:xfrm>
                    <a:off x="672" y="2304"/>
                    <a:ext cx="1200" cy="1536"/>
                  </a:xfrm>
                  <a:prstGeom prst="rect">
                    <a:avLst/>
                  </a:prstGeom>
                  <a:solidFill>
                    <a:srgbClr val="EAEAEA"/>
                  </a:solidFill>
                  <a:ln w="9525" algn="ctr">
                    <a:solidFill>
                      <a:schemeClr val="tx1"/>
                    </a:solidFill>
                    <a:miter lim="800000"/>
                    <a:headEnd/>
                    <a:tailEnd/>
                  </a:ln>
                </p:spPr>
                <p:txBody>
                  <a:bodyPr wrap="none" anchor="ctr"/>
                  <a:lstStyle/>
                  <a:p>
                    <a:pPr algn="l"/>
                    <a:endParaRPr lang="en-US" sz="1800">
                      <a:solidFill>
                        <a:srgbClr val="000000"/>
                      </a:solidFill>
                      <a:latin typeface="Arial" charset="0"/>
                    </a:endParaRPr>
                  </a:p>
                </p:txBody>
              </p:sp>
              <p:sp>
                <p:nvSpPr>
                  <p:cNvPr id="151639" name="Shape 9220"/>
                  <p:cNvSpPr>
                    <a:spLocks noChangeArrowheads="1"/>
                  </p:cNvSpPr>
                  <p:nvPr/>
                </p:nvSpPr>
                <p:spPr bwMode="auto">
                  <a:xfrm>
                    <a:off x="2160" y="2928"/>
                    <a:ext cx="720" cy="768"/>
                  </a:xfrm>
                  <a:custGeom>
                    <a:avLst/>
                    <a:gdLst>
                      <a:gd name="T0" fmla="*/ 2147483647 w 21600"/>
                      <a:gd name="T1" fmla="*/ 0 h 21600"/>
                      <a:gd name="T2" fmla="*/ 2147483647 w 21600"/>
                      <a:gd name="T3" fmla="*/ 2147483647 h 21600"/>
                      <a:gd name="T4" fmla="*/ 2147483647 w 21600"/>
                      <a:gd name="T5" fmla="*/ 0 h 21600"/>
                      <a:gd name="T6" fmla="*/ 2147483647 w 21600"/>
                      <a:gd name="T7" fmla="*/ 2147483647 h 21600"/>
                      <a:gd name="T8" fmla="*/ 0 60000 65536"/>
                      <a:gd name="T9" fmla="*/ 0 60000 65536"/>
                      <a:gd name="T10" fmla="*/ 0 60000 65536"/>
                      <a:gd name="T11" fmla="*/ 0 60000 65536"/>
                      <a:gd name="T12" fmla="*/ 115 w 21600"/>
                      <a:gd name="T13" fmla="*/ 0 h 21600"/>
                      <a:gd name="T14" fmla="*/ 21485 w 21600"/>
                      <a:gd name="T15" fmla="*/ 12369 h 21600"/>
                    </a:gdLst>
                    <a:ahLst/>
                    <a:cxnLst>
                      <a:cxn ang="T8">
                        <a:pos x="T0" y="T1"/>
                      </a:cxn>
                      <a:cxn ang="T9">
                        <a:pos x="T2" y="T3"/>
                      </a:cxn>
                      <a:cxn ang="T10">
                        <a:pos x="T4" y="T5"/>
                      </a:cxn>
                      <a:cxn ang="T11">
                        <a:pos x="T6" y="T7"/>
                      </a:cxn>
                    </a:cxnLst>
                    <a:rect l="T12" t="T13" r="T14" b="T15"/>
                    <a:pathLst>
                      <a:path w="21600" h="21600">
                        <a:moveTo>
                          <a:pt x="93" y="9379"/>
                        </a:moveTo>
                        <a:cubicBezTo>
                          <a:pt x="806" y="4010"/>
                          <a:pt x="5384" y="-1"/>
                          <a:pt x="10800" y="0"/>
                        </a:cubicBezTo>
                        <a:cubicBezTo>
                          <a:pt x="16215" y="0"/>
                          <a:pt x="20793" y="4010"/>
                          <a:pt x="21506" y="9379"/>
                        </a:cubicBezTo>
                        <a:cubicBezTo>
                          <a:pt x="20793" y="4010"/>
                          <a:pt x="16215" y="-1"/>
                          <a:pt x="10799" y="0"/>
                        </a:cubicBezTo>
                        <a:cubicBezTo>
                          <a:pt x="5384" y="0"/>
                          <a:pt x="806" y="4010"/>
                          <a:pt x="93" y="9379"/>
                        </a:cubicBezTo>
                        <a:close/>
                      </a:path>
                    </a:pathLst>
                  </a:custGeom>
                  <a:solidFill>
                    <a:schemeClr val="accent1"/>
                  </a:solidFill>
                  <a:ln w="9525" algn="ctr">
                    <a:solidFill>
                      <a:schemeClr val="tx1"/>
                    </a:solidFill>
                    <a:miter lim="800000"/>
                    <a:headEnd/>
                    <a:tailEnd/>
                  </a:ln>
                </p:spPr>
                <p:txBody>
                  <a:bodyPr wrap="none" anchor="ctr"/>
                  <a:lstStyle/>
                  <a:p>
                    <a:pPr algn="l"/>
                    <a:endParaRPr lang="en-US" sz="1800">
                      <a:solidFill>
                        <a:srgbClr val="000000"/>
                      </a:solidFill>
                      <a:latin typeface="Arial" charset="0"/>
                    </a:endParaRPr>
                  </a:p>
                </p:txBody>
              </p:sp>
              <p:sp>
                <p:nvSpPr>
                  <p:cNvPr id="151640" name="Shape 9221"/>
                  <p:cNvSpPr>
                    <a:spLocks noChangeArrowheads="1"/>
                  </p:cNvSpPr>
                  <p:nvPr/>
                </p:nvSpPr>
                <p:spPr bwMode="auto">
                  <a:xfrm>
                    <a:off x="3456" y="2880"/>
                    <a:ext cx="720" cy="76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54 w 21600"/>
                      <a:gd name="T13" fmla="*/ 0 h 21600"/>
                      <a:gd name="T14" fmla="*/ 21446 w 21600"/>
                      <a:gd name="T15" fmla="*/ 12557 h 21600"/>
                    </a:gdLst>
                    <a:ahLst/>
                    <a:cxnLst>
                      <a:cxn ang="T8">
                        <a:pos x="T0" y="T1"/>
                      </a:cxn>
                      <a:cxn ang="T9">
                        <a:pos x="T2" y="T3"/>
                      </a:cxn>
                      <a:cxn ang="T10">
                        <a:pos x="T4" y="T5"/>
                      </a:cxn>
                      <a:cxn ang="T11">
                        <a:pos x="T6" y="T7"/>
                      </a:cxn>
                    </a:cxnLst>
                    <a:rect l="T12" t="T13" r="T14" b="T15"/>
                    <a:pathLst>
                      <a:path w="21600" h="21600">
                        <a:moveTo>
                          <a:pt x="420" y="9647"/>
                        </a:moveTo>
                        <a:cubicBezTo>
                          <a:pt x="1008" y="4358"/>
                          <a:pt x="5478" y="356"/>
                          <a:pt x="10800" y="357"/>
                        </a:cubicBezTo>
                        <a:cubicBezTo>
                          <a:pt x="16121" y="357"/>
                          <a:pt x="20591" y="4358"/>
                          <a:pt x="21179" y="9647"/>
                        </a:cubicBezTo>
                        <a:lnTo>
                          <a:pt x="21533" y="9607"/>
                        </a:lnTo>
                        <a:cubicBezTo>
                          <a:pt x="20926" y="4138"/>
                          <a:pt x="16303" y="-1"/>
                          <a:pt x="10799" y="0"/>
                        </a:cubicBezTo>
                        <a:cubicBezTo>
                          <a:pt x="5296" y="0"/>
                          <a:pt x="673" y="4138"/>
                          <a:pt x="66" y="9607"/>
                        </a:cubicBezTo>
                        <a:close/>
                      </a:path>
                    </a:pathLst>
                  </a:custGeom>
                  <a:solidFill>
                    <a:schemeClr val="accent1"/>
                  </a:solidFill>
                  <a:ln w="9525" algn="ctr">
                    <a:solidFill>
                      <a:schemeClr val="tx1"/>
                    </a:solidFill>
                    <a:miter lim="800000"/>
                    <a:headEnd/>
                    <a:tailEnd/>
                  </a:ln>
                </p:spPr>
                <p:txBody>
                  <a:bodyPr wrap="none" anchor="ctr"/>
                  <a:lstStyle/>
                  <a:p>
                    <a:pPr algn="l"/>
                    <a:endParaRPr lang="en-US" sz="1800">
                      <a:solidFill>
                        <a:srgbClr val="000000"/>
                      </a:solidFill>
                      <a:latin typeface="Arial" charset="0"/>
                    </a:endParaRPr>
                  </a:p>
                </p:txBody>
              </p:sp>
              <p:sp>
                <p:nvSpPr>
                  <p:cNvPr id="151641" name="Oval 9222"/>
                  <p:cNvSpPr>
                    <a:spLocks noChangeArrowheads="1"/>
                  </p:cNvSpPr>
                  <p:nvPr/>
                </p:nvSpPr>
                <p:spPr bwMode="auto">
                  <a:xfrm flipH="1">
                    <a:off x="3840" y="3744"/>
                    <a:ext cx="48" cy="48"/>
                  </a:xfrm>
                  <a:prstGeom prst="ellipse">
                    <a:avLst/>
                  </a:prstGeom>
                  <a:solidFill>
                    <a:srgbClr val="800000"/>
                  </a:solidFill>
                  <a:ln w="9525" algn="ctr">
                    <a:solidFill>
                      <a:schemeClr val="tx1"/>
                    </a:solidFill>
                    <a:round/>
                    <a:headEnd/>
                    <a:tailEnd/>
                  </a:ln>
                </p:spPr>
                <p:txBody>
                  <a:bodyPr wrap="none" anchor="ctr"/>
                  <a:lstStyle/>
                  <a:p>
                    <a:pPr algn="l"/>
                    <a:endParaRPr lang="en-US" sz="1800">
                      <a:solidFill>
                        <a:srgbClr val="000000"/>
                      </a:solidFill>
                      <a:latin typeface="Arial" charset="0"/>
                    </a:endParaRPr>
                  </a:p>
                </p:txBody>
              </p:sp>
              <p:cxnSp>
                <p:nvCxnSpPr>
                  <p:cNvPr id="151642" name="Straight Arrow Connector 9223"/>
                  <p:cNvCxnSpPr>
                    <a:cxnSpLocks noChangeShapeType="1"/>
                  </p:cNvCxnSpPr>
                  <p:nvPr/>
                </p:nvCxnSpPr>
                <p:spPr bwMode="auto">
                  <a:xfrm>
                    <a:off x="3464" y="3222"/>
                    <a:ext cx="383" cy="529"/>
                  </a:xfrm>
                  <a:prstGeom prst="straightConnector1">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51643" name="Straight Arrow Connector 9224"/>
                  <p:cNvCxnSpPr>
                    <a:cxnSpLocks noChangeShapeType="1"/>
                  </p:cNvCxnSpPr>
                  <p:nvPr/>
                </p:nvCxnSpPr>
                <p:spPr bwMode="auto">
                  <a:xfrm flipH="1">
                    <a:off x="3864" y="3222"/>
                    <a:ext cx="304" cy="522"/>
                  </a:xfrm>
                  <a:prstGeom prst="straightConnector1">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51644" name="Elbow Connector 9225"/>
                  <p:cNvCxnSpPr>
                    <a:cxnSpLocks noChangeShapeType="1"/>
                  </p:cNvCxnSpPr>
                  <p:nvPr/>
                </p:nvCxnSpPr>
                <p:spPr bwMode="auto">
                  <a:xfrm rot="-5400000">
                    <a:off x="1703" y="2376"/>
                    <a:ext cx="144" cy="1248"/>
                  </a:xfrm>
                  <a:prstGeom prst="bentConnector3">
                    <a:avLst>
                      <a:gd name="adj1" fmla="val 200000"/>
                    </a:avLst>
                  </a:prstGeom>
                  <a:noFill/>
                  <a:ln w="9525" cap="rnd" algn="ctr">
                    <a:solidFill>
                      <a:schemeClr val="tx1"/>
                    </a:solidFill>
                    <a:prstDash val="sysDot"/>
                    <a:miter lim="800000"/>
                    <a:headEnd/>
                    <a:tailEnd type="triangle" w="med" len="med"/>
                  </a:ln>
                  <a:extLst>
                    <a:ext uri="{909E8E84-426E-40DD-AFC4-6F175D3DCCD1}">
                      <a14:hiddenFill xmlns:a14="http://schemas.microsoft.com/office/drawing/2010/main">
                        <a:noFill/>
                      </a14:hiddenFill>
                    </a:ext>
                  </a:extLst>
                </p:spPr>
              </p:cxnSp>
              <p:sp>
                <p:nvSpPr>
                  <p:cNvPr id="151645" name="Shape 9226"/>
                  <p:cNvSpPr>
                    <a:spLocks noChangeArrowheads="1"/>
                  </p:cNvSpPr>
                  <p:nvPr/>
                </p:nvSpPr>
                <p:spPr bwMode="auto">
                  <a:xfrm>
                    <a:off x="912" y="3072"/>
                    <a:ext cx="720" cy="76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06 w 21600"/>
                      <a:gd name="T13" fmla="*/ 0 h 21600"/>
                      <a:gd name="T14" fmla="*/ 21494 w 21600"/>
                      <a:gd name="T15" fmla="*/ 12270 h 21600"/>
                    </a:gdLst>
                    <a:ahLst/>
                    <a:cxnLst>
                      <a:cxn ang="T8">
                        <a:pos x="T0" y="T1"/>
                      </a:cxn>
                      <a:cxn ang="T9">
                        <a:pos x="T2" y="T3"/>
                      </a:cxn>
                      <a:cxn ang="T10">
                        <a:pos x="T4" y="T5"/>
                      </a:cxn>
                      <a:cxn ang="T11">
                        <a:pos x="T6" y="T7"/>
                      </a:cxn>
                    </a:cxnLst>
                    <a:rect l="T12" t="T13" r="T14" b="T15"/>
                    <a:pathLst>
                      <a:path w="21600" h="21600">
                        <a:moveTo>
                          <a:pt x="390" y="9366"/>
                        </a:moveTo>
                        <a:cubicBezTo>
                          <a:pt x="1106" y="4165"/>
                          <a:pt x="5550" y="291"/>
                          <a:pt x="10800" y="292"/>
                        </a:cubicBezTo>
                        <a:cubicBezTo>
                          <a:pt x="16049" y="292"/>
                          <a:pt x="20493" y="4165"/>
                          <a:pt x="21209" y="9366"/>
                        </a:cubicBezTo>
                        <a:lnTo>
                          <a:pt x="21498" y="9326"/>
                        </a:lnTo>
                        <a:cubicBezTo>
                          <a:pt x="20762" y="3981"/>
                          <a:pt x="16195" y="-1"/>
                          <a:pt x="10799" y="0"/>
                        </a:cubicBezTo>
                        <a:cubicBezTo>
                          <a:pt x="5404" y="0"/>
                          <a:pt x="837" y="3981"/>
                          <a:pt x="101" y="9326"/>
                        </a:cubicBezTo>
                        <a:close/>
                      </a:path>
                    </a:pathLst>
                  </a:custGeom>
                  <a:solidFill>
                    <a:schemeClr val="accent1"/>
                  </a:solidFill>
                  <a:ln w="9525" algn="ctr">
                    <a:solidFill>
                      <a:schemeClr val="tx1"/>
                    </a:solidFill>
                    <a:miter lim="800000"/>
                    <a:headEnd/>
                    <a:tailEnd/>
                  </a:ln>
                </p:spPr>
                <p:txBody>
                  <a:bodyPr wrap="none" anchor="ctr"/>
                  <a:lstStyle/>
                  <a:p>
                    <a:pPr algn="l"/>
                    <a:endParaRPr lang="en-US" sz="1800">
                      <a:solidFill>
                        <a:srgbClr val="000000"/>
                      </a:solidFill>
                      <a:latin typeface="Arial" charset="0"/>
                    </a:endParaRPr>
                  </a:p>
                </p:txBody>
              </p:sp>
              <p:cxnSp>
                <p:nvCxnSpPr>
                  <p:cNvPr id="151646" name="Elbow Connector 9227"/>
                  <p:cNvCxnSpPr>
                    <a:cxnSpLocks noChangeShapeType="1"/>
                  </p:cNvCxnSpPr>
                  <p:nvPr/>
                </p:nvCxnSpPr>
                <p:spPr bwMode="auto">
                  <a:xfrm rot="-5400000" flipH="1" flipV="1">
                    <a:off x="1709" y="2458"/>
                    <a:ext cx="154" cy="1248"/>
                  </a:xfrm>
                  <a:prstGeom prst="bentConnector3">
                    <a:avLst>
                      <a:gd name="adj1" fmla="val 292856"/>
                    </a:avLst>
                  </a:prstGeom>
                  <a:noFill/>
                  <a:ln w="9525" cap="rnd" algn="ctr">
                    <a:solidFill>
                      <a:schemeClr val="tx1"/>
                    </a:solidFill>
                    <a:prstDash val="sysDot"/>
                    <a:miter lim="800000"/>
                    <a:headEnd/>
                    <a:tailEnd type="triangle" w="med" len="med"/>
                  </a:ln>
                  <a:extLst>
                    <a:ext uri="{909E8E84-426E-40DD-AFC4-6F175D3DCCD1}">
                      <a14:hiddenFill xmlns:a14="http://schemas.microsoft.com/office/drawing/2010/main">
                        <a:noFill/>
                      </a14:hiddenFill>
                    </a:ext>
                  </a:extLst>
                </p:spPr>
              </p:cxnSp>
              <p:cxnSp>
                <p:nvCxnSpPr>
                  <p:cNvPr id="151647" name="Elbow Connector 9228"/>
                  <p:cNvCxnSpPr>
                    <a:cxnSpLocks noChangeShapeType="1"/>
                  </p:cNvCxnSpPr>
                  <p:nvPr/>
                </p:nvCxnSpPr>
                <p:spPr bwMode="auto">
                  <a:xfrm rot="-5400000" flipH="1" flipV="1">
                    <a:off x="3207" y="2329"/>
                    <a:ext cx="34" cy="1296"/>
                  </a:xfrm>
                  <a:prstGeom prst="bentConnector3">
                    <a:avLst>
                      <a:gd name="adj1" fmla="val 1414282"/>
                    </a:avLst>
                  </a:prstGeom>
                  <a:noFill/>
                  <a:ln w="9525" cap="rnd" algn="ctr">
                    <a:solidFill>
                      <a:schemeClr val="tx1"/>
                    </a:solidFill>
                    <a:prstDash val="sysDot"/>
                    <a:miter lim="800000"/>
                    <a:headEnd/>
                    <a:tailEnd type="triangle" w="med" len="med"/>
                  </a:ln>
                  <a:extLst>
                    <a:ext uri="{909E8E84-426E-40DD-AFC4-6F175D3DCCD1}">
                      <a14:hiddenFill xmlns:a14="http://schemas.microsoft.com/office/drawing/2010/main">
                        <a:noFill/>
                      </a14:hiddenFill>
                    </a:ext>
                  </a:extLst>
                </p:spPr>
              </p:cxnSp>
              <p:cxnSp>
                <p:nvCxnSpPr>
                  <p:cNvPr id="151648" name="Elbow Connector 9229"/>
                  <p:cNvCxnSpPr>
                    <a:cxnSpLocks noChangeShapeType="1"/>
                  </p:cNvCxnSpPr>
                  <p:nvPr/>
                </p:nvCxnSpPr>
                <p:spPr bwMode="auto">
                  <a:xfrm rot="-5400000">
                    <a:off x="3229" y="2241"/>
                    <a:ext cx="34" cy="1296"/>
                  </a:xfrm>
                  <a:prstGeom prst="bentConnector3">
                    <a:avLst>
                      <a:gd name="adj1" fmla="val 548569"/>
                    </a:avLst>
                  </a:prstGeom>
                  <a:noFill/>
                  <a:ln w="9525" cap="rnd" algn="ctr">
                    <a:solidFill>
                      <a:schemeClr val="tx1"/>
                    </a:solidFill>
                    <a:prstDash val="sysDot"/>
                    <a:miter lim="800000"/>
                    <a:headEnd/>
                    <a:tailEnd type="triangle" w="med" len="med"/>
                  </a:ln>
                  <a:extLst>
                    <a:ext uri="{909E8E84-426E-40DD-AFC4-6F175D3DCCD1}">
                      <a14:hiddenFill xmlns:a14="http://schemas.microsoft.com/office/drawing/2010/main">
                        <a:noFill/>
                      </a14:hiddenFill>
                    </a:ext>
                  </a:extLst>
                </p:spPr>
              </p:cxnSp>
              <p:sp>
                <p:nvSpPr>
                  <p:cNvPr id="151649" name="TextBox 9230"/>
                  <p:cNvSpPr txBox="1">
                    <a:spLocks noChangeArrowheads="1"/>
                  </p:cNvSpPr>
                  <p:nvPr/>
                </p:nvSpPr>
                <p:spPr bwMode="auto">
                  <a:xfrm>
                    <a:off x="1558" y="2544"/>
                    <a:ext cx="69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600">
                        <a:latin typeface="Symbol" pitchFamily="18" charset="2"/>
                      </a:rPr>
                      <a:t>D</a:t>
                    </a:r>
                    <a:r>
                      <a:rPr lang="en-US" sz="1600">
                        <a:latin typeface="Times New Roman" pitchFamily="18" charset="0"/>
                      </a:rPr>
                      <a:t>p</a:t>
                    </a:r>
                    <a:r>
                      <a:rPr lang="en-US" sz="1600" baseline="30000">
                        <a:latin typeface="Times New Roman" pitchFamily="18" charset="0"/>
                      </a:rPr>
                      <a:t>F</a:t>
                    </a:r>
                    <a:r>
                      <a:rPr lang="en-US" sz="1600" baseline="-25000">
                        <a:latin typeface="Times New Roman" pitchFamily="18" charset="0"/>
                      </a:rPr>
                      <a:t> </a:t>
                    </a:r>
                    <a:r>
                      <a:rPr lang="en-US" sz="1600">
                        <a:latin typeface="Times New Roman" pitchFamily="18" charset="0"/>
                        <a:sym typeface="Symbol" pitchFamily="18" charset="2"/>
                      </a:rPr>
                      <a:t> </a:t>
                    </a:r>
                    <a:r>
                      <a:rPr lang="en-US" sz="1600">
                        <a:latin typeface="Symbol" pitchFamily="18" charset="2"/>
                      </a:rPr>
                      <a:t>D</a:t>
                    </a:r>
                    <a:r>
                      <a:rPr lang="en-US" sz="1600">
                        <a:latin typeface="Times New Roman" pitchFamily="18" charset="0"/>
                      </a:rPr>
                      <a:t>p</a:t>
                    </a:r>
                    <a:r>
                      <a:rPr lang="en-US" sz="1600" baseline="30000">
                        <a:latin typeface="Times New Roman" pitchFamily="18" charset="0"/>
                      </a:rPr>
                      <a:t>I</a:t>
                    </a:r>
                    <a:r>
                      <a:rPr lang="en-US" sz="1600">
                        <a:latin typeface="Times New Roman" pitchFamily="18" charset="0"/>
                        <a:sym typeface="Symbol" pitchFamily="18" charset="2"/>
                      </a:rPr>
                      <a:t> </a:t>
                    </a:r>
                  </a:p>
                </p:txBody>
              </p:sp>
              <p:sp>
                <p:nvSpPr>
                  <p:cNvPr id="151650" name="TextBox 9231"/>
                  <p:cNvSpPr txBox="1">
                    <a:spLocks noChangeArrowheads="1"/>
                  </p:cNvSpPr>
                  <p:nvPr/>
                </p:nvSpPr>
                <p:spPr bwMode="auto">
                  <a:xfrm>
                    <a:off x="1536" y="3456"/>
                    <a:ext cx="668"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600">
                        <a:latin typeface="Symbol" pitchFamily="18" charset="2"/>
                      </a:rPr>
                      <a:t>D</a:t>
                    </a:r>
                    <a:r>
                      <a:rPr lang="en-US" sz="1600">
                        <a:latin typeface="Times New Roman" pitchFamily="18" charset="0"/>
                      </a:rPr>
                      <a:t>x</a:t>
                    </a:r>
                    <a:r>
                      <a:rPr lang="en-US" sz="1600" baseline="30000">
                        <a:latin typeface="Times New Roman" pitchFamily="18" charset="0"/>
                      </a:rPr>
                      <a:t>F</a:t>
                    </a:r>
                    <a:r>
                      <a:rPr lang="en-US" sz="1600">
                        <a:latin typeface="Times New Roman" pitchFamily="18" charset="0"/>
                        <a:sym typeface="Symbol" pitchFamily="18" charset="2"/>
                      </a:rPr>
                      <a:t>  </a:t>
                    </a:r>
                    <a:r>
                      <a:rPr lang="en-US" sz="1600">
                        <a:latin typeface="Symbol" pitchFamily="18" charset="2"/>
                      </a:rPr>
                      <a:t>D</a:t>
                    </a:r>
                    <a:r>
                      <a:rPr lang="en-US" sz="1600">
                        <a:latin typeface="Times New Roman" pitchFamily="18" charset="0"/>
                      </a:rPr>
                      <a:t>x</a:t>
                    </a:r>
                    <a:r>
                      <a:rPr lang="en-US" sz="1600" baseline="30000">
                        <a:latin typeface="Times New Roman" pitchFamily="18" charset="0"/>
                      </a:rPr>
                      <a:t>I</a:t>
                    </a:r>
                    <a:endParaRPr lang="en-US" sz="1600" baseline="-25000">
                      <a:latin typeface="Times New Roman" pitchFamily="18" charset="0"/>
                    </a:endParaRPr>
                  </a:p>
                  <a:p>
                    <a:r>
                      <a:rPr lang="en-US" sz="1600" b="1">
                        <a:latin typeface="Times New Roman" pitchFamily="18" charset="0"/>
                      </a:rPr>
                      <a:t>V</a:t>
                    </a:r>
                    <a:r>
                      <a:rPr lang="en-US" sz="1600" baseline="30000">
                        <a:latin typeface="Times New Roman" pitchFamily="18" charset="0"/>
                      </a:rPr>
                      <a:t>F</a:t>
                    </a:r>
                    <a:r>
                      <a:rPr lang="en-US" sz="1600">
                        <a:latin typeface="Times New Roman" pitchFamily="18" charset="0"/>
                        <a:sym typeface="Symbol" pitchFamily="18" charset="2"/>
                      </a:rPr>
                      <a:t>   </a:t>
                    </a:r>
                    <a:r>
                      <a:rPr lang="en-US" sz="1600" b="1">
                        <a:latin typeface="Times New Roman" pitchFamily="18" charset="0"/>
                      </a:rPr>
                      <a:t>V</a:t>
                    </a:r>
                    <a:r>
                      <a:rPr lang="en-US" sz="1600" baseline="30000">
                        <a:latin typeface="Times New Roman" pitchFamily="18" charset="0"/>
                      </a:rPr>
                      <a:t>I</a:t>
                    </a:r>
                  </a:p>
                </p:txBody>
              </p:sp>
              <p:sp>
                <p:nvSpPr>
                  <p:cNvPr id="151651" name="TextBox 9232"/>
                  <p:cNvSpPr txBox="1">
                    <a:spLocks noChangeArrowheads="1"/>
                  </p:cNvSpPr>
                  <p:nvPr/>
                </p:nvSpPr>
                <p:spPr bwMode="auto">
                  <a:xfrm>
                    <a:off x="2880" y="3456"/>
                    <a:ext cx="668"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600">
                        <a:latin typeface="Symbol" pitchFamily="18" charset="2"/>
                      </a:rPr>
                      <a:t>D</a:t>
                    </a:r>
                    <a:r>
                      <a:rPr lang="en-US" sz="1600">
                        <a:latin typeface="Times New Roman" pitchFamily="18" charset="0"/>
                      </a:rPr>
                      <a:t>x</a:t>
                    </a:r>
                    <a:r>
                      <a:rPr lang="en-US" sz="1600" baseline="30000">
                        <a:latin typeface="Times New Roman" pitchFamily="18" charset="0"/>
                      </a:rPr>
                      <a:t>I</a:t>
                    </a:r>
                    <a:r>
                      <a:rPr lang="en-US" sz="1600">
                        <a:latin typeface="Times New Roman" pitchFamily="18" charset="0"/>
                        <a:sym typeface="Symbol" pitchFamily="18" charset="2"/>
                      </a:rPr>
                      <a:t>  </a:t>
                    </a:r>
                    <a:r>
                      <a:rPr lang="en-US" sz="1600">
                        <a:latin typeface="Symbol" pitchFamily="18" charset="2"/>
                      </a:rPr>
                      <a:t>D</a:t>
                    </a:r>
                    <a:r>
                      <a:rPr lang="en-US" sz="1600">
                        <a:latin typeface="Times New Roman" pitchFamily="18" charset="0"/>
                      </a:rPr>
                      <a:t>x</a:t>
                    </a:r>
                    <a:r>
                      <a:rPr lang="en-US" sz="1600" baseline="30000">
                        <a:latin typeface="Times New Roman" pitchFamily="18" charset="0"/>
                      </a:rPr>
                      <a:t>S</a:t>
                    </a:r>
                    <a:endParaRPr lang="en-US" sz="1600" baseline="-25000">
                      <a:latin typeface="Times New Roman" pitchFamily="18" charset="0"/>
                    </a:endParaRPr>
                  </a:p>
                  <a:p>
                    <a:r>
                      <a:rPr lang="en-US" sz="1600" b="1">
                        <a:latin typeface="Times New Roman" pitchFamily="18" charset="0"/>
                      </a:rPr>
                      <a:t>V</a:t>
                    </a:r>
                    <a:r>
                      <a:rPr lang="en-US" sz="1600" baseline="30000">
                        <a:latin typeface="Times New Roman" pitchFamily="18" charset="0"/>
                      </a:rPr>
                      <a:t>I</a:t>
                    </a:r>
                    <a:r>
                      <a:rPr lang="en-US" sz="1600">
                        <a:latin typeface="Times New Roman" pitchFamily="18" charset="0"/>
                        <a:sym typeface="Symbol" pitchFamily="18" charset="2"/>
                      </a:rPr>
                      <a:t>   </a:t>
                    </a:r>
                    <a:r>
                      <a:rPr lang="en-US" sz="1600" b="1">
                        <a:latin typeface="Times New Roman" pitchFamily="18" charset="0"/>
                      </a:rPr>
                      <a:t>V</a:t>
                    </a:r>
                    <a:r>
                      <a:rPr lang="en-US" sz="1600" baseline="30000">
                        <a:latin typeface="Times New Roman" pitchFamily="18" charset="0"/>
                      </a:rPr>
                      <a:t>S</a:t>
                    </a:r>
                    <a:endParaRPr lang="en-US" sz="1600" baseline="-25000">
                      <a:latin typeface="Times New Roman" pitchFamily="18" charset="0"/>
                    </a:endParaRPr>
                  </a:p>
                </p:txBody>
              </p:sp>
              <p:sp>
                <p:nvSpPr>
                  <p:cNvPr id="151652" name="TextBox 9233"/>
                  <p:cNvSpPr txBox="1">
                    <a:spLocks noChangeArrowheads="1"/>
                  </p:cNvSpPr>
                  <p:nvPr/>
                </p:nvSpPr>
                <p:spPr bwMode="auto">
                  <a:xfrm>
                    <a:off x="2928" y="2736"/>
                    <a:ext cx="66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600">
                        <a:latin typeface="Symbol" pitchFamily="18" charset="2"/>
                      </a:rPr>
                      <a:t>D</a:t>
                    </a:r>
                    <a:r>
                      <a:rPr lang="en-US" sz="1600">
                        <a:latin typeface="Times New Roman" pitchFamily="18" charset="0"/>
                      </a:rPr>
                      <a:t>p</a:t>
                    </a:r>
                    <a:r>
                      <a:rPr lang="en-US" sz="1600" baseline="30000">
                        <a:latin typeface="Times New Roman" pitchFamily="18" charset="0"/>
                      </a:rPr>
                      <a:t>I</a:t>
                    </a:r>
                    <a:r>
                      <a:rPr lang="en-US" sz="1600">
                        <a:latin typeface="Times New Roman" pitchFamily="18" charset="0"/>
                        <a:sym typeface="Symbol" pitchFamily="18" charset="2"/>
                      </a:rPr>
                      <a:t>  </a:t>
                    </a:r>
                    <a:r>
                      <a:rPr lang="en-US" sz="1600">
                        <a:latin typeface="Symbol" pitchFamily="18" charset="2"/>
                      </a:rPr>
                      <a:t>D</a:t>
                    </a:r>
                    <a:r>
                      <a:rPr lang="en-US" sz="1600">
                        <a:latin typeface="Times New Roman" pitchFamily="18" charset="0"/>
                      </a:rPr>
                      <a:t>p</a:t>
                    </a:r>
                    <a:r>
                      <a:rPr lang="en-US" sz="1600" baseline="30000">
                        <a:latin typeface="Times New Roman" pitchFamily="18" charset="0"/>
                      </a:rPr>
                      <a:t>S</a:t>
                    </a:r>
                    <a:endParaRPr lang="en-US" sz="1600" baseline="-25000">
                      <a:latin typeface="Times New Roman" pitchFamily="18" charset="0"/>
                    </a:endParaRPr>
                  </a:p>
                </p:txBody>
              </p:sp>
              <p:sp>
                <p:nvSpPr>
                  <p:cNvPr id="151653" name="TextBox 9234"/>
                  <p:cNvSpPr txBox="1">
                    <a:spLocks noChangeArrowheads="1"/>
                  </p:cNvSpPr>
                  <p:nvPr/>
                </p:nvSpPr>
                <p:spPr bwMode="auto">
                  <a:xfrm>
                    <a:off x="1536" y="3027"/>
                    <a:ext cx="61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600">
                        <a:latin typeface="Times New Roman" pitchFamily="18" charset="0"/>
                      </a:rPr>
                      <a:t>Mapping</a:t>
                    </a:r>
                    <a:r>
                      <a:rPr lang="en-US" sz="1600">
                        <a:latin typeface="Times New Roman" pitchFamily="18" charset="0"/>
                        <a:sym typeface="Symbol" pitchFamily="18" charset="2"/>
                      </a:rPr>
                      <a:t> </a:t>
                    </a:r>
                  </a:p>
                </p:txBody>
              </p:sp>
              <p:sp>
                <p:nvSpPr>
                  <p:cNvPr id="151654" name="TextBox 9235"/>
                  <p:cNvSpPr txBox="1">
                    <a:spLocks noChangeArrowheads="1"/>
                  </p:cNvSpPr>
                  <p:nvPr/>
                </p:nvSpPr>
                <p:spPr bwMode="auto">
                  <a:xfrm>
                    <a:off x="2832" y="3024"/>
                    <a:ext cx="67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600">
                        <a:latin typeface="Times New Roman" pitchFamily="18" charset="0"/>
                      </a:rPr>
                      <a:t>Projection</a:t>
                    </a:r>
                    <a:r>
                      <a:rPr lang="en-US" sz="1600">
                        <a:latin typeface="Times New Roman" pitchFamily="18" charset="0"/>
                        <a:sym typeface="Symbol" pitchFamily="18" charset="2"/>
                      </a:rPr>
                      <a:t> </a:t>
                    </a:r>
                  </a:p>
                </p:txBody>
              </p:sp>
              <p:sp>
                <p:nvSpPr>
                  <p:cNvPr id="151655" name="Rectangle 9236"/>
                  <p:cNvSpPr>
                    <a:spLocks noChangeArrowheads="1"/>
                  </p:cNvSpPr>
                  <p:nvPr/>
                </p:nvSpPr>
                <p:spPr bwMode="auto">
                  <a:xfrm>
                    <a:off x="1008" y="2448"/>
                    <a:ext cx="31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200">
                        <a:solidFill>
                          <a:schemeClr val="tx1"/>
                        </a:solidFill>
                      </a:rPr>
                      <a:t>Fluid</a:t>
                    </a:r>
                  </a:p>
                </p:txBody>
              </p:sp>
              <p:sp>
                <p:nvSpPr>
                  <p:cNvPr id="151656" name="Rectangle 9237"/>
                  <p:cNvSpPr>
                    <a:spLocks noChangeArrowheads="1"/>
                  </p:cNvSpPr>
                  <p:nvPr/>
                </p:nvSpPr>
                <p:spPr bwMode="auto">
                  <a:xfrm>
                    <a:off x="3648" y="3072"/>
                    <a:ext cx="4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200">
                        <a:solidFill>
                          <a:schemeClr val="tx1"/>
                        </a:solidFill>
                      </a:rPr>
                      <a:t>Structure</a:t>
                    </a:r>
                  </a:p>
                </p:txBody>
              </p:sp>
              <p:sp>
                <p:nvSpPr>
                  <p:cNvPr id="151657" name="Rectangle 9238"/>
                  <p:cNvSpPr>
                    <a:spLocks noChangeArrowheads="1"/>
                  </p:cNvSpPr>
                  <p:nvPr/>
                </p:nvSpPr>
                <p:spPr bwMode="auto">
                  <a:xfrm>
                    <a:off x="2256" y="3072"/>
                    <a:ext cx="45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200">
                        <a:solidFill>
                          <a:schemeClr val="tx1"/>
                        </a:solidFill>
                      </a:rPr>
                      <a:t>Interface</a:t>
                    </a:r>
                  </a:p>
                </p:txBody>
              </p:sp>
            </p:grpSp>
          </p:grpSp>
          <p:grpSp>
            <p:nvGrpSpPr>
              <p:cNvPr id="151658" name="Group 106"/>
              <p:cNvGrpSpPr>
                <a:grpSpLocks/>
              </p:cNvGrpSpPr>
              <p:nvPr/>
            </p:nvGrpSpPr>
            <p:grpSpPr bwMode="auto">
              <a:xfrm>
                <a:off x="3504" y="1344"/>
                <a:ext cx="1474" cy="288"/>
                <a:chOff x="3504" y="1344"/>
                <a:chExt cx="1474" cy="288"/>
              </a:xfrm>
            </p:grpSpPr>
            <p:sp>
              <p:nvSpPr>
                <p:cNvPr id="151659" name="AutoShape 107"/>
                <p:cNvSpPr>
                  <a:spLocks noChangeArrowheads="1"/>
                </p:cNvSpPr>
                <p:nvPr/>
              </p:nvSpPr>
              <p:spPr bwMode="auto">
                <a:xfrm flipH="1">
                  <a:off x="3552" y="1488"/>
                  <a:ext cx="48" cy="48"/>
                </a:xfrm>
                <a:prstGeom prst="octagon">
                  <a:avLst>
                    <a:gd name="adj" fmla="val 29287"/>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660" name="AutoShape 108"/>
                <p:cNvSpPr>
                  <a:spLocks noChangeArrowheads="1"/>
                </p:cNvSpPr>
                <p:nvPr/>
              </p:nvSpPr>
              <p:spPr bwMode="auto">
                <a:xfrm flipH="1">
                  <a:off x="3620" y="1399"/>
                  <a:ext cx="48" cy="48"/>
                </a:xfrm>
                <a:prstGeom prst="octagon">
                  <a:avLst>
                    <a:gd name="adj" fmla="val 29287"/>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661" name="AutoShape 109"/>
                <p:cNvSpPr>
                  <a:spLocks noChangeArrowheads="1"/>
                </p:cNvSpPr>
                <p:nvPr/>
              </p:nvSpPr>
              <p:spPr bwMode="auto">
                <a:xfrm flipH="1">
                  <a:off x="3504" y="1584"/>
                  <a:ext cx="48" cy="48"/>
                </a:xfrm>
                <a:prstGeom prst="octagon">
                  <a:avLst>
                    <a:gd name="adj" fmla="val 29287"/>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662" name="AutoShape 110"/>
                <p:cNvSpPr>
                  <a:spLocks noChangeArrowheads="1"/>
                </p:cNvSpPr>
                <p:nvPr/>
              </p:nvSpPr>
              <p:spPr bwMode="auto">
                <a:xfrm flipH="1">
                  <a:off x="4862" y="1433"/>
                  <a:ext cx="48" cy="48"/>
                </a:xfrm>
                <a:prstGeom prst="octagon">
                  <a:avLst>
                    <a:gd name="adj" fmla="val 29287"/>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663" name="AutoShape 111"/>
                <p:cNvSpPr>
                  <a:spLocks noChangeArrowheads="1"/>
                </p:cNvSpPr>
                <p:nvPr/>
              </p:nvSpPr>
              <p:spPr bwMode="auto">
                <a:xfrm flipH="1">
                  <a:off x="4930" y="1344"/>
                  <a:ext cx="48" cy="48"/>
                </a:xfrm>
                <a:prstGeom prst="octagon">
                  <a:avLst>
                    <a:gd name="adj" fmla="val 29287"/>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664" name="AutoShape 112"/>
                <p:cNvSpPr>
                  <a:spLocks noChangeArrowheads="1"/>
                </p:cNvSpPr>
                <p:nvPr/>
              </p:nvSpPr>
              <p:spPr bwMode="auto">
                <a:xfrm flipH="1">
                  <a:off x="4814" y="1529"/>
                  <a:ext cx="48" cy="48"/>
                </a:xfrm>
                <a:prstGeom prst="octagon">
                  <a:avLst>
                    <a:gd name="adj" fmla="val 29287"/>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665" name="AutoShape 113"/>
                <p:cNvSpPr>
                  <a:spLocks noChangeArrowheads="1"/>
                </p:cNvSpPr>
                <p:nvPr/>
              </p:nvSpPr>
              <p:spPr bwMode="auto">
                <a:xfrm flipH="1">
                  <a:off x="4827" y="1481"/>
                  <a:ext cx="48" cy="48"/>
                </a:xfrm>
                <a:prstGeom prst="octagon">
                  <a:avLst>
                    <a:gd name="adj" fmla="val 29287"/>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666" name="AutoShape 114"/>
                <p:cNvSpPr>
                  <a:spLocks noChangeArrowheads="1"/>
                </p:cNvSpPr>
                <p:nvPr/>
              </p:nvSpPr>
              <p:spPr bwMode="auto">
                <a:xfrm flipH="1">
                  <a:off x="4896" y="1392"/>
                  <a:ext cx="48" cy="48"/>
                </a:xfrm>
                <a:prstGeom prst="octagon">
                  <a:avLst>
                    <a:gd name="adj" fmla="val 29287"/>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51667" name="Group 115"/>
            <p:cNvGrpSpPr>
              <a:grpSpLocks/>
            </p:cNvGrpSpPr>
            <p:nvPr/>
          </p:nvGrpSpPr>
          <p:grpSpPr bwMode="auto">
            <a:xfrm>
              <a:off x="2208" y="1552"/>
              <a:ext cx="240" cy="128"/>
              <a:chOff x="2208" y="1552"/>
              <a:chExt cx="240" cy="128"/>
            </a:xfrm>
          </p:grpSpPr>
          <p:sp>
            <p:nvSpPr>
              <p:cNvPr id="151668" name="AutoShape 116"/>
              <p:cNvSpPr>
                <a:spLocks noChangeArrowheads="1"/>
              </p:cNvSpPr>
              <p:nvPr/>
            </p:nvSpPr>
            <p:spPr bwMode="auto">
              <a:xfrm>
                <a:off x="2208" y="1577"/>
                <a:ext cx="96" cy="96"/>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669" name="AutoShape 117"/>
              <p:cNvSpPr>
                <a:spLocks noChangeArrowheads="1"/>
              </p:cNvSpPr>
              <p:nvPr/>
            </p:nvSpPr>
            <p:spPr bwMode="auto">
              <a:xfrm rot="1593903">
                <a:off x="2263" y="1552"/>
                <a:ext cx="121" cy="47"/>
              </a:xfrm>
              <a:prstGeom prst="triangle">
                <a:avLst>
                  <a:gd name="adj" fmla="val 3988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670" name="AutoShape 118"/>
              <p:cNvSpPr>
                <a:spLocks noChangeArrowheads="1"/>
              </p:cNvSpPr>
              <p:nvPr/>
            </p:nvSpPr>
            <p:spPr bwMode="auto">
              <a:xfrm>
                <a:off x="2297" y="1625"/>
                <a:ext cx="151" cy="55"/>
              </a:xfrm>
              <a:prstGeom prst="triangle">
                <a:avLst>
                  <a:gd name="adj" fmla="val 51042"/>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51671" name="Group 119"/>
          <p:cNvGrpSpPr>
            <a:grpSpLocks/>
          </p:cNvGrpSpPr>
          <p:nvPr/>
        </p:nvGrpSpPr>
        <p:grpSpPr bwMode="auto">
          <a:xfrm>
            <a:off x="4048125" y="654050"/>
            <a:ext cx="5095875" cy="2808288"/>
            <a:chOff x="1638" y="423"/>
            <a:chExt cx="3210" cy="1769"/>
          </a:xfrm>
        </p:grpSpPr>
        <p:grpSp>
          <p:nvGrpSpPr>
            <p:cNvPr id="151672" name="Group 120"/>
            <p:cNvGrpSpPr>
              <a:grpSpLocks/>
            </p:cNvGrpSpPr>
            <p:nvPr/>
          </p:nvGrpSpPr>
          <p:grpSpPr bwMode="auto">
            <a:xfrm>
              <a:off x="1638" y="423"/>
              <a:ext cx="3209" cy="1769"/>
              <a:chOff x="2215" y="471"/>
              <a:chExt cx="3209" cy="1769"/>
            </a:xfrm>
          </p:grpSpPr>
          <p:sp>
            <p:nvSpPr>
              <p:cNvPr id="151673" name="Rectangle 121"/>
              <p:cNvSpPr>
                <a:spLocks noChangeArrowheads="1"/>
              </p:cNvSpPr>
              <p:nvPr/>
            </p:nvSpPr>
            <p:spPr bwMode="auto">
              <a:xfrm>
                <a:off x="2352" y="576"/>
                <a:ext cx="3072" cy="148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151674" name="Object 3"/>
              <p:cNvGraphicFramePr>
                <a:graphicFrameLocks noChangeAspect="1"/>
              </p:cNvGraphicFramePr>
              <p:nvPr/>
            </p:nvGraphicFramePr>
            <p:xfrm>
              <a:off x="2215" y="471"/>
              <a:ext cx="2551" cy="1769"/>
            </p:xfrm>
            <a:graphic>
              <a:graphicData uri="http://schemas.openxmlformats.org/presentationml/2006/ole">
                <mc:AlternateContent xmlns:mc="http://schemas.openxmlformats.org/markup-compatibility/2006">
                  <mc:Choice xmlns:v="urn:schemas-microsoft-com:vml" Requires="v">
                    <p:oleObj spid="_x0000_s1061" name="Equation" r:id="rId13" imgW="2438280" imgH="1688760" progId="Equation.DSMT4">
                      <p:embed/>
                    </p:oleObj>
                  </mc:Choice>
                  <mc:Fallback>
                    <p:oleObj name="Equation" r:id="rId13" imgW="2438280" imgH="168876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15" y="471"/>
                            <a:ext cx="2551" cy="1769"/>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151675" name="Rectangle 123"/>
            <p:cNvSpPr>
              <a:spLocks noChangeArrowheads="1"/>
            </p:cNvSpPr>
            <p:nvPr/>
          </p:nvSpPr>
          <p:spPr bwMode="auto">
            <a:xfrm>
              <a:off x="3504" y="1248"/>
              <a:ext cx="1344" cy="63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1200" b="1" u="sng">
                  <a:solidFill>
                    <a:srgbClr val="142A15"/>
                  </a:solidFill>
                </a:rPr>
                <a:t>Iterative</a:t>
              </a:r>
              <a:r>
                <a:rPr lang="en-US" sz="1200" b="1" u="sng">
                  <a:solidFill>
                    <a:schemeClr val="bg1"/>
                  </a:solidFill>
                </a:rPr>
                <a:t> </a:t>
              </a:r>
              <a:r>
                <a:rPr lang="en-US" sz="1200" b="1" u="sng">
                  <a:solidFill>
                    <a:srgbClr val="142A15"/>
                  </a:solidFill>
                </a:rPr>
                <a:t>Solver: </a:t>
              </a:r>
            </a:p>
            <a:p>
              <a:pPr algn="ctr"/>
              <a:r>
                <a:rPr lang="en-US" sz="1200">
                  <a:solidFill>
                    <a:srgbClr val="142A15"/>
                  </a:solidFill>
                </a:rPr>
                <a:t>Sparse-Matrix Storage</a:t>
              </a:r>
            </a:p>
            <a:p>
              <a:pPr algn="ctr"/>
              <a:r>
                <a:rPr lang="en-US" sz="1200">
                  <a:solidFill>
                    <a:srgbClr val="142A15"/>
                  </a:solidFill>
                </a:rPr>
                <a:t>Generalized Minimal Residual</a:t>
              </a:r>
            </a:p>
            <a:p>
              <a:pPr algn="ctr"/>
              <a:r>
                <a:rPr lang="en-US" sz="1200">
                  <a:solidFill>
                    <a:srgbClr val="142A15"/>
                  </a:solidFill>
                </a:rPr>
                <a:t>Block Preconditioning Matrix</a:t>
              </a:r>
            </a:p>
            <a:p>
              <a:pPr algn="ctr"/>
              <a:r>
                <a:rPr lang="en-US" sz="1200">
                  <a:solidFill>
                    <a:srgbClr val="142A15"/>
                  </a:solidFill>
                </a:rPr>
                <a:t>Parallel Computing</a:t>
              </a:r>
            </a:p>
          </p:txBody>
        </p:sp>
      </p:grpSp>
      <p:grpSp>
        <p:nvGrpSpPr>
          <p:cNvPr id="151676" name="Group 124"/>
          <p:cNvGrpSpPr>
            <a:grpSpLocks/>
          </p:cNvGrpSpPr>
          <p:nvPr/>
        </p:nvGrpSpPr>
        <p:grpSpPr bwMode="auto">
          <a:xfrm>
            <a:off x="2057400" y="1524000"/>
            <a:ext cx="5695950" cy="3779838"/>
            <a:chOff x="1296" y="960"/>
            <a:chExt cx="3588" cy="2381"/>
          </a:xfrm>
        </p:grpSpPr>
        <p:pic>
          <p:nvPicPr>
            <p:cNvPr id="8" name="Rectangl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96" y="960"/>
              <a:ext cx="879" cy="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Rectangle 3584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36" y="1248"/>
              <a:ext cx="2148" cy="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1680" name="Picture 12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1874838"/>
            <a:ext cx="4267200" cy="3000375"/>
          </a:xfrm>
          <a:prstGeom prst="rect">
            <a:avLst/>
          </a:prstGeom>
          <a:noFill/>
          <a:ln>
            <a:noFill/>
          </a:ln>
          <a:effectLst/>
          <a:extLst>
            <a:ext uri="{909E8E84-426E-40DD-AFC4-6F175D3DCCD1}">
              <a14:hiddenFill xmlns:a14="http://schemas.microsoft.com/office/drawing/2010/main">
                <a:solidFill>
                  <a:srgbClr val="FF412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337171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612"/>
                                        </p:tgtEl>
                                        <p:attrNameLst>
                                          <p:attrName>style.visibility</p:attrName>
                                        </p:attrNameLst>
                                      </p:cBhvr>
                                      <p:to>
                                        <p:strVal val="visible"/>
                                      </p:to>
                                    </p:set>
                                  </p:childTnLst>
                                  <p:subTnLst>
                                    <p:animClr clrSpc="rgb" dir="cw">
                                      <p:cBhvr override="childStyle">
                                        <p:cTn dur="1" fill="hold" display="0" masterRel="nextClick" afterEffect="1"/>
                                        <p:tgtEl>
                                          <p:spTgt spid="151612"/>
                                        </p:tgtEl>
                                        <p:attrNameLst>
                                          <p:attrName>ppt_c</p:attrName>
                                        </p:attrNameLst>
                                      </p:cBhvr>
                                      <p:to>
                                        <a:srgbClr val="EAEAEA"/>
                                      </p:to>
                                    </p:animClr>
                                  </p:subTnLst>
                                </p:cTn>
                              </p:par>
                              <p:par>
                                <p:cTn id="7" presetID="1" presetClass="entr" presetSubtype="0" fill="hold" nodeType="withEffect">
                                  <p:stCondLst>
                                    <p:cond delay="0"/>
                                  </p:stCondLst>
                                  <p:childTnLst>
                                    <p:set>
                                      <p:cBhvr>
                                        <p:cTn id="8" dur="1" fill="hold">
                                          <p:stCondLst>
                                            <p:cond delay="0"/>
                                          </p:stCondLst>
                                        </p:cTn>
                                        <p:tgtEl>
                                          <p:spTgt spid="151617"/>
                                        </p:tgtEl>
                                        <p:attrNameLst>
                                          <p:attrName>style.visibility</p:attrName>
                                        </p:attrNameLst>
                                      </p:cBhvr>
                                      <p:to>
                                        <p:strVal val="visible"/>
                                      </p:to>
                                    </p:set>
                                  </p:childTnLst>
                                  <p:subTnLst>
                                    <p:set>
                                      <p:cBhvr override="childStyle">
                                        <p:cTn dur="1" fill="hold" display="0" masterRel="nextClick" afterEffect="1"/>
                                        <p:tgtEl>
                                          <p:spTgt spid="151617"/>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5163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584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51633"/>
                                        </p:tgtEl>
                                        <p:attrNameLst>
                                          <p:attrName>style.visibility</p:attrName>
                                        </p:attrNameLst>
                                      </p:cBhvr>
                                      <p:to>
                                        <p:strVal val="visible"/>
                                      </p:to>
                                    </p:set>
                                  </p:childTnLst>
                                  <p:subTnLst>
                                    <p:set>
                                      <p:cBhvr override="childStyle">
                                        <p:cTn dur="1" fill="hold" display="0" masterRel="nextClick" afterEffect="1"/>
                                        <p:tgtEl>
                                          <p:spTgt spid="151633"/>
                                        </p:tgtEl>
                                        <p:attrNameLst>
                                          <p:attrName>style.visibility</p:attrName>
                                        </p:attrNameLst>
                                      </p:cBhvr>
                                      <p:to>
                                        <p:strVal val="hidden"/>
                                      </p:to>
                                    </p:set>
                                  </p:sub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1614"/>
                                        </p:tgtEl>
                                        <p:attrNameLst>
                                          <p:attrName>style.visibility</p:attrName>
                                        </p:attrNameLst>
                                      </p:cBhvr>
                                      <p:to>
                                        <p:strVal val="visible"/>
                                      </p:to>
                                    </p:set>
                                  </p:childTnLst>
                                </p:cTn>
                              </p:par>
                              <p:par>
                                <p:cTn id="25" presetID="0" presetClass="path" presetSubtype="0" repeatCount="indefinite" accel="50000" decel="50000" fill="hold" grpId="1" nodeType="withEffect">
                                  <p:stCondLst>
                                    <p:cond delay="0"/>
                                  </p:stCondLst>
                                  <p:endCondLst>
                                    <p:cond evt="onNext" delay="0">
                                      <p:tgtEl>
                                        <p:sldTgt/>
                                      </p:tgtEl>
                                    </p:cond>
                                  </p:endCondLst>
                                  <p:childTnLst>
                                    <p:animMotion origin="layout" path="M 0.20747 -0.00254 L -0.04323 -0.00416 L -0.04062 0.34181 L 0.55677 0.34181 L 0.55816 0.06152 L 0.43611 0.06499 L 0.43611 -0.00601 L 0.20747 -0.00254 Z " pathEditMode="relative" ptsTypes="AAAAAAAA">
                                      <p:cBhvr>
                                        <p:cTn id="26" dur="3000" fill="hold"/>
                                        <p:tgtEl>
                                          <p:spTgt spid="151614"/>
                                        </p:tgtEl>
                                        <p:attrNameLst>
                                          <p:attrName>ppt_x</p:attrName>
                                          <p:attrName>ppt_y</p:attrName>
                                        </p:attrNameLst>
                                      </p:cBhvr>
                                    </p:animMotion>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1615"/>
                                        </p:tgtEl>
                                        <p:attrNameLst>
                                          <p:attrName>style.visibility</p:attrName>
                                        </p:attrNameLst>
                                      </p:cBhvr>
                                      <p:to>
                                        <p:strVal val="visible"/>
                                      </p:to>
                                    </p:set>
                                  </p:childTnLst>
                                </p:cTn>
                              </p:par>
                              <p:par>
                                <p:cTn id="31" presetID="0" presetClass="path" presetSubtype="0" repeatCount="indefinite" accel="50000" decel="50000" fill="hold" grpId="1" nodeType="withEffect">
                                  <p:stCondLst>
                                    <p:cond delay="0"/>
                                  </p:stCondLst>
                                  <p:endCondLst>
                                    <p:cond evt="onNext" delay="0">
                                      <p:tgtEl>
                                        <p:sldTgt/>
                                      </p:tgtEl>
                                    </p:cond>
                                  </p:endCondLst>
                                  <p:childTnLst>
                                    <p:animMotion origin="layout" path="M 0.0533 0.00323 L 0.11042 0.00323 L 0.10782 0.41859 L -0.63107 0.41674 L -0.62847 -0.11772 L -0.13246 -0.11772 L -0.13246 -0.00185 L 0.0533 0.00323 Z " pathEditMode="relative" rAng="0" ptsTypes="AAAAAAAA">
                                      <p:cBhvr>
                                        <p:cTn id="32" dur="3000" fill="hold"/>
                                        <p:tgtEl>
                                          <p:spTgt spid="151615"/>
                                        </p:tgtEl>
                                        <p:attrNameLst>
                                          <p:attrName>ppt_x</p:attrName>
                                          <p:attrName>ppt_y</p:attrName>
                                        </p:attrNameLst>
                                      </p:cBhvr>
                                      <p:rCtr x="-31372" y="14709"/>
                                    </p:animMotion>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16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1671"/>
                                        </p:tgtEl>
                                        <p:attrNameLst>
                                          <p:attrName>style.visibility</p:attrName>
                                        </p:attrNameLst>
                                      </p:cBhvr>
                                      <p:to>
                                        <p:strVal val="visible"/>
                                      </p:to>
                                    </p:set>
                                  </p:childTnLst>
                                  <p:subTnLst>
                                    <p:set>
                                      <p:cBhvr override="childStyle">
                                        <p:cTn dur="1" fill="hold" display="0" masterRel="nextClick" afterEffect="1"/>
                                        <p:tgtEl>
                                          <p:spTgt spid="151671"/>
                                        </p:tgtEl>
                                        <p:attrNameLst>
                                          <p:attrName>style.visibility</p:attrName>
                                        </p:attrNameLst>
                                      </p:cBhvr>
                                      <p:to>
                                        <p:strVal val="hidden"/>
                                      </p:to>
                                    </p:set>
                                  </p:sub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1613"/>
                                        </p:tgtEl>
                                        <p:attrNameLst>
                                          <p:attrName>style.visibility</p:attrName>
                                        </p:attrNameLst>
                                      </p:cBhvr>
                                      <p:to>
                                        <p:strVal val="visible"/>
                                      </p:to>
                                    </p:set>
                                  </p:childTnLst>
                                  <p:subTnLst>
                                    <p:animClr clrSpc="rgb" dir="cw">
                                      <p:cBhvr override="childStyle">
                                        <p:cTn dur="1" fill="hold" display="0" masterRel="nextClick" afterEffect="1"/>
                                        <p:tgtEl>
                                          <p:spTgt spid="151613"/>
                                        </p:tgtEl>
                                        <p:attrNameLst>
                                          <p:attrName>ppt_c</p:attrName>
                                        </p:attrNameLst>
                                      </p:cBhvr>
                                      <p:to>
                                        <a:srgbClr val="EAEAEA"/>
                                      </p:to>
                                    </p:animClr>
                                  </p:subTnLst>
                                </p:cTn>
                              </p:par>
                              <p:par>
                                <p:cTn id="43" presetID="1" presetClass="entr" presetSubtype="0" fill="hold" grpId="0" nodeType="withEffect">
                                  <p:stCondLst>
                                    <p:cond delay="0"/>
                                  </p:stCondLst>
                                  <p:childTnLst>
                                    <p:set>
                                      <p:cBhvr>
                                        <p:cTn id="44" dur="1" fill="hold">
                                          <p:stCondLst>
                                            <p:cond delay="0"/>
                                          </p:stCondLst>
                                        </p:cTn>
                                        <p:tgtEl>
                                          <p:spTgt spid="15160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5167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16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5842" grpId="0">
        <p:bldAsOne/>
      </p:bldGraphic>
      <p:bldP spid="151608" grpId="0" animBg="1"/>
      <p:bldP spid="151612" grpId="0" animBg="1"/>
      <p:bldP spid="151613" grpId="0" animBg="1"/>
      <p:bldP spid="151614" grpId="0" animBg="1"/>
      <p:bldP spid="151614" grpId="1" animBg="1"/>
      <p:bldP spid="151615" grpId="0" animBg="1"/>
      <p:bldP spid="151615" grpId="1" animBg="1"/>
      <p:bldP spid="1516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hape 277505"/>
          <p:cNvSpPr>
            <a:spLocks noGrp="1" noChangeArrowheads="1"/>
          </p:cNvSpPr>
          <p:nvPr>
            <p:ph type="title"/>
          </p:nvPr>
        </p:nvSpPr>
        <p:spPr>
          <a:xfrm>
            <a:off x="0" y="0"/>
            <a:ext cx="9144000" cy="1143000"/>
          </a:xfrm>
          <a:noFill/>
        </p:spPr>
        <p:txBody>
          <a:bodyPr/>
          <a:lstStyle/>
          <a:p>
            <a:pPr marL="0" indent="0" defTabSz="914400" eaLnBrk="1" hangingPunct="1"/>
            <a:r>
              <a:rPr lang="en-US" altLang="en-US" dirty="0" smtClean="0"/>
              <a:t>Developed in-house codes</a:t>
            </a:r>
            <a:endParaRPr lang="en-US" dirty="0" smtClean="0"/>
          </a:p>
        </p:txBody>
      </p:sp>
      <p:sp>
        <p:nvSpPr>
          <p:cNvPr id="2" name="Rectangle 1"/>
          <p:cNvSpPr/>
          <p:nvPr/>
        </p:nvSpPr>
        <p:spPr bwMode="auto">
          <a:xfrm>
            <a:off x="6420224" y="8965"/>
            <a:ext cx="1193800" cy="304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halet-LondonNineteenEighty" charset="0"/>
              </a:rPr>
              <a:t>Old days!</a:t>
            </a:r>
            <a:endParaRPr kumimoji="0" lang="en-US" sz="1600" b="0" i="0" u="none" strike="noStrike" cap="none" normalizeH="0" baseline="0" dirty="0">
              <a:ln>
                <a:noFill/>
              </a:ln>
              <a:solidFill>
                <a:schemeClr val="tx1"/>
              </a:solidFill>
              <a:effectLst/>
              <a:latin typeface="Chalet-LondonNineteenEighty" charset="0"/>
            </a:endParaRPr>
          </a:p>
        </p:txBody>
      </p:sp>
      <p:sp>
        <p:nvSpPr>
          <p:cNvPr id="25" name="Rectangle 24"/>
          <p:cNvSpPr>
            <a:spLocks noChangeArrowheads="1"/>
          </p:cNvSpPr>
          <p:nvPr/>
        </p:nvSpPr>
        <p:spPr bwMode="auto">
          <a:xfrm>
            <a:off x="76200" y="1981200"/>
            <a:ext cx="8574088"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en-US" sz="2400" dirty="0" smtClean="0"/>
          </a:p>
          <a:p>
            <a:r>
              <a:rPr lang="en-US" dirty="0">
                <a:solidFill>
                  <a:schemeClr val="accent2"/>
                </a:solidFill>
              </a:rPr>
              <a:t>	</a:t>
            </a:r>
            <a:r>
              <a:rPr lang="en-US" dirty="0" smtClean="0">
                <a:solidFill>
                  <a:schemeClr val="accent2"/>
                </a:solidFill>
              </a:rPr>
              <a:t>- MHD Solver (Postdoc work)</a:t>
            </a:r>
          </a:p>
          <a:p>
            <a:r>
              <a:rPr lang="en-US" dirty="0">
                <a:solidFill>
                  <a:schemeClr val="accent2"/>
                </a:solidFill>
              </a:rPr>
              <a:t>	</a:t>
            </a:r>
            <a:r>
              <a:rPr lang="en-US" dirty="0" smtClean="0">
                <a:solidFill>
                  <a:schemeClr val="accent2"/>
                </a:solidFill>
              </a:rPr>
              <a:t>- </a:t>
            </a:r>
            <a:r>
              <a:rPr lang="en-US" dirty="0" err="1" smtClean="0">
                <a:solidFill>
                  <a:schemeClr val="accent2"/>
                </a:solidFill>
              </a:rPr>
              <a:t>Navier</a:t>
            </a:r>
            <a:r>
              <a:rPr lang="en-US" dirty="0" smtClean="0">
                <a:solidFill>
                  <a:schemeClr val="accent2"/>
                </a:solidFill>
              </a:rPr>
              <a:t>-Stokes, Fluid – Structure/Solid interaction (PhD work)</a:t>
            </a:r>
          </a:p>
          <a:p>
            <a:r>
              <a:rPr lang="en-US" dirty="0">
                <a:solidFill>
                  <a:schemeClr val="accent2"/>
                </a:solidFill>
              </a:rPr>
              <a:t>	</a:t>
            </a:r>
            <a:r>
              <a:rPr lang="en-US" dirty="0" smtClean="0">
                <a:solidFill>
                  <a:schemeClr val="accent2"/>
                </a:solidFill>
              </a:rPr>
              <a:t>- MPI, Fortran/HPC, CrayT3E/Linux clusters</a:t>
            </a:r>
          </a:p>
          <a:p>
            <a:endParaRPr lang="en-US" sz="1000" dirty="0">
              <a:solidFill>
                <a:schemeClr val="accent2"/>
              </a:solidFill>
            </a:endParaRPr>
          </a:p>
        </p:txBody>
      </p:sp>
      <p:sp>
        <p:nvSpPr>
          <p:cNvPr id="4" name="Rectangle 3"/>
          <p:cNvSpPr/>
          <p:nvPr/>
        </p:nvSpPr>
        <p:spPr>
          <a:xfrm>
            <a:off x="685800" y="4419600"/>
            <a:ext cx="7391400" cy="830997"/>
          </a:xfrm>
          <a:prstGeom prst="rect">
            <a:avLst/>
          </a:prstGeom>
        </p:spPr>
        <p:txBody>
          <a:bodyPr wrap="square">
            <a:spAutoFit/>
          </a:bodyPr>
          <a:lstStyle/>
          <a:p>
            <a:r>
              <a:rPr lang="en-US" altLang="en-US" dirty="0"/>
              <a:t>Developed in-house code that I don’t use any </a:t>
            </a:r>
            <a:r>
              <a:rPr lang="en-US" altLang="en-US" dirty="0" smtClean="0"/>
              <a:t>more because…</a:t>
            </a:r>
            <a:endParaRPr lang="en-US" altLang="en-US" dirty="0"/>
          </a:p>
        </p:txBody>
      </p:sp>
    </p:spTree>
    <p:extLst>
      <p:ext uri="{BB962C8B-B14F-4D97-AF65-F5344CB8AC3E}">
        <p14:creationId xmlns:p14="http://schemas.microsoft.com/office/powerpoint/2010/main" val="3817605662"/>
      </p:ext>
    </p:extLst>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hape 277505"/>
          <p:cNvSpPr>
            <a:spLocks noGrp="1" noChangeArrowheads="1"/>
          </p:cNvSpPr>
          <p:nvPr>
            <p:ph type="title"/>
          </p:nvPr>
        </p:nvSpPr>
        <p:spPr>
          <a:xfrm>
            <a:off x="0" y="0"/>
            <a:ext cx="9144000" cy="1143000"/>
          </a:xfrm>
          <a:noFill/>
        </p:spPr>
        <p:txBody>
          <a:bodyPr/>
          <a:lstStyle/>
          <a:p>
            <a:pPr marL="0" indent="0" defTabSz="914400" eaLnBrk="1" hangingPunct="1"/>
            <a:r>
              <a:rPr lang="en-US" altLang="en-US" dirty="0" smtClean="0"/>
              <a:t>Incompressible Flows</a:t>
            </a:r>
            <a:endParaRPr lang="en-US" dirty="0" smtClean="0"/>
          </a:p>
        </p:txBody>
      </p:sp>
      <p:sp>
        <p:nvSpPr>
          <p:cNvPr id="3076" name="Rectangle 3075"/>
          <p:cNvSpPr>
            <a:spLocks noChangeArrowheads="1"/>
          </p:cNvSpPr>
          <p:nvPr/>
        </p:nvSpPr>
        <p:spPr bwMode="auto">
          <a:xfrm>
            <a:off x="36513" y="1143000"/>
            <a:ext cx="5297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400" dirty="0"/>
              <a:t>Fluid dynamics: </a:t>
            </a:r>
            <a:r>
              <a:rPr lang="en-US" altLang="en-US" sz="1800" dirty="0" err="1">
                <a:solidFill>
                  <a:schemeClr val="tx1"/>
                </a:solidFill>
              </a:rPr>
              <a:t>Navier</a:t>
            </a:r>
            <a:r>
              <a:rPr lang="en-US" altLang="en-US" sz="1800" dirty="0">
                <a:solidFill>
                  <a:schemeClr val="tx1"/>
                </a:solidFill>
              </a:rPr>
              <a:t>-Stokes equation</a:t>
            </a:r>
            <a:r>
              <a:rPr lang="en-US" altLang="en-US" sz="2400" dirty="0"/>
              <a:t> </a:t>
            </a:r>
            <a:endParaRPr lang="en-US" sz="1000" dirty="0">
              <a:solidFill>
                <a:schemeClr val="accent2"/>
              </a:solidFill>
            </a:endParaRPr>
          </a:p>
        </p:txBody>
      </p:sp>
      <p:sp>
        <p:nvSpPr>
          <p:cNvPr id="3077" name="Rectangle 3076"/>
          <p:cNvSpPr>
            <a:spLocks noChangeArrowheads="1"/>
          </p:cNvSpPr>
          <p:nvPr/>
        </p:nvSpPr>
        <p:spPr bwMode="auto">
          <a:xfrm>
            <a:off x="0" y="914400"/>
            <a:ext cx="9144000" cy="3314700"/>
          </a:xfrm>
          <a:prstGeom prst="rect">
            <a:avLst/>
          </a:prstGeom>
          <a:noFill/>
          <a:ln w="38100" cmpd="dbl" algn="ctr">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1800">
              <a:solidFill>
                <a:srgbClr val="000000"/>
              </a:solidFill>
              <a:latin typeface="Arial" charset="0"/>
            </a:endParaRPr>
          </a:p>
        </p:txBody>
      </p:sp>
      <p:graphicFrame>
        <p:nvGraphicFramePr>
          <p:cNvPr id="3073" name="Object 18"/>
          <p:cNvGraphicFramePr>
            <a:graphicFrameLocks noChangeAspect="1"/>
          </p:cNvGraphicFramePr>
          <p:nvPr/>
        </p:nvGraphicFramePr>
        <p:xfrm>
          <a:off x="533400" y="1676400"/>
          <a:ext cx="4279900" cy="2286000"/>
        </p:xfrm>
        <a:graphic>
          <a:graphicData uri="http://schemas.openxmlformats.org/presentationml/2006/ole">
            <mc:AlternateContent xmlns:mc="http://schemas.openxmlformats.org/markup-compatibility/2006">
              <mc:Choice xmlns:v="urn:schemas-microsoft-com:vml" Requires="v">
                <p:oleObj spid="_x0000_s14346" name="Equation" r:id="rId4" imgW="2768400" imgH="1790640" progId="Equation.DSMT4">
                  <p:embed/>
                </p:oleObj>
              </mc:Choice>
              <mc:Fallback>
                <p:oleObj name="Equation" r:id="rId4" imgW="2768400" imgH="17906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676400"/>
                        <a:ext cx="42799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101" name="Group 29"/>
          <p:cNvGrpSpPr>
            <a:grpSpLocks/>
          </p:cNvGrpSpPr>
          <p:nvPr/>
        </p:nvGrpSpPr>
        <p:grpSpPr bwMode="auto">
          <a:xfrm>
            <a:off x="457200" y="1676400"/>
            <a:ext cx="7848600" cy="533400"/>
            <a:chOff x="288" y="1056"/>
            <a:chExt cx="4944" cy="336"/>
          </a:xfrm>
        </p:grpSpPr>
        <p:sp>
          <p:nvSpPr>
            <p:cNvPr id="3082" name="TextBox 3081"/>
            <p:cNvSpPr txBox="1">
              <a:spLocks noChangeArrowheads="1"/>
            </p:cNvSpPr>
            <p:nvPr/>
          </p:nvSpPr>
          <p:spPr bwMode="auto">
            <a:xfrm>
              <a:off x="3312" y="1152"/>
              <a:ext cx="192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solidFill>
                    <a:schemeClr val="accent2"/>
                  </a:solidFill>
                  <a:latin typeface="Times New Roman" pitchFamily="18" charset="0"/>
                </a:rPr>
                <a:t>Conservation of momentum</a:t>
              </a:r>
            </a:p>
          </p:txBody>
        </p:sp>
        <p:sp>
          <p:nvSpPr>
            <p:cNvPr id="3091" name="Rectangle 19"/>
            <p:cNvSpPr>
              <a:spLocks noChangeArrowheads="1"/>
            </p:cNvSpPr>
            <p:nvPr/>
          </p:nvSpPr>
          <p:spPr bwMode="auto">
            <a:xfrm>
              <a:off x="288" y="1056"/>
              <a:ext cx="2784" cy="336"/>
            </a:xfrm>
            <a:prstGeom prst="rect">
              <a:avLst/>
            </a:prstGeom>
            <a:noFill/>
            <a:ln w="28575">
              <a:solidFill>
                <a:schemeClr val="accent2"/>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2"/>
                  </a:solidFill>
                </a14:hiddenFill>
              </a:ext>
            </a:extLst>
          </p:spPr>
          <p:txBody>
            <a:bodyPr wrap="none" anchor="ctr"/>
            <a:lstStyle/>
            <a:p>
              <a:endParaRPr lang="en-US"/>
            </a:p>
          </p:txBody>
        </p:sp>
      </p:grpSp>
      <p:grpSp>
        <p:nvGrpSpPr>
          <p:cNvPr id="3102" name="Group 30"/>
          <p:cNvGrpSpPr>
            <a:grpSpLocks/>
          </p:cNvGrpSpPr>
          <p:nvPr/>
        </p:nvGrpSpPr>
        <p:grpSpPr bwMode="auto">
          <a:xfrm>
            <a:off x="457200" y="2209800"/>
            <a:ext cx="6121400" cy="381000"/>
            <a:chOff x="288" y="1392"/>
            <a:chExt cx="3856" cy="240"/>
          </a:xfrm>
        </p:grpSpPr>
        <p:sp>
          <p:nvSpPr>
            <p:cNvPr id="3083" name="TextBox 3082"/>
            <p:cNvSpPr txBox="1">
              <a:spLocks noChangeArrowheads="1"/>
            </p:cNvSpPr>
            <p:nvPr/>
          </p:nvSpPr>
          <p:spPr bwMode="auto">
            <a:xfrm>
              <a:off x="3312" y="1440"/>
              <a:ext cx="8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solidFill>
                    <a:schemeClr val="accent2"/>
                  </a:solidFill>
                  <a:latin typeface="Times New Roman" pitchFamily="18" charset="0"/>
                </a:rPr>
                <a:t>Continuity</a:t>
              </a:r>
            </a:p>
          </p:txBody>
        </p:sp>
        <p:sp>
          <p:nvSpPr>
            <p:cNvPr id="3092" name="Rectangle 20"/>
            <p:cNvSpPr>
              <a:spLocks noChangeArrowheads="1"/>
            </p:cNvSpPr>
            <p:nvPr/>
          </p:nvSpPr>
          <p:spPr bwMode="auto">
            <a:xfrm>
              <a:off x="288" y="1392"/>
              <a:ext cx="1680" cy="192"/>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105" name="Group 33"/>
          <p:cNvGrpSpPr>
            <a:grpSpLocks/>
          </p:cNvGrpSpPr>
          <p:nvPr/>
        </p:nvGrpSpPr>
        <p:grpSpPr bwMode="auto">
          <a:xfrm>
            <a:off x="457200" y="2559050"/>
            <a:ext cx="7366000" cy="762000"/>
            <a:chOff x="288" y="1612"/>
            <a:chExt cx="4640" cy="480"/>
          </a:xfrm>
        </p:grpSpPr>
        <p:sp>
          <p:nvSpPr>
            <p:cNvPr id="3081" name="TextBox 3080"/>
            <p:cNvSpPr txBox="1">
              <a:spLocks noChangeArrowheads="1"/>
            </p:cNvSpPr>
            <p:nvPr/>
          </p:nvSpPr>
          <p:spPr bwMode="auto">
            <a:xfrm>
              <a:off x="3264" y="1680"/>
              <a:ext cx="16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solidFill>
                    <a:schemeClr val="accent2"/>
                  </a:solidFill>
                  <a:latin typeface="Times New Roman" pitchFamily="18" charset="0"/>
                </a:rPr>
                <a:t>Stress-strain relationship</a:t>
              </a:r>
            </a:p>
          </p:txBody>
        </p:sp>
        <p:sp>
          <p:nvSpPr>
            <p:cNvPr id="3097" name="Rectangle 25"/>
            <p:cNvSpPr>
              <a:spLocks noChangeArrowheads="1"/>
            </p:cNvSpPr>
            <p:nvPr/>
          </p:nvSpPr>
          <p:spPr bwMode="auto">
            <a:xfrm>
              <a:off x="288" y="1612"/>
              <a:ext cx="1680" cy="480"/>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106" name="Group 34"/>
          <p:cNvGrpSpPr>
            <a:grpSpLocks/>
          </p:cNvGrpSpPr>
          <p:nvPr/>
        </p:nvGrpSpPr>
        <p:grpSpPr bwMode="auto">
          <a:xfrm>
            <a:off x="457200" y="3276600"/>
            <a:ext cx="7035800" cy="381000"/>
            <a:chOff x="288" y="2064"/>
            <a:chExt cx="4432" cy="240"/>
          </a:xfrm>
        </p:grpSpPr>
        <p:sp>
          <p:nvSpPr>
            <p:cNvPr id="3080" name="TextBox 3079"/>
            <p:cNvSpPr txBox="1">
              <a:spLocks noChangeArrowheads="1"/>
            </p:cNvSpPr>
            <p:nvPr/>
          </p:nvSpPr>
          <p:spPr bwMode="auto">
            <a:xfrm>
              <a:off x="3312" y="2064"/>
              <a:ext cx="140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solidFill>
                    <a:schemeClr val="accent2"/>
                  </a:solidFill>
                  <a:latin typeface="Times New Roman" pitchFamily="18" charset="0"/>
                </a:rPr>
                <a:t>Boundary conditions</a:t>
              </a:r>
            </a:p>
          </p:txBody>
        </p:sp>
        <p:sp>
          <p:nvSpPr>
            <p:cNvPr id="3099" name="Rectangle 27"/>
            <p:cNvSpPr>
              <a:spLocks noChangeArrowheads="1"/>
            </p:cNvSpPr>
            <p:nvPr/>
          </p:nvSpPr>
          <p:spPr bwMode="auto">
            <a:xfrm>
              <a:off x="288" y="2112"/>
              <a:ext cx="2064" cy="192"/>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107" name="Group 35"/>
          <p:cNvGrpSpPr>
            <a:grpSpLocks/>
          </p:cNvGrpSpPr>
          <p:nvPr/>
        </p:nvGrpSpPr>
        <p:grpSpPr bwMode="auto">
          <a:xfrm>
            <a:off x="457200" y="3657600"/>
            <a:ext cx="7112000" cy="304800"/>
            <a:chOff x="288" y="2304"/>
            <a:chExt cx="4480" cy="192"/>
          </a:xfrm>
        </p:grpSpPr>
        <p:sp>
          <p:nvSpPr>
            <p:cNvPr id="3079" name="TextBox 3078"/>
            <p:cNvSpPr txBox="1">
              <a:spLocks noChangeArrowheads="1"/>
            </p:cNvSpPr>
            <p:nvPr/>
          </p:nvSpPr>
          <p:spPr bwMode="auto">
            <a:xfrm>
              <a:off x="3360" y="2304"/>
              <a:ext cx="140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solidFill>
                    <a:schemeClr val="accent2"/>
                  </a:solidFill>
                  <a:latin typeface="Times New Roman" pitchFamily="18" charset="0"/>
                </a:rPr>
                <a:t>Initial conditions</a:t>
              </a:r>
            </a:p>
          </p:txBody>
        </p:sp>
        <p:sp>
          <p:nvSpPr>
            <p:cNvPr id="3100" name="Rectangle 28"/>
            <p:cNvSpPr>
              <a:spLocks noChangeArrowheads="1"/>
            </p:cNvSpPr>
            <p:nvPr/>
          </p:nvSpPr>
          <p:spPr bwMode="auto">
            <a:xfrm>
              <a:off x="288" y="2304"/>
              <a:ext cx="912" cy="192"/>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 name="Rectangle 1"/>
          <p:cNvSpPr/>
          <p:nvPr/>
        </p:nvSpPr>
        <p:spPr bwMode="auto">
          <a:xfrm>
            <a:off x="6420224" y="8965"/>
            <a:ext cx="1193800" cy="304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halet-LondonNineteenEighty" charset="0"/>
              </a:rPr>
              <a:t>Old days!</a:t>
            </a:r>
            <a:endParaRPr kumimoji="0" lang="en-US" sz="1600" b="0" i="0" u="none" strike="noStrike" cap="none" normalizeH="0" baseline="0" dirty="0">
              <a:ln>
                <a:noFill/>
              </a:ln>
              <a:solidFill>
                <a:schemeClr val="tx1"/>
              </a:solidFill>
              <a:effectLst/>
              <a:latin typeface="Chalet-LondonNineteenEighty" charset="0"/>
            </a:endParaRPr>
          </a:p>
        </p:txBody>
      </p:sp>
    </p:spTree>
    <p:extLst>
      <p:ext uri="{BB962C8B-B14F-4D97-AF65-F5344CB8AC3E}">
        <p14:creationId xmlns:p14="http://schemas.microsoft.com/office/powerpoint/2010/main" val="2192598429"/>
      </p:ext>
    </p:extLst>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12"/>
          <p:cNvGraphicFramePr>
            <a:graphicFrameLocks noChangeAspect="1"/>
          </p:cNvGraphicFramePr>
          <p:nvPr/>
        </p:nvGraphicFramePr>
        <p:xfrm>
          <a:off x="228600" y="1600200"/>
          <a:ext cx="4921250" cy="2058988"/>
        </p:xfrm>
        <a:graphic>
          <a:graphicData uri="http://schemas.openxmlformats.org/presentationml/2006/ole">
            <mc:AlternateContent xmlns:mc="http://schemas.openxmlformats.org/markup-compatibility/2006">
              <mc:Choice xmlns:v="urn:schemas-microsoft-com:vml" Requires="v">
                <p:oleObj spid="_x0000_s3249" name="Equation" r:id="rId4" imgW="2222280" imgH="1218960" progId="Equation.DSMT4">
                  <p:embed/>
                </p:oleObj>
              </mc:Choice>
              <mc:Fallback>
                <p:oleObj name="Equation" r:id="rId4" imgW="2222280" imgH="121896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600200"/>
                        <a:ext cx="4921250" cy="20589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8899" name="Shape 208898"/>
          <p:cNvSpPr>
            <a:spLocks noGrp="1" noChangeArrowheads="1"/>
          </p:cNvSpPr>
          <p:nvPr>
            <p:ph type="title"/>
          </p:nvPr>
        </p:nvSpPr>
        <p:spPr>
          <a:xfrm>
            <a:off x="609600" y="0"/>
            <a:ext cx="7772400" cy="762000"/>
          </a:xfrm>
          <a:noFill/>
        </p:spPr>
        <p:txBody>
          <a:bodyPr/>
          <a:lstStyle/>
          <a:p>
            <a:pPr marL="0" indent="0" defTabSz="914400" eaLnBrk="1" hangingPunct="1"/>
            <a:r>
              <a:rPr lang="en-US" altLang="en-US" smtClean="0"/>
              <a:t>Compressible Flows</a:t>
            </a:r>
            <a:endParaRPr lang="en-US" smtClean="0"/>
          </a:p>
        </p:txBody>
      </p:sp>
      <p:sp>
        <p:nvSpPr>
          <p:cNvPr id="4123" name="Rectangle 27"/>
          <p:cNvSpPr>
            <a:spLocks noChangeArrowheads="1"/>
          </p:cNvSpPr>
          <p:nvPr/>
        </p:nvSpPr>
        <p:spPr bwMode="auto">
          <a:xfrm>
            <a:off x="7086600" y="4191000"/>
            <a:ext cx="762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281" name="Group 185"/>
          <p:cNvGrpSpPr>
            <a:grpSpLocks/>
          </p:cNvGrpSpPr>
          <p:nvPr/>
        </p:nvGrpSpPr>
        <p:grpSpPr bwMode="auto">
          <a:xfrm>
            <a:off x="228600" y="4114800"/>
            <a:ext cx="7848600" cy="2120900"/>
            <a:chOff x="144" y="2592"/>
            <a:chExt cx="4944" cy="1336"/>
          </a:xfrm>
        </p:grpSpPr>
        <p:graphicFrame>
          <p:nvGraphicFramePr>
            <p:cNvPr id="4097" name="Object 13"/>
            <p:cNvGraphicFramePr>
              <a:graphicFrameLocks noChangeAspect="1"/>
            </p:cNvGraphicFramePr>
            <p:nvPr/>
          </p:nvGraphicFramePr>
          <p:xfrm>
            <a:off x="2880" y="2592"/>
            <a:ext cx="1585" cy="897"/>
          </p:xfrm>
          <a:graphic>
            <a:graphicData uri="http://schemas.openxmlformats.org/presentationml/2006/ole">
              <mc:AlternateContent xmlns:mc="http://schemas.openxmlformats.org/markup-compatibility/2006">
                <mc:Choice xmlns:v="urn:schemas-microsoft-com:vml" Requires="v">
                  <p:oleObj spid="_x0000_s3250" name="Equation" r:id="rId6" imgW="1650960" imgH="1143000" progId="Equation.DSMT4">
                    <p:embed/>
                  </p:oleObj>
                </mc:Choice>
                <mc:Fallback>
                  <p:oleObj name="Equation" r:id="rId6" imgW="1650960" imgH="11430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0" y="2592"/>
                          <a:ext cx="1585" cy="897"/>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242" name="Object 146"/>
            <p:cNvGraphicFramePr>
              <a:graphicFrameLocks noChangeAspect="1"/>
            </p:cNvGraphicFramePr>
            <p:nvPr/>
          </p:nvGraphicFramePr>
          <p:xfrm>
            <a:off x="2784" y="3648"/>
            <a:ext cx="2304" cy="280"/>
          </p:xfrm>
          <a:graphic>
            <a:graphicData uri="http://schemas.openxmlformats.org/presentationml/2006/ole">
              <mc:AlternateContent xmlns:mc="http://schemas.openxmlformats.org/markup-compatibility/2006">
                <mc:Choice xmlns:v="urn:schemas-microsoft-com:vml" Requires="v">
                  <p:oleObj spid="_x0000_s3251" name="Equation" r:id="rId8" imgW="3657600" imgH="444240" progId="Equation.DSMT4">
                    <p:embed/>
                  </p:oleObj>
                </mc:Choice>
                <mc:Fallback>
                  <p:oleObj name="Equation" r:id="rId8" imgW="3657600" imgH="4442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4" y="3648"/>
                          <a:ext cx="2304" cy="280"/>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244" name="Group 148"/>
            <p:cNvGrpSpPr>
              <a:grpSpLocks/>
            </p:cNvGrpSpPr>
            <p:nvPr/>
          </p:nvGrpSpPr>
          <p:grpSpPr bwMode="auto">
            <a:xfrm>
              <a:off x="144" y="3408"/>
              <a:ext cx="2904" cy="492"/>
              <a:chOff x="144" y="3312"/>
              <a:chExt cx="2904" cy="492"/>
            </a:xfrm>
          </p:grpSpPr>
          <p:sp>
            <p:nvSpPr>
              <p:cNvPr id="4106" name="TextBox 4105"/>
              <p:cNvSpPr txBox="1">
                <a:spLocks noChangeArrowheads="1"/>
              </p:cNvSpPr>
              <p:nvPr/>
            </p:nvSpPr>
            <p:spPr bwMode="auto">
              <a:xfrm>
                <a:off x="144" y="3312"/>
                <a:ext cx="91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latin typeface="Times New Roman" pitchFamily="18" charset="0"/>
                  </a:rPr>
                  <a:t>Heat Conduction</a:t>
                </a:r>
              </a:p>
            </p:txBody>
          </p:sp>
          <p:graphicFrame>
            <p:nvGraphicFramePr>
              <p:cNvPr id="4099" name="Object 14"/>
              <p:cNvGraphicFramePr>
                <a:graphicFrameLocks noChangeAspect="1"/>
              </p:cNvGraphicFramePr>
              <p:nvPr/>
            </p:nvGraphicFramePr>
            <p:xfrm>
              <a:off x="192" y="3552"/>
              <a:ext cx="2083" cy="252"/>
            </p:xfrm>
            <a:graphic>
              <a:graphicData uri="http://schemas.openxmlformats.org/presentationml/2006/ole">
                <mc:AlternateContent xmlns:mc="http://schemas.openxmlformats.org/markup-compatibility/2006">
                  <mc:Choice xmlns:v="urn:schemas-microsoft-com:vml" Requires="v">
                    <p:oleObj spid="_x0000_s3252" name="Equation" r:id="rId10" imgW="1676160" imgH="203040" progId="Equation.DSMT4">
                      <p:embed/>
                    </p:oleObj>
                  </mc:Choice>
                  <mc:Fallback>
                    <p:oleObj name="Equation" r:id="rId10" imgW="1676160" imgH="20304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2" y="3552"/>
                            <a:ext cx="2083"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243" name="TextBox 4105"/>
              <p:cNvSpPr txBox="1">
                <a:spLocks noChangeArrowheads="1"/>
              </p:cNvSpPr>
              <p:nvPr/>
            </p:nvSpPr>
            <p:spPr bwMode="auto">
              <a:xfrm>
                <a:off x="1080" y="3312"/>
                <a:ext cx="196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dirty="0">
                    <a:solidFill>
                      <a:srgbClr val="0066FF"/>
                    </a:solidFill>
                    <a:latin typeface="Times New Roman" pitchFamily="18" charset="0"/>
                  </a:rPr>
                  <a:t>Energy </a:t>
                </a:r>
                <a:r>
                  <a:rPr lang="en-US" sz="1400" dirty="0" err="1" smtClean="0">
                    <a:solidFill>
                      <a:srgbClr val="0066FF"/>
                    </a:solidFill>
                    <a:latin typeface="Wingdings 3" pitchFamily="18" charset="2"/>
                  </a:rPr>
                  <a:t>g</a:t>
                </a:r>
                <a:r>
                  <a:rPr lang="en-US" sz="1400" dirty="0" err="1" smtClean="0">
                    <a:solidFill>
                      <a:srgbClr val="0066FF"/>
                    </a:solidFill>
                    <a:latin typeface="Times New Roman" pitchFamily="18" charset="0"/>
                  </a:rPr>
                  <a:t>Heat</a:t>
                </a:r>
                <a:r>
                  <a:rPr lang="en-US" sz="1400" dirty="0" smtClean="0">
                    <a:solidFill>
                      <a:srgbClr val="0066FF"/>
                    </a:solidFill>
                    <a:latin typeface="Times New Roman" pitchFamily="18" charset="0"/>
                  </a:rPr>
                  <a:t> Equation (steady state)</a:t>
                </a:r>
                <a:endParaRPr lang="en-US" sz="1400" dirty="0">
                  <a:solidFill>
                    <a:srgbClr val="0066FF"/>
                  </a:solidFill>
                  <a:latin typeface="Times New Roman" pitchFamily="18" charset="0"/>
                </a:endParaRPr>
              </a:p>
            </p:txBody>
          </p:sp>
        </p:grpSp>
        <p:grpSp>
          <p:nvGrpSpPr>
            <p:cNvPr id="4245" name="Group 149"/>
            <p:cNvGrpSpPr>
              <a:grpSpLocks/>
            </p:cNvGrpSpPr>
            <p:nvPr/>
          </p:nvGrpSpPr>
          <p:grpSpPr bwMode="auto">
            <a:xfrm>
              <a:off x="144" y="2640"/>
              <a:ext cx="2656" cy="588"/>
              <a:chOff x="144" y="2448"/>
              <a:chExt cx="2656" cy="588"/>
            </a:xfrm>
          </p:grpSpPr>
          <p:graphicFrame>
            <p:nvGraphicFramePr>
              <p:cNvPr id="4241" name="Object 145"/>
              <p:cNvGraphicFramePr>
                <a:graphicFrameLocks noChangeAspect="1"/>
              </p:cNvGraphicFramePr>
              <p:nvPr/>
            </p:nvGraphicFramePr>
            <p:xfrm>
              <a:off x="144" y="2448"/>
              <a:ext cx="2608" cy="588"/>
            </p:xfrm>
            <a:graphic>
              <a:graphicData uri="http://schemas.openxmlformats.org/presentationml/2006/ole">
                <mc:AlternateContent xmlns:mc="http://schemas.openxmlformats.org/markup-compatibility/2006">
                  <mc:Choice xmlns:v="urn:schemas-microsoft-com:vml" Requires="v">
                    <p:oleObj spid="_x0000_s3253" name="Equation" r:id="rId12" imgW="3149280" imgH="711000" progId="Equation.DSMT4">
                      <p:embed/>
                    </p:oleObj>
                  </mc:Choice>
                  <mc:Fallback>
                    <p:oleObj name="Equation" r:id="rId12" imgW="3149280" imgH="7110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4" y="2448"/>
                            <a:ext cx="2608" cy="5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4" name="TextBox 4103"/>
              <p:cNvSpPr txBox="1">
                <a:spLocks noChangeArrowheads="1"/>
              </p:cNvSpPr>
              <p:nvPr/>
            </p:nvSpPr>
            <p:spPr bwMode="auto">
              <a:xfrm>
                <a:off x="1008" y="2448"/>
                <a:ext cx="17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latin typeface="Times New Roman" pitchFamily="18" charset="0"/>
                  </a:rPr>
                  <a:t>Constitutive relationship</a:t>
                </a:r>
              </a:p>
            </p:txBody>
          </p:sp>
        </p:grpSp>
      </p:grpSp>
      <p:grpSp>
        <p:nvGrpSpPr>
          <p:cNvPr id="4252" name="Group 156"/>
          <p:cNvGrpSpPr>
            <a:grpSpLocks/>
          </p:cNvGrpSpPr>
          <p:nvPr/>
        </p:nvGrpSpPr>
        <p:grpSpPr bwMode="auto">
          <a:xfrm>
            <a:off x="260350" y="1665288"/>
            <a:ext cx="8197850" cy="620712"/>
            <a:chOff x="164" y="1049"/>
            <a:chExt cx="5164" cy="391"/>
          </a:xfrm>
        </p:grpSpPr>
        <p:sp>
          <p:nvSpPr>
            <p:cNvPr id="4101" name="TextBox 4100"/>
            <p:cNvSpPr txBox="1">
              <a:spLocks noChangeArrowheads="1"/>
            </p:cNvSpPr>
            <p:nvPr/>
          </p:nvSpPr>
          <p:spPr bwMode="auto">
            <a:xfrm>
              <a:off x="3264" y="1200"/>
              <a:ext cx="20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solidFill>
                    <a:schemeClr val="accent2"/>
                  </a:solidFill>
                  <a:latin typeface="Times New Roman" pitchFamily="18" charset="0"/>
                </a:rPr>
                <a:t>Conservation of mass/Continuity equations</a:t>
              </a:r>
            </a:p>
          </p:txBody>
        </p:sp>
        <p:sp>
          <p:nvSpPr>
            <p:cNvPr id="4247" name="Rectangle 151"/>
            <p:cNvSpPr>
              <a:spLocks noChangeArrowheads="1"/>
            </p:cNvSpPr>
            <p:nvPr/>
          </p:nvSpPr>
          <p:spPr bwMode="auto">
            <a:xfrm>
              <a:off x="164" y="1049"/>
              <a:ext cx="1488" cy="391"/>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253" name="Group 157"/>
          <p:cNvGrpSpPr>
            <a:grpSpLocks/>
          </p:cNvGrpSpPr>
          <p:nvPr/>
        </p:nvGrpSpPr>
        <p:grpSpPr bwMode="auto">
          <a:xfrm>
            <a:off x="228600" y="2330450"/>
            <a:ext cx="7620000" cy="609600"/>
            <a:chOff x="144" y="1468"/>
            <a:chExt cx="4800" cy="384"/>
          </a:xfrm>
        </p:grpSpPr>
        <p:sp>
          <p:nvSpPr>
            <p:cNvPr id="4102" name="TextBox 4101"/>
            <p:cNvSpPr txBox="1">
              <a:spLocks noChangeArrowheads="1"/>
            </p:cNvSpPr>
            <p:nvPr/>
          </p:nvSpPr>
          <p:spPr bwMode="auto">
            <a:xfrm>
              <a:off x="3280" y="1584"/>
              <a:ext cx="166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solidFill>
                    <a:schemeClr val="accent2"/>
                  </a:solidFill>
                  <a:latin typeface="Times New Roman" pitchFamily="18" charset="0"/>
                </a:rPr>
                <a:t>Momentum conservation</a:t>
              </a:r>
            </a:p>
          </p:txBody>
        </p:sp>
        <p:sp>
          <p:nvSpPr>
            <p:cNvPr id="4248" name="Rectangle 152"/>
            <p:cNvSpPr>
              <a:spLocks noChangeArrowheads="1"/>
            </p:cNvSpPr>
            <p:nvPr/>
          </p:nvSpPr>
          <p:spPr bwMode="auto">
            <a:xfrm>
              <a:off x="144" y="1468"/>
              <a:ext cx="2832" cy="384"/>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254" name="Group 158"/>
          <p:cNvGrpSpPr>
            <a:grpSpLocks/>
          </p:cNvGrpSpPr>
          <p:nvPr/>
        </p:nvGrpSpPr>
        <p:grpSpPr bwMode="auto">
          <a:xfrm>
            <a:off x="228600" y="3025775"/>
            <a:ext cx="7493000" cy="609600"/>
            <a:chOff x="144" y="1906"/>
            <a:chExt cx="4720" cy="384"/>
          </a:xfrm>
        </p:grpSpPr>
        <p:sp>
          <p:nvSpPr>
            <p:cNvPr id="4103" name="TextBox 4102"/>
            <p:cNvSpPr txBox="1">
              <a:spLocks noChangeArrowheads="1"/>
            </p:cNvSpPr>
            <p:nvPr/>
          </p:nvSpPr>
          <p:spPr bwMode="auto">
            <a:xfrm>
              <a:off x="3264" y="2016"/>
              <a:ext cx="160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solidFill>
                    <a:schemeClr val="accent2"/>
                  </a:solidFill>
                  <a:latin typeface="Times New Roman" pitchFamily="18" charset="0"/>
                </a:rPr>
                <a:t>Energy conservation</a:t>
              </a:r>
            </a:p>
          </p:txBody>
        </p:sp>
        <p:sp>
          <p:nvSpPr>
            <p:cNvPr id="4249" name="Rectangle 153"/>
            <p:cNvSpPr>
              <a:spLocks noChangeArrowheads="1"/>
            </p:cNvSpPr>
            <p:nvPr/>
          </p:nvSpPr>
          <p:spPr bwMode="auto">
            <a:xfrm>
              <a:off x="144" y="1906"/>
              <a:ext cx="3024" cy="384"/>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283" name="Group 187"/>
          <p:cNvGrpSpPr>
            <a:grpSpLocks/>
          </p:cNvGrpSpPr>
          <p:nvPr/>
        </p:nvGrpSpPr>
        <p:grpSpPr bwMode="auto">
          <a:xfrm>
            <a:off x="609600" y="1219200"/>
            <a:ext cx="4452938" cy="2822575"/>
            <a:chOff x="384" y="768"/>
            <a:chExt cx="2805" cy="1778"/>
          </a:xfrm>
        </p:grpSpPr>
        <p:sp>
          <p:nvSpPr>
            <p:cNvPr id="4257" name="Rectangle 161"/>
            <p:cNvSpPr>
              <a:spLocks noChangeArrowheads="1"/>
            </p:cNvSpPr>
            <p:nvPr/>
          </p:nvSpPr>
          <p:spPr bwMode="auto">
            <a:xfrm>
              <a:off x="1678" y="768"/>
              <a:ext cx="479" cy="194"/>
            </a:xfrm>
            <a:prstGeom prst="rect">
              <a:avLst/>
            </a:prstGeom>
            <a:noFill/>
            <a:ln w="3175">
              <a:solidFill>
                <a:srgbClr val="1118A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1118A9"/>
                  </a:solidFill>
                </a:rPr>
                <a:t>Density</a:t>
              </a:r>
            </a:p>
          </p:txBody>
        </p:sp>
        <p:sp>
          <p:nvSpPr>
            <p:cNvPr id="4258" name="Rectangle 162"/>
            <p:cNvSpPr>
              <a:spLocks noChangeArrowheads="1"/>
            </p:cNvSpPr>
            <p:nvPr/>
          </p:nvSpPr>
          <p:spPr bwMode="auto">
            <a:xfrm>
              <a:off x="2208" y="768"/>
              <a:ext cx="837" cy="194"/>
            </a:xfrm>
            <a:prstGeom prst="rect">
              <a:avLst/>
            </a:prstGeom>
            <a:noFill/>
            <a:ln w="3175">
              <a:solidFill>
                <a:srgbClr val="1118A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1118A9"/>
                  </a:solidFill>
                </a:rPr>
                <a:t>Velocity vector</a:t>
              </a:r>
            </a:p>
          </p:txBody>
        </p:sp>
        <p:sp>
          <p:nvSpPr>
            <p:cNvPr id="4259" name="Rectangle 163"/>
            <p:cNvSpPr>
              <a:spLocks noChangeArrowheads="1"/>
            </p:cNvSpPr>
            <p:nvPr/>
          </p:nvSpPr>
          <p:spPr bwMode="auto">
            <a:xfrm>
              <a:off x="1872" y="1152"/>
              <a:ext cx="536" cy="194"/>
            </a:xfrm>
            <a:prstGeom prst="rect">
              <a:avLst/>
            </a:prstGeom>
            <a:noFill/>
            <a:ln w="3175">
              <a:solidFill>
                <a:srgbClr val="1118A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1118A9"/>
                  </a:solidFill>
                </a:rPr>
                <a:t>Pressure</a:t>
              </a:r>
            </a:p>
          </p:txBody>
        </p:sp>
        <p:sp>
          <p:nvSpPr>
            <p:cNvPr id="4260" name="Rectangle 164"/>
            <p:cNvSpPr>
              <a:spLocks noChangeArrowheads="1"/>
            </p:cNvSpPr>
            <p:nvPr/>
          </p:nvSpPr>
          <p:spPr bwMode="auto">
            <a:xfrm>
              <a:off x="2448" y="1152"/>
              <a:ext cx="741" cy="194"/>
            </a:xfrm>
            <a:prstGeom prst="rect">
              <a:avLst/>
            </a:prstGeom>
            <a:noFill/>
            <a:ln w="3175">
              <a:solidFill>
                <a:srgbClr val="1118A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1118A9"/>
                  </a:solidFill>
                </a:rPr>
                <a:t>Stress-tensor</a:t>
              </a:r>
            </a:p>
          </p:txBody>
        </p:sp>
        <p:sp>
          <p:nvSpPr>
            <p:cNvPr id="4261" name="Rectangle 165"/>
            <p:cNvSpPr>
              <a:spLocks noChangeArrowheads="1"/>
            </p:cNvSpPr>
            <p:nvPr/>
          </p:nvSpPr>
          <p:spPr bwMode="auto">
            <a:xfrm>
              <a:off x="624" y="2352"/>
              <a:ext cx="1253" cy="194"/>
            </a:xfrm>
            <a:prstGeom prst="rect">
              <a:avLst/>
            </a:prstGeom>
            <a:noFill/>
            <a:ln w="3175">
              <a:solidFill>
                <a:srgbClr val="1118A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1118A9"/>
                  </a:solidFill>
                </a:rPr>
                <a:t>Energy per unit volume</a:t>
              </a:r>
            </a:p>
          </p:txBody>
        </p:sp>
        <p:sp>
          <p:nvSpPr>
            <p:cNvPr id="4262" name="Rectangle 166"/>
            <p:cNvSpPr>
              <a:spLocks noChangeArrowheads="1"/>
            </p:cNvSpPr>
            <p:nvPr/>
          </p:nvSpPr>
          <p:spPr bwMode="auto">
            <a:xfrm>
              <a:off x="2064" y="2352"/>
              <a:ext cx="571" cy="194"/>
            </a:xfrm>
            <a:prstGeom prst="rect">
              <a:avLst/>
            </a:prstGeom>
            <a:noFill/>
            <a:ln w="3175">
              <a:solidFill>
                <a:srgbClr val="1118A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1118A9"/>
                  </a:solidFill>
                </a:rPr>
                <a:t>Heat-flux</a:t>
              </a:r>
            </a:p>
          </p:txBody>
        </p:sp>
        <p:sp>
          <p:nvSpPr>
            <p:cNvPr id="4264" name="Line 168"/>
            <p:cNvSpPr>
              <a:spLocks noChangeShapeType="1"/>
            </p:cNvSpPr>
            <p:nvPr/>
          </p:nvSpPr>
          <p:spPr bwMode="auto">
            <a:xfrm flipH="1">
              <a:off x="2016" y="1344"/>
              <a:ext cx="144" cy="240"/>
            </a:xfrm>
            <a:prstGeom prst="line">
              <a:avLst/>
            </a:prstGeom>
            <a:noFill/>
            <a:ln w="9525">
              <a:solidFill>
                <a:srgbClr val="1118A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265" name="Line 169"/>
            <p:cNvSpPr>
              <a:spLocks noChangeShapeType="1"/>
            </p:cNvSpPr>
            <p:nvPr/>
          </p:nvSpPr>
          <p:spPr bwMode="auto">
            <a:xfrm flipH="1">
              <a:off x="2496" y="1344"/>
              <a:ext cx="144" cy="240"/>
            </a:xfrm>
            <a:prstGeom prst="line">
              <a:avLst/>
            </a:prstGeom>
            <a:noFill/>
            <a:ln w="9525">
              <a:solidFill>
                <a:srgbClr val="1118A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266" name="Line 170"/>
            <p:cNvSpPr>
              <a:spLocks noChangeShapeType="1"/>
            </p:cNvSpPr>
            <p:nvPr/>
          </p:nvSpPr>
          <p:spPr bwMode="auto">
            <a:xfrm flipH="1">
              <a:off x="1104" y="960"/>
              <a:ext cx="1296" cy="240"/>
            </a:xfrm>
            <a:prstGeom prst="line">
              <a:avLst/>
            </a:prstGeom>
            <a:noFill/>
            <a:ln w="9525">
              <a:solidFill>
                <a:srgbClr val="1118A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267" name="Line 171"/>
            <p:cNvSpPr>
              <a:spLocks noChangeShapeType="1"/>
            </p:cNvSpPr>
            <p:nvPr/>
          </p:nvSpPr>
          <p:spPr bwMode="auto">
            <a:xfrm flipH="1">
              <a:off x="384" y="940"/>
              <a:ext cx="1296" cy="240"/>
            </a:xfrm>
            <a:prstGeom prst="line">
              <a:avLst/>
            </a:prstGeom>
            <a:noFill/>
            <a:ln w="9525">
              <a:solidFill>
                <a:srgbClr val="1118A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268" name="Line 172"/>
            <p:cNvSpPr>
              <a:spLocks noChangeShapeType="1"/>
            </p:cNvSpPr>
            <p:nvPr/>
          </p:nvSpPr>
          <p:spPr bwMode="auto">
            <a:xfrm flipH="1" flipV="1">
              <a:off x="528" y="2016"/>
              <a:ext cx="96" cy="336"/>
            </a:xfrm>
            <a:prstGeom prst="line">
              <a:avLst/>
            </a:prstGeom>
            <a:noFill/>
            <a:ln w="9525">
              <a:solidFill>
                <a:srgbClr val="1118A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269" name="Line 173"/>
            <p:cNvSpPr>
              <a:spLocks noChangeShapeType="1"/>
            </p:cNvSpPr>
            <p:nvPr/>
          </p:nvSpPr>
          <p:spPr bwMode="auto">
            <a:xfrm flipV="1">
              <a:off x="2640" y="2160"/>
              <a:ext cx="96" cy="192"/>
            </a:xfrm>
            <a:prstGeom prst="line">
              <a:avLst/>
            </a:prstGeom>
            <a:noFill/>
            <a:ln w="9525">
              <a:solidFill>
                <a:srgbClr val="1118A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4282" name="Group 186"/>
          <p:cNvGrpSpPr>
            <a:grpSpLocks/>
          </p:cNvGrpSpPr>
          <p:nvPr/>
        </p:nvGrpSpPr>
        <p:grpSpPr bwMode="auto">
          <a:xfrm>
            <a:off x="1608138" y="3733800"/>
            <a:ext cx="6423025" cy="2808288"/>
            <a:chOff x="1013" y="2352"/>
            <a:chExt cx="4046" cy="1769"/>
          </a:xfrm>
        </p:grpSpPr>
        <p:sp>
          <p:nvSpPr>
            <p:cNvPr id="4270" name="Rectangle 174"/>
            <p:cNvSpPr>
              <a:spLocks noChangeArrowheads="1"/>
            </p:cNvSpPr>
            <p:nvPr/>
          </p:nvSpPr>
          <p:spPr bwMode="auto">
            <a:xfrm>
              <a:off x="1482" y="3047"/>
              <a:ext cx="481" cy="175"/>
            </a:xfrm>
            <a:prstGeom prst="rect">
              <a:avLst/>
            </a:prstGeom>
            <a:noFill/>
            <a:ln w="3175">
              <a:solidFill>
                <a:srgbClr val="1118A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rgbClr val="1118A9"/>
                  </a:solidFill>
                </a:rPr>
                <a:t>Viscosity</a:t>
              </a:r>
            </a:p>
          </p:txBody>
        </p:sp>
        <p:sp>
          <p:nvSpPr>
            <p:cNvPr id="4271" name="Line 175"/>
            <p:cNvSpPr>
              <a:spLocks noChangeShapeType="1"/>
            </p:cNvSpPr>
            <p:nvPr/>
          </p:nvSpPr>
          <p:spPr bwMode="auto">
            <a:xfrm flipH="1" flipV="1">
              <a:off x="1289" y="2983"/>
              <a:ext cx="192" cy="96"/>
            </a:xfrm>
            <a:prstGeom prst="line">
              <a:avLst/>
            </a:prstGeom>
            <a:noFill/>
            <a:ln w="9525">
              <a:solidFill>
                <a:srgbClr val="1118A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272" name="Rectangle 176"/>
            <p:cNvSpPr>
              <a:spLocks noChangeArrowheads="1"/>
            </p:cNvSpPr>
            <p:nvPr/>
          </p:nvSpPr>
          <p:spPr bwMode="auto">
            <a:xfrm>
              <a:off x="1981" y="3946"/>
              <a:ext cx="611" cy="175"/>
            </a:xfrm>
            <a:prstGeom prst="rect">
              <a:avLst/>
            </a:prstGeom>
            <a:noFill/>
            <a:ln w="3175">
              <a:solidFill>
                <a:srgbClr val="1118A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rgbClr val="1118A9"/>
                  </a:solidFill>
                </a:rPr>
                <a:t>Temperature</a:t>
              </a:r>
            </a:p>
          </p:txBody>
        </p:sp>
        <p:sp>
          <p:nvSpPr>
            <p:cNvPr id="4273" name="Line 177"/>
            <p:cNvSpPr>
              <a:spLocks noChangeShapeType="1"/>
            </p:cNvSpPr>
            <p:nvPr/>
          </p:nvSpPr>
          <p:spPr bwMode="auto">
            <a:xfrm flipH="1" flipV="1">
              <a:off x="1918" y="3841"/>
              <a:ext cx="192" cy="96"/>
            </a:xfrm>
            <a:prstGeom prst="line">
              <a:avLst/>
            </a:prstGeom>
            <a:noFill/>
            <a:ln w="9525">
              <a:solidFill>
                <a:srgbClr val="1118A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274" name="Rectangle 178"/>
            <p:cNvSpPr>
              <a:spLocks noChangeArrowheads="1"/>
            </p:cNvSpPr>
            <p:nvPr/>
          </p:nvSpPr>
          <p:spPr bwMode="auto">
            <a:xfrm>
              <a:off x="1013" y="3945"/>
              <a:ext cx="621" cy="175"/>
            </a:xfrm>
            <a:prstGeom prst="rect">
              <a:avLst/>
            </a:prstGeom>
            <a:noFill/>
            <a:ln w="3175">
              <a:solidFill>
                <a:srgbClr val="1118A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rgbClr val="1118A9"/>
                  </a:solidFill>
                </a:rPr>
                <a:t>Conductivity</a:t>
              </a:r>
            </a:p>
          </p:txBody>
        </p:sp>
        <p:sp>
          <p:nvSpPr>
            <p:cNvPr id="4275" name="Line 179"/>
            <p:cNvSpPr>
              <a:spLocks noChangeShapeType="1"/>
            </p:cNvSpPr>
            <p:nvPr/>
          </p:nvSpPr>
          <p:spPr bwMode="auto">
            <a:xfrm flipV="1">
              <a:off x="1440" y="3840"/>
              <a:ext cx="192" cy="96"/>
            </a:xfrm>
            <a:prstGeom prst="line">
              <a:avLst/>
            </a:prstGeom>
            <a:noFill/>
            <a:ln w="9525">
              <a:solidFill>
                <a:srgbClr val="1118A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276" name="Rectangle 180"/>
            <p:cNvSpPr>
              <a:spLocks noChangeArrowheads="1"/>
            </p:cNvSpPr>
            <p:nvPr/>
          </p:nvSpPr>
          <p:spPr bwMode="auto">
            <a:xfrm>
              <a:off x="3168" y="2352"/>
              <a:ext cx="1338" cy="175"/>
            </a:xfrm>
            <a:prstGeom prst="rect">
              <a:avLst/>
            </a:prstGeom>
            <a:noFill/>
            <a:ln w="3175">
              <a:solidFill>
                <a:srgbClr val="1118A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rgbClr val="1118A9"/>
                  </a:solidFill>
                </a:rPr>
                <a:t>Internal energy per unit volume</a:t>
              </a:r>
            </a:p>
          </p:txBody>
        </p:sp>
        <p:sp>
          <p:nvSpPr>
            <p:cNvPr id="4277" name="Line 181"/>
            <p:cNvSpPr>
              <a:spLocks noChangeShapeType="1"/>
            </p:cNvSpPr>
            <p:nvPr/>
          </p:nvSpPr>
          <p:spPr bwMode="auto">
            <a:xfrm flipH="1">
              <a:off x="3628" y="2530"/>
              <a:ext cx="48" cy="288"/>
            </a:xfrm>
            <a:prstGeom prst="line">
              <a:avLst/>
            </a:prstGeom>
            <a:noFill/>
            <a:ln w="9525">
              <a:solidFill>
                <a:srgbClr val="1118A9"/>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278" name="Rectangle 182"/>
            <p:cNvSpPr>
              <a:spLocks noChangeArrowheads="1"/>
            </p:cNvSpPr>
            <p:nvPr/>
          </p:nvSpPr>
          <p:spPr bwMode="auto">
            <a:xfrm>
              <a:off x="4128" y="2928"/>
              <a:ext cx="931" cy="175"/>
            </a:xfrm>
            <a:prstGeom prst="rect">
              <a:avLst/>
            </a:prstGeom>
            <a:noFill/>
            <a:ln w="3175">
              <a:solidFill>
                <a:srgbClr val="1118A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rgbClr val="1118A9"/>
                  </a:solidFill>
                </a:rPr>
                <a:t>Specific gas constant</a:t>
              </a:r>
            </a:p>
          </p:txBody>
        </p:sp>
        <p:sp>
          <p:nvSpPr>
            <p:cNvPr id="4279" name="Line 183"/>
            <p:cNvSpPr>
              <a:spLocks noChangeShapeType="1"/>
            </p:cNvSpPr>
            <p:nvPr/>
          </p:nvSpPr>
          <p:spPr bwMode="auto">
            <a:xfrm flipH="1">
              <a:off x="2976" y="3099"/>
              <a:ext cx="1152" cy="144"/>
            </a:xfrm>
            <a:prstGeom prst="line">
              <a:avLst/>
            </a:prstGeom>
            <a:noFill/>
            <a:ln w="9525">
              <a:solidFill>
                <a:srgbClr val="1118A9"/>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280" name="Line 184"/>
            <p:cNvSpPr>
              <a:spLocks noChangeShapeType="1"/>
            </p:cNvSpPr>
            <p:nvPr/>
          </p:nvSpPr>
          <p:spPr bwMode="auto">
            <a:xfrm flipH="1">
              <a:off x="3744" y="3106"/>
              <a:ext cx="384" cy="144"/>
            </a:xfrm>
            <a:prstGeom prst="line">
              <a:avLst/>
            </a:prstGeom>
            <a:noFill/>
            <a:ln w="9525">
              <a:solidFill>
                <a:srgbClr val="1118A9"/>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50" name="Rectangle 49"/>
          <p:cNvSpPr/>
          <p:nvPr/>
        </p:nvSpPr>
        <p:spPr bwMode="auto">
          <a:xfrm>
            <a:off x="6420224" y="8965"/>
            <a:ext cx="1193800" cy="304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halet-LondonNineteenEighty" charset="0"/>
              </a:rPr>
              <a:t>Old days!</a:t>
            </a:r>
            <a:endParaRPr kumimoji="0" lang="en-US" sz="1600" b="0" i="0" u="none" strike="noStrike" cap="none" normalizeH="0" baseline="0" dirty="0">
              <a:ln>
                <a:noFill/>
              </a:ln>
              <a:solidFill>
                <a:schemeClr val="tx1"/>
              </a:solidFill>
              <a:effectLst/>
              <a:latin typeface="Chalet-LondonNineteenEighty" charset="0"/>
            </a:endParaRPr>
          </a:p>
        </p:txBody>
      </p:sp>
    </p:spTree>
    <p:extLst>
      <p:ext uri="{BB962C8B-B14F-4D97-AF65-F5344CB8AC3E}">
        <p14:creationId xmlns:p14="http://schemas.microsoft.com/office/powerpoint/2010/main" val="650514943"/>
      </p:ext>
    </p:extLst>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578" name="Object 43"/>
          <p:cNvGraphicFramePr>
            <a:graphicFrameLocks noChangeAspect="1"/>
          </p:cNvGraphicFramePr>
          <p:nvPr/>
        </p:nvGraphicFramePr>
        <p:xfrm>
          <a:off x="0" y="5486400"/>
          <a:ext cx="3779838" cy="842963"/>
        </p:xfrm>
        <a:graphic>
          <a:graphicData uri="http://schemas.openxmlformats.org/presentationml/2006/ole">
            <mc:AlternateContent xmlns:mc="http://schemas.openxmlformats.org/markup-compatibility/2006">
              <mc:Choice xmlns:v="urn:schemas-microsoft-com:vml" Requires="v">
                <p:oleObj spid="_x0000_s4273" name="Equation" r:id="rId4" imgW="3213000" imgH="660240" progId="Equation.DSMT4">
                  <p:embed/>
                </p:oleObj>
              </mc:Choice>
              <mc:Fallback>
                <p:oleObj name="Equation" r:id="rId4" imgW="3213000" imgH="6602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486400"/>
                        <a:ext cx="3779838" cy="84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2579" name="Object 3"/>
          <p:cNvGraphicFramePr>
            <a:graphicFrameLocks noChangeAspect="1"/>
          </p:cNvGraphicFramePr>
          <p:nvPr/>
        </p:nvGraphicFramePr>
        <p:xfrm>
          <a:off x="2755900" y="3757613"/>
          <a:ext cx="3810000" cy="661987"/>
        </p:xfrm>
        <a:graphic>
          <a:graphicData uri="http://schemas.openxmlformats.org/presentationml/2006/ole">
            <mc:AlternateContent xmlns:mc="http://schemas.openxmlformats.org/markup-compatibility/2006">
              <mc:Choice xmlns:v="urn:schemas-microsoft-com:vml" Requires="v">
                <p:oleObj spid="_x0000_s4274" name="Equation" r:id="rId6" imgW="2412720" imgH="419040" progId="Equation.DSMT4">
                  <p:embed/>
                </p:oleObj>
              </mc:Choice>
              <mc:Fallback>
                <p:oleObj name="Equation" r:id="rId6" imgW="2412720" imgH="4190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5900" y="3757613"/>
                        <a:ext cx="3810000" cy="661987"/>
                      </a:xfrm>
                      <a:prstGeom prst="rect">
                        <a:avLst/>
                      </a:prstGeom>
                      <a:noFill/>
                      <a:ln>
                        <a:noFill/>
                      </a:ln>
                      <a:effectLst/>
                      <a:extLst>
                        <a:ext uri="{909E8E84-426E-40DD-AFC4-6F175D3DCCD1}">
                          <a14:hiddenFill xmlns:a14="http://schemas.microsoft.com/office/drawing/2010/main">
                            <a:solidFill>
                              <a:srgbClr val="FF412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2580" name="Object 4"/>
          <p:cNvGraphicFramePr>
            <a:graphicFrameLocks noChangeAspect="1"/>
          </p:cNvGraphicFramePr>
          <p:nvPr/>
        </p:nvGraphicFramePr>
        <p:xfrm>
          <a:off x="-47625" y="4510088"/>
          <a:ext cx="5534025" cy="561975"/>
        </p:xfrm>
        <a:graphic>
          <a:graphicData uri="http://schemas.openxmlformats.org/presentationml/2006/ole">
            <mc:AlternateContent xmlns:mc="http://schemas.openxmlformats.org/markup-compatibility/2006">
              <mc:Choice xmlns:v="urn:schemas-microsoft-com:vml" Requires="v">
                <p:oleObj spid="_x0000_s4275" name="Equation" r:id="rId8" imgW="4508280" imgH="457200" progId="Equation.DSMT4">
                  <p:embed/>
                </p:oleObj>
              </mc:Choice>
              <mc:Fallback>
                <p:oleObj name="Equation" r:id="rId8" imgW="4508280" imgH="4572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625" y="4510088"/>
                        <a:ext cx="5534025" cy="561975"/>
                      </a:xfrm>
                      <a:prstGeom prst="rect">
                        <a:avLst/>
                      </a:prstGeom>
                      <a:noFill/>
                      <a:ln>
                        <a:noFill/>
                      </a:ln>
                      <a:effectLst/>
                      <a:extLst>
                        <a:ext uri="{909E8E84-426E-40DD-AFC4-6F175D3DCCD1}">
                          <a14:hiddenFill xmlns:a14="http://schemas.microsoft.com/office/drawing/2010/main">
                            <a:solidFill>
                              <a:srgbClr val="FF412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2581" name="Object 5"/>
          <p:cNvGraphicFramePr>
            <a:graphicFrameLocks noChangeAspect="1"/>
          </p:cNvGraphicFramePr>
          <p:nvPr/>
        </p:nvGraphicFramePr>
        <p:xfrm>
          <a:off x="0" y="4953000"/>
          <a:ext cx="5927725" cy="592138"/>
        </p:xfrm>
        <a:graphic>
          <a:graphicData uri="http://schemas.openxmlformats.org/presentationml/2006/ole">
            <mc:AlternateContent xmlns:mc="http://schemas.openxmlformats.org/markup-compatibility/2006">
              <mc:Choice xmlns:v="urn:schemas-microsoft-com:vml" Requires="v">
                <p:oleObj spid="_x0000_s4276" name="Equation" r:id="rId10" imgW="4444920" imgH="444240" progId="Equation.DSMT4">
                  <p:embed/>
                </p:oleObj>
              </mc:Choice>
              <mc:Fallback>
                <p:oleObj name="Equation" r:id="rId10" imgW="4444920" imgH="44424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4953000"/>
                        <a:ext cx="5927725" cy="592138"/>
                      </a:xfrm>
                      <a:prstGeom prst="rect">
                        <a:avLst/>
                      </a:prstGeom>
                      <a:noFill/>
                      <a:ln>
                        <a:noFill/>
                      </a:ln>
                      <a:effectLst/>
                      <a:extLst>
                        <a:ext uri="{909E8E84-426E-40DD-AFC4-6F175D3DCCD1}">
                          <a14:hiddenFill xmlns:a14="http://schemas.microsoft.com/office/drawing/2010/main">
                            <a:solidFill>
                              <a:srgbClr val="FF412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4019" name="Shape 214018"/>
          <p:cNvSpPr>
            <a:spLocks noGrp="1" noChangeArrowheads="1"/>
          </p:cNvSpPr>
          <p:nvPr>
            <p:ph type="title" idx="4294967295"/>
          </p:nvPr>
        </p:nvSpPr>
        <p:spPr>
          <a:xfrm>
            <a:off x="0" y="0"/>
            <a:ext cx="9144000" cy="762000"/>
          </a:xfrm>
          <a:noFill/>
          <a:ln/>
        </p:spPr>
        <p:txBody>
          <a:bodyPr/>
          <a:lstStyle/>
          <a:p>
            <a:pPr marL="0" indent="0" defTabSz="914400" eaLnBrk="1" hangingPunct="1"/>
            <a:r>
              <a:rPr lang="en-US" altLang="en-US" dirty="0" smtClean="0"/>
              <a:t>Mesh and Membrane</a:t>
            </a:r>
            <a:endParaRPr lang="en-US" dirty="0" smtClean="0"/>
          </a:p>
        </p:txBody>
      </p:sp>
      <p:grpSp>
        <p:nvGrpSpPr>
          <p:cNvPr id="152583" name="Group 4"/>
          <p:cNvGrpSpPr>
            <a:grpSpLocks/>
          </p:cNvGrpSpPr>
          <p:nvPr/>
        </p:nvGrpSpPr>
        <p:grpSpPr bwMode="auto">
          <a:xfrm>
            <a:off x="2667000" y="3733800"/>
            <a:ext cx="6108700" cy="685800"/>
            <a:chOff x="138" y="1344"/>
            <a:chExt cx="4182" cy="576"/>
          </a:xfrm>
        </p:grpSpPr>
        <p:sp>
          <p:nvSpPr>
            <p:cNvPr id="152584" name="Rectangle 6182"/>
            <p:cNvSpPr>
              <a:spLocks noChangeArrowheads="1"/>
            </p:cNvSpPr>
            <p:nvPr/>
          </p:nvSpPr>
          <p:spPr bwMode="auto">
            <a:xfrm>
              <a:off x="138" y="1344"/>
              <a:ext cx="3174" cy="576"/>
            </a:xfrm>
            <a:prstGeom prst="rect">
              <a:avLst/>
            </a:prstGeom>
            <a:noFill/>
            <a:ln w="9525"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1800">
                <a:solidFill>
                  <a:srgbClr val="000000"/>
                </a:solidFill>
                <a:latin typeface="Arial" charset="0"/>
              </a:endParaRPr>
            </a:p>
          </p:txBody>
        </p:sp>
        <p:sp>
          <p:nvSpPr>
            <p:cNvPr id="152585" name="Straight Connector 6183"/>
            <p:cNvSpPr>
              <a:spLocks noChangeShapeType="1"/>
            </p:cNvSpPr>
            <p:nvPr/>
          </p:nvSpPr>
          <p:spPr bwMode="auto">
            <a:xfrm flipH="1">
              <a:off x="3312" y="1464"/>
              <a:ext cx="144" cy="0"/>
            </a:xfrm>
            <a:prstGeom prst="line">
              <a:avLst/>
            </a:prstGeom>
            <a:noFill/>
            <a:ln w="9525" algn="ctr">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2586" name="TextBox 6184"/>
            <p:cNvSpPr txBox="1">
              <a:spLocks noChangeArrowheads="1"/>
            </p:cNvSpPr>
            <p:nvPr/>
          </p:nvSpPr>
          <p:spPr bwMode="auto">
            <a:xfrm>
              <a:off x="3408" y="1368"/>
              <a:ext cx="912"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solidFill>
                    <a:schemeClr val="accent2"/>
                  </a:solidFill>
                  <a:latin typeface="Times New Roman" pitchFamily="18" charset="0"/>
                </a:rPr>
                <a:t>Force balance</a:t>
              </a:r>
            </a:p>
          </p:txBody>
        </p:sp>
      </p:grpSp>
      <p:sp>
        <p:nvSpPr>
          <p:cNvPr id="152587" name="Rectangle 6157"/>
          <p:cNvSpPr>
            <a:spLocks noChangeArrowheads="1"/>
          </p:cNvSpPr>
          <p:nvPr/>
        </p:nvSpPr>
        <p:spPr bwMode="auto">
          <a:xfrm>
            <a:off x="0" y="3657600"/>
            <a:ext cx="9144000" cy="2686050"/>
          </a:xfrm>
          <a:prstGeom prst="rect">
            <a:avLst/>
          </a:prstGeom>
          <a:noFill/>
          <a:ln w="38100" cmpd="dbl" algn="ctr">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1800">
              <a:solidFill>
                <a:srgbClr val="000000"/>
              </a:solidFill>
              <a:latin typeface="Arial" charset="0"/>
            </a:endParaRPr>
          </a:p>
        </p:txBody>
      </p:sp>
      <p:sp>
        <p:nvSpPr>
          <p:cNvPr id="152588" name="Rectangle 12"/>
          <p:cNvSpPr>
            <a:spLocks noChangeArrowheads="1"/>
          </p:cNvSpPr>
          <p:nvPr/>
        </p:nvSpPr>
        <p:spPr bwMode="auto">
          <a:xfrm>
            <a:off x="6477000" y="4419600"/>
            <a:ext cx="2667000" cy="1657350"/>
          </a:xfrm>
          <a:prstGeom prst="rect">
            <a:avLst/>
          </a:prstGeom>
          <a:noFill/>
          <a:ln>
            <a:noFill/>
          </a:ln>
          <a:effectLst/>
          <a:extLst>
            <a:ext uri="{909E8E84-426E-40DD-AFC4-6F175D3DCCD1}">
              <a14:hiddenFill xmlns:a14="http://schemas.microsoft.com/office/drawing/2010/main">
                <a:solidFill>
                  <a:srgbClr val="FF412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400">
                <a:solidFill>
                  <a:schemeClr val="accent2"/>
                </a:solidFill>
                <a:latin typeface="Symbol" pitchFamily="18" charset="2"/>
              </a:rPr>
              <a:t>s</a:t>
            </a:r>
            <a:r>
              <a:rPr lang="en-US" sz="1400">
                <a:solidFill>
                  <a:schemeClr val="accent2"/>
                </a:solidFill>
              </a:rPr>
              <a:t>: Cauchy stress</a:t>
            </a:r>
          </a:p>
          <a:p>
            <a:pPr algn="l">
              <a:spcBef>
                <a:spcPct val="50000"/>
              </a:spcBef>
            </a:pPr>
            <a:r>
              <a:rPr lang="en-US" sz="1400">
                <a:solidFill>
                  <a:schemeClr val="accent2"/>
                </a:solidFill>
              </a:rPr>
              <a:t>g</a:t>
            </a:r>
            <a:r>
              <a:rPr lang="en-US" sz="1400" baseline="-25000">
                <a:solidFill>
                  <a:schemeClr val="accent2"/>
                </a:solidFill>
              </a:rPr>
              <a:t>ij</a:t>
            </a:r>
            <a:r>
              <a:rPr lang="en-US" sz="1400">
                <a:solidFill>
                  <a:schemeClr val="accent2"/>
                </a:solidFill>
              </a:rPr>
              <a:t> : Covariant metric in deformed configuration</a:t>
            </a:r>
          </a:p>
          <a:p>
            <a:pPr algn="l">
              <a:spcBef>
                <a:spcPct val="50000"/>
              </a:spcBef>
            </a:pPr>
            <a:r>
              <a:rPr lang="en-US" sz="1400">
                <a:solidFill>
                  <a:schemeClr val="accent2"/>
                </a:solidFill>
              </a:rPr>
              <a:t>G</a:t>
            </a:r>
            <a:r>
              <a:rPr lang="en-US" sz="1400" baseline="-25000">
                <a:solidFill>
                  <a:schemeClr val="accent2"/>
                </a:solidFill>
              </a:rPr>
              <a:t>ij</a:t>
            </a:r>
            <a:r>
              <a:rPr lang="en-US" sz="1200">
                <a:solidFill>
                  <a:schemeClr val="accent2"/>
                </a:solidFill>
              </a:rPr>
              <a:t> : Contravariant metric in original configuration</a:t>
            </a:r>
          </a:p>
          <a:p>
            <a:pPr algn="l">
              <a:spcBef>
                <a:spcPct val="50000"/>
              </a:spcBef>
            </a:pPr>
            <a:r>
              <a:rPr lang="en-US" sz="1400">
                <a:solidFill>
                  <a:schemeClr val="accent2"/>
                </a:solidFill>
              </a:rPr>
              <a:t>Lame’s constant: </a:t>
            </a:r>
            <a:r>
              <a:rPr lang="en-US" sz="1400">
                <a:solidFill>
                  <a:schemeClr val="accent2"/>
                </a:solidFill>
                <a:latin typeface="Symbol" pitchFamily="18" charset="2"/>
              </a:rPr>
              <a:t>l</a:t>
            </a:r>
            <a:r>
              <a:rPr lang="en-US" sz="1200" baseline="30000">
                <a:solidFill>
                  <a:schemeClr val="accent2"/>
                </a:solidFill>
              </a:rPr>
              <a:t>s</a:t>
            </a:r>
            <a:r>
              <a:rPr lang="en-US" sz="1400">
                <a:solidFill>
                  <a:schemeClr val="accent2"/>
                </a:solidFill>
                <a:latin typeface="Symbol" pitchFamily="18" charset="2"/>
              </a:rPr>
              <a:t>, m</a:t>
            </a:r>
            <a:r>
              <a:rPr lang="en-US" sz="1200" baseline="30000">
                <a:solidFill>
                  <a:schemeClr val="accent2"/>
                </a:solidFill>
              </a:rPr>
              <a:t>s</a:t>
            </a:r>
          </a:p>
        </p:txBody>
      </p:sp>
      <p:graphicFrame>
        <p:nvGraphicFramePr>
          <p:cNvPr id="152590" name="Object 19"/>
          <p:cNvGraphicFramePr>
            <a:graphicFrameLocks noChangeAspect="1"/>
          </p:cNvGraphicFramePr>
          <p:nvPr/>
        </p:nvGraphicFramePr>
        <p:xfrm>
          <a:off x="1752600" y="1209675"/>
          <a:ext cx="3962400" cy="2100263"/>
        </p:xfrm>
        <a:graphic>
          <a:graphicData uri="http://schemas.openxmlformats.org/presentationml/2006/ole">
            <mc:AlternateContent xmlns:mc="http://schemas.openxmlformats.org/markup-compatibility/2006">
              <mc:Choice xmlns:v="urn:schemas-microsoft-com:vml" Requires="v">
                <p:oleObj spid="_x0000_s4277" name="Equation" r:id="rId12" imgW="1739880" imgH="1422360" progId="Equation.DSMT4">
                  <p:embed/>
                </p:oleObj>
              </mc:Choice>
              <mc:Fallback>
                <p:oleObj name="Equation" r:id="rId12" imgW="1739880" imgH="142236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52600" y="1209675"/>
                        <a:ext cx="39624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2591" name="TextBox 3083"/>
          <p:cNvSpPr txBox="1">
            <a:spLocks noChangeArrowheads="1"/>
          </p:cNvSpPr>
          <p:nvPr/>
        </p:nvSpPr>
        <p:spPr bwMode="auto">
          <a:xfrm>
            <a:off x="5486400" y="1219200"/>
            <a:ext cx="312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solidFill>
                  <a:schemeClr val="accent2"/>
                </a:solidFill>
                <a:latin typeface="Times New Roman" pitchFamily="18" charset="0"/>
              </a:rPr>
              <a:t>Equations of motions: Pseudo-solid</a:t>
            </a:r>
          </a:p>
        </p:txBody>
      </p:sp>
      <p:sp>
        <p:nvSpPr>
          <p:cNvPr id="152592" name="TextBox 3084"/>
          <p:cNvSpPr txBox="1">
            <a:spLocks noChangeArrowheads="1"/>
          </p:cNvSpPr>
          <p:nvPr/>
        </p:nvSpPr>
        <p:spPr bwMode="auto">
          <a:xfrm>
            <a:off x="5943600" y="1828800"/>
            <a:ext cx="25908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solidFill>
                  <a:schemeClr val="accent2"/>
                </a:solidFill>
                <a:latin typeface="Times New Roman" pitchFamily="18" charset="0"/>
              </a:rPr>
              <a:t>Stress-strain relationship: </a:t>
            </a:r>
          </a:p>
          <a:p>
            <a:pPr eaLnBrk="1" hangingPunct="1">
              <a:spcBef>
                <a:spcPct val="50000"/>
              </a:spcBef>
            </a:pPr>
            <a:r>
              <a:rPr lang="en-US" sz="1400">
                <a:solidFill>
                  <a:schemeClr val="accent2"/>
                </a:solidFill>
                <a:latin typeface="Times New Roman" pitchFamily="18" charset="0"/>
              </a:rPr>
              <a:t>Linear elastic solid</a:t>
            </a:r>
          </a:p>
        </p:txBody>
      </p:sp>
      <p:sp>
        <p:nvSpPr>
          <p:cNvPr id="152593" name="TextBox 3085"/>
          <p:cNvSpPr txBox="1">
            <a:spLocks noChangeArrowheads="1"/>
          </p:cNvSpPr>
          <p:nvPr/>
        </p:nvSpPr>
        <p:spPr bwMode="auto">
          <a:xfrm>
            <a:off x="6019800" y="2743200"/>
            <a:ext cx="2235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solidFill>
                  <a:schemeClr val="accent2"/>
                </a:solidFill>
                <a:latin typeface="Times New Roman" pitchFamily="18" charset="0"/>
              </a:rPr>
              <a:t>Boundary conditions</a:t>
            </a:r>
          </a:p>
        </p:txBody>
      </p:sp>
      <p:sp>
        <p:nvSpPr>
          <p:cNvPr id="152595" name="Rectangle 6157"/>
          <p:cNvSpPr>
            <a:spLocks noChangeArrowheads="1"/>
          </p:cNvSpPr>
          <p:nvPr/>
        </p:nvSpPr>
        <p:spPr bwMode="auto">
          <a:xfrm>
            <a:off x="0" y="1066800"/>
            <a:ext cx="9144000" cy="2514600"/>
          </a:xfrm>
          <a:prstGeom prst="rect">
            <a:avLst/>
          </a:prstGeom>
          <a:noFill/>
          <a:ln w="38100" cmpd="dbl" algn="ctr">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1800">
              <a:solidFill>
                <a:srgbClr val="000000"/>
              </a:solidFill>
              <a:latin typeface="Arial" charset="0"/>
            </a:endParaRPr>
          </a:p>
        </p:txBody>
      </p:sp>
      <p:sp>
        <p:nvSpPr>
          <p:cNvPr id="152596" name="_s1032"/>
          <p:cNvSpPr>
            <a:spLocks noChangeArrowheads="1"/>
          </p:cNvSpPr>
          <p:nvPr/>
        </p:nvSpPr>
        <p:spPr bwMode="auto">
          <a:xfrm>
            <a:off x="0" y="1143000"/>
            <a:ext cx="1447800" cy="398463"/>
          </a:xfrm>
          <a:prstGeom prst="roundRect">
            <a:avLst>
              <a:gd name="adj" fmla="val 16667"/>
            </a:avLst>
          </a:prstGeom>
          <a:solidFill>
            <a:srgbClr val="000080"/>
          </a:solidFill>
          <a:ln w="9525">
            <a:solidFill>
              <a:schemeClr val="tx1"/>
            </a:solidFill>
            <a:round/>
            <a:headEnd/>
            <a:tailEnd/>
          </a:ln>
        </p:spPr>
        <p:txBody>
          <a:bodyPr wrap="none" lIns="0" tIns="0" rIns="0" bIns="0" anchor="ctr"/>
          <a:lstStyle/>
          <a:p>
            <a:pPr algn="ctr"/>
            <a:r>
              <a:rPr lang="en-US" sz="1600" baseline="30000">
                <a:solidFill>
                  <a:schemeClr val="bg1"/>
                </a:solidFill>
              </a:rPr>
              <a:t> </a:t>
            </a:r>
            <a:r>
              <a:rPr lang="en-US" sz="1800" b="1">
                <a:solidFill>
                  <a:schemeClr val="bg1"/>
                </a:solidFill>
              </a:rPr>
              <a:t>M</a:t>
            </a:r>
            <a:r>
              <a:rPr lang="en-US" sz="1600">
                <a:solidFill>
                  <a:schemeClr val="bg1"/>
                </a:solidFill>
              </a:rPr>
              <a:t>esh Motion</a:t>
            </a:r>
            <a:endParaRPr lang="en-US" sz="1600" baseline="30000">
              <a:solidFill>
                <a:schemeClr val="bg1"/>
              </a:solidFill>
            </a:endParaRPr>
          </a:p>
        </p:txBody>
      </p:sp>
      <p:sp>
        <p:nvSpPr>
          <p:cNvPr id="152597" name="Oval 21"/>
          <p:cNvSpPr>
            <a:spLocks noChangeArrowheads="1"/>
          </p:cNvSpPr>
          <p:nvPr/>
        </p:nvSpPr>
        <p:spPr bwMode="auto">
          <a:xfrm>
            <a:off x="1663700" y="1155700"/>
            <a:ext cx="3276600" cy="4572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598" name="_s1032"/>
          <p:cNvSpPr>
            <a:spLocks noChangeArrowheads="1"/>
          </p:cNvSpPr>
          <p:nvPr/>
        </p:nvSpPr>
        <p:spPr bwMode="auto">
          <a:xfrm>
            <a:off x="0" y="3810000"/>
            <a:ext cx="1752600" cy="381000"/>
          </a:xfrm>
          <a:prstGeom prst="roundRect">
            <a:avLst>
              <a:gd name="adj" fmla="val 16667"/>
            </a:avLst>
          </a:prstGeom>
          <a:solidFill>
            <a:srgbClr val="000080"/>
          </a:solidFill>
          <a:ln w="9525">
            <a:solidFill>
              <a:schemeClr val="tx1"/>
            </a:solidFill>
            <a:round/>
            <a:headEnd/>
            <a:tailEnd/>
          </a:ln>
        </p:spPr>
        <p:txBody>
          <a:bodyPr wrap="none" lIns="0" tIns="0" rIns="0" bIns="0" anchor="ctr"/>
          <a:lstStyle/>
          <a:p>
            <a:pPr algn="ctr"/>
            <a:r>
              <a:rPr lang="en-US" sz="1600" baseline="30000">
                <a:solidFill>
                  <a:schemeClr val="bg1"/>
                </a:solidFill>
              </a:rPr>
              <a:t> </a:t>
            </a:r>
            <a:r>
              <a:rPr lang="en-US" sz="1800" b="1">
                <a:solidFill>
                  <a:schemeClr val="bg1"/>
                </a:solidFill>
              </a:rPr>
              <a:t>S</a:t>
            </a:r>
            <a:r>
              <a:rPr lang="en-US" sz="1600">
                <a:solidFill>
                  <a:schemeClr val="bg1"/>
                </a:solidFill>
              </a:rPr>
              <a:t>tructural Dynamics</a:t>
            </a:r>
            <a:endParaRPr lang="en-US" sz="1600" baseline="30000">
              <a:solidFill>
                <a:schemeClr val="bg1"/>
              </a:solidFill>
            </a:endParaRPr>
          </a:p>
        </p:txBody>
      </p:sp>
      <p:sp>
        <p:nvSpPr>
          <p:cNvPr id="21" name="Rectangle 20"/>
          <p:cNvSpPr/>
          <p:nvPr/>
        </p:nvSpPr>
        <p:spPr bwMode="auto">
          <a:xfrm>
            <a:off x="6420224" y="8965"/>
            <a:ext cx="1193800" cy="304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halet-LondonNineteenEighty" charset="0"/>
              </a:rPr>
              <a:t>Old days!</a:t>
            </a:r>
            <a:endParaRPr kumimoji="0" lang="en-US" sz="1600" b="0" i="0" u="none" strike="noStrike" cap="none" normalizeH="0" baseline="0" dirty="0">
              <a:ln>
                <a:noFill/>
              </a:ln>
              <a:solidFill>
                <a:schemeClr val="tx1"/>
              </a:solidFill>
              <a:effectLst/>
              <a:latin typeface="Chalet-LondonNineteenEighty" charset="0"/>
            </a:endParaRPr>
          </a:p>
        </p:txBody>
      </p:sp>
    </p:spTree>
    <p:extLst>
      <p:ext uri="{BB962C8B-B14F-4D97-AF65-F5344CB8AC3E}">
        <p14:creationId xmlns:p14="http://schemas.microsoft.com/office/powerpoint/2010/main" val="1263103263"/>
      </p:ext>
    </p:extLst>
  </p:cSld>
  <p:clrMapOvr>
    <a:masterClrMapping/>
  </p:clrMapOvr>
  <p:transition>
    <p:random/>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0$&#10;\end{document}&#10;"/>
  <p:tag name="EXTERNALNAME" val="txp_fig"/>
  <p:tag name="BLEND" val="False"/>
  <p:tag name="TRANSPARENT" val="False"/>
  <p:tag name="KEEPFILES" val="False"/>
  <p:tag name="DEBUGPAUSE" val="False"/>
  <p:tag name="RESOLUTION" val="1200"/>
  <p:tag name="TIMEOUT" val="(none)"/>
  <p:tag name="BOXWIDTH" val="412"/>
  <p:tag name="BOXHEIGHT" val="367"/>
  <p:tag name="BOXFONT" val="10"/>
  <p:tag name="BOXWRAP" val="False"/>
  <p:tag name="WORKAROUNDTRANSPARENCYBUG" val="False"/>
  <p:tag name="ALLOWFONTSUBSTITUTION" val="False"/>
  <p:tag name="BITMAPFORMAT" val="pngmono"/>
  <p:tag name="ORIGWIDTH" val="85"/>
  <p:tag name="PICTUREFILESIZE" val="4119"/>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olve for: $x(t); \frac{dx}{dp}$&#10;\end{document}&#10;"/>
  <p:tag name="EXTERNALNAME" val="txp_fig"/>
  <p:tag name="BLEND" val="False"/>
  <p:tag name="TRANSPARENT" val="False"/>
  <p:tag name="KEEPFILES" val="False"/>
  <p:tag name="DEBUGPAUSE" val="False"/>
  <p:tag name="RESOLUTION" val="1200"/>
  <p:tag name="TIMEOUT" val="(none)"/>
  <p:tag name="BOXWIDTH" val="412"/>
  <p:tag name="BOXHEIGHT" val="367"/>
  <p:tag name="BOXFONT" val="10"/>
  <p:tag name="BOXWRAP" val="False"/>
  <p:tag name="WORKAROUNDTRANSPARENCYBUG" val="False"/>
  <p:tag name="ALLOWFONTSUBSTITUTION" val="False"/>
  <p:tag name="BITMAPFORMAT" val="pngmono"/>
  <p:tag name="ORIGWIDTH" val="172"/>
  <p:tag name="PICTUREFILESIZE" val="11114"/>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dot{x}, x, p, t)=0$&#10;\end{document}&#10;"/>
  <p:tag name="EXTERNALNAME" val="txp_fig"/>
  <p:tag name="BLEND" val="False"/>
  <p:tag name="TRANSPARENT" val="False"/>
  <p:tag name="KEEPFILES" val="False"/>
  <p:tag name="DEBUGPAUSE" val="False"/>
  <p:tag name="RESOLUTION" val="1200"/>
  <p:tag name="TIMEOUT" val="(none)"/>
  <p:tag name="BOXWIDTH" val="412"/>
  <p:tag name="BOXHEIGHT" val="367"/>
  <p:tag name="BOXFONT" val="10"/>
  <p:tag name="BOXWRAP" val="False"/>
  <p:tag name="WORKAROUNDTRANSPARENCYBUG" val="False"/>
  <p:tag name="ALLOWFONTSUBSTITUTION" val="False"/>
  <p:tag name="BITMAPFORMAT" val="pngmono"/>
  <p:tag name="ORIGWIDTH" val="144"/>
  <p:tag name="PICTUREFILESIZE" val="7344"/>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olve for: $(x,p); \frac{dx}{dp}$&#10;\end{document}&#10;"/>
  <p:tag name="EXTERNALNAME" val="txp_fig"/>
  <p:tag name="BLEND" val="False"/>
  <p:tag name="TRANSPARENT" val="False"/>
  <p:tag name="KEEPFILES" val="False"/>
  <p:tag name="DEBUGPAUSE" val="False"/>
  <p:tag name="RESOLUTION" val="1200"/>
  <p:tag name="TIMEOUT" val="(none)"/>
  <p:tag name="BOXWIDTH" val="412"/>
  <p:tag name="BOXHEIGHT" val="367"/>
  <p:tag name="BOXFONT" val="10"/>
  <p:tag name="BOXWRAP" val="False"/>
  <p:tag name="WORKAROUNDTRANSPARENCYBUG" val="False"/>
  <p:tag name="ALLOWFONTSUBSTITUTION" val="False"/>
  <p:tag name="BITMAPFORMAT" val="pngmono"/>
  <p:tag name="ORIGWIDTH" val="185"/>
  <p:tag name="PICTUREFILESIZE" val="11903"/>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olve for: $X=(x,p)$&#10;\end{document}&#10;"/>
  <p:tag name="EXTERNALNAME" val="txp_fig"/>
  <p:tag name="BLEND" val="False"/>
  <p:tag name="TRANSPARENT" val="False"/>
  <p:tag name="KEEPFILES" val="False"/>
  <p:tag name="DEBUGPAUSE" val="False"/>
  <p:tag name="RESOLUTION" val="1200"/>
  <p:tag name="TIMEOUT" val="(none)"/>
  <p:tag name="BOXWIDTH" val="412"/>
  <p:tag name="BOXHEIGHT" val="367"/>
  <p:tag name="BOXFONT" val="10"/>
  <p:tag name="BOXWRAP" val="False"/>
  <p:tag name="WORKAROUNDTRANSPARENCYBUG" val="False"/>
  <p:tag name="ALLOWFONTSUBSTITUTION" val="False"/>
  <p:tag name="BITMAPFORMAT" val="pngmono"/>
  <p:tag name="ORIGWIDTH" val="202"/>
  <p:tag name="PICTUREFILESIZE" val="9800"/>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 = \left[ \begin{array}{c}f(x,p)\\ \left[Real(\lambda)\right] \end{array} \right] =0$&#10;\end{document}&#10;"/>
  <p:tag name="EXTERNALNAME" val="txp_fig"/>
  <p:tag name="BLEND" val="False"/>
  <p:tag name="TRANSPARENT" val="False"/>
  <p:tag name="KEEPFILES" val="False"/>
  <p:tag name="DEBUGPAUSE" val="False"/>
  <p:tag name="RESOLUTION" val="1200"/>
  <p:tag name="TIMEOUT" val="(none)"/>
  <p:tag name="BOXWIDTH" val="412"/>
  <p:tag name="BOXHEIGHT" val="367"/>
  <p:tag name="BOXFONT" val="10"/>
  <p:tag name="BOXWRAP" val="False"/>
  <p:tag name="WORKAROUNDTRANSPARENCYBUG" val="False"/>
  <p:tag name="ALLOWFONTSUBSTITUTION" val="False"/>
  <p:tag name="BITMAPFORMAT" val="pngmono"/>
  <p:tag name="ORIGWIDTH" val="253"/>
  <p:tag name="PICTUREFILESIZE" val="18033"/>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 = \left[ \begin{array}{c}f(x,p)\\ h(x,p) \end{array} \right] =0$&#10;\end{document}&#10;"/>
  <p:tag name="EXTERNALNAME" val="txp_fig"/>
  <p:tag name="BLEND" val="False"/>
  <p:tag name="TRANSPARENT" val="False"/>
  <p:tag name="KEEPFILES" val="False"/>
  <p:tag name="DEBUGPAUSE" val="False"/>
  <p:tag name="RESOLUTION" val="1200"/>
  <p:tag name="TIMEOUT" val="(none)"/>
  <p:tag name="BOXWIDTH" val="412"/>
  <p:tag name="BOXHEIGHT" val="367"/>
  <p:tag name="BOXFONT" val="10"/>
  <p:tag name="BOXWRAP" val="False"/>
  <p:tag name="WORKAROUNDTRANSPARENCYBUG" val="False"/>
  <p:tag name="ALLOWFONTSUBSTITUTION" val="False"/>
  <p:tag name="BITMAPFORMAT" val="pngmono"/>
  <p:tag name="ORIGWIDTH" val="227"/>
  <p:tag name="PICTUREFILESIZE" val="16290"/>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 = \left[ \begin{array}{c}f(x,p)\\ Re(\lambda) \end{array} \right] =0$&#10;\end{document}&#10;"/>
  <p:tag name="EXTERNALNAME" val="txp_fig"/>
  <p:tag name="BLEND" val="False"/>
  <p:tag name="TRANSPARENT" val="False"/>
  <p:tag name="KEEPFILES" val="False"/>
  <p:tag name="DEBUGPAUSE" val="False"/>
  <p:tag name="RESOLUTION" val="1200"/>
  <p:tag name="TIMEOUT" val="(none)"/>
  <p:tag name="BOXWIDTH" val="412"/>
  <p:tag name="BOXHEIGHT" val="367"/>
  <p:tag name="BOXFONT" val="10"/>
  <p:tag name="BOXWRAP" val="False"/>
  <p:tag name="WORKAROUNDTRANSPARENCYBUG" val="False"/>
  <p:tag name="ALLOWFONTSUBSTITUTION" val="False"/>
  <p:tag name="BITMAPFORMAT" val="pngmono"/>
  <p:tag name="ORIGWIDTH" val="227"/>
  <p:tag name="PICTUREFILESIZE" val="15903"/>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Jz=\lambda Mz$&#10;\end{document}&#10;"/>
  <p:tag name="EXTERNALNAME" val="txp_fig"/>
  <p:tag name="BLEND" val="False"/>
  <p:tag name="TRANSPARENT" val="False"/>
  <p:tag name="KEEPFILES" val="False"/>
  <p:tag name="DEBUGPAUSE" val="False"/>
  <p:tag name="RESOLUTION" val="1200"/>
  <p:tag name="TIMEOUT" val="(none)"/>
  <p:tag name="BOXWIDTH" val="412"/>
  <p:tag name="BOXHEIGHT" val="367"/>
  <p:tag name="BOXFONT" val="10"/>
  <p:tag name="BOXWRAP" val="False"/>
  <p:tag name="WORKAROUNDTRANSPARENCYBUG" val="False"/>
  <p:tag name="ALLOWFONTSUBSTITUTION" val="False"/>
  <p:tag name="BITMAPFORMAT" val="pngmono"/>
  <p:tag name="ORIGWIDTH" val="99"/>
  <p:tag name="PICTUREFILESIZE" val="4893"/>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p)=0$&#10;\end{document}&#10;"/>
  <p:tag name="EXTERNALNAME" val="txp_fig"/>
  <p:tag name="BLEND" val="False"/>
  <p:tag name="TRANSPARENT" val="False"/>
  <p:tag name="KEEPFILES" val="False"/>
  <p:tag name="DEBUGPAUSE" val="False"/>
  <p:tag name="RESOLUTION" val="1200"/>
  <p:tag name="TIMEOUT" val="(none)"/>
  <p:tag name="BOXWIDTH" val="412"/>
  <p:tag name="BOXHEIGHT" val="367"/>
  <p:tag name="BOXFONT" val="10"/>
  <p:tag name="BOXWRAP" val="False"/>
  <p:tag name="WORKAROUNDTRANSPARENCYBUG" val="False"/>
  <p:tag name="ALLOWFONTSUBSTITUTION" val="False"/>
  <p:tag name="BITMAPFORMAT" val="pngmono"/>
  <p:tag name="ORIGWIDTH" val="105"/>
  <p:tag name="PICTUREFILESIZE" val="5306"/>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mbox{minimize } g(x,p) \mbox{ subject to } f(x,p)=0$&#10;\end{document}&#10;"/>
  <p:tag name="EXTERNALNAME" val="txp_fig"/>
  <p:tag name="BLEND" val="False"/>
  <p:tag name="TRANSPARENT" val="False"/>
  <p:tag name="KEEPFILES" val="False"/>
  <p:tag name="DEBUGPAUSE" val="False"/>
  <p:tag name="RESOLUTION" val="1200"/>
  <p:tag name="TIMEOUT" val="(none)"/>
  <p:tag name="BOXWIDTH" val="412"/>
  <p:tag name="BOXHEIGHT" val="367"/>
  <p:tag name="BOXFONT" val="10"/>
  <p:tag name="BOXWRAP" val="False"/>
  <p:tag name="WORKAROUNDTRANSPARENCYBUG" val="False"/>
  <p:tag name="ALLOWFONTSUBSTITUTION" val="False"/>
  <p:tag name="BITMAPFORMAT" val="pngmono"/>
  <p:tag name="ORIGWIDTH" val="381"/>
  <p:tag name="PICTUREFILESIZE" val="17423"/>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xi),\xi)=0$&#10;\end{document}&#10;"/>
  <p:tag name="EXTERNALNAME" val="txp_fig"/>
  <p:tag name="BLEND" val="False"/>
  <p:tag name="TRANSPARENT" val="False"/>
  <p:tag name="KEEPFILES" val="False"/>
  <p:tag name="DEBUGPAUSE" val="False"/>
  <p:tag name="RESOLUTION" val="1200"/>
  <p:tag name="TIMEOUT" val="(none)"/>
  <p:tag name="BOXWIDTH" val="412"/>
  <p:tag name="BOXHEIGHT" val="367"/>
  <p:tag name="BOXFONT" val="10"/>
  <p:tag name="BOXWRAP" val="False"/>
  <p:tag name="WORKAROUNDTRANSPARENCYBUG" val="False"/>
  <p:tag name="ALLOWFONTSUBSTITUTION" val="False"/>
  <p:tag name="BITMAPFORMAT" val="pngmono"/>
  <p:tag name="ORIGWIDTH" val="134"/>
  <p:tag name="PICTUREFILESIZE" val="7504"/>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olve for: $x$&#10;\end{document}&#10;"/>
  <p:tag name="EXTERNALNAME" val="txp_fig"/>
  <p:tag name="BLEND" val="False"/>
  <p:tag name="TRANSPARENT" val="False"/>
  <p:tag name="KEEPFILES" val="False"/>
  <p:tag name="DEBUGPAUSE" val="False"/>
  <p:tag name="RESOLUTION" val="1200"/>
  <p:tag name="TIMEOUT" val="(none)"/>
  <p:tag name="BOXWIDTH" val="412"/>
  <p:tag name="BOXHEIGHT" val="367"/>
  <p:tag name="BOXFONT" val="10"/>
  <p:tag name="BOXWRAP" val="False"/>
  <p:tag name="WORKAROUNDTRANSPARENCYBUG" val="False"/>
  <p:tag name="ALLOWFONTSUBSTITUTION" val="False"/>
  <p:tag name="BITMAPFORMAT" val="pngmono"/>
  <p:tag name="ORIGWIDTH" val="114"/>
  <p:tag name="PICTUREFILESIZE" val="5251"/>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olve for: $(\lambda, z)$&#10;\end{document}&#10;"/>
  <p:tag name="EXTERNALNAME" val="txp_fig"/>
  <p:tag name="BLEND" val="False"/>
  <p:tag name="TRANSPARENT" val="False"/>
  <p:tag name="KEEPFILES" val="False"/>
  <p:tag name="DEBUGPAUSE" val="False"/>
  <p:tag name="RESOLUTION" val="1200"/>
  <p:tag name="TIMEOUT" val="(none)"/>
  <p:tag name="BOXWIDTH" val="412"/>
  <p:tag name="BOXHEIGHT" val="367"/>
  <p:tag name="BOXFONT" val="10"/>
  <p:tag name="BOXWRAP" val="False"/>
  <p:tag name="WORKAROUNDTRANSPARENCYBUG" val="False"/>
  <p:tag name="ALLOWFONTSUBSTITUTION" val="False"/>
  <p:tag name="BITMAPFORMAT" val="pngmono"/>
  <p:tag name="ORIGWIDTH" val="152"/>
  <p:tag name="PICTUREFILESIZE" val="8058"/>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olve for: $x(\xi)$&#10;\end{document}&#10;"/>
  <p:tag name="EXTERNALNAME" val="txp_fig"/>
  <p:tag name="BLEND" val="False"/>
  <p:tag name="TRANSPARENT" val="False"/>
  <p:tag name="KEEPFILES" val="False"/>
  <p:tag name="DEBUGPAUSE" val="False"/>
  <p:tag name="RESOLUTION" val="1200"/>
  <p:tag name="TIMEOUT" val="(none)"/>
  <p:tag name="BOXWIDTH" val="412"/>
  <p:tag name="BOXHEIGHT" val="367"/>
  <p:tag name="BOXFONT" val="10"/>
  <p:tag name="BOXWRAP" val="False"/>
  <p:tag name="WORKAROUNDTRANSPARENCYBUG" val="False"/>
  <p:tag name="ALLOWFONTSUBSTITUTION" val="False"/>
  <p:tag name="BITMAPFORMAT" val="pngmono"/>
  <p:tag name="ORIGWIDTH" val="142"/>
  <p:tag name="PICTUREFILESIZE" val="7820"/>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olve for: $(x,p, g_{min})$&#10;\end{document}&#10;"/>
  <p:tag name="EXTERNALNAME" val="txp_fig"/>
  <p:tag name="BLEND" val="False"/>
  <p:tag name="TRANSPARENT" val="False"/>
  <p:tag name="KEEPFILES" val="False"/>
  <p:tag name="DEBUGPAUSE" val="False"/>
  <p:tag name="RESOLUTION" val="1200"/>
  <p:tag name="TIMEOUT" val="(none)"/>
  <p:tag name="BOXWIDTH" val="412"/>
  <p:tag name="BOXHEIGHT" val="367"/>
  <p:tag name="BOXFONT" val="10"/>
  <p:tag name="BOXWRAP" val="False"/>
  <p:tag name="WORKAROUNDTRANSPARENCYBUG" val="False"/>
  <p:tag name="ALLOWFONTSUBSTITUTION" val="False"/>
  <p:tag name="BITMAPFORMAT" val="pngmono"/>
  <p:tag name="ORIGWIDTH" val="204"/>
  <p:tag name="PICTUREFILESIZE" val="11094"/>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halet-LondonNineteenEighty"/>
        <a:ea typeface=""/>
        <a:cs typeface=""/>
      </a:majorFont>
      <a:minorFont>
        <a:latin typeface="Chalet-LondonNineteenEighty"/>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halet-LondonNineteenEighty"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halet-LondonNineteenEighty"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9276</TotalTime>
  <Words>2299</Words>
  <Application>Microsoft Office PowerPoint</Application>
  <PresentationFormat>On-screen Show (4:3)</PresentationFormat>
  <Paragraphs>531</Paragraphs>
  <Slides>33</Slides>
  <Notes>29</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5" baseType="lpstr">
      <vt:lpstr>Blank Presentation</vt:lpstr>
      <vt:lpstr>Equation</vt:lpstr>
      <vt:lpstr>Investigating Trilinos Integration with MFIX</vt:lpstr>
      <vt:lpstr>Supercomputers</vt:lpstr>
      <vt:lpstr>PowerPoint Presentation</vt:lpstr>
      <vt:lpstr>PowerPoint Presentation</vt:lpstr>
      <vt:lpstr>HPC Experience</vt:lpstr>
      <vt:lpstr>Developed in-house codes</vt:lpstr>
      <vt:lpstr>Incompressible Flows</vt:lpstr>
      <vt:lpstr>Compressible Flows</vt:lpstr>
      <vt:lpstr>Mesh and Membrane</vt:lpstr>
      <vt:lpstr>Flow distributors, temperature profile Nanofluid (modeled as Eulerian approach)</vt:lpstr>
      <vt:lpstr>High order scheme for Thermocline Advection</vt:lpstr>
      <vt:lpstr>Problem Definition</vt:lpstr>
      <vt:lpstr>PowerPoint Presentation</vt:lpstr>
      <vt:lpstr>PowerPoint Presentation</vt:lpstr>
      <vt:lpstr>PowerPoint Presentation</vt:lpstr>
      <vt:lpstr>MFiX Eqs &amp; Schemes (From MFiX reports) Rogers, Syamlal, O’Brien</vt:lpstr>
      <vt:lpstr>MFiX Eqs &amp; Schemes (From MFiX reports) Rogers, Syamlal, O’Brien</vt:lpstr>
      <vt:lpstr>MFiX Eqs &amp; Schemes (From MFiX reports) Rogers, Syamlal, O’Brien</vt:lpstr>
      <vt:lpstr>MFiX</vt:lpstr>
      <vt:lpstr>MFiX</vt:lpstr>
      <vt:lpstr>Trilinos</vt:lpstr>
      <vt:lpstr>Target Platforms</vt:lpstr>
      <vt:lpstr>Evolving Trilinos Solution</vt:lpstr>
      <vt:lpstr>Evolving Trilinos Solution</vt:lpstr>
      <vt:lpstr>Trilinos Strategic Goals</vt:lpstr>
      <vt:lpstr>Trilinos Packages</vt:lpstr>
      <vt:lpstr>Trilinos Package Summary http://trilinos.sandia.gov</vt:lpstr>
      <vt:lpstr>PowerPoint Presentation</vt:lpstr>
      <vt:lpstr>PowerPoint Presentation</vt:lpstr>
      <vt:lpstr>HPC/Cloud/GPU</vt:lpstr>
      <vt:lpstr>HPC/Cloud/GPU</vt:lpstr>
      <vt:lpstr>Next Gen MFiX</vt:lpstr>
      <vt:lpstr>PowerPoint Presentation</vt:lpstr>
    </vt:vector>
  </TitlesOfParts>
  <Company>UTEP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ISS/CETaL Powerpoint</dc:title>
  <dc:subject>Campus Powerpoint Template</dc:subject>
  <dc:creator>UTEP</dc:creator>
  <cp:lastModifiedBy>Kumar, Vinod</cp:lastModifiedBy>
  <cp:revision>130</cp:revision>
  <dcterms:created xsi:type="dcterms:W3CDTF">2009-01-28T18:04:48Z</dcterms:created>
  <dcterms:modified xsi:type="dcterms:W3CDTF">2014-08-06T06:29:48Z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Description0">
    <vt:lpwstr>Powerpoint presentation template for ISS/CETaL workshops</vt:lpwstr>
  </property>
</Properties>
</file>