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0"/>
  </p:notesMasterIdLst>
  <p:sldIdLst>
    <p:sldId id="256" r:id="rId3"/>
    <p:sldId id="258" r:id="rId4"/>
    <p:sldId id="295" r:id="rId5"/>
    <p:sldId id="286" r:id="rId6"/>
    <p:sldId id="287" r:id="rId7"/>
    <p:sldId id="296" r:id="rId8"/>
    <p:sldId id="259" r:id="rId9"/>
    <p:sldId id="284" r:id="rId10"/>
    <p:sldId id="268" r:id="rId11"/>
    <p:sldId id="288" r:id="rId12"/>
    <p:sldId id="276" r:id="rId13"/>
    <p:sldId id="283" r:id="rId14"/>
    <p:sldId id="278" r:id="rId15"/>
    <p:sldId id="289" r:id="rId16"/>
    <p:sldId id="297" r:id="rId17"/>
    <p:sldId id="299" r:id="rId18"/>
    <p:sldId id="291" r:id="rId19"/>
    <p:sldId id="300" r:id="rId20"/>
    <p:sldId id="293" r:id="rId21"/>
    <p:sldId id="277" r:id="rId22"/>
    <p:sldId id="294" r:id="rId23"/>
    <p:sldId id="260" r:id="rId24"/>
    <p:sldId id="261" r:id="rId25"/>
    <p:sldId id="298" r:id="rId26"/>
    <p:sldId id="282" r:id="rId27"/>
    <p:sldId id="281" r:id="rId28"/>
    <p:sldId id="30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99"/>
    <a:srgbClr val="9966FF"/>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5797" autoAdjust="0"/>
  </p:normalViewPr>
  <p:slideViewPr>
    <p:cSldViewPr showGuides="1">
      <p:cViewPr>
        <p:scale>
          <a:sx n="66" d="100"/>
          <a:sy n="66" d="100"/>
        </p:scale>
        <p:origin x="-726" y="-132"/>
      </p:cViewPr>
      <p:guideLst>
        <p:guide orient="horz" pos="336"/>
        <p:guide pos="412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EBB6FF-53DC-4932-BB62-6BC7DC8299C5}" type="datetimeFigureOut">
              <a:rPr lang="en-US" smtClean="0"/>
              <a:pPr/>
              <a:t>8/5/2014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1D7496-8ED0-4D7F-AC92-D84C7E9921B5}" type="slidenum">
              <a:rPr lang="en-US" smtClean="0"/>
              <a:pPr/>
              <a:t>‹#›</a:t>
            </a:fld>
            <a:endParaRPr lang="en-US"/>
          </a:p>
        </p:txBody>
      </p:sp>
    </p:spTree>
    <p:extLst>
      <p:ext uri="{BB962C8B-B14F-4D97-AF65-F5344CB8AC3E}">
        <p14:creationId xmlns="" xmlns:p14="http://schemas.microsoft.com/office/powerpoint/2010/main" val="77742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koch-glitsch.com/defaul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a:t>
            </a:fld>
            <a:endParaRPr lang="en-US"/>
          </a:p>
        </p:txBody>
      </p:sp>
    </p:spTree>
    <p:extLst>
      <p:ext uri="{BB962C8B-B14F-4D97-AF65-F5344CB8AC3E}">
        <p14:creationId xmlns="" xmlns:p14="http://schemas.microsoft.com/office/powerpoint/2010/main" val="35652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kern="0" dirty="0">
                <a:latin typeface="Calibri" pitchFamily="34" charset="0"/>
              </a:rPr>
              <a:t>For Fixed Q = 1.053</a:t>
            </a:r>
            <a:r>
              <a:rPr lang="en-US" b="1" kern="0" dirty="0">
                <a:latin typeface="Calibri" pitchFamily="34" charset="0"/>
                <a:sym typeface="Symbol"/>
              </a:rPr>
              <a:t></a:t>
            </a:r>
            <a:r>
              <a:rPr lang="en-US" b="1" kern="0" dirty="0">
                <a:latin typeface="Calibri" pitchFamily="34" charset="0"/>
              </a:rPr>
              <a:t>10</a:t>
            </a:r>
            <a:r>
              <a:rPr lang="en-US" b="1" kern="0" baseline="30000" dirty="0">
                <a:latin typeface="Calibri" pitchFamily="34" charset="0"/>
              </a:rPr>
              <a:t>-5</a:t>
            </a:r>
            <a:r>
              <a:rPr lang="en-US" b="1" kern="0" dirty="0">
                <a:latin typeface="Calibri" pitchFamily="34" charset="0"/>
              </a:rPr>
              <a:t> m</a:t>
            </a:r>
            <a:r>
              <a:rPr lang="en-US" b="1" kern="0" baseline="30000" dirty="0">
                <a:latin typeface="Calibri" pitchFamily="34" charset="0"/>
              </a:rPr>
              <a:t>3</a:t>
            </a:r>
            <a:r>
              <a:rPr lang="en-US" b="1" kern="0" dirty="0">
                <a:latin typeface="Calibri" pitchFamily="34" charset="0"/>
              </a:rPr>
              <a:t>/s.  </a:t>
            </a:r>
            <a:r>
              <a:rPr lang="en-US" b="1" dirty="0"/>
              <a:t>We = 0.81 – 1.5</a:t>
            </a:r>
          </a:p>
          <a:p>
            <a:pPr defTabSz="931774">
              <a:defRPr/>
            </a:pPr>
            <a:endParaRPr lang="en-US" b="1" dirty="0"/>
          </a:p>
          <a:p>
            <a:r>
              <a:rPr lang="en-US" dirty="0"/>
              <a:t>Surface tension have significant impact of thickness</a:t>
            </a:r>
          </a:p>
          <a:p>
            <a:endParaRPr lang="en-US" dirty="0"/>
          </a:p>
          <a:p>
            <a:r>
              <a:rPr lang="en-US" dirty="0"/>
              <a:t>The flow rate is chosen in such way that plate gets fully wetted for all cases</a:t>
            </a:r>
          </a:p>
          <a:p>
            <a:r>
              <a:rPr lang="en-US" dirty="0"/>
              <a:t>The time for getting fully wetted plate increases with solvent viscosity.</a:t>
            </a:r>
          </a:p>
          <a:p>
            <a:r>
              <a:rPr lang="en-US" sz="1100" b="1" dirty="0"/>
              <a:t>Film thick was computed at a cross-section sufficient away from the inlet</a:t>
            </a:r>
          </a:p>
          <a:p>
            <a:r>
              <a:rPr lang="en-US" dirty="0"/>
              <a:t>The film thickness decreases with increased </a:t>
            </a:r>
            <a:r>
              <a:rPr lang="en-US" dirty="0" err="1"/>
              <a:t>Ka</a:t>
            </a:r>
            <a:r>
              <a:rPr lang="en-US" dirty="0"/>
              <a:t> (increasing </a:t>
            </a:r>
            <a:r>
              <a:rPr lang="en-US" dirty="0" err="1"/>
              <a:t>Ka</a:t>
            </a:r>
            <a:r>
              <a:rPr lang="en-US" dirty="0"/>
              <a:t> corresponds to reducing solvent viscosity)</a:t>
            </a:r>
          </a:p>
          <a:p>
            <a:endParaRPr lang="en-US" dirty="0">
              <a:solidFill>
                <a:srgbClr val="009900"/>
              </a:solidFill>
            </a:endParaRPr>
          </a:p>
          <a:p>
            <a:r>
              <a:rPr lang="en-US" dirty="0"/>
              <a:t>A plot of indicated scaling shows the excellent match.  Note that computation of film thickness in classical </a:t>
            </a:r>
            <a:r>
              <a:rPr lang="en-US" dirty="0" err="1"/>
              <a:t>Nusselt</a:t>
            </a:r>
            <a:r>
              <a:rPr lang="en-US" dirty="0"/>
              <a:t> theory does not account the surface tension. The surface tension is an important fluid property that dictates the shape of liquid-gas interface</a:t>
            </a:r>
          </a:p>
          <a:p>
            <a:endParaRPr lang="en-US" dirty="0">
              <a:solidFill>
                <a:srgbClr val="009900"/>
              </a:solidFill>
            </a:endParaRPr>
          </a:p>
          <a:p>
            <a:r>
              <a:rPr lang="en-US" dirty="0">
                <a:solidFill>
                  <a:srgbClr val="009900"/>
                </a:solidFill>
              </a:rPr>
              <a:t>Excellent </a:t>
            </a:r>
            <a:r>
              <a:rPr lang="en-US" dirty="0">
                <a:solidFill>
                  <a:schemeClr val="accent1">
                    <a:lumMod val="75000"/>
                  </a:schemeClr>
                </a:solidFill>
              </a:rPr>
              <a:t>matching with </a:t>
            </a:r>
            <a:r>
              <a:rPr lang="en-US" dirty="0" err="1">
                <a:solidFill>
                  <a:schemeClr val="accent1">
                    <a:lumMod val="75000"/>
                  </a:schemeClr>
                </a:solidFill>
              </a:rPr>
              <a:t>Nusselt</a:t>
            </a:r>
            <a:r>
              <a:rPr lang="en-US" dirty="0">
                <a:solidFill>
                  <a:schemeClr val="accent1">
                    <a:lumMod val="75000"/>
                  </a:schemeClr>
                </a:solidFill>
              </a:rPr>
              <a:t> theory</a:t>
            </a:r>
          </a:p>
          <a:p>
            <a:pPr defTabSz="931774">
              <a:defRPr/>
            </a:pPr>
            <a:endParaRPr lang="en-US" b="1" dirty="0">
              <a:latin typeface="Times New Roman"/>
              <a:ea typeface="Calibri"/>
              <a:cs typeface="Times New Roman"/>
            </a:endParaRPr>
          </a:p>
          <a:p>
            <a:pPr defTabSz="931774">
              <a:defRPr/>
            </a:pPr>
            <a:r>
              <a:rPr lang="en-US" b="1" dirty="0">
                <a:latin typeface="Times New Roman"/>
                <a:ea typeface="Calibri"/>
                <a:cs typeface="Times New Roman"/>
              </a:rPr>
              <a:t>Figure 5:</a:t>
            </a:r>
            <a:r>
              <a:rPr lang="en-US" dirty="0">
                <a:latin typeface="Times New Roman"/>
                <a:ea typeface="Calibri"/>
                <a:cs typeface="Times New Roman"/>
              </a:rPr>
              <a:t> (b) Comparison of the computed film thickness with </a:t>
            </a:r>
            <a:r>
              <a:rPr lang="en-US" dirty="0" err="1">
                <a:latin typeface="Times New Roman"/>
                <a:ea typeface="Calibri"/>
                <a:cs typeface="Times New Roman"/>
              </a:rPr>
              <a:t>Nusselt</a:t>
            </a:r>
            <a:r>
              <a:rPr lang="en-US" dirty="0">
                <a:latin typeface="Times New Roman"/>
                <a:ea typeface="Calibri"/>
                <a:cs typeface="Times New Roman"/>
              </a:rPr>
              <a:t> theory (1916) at different </a:t>
            </a:r>
            <a:r>
              <a:rPr lang="en-US" dirty="0" err="1">
                <a:latin typeface="Times New Roman"/>
                <a:ea typeface="Calibri"/>
                <a:cs typeface="Times New Roman"/>
              </a:rPr>
              <a:t>Kapitza</a:t>
            </a:r>
            <a:r>
              <a:rPr lang="en-US" dirty="0">
                <a:latin typeface="Times New Roman"/>
                <a:ea typeface="Calibri"/>
                <a:cs typeface="Times New Roman"/>
              </a:rPr>
              <a:t> numbers (</a:t>
            </a:r>
            <a:r>
              <a:rPr lang="en-US" i="1" dirty="0" err="1">
                <a:latin typeface="Times New Roman"/>
                <a:ea typeface="Calibri"/>
                <a:cs typeface="Times New Roman"/>
              </a:rPr>
              <a:t>Ka</a:t>
            </a:r>
            <a:r>
              <a:rPr lang="en-US" dirty="0">
                <a:latin typeface="Times New Roman"/>
                <a:ea typeface="Calibri"/>
                <a:cs typeface="Times New Roman"/>
              </a:rPr>
              <a:t>). The lower value of the </a:t>
            </a:r>
            <a:r>
              <a:rPr lang="en-US" dirty="0" err="1">
                <a:latin typeface="Times New Roman"/>
                <a:ea typeface="Calibri"/>
                <a:cs typeface="Times New Roman"/>
              </a:rPr>
              <a:t>Kapitza</a:t>
            </a:r>
            <a:r>
              <a:rPr lang="en-US" dirty="0">
                <a:latin typeface="Times New Roman"/>
                <a:ea typeface="Calibri"/>
                <a:cs typeface="Times New Roman"/>
              </a:rPr>
              <a:t> number corresponds to highly viscous solvent. (c) Scaling of the film thickness with </a:t>
            </a:r>
            <a:r>
              <a:rPr lang="en-US" i="1" dirty="0" err="1">
                <a:latin typeface="Times New Roman"/>
                <a:ea typeface="Calibri"/>
                <a:cs typeface="Times New Roman"/>
              </a:rPr>
              <a:t>Ka</a:t>
            </a:r>
            <a:r>
              <a:rPr lang="en-US" i="1" dirty="0">
                <a:latin typeface="Times New Roman"/>
                <a:ea typeface="Calibri"/>
                <a:cs typeface="Times New Roman"/>
              </a:rPr>
              <a:t> </a:t>
            </a:r>
            <a:r>
              <a:rPr lang="en-US" dirty="0">
                <a:latin typeface="Times New Roman"/>
                <a:ea typeface="Calibri"/>
                <a:cs typeface="Times New Roman"/>
              </a:rPr>
              <a:t>shows relation as  </a:t>
            </a:r>
          </a:p>
          <a:p>
            <a:endParaRPr lang="en-US" dirty="0">
              <a:solidFill>
                <a:schemeClr val="accent1">
                  <a:lumMod val="75000"/>
                </a:schemeClr>
              </a:solidFill>
            </a:endParaRPr>
          </a:p>
          <a:p>
            <a:endParaRPr lang="en-US" dirty="0">
              <a:solidFill>
                <a:schemeClr val="accent1">
                  <a:lumMod val="75000"/>
                </a:schemeClr>
              </a:solidFill>
            </a:endParaRPr>
          </a:p>
          <a:p>
            <a:r>
              <a:rPr lang="en-US" b="1" dirty="0">
                <a:solidFill>
                  <a:srgbClr val="FF0000"/>
                </a:solidFill>
              </a:rPr>
              <a:t>Tested with several Weber number. Shows same scaling for those tested.</a:t>
            </a:r>
          </a:p>
          <a:p>
            <a:r>
              <a:rPr lang="en-US" b="1" dirty="0">
                <a:solidFill>
                  <a:srgbClr val="FF0000"/>
                </a:solidFill>
              </a:rPr>
              <a:t>Higher We results in slightly higher film thickness and more impact on higher viscosity solvents…</a:t>
            </a:r>
          </a:p>
          <a:p>
            <a:endParaRPr lang="en-US" b="1" dirty="0">
              <a:solidFill>
                <a:srgbClr val="FF0000"/>
              </a:solidFill>
            </a:endParaRPr>
          </a:p>
          <a:p>
            <a:r>
              <a:rPr lang="en-US" b="1" dirty="0">
                <a:solidFill>
                  <a:srgbClr val="FF0000"/>
                </a:solidFill>
              </a:rPr>
              <a:t>Tested varying contact angle…next slide</a:t>
            </a:r>
          </a:p>
          <a:p>
            <a:endParaRPr lang="en-US" b="1" dirty="0">
              <a:solidFill>
                <a:srgbClr val="FF0000"/>
              </a:solidFill>
            </a:endParaRPr>
          </a:p>
          <a:p>
            <a:pPr defTabSz="931774">
              <a:defRPr/>
            </a:pPr>
            <a:r>
              <a:rPr lang="en-US" b="1" dirty="0">
                <a:solidFill>
                  <a:srgbClr val="FF0000"/>
                </a:solidFill>
              </a:rPr>
              <a:t>What about inclination angle?</a:t>
            </a:r>
            <a:r>
              <a:rPr lang="en-US" dirty="0"/>
              <a:t> The effects of gravity can be altered by changing the inclination angle and film thickness decreases with increased inclination angle owing to enhanced film velocity. It can be altered by changing the inclination angle of the plate. The initial increment shows significant impact on the film thickens but its effect is not significant after 60</a:t>
            </a:r>
            <a:r>
              <a:rPr lang="en-US" dirty="0">
                <a:sym typeface="Symbol"/>
              </a:rPr>
              <a:t></a:t>
            </a:r>
            <a:r>
              <a:rPr lang="en-US" dirty="0"/>
              <a:t>. the film thickness can be altered by the changing the inclination. As expected, it has significant effect shows inclination angle of the plate  </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C1D7496-8ED0-4D7F-AC92-D84C7E9921B5}" type="slidenum">
              <a:rPr lang="en-US" smtClean="0"/>
              <a:pPr/>
              <a:t>11</a:t>
            </a:fld>
            <a:endParaRPr lang="en-US"/>
          </a:p>
        </p:txBody>
      </p:sp>
    </p:spTree>
    <p:extLst>
      <p:ext uri="{BB962C8B-B14F-4D97-AF65-F5344CB8AC3E}">
        <p14:creationId xmlns="" xmlns:p14="http://schemas.microsoft.com/office/powerpoint/2010/main" val="237722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 tension is responsible for shape of liquid droplets (spherical) which gives minimum surface area for fixed volume. In practice external forces (such as gravity) deform the droplet.. And contact angle is determined by combination of surface tension and external forces..</a:t>
            </a:r>
          </a:p>
          <a:p>
            <a:endParaRPr lang="en-US" dirty="0" smtClean="0"/>
          </a:p>
          <a:p>
            <a:r>
              <a:rPr lang="en-US" dirty="0" smtClean="0"/>
              <a:t>Contact angle on rough surfaces are meaningless</a:t>
            </a:r>
            <a:r>
              <a:rPr lang="en-US" baseline="0" dirty="0" smtClean="0"/>
              <a:t> in terms of Young’s equation… such contact angle are not equivalent to ‘young’s contact angle’,  General conclusion on contact angle hysteresis is that it arises from surface tension or heterogeneity.  For a given solid, measure contact angle do not vary randomly upon changing the testing liquid.  Instead the change of cosine of contact angle versus liquid surface tension varies linearly for a homologous series of liquids..</a:t>
            </a:r>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12</a:t>
            </a:fld>
            <a:endParaRPr lang="en-US"/>
          </a:p>
        </p:txBody>
      </p:sp>
    </p:spTree>
    <p:extLst>
      <p:ext uri="{BB962C8B-B14F-4D97-AF65-F5344CB8AC3E}">
        <p14:creationId xmlns="" xmlns:p14="http://schemas.microsoft.com/office/powerpoint/2010/main" val="1567308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 flow rate 2</a:t>
            </a:r>
            <a:r>
              <a:rPr lang="en-US" b="1" dirty="0">
                <a:sym typeface="Symbol"/>
              </a:rPr>
              <a:t></a:t>
            </a:r>
            <a:r>
              <a:rPr lang="en-US" b="1" dirty="0"/>
              <a:t>10</a:t>
            </a:r>
            <a:r>
              <a:rPr lang="en-US" b="1" baseline="30000" dirty="0"/>
              <a:t>-6</a:t>
            </a:r>
            <a:r>
              <a:rPr lang="en-US" b="1" dirty="0"/>
              <a:t> m</a:t>
            </a:r>
            <a:r>
              <a:rPr lang="en-US" b="1" baseline="30000" dirty="0"/>
              <a:t>3</a:t>
            </a:r>
            <a:r>
              <a:rPr lang="en-US" b="1" dirty="0"/>
              <a:t>/sec.  We varies from 2.28- 4.26 (uses hydraulic diameter)</a:t>
            </a:r>
          </a:p>
          <a:p>
            <a:pPr defTabSz="931774">
              <a:defRPr/>
            </a:pPr>
            <a:endParaRPr lang="en-US" dirty="0"/>
          </a:p>
          <a:p>
            <a:r>
              <a:rPr lang="en-US" baseline="0" dirty="0" smtClean="0"/>
              <a:t>These waves form by instabilities triggered by gravity and surface tension.</a:t>
            </a:r>
          </a:p>
          <a:p>
            <a:endParaRPr lang="en-US" dirty="0" smtClean="0"/>
          </a:p>
          <a:p>
            <a:pPr defTabSz="931774">
              <a:defRPr/>
            </a:pPr>
            <a:endParaRPr lang="en-US" dirty="0"/>
          </a:p>
          <a:p>
            <a:endParaRPr lang="en-US" dirty="0"/>
          </a:p>
          <a:p>
            <a:endParaRPr lang="en-US" dirty="0"/>
          </a:p>
          <a:p>
            <a:endParaRPr lang="en-US" dirty="0" smtClean="0"/>
          </a:p>
        </p:txBody>
      </p:sp>
      <p:sp>
        <p:nvSpPr>
          <p:cNvPr id="4" name="Slide Number Placeholder 3"/>
          <p:cNvSpPr>
            <a:spLocks noGrp="1"/>
          </p:cNvSpPr>
          <p:nvPr>
            <p:ph type="sldNum" sz="quarter" idx="10"/>
          </p:nvPr>
        </p:nvSpPr>
        <p:spPr/>
        <p:txBody>
          <a:bodyPr/>
          <a:lstStyle/>
          <a:p>
            <a:fld id="{8C1D7496-8ED0-4D7F-AC92-D84C7E9921B5}" type="slidenum">
              <a:rPr lang="en-US" smtClean="0"/>
              <a:pPr/>
              <a:t>13</a:t>
            </a:fld>
            <a:endParaRPr lang="en-US"/>
          </a:p>
        </p:txBody>
      </p:sp>
    </p:spTree>
    <p:extLst>
      <p:ext uri="{BB962C8B-B14F-4D97-AF65-F5344CB8AC3E}">
        <p14:creationId xmlns="" xmlns:p14="http://schemas.microsoft.com/office/powerpoint/2010/main" val="1619575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Fixed flow rate 2</a:t>
            </a:r>
            <a:r>
              <a:rPr lang="en-US" b="1" dirty="0" smtClean="0">
                <a:sym typeface="Symbol"/>
              </a:rPr>
              <a:t></a:t>
            </a:r>
            <a:r>
              <a:rPr lang="en-US" b="1" dirty="0" smtClean="0"/>
              <a:t>10</a:t>
            </a:r>
            <a:r>
              <a:rPr lang="en-US" b="1" baseline="30000" dirty="0" smtClean="0"/>
              <a:t>-6</a:t>
            </a:r>
            <a:r>
              <a:rPr lang="en-US" b="1" dirty="0" smtClean="0"/>
              <a:t> m</a:t>
            </a:r>
            <a:r>
              <a:rPr lang="en-US" b="1" baseline="30000" dirty="0" smtClean="0"/>
              <a:t>3</a:t>
            </a:r>
            <a:r>
              <a:rPr lang="en-US" b="1" dirty="0" smtClean="0"/>
              <a:t>/sec.  We varies from 2.28- 4.26 (uses hydraulic diameter)</a:t>
            </a:r>
          </a:p>
          <a:p>
            <a:pPr algn="just" defTabSz="931774">
              <a:defRPr/>
            </a:pPr>
            <a:endParaRPr lang="en-US" b="1" dirty="0" smtClean="0"/>
          </a:p>
          <a:p>
            <a:pPr marL="0" indent="0" algn="just">
              <a:buFont typeface="Courier New" panose="02070309020205020404" pitchFamily="49" charset="0"/>
              <a:buNone/>
            </a:pPr>
            <a:r>
              <a:rPr lang="en-US" dirty="0" smtClean="0"/>
              <a:t>At fixed flow rate the developed width insensitive to inlet size. Increase is due to entrance effects</a:t>
            </a:r>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14</a:t>
            </a:fld>
            <a:endParaRPr lang="en-US"/>
          </a:p>
        </p:txBody>
      </p:sp>
    </p:spTree>
    <p:extLst>
      <p:ext uri="{BB962C8B-B14F-4D97-AF65-F5344CB8AC3E}">
        <p14:creationId xmlns="" xmlns:p14="http://schemas.microsoft.com/office/powerpoint/2010/main" val="429366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Fixed flow rate 2</a:t>
            </a:r>
            <a:r>
              <a:rPr lang="en-US" b="1" dirty="0" smtClean="0">
                <a:sym typeface="Symbol"/>
              </a:rPr>
              <a:t></a:t>
            </a:r>
            <a:r>
              <a:rPr lang="en-US" b="1" dirty="0" smtClean="0"/>
              <a:t>10</a:t>
            </a:r>
            <a:r>
              <a:rPr lang="en-US" b="1" baseline="30000" dirty="0" smtClean="0"/>
              <a:t>-6</a:t>
            </a:r>
            <a:r>
              <a:rPr lang="en-US" b="1" dirty="0" smtClean="0"/>
              <a:t> m</a:t>
            </a:r>
            <a:r>
              <a:rPr lang="en-US" b="1" baseline="30000" dirty="0" smtClean="0"/>
              <a:t>3</a:t>
            </a:r>
            <a:r>
              <a:rPr lang="en-US" b="1" dirty="0" smtClean="0"/>
              <a:t>/sec.  We varies from 2.28- 4.26 (uses hydraulic diameter)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Scaling for the variation of the interface area with </a:t>
            </a:r>
            <a:r>
              <a:rPr lang="en-US" i="1" dirty="0" err="1" smtClean="0"/>
              <a:t>Ka</a:t>
            </a:r>
            <a:r>
              <a:rPr lang="en-US" dirty="0" smtClean="0"/>
              <a:t> shows that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tested for</a:t>
            </a:r>
            <a:r>
              <a:rPr lang="en-US" baseline="0" dirty="0" smtClean="0"/>
              <a:t> several</a:t>
            </a:r>
            <a:r>
              <a:rPr lang="en-US" dirty="0" smtClean="0"/>
              <a:t> flow rates.. (figure</a:t>
            </a:r>
            <a:r>
              <a:rPr lang="en-US" baseline="0" dirty="0" smtClean="0"/>
              <a:t> not shown)</a:t>
            </a:r>
            <a:endParaRPr lang="en-US" dirty="0" smtClean="0"/>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15</a:t>
            </a:fld>
            <a:endParaRPr lang="en-US"/>
          </a:p>
        </p:txBody>
      </p:sp>
    </p:spTree>
    <p:extLst>
      <p:ext uri="{BB962C8B-B14F-4D97-AF65-F5344CB8AC3E}">
        <p14:creationId xmlns="" xmlns:p14="http://schemas.microsoft.com/office/powerpoint/2010/main" val="139652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Fixed Q = 2</a:t>
            </a:r>
            <a:r>
              <a:rPr lang="en-US" b="1" dirty="0" smtClean="0">
                <a:sym typeface="Symbol"/>
              </a:rPr>
              <a:t></a:t>
            </a:r>
            <a:r>
              <a:rPr lang="en-US" b="1" dirty="0" smtClean="0"/>
              <a:t>10</a:t>
            </a:r>
            <a:r>
              <a:rPr lang="en-US" b="1" baseline="30000" dirty="0" smtClean="0"/>
              <a:t>-6</a:t>
            </a:r>
            <a:r>
              <a:rPr lang="en-US" b="1" dirty="0" smtClean="0"/>
              <a:t> m</a:t>
            </a:r>
            <a:r>
              <a:rPr lang="en-US" b="1" baseline="30000" dirty="0" smtClean="0"/>
              <a:t>3</a:t>
            </a:r>
            <a:r>
              <a:rPr lang="en-US" b="1" dirty="0" smtClean="0"/>
              <a:t>/sec</a:t>
            </a:r>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16</a:t>
            </a:fld>
            <a:endParaRPr lang="en-US"/>
          </a:p>
        </p:txBody>
      </p:sp>
    </p:spTree>
    <p:extLst>
      <p:ext uri="{BB962C8B-B14F-4D97-AF65-F5344CB8AC3E}">
        <p14:creationId xmlns="" xmlns:p14="http://schemas.microsoft.com/office/powerpoint/2010/main" val="66001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122. W.A. </a:t>
            </a:r>
            <a:r>
              <a:rPr lang="en-US" sz="1200" b="0" i="0" u="none" strike="noStrike" kern="1200" baseline="0" dirty="0" err="1" smtClean="0">
                <a:solidFill>
                  <a:schemeClr val="tx1"/>
                </a:solidFill>
                <a:latin typeface="+mn-lt"/>
                <a:ea typeface="+mn-ea"/>
                <a:cs typeface="+mn-cs"/>
              </a:rPr>
              <a:t>Zisman</a:t>
            </a:r>
            <a:r>
              <a:rPr lang="en-US" sz="1200" b="0" i="0" u="none" strike="noStrike" kern="1200" baseline="0" dirty="0" smtClean="0">
                <a:solidFill>
                  <a:schemeClr val="tx1"/>
                </a:solidFill>
                <a:latin typeface="+mn-lt"/>
                <a:ea typeface="+mn-ea"/>
                <a:cs typeface="+mn-cs"/>
              </a:rPr>
              <a:t>, in </a:t>
            </a:r>
            <a:r>
              <a:rPr lang="en-US" sz="1200" b="0" i="1" u="none" strike="noStrike" kern="1200" baseline="0" dirty="0" smtClean="0">
                <a:solidFill>
                  <a:schemeClr val="tx1"/>
                </a:solidFill>
                <a:latin typeface="+mn-lt"/>
                <a:ea typeface="+mn-ea"/>
                <a:cs typeface="+mn-cs"/>
              </a:rPr>
              <a:t>Contact Angle, Wettability and Adhesion: Advances in Chemistry Series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vol. 43, ed. by R.F. Gould (ACS, Washington, 1964), p. 1</a:t>
            </a:r>
            <a:endParaRPr lang="en-US" b="1" kern="0" dirty="0" smtClean="0">
              <a:latin typeface="Calibri" panose="020F0502020204030204" pitchFamily="34" charset="0"/>
            </a:endParaRPr>
          </a:p>
          <a:p>
            <a:pPr defTabSz="931774"/>
            <a:r>
              <a:rPr lang="en-US" b="1" kern="0" dirty="0" smtClean="0">
                <a:latin typeface="Calibri" panose="020F0502020204030204" pitchFamily="34" charset="0"/>
              </a:rPr>
              <a:t>Cos</a:t>
            </a:r>
            <a:r>
              <a:rPr lang="en-US" b="1" kern="0" dirty="0">
                <a:latin typeface="Calibri" panose="020F0502020204030204" pitchFamily="34" charset="0"/>
                <a:sym typeface="Symbol"/>
              </a:rPr>
              <a:t> </a:t>
            </a:r>
            <a:r>
              <a:rPr lang="en-US" b="1" kern="0" dirty="0">
                <a:latin typeface="Calibri" panose="020F0502020204030204" pitchFamily="34" charset="0"/>
              </a:rPr>
              <a:t>and </a:t>
            </a:r>
            <a:r>
              <a:rPr lang="en-US" b="1" kern="0" dirty="0">
                <a:latin typeface="Calibri" panose="020F0502020204030204" pitchFamily="34" charset="0"/>
                <a:sym typeface="Symbol"/>
              </a:rPr>
              <a:t></a:t>
            </a:r>
            <a:r>
              <a:rPr lang="en-US" b="1" kern="0" dirty="0">
                <a:latin typeface="Calibri" panose="020F0502020204030204" pitchFamily="34" charset="0"/>
              </a:rPr>
              <a:t> follows in a linear tend for a homogenous series of liquid</a:t>
            </a:r>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17</a:t>
            </a:fld>
            <a:endParaRPr lang="en-US"/>
          </a:p>
        </p:txBody>
      </p:sp>
    </p:spTree>
    <p:extLst>
      <p:ext uri="{BB962C8B-B14F-4D97-AF65-F5344CB8AC3E}">
        <p14:creationId xmlns="" xmlns:p14="http://schemas.microsoft.com/office/powerpoint/2010/main" val="225345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kern="0" dirty="0">
                <a:latin typeface="Calibri" panose="020F0502020204030204" pitchFamily="34" charset="0"/>
              </a:rPr>
              <a:t>Cos</a:t>
            </a:r>
            <a:r>
              <a:rPr lang="en-US" b="1" kern="0" dirty="0">
                <a:latin typeface="Calibri" panose="020F0502020204030204" pitchFamily="34" charset="0"/>
                <a:sym typeface="Symbol"/>
              </a:rPr>
              <a:t> </a:t>
            </a:r>
            <a:r>
              <a:rPr lang="en-US" b="1" kern="0" dirty="0">
                <a:latin typeface="Calibri" panose="020F0502020204030204" pitchFamily="34" charset="0"/>
              </a:rPr>
              <a:t>and </a:t>
            </a:r>
            <a:r>
              <a:rPr lang="en-US" b="1" kern="0" dirty="0">
                <a:latin typeface="Calibri" panose="020F0502020204030204" pitchFamily="34" charset="0"/>
                <a:sym typeface="Symbol"/>
              </a:rPr>
              <a:t></a:t>
            </a:r>
            <a:r>
              <a:rPr lang="en-US" b="1" kern="0" dirty="0">
                <a:latin typeface="Calibri" panose="020F0502020204030204" pitchFamily="34" charset="0"/>
              </a:rPr>
              <a:t> follows in a linear tend for a homogenous series of liquid</a:t>
            </a:r>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18</a:t>
            </a:fld>
            <a:endParaRPr lang="en-US"/>
          </a:p>
        </p:txBody>
      </p:sp>
    </p:spTree>
    <p:extLst>
      <p:ext uri="{BB962C8B-B14F-4D97-AF65-F5344CB8AC3E}">
        <p14:creationId xmlns="" xmlns:p14="http://schemas.microsoft.com/office/powerpoint/2010/main" val="2253451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19</a:t>
            </a:fld>
            <a:endParaRPr lang="en-US"/>
          </a:p>
        </p:txBody>
      </p:sp>
    </p:spTree>
    <p:extLst>
      <p:ext uri="{BB962C8B-B14F-4D97-AF65-F5344CB8AC3E}">
        <p14:creationId xmlns="" xmlns:p14="http://schemas.microsoft.com/office/powerpoint/2010/main" val="3514532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also investigate the spreading of solvent for small inlet to demonstrate the flow regime. This has been done from a rigorous simulations to identify the flow regime and a critical value of the Weber number is identified (</a:t>
            </a:r>
            <a:r>
              <a:rPr lang="en-US" dirty="0" err="1"/>
              <a:t>We</a:t>
            </a:r>
            <a:r>
              <a:rPr lang="en-US" baseline="-25000" dirty="0" err="1"/>
              <a:t>D</a:t>
            </a:r>
            <a:r>
              <a:rPr lang="en-US" dirty="0"/>
              <a:t>) for each </a:t>
            </a:r>
            <a:r>
              <a:rPr lang="en-US" dirty="0" err="1"/>
              <a:t>Kapitza</a:t>
            </a:r>
            <a:r>
              <a:rPr lang="en-US" dirty="0"/>
              <a:t> number. In Figure   a, we note that critical value of Weber number increased with increased </a:t>
            </a:r>
            <a:r>
              <a:rPr lang="en-US" dirty="0" err="1"/>
              <a:t>Ka</a:t>
            </a:r>
            <a:r>
              <a:rPr lang="en-US" dirty="0"/>
              <a:t>, indeed   At low </a:t>
            </a:r>
            <a:r>
              <a:rPr lang="en-US" i="1" dirty="0" err="1"/>
              <a:t>Ka</a:t>
            </a:r>
            <a:r>
              <a:rPr lang="en-US" dirty="0"/>
              <a:t>, viscous stress dominates over the restoring interfacial force. Note that the viscous force stabilizes film.   </a:t>
            </a:r>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20</a:t>
            </a:fld>
            <a:endParaRPr lang="en-US"/>
          </a:p>
        </p:txBody>
      </p:sp>
    </p:spTree>
    <p:extLst>
      <p:ext uri="{BB962C8B-B14F-4D97-AF65-F5344CB8AC3E}">
        <p14:creationId xmlns="" xmlns:p14="http://schemas.microsoft.com/office/powerpoint/2010/main" val="82620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65" eaLnBrk="0" fontAlgn="base" hangingPunct="0">
              <a:spcBef>
                <a:spcPct val="30000"/>
              </a:spcBef>
              <a:spcAft>
                <a:spcPct val="0"/>
              </a:spcAft>
              <a:defRPr/>
            </a:pPr>
            <a:r>
              <a:rPr lang="en-US" sz="1100" dirty="0">
                <a:latin typeface="Times New Roman" pitchFamily="18" charset="0"/>
              </a:rPr>
              <a:t>Highlights the motivation and challenges associated with CFD modeling solvent absorption. </a:t>
            </a:r>
          </a:p>
          <a:p>
            <a:pPr defTabSz="881365" eaLnBrk="0" fontAlgn="base" hangingPunct="0">
              <a:spcBef>
                <a:spcPct val="30000"/>
              </a:spcBef>
              <a:spcAft>
                <a:spcPct val="0"/>
              </a:spcAft>
              <a:defRPr/>
            </a:pPr>
            <a:endParaRPr lang="en-US" sz="1300" dirty="0"/>
          </a:p>
          <a:p>
            <a:pPr defTabSz="881365" eaLnBrk="0" fontAlgn="base" hangingPunct="0">
              <a:spcBef>
                <a:spcPct val="30000"/>
              </a:spcBef>
              <a:spcAft>
                <a:spcPct val="0"/>
              </a:spcAft>
              <a:defRPr/>
            </a:pPr>
            <a:r>
              <a:rPr lang="en-US" sz="1100" dirty="0">
                <a:latin typeface="Times New Roman" pitchFamily="18" charset="0"/>
              </a:rPr>
              <a:t>Using CFD one may obtain very detailed flow field solutions of all relevant variables, such as velocities, pressure, eddy viscosity, etc. </a:t>
            </a:r>
          </a:p>
          <a:p>
            <a:pPr defTabSz="881365" eaLnBrk="0" fontAlgn="base" hangingPunct="0">
              <a:spcBef>
                <a:spcPct val="30000"/>
              </a:spcBef>
              <a:spcAft>
                <a:spcPct val="0"/>
              </a:spcAft>
              <a:defRPr/>
            </a:pPr>
            <a:endParaRPr lang="en-US" sz="1100" dirty="0">
              <a:latin typeface="Times New Roman" pitchFamily="18" charset="0"/>
            </a:endParaRPr>
          </a:p>
          <a:p>
            <a:pPr defTabSz="881365" eaLnBrk="0" fontAlgn="base" hangingPunct="0">
              <a:spcBef>
                <a:spcPct val="30000"/>
              </a:spcBef>
              <a:spcAft>
                <a:spcPct val="0"/>
              </a:spcAft>
              <a:defRPr/>
            </a:pPr>
            <a:r>
              <a:rPr lang="en-US" sz="1100" dirty="0">
                <a:latin typeface="Times New Roman" pitchFamily="18" charset="0"/>
              </a:rPr>
              <a:t>Due to the current computational capacity available, it is not possible to perform simulations of the entire absorbing column that focus on every physical phenomenon </a:t>
            </a:r>
          </a:p>
          <a:p>
            <a:pPr defTabSz="881365" eaLnBrk="0" fontAlgn="base" hangingPunct="0">
              <a:spcBef>
                <a:spcPct val="30000"/>
              </a:spcBef>
              <a:spcAft>
                <a:spcPct val="0"/>
              </a:spcAft>
              <a:defRPr/>
            </a:pPr>
            <a:endParaRPr lang="en-US" sz="1300" dirty="0"/>
          </a:p>
          <a:p>
            <a:pPr defTabSz="881365" eaLnBrk="0" fontAlgn="base" hangingPunct="0">
              <a:spcBef>
                <a:spcPct val="30000"/>
              </a:spcBef>
              <a:spcAft>
                <a:spcPct val="0"/>
              </a:spcAft>
              <a:defRPr/>
            </a:pPr>
            <a:r>
              <a:rPr lang="en-US" sz="1300" dirty="0"/>
              <a:t>References: (1) Koch-</a:t>
            </a:r>
            <a:r>
              <a:rPr lang="en-US" sz="1300" dirty="0" err="1"/>
              <a:t>Glitsch</a:t>
            </a:r>
            <a:r>
              <a:rPr lang="en-US" sz="1300" dirty="0"/>
              <a:t>: </a:t>
            </a:r>
            <a:r>
              <a:rPr lang="en-US" sz="1300" dirty="0">
                <a:hlinkClick r:id="rId3"/>
              </a:rPr>
              <a:t>http://www.koch-glitsch.com/default.aspx</a:t>
            </a:r>
            <a:r>
              <a:rPr lang="en-US" sz="1300" dirty="0"/>
              <a:t>;  (2) </a:t>
            </a:r>
            <a:r>
              <a:rPr lang="en-US" sz="1300" dirty="0" err="1"/>
              <a:t>Raynal</a:t>
            </a:r>
            <a:r>
              <a:rPr lang="en-US" sz="1300" dirty="0"/>
              <a:t> &amp; </a:t>
            </a:r>
            <a:r>
              <a:rPr lang="en-US" sz="1300" dirty="0" err="1"/>
              <a:t>Royon-Lebeaud</a:t>
            </a:r>
            <a:r>
              <a:rPr lang="en-US" sz="1300" dirty="0"/>
              <a:t>, CES, 2007;  (3) </a:t>
            </a:r>
            <a:r>
              <a:rPr lang="en-US" sz="1300" dirty="0" err="1"/>
              <a:t>Mackowiak</a:t>
            </a:r>
            <a:r>
              <a:rPr lang="en-US" sz="1300" dirty="0"/>
              <a:t>, Fluid Dynamics of Packed Columns, Springer, 2010;  (4) Xu et al., Chem. Eng. Tech., 2008;  (5) </a:t>
            </a:r>
            <a:r>
              <a:rPr lang="en-US" sz="1300" dirty="0" err="1"/>
              <a:t>Maiti</a:t>
            </a:r>
            <a:r>
              <a:rPr lang="en-US" sz="1300" dirty="0"/>
              <a:t> et al., IECR, 2006</a:t>
            </a:r>
          </a:p>
          <a:p>
            <a:pPr lvl="0"/>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69" tIns="46585" rIns="93169" bIns="46585"/>
          <a:lstStyle/>
          <a:p>
            <a:fld id="{2CA82054-4C04-42DF-8157-5534D62D095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22</a:t>
            </a:fld>
            <a:endParaRPr lang="en-US"/>
          </a:p>
        </p:txBody>
      </p:sp>
    </p:spTree>
    <p:extLst>
      <p:ext uri="{BB962C8B-B14F-4D97-AF65-F5344CB8AC3E}">
        <p14:creationId xmlns="" xmlns:p14="http://schemas.microsoft.com/office/powerpoint/2010/main" val="331895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Times New Roman" pitchFamily="18" charset="0"/>
              </a:rPr>
              <a:t>The weber number gives the ratio of inertia to surface tension and is one of the dimensionless groups often used to characterize this type of flow (important/useful parameter for flow transition).  </a:t>
            </a:r>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23</a:t>
            </a:fld>
            <a:endParaRPr lang="en-US"/>
          </a:p>
        </p:txBody>
      </p:sp>
    </p:spTree>
    <p:extLst>
      <p:ext uri="{BB962C8B-B14F-4D97-AF65-F5344CB8AC3E}">
        <p14:creationId xmlns="" xmlns:p14="http://schemas.microsoft.com/office/powerpoint/2010/main" val="3951137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far we have discussed the effects of solvent properties on the interfacial area and film thickness. Note that the mass transfer area (interfacial area) in the structure packing is always greater than the wetted area owing to existence of different flow regimes due to formation of droplets and rivulets. It is an important to identify the flow regimes: droplet, rivulets and fully developed film. We have conducted a rigorous simulation to identify such regimes for droplet formations. </a:t>
            </a:r>
          </a:p>
          <a:p>
            <a:pPr defTabSz="931774">
              <a:defRPr/>
            </a:pPr>
            <a:endParaRPr lang="en-US" dirty="0"/>
          </a:p>
          <a:p>
            <a:pPr defTabSz="931774">
              <a:defRPr/>
            </a:pPr>
            <a:r>
              <a:rPr lang="en-US" dirty="0"/>
              <a:t>. Flow regimes were identified by varying the flow rate.  The CFD simulations were started from higher flow rate and flow regimes were identified by reducing flow rate. For this, around 100 sets of simulations were conducted to predict the flow regimes. Effect of the inertia was characterized by Weber numbers based on inlet hydraulic diameter and flow rate. The critical weber number (</a:t>
            </a:r>
            <a:r>
              <a:rPr lang="en-US" dirty="0" err="1"/>
              <a:t>We</a:t>
            </a:r>
            <a:r>
              <a:rPr lang="en-US" baseline="-25000" dirty="0" err="1"/>
              <a:t>D</a:t>
            </a:r>
            <a:r>
              <a:rPr lang="en-US" dirty="0"/>
              <a:t>), where flow regime changes from droplet to rivulet increases with increased </a:t>
            </a:r>
            <a:r>
              <a:rPr lang="en-US" dirty="0" err="1"/>
              <a:t>Kapitza</a:t>
            </a:r>
            <a:r>
              <a:rPr lang="en-US" dirty="0"/>
              <a:t> numbers. Elementary analysis shows that . </a:t>
            </a:r>
            <a:endParaRPr lang="en-US" b="1" dirty="0"/>
          </a:p>
          <a:p>
            <a:endParaRPr lang="en-US" dirty="0" smtClean="0"/>
          </a:p>
          <a:p>
            <a:endParaRPr lang="en-US" dirty="0" smtClean="0"/>
          </a:p>
          <a:p>
            <a:pPr defTabSz="931774">
              <a:defRPr/>
            </a:pPr>
            <a:r>
              <a:rPr lang="en-US" dirty="0"/>
              <a:t>The critical Weber number of the fundamental, steady velocity profile also depends on the angle of inclination of the plate. The </a:t>
            </a:r>
          </a:p>
          <a:p>
            <a:r>
              <a:rPr lang="en-US" dirty="0" smtClean="0"/>
              <a:t>Inclination angle of 60. Inclination angle</a:t>
            </a:r>
            <a:r>
              <a:rPr lang="en-US" baseline="0" dirty="0" smtClean="0"/>
              <a:t> of 45 and 75 shows same scaling.</a:t>
            </a:r>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25</a:t>
            </a:fld>
            <a:endParaRPr lang="en-US"/>
          </a:p>
        </p:txBody>
      </p:sp>
    </p:spTree>
    <p:extLst>
      <p:ext uri="{BB962C8B-B14F-4D97-AF65-F5344CB8AC3E}">
        <p14:creationId xmlns="" xmlns:p14="http://schemas.microsoft.com/office/powerpoint/2010/main" val="3284014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26</a:t>
            </a:fld>
            <a:endParaRPr lang="en-US"/>
          </a:p>
        </p:txBody>
      </p:sp>
    </p:spTree>
    <p:extLst>
      <p:ext uri="{BB962C8B-B14F-4D97-AF65-F5344CB8AC3E}">
        <p14:creationId xmlns="" xmlns:p14="http://schemas.microsoft.com/office/powerpoint/2010/main" val="291692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31774">
              <a:defRPr/>
            </a:pPr>
            <a:endParaRPr lang="en-US" sz="500" dirty="0"/>
          </a:p>
        </p:txBody>
      </p:sp>
      <p:sp>
        <p:nvSpPr>
          <p:cNvPr id="4" name="Slide Number Placeholder 3"/>
          <p:cNvSpPr>
            <a:spLocks noGrp="1"/>
          </p:cNvSpPr>
          <p:nvPr>
            <p:ph type="sldNum" sz="quarter" idx="10"/>
          </p:nvPr>
        </p:nvSpPr>
        <p:spPr/>
        <p:txBody>
          <a:bodyPr/>
          <a:lstStyle/>
          <a:p>
            <a:fld id="{3B36488E-6C5E-4747-969F-6747BC5651D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a:t>Calculation of external force acting on both gas and liquid at wall uses specified contact angle and curvature at the interfacial surface in calculation cell next to wall..</a:t>
            </a:r>
          </a:p>
        </p:txBody>
      </p:sp>
      <p:sp>
        <p:nvSpPr>
          <p:cNvPr id="4" name="Slide Number Placeholder 3"/>
          <p:cNvSpPr>
            <a:spLocks noGrp="1"/>
          </p:cNvSpPr>
          <p:nvPr>
            <p:ph type="sldNum" sz="quarter" idx="10"/>
          </p:nvPr>
        </p:nvSpPr>
        <p:spPr/>
        <p:txBody>
          <a:bodyPr/>
          <a:lstStyle/>
          <a:p>
            <a:fld id="{3B36488E-6C5E-4747-969F-6747BC5651D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itchFamily="18" charset="0"/>
              </a:rPr>
              <a:t>Study hydrodynamics of liquid film in a small element.  VOF simulations tend to be limited to small computational domains.  Shown here simulation plate 50mm wide by 60mm long with a depth of 7 mm.</a:t>
            </a:r>
          </a:p>
          <a:p>
            <a:r>
              <a:rPr lang="en-US" sz="1100" dirty="0">
                <a:latin typeface="Times New Roman" pitchFamily="18" charset="0"/>
              </a:rPr>
              <a:t>Liquid flow down inclined plate. Stagnant gas layer. Highly resolved to identify film, rivulet and droplets.</a:t>
            </a:r>
          </a:p>
          <a:p>
            <a:r>
              <a:rPr lang="en-US" sz="1100" dirty="0">
                <a:latin typeface="Times New Roman" pitchFamily="18" charset="0"/>
              </a:rPr>
              <a:t>The purpose of the study is to get familiar and streamline the problem setup of multiphase flow simulation. </a:t>
            </a:r>
          </a:p>
          <a:p>
            <a:pPr defTabSz="931774" eaLnBrk="0" fontAlgn="base" hangingPunct="0">
              <a:spcBef>
                <a:spcPct val="30000"/>
              </a:spcBef>
              <a:spcAft>
                <a:spcPct val="0"/>
              </a:spcAft>
              <a:defRPr/>
            </a:pPr>
            <a:r>
              <a:rPr lang="en-US" sz="1100" kern="0" dirty="0">
                <a:solidFill>
                  <a:srgbClr val="009900"/>
                </a:solidFill>
                <a:latin typeface="Times New Roman" pitchFamily="18" charset="0"/>
              </a:rPr>
              <a:t>Liquid Film development over the corrugated sheet  significantly affects the efficiency of the structure packing column</a:t>
            </a:r>
          </a:p>
          <a:p>
            <a:pPr defTabSz="931774" eaLnBrk="0" fontAlgn="base" hangingPunct="0">
              <a:spcBef>
                <a:spcPct val="30000"/>
              </a:spcBef>
              <a:spcAft>
                <a:spcPct val="0"/>
              </a:spcAft>
              <a:defRPr/>
            </a:pPr>
            <a:endParaRPr lang="en-US" sz="1100" kern="0" dirty="0">
              <a:solidFill>
                <a:srgbClr val="009900"/>
              </a:solidFill>
              <a:latin typeface="Times New Roman" pitchFamily="18" charset="0"/>
            </a:endParaRPr>
          </a:p>
          <a:p>
            <a:r>
              <a:rPr lang="en-US" sz="1100" dirty="0"/>
              <a:t>Type of walls: no slip ?</a:t>
            </a:r>
          </a:p>
          <a:p>
            <a:pPr>
              <a:lnSpc>
                <a:spcPct val="125000"/>
              </a:lnSpc>
            </a:pPr>
            <a:r>
              <a:rPr lang="en-US" sz="1100" kern="0" dirty="0">
                <a:solidFill>
                  <a:srgbClr val="0000CC"/>
                </a:solidFill>
                <a:latin typeface="Times New Roman" pitchFamily="18" charset="0"/>
              </a:rPr>
              <a:t>Bottom and Side Walls</a:t>
            </a:r>
            <a:r>
              <a:rPr lang="en-US" sz="1100" kern="0" dirty="0">
                <a:latin typeface="Times New Roman" pitchFamily="18" charset="0"/>
              </a:rPr>
              <a:t>: Smooth Wall with </a:t>
            </a:r>
            <a:r>
              <a:rPr lang="en-US" sz="1100" kern="0" dirty="0">
                <a:solidFill>
                  <a:srgbClr val="0000CC"/>
                </a:solidFill>
                <a:latin typeface="Times New Roman" pitchFamily="18" charset="0"/>
              </a:rPr>
              <a:t>70</a:t>
            </a:r>
            <a:r>
              <a:rPr lang="en-US" sz="1100" kern="0" dirty="0">
                <a:solidFill>
                  <a:srgbClr val="0000CC"/>
                </a:solidFill>
                <a:latin typeface="Times New Roman" pitchFamily="18" charset="0"/>
                <a:sym typeface="Symbol"/>
              </a:rPr>
              <a:t></a:t>
            </a:r>
            <a:r>
              <a:rPr lang="en-US" sz="1100" kern="0" dirty="0">
                <a:latin typeface="Times New Roman" pitchFamily="18" charset="0"/>
                <a:sym typeface="Symbol"/>
              </a:rPr>
              <a:t> Contact angle</a:t>
            </a:r>
          </a:p>
          <a:p>
            <a:pPr>
              <a:lnSpc>
                <a:spcPct val="125000"/>
              </a:lnSpc>
            </a:pPr>
            <a:r>
              <a:rPr lang="en-US" sz="1100" kern="0" dirty="0">
                <a:solidFill>
                  <a:srgbClr val="0000CC"/>
                </a:solidFill>
                <a:latin typeface="Times New Roman" pitchFamily="18" charset="0"/>
                <a:sym typeface="Symbol"/>
              </a:rPr>
              <a:t>Top:</a:t>
            </a:r>
            <a:r>
              <a:rPr lang="en-US" sz="1100" kern="0" dirty="0">
                <a:latin typeface="Times New Roman" pitchFamily="18" charset="0"/>
                <a:sym typeface="Symbol"/>
              </a:rPr>
              <a:t> Pressure Outlet with Zero gauge pressure</a:t>
            </a:r>
          </a:p>
          <a:p>
            <a:pPr>
              <a:lnSpc>
                <a:spcPct val="125000"/>
              </a:lnSpc>
            </a:pPr>
            <a:r>
              <a:rPr lang="en-US" sz="1100" kern="0" dirty="0">
                <a:solidFill>
                  <a:srgbClr val="0000CC"/>
                </a:solidFill>
                <a:latin typeface="Times New Roman" pitchFamily="18" charset="0"/>
                <a:sym typeface="Symbol"/>
              </a:rPr>
              <a:t>Exit:</a:t>
            </a:r>
            <a:r>
              <a:rPr lang="en-US" sz="1100" kern="0" dirty="0">
                <a:latin typeface="Times New Roman" pitchFamily="18" charset="0"/>
                <a:sym typeface="Symbol"/>
              </a:rPr>
              <a:t> Pressure Outlet with Zero gauge pressure</a:t>
            </a:r>
          </a:p>
          <a:p>
            <a:pPr>
              <a:lnSpc>
                <a:spcPct val="125000"/>
              </a:lnSpc>
            </a:pPr>
            <a:endParaRPr lang="en-US" sz="1100" kern="0" dirty="0">
              <a:latin typeface="Times New Roman" pitchFamily="18" charset="0"/>
              <a:sym typeface="Symbol"/>
            </a:endParaRPr>
          </a:p>
          <a:p>
            <a:pPr defTabSz="931774" eaLnBrk="0" fontAlgn="base" hangingPunct="0">
              <a:lnSpc>
                <a:spcPct val="125000"/>
              </a:lnSpc>
              <a:spcAft>
                <a:spcPct val="0"/>
              </a:spcAft>
              <a:defRPr/>
            </a:pPr>
            <a:r>
              <a:rPr lang="en-US" sz="1100" kern="0" dirty="0">
                <a:solidFill>
                  <a:srgbClr val="0000CC"/>
                </a:solidFill>
                <a:latin typeface="Times New Roman" pitchFamily="18" charset="0"/>
              </a:rPr>
              <a:t>Inlet:</a:t>
            </a:r>
            <a:r>
              <a:rPr lang="en-US" sz="1100" kern="0" dirty="0">
                <a:latin typeface="Times New Roman" pitchFamily="18" charset="0"/>
              </a:rPr>
              <a:t> uniform film flow defined by constant velocity perpendicular to boundary with set height (7mm)</a:t>
            </a:r>
            <a:endParaRPr lang="en-US" sz="1100" kern="0" dirty="0">
              <a:solidFill>
                <a:srgbClr val="0000CC"/>
              </a:solidFill>
              <a:latin typeface="Times New Roman" pitchFamily="18" charset="0"/>
              <a:sym typeface="Symbol"/>
            </a:endParaRPr>
          </a:p>
          <a:p>
            <a:endParaRPr lang="en-US" sz="1100" dirty="0">
              <a:latin typeface="Times New Roman" pitchFamily="18" charset="0"/>
            </a:endParaRPr>
          </a:p>
          <a:p>
            <a:endParaRPr lang="en-US" sz="1100" dirty="0">
              <a:latin typeface="Times New Roman" pitchFamily="18" charset="0"/>
            </a:endParaRPr>
          </a:p>
          <a:p>
            <a:r>
              <a:rPr lang="en-US" sz="1100" dirty="0">
                <a:latin typeface="Times New Roman" pitchFamily="18" charset="0"/>
              </a:rPr>
              <a:t>Liquid flow over an inclined plate was selected as the geometry to begin the VOF work.  The setup is relatively simple so we can gain some familiarity with the software and troubleshoot any potential issues running the simulations without further complications. this problem may give us an idea of the time commitments that may be required by such computationally intense simulations.  In addition, a lot of work has been published on film flow down inclined plates against we can validate and compare while also gaining some experience with film flow.</a:t>
            </a:r>
          </a:p>
          <a:p>
            <a:endParaRPr lang="en-US" sz="1100" dirty="0">
              <a:latin typeface="Times New Roman" pitchFamily="18" charset="0"/>
            </a:endParaRPr>
          </a:p>
          <a:p>
            <a:pPr defTabSz="881365" eaLnBrk="0" fontAlgn="base" hangingPunct="0">
              <a:spcBef>
                <a:spcPct val="30000"/>
              </a:spcBef>
              <a:spcAft>
                <a:spcPct val="0"/>
              </a:spcAft>
              <a:defRPr/>
            </a:pPr>
            <a:r>
              <a:rPr lang="en-US" sz="1100" kern="0" dirty="0">
                <a:solidFill>
                  <a:srgbClr val="009900"/>
                </a:solidFill>
                <a:latin typeface="Times New Roman" pitchFamily="18" charset="0"/>
              </a:rPr>
              <a:t>Other groups who studied this problem (flow on flat plate (smooth or textured)):</a:t>
            </a:r>
          </a:p>
          <a:p>
            <a:pPr marL="220341" indent="-220341" defTabSz="881365" eaLnBrk="0" fontAlgn="base" hangingPunct="0">
              <a:spcBef>
                <a:spcPct val="30000"/>
              </a:spcBef>
              <a:spcAft>
                <a:spcPct val="0"/>
              </a:spcAft>
              <a:buFontTx/>
              <a:buAutoNum type="arabicPeriod"/>
              <a:defRPr/>
            </a:pPr>
            <a:r>
              <a:rPr lang="en-US" sz="1100" kern="0" dirty="0" err="1">
                <a:solidFill>
                  <a:srgbClr val="009900"/>
                </a:solidFill>
                <a:latin typeface="Times New Roman" pitchFamily="18" charset="0"/>
              </a:rPr>
              <a:t>Ataki</a:t>
            </a:r>
            <a:r>
              <a:rPr lang="en-US" sz="1100" kern="0" dirty="0">
                <a:solidFill>
                  <a:srgbClr val="009900"/>
                </a:solidFill>
                <a:latin typeface="Times New Roman" pitchFamily="18" charset="0"/>
              </a:rPr>
              <a:t>, A., and Bart, H-J., 2004, “The Use of the VOF-Model to Study the Wetting of Solid Surfaces.” Chemical Engineering Technology, </a:t>
            </a:r>
            <a:r>
              <a:rPr lang="en-US" sz="1100" kern="0" dirty="0" err="1">
                <a:solidFill>
                  <a:srgbClr val="009900"/>
                </a:solidFill>
                <a:latin typeface="Times New Roman" pitchFamily="18" charset="0"/>
              </a:rPr>
              <a:t>Vol</a:t>
            </a:r>
            <a:r>
              <a:rPr lang="en-US" sz="1100" kern="0" dirty="0">
                <a:solidFill>
                  <a:srgbClr val="009900"/>
                </a:solidFill>
                <a:latin typeface="Times New Roman" pitchFamily="18" charset="0"/>
              </a:rPr>
              <a:t> 27, No. 10.</a:t>
            </a:r>
          </a:p>
          <a:p>
            <a:pPr marL="220341" indent="-220341" defTabSz="881365" eaLnBrk="0" fontAlgn="base" hangingPunct="0">
              <a:spcBef>
                <a:spcPct val="30000"/>
              </a:spcBef>
              <a:spcAft>
                <a:spcPct val="0"/>
              </a:spcAft>
              <a:buFontTx/>
              <a:buAutoNum type="arabicPeriod"/>
              <a:defRPr/>
            </a:pPr>
            <a:r>
              <a:rPr lang="en-US" sz="1100" dirty="0"/>
              <a:t>Hoffmann, A., </a:t>
            </a:r>
            <a:r>
              <a:rPr lang="en-US" sz="1100" dirty="0" err="1"/>
              <a:t>Ausner</a:t>
            </a:r>
            <a:r>
              <a:rPr lang="en-US" sz="1100" dirty="0"/>
              <a:t>, I., </a:t>
            </a:r>
            <a:r>
              <a:rPr lang="en-US" sz="1100" dirty="0" err="1"/>
              <a:t>Repke</a:t>
            </a:r>
            <a:r>
              <a:rPr lang="en-US" sz="1100" dirty="0"/>
              <a:t>, J.U., </a:t>
            </a:r>
            <a:r>
              <a:rPr lang="en-US" sz="1100" dirty="0" err="1"/>
              <a:t>Wozny</a:t>
            </a:r>
            <a:r>
              <a:rPr lang="en-US" sz="1100" dirty="0"/>
              <a:t>, G., 2005, “Fluid dynamics in multiphase distillation processes in packed towers”. Computers and Chemical Engineering, Vol. 29, pp. 1433-1437</a:t>
            </a:r>
            <a:endParaRPr lang="en-US" sz="1100" kern="0" dirty="0">
              <a:solidFill>
                <a:srgbClr val="009900"/>
              </a:solidFill>
              <a:latin typeface="Times New Roman" pitchFamily="18" charset="0"/>
            </a:endParaRPr>
          </a:p>
          <a:p>
            <a:pPr marL="220341" indent="-220341" defTabSz="881365" eaLnBrk="0" fontAlgn="base" hangingPunct="0">
              <a:spcBef>
                <a:spcPct val="30000"/>
              </a:spcBef>
              <a:spcAft>
                <a:spcPct val="0"/>
              </a:spcAft>
              <a:buFontTx/>
              <a:buAutoNum type="arabicPeriod"/>
              <a:defRPr/>
            </a:pPr>
            <a:r>
              <a:rPr lang="de-DE" sz="1100" kern="0" dirty="0">
                <a:solidFill>
                  <a:srgbClr val="009900"/>
                </a:solidFill>
                <a:latin typeface="Times New Roman" pitchFamily="18" charset="0"/>
              </a:rPr>
              <a:t>Hoffmann, A., Ausner, I., Repke, J.-U., and Wozny G., </a:t>
            </a:r>
            <a:r>
              <a:rPr lang="en-US" sz="1100" kern="0" dirty="0">
                <a:solidFill>
                  <a:srgbClr val="009900"/>
                </a:solidFill>
                <a:latin typeface="Times New Roman" pitchFamily="18" charset="0"/>
              </a:rPr>
              <a:t>Detailed investigation of multiphase (gas-liquid and gas-liquid-liquid) flow behavior on inclined plates), Chemical Engineering Research and Design, Vol. 84, A2, pp. 147-154.</a:t>
            </a:r>
          </a:p>
          <a:p>
            <a:pPr marL="220341" indent="-220341" defTabSz="881365" eaLnBrk="0" fontAlgn="base" hangingPunct="0">
              <a:spcBef>
                <a:spcPct val="30000"/>
              </a:spcBef>
              <a:spcAft>
                <a:spcPct val="0"/>
              </a:spcAft>
              <a:buFontTx/>
              <a:buAutoNum type="arabicPeriod"/>
              <a:defRPr/>
            </a:pPr>
            <a:r>
              <a:rPr lang="en-US" sz="1100" kern="0" dirty="0">
                <a:solidFill>
                  <a:srgbClr val="009900"/>
                </a:solidFill>
                <a:latin typeface="Times New Roman" pitchFamily="18" charset="0"/>
              </a:rPr>
              <a:t>Xu, Y. Y., </a:t>
            </a:r>
            <a:r>
              <a:rPr lang="en-US" sz="1100" kern="0" dirty="0" err="1">
                <a:solidFill>
                  <a:srgbClr val="009900"/>
                </a:solidFill>
                <a:latin typeface="Times New Roman" pitchFamily="18" charset="0"/>
              </a:rPr>
              <a:t>Paschke</a:t>
            </a:r>
            <a:r>
              <a:rPr lang="en-US" sz="1100" kern="0" dirty="0">
                <a:solidFill>
                  <a:srgbClr val="009900"/>
                </a:solidFill>
                <a:latin typeface="Times New Roman" pitchFamily="18" charset="0"/>
              </a:rPr>
              <a:t>, S., </a:t>
            </a:r>
            <a:r>
              <a:rPr lang="en-US" sz="1100" kern="0" dirty="0" err="1">
                <a:solidFill>
                  <a:srgbClr val="009900"/>
                </a:solidFill>
                <a:latin typeface="Times New Roman" pitchFamily="18" charset="0"/>
              </a:rPr>
              <a:t>Repke</a:t>
            </a:r>
            <a:r>
              <a:rPr lang="en-US" sz="1100" kern="0" dirty="0">
                <a:solidFill>
                  <a:srgbClr val="009900"/>
                </a:solidFill>
                <a:latin typeface="Times New Roman" pitchFamily="18" charset="0"/>
              </a:rPr>
              <a:t>, J. U. , Yuan, J. Q. and </a:t>
            </a:r>
            <a:r>
              <a:rPr lang="en-US" sz="1100" kern="0" dirty="0" err="1">
                <a:solidFill>
                  <a:srgbClr val="009900"/>
                </a:solidFill>
                <a:latin typeface="Times New Roman" pitchFamily="18" charset="0"/>
              </a:rPr>
              <a:t>Wozny</a:t>
            </a:r>
            <a:r>
              <a:rPr lang="en-US" sz="1100" kern="0" dirty="0">
                <a:solidFill>
                  <a:srgbClr val="009900"/>
                </a:solidFill>
                <a:latin typeface="Times New Roman" pitchFamily="18" charset="0"/>
              </a:rPr>
              <a:t>, G., “Portraying the Countercurrent Flow on </a:t>
            </a:r>
            <a:r>
              <a:rPr lang="en-US" sz="1100" kern="0" dirty="0" err="1">
                <a:solidFill>
                  <a:srgbClr val="009900"/>
                </a:solidFill>
                <a:latin typeface="Times New Roman" pitchFamily="18" charset="0"/>
              </a:rPr>
              <a:t>Packings</a:t>
            </a:r>
            <a:r>
              <a:rPr lang="en-US" sz="1100" kern="0" dirty="0">
                <a:solidFill>
                  <a:srgbClr val="009900"/>
                </a:solidFill>
                <a:latin typeface="Times New Roman" pitchFamily="18" charset="0"/>
              </a:rPr>
              <a:t> by Three-Dimensional Computational Fluid Dynamics Simulations.” Chemical Engineering and Technology, </a:t>
            </a:r>
            <a:r>
              <a:rPr lang="en-US" sz="1100" kern="0" dirty="0" err="1">
                <a:solidFill>
                  <a:srgbClr val="009900"/>
                </a:solidFill>
                <a:latin typeface="Times New Roman" pitchFamily="18" charset="0"/>
              </a:rPr>
              <a:t>Vol</a:t>
            </a:r>
            <a:r>
              <a:rPr lang="en-US" sz="1100" kern="0" dirty="0">
                <a:solidFill>
                  <a:srgbClr val="009900"/>
                </a:solidFill>
                <a:latin typeface="Times New Roman" pitchFamily="18" charset="0"/>
              </a:rPr>
              <a:t> 31, No. 10, pp. 1445-1452.</a:t>
            </a:r>
          </a:p>
          <a:p>
            <a:pPr marL="220341" indent="-220341" defTabSz="881365" eaLnBrk="0" fontAlgn="base" hangingPunct="0">
              <a:spcBef>
                <a:spcPct val="30000"/>
              </a:spcBef>
              <a:spcAft>
                <a:spcPct val="0"/>
              </a:spcAft>
              <a:buFontTx/>
              <a:buAutoNum type="arabicPeriod"/>
              <a:defRPr/>
            </a:pPr>
            <a:r>
              <a:rPr lang="en-US" sz="1100" dirty="0" err="1"/>
              <a:t>Iso</a:t>
            </a:r>
            <a:r>
              <a:rPr lang="en-US" sz="1100" dirty="0"/>
              <a:t>, Y., Huang, J., Kato, M., </a:t>
            </a:r>
            <a:r>
              <a:rPr lang="en-US" sz="1100" dirty="0" err="1"/>
              <a:t>Matsuno</a:t>
            </a:r>
            <a:r>
              <a:rPr lang="en-US" sz="1100" dirty="0"/>
              <a:t>, S., Takano, K., 2013, “Numerical and experimental study on liquid film flows on packing elements in absorbers for post-combustion CO2 capture”, Energy </a:t>
            </a:r>
            <a:r>
              <a:rPr lang="en-US" sz="1100" dirty="0" err="1"/>
              <a:t>Procedia</a:t>
            </a:r>
            <a:r>
              <a:rPr lang="en-US" sz="1100" dirty="0"/>
              <a:t>, Vol. 37, pp 860–868. </a:t>
            </a:r>
          </a:p>
          <a:p>
            <a:pPr marL="220341" indent="-220341" defTabSz="881365" eaLnBrk="0" fontAlgn="base" hangingPunct="0">
              <a:spcBef>
                <a:spcPct val="30000"/>
              </a:spcBef>
              <a:spcAft>
                <a:spcPct val="0"/>
              </a:spcAft>
              <a:buFontTx/>
              <a:buAutoNum type="arabicPeriod"/>
              <a:defRPr/>
            </a:pPr>
            <a:r>
              <a:rPr lang="en-US" sz="1100" dirty="0"/>
              <a:t>Cooke, J.J., </a:t>
            </a:r>
            <a:r>
              <a:rPr lang="en-US" sz="1100" dirty="0" err="1"/>
              <a:t>Gu</a:t>
            </a:r>
            <a:r>
              <a:rPr lang="en-US" sz="1100" dirty="0"/>
              <a:t>, S., Armstrong, L.M., Luo, K.H., 2012, “Gas-Liquid Flow on Smooth and Textured Inclined Planes”, World Academy of Science, Engineering and Technology,  Vol. 68,  pp1712-1719</a:t>
            </a:r>
          </a:p>
          <a:p>
            <a:pPr marL="220341" indent="-220341" defTabSz="881365" eaLnBrk="0" fontAlgn="base" hangingPunct="0">
              <a:spcBef>
                <a:spcPct val="30000"/>
              </a:spcBef>
              <a:spcAft>
                <a:spcPct val="0"/>
              </a:spcAft>
              <a:buFontTx/>
              <a:buAutoNum type="arabicPeriod"/>
              <a:defRPr/>
            </a:pPr>
            <a:r>
              <a:rPr lang="en-US" sz="1100" dirty="0" err="1"/>
              <a:t>Sebastia-Saez</a:t>
            </a:r>
            <a:r>
              <a:rPr lang="en-US" sz="1100" dirty="0"/>
              <a:t>, D., </a:t>
            </a:r>
            <a:r>
              <a:rPr lang="en-US" sz="1100" dirty="0" err="1"/>
              <a:t>Gu</a:t>
            </a:r>
            <a:r>
              <a:rPr lang="en-US" sz="1100" dirty="0"/>
              <a:t>, S., </a:t>
            </a:r>
            <a:r>
              <a:rPr lang="en-US" sz="1100" dirty="0" err="1"/>
              <a:t>Ranganathan</a:t>
            </a:r>
            <a:r>
              <a:rPr lang="en-US" sz="1100" dirty="0"/>
              <a:t>, P., </a:t>
            </a:r>
            <a:r>
              <a:rPr lang="en-US" sz="1100" dirty="0" err="1"/>
              <a:t>Papadikis</a:t>
            </a:r>
            <a:r>
              <a:rPr lang="en-US" sz="1100" dirty="0"/>
              <a:t>, K., 2013, “3D modeling of hydrodynamics and physical mass transfer characteristics of liquid film flows in structured packing elements”, International Journal of Greenhouse Gas Control, </a:t>
            </a:r>
            <a:r>
              <a:rPr lang="fr-FR" sz="1100" dirty="0"/>
              <a:t>Vol. 19, pp 492–502</a:t>
            </a:r>
            <a:endParaRPr lang="en-US" sz="1100" dirty="0"/>
          </a:p>
          <a:p>
            <a:endParaRPr lang="en-US" dirty="0" smtClean="0"/>
          </a:p>
          <a:p>
            <a:endParaRPr lang="en-US" dirty="0"/>
          </a:p>
        </p:txBody>
      </p:sp>
    </p:spTree>
    <p:extLst>
      <p:ext uri="{BB962C8B-B14F-4D97-AF65-F5344CB8AC3E}">
        <p14:creationId xmlns="" xmlns:p14="http://schemas.microsoft.com/office/powerpoint/2010/main" val="201351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65" eaLnBrk="0" fontAlgn="base" hangingPunct="0">
              <a:spcBef>
                <a:spcPct val="30000"/>
              </a:spcBef>
              <a:spcAft>
                <a:spcPct val="0"/>
              </a:spcAft>
              <a:defRPr/>
            </a:pPr>
            <a:r>
              <a:rPr lang="en-US" sz="1100" dirty="0">
                <a:latin typeface="Times New Roman" pitchFamily="18" charset="0"/>
              </a:rPr>
              <a:t>The simulations were run using a variable time-step to keep the global Courant number  (time step in calculation to characteristic time scale of flow) at 0.5. </a:t>
            </a:r>
            <a:endParaRPr lang="en-US" sz="800" b="1" kern="0" dirty="0">
              <a:latin typeface="Times New Roman" pitchFamily="18" charset="0"/>
            </a:endParaRPr>
          </a:p>
          <a:p>
            <a:pPr defTabSz="881365" eaLnBrk="0" fontAlgn="base" hangingPunct="0">
              <a:spcBef>
                <a:spcPct val="30000"/>
              </a:spcBef>
              <a:spcAft>
                <a:spcPct val="0"/>
              </a:spcAft>
              <a:defRPr/>
            </a:pPr>
            <a:r>
              <a:rPr lang="en-US" sz="1500" dirty="0"/>
              <a:t>Courant number: </a:t>
            </a:r>
            <a:r>
              <a:rPr lang="en-US" sz="1100" dirty="0"/>
              <a:t>    (Compares the time step in a calculation to the characteristic time Scale of flow)</a:t>
            </a:r>
          </a:p>
          <a:p>
            <a:pPr defTabSz="881365" eaLnBrk="0" fontAlgn="base" hangingPunct="0">
              <a:spcBef>
                <a:spcPct val="30000"/>
              </a:spcBef>
              <a:spcAft>
                <a:spcPct val="0"/>
              </a:spcAft>
              <a:defRPr/>
            </a:pPr>
            <a:r>
              <a:rPr lang="en-US" sz="1100" dirty="0">
                <a:latin typeface="Times New Roman" pitchFamily="18" charset="0"/>
              </a:rPr>
              <a:t>This results in time steps of the order 1x10-5s.  Pseudo-steady state determined by approximately constant liquid flow rate at the exit (fluctuation of liquid flow rate about constant).</a:t>
            </a:r>
          </a:p>
          <a:p>
            <a:endParaRPr lang="en-US" dirty="0" smtClean="0"/>
          </a:p>
          <a:p>
            <a:pPr defTabSz="931774" eaLnBrk="0" fontAlgn="base" hangingPunct="0">
              <a:spcBef>
                <a:spcPct val="30000"/>
              </a:spcBef>
              <a:spcAft>
                <a:spcPct val="0"/>
              </a:spcAft>
              <a:defRPr/>
            </a:pPr>
            <a:r>
              <a:rPr lang="en-US" sz="800" b="1" kern="0" dirty="0">
                <a:latin typeface="Times New Roman" pitchFamily="18" charset="0"/>
              </a:rPr>
              <a:t>SS </a:t>
            </a:r>
            <a:r>
              <a:rPr lang="en-US" kern="0" dirty="0">
                <a:solidFill>
                  <a:srgbClr val="009900"/>
                </a:solidFill>
                <a:latin typeface="Times New Roman" pitchFamily="18" charset="0"/>
              </a:rPr>
              <a:t>determined by the approx. constant liquid flow at the exit</a:t>
            </a:r>
            <a:endParaRPr lang="en-US" dirty="0" smtClean="0"/>
          </a:p>
          <a:p>
            <a:pPr defTabSz="931774" eaLnBrk="0" fontAlgn="base" hangingPunct="0">
              <a:spcBef>
                <a:spcPct val="30000"/>
              </a:spcBef>
              <a:spcAft>
                <a:spcPct val="0"/>
              </a:spcAft>
              <a:defRPr/>
            </a:pPr>
            <a:r>
              <a:rPr lang="en-US" sz="1600" kern="0" dirty="0">
                <a:latin typeface="Times New Roman" pitchFamily="18" charset="0"/>
              </a:rPr>
              <a:t>Variable time step based on global Courant Number = 0.50 </a:t>
            </a:r>
          </a:p>
          <a:p>
            <a:r>
              <a:rPr lang="en-US" sz="1600" dirty="0"/>
              <a:t>Courant number: </a:t>
            </a:r>
            <a:r>
              <a:rPr lang="en-US" dirty="0"/>
              <a:t>    (Compares the time step in a calculation to the characteristic time Scale of flow)</a:t>
            </a:r>
          </a:p>
          <a:p>
            <a:pPr defTabSz="931774" eaLnBrk="0" fontAlgn="base" hangingPunct="0">
              <a:spcBef>
                <a:spcPct val="30000"/>
              </a:spcBef>
              <a:spcAft>
                <a:spcPct val="0"/>
              </a:spcAft>
              <a:defRPr/>
            </a:pPr>
            <a:r>
              <a:rPr lang="en-US" b="1" kern="0" dirty="0">
                <a:solidFill>
                  <a:srgbClr val="0000CC"/>
                </a:solidFill>
                <a:latin typeface="Calibri" panose="020F0502020204030204" pitchFamily="34" charset="0"/>
                <a:sym typeface="Symbol"/>
              </a:rPr>
              <a:t>t is chosen according to CFL condition</a:t>
            </a:r>
            <a:endParaRPr lang="en-US" b="1" kern="0" dirty="0">
              <a:latin typeface="Calibri" panose="020F0502020204030204" pitchFamily="34" charset="0"/>
            </a:endParaRPr>
          </a:p>
          <a:p>
            <a:r>
              <a:rPr lang="en-US" dirty="0" smtClean="0"/>
              <a:t>Type of cells: structured hexahedral</a:t>
            </a:r>
            <a:r>
              <a:rPr lang="en-US" baseline="0" dirty="0" smtClean="0"/>
              <a:t> elements</a:t>
            </a:r>
            <a:endParaRPr lang="en-US" dirty="0" smtClean="0"/>
          </a:p>
          <a:p>
            <a:r>
              <a:rPr lang="en-US" dirty="0" smtClean="0"/>
              <a:t>Fine mesh needed to resolve various film behavior: inlet condition and film to rivulet to droplet transition</a:t>
            </a:r>
          </a:p>
          <a:p>
            <a:pPr defTabSz="881365" eaLnBrk="0" fontAlgn="base" hangingPunct="0">
              <a:spcBef>
                <a:spcPct val="30000"/>
              </a:spcBef>
              <a:spcAft>
                <a:spcPct val="0"/>
              </a:spcAft>
              <a:defRPr/>
            </a:pPr>
            <a:r>
              <a:rPr lang="en-US" dirty="0">
                <a:latin typeface="Times New Roman" pitchFamily="18" charset="0"/>
              </a:rPr>
              <a:t>The computational grid is made very fine to ensure accurate resolution of the liquid flow.  The grid is non-uniform such that the density inside the liquid film and near the interfacial surface region is finer than the region adjacent to the surrounding gas.</a:t>
            </a:r>
          </a:p>
          <a:p>
            <a:r>
              <a:rPr lang="en-US" sz="900" dirty="0"/>
              <a:t>Type of cells: structured hexahedral elements</a:t>
            </a:r>
          </a:p>
          <a:p>
            <a:r>
              <a:rPr lang="en-US" sz="900" dirty="0"/>
              <a:t>Fine mesh needed to resolve various film behavior: inlet condition and film to rivulet to droplet transition</a:t>
            </a:r>
          </a:p>
          <a:p>
            <a:endParaRPr lang="en-US" dirty="0" smtClean="0"/>
          </a:p>
          <a:p>
            <a:endParaRPr lang="en-US" dirty="0"/>
          </a:p>
        </p:txBody>
      </p:sp>
    </p:spTree>
    <p:extLst>
      <p:ext uri="{BB962C8B-B14F-4D97-AF65-F5344CB8AC3E}">
        <p14:creationId xmlns="" xmlns:p14="http://schemas.microsoft.com/office/powerpoint/2010/main" val="246506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Liquid</a:t>
            </a:r>
            <a:r>
              <a:rPr lang="en-US" baseline="0" dirty="0" smtClean="0"/>
              <a:t> films can exhibit a range of flow regimes: full film, rivulet and droplet flow.  The formation of these features is dependent upon various flow parameters, such as liquid flow rate, plate surface texture, plate geometry, etc., and solvent properties</a:t>
            </a:r>
            <a:endParaRPr lang="en-US" dirty="0" smtClean="0"/>
          </a:p>
          <a:p>
            <a:endParaRPr lang="en-US" baseline="0" dirty="0" smtClean="0"/>
          </a:p>
          <a:p>
            <a:r>
              <a:rPr lang="en-US" baseline="0" dirty="0" smtClean="0"/>
              <a:t>At high Re the liquid may form a closed stable film yielding a specific wetted area of 1.  When the Re decreases, the liquid flow rate cannot support a closed film and the film breaks up so the specific wetted area is less than 1.</a:t>
            </a:r>
          </a:p>
          <a:p>
            <a:pPr defTabSz="931774">
              <a:defRPr/>
            </a:pPr>
            <a:r>
              <a:rPr lang="en-US" b="1" dirty="0">
                <a:latin typeface="Times New Roman"/>
                <a:ea typeface="Calibri"/>
                <a:cs typeface="Times New Roman"/>
              </a:rPr>
              <a:t>Inertia = </a:t>
            </a:r>
            <a:r>
              <a:rPr lang="en-US" b="1" dirty="0" err="1">
                <a:latin typeface="Times New Roman"/>
                <a:ea typeface="Calibri"/>
                <a:cs typeface="Times New Roman"/>
              </a:rPr>
              <a:t>rhol</a:t>
            </a:r>
            <a:r>
              <a:rPr lang="en-US" b="1" dirty="0">
                <a:latin typeface="Times New Roman"/>
                <a:ea typeface="Calibri"/>
                <a:cs typeface="Times New Roman"/>
              </a:rPr>
              <a:t> . V^2 . L^2</a:t>
            </a:r>
          </a:p>
          <a:p>
            <a:pPr defTabSz="931774">
              <a:defRPr/>
            </a:pPr>
            <a:r>
              <a:rPr lang="en-US" b="1" dirty="0">
                <a:latin typeface="Times New Roman"/>
                <a:ea typeface="Calibri"/>
                <a:cs typeface="Times New Roman"/>
              </a:rPr>
              <a:t>Gravity = (</a:t>
            </a:r>
            <a:r>
              <a:rPr lang="en-US" b="1" dirty="0" err="1">
                <a:latin typeface="Times New Roman"/>
                <a:ea typeface="Calibri"/>
                <a:cs typeface="Times New Roman"/>
              </a:rPr>
              <a:t>rhol</a:t>
            </a:r>
            <a:r>
              <a:rPr lang="en-US" b="1" dirty="0">
                <a:latin typeface="Times New Roman"/>
                <a:ea typeface="Calibri"/>
                <a:cs typeface="Times New Roman"/>
              </a:rPr>
              <a:t> – </a:t>
            </a:r>
            <a:r>
              <a:rPr lang="en-US" b="1" dirty="0" err="1">
                <a:latin typeface="Times New Roman"/>
                <a:ea typeface="Calibri"/>
                <a:cs typeface="Times New Roman"/>
              </a:rPr>
              <a:t>rhog</a:t>
            </a:r>
            <a:r>
              <a:rPr lang="en-US" b="1" dirty="0">
                <a:latin typeface="Times New Roman"/>
                <a:ea typeface="Calibri"/>
                <a:cs typeface="Times New Roman"/>
              </a:rPr>
              <a:t>) . g . L^3</a:t>
            </a:r>
          </a:p>
          <a:p>
            <a:pPr defTabSz="931774">
              <a:defRPr/>
            </a:pPr>
            <a:r>
              <a:rPr lang="en-US" b="1" dirty="0">
                <a:latin typeface="Times New Roman"/>
                <a:ea typeface="Calibri"/>
                <a:cs typeface="Times New Roman"/>
              </a:rPr>
              <a:t>Viscous = </a:t>
            </a:r>
            <a:r>
              <a:rPr lang="en-US" b="1" dirty="0" err="1">
                <a:latin typeface="Times New Roman"/>
                <a:ea typeface="Calibri"/>
                <a:cs typeface="Times New Roman"/>
              </a:rPr>
              <a:t>rhol</a:t>
            </a:r>
            <a:r>
              <a:rPr lang="en-US" b="1" dirty="0">
                <a:latin typeface="Times New Roman"/>
                <a:ea typeface="Calibri"/>
                <a:cs typeface="Times New Roman"/>
              </a:rPr>
              <a:t> . </a:t>
            </a:r>
            <a:r>
              <a:rPr lang="en-US" b="1" dirty="0" err="1">
                <a:latin typeface="Times New Roman"/>
                <a:ea typeface="Calibri"/>
                <a:cs typeface="Times New Roman"/>
              </a:rPr>
              <a:t>mul</a:t>
            </a:r>
            <a:r>
              <a:rPr lang="en-US" b="1" dirty="0">
                <a:latin typeface="Times New Roman"/>
                <a:ea typeface="Calibri"/>
                <a:cs typeface="Times New Roman"/>
              </a:rPr>
              <a:t> . L</a:t>
            </a:r>
          </a:p>
          <a:p>
            <a:pPr defTabSz="931774">
              <a:defRPr/>
            </a:pPr>
            <a:r>
              <a:rPr lang="en-US" b="1" dirty="0">
                <a:latin typeface="Times New Roman"/>
                <a:ea typeface="Calibri"/>
                <a:cs typeface="Times New Roman"/>
              </a:rPr>
              <a:t>Capillary = sigma * L</a:t>
            </a:r>
          </a:p>
          <a:p>
            <a:pPr defTabSz="931774">
              <a:defRPr/>
            </a:pPr>
            <a:endParaRPr lang="en-US" b="1" dirty="0">
              <a:latin typeface="Times New Roman"/>
              <a:ea typeface="Calibri"/>
              <a:cs typeface="Times New Roman"/>
            </a:endParaRPr>
          </a:p>
          <a:p>
            <a:r>
              <a:rPr lang="en-US" dirty="0" smtClean="0"/>
              <a:t>We</a:t>
            </a:r>
            <a:r>
              <a:rPr lang="en-US" baseline="0" dirty="0" smtClean="0"/>
              <a:t> = inertia/surface tension</a:t>
            </a:r>
          </a:p>
          <a:p>
            <a:r>
              <a:rPr lang="en-US" baseline="0" dirty="0" smtClean="0"/>
              <a:t>We &gt;&gt; 1  (inertia dominates)</a:t>
            </a:r>
          </a:p>
          <a:p>
            <a:r>
              <a:rPr lang="en-US" baseline="0" dirty="0" smtClean="0"/>
              <a:t>Ca = viscous/surface tension</a:t>
            </a:r>
          </a:p>
          <a:p>
            <a:r>
              <a:rPr lang="en-US" baseline="0" dirty="0" smtClean="0"/>
              <a:t>Ca &gt;&gt; 1 (viscous)</a:t>
            </a:r>
          </a:p>
          <a:p>
            <a:endParaRPr lang="en-US" baseline="0" dirty="0" smtClean="0"/>
          </a:p>
          <a:p>
            <a:r>
              <a:rPr lang="en-US" baseline="0" dirty="0" smtClean="0"/>
              <a:t>Surface tension minimizes spreading</a:t>
            </a:r>
          </a:p>
          <a:p>
            <a:r>
              <a:rPr lang="en-US" baseline="0" dirty="0" smtClean="0"/>
              <a:t>Inertia increases wetting</a:t>
            </a:r>
          </a:p>
          <a:p>
            <a:pPr defTabSz="931774">
              <a:defRPr/>
            </a:pPr>
            <a:endParaRPr lang="en-US" b="1" dirty="0">
              <a:latin typeface="Times New Roman"/>
              <a:ea typeface="Calibri"/>
              <a:cs typeface="Times New Roman"/>
            </a:endParaRPr>
          </a:p>
          <a:p>
            <a:pPr defTabSz="931774">
              <a:defRPr/>
            </a:pPr>
            <a:r>
              <a:rPr lang="en-US" b="1" dirty="0">
                <a:latin typeface="Times New Roman"/>
                <a:ea typeface="Calibri"/>
                <a:cs typeface="Times New Roman"/>
              </a:rPr>
              <a:t>Fig. 3:</a:t>
            </a:r>
            <a:r>
              <a:rPr lang="en-US" dirty="0">
                <a:latin typeface="Times New Roman"/>
                <a:ea typeface="Calibri"/>
                <a:cs typeface="Times New Roman"/>
              </a:rPr>
              <a:t>  Effect of the inertia on the flow pattern over the inclined plate. Flow develops from droplet to rivulet and finally to full film (a fully wetted plate). </a:t>
            </a:r>
          </a:p>
          <a:p>
            <a:pPr defTabSz="931774">
              <a:defRPr/>
            </a:pPr>
            <a:r>
              <a:rPr lang="en-US" b="1" dirty="0">
                <a:latin typeface="Times New Roman"/>
                <a:ea typeface="Calibri"/>
                <a:cs typeface="Times New Roman"/>
              </a:rPr>
              <a:t>Figure 4:</a:t>
            </a:r>
            <a:r>
              <a:rPr lang="en-US" dirty="0">
                <a:latin typeface="Times New Roman"/>
                <a:ea typeface="Calibri"/>
                <a:cs typeface="Times New Roman"/>
              </a:rPr>
              <a:t> Comparison of the computed normalized wetted area of the plate with experimental results of Hoffman et al (2005) at different Weber numbers. In the validation, water is used as solvent. </a:t>
            </a:r>
          </a:p>
          <a:p>
            <a:endParaRPr lang="en-US" dirty="0" smtClean="0"/>
          </a:p>
        </p:txBody>
      </p:sp>
      <p:sp>
        <p:nvSpPr>
          <p:cNvPr id="4" name="Slide Number Placeholder 3"/>
          <p:cNvSpPr>
            <a:spLocks noGrp="1"/>
          </p:cNvSpPr>
          <p:nvPr>
            <p:ph type="sldNum" sz="quarter" idx="10"/>
          </p:nvPr>
        </p:nvSpPr>
        <p:spPr/>
        <p:txBody>
          <a:bodyPr/>
          <a:lstStyle/>
          <a:p>
            <a:fld id="{8C1D7496-8ED0-4D7F-AC92-D84C7E9921B5}" type="slidenum">
              <a:rPr lang="en-US" smtClean="0"/>
              <a:pPr/>
              <a:t>8</a:t>
            </a:fld>
            <a:endParaRPr lang="en-US"/>
          </a:p>
        </p:txBody>
      </p:sp>
    </p:spTree>
    <p:extLst>
      <p:ext uri="{BB962C8B-B14F-4D97-AF65-F5344CB8AC3E}">
        <p14:creationId xmlns="" xmlns:p14="http://schemas.microsoft.com/office/powerpoint/2010/main" val="155136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problem, a number of parameters are involved and their effects were investigated separately. A number of correlations were derived separately for each parameter. In this section, we try to show the effect of fluid properties in term of the </a:t>
            </a:r>
            <a:r>
              <a:rPr lang="en-US" dirty="0" err="1"/>
              <a:t>Kapitza</a:t>
            </a:r>
            <a:r>
              <a:rPr lang="en-US" dirty="0"/>
              <a:t> number to get collective effect of all fluid parameters. It is defined by the fluid properties and inclination of the plate. Eventually, it will be fixed for each fluid and plate orientation angle and independent of the flow parameters.</a:t>
            </a:r>
          </a:p>
          <a:p>
            <a:endParaRPr lang="en-US" dirty="0"/>
          </a:p>
          <a:p>
            <a:pPr defTabSz="931774">
              <a:defRPr/>
            </a:pPr>
            <a:r>
              <a:rPr lang="en-US" dirty="0"/>
              <a:t>Note that highly viscous fluid results in low </a:t>
            </a:r>
            <a:r>
              <a:rPr lang="en-US" i="1" dirty="0" err="1"/>
              <a:t>Ka</a:t>
            </a:r>
            <a:r>
              <a:rPr lang="en-US" dirty="0"/>
              <a:t>.  </a:t>
            </a:r>
          </a:p>
          <a:p>
            <a:endParaRPr lang="en-US"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9</a:t>
            </a:fld>
            <a:endParaRPr lang="en-US"/>
          </a:p>
        </p:txBody>
      </p:sp>
    </p:spTree>
    <p:extLst>
      <p:ext uri="{BB962C8B-B14F-4D97-AF65-F5344CB8AC3E}">
        <p14:creationId xmlns="" xmlns:p14="http://schemas.microsoft.com/office/powerpoint/2010/main" val="93731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C1D7496-8ED0-4D7F-AC92-D84C7E9921B5}" type="slidenum">
              <a:rPr lang="en-US" smtClean="0"/>
              <a:pPr/>
              <a:t>10</a:t>
            </a:fld>
            <a:endParaRPr lang="en-US"/>
          </a:p>
        </p:txBody>
      </p:sp>
    </p:spTree>
    <p:extLst>
      <p:ext uri="{BB962C8B-B14F-4D97-AF65-F5344CB8AC3E}">
        <p14:creationId xmlns="" xmlns:p14="http://schemas.microsoft.com/office/powerpoint/2010/main" val="2298718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A">
    <p:bg>
      <p:bgPr>
        <a:gradFill flip="none" rotWithShape="1">
          <a:gsLst>
            <a:gs pos="0">
              <a:schemeClr val="bg1">
                <a:tint val="40000"/>
                <a:satMod val="350000"/>
              </a:schemeClr>
            </a:gs>
            <a:gs pos="21000">
              <a:schemeClr val="bg1">
                <a:lumMod val="95000"/>
              </a:schemeClr>
            </a:gs>
            <a:gs pos="100000">
              <a:schemeClr val="bg1">
                <a:lumMod val="50000"/>
              </a:schemeClr>
            </a:gs>
          </a:gsLst>
          <a:lin ang="8100000" scaled="1"/>
          <a:tileRect/>
        </a:gradFill>
        <a:effectLst/>
      </p:bgPr>
    </p:bg>
    <p:spTree>
      <p:nvGrpSpPr>
        <p:cNvPr id="1" name=""/>
        <p:cNvGrpSpPr/>
        <p:nvPr/>
      </p:nvGrpSpPr>
      <p:grpSpPr>
        <a:xfrm>
          <a:off x="0" y="0"/>
          <a:ext cx="0" cy="0"/>
          <a:chOff x="0" y="0"/>
          <a:chExt cx="0" cy="0"/>
        </a:xfrm>
      </p:grpSpPr>
      <p:sp>
        <p:nvSpPr>
          <p:cNvPr id="14" name="Text Placeholder 35"/>
          <p:cNvSpPr>
            <a:spLocks noGrp="1"/>
          </p:cNvSpPr>
          <p:nvPr>
            <p:ph type="body" sz="quarter" idx="13" hasCustomPrompt="1"/>
          </p:nvPr>
        </p:nvSpPr>
        <p:spPr>
          <a:xfrm>
            <a:off x="3748889" y="4902914"/>
            <a:ext cx="5212080" cy="400110"/>
          </a:xfrm>
        </p:spPr>
        <p:txBody>
          <a:bodyPr>
            <a:spAutoFit/>
          </a:bodyPr>
          <a:lstStyle>
            <a:lvl1pPr marL="0" indent="1588">
              <a:spcBef>
                <a:spcPts val="300"/>
              </a:spcBef>
              <a:buNone/>
              <a:defRPr sz="2000" b="1"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Presenter’s Name</a:t>
            </a:r>
          </a:p>
        </p:txBody>
      </p:sp>
      <p:sp>
        <p:nvSpPr>
          <p:cNvPr id="16" name="Text Placeholder 35"/>
          <p:cNvSpPr>
            <a:spLocks noGrp="1"/>
          </p:cNvSpPr>
          <p:nvPr>
            <p:ph type="body" sz="quarter" idx="14" hasCustomPrompt="1"/>
          </p:nvPr>
        </p:nvSpPr>
        <p:spPr>
          <a:xfrm>
            <a:off x="3748889" y="5301310"/>
            <a:ext cx="521208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Title, Division</a:t>
            </a:r>
          </a:p>
        </p:txBody>
      </p:sp>
      <p:sp>
        <p:nvSpPr>
          <p:cNvPr id="17" name="Text Placeholder 35"/>
          <p:cNvSpPr>
            <a:spLocks noGrp="1"/>
          </p:cNvSpPr>
          <p:nvPr>
            <p:ph type="body" sz="quarter" idx="15" hasCustomPrompt="1"/>
          </p:nvPr>
        </p:nvSpPr>
        <p:spPr>
          <a:xfrm>
            <a:off x="3748889" y="5702082"/>
            <a:ext cx="521208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Click to add date</a:t>
            </a:r>
          </a:p>
        </p:txBody>
      </p:sp>
      <p:sp>
        <p:nvSpPr>
          <p:cNvPr id="18" name="Rectangle 17"/>
          <p:cNvSpPr/>
          <p:nvPr/>
        </p:nvSpPr>
        <p:spPr bwMode="auto">
          <a:xfrm>
            <a:off x="3557116" y="1841500"/>
            <a:ext cx="5586884" cy="2692400"/>
          </a:xfrm>
          <a:prstGeom prst="rect">
            <a:avLst/>
          </a:prstGeom>
          <a:gradFill flip="none" rotWithShape="1">
            <a:gsLst>
              <a:gs pos="0">
                <a:srgbClr val="1B4F83"/>
              </a:gs>
              <a:gs pos="50000">
                <a:srgbClr val="2162A3"/>
              </a:gs>
              <a:gs pos="100000">
                <a:srgbClr val="2468AF">
                  <a:alpha val="15000"/>
                </a:srgbClr>
              </a:gs>
            </a:gsLst>
            <a:lin ang="162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indent="-342900" fontAlgn="base">
              <a:spcBef>
                <a:spcPct val="0"/>
              </a:spcBef>
              <a:spcAft>
                <a:spcPct val="0"/>
              </a:spcAft>
            </a:pPr>
            <a:endParaRPr lang="en-US" sz="600" i="1">
              <a:solidFill>
                <a:srgbClr val="003399"/>
              </a:solidFill>
              <a:latin typeface="Arial" charset="0"/>
              <a:cs typeface="Arial" charset="0"/>
            </a:endParaRPr>
          </a:p>
        </p:txBody>
      </p:sp>
      <p:sp>
        <p:nvSpPr>
          <p:cNvPr id="19" name="Text Placeholder 27"/>
          <p:cNvSpPr>
            <a:spLocks noGrp="1"/>
          </p:cNvSpPr>
          <p:nvPr>
            <p:ph type="body" sz="quarter" idx="10" hasCustomPrompt="1"/>
          </p:nvPr>
        </p:nvSpPr>
        <p:spPr>
          <a:xfrm>
            <a:off x="3748889" y="3896138"/>
            <a:ext cx="5212080" cy="461665"/>
          </a:xfrm>
        </p:spPr>
        <p:txBody>
          <a:bodyPr anchor="b" anchorCtr="0">
            <a:spAutoFit/>
          </a:bodyPr>
          <a:lstStyle>
            <a:lvl1pPr marL="0" indent="1588">
              <a:buNone/>
              <a:defRPr sz="2400" baseline="0">
                <a:solidFill>
                  <a:schemeClr val="bg1"/>
                </a:solidFill>
                <a:latin typeface="+mj-lt"/>
              </a:defRPr>
            </a:lvl1pPr>
          </a:lstStyle>
          <a:p>
            <a:pPr lvl="0"/>
            <a:r>
              <a:rPr lang="en-US" dirty="0" smtClean="0"/>
              <a:t>Presentation Title</a:t>
            </a:r>
            <a:endParaRPr lang="en-US" dirty="0"/>
          </a:p>
        </p:txBody>
      </p:sp>
      <p:sp>
        <p:nvSpPr>
          <p:cNvPr id="27" name="Rectangle 26"/>
          <p:cNvSpPr/>
          <p:nvPr/>
        </p:nvSpPr>
        <p:spPr bwMode="auto">
          <a:xfrm>
            <a:off x="0" y="4533899"/>
            <a:ext cx="3898760" cy="299333"/>
          </a:xfrm>
          <a:prstGeom prst="rect">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lvl="0" indent="-342900" defTabSz="914400" eaLnBrk="1" fontAlgn="base" latinLnBrk="0" hangingPunct="1">
              <a:lnSpc>
                <a:spcPct val="100000"/>
              </a:lnSpc>
              <a:spcBef>
                <a:spcPct val="0"/>
              </a:spcBef>
              <a:spcAft>
                <a:spcPct val="0"/>
              </a:spcAft>
              <a:buClrTx/>
              <a:buSzTx/>
              <a:buFontTx/>
              <a:buNone/>
              <a:tabLst/>
              <a:defRPr/>
            </a:pPr>
            <a:endParaRPr kumimoji="0" lang="en-US" sz="600" b="0" i="1" u="none" strike="noStrike" kern="0" cap="none" spc="0" normalizeH="0" baseline="0" noProof="0">
              <a:ln>
                <a:noFill/>
              </a:ln>
              <a:solidFill>
                <a:srgbClr val="003399"/>
              </a:solidFill>
              <a:effectLst/>
              <a:uLnTx/>
              <a:uFillTx/>
              <a:latin typeface="Arial" charset="0"/>
              <a:cs typeface="Arial" charset="0"/>
            </a:endParaRPr>
          </a:p>
        </p:txBody>
      </p:sp>
      <p:sp>
        <p:nvSpPr>
          <p:cNvPr id="28" name="Rectangle 27"/>
          <p:cNvSpPr/>
          <p:nvPr/>
        </p:nvSpPr>
        <p:spPr bwMode="auto">
          <a:xfrm flipV="1">
            <a:off x="3557588" y="1678076"/>
            <a:ext cx="5586884" cy="118872"/>
          </a:xfrm>
          <a:prstGeom prst="rect">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lvl="0" indent="-342900" defTabSz="914400" eaLnBrk="1" fontAlgn="base" latinLnBrk="0" hangingPunct="1">
              <a:lnSpc>
                <a:spcPct val="100000"/>
              </a:lnSpc>
              <a:spcBef>
                <a:spcPct val="0"/>
              </a:spcBef>
              <a:spcAft>
                <a:spcPct val="0"/>
              </a:spcAft>
              <a:buClrTx/>
              <a:buSzTx/>
              <a:buFontTx/>
              <a:buNone/>
              <a:tabLst/>
              <a:defRPr/>
            </a:pPr>
            <a:endParaRPr kumimoji="0" lang="en-US" sz="600" b="0" i="1" u="none" strike="noStrike" kern="0" cap="none" spc="0" normalizeH="0" baseline="0" noProof="0">
              <a:ln>
                <a:noFill/>
              </a:ln>
              <a:solidFill>
                <a:srgbClr val="003399"/>
              </a:solidFill>
              <a:effectLst/>
              <a:uLnTx/>
              <a:uFillTx/>
              <a:latin typeface="Arial" charset="0"/>
              <a:cs typeface="Arial" charset="0"/>
            </a:endParaRPr>
          </a:p>
        </p:txBody>
      </p:sp>
      <p:sp>
        <p:nvSpPr>
          <p:cNvPr id="29" name="Text Placeholder 27"/>
          <p:cNvSpPr>
            <a:spLocks noGrp="1"/>
          </p:cNvSpPr>
          <p:nvPr>
            <p:ph type="body" sz="quarter" idx="16" hasCustomPrompt="1"/>
          </p:nvPr>
        </p:nvSpPr>
        <p:spPr>
          <a:xfrm>
            <a:off x="5440024" y="6560077"/>
            <a:ext cx="3657600" cy="230832"/>
          </a:xfrm>
        </p:spPr>
        <p:txBody>
          <a:bodyPr>
            <a:spAutoFit/>
          </a:bodyPr>
          <a:lstStyle>
            <a:lvl1pPr marL="0" indent="1588" algn="r">
              <a:buNone/>
              <a:defRPr sz="900" b="0" i="1" baseline="0">
                <a:solidFill>
                  <a:schemeClr val="bg1">
                    <a:lumMod val="65000"/>
                  </a:schemeClr>
                </a:solidFill>
                <a:latin typeface="+mn-lt"/>
              </a:defRPr>
            </a:lvl1pPr>
          </a:lstStyle>
          <a:p>
            <a:pPr lvl="0"/>
            <a:r>
              <a:rPr lang="en-US" dirty="0" smtClean="0"/>
              <a:t>Presentation Identifier (conference name, location, etc.)</a:t>
            </a:r>
            <a:endParaRPr lang="en-US" dirty="0"/>
          </a:p>
        </p:txBody>
      </p:sp>
      <p:pic>
        <p:nvPicPr>
          <p:cNvPr id="33" name="Picture 32" descr="NETL-PMS286C+7451C.png"/>
          <p:cNvPicPr>
            <a:picLocks noChangeAspect="1"/>
          </p:cNvPicPr>
          <p:nvPr/>
        </p:nvPicPr>
        <p:blipFill>
          <a:blip r:embed="rId2" cstate="print"/>
          <a:stretch>
            <a:fillRect/>
          </a:stretch>
        </p:blipFill>
        <p:spPr>
          <a:xfrm>
            <a:off x="7171410" y="213880"/>
            <a:ext cx="1564859" cy="1202170"/>
          </a:xfrm>
          <a:prstGeom prst="rect">
            <a:avLst/>
          </a:prstGeom>
        </p:spPr>
      </p:pic>
      <p:grpSp>
        <p:nvGrpSpPr>
          <p:cNvPr id="25" name="Group 24"/>
          <p:cNvGrpSpPr/>
          <p:nvPr/>
        </p:nvGrpSpPr>
        <p:grpSpPr>
          <a:xfrm>
            <a:off x="380998" y="6411109"/>
            <a:ext cx="2895602" cy="377493"/>
            <a:chOff x="380998" y="6411109"/>
            <a:chExt cx="2895602" cy="377493"/>
          </a:xfrm>
        </p:grpSpPr>
        <p:sp>
          <p:nvSpPr>
            <p:cNvPr id="20" name="TextBox 19"/>
            <p:cNvSpPr txBox="1"/>
            <p:nvPr userDrawn="1"/>
          </p:nvSpPr>
          <p:spPr>
            <a:xfrm>
              <a:off x="1850236" y="6463833"/>
              <a:ext cx="1426364" cy="324769"/>
            </a:xfrm>
            <a:prstGeom prst="rect">
              <a:avLst/>
            </a:prstGeom>
            <a:noFill/>
          </p:spPr>
          <p:txBody>
            <a:bodyPr wrap="square" rtlCol="0">
              <a:spAutoFit/>
            </a:bodyPr>
            <a:lstStyle/>
            <a:p>
              <a:pPr>
                <a:lnSpc>
                  <a:spcPts val="900"/>
                </a:lnSpc>
              </a:pPr>
              <a:r>
                <a:rPr lang="en-US" sz="900" b="1" dirty="0" smtClean="0">
                  <a:solidFill>
                    <a:schemeClr val="bg1"/>
                  </a:solidFill>
                </a:rPr>
                <a:t>National Energy</a:t>
              </a:r>
            </a:p>
            <a:p>
              <a:pPr>
                <a:lnSpc>
                  <a:spcPts val="900"/>
                </a:lnSpc>
              </a:pPr>
              <a:r>
                <a:rPr lang="en-US" sz="900" b="1" dirty="0" smtClean="0">
                  <a:solidFill>
                    <a:schemeClr val="bg1"/>
                  </a:solidFill>
                </a:rPr>
                <a:t>Technology Laboratory</a:t>
              </a:r>
              <a:endParaRPr lang="en-US" sz="900" b="1" dirty="0">
                <a:solidFill>
                  <a:schemeClr val="bg1"/>
                </a:solidFill>
              </a:endParaRPr>
            </a:p>
          </p:txBody>
        </p:sp>
        <p:pic>
          <p:nvPicPr>
            <p:cNvPr id="23" name="Picture 2" descr="File:DOE Logo White.png"/>
            <p:cNvPicPr>
              <a:picLocks noChangeAspect="1" noChangeArrowheads="1"/>
            </p:cNvPicPr>
            <p:nvPr userDrawn="1"/>
          </p:nvPicPr>
          <p:blipFill>
            <a:blip r:embed="rId3" cstate="print"/>
            <a:srcRect/>
            <a:stretch>
              <a:fillRect/>
            </a:stretch>
          </p:blipFill>
          <p:spPr bwMode="auto">
            <a:xfrm>
              <a:off x="380998" y="6411109"/>
              <a:ext cx="1400178" cy="339543"/>
            </a:xfrm>
            <a:prstGeom prst="rect">
              <a:avLst/>
            </a:prstGeom>
            <a:noFill/>
          </p:spPr>
        </p:pic>
        <p:cxnSp>
          <p:nvCxnSpPr>
            <p:cNvPr id="24" name="Straight Connector 23"/>
            <p:cNvCxnSpPr/>
            <p:nvPr userDrawn="1"/>
          </p:nvCxnSpPr>
          <p:spPr>
            <a:xfrm>
              <a:off x="1851024" y="6524625"/>
              <a:ext cx="1" cy="19050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Picture Placeholder 25"/>
          <p:cNvSpPr>
            <a:spLocks noGrp="1"/>
          </p:cNvSpPr>
          <p:nvPr>
            <p:ph type="pic" sz="quarter" idx="17"/>
          </p:nvPr>
        </p:nvSpPr>
        <p:spPr>
          <a:xfrm>
            <a:off x="182880" y="1161288"/>
            <a:ext cx="3200400" cy="3200400"/>
          </a:xfrm>
        </p:spPr>
        <p:txBody>
          <a:body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CB739A24-F23C-4654-B2B6-3B986405DF20}" type="datetimeFigureOut">
              <a:rPr lang="en-US" smtClean="0"/>
              <a:pPr/>
              <a:t>8/5/2014</a:t>
            </a:fld>
            <a:endParaRPr lang="en-US"/>
          </a:p>
        </p:txBody>
      </p:sp>
      <p:sp>
        <p:nvSpPr>
          <p:cNvPr id="8" name="Slide Number Placeholder 7"/>
          <p:cNvSpPr>
            <a:spLocks noGrp="1"/>
          </p:cNvSpPr>
          <p:nvPr>
            <p:ph type="sldNum" sz="quarter" idx="11"/>
          </p:nvPr>
        </p:nvSpPr>
        <p:spPr>
          <a:xfrm>
            <a:off x="8543278" y="6356350"/>
            <a:ext cx="561975" cy="365125"/>
          </a:xfrm>
          <a:prstGeom prst="rect">
            <a:avLst/>
          </a:prstGeom>
        </p:spPr>
        <p:txBody>
          <a:bodyPr/>
          <a:lstStyle/>
          <a:p>
            <a:fld id="{DB3E5C1B-CE89-4DF6-AE79-BEF3F9433F7B}" type="slidenum">
              <a:rPr lang="en-US" smtClean="0"/>
              <a:pPr/>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CB739A24-F23C-4654-B2B6-3B986405DF20}" type="datetimeFigureOut">
              <a:rPr lang="en-US" smtClean="0"/>
              <a:pPr/>
              <a:t>8/5/2014</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DB3E5C1B-CE89-4DF6-AE79-BEF3F9433F7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455613" y="6480175"/>
            <a:ext cx="4113212" cy="301625"/>
          </a:xfrm>
          <a:prstGeom prst="rect">
            <a:avLst/>
          </a:prstGeom>
        </p:spPr>
        <p:txBody>
          <a:bodyPr/>
          <a:lstStyle>
            <a:lvl1pPr>
              <a:defRPr/>
            </a:lvl1pPr>
          </a:lstStyle>
          <a:p>
            <a:endParaRPr lang="en-US"/>
          </a:p>
        </p:txBody>
      </p:sp>
    </p:spTree>
    <p:extLst>
      <p:ext uri="{BB962C8B-B14F-4D97-AF65-F5344CB8AC3E}">
        <p14:creationId xmlns="" xmlns:p14="http://schemas.microsoft.com/office/powerpoint/2010/main" val="5647895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93252" name="Rectangle 4"/>
          <p:cNvSpPr>
            <a:spLocks noGrp="1" noChangeArrowheads="1"/>
          </p:cNvSpPr>
          <p:nvPr>
            <p:ph type="ctrTitle" sz="quarter"/>
          </p:nvPr>
        </p:nvSpPr>
        <p:spPr>
          <a:xfrm>
            <a:off x="2741613" y="3526772"/>
            <a:ext cx="6170612" cy="492443"/>
          </a:xfrm>
        </p:spPr>
        <p:txBody>
          <a:bodyPr anchor="b"/>
          <a:lstStyle>
            <a:lvl1pPr algn="l" fontAlgn="t">
              <a:defRPr sz="2600">
                <a:latin typeface="Calibri" panose="020F0502020204030204" pitchFamily="34" charset="0"/>
              </a:defRPr>
            </a:lvl1pPr>
          </a:lstStyle>
          <a:p>
            <a:r>
              <a:rPr lang="en-US" dirty="0" smtClean="0"/>
              <a:t>Click to edit Master title style</a:t>
            </a:r>
            <a:endParaRPr lang="en-US" dirty="0"/>
          </a:p>
        </p:txBody>
      </p:sp>
      <p:sp>
        <p:nvSpPr>
          <p:cNvPr id="693253" name="Rectangle 5"/>
          <p:cNvSpPr>
            <a:spLocks noGrp="1" noChangeArrowheads="1"/>
          </p:cNvSpPr>
          <p:nvPr>
            <p:ph type="subTitle" sz="quarter" idx="1"/>
          </p:nvPr>
        </p:nvSpPr>
        <p:spPr>
          <a:xfrm>
            <a:off x="2741613" y="4049377"/>
            <a:ext cx="6170612" cy="366712"/>
          </a:xfrm>
          <a:ln w="12700"/>
        </p:spPr>
        <p:txBody>
          <a:bodyPr>
            <a:spAutoFit/>
          </a:bodyPr>
          <a:lstStyle>
            <a:lvl1pPr marL="0" indent="0">
              <a:buFontTx/>
              <a:buNone/>
              <a:defRPr sz="1800" b="0">
                <a:latin typeface="Calibri" panose="020F0502020204030204" pitchFamily="34" charset="0"/>
              </a:defRPr>
            </a:lvl1pPr>
          </a:lstStyle>
          <a:p>
            <a:r>
              <a:rPr lang="en-US" smtClean="0"/>
              <a:t>Click to edit Master subtitle style</a:t>
            </a:r>
            <a:endParaRPr lang="en-US"/>
          </a:p>
        </p:txBody>
      </p:sp>
    </p:spTree>
    <p:extLst>
      <p:ext uri="{BB962C8B-B14F-4D97-AF65-F5344CB8AC3E}">
        <p14:creationId xmlns="" xmlns:p14="http://schemas.microsoft.com/office/powerpoint/2010/main" val="3570114850"/>
      </p:ext>
    </p:extLst>
  </p:cSld>
  <p:clrMapOvr>
    <a:masterClrMapping/>
  </p:clrMapOvr>
  <p:transitio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1237"/>
            <a:ext cx="8229600" cy="5307788"/>
          </a:xfrm>
        </p:spPr>
        <p:txBody>
          <a:bodyPr>
            <a:norm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 xmlns:p14="http://schemas.microsoft.com/office/powerpoint/2010/main" val="2401309908"/>
      </p:ext>
    </p:extLst>
  </p:cSld>
  <p:clrMapOvr>
    <a:masterClrMapping/>
  </p:clrMapOvr>
  <p:transition spd="med"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Tree>
    <p:extLst>
      <p:ext uri="{BB962C8B-B14F-4D97-AF65-F5344CB8AC3E}">
        <p14:creationId xmlns="" xmlns:p14="http://schemas.microsoft.com/office/powerpoint/2010/main" val="1251347958"/>
      </p:ext>
    </p:extLst>
  </p:cSld>
  <p:clrMapOvr>
    <a:masterClrMapping/>
  </p:clrMapOvr>
  <p:transition spd="med"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65200"/>
            <a:ext cx="4038600" cy="520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82133"/>
            <a:ext cx="4038600" cy="51868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6" name="Slide Number Placeholder 5"/>
          <p:cNvSpPr>
            <a:spLocks noGrp="1"/>
          </p:cNvSpPr>
          <p:nvPr>
            <p:ph type="sldNum" sz="quarter" idx="11"/>
          </p:nvPr>
        </p:nvSpPr>
        <p:spPr>
          <a:xfrm>
            <a:off x="6940070" y="6339158"/>
            <a:ext cx="2133600" cy="365125"/>
          </a:xfrm>
          <a:prstGeom prst="rect">
            <a:avLst/>
          </a:prstGeom>
        </p:spPr>
        <p:txBody>
          <a:bodyPr/>
          <a:lstStyle/>
          <a:p>
            <a:pPr fontAlgn="base">
              <a:spcBef>
                <a:spcPct val="0"/>
              </a:spcBef>
              <a:spcAft>
                <a:spcPct val="0"/>
              </a:spcAft>
            </a:pPr>
            <a:fld id="{16664F2E-A1CC-4CA6-9D64-F769760754AA}" type="slidenum">
              <a:rPr lang="en-US" sz="600" i="1">
                <a:solidFill>
                  <a:srgbClr val="003399"/>
                </a:solidFill>
                <a:cs typeface="Arial" charset="0"/>
              </a:rPr>
              <a:pPr fontAlgn="base">
                <a:spcBef>
                  <a:spcPct val="0"/>
                </a:spcBef>
                <a:spcAft>
                  <a:spcPct val="0"/>
                </a:spcAft>
              </a:pPr>
              <a:t>‹#›</a:t>
            </a:fld>
            <a:endParaRPr lang="en-US" sz="600" i="1" dirty="0">
              <a:solidFill>
                <a:srgbClr val="003399"/>
              </a:solidFill>
              <a:cs typeface="Arial" charset="0"/>
            </a:endParaRPr>
          </a:p>
        </p:txBody>
      </p:sp>
    </p:spTree>
    <p:extLst>
      <p:ext uri="{BB962C8B-B14F-4D97-AF65-F5344CB8AC3E}">
        <p14:creationId xmlns="" xmlns:p14="http://schemas.microsoft.com/office/powerpoint/2010/main" val="587451474"/>
      </p:ext>
    </p:extLst>
  </p:cSld>
  <p:clrMapOvr>
    <a:masterClrMapping/>
  </p:clrMapOvr>
  <p:transition spd="med" advClick="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533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5029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90059"/>
            <a:ext cx="4040188" cy="467251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95029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90060"/>
            <a:ext cx="4041775" cy="4661884"/>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8" name="Slide Number Placeholder 7"/>
          <p:cNvSpPr>
            <a:spLocks noGrp="1"/>
          </p:cNvSpPr>
          <p:nvPr>
            <p:ph type="sldNum" sz="quarter" idx="11"/>
          </p:nvPr>
        </p:nvSpPr>
        <p:spPr>
          <a:xfrm>
            <a:off x="6940070" y="6339158"/>
            <a:ext cx="2133600" cy="365125"/>
          </a:xfrm>
          <a:prstGeom prst="rect">
            <a:avLst/>
          </a:prstGeom>
        </p:spPr>
        <p:txBody>
          <a:bodyPr/>
          <a:lstStyle/>
          <a:p>
            <a:pPr fontAlgn="base">
              <a:spcBef>
                <a:spcPct val="0"/>
              </a:spcBef>
              <a:spcAft>
                <a:spcPct val="0"/>
              </a:spcAft>
            </a:pPr>
            <a:fld id="{16664F2E-A1CC-4CA6-9D64-F769760754AA}" type="slidenum">
              <a:rPr lang="en-US" sz="600" i="1">
                <a:solidFill>
                  <a:srgbClr val="003399"/>
                </a:solidFill>
                <a:cs typeface="Arial" charset="0"/>
              </a:rPr>
              <a:pPr fontAlgn="base">
                <a:spcBef>
                  <a:spcPct val="0"/>
                </a:spcBef>
                <a:spcAft>
                  <a:spcPct val="0"/>
                </a:spcAft>
              </a:pPr>
              <a:t>‹#›</a:t>
            </a:fld>
            <a:endParaRPr lang="en-US" sz="600" i="1" dirty="0">
              <a:solidFill>
                <a:srgbClr val="003399"/>
              </a:solidFill>
              <a:cs typeface="Arial" charset="0"/>
            </a:endParaRPr>
          </a:p>
        </p:txBody>
      </p:sp>
    </p:spTree>
    <p:extLst>
      <p:ext uri="{BB962C8B-B14F-4D97-AF65-F5344CB8AC3E}">
        <p14:creationId xmlns="" xmlns:p14="http://schemas.microsoft.com/office/powerpoint/2010/main" val="2469572995"/>
      </p:ext>
    </p:extLst>
  </p:cSld>
  <p:clrMapOvr>
    <a:masterClrMapping/>
  </p:clrMapOvr>
  <p:transition spd="med"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857329945"/>
      </p:ext>
    </p:extLst>
  </p:cSld>
  <p:clrMapOvr>
    <a:masterClrMapping/>
  </p:clrMapOvr>
  <p:transition spd="med"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3" name="Slide Number Placeholder 2"/>
          <p:cNvSpPr>
            <a:spLocks noGrp="1"/>
          </p:cNvSpPr>
          <p:nvPr>
            <p:ph type="sldNum" sz="quarter" idx="11"/>
          </p:nvPr>
        </p:nvSpPr>
        <p:spPr>
          <a:xfrm>
            <a:off x="6940070" y="6339158"/>
            <a:ext cx="2133600" cy="365125"/>
          </a:xfrm>
          <a:prstGeom prst="rect">
            <a:avLst/>
          </a:prstGeom>
        </p:spPr>
        <p:txBody>
          <a:bodyPr/>
          <a:lstStyle/>
          <a:p>
            <a:pPr fontAlgn="base">
              <a:spcBef>
                <a:spcPct val="0"/>
              </a:spcBef>
              <a:spcAft>
                <a:spcPct val="0"/>
              </a:spcAft>
            </a:pPr>
            <a:fld id="{16664F2E-A1CC-4CA6-9D64-F769760754AA}" type="slidenum">
              <a:rPr lang="en-US" sz="600" i="1">
                <a:solidFill>
                  <a:srgbClr val="003399"/>
                </a:solidFill>
                <a:cs typeface="Arial" charset="0"/>
              </a:rPr>
              <a:pPr fontAlgn="base">
                <a:spcBef>
                  <a:spcPct val="0"/>
                </a:spcBef>
                <a:spcAft>
                  <a:spcPct val="0"/>
                </a:spcAft>
              </a:pPr>
              <a:t>‹#›</a:t>
            </a:fld>
            <a:endParaRPr lang="en-US" sz="600" i="1" dirty="0">
              <a:solidFill>
                <a:srgbClr val="003399"/>
              </a:solidFill>
              <a:cs typeface="Arial" charset="0"/>
            </a:endParaRPr>
          </a:p>
        </p:txBody>
      </p:sp>
    </p:spTree>
    <p:extLst>
      <p:ext uri="{BB962C8B-B14F-4D97-AF65-F5344CB8AC3E}">
        <p14:creationId xmlns="" xmlns:p14="http://schemas.microsoft.com/office/powerpoint/2010/main" val="2463911656"/>
      </p:ext>
    </p:extLst>
  </p:cSld>
  <p:clrMapOvr>
    <a:masterClrMapping/>
  </p:clrMapOvr>
  <p:transition spd="med"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bg1"/>
        </a:solidFill>
        <a:effectLst/>
      </p:bgPr>
    </p:bg>
    <p:spTree>
      <p:nvGrpSpPr>
        <p:cNvPr id="1" name=""/>
        <p:cNvGrpSpPr/>
        <p:nvPr/>
      </p:nvGrpSpPr>
      <p:grpSpPr>
        <a:xfrm>
          <a:off x="0" y="0"/>
          <a:ext cx="0" cy="0"/>
          <a:chOff x="0" y="0"/>
          <a:chExt cx="0" cy="0"/>
        </a:xfrm>
      </p:grpSpPr>
      <p:sp>
        <p:nvSpPr>
          <p:cNvPr id="44" name="Text Placeholder 35"/>
          <p:cNvSpPr>
            <a:spLocks noGrp="1"/>
          </p:cNvSpPr>
          <p:nvPr>
            <p:ph type="body" sz="quarter" idx="13" hasCustomPrompt="1"/>
          </p:nvPr>
        </p:nvSpPr>
        <p:spPr>
          <a:xfrm>
            <a:off x="3748889" y="4902914"/>
            <a:ext cx="5212080" cy="400110"/>
          </a:xfrm>
        </p:spPr>
        <p:txBody>
          <a:bodyPr>
            <a:spAutoFit/>
          </a:bodyPr>
          <a:lstStyle>
            <a:lvl1pPr marL="0" indent="1588">
              <a:spcBef>
                <a:spcPts val="300"/>
              </a:spcBef>
              <a:buNone/>
              <a:defRPr sz="2000" b="1"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Presenter’s Name</a:t>
            </a:r>
          </a:p>
        </p:txBody>
      </p:sp>
      <p:sp>
        <p:nvSpPr>
          <p:cNvPr id="46" name="Text Placeholder 35"/>
          <p:cNvSpPr>
            <a:spLocks noGrp="1"/>
          </p:cNvSpPr>
          <p:nvPr>
            <p:ph type="body" sz="quarter" idx="14" hasCustomPrompt="1"/>
          </p:nvPr>
        </p:nvSpPr>
        <p:spPr>
          <a:xfrm>
            <a:off x="3748889" y="5301310"/>
            <a:ext cx="521208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Title, Division</a:t>
            </a:r>
          </a:p>
        </p:txBody>
      </p:sp>
      <p:sp>
        <p:nvSpPr>
          <p:cNvPr id="47" name="Text Placeholder 35"/>
          <p:cNvSpPr>
            <a:spLocks noGrp="1"/>
          </p:cNvSpPr>
          <p:nvPr>
            <p:ph type="body" sz="quarter" idx="15" hasCustomPrompt="1"/>
          </p:nvPr>
        </p:nvSpPr>
        <p:spPr>
          <a:xfrm>
            <a:off x="3748889" y="5702082"/>
            <a:ext cx="521208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Click to add date</a:t>
            </a:r>
          </a:p>
        </p:txBody>
      </p:sp>
      <p:sp>
        <p:nvSpPr>
          <p:cNvPr id="23" name="Rectangle 22"/>
          <p:cNvSpPr/>
          <p:nvPr/>
        </p:nvSpPr>
        <p:spPr bwMode="auto">
          <a:xfrm>
            <a:off x="0" y="1841500"/>
            <a:ext cx="9144000" cy="2692400"/>
          </a:xfrm>
          <a:prstGeom prst="rect">
            <a:avLst/>
          </a:prstGeom>
          <a:gradFill flip="none" rotWithShape="1">
            <a:gsLst>
              <a:gs pos="0">
                <a:srgbClr val="1B4F83"/>
              </a:gs>
              <a:gs pos="50000">
                <a:srgbClr val="2162A3"/>
              </a:gs>
              <a:gs pos="100000">
                <a:srgbClr val="2468AF">
                  <a:alpha val="15000"/>
                </a:srgbClr>
              </a:gs>
            </a:gsLst>
            <a:lin ang="162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indent="-342900" fontAlgn="base">
              <a:spcBef>
                <a:spcPct val="0"/>
              </a:spcBef>
              <a:spcAft>
                <a:spcPct val="0"/>
              </a:spcAft>
            </a:pPr>
            <a:endParaRPr lang="en-US" sz="600" i="1">
              <a:solidFill>
                <a:srgbClr val="003399"/>
              </a:solidFill>
              <a:latin typeface="Arial" charset="0"/>
              <a:cs typeface="Arial" charset="0"/>
            </a:endParaRPr>
          </a:p>
        </p:txBody>
      </p:sp>
      <p:sp>
        <p:nvSpPr>
          <p:cNvPr id="45" name="Text Placeholder 27"/>
          <p:cNvSpPr>
            <a:spLocks noGrp="1"/>
          </p:cNvSpPr>
          <p:nvPr>
            <p:ph type="body" sz="quarter" idx="10" hasCustomPrompt="1"/>
          </p:nvPr>
        </p:nvSpPr>
        <p:spPr>
          <a:xfrm>
            <a:off x="357042" y="2329934"/>
            <a:ext cx="8429916" cy="646331"/>
          </a:xfrm>
        </p:spPr>
        <p:txBody>
          <a:bodyPr wrap="square" anchor="t" anchorCtr="0">
            <a:spAutoFit/>
          </a:bodyPr>
          <a:lstStyle>
            <a:lvl1pPr marL="0" indent="1588">
              <a:buNone/>
              <a:defRPr sz="3600" baseline="0">
                <a:solidFill>
                  <a:schemeClr val="bg1"/>
                </a:solidFill>
                <a:latin typeface="+mj-lt"/>
              </a:defRPr>
            </a:lvl1pPr>
          </a:lstStyle>
          <a:p>
            <a:pPr lvl="0"/>
            <a:r>
              <a:rPr lang="en-US" dirty="0" smtClean="0"/>
              <a:t>Presentation Title</a:t>
            </a:r>
            <a:endParaRPr lang="en-US" dirty="0"/>
          </a:p>
        </p:txBody>
      </p:sp>
      <p:sp>
        <p:nvSpPr>
          <p:cNvPr id="17" name="Rectangle 16"/>
          <p:cNvSpPr/>
          <p:nvPr/>
        </p:nvSpPr>
        <p:spPr bwMode="auto">
          <a:xfrm>
            <a:off x="0" y="4533899"/>
            <a:ext cx="3898760" cy="299333"/>
          </a:xfrm>
          <a:prstGeom prst="rect">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lvl="0" indent="-342900" defTabSz="914400" eaLnBrk="1" fontAlgn="base" latinLnBrk="0" hangingPunct="1">
              <a:lnSpc>
                <a:spcPct val="100000"/>
              </a:lnSpc>
              <a:spcBef>
                <a:spcPct val="0"/>
              </a:spcBef>
              <a:spcAft>
                <a:spcPct val="0"/>
              </a:spcAft>
              <a:buClrTx/>
              <a:buSzTx/>
              <a:buFontTx/>
              <a:buNone/>
              <a:tabLst/>
              <a:defRPr/>
            </a:pPr>
            <a:endParaRPr kumimoji="0" lang="en-US" sz="600" b="0" i="1" u="none" strike="noStrike" kern="0" cap="none" spc="0" normalizeH="0" baseline="0" noProof="0">
              <a:ln>
                <a:noFill/>
              </a:ln>
              <a:solidFill>
                <a:srgbClr val="003399"/>
              </a:solidFill>
              <a:effectLst/>
              <a:uLnTx/>
              <a:uFillTx/>
              <a:latin typeface="Arial" charset="0"/>
              <a:cs typeface="Arial" charset="0"/>
            </a:endParaRPr>
          </a:p>
        </p:txBody>
      </p:sp>
      <p:sp>
        <p:nvSpPr>
          <p:cNvPr id="18" name="Rectangle 17"/>
          <p:cNvSpPr/>
          <p:nvPr/>
        </p:nvSpPr>
        <p:spPr bwMode="auto">
          <a:xfrm flipV="1">
            <a:off x="3557588" y="1678076"/>
            <a:ext cx="5586884" cy="118872"/>
          </a:xfrm>
          <a:prstGeom prst="rect">
            <a:avLst/>
          </a:prstGeom>
          <a:gradFill flip="none" rotWithShape="1">
            <a:gsLst>
              <a:gs pos="0">
                <a:schemeClr val="bg1">
                  <a:lumMod val="65000"/>
                </a:schemeClr>
              </a:gs>
              <a:gs pos="50000">
                <a:schemeClr val="bg1">
                  <a:lumMod val="85000"/>
                </a:schemeClr>
              </a:gs>
              <a:gs pos="100000">
                <a:schemeClr val="bg1"/>
              </a:gs>
            </a:gsLst>
            <a:lin ang="10800000" scaled="1"/>
            <a:tileRect/>
          </a:gra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lvl="0" indent="-342900" defTabSz="914400" eaLnBrk="1" fontAlgn="base" latinLnBrk="0" hangingPunct="1">
              <a:lnSpc>
                <a:spcPct val="100000"/>
              </a:lnSpc>
              <a:spcBef>
                <a:spcPct val="0"/>
              </a:spcBef>
              <a:spcAft>
                <a:spcPct val="0"/>
              </a:spcAft>
              <a:buClrTx/>
              <a:buSzTx/>
              <a:buFontTx/>
              <a:buNone/>
              <a:tabLst/>
              <a:defRPr/>
            </a:pPr>
            <a:endParaRPr kumimoji="0" lang="en-US" sz="600" b="0" i="1" u="none" strike="noStrike" kern="0" cap="none" spc="0" normalizeH="0" baseline="0" noProof="0">
              <a:ln>
                <a:noFill/>
              </a:ln>
              <a:solidFill>
                <a:srgbClr val="003399"/>
              </a:solidFill>
              <a:effectLst/>
              <a:uLnTx/>
              <a:uFillTx/>
              <a:latin typeface="Arial" charset="0"/>
              <a:cs typeface="Arial" charset="0"/>
            </a:endParaRPr>
          </a:p>
        </p:txBody>
      </p:sp>
      <p:sp>
        <p:nvSpPr>
          <p:cNvPr id="48" name="Text Placeholder 27"/>
          <p:cNvSpPr>
            <a:spLocks noGrp="1"/>
          </p:cNvSpPr>
          <p:nvPr>
            <p:ph type="body" sz="quarter" idx="16" hasCustomPrompt="1"/>
          </p:nvPr>
        </p:nvSpPr>
        <p:spPr>
          <a:xfrm>
            <a:off x="5440024" y="6560077"/>
            <a:ext cx="3657600" cy="230832"/>
          </a:xfrm>
        </p:spPr>
        <p:txBody>
          <a:bodyPr>
            <a:spAutoFit/>
          </a:bodyPr>
          <a:lstStyle>
            <a:lvl1pPr marL="0" indent="1588" algn="r">
              <a:buNone/>
              <a:defRPr sz="900" b="0" i="1" baseline="0">
                <a:solidFill>
                  <a:schemeClr val="bg1">
                    <a:lumMod val="65000"/>
                  </a:schemeClr>
                </a:solidFill>
                <a:latin typeface="+mn-lt"/>
              </a:defRPr>
            </a:lvl1pPr>
          </a:lstStyle>
          <a:p>
            <a:pPr lvl="0"/>
            <a:r>
              <a:rPr lang="en-US" dirty="0" smtClean="0"/>
              <a:t>Presentation Identifier (conference name, location, etc.)</a:t>
            </a:r>
            <a:endParaRPr lang="en-US" dirty="0"/>
          </a:p>
        </p:txBody>
      </p:sp>
      <p:grpSp>
        <p:nvGrpSpPr>
          <p:cNvPr id="33" name="Group 32"/>
          <p:cNvGrpSpPr/>
          <p:nvPr/>
        </p:nvGrpSpPr>
        <p:grpSpPr>
          <a:xfrm>
            <a:off x="297727" y="6310381"/>
            <a:ext cx="2796660" cy="547619"/>
            <a:chOff x="297727" y="6310381"/>
            <a:chExt cx="2796660" cy="547619"/>
          </a:xfrm>
        </p:grpSpPr>
        <p:grpSp>
          <p:nvGrpSpPr>
            <p:cNvPr id="25" name="Group 24"/>
            <p:cNvGrpSpPr/>
            <p:nvPr userDrawn="1"/>
          </p:nvGrpSpPr>
          <p:grpSpPr>
            <a:xfrm>
              <a:off x="297727" y="6310381"/>
              <a:ext cx="1600202" cy="547619"/>
              <a:chOff x="295346" y="6310381"/>
              <a:chExt cx="1600202" cy="547619"/>
            </a:xfrm>
          </p:grpSpPr>
          <p:pic>
            <p:nvPicPr>
              <p:cNvPr id="49" name="Picture 8" descr="SA_DOE_Logo_grey85.ai"/>
              <p:cNvPicPr>
                <a:picLocks noChangeAspect="1"/>
              </p:cNvPicPr>
              <p:nvPr userDrawn="1"/>
            </p:nvPicPr>
            <p:blipFill>
              <a:blip r:embed="rId2" cstate="print"/>
              <a:srcRect l="28546"/>
              <a:stretch>
                <a:fillRect/>
              </a:stretch>
            </p:blipFill>
            <p:spPr bwMode="auto">
              <a:xfrm>
                <a:off x="745331" y="6310381"/>
                <a:ext cx="1150217" cy="523875"/>
              </a:xfrm>
              <a:prstGeom prst="rect">
                <a:avLst/>
              </a:prstGeom>
              <a:noFill/>
              <a:ln w="9525">
                <a:noFill/>
                <a:miter lim="800000"/>
                <a:headEnd/>
                <a:tailEnd/>
              </a:ln>
            </p:spPr>
          </p:pic>
          <p:pic>
            <p:nvPicPr>
              <p:cNvPr id="24" name="Picture 8" descr="SA_DOE_Logo_grey85.ai"/>
              <p:cNvPicPr>
                <a:picLocks noChangeAspect="1"/>
              </p:cNvPicPr>
              <p:nvPr userDrawn="1"/>
            </p:nvPicPr>
            <p:blipFill>
              <a:blip r:embed="rId2" cstate="print"/>
              <a:srcRect r="71010"/>
              <a:stretch>
                <a:fillRect/>
              </a:stretch>
            </p:blipFill>
            <p:spPr bwMode="auto">
              <a:xfrm>
                <a:off x="295346" y="6334125"/>
                <a:ext cx="466652" cy="523875"/>
              </a:xfrm>
              <a:prstGeom prst="rect">
                <a:avLst/>
              </a:prstGeom>
              <a:noFill/>
              <a:ln w="9525">
                <a:noFill/>
                <a:miter lim="800000"/>
                <a:headEnd/>
                <a:tailEnd/>
              </a:ln>
            </p:spPr>
          </p:pic>
        </p:grpSp>
        <p:cxnSp>
          <p:nvCxnSpPr>
            <p:cNvPr id="50" name="Straight Connector 49"/>
            <p:cNvCxnSpPr/>
            <p:nvPr userDrawn="1"/>
          </p:nvCxnSpPr>
          <p:spPr>
            <a:xfrm rot="5400000" flipH="1" flipV="1">
              <a:off x="1755198" y="6617167"/>
              <a:ext cx="191292" cy="1587"/>
            </a:xfrm>
            <a:prstGeom prst="line">
              <a:avLst/>
            </a:prstGeom>
            <a:ln w="19050" cap="flat" cmpd="sng" algn="ctr">
              <a:solidFill>
                <a:srgbClr val="56565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1" name="Picture 50" descr="National Energy Technology Laboratory.eps"/>
            <p:cNvPicPr>
              <a:picLocks noChangeAspect="1"/>
            </p:cNvPicPr>
            <p:nvPr userDrawn="1"/>
          </p:nvPicPr>
          <p:blipFill>
            <a:blip r:embed="rId3" cstate="print"/>
            <a:stretch>
              <a:fillRect/>
            </a:stretch>
          </p:blipFill>
          <p:spPr>
            <a:xfrm>
              <a:off x="1938944" y="6504056"/>
              <a:ext cx="1155443" cy="253515"/>
            </a:xfrm>
            <a:prstGeom prst="rect">
              <a:avLst/>
            </a:prstGeom>
          </p:spPr>
        </p:pic>
      </p:grpSp>
      <p:pic>
        <p:nvPicPr>
          <p:cNvPr id="15" name="Picture 14" descr="NETL-PMS286C+7451C.png"/>
          <p:cNvPicPr>
            <a:picLocks noChangeAspect="1"/>
          </p:cNvPicPr>
          <p:nvPr/>
        </p:nvPicPr>
        <p:blipFill>
          <a:blip r:embed="rId4" cstate="print"/>
          <a:stretch>
            <a:fillRect/>
          </a:stretch>
        </p:blipFill>
        <p:spPr>
          <a:xfrm>
            <a:off x="7171410" y="213880"/>
            <a:ext cx="1564859" cy="120217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6" name="Slide Number Placeholder 5"/>
          <p:cNvSpPr>
            <a:spLocks noGrp="1"/>
          </p:cNvSpPr>
          <p:nvPr>
            <p:ph type="sldNum" sz="quarter" idx="11"/>
          </p:nvPr>
        </p:nvSpPr>
        <p:spPr>
          <a:xfrm>
            <a:off x="6940070" y="6339158"/>
            <a:ext cx="2133600" cy="365125"/>
          </a:xfrm>
          <a:prstGeom prst="rect">
            <a:avLst/>
          </a:prstGeom>
        </p:spPr>
        <p:txBody>
          <a:bodyPr/>
          <a:lstStyle/>
          <a:p>
            <a:pPr fontAlgn="base">
              <a:spcBef>
                <a:spcPct val="0"/>
              </a:spcBef>
              <a:spcAft>
                <a:spcPct val="0"/>
              </a:spcAft>
            </a:pPr>
            <a:fld id="{16664F2E-A1CC-4CA6-9D64-F769760754AA}" type="slidenum">
              <a:rPr lang="en-US" sz="600" i="1">
                <a:solidFill>
                  <a:srgbClr val="003399"/>
                </a:solidFill>
                <a:cs typeface="Arial" charset="0"/>
              </a:rPr>
              <a:pPr fontAlgn="base">
                <a:spcBef>
                  <a:spcPct val="0"/>
                </a:spcBef>
                <a:spcAft>
                  <a:spcPct val="0"/>
                </a:spcAft>
              </a:pPr>
              <a:t>‹#›</a:t>
            </a:fld>
            <a:endParaRPr lang="en-US" sz="600" i="1" dirty="0">
              <a:solidFill>
                <a:srgbClr val="003399"/>
              </a:solidFill>
              <a:cs typeface="Arial" charset="0"/>
            </a:endParaRPr>
          </a:p>
        </p:txBody>
      </p:sp>
    </p:spTree>
    <p:extLst>
      <p:ext uri="{BB962C8B-B14F-4D97-AF65-F5344CB8AC3E}">
        <p14:creationId xmlns="" xmlns:p14="http://schemas.microsoft.com/office/powerpoint/2010/main" val="3091053822"/>
      </p:ext>
    </p:extLst>
  </p:cSld>
  <p:clrMapOvr>
    <a:masterClrMapping/>
  </p:clrMapOvr>
  <p:transition spd="med"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6" name="Slide Number Placeholder 5"/>
          <p:cNvSpPr>
            <a:spLocks noGrp="1"/>
          </p:cNvSpPr>
          <p:nvPr>
            <p:ph type="sldNum" sz="quarter" idx="11"/>
          </p:nvPr>
        </p:nvSpPr>
        <p:spPr>
          <a:xfrm>
            <a:off x="6940070" y="6339158"/>
            <a:ext cx="2133600" cy="365125"/>
          </a:xfrm>
          <a:prstGeom prst="rect">
            <a:avLst/>
          </a:prstGeom>
        </p:spPr>
        <p:txBody>
          <a:bodyPr/>
          <a:lstStyle/>
          <a:p>
            <a:pPr fontAlgn="base">
              <a:spcBef>
                <a:spcPct val="0"/>
              </a:spcBef>
              <a:spcAft>
                <a:spcPct val="0"/>
              </a:spcAft>
            </a:pPr>
            <a:fld id="{16664F2E-A1CC-4CA6-9D64-F769760754AA}" type="slidenum">
              <a:rPr lang="en-US" sz="600" i="1">
                <a:solidFill>
                  <a:srgbClr val="003399"/>
                </a:solidFill>
                <a:cs typeface="Arial" charset="0"/>
              </a:rPr>
              <a:pPr fontAlgn="base">
                <a:spcBef>
                  <a:spcPct val="0"/>
                </a:spcBef>
                <a:spcAft>
                  <a:spcPct val="0"/>
                </a:spcAft>
              </a:pPr>
              <a:t>‹#›</a:t>
            </a:fld>
            <a:endParaRPr lang="en-US" sz="600" i="1" dirty="0">
              <a:solidFill>
                <a:srgbClr val="003399"/>
              </a:solidFill>
              <a:cs typeface="Arial" charset="0"/>
            </a:endParaRPr>
          </a:p>
        </p:txBody>
      </p:sp>
    </p:spTree>
    <p:extLst>
      <p:ext uri="{BB962C8B-B14F-4D97-AF65-F5344CB8AC3E}">
        <p14:creationId xmlns="" xmlns:p14="http://schemas.microsoft.com/office/powerpoint/2010/main" val="3957489799"/>
      </p:ext>
    </p:extLst>
  </p:cSld>
  <p:clrMapOvr>
    <a:masterClrMapping/>
  </p:clrMapOvr>
  <p:transition spd="med"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5" name="Slide Number Placeholder 4"/>
          <p:cNvSpPr>
            <a:spLocks noGrp="1"/>
          </p:cNvSpPr>
          <p:nvPr>
            <p:ph type="sldNum" sz="quarter" idx="11"/>
          </p:nvPr>
        </p:nvSpPr>
        <p:spPr>
          <a:xfrm>
            <a:off x="6940070" y="6339158"/>
            <a:ext cx="2133600" cy="365125"/>
          </a:xfrm>
          <a:prstGeom prst="rect">
            <a:avLst/>
          </a:prstGeom>
        </p:spPr>
        <p:txBody>
          <a:bodyPr/>
          <a:lstStyle/>
          <a:p>
            <a:pPr fontAlgn="base">
              <a:spcBef>
                <a:spcPct val="0"/>
              </a:spcBef>
              <a:spcAft>
                <a:spcPct val="0"/>
              </a:spcAft>
            </a:pPr>
            <a:fld id="{16664F2E-A1CC-4CA6-9D64-F769760754AA}" type="slidenum">
              <a:rPr lang="en-US" sz="600" i="1">
                <a:solidFill>
                  <a:srgbClr val="003399"/>
                </a:solidFill>
                <a:cs typeface="Arial" charset="0"/>
              </a:rPr>
              <a:pPr fontAlgn="base">
                <a:spcBef>
                  <a:spcPct val="0"/>
                </a:spcBef>
                <a:spcAft>
                  <a:spcPct val="0"/>
                </a:spcAft>
              </a:pPr>
              <a:t>‹#›</a:t>
            </a:fld>
            <a:endParaRPr lang="en-US" sz="600" i="1" dirty="0">
              <a:solidFill>
                <a:srgbClr val="003399"/>
              </a:solidFill>
              <a:cs typeface="Arial" charset="0"/>
            </a:endParaRPr>
          </a:p>
        </p:txBody>
      </p:sp>
    </p:spTree>
    <p:extLst>
      <p:ext uri="{BB962C8B-B14F-4D97-AF65-F5344CB8AC3E}">
        <p14:creationId xmlns="" xmlns:p14="http://schemas.microsoft.com/office/powerpoint/2010/main" val="1590472056"/>
      </p:ext>
    </p:extLst>
  </p:cSld>
  <p:clrMapOvr>
    <a:masterClrMapping/>
  </p:clrMapOvr>
  <p:transition spd="med"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7695027" y="6528239"/>
            <a:ext cx="1427871" cy="301625"/>
          </a:xfrm>
          <a:prstGeom prst="rect">
            <a:avLst/>
          </a:prstGeom>
          <a:ln/>
        </p:spPr>
        <p:txBody>
          <a:bodyPr/>
          <a:lstStyle>
            <a:lvl1pPr>
              <a:defRPr/>
            </a:lvl1pPr>
          </a:lstStyle>
          <a:p>
            <a:pPr fontAlgn="base">
              <a:spcBef>
                <a:spcPct val="0"/>
              </a:spcBef>
              <a:spcAft>
                <a:spcPct val="0"/>
              </a:spcAft>
              <a:defRPr/>
            </a:pPr>
            <a:endParaRPr lang="en-US" sz="600" i="1" dirty="0">
              <a:solidFill>
                <a:srgbClr val="003399"/>
              </a:solidFill>
              <a:cs typeface="Arial" charset="0"/>
            </a:endParaRPr>
          </a:p>
        </p:txBody>
      </p:sp>
      <p:sp>
        <p:nvSpPr>
          <p:cNvPr id="5" name="Slide Number Placeholder 4"/>
          <p:cNvSpPr>
            <a:spLocks noGrp="1"/>
          </p:cNvSpPr>
          <p:nvPr>
            <p:ph type="sldNum" sz="quarter" idx="11"/>
          </p:nvPr>
        </p:nvSpPr>
        <p:spPr>
          <a:xfrm>
            <a:off x="6940070" y="6339158"/>
            <a:ext cx="2133600" cy="365125"/>
          </a:xfrm>
          <a:prstGeom prst="rect">
            <a:avLst/>
          </a:prstGeom>
        </p:spPr>
        <p:txBody>
          <a:bodyPr/>
          <a:lstStyle/>
          <a:p>
            <a:pPr fontAlgn="base">
              <a:spcBef>
                <a:spcPct val="0"/>
              </a:spcBef>
              <a:spcAft>
                <a:spcPct val="0"/>
              </a:spcAft>
            </a:pPr>
            <a:fld id="{16664F2E-A1CC-4CA6-9D64-F769760754AA}" type="slidenum">
              <a:rPr lang="en-US" sz="600" i="1">
                <a:solidFill>
                  <a:srgbClr val="003399"/>
                </a:solidFill>
                <a:cs typeface="Arial" charset="0"/>
              </a:rPr>
              <a:pPr fontAlgn="base">
                <a:spcBef>
                  <a:spcPct val="0"/>
                </a:spcBef>
                <a:spcAft>
                  <a:spcPct val="0"/>
                </a:spcAft>
              </a:pPr>
              <a:t>‹#›</a:t>
            </a:fld>
            <a:endParaRPr lang="en-US" sz="600" i="1" dirty="0">
              <a:solidFill>
                <a:srgbClr val="003399"/>
              </a:solidFill>
              <a:cs typeface="Arial" charset="0"/>
            </a:endParaRPr>
          </a:p>
        </p:txBody>
      </p:sp>
    </p:spTree>
    <p:extLst>
      <p:ext uri="{BB962C8B-B14F-4D97-AF65-F5344CB8AC3E}">
        <p14:creationId xmlns="" xmlns:p14="http://schemas.microsoft.com/office/powerpoint/2010/main" val="118052076"/>
      </p:ext>
    </p:extLst>
  </p:cSld>
  <p:clrMapOvr>
    <a:masterClrMapping/>
  </p:clrMapOvr>
  <p:transition spd="med"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C">
    <p:bg>
      <p:bgPr>
        <a:gradFill>
          <a:gsLst>
            <a:gs pos="0">
              <a:schemeClr val="bg1">
                <a:tint val="40000"/>
                <a:satMod val="350000"/>
              </a:schemeClr>
            </a:gs>
            <a:gs pos="21000">
              <a:schemeClr val="bg1">
                <a:lumMod val="95000"/>
              </a:schemeClr>
            </a:gs>
            <a:gs pos="100000">
              <a:schemeClr val="bg1">
                <a:lumMod val="50000"/>
              </a:schemeClr>
            </a:gs>
          </a:gsLst>
          <a:lin ang="2040000" scaled="0"/>
        </a:gradFill>
        <a:effectLst/>
      </p:bgPr>
    </p:bg>
    <p:spTree>
      <p:nvGrpSpPr>
        <p:cNvPr id="1" name=""/>
        <p:cNvGrpSpPr/>
        <p:nvPr/>
      </p:nvGrpSpPr>
      <p:grpSpPr>
        <a:xfrm>
          <a:off x="0" y="0"/>
          <a:ext cx="0" cy="0"/>
          <a:chOff x="0" y="0"/>
          <a:chExt cx="0" cy="0"/>
        </a:xfrm>
      </p:grpSpPr>
      <p:sp>
        <p:nvSpPr>
          <p:cNvPr id="16" name="Picture Placeholder 25"/>
          <p:cNvSpPr>
            <a:spLocks noGrp="1"/>
          </p:cNvSpPr>
          <p:nvPr>
            <p:ph type="pic" sz="quarter" idx="18"/>
          </p:nvPr>
        </p:nvSpPr>
        <p:spPr>
          <a:xfrm>
            <a:off x="5163343" y="2121517"/>
            <a:ext cx="3977640" cy="2743200"/>
          </a:xfrm>
        </p:spPr>
        <p:txBody>
          <a:bodyPr/>
          <a:lstStyle/>
          <a:p>
            <a:r>
              <a:rPr lang="en-US" smtClean="0"/>
              <a:t>Click icon to add picture</a:t>
            </a:r>
            <a:endParaRPr lang="en-US" dirty="0"/>
          </a:p>
        </p:txBody>
      </p:sp>
      <p:sp>
        <p:nvSpPr>
          <p:cNvPr id="24" name="Text Placeholder 27"/>
          <p:cNvSpPr>
            <a:spLocks noGrp="1"/>
          </p:cNvSpPr>
          <p:nvPr>
            <p:ph type="body" sz="quarter" idx="16" hasCustomPrompt="1"/>
          </p:nvPr>
        </p:nvSpPr>
        <p:spPr>
          <a:xfrm>
            <a:off x="5735431" y="1113179"/>
            <a:ext cx="3408569" cy="400110"/>
          </a:xfrm>
        </p:spPr>
        <p:txBody>
          <a:bodyPr wrap="square">
            <a:spAutoFit/>
          </a:bodyPr>
          <a:lstStyle>
            <a:lvl1pPr marL="0" indent="1588" algn="r">
              <a:buNone/>
              <a:defRPr sz="2000" kern="100" spc="150" baseline="0">
                <a:solidFill>
                  <a:schemeClr val="bg1"/>
                </a:solidFill>
                <a:latin typeface="+mj-lt"/>
              </a:defRPr>
            </a:lvl1pPr>
          </a:lstStyle>
          <a:p>
            <a:pPr lvl="0"/>
            <a:r>
              <a:rPr lang="en-US" dirty="0" smtClean="0"/>
              <a:t>Click to add date</a:t>
            </a:r>
            <a:endParaRPr lang="en-US" dirty="0"/>
          </a:p>
        </p:txBody>
      </p:sp>
      <p:sp>
        <p:nvSpPr>
          <p:cNvPr id="11" name="TextBox 10"/>
          <p:cNvSpPr txBox="1"/>
          <p:nvPr/>
        </p:nvSpPr>
        <p:spPr>
          <a:xfrm>
            <a:off x="5159275" y="4865427"/>
            <a:ext cx="3984725" cy="338554"/>
          </a:xfrm>
          <a:prstGeom prst="rect">
            <a:avLst/>
          </a:prstGeom>
          <a:solidFill>
            <a:sysClr val="windowText" lastClr="000000">
              <a:lumMod val="65000"/>
              <a:lumOff val="35000"/>
            </a:sysClr>
          </a:solidFill>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cs typeface="Calibri"/>
              </a:rPr>
              <a:t>the </a:t>
            </a:r>
            <a:r>
              <a:rPr kumimoji="0" lang="en-US" sz="1600" b="1" i="0" u="none" strike="noStrike" kern="0" cap="none" spc="0" normalizeH="0" baseline="0" noProof="0" dirty="0">
                <a:ln>
                  <a:noFill/>
                </a:ln>
                <a:solidFill>
                  <a:prstClr val="white"/>
                </a:solidFill>
                <a:effectLst/>
                <a:uLnTx/>
                <a:uFillTx/>
                <a:latin typeface="Calibri"/>
                <a:cs typeface="Calibri"/>
              </a:rPr>
              <a:t>ENERGY</a:t>
            </a:r>
            <a:r>
              <a:rPr kumimoji="0" lang="en-US" sz="1600" b="0" i="0" u="none" strike="noStrike" kern="0" cap="none" spc="0" normalizeH="0" baseline="0" noProof="0" dirty="0">
                <a:ln>
                  <a:noFill/>
                </a:ln>
                <a:solidFill>
                  <a:prstClr val="white"/>
                </a:solidFill>
                <a:effectLst/>
                <a:uLnTx/>
                <a:uFillTx/>
                <a:latin typeface="Calibri"/>
                <a:cs typeface="Calibri"/>
              </a:rPr>
              <a:t> lab</a:t>
            </a:r>
          </a:p>
        </p:txBody>
      </p:sp>
      <p:cxnSp>
        <p:nvCxnSpPr>
          <p:cNvPr id="12" name="Straight Connector 11"/>
          <p:cNvCxnSpPr/>
          <p:nvPr/>
        </p:nvCxnSpPr>
        <p:spPr>
          <a:xfrm>
            <a:off x="0" y="1554953"/>
            <a:ext cx="9144000" cy="0"/>
          </a:xfrm>
          <a:prstGeom prst="line">
            <a:avLst/>
          </a:prstGeom>
          <a:ln w="60325">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00200"/>
            <a:ext cx="9144000" cy="0"/>
          </a:xfrm>
          <a:prstGeom prst="line">
            <a:avLst/>
          </a:prstGeom>
          <a:ln w="28575">
            <a:solidFill>
              <a:srgbClr val="2236A9">
                <a:alpha val="57647"/>
              </a:srgbClr>
            </a:solidFill>
          </a:ln>
        </p:spPr>
        <p:style>
          <a:lnRef idx="1">
            <a:schemeClr val="accent1"/>
          </a:lnRef>
          <a:fillRef idx="0">
            <a:schemeClr val="accent1"/>
          </a:fillRef>
          <a:effectRef idx="0">
            <a:schemeClr val="accent1"/>
          </a:effectRef>
          <a:fontRef idx="minor">
            <a:schemeClr val="tx1"/>
          </a:fontRef>
        </p:style>
      </p:cxnSp>
      <p:sp>
        <p:nvSpPr>
          <p:cNvPr id="20" name="Text Placeholder 35"/>
          <p:cNvSpPr>
            <a:spLocks noGrp="1"/>
          </p:cNvSpPr>
          <p:nvPr>
            <p:ph type="body" sz="quarter" idx="13" hasCustomPrompt="1"/>
          </p:nvPr>
        </p:nvSpPr>
        <p:spPr>
          <a:xfrm>
            <a:off x="441801" y="3431917"/>
            <a:ext cx="4360387" cy="400110"/>
          </a:xfrm>
        </p:spPr>
        <p:txBody>
          <a:bodyPr wrap="square">
            <a:spAutoFit/>
          </a:bodyPr>
          <a:lstStyle>
            <a:lvl1pPr marL="0" indent="1588">
              <a:spcBef>
                <a:spcPts val="300"/>
              </a:spcBef>
              <a:buNone/>
              <a:defRPr lang="en-US" sz="2000" b="1" kern="1200" baseline="0" dirty="0" smtClean="0">
                <a:ln>
                  <a:noFill/>
                </a:ln>
                <a:solidFill>
                  <a:srgbClr val="003399"/>
                </a:solidFill>
                <a:latin typeface="+mj-lt"/>
                <a:ea typeface="+mn-ea"/>
                <a:cs typeface="+mn-cs"/>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marL="0" lvl="0" indent="1588" algn="l" defTabSz="914400" rtl="0" eaLnBrk="1" latinLnBrk="0" hangingPunct="1">
              <a:spcBef>
                <a:spcPts val="300"/>
              </a:spcBef>
              <a:buFont typeface="Arial" pitchFamily="34" charset="0"/>
              <a:buNone/>
            </a:pPr>
            <a:r>
              <a:rPr lang="en-US" dirty="0" smtClean="0"/>
              <a:t>Presenter’s Name</a:t>
            </a:r>
          </a:p>
        </p:txBody>
      </p:sp>
      <p:sp>
        <p:nvSpPr>
          <p:cNvPr id="21" name="Text Placeholder 35"/>
          <p:cNvSpPr>
            <a:spLocks noGrp="1"/>
          </p:cNvSpPr>
          <p:nvPr>
            <p:ph type="body" sz="quarter" idx="14" hasCustomPrompt="1"/>
          </p:nvPr>
        </p:nvSpPr>
        <p:spPr>
          <a:xfrm>
            <a:off x="442914" y="3830313"/>
            <a:ext cx="4361655" cy="400110"/>
          </a:xfrm>
        </p:spPr>
        <p:txBody>
          <a:bodyPr wrap="square">
            <a:spAutoFit/>
          </a:bodyPr>
          <a:lstStyle>
            <a:lvl1pPr marL="0" marR="0" indent="1588" algn="l" defTabSz="914400" rtl="0" eaLnBrk="1" fontAlgn="auto" latinLnBrk="0" hangingPunct="1">
              <a:lnSpc>
                <a:spcPct val="100000"/>
              </a:lnSpc>
              <a:spcBef>
                <a:spcPts val="300"/>
              </a:spcBef>
              <a:spcAft>
                <a:spcPts val="0"/>
              </a:spcAft>
              <a:buClrTx/>
              <a:buSzTx/>
              <a:buFont typeface="Arial" pitchFamily="34" charset="0"/>
              <a:buNone/>
              <a:tabLst/>
              <a:defRPr lang="en-US" sz="2000" b="0" kern="1200" baseline="0" dirty="0" smtClean="0">
                <a:ln>
                  <a:noFill/>
                </a:ln>
                <a:solidFill>
                  <a:srgbClr val="003399"/>
                </a:solidFill>
                <a:latin typeface="+mj-lt"/>
                <a:ea typeface="+mn-ea"/>
                <a:cs typeface="+mn-cs"/>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marL="0" marR="0" lvl="0" indent="1588" algn="l" defTabSz="914400" rtl="0" eaLnBrk="1" fontAlgn="auto" latinLnBrk="0" hangingPunct="1">
              <a:lnSpc>
                <a:spcPct val="100000"/>
              </a:lnSpc>
              <a:spcBef>
                <a:spcPts val="300"/>
              </a:spcBef>
              <a:spcAft>
                <a:spcPts val="0"/>
              </a:spcAft>
              <a:buClrTx/>
              <a:buSzTx/>
              <a:buFont typeface="Arial" pitchFamily="34" charset="0"/>
              <a:buNone/>
              <a:tabLst/>
              <a:defRPr/>
            </a:pPr>
            <a:r>
              <a:rPr lang="en-US" dirty="0" smtClean="0"/>
              <a:t>Title, Division</a:t>
            </a:r>
          </a:p>
        </p:txBody>
      </p:sp>
      <p:sp>
        <p:nvSpPr>
          <p:cNvPr id="23" name="Text Placeholder 27"/>
          <p:cNvSpPr>
            <a:spLocks noGrp="1"/>
          </p:cNvSpPr>
          <p:nvPr>
            <p:ph type="body" sz="quarter" idx="10" hasCustomPrompt="1"/>
          </p:nvPr>
        </p:nvSpPr>
        <p:spPr>
          <a:xfrm>
            <a:off x="442131" y="2213109"/>
            <a:ext cx="4371169" cy="461665"/>
          </a:xfrm>
        </p:spPr>
        <p:txBody>
          <a:bodyPr wrap="square">
            <a:spAutoFit/>
          </a:bodyPr>
          <a:lstStyle>
            <a:lvl1pPr marL="0" indent="1588" algn="l">
              <a:buNone/>
              <a:defRPr lang="en-US" sz="2400" b="1" kern="1200" baseline="0" dirty="0">
                <a:ln>
                  <a:noFill/>
                </a:ln>
                <a:solidFill>
                  <a:schemeClr val="tx1"/>
                </a:solidFill>
                <a:latin typeface="+mj-lt"/>
                <a:ea typeface="+mn-ea"/>
                <a:cs typeface="+mn-cs"/>
              </a:defRPr>
            </a:lvl1pPr>
          </a:lstStyle>
          <a:p>
            <a:pPr marL="0" lvl="0" indent="1588" algn="l" defTabSz="914400" rtl="0" eaLnBrk="1" latinLnBrk="0" hangingPunct="1">
              <a:spcBef>
                <a:spcPct val="20000"/>
              </a:spcBef>
              <a:buFont typeface="Arial" pitchFamily="34" charset="0"/>
              <a:buNone/>
            </a:pPr>
            <a:r>
              <a:rPr lang="en-US" dirty="0" smtClean="0"/>
              <a:t>Presentation Title</a:t>
            </a:r>
            <a:endParaRPr lang="en-US" dirty="0"/>
          </a:p>
        </p:txBody>
      </p:sp>
      <p:sp>
        <p:nvSpPr>
          <p:cNvPr id="25" name="Text Placeholder 27"/>
          <p:cNvSpPr>
            <a:spLocks noGrp="1"/>
          </p:cNvSpPr>
          <p:nvPr>
            <p:ph type="body" sz="quarter" idx="17" hasCustomPrompt="1"/>
          </p:nvPr>
        </p:nvSpPr>
        <p:spPr>
          <a:xfrm>
            <a:off x="443946" y="6560908"/>
            <a:ext cx="3657600" cy="230832"/>
          </a:xfrm>
        </p:spPr>
        <p:txBody>
          <a:bodyPr>
            <a:spAutoFit/>
          </a:bodyPr>
          <a:lstStyle>
            <a:lvl1pPr marL="0" indent="1588" algn="l">
              <a:buNone/>
              <a:defRPr sz="900" b="0" i="1" baseline="0">
                <a:solidFill>
                  <a:schemeClr val="bg1">
                    <a:lumMod val="50000"/>
                  </a:schemeClr>
                </a:solidFill>
                <a:latin typeface="+mn-lt"/>
              </a:defRPr>
            </a:lvl1pPr>
          </a:lstStyle>
          <a:p>
            <a:pPr lvl="0"/>
            <a:r>
              <a:rPr lang="en-US" dirty="0" smtClean="0"/>
              <a:t>Presentation Identifier (conference name, location, etc.)</a:t>
            </a:r>
            <a:endParaRPr lang="en-US" dirty="0"/>
          </a:p>
        </p:txBody>
      </p:sp>
      <p:pic>
        <p:nvPicPr>
          <p:cNvPr id="15" name="Picture 14" descr="NETL-PMS286C+7451C.png"/>
          <p:cNvPicPr>
            <a:picLocks noChangeAspect="1"/>
          </p:cNvPicPr>
          <p:nvPr/>
        </p:nvPicPr>
        <p:blipFill>
          <a:blip r:embed="rId2" cstate="print"/>
          <a:stretch>
            <a:fillRect/>
          </a:stretch>
        </p:blipFill>
        <p:spPr>
          <a:xfrm>
            <a:off x="212366" y="212350"/>
            <a:ext cx="1564859" cy="1202170"/>
          </a:xfrm>
          <a:prstGeom prst="rect">
            <a:avLst/>
          </a:prstGeom>
        </p:spPr>
      </p:pic>
      <p:pic>
        <p:nvPicPr>
          <p:cNvPr id="26" name="Picture 25" descr="New_DOE_Logo White.png"/>
          <p:cNvPicPr>
            <a:picLocks noChangeAspect="1"/>
          </p:cNvPicPr>
          <p:nvPr/>
        </p:nvPicPr>
        <p:blipFill>
          <a:blip r:embed="rId3" cstate="print"/>
          <a:stretch>
            <a:fillRect/>
          </a:stretch>
        </p:blipFill>
        <p:spPr>
          <a:xfrm>
            <a:off x="7642225" y="6413375"/>
            <a:ext cx="1401763" cy="340407"/>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D">
    <p:bg>
      <p:bgPr>
        <a:gradFill>
          <a:gsLst>
            <a:gs pos="0">
              <a:schemeClr val="bg1">
                <a:tint val="40000"/>
                <a:satMod val="350000"/>
              </a:schemeClr>
            </a:gs>
            <a:gs pos="21000">
              <a:schemeClr val="bg1">
                <a:lumMod val="95000"/>
              </a:schemeClr>
            </a:gs>
            <a:gs pos="100000">
              <a:schemeClr val="bg1">
                <a:lumMod val="65000"/>
              </a:schemeClr>
            </a:gs>
          </a:gsLst>
          <a:lin ang="2040000" scaled="0"/>
        </a:gradFill>
        <a:effectLst/>
      </p:bgPr>
    </p:bg>
    <p:spTree>
      <p:nvGrpSpPr>
        <p:cNvPr id="1" name=""/>
        <p:cNvGrpSpPr/>
        <p:nvPr/>
      </p:nvGrpSpPr>
      <p:grpSpPr>
        <a:xfrm>
          <a:off x="0" y="0"/>
          <a:ext cx="0" cy="0"/>
          <a:chOff x="0" y="0"/>
          <a:chExt cx="0" cy="0"/>
        </a:xfrm>
      </p:grpSpPr>
      <p:grpSp>
        <p:nvGrpSpPr>
          <p:cNvPr id="15" name="Group 14"/>
          <p:cNvGrpSpPr/>
          <p:nvPr/>
        </p:nvGrpSpPr>
        <p:grpSpPr>
          <a:xfrm>
            <a:off x="381062" y="6310381"/>
            <a:ext cx="2796660" cy="547619"/>
            <a:chOff x="297727" y="6310381"/>
            <a:chExt cx="2796660" cy="547619"/>
          </a:xfrm>
        </p:grpSpPr>
        <p:grpSp>
          <p:nvGrpSpPr>
            <p:cNvPr id="16" name="Group 24"/>
            <p:cNvGrpSpPr/>
            <p:nvPr userDrawn="1"/>
          </p:nvGrpSpPr>
          <p:grpSpPr>
            <a:xfrm>
              <a:off x="297727" y="6310381"/>
              <a:ext cx="1600202" cy="547619"/>
              <a:chOff x="295346" y="6310381"/>
              <a:chExt cx="1600202" cy="547619"/>
            </a:xfrm>
          </p:grpSpPr>
          <p:pic>
            <p:nvPicPr>
              <p:cNvPr id="19" name="Picture 8" descr="SA_DOE_Logo_grey85.ai"/>
              <p:cNvPicPr>
                <a:picLocks noChangeAspect="1"/>
              </p:cNvPicPr>
              <p:nvPr userDrawn="1"/>
            </p:nvPicPr>
            <p:blipFill>
              <a:blip r:embed="rId2" cstate="print"/>
              <a:srcRect l="28546"/>
              <a:stretch>
                <a:fillRect/>
              </a:stretch>
            </p:blipFill>
            <p:spPr bwMode="auto">
              <a:xfrm>
                <a:off x="745331" y="6310381"/>
                <a:ext cx="1150217" cy="523875"/>
              </a:xfrm>
              <a:prstGeom prst="rect">
                <a:avLst/>
              </a:prstGeom>
              <a:noFill/>
              <a:ln w="9525">
                <a:noFill/>
                <a:miter lim="800000"/>
                <a:headEnd/>
                <a:tailEnd/>
              </a:ln>
            </p:spPr>
          </p:pic>
          <p:pic>
            <p:nvPicPr>
              <p:cNvPr id="20" name="Picture 8" descr="SA_DOE_Logo_grey85.ai"/>
              <p:cNvPicPr>
                <a:picLocks noChangeAspect="1"/>
              </p:cNvPicPr>
              <p:nvPr userDrawn="1"/>
            </p:nvPicPr>
            <p:blipFill>
              <a:blip r:embed="rId2" cstate="print"/>
              <a:srcRect r="71010"/>
              <a:stretch>
                <a:fillRect/>
              </a:stretch>
            </p:blipFill>
            <p:spPr bwMode="auto">
              <a:xfrm>
                <a:off x="295346" y="6334125"/>
                <a:ext cx="466652" cy="523875"/>
              </a:xfrm>
              <a:prstGeom prst="rect">
                <a:avLst/>
              </a:prstGeom>
              <a:noFill/>
              <a:ln w="9525">
                <a:noFill/>
                <a:miter lim="800000"/>
                <a:headEnd/>
                <a:tailEnd/>
              </a:ln>
            </p:spPr>
          </p:pic>
        </p:grpSp>
        <p:cxnSp>
          <p:nvCxnSpPr>
            <p:cNvPr id="17" name="Straight Connector 16"/>
            <p:cNvCxnSpPr/>
            <p:nvPr userDrawn="1"/>
          </p:nvCxnSpPr>
          <p:spPr>
            <a:xfrm rot="5400000" flipH="1" flipV="1">
              <a:off x="1755198" y="6617167"/>
              <a:ext cx="191292" cy="1587"/>
            </a:xfrm>
            <a:prstGeom prst="line">
              <a:avLst/>
            </a:prstGeom>
            <a:ln w="19050" cap="flat" cmpd="sng" algn="ctr">
              <a:solidFill>
                <a:srgbClr val="56565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Picture 17" descr="National Energy Technology Laboratory.eps"/>
            <p:cNvPicPr>
              <a:picLocks noChangeAspect="1"/>
            </p:cNvPicPr>
            <p:nvPr userDrawn="1"/>
          </p:nvPicPr>
          <p:blipFill>
            <a:blip r:embed="rId3" cstate="print"/>
            <a:stretch>
              <a:fillRect/>
            </a:stretch>
          </p:blipFill>
          <p:spPr>
            <a:xfrm>
              <a:off x="1938944" y="6504056"/>
              <a:ext cx="1155443" cy="253515"/>
            </a:xfrm>
            <a:prstGeom prst="rect">
              <a:avLst/>
            </a:prstGeom>
          </p:spPr>
        </p:pic>
      </p:grpSp>
      <p:sp>
        <p:nvSpPr>
          <p:cNvPr id="39" name="Text Placeholder 27"/>
          <p:cNvSpPr>
            <a:spLocks noGrp="1"/>
          </p:cNvSpPr>
          <p:nvPr>
            <p:ph type="body" sz="quarter" idx="16" hasCustomPrompt="1"/>
          </p:nvPr>
        </p:nvSpPr>
        <p:spPr>
          <a:xfrm>
            <a:off x="6146800" y="6560076"/>
            <a:ext cx="2950824" cy="230832"/>
          </a:xfrm>
        </p:spPr>
        <p:txBody>
          <a:bodyPr wrap="square">
            <a:spAutoFit/>
          </a:bodyPr>
          <a:lstStyle>
            <a:lvl1pPr marL="0" indent="1588" algn="r">
              <a:buNone/>
              <a:defRPr sz="900" b="0" i="1" baseline="0">
                <a:solidFill>
                  <a:schemeClr val="bg1">
                    <a:lumMod val="50000"/>
                  </a:schemeClr>
                </a:solidFill>
                <a:latin typeface="+mn-lt"/>
              </a:defRPr>
            </a:lvl1pPr>
          </a:lstStyle>
          <a:p>
            <a:pPr lvl="0"/>
            <a:r>
              <a:rPr lang="en-US" dirty="0" smtClean="0"/>
              <a:t>Presentation Identifier (conference name, location, etc.)</a:t>
            </a:r>
            <a:endParaRPr lang="en-US" dirty="0"/>
          </a:p>
        </p:txBody>
      </p:sp>
      <p:sp>
        <p:nvSpPr>
          <p:cNvPr id="36" name="Text Placeholder 35"/>
          <p:cNvSpPr>
            <a:spLocks noGrp="1"/>
          </p:cNvSpPr>
          <p:nvPr>
            <p:ph type="body" sz="quarter" idx="13" hasCustomPrompt="1"/>
          </p:nvPr>
        </p:nvSpPr>
        <p:spPr>
          <a:xfrm>
            <a:off x="346551" y="3431917"/>
            <a:ext cx="3200400" cy="400110"/>
          </a:xfrm>
        </p:spPr>
        <p:txBody>
          <a:bodyPr>
            <a:spAutoFit/>
          </a:bodyPr>
          <a:lstStyle>
            <a:lvl1pPr marL="0" indent="1588">
              <a:spcBef>
                <a:spcPts val="300"/>
              </a:spcBef>
              <a:buNone/>
              <a:defRPr sz="2000" b="1"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Presenter’s Name</a:t>
            </a:r>
          </a:p>
        </p:txBody>
      </p:sp>
      <p:sp>
        <p:nvSpPr>
          <p:cNvPr id="28" name="Text Placeholder 27"/>
          <p:cNvSpPr>
            <a:spLocks noGrp="1"/>
          </p:cNvSpPr>
          <p:nvPr>
            <p:ph type="body" sz="quarter" idx="10" hasCustomPrompt="1"/>
          </p:nvPr>
        </p:nvSpPr>
        <p:spPr>
          <a:xfrm>
            <a:off x="346662" y="2173353"/>
            <a:ext cx="3200400" cy="461665"/>
          </a:xfrm>
        </p:spPr>
        <p:txBody>
          <a:bodyPr>
            <a:spAutoFit/>
          </a:bodyPr>
          <a:lstStyle>
            <a:lvl1pPr marL="0" indent="1588">
              <a:buNone/>
              <a:defRPr sz="2400" baseline="0">
                <a:solidFill>
                  <a:schemeClr val="tx1"/>
                </a:solidFill>
                <a:latin typeface="+mj-lt"/>
              </a:defRPr>
            </a:lvl1pPr>
          </a:lstStyle>
          <a:p>
            <a:pPr lvl="0"/>
            <a:r>
              <a:rPr lang="en-US" dirty="0" smtClean="0"/>
              <a:t>Presentation Title</a:t>
            </a:r>
            <a:endParaRPr lang="en-US" dirty="0"/>
          </a:p>
        </p:txBody>
      </p:sp>
      <p:cxnSp>
        <p:nvCxnSpPr>
          <p:cNvPr id="23" name="Straight Connector 22"/>
          <p:cNvCxnSpPr/>
          <p:nvPr/>
        </p:nvCxnSpPr>
        <p:spPr>
          <a:xfrm rot="5400000" flipH="1" flipV="1">
            <a:off x="1837748" y="6617167"/>
            <a:ext cx="191292" cy="1587"/>
          </a:xfrm>
          <a:prstGeom prst="line">
            <a:avLst/>
          </a:prstGeom>
          <a:ln w="19050" cap="flat" cmpd="sng" algn="ctr">
            <a:solidFill>
              <a:srgbClr val="56565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National Energy Technology Laboratory.eps"/>
          <p:cNvPicPr>
            <a:picLocks noChangeAspect="1"/>
          </p:cNvPicPr>
          <p:nvPr/>
        </p:nvPicPr>
        <p:blipFill>
          <a:blip r:embed="rId3" cstate="print"/>
          <a:stretch>
            <a:fillRect/>
          </a:stretch>
        </p:blipFill>
        <p:spPr>
          <a:xfrm>
            <a:off x="2015144" y="6504056"/>
            <a:ext cx="1155443" cy="253515"/>
          </a:xfrm>
          <a:prstGeom prst="rect">
            <a:avLst/>
          </a:prstGeom>
        </p:spPr>
      </p:pic>
      <p:sp>
        <p:nvSpPr>
          <p:cNvPr id="37" name="Text Placeholder 35"/>
          <p:cNvSpPr>
            <a:spLocks noGrp="1"/>
          </p:cNvSpPr>
          <p:nvPr>
            <p:ph type="body" sz="quarter" idx="14" hasCustomPrompt="1"/>
          </p:nvPr>
        </p:nvSpPr>
        <p:spPr>
          <a:xfrm>
            <a:off x="345283" y="3830313"/>
            <a:ext cx="320040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Title, Division</a:t>
            </a:r>
          </a:p>
        </p:txBody>
      </p:sp>
      <p:sp>
        <p:nvSpPr>
          <p:cNvPr id="38" name="Text Placeholder 35"/>
          <p:cNvSpPr>
            <a:spLocks noGrp="1"/>
          </p:cNvSpPr>
          <p:nvPr>
            <p:ph type="body" sz="quarter" idx="15" hasCustomPrompt="1"/>
          </p:nvPr>
        </p:nvSpPr>
        <p:spPr>
          <a:xfrm>
            <a:off x="345282" y="4231085"/>
            <a:ext cx="3200400" cy="400110"/>
          </a:xfrm>
        </p:spPr>
        <p:txBody>
          <a:bodyPr>
            <a:spAutoFit/>
          </a:bodyPr>
          <a:lstStyle>
            <a:lvl1pPr marL="0" indent="1588">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Click to add date</a:t>
            </a:r>
          </a:p>
        </p:txBody>
      </p:sp>
      <p:pic>
        <p:nvPicPr>
          <p:cNvPr id="13" name="Picture 12" descr="NETL-PMS286C+7451C.png"/>
          <p:cNvPicPr>
            <a:picLocks noChangeAspect="1"/>
          </p:cNvPicPr>
          <p:nvPr/>
        </p:nvPicPr>
        <p:blipFill>
          <a:blip r:embed="rId4" cstate="print"/>
          <a:stretch>
            <a:fillRect/>
          </a:stretch>
        </p:blipFill>
        <p:spPr>
          <a:xfrm>
            <a:off x="188913" y="231456"/>
            <a:ext cx="1564859" cy="1202170"/>
          </a:xfrm>
          <a:prstGeom prst="rect">
            <a:avLst/>
          </a:prstGeom>
        </p:spPr>
      </p:pic>
      <p:sp>
        <p:nvSpPr>
          <p:cNvPr id="14" name="TextBox 13"/>
          <p:cNvSpPr txBox="1"/>
          <p:nvPr/>
        </p:nvSpPr>
        <p:spPr>
          <a:xfrm>
            <a:off x="3954463" y="6465471"/>
            <a:ext cx="2090737" cy="338554"/>
          </a:xfrm>
          <a:prstGeom prst="rect">
            <a:avLst/>
          </a:prstGeom>
          <a:noFill/>
        </p:spPr>
        <p:txBody>
          <a:bodyPr wrap="square">
            <a:spAutoFit/>
          </a:bodyPr>
          <a:lstStyle/>
          <a:p>
            <a:pPr>
              <a:defRPr/>
            </a:pPr>
            <a:r>
              <a:rPr lang="en-US" sz="1600" b="1" dirty="0" smtClean="0">
                <a:solidFill>
                  <a:schemeClr val="bg1">
                    <a:lumMod val="85000"/>
                  </a:schemeClr>
                </a:solidFill>
                <a:cs typeface="Arial Narrow"/>
              </a:rPr>
              <a:t>th</a:t>
            </a:r>
            <a:r>
              <a:rPr lang="en-US" sz="1600" b="1" dirty="0" smtClean="0">
                <a:solidFill>
                  <a:schemeClr val="bg1">
                    <a:lumMod val="85000"/>
                  </a:schemeClr>
                </a:solidFill>
                <a:ea typeface="+mn-ea"/>
                <a:cs typeface="Arial Narrow"/>
              </a:rPr>
              <a:t>e </a:t>
            </a:r>
            <a:r>
              <a:rPr lang="en-US" sz="1600" b="1" dirty="0">
                <a:solidFill>
                  <a:schemeClr val="bg1">
                    <a:lumMod val="85000"/>
                  </a:schemeClr>
                </a:solidFill>
                <a:ea typeface="+mn-ea"/>
                <a:cs typeface="Arial Narrow"/>
              </a:rPr>
              <a:t>ENERGY lab</a:t>
            </a:r>
          </a:p>
        </p:txBody>
      </p:sp>
      <p:sp>
        <p:nvSpPr>
          <p:cNvPr id="25" name="Picture Placeholder 24"/>
          <p:cNvSpPr>
            <a:spLocks noGrp="1"/>
          </p:cNvSpPr>
          <p:nvPr>
            <p:ph type="pic" sz="quarter" idx="17"/>
          </p:nvPr>
        </p:nvSpPr>
        <p:spPr>
          <a:xfrm>
            <a:off x="3883025" y="0"/>
            <a:ext cx="5260975" cy="6858000"/>
          </a:xfrm>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E">
    <p:bg>
      <p:bgPr>
        <a:gradFill>
          <a:gsLst>
            <a:gs pos="0">
              <a:schemeClr val="bg1">
                <a:tint val="40000"/>
                <a:satMod val="350000"/>
              </a:schemeClr>
            </a:gs>
            <a:gs pos="21000">
              <a:schemeClr val="bg1">
                <a:lumMod val="95000"/>
              </a:schemeClr>
            </a:gs>
            <a:gs pos="100000">
              <a:schemeClr val="bg1">
                <a:lumMod val="65000"/>
              </a:schemeClr>
            </a:gs>
          </a:gsLst>
          <a:lin ang="2040000" scaled="0"/>
        </a:gra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5648015" y="1827449"/>
            <a:ext cx="2743200" cy="2743200"/>
          </a:xfrm>
        </p:spPr>
        <p:txBody>
          <a:bodyPr/>
          <a:lstStyle/>
          <a:p>
            <a:r>
              <a:rPr lang="en-US" smtClean="0"/>
              <a:t>Click icon to add picture</a:t>
            </a:r>
            <a:endParaRPr lang="en-US"/>
          </a:p>
        </p:txBody>
      </p:sp>
      <p:sp>
        <p:nvSpPr>
          <p:cNvPr id="4" name="Rectangle 3"/>
          <p:cNvSpPr/>
          <p:nvPr/>
        </p:nvSpPr>
        <p:spPr bwMode="auto">
          <a:xfrm>
            <a:off x="5651501" y="4560888"/>
            <a:ext cx="2743200" cy="334962"/>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a:lstStyle/>
          <a:p>
            <a:pPr>
              <a:defRPr/>
            </a:pPr>
            <a:endParaRPr lang="en-US">
              <a:ea typeface="+mn-ea"/>
            </a:endParaRPr>
          </a:p>
        </p:txBody>
      </p:sp>
      <p:grpSp>
        <p:nvGrpSpPr>
          <p:cNvPr id="15" name="Group 14"/>
          <p:cNvGrpSpPr/>
          <p:nvPr/>
        </p:nvGrpSpPr>
        <p:grpSpPr>
          <a:xfrm>
            <a:off x="5546003" y="5329306"/>
            <a:ext cx="2796660" cy="547619"/>
            <a:chOff x="297727" y="6310381"/>
            <a:chExt cx="2796660" cy="547619"/>
          </a:xfrm>
        </p:grpSpPr>
        <p:grpSp>
          <p:nvGrpSpPr>
            <p:cNvPr id="16" name="Group 24"/>
            <p:cNvGrpSpPr/>
            <p:nvPr userDrawn="1"/>
          </p:nvGrpSpPr>
          <p:grpSpPr>
            <a:xfrm>
              <a:off x="297727" y="6310381"/>
              <a:ext cx="1600202" cy="547619"/>
              <a:chOff x="295346" y="6310381"/>
              <a:chExt cx="1600202" cy="547619"/>
            </a:xfrm>
          </p:grpSpPr>
          <p:pic>
            <p:nvPicPr>
              <p:cNvPr id="26" name="Picture 8" descr="SA_DOE_Logo_grey85.ai"/>
              <p:cNvPicPr>
                <a:picLocks noChangeAspect="1"/>
              </p:cNvPicPr>
              <p:nvPr userDrawn="1"/>
            </p:nvPicPr>
            <p:blipFill>
              <a:blip r:embed="rId2" cstate="print"/>
              <a:srcRect l="28546"/>
              <a:stretch>
                <a:fillRect/>
              </a:stretch>
            </p:blipFill>
            <p:spPr bwMode="auto">
              <a:xfrm>
                <a:off x="745331" y="6310381"/>
                <a:ext cx="1150217" cy="523875"/>
              </a:xfrm>
              <a:prstGeom prst="rect">
                <a:avLst/>
              </a:prstGeom>
              <a:noFill/>
              <a:ln w="9525">
                <a:noFill/>
                <a:miter lim="800000"/>
                <a:headEnd/>
                <a:tailEnd/>
              </a:ln>
            </p:spPr>
          </p:pic>
          <p:pic>
            <p:nvPicPr>
              <p:cNvPr id="27" name="Picture 8" descr="SA_DOE_Logo_grey85.ai"/>
              <p:cNvPicPr>
                <a:picLocks noChangeAspect="1"/>
              </p:cNvPicPr>
              <p:nvPr userDrawn="1"/>
            </p:nvPicPr>
            <p:blipFill>
              <a:blip r:embed="rId2" cstate="print"/>
              <a:srcRect r="71010"/>
              <a:stretch>
                <a:fillRect/>
              </a:stretch>
            </p:blipFill>
            <p:spPr bwMode="auto">
              <a:xfrm>
                <a:off x="295346" y="6334125"/>
                <a:ext cx="466652" cy="523875"/>
              </a:xfrm>
              <a:prstGeom prst="rect">
                <a:avLst/>
              </a:prstGeom>
              <a:noFill/>
              <a:ln w="9525">
                <a:noFill/>
                <a:miter lim="800000"/>
                <a:headEnd/>
                <a:tailEnd/>
              </a:ln>
            </p:spPr>
          </p:pic>
        </p:grpSp>
        <p:cxnSp>
          <p:nvCxnSpPr>
            <p:cNvPr id="24" name="Straight Connector 23"/>
            <p:cNvCxnSpPr/>
            <p:nvPr userDrawn="1"/>
          </p:nvCxnSpPr>
          <p:spPr>
            <a:xfrm rot="5400000" flipH="1" flipV="1">
              <a:off x="1755198" y="6617167"/>
              <a:ext cx="191292" cy="1587"/>
            </a:xfrm>
            <a:prstGeom prst="line">
              <a:avLst/>
            </a:prstGeom>
            <a:ln w="19050" cap="flat" cmpd="sng" algn="ctr">
              <a:solidFill>
                <a:srgbClr val="56565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5" name="Picture 24" descr="National Energy Technology Laboratory.eps"/>
            <p:cNvPicPr>
              <a:picLocks noChangeAspect="1"/>
            </p:cNvPicPr>
            <p:nvPr userDrawn="1"/>
          </p:nvPicPr>
          <p:blipFill>
            <a:blip r:embed="rId3" cstate="print"/>
            <a:stretch>
              <a:fillRect/>
            </a:stretch>
          </p:blipFill>
          <p:spPr>
            <a:xfrm>
              <a:off x="1938944" y="6504056"/>
              <a:ext cx="1155443" cy="253515"/>
            </a:xfrm>
            <a:prstGeom prst="rect">
              <a:avLst/>
            </a:prstGeom>
          </p:spPr>
        </p:pic>
      </p:grpSp>
      <p:cxnSp>
        <p:nvCxnSpPr>
          <p:cNvPr id="22" name="Straight Connector 21"/>
          <p:cNvCxnSpPr/>
          <p:nvPr/>
        </p:nvCxnSpPr>
        <p:spPr>
          <a:xfrm rot="5400000" flipH="1" flipV="1">
            <a:off x="7003057" y="5636511"/>
            <a:ext cx="191292" cy="1587"/>
          </a:xfrm>
          <a:prstGeom prst="line">
            <a:avLst/>
          </a:prstGeom>
          <a:ln w="19050" cap="flat" cmpd="sng" algn="ctr">
            <a:solidFill>
              <a:srgbClr val="56565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27"/>
          <p:cNvSpPr>
            <a:spLocks noGrp="1"/>
          </p:cNvSpPr>
          <p:nvPr>
            <p:ph type="body" sz="quarter" idx="16" hasCustomPrompt="1"/>
          </p:nvPr>
        </p:nvSpPr>
        <p:spPr>
          <a:xfrm>
            <a:off x="748750" y="6560908"/>
            <a:ext cx="3657600" cy="230832"/>
          </a:xfrm>
        </p:spPr>
        <p:txBody>
          <a:bodyPr>
            <a:spAutoFit/>
          </a:bodyPr>
          <a:lstStyle>
            <a:lvl1pPr marL="0" indent="0" algn="l">
              <a:buNone/>
              <a:defRPr sz="900" b="0" i="1" baseline="0">
                <a:solidFill>
                  <a:schemeClr val="bg1">
                    <a:lumMod val="50000"/>
                  </a:schemeClr>
                </a:solidFill>
                <a:latin typeface="+mn-lt"/>
              </a:defRPr>
            </a:lvl1pPr>
          </a:lstStyle>
          <a:p>
            <a:pPr lvl="0"/>
            <a:r>
              <a:rPr lang="en-US" dirty="0" smtClean="0"/>
              <a:t>Presentation Identifier (conference name, location, etc.)</a:t>
            </a:r>
            <a:endParaRPr lang="en-US" dirty="0"/>
          </a:p>
        </p:txBody>
      </p:sp>
      <p:sp>
        <p:nvSpPr>
          <p:cNvPr id="12" name="Text Placeholder 27"/>
          <p:cNvSpPr>
            <a:spLocks noGrp="1"/>
          </p:cNvSpPr>
          <p:nvPr>
            <p:ph type="body" sz="quarter" idx="10" hasCustomPrompt="1"/>
          </p:nvPr>
        </p:nvSpPr>
        <p:spPr>
          <a:xfrm>
            <a:off x="736600" y="2213108"/>
            <a:ext cx="4305300" cy="461665"/>
          </a:xfrm>
        </p:spPr>
        <p:txBody>
          <a:bodyPr wrap="square">
            <a:spAutoFit/>
          </a:bodyPr>
          <a:lstStyle>
            <a:lvl1pPr marL="0" indent="1588" algn="l">
              <a:buNone/>
              <a:defRPr lang="en-US" sz="2400" b="1" kern="1200" baseline="0" dirty="0">
                <a:ln>
                  <a:noFill/>
                </a:ln>
                <a:solidFill>
                  <a:schemeClr val="tx1"/>
                </a:solidFill>
                <a:latin typeface="+mj-lt"/>
                <a:ea typeface="+mn-ea"/>
                <a:cs typeface="+mn-cs"/>
              </a:defRPr>
            </a:lvl1pPr>
          </a:lstStyle>
          <a:p>
            <a:pPr marL="0" lvl="0" indent="1588" algn="l" defTabSz="914400" rtl="0" eaLnBrk="1" latinLnBrk="0" hangingPunct="1">
              <a:spcBef>
                <a:spcPct val="20000"/>
              </a:spcBef>
              <a:buFont typeface="Arial" pitchFamily="34" charset="0"/>
              <a:buNone/>
            </a:pPr>
            <a:r>
              <a:rPr lang="en-US" dirty="0" smtClean="0"/>
              <a:t>Presentation Title</a:t>
            </a:r>
            <a:endParaRPr lang="en-US" dirty="0"/>
          </a:p>
        </p:txBody>
      </p:sp>
      <p:sp>
        <p:nvSpPr>
          <p:cNvPr id="5" name="TextBox 4"/>
          <p:cNvSpPr txBox="1"/>
          <p:nvPr/>
        </p:nvSpPr>
        <p:spPr>
          <a:xfrm>
            <a:off x="5668963" y="4535488"/>
            <a:ext cx="2090737" cy="338554"/>
          </a:xfrm>
          <a:prstGeom prst="rect">
            <a:avLst/>
          </a:prstGeom>
          <a:noFill/>
        </p:spPr>
        <p:txBody>
          <a:bodyPr wrap="square">
            <a:spAutoFit/>
          </a:bodyPr>
          <a:lstStyle/>
          <a:p>
            <a:pPr>
              <a:defRPr/>
            </a:pPr>
            <a:r>
              <a:rPr lang="en-US" sz="1600" b="1" dirty="0" smtClean="0">
                <a:solidFill>
                  <a:schemeClr val="bg1">
                    <a:lumMod val="85000"/>
                  </a:schemeClr>
                </a:solidFill>
                <a:cs typeface="Arial Narrow"/>
              </a:rPr>
              <a:t>th</a:t>
            </a:r>
            <a:r>
              <a:rPr lang="en-US" sz="1600" b="1" dirty="0" smtClean="0">
                <a:solidFill>
                  <a:schemeClr val="bg1">
                    <a:lumMod val="85000"/>
                  </a:schemeClr>
                </a:solidFill>
                <a:ea typeface="+mn-ea"/>
                <a:cs typeface="Arial Narrow"/>
              </a:rPr>
              <a:t>e </a:t>
            </a:r>
            <a:r>
              <a:rPr lang="en-US" sz="1600" b="1" dirty="0">
                <a:solidFill>
                  <a:schemeClr val="bg1">
                    <a:lumMod val="85000"/>
                  </a:schemeClr>
                </a:solidFill>
                <a:ea typeface="+mn-ea"/>
                <a:cs typeface="Arial Narrow"/>
              </a:rPr>
              <a:t>ENERGY lab</a:t>
            </a:r>
          </a:p>
        </p:txBody>
      </p:sp>
      <p:sp>
        <p:nvSpPr>
          <p:cNvPr id="17" name="Text Placeholder 35"/>
          <p:cNvSpPr>
            <a:spLocks noGrp="1"/>
          </p:cNvSpPr>
          <p:nvPr>
            <p:ph type="body" sz="quarter" idx="13" hasCustomPrompt="1"/>
          </p:nvPr>
        </p:nvSpPr>
        <p:spPr>
          <a:xfrm>
            <a:off x="733901" y="3604193"/>
            <a:ext cx="4309587" cy="400110"/>
          </a:xfrm>
        </p:spPr>
        <p:txBody>
          <a:bodyPr wrap="square">
            <a:spAutoFit/>
          </a:bodyPr>
          <a:lstStyle>
            <a:lvl1pPr marL="0" indent="1588" algn="l">
              <a:spcBef>
                <a:spcPts val="300"/>
              </a:spcBef>
              <a:buNone/>
              <a:defRPr lang="en-US" sz="2000" b="1" kern="1200" baseline="0" dirty="0" smtClean="0">
                <a:ln>
                  <a:noFill/>
                </a:ln>
                <a:solidFill>
                  <a:schemeClr val="tx1"/>
                </a:solidFill>
                <a:latin typeface="+mj-lt"/>
                <a:ea typeface="+mn-ea"/>
                <a:cs typeface="+mn-cs"/>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Presenter’s Name</a:t>
            </a:r>
          </a:p>
        </p:txBody>
      </p:sp>
      <p:sp>
        <p:nvSpPr>
          <p:cNvPr id="18" name="Text Placeholder 35"/>
          <p:cNvSpPr>
            <a:spLocks noGrp="1"/>
          </p:cNvSpPr>
          <p:nvPr>
            <p:ph type="body" sz="quarter" idx="14" hasCustomPrompt="1"/>
          </p:nvPr>
        </p:nvSpPr>
        <p:spPr>
          <a:xfrm>
            <a:off x="732633" y="4002589"/>
            <a:ext cx="4310855" cy="400110"/>
          </a:xfrm>
        </p:spPr>
        <p:txBody>
          <a:bodyPr wrap="square">
            <a:spAutoFit/>
          </a:bodyPr>
          <a:lstStyle>
            <a:lvl1pPr marL="0" indent="1588" algn="l">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Title, Division</a:t>
            </a:r>
          </a:p>
        </p:txBody>
      </p:sp>
      <p:sp>
        <p:nvSpPr>
          <p:cNvPr id="19" name="Text Placeholder 35"/>
          <p:cNvSpPr>
            <a:spLocks noGrp="1"/>
          </p:cNvSpPr>
          <p:nvPr>
            <p:ph type="body" sz="quarter" idx="15" hasCustomPrompt="1"/>
          </p:nvPr>
        </p:nvSpPr>
        <p:spPr>
          <a:xfrm>
            <a:off x="732632" y="4403361"/>
            <a:ext cx="4310856" cy="400110"/>
          </a:xfrm>
        </p:spPr>
        <p:txBody>
          <a:bodyPr wrap="square">
            <a:spAutoFit/>
          </a:bodyPr>
          <a:lstStyle>
            <a:lvl1pPr marL="0" indent="1588" algn="l">
              <a:spcBef>
                <a:spcPts val="300"/>
              </a:spcBef>
              <a:buNone/>
              <a:defRPr sz="2000" b="0" baseline="0">
                <a:solidFill>
                  <a:schemeClr val="tx1"/>
                </a:solidFill>
                <a:latin typeface="+mj-lt"/>
              </a:defRPr>
            </a:lvl1pPr>
            <a:lvl2pPr marL="1588" indent="-1588">
              <a:spcBef>
                <a:spcPts val="300"/>
              </a:spcBef>
              <a:buNone/>
              <a:defRPr sz="2000"/>
            </a:lvl2pPr>
            <a:lvl3pPr marL="3175" indent="-3175">
              <a:spcBef>
                <a:spcPts val="300"/>
              </a:spcBef>
              <a:buNone/>
              <a:defRPr sz="2000"/>
            </a:lvl3pPr>
            <a:lvl4pPr>
              <a:defRPr sz="2000"/>
            </a:lvl4pPr>
            <a:lvl5pPr>
              <a:defRPr sz="2000"/>
            </a:lvl5pPr>
          </a:lstStyle>
          <a:p>
            <a:pPr lvl="0"/>
            <a:r>
              <a:rPr lang="en-US" dirty="0" smtClean="0"/>
              <a:t>Click to add date</a:t>
            </a:r>
          </a:p>
        </p:txBody>
      </p:sp>
      <p:pic>
        <p:nvPicPr>
          <p:cNvPr id="14" name="Picture 13" descr="NETL-PMS286C+7451C.png"/>
          <p:cNvPicPr>
            <a:picLocks noChangeAspect="1"/>
          </p:cNvPicPr>
          <p:nvPr/>
        </p:nvPicPr>
        <p:blipFill>
          <a:blip r:embed="rId4" cstate="print"/>
          <a:stretch>
            <a:fillRect/>
          </a:stretch>
        </p:blipFill>
        <p:spPr>
          <a:xfrm>
            <a:off x="487305" y="630776"/>
            <a:ext cx="1564859" cy="120217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ingle Box">
    <p:spTree>
      <p:nvGrpSpPr>
        <p:cNvPr id="1" name=""/>
        <p:cNvGrpSpPr/>
        <p:nvPr/>
      </p:nvGrpSpPr>
      <p:grpSpPr>
        <a:xfrm>
          <a:off x="0" y="0"/>
          <a:ext cx="0" cy="0"/>
          <a:chOff x="0" y="0"/>
          <a:chExt cx="0" cy="0"/>
        </a:xfrm>
      </p:grpSpPr>
      <p:sp>
        <p:nvSpPr>
          <p:cNvPr id="7" name="Rectangle 6"/>
          <p:cNvSpPr/>
          <p:nvPr/>
        </p:nvSpPr>
        <p:spPr bwMode="auto">
          <a:xfrm>
            <a:off x="0" y="6444764"/>
            <a:ext cx="9143999" cy="411480"/>
          </a:xfrm>
          <a:prstGeom prst="rect">
            <a:avLst/>
          </a:prstGeom>
          <a:solidFill>
            <a:schemeClr val="bg1">
              <a:lumMod val="95000"/>
            </a:schemeClr>
          </a:solidFill>
          <a:ln w="12700" cap="flat" cmpd="sng" algn="ctr">
            <a:noFill/>
            <a:prstDash val="solid"/>
            <a:round/>
            <a:headEnd type="none" w="med" len="med"/>
            <a:tailEnd type="none" w="med" len="med"/>
          </a:ln>
          <a:effectLst/>
        </p:spPr>
        <p:txBody>
          <a:bodyPr anchor="t" anchorCtr="0"/>
          <a:lstStyle/>
          <a:p>
            <a:pPr>
              <a:defRPr/>
            </a:pPr>
            <a:endParaRPr lang="en-US">
              <a:ea typeface="+mn-ea"/>
            </a:endParaRPr>
          </a:p>
        </p:txBody>
      </p:sp>
      <p:sp>
        <p:nvSpPr>
          <p:cNvPr id="3" name="Content Placeholder 2"/>
          <p:cNvSpPr>
            <a:spLocks noGrp="1"/>
          </p:cNvSpPr>
          <p:nvPr>
            <p:ph idx="1"/>
          </p:nvPr>
        </p:nvSpPr>
        <p:spPr>
          <a:xfrm>
            <a:off x="457200" y="1234439"/>
            <a:ext cx="8229600" cy="4572000"/>
          </a:xfrm>
        </p:spPr>
        <p:txBody>
          <a:bodyPr/>
          <a:lstStyle>
            <a:lvl1pPr>
              <a:defRPr sz="2600">
                <a:ln>
                  <a:noFill/>
                </a:ln>
                <a:solidFill>
                  <a:schemeClr val="tx1"/>
                </a:solidFill>
              </a:defRPr>
            </a:lvl1pPr>
            <a:lvl2pPr marL="744538" indent="-280988">
              <a:defRPr>
                <a:ln>
                  <a:noFill/>
                </a:ln>
                <a:solidFill>
                  <a:schemeClr val="tx1"/>
                </a:solidFill>
              </a:defRPr>
            </a:lvl2pPr>
            <a:lvl3pPr marL="1090613" indent="-228600">
              <a:defRPr>
                <a:ln>
                  <a:noFill/>
                </a:ln>
                <a:solidFill>
                  <a:schemeClr val="tx1"/>
                </a:solidFill>
              </a:defRPr>
            </a:lvl3pPr>
            <a:lvl4pPr marL="1484313" indent="-228600">
              <a:defRPr>
                <a:ln>
                  <a:noFill/>
                </a:ln>
                <a:solidFill>
                  <a:schemeClr val="tx1"/>
                </a:solidFill>
              </a:defRPr>
            </a:lvl4pPr>
            <a:lvl5pPr marL="1825625" indent="-228600">
              <a:defRPr>
                <a:ln>
                  <a:noFill/>
                </a:ln>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0" name="Picture 9" descr="NETL-PMS286C+7451C.png"/>
          <p:cNvPicPr>
            <a:picLocks noChangeAspect="1"/>
          </p:cNvPicPr>
          <p:nvPr/>
        </p:nvPicPr>
        <p:blipFill>
          <a:blip r:embed="rId2" cstate="print"/>
          <a:stretch>
            <a:fillRect/>
          </a:stretch>
        </p:blipFill>
        <p:spPr>
          <a:xfrm>
            <a:off x="8344842" y="6464300"/>
            <a:ext cx="495946" cy="381000"/>
          </a:xfrm>
          <a:prstGeom prst="rect">
            <a:avLst/>
          </a:prstGeom>
        </p:spPr>
      </p:pic>
      <p:sp>
        <p:nvSpPr>
          <p:cNvPr id="18" name="Title 17"/>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1" hasCustomPrompt="1"/>
          </p:nvPr>
        </p:nvSpPr>
        <p:spPr>
          <a:xfrm>
            <a:off x="0" y="6477000"/>
            <a:ext cx="8229600" cy="310896"/>
          </a:xfrm>
        </p:spPr>
        <p:txBody>
          <a:bodyPr wrap="square" anchor="t" anchorCtr="0">
            <a:spAutoFit/>
          </a:bodyPr>
          <a:lstStyle>
            <a:lvl1pPr marL="0" indent="1588">
              <a:spcBef>
                <a:spcPts val="0"/>
              </a:spcBef>
              <a:buNone/>
              <a:defRPr sz="800" b="0" i="1">
                <a:solidFill>
                  <a:schemeClr val="bg1">
                    <a:lumMod val="75000"/>
                  </a:schemeClr>
                </a:solidFill>
              </a:defRPr>
            </a:lvl1pPr>
            <a:lvl2pPr>
              <a:buNone/>
              <a:defRPr/>
            </a:lvl2pPr>
            <a:lvl3pPr>
              <a:buNone/>
              <a:defRPr/>
            </a:lvl3pPr>
            <a:lvl4pPr>
              <a:buNone/>
              <a:defRPr/>
            </a:lvl4pPr>
            <a:lvl5pPr>
              <a:buNone/>
              <a:defRPr/>
            </a:lvl5pPr>
          </a:lstStyle>
          <a:p>
            <a:pPr lvl="0"/>
            <a:r>
              <a:rPr lang="en-US" dirty="0" smtClean="0"/>
              <a:t>Click to add references</a:t>
            </a:r>
          </a:p>
        </p:txBody>
      </p:sp>
      <p:cxnSp>
        <p:nvCxnSpPr>
          <p:cNvPr id="9" name="Straight Connector 8"/>
          <p:cNvCxnSpPr/>
          <p:nvPr/>
        </p:nvCxnSpPr>
        <p:spPr>
          <a:xfrm>
            <a:off x="638" y="6437464"/>
            <a:ext cx="9144000" cy="1588"/>
          </a:xfrm>
          <a:prstGeom prst="line">
            <a:avLst/>
          </a:prstGeom>
          <a:ln w="19050">
            <a:solidFill>
              <a:srgbClr val="8FA6D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34440"/>
            <a:ext cx="4038600" cy="4572000"/>
          </a:xfrm>
        </p:spPr>
        <p:txBody>
          <a:bodyPr/>
          <a:lstStyle>
            <a:lvl1pPr marL="290513" indent="-290513">
              <a:defRPr sz="2400">
                <a:solidFill>
                  <a:schemeClr val="tx1"/>
                </a:solidFill>
              </a:defRPr>
            </a:lvl1pPr>
            <a:lvl2pPr marL="622300" indent="-225425">
              <a:defRPr sz="2200">
                <a:solidFill>
                  <a:schemeClr val="tx1"/>
                </a:solidFill>
              </a:defRPr>
            </a:lvl2pPr>
            <a:lvl3pPr marL="914400" indent="-223838">
              <a:defRPr sz="2000">
                <a:solidFill>
                  <a:schemeClr val="tx1"/>
                </a:solidFill>
              </a:defRPr>
            </a:lvl3pPr>
            <a:lvl4pPr marL="793750" indent="-169863">
              <a:defRPr sz="20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34440"/>
            <a:ext cx="4038600" cy="4572000"/>
          </a:xfrm>
        </p:spPr>
        <p:txBody>
          <a:bodyPr/>
          <a:lstStyle>
            <a:lvl1pPr marL="290513" indent="-290513">
              <a:defRPr sz="2400">
                <a:solidFill>
                  <a:schemeClr val="tx1"/>
                </a:solidFill>
              </a:defRPr>
            </a:lvl1pPr>
            <a:lvl2pPr marL="623888" indent="-227013">
              <a:defRPr sz="2200">
                <a:solidFill>
                  <a:schemeClr val="tx1"/>
                </a:solidFill>
              </a:defRPr>
            </a:lvl2pPr>
            <a:lvl3pPr marL="917575" indent="-227013">
              <a:defRPr sz="2000">
                <a:solidFill>
                  <a:schemeClr val="tx1"/>
                </a:solidFill>
              </a:defRPr>
            </a:lvl3pPr>
            <a:lvl4pPr marL="685800" indent="-168275">
              <a:defRPr sz="20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Rectangle 10"/>
          <p:cNvSpPr/>
          <p:nvPr/>
        </p:nvSpPr>
        <p:spPr bwMode="auto">
          <a:xfrm>
            <a:off x="0" y="6444764"/>
            <a:ext cx="9143999" cy="41148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defRPr/>
            </a:pPr>
            <a:endParaRPr lang="en-US">
              <a:ea typeface="+mn-ea"/>
            </a:endParaRPr>
          </a:p>
        </p:txBody>
      </p:sp>
      <p:pic>
        <p:nvPicPr>
          <p:cNvPr id="14" name="Picture 13" descr="NETL-PMS286C+7451C.png"/>
          <p:cNvPicPr>
            <a:picLocks noChangeAspect="1"/>
          </p:cNvPicPr>
          <p:nvPr/>
        </p:nvPicPr>
        <p:blipFill>
          <a:blip r:embed="rId2" cstate="print"/>
          <a:stretch>
            <a:fillRect/>
          </a:stretch>
        </p:blipFill>
        <p:spPr>
          <a:xfrm>
            <a:off x="8344842" y="6464300"/>
            <a:ext cx="495946" cy="381000"/>
          </a:xfrm>
          <a:prstGeom prst="rect">
            <a:avLst/>
          </a:prstGeom>
        </p:spPr>
      </p:pic>
      <p:cxnSp>
        <p:nvCxnSpPr>
          <p:cNvPr id="12" name="Straight Connector 11"/>
          <p:cNvCxnSpPr/>
          <p:nvPr userDrawn="1"/>
        </p:nvCxnSpPr>
        <p:spPr>
          <a:xfrm>
            <a:off x="638" y="6437464"/>
            <a:ext cx="9144000" cy="1588"/>
          </a:xfrm>
          <a:prstGeom prst="line">
            <a:avLst/>
          </a:prstGeom>
          <a:ln w="19050">
            <a:solidFill>
              <a:srgbClr val="8FA6DE"/>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1" hasCustomPrompt="1"/>
          </p:nvPr>
        </p:nvSpPr>
        <p:spPr>
          <a:xfrm>
            <a:off x="0" y="6477000"/>
            <a:ext cx="8229600" cy="310896"/>
          </a:xfrm>
        </p:spPr>
        <p:txBody>
          <a:bodyPr wrap="square" anchor="t" anchorCtr="0">
            <a:spAutoFit/>
          </a:bodyPr>
          <a:lstStyle>
            <a:lvl1pPr marL="0" indent="1588">
              <a:spcBef>
                <a:spcPts val="0"/>
              </a:spcBef>
              <a:buNone/>
              <a:defRPr sz="800" b="0" i="1">
                <a:solidFill>
                  <a:schemeClr val="bg1">
                    <a:lumMod val="75000"/>
                  </a:schemeClr>
                </a:solidFill>
              </a:defRPr>
            </a:lvl1pPr>
            <a:lvl2pPr>
              <a:buNone/>
              <a:defRPr/>
            </a:lvl2pPr>
            <a:lvl3pPr>
              <a:buNone/>
              <a:defRPr/>
            </a:lvl3pPr>
            <a:lvl4pPr>
              <a:buNone/>
              <a:defRPr/>
            </a:lvl4pPr>
            <a:lvl5pPr>
              <a:buNone/>
              <a:defRPr/>
            </a:lvl5pPr>
          </a:lstStyle>
          <a:p>
            <a:pPr lvl="0"/>
            <a:r>
              <a:rPr lang="en-US" dirty="0" smtClean="0"/>
              <a:t>Click to add references</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ottom Bar">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84775"/>
          </a:xfrm>
        </p:spPr>
        <p:txBody>
          <a:bodyPr>
            <a:normAutofit/>
          </a:bodyPr>
          <a:lstStyle>
            <a:lvl1pPr>
              <a:defRPr>
                <a:solidFill>
                  <a:srgbClr val="003399"/>
                </a:solidFill>
              </a:defRPr>
            </a:lvl1pPr>
          </a:lstStyle>
          <a:p>
            <a:r>
              <a:rPr lang="en-US" dirty="0" smtClean="0"/>
              <a:t>Click to edit Master title style</a:t>
            </a:r>
            <a:endParaRPr lang="en-US" dirty="0"/>
          </a:p>
        </p:txBody>
      </p:sp>
      <p:sp>
        <p:nvSpPr>
          <p:cNvPr id="9" name="Rectangle 8"/>
          <p:cNvSpPr/>
          <p:nvPr/>
        </p:nvSpPr>
        <p:spPr bwMode="auto">
          <a:xfrm>
            <a:off x="0" y="6444764"/>
            <a:ext cx="9143999" cy="411480"/>
          </a:xfrm>
          <a:prstGeom prst="rect">
            <a:avLst/>
          </a:prstGeom>
          <a:solidFill>
            <a:schemeClr val="bg1">
              <a:lumMod val="95000"/>
            </a:schemeClr>
          </a:solidFill>
          <a:ln w="12700" cap="flat" cmpd="sng" algn="ctr">
            <a:noFill/>
            <a:prstDash val="solid"/>
            <a:round/>
            <a:headEnd type="none" w="med" len="med"/>
            <a:tailEnd type="none" w="med" len="med"/>
          </a:ln>
          <a:effectLst/>
        </p:spPr>
        <p:txBody>
          <a:bodyPr/>
          <a:lstStyle/>
          <a:p>
            <a:pPr>
              <a:defRPr/>
            </a:pPr>
            <a:endParaRPr lang="en-US">
              <a:ea typeface="+mn-ea"/>
            </a:endParaRPr>
          </a:p>
        </p:txBody>
      </p:sp>
      <p:pic>
        <p:nvPicPr>
          <p:cNvPr id="11" name="Picture 10" descr="NETL-PMS286C+7451C.png"/>
          <p:cNvPicPr>
            <a:picLocks noChangeAspect="1"/>
          </p:cNvPicPr>
          <p:nvPr/>
        </p:nvPicPr>
        <p:blipFill>
          <a:blip r:embed="rId2" cstate="print"/>
          <a:stretch>
            <a:fillRect/>
          </a:stretch>
        </p:blipFill>
        <p:spPr>
          <a:xfrm>
            <a:off x="8344842" y="6464300"/>
            <a:ext cx="495946" cy="381000"/>
          </a:xfrm>
          <a:prstGeom prst="rect">
            <a:avLst/>
          </a:prstGeom>
        </p:spPr>
      </p:pic>
      <p:cxnSp>
        <p:nvCxnSpPr>
          <p:cNvPr id="10" name="Straight Connector 9"/>
          <p:cNvCxnSpPr/>
          <p:nvPr/>
        </p:nvCxnSpPr>
        <p:spPr>
          <a:xfrm>
            <a:off x="638" y="6437464"/>
            <a:ext cx="9144000" cy="1588"/>
          </a:xfrm>
          <a:prstGeom prst="line">
            <a:avLst/>
          </a:prstGeom>
          <a:ln w="19050">
            <a:solidFill>
              <a:srgbClr val="8FA6DE"/>
            </a:solidFill>
          </a:ln>
        </p:spPr>
        <p:style>
          <a:lnRef idx="1">
            <a:schemeClr val="accent1"/>
          </a:lnRef>
          <a:fillRef idx="0">
            <a:schemeClr val="accent1"/>
          </a:fillRef>
          <a:effectRef idx="0">
            <a:schemeClr val="accent1"/>
          </a:effectRef>
          <a:fontRef idx="minor">
            <a:schemeClr val="tx1"/>
          </a:fontRef>
        </p:style>
      </p:cxnSp>
      <p:sp>
        <p:nvSpPr>
          <p:cNvPr id="8" name="Text Placeholder 19"/>
          <p:cNvSpPr>
            <a:spLocks noGrp="1"/>
          </p:cNvSpPr>
          <p:nvPr>
            <p:ph type="body" sz="quarter" idx="11" hasCustomPrompt="1"/>
          </p:nvPr>
        </p:nvSpPr>
        <p:spPr>
          <a:xfrm>
            <a:off x="0" y="6477000"/>
            <a:ext cx="8229600" cy="310896"/>
          </a:xfrm>
        </p:spPr>
        <p:txBody>
          <a:bodyPr wrap="square" anchor="t" anchorCtr="0">
            <a:spAutoFit/>
          </a:bodyPr>
          <a:lstStyle>
            <a:lvl1pPr marL="0" indent="1588">
              <a:spcBef>
                <a:spcPts val="0"/>
              </a:spcBef>
              <a:buNone/>
              <a:defRPr sz="800" b="0" i="1">
                <a:solidFill>
                  <a:schemeClr val="bg1">
                    <a:lumMod val="75000"/>
                  </a:schemeClr>
                </a:solidFill>
              </a:defRPr>
            </a:lvl1pPr>
            <a:lvl2pPr>
              <a:buNone/>
              <a:defRPr/>
            </a:lvl2pPr>
            <a:lvl3pPr>
              <a:buNone/>
              <a:defRPr/>
            </a:lvl3pPr>
            <a:lvl4pPr>
              <a:buNone/>
              <a:defRPr/>
            </a:lvl4pPr>
            <a:lvl5pPr>
              <a:buNone/>
              <a:defRPr/>
            </a:lvl5pPr>
          </a:lstStyle>
          <a:p>
            <a:pPr lvl="0"/>
            <a:r>
              <a:rPr lang="en-US" dirty="0" smtClean="0"/>
              <a:t>Click to add references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png"/><Relationship Id="rId18"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1.png"/><Relationship Id="rId2" Type="http://schemas.openxmlformats.org/officeDocument/2006/relationships/slideLayout" Target="../slideLayouts/slideLayout14.xml"/><Relationship Id="rId16"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4369"/>
            <a:ext cx="8229600" cy="584775"/>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3444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timing>
    <p:tnLst>
      <p:par>
        <p:cTn id="1" dur="indefinite" restart="never" nodeType="tmRoot"/>
      </p:par>
    </p:tnLst>
  </p:timing>
  <p:txStyles>
    <p:titleStyle>
      <a:lvl1pPr algn="ctr" defTabSz="914400" rtl="0" eaLnBrk="1" latinLnBrk="0" hangingPunct="1">
        <a:spcBef>
          <a:spcPct val="0"/>
        </a:spcBef>
        <a:buNone/>
        <a:defRPr sz="3200" b="1" kern="1200">
          <a:ln>
            <a:noFill/>
          </a:ln>
          <a:solidFill>
            <a:srgbClr val="00339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b="1" kern="1200">
          <a:ln>
            <a:noFill/>
          </a:ln>
          <a:solidFill>
            <a:schemeClr val="tx1"/>
          </a:solidFill>
          <a:latin typeface="+mn-lt"/>
          <a:ea typeface="+mn-ea"/>
          <a:cs typeface="+mn-cs"/>
        </a:defRPr>
      </a:lvl1pPr>
      <a:lvl2pPr marL="742950" indent="-279400" algn="l" defTabSz="914400" rtl="0" eaLnBrk="1" latinLnBrk="0" hangingPunct="1">
        <a:spcBef>
          <a:spcPct val="20000"/>
        </a:spcBef>
        <a:buFont typeface="Arial" pitchFamily="34" charset="0"/>
        <a:buChar char="–"/>
        <a:defRPr sz="2400" kern="1200">
          <a:ln>
            <a:noFill/>
          </a:ln>
          <a:solidFill>
            <a:schemeClr val="tx1"/>
          </a:solidFill>
          <a:latin typeface="+mn-lt"/>
          <a:ea typeface="+mn-ea"/>
          <a:cs typeface="+mn-cs"/>
        </a:defRPr>
      </a:lvl2pPr>
      <a:lvl3pPr marL="1090613" indent="-228600" algn="l" defTabSz="914400" rtl="0" eaLnBrk="1" latinLnBrk="0" hangingPunct="1">
        <a:spcBef>
          <a:spcPct val="20000"/>
        </a:spcBef>
        <a:buFont typeface="Arial" pitchFamily="34" charset="0"/>
        <a:buChar char="•"/>
        <a:defRPr sz="2200" kern="1200">
          <a:ln>
            <a:no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no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ln>
            <a:no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6"/>
          <p:cNvSpPr>
            <a:spLocks noChangeArrowheads="1"/>
          </p:cNvSpPr>
          <p:nvPr/>
        </p:nvSpPr>
        <p:spPr bwMode="auto">
          <a:xfrm>
            <a:off x="0" y="6124352"/>
            <a:ext cx="2060812" cy="719415"/>
          </a:xfrm>
          <a:prstGeom prst="rect">
            <a:avLst/>
          </a:prstGeom>
          <a:gradFill rotWithShape="1">
            <a:gsLst>
              <a:gs pos="0">
                <a:srgbClr val="FFFFFF"/>
              </a:gs>
              <a:gs pos="50000">
                <a:srgbClr val="3399FF">
                  <a:alpha val="42000"/>
                </a:srgbClr>
              </a:gs>
              <a:gs pos="100000">
                <a:srgbClr val="FFFFFF"/>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600" i="1" dirty="0">
              <a:solidFill>
                <a:srgbClr val="003399"/>
              </a:solidFill>
              <a:cs typeface="Arial" charset="0"/>
            </a:endParaRPr>
          </a:p>
        </p:txBody>
      </p:sp>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 name="Picture 8" descr="CCSI_logo"/>
          <p:cNvPicPr/>
          <p:nvPr/>
        </p:nvPicPr>
        <p:blipFill>
          <a:blip r:embed="rId13" cstate="print"/>
          <a:srcRect/>
          <a:stretch>
            <a:fillRect/>
          </a:stretch>
        </p:blipFill>
        <p:spPr bwMode="auto">
          <a:xfrm>
            <a:off x="35167" y="6134837"/>
            <a:ext cx="1938338" cy="723163"/>
          </a:xfrm>
          <a:prstGeom prst="rect">
            <a:avLst/>
          </a:prstGeom>
          <a:noFill/>
        </p:spPr>
      </p:pic>
      <p:sp>
        <p:nvSpPr>
          <p:cNvPr id="8" name="Rectangle 7"/>
          <p:cNvSpPr/>
          <p:nvPr/>
        </p:nvSpPr>
        <p:spPr>
          <a:xfrm>
            <a:off x="8700868" y="6572136"/>
            <a:ext cx="443132" cy="276999"/>
          </a:xfrm>
          <a:prstGeom prst="rect">
            <a:avLst/>
          </a:prstGeom>
        </p:spPr>
        <p:txBody>
          <a:bodyPr wrap="square">
            <a:spAutoFit/>
          </a:bodyPr>
          <a:lstStyle/>
          <a:p>
            <a:pPr algn="r" fontAlgn="base">
              <a:spcBef>
                <a:spcPct val="0"/>
              </a:spcBef>
              <a:spcAft>
                <a:spcPct val="0"/>
              </a:spcAft>
            </a:pPr>
            <a:fld id="{16664F2E-A1CC-4CA6-9D64-F769760754AA}" type="slidenum">
              <a:rPr lang="en-US" sz="1200" b="1">
                <a:solidFill>
                  <a:prstClr val="black"/>
                </a:solidFill>
                <a:cs typeface="Arial" charset="0"/>
              </a:rPr>
              <a:pPr algn="r" fontAlgn="base">
                <a:spcBef>
                  <a:spcPct val="0"/>
                </a:spcBef>
                <a:spcAft>
                  <a:spcPct val="0"/>
                </a:spcAft>
              </a:pPr>
              <a:t>‹#›</a:t>
            </a:fld>
            <a:endParaRPr lang="en-US" sz="1200" b="1" dirty="0">
              <a:solidFill>
                <a:prstClr val="black"/>
              </a:solidFill>
              <a:cs typeface="Arial" charset="0"/>
            </a:endParaRPr>
          </a:p>
        </p:txBody>
      </p:sp>
      <p:pic>
        <p:nvPicPr>
          <p:cNvPr id="10" name="Picture 17"/>
          <p:cNvPicPr>
            <a:picLocks noChangeAspect="1" noChangeArrowheads="1"/>
          </p:cNvPicPr>
          <p:nvPr/>
        </p:nvPicPr>
        <p:blipFill>
          <a:blip r:embed="rId14" cstate="print"/>
          <a:srcRect/>
          <a:stretch>
            <a:fillRect/>
          </a:stretch>
        </p:blipFill>
        <p:spPr bwMode="auto">
          <a:xfrm>
            <a:off x="5214104" y="6370683"/>
            <a:ext cx="838200" cy="350837"/>
          </a:xfrm>
          <a:prstGeom prst="rect">
            <a:avLst/>
          </a:prstGeom>
          <a:noFill/>
          <a:ln w="9525">
            <a:noFill/>
            <a:miter lim="800000"/>
            <a:headEnd/>
            <a:tailEnd/>
          </a:ln>
        </p:spPr>
      </p:pic>
      <p:pic>
        <p:nvPicPr>
          <p:cNvPr id="12" name="Picture 18"/>
          <p:cNvPicPr>
            <a:picLocks noChangeAspect="1" noChangeArrowheads="1"/>
          </p:cNvPicPr>
          <p:nvPr/>
        </p:nvPicPr>
        <p:blipFill>
          <a:blip r:embed="rId15" cstate="print"/>
          <a:srcRect/>
          <a:stretch>
            <a:fillRect/>
          </a:stretch>
        </p:blipFill>
        <p:spPr bwMode="auto">
          <a:xfrm>
            <a:off x="6148237" y="6277946"/>
            <a:ext cx="584200" cy="525462"/>
          </a:xfrm>
          <a:prstGeom prst="rect">
            <a:avLst/>
          </a:prstGeom>
          <a:noFill/>
          <a:ln w="9525">
            <a:noFill/>
            <a:miter lim="800000"/>
            <a:headEnd/>
            <a:tailEnd/>
          </a:ln>
        </p:spPr>
      </p:pic>
      <p:pic>
        <p:nvPicPr>
          <p:cNvPr id="13" name="Picture 19"/>
          <p:cNvPicPr>
            <a:picLocks noChangeAspect="1" noChangeArrowheads="1"/>
          </p:cNvPicPr>
          <p:nvPr/>
        </p:nvPicPr>
        <p:blipFill>
          <a:blip r:embed="rId16" cstate="print"/>
          <a:srcRect/>
          <a:stretch>
            <a:fillRect/>
          </a:stretch>
        </p:blipFill>
        <p:spPr bwMode="auto">
          <a:xfrm>
            <a:off x="2871804" y="6263680"/>
            <a:ext cx="838200" cy="471488"/>
          </a:xfrm>
          <a:prstGeom prst="rect">
            <a:avLst/>
          </a:prstGeom>
          <a:noFill/>
          <a:ln w="9525">
            <a:noFill/>
            <a:miter lim="800000"/>
            <a:headEnd/>
            <a:tailEnd/>
          </a:ln>
        </p:spPr>
      </p:pic>
      <p:grpSp>
        <p:nvGrpSpPr>
          <p:cNvPr id="14" name="Group 20"/>
          <p:cNvGrpSpPr>
            <a:grpSpLocks/>
          </p:cNvGrpSpPr>
          <p:nvPr/>
        </p:nvGrpSpPr>
        <p:grpSpPr bwMode="auto">
          <a:xfrm>
            <a:off x="2119282" y="6258279"/>
            <a:ext cx="642938" cy="490537"/>
            <a:chOff x="867" y="1822"/>
            <a:chExt cx="536" cy="409"/>
          </a:xfrm>
        </p:grpSpPr>
        <p:sp>
          <p:nvSpPr>
            <p:cNvPr id="15" name="Freeform 21"/>
            <p:cNvSpPr>
              <a:spLocks/>
            </p:cNvSpPr>
            <p:nvPr/>
          </p:nvSpPr>
          <p:spPr bwMode="auto">
            <a:xfrm>
              <a:off x="867" y="1822"/>
              <a:ext cx="451" cy="409"/>
            </a:xfrm>
            <a:custGeom>
              <a:avLst/>
              <a:gdLst>
                <a:gd name="T0" fmla="*/ 264 w 451"/>
                <a:gd name="T1" fmla="*/ 290 h 409"/>
                <a:gd name="T2" fmla="*/ 258 w 451"/>
                <a:gd name="T3" fmla="*/ 294 h 409"/>
                <a:gd name="T4" fmla="*/ 252 w 451"/>
                <a:gd name="T5" fmla="*/ 299 h 409"/>
                <a:gd name="T6" fmla="*/ 245 w 451"/>
                <a:gd name="T7" fmla="*/ 303 h 409"/>
                <a:gd name="T8" fmla="*/ 238 w 451"/>
                <a:gd name="T9" fmla="*/ 306 h 409"/>
                <a:gd name="T10" fmla="*/ 231 w 451"/>
                <a:gd name="T11" fmla="*/ 309 h 409"/>
                <a:gd name="T12" fmla="*/ 224 w 451"/>
                <a:gd name="T13" fmla="*/ 312 h 409"/>
                <a:gd name="T14" fmla="*/ 217 w 451"/>
                <a:gd name="T15" fmla="*/ 314 h 409"/>
                <a:gd name="T16" fmla="*/ 209 w 451"/>
                <a:gd name="T17" fmla="*/ 315 h 409"/>
                <a:gd name="T18" fmla="*/ 201 w 451"/>
                <a:gd name="T19" fmla="*/ 316 h 409"/>
                <a:gd name="T20" fmla="*/ 193 w 451"/>
                <a:gd name="T21" fmla="*/ 316 h 409"/>
                <a:gd name="T22" fmla="*/ 176 w 451"/>
                <a:gd name="T23" fmla="*/ 315 h 409"/>
                <a:gd name="T24" fmla="*/ 161 w 451"/>
                <a:gd name="T25" fmla="*/ 312 h 409"/>
                <a:gd name="T26" fmla="*/ 146 w 451"/>
                <a:gd name="T27" fmla="*/ 306 h 409"/>
                <a:gd name="T28" fmla="*/ 133 w 451"/>
                <a:gd name="T29" fmla="*/ 298 h 409"/>
                <a:gd name="T30" fmla="*/ 120 w 451"/>
                <a:gd name="T31" fmla="*/ 289 h 409"/>
                <a:gd name="T32" fmla="*/ 110 w 451"/>
                <a:gd name="T33" fmla="*/ 277 h 409"/>
                <a:gd name="T34" fmla="*/ 101 w 451"/>
                <a:gd name="T35" fmla="*/ 265 h 409"/>
                <a:gd name="T36" fmla="*/ 94 w 451"/>
                <a:gd name="T37" fmla="*/ 251 h 409"/>
                <a:gd name="T38" fmla="*/ 89 w 451"/>
                <a:gd name="T39" fmla="*/ 236 h 409"/>
                <a:gd name="T40" fmla="*/ 86 w 451"/>
                <a:gd name="T41" fmla="*/ 220 h 409"/>
                <a:gd name="T42" fmla="*/ 85 w 451"/>
                <a:gd name="T43" fmla="*/ 204 h 409"/>
                <a:gd name="T44" fmla="*/ 87 w 451"/>
                <a:gd name="T45" fmla="*/ 188 h 409"/>
                <a:gd name="T46" fmla="*/ 92 w 451"/>
                <a:gd name="T47" fmla="*/ 173 h 409"/>
                <a:gd name="T48" fmla="*/ 98 w 451"/>
                <a:gd name="T49" fmla="*/ 159 h 409"/>
                <a:gd name="T50" fmla="*/ 106 w 451"/>
                <a:gd name="T51" fmla="*/ 146 h 409"/>
                <a:gd name="T52" fmla="*/ 117 w 451"/>
                <a:gd name="T53" fmla="*/ 134 h 409"/>
                <a:gd name="T54" fmla="*/ 128 w 451"/>
                <a:gd name="T55" fmla="*/ 124 h 409"/>
                <a:gd name="T56" fmla="*/ 141 w 451"/>
                <a:gd name="T57" fmla="*/ 115 h 409"/>
                <a:gd name="T58" fmla="*/ 156 w 451"/>
                <a:gd name="T59" fmla="*/ 109 h 409"/>
                <a:gd name="T60" fmla="*/ 171 w 451"/>
                <a:gd name="T61" fmla="*/ 105 h 409"/>
                <a:gd name="T62" fmla="*/ 187 w 451"/>
                <a:gd name="T63" fmla="*/ 103 h 409"/>
                <a:gd name="T64" fmla="*/ 198 w 451"/>
                <a:gd name="T65" fmla="*/ 103 h 409"/>
                <a:gd name="T66" fmla="*/ 207 w 451"/>
                <a:gd name="T67" fmla="*/ 104 h 409"/>
                <a:gd name="T68" fmla="*/ 216 w 451"/>
                <a:gd name="T69" fmla="*/ 105 h 409"/>
                <a:gd name="T70" fmla="*/ 224 w 451"/>
                <a:gd name="T71" fmla="*/ 107 h 409"/>
                <a:gd name="T72" fmla="*/ 232 w 451"/>
                <a:gd name="T73" fmla="*/ 110 h 409"/>
                <a:gd name="T74" fmla="*/ 239 w 451"/>
                <a:gd name="T75" fmla="*/ 113 h 409"/>
                <a:gd name="T76" fmla="*/ 247 w 451"/>
                <a:gd name="T77" fmla="*/ 117 h 409"/>
                <a:gd name="T78" fmla="*/ 254 w 451"/>
                <a:gd name="T79" fmla="*/ 122 h 409"/>
                <a:gd name="T80" fmla="*/ 260 w 451"/>
                <a:gd name="T81" fmla="*/ 127 h 409"/>
                <a:gd name="T82" fmla="*/ 266 w 451"/>
                <a:gd name="T83" fmla="*/ 132 h 409"/>
                <a:gd name="T84" fmla="*/ 272 w 451"/>
                <a:gd name="T85" fmla="*/ 138 h 409"/>
                <a:gd name="T86" fmla="*/ 360 w 451"/>
                <a:gd name="T87" fmla="*/ 61 h 409"/>
                <a:gd name="T88" fmla="*/ 259 w 451"/>
                <a:gd name="T89" fmla="*/ 76 h 409"/>
                <a:gd name="T90" fmla="*/ 201 w 451"/>
                <a:gd name="T91" fmla="*/ 36 h 409"/>
                <a:gd name="T92" fmla="*/ 149 w 451"/>
                <a:gd name="T93" fmla="*/ 79 h 409"/>
                <a:gd name="T94" fmla="*/ 54 w 451"/>
                <a:gd name="T95" fmla="*/ 55 h 409"/>
                <a:gd name="T96" fmla="*/ 67 w 451"/>
                <a:gd name="T97" fmla="*/ 150 h 409"/>
                <a:gd name="T98" fmla="*/ 25 w 451"/>
                <a:gd name="T99" fmla="*/ 206 h 409"/>
                <a:gd name="T100" fmla="*/ 67 w 451"/>
                <a:gd name="T101" fmla="*/ 260 h 409"/>
                <a:gd name="T102" fmla="*/ 55 w 451"/>
                <a:gd name="T103" fmla="*/ 355 h 409"/>
                <a:gd name="T104" fmla="*/ 150 w 451"/>
                <a:gd name="T105" fmla="*/ 334 h 409"/>
                <a:gd name="T106" fmla="*/ 196 w 451"/>
                <a:gd name="T107" fmla="*/ 381 h 409"/>
                <a:gd name="T108" fmla="*/ 260 w 451"/>
                <a:gd name="T109" fmla="*/ 339 h 409"/>
                <a:gd name="T110" fmla="*/ 451 w 451"/>
                <a:gd name="T111" fmla="*/ 28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409"/>
                <a:gd name="T170" fmla="*/ 451 w 451"/>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409">
                  <a:moveTo>
                    <a:pt x="268" y="286"/>
                  </a:moveTo>
                  <a:lnTo>
                    <a:pt x="266" y="288"/>
                  </a:lnTo>
                  <a:lnTo>
                    <a:pt x="264" y="290"/>
                  </a:lnTo>
                  <a:lnTo>
                    <a:pt x="262" y="291"/>
                  </a:lnTo>
                  <a:lnTo>
                    <a:pt x="260" y="293"/>
                  </a:lnTo>
                  <a:lnTo>
                    <a:pt x="258" y="294"/>
                  </a:lnTo>
                  <a:lnTo>
                    <a:pt x="256" y="296"/>
                  </a:lnTo>
                  <a:lnTo>
                    <a:pt x="254" y="297"/>
                  </a:lnTo>
                  <a:lnTo>
                    <a:pt x="252" y="299"/>
                  </a:lnTo>
                  <a:lnTo>
                    <a:pt x="250" y="300"/>
                  </a:lnTo>
                  <a:lnTo>
                    <a:pt x="247" y="301"/>
                  </a:lnTo>
                  <a:lnTo>
                    <a:pt x="245" y="303"/>
                  </a:lnTo>
                  <a:lnTo>
                    <a:pt x="243" y="304"/>
                  </a:lnTo>
                  <a:lnTo>
                    <a:pt x="241" y="305"/>
                  </a:lnTo>
                  <a:lnTo>
                    <a:pt x="238" y="306"/>
                  </a:lnTo>
                  <a:lnTo>
                    <a:pt x="236" y="307"/>
                  </a:lnTo>
                  <a:lnTo>
                    <a:pt x="234" y="308"/>
                  </a:lnTo>
                  <a:lnTo>
                    <a:pt x="231" y="309"/>
                  </a:lnTo>
                  <a:lnTo>
                    <a:pt x="229" y="310"/>
                  </a:lnTo>
                  <a:lnTo>
                    <a:pt x="227" y="311"/>
                  </a:lnTo>
                  <a:lnTo>
                    <a:pt x="224" y="312"/>
                  </a:lnTo>
                  <a:lnTo>
                    <a:pt x="222" y="312"/>
                  </a:lnTo>
                  <a:lnTo>
                    <a:pt x="219" y="313"/>
                  </a:lnTo>
                  <a:lnTo>
                    <a:pt x="217" y="314"/>
                  </a:lnTo>
                  <a:lnTo>
                    <a:pt x="214" y="314"/>
                  </a:lnTo>
                  <a:lnTo>
                    <a:pt x="211" y="315"/>
                  </a:lnTo>
                  <a:lnTo>
                    <a:pt x="209" y="315"/>
                  </a:lnTo>
                  <a:lnTo>
                    <a:pt x="206" y="316"/>
                  </a:lnTo>
                  <a:lnTo>
                    <a:pt x="203" y="316"/>
                  </a:lnTo>
                  <a:lnTo>
                    <a:pt x="201" y="316"/>
                  </a:lnTo>
                  <a:lnTo>
                    <a:pt x="198" y="316"/>
                  </a:lnTo>
                  <a:lnTo>
                    <a:pt x="195" y="316"/>
                  </a:lnTo>
                  <a:lnTo>
                    <a:pt x="193" y="316"/>
                  </a:lnTo>
                  <a:lnTo>
                    <a:pt x="187" y="316"/>
                  </a:lnTo>
                  <a:lnTo>
                    <a:pt x="182" y="316"/>
                  </a:lnTo>
                  <a:lnTo>
                    <a:pt x="176" y="315"/>
                  </a:lnTo>
                  <a:lnTo>
                    <a:pt x="171" y="314"/>
                  </a:lnTo>
                  <a:lnTo>
                    <a:pt x="166" y="313"/>
                  </a:lnTo>
                  <a:lnTo>
                    <a:pt x="161" y="312"/>
                  </a:lnTo>
                  <a:lnTo>
                    <a:pt x="156" y="310"/>
                  </a:lnTo>
                  <a:lnTo>
                    <a:pt x="151" y="308"/>
                  </a:lnTo>
                  <a:lnTo>
                    <a:pt x="146" y="306"/>
                  </a:lnTo>
                  <a:lnTo>
                    <a:pt x="141" y="303"/>
                  </a:lnTo>
                  <a:lnTo>
                    <a:pt x="137" y="301"/>
                  </a:lnTo>
                  <a:lnTo>
                    <a:pt x="133" y="298"/>
                  </a:lnTo>
                  <a:lnTo>
                    <a:pt x="128" y="295"/>
                  </a:lnTo>
                  <a:lnTo>
                    <a:pt x="124" y="292"/>
                  </a:lnTo>
                  <a:lnTo>
                    <a:pt x="120" y="289"/>
                  </a:lnTo>
                  <a:lnTo>
                    <a:pt x="117" y="285"/>
                  </a:lnTo>
                  <a:lnTo>
                    <a:pt x="113" y="281"/>
                  </a:lnTo>
                  <a:lnTo>
                    <a:pt x="110" y="277"/>
                  </a:lnTo>
                  <a:lnTo>
                    <a:pt x="106" y="273"/>
                  </a:lnTo>
                  <a:lnTo>
                    <a:pt x="104" y="269"/>
                  </a:lnTo>
                  <a:lnTo>
                    <a:pt x="101" y="265"/>
                  </a:lnTo>
                  <a:lnTo>
                    <a:pt x="98" y="260"/>
                  </a:lnTo>
                  <a:lnTo>
                    <a:pt x="96" y="256"/>
                  </a:lnTo>
                  <a:lnTo>
                    <a:pt x="94" y="251"/>
                  </a:lnTo>
                  <a:lnTo>
                    <a:pt x="92" y="246"/>
                  </a:lnTo>
                  <a:lnTo>
                    <a:pt x="90" y="241"/>
                  </a:lnTo>
                  <a:lnTo>
                    <a:pt x="89" y="236"/>
                  </a:lnTo>
                  <a:lnTo>
                    <a:pt x="87" y="231"/>
                  </a:lnTo>
                  <a:lnTo>
                    <a:pt x="86" y="226"/>
                  </a:lnTo>
                  <a:lnTo>
                    <a:pt x="86" y="220"/>
                  </a:lnTo>
                  <a:lnTo>
                    <a:pt x="85" y="215"/>
                  </a:lnTo>
                  <a:lnTo>
                    <a:pt x="85" y="209"/>
                  </a:lnTo>
                  <a:lnTo>
                    <a:pt x="85" y="204"/>
                  </a:lnTo>
                  <a:lnTo>
                    <a:pt x="86" y="199"/>
                  </a:lnTo>
                  <a:lnTo>
                    <a:pt x="86" y="193"/>
                  </a:lnTo>
                  <a:lnTo>
                    <a:pt x="87" y="188"/>
                  </a:lnTo>
                  <a:lnTo>
                    <a:pt x="89" y="183"/>
                  </a:lnTo>
                  <a:lnTo>
                    <a:pt x="90" y="178"/>
                  </a:lnTo>
                  <a:lnTo>
                    <a:pt x="92" y="173"/>
                  </a:lnTo>
                  <a:lnTo>
                    <a:pt x="94" y="168"/>
                  </a:lnTo>
                  <a:lnTo>
                    <a:pt x="96" y="163"/>
                  </a:lnTo>
                  <a:lnTo>
                    <a:pt x="98" y="159"/>
                  </a:lnTo>
                  <a:lnTo>
                    <a:pt x="101" y="154"/>
                  </a:lnTo>
                  <a:lnTo>
                    <a:pt x="104" y="150"/>
                  </a:lnTo>
                  <a:lnTo>
                    <a:pt x="106" y="146"/>
                  </a:lnTo>
                  <a:lnTo>
                    <a:pt x="110" y="142"/>
                  </a:lnTo>
                  <a:lnTo>
                    <a:pt x="113" y="138"/>
                  </a:lnTo>
                  <a:lnTo>
                    <a:pt x="117" y="134"/>
                  </a:lnTo>
                  <a:lnTo>
                    <a:pt x="120" y="130"/>
                  </a:lnTo>
                  <a:lnTo>
                    <a:pt x="124" y="127"/>
                  </a:lnTo>
                  <a:lnTo>
                    <a:pt x="128" y="124"/>
                  </a:lnTo>
                  <a:lnTo>
                    <a:pt x="133" y="121"/>
                  </a:lnTo>
                  <a:lnTo>
                    <a:pt x="137" y="118"/>
                  </a:lnTo>
                  <a:lnTo>
                    <a:pt x="141" y="115"/>
                  </a:lnTo>
                  <a:lnTo>
                    <a:pt x="146" y="113"/>
                  </a:lnTo>
                  <a:lnTo>
                    <a:pt x="151" y="111"/>
                  </a:lnTo>
                  <a:lnTo>
                    <a:pt x="156" y="109"/>
                  </a:lnTo>
                  <a:lnTo>
                    <a:pt x="161" y="107"/>
                  </a:lnTo>
                  <a:lnTo>
                    <a:pt x="166" y="106"/>
                  </a:lnTo>
                  <a:lnTo>
                    <a:pt x="171" y="105"/>
                  </a:lnTo>
                  <a:lnTo>
                    <a:pt x="176" y="104"/>
                  </a:lnTo>
                  <a:lnTo>
                    <a:pt x="182" y="103"/>
                  </a:lnTo>
                  <a:lnTo>
                    <a:pt x="187" y="103"/>
                  </a:lnTo>
                  <a:lnTo>
                    <a:pt x="193" y="103"/>
                  </a:lnTo>
                  <a:lnTo>
                    <a:pt x="196" y="103"/>
                  </a:lnTo>
                  <a:lnTo>
                    <a:pt x="198" y="103"/>
                  </a:lnTo>
                  <a:lnTo>
                    <a:pt x="201" y="103"/>
                  </a:lnTo>
                  <a:lnTo>
                    <a:pt x="204" y="103"/>
                  </a:lnTo>
                  <a:lnTo>
                    <a:pt x="207" y="104"/>
                  </a:lnTo>
                  <a:lnTo>
                    <a:pt x="210" y="104"/>
                  </a:lnTo>
                  <a:lnTo>
                    <a:pt x="213" y="104"/>
                  </a:lnTo>
                  <a:lnTo>
                    <a:pt x="216" y="105"/>
                  </a:lnTo>
                  <a:lnTo>
                    <a:pt x="218" y="106"/>
                  </a:lnTo>
                  <a:lnTo>
                    <a:pt x="221" y="106"/>
                  </a:lnTo>
                  <a:lnTo>
                    <a:pt x="224" y="107"/>
                  </a:lnTo>
                  <a:lnTo>
                    <a:pt x="226" y="108"/>
                  </a:lnTo>
                  <a:lnTo>
                    <a:pt x="229" y="109"/>
                  </a:lnTo>
                  <a:lnTo>
                    <a:pt x="232" y="110"/>
                  </a:lnTo>
                  <a:lnTo>
                    <a:pt x="234" y="111"/>
                  </a:lnTo>
                  <a:lnTo>
                    <a:pt x="237" y="112"/>
                  </a:lnTo>
                  <a:lnTo>
                    <a:pt x="239" y="113"/>
                  </a:lnTo>
                  <a:lnTo>
                    <a:pt x="242" y="114"/>
                  </a:lnTo>
                  <a:lnTo>
                    <a:pt x="244" y="116"/>
                  </a:lnTo>
                  <a:lnTo>
                    <a:pt x="247" y="117"/>
                  </a:lnTo>
                  <a:lnTo>
                    <a:pt x="249" y="118"/>
                  </a:lnTo>
                  <a:lnTo>
                    <a:pt x="251" y="120"/>
                  </a:lnTo>
                  <a:lnTo>
                    <a:pt x="254" y="122"/>
                  </a:lnTo>
                  <a:lnTo>
                    <a:pt x="256" y="123"/>
                  </a:lnTo>
                  <a:lnTo>
                    <a:pt x="258" y="125"/>
                  </a:lnTo>
                  <a:lnTo>
                    <a:pt x="260" y="127"/>
                  </a:lnTo>
                  <a:lnTo>
                    <a:pt x="262" y="128"/>
                  </a:lnTo>
                  <a:lnTo>
                    <a:pt x="264" y="130"/>
                  </a:lnTo>
                  <a:lnTo>
                    <a:pt x="266" y="132"/>
                  </a:lnTo>
                  <a:lnTo>
                    <a:pt x="268" y="134"/>
                  </a:lnTo>
                  <a:lnTo>
                    <a:pt x="270" y="136"/>
                  </a:lnTo>
                  <a:lnTo>
                    <a:pt x="272" y="138"/>
                  </a:lnTo>
                  <a:lnTo>
                    <a:pt x="323" y="138"/>
                  </a:lnTo>
                  <a:lnTo>
                    <a:pt x="293" y="131"/>
                  </a:lnTo>
                  <a:lnTo>
                    <a:pt x="360" y="61"/>
                  </a:lnTo>
                  <a:lnTo>
                    <a:pt x="287" y="97"/>
                  </a:lnTo>
                  <a:lnTo>
                    <a:pt x="288" y="60"/>
                  </a:lnTo>
                  <a:lnTo>
                    <a:pt x="259" y="76"/>
                  </a:lnTo>
                  <a:lnTo>
                    <a:pt x="259" y="0"/>
                  </a:lnTo>
                  <a:lnTo>
                    <a:pt x="220" y="70"/>
                  </a:lnTo>
                  <a:lnTo>
                    <a:pt x="201" y="36"/>
                  </a:lnTo>
                  <a:lnTo>
                    <a:pt x="185" y="62"/>
                  </a:lnTo>
                  <a:lnTo>
                    <a:pt x="150" y="1"/>
                  </a:lnTo>
                  <a:lnTo>
                    <a:pt x="149" y="79"/>
                  </a:lnTo>
                  <a:lnTo>
                    <a:pt x="114" y="58"/>
                  </a:lnTo>
                  <a:lnTo>
                    <a:pt x="114" y="90"/>
                  </a:lnTo>
                  <a:lnTo>
                    <a:pt x="54" y="55"/>
                  </a:lnTo>
                  <a:lnTo>
                    <a:pt x="92" y="121"/>
                  </a:lnTo>
                  <a:lnTo>
                    <a:pt x="50" y="120"/>
                  </a:lnTo>
                  <a:lnTo>
                    <a:pt x="67" y="150"/>
                  </a:lnTo>
                  <a:lnTo>
                    <a:pt x="0" y="150"/>
                  </a:lnTo>
                  <a:lnTo>
                    <a:pt x="61" y="186"/>
                  </a:lnTo>
                  <a:lnTo>
                    <a:pt x="25" y="206"/>
                  </a:lnTo>
                  <a:lnTo>
                    <a:pt x="59" y="226"/>
                  </a:lnTo>
                  <a:lnTo>
                    <a:pt x="0" y="260"/>
                  </a:lnTo>
                  <a:lnTo>
                    <a:pt x="67" y="260"/>
                  </a:lnTo>
                  <a:lnTo>
                    <a:pt x="48" y="292"/>
                  </a:lnTo>
                  <a:lnTo>
                    <a:pt x="91" y="293"/>
                  </a:lnTo>
                  <a:lnTo>
                    <a:pt x="55" y="355"/>
                  </a:lnTo>
                  <a:lnTo>
                    <a:pt x="111" y="323"/>
                  </a:lnTo>
                  <a:lnTo>
                    <a:pt x="110" y="356"/>
                  </a:lnTo>
                  <a:lnTo>
                    <a:pt x="150" y="334"/>
                  </a:lnTo>
                  <a:lnTo>
                    <a:pt x="150" y="409"/>
                  </a:lnTo>
                  <a:lnTo>
                    <a:pt x="182" y="355"/>
                  </a:lnTo>
                  <a:lnTo>
                    <a:pt x="196" y="381"/>
                  </a:lnTo>
                  <a:lnTo>
                    <a:pt x="220" y="340"/>
                  </a:lnTo>
                  <a:lnTo>
                    <a:pt x="261" y="409"/>
                  </a:lnTo>
                  <a:lnTo>
                    <a:pt x="260" y="339"/>
                  </a:lnTo>
                  <a:lnTo>
                    <a:pt x="291" y="353"/>
                  </a:lnTo>
                  <a:lnTo>
                    <a:pt x="285" y="314"/>
                  </a:lnTo>
                  <a:lnTo>
                    <a:pt x="451" y="286"/>
                  </a:lnTo>
                  <a:lnTo>
                    <a:pt x="268" y="286"/>
                  </a:lnTo>
                  <a:close/>
                </a:path>
              </a:pathLst>
            </a:custGeom>
            <a:solidFill>
              <a:srgbClr val="738CD9"/>
            </a:solidFill>
            <a:ln w="9525">
              <a:noFill/>
              <a:round/>
              <a:headEnd/>
              <a:tailEnd/>
            </a:ln>
          </p:spPr>
          <p:txBody>
            <a:bodyPr/>
            <a:lstStyle/>
            <a:p>
              <a:pPr fontAlgn="base">
                <a:spcBef>
                  <a:spcPct val="0"/>
                </a:spcBef>
                <a:spcAft>
                  <a:spcPct val="0"/>
                </a:spcAft>
              </a:pPr>
              <a:endParaRPr lang="en-US" sz="600" i="1">
                <a:solidFill>
                  <a:srgbClr val="003399"/>
                </a:solidFill>
                <a:cs typeface="Arial" charset="0"/>
              </a:endParaRPr>
            </a:p>
          </p:txBody>
        </p:sp>
        <p:sp>
          <p:nvSpPr>
            <p:cNvPr id="16" name="Freeform 22"/>
            <p:cNvSpPr>
              <a:spLocks/>
            </p:cNvSpPr>
            <p:nvPr/>
          </p:nvSpPr>
          <p:spPr bwMode="auto">
            <a:xfrm>
              <a:off x="986" y="1977"/>
              <a:ext cx="93" cy="112"/>
            </a:xfrm>
            <a:custGeom>
              <a:avLst/>
              <a:gdLst>
                <a:gd name="T0" fmla="*/ 1 w 93"/>
                <a:gd name="T1" fmla="*/ 101 h 112"/>
                <a:gd name="T2" fmla="*/ 2 w 93"/>
                <a:gd name="T3" fmla="*/ 103 h 112"/>
                <a:gd name="T4" fmla="*/ 3 w 93"/>
                <a:gd name="T5" fmla="*/ 106 h 112"/>
                <a:gd name="T6" fmla="*/ 4 w 93"/>
                <a:gd name="T7" fmla="*/ 107 h 112"/>
                <a:gd name="T8" fmla="*/ 6 w 93"/>
                <a:gd name="T9" fmla="*/ 109 h 112"/>
                <a:gd name="T10" fmla="*/ 7 w 93"/>
                <a:gd name="T11" fmla="*/ 110 h 112"/>
                <a:gd name="T12" fmla="*/ 9 w 93"/>
                <a:gd name="T13" fmla="*/ 111 h 112"/>
                <a:gd name="T14" fmla="*/ 11 w 93"/>
                <a:gd name="T15" fmla="*/ 111 h 112"/>
                <a:gd name="T16" fmla="*/ 13 w 93"/>
                <a:gd name="T17" fmla="*/ 112 h 112"/>
                <a:gd name="T18" fmla="*/ 16 w 93"/>
                <a:gd name="T19" fmla="*/ 111 h 112"/>
                <a:gd name="T20" fmla="*/ 18 w 93"/>
                <a:gd name="T21" fmla="*/ 111 h 112"/>
                <a:gd name="T22" fmla="*/ 20 w 93"/>
                <a:gd name="T23" fmla="*/ 110 h 112"/>
                <a:gd name="T24" fmla="*/ 22 w 93"/>
                <a:gd name="T25" fmla="*/ 108 h 112"/>
                <a:gd name="T26" fmla="*/ 23 w 93"/>
                <a:gd name="T27" fmla="*/ 106 h 112"/>
                <a:gd name="T28" fmla="*/ 25 w 93"/>
                <a:gd name="T29" fmla="*/ 104 h 112"/>
                <a:gd name="T30" fmla="*/ 26 w 93"/>
                <a:gd name="T31" fmla="*/ 101 h 112"/>
                <a:gd name="T32" fmla="*/ 64 w 93"/>
                <a:gd name="T33" fmla="*/ 104 h 112"/>
                <a:gd name="T34" fmla="*/ 66 w 93"/>
                <a:gd name="T35" fmla="*/ 106 h 112"/>
                <a:gd name="T36" fmla="*/ 67 w 93"/>
                <a:gd name="T37" fmla="*/ 108 h 112"/>
                <a:gd name="T38" fmla="*/ 69 w 93"/>
                <a:gd name="T39" fmla="*/ 109 h 112"/>
                <a:gd name="T40" fmla="*/ 71 w 93"/>
                <a:gd name="T41" fmla="*/ 110 h 112"/>
                <a:gd name="T42" fmla="*/ 73 w 93"/>
                <a:gd name="T43" fmla="*/ 111 h 112"/>
                <a:gd name="T44" fmla="*/ 75 w 93"/>
                <a:gd name="T45" fmla="*/ 111 h 112"/>
                <a:gd name="T46" fmla="*/ 77 w 93"/>
                <a:gd name="T47" fmla="*/ 112 h 112"/>
                <a:gd name="T48" fmla="*/ 80 w 93"/>
                <a:gd name="T49" fmla="*/ 111 h 112"/>
                <a:gd name="T50" fmla="*/ 83 w 93"/>
                <a:gd name="T51" fmla="*/ 111 h 112"/>
                <a:gd name="T52" fmla="*/ 85 w 93"/>
                <a:gd name="T53" fmla="*/ 110 h 112"/>
                <a:gd name="T54" fmla="*/ 87 w 93"/>
                <a:gd name="T55" fmla="*/ 109 h 112"/>
                <a:gd name="T56" fmla="*/ 89 w 93"/>
                <a:gd name="T57" fmla="*/ 108 h 112"/>
                <a:gd name="T58" fmla="*/ 91 w 93"/>
                <a:gd name="T59" fmla="*/ 106 h 112"/>
                <a:gd name="T60" fmla="*/ 92 w 93"/>
                <a:gd name="T61" fmla="*/ 104 h 112"/>
                <a:gd name="T62" fmla="*/ 93 w 93"/>
                <a:gd name="T63" fmla="*/ 101 h 112"/>
                <a:gd name="T64" fmla="*/ 93 w 93"/>
                <a:gd name="T65" fmla="*/ 11 h 112"/>
                <a:gd name="T66" fmla="*/ 93 w 93"/>
                <a:gd name="T67" fmla="*/ 9 h 112"/>
                <a:gd name="T68" fmla="*/ 92 w 93"/>
                <a:gd name="T69" fmla="*/ 7 h 112"/>
                <a:gd name="T70" fmla="*/ 91 w 93"/>
                <a:gd name="T71" fmla="*/ 5 h 112"/>
                <a:gd name="T72" fmla="*/ 90 w 93"/>
                <a:gd name="T73" fmla="*/ 3 h 112"/>
                <a:gd name="T74" fmla="*/ 88 w 93"/>
                <a:gd name="T75" fmla="*/ 2 h 112"/>
                <a:gd name="T76" fmla="*/ 86 w 93"/>
                <a:gd name="T77" fmla="*/ 1 h 112"/>
                <a:gd name="T78" fmla="*/ 83 w 93"/>
                <a:gd name="T79" fmla="*/ 0 h 112"/>
                <a:gd name="T80" fmla="*/ 79 w 93"/>
                <a:gd name="T81" fmla="*/ 0 h 112"/>
                <a:gd name="T82" fmla="*/ 76 w 93"/>
                <a:gd name="T83" fmla="*/ 1 h 112"/>
                <a:gd name="T84" fmla="*/ 74 w 93"/>
                <a:gd name="T85" fmla="*/ 2 h 112"/>
                <a:gd name="T86" fmla="*/ 72 w 93"/>
                <a:gd name="T87" fmla="*/ 2 h 112"/>
                <a:gd name="T88" fmla="*/ 71 w 93"/>
                <a:gd name="T89" fmla="*/ 4 h 112"/>
                <a:gd name="T90" fmla="*/ 70 w 93"/>
                <a:gd name="T91" fmla="*/ 6 h 112"/>
                <a:gd name="T92" fmla="*/ 69 w 93"/>
                <a:gd name="T93" fmla="*/ 8 h 112"/>
                <a:gd name="T94" fmla="*/ 68 w 93"/>
                <a:gd name="T95" fmla="*/ 11 h 112"/>
                <a:gd name="T96" fmla="*/ 28 w 93"/>
                <a:gd name="T97" fmla="*/ 6 h 112"/>
                <a:gd name="T98" fmla="*/ 28 w 93"/>
                <a:gd name="T99" fmla="*/ 5 h 112"/>
                <a:gd name="T100" fmla="*/ 27 w 93"/>
                <a:gd name="T101" fmla="*/ 4 h 112"/>
                <a:gd name="T102" fmla="*/ 25 w 93"/>
                <a:gd name="T103" fmla="*/ 2 h 112"/>
                <a:gd name="T104" fmla="*/ 23 w 93"/>
                <a:gd name="T105" fmla="*/ 1 h 112"/>
                <a:gd name="T106" fmla="*/ 19 w 93"/>
                <a:gd name="T107" fmla="*/ 0 h 112"/>
                <a:gd name="T108" fmla="*/ 15 w 93"/>
                <a:gd name="T109" fmla="*/ 0 h 112"/>
                <a:gd name="T110" fmla="*/ 12 w 93"/>
                <a:gd name="T111" fmla="*/ 1 h 112"/>
                <a:gd name="T112" fmla="*/ 9 w 93"/>
                <a:gd name="T113" fmla="*/ 2 h 112"/>
                <a:gd name="T114" fmla="*/ 7 w 93"/>
                <a:gd name="T115" fmla="*/ 3 h 112"/>
                <a:gd name="T116" fmla="*/ 5 w 93"/>
                <a:gd name="T117" fmla="*/ 5 h 112"/>
                <a:gd name="T118" fmla="*/ 3 w 93"/>
                <a:gd name="T119" fmla="*/ 7 h 112"/>
                <a:gd name="T120" fmla="*/ 2 w 93"/>
                <a:gd name="T121" fmla="*/ 10 h 112"/>
                <a:gd name="T122" fmla="*/ 1 w 93"/>
                <a:gd name="T123" fmla="*/ 13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
                <a:gd name="T187" fmla="*/ 0 h 112"/>
                <a:gd name="T188" fmla="*/ 93 w 93"/>
                <a:gd name="T189" fmla="*/ 112 h 1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 h="112">
                  <a:moveTo>
                    <a:pt x="0" y="15"/>
                  </a:moveTo>
                  <a:lnTo>
                    <a:pt x="0" y="99"/>
                  </a:lnTo>
                  <a:lnTo>
                    <a:pt x="1" y="100"/>
                  </a:lnTo>
                  <a:lnTo>
                    <a:pt x="1" y="101"/>
                  </a:lnTo>
                  <a:lnTo>
                    <a:pt x="1" y="102"/>
                  </a:lnTo>
                  <a:lnTo>
                    <a:pt x="2" y="103"/>
                  </a:lnTo>
                  <a:lnTo>
                    <a:pt x="2" y="104"/>
                  </a:lnTo>
                  <a:lnTo>
                    <a:pt x="2" y="105"/>
                  </a:lnTo>
                  <a:lnTo>
                    <a:pt x="3" y="106"/>
                  </a:lnTo>
                  <a:lnTo>
                    <a:pt x="3" y="107"/>
                  </a:lnTo>
                  <a:lnTo>
                    <a:pt x="4" y="107"/>
                  </a:lnTo>
                  <a:lnTo>
                    <a:pt x="4" y="108"/>
                  </a:lnTo>
                  <a:lnTo>
                    <a:pt x="5" y="108"/>
                  </a:lnTo>
                  <a:lnTo>
                    <a:pt x="5" y="109"/>
                  </a:lnTo>
                  <a:lnTo>
                    <a:pt x="6" y="109"/>
                  </a:lnTo>
                  <a:lnTo>
                    <a:pt x="6" y="110"/>
                  </a:lnTo>
                  <a:lnTo>
                    <a:pt x="7" y="110"/>
                  </a:lnTo>
                  <a:lnTo>
                    <a:pt x="8" y="110"/>
                  </a:lnTo>
                  <a:lnTo>
                    <a:pt x="8" y="111"/>
                  </a:lnTo>
                  <a:lnTo>
                    <a:pt x="9" y="111"/>
                  </a:lnTo>
                  <a:lnTo>
                    <a:pt x="10" y="111"/>
                  </a:lnTo>
                  <a:lnTo>
                    <a:pt x="11" y="111"/>
                  </a:lnTo>
                  <a:lnTo>
                    <a:pt x="12" y="111"/>
                  </a:lnTo>
                  <a:lnTo>
                    <a:pt x="13" y="111"/>
                  </a:lnTo>
                  <a:lnTo>
                    <a:pt x="13" y="112"/>
                  </a:lnTo>
                  <a:lnTo>
                    <a:pt x="14" y="111"/>
                  </a:lnTo>
                  <a:lnTo>
                    <a:pt x="15" y="111"/>
                  </a:lnTo>
                  <a:lnTo>
                    <a:pt x="16" y="111"/>
                  </a:lnTo>
                  <a:lnTo>
                    <a:pt x="17" y="111"/>
                  </a:lnTo>
                  <a:lnTo>
                    <a:pt x="18" y="111"/>
                  </a:lnTo>
                  <a:lnTo>
                    <a:pt x="19" y="110"/>
                  </a:lnTo>
                  <a:lnTo>
                    <a:pt x="20" y="110"/>
                  </a:lnTo>
                  <a:lnTo>
                    <a:pt x="21" y="109"/>
                  </a:lnTo>
                  <a:lnTo>
                    <a:pt x="22" y="109"/>
                  </a:lnTo>
                  <a:lnTo>
                    <a:pt x="22" y="108"/>
                  </a:lnTo>
                  <a:lnTo>
                    <a:pt x="23" y="107"/>
                  </a:lnTo>
                  <a:lnTo>
                    <a:pt x="23" y="106"/>
                  </a:lnTo>
                  <a:lnTo>
                    <a:pt x="24" y="106"/>
                  </a:lnTo>
                  <a:lnTo>
                    <a:pt x="24" y="105"/>
                  </a:lnTo>
                  <a:lnTo>
                    <a:pt x="25" y="104"/>
                  </a:lnTo>
                  <a:lnTo>
                    <a:pt x="25" y="103"/>
                  </a:lnTo>
                  <a:lnTo>
                    <a:pt x="25" y="102"/>
                  </a:lnTo>
                  <a:lnTo>
                    <a:pt x="26" y="102"/>
                  </a:lnTo>
                  <a:lnTo>
                    <a:pt x="26" y="101"/>
                  </a:lnTo>
                  <a:lnTo>
                    <a:pt x="26" y="100"/>
                  </a:lnTo>
                  <a:lnTo>
                    <a:pt x="26" y="48"/>
                  </a:lnTo>
                  <a:lnTo>
                    <a:pt x="64" y="104"/>
                  </a:lnTo>
                  <a:lnTo>
                    <a:pt x="65" y="105"/>
                  </a:lnTo>
                  <a:lnTo>
                    <a:pt x="65" y="106"/>
                  </a:lnTo>
                  <a:lnTo>
                    <a:pt x="66" y="106"/>
                  </a:lnTo>
                  <a:lnTo>
                    <a:pt x="66" y="107"/>
                  </a:lnTo>
                  <a:lnTo>
                    <a:pt x="67" y="107"/>
                  </a:lnTo>
                  <a:lnTo>
                    <a:pt x="67" y="108"/>
                  </a:lnTo>
                  <a:lnTo>
                    <a:pt x="68" y="108"/>
                  </a:lnTo>
                  <a:lnTo>
                    <a:pt x="68" y="109"/>
                  </a:lnTo>
                  <a:lnTo>
                    <a:pt x="69" y="109"/>
                  </a:lnTo>
                  <a:lnTo>
                    <a:pt x="69" y="110"/>
                  </a:lnTo>
                  <a:lnTo>
                    <a:pt x="70" y="110"/>
                  </a:lnTo>
                  <a:lnTo>
                    <a:pt x="71" y="110"/>
                  </a:lnTo>
                  <a:lnTo>
                    <a:pt x="71" y="111"/>
                  </a:lnTo>
                  <a:lnTo>
                    <a:pt x="72" y="111"/>
                  </a:lnTo>
                  <a:lnTo>
                    <a:pt x="73" y="111"/>
                  </a:lnTo>
                  <a:lnTo>
                    <a:pt x="74" y="111"/>
                  </a:lnTo>
                  <a:lnTo>
                    <a:pt x="75" y="111"/>
                  </a:lnTo>
                  <a:lnTo>
                    <a:pt x="75" y="112"/>
                  </a:lnTo>
                  <a:lnTo>
                    <a:pt x="76" y="112"/>
                  </a:lnTo>
                  <a:lnTo>
                    <a:pt x="77" y="112"/>
                  </a:lnTo>
                  <a:lnTo>
                    <a:pt x="78" y="112"/>
                  </a:lnTo>
                  <a:lnTo>
                    <a:pt x="79" y="111"/>
                  </a:lnTo>
                  <a:lnTo>
                    <a:pt x="80" y="111"/>
                  </a:lnTo>
                  <a:lnTo>
                    <a:pt x="81" y="111"/>
                  </a:lnTo>
                  <a:lnTo>
                    <a:pt x="82" y="111"/>
                  </a:lnTo>
                  <a:lnTo>
                    <a:pt x="83" y="111"/>
                  </a:lnTo>
                  <a:lnTo>
                    <a:pt x="84" y="110"/>
                  </a:lnTo>
                  <a:lnTo>
                    <a:pt x="85" y="110"/>
                  </a:lnTo>
                  <a:lnTo>
                    <a:pt x="86" y="110"/>
                  </a:lnTo>
                  <a:lnTo>
                    <a:pt x="87" y="109"/>
                  </a:lnTo>
                  <a:lnTo>
                    <a:pt x="88" y="109"/>
                  </a:lnTo>
                  <a:lnTo>
                    <a:pt x="88" y="108"/>
                  </a:lnTo>
                  <a:lnTo>
                    <a:pt x="89" y="108"/>
                  </a:lnTo>
                  <a:lnTo>
                    <a:pt x="90" y="107"/>
                  </a:lnTo>
                  <a:lnTo>
                    <a:pt x="90" y="106"/>
                  </a:lnTo>
                  <a:lnTo>
                    <a:pt x="91" y="106"/>
                  </a:lnTo>
                  <a:lnTo>
                    <a:pt x="91" y="105"/>
                  </a:lnTo>
                  <a:lnTo>
                    <a:pt x="92" y="104"/>
                  </a:lnTo>
                  <a:lnTo>
                    <a:pt x="92" y="103"/>
                  </a:lnTo>
                  <a:lnTo>
                    <a:pt x="93" y="103"/>
                  </a:lnTo>
                  <a:lnTo>
                    <a:pt x="93" y="102"/>
                  </a:lnTo>
                  <a:lnTo>
                    <a:pt x="93" y="101"/>
                  </a:lnTo>
                  <a:lnTo>
                    <a:pt x="93" y="100"/>
                  </a:lnTo>
                  <a:lnTo>
                    <a:pt x="93" y="11"/>
                  </a:lnTo>
                  <a:lnTo>
                    <a:pt x="93" y="10"/>
                  </a:lnTo>
                  <a:lnTo>
                    <a:pt x="93" y="9"/>
                  </a:lnTo>
                  <a:lnTo>
                    <a:pt x="93" y="8"/>
                  </a:lnTo>
                  <a:lnTo>
                    <a:pt x="92" y="7"/>
                  </a:lnTo>
                  <a:lnTo>
                    <a:pt x="92" y="6"/>
                  </a:lnTo>
                  <a:lnTo>
                    <a:pt x="91" y="5"/>
                  </a:lnTo>
                  <a:lnTo>
                    <a:pt x="91" y="4"/>
                  </a:lnTo>
                  <a:lnTo>
                    <a:pt x="90" y="4"/>
                  </a:lnTo>
                  <a:lnTo>
                    <a:pt x="90" y="3"/>
                  </a:lnTo>
                  <a:lnTo>
                    <a:pt x="89" y="3"/>
                  </a:lnTo>
                  <a:lnTo>
                    <a:pt x="89" y="2"/>
                  </a:lnTo>
                  <a:lnTo>
                    <a:pt x="88" y="2"/>
                  </a:lnTo>
                  <a:lnTo>
                    <a:pt x="87" y="2"/>
                  </a:lnTo>
                  <a:lnTo>
                    <a:pt x="86" y="1"/>
                  </a:lnTo>
                  <a:lnTo>
                    <a:pt x="85" y="1"/>
                  </a:lnTo>
                  <a:lnTo>
                    <a:pt x="84" y="1"/>
                  </a:lnTo>
                  <a:lnTo>
                    <a:pt x="83" y="0"/>
                  </a:lnTo>
                  <a:lnTo>
                    <a:pt x="82" y="0"/>
                  </a:lnTo>
                  <a:lnTo>
                    <a:pt x="81" y="0"/>
                  </a:lnTo>
                  <a:lnTo>
                    <a:pt x="79" y="0"/>
                  </a:lnTo>
                  <a:lnTo>
                    <a:pt x="78" y="0"/>
                  </a:lnTo>
                  <a:lnTo>
                    <a:pt x="78" y="1"/>
                  </a:lnTo>
                  <a:lnTo>
                    <a:pt x="77" y="1"/>
                  </a:lnTo>
                  <a:lnTo>
                    <a:pt x="76" y="1"/>
                  </a:lnTo>
                  <a:lnTo>
                    <a:pt x="75" y="1"/>
                  </a:lnTo>
                  <a:lnTo>
                    <a:pt x="74" y="2"/>
                  </a:lnTo>
                  <a:lnTo>
                    <a:pt x="73" y="2"/>
                  </a:lnTo>
                  <a:lnTo>
                    <a:pt x="72" y="2"/>
                  </a:lnTo>
                  <a:lnTo>
                    <a:pt x="72" y="3"/>
                  </a:lnTo>
                  <a:lnTo>
                    <a:pt x="71" y="3"/>
                  </a:lnTo>
                  <a:lnTo>
                    <a:pt x="71" y="4"/>
                  </a:lnTo>
                  <a:lnTo>
                    <a:pt x="70" y="4"/>
                  </a:lnTo>
                  <a:lnTo>
                    <a:pt x="70" y="5"/>
                  </a:lnTo>
                  <a:lnTo>
                    <a:pt x="70" y="6"/>
                  </a:lnTo>
                  <a:lnTo>
                    <a:pt x="69" y="6"/>
                  </a:lnTo>
                  <a:lnTo>
                    <a:pt x="69" y="7"/>
                  </a:lnTo>
                  <a:lnTo>
                    <a:pt x="69" y="8"/>
                  </a:lnTo>
                  <a:lnTo>
                    <a:pt x="68" y="9"/>
                  </a:lnTo>
                  <a:lnTo>
                    <a:pt x="68" y="10"/>
                  </a:lnTo>
                  <a:lnTo>
                    <a:pt x="68" y="11"/>
                  </a:lnTo>
                  <a:lnTo>
                    <a:pt x="68" y="66"/>
                  </a:lnTo>
                  <a:lnTo>
                    <a:pt x="29" y="7"/>
                  </a:lnTo>
                  <a:lnTo>
                    <a:pt x="28" y="6"/>
                  </a:lnTo>
                  <a:lnTo>
                    <a:pt x="28" y="5"/>
                  </a:lnTo>
                  <a:lnTo>
                    <a:pt x="27" y="5"/>
                  </a:lnTo>
                  <a:lnTo>
                    <a:pt x="27" y="4"/>
                  </a:lnTo>
                  <a:lnTo>
                    <a:pt x="26" y="3"/>
                  </a:lnTo>
                  <a:lnTo>
                    <a:pt x="25" y="2"/>
                  </a:lnTo>
                  <a:lnTo>
                    <a:pt x="24" y="2"/>
                  </a:lnTo>
                  <a:lnTo>
                    <a:pt x="23" y="1"/>
                  </a:lnTo>
                  <a:lnTo>
                    <a:pt x="22" y="1"/>
                  </a:lnTo>
                  <a:lnTo>
                    <a:pt x="21" y="1"/>
                  </a:lnTo>
                  <a:lnTo>
                    <a:pt x="20" y="0"/>
                  </a:lnTo>
                  <a:lnTo>
                    <a:pt x="19" y="0"/>
                  </a:lnTo>
                  <a:lnTo>
                    <a:pt x="18" y="0"/>
                  </a:lnTo>
                  <a:lnTo>
                    <a:pt x="17" y="0"/>
                  </a:lnTo>
                  <a:lnTo>
                    <a:pt x="16" y="0"/>
                  </a:lnTo>
                  <a:lnTo>
                    <a:pt x="15" y="0"/>
                  </a:lnTo>
                  <a:lnTo>
                    <a:pt x="14" y="0"/>
                  </a:lnTo>
                  <a:lnTo>
                    <a:pt x="13" y="0"/>
                  </a:lnTo>
                  <a:lnTo>
                    <a:pt x="12" y="1"/>
                  </a:lnTo>
                  <a:lnTo>
                    <a:pt x="11" y="1"/>
                  </a:lnTo>
                  <a:lnTo>
                    <a:pt x="10" y="1"/>
                  </a:lnTo>
                  <a:lnTo>
                    <a:pt x="9" y="2"/>
                  </a:lnTo>
                  <a:lnTo>
                    <a:pt x="8" y="2"/>
                  </a:lnTo>
                  <a:lnTo>
                    <a:pt x="7" y="3"/>
                  </a:lnTo>
                  <a:lnTo>
                    <a:pt x="6" y="4"/>
                  </a:lnTo>
                  <a:lnTo>
                    <a:pt x="5" y="5"/>
                  </a:lnTo>
                  <a:lnTo>
                    <a:pt x="4" y="6"/>
                  </a:lnTo>
                  <a:lnTo>
                    <a:pt x="3" y="7"/>
                  </a:lnTo>
                  <a:lnTo>
                    <a:pt x="3" y="8"/>
                  </a:lnTo>
                  <a:lnTo>
                    <a:pt x="2" y="9"/>
                  </a:lnTo>
                  <a:lnTo>
                    <a:pt x="2" y="10"/>
                  </a:lnTo>
                  <a:lnTo>
                    <a:pt x="2" y="11"/>
                  </a:lnTo>
                  <a:lnTo>
                    <a:pt x="1" y="12"/>
                  </a:lnTo>
                  <a:lnTo>
                    <a:pt x="1" y="13"/>
                  </a:lnTo>
                  <a:lnTo>
                    <a:pt x="1" y="14"/>
                  </a:lnTo>
                  <a:lnTo>
                    <a:pt x="1" y="15"/>
                  </a:lnTo>
                  <a:lnTo>
                    <a:pt x="0" y="15"/>
                  </a:lnTo>
                  <a:close/>
                </a:path>
              </a:pathLst>
            </a:custGeom>
            <a:solidFill>
              <a:srgbClr val="00009E"/>
            </a:solidFill>
            <a:ln w="9525">
              <a:noFill/>
              <a:round/>
              <a:headEnd/>
              <a:tailEnd/>
            </a:ln>
          </p:spPr>
          <p:txBody>
            <a:bodyPr/>
            <a:lstStyle/>
            <a:p>
              <a:pPr fontAlgn="base">
                <a:spcBef>
                  <a:spcPct val="0"/>
                </a:spcBef>
                <a:spcAft>
                  <a:spcPct val="0"/>
                </a:spcAft>
              </a:pPr>
              <a:endParaRPr lang="en-US" sz="600" i="1">
                <a:solidFill>
                  <a:srgbClr val="003399"/>
                </a:solidFill>
                <a:cs typeface="Arial" charset="0"/>
              </a:endParaRPr>
            </a:p>
          </p:txBody>
        </p:sp>
        <p:sp>
          <p:nvSpPr>
            <p:cNvPr id="17" name="Freeform 23"/>
            <p:cNvSpPr>
              <a:spLocks/>
            </p:cNvSpPr>
            <p:nvPr/>
          </p:nvSpPr>
          <p:spPr bwMode="auto">
            <a:xfrm>
              <a:off x="1224" y="1977"/>
              <a:ext cx="92" cy="112"/>
            </a:xfrm>
            <a:custGeom>
              <a:avLst/>
              <a:gdLst>
                <a:gd name="T0" fmla="*/ 80 w 92"/>
                <a:gd name="T1" fmla="*/ 0 h 112"/>
                <a:gd name="T2" fmla="*/ 82 w 92"/>
                <a:gd name="T3" fmla="*/ 1 h 112"/>
                <a:gd name="T4" fmla="*/ 84 w 92"/>
                <a:gd name="T5" fmla="*/ 1 h 112"/>
                <a:gd name="T6" fmla="*/ 85 w 92"/>
                <a:gd name="T7" fmla="*/ 2 h 112"/>
                <a:gd name="T8" fmla="*/ 87 w 92"/>
                <a:gd name="T9" fmla="*/ 3 h 112"/>
                <a:gd name="T10" fmla="*/ 88 w 92"/>
                <a:gd name="T11" fmla="*/ 4 h 112"/>
                <a:gd name="T12" fmla="*/ 89 w 92"/>
                <a:gd name="T13" fmla="*/ 5 h 112"/>
                <a:gd name="T14" fmla="*/ 90 w 92"/>
                <a:gd name="T15" fmla="*/ 7 h 112"/>
                <a:gd name="T16" fmla="*/ 91 w 92"/>
                <a:gd name="T17" fmla="*/ 8 h 112"/>
                <a:gd name="T18" fmla="*/ 91 w 92"/>
                <a:gd name="T19" fmla="*/ 10 h 112"/>
                <a:gd name="T20" fmla="*/ 91 w 92"/>
                <a:gd name="T21" fmla="*/ 11 h 112"/>
                <a:gd name="T22" fmla="*/ 91 w 92"/>
                <a:gd name="T23" fmla="*/ 14 h 112"/>
                <a:gd name="T24" fmla="*/ 91 w 92"/>
                <a:gd name="T25" fmla="*/ 17 h 112"/>
                <a:gd name="T26" fmla="*/ 90 w 92"/>
                <a:gd name="T27" fmla="*/ 19 h 112"/>
                <a:gd name="T28" fmla="*/ 89 w 92"/>
                <a:gd name="T29" fmla="*/ 20 h 112"/>
                <a:gd name="T30" fmla="*/ 88 w 92"/>
                <a:gd name="T31" fmla="*/ 22 h 112"/>
                <a:gd name="T32" fmla="*/ 87 w 92"/>
                <a:gd name="T33" fmla="*/ 23 h 112"/>
                <a:gd name="T34" fmla="*/ 85 w 92"/>
                <a:gd name="T35" fmla="*/ 24 h 112"/>
                <a:gd name="T36" fmla="*/ 83 w 92"/>
                <a:gd name="T37" fmla="*/ 25 h 112"/>
                <a:gd name="T38" fmla="*/ 81 w 92"/>
                <a:gd name="T39" fmla="*/ 26 h 112"/>
                <a:gd name="T40" fmla="*/ 59 w 92"/>
                <a:gd name="T41" fmla="*/ 26 h 112"/>
                <a:gd name="T42" fmla="*/ 58 w 92"/>
                <a:gd name="T43" fmla="*/ 102 h 112"/>
                <a:gd name="T44" fmla="*/ 58 w 92"/>
                <a:gd name="T45" fmla="*/ 104 h 112"/>
                <a:gd name="T46" fmla="*/ 57 w 92"/>
                <a:gd name="T47" fmla="*/ 105 h 112"/>
                <a:gd name="T48" fmla="*/ 56 w 92"/>
                <a:gd name="T49" fmla="*/ 107 h 112"/>
                <a:gd name="T50" fmla="*/ 55 w 92"/>
                <a:gd name="T51" fmla="*/ 108 h 112"/>
                <a:gd name="T52" fmla="*/ 54 w 92"/>
                <a:gd name="T53" fmla="*/ 109 h 112"/>
                <a:gd name="T54" fmla="*/ 52 w 92"/>
                <a:gd name="T55" fmla="*/ 110 h 112"/>
                <a:gd name="T56" fmla="*/ 51 w 92"/>
                <a:gd name="T57" fmla="*/ 111 h 112"/>
                <a:gd name="T58" fmla="*/ 49 w 92"/>
                <a:gd name="T59" fmla="*/ 111 h 112"/>
                <a:gd name="T60" fmla="*/ 47 w 92"/>
                <a:gd name="T61" fmla="*/ 112 h 112"/>
                <a:gd name="T62" fmla="*/ 45 w 92"/>
                <a:gd name="T63" fmla="*/ 112 h 112"/>
                <a:gd name="T64" fmla="*/ 43 w 92"/>
                <a:gd name="T65" fmla="*/ 111 h 112"/>
                <a:gd name="T66" fmla="*/ 41 w 92"/>
                <a:gd name="T67" fmla="*/ 111 h 112"/>
                <a:gd name="T68" fmla="*/ 40 w 92"/>
                <a:gd name="T69" fmla="*/ 110 h 112"/>
                <a:gd name="T70" fmla="*/ 38 w 92"/>
                <a:gd name="T71" fmla="*/ 110 h 112"/>
                <a:gd name="T72" fmla="*/ 37 w 92"/>
                <a:gd name="T73" fmla="*/ 108 h 112"/>
                <a:gd name="T74" fmla="*/ 36 w 92"/>
                <a:gd name="T75" fmla="*/ 107 h 112"/>
                <a:gd name="T76" fmla="*/ 34 w 92"/>
                <a:gd name="T77" fmla="*/ 105 h 112"/>
                <a:gd name="T78" fmla="*/ 33 w 92"/>
                <a:gd name="T79" fmla="*/ 103 h 112"/>
                <a:gd name="T80" fmla="*/ 33 w 92"/>
                <a:gd name="T81" fmla="*/ 101 h 112"/>
                <a:gd name="T82" fmla="*/ 32 w 92"/>
                <a:gd name="T83" fmla="*/ 99 h 112"/>
                <a:gd name="T84" fmla="*/ 11 w 92"/>
                <a:gd name="T85" fmla="*/ 26 h 112"/>
                <a:gd name="T86" fmla="*/ 10 w 92"/>
                <a:gd name="T87" fmla="*/ 25 h 112"/>
                <a:gd name="T88" fmla="*/ 8 w 92"/>
                <a:gd name="T89" fmla="*/ 25 h 112"/>
                <a:gd name="T90" fmla="*/ 7 w 92"/>
                <a:gd name="T91" fmla="*/ 24 h 112"/>
                <a:gd name="T92" fmla="*/ 5 w 92"/>
                <a:gd name="T93" fmla="*/ 23 h 112"/>
                <a:gd name="T94" fmla="*/ 4 w 92"/>
                <a:gd name="T95" fmla="*/ 22 h 112"/>
                <a:gd name="T96" fmla="*/ 3 w 92"/>
                <a:gd name="T97" fmla="*/ 21 h 112"/>
                <a:gd name="T98" fmla="*/ 2 w 92"/>
                <a:gd name="T99" fmla="*/ 19 h 112"/>
                <a:gd name="T100" fmla="*/ 1 w 92"/>
                <a:gd name="T101" fmla="*/ 17 h 112"/>
                <a:gd name="T102" fmla="*/ 0 w 92"/>
                <a:gd name="T103" fmla="*/ 15 h 112"/>
                <a:gd name="T104" fmla="*/ 0 w 92"/>
                <a:gd name="T105" fmla="*/ 13 h 112"/>
                <a:gd name="T106" fmla="*/ 0 w 92"/>
                <a:gd name="T107" fmla="*/ 11 h 112"/>
                <a:gd name="T108" fmla="*/ 0 w 92"/>
                <a:gd name="T109" fmla="*/ 9 h 112"/>
                <a:gd name="T110" fmla="*/ 1 w 92"/>
                <a:gd name="T111" fmla="*/ 8 h 112"/>
                <a:gd name="T112" fmla="*/ 2 w 92"/>
                <a:gd name="T113" fmla="*/ 6 h 112"/>
                <a:gd name="T114" fmla="*/ 3 w 92"/>
                <a:gd name="T115" fmla="*/ 5 h 112"/>
                <a:gd name="T116" fmla="*/ 4 w 92"/>
                <a:gd name="T117" fmla="*/ 4 h 112"/>
                <a:gd name="T118" fmla="*/ 5 w 92"/>
                <a:gd name="T119" fmla="*/ 3 h 112"/>
                <a:gd name="T120" fmla="*/ 7 w 92"/>
                <a:gd name="T121" fmla="*/ 2 h 112"/>
                <a:gd name="T122" fmla="*/ 8 w 92"/>
                <a:gd name="T123" fmla="*/ 1 h 112"/>
                <a:gd name="T124" fmla="*/ 10 w 92"/>
                <a:gd name="T125" fmla="*/ 0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
                <a:gd name="T190" fmla="*/ 0 h 112"/>
                <a:gd name="T191" fmla="*/ 92 w 9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 h="112">
                  <a:moveTo>
                    <a:pt x="12" y="0"/>
                  </a:moveTo>
                  <a:lnTo>
                    <a:pt x="79" y="0"/>
                  </a:lnTo>
                  <a:lnTo>
                    <a:pt x="80" y="0"/>
                  </a:lnTo>
                  <a:lnTo>
                    <a:pt x="81" y="0"/>
                  </a:lnTo>
                  <a:lnTo>
                    <a:pt x="81" y="1"/>
                  </a:lnTo>
                  <a:lnTo>
                    <a:pt x="82" y="1"/>
                  </a:lnTo>
                  <a:lnTo>
                    <a:pt x="83" y="1"/>
                  </a:lnTo>
                  <a:lnTo>
                    <a:pt x="84" y="1"/>
                  </a:lnTo>
                  <a:lnTo>
                    <a:pt x="84" y="2"/>
                  </a:lnTo>
                  <a:lnTo>
                    <a:pt x="85" y="2"/>
                  </a:lnTo>
                  <a:lnTo>
                    <a:pt x="86" y="2"/>
                  </a:lnTo>
                  <a:lnTo>
                    <a:pt x="86" y="3"/>
                  </a:lnTo>
                  <a:lnTo>
                    <a:pt x="87" y="3"/>
                  </a:lnTo>
                  <a:lnTo>
                    <a:pt x="88" y="4"/>
                  </a:lnTo>
                  <a:lnTo>
                    <a:pt x="88" y="5"/>
                  </a:lnTo>
                  <a:lnTo>
                    <a:pt x="89" y="5"/>
                  </a:lnTo>
                  <a:lnTo>
                    <a:pt x="89" y="6"/>
                  </a:lnTo>
                  <a:lnTo>
                    <a:pt x="90" y="6"/>
                  </a:lnTo>
                  <a:lnTo>
                    <a:pt x="90" y="7"/>
                  </a:lnTo>
                  <a:lnTo>
                    <a:pt x="90" y="8"/>
                  </a:lnTo>
                  <a:lnTo>
                    <a:pt x="91" y="8"/>
                  </a:lnTo>
                  <a:lnTo>
                    <a:pt x="91" y="9"/>
                  </a:lnTo>
                  <a:lnTo>
                    <a:pt x="91" y="10"/>
                  </a:lnTo>
                  <a:lnTo>
                    <a:pt x="91" y="11"/>
                  </a:lnTo>
                  <a:lnTo>
                    <a:pt x="92" y="12"/>
                  </a:lnTo>
                  <a:lnTo>
                    <a:pt x="91" y="13"/>
                  </a:lnTo>
                  <a:lnTo>
                    <a:pt x="91" y="14"/>
                  </a:lnTo>
                  <a:lnTo>
                    <a:pt x="91" y="15"/>
                  </a:lnTo>
                  <a:lnTo>
                    <a:pt x="91" y="16"/>
                  </a:lnTo>
                  <a:lnTo>
                    <a:pt x="91" y="17"/>
                  </a:lnTo>
                  <a:lnTo>
                    <a:pt x="90" y="17"/>
                  </a:lnTo>
                  <a:lnTo>
                    <a:pt x="90" y="18"/>
                  </a:lnTo>
                  <a:lnTo>
                    <a:pt x="90" y="19"/>
                  </a:lnTo>
                  <a:lnTo>
                    <a:pt x="89" y="19"/>
                  </a:lnTo>
                  <a:lnTo>
                    <a:pt x="89" y="20"/>
                  </a:lnTo>
                  <a:lnTo>
                    <a:pt x="89" y="21"/>
                  </a:lnTo>
                  <a:lnTo>
                    <a:pt x="88" y="21"/>
                  </a:lnTo>
                  <a:lnTo>
                    <a:pt x="88" y="22"/>
                  </a:lnTo>
                  <a:lnTo>
                    <a:pt x="87" y="22"/>
                  </a:lnTo>
                  <a:lnTo>
                    <a:pt x="87" y="23"/>
                  </a:lnTo>
                  <a:lnTo>
                    <a:pt x="86" y="23"/>
                  </a:lnTo>
                  <a:lnTo>
                    <a:pt x="86" y="24"/>
                  </a:lnTo>
                  <a:lnTo>
                    <a:pt x="85" y="24"/>
                  </a:lnTo>
                  <a:lnTo>
                    <a:pt x="84" y="24"/>
                  </a:lnTo>
                  <a:lnTo>
                    <a:pt x="84" y="25"/>
                  </a:lnTo>
                  <a:lnTo>
                    <a:pt x="83" y="25"/>
                  </a:lnTo>
                  <a:lnTo>
                    <a:pt x="82" y="25"/>
                  </a:lnTo>
                  <a:lnTo>
                    <a:pt x="81" y="26"/>
                  </a:lnTo>
                  <a:lnTo>
                    <a:pt x="80" y="26"/>
                  </a:lnTo>
                  <a:lnTo>
                    <a:pt x="79" y="26"/>
                  </a:lnTo>
                  <a:lnTo>
                    <a:pt x="59" y="26"/>
                  </a:lnTo>
                  <a:lnTo>
                    <a:pt x="59" y="99"/>
                  </a:lnTo>
                  <a:lnTo>
                    <a:pt x="58" y="100"/>
                  </a:lnTo>
                  <a:lnTo>
                    <a:pt x="58" y="102"/>
                  </a:lnTo>
                  <a:lnTo>
                    <a:pt x="58" y="103"/>
                  </a:lnTo>
                  <a:lnTo>
                    <a:pt x="58" y="104"/>
                  </a:lnTo>
                  <a:lnTo>
                    <a:pt x="57" y="104"/>
                  </a:lnTo>
                  <a:lnTo>
                    <a:pt x="57" y="105"/>
                  </a:lnTo>
                  <a:lnTo>
                    <a:pt x="56" y="106"/>
                  </a:lnTo>
                  <a:lnTo>
                    <a:pt x="56" y="107"/>
                  </a:lnTo>
                  <a:lnTo>
                    <a:pt x="55" y="108"/>
                  </a:lnTo>
                  <a:lnTo>
                    <a:pt x="54" y="109"/>
                  </a:lnTo>
                  <a:lnTo>
                    <a:pt x="53" y="110"/>
                  </a:lnTo>
                  <a:lnTo>
                    <a:pt x="52" y="110"/>
                  </a:lnTo>
                  <a:lnTo>
                    <a:pt x="51" y="111"/>
                  </a:lnTo>
                  <a:lnTo>
                    <a:pt x="50" y="111"/>
                  </a:lnTo>
                  <a:lnTo>
                    <a:pt x="49" y="111"/>
                  </a:lnTo>
                  <a:lnTo>
                    <a:pt x="48" y="111"/>
                  </a:lnTo>
                  <a:lnTo>
                    <a:pt x="48" y="112"/>
                  </a:lnTo>
                  <a:lnTo>
                    <a:pt x="47" y="112"/>
                  </a:lnTo>
                  <a:lnTo>
                    <a:pt x="46" y="112"/>
                  </a:lnTo>
                  <a:lnTo>
                    <a:pt x="45" y="112"/>
                  </a:lnTo>
                  <a:lnTo>
                    <a:pt x="44" y="112"/>
                  </a:lnTo>
                  <a:lnTo>
                    <a:pt x="43" y="111"/>
                  </a:lnTo>
                  <a:lnTo>
                    <a:pt x="42" y="111"/>
                  </a:lnTo>
                  <a:lnTo>
                    <a:pt x="41" y="111"/>
                  </a:lnTo>
                  <a:lnTo>
                    <a:pt x="40" y="111"/>
                  </a:lnTo>
                  <a:lnTo>
                    <a:pt x="40" y="110"/>
                  </a:lnTo>
                  <a:lnTo>
                    <a:pt x="39" y="110"/>
                  </a:lnTo>
                  <a:lnTo>
                    <a:pt x="38" y="110"/>
                  </a:lnTo>
                  <a:lnTo>
                    <a:pt x="38" y="109"/>
                  </a:lnTo>
                  <a:lnTo>
                    <a:pt x="37" y="109"/>
                  </a:lnTo>
                  <a:lnTo>
                    <a:pt x="37" y="108"/>
                  </a:lnTo>
                  <a:lnTo>
                    <a:pt x="36" y="108"/>
                  </a:lnTo>
                  <a:lnTo>
                    <a:pt x="36" y="107"/>
                  </a:lnTo>
                  <a:lnTo>
                    <a:pt x="35" y="106"/>
                  </a:lnTo>
                  <a:lnTo>
                    <a:pt x="34" y="105"/>
                  </a:lnTo>
                  <a:lnTo>
                    <a:pt x="34" y="104"/>
                  </a:lnTo>
                  <a:lnTo>
                    <a:pt x="33" y="103"/>
                  </a:lnTo>
                  <a:lnTo>
                    <a:pt x="33" y="102"/>
                  </a:lnTo>
                  <a:lnTo>
                    <a:pt x="33" y="101"/>
                  </a:lnTo>
                  <a:lnTo>
                    <a:pt x="32" y="101"/>
                  </a:lnTo>
                  <a:lnTo>
                    <a:pt x="32" y="100"/>
                  </a:lnTo>
                  <a:lnTo>
                    <a:pt x="32" y="99"/>
                  </a:lnTo>
                  <a:lnTo>
                    <a:pt x="32" y="26"/>
                  </a:lnTo>
                  <a:lnTo>
                    <a:pt x="12" y="26"/>
                  </a:lnTo>
                  <a:lnTo>
                    <a:pt x="11" y="26"/>
                  </a:lnTo>
                  <a:lnTo>
                    <a:pt x="10" y="26"/>
                  </a:lnTo>
                  <a:lnTo>
                    <a:pt x="10" y="25"/>
                  </a:lnTo>
                  <a:lnTo>
                    <a:pt x="9" y="25"/>
                  </a:lnTo>
                  <a:lnTo>
                    <a:pt x="8" y="25"/>
                  </a:lnTo>
                  <a:lnTo>
                    <a:pt x="7" y="24"/>
                  </a:lnTo>
                  <a:lnTo>
                    <a:pt x="6" y="24"/>
                  </a:lnTo>
                  <a:lnTo>
                    <a:pt x="5" y="23"/>
                  </a:lnTo>
                  <a:lnTo>
                    <a:pt x="5" y="22"/>
                  </a:lnTo>
                  <a:lnTo>
                    <a:pt x="4" y="22"/>
                  </a:lnTo>
                  <a:lnTo>
                    <a:pt x="3" y="21"/>
                  </a:lnTo>
                  <a:lnTo>
                    <a:pt x="3" y="20"/>
                  </a:lnTo>
                  <a:lnTo>
                    <a:pt x="2" y="20"/>
                  </a:lnTo>
                  <a:lnTo>
                    <a:pt x="2" y="19"/>
                  </a:lnTo>
                  <a:lnTo>
                    <a:pt x="1" y="18"/>
                  </a:lnTo>
                  <a:lnTo>
                    <a:pt x="1" y="17"/>
                  </a:lnTo>
                  <a:lnTo>
                    <a:pt x="1" y="16"/>
                  </a:lnTo>
                  <a:lnTo>
                    <a:pt x="0" y="15"/>
                  </a:lnTo>
                  <a:lnTo>
                    <a:pt x="0" y="14"/>
                  </a:lnTo>
                  <a:lnTo>
                    <a:pt x="0" y="13"/>
                  </a:lnTo>
                  <a:lnTo>
                    <a:pt x="0" y="12"/>
                  </a:lnTo>
                  <a:lnTo>
                    <a:pt x="0" y="11"/>
                  </a:lnTo>
                  <a:lnTo>
                    <a:pt x="0" y="10"/>
                  </a:lnTo>
                  <a:lnTo>
                    <a:pt x="0" y="9"/>
                  </a:lnTo>
                  <a:lnTo>
                    <a:pt x="1" y="9"/>
                  </a:lnTo>
                  <a:lnTo>
                    <a:pt x="1" y="8"/>
                  </a:lnTo>
                  <a:lnTo>
                    <a:pt x="1" y="7"/>
                  </a:lnTo>
                  <a:lnTo>
                    <a:pt x="2" y="7"/>
                  </a:lnTo>
                  <a:lnTo>
                    <a:pt x="2" y="6"/>
                  </a:lnTo>
                  <a:lnTo>
                    <a:pt x="2" y="5"/>
                  </a:lnTo>
                  <a:lnTo>
                    <a:pt x="3" y="5"/>
                  </a:lnTo>
                  <a:lnTo>
                    <a:pt x="3" y="4"/>
                  </a:lnTo>
                  <a:lnTo>
                    <a:pt x="4" y="4"/>
                  </a:lnTo>
                  <a:lnTo>
                    <a:pt x="4" y="3"/>
                  </a:lnTo>
                  <a:lnTo>
                    <a:pt x="5" y="3"/>
                  </a:lnTo>
                  <a:lnTo>
                    <a:pt x="6" y="2"/>
                  </a:lnTo>
                  <a:lnTo>
                    <a:pt x="7" y="2"/>
                  </a:lnTo>
                  <a:lnTo>
                    <a:pt x="7" y="1"/>
                  </a:lnTo>
                  <a:lnTo>
                    <a:pt x="8" y="1"/>
                  </a:lnTo>
                  <a:lnTo>
                    <a:pt x="9" y="1"/>
                  </a:lnTo>
                  <a:lnTo>
                    <a:pt x="10" y="1"/>
                  </a:lnTo>
                  <a:lnTo>
                    <a:pt x="10" y="0"/>
                  </a:lnTo>
                  <a:lnTo>
                    <a:pt x="11" y="0"/>
                  </a:lnTo>
                  <a:lnTo>
                    <a:pt x="12" y="0"/>
                  </a:lnTo>
                  <a:close/>
                </a:path>
              </a:pathLst>
            </a:custGeom>
            <a:solidFill>
              <a:srgbClr val="00009E"/>
            </a:solidFill>
            <a:ln w="9525">
              <a:noFill/>
              <a:round/>
              <a:headEnd/>
              <a:tailEnd/>
            </a:ln>
          </p:spPr>
          <p:txBody>
            <a:bodyPr/>
            <a:lstStyle/>
            <a:p>
              <a:pPr fontAlgn="base">
                <a:spcBef>
                  <a:spcPct val="0"/>
                </a:spcBef>
                <a:spcAft>
                  <a:spcPct val="0"/>
                </a:spcAft>
              </a:pPr>
              <a:endParaRPr lang="en-US" sz="600" i="1">
                <a:solidFill>
                  <a:srgbClr val="003399"/>
                </a:solidFill>
                <a:cs typeface="Arial" charset="0"/>
              </a:endParaRPr>
            </a:p>
          </p:txBody>
        </p:sp>
        <p:sp>
          <p:nvSpPr>
            <p:cNvPr id="18" name="Freeform 24"/>
            <p:cNvSpPr>
              <a:spLocks/>
            </p:cNvSpPr>
            <p:nvPr/>
          </p:nvSpPr>
          <p:spPr bwMode="auto">
            <a:xfrm>
              <a:off x="1325" y="1978"/>
              <a:ext cx="78" cy="111"/>
            </a:xfrm>
            <a:custGeom>
              <a:avLst/>
              <a:gdLst>
                <a:gd name="T0" fmla="*/ 0 w 78"/>
                <a:gd name="T1" fmla="*/ 98 h 111"/>
                <a:gd name="T2" fmla="*/ 1 w 78"/>
                <a:gd name="T3" fmla="*/ 101 h 111"/>
                <a:gd name="T4" fmla="*/ 1 w 78"/>
                <a:gd name="T5" fmla="*/ 103 h 111"/>
                <a:gd name="T6" fmla="*/ 2 w 78"/>
                <a:gd name="T7" fmla="*/ 105 h 111"/>
                <a:gd name="T8" fmla="*/ 4 w 78"/>
                <a:gd name="T9" fmla="*/ 107 h 111"/>
                <a:gd name="T10" fmla="*/ 5 w 78"/>
                <a:gd name="T11" fmla="*/ 108 h 111"/>
                <a:gd name="T12" fmla="*/ 7 w 78"/>
                <a:gd name="T13" fmla="*/ 109 h 111"/>
                <a:gd name="T14" fmla="*/ 8 w 78"/>
                <a:gd name="T15" fmla="*/ 110 h 111"/>
                <a:gd name="T16" fmla="*/ 10 w 78"/>
                <a:gd name="T17" fmla="*/ 110 h 111"/>
                <a:gd name="T18" fmla="*/ 12 w 78"/>
                <a:gd name="T19" fmla="*/ 111 h 111"/>
                <a:gd name="T20" fmla="*/ 14 w 78"/>
                <a:gd name="T21" fmla="*/ 111 h 111"/>
                <a:gd name="T22" fmla="*/ 69 w 78"/>
                <a:gd name="T23" fmla="*/ 110 h 111"/>
                <a:gd name="T24" fmla="*/ 70 w 78"/>
                <a:gd name="T25" fmla="*/ 110 h 111"/>
                <a:gd name="T26" fmla="*/ 72 w 78"/>
                <a:gd name="T27" fmla="*/ 109 h 111"/>
                <a:gd name="T28" fmla="*/ 73 w 78"/>
                <a:gd name="T29" fmla="*/ 108 h 111"/>
                <a:gd name="T30" fmla="*/ 74 w 78"/>
                <a:gd name="T31" fmla="*/ 107 h 111"/>
                <a:gd name="T32" fmla="*/ 75 w 78"/>
                <a:gd name="T33" fmla="*/ 105 h 111"/>
                <a:gd name="T34" fmla="*/ 76 w 78"/>
                <a:gd name="T35" fmla="*/ 104 h 111"/>
                <a:gd name="T36" fmla="*/ 77 w 78"/>
                <a:gd name="T37" fmla="*/ 103 h 111"/>
                <a:gd name="T38" fmla="*/ 77 w 78"/>
                <a:gd name="T39" fmla="*/ 101 h 111"/>
                <a:gd name="T40" fmla="*/ 78 w 78"/>
                <a:gd name="T41" fmla="*/ 99 h 111"/>
                <a:gd name="T42" fmla="*/ 77 w 78"/>
                <a:gd name="T43" fmla="*/ 96 h 111"/>
                <a:gd name="T44" fmla="*/ 77 w 78"/>
                <a:gd name="T45" fmla="*/ 94 h 111"/>
                <a:gd name="T46" fmla="*/ 77 w 78"/>
                <a:gd name="T47" fmla="*/ 93 h 111"/>
                <a:gd name="T48" fmla="*/ 76 w 78"/>
                <a:gd name="T49" fmla="*/ 92 h 111"/>
                <a:gd name="T50" fmla="*/ 75 w 78"/>
                <a:gd name="T51" fmla="*/ 90 h 111"/>
                <a:gd name="T52" fmla="*/ 74 w 78"/>
                <a:gd name="T53" fmla="*/ 89 h 111"/>
                <a:gd name="T54" fmla="*/ 73 w 78"/>
                <a:gd name="T55" fmla="*/ 88 h 111"/>
                <a:gd name="T56" fmla="*/ 72 w 78"/>
                <a:gd name="T57" fmla="*/ 87 h 111"/>
                <a:gd name="T58" fmla="*/ 70 w 78"/>
                <a:gd name="T59" fmla="*/ 86 h 111"/>
                <a:gd name="T60" fmla="*/ 68 w 78"/>
                <a:gd name="T61" fmla="*/ 86 h 111"/>
                <a:gd name="T62" fmla="*/ 26 w 78"/>
                <a:gd name="T63" fmla="*/ 11 h 111"/>
                <a:gd name="T64" fmla="*/ 26 w 78"/>
                <a:gd name="T65" fmla="*/ 9 h 111"/>
                <a:gd name="T66" fmla="*/ 25 w 78"/>
                <a:gd name="T67" fmla="*/ 7 h 111"/>
                <a:gd name="T68" fmla="*/ 25 w 78"/>
                <a:gd name="T69" fmla="*/ 6 h 111"/>
                <a:gd name="T70" fmla="*/ 24 w 78"/>
                <a:gd name="T71" fmla="*/ 4 h 111"/>
                <a:gd name="T72" fmla="*/ 23 w 78"/>
                <a:gd name="T73" fmla="*/ 3 h 111"/>
                <a:gd name="T74" fmla="*/ 21 w 78"/>
                <a:gd name="T75" fmla="*/ 2 h 111"/>
                <a:gd name="T76" fmla="*/ 20 w 78"/>
                <a:gd name="T77" fmla="*/ 1 h 111"/>
                <a:gd name="T78" fmla="*/ 18 w 78"/>
                <a:gd name="T79" fmla="*/ 1 h 111"/>
                <a:gd name="T80" fmla="*/ 16 w 78"/>
                <a:gd name="T81" fmla="*/ 0 h 111"/>
                <a:gd name="T82" fmla="*/ 14 w 78"/>
                <a:gd name="T83" fmla="*/ 0 h 111"/>
                <a:gd name="T84" fmla="*/ 12 w 78"/>
                <a:gd name="T85" fmla="*/ 0 h 111"/>
                <a:gd name="T86" fmla="*/ 10 w 78"/>
                <a:gd name="T87" fmla="*/ 0 h 111"/>
                <a:gd name="T88" fmla="*/ 8 w 78"/>
                <a:gd name="T89" fmla="*/ 1 h 111"/>
                <a:gd name="T90" fmla="*/ 6 w 78"/>
                <a:gd name="T91" fmla="*/ 2 h 111"/>
                <a:gd name="T92" fmla="*/ 5 w 78"/>
                <a:gd name="T93" fmla="*/ 3 h 111"/>
                <a:gd name="T94" fmla="*/ 3 w 78"/>
                <a:gd name="T95" fmla="*/ 4 h 111"/>
                <a:gd name="T96" fmla="*/ 2 w 78"/>
                <a:gd name="T97" fmla="*/ 5 h 111"/>
                <a:gd name="T98" fmla="*/ 1 w 78"/>
                <a:gd name="T99" fmla="*/ 6 h 111"/>
                <a:gd name="T100" fmla="*/ 1 w 78"/>
                <a:gd name="T101" fmla="*/ 8 h 111"/>
                <a:gd name="T102" fmla="*/ 0 w 78"/>
                <a:gd name="T103" fmla="*/ 10 h 111"/>
                <a:gd name="T104" fmla="*/ 0 w 78"/>
                <a:gd name="T105" fmla="*/ 12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
                <a:gd name="T160" fmla="*/ 0 h 111"/>
                <a:gd name="T161" fmla="*/ 78 w 78"/>
                <a:gd name="T162" fmla="*/ 111 h 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 h="111">
                  <a:moveTo>
                    <a:pt x="0" y="12"/>
                  </a:moveTo>
                  <a:lnTo>
                    <a:pt x="0" y="97"/>
                  </a:lnTo>
                  <a:lnTo>
                    <a:pt x="0" y="98"/>
                  </a:lnTo>
                  <a:lnTo>
                    <a:pt x="0" y="99"/>
                  </a:lnTo>
                  <a:lnTo>
                    <a:pt x="0" y="100"/>
                  </a:lnTo>
                  <a:lnTo>
                    <a:pt x="1" y="101"/>
                  </a:lnTo>
                  <a:lnTo>
                    <a:pt x="1" y="102"/>
                  </a:lnTo>
                  <a:lnTo>
                    <a:pt x="1" y="103"/>
                  </a:lnTo>
                  <a:lnTo>
                    <a:pt x="2" y="104"/>
                  </a:lnTo>
                  <a:lnTo>
                    <a:pt x="2" y="105"/>
                  </a:lnTo>
                  <a:lnTo>
                    <a:pt x="3" y="105"/>
                  </a:lnTo>
                  <a:lnTo>
                    <a:pt x="3" y="106"/>
                  </a:lnTo>
                  <a:lnTo>
                    <a:pt x="4" y="107"/>
                  </a:lnTo>
                  <a:lnTo>
                    <a:pt x="5" y="108"/>
                  </a:lnTo>
                  <a:lnTo>
                    <a:pt x="6" y="108"/>
                  </a:lnTo>
                  <a:lnTo>
                    <a:pt x="6" y="109"/>
                  </a:lnTo>
                  <a:lnTo>
                    <a:pt x="7" y="109"/>
                  </a:lnTo>
                  <a:lnTo>
                    <a:pt x="8" y="109"/>
                  </a:lnTo>
                  <a:lnTo>
                    <a:pt x="8" y="110"/>
                  </a:lnTo>
                  <a:lnTo>
                    <a:pt x="9" y="110"/>
                  </a:lnTo>
                  <a:lnTo>
                    <a:pt x="10" y="110"/>
                  </a:lnTo>
                  <a:lnTo>
                    <a:pt x="11" y="110"/>
                  </a:lnTo>
                  <a:lnTo>
                    <a:pt x="11" y="111"/>
                  </a:lnTo>
                  <a:lnTo>
                    <a:pt x="12" y="111"/>
                  </a:lnTo>
                  <a:lnTo>
                    <a:pt x="13" y="111"/>
                  </a:lnTo>
                  <a:lnTo>
                    <a:pt x="14" y="111"/>
                  </a:lnTo>
                  <a:lnTo>
                    <a:pt x="15" y="111"/>
                  </a:lnTo>
                  <a:lnTo>
                    <a:pt x="68" y="111"/>
                  </a:lnTo>
                  <a:lnTo>
                    <a:pt x="69" y="110"/>
                  </a:lnTo>
                  <a:lnTo>
                    <a:pt x="70" y="110"/>
                  </a:lnTo>
                  <a:lnTo>
                    <a:pt x="71" y="109"/>
                  </a:lnTo>
                  <a:lnTo>
                    <a:pt x="72" y="109"/>
                  </a:lnTo>
                  <a:lnTo>
                    <a:pt x="73" y="108"/>
                  </a:lnTo>
                  <a:lnTo>
                    <a:pt x="74" y="107"/>
                  </a:lnTo>
                  <a:lnTo>
                    <a:pt x="75" y="106"/>
                  </a:lnTo>
                  <a:lnTo>
                    <a:pt x="75" y="105"/>
                  </a:lnTo>
                  <a:lnTo>
                    <a:pt x="76" y="105"/>
                  </a:lnTo>
                  <a:lnTo>
                    <a:pt x="76" y="104"/>
                  </a:lnTo>
                  <a:lnTo>
                    <a:pt x="77" y="103"/>
                  </a:lnTo>
                  <a:lnTo>
                    <a:pt x="77" y="102"/>
                  </a:lnTo>
                  <a:lnTo>
                    <a:pt x="77" y="101"/>
                  </a:lnTo>
                  <a:lnTo>
                    <a:pt x="77" y="100"/>
                  </a:lnTo>
                  <a:lnTo>
                    <a:pt x="78" y="100"/>
                  </a:lnTo>
                  <a:lnTo>
                    <a:pt x="78" y="99"/>
                  </a:lnTo>
                  <a:lnTo>
                    <a:pt x="78" y="98"/>
                  </a:lnTo>
                  <a:lnTo>
                    <a:pt x="78" y="96"/>
                  </a:lnTo>
                  <a:lnTo>
                    <a:pt x="77" y="96"/>
                  </a:lnTo>
                  <a:lnTo>
                    <a:pt x="77" y="95"/>
                  </a:lnTo>
                  <a:lnTo>
                    <a:pt x="77" y="94"/>
                  </a:lnTo>
                  <a:lnTo>
                    <a:pt x="77" y="93"/>
                  </a:lnTo>
                  <a:lnTo>
                    <a:pt x="76" y="92"/>
                  </a:lnTo>
                  <a:lnTo>
                    <a:pt x="76" y="91"/>
                  </a:lnTo>
                  <a:lnTo>
                    <a:pt x="75" y="90"/>
                  </a:lnTo>
                  <a:lnTo>
                    <a:pt x="74" y="89"/>
                  </a:lnTo>
                  <a:lnTo>
                    <a:pt x="73" y="88"/>
                  </a:lnTo>
                  <a:lnTo>
                    <a:pt x="72" y="87"/>
                  </a:lnTo>
                  <a:lnTo>
                    <a:pt x="71" y="87"/>
                  </a:lnTo>
                  <a:lnTo>
                    <a:pt x="70" y="86"/>
                  </a:lnTo>
                  <a:lnTo>
                    <a:pt x="69" y="86"/>
                  </a:lnTo>
                  <a:lnTo>
                    <a:pt x="68" y="86"/>
                  </a:lnTo>
                  <a:lnTo>
                    <a:pt x="26" y="86"/>
                  </a:lnTo>
                  <a:lnTo>
                    <a:pt x="26" y="12"/>
                  </a:lnTo>
                  <a:lnTo>
                    <a:pt x="26" y="11"/>
                  </a:lnTo>
                  <a:lnTo>
                    <a:pt x="26" y="10"/>
                  </a:lnTo>
                  <a:lnTo>
                    <a:pt x="26" y="9"/>
                  </a:lnTo>
                  <a:lnTo>
                    <a:pt x="26" y="8"/>
                  </a:lnTo>
                  <a:lnTo>
                    <a:pt x="25" y="7"/>
                  </a:lnTo>
                  <a:lnTo>
                    <a:pt x="25" y="6"/>
                  </a:lnTo>
                  <a:lnTo>
                    <a:pt x="24" y="5"/>
                  </a:lnTo>
                  <a:lnTo>
                    <a:pt x="24" y="4"/>
                  </a:lnTo>
                  <a:lnTo>
                    <a:pt x="23" y="4"/>
                  </a:lnTo>
                  <a:lnTo>
                    <a:pt x="23" y="3"/>
                  </a:lnTo>
                  <a:lnTo>
                    <a:pt x="22" y="3"/>
                  </a:lnTo>
                  <a:lnTo>
                    <a:pt x="22" y="2"/>
                  </a:lnTo>
                  <a:lnTo>
                    <a:pt x="21" y="2"/>
                  </a:lnTo>
                  <a:lnTo>
                    <a:pt x="20" y="1"/>
                  </a:lnTo>
                  <a:lnTo>
                    <a:pt x="19" y="1"/>
                  </a:lnTo>
                  <a:lnTo>
                    <a:pt x="18" y="1"/>
                  </a:lnTo>
                  <a:lnTo>
                    <a:pt x="17" y="0"/>
                  </a:lnTo>
                  <a:lnTo>
                    <a:pt x="16" y="0"/>
                  </a:lnTo>
                  <a:lnTo>
                    <a:pt x="15" y="0"/>
                  </a:lnTo>
                  <a:lnTo>
                    <a:pt x="14" y="0"/>
                  </a:lnTo>
                  <a:lnTo>
                    <a:pt x="13" y="0"/>
                  </a:lnTo>
                  <a:lnTo>
                    <a:pt x="12" y="0"/>
                  </a:lnTo>
                  <a:lnTo>
                    <a:pt x="11" y="0"/>
                  </a:lnTo>
                  <a:lnTo>
                    <a:pt x="10" y="0"/>
                  </a:lnTo>
                  <a:lnTo>
                    <a:pt x="9" y="1"/>
                  </a:lnTo>
                  <a:lnTo>
                    <a:pt x="8" y="1"/>
                  </a:lnTo>
                  <a:lnTo>
                    <a:pt x="7" y="1"/>
                  </a:lnTo>
                  <a:lnTo>
                    <a:pt x="6" y="2"/>
                  </a:lnTo>
                  <a:lnTo>
                    <a:pt x="5" y="2"/>
                  </a:lnTo>
                  <a:lnTo>
                    <a:pt x="5" y="3"/>
                  </a:lnTo>
                  <a:lnTo>
                    <a:pt x="4" y="3"/>
                  </a:lnTo>
                  <a:lnTo>
                    <a:pt x="3" y="4"/>
                  </a:lnTo>
                  <a:lnTo>
                    <a:pt x="3" y="5"/>
                  </a:lnTo>
                  <a:lnTo>
                    <a:pt x="2" y="5"/>
                  </a:lnTo>
                  <a:lnTo>
                    <a:pt x="2" y="6"/>
                  </a:lnTo>
                  <a:lnTo>
                    <a:pt x="1" y="6"/>
                  </a:lnTo>
                  <a:lnTo>
                    <a:pt x="1" y="7"/>
                  </a:lnTo>
                  <a:lnTo>
                    <a:pt x="1" y="8"/>
                  </a:lnTo>
                  <a:lnTo>
                    <a:pt x="1" y="9"/>
                  </a:lnTo>
                  <a:lnTo>
                    <a:pt x="0" y="9"/>
                  </a:lnTo>
                  <a:lnTo>
                    <a:pt x="0" y="10"/>
                  </a:lnTo>
                  <a:lnTo>
                    <a:pt x="0" y="11"/>
                  </a:lnTo>
                  <a:lnTo>
                    <a:pt x="0" y="12"/>
                  </a:lnTo>
                  <a:close/>
                </a:path>
              </a:pathLst>
            </a:custGeom>
            <a:solidFill>
              <a:srgbClr val="00009E"/>
            </a:solidFill>
            <a:ln w="9525">
              <a:noFill/>
              <a:round/>
              <a:headEnd/>
              <a:tailEnd/>
            </a:ln>
          </p:spPr>
          <p:txBody>
            <a:bodyPr/>
            <a:lstStyle/>
            <a:p>
              <a:pPr fontAlgn="base">
                <a:spcBef>
                  <a:spcPct val="0"/>
                </a:spcBef>
                <a:spcAft>
                  <a:spcPct val="0"/>
                </a:spcAft>
              </a:pPr>
              <a:endParaRPr lang="en-US" sz="600" i="1">
                <a:solidFill>
                  <a:srgbClr val="003399"/>
                </a:solidFill>
                <a:cs typeface="Arial" charset="0"/>
              </a:endParaRPr>
            </a:p>
          </p:txBody>
        </p:sp>
        <p:sp>
          <p:nvSpPr>
            <p:cNvPr id="19" name="Freeform 25"/>
            <p:cNvSpPr>
              <a:spLocks/>
            </p:cNvSpPr>
            <p:nvPr/>
          </p:nvSpPr>
          <p:spPr bwMode="auto">
            <a:xfrm>
              <a:off x="1089" y="1977"/>
              <a:ext cx="127" cy="26"/>
            </a:xfrm>
            <a:custGeom>
              <a:avLst/>
              <a:gdLst>
                <a:gd name="T0" fmla="*/ 115 w 127"/>
                <a:gd name="T1" fmla="*/ 0 h 26"/>
                <a:gd name="T2" fmla="*/ 117 w 127"/>
                <a:gd name="T3" fmla="*/ 1 h 26"/>
                <a:gd name="T4" fmla="*/ 119 w 127"/>
                <a:gd name="T5" fmla="*/ 1 h 26"/>
                <a:gd name="T6" fmla="*/ 121 w 127"/>
                <a:gd name="T7" fmla="*/ 2 h 26"/>
                <a:gd name="T8" fmla="*/ 122 w 127"/>
                <a:gd name="T9" fmla="*/ 3 h 26"/>
                <a:gd name="T10" fmla="*/ 123 w 127"/>
                <a:gd name="T11" fmla="*/ 4 h 26"/>
                <a:gd name="T12" fmla="*/ 124 w 127"/>
                <a:gd name="T13" fmla="*/ 6 h 26"/>
                <a:gd name="T14" fmla="*/ 125 w 127"/>
                <a:gd name="T15" fmla="*/ 7 h 26"/>
                <a:gd name="T16" fmla="*/ 126 w 127"/>
                <a:gd name="T17" fmla="*/ 9 h 26"/>
                <a:gd name="T18" fmla="*/ 126 w 127"/>
                <a:gd name="T19" fmla="*/ 10 h 26"/>
                <a:gd name="T20" fmla="*/ 127 w 127"/>
                <a:gd name="T21" fmla="*/ 12 h 26"/>
                <a:gd name="T22" fmla="*/ 127 w 127"/>
                <a:gd name="T23" fmla="*/ 14 h 26"/>
                <a:gd name="T24" fmla="*/ 126 w 127"/>
                <a:gd name="T25" fmla="*/ 16 h 26"/>
                <a:gd name="T26" fmla="*/ 126 w 127"/>
                <a:gd name="T27" fmla="*/ 18 h 26"/>
                <a:gd name="T28" fmla="*/ 125 w 127"/>
                <a:gd name="T29" fmla="*/ 20 h 26"/>
                <a:gd name="T30" fmla="*/ 124 w 127"/>
                <a:gd name="T31" fmla="*/ 21 h 26"/>
                <a:gd name="T32" fmla="*/ 123 w 127"/>
                <a:gd name="T33" fmla="*/ 23 h 26"/>
                <a:gd name="T34" fmla="*/ 122 w 127"/>
                <a:gd name="T35" fmla="*/ 24 h 26"/>
                <a:gd name="T36" fmla="*/ 120 w 127"/>
                <a:gd name="T37" fmla="*/ 25 h 26"/>
                <a:gd name="T38" fmla="*/ 118 w 127"/>
                <a:gd name="T39" fmla="*/ 26 h 26"/>
                <a:gd name="T40" fmla="*/ 116 w 127"/>
                <a:gd name="T41" fmla="*/ 26 h 26"/>
                <a:gd name="T42" fmla="*/ 114 w 127"/>
                <a:gd name="T43" fmla="*/ 26 h 26"/>
                <a:gd name="T44" fmla="*/ 12 w 127"/>
                <a:gd name="T45" fmla="*/ 26 h 26"/>
                <a:gd name="T46" fmla="*/ 10 w 127"/>
                <a:gd name="T47" fmla="*/ 26 h 26"/>
                <a:gd name="T48" fmla="*/ 8 w 127"/>
                <a:gd name="T49" fmla="*/ 25 h 26"/>
                <a:gd name="T50" fmla="*/ 6 w 127"/>
                <a:gd name="T51" fmla="*/ 24 h 26"/>
                <a:gd name="T52" fmla="*/ 5 w 127"/>
                <a:gd name="T53" fmla="*/ 24 h 26"/>
                <a:gd name="T54" fmla="*/ 3 w 127"/>
                <a:gd name="T55" fmla="*/ 22 h 26"/>
                <a:gd name="T56" fmla="*/ 2 w 127"/>
                <a:gd name="T57" fmla="*/ 21 h 26"/>
                <a:gd name="T58" fmla="*/ 1 w 127"/>
                <a:gd name="T59" fmla="*/ 19 h 26"/>
                <a:gd name="T60" fmla="*/ 1 w 127"/>
                <a:gd name="T61" fmla="*/ 18 h 26"/>
                <a:gd name="T62" fmla="*/ 0 w 127"/>
                <a:gd name="T63" fmla="*/ 16 h 26"/>
                <a:gd name="T64" fmla="*/ 0 w 127"/>
                <a:gd name="T65" fmla="*/ 14 h 26"/>
                <a:gd name="T66" fmla="*/ 0 w 127"/>
                <a:gd name="T67" fmla="*/ 12 h 26"/>
                <a:gd name="T68" fmla="*/ 1 w 127"/>
                <a:gd name="T69" fmla="*/ 10 h 26"/>
                <a:gd name="T70" fmla="*/ 1 w 127"/>
                <a:gd name="T71" fmla="*/ 8 h 26"/>
                <a:gd name="T72" fmla="*/ 2 w 127"/>
                <a:gd name="T73" fmla="*/ 6 h 26"/>
                <a:gd name="T74" fmla="*/ 3 w 127"/>
                <a:gd name="T75" fmla="*/ 5 h 26"/>
                <a:gd name="T76" fmla="*/ 4 w 127"/>
                <a:gd name="T77" fmla="*/ 3 h 26"/>
                <a:gd name="T78" fmla="*/ 6 w 127"/>
                <a:gd name="T79" fmla="*/ 2 h 26"/>
                <a:gd name="T80" fmla="*/ 8 w 127"/>
                <a:gd name="T81" fmla="*/ 2 h 26"/>
                <a:gd name="T82" fmla="*/ 9 w 127"/>
                <a:gd name="T83" fmla="*/ 1 h 26"/>
                <a:gd name="T84" fmla="*/ 12 w 127"/>
                <a:gd name="T85" fmla="*/ 1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26"/>
                <a:gd name="T131" fmla="*/ 127 w 127"/>
                <a:gd name="T132" fmla="*/ 26 h 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26">
                  <a:moveTo>
                    <a:pt x="13" y="0"/>
                  </a:moveTo>
                  <a:lnTo>
                    <a:pt x="115" y="0"/>
                  </a:lnTo>
                  <a:lnTo>
                    <a:pt x="116" y="1"/>
                  </a:lnTo>
                  <a:lnTo>
                    <a:pt x="117" y="1"/>
                  </a:lnTo>
                  <a:lnTo>
                    <a:pt x="118" y="1"/>
                  </a:lnTo>
                  <a:lnTo>
                    <a:pt x="119" y="1"/>
                  </a:lnTo>
                  <a:lnTo>
                    <a:pt x="120" y="2"/>
                  </a:lnTo>
                  <a:lnTo>
                    <a:pt x="121" y="2"/>
                  </a:lnTo>
                  <a:lnTo>
                    <a:pt x="122" y="3"/>
                  </a:lnTo>
                  <a:lnTo>
                    <a:pt x="123" y="4"/>
                  </a:lnTo>
                  <a:lnTo>
                    <a:pt x="124" y="5"/>
                  </a:lnTo>
                  <a:lnTo>
                    <a:pt x="124" y="6"/>
                  </a:lnTo>
                  <a:lnTo>
                    <a:pt x="125" y="6"/>
                  </a:lnTo>
                  <a:lnTo>
                    <a:pt x="125" y="7"/>
                  </a:lnTo>
                  <a:lnTo>
                    <a:pt x="126" y="8"/>
                  </a:lnTo>
                  <a:lnTo>
                    <a:pt x="126" y="9"/>
                  </a:lnTo>
                  <a:lnTo>
                    <a:pt x="126" y="10"/>
                  </a:lnTo>
                  <a:lnTo>
                    <a:pt x="127" y="11"/>
                  </a:lnTo>
                  <a:lnTo>
                    <a:pt x="127" y="12"/>
                  </a:lnTo>
                  <a:lnTo>
                    <a:pt x="127" y="13"/>
                  </a:lnTo>
                  <a:lnTo>
                    <a:pt x="127" y="14"/>
                  </a:lnTo>
                  <a:lnTo>
                    <a:pt x="127" y="15"/>
                  </a:lnTo>
                  <a:lnTo>
                    <a:pt x="126" y="16"/>
                  </a:lnTo>
                  <a:lnTo>
                    <a:pt x="126" y="17"/>
                  </a:lnTo>
                  <a:lnTo>
                    <a:pt x="126" y="18"/>
                  </a:lnTo>
                  <a:lnTo>
                    <a:pt x="126" y="19"/>
                  </a:lnTo>
                  <a:lnTo>
                    <a:pt x="125" y="19"/>
                  </a:lnTo>
                  <a:lnTo>
                    <a:pt x="125" y="20"/>
                  </a:lnTo>
                  <a:lnTo>
                    <a:pt x="124" y="21"/>
                  </a:lnTo>
                  <a:lnTo>
                    <a:pt x="124" y="22"/>
                  </a:lnTo>
                  <a:lnTo>
                    <a:pt x="123" y="22"/>
                  </a:lnTo>
                  <a:lnTo>
                    <a:pt x="123" y="23"/>
                  </a:lnTo>
                  <a:lnTo>
                    <a:pt x="122" y="24"/>
                  </a:lnTo>
                  <a:lnTo>
                    <a:pt x="121" y="24"/>
                  </a:lnTo>
                  <a:lnTo>
                    <a:pt x="120" y="25"/>
                  </a:lnTo>
                  <a:lnTo>
                    <a:pt x="119" y="25"/>
                  </a:lnTo>
                  <a:lnTo>
                    <a:pt x="118" y="26"/>
                  </a:lnTo>
                  <a:lnTo>
                    <a:pt x="117" y="26"/>
                  </a:lnTo>
                  <a:lnTo>
                    <a:pt x="116" y="26"/>
                  </a:lnTo>
                  <a:lnTo>
                    <a:pt x="115" y="26"/>
                  </a:lnTo>
                  <a:lnTo>
                    <a:pt x="114" y="26"/>
                  </a:lnTo>
                  <a:lnTo>
                    <a:pt x="13" y="26"/>
                  </a:lnTo>
                  <a:lnTo>
                    <a:pt x="12" y="26"/>
                  </a:lnTo>
                  <a:lnTo>
                    <a:pt x="11" y="26"/>
                  </a:lnTo>
                  <a:lnTo>
                    <a:pt x="10" y="26"/>
                  </a:lnTo>
                  <a:lnTo>
                    <a:pt x="9" y="26"/>
                  </a:lnTo>
                  <a:lnTo>
                    <a:pt x="8" y="25"/>
                  </a:lnTo>
                  <a:lnTo>
                    <a:pt x="7" y="25"/>
                  </a:lnTo>
                  <a:lnTo>
                    <a:pt x="6" y="24"/>
                  </a:lnTo>
                  <a:lnTo>
                    <a:pt x="5" y="24"/>
                  </a:lnTo>
                  <a:lnTo>
                    <a:pt x="4" y="23"/>
                  </a:lnTo>
                  <a:lnTo>
                    <a:pt x="3" y="22"/>
                  </a:lnTo>
                  <a:lnTo>
                    <a:pt x="2" y="21"/>
                  </a:lnTo>
                  <a:lnTo>
                    <a:pt x="2" y="20"/>
                  </a:lnTo>
                  <a:lnTo>
                    <a:pt x="1" y="19"/>
                  </a:lnTo>
                  <a:lnTo>
                    <a:pt x="1" y="18"/>
                  </a:lnTo>
                  <a:lnTo>
                    <a:pt x="1" y="17"/>
                  </a:lnTo>
                  <a:lnTo>
                    <a:pt x="0" y="16"/>
                  </a:lnTo>
                  <a:lnTo>
                    <a:pt x="0" y="15"/>
                  </a:lnTo>
                  <a:lnTo>
                    <a:pt x="0" y="14"/>
                  </a:lnTo>
                  <a:lnTo>
                    <a:pt x="0" y="13"/>
                  </a:lnTo>
                  <a:lnTo>
                    <a:pt x="0" y="12"/>
                  </a:lnTo>
                  <a:lnTo>
                    <a:pt x="0" y="11"/>
                  </a:lnTo>
                  <a:lnTo>
                    <a:pt x="0" y="10"/>
                  </a:lnTo>
                  <a:lnTo>
                    <a:pt x="1" y="10"/>
                  </a:lnTo>
                  <a:lnTo>
                    <a:pt x="1" y="9"/>
                  </a:lnTo>
                  <a:lnTo>
                    <a:pt x="1" y="8"/>
                  </a:lnTo>
                  <a:lnTo>
                    <a:pt x="2" y="7"/>
                  </a:lnTo>
                  <a:lnTo>
                    <a:pt x="2" y="6"/>
                  </a:lnTo>
                  <a:lnTo>
                    <a:pt x="3" y="5"/>
                  </a:lnTo>
                  <a:lnTo>
                    <a:pt x="4" y="4"/>
                  </a:lnTo>
                  <a:lnTo>
                    <a:pt x="4" y="3"/>
                  </a:lnTo>
                  <a:lnTo>
                    <a:pt x="5" y="3"/>
                  </a:lnTo>
                  <a:lnTo>
                    <a:pt x="6" y="2"/>
                  </a:lnTo>
                  <a:lnTo>
                    <a:pt x="7" y="2"/>
                  </a:lnTo>
                  <a:lnTo>
                    <a:pt x="8" y="2"/>
                  </a:lnTo>
                  <a:lnTo>
                    <a:pt x="8" y="1"/>
                  </a:lnTo>
                  <a:lnTo>
                    <a:pt x="9" y="1"/>
                  </a:lnTo>
                  <a:lnTo>
                    <a:pt x="10" y="1"/>
                  </a:lnTo>
                  <a:lnTo>
                    <a:pt x="11" y="1"/>
                  </a:lnTo>
                  <a:lnTo>
                    <a:pt x="12" y="1"/>
                  </a:lnTo>
                  <a:lnTo>
                    <a:pt x="12" y="0"/>
                  </a:lnTo>
                  <a:lnTo>
                    <a:pt x="13" y="0"/>
                  </a:lnTo>
                  <a:close/>
                </a:path>
              </a:pathLst>
            </a:custGeom>
            <a:solidFill>
              <a:srgbClr val="00009E"/>
            </a:solidFill>
            <a:ln w="9525">
              <a:noFill/>
              <a:round/>
              <a:headEnd/>
              <a:tailEnd/>
            </a:ln>
          </p:spPr>
          <p:txBody>
            <a:bodyPr/>
            <a:lstStyle/>
            <a:p>
              <a:pPr fontAlgn="base">
                <a:spcBef>
                  <a:spcPct val="0"/>
                </a:spcBef>
                <a:spcAft>
                  <a:spcPct val="0"/>
                </a:spcAft>
              </a:pPr>
              <a:endParaRPr lang="en-US" sz="600" i="1">
                <a:solidFill>
                  <a:srgbClr val="003399"/>
                </a:solidFill>
                <a:cs typeface="Arial" charset="0"/>
              </a:endParaRPr>
            </a:p>
          </p:txBody>
        </p:sp>
        <p:sp>
          <p:nvSpPr>
            <p:cNvPr id="20" name="Freeform 26"/>
            <p:cNvSpPr>
              <a:spLocks/>
            </p:cNvSpPr>
            <p:nvPr/>
          </p:nvSpPr>
          <p:spPr bwMode="auto">
            <a:xfrm>
              <a:off x="1089" y="2021"/>
              <a:ext cx="127" cy="25"/>
            </a:xfrm>
            <a:custGeom>
              <a:avLst/>
              <a:gdLst>
                <a:gd name="T0" fmla="*/ 115 w 127"/>
                <a:gd name="T1" fmla="*/ 0 h 25"/>
                <a:gd name="T2" fmla="*/ 117 w 127"/>
                <a:gd name="T3" fmla="*/ 0 h 25"/>
                <a:gd name="T4" fmla="*/ 119 w 127"/>
                <a:gd name="T5" fmla="*/ 0 h 25"/>
                <a:gd name="T6" fmla="*/ 120 w 127"/>
                <a:gd name="T7" fmla="*/ 1 h 25"/>
                <a:gd name="T8" fmla="*/ 122 w 127"/>
                <a:gd name="T9" fmla="*/ 2 h 25"/>
                <a:gd name="T10" fmla="*/ 123 w 127"/>
                <a:gd name="T11" fmla="*/ 3 h 25"/>
                <a:gd name="T12" fmla="*/ 124 w 127"/>
                <a:gd name="T13" fmla="*/ 5 h 25"/>
                <a:gd name="T14" fmla="*/ 125 w 127"/>
                <a:gd name="T15" fmla="*/ 6 h 25"/>
                <a:gd name="T16" fmla="*/ 126 w 127"/>
                <a:gd name="T17" fmla="*/ 8 h 25"/>
                <a:gd name="T18" fmla="*/ 126 w 127"/>
                <a:gd name="T19" fmla="*/ 9 h 25"/>
                <a:gd name="T20" fmla="*/ 127 w 127"/>
                <a:gd name="T21" fmla="*/ 11 h 25"/>
                <a:gd name="T22" fmla="*/ 127 w 127"/>
                <a:gd name="T23" fmla="*/ 13 h 25"/>
                <a:gd name="T24" fmla="*/ 126 w 127"/>
                <a:gd name="T25" fmla="*/ 15 h 25"/>
                <a:gd name="T26" fmla="*/ 126 w 127"/>
                <a:gd name="T27" fmla="*/ 17 h 25"/>
                <a:gd name="T28" fmla="*/ 125 w 127"/>
                <a:gd name="T29" fmla="*/ 19 h 25"/>
                <a:gd name="T30" fmla="*/ 124 w 127"/>
                <a:gd name="T31" fmla="*/ 20 h 25"/>
                <a:gd name="T32" fmla="*/ 123 w 127"/>
                <a:gd name="T33" fmla="*/ 22 h 25"/>
                <a:gd name="T34" fmla="*/ 122 w 127"/>
                <a:gd name="T35" fmla="*/ 23 h 25"/>
                <a:gd name="T36" fmla="*/ 120 w 127"/>
                <a:gd name="T37" fmla="*/ 24 h 25"/>
                <a:gd name="T38" fmla="*/ 118 w 127"/>
                <a:gd name="T39" fmla="*/ 25 h 25"/>
                <a:gd name="T40" fmla="*/ 116 w 127"/>
                <a:gd name="T41" fmla="*/ 25 h 25"/>
                <a:gd name="T42" fmla="*/ 114 w 127"/>
                <a:gd name="T43" fmla="*/ 25 h 25"/>
                <a:gd name="T44" fmla="*/ 11 w 127"/>
                <a:gd name="T45" fmla="*/ 25 h 25"/>
                <a:gd name="T46" fmla="*/ 9 w 127"/>
                <a:gd name="T47" fmla="*/ 25 h 25"/>
                <a:gd name="T48" fmla="*/ 8 w 127"/>
                <a:gd name="T49" fmla="*/ 24 h 25"/>
                <a:gd name="T50" fmla="*/ 6 w 127"/>
                <a:gd name="T51" fmla="*/ 24 h 25"/>
                <a:gd name="T52" fmla="*/ 5 w 127"/>
                <a:gd name="T53" fmla="*/ 23 h 25"/>
                <a:gd name="T54" fmla="*/ 3 w 127"/>
                <a:gd name="T55" fmla="*/ 22 h 25"/>
                <a:gd name="T56" fmla="*/ 2 w 127"/>
                <a:gd name="T57" fmla="*/ 20 h 25"/>
                <a:gd name="T58" fmla="*/ 1 w 127"/>
                <a:gd name="T59" fmla="*/ 19 h 25"/>
                <a:gd name="T60" fmla="*/ 1 w 127"/>
                <a:gd name="T61" fmla="*/ 17 h 25"/>
                <a:gd name="T62" fmla="*/ 0 w 127"/>
                <a:gd name="T63" fmla="*/ 15 h 25"/>
                <a:gd name="T64" fmla="*/ 0 w 127"/>
                <a:gd name="T65" fmla="*/ 13 h 25"/>
                <a:gd name="T66" fmla="*/ 0 w 127"/>
                <a:gd name="T67" fmla="*/ 11 h 25"/>
                <a:gd name="T68" fmla="*/ 0 w 127"/>
                <a:gd name="T69" fmla="*/ 9 h 25"/>
                <a:gd name="T70" fmla="*/ 1 w 127"/>
                <a:gd name="T71" fmla="*/ 7 h 25"/>
                <a:gd name="T72" fmla="*/ 2 w 127"/>
                <a:gd name="T73" fmla="*/ 5 h 25"/>
                <a:gd name="T74" fmla="*/ 3 w 127"/>
                <a:gd name="T75" fmla="*/ 4 h 25"/>
                <a:gd name="T76" fmla="*/ 4 w 127"/>
                <a:gd name="T77" fmla="*/ 3 h 25"/>
                <a:gd name="T78" fmla="*/ 6 w 127"/>
                <a:gd name="T79" fmla="*/ 1 h 25"/>
                <a:gd name="T80" fmla="*/ 7 w 127"/>
                <a:gd name="T81" fmla="*/ 1 h 25"/>
                <a:gd name="T82" fmla="*/ 9 w 127"/>
                <a:gd name="T83" fmla="*/ 0 h 25"/>
                <a:gd name="T84" fmla="*/ 11 w 12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25"/>
                <a:gd name="T131" fmla="*/ 127 w 127"/>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25">
                  <a:moveTo>
                    <a:pt x="13" y="0"/>
                  </a:moveTo>
                  <a:lnTo>
                    <a:pt x="115" y="0"/>
                  </a:lnTo>
                  <a:lnTo>
                    <a:pt x="116" y="0"/>
                  </a:lnTo>
                  <a:lnTo>
                    <a:pt x="117" y="0"/>
                  </a:lnTo>
                  <a:lnTo>
                    <a:pt x="118" y="0"/>
                  </a:lnTo>
                  <a:lnTo>
                    <a:pt x="119" y="0"/>
                  </a:lnTo>
                  <a:lnTo>
                    <a:pt x="119" y="1"/>
                  </a:lnTo>
                  <a:lnTo>
                    <a:pt x="120" y="1"/>
                  </a:lnTo>
                  <a:lnTo>
                    <a:pt x="121" y="1"/>
                  </a:lnTo>
                  <a:lnTo>
                    <a:pt x="121" y="2"/>
                  </a:lnTo>
                  <a:lnTo>
                    <a:pt x="122" y="2"/>
                  </a:lnTo>
                  <a:lnTo>
                    <a:pt x="123" y="3"/>
                  </a:lnTo>
                  <a:lnTo>
                    <a:pt x="123" y="4"/>
                  </a:lnTo>
                  <a:lnTo>
                    <a:pt x="124" y="4"/>
                  </a:lnTo>
                  <a:lnTo>
                    <a:pt x="124" y="5"/>
                  </a:lnTo>
                  <a:lnTo>
                    <a:pt x="125" y="6"/>
                  </a:lnTo>
                  <a:lnTo>
                    <a:pt x="125" y="7"/>
                  </a:lnTo>
                  <a:lnTo>
                    <a:pt x="126" y="7"/>
                  </a:lnTo>
                  <a:lnTo>
                    <a:pt x="126" y="8"/>
                  </a:lnTo>
                  <a:lnTo>
                    <a:pt x="126" y="9"/>
                  </a:lnTo>
                  <a:lnTo>
                    <a:pt x="126" y="10"/>
                  </a:lnTo>
                  <a:lnTo>
                    <a:pt x="127" y="10"/>
                  </a:lnTo>
                  <a:lnTo>
                    <a:pt x="127" y="11"/>
                  </a:lnTo>
                  <a:lnTo>
                    <a:pt x="127" y="12"/>
                  </a:lnTo>
                  <a:lnTo>
                    <a:pt x="127" y="13"/>
                  </a:lnTo>
                  <a:lnTo>
                    <a:pt x="126" y="14"/>
                  </a:lnTo>
                  <a:lnTo>
                    <a:pt x="126" y="15"/>
                  </a:lnTo>
                  <a:lnTo>
                    <a:pt x="126" y="16"/>
                  </a:lnTo>
                  <a:lnTo>
                    <a:pt x="126" y="17"/>
                  </a:lnTo>
                  <a:lnTo>
                    <a:pt x="125" y="18"/>
                  </a:lnTo>
                  <a:lnTo>
                    <a:pt x="125" y="19"/>
                  </a:lnTo>
                  <a:lnTo>
                    <a:pt x="124" y="20"/>
                  </a:lnTo>
                  <a:lnTo>
                    <a:pt x="124" y="21"/>
                  </a:lnTo>
                  <a:lnTo>
                    <a:pt x="123" y="21"/>
                  </a:lnTo>
                  <a:lnTo>
                    <a:pt x="123" y="22"/>
                  </a:lnTo>
                  <a:lnTo>
                    <a:pt x="122" y="22"/>
                  </a:lnTo>
                  <a:lnTo>
                    <a:pt x="122" y="23"/>
                  </a:lnTo>
                  <a:lnTo>
                    <a:pt x="121" y="23"/>
                  </a:lnTo>
                  <a:lnTo>
                    <a:pt x="121" y="24"/>
                  </a:lnTo>
                  <a:lnTo>
                    <a:pt x="120" y="24"/>
                  </a:lnTo>
                  <a:lnTo>
                    <a:pt x="119" y="24"/>
                  </a:lnTo>
                  <a:lnTo>
                    <a:pt x="118" y="25"/>
                  </a:lnTo>
                  <a:lnTo>
                    <a:pt x="117" y="25"/>
                  </a:lnTo>
                  <a:lnTo>
                    <a:pt x="116" y="25"/>
                  </a:lnTo>
                  <a:lnTo>
                    <a:pt x="115" y="25"/>
                  </a:lnTo>
                  <a:lnTo>
                    <a:pt x="114" y="25"/>
                  </a:lnTo>
                  <a:lnTo>
                    <a:pt x="13" y="25"/>
                  </a:lnTo>
                  <a:lnTo>
                    <a:pt x="12" y="25"/>
                  </a:lnTo>
                  <a:lnTo>
                    <a:pt x="11" y="25"/>
                  </a:lnTo>
                  <a:lnTo>
                    <a:pt x="10" y="25"/>
                  </a:lnTo>
                  <a:lnTo>
                    <a:pt x="9" y="25"/>
                  </a:lnTo>
                  <a:lnTo>
                    <a:pt x="8" y="25"/>
                  </a:lnTo>
                  <a:lnTo>
                    <a:pt x="8" y="24"/>
                  </a:lnTo>
                  <a:lnTo>
                    <a:pt x="7" y="24"/>
                  </a:lnTo>
                  <a:lnTo>
                    <a:pt x="6" y="24"/>
                  </a:lnTo>
                  <a:lnTo>
                    <a:pt x="5" y="23"/>
                  </a:lnTo>
                  <a:lnTo>
                    <a:pt x="4" y="22"/>
                  </a:lnTo>
                  <a:lnTo>
                    <a:pt x="3" y="22"/>
                  </a:lnTo>
                  <a:lnTo>
                    <a:pt x="3" y="21"/>
                  </a:lnTo>
                  <a:lnTo>
                    <a:pt x="2" y="20"/>
                  </a:lnTo>
                  <a:lnTo>
                    <a:pt x="2" y="19"/>
                  </a:lnTo>
                  <a:lnTo>
                    <a:pt x="1" y="19"/>
                  </a:lnTo>
                  <a:lnTo>
                    <a:pt x="1" y="18"/>
                  </a:lnTo>
                  <a:lnTo>
                    <a:pt x="1" y="17"/>
                  </a:lnTo>
                  <a:lnTo>
                    <a:pt x="0" y="16"/>
                  </a:lnTo>
                  <a:lnTo>
                    <a:pt x="0" y="15"/>
                  </a:lnTo>
                  <a:lnTo>
                    <a:pt x="0" y="14"/>
                  </a:lnTo>
                  <a:lnTo>
                    <a:pt x="0" y="13"/>
                  </a:lnTo>
                  <a:lnTo>
                    <a:pt x="0" y="12"/>
                  </a:lnTo>
                  <a:lnTo>
                    <a:pt x="0" y="11"/>
                  </a:lnTo>
                  <a:lnTo>
                    <a:pt x="0" y="10"/>
                  </a:lnTo>
                  <a:lnTo>
                    <a:pt x="0" y="9"/>
                  </a:lnTo>
                  <a:lnTo>
                    <a:pt x="1" y="8"/>
                  </a:lnTo>
                  <a:lnTo>
                    <a:pt x="1" y="7"/>
                  </a:lnTo>
                  <a:lnTo>
                    <a:pt x="1" y="6"/>
                  </a:lnTo>
                  <a:lnTo>
                    <a:pt x="2" y="6"/>
                  </a:lnTo>
                  <a:lnTo>
                    <a:pt x="2" y="5"/>
                  </a:lnTo>
                  <a:lnTo>
                    <a:pt x="3" y="4"/>
                  </a:lnTo>
                  <a:lnTo>
                    <a:pt x="3" y="3"/>
                  </a:lnTo>
                  <a:lnTo>
                    <a:pt x="4" y="3"/>
                  </a:lnTo>
                  <a:lnTo>
                    <a:pt x="5" y="2"/>
                  </a:lnTo>
                  <a:lnTo>
                    <a:pt x="6" y="1"/>
                  </a:lnTo>
                  <a:lnTo>
                    <a:pt x="7" y="1"/>
                  </a:lnTo>
                  <a:lnTo>
                    <a:pt x="8" y="0"/>
                  </a:lnTo>
                  <a:lnTo>
                    <a:pt x="9" y="0"/>
                  </a:lnTo>
                  <a:lnTo>
                    <a:pt x="10" y="0"/>
                  </a:lnTo>
                  <a:lnTo>
                    <a:pt x="11" y="0"/>
                  </a:lnTo>
                  <a:lnTo>
                    <a:pt x="12" y="0"/>
                  </a:lnTo>
                  <a:lnTo>
                    <a:pt x="13" y="0"/>
                  </a:lnTo>
                  <a:close/>
                </a:path>
              </a:pathLst>
            </a:custGeom>
            <a:solidFill>
              <a:srgbClr val="00009E"/>
            </a:solidFill>
            <a:ln w="9525">
              <a:noFill/>
              <a:round/>
              <a:headEnd/>
              <a:tailEnd/>
            </a:ln>
          </p:spPr>
          <p:txBody>
            <a:bodyPr/>
            <a:lstStyle/>
            <a:p>
              <a:pPr fontAlgn="base">
                <a:spcBef>
                  <a:spcPct val="0"/>
                </a:spcBef>
                <a:spcAft>
                  <a:spcPct val="0"/>
                </a:spcAft>
              </a:pPr>
              <a:endParaRPr lang="en-US" sz="600" i="1">
                <a:solidFill>
                  <a:srgbClr val="003399"/>
                </a:solidFill>
                <a:cs typeface="Arial" charset="0"/>
              </a:endParaRPr>
            </a:p>
          </p:txBody>
        </p:sp>
        <p:sp>
          <p:nvSpPr>
            <p:cNvPr id="21" name="Freeform 27"/>
            <p:cNvSpPr>
              <a:spLocks/>
            </p:cNvSpPr>
            <p:nvPr/>
          </p:nvSpPr>
          <p:spPr bwMode="auto">
            <a:xfrm>
              <a:off x="1089" y="2063"/>
              <a:ext cx="127" cy="26"/>
            </a:xfrm>
            <a:custGeom>
              <a:avLst/>
              <a:gdLst>
                <a:gd name="T0" fmla="*/ 115 w 127"/>
                <a:gd name="T1" fmla="*/ 0 h 26"/>
                <a:gd name="T2" fmla="*/ 117 w 127"/>
                <a:gd name="T3" fmla="*/ 0 h 26"/>
                <a:gd name="T4" fmla="*/ 119 w 127"/>
                <a:gd name="T5" fmla="*/ 1 h 26"/>
                <a:gd name="T6" fmla="*/ 120 w 127"/>
                <a:gd name="T7" fmla="*/ 2 h 26"/>
                <a:gd name="T8" fmla="*/ 122 w 127"/>
                <a:gd name="T9" fmla="*/ 3 h 26"/>
                <a:gd name="T10" fmla="*/ 123 w 127"/>
                <a:gd name="T11" fmla="*/ 4 h 26"/>
                <a:gd name="T12" fmla="*/ 124 w 127"/>
                <a:gd name="T13" fmla="*/ 5 h 26"/>
                <a:gd name="T14" fmla="*/ 125 w 127"/>
                <a:gd name="T15" fmla="*/ 7 h 26"/>
                <a:gd name="T16" fmla="*/ 126 w 127"/>
                <a:gd name="T17" fmla="*/ 8 h 26"/>
                <a:gd name="T18" fmla="*/ 126 w 127"/>
                <a:gd name="T19" fmla="*/ 10 h 26"/>
                <a:gd name="T20" fmla="*/ 127 w 127"/>
                <a:gd name="T21" fmla="*/ 11 h 26"/>
                <a:gd name="T22" fmla="*/ 127 w 127"/>
                <a:gd name="T23" fmla="*/ 13 h 26"/>
                <a:gd name="T24" fmla="*/ 126 w 127"/>
                <a:gd name="T25" fmla="*/ 16 h 26"/>
                <a:gd name="T26" fmla="*/ 126 w 127"/>
                <a:gd name="T27" fmla="*/ 18 h 26"/>
                <a:gd name="T28" fmla="*/ 125 w 127"/>
                <a:gd name="T29" fmla="*/ 19 h 26"/>
                <a:gd name="T30" fmla="*/ 124 w 127"/>
                <a:gd name="T31" fmla="*/ 21 h 26"/>
                <a:gd name="T32" fmla="*/ 123 w 127"/>
                <a:gd name="T33" fmla="*/ 22 h 26"/>
                <a:gd name="T34" fmla="*/ 122 w 127"/>
                <a:gd name="T35" fmla="*/ 23 h 26"/>
                <a:gd name="T36" fmla="*/ 120 w 127"/>
                <a:gd name="T37" fmla="*/ 24 h 26"/>
                <a:gd name="T38" fmla="*/ 118 w 127"/>
                <a:gd name="T39" fmla="*/ 25 h 26"/>
                <a:gd name="T40" fmla="*/ 116 w 127"/>
                <a:gd name="T41" fmla="*/ 26 h 26"/>
                <a:gd name="T42" fmla="*/ 114 w 127"/>
                <a:gd name="T43" fmla="*/ 26 h 26"/>
                <a:gd name="T44" fmla="*/ 11 w 127"/>
                <a:gd name="T45" fmla="*/ 26 h 26"/>
                <a:gd name="T46" fmla="*/ 10 w 127"/>
                <a:gd name="T47" fmla="*/ 25 h 26"/>
                <a:gd name="T48" fmla="*/ 8 w 127"/>
                <a:gd name="T49" fmla="*/ 25 h 26"/>
                <a:gd name="T50" fmla="*/ 6 w 127"/>
                <a:gd name="T51" fmla="*/ 24 h 26"/>
                <a:gd name="T52" fmla="*/ 5 w 127"/>
                <a:gd name="T53" fmla="*/ 23 h 26"/>
                <a:gd name="T54" fmla="*/ 3 w 127"/>
                <a:gd name="T55" fmla="*/ 22 h 26"/>
                <a:gd name="T56" fmla="*/ 2 w 127"/>
                <a:gd name="T57" fmla="*/ 21 h 26"/>
                <a:gd name="T58" fmla="*/ 1 w 127"/>
                <a:gd name="T59" fmla="*/ 19 h 26"/>
                <a:gd name="T60" fmla="*/ 1 w 127"/>
                <a:gd name="T61" fmla="*/ 17 h 26"/>
                <a:gd name="T62" fmla="*/ 0 w 127"/>
                <a:gd name="T63" fmla="*/ 15 h 26"/>
                <a:gd name="T64" fmla="*/ 0 w 127"/>
                <a:gd name="T65" fmla="*/ 13 h 26"/>
                <a:gd name="T66" fmla="*/ 0 w 127"/>
                <a:gd name="T67" fmla="*/ 11 h 26"/>
                <a:gd name="T68" fmla="*/ 0 w 127"/>
                <a:gd name="T69" fmla="*/ 9 h 26"/>
                <a:gd name="T70" fmla="*/ 1 w 127"/>
                <a:gd name="T71" fmla="*/ 7 h 26"/>
                <a:gd name="T72" fmla="*/ 2 w 127"/>
                <a:gd name="T73" fmla="*/ 6 h 26"/>
                <a:gd name="T74" fmla="*/ 3 w 127"/>
                <a:gd name="T75" fmla="*/ 4 h 26"/>
                <a:gd name="T76" fmla="*/ 4 w 127"/>
                <a:gd name="T77" fmla="*/ 3 h 26"/>
                <a:gd name="T78" fmla="*/ 6 w 127"/>
                <a:gd name="T79" fmla="*/ 2 h 26"/>
                <a:gd name="T80" fmla="*/ 7 w 127"/>
                <a:gd name="T81" fmla="*/ 1 h 26"/>
                <a:gd name="T82" fmla="*/ 9 w 127"/>
                <a:gd name="T83" fmla="*/ 0 h 26"/>
                <a:gd name="T84" fmla="*/ 11 w 127"/>
                <a:gd name="T85" fmla="*/ 0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
                <a:gd name="T130" fmla="*/ 0 h 26"/>
                <a:gd name="T131" fmla="*/ 127 w 127"/>
                <a:gd name="T132" fmla="*/ 26 h 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 h="26">
                  <a:moveTo>
                    <a:pt x="13" y="0"/>
                  </a:moveTo>
                  <a:lnTo>
                    <a:pt x="115" y="0"/>
                  </a:lnTo>
                  <a:lnTo>
                    <a:pt x="116" y="0"/>
                  </a:lnTo>
                  <a:lnTo>
                    <a:pt x="117" y="0"/>
                  </a:lnTo>
                  <a:lnTo>
                    <a:pt x="118" y="0"/>
                  </a:lnTo>
                  <a:lnTo>
                    <a:pt x="118" y="1"/>
                  </a:lnTo>
                  <a:lnTo>
                    <a:pt x="119" y="1"/>
                  </a:lnTo>
                  <a:lnTo>
                    <a:pt x="120" y="1"/>
                  </a:lnTo>
                  <a:lnTo>
                    <a:pt x="120" y="2"/>
                  </a:lnTo>
                  <a:lnTo>
                    <a:pt x="121" y="2"/>
                  </a:lnTo>
                  <a:lnTo>
                    <a:pt x="122" y="3"/>
                  </a:lnTo>
                  <a:lnTo>
                    <a:pt x="123" y="3"/>
                  </a:lnTo>
                  <a:lnTo>
                    <a:pt x="123" y="4"/>
                  </a:lnTo>
                  <a:lnTo>
                    <a:pt x="124" y="5"/>
                  </a:lnTo>
                  <a:lnTo>
                    <a:pt x="125" y="6"/>
                  </a:lnTo>
                  <a:lnTo>
                    <a:pt x="125" y="7"/>
                  </a:lnTo>
                  <a:lnTo>
                    <a:pt x="126" y="7"/>
                  </a:lnTo>
                  <a:lnTo>
                    <a:pt x="126" y="8"/>
                  </a:lnTo>
                  <a:lnTo>
                    <a:pt x="126" y="9"/>
                  </a:lnTo>
                  <a:lnTo>
                    <a:pt x="126" y="10"/>
                  </a:lnTo>
                  <a:lnTo>
                    <a:pt x="127" y="10"/>
                  </a:lnTo>
                  <a:lnTo>
                    <a:pt x="127" y="11"/>
                  </a:lnTo>
                  <a:lnTo>
                    <a:pt x="127" y="12"/>
                  </a:lnTo>
                  <a:lnTo>
                    <a:pt x="127" y="13"/>
                  </a:lnTo>
                  <a:lnTo>
                    <a:pt x="127" y="14"/>
                  </a:lnTo>
                  <a:lnTo>
                    <a:pt x="126" y="15"/>
                  </a:lnTo>
                  <a:lnTo>
                    <a:pt x="126" y="16"/>
                  </a:lnTo>
                  <a:lnTo>
                    <a:pt x="126" y="17"/>
                  </a:lnTo>
                  <a:lnTo>
                    <a:pt x="126" y="18"/>
                  </a:lnTo>
                  <a:lnTo>
                    <a:pt x="125" y="18"/>
                  </a:lnTo>
                  <a:lnTo>
                    <a:pt x="125" y="19"/>
                  </a:lnTo>
                  <a:lnTo>
                    <a:pt x="125" y="20"/>
                  </a:lnTo>
                  <a:lnTo>
                    <a:pt x="124" y="20"/>
                  </a:lnTo>
                  <a:lnTo>
                    <a:pt x="124" y="21"/>
                  </a:lnTo>
                  <a:lnTo>
                    <a:pt x="123" y="22"/>
                  </a:lnTo>
                  <a:lnTo>
                    <a:pt x="122" y="23"/>
                  </a:lnTo>
                  <a:lnTo>
                    <a:pt x="121" y="24"/>
                  </a:lnTo>
                  <a:lnTo>
                    <a:pt x="120" y="24"/>
                  </a:lnTo>
                  <a:lnTo>
                    <a:pt x="119" y="25"/>
                  </a:lnTo>
                  <a:lnTo>
                    <a:pt x="118" y="25"/>
                  </a:lnTo>
                  <a:lnTo>
                    <a:pt x="117" y="25"/>
                  </a:lnTo>
                  <a:lnTo>
                    <a:pt x="116" y="26"/>
                  </a:lnTo>
                  <a:lnTo>
                    <a:pt x="115" y="26"/>
                  </a:lnTo>
                  <a:lnTo>
                    <a:pt x="114" y="26"/>
                  </a:lnTo>
                  <a:lnTo>
                    <a:pt x="13" y="26"/>
                  </a:lnTo>
                  <a:lnTo>
                    <a:pt x="12" y="26"/>
                  </a:lnTo>
                  <a:lnTo>
                    <a:pt x="11" y="26"/>
                  </a:lnTo>
                  <a:lnTo>
                    <a:pt x="10" y="25"/>
                  </a:lnTo>
                  <a:lnTo>
                    <a:pt x="9" y="25"/>
                  </a:lnTo>
                  <a:lnTo>
                    <a:pt x="8" y="25"/>
                  </a:lnTo>
                  <a:lnTo>
                    <a:pt x="7" y="25"/>
                  </a:lnTo>
                  <a:lnTo>
                    <a:pt x="7" y="24"/>
                  </a:lnTo>
                  <a:lnTo>
                    <a:pt x="6" y="24"/>
                  </a:lnTo>
                  <a:lnTo>
                    <a:pt x="5" y="23"/>
                  </a:lnTo>
                  <a:lnTo>
                    <a:pt x="4" y="23"/>
                  </a:lnTo>
                  <a:lnTo>
                    <a:pt x="4" y="22"/>
                  </a:lnTo>
                  <a:lnTo>
                    <a:pt x="3" y="22"/>
                  </a:lnTo>
                  <a:lnTo>
                    <a:pt x="3" y="21"/>
                  </a:lnTo>
                  <a:lnTo>
                    <a:pt x="2" y="21"/>
                  </a:lnTo>
                  <a:lnTo>
                    <a:pt x="2" y="20"/>
                  </a:lnTo>
                  <a:lnTo>
                    <a:pt x="1" y="19"/>
                  </a:lnTo>
                  <a:lnTo>
                    <a:pt x="1" y="18"/>
                  </a:lnTo>
                  <a:lnTo>
                    <a:pt x="1" y="17"/>
                  </a:lnTo>
                  <a:lnTo>
                    <a:pt x="0" y="17"/>
                  </a:lnTo>
                  <a:lnTo>
                    <a:pt x="0" y="16"/>
                  </a:lnTo>
                  <a:lnTo>
                    <a:pt x="0" y="15"/>
                  </a:lnTo>
                  <a:lnTo>
                    <a:pt x="0" y="14"/>
                  </a:lnTo>
                  <a:lnTo>
                    <a:pt x="0" y="13"/>
                  </a:lnTo>
                  <a:lnTo>
                    <a:pt x="0" y="12"/>
                  </a:lnTo>
                  <a:lnTo>
                    <a:pt x="0" y="11"/>
                  </a:lnTo>
                  <a:lnTo>
                    <a:pt x="0" y="10"/>
                  </a:lnTo>
                  <a:lnTo>
                    <a:pt x="0" y="9"/>
                  </a:lnTo>
                  <a:lnTo>
                    <a:pt x="1" y="9"/>
                  </a:lnTo>
                  <a:lnTo>
                    <a:pt x="1" y="8"/>
                  </a:lnTo>
                  <a:lnTo>
                    <a:pt x="1" y="7"/>
                  </a:lnTo>
                  <a:lnTo>
                    <a:pt x="2" y="6"/>
                  </a:lnTo>
                  <a:lnTo>
                    <a:pt x="2" y="5"/>
                  </a:lnTo>
                  <a:lnTo>
                    <a:pt x="3" y="5"/>
                  </a:lnTo>
                  <a:lnTo>
                    <a:pt x="3" y="4"/>
                  </a:lnTo>
                  <a:lnTo>
                    <a:pt x="4" y="3"/>
                  </a:lnTo>
                  <a:lnTo>
                    <a:pt x="5" y="3"/>
                  </a:lnTo>
                  <a:lnTo>
                    <a:pt x="5" y="2"/>
                  </a:lnTo>
                  <a:lnTo>
                    <a:pt x="6" y="2"/>
                  </a:lnTo>
                  <a:lnTo>
                    <a:pt x="7" y="1"/>
                  </a:lnTo>
                  <a:lnTo>
                    <a:pt x="8" y="1"/>
                  </a:lnTo>
                  <a:lnTo>
                    <a:pt x="9" y="1"/>
                  </a:lnTo>
                  <a:lnTo>
                    <a:pt x="9" y="0"/>
                  </a:lnTo>
                  <a:lnTo>
                    <a:pt x="10" y="0"/>
                  </a:lnTo>
                  <a:lnTo>
                    <a:pt x="11" y="0"/>
                  </a:lnTo>
                  <a:lnTo>
                    <a:pt x="12" y="0"/>
                  </a:lnTo>
                  <a:lnTo>
                    <a:pt x="13" y="0"/>
                  </a:lnTo>
                  <a:close/>
                </a:path>
              </a:pathLst>
            </a:custGeom>
            <a:solidFill>
              <a:srgbClr val="00009E"/>
            </a:solidFill>
            <a:ln w="9525">
              <a:noFill/>
              <a:round/>
              <a:headEnd/>
              <a:tailEnd/>
            </a:ln>
          </p:spPr>
          <p:txBody>
            <a:bodyPr/>
            <a:lstStyle/>
            <a:p>
              <a:pPr fontAlgn="base">
                <a:spcBef>
                  <a:spcPct val="0"/>
                </a:spcBef>
                <a:spcAft>
                  <a:spcPct val="0"/>
                </a:spcAft>
              </a:pPr>
              <a:endParaRPr lang="en-US" sz="600" i="1">
                <a:solidFill>
                  <a:srgbClr val="003399"/>
                </a:solidFill>
                <a:cs typeface="Arial" charset="0"/>
              </a:endParaRPr>
            </a:p>
          </p:txBody>
        </p:sp>
      </p:grpSp>
      <p:pic>
        <p:nvPicPr>
          <p:cNvPr id="22" name="Picture 63" descr="LLNL-logo"/>
          <p:cNvPicPr>
            <a:picLocks noChangeAspect="1" noChangeArrowheads="1"/>
          </p:cNvPicPr>
          <p:nvPr/>
        </p:nvPicPr>
        <p:blipFill>
          <a:blip r:embed="rId17" cstate="print"/>
          <a:srcRect/>
          <a:stretch>
            <a:fillRect/>
          </a:stretch>
        </p:blipFill>
        <p:spPr bwMode="auto">
          <a:xfrm>
            <a:off x="3784662" y="6407291"/>
            <a:ext cx="1346898" cy="260162"/>
          </a:xfrm>
          <a:prstGeom prst="rect">
            <a:avLst/>
          </a:prstGeom>
          <a:noFill/>
          <a:ln w="9525">
            <a:noFill/>
            <a:miter lim="800000"/>
            <a:headEnd/>
            <a:tailEnd/>
          </a:ln>
        </p:spPr>
      </p:pic>
      <p:pic>
        <p:nvPicPr>
          <p:cNvPr id="23" name="Picture 22" descr="New_DOE_Logo_Color_Hi-Res_042808.jpg"/>
          <p:cNvPicPr>
            <a:picLocks noChangeAspect="1"/>
          </p:cNvPicPr>
          <p:nvPr/>
        </p:nvPicPr>
        <p:blipFill>
          <a:blip r:embed="rId18" cstate="print"/>
          <a:stretch>
            <a:fillRect/>
          </a:stretch>
        </p:blipFill>
        <p:spPr>
          <a:xfrm>
            <a:off x="6878468" y="6264407"/>
            <a:ext cx="1920476" cy="482805"/>
          </a:xfrm>
          <a:prstGeom prst="rect">
            <a:avLst/>
          </a:prstGeom>
        </p:spPr>
      </p:pic>
      <p:sp>
        <p:nvSpPr>
          <p:cNvPr id="24" name="TextBox 23"/>
          <p:cNvSpPr txBox="1"/>
          <p:nvPr/>
        </p:nvSpPr>
        <p:spPr>
          <a:xfrm>
            <a:off x="1552350" y="6209414"/>
            <a:ext cx="295274" cy="184666"/>
          </a:xfrm>
          <a:prstGeom prst="rect">
            <a:avLst/>
          </a:prstGeom>
          <a:noFill/>
        </p:spPr>
        <p:txBody>
          <a:bodyPr wrap="none" rtlCol="0">
            <a:spAutoFit/>
          </a:bodyPr>
          <a:lstStyle/>
          <a:p>
            <a:pPr fontAlgn="base">
              <a:spcBef>
                <a:spcPct val="0"/>
              </a:spcBef>
              <a:spcAft>
                <a:spcPct val="0"/>
              </a:spcAft>
            </a:pPr>
            <a:r>
              <a:rPr lang="en-US" sz="600" dirty="0">
                <a:solidFill>
                  <a:prstClr val="black"/>
                </a:solidFill>
                <a:cs typeface="Arial" charset="0"/>
              </a:rPr>
              <a:t>TM</a:t>
            </a:r>
          </a:p>
        </p:txBody>
      </p:sp>
    </p:spTree>
    <p:extLst>
      <p:ext uri="{BB962C8B-B14F-4D97-AF65-F5344CB8AC3E}">
        <p14:creationId xmlns="" xmlns:p14="http://schemas.microsoft.com/office/powerpoint/2010/main" val="41218107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Click="0"/>
  <p:timing>
    <p:tnLst>
      <p:par>
        <p:cTn id="1" dur="indefinite" restart="never" nodeType="tmRoot"/>
      </p:par>
    </p:tnLst>
  </p:timing>
  <p:hf sldNum="0" hdr="0" ftr="0" dt="0"/>
  <p:txStyles>
    <p:titleStyle>
      <a:lvl1pPr algn="ctr" rtl="0" fontAlgn="base">
        <a:spcBef>
          <a:spcPct val="0"/>
        </a:spcBef>
        <a:spcAft>
          <a:spcPct val="0"/>
        </a:spcAft>
        <a:defRPr sz="3000" b="1">
          <a:solidFill>
            <a:srgbClr val="003399"/>
          </a:solidFill>
          <a:latin typeface="Calibri" panose="020F0502020204030204" pitchFamily="34" charset="0"/>
          <a:ea typeface="+mj-ea"/>
          <a:cs typeface="+mj-cs"/>
        </a:defRPr>
      </a:lvl1pPr>
      <a:lvl2pPr algn="ctr" rtl="0" fontAlgn="base">
        <a:spcBef>
          <a:spcPct val="0"/>
        </a:spcBef>
        <a:spcAft>
          <a:spcPct val="0"/>
        </a:spcAft>
        <a:defRPr sz="3000" b="1">
          <a:solidFill>
            <a:srgbClr val="003399"/>
          </a:solidFill>
          <a:latin typeface="Arial" charset="0"/>
        </a:defRPr>
      </a:lvl2pPr>
      <a:lvl3pPr algn="ctr" rtl="0" fontAlgn="base">
        <a:spcBef>
          <a:spcPct val="0"/>
        </a:spcBef>
        <a:spcAft>
          <a:spcPct val="0"/>
        </a:spcAft>
        <a:defRPr sz="3000" b="1">
          <a:solidFill>
            <a:srgbClr val="003399"/>
          </a:solidFill>
          <a:latin typeface="Arial" charset="0"/>
        </a:defRPr>
      </a:lvl3pPr>
      <a:lvl4pPr algn="ctr" rtl="0" fontAlgn="base">
        <a:spcBef>
          <a:spcPct val="0"/>
        </a:spcBef>
        <a:spcAft>
          <a:spcPct val="0"/>
        </a:spcAft>
        <a:defRPr sz="3000" b="1">
          <a:solidFill>
            <a:srgbClr val="003399"/>
          </a:solidFill>
          <a:latin typeface="Arial" charset="0"/>
        </a:defRPr>
      </a:lvl4pPr>
      <a:lvl5pPr algn="ctr" rtl="0" fontAlgn="base">
        <a:spcBef>
          <a:spcPct val="0"/>
        </a:spcBef>
        <a:spcAft>
          <a:spcPct val="0"/>
        </a:spcAft>
        <a:defRPr sz="3000" b="1">
          <a:solidFill>
            <a:srgbClr val="003399"/>
          </a:solidFill>
          <a:latin typeface="Arial" charset="0"/>
        </a:defRPr>
      </a:lvl5pPr>
      <a:lvl6pPr marL="457200" algn="ctr" rtl="0" eaLnBrk="1" fontAlgn="base" hangingPunct="1">
        <a:spcBef>
          <a:spcPct val="0"/>
        </a:spcBef>
        <a:spcAft>
          <a:spcPct val="0"/>
        </a:spcAft>
        <a:defRPr sz="3000" b="1">
          <a:solidFill>
            <a:srgbClr val="003399"/>
          </a:solidFill>
          <a:latin typeface="Arial" charset="0"/>
        </a:defRPr>
      </a:lvl6pPr>
      <a:lvl7pPr marL="914400" algn="ctr" rtl="0" eaLnBrk="1" fontAlgn="base" hangingPunct="1">
        <a:spcBef>
          <a:spcPct val="0"/>
        </a:spcBef>
        <a:spcAft>
          <a:spcPct val="0"/>
        </a:spcAft>
        <a:defRPr sz="3000" b="1">
          <a:solidFill>
            <a:srgbClr val="003399"/>
          </a:solidFill>
          <a:latin typeface="Arial" charset="0"/>
        </a:defRPr>
      </a:lvl7pPr>
      <a:lvl8pPr marL="1371600" algn="ctr" rtl="0" eaLnBrk="1" fontAlgn="base" hangingPunct="1">
        <a:spcBef>
          <a:spcPct val="0"/>
        </a:spcBef>
        <a:spcAft>
          <a:spcPct val="0"/>
        </a:spcAft>
        <a:defRPr sz="3000" b="1">
          <a:solidFill>
            <a:srgbClr val="003399"/>
          </a:solidFill>
          <a:latin typeface="Arial" charset="0"/>
        </a:defRPr>
      </a:lvl8pPr>
      <a:lvl9pPr marL="1828800" algn="ctr" rtl="0" eaLnBrk="1" fontAlgn="base" hangingPunct="1">
        <a:spcBef>
          <a:spcPct val="0"/>
        </a:spcBef>
        <a:spcAft>
          <a:spcPct val="0"/>
        </a:spcAft>
        <a:defRPr sz="3000" b="1">
          <a:solidFill>
            <a:srgbClr val="003399"/>
          </a:solidFill>
          <a:latin typeface="Arial" charset="0"/>
        </a:defRPr>
      </a:lvl9pPr>
    </p:titleStyle>
    <p:bodyStyle>
      <a:lvl1pPr marL="342900" indent="-342900" algn="l" rtl="0" fontAlgn="base">
        <a:spcBef>
          <a:spcPct val="20000"/>
        </a:spcBef>
        <a:spcAft>
          <a:spcPct val="0"/>
        </a:spcAft>
        <a:buChar char="•"/>
        <a:defRPr sz="2400" b="1">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2400">
          <a:solidFill>
            <a:schemeClr val="tx1"/>
          </a:solidFill>
          <a:latin typeface="Calibri" panose="020F0502020204030204" pitchFamily="34" charset="0"/>
        </a:defRPr>
      </a:lvl2pPr>
      <a:lvl3pPr marL="1143000" indent="-228600" algn="l" rtl="0" fontAlgn="base">
        <a:spcBef>
          <a:spcPct val="20000"/>
        </a:spcBef>
        <a:spcAft>
          <a:spcPct val="0"/>
        </a:spcAft>
        <a:buChar char="•"/>
        <a:defRPr sz="2000">
          <a:solidFill>
            <a:schemeClr val="tx1"/>
          </a:solidFill>
          <a:latin typeface="Calibri" panose="020F0502020204030204" pitchFamily="34" charset="0"/>
        </a:defRPr>
      </a:lvl3pPr>
      <a:lvl4pPr marL="1600200" indent="-228600" algn="l" rtl="0" fontAlgn="base">
        <a:spcBef>
          <a:spcPct val="20000"/>
        </a:spcBef>
        <a:spcAft>
          <a:spcPct val="0"/>
        </a:spcAft>
        <a:buChar char="–"/>
        <a:defRPr sz="2000">
          <a:solidFill>
            <a:schemeClr val="tx1"/>
          </a:solidFill>
          <a:latin typeface="Calibri" panose="020F0502020204030204" pitchFamily="34" charset="0"/>
        </a:defRPr>
      </a:lvl4pPr>
      <a:lvl5pPr marL="2057400" indent="-228600" algn="l" rtl="0" fontAlgn="base">
        <a:spcBef>
          <a:spcPct val="20000"/>
        </a:spcBef>
        <a:spcAft>
          <a:spcPct val="0"/>
        </a:spcAft>
        <a:buChar char="»"/>
        <a:defRPr sz="14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image" Target="../media/image47.wmf"/></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wmf"/></Relationships>
</file>

<file path=ppt/slides/_rels/slide13.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4.wmf"/><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9.wmf"/></Relationships>
</file>

<file path=ppt/slides/_rels/slide17.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image" Target="../media/image7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77.png"/><Relationship Id="rId5" Type="http://schemas.openxmlformats.org/officeDocument/2006/relationships/image" Target="../media/image76.wmf"/><Relationship Id="rId4" Type="http://schemas.openxmlformats.org/officeDocument/2006/relationships/image" Target="../media/image75.wm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koch-glitsch.com/default.aspx" TargetMode="Externa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15.bin"/><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oleObject" Target="../embeddings/oleObject20.bin"/><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109.wmf"/></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oleObject" Target="../embeddings/oleObject8.bin"/><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wmf"/><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p:txBody>
          <a:bodyPr/>
          <a:lstStyle/>
          <a:p>
            <a:r>
              <a:rPr lang="en-US" dirty="0" smtClean="0"/>
              <a:t>Janine Carney and Rajesh Singh</a:t>
            </a:r>
            <a:endParaRPr lang="en-US" dirty="0"/>
          </a:p>
        </p:txBody>
      </p:sp>
      <p:sp>
        <p:nvSpPr>
          <p:cNvPr id="18" name="Text Placeholder 17"/>
          <p:cNvSpPr>
            <a:spLocks noGrp="1"/>
          </p:cNvSpPr>
          <p:nvPr>
            <p:ph type="body" sz="quarter" idx="14"/>
          </p:nvPr>
        </p:nvSpPr>
        <p:spPr/>
        <p:txBody>
          <a:bodyPr/>
          <a:lstStyle/>
          <a:p>
            <a:r>
              <a:rPr lang="en-US" dirty="0" smtClean="0"/>
              <a:t>Multiphase Flow Science Workshop</a:t>
            </a:r>
            <a:endParaRPr lang="en-US" dirty="0"/>
          </a:p>
        </p:txBody>
      </p:sp>
      <p:sp>
        <p:nvSpPr>
          <p:cNvPr id="15" name="Text Placeholder 14"/>
          <p:cNvSpPr>
            <a:spLocks noGrp="1"/>
          </p:cNvSpPr>
          <p:nvPr>
            <p:ph type="body" sz="quarter" idx="15"/>
          </p:nvPr>
        </p:nvSpPr>
        <p:spPr/>
        <p:txBody>
          <a:bodyPr/>
          <a:lstStyle/>
          <a:p>
            <a:r>
              <a:rPr lang="en-US" dirty="0"/>
              <a:t>August 5-6, 2014</a:t>
            </a:r>
          </a:p>
        </p:txBody>
      </p:sp>
      <p:sp>
        <p:nvSpPr>
          <p:cNvPr id="21" name="Text Placeholder 20"/>
          <p:cNvSpPr>
            <a:spLocks noGrp="1"/>
          </p:cNvSpPr>
          <p:nvPr>
            <p:ph type="body" sz="quarter" idx="10"/>
          </p:nvPr>
        </p:nvSpPr>
        <p:spPr/>
        <p:txBody>
          <a:bodyPr/>
          <a:lstStyle/>
          <a:p>
            <a:r>
              <a:rPr lang="en-US" smtClean="0"/>
              <a:t>Numerical Simulation of Film Flow over an Inclined Plate: Effects of Solvent Properties and Contact Angle</a:t>
            </a:r>
            <a:endParaRPr lang="en-US" dirty="0"/>
          </a:p>
        </p:txBody>
      </p:sp>
      <p:sp>
        <p:nvSpPr>
          <p:cNvPr id="45" name="Text Placeholder 44"/>
          <p:cNvSpPr>
            <a:spLocks noGrp="1"/>
          </p:cNvSpPr>
          <p:nvPr>
            <p:ph type="body" sz="quarter" idx="16"/>
          </p:nvPr>
        </p:nvSpPr>
        <p:spPr/>
        <p:txBody>
          <a:bodyPr/>
          <a:lstStyle/>
          <a:p>
            <a:r>
              <a:rPr lang="en-US" dirty="0" smtClean="0"/>
              <a:t>Lakeview Golf Resort &amp; Spa, Morgantown, WV</a:t>
            </a:r>
            <a:endParaRPr lang="en-US" dirty="0"/>
          </a:p>
        </p:txBody>
      </p:sp>
    </p:spTree>
    <p:extLst>
      <p:ext uri="{BB962C8B-B14F-4D97-AF65-F5344CB8AC3E}">
        <p14:creationId xmlns="" xmlns:p14="http://schemas.microsoft.com/office/powerpoint/2010/main" val="276670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Thickness for Fully Wetted Plate</a:t>
            </a:r>
            <a:endParaRPr lang="en-US" dirty="0"/>
          </a:p>
        </p:txBody>
      </p:sp>
      <p:sp>
        <p:nvSpPr>
          <p:cNvPr id="23" name="Text Placeholder 22"/>
          <p:cNvSpPr>
            <a:spLocks noGrp="1"/>
          </p:cNvSpPr>
          <p:nvPr>
            <p:ph type="body" sz="quarter" idx="11"/>
          </p:nvPr>
        </p:nvSpPr>
        <p:spPr/>
        <p:txBody>
          <a:bodyPr/>
          <a:lstStyle/>
          <a:p>
            <a:endParaRPr lang="en-US" dirty="0"/>
          </a:p>
        </p:txBody>
      </p:sp>
      <p:grpSp>
        <p:nvGrpSpPr>
          <p:cNvPr id="4" name="Group 3"/>
          <p:cNvGrpSpPr>
            <a:grpSpLocks noChangeAspect="1"/>
          </p:cNvGrpSpPr>
          <p:nvPr/>
        </p:nvGrpSpPr>
        <p:grpSpPr>
          <a:xfrm>
            <a:off x="4917077" y="2590800"/>
            <a:ext cx="3657600" cy="2177785"/>
            <a:chOff x="4904557" y="1320972"/>
            <a:chExt cx="4175316" cy="2486040"/>
          </a:xfrm>
        </p:grpSpPr>
        <p:pic>
          <p:nvPicPr>
            <p:cNvPr id="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05"/>
            <a:stretch/>
          </p:blipFill>
          <p:spPr bwMode="auto">
            <a:xfrm>
              <a:off x="4904557" y="1320972"/>
              <a:ext cx="3886200" cy="2486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591728" y="2073148"/>
              <a:ext cx="1488145" cy="381456"/>
            </a:xfrm>
            <a:prstGeom prst="rect">
              <a:avLst/>
            </a:prstGeom>
          </p:spPr>
          <p:txBody>
            <a:bodyPr wrap="square">
              <a:spAutoFit/>
            </a:bodyPr>
            <a:lstStyle/>
            <a:p>
              <a:pPr lvl="0" algn="ctr">
                <a:spcBef>
                  <a:spcPts val="0"/>
                </a:spcBef>
              </a:pPr>
              <a:r>
                <a:rPr lang="en-US" sz="1300" i="0" kern="0" dirty="0" smtClean="0">
                  <a:solidFill>
                    <a:prstClr val="black"/>
                  </a:solidFill>
                  <a:latin typeface="Arial"/>
                </a:rPr>
                <a:t>Plane </a:t>
              </a:r>
              <a:r>
                <a:rPr lang="en-US" sz="1300" kern="0" dirty="0" err="1" smtClean="0">
                  <a:solidFill>
                    <a:srgbClr val="0000CC"/>
                  </a:solidFill>
                  <a:latin typeface="Arial"/>
                </a:rPr>
                <a:t>P</a:t>
              </a:r>
              <a:r>
                <a:rPr lang="en-US" sz="1300" kern="0" baseline="-25000" dirty="0" err="1" smtClean="0">
                  <a:solidFill>
                    <a:srgbClr val="0000CC"/>
                  </a:solidFill>
                  <a:latin typeface="Arial"/>
                </a:rPr>
                <a:t>film</a:t>
              </a:r>
              <a:endParaRPr lang="en-US" sz="1300" kern="0" baseline="-25000" dirty="0">
                <a:solidFill>
                  <a:srgbClr val="0000CC"/>
                </a:solidFill>
                <a:latin typeface="Arial"/>
              </a:endParaRPr>
            </a:p>
          </p:txBody>
        </p:sp>
        <p:cxnSp>
          <p:nvCxnSpPr>
            <p:cNvPr id="8" name="Straight Arrow Connector 7"/>
            <p:cNvCxnSpPr/>
            <p:nvPr/>
          </p:nvCxnSpPr>
          <p:spPr bwMode="auto">
            <a:xfrm flipH="1">
              <a:off x="8129068" y="2351666"/>
              <a:ext cx="249324" cy="379205"/>
            </a:xfrm>
            <a:prstGeom prst="straightConnector1">
              <a:avLst/>
            </a:prstGeom>
            <a:noFill/>
            <a:ln w="19050" cap="flat" cmpd="sng" algn="ctr">
              <a:solidFill>
                <a:schemeClr val="tx1"/>
              </a:solidFill>
              <a:prstDash val="solid"/>
              <a:round/>
              <a:headEnd type="none" w="med" len="med"/>
              <a:tailEnd type="arrow" w="med" len="med"/>
            </a:ln>
            <a:effectLst/>
          </p:spPr>
        </p:cxnSp>
        <p:sp>
          <p:nvSpPr>
            <p:cNvPr id="9" name="Rectangle 8"/>
            <p:cNvSpPr/>
            <p:nvPr/>
          </p:nvSpPr>
          <p:spPr>
            <a:xfrm>
              <a:off x="5700353" y="1772522"/>
              <a:ext cx="1478999" cy="445105"/>
            </a:xfrm>
            <a:prstGeom prst="rect">
              <a:avLst/>
            </a:prstGeom>
          </p:spPr>
          <p:txBody>
            <a:bodyPr wrap="square">
              <a:spAutoFit/>
            </a:bodyPr>
            <a:lstStyle/>
            <a:p>
              <a:pPr lvl="0" algn="ctr">
                <a:spcBef>
                  <a:spcPts val="0"/>
                </a:spcBef>
              </a:pPr>
              <a:r>
                <a:rPr lang="en-US" sz="1300" i="0" kern="0" dirty="0" smtClean="0">
                  <a:solidFill>
                    <a:schemeClr val="bg1">
                      <a:lumMod val="95000"/>
                    </a:schemeClr>
                  </a:solidFill>
                  <a:latin typeface="Arial"/>
                </a:rPr>
                <a:t>Solvent</a:t>
              </a:r>
              <a:endParaRPr lang="en-US" sz="1300" i="0" kern="0" baseline="-25000" dirty="0">
                <a:solidFill>
                  <a:schemeClr val="bg1">
                    <a:lumMod val="95000"/>
                  </a:schemeClr>
                </a:solidFill>
                <a:latin typeface="Arial"/>
              </a:endParaRPr>
            </a:p>
          </p:txBody>
        </p:sp>
        <p:sp>
          <p:nvSpPr>
            <p:cNvPr id="10" name="Rectangle 9"/>
            <p:cNvSpPr/>
            <p:nvPr/>
          </p:nvSpPr>
          <p:spPr>
            <a:xfrm>
              <a:off x="6947353" y="2694544"/>
              <a:ext cx="1044482" cy="445105"/>
            </a:xfrm>
            <a:prstGeom prst="rect">
              <a:avLst/>
            </a:prstGeom>
          </p:spPr>
          <p:txBody>
            <a:bodyPr wrap="square">
              <a:spAutoFit/>
            </a:bodyPr>
            <a:lstStyle/>
            <a:p>
              <a:pPr lvl="0" algn="ctr">
                <a:spcBef>
                  <a:spcPts val="0"/>
                </a:spcBef>
              </a:pPr>
              <a:r>
                <a:rPr lang="en-US" sz="1300" i="0" kern="0" dirty="0" smtClean="0">
                  <a:solidFill>
                    <a:schemeClr val="bg1">
                      <a:lumMod val="95000"/>
                    </a:schemeClr>
                  </a:solidFill>
                  <a:latin typeface="Arial"/>
                </a:rPr>
                <a:t>Air</a:t>
              </a:r>
              <a:endParaRPr lang="en-US" sz="1300" i="0" kern="0" baseline="-25000" dirty="0">
                <a:solidFill>
                  <a:schemeClr val="bg1">
                    <a:lumMod val="95000"/>
                  </a:schemeClr>
                </a:solidFill>
                <a:latin typeface="Arial"/>
              </a:endParaRPr>
            </a:p>
          </p:txBody>
        </p:sp>
        <p:sp>
          <p:nvSpPr>
            <p:cNvPr id="11" name="Right Arrow 10"/>
            <p:cNvSpPr/>
            <p:nvPr/>
          </p:nvSpPr>
          <p:spPr bwMode="auto">
            <a:xfrm rot="2549149">
              <a:off x="6549943" y="2364091"/>
              <a:ext cx="751282" cy="212665"/>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grpSp>
      <mc:AlternateContent xmlns:mc="http://schemas.openxmlformats.org/markup-compatibility/2006">
        <mc:Choice xmlns="" xmlns:a14="http://schemas.microsoft.com/office/drawing/2010/main" Requires="a14">
          <p:sp>
            <p:nvSpPr>
              <p:cNvPr id="5" name="TextBox 4"/>
              <p:cNvSpPr txBox="1"/>
              <p:nvPr/>
            </p:nvSpPr>
            <p:spPr bwMode="auto">
              <a:xfrm>
                <a:off x="5025250" y="5356789"/>
                <a:ext cx="3614158" cy="586812"/>
              </a:xfrm>
              <a:prstGeom prst="rect">
                <a:avLst/>
              </a:prstGeom>
              <a:noFill/>
              <a:ln w="25400">
                <a:solidFill>
                  <a:schemeClr val="accent4"/>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1600" b="0" i="1" kern="0" smtClean="0">
                          <a:solidFill>
                            <a:schemeClr val="tx1"/>
                          </a:solidFill>
                          <a:latin typeface="Cambria Math"/>
                          <a:ea typeface="Cambria Math"/>
                          <a:cs typeface="+mn-cs"/>
                        </a:rPr>
                        <m:t>𝛿</m:t>
                      </m:r>
                      <m:r>
                        <a:rPr lang="en-US" sz="1600" b="0" i="0" kern="0" smtClean="0">
                          <a:solidFill>
                            <a:schemeClr val="tx1"/>
                          </a:solidFill>
                          <a:latin typeface="Cambria Math"/>
                          <a:ea typeface="Cambria Math"/>
                          <a:cs typeface="+mn-cs"/>
                        </a:rPr>
                        <m:t>= </m:t>
                      </m:r>
                      <m:f>
                        <m:fPr>
                          <m:ctrlPr>
                            <a:rPr lang="en-US" sz="1600" i="1" kern="0" smtClean="0">
                              <a:solidFill>
                                <a:schemeClr val="tx1"/>
                              </a:solidFill>
                              <a:latin typeface="Cambria Math"/>
                              <a:cs typeface="+mn-cs"/>
                            </a:rPr>
                          </m:ctrlPr>
                        </m:fPr>
                        <m:num>
                          <m:r>
                            <m:rPr>
                              <m:sty m:val="p"/>
                            </m:rPr>
                            <a:rPr lang="en-US" sz="1600" b="0" i="0" kern="0" smtClean="0">
                              <a:solidFill>
                                <a:schemeClr val="tx1"/>
                              </a:solidFill>
                              <a:latin typeface="Cambria Math"/>
                              <a:cs typeface="+mn-cs"/>
                            </a:rPr>
                            <m:t>Entrained</m:t>
                          </m:r>
                          <m:r>
                            <a:rPr lang="en-US" sz="1600" b="0" i="0" kern="0" smtClean="0">
                              <a:solidFill>
                                <a:schemeClr val="tx1"/>
                              </a:solidFill>
                              <a:latin typeface="Cambria Math"/>
                              <a:cs typeface="+mn-cs"/>
                            </a:rPr>
                            <m:t> </m:t>
                          </m:r>
                          <m:r>
                            <m:rPr>
                              <m:sty m:val="p"/>
                            </m:rPr>
                            <a:rPr lang="en-US" sz="1600" b="0" i="0" kern="0" smtClean="0">
                              <a:solidFill>
                                <a:schemeClr val="tx1"/>
                              </a:solidFill>
                              <a:latin typeface="Cambria Math"/>
                              <a:cs typeface="+mn-cs"/>
                            </a:rPr>
                            <m:t>area</m:t>
                          </m:r>
                          <m:r>
                            <a:rPr lang="en-US" sz="1600" b="0" i="0" kern="0" smtClean="0">
                              <a:solidFill>
                                <a:schemeClr val="tx1"/>
                              </a:solidFill>
                              <a:latin typeface="Cambria Math"/>
                              <a:cs typeface="+mn-cs"/>
                            </a:rPr>
                            <m:t> </m:t>
                          </m:r>
                          <m:r>
                            <m:rPr>
                              <m:sty m:val="p"/>
                            </m:rPr>
                            <a:rPr lang="en-US" sz="1600" b="0" i="0" kern="0" smtClean="0">
                              <a:solidFill>
                                <a:schemeClr val="tx1"/>
                              </a:solidFill>
                              <a:latin typeface="Cambria Math"/>
                              <a:cs typeface="+mn-cs"/>
                            </a:rPr>
                            <m:t>of</m:t>
                          </m:r>
                          <m:r>
                            <a:rPr lang="en-US" sz="1600" b="0" i="0" kern="0" smtClean="0">
                              <a:solidFill>
                                <a:schemeClr val="tx1"/>
                              </a:solidFill>
                              <a:latin typeface="Cambria Math"/>
                              <a:cs typeface="+mn-cs"/>
                            </a:rPr>
                            <m:t> </m:t>
                          </m:r>
                          <m:r>
                            <m:rPr>
                              <m:sty m:val="p"/>
                            </m:rPr>
                            <a:rPr lang="en-US" sz="1600" b="0" i="0" kern="0" smtClean="0">
                              <a:solidFill>
                                <a:schemeClr val="tx1"/>
                              </a:solidFill>
                              <a:latin typeface="Cambria Math"/>
                              <a:cs typeface="+mn-cs"/>
                            </a:rPr>
                            <m:t>Solvent</m:t>
                          </m:r>
                          <m:r>
                            <a:rPr lang="en-US" sz="1600" b="0" i="0" kern="0" smtClean="0">
                              <a:solidFill>
                                <a:schemeClr val="tx1"/>
                              </a:solidFill>
                              <a:latin typeface="Cambria Math"/>
                              <a:cs typeface="+mn-cs"/>
                            </a:rPr>
                            <m:t> </m:t>
                          </m:r>
                          <m:r>
                            <m:rPr>
                              <m:sty m:val="p"/>
                            </m:rPr>
                            <a:rPr lang="en-US" sz="1600" b="0" i="0" kern="0" smtClean="0">
                              <a:solidFill>
                                <a:schemeClr val="tx1"/>
                              </a:solidFill>
                              <a:latin typeface="Cambria Math"/>
                              <a:cs typeface="+mn-cs"/>
                            </a:rPr>
                            <m:t>in</m:t>
                          </m:r>
                          <m:r>
                            <a:rPr lang="en-US" sz="1600" b="0" i="0" kern="0" smtClean="0">
                              <a:solidFill>
                                <a:schemeClr val="tx1"/>
                              </a:solidFill>
                              <a:latin typeface="Cambria Math"/>
                              <a:cs typeface="+mn-cs"/>
                            </a:rPr>
                            <m:t> </m:t>
                          </m:r>
                          <m:sSub>
                            <m:sSubPr>
                              <m:ctrlPr>
                                <a:rPr lang="en-US" sz="1600" b="0" i="1" kern="0" smtClean="0">
                                  <a:solidFill>
                                    <a:schemeClr val="tx1"/>
                                  </a:solidFill>
                                  <a:latin typeface="Cambria Math"/>
                                  <a:cs typeface="+mn-cs"/>
                                </a:rPr>
                              </m:ctrlPr>
                            </m:sSubPr>
                            <m:e>
                              <m:r>
                                <a:rPr lang="en-US" sz="1600" b="0" i="1" kern="0" smtClean="0">
                                  <a:solidFill>
                                    <a:schemeClr val="tx1"/>
                                  </a:solidFill>
                                  <a:latin typeface="Cambria Math"/>
                                  <a:cs typeface="+mn-cs"/>
                                </a:rPr>
                                <m:t>𝑃</m:t>
                              </m:r>
                            </m:e>
                            <m:sub>
                              <m:r>
                                <a:rPr lang="en-US" sz="1600" b="0" i="1" kern="0" smtClean="0">
                                  <a:solidFill>
                                    <a:schemeClr val="tx1"/>
                                  </a:solidFill>
                                  <a:latin typeface="Cambria Math"/>
                                  <a:cs typeface="+mn-cs"/>
                                </a:rPr>
                                <m:t>𝑓𝑖𝑙𝑚</m:t>
                              </m:r>
                            </m:sub>
                          </m:sSub>
                        </m:num>
                        <m:den>
                          <m:r>
                            <m:rPr>
                              <m:sty m:val="p"/>
                            </m:rPr>
                            <a:rPr lang="en-US" sz="1600" b="0" i="0" kern="0" smtClean="0">
                              <a:solidFill>
                                <a:schemeClr val="tx1"/>
                              </a:solidFill>
                              <a:latin typeface="Cambria Math"/>
                              <a:cs typeface="+mn-cs"/>
                            </a:rPr>
                            <m:t>Width</m:t>
                          </m:r>
                          <m:r>
                            <a:rPr lang="en-US" sz="1600" b="0" i="0" kern="0" smtClean="0">
                              <a:solidFill>
                                <a:schemeClr val="tx1"/>
                              </a:solidFill>
                              <a:latin typeface="Cambria Math"/>
                              <a:cs typeface="+mn-cs"/>
                            </a:rPr>
                            <m:t> </m:t>
                          </m:r>
                          <m:r>
                            <m:rPr>
                              <m:sty m:val="p"/>
                            </m:rPr>
                            <a:rPr lang="en-US" sz="1600" b="0" i="0" kern="0" smtClean="0">
                              <a:solidFill>
                                <a:schemeClr val="tx1"/>
                              </a:solidFill>
                              <a:latin typeface="Cambria Math"/>
                              <a:cs typeface="+mn-cs"/>
                            </a:rPr>
                            <m:t>of</m:t>
                          </m:r>
                          <m:r>
                            <a:rPr lang="en-US" sz="1600" b="0" i="0" kern="0" smtClean="0">
                              <a:solidFill>
                                <a:schemeClr val="tx1"/>
                              </a:solidFill>
                              <a:latin typeface="Cambria Math"/>
                              <a:cs typeface="+mn-cs"/>
                            </a:rPr>
                            <m:t> </m:t>
                          </m:r>
                          <m:r>
                            <m:rPr>
                              <m:sty m:val="p"/>
                            </m:rPr>
                            <a:rPr lang="en-US" sz="1600" b="0" i="0" kern="0" smtClean="0">
                              <a:solidFill>
                                <a:schemeClr val="tx1"/>
                              </a:solidFill>
                              <a:latin typeface="Cambria Math"/>
                              <a:cs typeface="+mn-cs"/>
                            </a:rPr>
                            <m:t>plate</m:t>
                          </m:r>
                        </m:den>
                      </m:f>
                    </m:oMath>
                  </m:oMathPara>
                </a14:m>
                <a:endParaRPr lang="en-US" sz="1600" i="0" kern="0" dirty="0" smtClean="0">
                  <a:solidFill>
                    <a:schemeClr val="accent4"/>
                  </a:solidFill>
                  <a:cs typeface="+mn-cs"/>
                </a:endParaRPr>
              </a:p>
            </p:txBody>
          </p:sp>
        </mc:Choice>
        <mc:Fallback>
          <p:sp>
            <p:nvSpPr>
              <p:cNvPr id="5" name="TextBox 4"/>
              <p:cNvSpPr txBox="1">
                <a:spLocks noRot="1" noChangeAspect="1" noMove="1" noResize="1" noEditPoints="1" noAdjustHandles="1" noChangeArrowheads="1" noChangeShapeType="1" noTextEdit="1"/>
              </p:cNvSpPr>
              <p:nvPr/>
            </p:nvSpPr>
            <p:spPr bwMode="auto">
              <a:xfrm>
                <a:off x="5025250" y="5356789"/>
                <a:ext cx="3614158" cy="586812"/>
              </a:xfrm>
              <a:prstGeom prst="rect">
                <a:avLst/>
              </a:prstGeom>
              <a:blipFill rotWithShape="1">
                <a:blip r:embed="rId4" cstate="print"/>
                <a:stretch>
                  <a:fillRect/>
                </a:stretch>
              </a:blipFill>
              <a:ln w="25400">
                <a:solidFill>
                  <a:schemeClr val="accent4"/>
                </a:solidFill>
                <a:miter lim="800000"/>
                <a:headEnd/>
                <a:tailEnd/>
              </a:ln>
            </p:spPr>
            <p:txBody>
              <a:bodyPr/>
              <a:lstStyle/>
              <a:p>
                <a:r>
                  <a:rPr lang="en-US">
                    <a:noFill/>
                  </a:rPr>
                  <a:t> </a:t>
                </a:r>
              </a:p>
            </p:txBody>
          </p:sp>
        </mc:Fallback>
      </mc:AlternateContent>
      <p:grpSp>
        <p:nvGrpSpPr>
          <p:cNvPr id="20" name="Group 19"/>
          <p:cNvGrpSpPr/>
          <p:nvPr/>
        </p:nvGrpSpPr>
        <p:grpSpPr>
          <a:xfrm>
            <a:off x="4845060" y="914400"/>
            <a:ext cx="3924300" cy="1346775"/>
            <a:chOff x="4650377" y="802247"/>
            <a:chExt cx="3924300" cy="1346775"/>
          </a:xfrm>
        </p:grpSpPr>
        <p:grpSp>
          <p:nvGrpSpPr>
            <p:cNvPr id="12" name="Group 11"/>
            <p:cNvGrpSpPr/>
            <p:nvPr/>
          </p:nvGrpSpPr>
          <p:grpSpPr>
            <a:xfrm>
              <a:off x="4987209" y="1402206"/>
              <a:ext cx="3250637" cy="746816"/>
              <a:chOff x="5000625" y="2275564"/>
              <a:chExt cx="3250637" cy="746816"/>
            </a:xfrm>
          </p:grpSpPr>
          <p:grpSp>
            <p:nvGrpSpPr>
              <p:cNvPr id="13" name="Group 12"/>
              <p:cNvGrpSpPr/>
              <p:nvPr/>
            </p:nvGrpSpPr>
            <p:grpSpPr>
              <a:xfrm>
                <a:off x="5050862" y="2348940"/>
                <a:ext cx="3200400" cy="673440"/>
                <a:chOff x="4891852" y="910665"/>
                <a:chExt cx="3200400" cy="673440"/>
              </a:xfrm>
            </p:grpSpPr>
            <p:pic>
              <p:nvPicPr>
                <p:cNvPr id="15"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4891852" y="910665"/>
                  <a:ext cx="3200400" cy="3825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Rectangle 15"/>
                <p:cNvSpPr/>
                <p:nvPr/>
              </p:nvSpPr>
              <p:spPr>
                <a:xfrm>
                  <a:off x="5334672" y="925339"/>
                  <a:ext cx="2314761" cy="307777"/>
                </a:xfrm>
                <a:prstGeom prst="rect">
                  <a:avLst/>
                </a:prstGeom>
              </p:spPr>
              <p:txBody>
                <a:bodyPr wrap="square">
                  <a:spAutoFit/>
                </a:bodyPr>
                <a:lstStyle/>
                <a:p>
                  <a:pPr lvl="0" algn="ctr">
                    <a:spcBef>
                      <a:spcPts val="0"/>
                    </a:spcBef>
                  </a:pPr>
                  <a:r>
                    <a:rPr lang="en-US" sz="1400" i="0" kern="0" dirty="0" smtClean="0">
                      <a:solidFill>
                        <a:schemeClr val="bg1">
                          <a:lumMod val="95000"/>
                        </a:schemeClr>
                      </a:solidFill>
                      <a:latin typeface="Arial"/>
                    </a:rPr>
                    <a:t>Longitudinal Plane</a:t>
                  </a:r>
                  <a:endParaRPr lang="en-US" sz="1400" i="0" kern="0" baseline="-25000" dirty="0">
                    <a:solidFill>
                      <a:schemeClr val="bg1">
                        <a:lumMod val="95000"/>
                      </a:schemeClr>
                    </a:solidFill>
                    <a:latin typeface="Arial"/>
                  </a:endParaRPr>
                </a:p>
              </p:txBody>
            </p:sp>
            <p:cxnSp>
              <p:nvCxnSpPr>
                <p:cNvPr id="17" name="Straight Arrow Connector 16"/>
                <p:cNvCxnSpPr/>
                <p:nvPr/>
              </p:nvCxnSpPr>
              <p:spPr bwMode="auto">
                <a:xfrm>
                  <a:off x="5796727" y="1343025"/>
                  <a:ext cx="1390650" cy="0"/>
                </a:xfrm>
                <a:prstGeom prst="straightConnector1">
                  <a:avLst/>
                </a:prstGeom>
                <a:noFill/>
                <a:ln w="19050" cap="flat" cmpd="sng" algn="ctr">
                  <a:solidFill>
                    <a:schemeClr val="tx1"/>
                  </a:solidFill>
                  <a:prstDash val="solid"/>
                  <a:round/>
                  <a:headEnd type="none" w="med" len="med"/>
                  <a:tailEnd type="stealth" w="lg" len="lg"/>
                </a:ln>
                <a:effectLst/>
              </p:spPr>
            </p:cxnSp>
            <p:sp>
              <p:nvSpPr>
                <p:cNvPr id="18" name="Rectangle 17"/>
                <p:cNvSpPr/>
                <p:nvPr/>
              </p:nvSpPr>
              <p:spPr>
                <a:xfrm>
                  <a:off x="6078585" y="1309785"/>
                  <a:ext cx="826935" cy="274320"/>
                </a:xfrm>
                <a:prstGeom prst="rect">
                  <a:avLst/>
                </a:prstGeom>
              </p:spPr>
              <p:txBody>
                <a:bodyPr wrap="square">
                  <a:spAutoFit/>
                </a:bodyPr>
                <a:lstStyle/>
                <a:p>
                  <a:pPr lvl="0" algn="ctr">
                    <a:spcBef>
                      <a:spcPts val="0"/>
                    </a:spcBef>
                  </a:pPr>
                  <a:r>
                    <a:rPr lang="en-US" sz="1400" i="0" kern="0" dirty="0" smtClean="0">
                      <a:solidFill>
                        <a:schemeClr val="tx1"/>
                      </a:solidFill>
                      <a:latin typeface="Arial"/>
                    </a:rPr>
                    <a:t>Flow</a:t>
                  </a:r>
                  <a:endParaRPr lang="en-US" sz="1400" i="0" kern="0" baseline="-25000" dirty="0">
                    <a:solidFill>
                      <a:schemeClr val="tx1"/>
                    </a:solidFill>
                    <a:latin typeface="Arial"/>
                  </a:endParaRPr>
                </a:p>
              </p:txBody>
            </p:sp>
          </p:grpSp>
          <p:sp>
            <p:nvSpPr>
              <p:cNvPr id="14" name="Rounded Rectangle 13"/>
              <p:cNvSpPr/>
              <p:nvPr/>
            </p:nvSpPr>
            <p:spPr bwMode="auto">
              <a:xfrm>
                <a:off x="5000625" y="2275564"/>
                <a:ext cx="502920" cy="548640"/>
              </a:xfrm>
              <a:prstGeom prst="roundRect">
                <a:avLst/>
              </a:prstGeom>
              <a:noFill/>
              <a:ln w="19050" cap="flat" cmpd="sng" algn="ctr">
                <a:solidFill>
                  <a:srgbClr val="009900"/>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grpSp>
        <p:sp>
          <p:nvSpPr>
            <p:cNvPr id="19" name="TextBox 18"/>
            <p:cNvSpPr txBox="1"/>
            <p:nvPr/>
          </p:nvSpPr>
          <p:spPr bwMode="auto">
            <a:xfrm>
              <a:off x="4650377" y="802247"/>
              <a:ext cx="3924300" cy="584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ctr">
                <a:spcBef>
                  <a:spcPts val="0"/>
                </a:spcBef>
              </a:pPr>
              <a:r>
                <a:rPr lang="en-US" sz="1600" b="1" i="0" kern="0" dirty="0" smtClean="0">
                  <a:latin typeface="Calibri" panose="020F0502020204030204" pitchFamily="34" charset="0"/>
                </a:rPr>
                <a:t>Snapshot </a:t>
              </a:r>
              <a:r>
                <a:rPr lang="en-US" sz="1600" b="1" kern="0" dirty="0" smtClean="0">
                  <a:latin typeface="Calibri" panose="020F0502020204030204" pitchFamily="34" charset="0"/>
                </a:rPr>
                <a:t>of </a:t>
              </a:r>
              <a:r>
                <a:rPr lang="en-US" sz="1600" b="1" i="0" kern="0" dirty="0" smtClean="0">
                  <a:latin typeface="Calibri" panose="020F0502020204030204" pitchFamily="34" charset="0"/>
                </a:rPr>
                <a:t>liquid and gas distribution in the central </a:t>
              </a:r>
              <a:r>
                <a:rPr lang="en-US" sz="1600" b="1" i="0" kern="0" dirty="0" err="1" smtClean="0">
                  <a:latin typeface="Calibri" panose="020F0502020204030204" pitchFamily="34" charset="0"/>
                </a:rPr>
                <a:t>xz</a:t>
              </a:r>
              <a:r>
                <a:rPr lang="en-US" sz="1600" b="1" i="0" kern="0" dirty="0" smtClean="0">
                  <a:latin typeface="Calibri" panose="020F0502020204030204" pitchFamily="34" charset="0"/>
                </a:rPr>
                <a:t>-plane</a:t>
              </a:r>
            </a:p>
          </p:txBody>
        </p:sp>
      </p:grpSp>
      <p:grpSp>
        <p:nvGrpSpPr>
          <p:cNvPr id="3077" name="Group 3076"/>
          <p:cNvGrpSpPr/>
          <p:nvPr/>
        </p:nvGrpSpPr>
        <p:grpSpPr>
          <a:xfrm>
            <a:off x="164299" y="2109553"/>
            <a:ext cx="4126708" cy="3376847"/>
            <a:chOff x="59524" y="1426665"/>
            <a:chExt cx="4126708" cy="3376847"/>
          </a:xfrm>
        </p:grpSpPr>
        <p:pic>
          <p:nvPicPr>
            <p:cNvPr id="3074" name="Picture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a:stretch/>
          </p:blipFill>
          <p:spPr bwMode="auto">
            <a:xfrm>
              <a:off x="406987" y="1575898"/>
              <a:ext cx="735089" cy="27832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076" name="Group 3075"/>
            <p:cNvGrpSpPr/>
            <p:nvPr/>
          </p:nvGrpSpPr>
          <p:grpSpPr>
            <a:xfrm>
              <a:off x="1257294" y="1426665"/>
              <a:ext cx="2928938" cy="2932469"/>
              <a:chOff x="1276348" y="1644144"/>
              <a:chExt cx="2928938" cy="2932469"/>
            </a:xfrm>
          </p:grpSpPr>
          <p:pic>
            <p:nvPicPr>
              <p:cNvPr id="22" name="Picture 2"/>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t="10851" b="11020"/>
              <a:stretch/>
            </p:blipFill>
            <p:spPr bwMode="auto">
              <a:xfrm>
                <a:off x="1276348" y="1644144"/>
                <a:ext cx="2743200" cy="29324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075" name="Group 3074"/>
              <p:cNvGrpSpPr/>
              <p:nvPr/>
            </p:nvGrpSpPr>
            <p:grpSpPr>
              <a:xfrm>
                <a:off x="1504950" y="1667001"/>
                <a:ext cx="2700336" cy="2909612"/>
                <a:chOff x="1504950" y="1667001"/>
                <a:chExt cx="2700336" cy="2909612"/>
              </a:xfrm>
            </p:grpSpPr>
            <p:cxnSp>
              <p:nvCxnSpPr>
                <p:cNvPr id="25" name="Straight Connector 24"/>
                <p:cNvCxnSpPr/>
                <p:nvPr/>
              </p:nvCxnSpPr>
              <p:spPr bwMode="auto">
                <a:xfrm flipV="1">
                  <a:off x="3967159" y="4222995"/>
                  <a:ext cx="238127" cy="153712"/>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2386007" y="4422901"/>
                  <a:ext cx="238127" cy="153712"/>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504950" y="1869842"/>
                  <a:ext cx="1109659" cy="2564751"/>
                </a:xfrm>
                <a:prstGeom prst="line">
                  <a:avLst/>
                </a:prstGeom>
                <a:no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3076577" y="1667001"/>
                  <a:ext cx="1109659" cy="2564751"/>
                </a:xfrm>
                <a:prstGeom prst="line">
                  <a:avLst/>
                </a:prstGeom>
                <a:no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2624134" y="4222995"/>
                  <a:ext cx="1581152" cy="205141"/>
                </a:xfrm>
                <a:prstGeom prst="line">
                  <a:avLst/>
                </a:prstGeom>
                <a:noFill/>
                <a:ln w="12700" cap="flat" cmpd="sng" algn="ctr">
                  <a:solidFill>
                    <a:schemeClr val="tx1"/>
                  </a:solidFill>
                  <a:prstDash val="solid"/>
                  <a:round/>
                  <a:headEnd type="none" w="med" len="med"/>
                  <a:tailEnd type="none" w="med" len="med"/>
                </a:ln>
                <a:effectLst/>
              </p:spPr>
            </p:cxnSp>
          </p:grpSp>
        </p:grpSp>
        <p:sp>
          <p:nvSpPr>
            <p:cNvPr id="37" name="TextBox 36"/>
            <p:cNvSpPr txBox="1"/>
            <p:nvPr/>
          </p:nvSpPr>
          <p:spPr bwMode="auto">
            <a:xfrm>
              <a:off x="59524" y="4457390"/>
              <a:ext cx="1426371" cy="3461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400" b="1" i="0" kern="0" dirty="0" smtClean="0">
                  <a:latin typeface="Calibri" panose="020F0502020204030204" pitchFamily="34" charset="0"/>
                  <a:cs typeface="+mn-cs"/>
                </a:rPr>
                <a:t>Volume Fraction of Water</a:t>
              </a:r>
            </a:p>
          </p:txBody>
        </p:sp>
      </p:grpSp>
      <p:sp>
        <p:nvSpPr>
          <p:cNvPr id="39" name="TextBox 38"/>
          <p:cNvSpPr txBox="1"/>
          <p:nvPr/>
        </p:nvSpPr>
        <p:spPr bwMode="auto">
          <a:xfrm>
            <a:off x="314325" y="819953"/>
            <a:ext cx="3402801" cy="82419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nSpc>
                <a:spcPct val="150000"/>
              </a:lnSpc>
              <a:spcBef>
                <a:spcPts val="0"/>
              </a:spcBef>
            </a:pPr>
            <a:r>
              <a:rPr lang="en-US" sz="2000" b="1" i="0" kern="0" dirty="0" smtClean="0">
                <a:latin typeface="Calibri" pitchFamily="34" charset="0"/>
                <a:cs typeface="+mn-cs"/>
              </a:rPr>
              <a:t>Fixed Q = 1.053</a:t>
            </a:r>
            <a:r>
              <a:rPr lang="en-US" sz="2000" b="1" i="0" kern="0" dirty="0" smtClean="0">
                <a:latin typeface="Calibri" pitchFamily="34" charset="0"/>
                <a:cs typeface="+mn-cs"/>
                <a:sym typeface="Symbol"/>
              </a:rPr>
              <a:t></a:t>
            </a:r>
            <a:r>
              <a:rPr lang="en-US" sz="2000" b="1" i="0" kern="0" dirty="0" smtClean="0">
                <a:latin typeface="Calibri" pitchFamily="34" charset="0"/>
                <a:cs typeface="+mn-cs"/>
              </a:rPr>
              <a:t>10</a:t>
            </a:r>
            <a:r>
              <a:rPr lang="en-US" sz="2000" b="1" i="0" kern="0" baseline="30000" dirty="0" smtClean="0">
                <a:latin typeface="Calibri" pitchFamily="34" charset="0"/>
                <a:cs typeface="+mn-cs"/>
              </a:rPr>
              <a:t>-5</a:t>
            </a:r>
            <a:r>
              <a:rPr lang="en-US" sz="2000" b="1" i="0" kern="0" dirty="0" smtClean="0">
                <a:latin typeface="Calibri" pitchFamily="34" charset="0"/>
                <a:cs typeface="+mn-cs"/>
              </a:rPr>
              <a:t> m</a:t>
            </a:r>
            <a:r>
              <a:rPr lang="en-US" sz="2000" b="1" i="0" kern="0" baseline="30000" dirty="0" smtClean="0">
                <a:latin typeface="Calibri" pitchFamily="34" charset="0"/>
                <a:cs typeface="+mn-cs"/>
              </a:rPr>
              <a:t>3</a:t>
            </a:r>
            <a:r>
              <a:rPr lang="en-US" sz="2000" b="1" i="0" kern="0" dirty="0" smtClean="0">
                <a:latin typeface="Calibri" pitchFamily="34" charset="0"/>
                <a:cs typeface="+mn-cs"/>
              </a:rPr>
              <a:t>/s</a:t>
            </a:r>
          </a:p>
          <a:p>
            <a:pPr>
              <a:lnSpc>
                <a:spcPct val="150000"/>
              </a:lnSpc>
              <a:spcBef>
                <a:spcPts val="0"/>
              </a:spcBef>
            </a:pPr>
            <a:r>
              <a:rPr lang="en-US" sz="2000" b="1" i="0" kern="0" dirty="0" smtClean="0">
                <a:latin typeface="Calibri" pitchFamily="34" charset="0"/>
                <a:cs typeface="+mn-cs"/>
              </a:rPr>
              <a:t>To yield fully wetted plate</a:t>
            </a:r>
          </a:p>
        </p:txBody>
      </p:sp>
      <p:sp>
        <p:nvSpPr>
          <p:cNvPr id="40" name="Right Arrow 39"/>
          <p:cNvSpPr/>
          <p:nvPr/>
        </p:nvSpPr>
        <p:spPr bwMode="auto">
          <a:xfrm rot="3968210">
            <a:off x="2412202" y="3550821"/>
            <a:ext cx="914400" cy="186296"/>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363956138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5" name="TextBox 34"/>
              <p:cNvSpPr txBox="1"/>
              <p:nvPr/>
            </p:nvSpPr>
            <p:spPr bwMode="auto">
              <a:xfrm>
                <a:off x="6773023" y="5858660"/>
                <a:ext cx="1905000" cy="447091"/>
              </a:xfrm>
              <a:prstGeom prst="rect">
                <a:avLst/>
              </a:prstGeom>
              <a:noFill/>
              <a:ln w="25400">
                <a:solidFill>
                  <a:schemeClr val="accent4"/>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
                    </m:oMathParaPr>
                    <m:oMath xmlns:m="http://schemas.openxmlformats.org/officeDocument/2006/math">
                      <m:r>
                        <a:rPr lang="en-US" sz="2000" b="1" i="1" kern="0" smtClean="0">
                          <a:solidFill>
                            <a:schemeClr val="tx1"/>
                          </a:solidFill>
                          <a:latin typeface="Cambria Math"/>
                          <a:ea typeface="Cambria Math"/>
                          <a:cs typeface="+mn-cs"/>
                        </a:rPr>
                        <m:t>𝜹</m:t>
                      </m:r>
                      <m:r>
                        <a:rPr lang="en-US" sz="2000" b="1" i="1" kern="0" smtClean="0">
                          <a:solidFill>
                            <a:schemeClr val="tx1"/>
                          </a:solidFill>
                          <a:latin typeface="Cambria Math"/>
                          <a:ea typeface="Cambria Math"/>
                          <a:cs typeface="+mn-cs"/>
                        </a:rPr>
                        <m:t>~</m:t>
                      </m:r>
                      <m:f>
                        <m:fPr>
                          <m:type m:val="lin"/>
                          <m:ctrlPr>
                            <a:rPr lang="en-US" sz="2000" b="1" i="1" kern="0" smtClean="0">
                              <a:solidFill>
                                <a:schemeClr val="tx1"/>
                              </a:solidFill>
                              <a:latin typeface="Cambria Math"/>
                              <a:ea typeface="Cambria Math"/>
                              <a:cs typeface="+mn-cs"/>
                            </a:rPr>
                          </m:ctrlPr>
                        </m:fPr>
                        <m:num>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𝑸</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𝟑</m:t>
                              </m:r>
                            </m:sup>
                          </m:sSup>
                        </m:num>
                        <m:den>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𝑲𝒂</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𝟒</m:t>
                              </m:r>
                            </m:sup>
                          </m:sSup>
                        </m:den>
                      </m:f>
                    </m:oMath>
                  </m:oMathPara>
                </a14:m>
                <a:endParaRPr lang="en-US" sz="2000" b="1" i="0" kern="0" dirty="0" smtClean="0">
                  <a:solidFill>
                    <a:schemeClr val="tx1"/>
                  </a:solidFill>
                  <a:latin typeface="+mn-lt"/>
                  <a:cs typeface="+mn-cs"/>
                </a:endParaRPr>
              </a:p>
            </p:txBody>
          </p:sp>
        </mc:Choice>
        <mc:Fallback>
          <p:sp>
            <p:nvSpPr>
              <p:cNvPr id="35" name="TextBox 34"/>
              <p:cNvSpPr txBox="1">
                <a:spLocks noRot="1" noChangeAspect="1" noMove="1" noResize="1" noEditPoints="1" noAdjustHandles="1" noChangeArrowheads="1" noChangeShapeType="1" noTextEdit="1"/>
              </p:cNvSpPr>
              <p:nvPr/>
            </p:nvSpPr>
            <p:spPr bwMode="auto">
              <a:xfrm>
                <a:off x="6773023" y="5858660"/>
                <a:ext cx="1905000" cy="447091"/>
              </a:xfrm>
              <a:prstGeom prst="rect">
                <a:avLst/>
              </a:prstGeom>
              <a:blipFill rotWithShape="1">
                <a:blip r:embed="rId3" cstate="print"/>
                <a:stretch>
                  <a:fillRect t="-94805" r="-631" b="-142857"/>
                </a:stretch>
              </a:blipFill>
              <a:ln w="25400">
                <a:solidFill>
                  <a:schemeClr val="accent4"/>
                </a:solidFill>
                <a:miter lim="800000"/>
                <a:headEnd/>
                <a:tailEnd/>
              </a:ln>
            </p:spPr>
            <p:txBody>
              <a:bodyPr/>
              <a:lstStyle/>
              <a:p>
                <a:r>
                  <a:rPr lang="en-US">
                    <a:noFill/>
                  </a:rPr>
                  <a:t> </a:t>
                </a:r>
              </a:p>
            </p:txBody>
          </p:sp>
        </mc:Fallback>
      </mc:AlternateContent>
      <p:sp>
        <p:nvSpPr>
          <p:cNvPr id="18" name="Title 17"/>
          <p:cNvSpPr>
            <a:spLocks noGrp="1"/>
          </p:cNvSpPr>
          <p:nvPr>
            <p:ph type="title"/>
          </p:nvPr>
        </p:nvSpPr>
        <p:spPr/>
        <p:txBody>
          <a:bodyPr/>
          <a:lstStyle/>
          <a:p>
            <a:r>
              <a:rPr lang="en-US" dirty="0" smtClean="0"/>
              <a:t>Film Thickness for Fully Wetted Plate</a:t>
            </a:r>
            <a:endParaRPr lang="en-US" dirty="0"/>
          </a:p>
        </p:txBody>
      </p:sp>
      <p:sp>
        <p:nvSpPr>
          <p:cNvPr id="7" name="Text Placeholder 6"/>
          <p:cNvSpPr>
            <a:spLocks noGrp="1"/>
          </p:cNvSpPr>
          <p:nvPr>
            <p:ph type="body" sz="quarter" idx="11"/>
          </p:nvPr>
        </p:nvSpPr>
        <p:spPr/>
        <p:txBody>
          <a:bodyPr/>
          <a:lstStyle/>
          <a:p>
            <a:endParaRPr lang="en-US"/>
          </a:p>
        </p:txBody>
      </p:sp>
      <p:sp>
        <p:nvSpPr>
          <p:cNvPr id="37" name="TextBox 36"/>
          <p:cNvSpPr txBox="1"/>
          <p:nvPr/>
        </p:nvSpPr>
        <p:spPr>
          <a:xfrm>
            <a:off x="5560671" y="5897539"/>
            <a:ext cx="1139223" cy="369332"/>
          </a:xfrm>
          <a:prstGeom prst="rect">
            <a:avLst/>
          </a:prstGeom>
          <a:noFill/>
        </p:spPr>
        <p:txBody>
          <a:bodyPr wrap="none" rtlCol="0">
            <a:spAutoFit/>
          </a:bodyPr>
          <a:lstStyle/>
          <a:p>
            <a:r>
              <a:rPr lang="en-US" b="1" dirty="0" smtClean="0"/>
              <a:t>Flow rate:</a:t>
            </a:r>
            <a:endParaRPr lang="en-US" b="1" dirty="0"/>
          </a:p>
        </p:txBody>
      </p:sp>
      <p:sp>
        <p:nvSpPr>
          <p:cNvPr id="38" name="Rectangle 37"/>
          <p:cNvSpPr/>
          <p:nvPr/>
        </p:nvSpPr>
        <p:spPr>
          <a:xfrm>
            <a:off x="2658763" y="533400"/>
            <a:ext cx="3797899" cy="461665"/>
          </a:xfrm>
          <a:prstGeom prst="rect">
            <a:avLst/>
          </a:prstGeom>
        </p:spPr>
        <p:txBody>
          <a:bodyPr wrap="none">
            <a:spAutoFit/>
          </a:bodyPr>
          <a:lstStyle/>
          <a:p>
            <a:pPr algn="ctr"/>
            <a:r>
              <a:rPr lang="en-US" sz="2400" b="1" dirty="0" smtClean="0">
                <a:solidFill>
                  <a:srgbClr val="003399"/>
                </a:solidFill>
              </a:rPr>
              <a:t>Impact of solvent properties</a:t>
            </a:r>
            <a:endParaRPr lang="en-US" sz="2400" b="1" dirty="0">
              <a:solidFill>
                <a:srgbClr val="003399"/>
              </a:solidFill>
            </a:endParaRPr>
          </a:p>
        </p:txBody>
      </p:sp>
      <p:sp>
        <p:nvSpPr>
          <p:cNvPr id="20" name="TextBox 19"/>
          <p:cNvSpPr txBox="1"/>
          <p:nvPr/>
        </p:nvSpPr>
        <p:spPr bwMode="auto">
          <a:xfrm>
            <a:off x="310923" y="5467492"/>
            <a:ext cx="4105275"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2000" b="1" i="0" kern="0" dirty="0" smtClean="0">
                <a:solidFill>
                  <a:schemeClr val="accent4"/>
                </a:solidFill>
                <a:latin typeface="Calibri" panose="020F0502020204030204" pitchFamily="34" charset="0"/>
                <a:cs typeface="+mn-cs"/>
              </a:rPr>
              <a:t>Excellent agreement with </a:t>
            </a:r>
            <a:r>
              <a:rPr lang="en-US" sz="2000" b="1" i="0" kern="0" dirty="0" err="1" smtClean="0">
                <a:solidFill>
                  <a:schemeClr val="accent4"/>
                </a:solidFill>
                <a:latin typeface="Calibri" panose="020F0502020204030204" pitchFamily="34" charset="0"/>
                <a:cs typeface="+mn-cs"/>
              </a:rPr>
              <a:t>Nusselt</a:t>
            </a:r>
            <a:r>
              <a:rPr lang="en-US" sz="2000" b="1" i="0" kern="0" dirty="0" smtClean="0">
                <a:solidFill>
                  <a:schemeClr val="accent4"/>
                </a:solidFill>
                <a:latin typeface="Calibri" panose="020F0502020204030204" pitchFamily="34" charset="0"/>
                <a:cs typeface="+mn-cs"/>
              </a:rPr>
              <a:t> theory</a:t>
            </a:r>
          </a:p>
        </p:txBody>
      </p:sp>
      <p:pic>
        <p:nvPicPr>
          <p:cNvPr id="21" name="Picture 20" descr="C:\Users\Singhr\Desktop\unscalled.wmf"/>
          <p:cNvPicPr>
            <a:picLocks noChangeAspect="1"/>
          </p:cNvPicPr>
          <p:nvPr/>
        </p:nvPicPr>
        <p:blipFill rotWithShape="1">
          <a:blip r:embed="rId4" cstate="print">
            <a:extLst>
              <a:ext uri="{28A0092B-C50C-407E-A947-70E740481C1C}">
                <a14:useLocalDpi xmlns="" xmlns:a14="http://schemas.microsoft.com/office/drawing/2010/main" val="0"/>
              </a:ext>
            </a:extLst>
          </a:blip>
          <a:srcRect l="4954" t="11597" r="9772" b="4669"/>
          <a:stretch/>
        </p:blipFill>
        <p:spPr bwMode="auto">
          <a:xfrm>
            <a:off x="310923" y="2095602"/>
            <a:ext cx="3657600" cy="3202254"/>
          </a:xfrm>
          <a:prstGeom prst="rect">
            <a:avLst/>
          </a:prstGeom>
          <a:noFill/>
          <a:ln>
            <a:noFill/>
          </a:ln>
          <a:extLst>
            <a:ext uri="{53640926-AAD7-44D8-BBD7-CCE9431645EC}">
              <a14:shadowObscured xmlns="" xmlns:a14="http://schemas.microsoft.com/office/drawing/2010/main"/>
            </a:ext>
          </a:extLst>
        </p:spPr>
      </p:pic>
      <p:pic>
        <p:nvPicPr>
          <p:cNvPr id="26" name="Picture 25" descr="C:\Users\Singhr\Desktop\scalled-11.wmf"/>
          <p:cNvPicPr>
            <a:picLocks noChangeAspect="1"/>
          </p:cNvPicPr>
          <p:nvPr/>
        </p:nvPicPr>
        <p:blipFill rotWithShape="1">
          <a:blip r:embed="rId5" cstate="print">
            <a:extLst>
              <a:ext uri="{28A0092B-C50C-407E-A947-70E740481C1C}">
                <a14:useLocalDpi xmlns="" xmlns:a14="http://schemas.microsoft.com/office/drawing/2010/main"/>
              </a:ext>
            </a:extLst>
          </a:blip>
          <a:srcRect l="6195" t="11373" r="11305" b="4498"/>
          <a:stretch/>
        </p:blipFill>
        <p:spPr bwMode="auto">
          <a:xfrm>
            <a:off x="5077638" y="2095602"/>
            <a:ext cx="3657600" cy="3311704"/>
          </a:xfrm>
          <a:prstGeom prst="rect">
            <a:avLst/>
          </a:prstGeom>
          <a:noFill/>
          <a:ln>
            <a:noFill/>
          </a:ln>
          <a:extLst>
            <a:ext uri="{53640926-AAD7-44D8-BBD7-CCE9431645EC}">
              <a14:shadowObscured xmlns="" xmlns:a14="http://schemas.microsoft.com/office/drawing/2010/main"/>
            </a:ext>
          </a:extLst>
        </p:spPr>
      </p:pic>
      <p:sp>
        <p:nvSpPr>
          <p:cNvPr id="27" name="TextBox 26"/>
          <p:cNvSpPr txBox="1"/>
          <p:nvPr/>
        </p:nvSpPr>
        <p:spPr bwMode="auto">
          <a:xfrm>
            <a:off x="318180" y="1235428"/>
            <a:ext cx="4335543"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spcBef>
                <a:spcPts val="600"/>
              </a:spcBef>
              <a:buFont typeface="Wingdings" panose="05000000000000000000" pitchFamily="2" charset="2"/>
              <a:buChar char="§"/>
            </a:pPr>
            <a:r>
              <a:rPr lang="en-US" sz="2000" b="1" kern="0" dirty="0" smtClean="0">
                <a:solidFill>
                  <a:schemeClr val="accent4"/>
                </a:solidFill>
                <a:latin typeface="Calibri" panose="020F0502020204030204" pitchFamily="34" charset="0"/>
                <a:sym typeface="Symbol"/>
              </a:rPr>
              <a:t> </a:t>
            </a:r>
            <a:r>
              <a:rPr lang="en-US" sz="2000" b="1" kern="0" dirty="0">
                <a:solidFill>
                  <a:schemeClr val="accent4"/>
                </a:solidFill>
                <a:latin typeface="Calibri" panose="020F0502020204030204" pitchFamily="34" charset="0"/>
              </a:rPr>
              <a:t>decreases with </a:t>
            </a:r>
            <a:r>
              <a:rPr lang="en-US" sz="2000" b="1" kern="0" dirty="0" smtClean="0">
                <a:solidFill>
                  <a:schemeClr val="accent4"/>
                </a:solidFill>
                <a:latin typeface="Calibri" panose="020F0502020204030204" pitchFamily="34" charset="0"/>
              </a:rPr>
              <a:t>increase </a:t>
            </a:r>
            <a:r>
              <a:rPr lang="en-US" sz="2000" b="1" kern="0" dirty="0" err="1" smtClean="0">
                <a:solidFill>
                  <a:schemeClr val="accent4"/>
                </a:solidFill>
                <a:latin typeface="Calibri" panose="020F0502020204030204" pitchFamily="34" charset="0"/>
              </a:rPr>
              <a:t>Ka</a:t>
            </a:r>
            <a:endParaRPr lang="en-US" sz="2000" b="1" i="0" kern="0" dirty="0" smtClean="0">
              <a:solidFill>
                <a:schemeClr val="accent4"/>
              </a:solidFill>
              <a:latin typeface="Calibri" panose="020F0502020204030204" pitchFamily="34" charset="0"/>
            </a:endParaRPr>
          </a:p>
        </p:txBody>
      </p:sp>
      <p:cxnSp>
        <p:nvCxnSpPr>
          <p:cNvPr id="3" name="Straight Arrow Connector 2"/>
          <p:cNvCxnSpPr/>
          <p:nvPr/>
        </p:nvCxnSpPr>
        <p:spPr>
          <a:xfrm flipH="1">
            <a:off x="914400" y="4935210"/>
            <a:ext cx="2667000"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29886" y="4671674"/>
            <a:ext cx="1619674" cy="307777"/>
          </a:xfrm>
          <a:prstGeom prst="rect">
            <a:avLst/>
          </a:prstGeom>
          <a:noFill/>
        </p:spPr>
        <p:txBody>
          <a:bodyPr wrap="none" rtlCol="0">
            <a:spAutoFit/>
          </a:bodyPr>
          <a:lstStyle/>
          <a:p>
            <a:r>
              <a:rPr lang="en-US" sz="1400" b="1" dirty="0" smtClean="0"/>
              <a:t>Increasing viscosity</a:t>
            </a:r>
            <a:endParaRPr lang="en-US" sz="1400" b="1" dirty="0"/>
          </a:p>
        </p:txBody>
      </p:sp>
      <mc:AlternateContent xmlns:mc="http://schemas.openxmlformats.org/markup-compatibility/2006">
        <mc:Choice xmlns="" xmlns:a14="http://schemas.microsoft.com/office/drawing/2010/main" Requires="a14">
          <p:sp>
            <p:nvSpPr>
              <p:cNvPr id="5" name="TextBox 4"/>
              <p:cNvSpPr txBox="1"/>
              <p:nvPr/>
            </p:nvSpPr>
            <p:spPr bwMode="auto">
              <a:xfrm>
                <a:off x="6679247" y="4246397"/>
                <a:ext cx="1570848" cy="384228"/>
              </a:xfrm>
              <a:prstGeom prst="rect">
                <a:avLst/>
              </a:prstGeom>
              <a:noFill/>
              <a:ln w="25400">
                <a:solidFill>
                  <a:schemeClr val="accent4"/>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kern="0" smtClean="0">
                          <a:solidFill>
                            <a:schemeClr val="tx1"/>
                          </a:solidFill>
                          <a:latin typeface="Cambria Math"/>
                          <a:ea typeface="Cambria Math"/>
                          <a:cs typeface="+mn-cs"/>
                        </a:rPr>
                        <m:t>𝜹</m:t>
                      </m:r>
                      <m:r>
                        <a:rPr lang="en-US" sz="2000" b="1" i="1" kern="0" smtClean="0">
                          <a:solidFill>
                            <a:schemeClr val="tx1"/>
                          </a:solidFill>
                          <a:latin typeface="Cambria Math"/>
                          <a:ea typeface="Cambria Math"/>
                          <a:cs typeface="+mn-cs"/>
                        </a:rPr>
                        <m:t>~</m:t>
                      </m:r>
                      <m:f>
                        <m:fPr>
                          <m:type m:val="lin"/>
                          <m:ctrlPr>
                            <a:rPr lang="en-US" sz="2000" b="1" i="1" kern="0" smtClean="0">
                              <a:solidFill>
                                <a:schemeClr val="tx1"/>
                              </a:solidFill>
                              <a:latin typeface="Cambria Math"/>
                              <a:ea typeface="Cambria Math"/>
                              <a:cs typeface="+mn-cs"/>
                            </a:rPr>
                          </m:ctrlPr>
                        </m:fPr>
                        <m:num>
                          <m:r>
                            <a:rPr lang="en-US" sz="2000" b="1" i="1" kern="0" smtClean="0">
                              <a:solidFill>
                                <a:schemeClr val="tx1"/>
                              </a:solidFill>
                              <a:latin typeface="Cambria Math"/>
                              <a:ea typeface="Cambria Math"/>
                              <a:cs typeface="+mn-cs"/>
                            </a:rPr>
                            <m:t>𝟏</m:t>
                          </m:r>
                        </m:num>
                        <m:den>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𝑲𝒂</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𝟒</m:t>
                              </m:r>
                            </m:sup>
                          </m:sSup>
                        </m:den>
                      </m:f>
                    </m:oMath>
                  </m:oMathPara>
                </a14:m>
                <a:endParaRPr lang="en-US" sz="2000" b="1" i="0" kern="0" dirty="0" smtClean="0">
                  <a:solidFill>
                    <a:schemeClr val="tx1"/>
                  </a:solidFill>
                  <a:latin typeface="+mn-lt"/>
                  <a:cs typeface="+mn-cs"/>
                </a:endParaRPr>
              </a:p>
            </p:txBody>
          </p:sp>
        </mc:Choice>
        <mc:Fallback>
          <p:sp>
            <p:nvSpPr>
              <p:cNvPr id="5" name="TextBox 4"/>
              <p:cNvSpPr txBox="1">
                <a:spLocks noRot="1" noChangeAspect="1" noMove="1" noResize="1" noEditPoints="1" noAdjustHandles="1" noChangeArrowheads="1" noChangeShapeType="1" noTextEdit="1"/>
              </p:cNvSpPr>
              <p:nvPr/>
            </p:nvSpPr>
            <p:spPr bwMode="auto">
              <a:xfrm>
                <a:off x="6679247" y="4246397"/>
                <a:ext cx="1570848" cy="384228"/>
              </a:xfrm>
              <a:prstGeom prst="rect">
                <a:avLst/>
              </a:prstGeom>
              <a:blipFill rotWithShape="1">
                <a:blip r:embed="rId6" cstate="print"/>
                <a:stretch>
                  <a:fillRect t="-108955" b="-179104"/>
                </a:stretch>
              </a:blipFill>
              <a:ln w="25400">
                <a:solidFill>
                  <a:schemeClr val="accent4"/>
                </a:solidFill>
                <a:miter lim="800000"/>
                <a:headEnd/>
                <a:tailEnd/>
              </a:ln>
            </p:spPr>
            <p:txBody>
              <a:bodyPr/>
              <a:lstStyle/>
              <a:p>
                <a:r>
                  <a:rPr lang="en-US">
                    <a:noFill/>
                  </a:rPr>
                  <a:t> </a:t>
                </a:r>
              </a:p>
            </p:txBody>
          </p:sp>
        </mc:Fallback>
      </mc:AlternateContent>
    </p:spTree>
    <p:extLst>
      <p:ext uri="{BB962C8B-B14F-4D97-AF65-F5344CB8AC3E}">
        <p14:creationId xmlns="" xmlns:p14="http://schemas.microsoft.com/office/powerpoint/2010/main" val="197669200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9833" y="1124514"/>
            <a:ext cx="6096000" cy="1457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6" name="Group 5"/>
          <p:cNvGrpSpPr/>
          <p:nvPr/>
        </p:nvGrpSpPr>
        <p:grpSpPr>
          <a:xfrm>
            <a:off x="4709658" y="2481942"/>
            <a:ext cx="4343400" cy="3966030"/>
            <a:chOff x="4709658" y="2481942"/>
            <a:chExt cx="4343400" cy="3966030"/>
          </a:xfrm>
        </p:grpSpPr>
        <p:pic>
          <p:nvPicPr>
            <p:cNvPr id="5" name="Picture 4" descr="C:\Rajesh\Paper\NETL\Film\Results\Contact Angle\Full Plate\thickness.wmf"/>
            <p:cNvPicPr>
              <a:picLocks noChangeAspect="1"/>
            </p:cNvPicPr>
            <p:nvPr/>
          </p:nvPicPr>
          <p:blipFill rotWithShape="1">
            <a:blip r:embed="rId4" cstate="print">
              <a:extLst>
                <a:ext uri="{28A0092B-C50C-407E-A947-70E740481C1C}">
                  <a14:useLocalDpi xmlns="" xmlns:a14="http://schemas.microsoft.com/office/drawing/2010/main" val="0"/>
                </a:ext>
              </a:extLst>
            </a:blip>
            <a:srcRect l="4793" t="9967" r="9949" b="4412"/>
            <a:stretch/>
          </p:blipFill>
          <p:spPr bwMode="auto">
            <a:xfrm>
              <a:off x="4709658" y="2481942"/>
              <a:ext cx="4343400" cy="3871758"/>
            </a:xfrm>
            <a:prstGeom prst="rect">
              <a:avLst/>
            </a:prstGeom>
            <a:noFill/>
            <a:ln>
              <a:noFill/>
            </a:ln>
            <a:extLst>
              <a:ext uri="{53640926-AAD7-44D8-BBD7-CCE9431645EC}">
                <a14:shadowObscured xmlns="" xmlns:a14="http://schemas.microsoft.com/office/drawing/2010/main"/>
              </a:ext>
            </a:extLst>
          </p:spPr>
        </p:pic>
        <p:sp>
          <p:nvSpPr>
            <p:cNvPr id="2" name="TextBox 1"/>
            <p:cNvSpPr txBox="1"/>
            <p:nvPr/>
          </p:nvSpPr>
          <p:spPr>
            <a:xfrm>
              <a:off x="6688964" y="6078640"/>
              <a:ext cx="702436" cy="369332"/>
            </a:xfrm>
            <a:prstGeom prst="rect">
              <a:avLst/>
            </a:prstGeom>
            <a:solidFill>
              <a:schemeClr val="bg1"/>
            </a:solidFill>
          </p:spPr>
          <p:txBody>
            <a:bodyPr wrap="none" rtlCol="0">
              <a:spAutoFit/>
            </a:bodyPr>
            <a:lstStyle/>
            <a:p>
              <a:r>
                <a:rPr lang="en-US" b="1" i="1" dirty="0" smtClean="0">
                  <a:latin typeface="Times New Roman" panose="02020603050405020304" pitchFamily="18" charset="0"/>
                  <a:ea typeface="Cambria Math" panose="02040503050406030204" pitchFamily="18" charset="0"/>
                  <a:cs typeface="Times New Roman" panose="02020603050405020304" pitchFamily="18" charset="0"/>
                </a:rPr>
                <a:t>Ka</a:t>
              </a:r>
              <a:r>
                <a:rPr lang="en-US" i="1" baseline="30000" dirty="0" smtClean="0">
                  <a:latin typeface="Times New Roman" panose="02020603050405020304" pitchFamily="18" charset="0"/>
                  <a:ea typeface="Cambria Math" panose="02040503050406030204" pitchFamily="18" charset="0"/>
                  <a:cs typeface="Times New Roman" panose="02020603050405020304" pitchFamily="18" charset="0"/>
                </a:rPr>
                <a:t>-1/4</a:t>
              </a:r>
              <a:endParaRPr lang="en-US" i="1" baseline="30000" dirty="0">
                <a:latin typeface="Times New Roman" panose="02020603050405020304" pitchFamily="18" charset="0"/>
                <a:ea typeface="Cambria Math" panose="02040503050406030204" pitchFamily="18" charset="0"/>
                <a:cs typeface="Times New Roman" panose="02020603050405020304" pitchFamily="18" charset="0"/>
              </a:endParaRPr>
            </a:p>
          </p:txBody>
        </p:sp>
      </p:grpSp>
      <p:sp>
        <p:nvSpPr>
          <p:cNvPr id="4" name="Title 3"/>
          <p:cNvSpPr>
            <a:spLocks noGrp="1"/>
          </p:cNvSpPr>
          <p:nvPr>
            <p:ph type="title"/>
          </p:nvPr>
        </p:nvSpPr>
        <p:spPr/>
        <p:txBody>
          <a:bodyPr>
            <a:normAutofit/>
          </a:bodyPr>
          <a:lstStyle/>
          <a:p>
            <a:r>
              <a:rPr lang="en-US" dirty="0" smtClean="0"/>
              <a:t>Film Thickness for Fully Wetted Plate</a:t>
            </a:r>
            <a:endParaRPr lang="en-US" dirty="0"/>
          </a:p>
        </p:txBody>
      </p:sp>
      <p:sp>
        <p:nvSpPr>
          <p:cNvPr id="15" name="Text Placeholder 14"/>
          <p:cNvSpPr>
            <a:spLocks noGrp="1"/>
          </p:cNvSpPr>
          <p:nvPr>
            <p:ph type="body" sz="quarter" idx="11"/>
          </p:nvPr>
        </p:nvSpPr>
        <p:spPr>
          <a:xfrm>
            <a:off x="0" y="6477000"/>
            <a:ext cx="8229600" cy="215444"/>
          </a:xfrm>
        </p:spPr>
        <p:txBody>
          <a:bodyPr/>
          <a:lstStyle/>
          <a:p>
            <a:r>
              <a:rPr lang="en-US" baseline="30000" dirty="0" smtClean="0"/>
              <a:t>1</a:t>
            </a:r>
            <a:r>
              <a:rPr lang="en-US" dirty="0" smtClean="0"/>
              <a:t>Yuan, Y. and Lee, T. R., Contact Angle and Wetting Properties, in Surface </a:t>
            </a:r>
            <a:r>
              <a:rPr lang="en-US" dirty="0"/>
              <a:t>Science Techniques </a:t>
            </a:r>
            <a:r>
              <a:rPr lang="en-US" dirty="0" smtClean="0"/>
              <a:t>, </a:t>
            </a:r>
            <a:r>
              <a:rPr lang="en-US" dirty="0" err="1" smtClean="0"/>
              <a:t>Bracco</a:t>
            </a:r>
            <a:r>
              <a:rPr lang="en-US" dirty="0" smtClean="0"/>
              <a:t>, G., and Holst B. (</a:t>
            </a:r>
            <a:r>
              <a:rPr lang="en-US" dirty="0" err="1" smtClean="0"/>
              <a:t>eds</a:t>
            </a:r>
            <a:r>
              <a:rPr lang="en-US" dirty="0" smtClean="0"/>
              <a:t>), 2013.</a:t>
            </a:r>
            <a:endParaRPr lang="en-US" dirty="0"/>
          </a:p>
        </p:txBody>
      </p:sp>
      <p:sp>
        <p:nvSpPr>
          <p:cNvPr id="10" name="TextBox 9"/>
          <p:cNvSpPr txBox="1"/>
          <p:nvPr/>
        </p:nvSpPr>
        <p:spPr bwMode="auto">
          <a:xfrm>
            <a:off x="5181600" y="2599982"/>
            <a:ext cx="304800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2000" b="1" i="0" kern="0" dirty="0" smtClean="0">
                <a:latin typeface="Calibri" panose="020F0502020204030204" pitchFamily="34" charset="0"/>
                <a:cs typeface="+mn-cs"/>
              </a:rPr>
              <a:t>Two Contact Angles </a:t>
            </a:r>
          </a:p>
          <a:p>
            <a:pPr>
              <a:spcBef>
                <a:spcPts val="0"/>
              </a:spcBef>
            </a:pPr>
            <a:r>
              <a:rPr lang="en-US" sz="2000" b="1" i="0" kern="0" dirty="0" smtClean="0">
                <a:latin typeface="Calibri" panose="020F0502020204030204" pitchFamily="34" charset="0"/>
                <a:cs typeface="+mn-cs"/>
              </a:rPr>
              <a:t>(</a:t>
            </a:r>
            <a:r>
              <a:rPr lang="en-US" sz="2000" b="1" i="0" kern="0" dirty="0" smtClean="0">
                <a:latin typeface="Calibri" panose="020F0502020204030204" pitchFamily="34" charset="0"/>
                <a:cs typeface="+mn-cs"/>
                <a:sym typeface="Symbol"/>
              </a:rPr>
              <a:t>= 70 and 40)</a:t>
            </a:r>
            <a:endParaRPr lang="en-US" sz="2000" b="1" i="0" kern="0" dirty="0" smtClean="0">
              <a:latin typeface="Calibri" panose="020F0502020204030204" pitchFamily="34" charset="0"/>
              <a:cs typeface="+mn-cs"/>
            </a:endParaRPr>
          </a:p>
        </p:txBody>
      </p:sp>
      <p:sp>
        <p:nvSpPr>
          <p:cNvPr id="11" name="TextBox 10"/>
          <p:cNvSpPr txBox="1"/>
          <p:nvPr/>
        </p:nvSpPr>
        <p:spPr bwMode="auto">
          <a:xfrm>
            <a:off x="381000" y="4263264"/>
            <a:ext cx="4114800" cy="10156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spcBef>
                <a:spcPts val="0"/>
              </a:spcBef>
              <a:buFont typeface="Wingdings" panose="05000000000000000000" pitchFamily="2" charset="2"/>
              <a:buChar char="§"/>
            </a:pPr>
            <a:r>
              <a:rPr lang="en-US" sz="2000" b="1" i="0" kern="0" dirty="0" smtClean="0">
                <a:solidFill>
                  <a:schemeClr val="accent4"/>
                </a:solidFill>
                <a:latin typeface="Calibri" panose="020F0502020204030204" pitchFamily="34" charset="0"/>
              </a:rPr>
              <a:t>Film </a:t>
            </a:r>
            <a:r>
              <a:rPr lang="en-US" sz="2000" b="1" kern="0" dirty="0">
                <a:solidFill>
                  <a:schemeClr val="accent4"/>
                </a:solidFill>
                <a:latin typeface="Calibri" panose="020F0502020204030204" pitchFamily="34" charset="0"/>
              </a:rPr>
              <a:t>t</a:t>
            </a:r>
            <a:r>
              <a:rPr lang="en-US" sz="2000" b="1" i="0" kern="0" dirty="0" smtClean="0">
                <a:solidFill>
                  <a:schemeClr val="accent4"/>
                </a:solidFill>
                <a:latin typeface="Calibri" panose="020F0502020204030204" pitchFamily="34" charset="0"/>
              </a:rPr>
              <a:t>hickness unaffected by contact angle for fully wetted plate</a:t>
            </a:r>
          </a:p>
        </p:txBody>
      </p:sp>
      <p:sp>
        <p:nvSpPr>
          <p:cNvPr id="13" name="Rectangle 12"/>
          <p:cNvSpPr/>
          <p:nvPr/>
        </p:nvSpPr>
        <p:spPr>
          <a:xfrm>
            <a:off x="2989718" y="533400"/>
            <a:ext cx="3179717" cy="461665"/>
          </a:xfrm>
          <a:prstGeom prst="rect">
            <a:avLst/>
          </a:prstGeom>
        </p:spPr>
        <p:txBody>
          <a:bodyPr wrap="none">
            <a:spAutoFit/>
          </a:bodyPr>
          <a:lstStyle/>
          <a:p>
            <a:r>
              <a:rPr lang="en-US" sz="2400" b="1" dirty="0" smtClean="0">
                <a:solidFill>
                  <a:srgbClr val="003399"/>
                </a:solidFill>
              </a:rPr>
              <a:t>Impact of contact angle</a:t>
            </a:r>
            <a:endParaRPr lang="en-US" sz="2400" b="1" dirty="0">
              <a:solidFill>
                <a:srgbClr val="003399"/>
              </a:solidFill>
            </a:endParaRPr>
          </a:p>
        </p:txBody>
      </p:sp>
      <mc:AlternateContent xmlns:mc="http://schemas.openxmlformats.org/markup-compatibility/2006">
        <mc:Choice xmlns="" xmlns:a14="http://schemas.microsoft.com/office/drawing/2010/main" Requires="a14">
          <p:sp>
            <p:nvSpPr>
              <p:cNvPr id="17" name="TextBox 16"/>
              <p:cNvSpPr txBox="1"/>
              <p:nvPr/>
            </p:nvSpPr>
            <p:spPr bwMode="auto">
              <a:xfrm>
                <a:off x="6930505" y="5370486"/>
                <a:ext cx="1570848" cy="384228"/>
              </a:xfrm>
              <a:prstGeom prst="rect">
                <a:avLst/>
              </a:prstGeom>
              <a:noFill/>
              <a:ln w="25400">
                <a:solidFill>
                  <a:schemeClr val="accent4"/>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kern="0" smtClean="0">
                          <a:solidFill>
                            <a:schemeClr val="tx1"/>
                          </a:solidFill>
                          <a:latin typeface="Cambria Math"/>
                          <a:ea typeface="Cambria Math"/>
                          <a:cs typeface="+mn-cs"/>
                        </a:rPr>
                        <m:t>𝜹</m:t>
                      </m:r>
                      <m:r>
                        <a:rPr lang="en-US" sz="2000" b="1" i="1" kern="0" smtClean="0">
                          <a:solidFill>
                            <a:schemeClr val="tx1"/>
                          </a:solidFill>
                          <a:latin typeface="Cambria Math"/>
                          <a:ea typeface="Cambria Math"/>
                          <a:cs typeface="+mn-cs"/>
                        </a:rPr>
                        <m:t>~</m:t>
                      </m:r>
                      <m:f>
                        <m:fPr>
                          <m:type m:val="lin"/>
                          <m:ctrlPr>
                            <a:rPr lang="en-US" sz="2000" b="1" i="1" kern="0" smtClean="0">
                              <a:solidFill>
                                <a:schemeClr val="tx1"/>
                              </a:solidFill>
                              <a:latin typeface="Cambria Math"/>
                              <a:ea typeface="Cambria Math"/>
                              <a:cs typeface="+mn-cs"/>
                            </a:rPr>
                          </m:ctrlPr>
                        </m:fPr>
                        <m:num>
                          <m:r>
                            <a:rPr lang="en-US" sz="2000" b="1" i="1" kern="0" smtClean="0">
                              <a:solidFill>
                                <a:schemeClr val="tx1"/>
                              </a:solidFill>
                              <a:latin typeface="Cambria Math"/>
                              <a:ea typeface="Cambria Math"/>
                              <a:cs typeface="+mn-cs"/>
                            </a:rPr>
                            <m:t>𝟏</m:t>
                          </m:r>
                        </m:num>
                        <m:den>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𝑲𝒂</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𝟒</m:t>
                              </m:r>
                            </m:sup>
                          </m:sSup>
                        </m:den>
                      </m:f>
                    </m:oMath>
                  </m:oMathPara>
                </a14:m>
                <a:endParaRPr lang="en-US" sz="2000" b="1" i="0" kern="0" dirty="0" smtClean="0">
                  <a:solidFill>
                    <a:schemeClr val="tx1"/>
                  </a:solidFill>
                  <a:latin typeface="+mn-lt"/>
                  <a:cs typeface="+mn-cs"/>
                </a:endParaRPr>
              </a:p>
            </p:txBody>
          </p:sp>
        </mc:Choice>
        <mc:Fallback>
          <p:sp>
            <p:nvSpPr>
              <p:cNvPr id="17" name="TextBox 16"/>
              <p:cNvSpPr txBox="1">
                <a:spLocks noRot="1" noChangeAspect="1" noMove="1" noResize="1" noEditPoints="1" noAdjustHandles="1" noChangeArrowheads="1" noChangeShapeType="1" noTextEdit="1"/>
              </p:cNvSpPr>
              <p:nvPr/>
            </p:nvSpPr>
            <p:spPr bwMode="auto">
              <a:xfrm>
                <a:off x="6930505" y="5370486"/>
                <a:ext cx="1570848" cy="384228"/>
              </a:xfrm>
              <a:prstGeom prst="rect">
                <a:avLst/>
              </a:prstGeom>
              <a:blipFill rotWithShape="1">
                <a:blip r:embed="rId5" cstate="print"/>
                <a:stretch>
                  <a:fillRect t="-108955" b="-179104"/>
                </a:stretch>
              </a:blipFill>
              <a:ln w="25400">
                <a:solidFill>
                  <a:schemeClr val="accent4"/>
                </a:solidFill>
                <a:miter lim="800000"/>
                <a:headEnd/>
                <a:tailEnd/>
              </a:ln>
            </p:spPr>
            <p:txBody>
              <a:bodyPr/>
              <a:lstStyle/>
              <a:p>
                <a:r>
                  <a:rPr lang="en-US">
                    <a:noFill/>
                  </a:rPr>
                  <a:t> </a:t>
                </a:r>
              </a:p>
            </p:txBody>
          </p:sp>
        </mc:Fallback>
      </mc:AlternateContent>
      <p:sp>
        <p:nvSpPr>
          <p:cNvPr id="18" name="Rectangle 17"/>
          <p:cNvSpPr/>
          <p:nvPr/>
        </p:nvSpPr>
        <p:spPr>
          <a:xfrm>
            <a:off x="381000" y="2669231"/>
            <a:ext cx="4285116" cy="1400383"/>
          </a:xfrm>
          <a:prstGeom prst="rect">
            <a:avLst/>
          </a:prstGeom>
        </p:spPr>
        <p:txBody>
          <a:bodyPr wrap="square">
            <a:spAutoFit/>
          </a:bodyPr>
          <a:lstStyle/>
          <a:p>
            <a:pPr marL="285750" indent="-285750">
              <a:spcBef>
                <a:spcPts val="600"/>
              </a:spcBef>
              <a:buFont typeface="Wingdings" panose="05000000000000000000" pitchFamily="2" charset="2"/>
              <a:buChar char="§"/>
            </a:pPr>
            <a:r>
              <a:rPr lang="en-US" sz="2000" b="1" kern="0" dirty="0">
                <a:latin typeface="Calibri" panose="020F0502020204030204" pitchFamily="34" charset="0"/>
              </a:rPr>
              <a:t>Characteristics of solid- liquid system in specific environment </a:t>
            </a:r>
          </a:p>
          <a:p>
            <a:pPr marL="285750" indent="-285750">
              <a:spcBef>
                <a:spcPts val="600"/>
              </a:spcBef>
              <a:buFont typeface="Wingdings" panose="05000000000000000000" pitchFamily="2" charset="2"/>
              <a:buChar char="§"/>
            </a:pPr>
            <a:r>
              <a:rPr lang="en-US" sz="2000" b="1" kern="0" dirty="0">
                <a:latin typeface="Calibri" panose="020F0502020204030204" pitchFamily="34" charset="0"/>
              </a:rPr>
              <a:t>Dictates the wetting behavior of </a:t>
            </a:r>
            <a:r>
              <a:rPr lang="en-US" sz="2000" b="1" kern="0" dirty="0" smtClean="0">
                <a:latin typeface="Calibri" panose="020F0502020204030204" pitchFamily="34" charset="0"/>
              </a:rPr>
              <a:t>solvent</a:t>
            </a:r>
            <a:endParaRPr lang="en-US" sz="2000" b="1" kern="0" dirty="0">
              <a:latin typeface="Calibri" panose="020F0502020204030204" pitchFamily="34" charset="0"/>
            </a:endParaRPr>
          </a:p>
        </p:txBody>
      </p:sp>
      <p:sp>
        <p:nvSpPr>
          <p:cNvPr id="19" name="TextBox 18"/>
          <p:cNvSpPr txBox="1"/>
          <p:nvPr/>
        </p:nvSpPr>
        <p:spPr>
          <a:xfrm>
            <a:off x="5867400" y="1948190"/>
            <a:ext cx="567784" cy="261610"/>
          </a:xfrm>
          <a:prstGeom prst="rect">
            <a:avLst/>
          </a:prstGeom>
          <a:noFill/>
        </p:spPr>
        <p:txBody>
          <a:bodyPr wrap="none" rtlCol="0">
            <a:spAutoFit/>
          </a:bodyPr>
          <a:lstStyle/>
          <a:p>
            <a:r>
              <a:rPr lang="en-US" sz="1100" baseline="30000" dirty="0" smtClean="0"/>
              <a:t>1</a:t>
            </a:r>
            <a:r>
              <a:rPr lang="en-US" sz="1100" dirty="0" smtClean="0"/>
              <a:t>figure</a:t>
            </a:r>
            <a:endParaRPr lang="en-US" sz="1100" dirty="0"/>
          </a:p>
        </p:txBody>
      </p:sp>
      <p:sp>
        <p:nvSpPr>
          <p:cNvPr id="20" name="Rectangle 19"/>
          <p:cNvSpPr/>
          <p:nvPr/>
        </p:nvSpPr>
        <p:spPr>
          <a:xfrm>
            <a:off x="769861" y="5348322"/>
            <a:ext cx="3497339" cy="707886"/>
          </a:xfrm>
          <a:prstGeom prst="rect">
            <a:avLst/>
          </a:prstGeom>
        </p:spPr>
        <p:txBody>
          <a:bodyPr wrap="square">
            <a:spAutoFit/>
          </a:bodyPr>
          <a:lstStyle/>
          <a:p>
            <a:pPr>
              <a:spcBef>
                <a:spcPts val="0"/>
              </a:spcBef>
            </a:pPr>
            <a:r>
              <a:rPr lang="en-US" sz="2000" b="1" kern="0" dirty="0" smtClean="0">
                <a:latin typeface="Calibri" panose="020F0502020204030204" pitchFamily="34" charset="0"/>
              </a:rPr>
              <a:t>What about for partially wetted plate?</a:t>
            </a:r>
            <a:endParaRPr lang="en-US" sz="2000" b="1" kern="0" dirty="0">
              <a:latin typeface="Calibri" panose="020F0502020204030204" pitchFamily="34" charset="0"/>
            </a:endParaRPr>
          </a:p>
        </p:txBody>
      </p:sp>
      <p:sp>
        <p:nvSpPr>
          <p:cNvPr id="3" name="TextBox 2"/>
          <p:cNvSpPr txBox="1"/>
          <p:nvPr/>
        </p:nvSpPr>
        <p:spPr>
          <a:xfrm>
            <a:off x="669687" y="1163434"/>
            <a:ext cx="676788" cy="307777"/>
          </a:xfrm>
          <a:prstGeom prst="rect">
            <a:avLst/>
          </a:prstGeom>
          <a:solidFill>
            <a:schemeClr val="bg1"/>
          </a:solidFill>
        </p:spPr>
        <p:txBody>
          <a:bodyPr wrap="none" rtlCol="0">
            <a:spAutoFit/>
          </a:bodyPr>
          <a:lstStyle/>
          <a:p>
            <a:r>
              <a:rPr lang="en-US" sz="1400" b="1" dirty="0" smtClean="0">
                <a:latin typeface="Symbol" panose="05050102010706020507" pitchFamily="18" charset="2"/>
              </a:rPr>
              <a:t>g </a:t>
            </a:r>
            <a:r>
              <a:rPr lang="en-US" sz="1400" b="1" dirty="0" smtClean="0"/>
              <a:t>&lt; 90°</a:t>
            </a:r>
            <a:endParaRPr lang="en-US" sz="1400" b="1" dirty="0"/>
          </a:p>
        </p:txBody>
      </p:sp>
      <p:sp>
        <p:nvSpPr>
          <p:cNvPr id="16" name="TextBox 15"/>
          <p:cNvSpPr txBox="1"/>
          <p:nvPr/>
        </p:nvSpPr>
        <p:spPr>
          <a:xfrm>
            <a:off x="2504016" y="1171336"/>
            <a:ext cx="258404" cy="307777"/>
          </a:xfrm>
          <a:prstGeom prst="rect">
            <a:avLst/>
          </a:prstGeom>
          <a:solidFill>
            <a:schemeClr val="bg1"/>
          </a:solidFill>
        </p:spPr>
        <p:txBody>
          <a:bodyPr wrap="none" rtlCol="0">
            <a:spAutoFit/>
          </a:bodyPr>
          <a:lstStyle/>
          <a:p>
            <a:r>
              <a:rPr lang="en-US" sz="1400" b="1" dirty="0" smtClean="0">
                <a:latin typeface="Symbol" panose="05050102010706020507" pitchFamily="18" charset="2"/>
              </a:rPr>
              <a:t>g</a:t>
            </a:r>
            <a:endParaRPr lang="en-US" sz="1400" b="1" dirty="0">
              <a:latin typeface="Symbol" panose="05050102010706020507" pitchFamily="18" charset="2"/>
            </a:endParaRPr>
          </a:p>
        </p:txBody>
      </p:sp>
      <p:sp>
        <p:nvSpPr>
          <p:cNvPr id="21" name="TextBox 20"/>
          <p:cNvSpPr txBox="1"/>
          <p:nvPr/>
        </p:nvSpPr>
        <p:spPr>
          <a:xfrm>
            <a:off x="2552264" y="1183861"/>
            <a:ext cx="676788" cy="307777"/>
          </a:xfrm>
          <a:prstGeom prst="rect">
            <a:avLst/>
          </a:prstGeom>
          <a:solidFill>
            <a:schemeClr val="bg1"/>
          </a:solidFill>
        </p:spPr>
        <p:txBody>
          <a:bodyPr wrap="none" rtlCol="0">
            <a:spAutoFit/>
          </a:bodyPr>
          <a:lstStyle/>
          <a:p>
            <a:r>
              <a:rPr lang="en-US" sz="1400" b="1" dirty="0" smtClean="0">
                <a:latin typeface="Symbol" panose="05050102010706020507" pitchFamily="18" charset="2"/>
              </a:rPr>
              <a:t>g </a:t>
            </a:r>
            <a:r>
              <a:rPr lang="en-US" sz="1400" b="1" dirty="0" smtClean="0"/>
              <a:t>= 90°</a:t>
            </a:r>
            <a:endParaRPr lang="en-US" sz="1400" b="1" dirty="0"/>
          </a:p>
        </p:txBody>
      </p:sp>
      <p:sp>
        <p:nvSpPr>
          <p:cNvPr id="22" name="TextBox 21"/>
          <p:cNvSpPr txBox="1"/>
          <p:nvPr/>
        </p:nvSpPr>
        <p:spPr>
          <a:xfrm>
            <a:off x="4327722" y="1142753"/>
            <a:ext cx="676788" cy="307777"/>
          </a:xfrm>
          <a:prstGeom prst="rect">
            <a:avLst/>
          </a:prstGeom>
          <a:solidFill>
            <a:schemeClr val="bg1"/>
          </a:solidFill>
        </p:spPr>
        <p:txBody>
          <a:bodyPr wrap="none" rtlCol="0">
            <a:spAutoFit/>
          </a:bodyPr>
          <a:lstStyle/>
          <a:p>
            <a:r>
              <a:rPr lang="en-US" sz="1400" b="1" dirty="0" smtClean="0">
                <a:latin typeface="Symbol" panose="05050102010706020507" pitchFamily="18" charset="2"/>
              </a:rPr>
              <a:t>g </a:t>
            </a:r>
            <a:r>
              <a:rPr lang="en-US" sz="1400" b="1" dirty="0" smtClean="0"/>
              <a:t>&gt; 90°</a:t>
            </a:r>
            <a:endParaRPr lang="en-US" sz="1400" b="1" dirty="0"/>
          </a:p>
        </p:txBody>
      </p:sp>
      <p:sp>
        <p:nvSpPr>
          <p:cNvPr id="23" name="TextBox 22"/>
          <p:cNvSpPr txBox="1"/>
          <p:nvPr/>
        </p:nvSpPr>
        <p:spPr>
          <a:xfrm>
            <a:off x="1403107" y="1914043"/>
            <a:ext cx="258404" cy="274320"/>
          </a:xfrm>
          <a:prstGeom prst="rect">
            <a:avLst/>
          </a:prstGeom>
          <a:solidFill>
            <a:schemeClr val="bg1"/>
          </a:solidFill>
        </p:spPr>
        <p:txBody>
          <a:bodyPr wrap="none" rtlCol="0">
            <a:spAutoFit/>
          </a:bodyPr>
          <a:lstStyle/>
          <a:p>
            <a:r>
              <a:rPr lang="en-US" sz="1400" b="1" dirty="0" smtClean="0">
                <a:latin typeface="Symbol" panose="05050102010706020507" pitchFamily="18" charset="2"/>
              </a:rPr>
              <a:t>g</a:t>
            </a:r>
            <a:endParaRPr lang="en-US" sz="1400" b="1" dirty="0"/>
          </a:p>
        </p:txBody>
      </p:sp>
      <p:sp>
        <p:nvSpPr>
          <p:cNvPr id="7" name="TextBox 6"/>
          <p:cNvSpPr txBox="1"/>
          <p:nvPr/>
        </p:nvSpPr>
        <p:spPr>
          <a:xfrm>
            <a:off x="1749855" y="1657902"/>
            <a:ext cx="378630" cy="307777"/>
          </a:xfrm>
          <a:prstGeom prst="rect">
            <a:avLst/>
          </a:prstGeom>
          <a:solidFill>
            <a:schemeClr val="bg1"/>
          </a:solidFill>
        </p:spPr>
        <p:txBody>
          <a:bodyPr wrap="none" rtlCol="0">
            <a:spAutoFit/>
          </a:bodyPr>
          <a:lstStyle/>
          <a:p>
            <a:r>
              <a:rPr lang="en-US" sz="1400" b="1" dirty="0" err="1" smtClean="0">
                <a:latin typeface="Symbol" panose="05050102010706020507" pitchFamily="18" charset="2"/>
              </a:rPr>
              <a:t>s</a:t>
            </a:r>
            <a:r>
              <a:rPr lang="en-US" sz="1400" b="1" baseline="-25000" dirty="0" err="1" smtClean="0"/>
              <a:t>lv</a:t>
            </a:r>
            <a:endParaRPr lang="en-US" sz="1400" b="1" baseline="-25000" dirty="0"/>
          </a:p>
        </p:txBody>
      </p:sp>
      <p:sp>
        <p:nvSpPr>
          <p:cNvPr id="24" name="TextBox 23"/>
          <p:cNvSpPr txBox="1"/>
          <p:nvPr/>
        </p:nvSpPr>
        <p:spPr>
          <a:xfrm>
            <a:off x="1608783" y="2279135"/>
            <a:ext cx="457200" cy="274320"/>
          </a:xfrm>
          <a:prstGeom prst="rect">
            <a:avLst/>
          </a:prstGeom>
          <a:solidFill>
            <a:schemeClr val="bg1"/>
          </a:solidFill>
        </p:spPr>
        <p:txBody>
          <a:bodyPr wrap="square" rtlCol="0">
            <a:spAutoFit/>
          </a:bodyPr>
          <a:lstStyle/>
          <a:p>
            <a:r>
              <a:rPr lang="en-US" sz="1400" b="1" dirty="0" err="1" smtClean="0">
                <a:latin typeface="Symbol" panose="05050102010706020507" pitchFamily="18" charset="2"/>
              </a:rPr>
              <a:t>s</a:t>
            </a:r>
            <a:r>
              <a:rPr lang="en-US" sz="1400" b="1" baseline="-25000" dirty="0" err="1" smtClean="0"/>
              <a:t>sl</a:t>
            </a:r>
            <a:endParaRPr lang="en-US" sz="1400" b="1" baseline="-25000" dirty="0"/>
          </a:p>
        </p:txBody>
      </p:sp>
      <p:sp>
        <p:nvSpPr>
          <p:cNvPr id="25" name="TextBox 24"/>
          <p:cNvSpPr txBox="1"/>
          <p:nvPr/>
        </p:nvSpPr>
        <p:spPr>
          <a:xfrm>
            <a:off x="2147916" y="1853176"/>
            <a:ext cx="396199" cy="307777"/>
          </a:xfrm>
          <a:prstGeom prst="rect">
            <a:avLst/>
          </a:prstGeom>
          <a:solidFill>
            <a:schemeClr val="bg1"/>
          </a:solidFill>
        </p:spPr>
        <p:txBody>
          <a:bodyPr wrap="none" rtlCol="0">
            <a:spAutoFit/>
          </a:bodyPr>
          <a:lstStyle/>
          <a:p>
            <a:r>
              <a:rPr lang="en-US" sz="1400" b="1" dirty="0" err="1" smtClean="0">
                <a:latin typeface="Symbol" panose="05050102010706020507" pitchFamily="18" charset="2"/>
              </a:rPr>
              <a:t>s</a:t>
            </a:r>
            <a:r>
              <a:rPr lang="en-US" sz="1400" b="1" baseline="-25000" dirty="0" err="1" smtClean="0"/>
              <a:t>sv</a:t>
            </a:r>
            <a:endParaRPr lang="en-US" sz="1400" b="1" baseline="-25000" dirty="0"/>
          </a:p>
        </p:txBody>
      </p:sp>
    </p:spTree>
    <p:extLst>
      <p:ext uri="{BB962C8B-B14F-4D97-AF65-F5344CB8AC3E}">
        <p14:creationId xmlns="" xmlns:p14="http://schemas.microsoft.com/office/powerpoint/2010/main" val="329563112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4718" y="728786"/>
            <a:ext cx="3829049" cy="2624014"/>
            <a:chOff x="400051" y="1194099"/>
            <a:chExt cx="3829049" cy="2624014"/>
          </a:xfrm>
        </p:grpSpPr>
        <p:grpSp>
          <p:nvGrpSpPr>
            <p:cNvPr id="24" name="Group 23"/>
            <p:cNvGrpSpPr/>
            <p:nvPr/>
          </p:nvGrpSpPr>
          <p:grpSpPr>
            <a:xfrm>
              <a:off x="400051" y="1194099"/>
              <a:ext cx="3829049" cy="2624014"/>
              <a:chOff x="400051" y="1194099"/>
              <a:chExt cx="3829049" cy="2624014"/>
            </a:xfrm>
          </p:grpSpPr>
          <p:grpSp>
            <p:nvGrpSpPr>
              <p:cNvPr id="18" name="Group 17"/>
              <p:cNvGrpSpPr/>
              <p:nvPr/>
            </p:nvGrpSpPr>
            <p:grpSpPr>
              <a:xfrm>
                <a:off x="400051" y="1194099"/>
                <a:ext cx="3829049" cy="2624014"/>
                <a:chOff x="400051" y="1194099"/>
                <a:chExt cx="3829049" cy="2624014"/>
              </a:xfrm>
            </p:grpSpPr>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400051" y="1339551"/>
                  <a:ext cx="3657600" cy="24785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7" name="Group 16"/>
                <p:cNvGrpSpPr/>
                <p:nvPr/>
              </p:nvGrpSpPr>
              <p:grpSpPr>
                <a:xfrm>
                  <a:off x="2541270" y="1194099"/>
                  <a:ext cx="1687830" cy="610651"/>
                  <a:chOff x="2541270" y="1194099"/>
                  <a:chExt cx="1687830" cy="610651"/>
                </a:xfrm>
              </p:grpSpPr>
              <p:cxnSp>
                <p:nvCxnSpPr>
                  <p:cNvPr id="13" name="Straight Arrow Connector 12"/>
                  <p:cNvCxnSpPr>
                    <a:cxnSpLocks/>
                  </p:cNvCxnSpPr>
                  <p:nvPr/>
                </p:nvCxnSpPr>
                <p:spPr bwMode="auto">
                  <a:xfrm flipV="1">
                    <a:off x="3065145" y="1504950"/>
                    <a:ext cx="297180" cy="299800"/>
                  </a:xfrm>
                  <a:prstGeom prst="straightConnector1">
                    <a:avLst/>
                  </a:prstGeom>
                  <a:noFill/>
                  <a:ln w="25400" cap="flat" cmpd="sng" algn="ctr">
                    <a:solidFill>
                      <a:srgbClr val="0000CC"/>
                    </a:solidFill>
                    <a:prstDash val="solid"/>
                    <a:round/>
                    <a:headEnd type="arrow"/>
                    <a:tailEnd type="none" w="lg" len="lg"/>
                  </a:ln>
                  <a:effectLst/>
                </p:spPr>
              </p:cxnSp>
              <p:sp>
                <p:nvSpPr>
                  <p:cNvPr id="15" name="TextBox 14"/>
                  <p:cNvSpPr txBox="1"/>
                  <p:nvPr/>
                </p:nvSpPr>
                <p:spPr bwMode="auto">
                  <a:xfrm>
                    <a:off x="2541270" y="1194099"/>
                    <a:ext cx="1687830" cy="27275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800" b="1" i="0" kern="0" dirty="0" smtClean="0">
                        <a:solidFill>
                          <a:srgbClr val="003399"/>
                        </a:solidFill>
                        <a:latin typeface="Calibri" pitchFamily="34" charset="0"/>
                        <a:cs typeface="+mn-cs"/>
                      </a:rPr>
                      <a:t>Inlet (4</a:t>
                    </a:r>
                    <a:r>
                      <a:rPr lang="en-US" sz="1800" b="1" i="0" kern="0" dirty="0" smtClean="0">
                        <a:solidFill>
                          <a:srgbClr val="003399"/>
                        </a:solidFill>
                        <a:latin typeface="Calibri" pitchFamily="34" charset="0"/>
                        <a:cs typeface="+mn-cs"/>
                        <a:sym typeface="Symbol"/>
                      </a:rPr>
                      <a:t>2 mm</a:t>
                    </a:r>
                    <a:r>
                      <a:rPr lang="en-US" sz="1800" b="1" i="0" kern="0" baseline="30000" dirty="0" smtClean="0">
                        <a:solidFill>
                          <a:srgbClr val="003399"/>
                        </a:solidFill>
                        <a:latin typeface="Calibri" pitchFamily="34" charset="0"/>
                        <a:cs typeface="+mn-cs"/>
                        <a:sym typeface="Symbol"/>
                      </a:rPr>
                      <a:t>2</a:t>
                    </a:r>
                    <a:r>
                      <a:rPr lang="en-US" sz="1800" b="1" i="0" kern="0" dirty="0" smtClean="0">
                        <a:solidFill>
                          <a:srgbClr val="003399"/>
                        </a:solidFill>
                        <a:latin typeface="Calibri" pitchFamily="34" charset="0"/>
                        <a:cs typeface="+mn-cs"/>
                      </a:rPr>
                      <a:t>)</a:t>
                    </a:r>
                  </a:p>
                </p:txBody>
              </p:sp>
            </p:grpSp>
          </p:grpSp>
          <p:cxnSp>
            <p:nvCxnSpPr>
              <p:cNvPr id="20" name="Straight Connector 19"/>
              <p:cNvCxnSpPr/>
              <p:nvPr/>
            </p:nvCxnSpPr>
            <p:spPr bwMode="auto">
              <a:xfrm flipV="1">
                <a:off x="2438400" y="3305175"/>
                <a:ext cx="1209675" cy="474838"/>
              </a:xfrm>
              <a:prstGeom prst="line">
                <a:avLst/>
              </a:prstGeom>
              <a:noFill/>
              <a:ln w="12700" cap="flat" cmpd="sng" algn="ctr">
                <a:solidFill>
                  <a:schemeClr val="tx1"/>
                </a:solidFill>
                <a:prstDash val="solid"/>
                <a:round/>
                <a:headEnd type="none"/>
                <a:tailEnd type="none"/>
              </a:ln>
              <a:effectLst/>
            </p:spPr>
          </p:cxnSp>
        </p:grpSp>
        <p:grpSp>
          <p:nvGrpSpPr>
            <p:cNvPr id="27" name="Group 26"/>
            <p:cNvGrpSpPr/>
            <p:nvPr/>
          </p:nvGrpSpPr>
          <p:grpSpPr>
            <a:xfrm>
              <a:off x="2216893" y="2019077"/>
              <a:ext cx="426653" cy="974135"/>
              <a:chOff x="2216893" y="2019077"/>
              <a:chExt cx="426653" cy="974135"/>
            </a:xfrm>
          </p:grpSpPr>
          <p:sp>
            <p:nvSpPr>
              <p:cNvPr id="25" name="TextBox 24"/>
              <p:cNvSpPr txBox="1"/>
              <p:nvPr/>
            </p:nvSpPr>
            <p:spPr bwMode="auto">
              <a:xfrm rot="18579110">
                <a:off x="2184083" y="2428932"/>
                <a:ext cx="619125" cy="299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400" b="1" i="0" kern="0" dirty="0" smtClean="0">
                    <a:solidFill>
                      <a:schemeClr val="bg1"/>
                    </a:solidFill>
                    <a:latin typeface="+mn-lt"/>
                    <a:cs typeface="+mn-cs"/>
                  </a:rPr>
                  <a:t>Flow</a:t>
                </a:r>
              </a:p>
            </p:txBody>
          </p:sp>
          <p:sp>
            <p:nvSpPr>
              <p:cNvPr id="26" name="Right Arrow 25"/>
              <p:cNvSpPr/>
              <p:nvPr/>
            </p:nvSpPr>
            <p:spPr bwMode="auto">
              <a:xfrm rot="8035576">
                <a:off x="1844889" y="2391081"/>
                <a:ext cx="974135" cy="230127"/>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grpSp>
      </p:grpSp>
      <p:grpSp>
        <p:nvGrpSpPr>
          <p:cNvPr id="36" name="Group 35"/>
          <p:cNvGrpSpPr/>
          <p:nvPr/>
        </p:nvGrpSpPr>
        <p:grpSpPr>
          <a:xfrm>
            <a:off x="302253" y="3429000"/>
            <a:ext cx="8395704" cy="2901759"/>
            <a:chOff x="302253" y="3315127"/>
            <a:chExt cx="8395704" cy="2901759"/>
          </a:xfrm>
        </p:grpSpPr>
        <p:grpSp>
          <p:nvGrpSpPr>
            <p:cNvPr id="34" name="Group 33"/>
            <p:cNvGrpSpPr/>
            <p:nvPr/>
          </p:nvGrpSpPr>
          <p:grpSpPr>
            <a:xfrm>
              <a:off x="302253" y="3766748"/>
              <a:ext cx="8395704" cy="2450138"/>
              <a:chOff x="302253" y="3671498"/>
              <a:chExt cx="8395704" cy="2450138"/>
            </a:xfrm>
          </p:grpSpPr>
          <p:grpSp>
            <p:nvGrpSpPr>
              <p:cNvPr id="30" name="Group 29"/>
              <p:cNvGrpSpPr/>
              <p:nvPr/>
            </p:nvGrpSpPr>
            <p:grpSpPr>
              <a:xfrm>
                <a:off x="302253" y="3672525"/>
                <a:ext cx="1839325" cy="2435461"/>
                <a:chOff x="302254" y="3565848"/>
                <a:chExt cx="1839325" cy="2435461"/>
              </a:xfrm>
            </p:grpSpPr>
            <p:pic>
              <p:nvPicPr>
                <p:cNvPr id="3077" name="Picture 5"/>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302254" y="3565848"/>
                  <a:ext cx="1839325" cy="2194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9" name="TextBox 28"/>
                <p:cNvSpPr txBox="1"/>
                <p:nvPr/>
              </p:nvSpPr>
              <p:spPr bwMode="auto">
                <a:xfrm>
                  <a:off x="850112" y="5728582"/>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100" b="1" i="0" kern="0" dirty="0" smtClean="0">
                      <a:solidFill>
                        <a:schemeClr val="tx1"/>
                      </a:solidFill>
                      <a:latin typeface="+mn-lt"/>
                      <a:cs typeface="+mn-cs"/>
                    </a:rPr>
                    <a:t>Water</a:t>
                  </a:r>
                </a:p>
                <a:p>
                  <a:pPr algn="ctr">
                    <a:spcBef>
                      <a:spcPts val="0"/>
                    </a:spcBef>
                  </a:pPr>
                  <a:r>
                    <a:rPr lang="en-US" sz="1100" b="1" kern="0" dirty="0" err="1" smtClean="0"/>
                    <a:t>Ka</a:t>
                  </a:r>
                  <a:r>
                    <a:rPr lang="en-US" sz="1100" b="1" kern="0" dirty="0" smtClean="0"/>
                    <a:t>=3969</a:t>
                  </a:r>
                  <a:endParaRPr lang="en-US" sz="1100" b="1" i="0" kern="0" dirty="0" smtClean="0">
                    <a:solidFill>
                      <a:schemeClr val="tx1"/>
                    </a:solidFill>
                    <a:latin typeface="+mn-lt"/>
                    <a:cs typeface="+mn-cs"/>
                  </a:endParaRPr>
                </a:p>
              </p:txBody>
            </p:sp>
          </p:grpSp>
          <p:grpSp>
            <p:nvGrpSpPr>
              <p:cNvPr id="31" name="Group 30"/>
              <p:cNvGrpSpPr/>
              <p:nvPr/>
            </p:nvGrpSpPr>
            <p:grpSpPr>
              <a:xfrm>
                <a:off x="6886576" y="3671498"/>
                <a:ext cx="1811381" cy="2436488"/>
                <a:chOff x="6886576" y="3481150"/>
                <a:chExt cx="1811381" cy="2436488"/>
              </a:xfrm>
            </p:grpSpPr>
            <p:pic>
              <p:nvPicPr>
                <p:cNvPr id="3075"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6886576" y="3481150"/>
                  <a:ext cx="1811381" cy="2194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5" name="TextBox 34"/>
                <p:cNvSpPr txBox="1"/>
                <p:nvPr/>
              </p:nvSpPr>
              <p:spPr bwMode="auto">
                <a:xfrm>
                  <a:off x="7449366" y="5655463"/>
                  <a:ext cx="780234" cy="2621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100" b="1" i="0" kern="0" dirty="0" smtClean="0">
                      <a:solidFill>
                        <a:schemeClr val="tx1"/>
                      </a:solidFill>
                      <a:latin typeface="+mn-lt"/>
                      <a:cs typeface="+mn-cs"/>
                    </a:rPr>
                    <a:t>31MPZ</a:t>
                  </a:r>
                </a:p>
                <a:p>
                  <a:pPr algn="ctr">
                    <a:spcBef>
                      <a:spcPts val="0"/>
                    </a:spcBef>
                  </a:pPr>
                  <a:r>
                    <a:rPr lang="en-US" sz="1100" b="1" kern="0" dirty="0" err="1" smtClean="0"/>
                    <a:t>Ka</a:t>
                  </a:r>
                  <a:r>
                    <a:rPr lang="en-US" sz="1100" b="1" kern="0" dirty="0" smtClean="0"/>
                    <a:t>=15</a:t>
                  </a:r>
                  <a:endParaRPr lang="en-US" sz="1100" b="1" i="0" kern="0" dirty="0" smtClean="0">
                    <a:solidFill>
                      <a:schemeClr val="tx1"/>
                    </a:solidFill>
                    <a:latin typeface="+mn-lt"/>
                    <a:cs typeface="+mn-cs"/>
                  </a:endParaRPr>
                </a:p>
              </p:txBody>
            </p:sp>
          </p:grpSp>
          <p:grpSp>
            <p:nvGrpSpPr>
              <p:cNvPr id="32" name="Group 31"/>
              <p:cNvGrpSpPr/>
              <p:nvPr/>
            </p:nvGrpSpPr>
            <p:grpSpPr>
              <a:xfrm>
                <a:off x="4667226" y="3679155"/>
                <a:ext cx="1830755" cy="2441250"/>
                <a:chOff x="4519613" y="3385900"/>
                <a:chExt cx="1830755" cy="2441250"/>
              </a:xfrm>
            </p:grpSpPr>
            <p:pic>
              <p:nvPicPr>
                <p:cNvPr id="3076" name="Picture 4"/>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a:stretch/>
              </p:blipFill>
              <p:spPr bwMode="auto">
                <a:xfrm>
                  <a:off x="4519613" y="3385900"/>
                  <a:ext cx="1830755" cy="2194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TextBox 36"/>
                <p:cNvSpPr txBox="1"/>
                <p:nvPr/>
              </p:nvSpPr>
              <p:spPr bwMode="auto">
                <a:xfrm>
                  <a:off x="5034481" y="5554423"/>
                  <a:ext cx="858167"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100" b="1" i="0" kern="0" dirty="0" smtClean="0">
                      <a:solidFill>
                        <a:schemeClr val="tx1"/>
                      </a:solidFill>
                      <a:latin typeface="+mn-lt"/>
                      <a:cs typeface="+mn-cs"/>
                    </a:rPr>
                    <a:t>48MDEA</a:t>
                  </a:r>
                </a:p>
                <a:p>
                  <a:pPr algn="ctr">
                    <a:spcBef>
                      <a:spcPts val="0"/>
                    </a:spcBef>
                  </a:pPr>
                  <a:r>
                    <a:rPr lang="en-US" sz="1100" b="1" kern="0" dirty="0" err="1" smtClean="0"/>
                    <a:t>Ka</a:t>
                  </a:r>
                  <a:r>
                    <a:rPr lang="en-US" sz="1100" b="1" kern="0" dirty="0" smtClean="0"/>
                    <a:t>=116</a:t>
                  </a:r>
                  <a:endParaRPr lang="en-US" sz="1100" b="1" i="0" kern="0" dirty="0" smtClean="0">
                    <a:solidFill>
                      <a:schemeClr val="tx1"/>
                    </a:solidFill>
                    <a:latin typeface="+mn-lt"/>
                    <a:cs typeface="+mn-cs"/>
                  </a:endParaRPr>
                </a:p>
              </p:txBody>
            </p:sp>
          </p:grpSp>
          <p:grpSp>
            <p:nvGrpSpPr>
              <p:cNvPr id="33" name="Group 32"/>
              <p:cNvGrpSpPr/>
              <p:nvPr/>
            </p:nvGrpSpPr>
            <p:grpSpPr>
              <a:xfrm>
                <a:off x="2501597" y="3677924"/>
                <a:ext cx="1834185" cy="2443712"/>
                <a:chOff x="2235937" y="3730304"/>
                <a:chExt cx="1834185" cy="2443712"/>
              </a:xfrm>
            </p:grpSpPr>
            <p:pic>
              <p:nvPicPr>
                <p:cNvPr id="3078" name="Picture 6"/>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a:stretch/>
              </p:blipFill>
              <p:spPr bwMode="auto">
                <a:xfrm>
                  <a:off x="2235937" y="3730304"/>
                  <a:ext cx="1834185" cy="2194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 name="TextBox 39"/>
                <p:cNvSpPr txBox="1"/>
                <p:nvPr/>
              </p:nvSpPr>
              <p:spPr bwMode="auto">
                <a:xfrm>
                  <a:off x="2699431" y="5901289"/>
                  <a:ext cx="858167"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100" b="1" i="0" kern="0" dirty="0" smtClean="0">
                      <a:solidFill>
                        <a:schemeClr val="tx1"/>
                      </a:solidFill>
                      <a:latin typeface="+mn-lt"/>
                      <a:cs typeface="+mn-cs"/>
                    </a:rPr>
                    <a:t>30MEA</a:t>
                  </a:r>
                </a:p>
                <a:p>
                  <a:pPr algn="ctr">
                    <a:spcBef>
                      <a:spcPts val="0"/>
                    </a:spcBef>
                  </a:pPr>
                  <a:r>
                    <a:rPr lang="en-US" sz="1100" b="1" kern="0" dirty="0" err="1" smtClean="0"/>
                    <a:t>Ka</a:t>
                  </a:r>
                  <a:r>
                    <a:rPr lang="en-US" sz="1100" b="1" kern="0" dirty="0" smtClean="0"/>
                    <a:t>=749</a:t>
                  </a:r>
                  <a:endParaRPr lang="en-US" sz="1100" b="1" i="0" kern="0" dirty="0" smtClean="0">
                    <a:solidFill>
                      <a:schemeClr val="tx1"/>
                    </a:solidFill>
                    <a:latin typeface="+mn-lt"/>
                    <a:cs typeface="+mn-cs"/>
                  </a:endParaRPr>
                </a:p>
              </p:txBody>
            </p:sp>
          </p:grpSp>
        </p:grpSp>
        <p:sp>
          <p:nvSpPr>
            <p:cNvPr id="43" name="TextBox 42"/>
            <p:cNvSpPr txBox="1"/>
            <p:nvPr/>
          </p:nvSpPr>
          <p:spPr bwMode="auto">
            <a:xfrm>
              <a:off x="2442093" y="3315127"/>
              <a:ext cx="4238770" cy="4516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endParaRPr lang="en-US" sz="2600" b="1" i="0" dirty="0">
                <a:solidFill>
                  <a:srgbClr val="FF0000"/>
                </a:solidFill>
                <a:latin typeface="Calibri" panose="020F0502020204030204" pitchFamily="34" charset="0"/>
                <a:ea typeface="+mj-ea"/>
                <a:cs typeface="+mj-cs"/>
              </a:endParaRPr>
            </a:p>
          </p:txBody>
        </p:sp>
      </p:grpSp>
      <p:sp>
        <p:nvSpPr>
          <p:cNvPr id="5" name="Title 4"/>
          <p:cNvSpPr>
            <a:spLocks noGrp="1"/>
          </p:cNvSpPr>
          <p:nvPr>
            <p:ph type="title"/>
          </p:nvPr>
        </p:nvSpPr>
        <p:spPr/>
        <p:txBody>
          <a:bodyPr/>
          <a:lstStyle/>
          <a:p>
            <a:r>
              <a:rPr lang="en-US" smtClean="0"/>
              <a:t>Modified Setup for Rivulet Flow</a:t>
            </a:r>
            <a:endParaRPr lang="en-US" dirty="0"/>
          </a:p>
        </p:txBody>
      </p:sp>
      <p:sp>
        <p:nvSpPr>
          <p:cNvPr id="6" name="Text Placeholder 5"/>
          <p:cNvSpPr>
            <a:spLocks noGrp="1"/>
          </p:cNvSpPr>
          <p:nvPr>
            <p:ph type="body" sz="quarter" idx="11"/>
          </p:nvPr>
        </p:nvSpPr>
        <p:spPr/>
        <p:txBody>
          <a:bodyPr/>
          <a:lstStyle/>
          <a:p>
            <a:endParaRPr lang="en-US"/>
          </a:p>
        </p:txBody>
      </p:sp>
      <p:grpSp>
        <p:nvGrpSpPr>
          <p:cNvPr id="39" name="Group 38"/>
          <p:cNvGrpSpPr/>
          <p:nvPr/>
        </p:nvGrpSpPr>
        <p:grpSpPr>
          <a:xfrm>
            <a:off x="5262386" y="533400"/>
            <a:ext cx="3657600" cy="3188339"/>
            <a:chOff x="5182094" y="409534"/>
            <a:chExt cx="3657600" cy="3188339"/>
          </a:xfrm>
        </p:grpSpPr>
        <p:pic>
          <p:nvPicPr>
            <p:cNvPr id="41" name="Picture 40" descr="C:\Users\Singhr\Desktop\Rivulets.wmf"/>
            <p:cNvPicPr>
              <a:picLocks noChangeAspect="1"/>
            </p:cNvPicPr>
            <p:nvPr/>
          </p:nvPicPr>
          <p:blipFill rotWithShape="1">
            <a:blip r:embed="rId8" cstate="print">
              <a:extLst>
                <a:ext uri="{28A0092B-C50C-407E-A947-70E740481C1C}">
                  <a14:useLocalDpi xmlns="" xmlns:a14="http://schemas.microsoft.com/office/drawing/2010/main" val="0"/>
                </a:ext>
              </a:extLst>
            </a:blip>
            <a:srcRect l="4551" t="10542" r="9371" b="4970"/>
            <a:stretch/>
          </p:blipFill>
          <p:spPr bwMode="auto">
            <a:xfrm>
              <a:off x="5182094" y="409534"/>
              <a:ext cx="3657600" cy="3188339"/>
            </a:xfrm>
            <a:prstGeom prst="rect">
              <a:avLst/>
            </a:prstGeom>
            <a:noFill/>
            <a:ln>
              <a:noFill/>
            </a:ln>
            <a:extLst>
              <a:ext uri="{53640926-AAD7-44D8-BBD7-CCE9431645EC}">
                <a14:shadowObscured xmlns="" xmlns:a14="http://schemas.microsoft.com/office/drawing/2010/main"/>
              </a:ext>
            </a:extLst>
          </p:spPr>
        </p:pic>
        <p:sp>
          <p:nvSpPr>
            <p:cNvPr id="42" name="TextBox 41"/>
            <p:cNvSpPr txBox="1"/>
            <p:nvPr/>
          </p:nvSpPr>
          <p:spPr bwMode="auto">
            <a:xfrm>
              <a:off x="7236550" y="1133146"/>
              <a:ext cx="1111431" cy="369332"/>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800" b="1" i="0" kern="0" dirty="0" smtClean="0">
                  <a:solidFill>
                    <a:srgbClr val="C00000"/>
                  </a:solidFill>
                  <a:latin typeface="Calibri" panose="020F0502020204030204" pitchFamily="34" charset="0"/>
                  <a:cs typeface="+mn-cs"/>
                </a:rPr>
                <a:t>Interface</a:t>
              </a:r>
            </a:p>
          </p:txBody>
        </p:sp>
        <p:sp>
          <p:nvSpPr>
            <p:cNvPr id="44" name="TextBox 43"/>
            <p:cNvSpPr txBox="1"/>
            <p:nvPr/>
          </p:nvSpPr>
          <p:spPr bwMode="auto">
            <a:xfrm>
              <a:off x="6481598" y="2130925"/>
              <a:ext cx="688633" cy="369332"/>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r">
                <a:spcBef>
                  <a:spcPts val="0"/>
                </a:spcBef>
              </a:pPr>
              <a:r>
                <a:rPr lang="en-US" sz="1800" b="1" i="0" kern="0" dirty="0" smtClean="0">
                  <a:solidFill>
                    <a:srgbClr val="008000"/>
                  </a:solidFill>
                  <a:latin typeface="Calibri" panose="020F0502020204030204" pitchFamily="34" charset="0"/>
                  <a:cs typeface="+mn-cs"/>
                </a:rPr>
                <a:t>Base</a:t>
              </a:r>
            </a:p>
          </p:txBody>
        </p:sp>
      </p:grpSp>
      <p:sp>
        <p:nvSpPr>
          <p:cNvPr id="2" name="TextBox 1"/>
          <p:cNvSpPr txBox="1"/>
          <p:nvPr/>
        </p:nvSpPr>
        <p:spPr>
          <a:xfrm>
            <a:off x="6261584" y="727447"/>
            <a:ext cx="2436373" cy="369332"/>
          </a:xfrm>
          <a:prstGeom prst="rect">
            <a:avLst/>
          </a:prstGeom>
          <a:noFill/>
        </p:spPr>
        <p:txBody>
          <a:bodyPr wrap="none" rtlCol="0">
            <a:spAutoFit/>
          </a:bodyPr>
          <a:lstStyle/>
          <a:p>
            <a:r>
              <a:rPr lang="en-US" b="1" dirty="0" smtClean="0"/>
              <a:t>Fixed Q = </a:t>
            </a:r>
            <a:r>
              <a:rPr lang="en-US" b="1" dirty="0"/>
              <a:t>2</a:t>
            </a:r>
            <a:r>
              <a:rPr lang="en-US" b="1" dirty="0">
                <a:sym typeface="Symbol"/>
              </a:rPr>
              <a:t></a:t>
            </a:r>
            <a:r>
              <a:rPr lang="en-US" b="1" dirty="0"/>
              <a:t>10</a:t>
            </a:r>
            <a:r>
              <a:rPr lang="en-US" b="1" baseline="30000" dirty="0"/>
              <a:t>-6</a:t>
            </a:r>
            <a:r>
              <a:rPr lang="en-US" b="1" dirty="0"/>
              <a:t> m</a:t>
            </a:r>
            <a:r>
              <a:rPr lang="en-US" b="1" baseline="30000" dirty="0"/>
              <a:t>3</a:t>
            </a:r>
            <a:r>
              <a:rPr lang="en-US" b="1" dirty="0"/>
              <a:t>/sec</a:t>
            </a:r>
          </a:p>
        </p:txBody>
      </p:sp>
      <p:sp>
        <p:nvSpPr>
          <p:cNvPr id="45" name="Rectangle 44"/>
          <p:cNvSpPr/>
          <p:nvPr/>
        </p:nvSpPr>
        <p:spPr>
          <a:xfrm>
            <a:off x="323656" y="3497557"/>
            <a:ext cx="3199723" cy="369332"/>
          </a:xfrm>
          <a:prstGeom prst="rect">
            <a:avLst/>
          </a:prstGeom>
        </p:spPr>
        <p:txBody>
          <a:bodyPr wrap="none">
            <a:spAutoFit/>
          </a:bodyPr>
          <a:lstStyle/>
          <a:p>
            <a:pPr algn="ctr"/>
            <a:r>
              <a:rPr lang="en-US" b="1" dirty="0">
                <a:latin typeface="Calibri" panose="020F0502020204030204" pitchFamily="34" charset="0"/>
              </a:rPr>
              <a:t>Snapshot of Interface </a:t>
            </a:r>
            <a:r>
              <a:rPr lang="en-US" b="1" dirty="0" smtClean="0">
                <a:latin typeface="Calibri" panose="020F0502020204030204" pitchFamily="34" charset="0"/>
              </a:rPr>
              <a:t>(</a:t>
            </a:r>
            <a:r>
              <a:rPr lang="en-US" b="1" dirty="0" err="1" smtClean="0">
                <a:latin typeface="Symbol" panose="05050102010706020507" pitchFamily="18" charset="2"/>
              </a:rPr>
              <a:t>e</a:t>
            </a:r>
            <a:r>
              <a:rPr lang="en-US" b="1" baseline="-25000" dirty="0" err="1" smtClean="0">
                <a:latin typeface="Calibri" panose="020F0502020204030204" pitchFamily="34" charset="0"/>
              </a:rPr>
              <a:t>L</a:t>
            </a:r>
            <a:r>
              <a:rPr lang="en-US" b="1" dirty="0" smtClean="0">
                <a:latin typeface="Calibri" panose="020F0502020204030204" pitchFamily="34" charset="0"/>
              </a:rPr>
              <a:t> </a:t>
            </a:r>
            <a:r>
              <a:rPr lang="en-US" b="1" dirty="0">
                <a:latin typeface="Calibri" panose="020F0502020204030204" pitchFamily="34" charset="0"/>
              </a:rPr>
              <a:t>= 0.5)</a:t>
            </a:r>
          </a:p>
        </p:txBody>
      </p:sp>
      <p:sp>
        <p:nvSpPr>
          <p:cNvPr id="3" name="Rectangle 2"/>
          <p:cNvSpPr/>
          <p:nvPr/>
        </p:nvSpPr>
        <p:spPr>
          <a:xfrm>
            <a:off x="5262386" y="1816259"/>
            <a:ext cx="165957" cy="31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bwMode="auto">
          <a:xfrm>
            <a:off x="4991419" y="1107213"/>
            <a:ext cx="461665" cy="2030619"/>
          </a:xfrm>
          <a:prstGeom prst="rect">
            <a:avLst/>
          </a:prstGeom>
          <a:noFill/>
          <a:ln w="9525">
            <a:noFill/>
            <a:miter lim="800000"/>
            <a:headEnd/>
            <a:tailEnd/>
          </a:ln>
        </p:spPr>
        <p:txBody>
          <a:bodyPr vert="vert270" wrap="square" lIns="91440" tIns="45720" rIns="91440" bIns="45720" numCol="1" rtlCol="0" anchor="t" anchorCtr="0" compatLnSpc="1">
            <a:prstTxWarp prst="textNoShape">
              <a:avLst/>
            </a:prstTxWarp>
            <a:spAutoFit/>
          </a:bodyPr>
          <a:lstStyle/>
          <a:p>
            <a:pPr algn="ctr">
              <a:spcBef>
                <a:spcPts val="0"/>
              </a:spcBef>
            </a:pPr>
            <a:r>
              <a:rPr lang="en-US" sz="1800" b="1" i="0" kern="0" dirty="0" smtClean="0">
                <a:latin typeface="Calibri" panose="020F0502020204030204" pitchFamily="34" charset="0"/>
                <a:cs typeface="+mn-cs"/>
              </a:rPr>
              <a:t>Normalized Areas</a:t>
            </a:r>
          </a:p>
        </p:txBody>
      </p:sp>
    </p:spTree>
    <p:extLst>
      <p:ext uri="{BB962C8B-B14F-4D97-AF65-F5344CB8AC3E}">
        <p14:creationId xmlns="" xmlns:p14="http://schemas.microsoft.com/office/powerpoint/2010/main" val="120346899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1030"/>
          <p:cNvGrpSpPr/>
          <p:nvPr/>
        </p:nvGrpSpPr>
        <p:grpSpPr>
          <a:xfrm>
            <a:off x="321329" y="1355266"/>
            <a:ext cx="8491951" cy="2187739"/>
            <a:chOff x="308853" y="654355"/>
            <a:chExt cx="8491951" cy="2187739"/>
          </a:xfrm>
        </p:grpSpPr>
        <p:grpSp>
          <p:nvGrpSpPr>
            <p:cNvPr id="1025" name="Group 1024"/>
            <p:cNvGrpSpPr/>
            <p:nvPr/>
          </p:nvGrpSpPr>
          <p:grpSpPr>
            <a:xfrm>
              <a:off x="308853" y="666157"/>
              <a:ext cx="1810512" cy="2175937"/>
              <a:chOff x="308853" y="589685"/>
              <a:chExt cx="1810512" cy="2175937"/>
            </a:xfrm>
          </p:grpSpPr>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308853" y="589685"/>
                <a:ext cx="1810512" cy="21759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TextBox 16"/>
              <p:cNvSpPr txBox="1"/>
              <p:nvPr/>
            </p:nvSpPr>
            <p:spPr bwMode="auto">
              <a:xfrm>
                <a:off x="414008" y="1536708"/>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200" b="1" i="0" kern="0" dirty="0" smtClean="0">
                    <a:solidFill>
                      <a:schemeClr val="tx1"/>
                    </a:solidFill>
                    <a:latin typeface="+mn-lt"/>
                    <a:cs typeface="+mn-cs"/>
                  </a:rPr>
                  <a:t>4mm</a:t>
                </a:r>
              </a:p>
            </p:txBody>
          </p:sp>
        </p:grpSp>
        <p:grpSp>
          <p:nvGrpSpPr>
            <p:cNvPr id="1024" name="Group 1023"/>
            <p:cNvGrpSpPr/>
            <p:nvPr/>
          </p:nvGrpSpPr>
          <p:grpSpPr>
            <a:xfrm>
              <a:off x="6989467" y="663671"/>
              <a:ext cx="1811337" cy="2178423"/>
              <a:chOff x="6989467" y="663671"/>
              <a:chExt cx="1811337" cy="2178423"/>
            </a:xfrm>
          </p:grpSpPr>
          <p:grpSp>
            <p:nvGrpSpPr>
              <p:cNvPr id="3" name="Group 2"/>
              <p:cNvGrpSpPr/>
              <p:nvPr/>
            </p:nvGrpSpPr>
            <p:grpSpPr>
              <a:xfrm>
                <a:off x="6989467" y="663671"/>
                <a:ext cx="1811337" cy="2178423"/>
                <a:chOff x="6973882" y="3619209"/>
                <a:chExt cx="1811337" cy="2178423"/>
              </a:xfrm>
            </p:grpSpPr>
            <p:pic>
              <p:nvPicPr>
                <p:cNvPr id="14"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6974707" y="3619209"/>
                  <a:ext cx="1810512" cy="21780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62860"/>
                <a:stretch/>
              </p:blipFill>
              <p:spPr bwMode="auto">
                <a:xfrm>
                  <a:off x="6973882" y="4991658"/>
                  <a:ext cx="1811337" cy="805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bwMode="auto">
              <a:xfrm>
                <a:off x="8099238" y="1404927"/>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200" b="1" i="0" kern="0" dirty="0" smtClean="0">
                    <a:solidFill>
                      <a:schemeClr val="tx1"/>
                    </a:solidFill>
                    <a:latin typeface="+mn-lt"/>
                    <a:cs typeface="+mn-cs"/>
                  </a:rPr>
                  <a:t>25mm</a:t>
                </a:r>
              </a:p>
            </p:txBody>
          </p:sp>
        </p:grpSp>
        <p:grpSp>
          <p:nvGrpSpPr>
            <p:cNvPr id="31" name="Group 30"/>
            <p:cNvGrpSpPr/>
            <p:nvPr/>
          </p:nvGrpSpPr>
          <p:grpSpPr>
            <a:xfrm>
              <a:off x="4789123" y="654355"/>
              <a:ext cx="1828800" cy="2187739"/>
              <a:chOff x="4789123" y="641228"/>
              <a:chExt cx="1828800" cy="2187739"/>
            </a:xfrm>
          </p:grpSpPr>
          <p:grpSp>
            <p:nvGrpSpPr>
              <p:cNvPr id="9" name="Group 8"/>
              <p:cNvGrpSpPr/>
              <p:nvPr/>
            </p:nvGrpSpPr>
            <p:grpSpPr>
              <a:xfrm>
                <a:off x="4789123" y="641228"/>
                <a:ext cx="1828800" cy="2187739"/>
                <a:chOff x="4773538" y="3596766"/>
                <a:chExt cx="1828800" cy="2187739"/>
              </a:xfrm>
            </p:grpSpPr>
            <p:pic>
              <p:nvPicPr>
                <p:cNvPr id="12" name="Picture 3"/>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a:stretch/>
              </p:blipFill>
              <p:spPr bwMode="auto">
                <a:xfrm>
                  <a:off x="4773538" y="3596766"/>
                  <a:ext cx="1828800" cy="2185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58013" b="-1"/>
                <a:stretch/>
              </p:blipFill>
              <p:spPr bwMode="auto">
                <a:xfrm>
                  <a:off x="4773538" y="4864547"/>
                  <a:ext cx="1828800" cy="9199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bwMode="auto">
              <a:xfrm>
                <a:off x="5884825" y="1335715"/>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200" b="1" i="0" kern="0" dirty="0" smtClean="0">
                    <a:solidFill>
                      <a:schemeClr val="tx1"/>
                    </a:solidFill>
                    <a:latin typeface="+mn-lt"/>
                    <a:cs typeface="+mn-cs"/>
                  </a:rPr>
                  <a:t>20mm</a:t>
                </a:r>
              </a:p>
            </p:txBody>
          </p:sp>
        </p:grpSp>
        <p:grpSp>
          <p:nvGrpSpPr>
            <p:cNvPr id="30" name="Group 29"/>
            <p:cNvGrpSpPr/>
            <p:nvPr/>
          </p:nvGrpSpPr>
          <p:grpSpPr>
            <a:xfrm>
              <a:off x="2589237" y="669724"/>
              <a:ext cx="1811338" cy="2172370"/>
              <a:chOff x="2589237" y="663671"/>
              <a:chExt cx="1811338" cy="2172370"/>
            </a:xfrm>
          </p:grpSpPr>
          <p:grpSp>
            <p:nvGrpSpPr>
              <p:cNvPr id="4" name="Group 3"/>
              <p:cNvGrpSpPr/>
              <p:nvPr/>
            </p:nvGrpSpPr>
            <p:grpSpPr>
              <a:xfrm>
                <a:off x="2589237" y="663671"/>
                <a:ext cx="1811338" cy="2172370"/>
                <a:chOff x="2438621" y="2341285"/>
                <a:chExt cx="1811338" cy="2172370"/>
              </a:xfrm>
            </p:grpSpPr>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38622" y="2341285"/>
                  <a:ext cx="1811337" cy="2157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52495"/>
                <a:stretch/>
              </p:blipFill>
              <p:spPr bwMode="auto">
                <a:xfrm>
                  <a:off x="2438621" y="3482739"/>
                  <a:ext cx="1811337" cy="1030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bwMode="auto">
              <a:xfrm>
                <a:off x="2694806" y="1238180"/>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200" b="1" i="0" kern="0" dirty="0" smtClean="0">
                    <a:solidFill>
                      <a:schemeClr val="tx1"/>
                    </a:solidFill>
                    <a:latin typeface="+mn-lt"/>
                    <a:cs typeface="+mn-cs"/>
                  </a:rPr>
                  <a:t>10mm</a:t>
                </a:r>
              </a:p>
            </p:txBody>
          </p:sp>
        </p:grpSp>
      </p:grpSp>
      <p:pic>
        <p:nvPicPr>
          <p:cNvPr id="32" name="Picture 31" descr="C:\Users\Singhr\Desktop\Inlet_area.wmf"/>
          <p:cNvPicPr>
            <a:picLocks noChangeAspect="1"/>
          </p:cNvPicPr>
          <p:nvPr/>
        </p:nvPicPr>
        <p:blipFill rotWithShape="1">
          <a:blip r:embed="rId8" cstate="print">
            <a:extLst>
              <a:ext uri="{28A0092B-C50C-407E-A947-70E740481C1C}">
                <a14:useLocalDpi xmlns="" xmlns:a14="http://schemas.microsoft.com/office/drawing/2010/main" val="0"/>
              </a:ext>
            </a:extLst>
          </a:blip>
          <a:srcRect l="4284" t="10392" r="9638" b="4970"/>
          <a:stretch/>
        </p:blipFill>
        <p:spPr bwMode="auto">
          <a:xfrm>
            <a:off x="5488623" y="3656846"/>
            <a:ext cx="3655377" cy="3200400"/>
          </a:xfrm>
          <a:prstGeom prst="rect">
            <a:avLst/>
          </a:prstGeom>
          <a:noFill/>
          <a:ln>
            <a:noFill/>
          </a:ln>
          <a:extLst>
            <a:ext uri="{53640926-AAD7-44D8-BBD7-CCE9431645EC}">
              <a14:shadowObscured xmlns="" xmlns:a14="http://schemas.microsoft.com/office/drawing/2010/main"/>
            </a:ext>
          </a:extLst>
        </p:spPr>
      </p:pic>
      <p:cxnSp>
        <p:nvCxnSpPr>
          <p:cNvPr id="7" name="Straight Connector 6"/>
          <p:cNvCxnSpPr/>
          <p:nvPr/>
        </p:nvCxnSpPr>
        <p:spPr bwMode="auto">
          <a:xfrm flipV="1">
            <a:off x="6096000" y="1959158"/>
            <a:ext cx="1807778" cy="1927042"/>
          </a:xfrm>
          <a:prstGeom prst="line">
            <a:avLst/>
          </a:prstGeom>
          <a:noFill/>
          <a:ln w="25400" cap="flat" cmpd="sng" algn="ctr">
            <a:solidFill>
              <a:srgbClr val="0000FF"/>
            </a:solidFill>
            <a:prstDash val="solid"/>
            <a:round/>
            <a:headEnd type="none" w="med" len="med"/>
            <a:tailEnd type="arrow" w="med" len="med"/>
          </a:ln>
          <a:effectLst/>
        </p:spPr>
      </p:cxnSp>
      <p:cxnSp>
        <p:nvCxnSpPr>
          <p:cNvPr id="10" name="Straight Connector 9"/>
          <p:cNvCxnSpPr/>
          <p:nvPr/>
        </p:nvCxnSpPr>
        <p:spPr bwMode="auto">
          <a:xfrm flipH="1" flipV="1">
            <a:off x="5715999" y="2049753"/>
            <a:ext cx="336460" cy="2141247"/>
          </a:xfrm>
          <a:prstGeom prst="line">
            <a:avLst/>
          </a:prstGeom>
          <a:noFill/>
          <a:ln w="25400" cap="flat" cmpd="sng" algn="ctr">
            <a:solidFill>
              <a:srgbClr val="FF0000"/>
            </a:solidFill>
            <a:prstDash val="solid"/>
            <a:round/>
            <a:headEnd type="none" w="med" len="med"/>
            <a:tailEnd type="stealth" w="lg" len="lg"/>
          </a:ln>
          <a:effectLst/>
        </p:spPr>
      </p:cxnSp>
      <p:cxnSp>
        <p:nvCxnSpPr>
          <p:cNvPr id="23" name="Straight Connector 22"/>
          <p:cNvCxnSpPr/>
          <p:nvPr/>
        </p:nvCxnSpPr>
        <p:spPr bwMode="auto">
          <a:xfrm flipH="1" flipV="1">
            <a:off x="3507381" y="1945144"/>
            <a:ext cx="2477004" cy="2597074"/>
          </a:xfrm>
          <a:prstGeom prst="line">
            <a:avLst/>
          </a:prstGeom>
          <a:noFill/>
          <a:ln w="25400" cap="flat" cmpd="sng" algn="ctr">
            <a:solidFill>
              <a:srgbClr val="008000"/>
            </a:solidFill>
            <a:prstDash val="solid"/>
            <a:round/>
            <a:headEnd type="none" w="med" len="med"/>
            <a:tailEnd type="stealth" w="lg" len="lg"/>
          </a:ln>
          <a:effectLst/>
        </p:spPr>
      </p:cxnSp>
      <p:sp>
        <p:nvSpPr>
          <p:cNvPr id="27" name="TextBox 26"/>
          <p:cNvSpPr txBox="1"/>
          <p:nvPr/>
        </p:nvSpPr>
        <p:spPr bwMode="auto">
          <a:xfrm>
            <a:off x="8111714" y="3098904"/>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200" b="1" i="0" kern="0" dirty="0" smtClean="0">
                <a:solidFill>
                  <a:schemeClr val="tx1"/>
                </a:solidFill>
                <a:latin typeface="+mn-lt"/>
                <a:cs typeface="+mn-cs"/>
              </a:rPr>
              <a:t>4mm</a:t>
            </a:r>
          </a:p>
        </p:txBody>
      </p:sp>
      <p:sp>
        <p:nvSpPr>
          <p:cNvPr id="28" name="TextBox 27"/>
          <p:cNvSpPr txBox="1"/>
          <p:nvPr/>
        </p:nvSpPr>
        <p:spPr bwMode="auto">
          <a:xfrm>
            <a:off x="5841774" y="2831024"/>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200" b="1" i="0" kern="0" dirty="0" smtClean="0">
                <a:solidFill>
                  <a:schemeClr val="tx1"/>
                </a:solidFill>
                <a:latin typeface="+mn-lt"/>
                <a:cs typeface="+mn-cs"/>
              </a:rPr>
              <a:t>4mm</a:t>
            </a:r>
          </a:p>
        </p:txBody>
      </p:sp>
      <p:sp>
        <p:nvSpPr>
          <p:cNvPr id="29" name="TextBox 28"/>
          <p:cNvSpPr txBox="1"/>
          <p:nvPr/>
        </p:nvSpPr>
        <p:spPr bwMode="auto">
          <a:xfrm>
            <a:off x="2603191" y="2894881"/>
            <a:ext cx="685800" cy="27272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200" b="1" i="0" kern="0" dirty="0" smtClean="0">
                <a:solidFill>
                  <a:schemeClr val="tx1"/>
                </a:solidFill>
                <a:latin typeface="+mn-lt"/>
                <a:cs typeface="+mn-cs"/>
              </a:rPr>
              <a:t>4mm</a:t>
            </a:r>
          </a:p>
        </p:txBody>
      </p:sp>
      <p:sp>
        <p:nvSpPr>
          <p:cNvPr id="2" name="Title 1"/>
          <p:cNvSpPr>
            <a:spLocks noGrp="1"/>
          </p:cNvSpPr>
          <p:nvPr>
            <p:ph type="title"/>
          </p:nvPr>
        </p:nvSpPr>
        <p:spPr/>
        <p:txBody>
          <a:bodyPr/>
          <a:lstStyle/>
          <a:p>
            <a:r>
              <a:rPr lang="en-US" smtClean="0"/>
              <a:t>Interfacial Area for Rivulet Flow</a:t>
            </a:r>
            <a:endParaRPr lang="en-US" dirty="0"/>
          </a:p>
        </p:txBody>
      </p:sp>
      <p:sp>
        <p:nvSpPr>
          <p:cNvPr id="18" name="Text Placeholder 17"/>
          <p:cNvSpPr>
            <a:spLocks noGrp="1"/>
          </p:cNvSpPr>
          <p:nvPr>
            <p:ph type="body" sz="quarter" idx="11"/>
          </p:nvPr>
        </p:nvSpPr>
        <p:spPr/>
        <p:txBody>
          <a:bodyPr/>
          <a:lstStyle/>
          <a:p>
            <a:endParaRPr lang="en-US"/>
          </a:p>
        </p:txBody>
      </p:sp>
      <p:sp>
        <p:nvSpPr>
          <p:cNvPr id="16" name="Rectangle 15"/>
          <p:cNvSpPr/>
          <p:nvPr/>
        </p:nvSpPr>
        <p:spPr>
          <a:xfrm>
            <a:off x="308853" y="985934"/>
            <a:ext cx="4268028" cy="369332"/>
          </a:xfrm>
          <a:prstGeom prst="rect">
            <a:avLst/>
          </a:prstGeom>
        </p:spPr>
        <p:txBody>
          <a:bodyPr wrap="none">
            <a:spAutoFit/>
          </a:bodyPr>
          <a:lstStyle/>
          <a:p>
            <a:r>
              <a:rPr lang="en-US" b="1" dirty="0" smtClean="0"/>
              <a:t>Interface at </a:t>
            </a:r>
            <a:r>
              <a:rPr lang="en-US" b="1" dirty="0" err="1" smtClean="0">
                <a:latin typeface="Symbol" panose="05050102010706020507" pitchFamily="18" charset="2"/>
              </a:rPr>
              <a:t>e</a:t>
            </a:r>
            <a:r>
              <a:rPr lang="en-US" b="1" baseline="-25000" dirty="0" err="1" smtClean="0">
                <a:latin typeface="Calibri" panose="020F0502020204030204" pitchFamily="34" charset="0"/>
              </a:rPr>
              <a:t>L</a:t>
            </a:r>
            <a:r>
              <a:rPr lang="en-US" b="1" dirty="0" smtClean="0"/>
              <a:t> = 0.5 for 0.31m MPZ (</a:t>
            </a:r>
            <a:r>
              <a:rPr lang="en-US" b="1" dirty="0" err="1" smtClean="0"/>
              <a:t>Ka</a:t>
            </a:r>
            <a:r>
              <a:rPr lang="en-US" b="1" dirty="0" smtClean="0"/>
              <a:t>=15</a:t>
            </a:r>
            <a:r>
              <a:rPr lang="en-US" b="1" dirty="0"/>
              <a:t>)</a:t>
            </a:r>
          </a:p>
        </p:txBody>
      </p:sp>
      <p:sp>
        <p:nvSpPr>
          <p:cNvPr id="34" name="Rectangle 33"/>
          <p:cNvSpPr/>
          <p:nvPr/>
        </p:nvSpPr>
        <p:spPr>
          <a:xfrm>
            <a:off x="1858323" y="524268"/>
            <a:ext cx="5325753" cy="461665"/>
          </a:xfrm>
          <a:prstGeom prst="rect">
            <a:avLst/>
          </a:prstGeom>
        </p:spPr>
        <p:txBody>
          <a:bodyPr wrap="none">
            <a:spAutoFit/>
          </a:bodyPr>
          <a:lstStyle/>
          <a:p>
            <a:pPr algn="ctr"/>
            <a:r>
              <a:rPr lang="en-US" sz="2400" b="1" dirty="0" smtClean="0">
                <a:solidFill>
                  <a:srgbClr val="003399"/>
                </a:solidFill>
              </a:rPr>
              <a:t>Impact of inlet size and solvent property</a:t>
            </a:r>
            <a:endParaRPr lang="en-US" sz="2400" b="1" dirty="0">
              <a:solidFill>
                <a:srgbClr val="003399"/>
              </a:solidFill>
            </a:endParaRPr>
          </a:p>
        </p:txBody>
      </p:sp>
      <p:sp>
        <p:nvSpPr>
          <p:cNvPr id="35" name="TextBox 34"/>
          <p:cNvSpPr txBox="1"/>
          <p:nvPr/>
        </p:nvSpPr>
        <p:spPr bwMode="auto">
          <a:xfrm>
            <a:off x="180057" y="3781378"/>
            <a:ext cx="4382033" cy="207316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pPr marL="285750" indent="-285750" algn="just">
              <a:spcBef>
                <a:spcPts val="1200"/>
              </a:spcBef>
              <a:buFont typeface="Wingdings" panose="05000000000000000000" pitchFamily="2" charset="2"/>
              <a:buChar char="§"/>
            </a:pPr>
            <a:r>
              <a:rPr lang="en-US" sz="2000" dirty="0"/>
              <a:t>Developed width of </a:t>
            </a:r>
            <a:r>
              <a:rPr lang="en-US" sz="2000" dirty="0" smtClean="0"/>
              <a:t>rivulet remains constant </a:t>
            </a:r>
            <a:r>
              <a:rPr lang="en-US" sz="2000" dirty="0"/>
              <a:t>at </a:t>
            </a:r>
            <a:r>
              <a:rPr lang="en-US" sz="2000" dirty="0">
                <a:solidFill>
                  <a:schemeClr val="accent4"/>
                </a:solidFill>
              </a:rPr>
              <a:t>a fixed </a:t>
            </a:r>
            <a:r>
              <a:rPr lang="en-US" sz="2000" dirty="0" smtClean="0">
                <a:solidFill>
                  <a:schemeClr val="accent4"/>
                </a:solidFill>
              </a:rPr>
              <a:t>Q</a:t>
            </a:r>
          </a:p>
          <a:p>
            <a:pPr marL="285750" indent="-285750" algn="just">
              <a:spcBef>
                <a:spcPts val="1200"/>
              </a:spcBef>
              <a:buFont typeface="Wingdings" panose="05000000000000000000" pitchFamily="2" charset="2"/>
              <a:buChar char="§"/>
            </a:pPr>
            <a:r>
              <a:rPr lang="en-US" sz="2000" dirty="0" smtClean="0"/>
              <a:t>Developed width only depends on Q</a:t>
            </a:r>
          </a:p>
          <a:p>
            <a:pPr marL="285750" indent="-285750" algn="just">
              <a:spcBef>
                <a:spcPts val="1200"/>
              </a:spcBef>
              <a:buFont typeface="Wingdings" panose="05000000000000000000" pitchFamily="2" charset="2"/>
              <a:buChar char="§"/>
            </a:pPr>
            <a:r>
              <a:rPr lang="en-US" sz="2000" dirty="0" smtClean="0"/>
              <a:t>Slight increase in interfacial area is due to entrance effects</a:t>
            </a:r>
            <a:endParaRPr lang="en-US" sz="2000" dirty="0"/>
          </a:p>
        </p:txBody>
      </p:sp>
      <p:sp>
        <p:nvSpPr>
          <p:cNvPr id="5" name="Rectangle 4"/>
          <p:cNvSpPr/>
          <p:nvPr/>
        </p:nvSpPr>
        <p:spPr>
          <a:xfrm>
            <a:off x="180057" y="5689155"/>
            <a:ext cx="4572000" cy="400110"/>
          </a:xfrm>
          <a:prstGeom prst="rect">
            <a:avLst/>
          </a:prstGeom>
        </p:spPr>
        <p:txBody>
          <a:bodyPr>
            <a:spAutoFit/>
          </a:bodyPr>
          <a:lstStyle/>
          <a:p>
            <a:pPr marL="285750" indent="-285750">
              <a:buFont typeface="Wingdings" panose="05000000000000000000" pitchFamily="2" charset="2"/>
              <a:buChar char="§"/>
            </a:pPr>
            <a:r>
              <a:rPr lang="en-US" sz="2000" b="1" dirty="0" err="1" smtClean="0">
                <a:solidFill>
                  <a:schemeClr val="accent4"/>
                </a:solidFill>
              </a:rPr>
              <a:t>A</a:t>
            </a:r>
            <a:r>
              <a:rPr lang="en-US" sz="2000" b="1" baseline="-25000" dirty="0" err="1" smtClean="0">
                <a:solidFill>
                  <a:schemeClr val="accent4"/>
                </a:solidFill>
              </a:rPr>
              <a:t>In</a:t>
            </a:r>
            <a:r>
              <a:rPr lang="en-US" sz="2000" b="1" baseline="-25000" dirty="0" smtClean="0">
                <a:solidFill>
                  <a:schemeClr val="accent4"/>
                </a:solidFill>
              </a:rPr>
              <a:t> </a:t>
            </a:r>
            <a:r>
              <a:rPr lang="en-US" sz="2000" b="1" dirty="0" smtClean="0">
                <a:solidFill>
                  <a:schemeClr val="accent4"/>
                </a:solidFill>
              </a:rPr>
              <a:t>decreases </a:t>
            </a:r>
            <a:r>
              <a:rPr lang="en-US" sz="2000" b="1" dirty="0">
                <a:solidFill>
                  <a:schemeClr val="accent4"/>
                </a:solidFill>
              </a:rPr>
              <a:t>with increased </a:t>
            </a:r>
            <a:r>
              <a:rPr lang="en-US" sz="2000" b="1" dirty="0" err="1" smtClean="0">
                <a:solidFill>
                  <a:schemeClr val="accent4"/>
                </a:solidFill>
              </a:rPr>
              <a:t>Ka</a:t>
            </a:r>
            <a:r>
              <a:rPr lang="en-US" sz="2000" b="1" dirty="0" smtClean="0">
                <a:solidFill>
                  <a:schemeClr val="accent4"/>
                </a:solidFill>
              </a:rPr>
              <a:t> </a:t>
            </a:r>
            <a:endParaRPr lang="en-US" sz="2000" dirty="0">
              <a:solidFill>
                <a:schemeClr val="accent4"/>
              </a:solidFill>
            </a:endParaRPr>
          </a:p>
        </p:txBody>
      </p:sp>
    </p:spTree>
    <p:extLst>
      <p:ext uri="{BB962C8B-B14F-4D97-AF65-F5344CB8AC3E}">
        <p14:creationId xmlns="" xmlns:p14="http://schemas.microsoft.com/office/powerpoint/2010/main" val="24232214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Interfacial Area </a:t>
            </a:r>
            <a:r>
              <a:rPr lang="en-US" dirty="0"/>
              <a:t>for Rivulet Flow</a:t>
            </a:r>
          </a:p>
        </p:txBody>
      </p:sp>
      <p:sp>
        <p:nvSpPr>
          <p:cNvPr id="3" name="Text Placeholder 2"/>
          <p:cNvSpPr>
            <a:spLocks noGrp="1"/>
          </p:cNvSpPr>
          <p:nvPr>
            <p:ph type="body" sz="quarter" idx="11"/>
          </p:nvPr>
        </p:nvSpPr>
        <p:spPr/>
        <p:txBody>
          <a:bodyPr/>
          <a:lstStyle/>
          <a:p>
            <a:endParaRPr lang="en-US"/>
          </a:p>
        </p:txBody>
      </p:sp>
      <p:sp>
        <p:nvSpPr>
          <p:cNvPr id="5" name="Rectangle 4"/>
          <p:cNvSpPr/>
          <p:nvPr/>
        </p:nvSpPr>
        <p:spPr>
          <a:xfrm>
            <a:off x="1858323" y="524268"/>
            <a:ext cx="5325753" cy="461665"/>
          </a:xfrm>
          <a:prstGeom prst="rect">
            <a:avLst/>
          </a:prstGeom>
        </p:spPr>
        <p:txBody>
          <a:bodyPr wrap="none">
            <a:spAutoFit/>
          </a:bodyPr>
          <a:lstStyle/>
          <a:p>
            <a:pPr algn="ctr"/>
            <a:r>
              <a:rPr lang="en-US" sz="2400" b="1" dirty="0" smtClean="0">
                <a:solidFill>
                  <a:srgbClr val="003399"/>
                </a:solidFill>
              </a:rPr>
              <a:t>Impact of inlet size and solvent property</a:t>
            </a:r>
            <a:endParaRPr lang="en-US" sz="2400" b="1" dirty="0">
              <a:solidFill>
                <a:srgbClr val="003399"/>
              </a:solidFill>
            </a:endParaRPr>
          </a:p>
        </p:txBody>
      </p:sp>
      <p:pic>
        <p:nvPicPr>
          <p:cNvPr id="7" name="Picture 6" descr="C:\Users\Singhr\Desktop\Inlet_area_Scalled.wmf"/>
          <p:cNvPicPr/>
          <p:nvPr/>
        </p:nvPicPr>
        <p:blipFill rotWithShape="1">
          <a:blip r:embed="rId3" cstate="print">
            <a:extLst>
              <a:ext uri="{28A0092B-C50C-407E-A947-70E740481C1C}">
                <a14:useLocalDpi xmlns="" xmlns:a14="http://schemas.microsoft.com/office/drawing/2010/main" val="0"/>
              </a:ext>
            </a:extLst>
          </a:blip>
          <a:srcRect l="4418" t="10541" r="9772" b="4965"/>
          <a:stretch/>
        </p:blipFill>
        <p:spPr bwMode="auto">
          <a:xfrm>
            <a:off x="4876800" y="1694853"/>
            <a:ext cx="4177986" cy="3646397"/>
          </a:xfrm>
          <a:prstGeom prst="rect">
            <a:avLst/>
          </a:prstGeom>
          <a:noFill/>
          <a:ln>
            <a:noFill/>
          </a:ln>
          <a:extLst>
            <a:ext uri="{53640926-AAD7-44D8-BBD7-CCE9431645EC}">
              <a14:shadowObscured xmlns="" xmlns:a14="http://schemas.microsoft.com/office/drawing/2010/main"/>
            </a:ext>
          </a:extLst>
        </p:spPr>
      </p:pic>
      <mc:AlternateContent xmlns:mc="http://schemas.openxmlformats.org/markup-compatibility/2006">
        <mc:Choice xmlns="" xmlns:a14="http://schemas.microsoft.com/office/drawing/2010/main" Requires="a14">
          <p:sp>
            <p:nvSpPr>
              <p:cNvPr id="10" name="TextBox 9"/>
              <p:cNvSpPr txBox="1"/>
              <p:nvPr/>
            </p:nvSpPr>
            <p:spPr bwMode="auto">
              <a:xfrm>
                <a:off x="5394944" y="4600591"/>
                <a:ext cx="1789131" cy="384228"/>
              </a:xfrm>
              <a:prstGeom prst="rect">
                <a:avLst/>
              </a:prstGeom>
              <a:noFill/>
              <a:ln w="25400">
                <a:solidFill>
                  <a:schemeClr val="accent4"/>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kern="0" smtClean="0">
                          <a:solidFill>
                            <a:schemeClr val="tx1"/>
                          </a:solidFill>
                          <a:latin typeface="Cambria Math"/>
                          <a:ea typeface="Cambria Math"/>
                          <a:cs typeface="+mn-cs"/>
                        </a:rPr>
                        <m:t>𝑨</m:t>
                      </m:r>
                      <m:r>
                        <a:rPr lang="en-US" sz="2000" b="1" i="1" kern="0" baseline="-25000" smtClean="0">
                          <a:solidFill>
                            <a:schemeClr val="tx1"/>
                          </a:solidFill>
                          <a:latin typeface="Cambria Math"/>
                          <a:ea typeface="Cambria Math"/>
                          <a:cs typeface="+mn-cs"/>
                        </a:rPr>
                        <m:t>𝑰</m:t>
                      </m:r>
                      <m:r>
                        <a:rPr lang="en-US" sz="2000" b="1" i="1" kern="0" baseline="-25000" smtClean="0">
                          <a:solidFill>
                            <a:schemeClr val="tx1"/>
                          </a:solidFill>
                          <a:latin typeface="Cambria Math"/>
                          <a:ea typeface="Cambria Math"/>
                          <a:cs typeface="+mn-cs"/>
                        </a:rPr>
                        <m:t>𝒏</m:t>
                      </m:r>
                      <m:r>
                        <a:rPr lang="en-US" sz="2000" b="1" i="1" kern="0" smtClean="0">
                          <a:solidFill>
                            <a:schemeClr val="tx1"/>
                          </a:solidFill>
                          <a:latin typeface="Cambria Math"/>
                          <a:ea typeface="Cambria Math"/>
                          <a:cs typeface="+mn-cs"/>
                        </a:rPr>
                        <m:t>~</m:t>
                      </m:r>
                      <m:f>
                        <m:fPr>
                          <m:type m:val="lin"/>
                          <m:ctrlPr>
                            <a:rPr lang="en-US" sz="2000" b="1" i="1" kern="0" smtClean="0">
                              <a:solidFill>
                                <a:schemeClr val="tx1"/>
                              </a:solidFill>
                              <a:latin typeface="Cambria Math"/>
                              <a:ea typeface="Cambria Math"/>
                              <a:cs typeface="+mn-cs"/>
                            </a:rPr>
                          </m:ctrlPr>
                        </m:fPr>
                        <m:num>
                          <m:r>
                            <a:rPr lang="en-US" sz="2000" b="1" i="1" kern="0" smtClean="0">
                              <a:solidFill>
                                <a:schemeClr val="tx1"/>
                              </a:solidFill>
                              <a:latin typeface="Cambria Math"/>
                              <a:ea typeface="Cambria Math"/>
                              <a:cs typeface="+mn-cs"/>
                            </a:rPr>
                            <m:t>𝟏</m:t>
                          </m:r>
                        </m:num>
                        <m:den>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𝑲𝒂</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𝟐</m:t>
                              </m:r>
                            </m:sup>
                          </m:sSup>
                        </m:den>
                      </m:f>
                    </m:oMath>
                  </m:oMathPara>
                </a14:m>
                <a:endParaRPr lang="en-US" sz="2000" b="1" i="0" kern="0" dirty="0" smtClean="0">
                  <a:solidFill>
                    <a:schemeClr val="tx1"/>
                  </a:solidFill>
                  <a:latin typeface="+mn-lt"/>
                  <a:cs typeface="+mn-cs"/>
                </a:endParaRPr>
              </a:p>
            </p:txBody>
          </p:sp>
        </mc:Choice>
        <mc:Fallback>
          <p:sp>
            <p:nvSpPr>
              <p:cNvPr id="10" name="TextBox 9"/>
              <p:cNvSpPr txBox="1">
                <a:spLocks noRot="1" noChangeAspect="1" noMove="1" noResize="1" noEditPoints="1" noAdjustHandles="1" noChangeArrowheads="1" noChangeShapeType="1" noTextEdit="1"/>
              </p:cNvSpPr>
              <p:nvPr/>
            </p:nvSpPr>
            <p:spPr bwMode="auto">
              <a:xfrm>
                <a:off x="5394944" y="4600591"/>
                <a:ext cx="1789131" cy="384228"/>
              </a:xfrm>
              <a:prstGeom prst="rect">
                <a:avLst/>
              </a:prstGeom>
              <a:blipFill rotWithShape="1">
                <a:blip r:embed="rId4" cstate="print"/>
                <a:stretch>
                  <a:fillRect t="-108955" b="-179104"/>
                </a:stretch>
              </a:blipFill>
              <a:ln w="25400">
                <a:solidFill>
                  <a:schemeClr val="accent4"/>
                </a:solidFill>
                <a:miter lim="800000"/>
                <a:headEnd/>
                <a:tailEnd/>
              </a:ln>
            </p:spPr>
            <p:txBody>
              <a:bodyPr/>
              <a:lstStyle/>
              <a:p>
                <a:r>
                  <a:rPr lang="en-US">
                    <a:noFill/>
                  </a:rPr>
                  <a:t> </a:t>
                </a:r>
              </a:p>
            </p:txBody>
          </p:sp>
        </mc:Fallback>
      </mc:AlternateContent>
      <p:pic>
        <p:nvPicPr>
          <p:cNvPr id="11" name="Picture 10" descr="C:\Users\Singhr\Desktop\Inlet_area.wmf"/>
          <p:cNvPicPr>
            <a:picLocks noChangeAspect="1"/>
          </p:cNvPicPr>
          <p:nvPr/>
        </p:nvPicPr>
        <p:blipFill rotWithShape="1">
          <a:blip r:embed="rId5" cstate="print">
            <a:extLst>
              <a:ext uri="{28A0092B-C50C-407E-A947-70E740481C1C}">
                <a14:useLocalDpi xmlns="" xmlns:a14="http://schemas.microsoft.com/office/drawing/2010/main" val="0"/>
              </a:ext>
            </a:extLst>
          </a:blip>
          <a:srcRect l="4284" t="10392" r="9638" b="4970"/>
          <a:stretch/>
        </p:blipFill>
        <p:spPr bwMode="auto">
          <a:xfrm>
            <a:off x="413604" y="1690806"/>
            <a:ext cx="4107595" cy="3596331"/>
          </a:xfrm>
          <a:prstGeom prst="rect">
            <a:avLst/>
          </a:prstGeom>
          <a:noFill/>
          <a:ln>
            <a:noFill/>
          </a:ln>
          <a:extLst>
            <a:ext uri="{53640926-AAD7-44D8-BBD7-CCE9431645EC}">
              <a14:shadowObscured xmlns="" xmlns:a14="http://schemas.microsoft.com/office/drawing/2010/main"/>
            </a:ext>
          </a:extLst>
        </p:spPr>
      </p:pic>
      <mc:AlternateContent xmlns:mc="http://schemas.openxmlformats.org/markup-compatibility/2006">
        <mc:Choice xmlns="" xmlns:a14="http://schemas.microsoft.com/office/drawing/2010/main" Requires="a14">
          <p:sp>
            <p:nvSpPr>
              <p:cNvPr id="8" name="TextBox 7"/>
              <p:cNvSpPr txBox="1"/>
              <p:nvPr/>
            </p:nvSpPr>
            <p:spPr bwMode="auto">
              <a:xfrm>
                <a:off x="6773023" y="5858660"/>
                <a:ext cx="2109720" cy="447091"/>
              </a:xfrm>
              <a:prstGeom prst="rect">
                <a:avLst/>
              </a:prstGeom>
              <a:noFill/>
              <a:ln w="25400">
                <a:solidFill>
                  <a:schemeClr val="accent4"/>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
                    </m:oMathParaPr>
                    <m:oMath xmlns:m="http://schemas.openxmlformats.org/officeDocument/2006/math">
                      <m:r>
                        <a:rPr lang="en-US" sz="2000" b="1" i="1" kern="0" smtClean="0">
                          <a:solidFill>
                            <a:schemeClr val="tx1"/>
                          </a:solidFill>
                          <a:latin typeface="Cambria Math"/>
                          <a:ea typeface="Cambria Math"/>
                          <a:cs typeface="+mn-cs"/>
                        </a:rPr>
                        <m:t>𝑨</m:t>
                      </m:r>
                      <m:r>
                        <a:rPr lang="en-US" sz="2000" b="1" i="1" kern="0" baseline="-25000" smtClean="0">
                          <a:solidFill>
                            <a:schemeClr val="tx1"/>
                          </a:solidFill>
                          <a:latin typeface="Cambria Math"/>
                          <a:ea typeface="Cambria Math"/>
                          <a:cs typeface="+mn-cs"/>
                        </a:rPr>
                        <m:t>𝑰</m:t>
                      </m:r>
                      <m:r>
                        <a:rPr lang="en-US" sz="2000" b="1" i="1" kern="0" baseline="-25000" smtClean="0">
                          <a:solidFill>
                            <a:schemeClr val="tx1"/>
                          </a:solidFill>
                          <a:latin typeface="Cambria Math"/>
                          <a:ea typeface="Cambria Math"/>
                          <a:cs typeface="+mn-cs"/>
                        </a:rPr>
                        <m:t>𝒏</m:t>
                      </m:r>
                      <m:r>
                        <a:rPr lang="en-US" sz="2000" b="1" i="1" kern="0" smtClean="0">
                          <a:solidFill>
                            <a:schemeClr val="tx1"/>
                          </a:solidFill>
                          <a:latin typeface="Cambria Math"/>
                          <a:ea typeface="Cambria Math"/>
                          <a:cs typeface="+mn-cs"/>
                        </a:rPr>
                        <m:t>~</m:t>
                      </m:r>
                      <m:f>
                        <m:fPr>
                          <m:type m:val="lin"/>
                          <m:ctrlPr>
                            <a:rPr lang="en-US" sz="2000" b="1" i="1" kern="0" smtClean="0">
                              <a:solidFill>
                                <a:schemeClr val="tx1"/>
                              </a:solidFill>
                              <a:latin typeface="Cambria Math"/>
                              <a:ea typeface="Cambria Math"/>
                              <a:cs typeface="+mn-cs"/>
                            </a:rPr>
                          </m:ctrlPr>
                        </m:fPr>
                        <m:num>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𝑸</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𝟑</m:t>
                              </m:r>
                            </m:sup>
                          </m:sSup>
                        </m:num>
                        <m:den>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𝑲𝒂</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𝟐</m:t>
                              </m:r>
                            </m:sup>
                          </m:sSup>
                        </m:den>
                      </m:f>
                    </m:oMath>
                  </m:oMathPara>
                </a14:m>
                <a:endParaRPr lang="en-US" sz="2000" b="1" i="0" kern="0" dirty="0" smtClean="0">
                  <a:solidFill>
                    <a:schemeClr val="tx1"/>
                  </a:solidFill>
                  <a:latin typeface="+mn-lt"/>
                  <a:cs typeface="+mn-cs"/>
                </a:endParaRPr>
              </a:p>
            </p:txBody>
          </p:sp>
        </mc:Choice>
        <mc:Fallback>
          <p:sp>
            <p:nvSpPr>
              <p:cNvPr id="8" name="TextBox 7"/>
              <p:cNvSpPr txBox="1">
                <a:spLocks noRot="1" noChangeAspect="1" noMove="1" noResize="1" noEditPoints="1" noAdjustHandles="1" noChangeArrowheads="1" noChangeShapeType="1" noTextEdit="1"/>
              </p:cNvSpPr>
              <p:nvPr/>
            </p:nvSpPr>
            <p:spPr bwMode="auto">
              <a:xfrm>
                <a:off x="6773023" y="5858660"/>
                <a:ext cx="2109720" cy="447091"/>
              </a:xfrm>
              <a:prstGeom prst="rect">
                <a:avLst/>
              </a:prstGeom>
              <a:blipFill rotWithShape="1">
                <a:blip r:embed="rId6" cstate="print"/>
                <a:stretch>
                  <a:fillRect t="-94805" r="-571" b="-142857"/>
                </a:stretch>
              </a:blipFill>
              <a:ln w="25400">
                <a:solidFill>
                  <a:schemeClr val="accent4"/>
                </a:solidFill>
                <a:miter lim="800000"/>
                <a:headEnd/>
                <a:tailEnd/>
              </a:ln>
            </p:spPr>
            <p:txBody>
              <a:bodyPr/>
              <a:lstStyle/>
              <a:p>
                <a:r>
                  <a:rPr lang="en-US">
                    <a:noFill/>
                  </a:rPr>
                  <a:t> </a:t>
                </a:r>
              </a:p>
            </p:txBody>
          </p:sp>
        </mc:Fallback>
      </mc:AlternateContent>
      <p:sp>
        <p:nvSpPr>
          <p:cNvPr id="9" name="TextBox 8"/>
          <p:cNvSpPr txBox="1"/>
          <p:nvPr/>
        </p:nvSpPr>
        <p:spPr>
          <a:xfrm>
            <a:off x="5560671" y="5897539"/>
            <a:ext cx="1139223" cy="369332"/>
          </a:xfrm>
          <a:prstGeom prst="rect">
            <a:avLst/>
          </a:prstGeom>
          <a:noFill/>
        </p:spPr>
        <p:txBody>
          <a:bodyPr wrap="none" rtlCol="0">
            <a:spAutoFit/>
          </a:bodyPr>
          <a:lstStyle/>
          <a:p>
            <a:r>
              <a:rPr lang="en-US" b="1" dirty="0" smtClean="0"/>
              <a:t>Flow rate:</a:t>
            </a:r>
            <a:endParaRPr lang="en-US" b="1" dirty="0"/>
          </a:p>
        </p:txBody>
      </p:sp>
    </p:spTree>
    <p:extLst>
      <p:ext uri="{BB962C8B-B14F-4D97-AF65-F5344CB8AC3E}">
        <p14:creationId xmlns="" xmlns:p14="http://schemas.microsoft.com/office/powerpoint/2010/main" val="55581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bwMode="auto">
          <a:xfrm>
            <a:off x="2256721" y="2462590"/>
            <a:ext cx="1111431" cy="3693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800" b="1" i="0" kern="0" dirty="0" smtClean="0">
                <a:solidFill>
                  <a:srgbClr val="008000"/>
                </a:solidFill>
                <a:latin typeface="Calibri" panose="020F0502020204030204" pitchFamily="34" charset="0"/>
                <a:cs typeface="+mn-cs"/>
              </a:rPr>
              <a:t>Interface</a:t>
            </a:r>
          </a:p>
        </p:txBody>
      </p:sp>
      <p:sp>
        <p:nvSpPr>
          <p:cNvPr id="22" name="Rectangle 21"/>
          <p:cNvSpPr/>
          <p:nvPr/>
        </p:nvSpPr>
        <p:spPr>
          <a:xfrm>
            <a:off x="2967854" y="533400"/>
            <a:ext cx="3179717" cy="461665"/>
          </a:xfrm>
          <a:prstGeom prst="rect">
            <a:avLst/>
          </a:prstGeom>
        </p:spPr>
        <p:txBody>
          <a:bodyPr wrap="none">
            <a:spAutoFit/>
          </a:bodyPr>
          <a:lstStyle/>
          <a:p>
            <a:pPr algn="ctr"/>
            <a:r>
              <a:rPr lang="en-US" sz="2400" b="1" dirty="0" smtClean="0">
                <a:solidFill>
                  <a:srgbClr val="003399"/>
                </a:solidFill>
              </a:rPr>
              <a:t>Impact of contact angle</a:t>
            </a:r>
            <a:endParaRPr lang="en-US" sz="2400" b="1" dirty="0">
              <a:solidFill>
                <a:srgbClr val="003399"/>
              </a:solidFill>
            </a:endParaRPr>
          </a:p>
        </p:txBody>
      </p:sp>
      <p:sp>
        <p:nvSpPr>
          <p:cNvPr id="9" name="Title 8"/>
          <p:cNvSpPr>
            <a:spLocks noGrp="1"/>
          </p:cNvSpPr>
          <p:nvPr>
            <p:ph type="title"/>
          </p:nvPr>
        </p:nvSpPr>
        <p:spPr/>
        <p:txBody>
          <a:bodyPr/>
          <a:lstStyle/>
          <a:p>
            <a:r>
              <a:rPr lang="en-US" dirty="0" smtClean="0"/>
              <a:t>Wetted/Interfacial Areas for Rivulet Flow</a:t>
            </a:r>
            <a:endParaRPr lang="en-US" dirty="0"/>
          </a:p>
        </p:txBody>
      </p:sp>
      <p:sp>
        <p:nvSpPr>
          <p:cNvPr id="13" name="Text Placeholder 12"/>
          <p:cNvSpPr>
            <a:spLocks noGrp="1"/>
          </p:cNvSpPr>
          <p:nvPr>
            <p:ph type="body" sz="quarter" idx="11"/>
          </p:nvPr>
        </p:nvSpPr>
        <p:spPr/>
        <p:txBody>
          <a:bodyPr/>
          <a:lstStyle/>
          <a:p>
            <a:endParaRPr lang="en-US" dirty="0"/>
          </a:p>
        </p:txBody>
      </p:sp>
      <p:sp>
        <p:nvSpPr>
          <p:cNvPr id="23" name="TextBox 22"/>
          <p:cNvSpPr txBox="1"/>
          <p:nvPr/>
        </p:nvSpPr>
        <p:spPr>
          <a:xfrm>
            <a:off x="377679" y="5448867"/>
            <a:ext cx="5123238" cy="1015663"/>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accent4"/>
                </a:solidFill>
              </a:rPr>
              <a:t>Wettability decreases with increased </a:t>
            </a:r>
            <a:r>
              <a:rPr lang="en-US" sz="2000" b="1" dirty="0" smtClean="0">
                <a:solidFill>
                  <a:schemeClr val="accent4"/>
                </a:solidFill>
                <a:latin typeface="Symbol" panose="05050102010706020507" pitchFamily="18" charset="2"/>
              </a:rPr>
              <a:t>g</a:t>
            </a:r>
          </a:p>
          <a:p>
            <a:pPr marL="342900" indent="-342900">
              <a:buFont typeface="Wingdings" panose="05000000000000000000" pitchFamily="2" charset="2"/>
              <a:buChar char="§"/>
            </a:pPr>
            <a:r>
              <a:rPr lang="en-US" sz="2000" b="1" dirty="0" smtClean="0">
                <a:solidFill>
                  <a:schemeClr val="accent4"/>
                </a:solidFill>
              </a:rPr>
              <a:t>Impact is greater on wetted area</a:t>
            </a:r>
          </a:p>
          <a:p>
            <a:pPr marL="342900" indent="-342900">
              <a:buFont typeface="Wingdings" panose="05000000000000000000" pitchFamily="2" charset="2"/>
              <a:buChar char="§"/>
            </a:pPr>
            <a:r>
              <a:rPr lang="en-US" sz="2000" b="1" dirty="0" smtClean="0">
                <a:solidFill>
                  <a:schemeClr val="accent4"/>
                </a:solidFill>
              </a:rPr>
              <a:t>Leads to increase in </a:t>
            </a:r>
            <a:r>
              <a:rPr lang="en-US" sz="2000" b="1" dirty="0" smtClean="0">
                <a:solidFill>
                  <a:schemeClr val="accent4"/>
                </a:solidFill>
                <a:latin typeface="Symbol" panose="05050102010706020507" pitchFamily="18" charset="2"/>
              </a:rPr>
              <a:t>d</a:t>
            </a:r>
            <a:r>
              <a:rPr lang="en-US" sz="2000" b="1" dirty="0" smtClean="0">
                <a:solidFill>
                  <a:schemeClr val="accent4"/>
                </a:solidFill>
              </a:rPr>
              <a:t> with increased </a:t>
            </a:r>
            <a:r>
              <a:rPr lang="en-US" sz="2000" b="1" dirty="0">
                <a:solidFill>
                  <a:schemeClr val="accent4"/>
                </a:solidFill>
                <a:latin typeface="Symbol" panose="05050102010706020507" pitchFamily="18" charset="2"/>
              </a:rPr>
              <a:t>g</a:t>
            </a:r>
            <a:endParaRPr lang="en-US" sz="2000" b="1" dirty="0">
              <a:solidFill>
                <a:schemeClr val="accent4"/>
              </a:solidFill>
            </a:endParaRPr>
          </a:p>
        </p:txBody>
      </p:sp>
      <p:sp>
        <p:nvSpPr>
          <p:cNvPr id="24" name="Rectangle 23"/>
          <p:cNvSpPr/>
          <p:nvPr/>
        </p:nvSpPr>
        <p:spPr>
          <a:xfrm>
            <a:off x="611465" y="1053242"/>
            <a:ext cx="2415148" cy="369332"/>
          </a:xfrm>
          <a:prstGeom prst="rect">
            <a:avLst/>
          </a:prstGeom>
        </p:spPr>
        <p:txBody>
          <a:bodyPr wrap="none">
            <a:spAutoFit/>
          </a:bodyPr>
          <a:lstStyle/>
          <a:p>
            <a:r>
              <a:rPr lang="en-US" b="1" dirty="0" smtClean="0"/>
              <a:t>For 0.31m MPZ (</a:t>
            </a:r>
            <a:r>
              <a:rPr lang="en-US" b="1" dirty="0" err="1" smtClean="0"/>
              <a:t>Ka</a:t>
            </a:r>
            <a:r>
              <a:rPr lang="en-US" b="1" dirty="0" smtClean="0"/>
              <a:t>=15)</a:t>
            </a:r>
            <a:endParaRPr lang="en-US" b="1" dirty="0"/>
          </a:p>
        </p:txBody>
      </p:sp>
      <p:sp>
        <p:nvSpPr>
          <p:cNvPr id="25" name="Rectangle 24"/>
          <p:cNvSpPr/>
          <p:nvPr/>
        </p:nvSpPr>
        <p:spPr>
          <a:xfrm>
            <a:off x="1987458" y="4346387"/>
            <a:ext cx="358216"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127" y="2698970"/>
            <a:ext cx="210877" cy="246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68142" y="1053242"/>
            <a:ext cx="1610697" cy="369332"/>
          </a:xfrm>
          <a:prstGeom prst="rect">
            <a:avLst/>
          </a:prstGeom>
        </p:spPr>
        <p:txBody>
          <a:bodyPr wrap="none">
            <a:spAutoFit/>
          </a:bodyPr>
          <a:lstStyle/>
          <a:p>
            <a:r>
              <a:rPr lang="en-US" b="1" dirty="0" smtClean="0"/>
              <a:t>For all solvents</a:t>
            </a:r>
            <a:endParaRPr lang="en-US" b="1" dirty="0"/>
          </a:p>
        </p:txBody>
      </p:sp>
      <p:grpSp>
        <p:nvGrpSpPr>
          <p:cNvPr id="10" name="Group 9"/>
          <p:cNvGrpSpPr/>
          <p:nvPr/>
        </p:nvGrpSpPr>
        <p:grpSpPr>
          <a:xfrm>
            <a:off x="4731629" y="1364347"/>
            <a:ext cx="4166638" cy="3886200"/>
            <a:chOff x="4731629" y="1582057"/>
            <a:chExt cx="4166638" cy="3886200"/>
          </a:xfrm>
        </p:grpSpPr>
        <p:grpSp>
          <p:nvGrpSpPr>
            <p:cNvPr id="4" name="Group 3"/>
            <p:cNvGrpSpPr/>
            <p:nvPr/>
          </p:nvGrpSpPr>
          <p:grpSpPr>
            <a:xfrm>
              <a:off x="4735842" y="1582057"/>
              <a:ext cx="4162425" cy="3886200"/>
              <a:chOff x="323850" y="1362075"/>
              <a:chExt cx="4162425" cy="3886200"/>
            </a:xfrm>
          </p:grpSpPr>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4722" t="12240" r="13426" b="32942"/>
              <a:stretch/>
            </p:blipFill>
            <p:spPr bwMode="auto">
              <a:xfrm>
                <a:off x="371475" y="1362075"/>
                <a:ext cx="4114800" cy="3866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ight Triangle 2"/>
              <p:cNvSpPr/>
              <p:nvPr/>
            </p:nvSpPr>
            <p:spPr bwMode="auto">
              <a:xfrm>
                <a:off x="323850" y="4762500"/>
                <a:ext cx="581025" cy="485775"/>
              </a:xfrm>
              <a:prstGeom prst="rtTriangle">
                <a:avLst/>
              </a:prstGeom>
              <a:solidFill>
                <a:schemeClr val="bg1"/>
              </a:solidFill>
              <a:ln w="9525" cap="flat" cmpd="sng" algn="ctr">
                <a:no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grpSp>
        <p:sp>
          <p:nvSpPr>
            <p:cNvPr id="2" name="Rectangle 1"/>
            <p:cNvSpPr/>
            <p:nvPr/>
          </p:nvSpPr>
          <p:spPr>
            <a:xfrm>
              <a:off x="6884409" y="5225369"/>
              <a:ext cx="358216"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731629" y="3313734"/>
              <a:ext cx="385790" cy="446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n-US" dirty="0"/>
            </a:p>
          </p:txBody>
        </p:sp>
      </p:grpSp>
      <p:sp>
        <p:nvSpPr>
          <p:cNvPr id="29" name="TextBox 28"/>
          <p:cNvSpPr txBox="1"/>
          <p:nvPr/>
        </p:nvSpPr>
        <p:spPr bwMode="auto">
          <a:xfrm>
            <a:off x="4592484" y="1741716"/>
            <a:ext cx="461665" cy="2871255"/>
          </a:xfrm>
          <a:prstGeom prst="rect">
            <a:avLst/>
          </a:prstGeom>
          <a:noFill/>
          <a:ln w="9525">
            <a:noFill/>
            <a:miter lim="800000"/>
            <a:headEnd/>
            <a:tailEnd/>
          </a:ln>
        </p:spPr>
        <p:txBody>
          <a:bodyPr vert="vert270" wrap="square" lIns="91440" tIns="45720" rIns="91440" bIns="45720" numCol="1" rtlCol="0" anchor="t" anchorCtr="0" compatLnSpc="1">
            <a:prstTxWarp prst="textNoShape">
              <a:avLst/>
            </a:prstTxWarp>
            <a:spAutoFit/>
          </a:bodyPr>
          <a:lstStyle/>
          <a:p>
            <a:pPr algn="ctr">
              <a:spcBef>
                <a:spcPts val="0"/>
              </a:spcBef>
            </a:pPr>
            <a:r>
              <a:rPr lang="en-US" sz="1800" b="1" i="0" kern="0" dirty="0" smtClean="0">
                <a:latin typeface="Calibri" panose="020F0502020204030204" pitchFamily="34" charset="0"/>
                <a:cs typeface="+mn-cs"/>
              </a:rPr>
              <a:t>Normalized Interfacial Area</a:t>
            </a:r>
          </a:p>
        </p:txBody>
      </p:sp>
      <p:sp>
        <p:nvSpPr>
          <p:cNvPr id="17" name="TextBox 16"/>
          <p:cNvSpPr txBox="1"/>
          <p:nvPr/>
        </p:nvSpPr>
        <p:spPr bwMode="auto">
          <a:xfrm>
            <a:off x="1030167" y="3455644"/>
            <a:ext cx="1298798" cy="369332"/>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r">
              <a:spcBef>
                <a:spcPts val="0"/>
              </a:spcBef>
            </a:pPr>
            <a:r>
              <a:rPr lang="en-US" sz="1800" b="1" i="0" kern="0" dirty="0" smtClean="0">
                <a:solidFill>
                  <a:srgbClr val="C00000"/>
                </a:solidFill>
                <a:latin typeface="Calibri" panose="020F0502020204030204" pitchFamily="34" charset="0"/>
                <a:cs typeface="+mn-cs"/>
              </a:rPr>
              <a:t>Base</a:t>
            </a:r>
            <a:endParaRPr lang="en-US" sz="1800" i="0" kern="0" dirty="0" smtClean="0">
              <a:solidFill>
                <a:srgbClr val="008000"/>
              </a:solidFill>
              <a:latin typeface="Calibri" panose="020F0502020204030204" pitchFamily="34" charset="0"/>
              <a:cs typeface="+mn-cs"/>
            </a:endParaRPr>
          </a:p>
        </p:txBody>
      </p:sp>
      <p:grpSp>
        <p:nvGrpSpPr>
          <p:cNvPr id="12" name="Group 11"/>
          <p:cNvGrpSpPr/>
          <p:nvPr/>
        </p:nvGrpSpPr>
        <p:grpSpPr>
          <a:xfrm>
            <a:off x="260099" y="1392763"/>
            <a:ext cx="4108704" cy="3850175"/>
            <a:chOff x="260099" y="1610473"/>
            <a:chExt cx="4108704" cy="3850175"/>
          </a:xfrm>
        </p:grpSpPr>
        <p:pic>
          <p:nvPicPr>
            <p:cNvPr id="18" name="Picture 17" descr="C:\Rajesh\Paper\NETL\Film\Results\Contact Angle\Seperated\31MPZ.wmf"/>
            <p:cNvPicPr>
              <a:picLocks noChangeAspect="1"/>
            </p:cNvPicPr>
            <p:nvPr/>
          </p:nvPicPr>
          <p:blipFill rotWithShape="1">
            <a:blip r:embed="rId4" cstate="print">
              <a:extLst>
                <a:ext uri="{28A0092B-C50C-407E-A947-70E740481C1C}">
                  <a14:useLocalDpi xmlns="" xmlns:a14="http://schemas.microsoft.com/office/drawing/2010/main" val="0"/>
                </a:ext>
              </a:extLst>
            </a:blip>
            <a:srcRect l="5084" t="10620" r="11692" b="4575"/>
            <a:stretch/>
          </p:blipFill>
          <p:spPr bwMode="auto">
            <a:xfrm>
              <a:off x="289127" y="1610473"/>
              <a:ext cx="4079676" cy="3695141"/>
            </a:xfrm>
            <a:prstGeom prst="rect">
              <a:avLst/>
            </a:prstGeom>
            <a:noFill/>
            <a:ln>
              <a:noFill/>
            </a:ln>
            <a:extLst>
              <a:ext uri="{53640926-AAD7-44D8-BBD7-CCE9431645EC}">
                <a14:shadowObscured xmlns="" xmlns:a14="http://schemas.microsoft.com/office/drawing/2010/main"/>
              </a:ext>
            </a:extLst>
          </p:spPr>
        </p:pic>
        <p:sp>
          <p:nvSpPr>
            <p:cNvPr id="7" name="Rectangle 6"/>
            <p:cNvSpPr/>
            <p:nvPr/>
          </p:nvSpPr>
          <p:spPr>
            <a:xfrm>
              <a:off x="1001489" y="3789144"/>
              <a:ext cx="1451428" cy="507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60099" y="3161175"/>
              <a:ext cx="385790" cy="43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285749" y="5120592"/>
              <a:ext cx="385790" cy="34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bwMode="auto">
          <a:xfrm>
            <a:off x="6303146" y="5022339"/>
            <a:ext cx="1613264" cy="3693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800" b="1" i="0" kern="0" dirty="0" smtClean="0">
                <a:latin typeface="Calibri" panose="020F0502020204030204" pitchFamily="34" charset="0"/>
                <a:cs typeface="+mn-cs"/>
              </a:rPr>
              <a:t>Contact Angle</a:t>
            </a:r>
          </a:p>
        </p:txBody>
      </p:sp>
      <p:sp>
        <p:nvSpPr>
          <p:cNvPr id="20" name="TextBox 19"/>
          <p:cNvSpPr txBox="1"/>
          <p:nvPr/>
        </p:nvSpPr>
        <p:spPr bwMode="auto">
          <a:xfrm>
            <a:off x="65290" y="2131353"/>
            <a:ext cx="461665" cy="2030619"/>
          </a:xfrm>
          <a:prstGeom prst="rect">
            <a:avLst/>
          </a:prstGeom>
          <a:noFill/>
          <a:ln w="9525">
            <a:noFill/>
            <a:miter lim="800000"/>
            <a:headEnd/>
            <a:tailEnd/>
          </a:ln>
        </p:spPr>
        <p:txBody>
          <a:bodyPr vert="vert270" wrap="square" lIns="91440" tIns="45720" rIns="91440" bIns="45720" numCol="1" rtlCol="0" anchor="t" anchorCtr="0" compatLnSpc="1">
            <a:prstTxWarp prst="textNoShape">
              <a:avLst/>
            </a:prstTxWarp>
            <a:spAutoFit/>
          </a:bodyPr>
          <a:lstStyle/>
          <a:p>
            <a:pPr algn="ctr">
              <a:spcBef>
                <a:spcPts val="0"/>
              </a:spcBef>
            </a:pPr>
            <a:r>
              <a:rPr lang="en-US" sz="1800" b="1" i="0" kern="0" dirty="0" smtClean="0">
                <a:latin typeface="Calibri" panose="020F0502020204030204" pitchFamily="34" charset="0"/>
                <a:cs typeface="+mn-cs"/>
              </a:rPr>
              <a:t>Normalized Areas</a:t>
            </a:r>
          </a:p>
        </p:txBody>
      </p:sp>
      <p:sp>
        <p:nvSpPr>
          <p:cNvPr id="19" name="TextBox 18"/>
          <p:cNvSpPr txBox="1"/>
          <p:nvPr/>
        </p:nvSpPr>
        <p:spPr bwMode="auto">
          <a:xfrm>
            <a:off x="1694874" y="4953847"/>
            <a:ext cx="1613264" cy="3693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800" b="1" i="0" kern="0" dirty="0" smtClean="0">
                <a:latin typeface="Calibri" panose="020F0502020204030204" pitchFamily="34" charset="0"/>
                <a:cs typeface="+mn-cs"/>
              </a:rPr>
              <a:t>Contact Angle</a:t>
            </a:r>
          </a:p>
        </p:txBody>
      </p:sp>
    </p:spTree>
    <p:extLst>
      <p:ext uri="{BB962C8B-B14F-4D97-AF65-F5344CB8AC3E}">
        <p14:creationId xmlns="" xmlns:p14="http://schemas.microsoft.com/office/powerpoint/2010/main" val="173886463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Re-normalized Interfacial </a:t>
            </a:r>
            <a:r>
              <a:rPr lang="en-US" dirty="0"/>
              <a:t>Areas for Rivulet Flow</a:t>
            </a:r>
          </a:p>
        </p:txBody>
      </p:sp>
      <p:grpSp>
        <p:nvGrpSpPr>
          <p:cNvPr id="10" name="Group 9"/>
          <p:cNvGrpSpPr>
            <a:grpSpLocks noChangeAspect="1"/>
          </p:cNvGrpSpPr>
          <p:nvPr/>
        </p:nvGrpSpPr>
        <p:grpSpPr>
          <a:xfrm>
            <a:off x="406392" y="1440160"/>
            <a:ext cx="4114800" cy="3916268"/>
            <a:chOff x="4614575" y="1852115"/>
            <a:chExt cx="4343400" cy="4133838"/>
          </a:xfrm>
        </p:grpSpPr>
        <p:pic>
          <p:nvPicPr>
            <p:cNvPr id="13" name="Picture 2"/>
            <p:cNvPicPr>
              <a:picLocks noChangeAspect="1" noChangeArrowheads="1"/>
            </p:cNvPicPr>
            <p:nvPr/>
          </p:nvPicPr>
          <p:blipFill rotWithShape="1">
            <a:blip r:embed="rId3" cstate="print">
              <a:extLst>
                <a:ext uri="{28A0092B-C50C-407E-A947-70E740481C1C}">
                  <a14:useLocalDpi xmlns="" xmlns:a14="http://schemas.microsoft.com/office/drawing/2010/main"/>
                </a:ext>
              </a:extLst>
            </a:blip>
            <a:srcRect l="4726" t="10258" r="11087" b="3571"/>
            <a:stretch/>
          </p:blipFill>
          <p:spPr bwMode="auto">
            <a:xfrm>
              <a:off x="4614575" y="1852115"/>
              <a:ext cx="4343400" cy="3951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bwMode="auto">
            <a:xfrm>
              <a:off x="6123422" y="5596103"/>
              <a:ext cx="1613264" cy="389850"/>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800" b="1" i="0" kern="0" dirty="0" smtClean="0">
                  <a:latin typeface="Calibri" panose="020F0502020204030204" pitchFamily="34" charset="0"/>
                  <a:cs typeface="+mn-cs"/>
                </a:rPr>
                <a:t>Contact Angle</a:t>
              </a:r>
            </a:p>
          </p:txBody>
        </p:sp>
      </p:gr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bwMode="auto">
          <a:xfrm>
            <a:off x="406392" y="5367566"/>
            <a:ext cx="5082501" cy="10156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2000" b="1" i="0" kern="0" dirty="0" smtClean="0">
                <a:solidFill>
                  <a:schemeClr val="accent4"/>
                </a:solidFill>
                <a:latin typeface="Calibri" panose="020F0502020204030204" pitchFamily="34" charset="0"/>
                <a:cs typeface="+mn-cs"/>
              </a:rPr>
              <a:t>Two regimes are evident for</a:t>
            </a:r>
          </a:p>
          <a:p>
            <a:pPr marL="342900" indent="-342900">
              <a:spcBef>
                <a:spcPts val="0"/>
              </a:spcBef>
              <a:buFont typeface="Wingdings" panose="05000000000000000000" pitchFamily="2" charset="2"/>
              <a:buChar char="§"/>
            </a:pPr>
            <a:r>
              <a:rPr lang="en-US" sz="2000" b="1" kern="0" dirty="0" smtClean="0">
                <a:latin typeface="Calibri" panose="020F0502020204030204" pitchFamily="34" charset="0"/>
              </a:rPr>
              <a:t>Low </a:t>
            </a:r>
            <a:r>
              <a:rPr lang="en-US" sz="2000" b="1" kern="0" dirty="0" smtClean="0">
                <a:latin typeface="Symbol" panose="05050102010706020507" pitchFamily="18" charset="2"/>
              </a:rPr>
              <a:t>s</a:t>
            </a:r>
            <a:r>
              <a:rPr lang="en-US" sz="2000" b="1" kern="0" dirty="0" smtClean="0">
                <a:latin typeface="Calibri" panose="020F0502020204030204" pitchFamily="34" charset="0"/>
              </a:rPr>
              <a:t> ( &lt; 50 </a:t>
            </a:r>
            <a:r>
              <a:rPr lang="en-US" sz="2000" b="1" kern="0" dirty="0" err="1" smtClean="0">
                <a:latin typeface="Calibri" panose="020F0502020204030204" pitchFamily="34" charset="0"/>
              </a:rPr>
              <a:t>mN</a:t>
            </a:r>
            <a:r>
              <a:rPr lang="en-US" sz="2000" b="1" kern="0" dirty="0" smtClean="0">
                <a:latin typeface="Calibri" panose="020F0502020204030204" pitchFamily="34" charset="0"/>
              </a:rPr>
              <a:t>/m)</a:t>
            </a:r>
          </a:p>
          <a:p>
            <a:pPr marL="342900" indent="-342900">
              <a:spcBef>
                <a:spcPts val="0"/>
              </a:spcBef>
              <a:buFont typeface="Wingdings" panose="05000000000000000000" pitchFamily="2" charset="2"/>
              <a:buChar char="§"/>
            </a:pPr>
            <a:r>
              <a:rPr lang="en-US" sz="2000" b="1" kern="0" dirty="0" smtClean="0">
                <a:latin typeface="Calibri" panose="020F0502020204030204" pitchFamily="34" charset="0"/>
              </a:rPr>
              <a:t>Medium &amp; High </a:t>
            </a:r>
            <a:r>
              <a:rPr lang="en-US" sz="2000" b="1" kern="0" dirty="0" smtClean="0">
                <a:latin typeface="Symbol" panose="05050102010706020507" pitchFamily="18" charset="2"/>
              </a:rPr>
              <a:t>s </a:t>
            </a:r>
            <a:r>
              <a:rPr lang="en-US" sz="2000" b="1" kern="0" dirty="0">
                <a:latin typeface="Calibri" panose="020F0502020204030204" pitchFamily="34" charset="0"/>
              </a:rPr>
              <a:t> </a:t>
            </a:r>
            <a:r>
              <a:rPr lang="en-US" sz="2000" b="1" kern="0" dirty="0" smtClean="0">
                <a:latin typeface="Calibri" panose="020F0502020204030204" pitchFamily="34" charset="0"/>
              </a:rPr>
              <a:t>(&gt;50 </a:t>
            </a:r>
            <a:r>
              <a:rPr lang="en-US" sz="2000" b="1" kern="0" dirty="0" err="1" smtClean="0">
                <a:latin typeface="Calibri" panose="020F0502020204030204" pitchFamily="34" charset="0"/>
              </a:rPr>
              <a:t>mN</a:t>
            </a:r>
            <a:r>
              <a:rPr lang="en-US" sz="2000" b="1" kern="0" dirty="0" smtClean="0">
                <a:latin typeface="Calibri" panose="020F0502020204030204" pitchFamily="34" charset="0"/>
              </a:rPr>
              <a:t>/m; 70 </a:t>
            </a:r>
            <a:r>
              <a:rPr lang="en-US" sz="2000" b="1" kern="0" dirty="0" err="1" smtClean="0">
                <a:latin typeface="Calibri" panose="020F0502020204030204" pitchFamily="34" charset="0"/>
              </a:rPr>
              <a:t>mN</a:t>
            </a:r>
            <a:r>
              <a:rPr lang="en-US" sz="2000" b="1" kern="0" dirty="0" smtClean="0">
                <a:latin typeface="Calibri" panose="020F0502020204030204" pitchFamily="34" charset="0"/>
              </a:rPr>
              <a:t>/m)</a:t>
            </a:r>
            <a:endParaRPr lang="en-US" sz="2000" b="1" i="0" kern="0" dirty="0" smtClean="0">
              <a:latin typeface="Calibri" panose="020F0502020204030204" pitchFamily="34" charset="0"/>
            </a:endParaRPr>
          </a:p>
        </p:txBody>
      </p:sp>
      <mc:AlternateContent xmlns:mc="http://schemas.openxmlformats.org/markup-compatibility/2006">
        <mc:Choice xmlns="" xmlns:a14="http://schemas.microsoft.com/office/drawing/2010/main" Requires="a14">
          <p:sp>
            <p:nvSpPr>
              <p:cNvPr id="19" name="TextBox 18"/>
              <p:cNvSpPr txBox="1"/>
              <p:nvPr/>
            </p:nvSpPr>
            <p:spPr bwMode="auto">
              <a:xfrm>
                <a:off x="711647" y="904170"/>
                <a:ext cx="1088571" cy="63082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600" b="1" i="1" kern="0" smtClean="0">
                              <a:solidFill>
                                <a:schemeClr val="tx1"/>
                              </a:solidFill>
                              <a:latin typeface="Cambria Math"/>
                              <a:cs typeface="+mn-cs"/>
                            </a:rPr>
                          </m:ctrlPr>
                        </m:sSubPr>
                        <m:e>
                          <m:r>
                            <a:rPr lang="en-US" sz="1600" b="1" i="1" kern="0" smtClean="0">
                              <a:solidFill>
                                <a:schemeClr val="tx1"/>
                              </a:solidFill>
                              <a:latin typeface="Cambria Math"/>
                              <a:cs typeface="+mn-cs"/>
                            </a:rPr>
                            <m:t>𝑨</m:t>
                          </m:r>
                        </m:e>
                        <m:sub>
                          <m:r>
                            <a:rPr lang="en-US" sz="1600" b="1" i="1" kern="0" smtClean="0">
                              <a:solidFill>
                                <a:schemeClr val="tx1"/>
                              </a:solidFill>
                              <a:latin typeface="Cambria Math"/>
                              <a:cs typeface="+mn-cs"/>
                            </a:rPr>
                            <m:t>𝟎</m:t>
                          </m:r>
                        </m:sub>
                      </m:sSub>
                      <m:r>
                        <a:rPr lang="en-US" sz="1600" b="1" i="1" kern="0" smtClean="0">
                          <a:solidFill>
                            <a:schemeClr val="tx1"/>
                          </a:solidFill>
                          <a:latin typeface="Cambria Math"/>
                          <a:cs typeface="+mn-cs"/>
                        </a:rPr>
                        <m:t>=</m:t>
                      </m:r>
                      <m:box>
                        <m:boxPr>
                          <m:ctrlPr>
                            <a:rPr lang="en-US" sz="1600" b="1" i="1" kern="0" smtClean="0">
                              <a:solidFill>
                                <a:schemeClr val="tx1"/>
                              </a:solidFill>
                              <a:latin typeface="Cambria Math"/>
                              <a:cs typeface="+mn-cs"/>
                            </a:rPr>
                          </m:ctrlPr>
                        </m:boxPr>
                        <m:e>
                          <m:f>
                            <m:fPr>
                              <m:ctrlPr>
                                <a:rPr lang="en-US" sz="1600" b="1" i="1" kern="0" smtClean="0">
                                  <a:solidFill>
                                    <a:schemeClr val="tx1"/>
                                  </a:solidFill>
                                  <a:latin typeface="Cambria Math"/>
                                  <a:cs typeface="+mn-cs"/>
                                </a:rPr>
                              </m:ctrlPr>
                            </m:fPr>
                            <m:num>
                              <m:sSub>
                                <m:sSubPr>
                                  <m:ctrlPr>
                                    <a:rPr lang="en-US" sz="1600" b="1" i="1" kern="0" smtClean="0">
                                      <a:solidFill>
                                        <a:schemeClr val="tx1"/>
                                      </a:solidFill>
                                      <a:latin typeface="Cambria Math"/>
                                      <a:cs typeface="+mn-cs"/>
                                    </a:rPr>
                                  </m:ctrlPr>
                                </m:sSubPr>
                                <m:e>
                                  <m:r>
                                    <a:rPr lang="en-US" sz="1600" b="1" i="1" kern="0" smtClean="0">
                                      <a:solidFill>
                                        <a:schemeClr val="tx1"/>
                                      </a:solidFill>
                                      <a:latin typeface="Cambria Math"/>
                                      <a:cs typeface="+mn-cs"/>
                                    </a:rPr>
                                    <m:t>𝑨</m:t>
                                  </m:r>
                                </m:e>
                                <m:sub>
                                  <m:r>
                                    <a:rPr lang="en-US" sz="1600" b="1" i="1" kern="0" smtClean="0">
                                      <a:solidFill>
                                        <a:schemeClr val="tx1"/>
                                      </a:solidFill>
                                      <a:latin typeface="Cambria Math"/>
                                      <a:cs typeface="+mn-cs"/>
                                    </a:rPr>
                                    <m:t>𝑰𝒏</m:t>
                                  </m:r>
                                </m:sub>
                              </m:sSub>
                            </m:num>
                            <m:den>
                              <m:sSub>
                                <m:sSubPr>
                                  <m:ctrlPr>
                                    <a:rPr lang="en-US" sz="1600" b="1" i="1" kern="0" smtClean="0">
                                      <a:solidFill>
                                        <a:schemeClr val="tx1"/>
                                      </a:solidFill>
                                      <a:latin typeface="Cambria Math"/>
                                      <a:cs typeface="+mn-cs"/>
                                    </a:rPr>
                                  </m:ctrlPr>
                                </m:sSubPr>
                                <m:e>
                                  <m:r>
                                    <a:rPr lang="en-US" sz="1600" b="1" i="1" kern="0" smtClean="0">
                                      <a:solidFill>
                                        <a:schemeClr val="tx1"/>
                                      </a:solidFill>
                                      <a:latin typeface="Cambria Math"/>
                                      <a:cs typeface="+mn-cs"/>
                                    </a:rPr>
                                    <m:t>𝑨</m:t>
                                  </m:r>
                                </m:e>
                                <m:sub>
                                  <m:r>
                                    <a:rPr lang="en-US" sz="1600" b="1" i="1" kern="0" smtClean="0">
                                      <a:solidFill>
                                        <a:schemeClr val="tx1"/>
                                      </a:solidFill>
                                      <a:latin typeface="Cambria Math"/>
                                      <a:cs typeface="+mn-cs"/>
                                    </a:rPr>
                                    <m:t>𝟕𝟎</m:t>
                                  </m:r>
                                </m:sub>
                              </m:sSub>
                            </m:den>
                          </m:f>
                        </m:e>
                      </m:box>
                    </m:oMath>
                  </m:oMathPara>
                </a14:m>
                <a:endParaRPr lang="en-US" sz="1600" b="1" i="0" kern="0" dirty="0" smtClean="0">
                  <a:solidFill>
                    <a:schemeClr val="tx1"/>
                  </a:solidFill>
                  <a:latin typeface="+mn-lt"/>
                  <a:cs typeface="+mn-cs"/>
                </a:endParaRPr>
              </a:p>
            </p:txBody>
          </p:sp>
        </mc:Choice>
        <mc:Fallback>
          <p:sp>
            <p:nvSpPr>
              <p:cNvPr id="19" name="TextBox 18"/>
              <p:cNvSpPr txBox="1">
                <a:spLocks noRot="1" noChangeAspect="1" noMove="1" noResize="1" noEditPoints="1" noAdjustHandles="1" noChangeArrowheads="1" noChangeShapeType="1" noTextEdit="1"/>
              </p:cNvSpPr>
              <p:nvPr/>
            </p:nvSpPr>
            <p:spPr bwMode="auto">
              <a:xfrm>
                <a:off x="711647" y="904170"/>
                <a:ext cx="1088571" cy="630821"/>
              </a:xfrm>
              <a:prstGeom prst="rect">
                <a:avLst/>
              </a:prstGeom>
              <a:blipFill rotWithShape="1">
                <a:blip r:embed="rId4" cstate="print"/>
                <a:stretch>
                  <a:fillRect/>
                </a:stretch>
              </a:blipFill>
              <a:ln w="9525">
                <a:noFill/>
                <a:miter lim="800000"/>
                <a:headEnd/>
                <a:tailEnd/>
              </a:ln>
            </p:spPr>
            <p:txBody>
              <a:bodyPr/>
              <a:lstStyle/>
              <a:p>
                <a:r>
                  <a:rPr lang="en-US">
                    <a:noFill/>
                  </a:rPr>
                  <a:t> </a:t>
                </a:r>
              </a:p>
            </p:txBody>
          </p:sp>
        </mc:Fallback>
      </mc:AlternateContent>
      <p:sp>
        <p:nvSpPr>
          <p:cNvPr id="20" name="TextBox 19"/>
          <p:cNvSpPr txBox="1"/>
          <p:nvPr/>
        </p:nvSpPr>
        <p:spPr bwMode="auto">
          <a:xfrm>
            <a:off x="1658028" y="953361"/>
            <a:ext cx="3419475" cy="53243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lvl="1" indent="173038">
              <a:lnSpc>
                <a:spcPct val="150000"/>
              </a:lnSpc>
              <a:spcBef>
                <a:spcPts val="0"/>
              </a:spcBef>
            </a:pPr>
            <a:r>
              <a:rPr lang="en-US" sz="1600" b="1" i="0" kern="0" dirty="0" smtClean="0">
                <a:latin typeface="Calibri" panose="020F0502020204030204" pitchFamily="34" charset="0"/>
                <a:cs typeface="+mn-cs"/>
              </a:rPr>
              <a:t>A</a:t>
            </a:r>
            <a:r>
              <a:rPr lang="en-US" sz="1600" b="1" i="0" kern="0" baseline="-25000" dirty="0" smtClean="0">
                <a:latin typeface="Calibri" panose="020F0502020204030204" pitchFamily="34" charset="0"/>
                <a:cs typeface="+mn-cs"/>
              </a:rPr>
              <a:t>70 </a:t>
            </a:r>
            <a:r>
              <a:rPr lang="en-US" sz="1600" b="1" i="0" kern="0" dirty="0" smtClean="0">
                <a:latin typeface="Calibri" panose="020F0502020204030204" pitchFamily="34" charset="0"/>
                <a:cs typeface="+mn-cs"/>
              </a:rPr>
              <a:t>= Interfacial area </a:t>
            </a:r>
            <a:r>
              <a:rPr lang="en-US" sz="1600" b="1" i="0" kern="0" dirty="0">
                <a:latin typeface="Calibri" panose="020F0502020204030204" pitchFamily="34" charset="0"/>
                <a:cs typeface="+mn-cs"/>
              </a:rPr>
              <a:t>at </a:t>
            </a:r>
            <a:r>
              <a:rPr lang="en-US" sz="1600" b="1" i="0" kern="0" dirty="0" smtClean="0">
                <a:latin typeface="Calibri" panose="020F0502020204030204" pitchFamily="34" charset="0"/>
                <a:cs typeface="+mn-cs"/>
                <a:sym typeface="Symbol"/>
              </a:rPr>
              <a:t> = </a:t>
            </a:r>
            <a:r>
              <a:rPr lang="en-US" sz="1600" b="1" i="0" kern="0" dirty="0" smtClean="0">
                <a:latin typeface="Calibri" panose="020F0502020204030204" pitchFamily="34" charset="0"/>
                <a:cs typeface="+mn-cs"/>
              </a:rPr>
              <a:t>70</a:t>
            </a:r>
            <a:r>
              <a:rPr lang="en-US" sz="1600" b="1" i="0" kern="0" dirty="0" smtClean="0">
                <a:latin typeface="Calibri" panose="020F0502020204030204" pitchFamily="34" charset="0"/>
                <a:cs typeface="+mn-cs"/>
                <a:sym typeface="Symbol"/>
              </a:rPr>
              <a:t></a:t>
            </a:r>
            <a:endParaRPr lang="en-US" sz="1600" b="1" i="0" kern="0" dirty="0">
              <a:latin typeface="Calibri" panose="020F0502020204030204" pitchFamily="34" charset="0"/>
              <a:cs typeface="+mn-cs"/>
            </a:endParaRPr>
          </a:p>
        </p:txBody>
      </p:sp>
      <p:sp>
        <p:nvSpPr>
          <p:cNvPr id="21" name="TextBox 20"/>
          <p:cNvSpPr txBox="1"/>
          <p:nvPr/>
        </p:nvSpPr>
        <p:spPr>
          <a:xfrm>
            <a:off x="5072454" y="2165424"/>
            <a:ext cx="3592572" cy="2554545"/>
          </a:xfrm>
          <a:prstGeom prst="rect">
            <a:avLst/>
          </a:prstGeom>
          <a:noFill/>
        </p:spPr>
        <p:txBody>
          <a:bodyPr wrap="square" rtlCol="0">
            <a:spAutoFit/>
          </a:bodyPr>
          <a:lstStyle/>
          <a:p>
            <a:pPr marL="285750" indent="-285750">
              <a:buFont typeface="Wingdings" panose="05000000000000000000" pitchFamily="2" charset="2"/>
              <a:buChar char="§"/>
            </a:pPr>
            <a:r>
              <a:rPr lang="en-US" sz="2000" dirty="0" smtClean="0"/>
              <a:t>For given solid, contact angle  (</a:t>
            </a:r>
            <a:r>
              <a:rPr lang="en-US" sz="2000" dirty="0" smtClean="0">
                <a:latin typeface="Symbol" panose="05050102010706020507" pitchFamily="18" charset="2"/>
              </a:rPr>
              <a:t>g</a:t>
            </a:r>
            <a:r>
              <a:rPr lang="en-US" sz="2000" dirty="0" smtClean="0"/>
              <a:t>) does not vary randomly with liquid</a:t>
            </a:r>
          </a:p>
          <a:p>
            <a:pPr marL="285750" indent="-285750">
              <a:buFont typeface="Wingdings" panose="05000000000000000000" pitchFamily="2" charset="2"/>
              <a:buChar char="§"/>
            </a:pPr>
            <a:r>
              <a:rPr lang="en-US" sz="2000" dirty="0" smtClean="0"/>
              <a:t>The change of cos </a:t>
            </a:r>
            <a:r>
              <a:rPr lang="en-US" sz="2000" dirty="0" smtClean="0">
                <a:latin typeface="Symbol" panose="05050102010706020507" pitchFamily="18" charset="2"/>
              </a:rPr>
              <a:t>g</a:t>
            </a:r>
            <a:r>
              <a:rPr lang="en-US" sz="2000" dirty="0" smtClean="0"/>
              <a:t> vs surface tension (</a:t>
            </a:r>
            <a:r>
              <a:rPr lang="en-US" sz="2000" dirty="0" smtClean="0">
                <a:latin typeface="Symbol" panose="05050102010706020507" pitchFamily="18" charset="2"/>
              </a:rPr>
              <a:t>s)</a:t>
            </a:r>
            <a:r>
              <a:rPr lang="en-US" sz="2000" dirty="0" smtClean="0"/>
              <a:t> falls in a linear trend</a:t>
            </a:r>
          </a:p>
          <a:p>
            <a:pPr marL="285750" indent="-285750">
              <a:buFont typeface="Wingdings" panose="05000000000000000000" pitchFamily="2" charset="2"/>
              <a:buChar char="§"/>
            </a:pPr>
            <a:r>
              <a:rPr lang="en-US" sz="2000" dirty="0" smtClean="0"/>
              <a:t>Lower values of </a:t>
            </a:r>
            <a:r>
              <a:rPr lang="en-US" sz="2000" dirty="0" smtClean="0">
                <a:latin typeface="Symbol" panose="05050102010706020507" pitchFamily="18" charset="2"/>
              </a:rPr>
              <a:t>s </a:t>
            </a:r>
            <a:r>
              <a:rPr lang="en-US" sz="2000" dirty="0" smtClean="0"/>
              <a:t>corresponds to smaller </a:t>
            </a:r>
            <a:r>
              <a:rPr lang="en-US" sz="2000" dirty="0" smtClean="0">
                <a:latin typeface="Symbol" panose="05050102010706020507" pitchFamily="18" charset="2"/>
              </a:rPr>
              <a:t>g</a:t>
            </a:r>
            <a:endParaRPr lang="en-US" sz="2000" baseline="30000" dirty="0">
              <a:latin typeface="Symbol" panose="05050102010706020507" pitchFamily="18" charset="2"/>
            </a:endParaRPr>
          </a:p>
        </p:txBody>
      </p:sp>
      <p:sp>
        <p:nvSpPr>
          <p:cNvPr id="22" name="Text Placeholder 14"/>
          <p:cNvSpPr>
            <a:spLocks noGrp="1"/>
          </p:cNvSpPr>
          <p:nvPr>
            <p:ph type="body" sz="quarter" idx="11"/>
          </p:nvPr>
        </p:nvSpPr>
        <p:spPr>
          <a:xfrm>
            <a:off x="0" y="6477000"/>
            <a:ext cx="8229600" cy="584775"/>
          </a:xfrm>
        </p:spPr>
        <p:txBody>
          <a:bodyPr/>
          <a:lstStyle/>
          <a:p>
            <a:r>
              <a:rPr lang="en-US" baseline="30000" dirty="0" smtClean="0"/>
              <a:t>1</a:t>
            </a:r>
            <a:r>
              <a:rPr lang="en-US" dirty="0" smtClean="0"/>
              <a:t>Yuan, Y. and Lee, T. R., Contact Angle and Wetting Properties, in Surface </a:t>
            </a:r>
            <a:r>
              <a:rPr lang="en-US" dirty="0"/>
              <a:t>Science Techniques </a:t>
            </a:r>
            <a:r>
              <a:rPr lang="en-US" dirty="0" smtClean="0"/>
              <a:t>, </a:t>
            </a:r>
            <a:r>
              <a:rPr lang="en-US" dirty="0" err="1" smtClean="0"/>
              <a:t>Bracco</a:t>
            </a:r>
            <a:r>
              <a:rPr lang="en-US" dirty="0" smtClean="0"/>
              <a:t>, G., and Holst B. (</a:t>
            </a:r>
            <a:r>
              <a:rPr lang="en-US" dirty="0" err="1" smtClean="0"/>
              <a:t>eds</a:t>
            </a:r>
            <a:r>
              <a:rPr lang="en-US" dirty="0" smtClean="0"/>
              <a:t>), 2013.</a:t>
            </a:r>
          </a:p>
          <a:p>
            <a:r>
              <a:rPr lang="en-US" i="0" dirty="0" smtClean="0">
                <a:solidFill>
                  <a:schemeClr val="tx1"/>
                </a:solidFill>
              </a:rPr>
              <a:t>2W.A</a:t>
            </a:r>
            <a:r>
              <a:rPr lang="en-US" i="0" dirty="0">
                <a:solidFill>
                  <a:schemeClr val="tx1"/>
                </a:solidFill>
              </a:rPr>
              <a:t>. </a:t>
            </a:r>
            <a:r>
              <a:rPr lang="en-US" i="0" dirty="0" err="1">
                <a:solidFill>
                  <a:schemeClr val="tx1"/>
                </a:solidFill>
              </a:rPr>
              <a:t>Zisman</a:t>
            </a:r>
            <a:r>
              <a:rPr lang="en-US" i="0" dirty="0">
                <a:solidFill>
                  <a:schemeClr val="tx1"/>
                </a:solidFill>
              </a:rPr>
              <a:t>, in </a:t>
            </a:r>
            <a:r>
              <a:rPr lang="en-US" dirty="0">
                <a:solidFill>
                  <a:schemeClr val="tx1"/>
                </a:solidFill>
              </a:rPr>
              <a:t>Contact Angle, Wettability and Adhesion: Advances in Chemistry </a:t>
            </a:r>
            <a:r>
              <a:rPr lang="en-US" dirty="0" smtClean="0">
                <a:solidFill>
                  <a:schemeClr val="tx1"/>
                </a:solidFill>
              </a:rPr>
              <a:t>Series</a:t>
            </a:r>
            <a:r>
              <a:rPr lang="en-US" i="0" dirty="0" smtClean="0">
                <a:solidFill>
                  <a:schemeClr val="tx1"/>
                </a:solidFill>
              </a:rPr>
              <a:t>, vol</a:t>
            </a:r>
            <a:r>
              <a:rPr lang="en-US" i="0" dirty="0">
                <a:solidFill>
                  <a:schemeClr val="tx1"/>
                </a:solidFill>
              </a:rPr>
              <a:t>. 43, ed. by R.F. Gould (ACS, Washington, 1964), p. </a:t>
            </a:r>
            <a:r>
              <a:rPr lang="en-US" i="0" dirty="0" smtClean="0">
                <a:solidFill>
                  <a:schemeClr val="tx1"/>
                </a:solidFill>
              </a:rPr>
              <a:t>1</a:t>
            </a:r>
          </a:p>
          <a:p>
            <a:endParaRPr lang="en-US" b="1" kern="0" dirty="0">
              <a:latin typeface="Calibri" panose="020F0502020204030204" pitchFamily="34" charset="0"/>
            </a:endParaRPr>
          </a:p>
          <a:p>
            <a:endParaRPr lang="en-US" dirty="0"/>
          </a:p>
        </p:txBody>
      </p:sp>
      <p:sp>
        <p:nvSpPr>
          <p:cNvPr id="23" name="TextBox 22"/>
          <p:cNvSpPr txBox="1"/>
          <p:nvPr/>
        </p:nvSpPr>
        <p:spPr>
          <a:xfrm>
            <a:off x="4755724" y="1457815"/>
            <a:ext cx="3909302" cy="707886"/>
          </a:xfrm>
          <a:prstGeom prst="rect">
            <a:avLst/>
          </a:prstGeom>
          <a:noFill/>
        </p:spPr>
        <p:txBody>
          <a:bodyPr wrap="square" rtlCol="0">
            <a:spAutoFit/>
          </a:bodyPr>
          <a:lstStyle/>
          <a:p>
            <a:r>
              <a:rPr lang="en-US" sz="2000" b="1" dirty="0" smtClean="0"/>
              <a:t>Pioneering work of </a:t>
            </a:r>
            <a:r>
              <a:rPr lang="en-US" sz="2000" b="1" dirty="0" err="1" smtClean="0"/>
              <a:t>Zisman</a:t>
            </a:r>
            <a:r>
              <a:rPr lang="en-US" sz="2000" b="1" dirty="0" smtClean="0"/>
              <a:t> and co-workers</a:t>
            </a:r>
            <a:r>
              <a:rPr lang="en-US" sz="2000" b="1" baseline="30000" dirty="0" smtClean="0"/>
              <a:t>1</a:t>
            </a:r>
            <a:r>
              <a:rPr lang="en-US" sz="2000" b="1" dirty="0" smtClean="0"/>
              <a:t> found</a:t>
            </a:r>
            <a:r>
              <a:rPr lang="en-US" sz="2000" b="1" baseline="30000" dirty="0" smtClean="0"/>
              <a:t>2</a:t>
            </a:r>
            <a:r>
              <a:rPr lang="en-US" sz="2000" b="1" dirty="0" smtClean="0"/>
              <a:t>:</a:t>
            </a:r>
            <a:endParaRPr lang="en-US" sz="2000" b="1" dirty="0"/>
          </a:p>
        </p:txBody>
      </p:sp>
      <p:sp>
        <p:nvSpPr>
          <p:cNvPr id="24" name="TextBox 23"/>
          <p:cNvSpPr txBox="1"/>
          <p:nvPr/>
        </p:nvSpPr>
        <p:spPr>
          <a:xfrm>
            <a:off x="1730598" y="2322282"/>
            <a:ext cx="703654" cy="338554"/>
          </a:xfrm>
          <a:prstGeom prst="rect">
            <a:avLst/>
          </a:prstGeom>
          <a:noFill/>
        </p:spPr>
        <p:txBody>
          <a:bodyPr wrap="none" rtlCol="0">
            <a:spAutoFit/>
          </a:bodyPr>
          <a:lstStyle/>
          <a:p>
            <a:r>
              <a:rPr lang="en-US" sz="1600" b="1" dirty="0" smtClean="0"/>
              <a:t>Low </a:t>
            </a:r>
            <a:r>
              <a:rPr lang="en-US" sz="1600" b="1" dirty="0" smtClean="0">
                <a:latin typeface="Symbol" panose="05050102010706020507" pitchFamily="18" charset="2"/>
              </a:rPr>
              <a:t>s</a:t>
            </a:r>
            <a:endParaRPr lang="en-US" sz="1600" b="1" dirty="0">
              <a:latin typeface="Symbol" panose="05050102010706020507" pitchFamily="18" charset="2"/>
            </a:endParaRPr>
          </a:p>
        </p:txBody>
      </p:sp>
      <p:sp>
        <p:nvSpPr>
          <p:cNvPr id="25" name="TextBox 24"/>
          <p:cNvSpPr txBox="1"/>
          <p:nvPr/>
        </p:nvSpPr>
        <p:spPr>
          <a:xfrm>
            <a:off x="1070232" y="3380314"/>
            <a:ext cx="1561646" cy="338554"/>
          </a:xfrm>
          <a:prstGeom prst="rect">
            <a:avLst/>
          </a:prstGeom>
          <a:noFill/>
        </p:spPr>
        <p:txBody>
          <a:bodyPr wrap="none" rtlCol="0">
            <a:spAutoFit/>
          </a:bodyPr>
          <a:lstStyle/>
          <a:p>
            <a:r>
              <a:rPr lang="en-US" sz="1600" b="1" dirty="0" smtClean="0"/>
              <a:t>Medium, High </a:t>
            </a:r>
            <a:r>
              <a:rPr lang="en-US" sz="1600" b="1" dirty="0" smtClean="0">
                <a:latin typeface="Symbol" panose="05050102010706020507" pitchFamily="18" charset="2"/>
              </a:rPr>
              <a:t>s</a:t>
            </a:r>
            <a:endParaRPr lang="en-US" sz="1600" b="1" dirty="0">
              <a:latin typeface="Symbol" panose="05050102010706020507" pitchFamily="18" charset="2"/>
            </a:endParaRPr>
          </a:p>
        </p:txBody>
      </p:sp>
      <p:sp>
        <p:nvSpPr>
          <p:cNvPr id="28" name="Rectangle 27"/>
          <p:cNvSpPr/>
          <p:nvPr/>
        </p:nvSpPr>
        <p:spPr>
          <a:xfrm>
            <a:off x="2931333" y="533400"/>
            <a:ext cx="3179717" cy="461665"/>
          </a:xfrm>
          <a:prstGeom prst="rect">
            <a:avLst/>
          </a:prstGeom>
        </p:spPr>
        <p:txBody>
          <a:bodyPr wrap="none">
            <a:spAutoFit/>
          </a:bodyPr>
          <a:lstStyle/>
          <a:p>
            <a:pPr algn="ctr"/>
            <a:r>
              <a:rPr lang="en-US" sz="2400" b="1" dirty="0" smtClean="0">
                <a:solidFill>
                  <a:srgbClr val="003399"/>
                </a:solidFill>
              </a:rPr>
              <a:t>Impact of contact angle</a:t>
            </a:r>
            <a:endParaRPr lang="en-US" sz="2400" b="1" dirty="0">
              <a:solidFill>
                <a:srgbClr val="003399"/>
              </a:solidFill>
            </a:endParaRPr>
          </a:p>
        </p:txBody>
      </p:sp>
    </p:spTree>
    <p:extLst>
      <p:ext uri="{BB962C8B-B14F-4D97-AF65-F5344CB8AC3E}">
        <p14:creationId xmlns="" xmlns:p14="http://schemas.microsoft.com/office/powerpoint/2010/main" val="56263026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Interfacial Area </a:t>
            </a:r>
            <a:r>
              <a:rPr lang="en-US" dirty="0"/>
              <a:t>for Rivulet Flow</a:t>
            </a:r>
            <a:endParaRPr lang="en-US" b="0" dirty="0"/>
          </a:p>
        </p:txBody>
      </p:sp>
      <p:sp>
        <p:nvSpPr>
          <p:cNvPr id="15" name="Text Placeholder 14"/>
          <p:cNvSpPr>
            <a:spLocks noGrp="1"/>
          </p:cNvSpPr>
          <p:nvPr>
            <p:ph type="body" sz="quarter" idx="11"/>
          </p:nvPr>
        </p:nvSpPr>
        <p:spPr/>
        <p:txBody>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4551" t="10593" r="10609" b="3285"/>
          <a:stretch/>
        </p:blipFill>
        <p:spPr bwMode="auto">
          <a:xfrm>
            <a:off x="377825" y="1599555"/>
            <a:ext cx="4572000" cy="4125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705573" y="2875694"/>
            <a:ext cx="703654" cy="338554"/>
          </a:xfrm>
          <a:prstGeom prst="rect">
            <a:avLst/>
          </a:prstGeom>
          <a:noFill/>
        </p:spPr>
        <p:txBody>
          <a:bodyPr wrap="none" rtlCol="0">
            <a:spAutoFit/>
          </a:bodyPr>
          <a:lstStyle/>
          <a:p>
            <a:r>
              <a:rPr lang="en-US" sz="1600" b="1" dirty="0" smtClean="0"/>
              <a:t>Low </a:t>
            </a:r>
            <a:r>
              <a:rPr lang="en-US" sz="1600" b="1" dirty="0" smtClean="0">
                <a:latin typeface="Symbol" panose="05050102010706020507" pitchFamily="18" charset="2"/>
              </a:rPr>
              <a:t>s</a:t>
            </a:r>
            <a:endParaRPr lang="en-US" sz="1600" b="1" dirty="0">
              <a:latin typeface="Symbol" panose="05050102010706020507" pitchFamily="18" charset="2"/>
            </a:endParaRPr>
          </a:p>
        </p:txBody>
      </p:sp>
      <p:sp>
        <p:nvSpPr>
          <p:cNvPr id="25" name="TextBox 24"/>
          <p:cNvSpPr txBox="1"/>
          <p:nvPr/>
        </p:nvSpPr>
        <p:spPr>
          <a:xfrm>
            <a:off x="3010354" y="3493006"/>
            <a:ext cx="1561646" cy="338554"/>
          </a:xfrm>
          <a:prstGeom prst="rect">
            <a:avLst/>
          </a:prstGeom>
          <a:noFill/>
        </p:spPr>
        <p:txBody>
          <a:bodyPr wrap="none" rtlCol="0">
            <a:spAutoFit/>
          </a:bodyPr>
          <a:lstStyle/>
          <a:p>
            <a:r>
              <a:rPr lang="en-US" sz="1600" b="1" dirty="0" smtClean="0"/>
              <a:t>Medium, High </a:t>
            </a:r>
            <a:r>
              <a:rPr lang="en-US" sz="1600" b="1" dirty="0" smtClean="0">
                <a:latin typeface="Symbol" panose="05050102010706020507" pitchFamily="18" charset="2"/>
              </a:rPr>
              <a:t>s</a:t>
            </a:r>
            <a:endParaRPr lang="en-US" sz="1600" b="1" dirty="0">
              <a:latin typeface="Symbol" panose="05050102010706020507" pitchFamily="18" charset="2"/>
            </a:endParaRPr>
          </a:p>
        </p:txBody>
      </p:sp>
      <p:sp>
        <p:nvSpPr>
          <p:cNvPr id="4" name="TextBox 3"/>
          <p:cNvSpPr txBox="1"/>
          <p:nvPr/>
        </p:nvSpPr>
        <p:spPr>
          <a:xfrm>
            <a:off x="5283199" y="1599555"/>
            <a:ext cx="1953933" cy="461665"/>
          </a:xfrm>
          <a:prstGeom prst="rect">
            <a:avLst/>
          </a:prstGeom>
          <a:noFill/>
        </p:spPr>
        <p:txBody>
          <a:bodyPr wrap="none" rtlCol="0">
            <a:spAutoFit/>
          </a:bodyPr>
          <a:lstStyle/>
          <a:p>
            <a:r>
              <a:rPr lang="en-US" sz="2400" b="1" dirty="0" smtClean="0">
                <a:solidFill>
                  <a:schemeClr val="accent4"/>
                </a:solidFill>
              </a:rPr>
              <a:t>Areas scale as</a:t>
            </a:r>
            <a:endParaRPr lang="en-US" sz="2400" b="1" dirty="0">
              <a:solidFill>
                <a:schemeClr val="accent4"/>
              </a:solidFill>
            </a:endParaRPr>
          </a:p>
        </p:txBody>
      </p:sp>
      <p:graphicFrame>
        <p:nvGraphicFramePr>
          <p:cNvPr id="18" name="Object 17"/>
          <p:cNvGraphicFramePr>
            <a:graphicFrameLocks noChangeAspect="1"/>
          </p:cNvGraphicFramePr>
          <p:nvPr>
            <p:extLst>
              <p:ext uri="{D42A27DB-BD31-4B8C-83A1-F6EECF244321}">
                <p14:modId xmlns="" xmlns:p14="http://schemas.microsoft.com/office/powerpoint/2010/main" val="2530001932"/>
              </p:ext>
            </p:extLst>
          </p:nvPr>
        </p:nvGraphicFramePr>
        <p:xfrm>
          <a:off x="5486400" y="2092325"/>
          <a:ext cx="1889125" cy="422275"/>
        </p:xfrm>
        <a:graphic>
          <a:graphicData uri="http://schemas.openxmlformats.org/presentationml/2006/ole">
            <p:oleObj spid="_x0000_s11287" name="Equation" r:id="rId5" imgW="1079280" imgH="241200" progId="Equation.3">
              <p:embed/>
            </p:oleObj>
          </a:graphicData>
        </a:graphic>
      </p:graphicFrame>
      <p:sp>
        <p:nvSpPr>
          <p:cNvPr id="26" name="TextBox 25"/>
          <p:cNvSpPr txBox="1"/>
          <p:nvPr/>
        </p:nvSpPr>
        <p:spPr>
          <a:xfrm>
            <a:off x="5793921" y="3119736"/>
            <a:ext cx="3080239" cy="646331"/>
          </a:xfrm>
          <a:prstGeom prst="rect">
            <a:avLst/>
          </a:prstGeom>
          <a:noFill/>
        </p:spPr>
        <p:txBody>
          <a:bodyPr wrap="square" rtlCol="0">
            <a:spAutoFit/>
          </a:bodyPr>
          <a:lstStyle/>
          <a:p>
            <a:pPr>
              <a:tabLst>
                <a:tab pos="231775" algn="r"/>
                <a:tab pos="465138" algn="ctr"/>
                <a:tab pos="566738" algn="l"/>
                <a:tab pos="1597025" algn="r"/>
                <a:tab pos="1828800" algn="ctr"/>
                <a:tab pos="1944688" algn="l"/>
              </a:tabLst>
            </a:pPr>
            <a:r>
              <a:rPr lang="en-US" b="1" dirty="0" smtClean="0"/>
              <a:t>	</a:t>
            </a:r>
            <a:r>
              <a:rPr lang="en-US" b="1" i="1" dirty="0" smtClean="0"/>
              <a:t>m</a:t>
            </a:r>
            <a:r>
              <a:rPr lang="en-US" b="1" dirty="0" smtClean="0"/>
              <a:t>	=	0.50	</a:t>
            </a:r>
            <a:r>
              <a:rPr lang="en-US" b="1" dirty="0" smtClean="0">
                <a:latin typeface="Symbol" panose="05050102010706020507" pitchFamily="18" charset="2"/>
              </a:rPr>
              <a:t>s</a:t>
            </a:r>
            <a:r>
              <a:rPr lang="en-US" b="1" dirty="0" smtClean="0"/>
              <a:t>	&lt;	50mN/m</a:t>
            </a:r>
          </a:p>
          <a:p>
            <a:pPr>
              <a:tabLst>
                <a:tab pos="231775" algn="r"/>
                <a:tab pos="465138" algn="ctr"/>
                <a:tab pos="566738" algn="l"/>
                <a:tab pos="1597025" algn="r"/>
                <a:tab pos="1828800" algn="ctr"/>
                <a:tab pos="1944688" algn="l"/>
              </a:tabLst>
            </a:pPr>
            <a:r>
              <a:rPr lang="en-US" b="1" dirty="0"/>
              <a:t>	</a:t>
            </a:r>
            <a:r>
              <a:rPr lang="en-US" b="1" dirty="0" smtClean="0"/>
              <a:t>	=	0.33	 	≥	50mN/m</a:t>
            </a:r>
            <a:endParaRPr lang="en-US" b="1" dirty="0"/>
          </a:p>
        </p:txBody>
      </p:sp>
      <p:sp>
        <p:nvSpPr>
          <p:cNvPr id="27" name="TextBox 26"/>
          <p:cNvSpPr txBox="1"/>
          <p:nvPr/>
        </p:nvSpPr>
        <p:spPr>
          <a:xfrm>
            <a:off x="5432231" y="4073696"/>
            <a:ext cx="2389693" cy="400110"/>
          </a:xfrm>
          <a:prstGeom prst="rect">
            <a:avLst/>
          </a:prstGeom>
          <a:noFill/>
        </p:spPr>
        <p:txBody>
          <a:bodyPr wrap="none" rtlCol="0">
            <a:spAutoFit/>
          </a:bodyPr>
          <a:lstStyle/>
          <a:p>
            <a:pPr marL="342900" indent="-342900">
              <a:buFont typeface="Wingdings" panose="05000000000000000000" pitchFamily="2" charset="2"/>
              <a:buChar char="§"/>
            </a:pPr>
            <a:r>
              <a:rPr lang="en-US" sz="2000" b="1" dirty="0" smtClean="0"/>
              <a:t>Wetted Area (</a:t>
            </a:r>
            <a:r>
              <a:rPr lang="en-US" sz="2000" b="1" i="1" dirty="0" smtClean="0"/>
              <a:t>A</a:t>
            </a:r>
            <a:r>
              <a:rPr lang="en-US" sz="2000" b="1" i="1" baseline="-25000" dirty="0" smtClean="0"/>
              <a:t>n</a:t>
            </a:r>
            <a:r>
              <a:rPr lang="en-US" sz="2000" b="1" dirty="0" smtClean="0"/>
              <a:t>)</a:t>
            </a:r>
            <a:endParaRPr lang="en-US" sz="2000" b="1" dirty="0"/>
          </a:p>
        </p:txBody>
      </p:sp>
      <p:sp>
        <p:nvSpPr>
          <p:cNvPr id="29" name="TextBox 28"/>
          <p:cNvSpPr txBox="1"/>
          <p:nvPr/>
        </p:nvSpPr>
        <p:spPr>
          <a:xfrm>
            <a:off x="5831968" y="4444382"/>
            <a:ext cx="3210432" cy="646331"/>
          </a:xfrm>
          <a:prstGeom prst="rect">
            <a:avLst/>
          </a:prstGeom>
          <a:noFill/>
        </p:spPr>
        <p:txBody>
          <a:bodyPr wrap="square" rtlCol="0">
            <a:spAutoFit/>
          </a:bodyPr>
          <a:lstStyle/>
          <a:p>
            <a:pPr>
              <a:tabLst>
                <a:tab pos="231775" algn="r"/>
                <a:tab pos="465138" algn="ctr"/>
                <a:tab pos="566738" algn="l"/>
                <a:tab pos="1597025" algn="r"/>
                <a:tab pos="1828800" algn="ctr"/>
                <a:tab pos="1944688" algn="l"/>
              </a:tabLst>
            </a:pPr>
            <a:r>
              <a:rPr lang="en-US" b="1" dirty="0" smtClean="0"/>
              <a:t>	</a:t>
            </a:r>
            <a:r>
              <a:rPr lang="en-US" b="1" i="1" dirty="0" smtClean="0"/>
              <a:t>m</a:t>
            </a:r>
            <a:r>
              <a:rPr lang="en-US" b="1" dirty="0" smtClean="0"/>
              <a:t>	=	0.60	</a:t>
            </a:r>
            <a:r>
              <a:rPr lang="en-US" b="1" dirty="0" smtClean="0">
                <a:latin typeface="Symbol" panose="05050102010706020507" pitchFamily="18" charset="2"/>
              </a:rPr>
              <a:t>s</a:t>
            </a:r>
            <a:r>
              <a:rPr lang="en-US" b="1" dirty="0" smtClean="0"/>
              <a:t>	&lt;	50mN/m</a:t>
            </a:r>
          </a:p>
          <a:p>
            <a:pPr>
              <a:tabLst>
                <a:tab pos="231775" algn="r"/>
                <a:tab pos="465138" algn="ctr"/>
                <a:tab pos="566738" algn="l"/>
                <a:tab pos="1597025" algn="r"/>
                <a:tab pos="1828800" algn="ctr"/>
                <a:tab pos="1944688" algn="l"/>
              </a:tabLst>
            </a:pPr>
            <a:r>
              <a:rPr lang="en-US" b="1" dirty="0"/>
              <a:t>	</a:t>
            </a:r>
            <a:r>
              <a:rPr lang="en-US" b="1" dirty="0" smtClean="0"/>
              <a:t>	=	0.45		≥	50mN/m</a:t>
            </a:r>
            <a:endParaRPr lang="en-US" b="1" dirty="0"/>
          </a:p>
        </p:txBody>
      </p:sp>
      <p:sp>
        <p:nvSpPr>
          <p:cNvPr id="30" name="TextBox 29"/>
          <p:cNvSpPr txBox="1"/>
          <p:nvPr/>
        </p:nvSpPr>
        <p:spPr>
          <a:xfrm>
            <a:off x="5432231" y="2774667"/>
            <a:ext cx="2712922" cy="400110"/>
          </a:xfrm>
          <a:prstGeom prst="rect">
            <a:avLst/>
          </a:prstGeom>
          <a:noFill/>
        </p:spPr>
        <p:txBody>
          <a:bodyPr wrap="none" rtlCol="0">
            <a:spAutoFit/>
          </a:bodyPr>
          <a:lstStyle/>
          <a:p>
            <a:pPr marL="342900" indent="-342900">
              <a:buFont typeface="Wingdings" panose="05000000000000000000" pitchFamily="2" charset="2"/>
              <a:buChar char="§"/>
            </a:pPr>
            <a:r>
              <a:rPr lang="en-US" sz="2000" b="1" dirty="0" smtClean="0"/>
              <a:t>Interfacial Area (</a:t>
            </a:r>
            <a:r>
              <a:rPr lang="en-US" sz="2000" b="1" i="1" dirty="0" err="1" smtClean="0"/>
              <a:t>A</a:t>
            </a:r>
            <a:r>
              <a:rPr lang="en-US" sz="2000" b="1" i="1" baseline="-25000" dirty="0" err="1" smtClean="0"/>
              <a:t>In</a:t>
            </a:r>
            <a:r>
              <a:rPr lang="en-US" sz="2000" b="1" dirty="0" smtClean="0"/>
              <a:t>)</a:t>
            </a:r>
            <a:endParaRPr lang="en-US" sz="2000" b="1" dirty="0"/>
          </a:p>
        </p:txBody>
      </p:sp>
      <p:sp>
        <p:nvSpPr>
          <p:cNvPr id="31" name="Rectangle 30"/>
          <p:cNvSpPr/>
          <p:nvPr/>
        </p:nvSpPr>
        <p:spPr>
          <a:xfrm>
            <a:off x="2967854" y="533400"/>
            <a:ext cx="3179717" cy="461665"/>
          </a:xfrm>
          <a:prstGeom prst="rect">
            <a:avLst/>
          </a:prstGeom>
        </p:spPr>
        <p:txBody>
          <a:bodyPr wrap="none">
            <a:spAutoFit/>
          </a:bodyPr>
          <a:lstStyle/>
          <a:p>
            <a:r>
              <a:rPr lang="en-US" sz="2400" b="1" dirty="0" smtClean="0">
                <a:solidFill>
                  <a:srgbClr val="003399"/>
                </a:solidFill>
              </a:rPr>
              <a:t>Impact of contact angle</a:t>
            </a:r>
            <a:endParaRPr lang="en-US" sz="2400" b="1" dirty="0">
              <a:solidFill>
                <a:srgbClr val="003399"/>
              </a:solidFill>
            </a:endParaRPr>
          </a:p>
        </p:txBody>
      </p:sp>
    </p:spTree>
    <p:extLst>
      <p:ext uri="{BB962C8B-B14F-4D97-AF65-F5344CB8AC3E}">
        <p14:creationId xmlns="" xmlns:p14="http://schemas.microsoft.com/office/powerpoint/2010/main" val="3643666649"/>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l="4498" t="10031" r="9932" b="4058"/>
          <a:stretch/>
        </p:blipFill>
        <p:spPr bwMode="auto">
          <a:xfrm>
            <a:off x="0" y="1346114"/>
            <a:ext cx="4343400" cy="3876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389" t="10547" r="9954" b="4427"/>
          <a:stretch/>
        </p:blipFill>
        <p:spPr bwMode="auto">
          <a:xfrm>
            <a:off x="4623336" y="1378850"/>
            <a:ext cx="4520664" cy="3853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en-US" dirty="0"/>
              <a:t>Interfacial Area for Rivulet Flow</a:t>
            </a:r>
          </a:p>
        </p:txBody>
      </p:sp>
      <p:sp>
        <p:nvSpPr>
          <p:cNvPr id="9" name="Text Placeholder 8"/>
          <p:cNvSpPr>
            <a:spLocks noGrp="1"/>
          </p:cNvSpPr>
          <p:nvPr>
            <p:ph type="body" sz="quarter" idx="11"/>
          </p:nvPr>
        </p:nvSpPr>
        <p:spPr/>
        <p:txBody>
          <a:bodyPr/>
          <a:lstStyle/>
          <a:p>
            <a:endParaRPr lang="en-US"/>
          </a:p>
        </p:txBody>
      </p:sp>
      <mc:AlternateContent xmlns:mc="http://schemas.openxmlformats.org/markup-compatibility/2006">
        <mc:Choice xmlns="" xmlns:a14="http://schemas.microsoft.com/office/drawing/2010/main" Requires="a14">
          <p:sp>
            <p:nvSpPr>
              <p:cNvPr id="13" name="TextBox 12"/>
              <p:cNvSpPr txBox="1"/>
              <p:nvPr/>
            </p:nvSpPr>
            <p:spPr bwMode="auto">
              <a:xfrm>
                <a:off x="478218" y="5454454"/>
                <a:ext cx="1789131" cy="384228"/>
              </a:xfrm>
              <a:prstGeom prst="rect">
                <a:avLst/>
              </a:prstGeom>
              <a:noFill/>
              <a:ln w="25400">
                <a:solidFill>
                  <a:schemeClr val="accent4"/>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kern="0" smtClean="0">
                          <a:solidFill>
                            <a:schemeClr val="tx1"/>
                          </a:solidFill>
                          <a:latin typeface="Cambria Math"/>
                          <a:ea typeface="Cambria Math"/>
                          <a:cs typeface="+mn-cs"/>
                        </a:rPr>
                        <m:t>𝑨</m:t>
                      </m:r>
                      <m:r>
                        <a:rPr lang="en-US" sz="2000" b="1" i="1" kern="0" baseline="-25000" smtClean="0">
                          <a:solidFill>
                            <a:schemeClr val="tx1"/>
                          </a:solidFill>
                          <a:latin typeface="Cambria Math"/>
                          <a:ea typeface="Cambria Math"/>
                          <a:cs typeface="+mn-cs"/>
                        </a:rPr>
                        <m:t>𝑰</m:t>
                      </m:r>
                      <m:r>
                        <a:rPr lang="en-US" sz="2000" b="1" i="1" kern="0" baseline="-25000" smtClean="0">
                          <a:solidFill>
                            <a:schemeClr val="tx1"/>
                          </a:solidFill>
                          <a:latin typeface="Cambria Math"/>
                          <a:ea typeface="Cambria Math"/>
                          <a:cs typeface="+mn-cs"/>
                        </a:rPr>
                        <m:t>𝒏</m:t>
                      </m:r>
                      <m:r>
                        <a:rPr lang="en-US" sz="2000" b="1" i="1" kern="0" smtClean="0">
                          <a:solidFill>
                            <a:schemeClr val="tx1"/>
                          </a:solidFill>
                          <a:latin typeface="Cambria Math"/>
                          <a:ea typeface="Cambria Math"/>
                          <a:cs typeface="+mn-cs"/>
                        </a:rPr>
                        <m:t>~</m:t>
                      </m:r>
                      <m:f>
                        <m:fPr>
                          <m:type m:val="lin"/>
                          <m:ctrlPr>
                            <a:rPr lang="en-US" sz="2000" b="1" i="1" kern="0" smtClean="0">
                              <a:solidFill>
                                <a:schemeClr val="tx1"/>
                              </a:solidFill>
                              <a:latin typeface="Cambria Math"/>
                              <a:ea typeface="Cambria Math"/>
                              <a:cs typeface="+mn-cs"/>
                            </a:rPr>
                          </m:ctrlPr>
                        </m:fPr>
                        <m:num>
                          <m:r>
                            <a:rPr lang="en-US" sz="2000" b="1" i="1" kern="0" smtClean="0">
                              <a:solidFill>
                                <a:schemeClr val="tx1"/>
                              </a:solidFill>
                              <a:latin typeface="Cambria Math"/>
                              <a:ea typeface="Cambria Math"/>
                              <a:cs typeface="+mn-cs"/>
                            </a:rPr>
                            <m:t>𝟏</m:t>
                          </m:r>
                        </m:num>
                        <m:den>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𝑲𝒂</m:t>
                              </m:r>
                            </m:e>
                            <m:sup>
                              <m:r>
                                <a:rPr lang="en-US" sz="2000" b="1" i="1" kern="0" smtClean="0">
                                  <a:solidFill>
                                    <a:schemeClr val="tx1"/>
                                  </a:solidFill>
                                  <a:latin typeface="Cambria Math"/>
                                  <a:ea typeface="Cambria Math"/>
                                  <a:cs typeface="+mn-cs"/>
                                </a:rPr>
                                <m:t>𝟏</m:t>
                              </m:r>
                              <m:r>
                                <a:rPr lang="en-US" sz="2000" b="1" i="1" kern="0" smtClean="0">
                                  <a:solidFill>
                                    <a:schemeClr val="tx1"/>
                                  </a:solidFill>
                                  <a:latin typeface="Cambria Math"/>
                                  <a:ea typeface="Cambria Math"/>
                                  <a:cs typeface="+mn-cs"/>
                                </a:rPr>
                                <m:t>/</m:t>
                              </m:r>
                              <m:r>
                                <a:rPr lang="en-US" sz="2000" b="1" i="1" kern="0" smtClean="0">
                                  <a:solidFill>
                                    <a:schemeClr val="tx1"/>
                                  </a:solidFill>
                                  <a:latin typeface="Cambria Math"/>
                                  <a:ea typeface="Cambria Math"/>
                                  <a:cs typeface="+mn-cs"/>
                                </a:rPr>
                                <m:t>𝟐</m:t>
                              </m:r>
                            </m:sup>
                          </m:sSup>
                        </m:den>
                      </m:f>
                    </m:oMath>
                  </m:oMathPara>
                </a14:m>
                <a:endParaRPr lang="en-US" sz="2000" b="1" i="0" kern="0" dirty="0" smtClean="0">
                  <a:solidFill>
                    <a:schemeClr val="tx1"/>
                  </a:solidFill>
                  <a:latin typeface="+mn-lt"/>
                  <a:cs typeface="+mn-cs"/>
                </a:endParaRPr>
              </a:p>
            </p:txBody>
          </p:sp>
        </mc:Choice>
        <mc:Fallback>
          <p:sp>
            <p:nvSpPr>
              <p:cNvPr id="13" name="TextBox 12"/>
              <p:cNvSpPr txBox="1">
                <a:spLocks noRot="1" noChangeAspect="1" noMove="1" noResize="1" noEditPoints="1" noAdjustHandles="1" noChangeArrowheads="1" noChangeShapeType="1" noTextEdit="1"/>
              </p:cNvSpPr>
              <p:nvPr/>
            </p:nvSpPr>
            <p:spPr bwMode="auto">
              <a:xfrm>
                <a:off x="478218" y="5454454"/>
                <a:ext cx="1789131" cy="384228"/>
              </a:xfrm>
              <a:prstGeom prst="rect">
                <a:avLst/>
              </a:prstGeom>
              <a:blipFill rotWithShape="1">
                <a:blip r:embed="rId6" cstate="print"/>
                <a:stretch>
                  <a:fillRect t="-108955" b="-179104"/>
                </a:stretch>
              </a:blipFill>
              <a:ln w="25400">
                <a:solidFill>
                  <a:schemeClr val="accent4"/>
                </a:solidFill>
                <a:miter lim="800000"/>
                <a:headEnd/>
                <a:tailEnd/>
              </a:ln>
            </p:spPr>
            <p:txBody>
              <a:bodyPr/>
              <a:lstStyle/>
              <a:p>
                <a:r>
                  <a:rPr lang="en-US">
                    <a:noFill/>
                  </a:rPr>
                  <a:t> </a:t>
                </a:r>
              </a:p>
            </p:txBody>
          </p:sp>
        </mc:Fallback>
      </mc:AlternateContent>
      <p:sp>
        <p:nvSpPr>
          <p:cNvPr id="11" name="TextBox 10"/>
          <p:cNvSpPr txBox="1"/>
          <p:nvPr/>
        </p:nvSpPr>
        <p:spPr>
          <a:xfrm>
            <a:off x="2425412" y="5446513"/>
            <a:ext cx="1549976" cy="400110"/>
          </a:xfrm>
          <a:prstGeom prst="rect">
            <a:avLst/>
          </a:prstGeom>
          <a:noFill/>
        </p:spPr>
        <p:txBody>
          <a:bodyPr wrap="none" rtlCol="0">
            <a:spAutoFit/>
          </a:bodyPr>
          <a:lstStyle/>
          <a:p>
            <a:r>
              <a:rPr lang="en-US" sz="2000" b="1" dirty="0" smtClean="0"/>
              <a:t>Valid for all </a:t>
            </a:r>
            <a:r>
              <a:rPr lang="en-US" sz="2000" b="1" i="1" dirty="0" smtClean="0">
                <a:latin typeface="Symbol" panose="05050102010706020507" pitchFamily="18" charset="2"/>
              </a:rPr>
              <a:t>g</a:t>
            </a:r>
            <a:endParaRPr lang="en-US" sz="2000" b="1" i="1" dirty="0">
              <a:latin typeface="Symbol" panose="05050102010706020507" pitchFamily="18" charset="2"/>
            </a:endParaRPr>
          </a:p>
        </p:txBody>
      </p:sp>
      <p:graphicFrame>
        <p:nvGraphicFramePr>
          <p:cNvPr id="12" name="Object 11"/>
          <p:cNvGraphicFramePr>
            <a:graphicFrameLocks noChangeAspect="1"/>
          </p:cNvGraphicFramePr>
          <p:nvPr>
            <p:extLst>
              <p:ext uri="{D42A27DB-BD31-4B8C-83A1-F6EECF244321}">
                <p14:modId xmlns="" xmlns:p14="http://schemas.microsoft.com/office/powerpoint/2010/main" val="4089953808"/>
              </p:ext>
            </p:extLst>
          </p:nvPr>
        </p:nvGraphicFramePr>
        <p:xfrm>
          <a:off x="5246688" y="5454650"/>
          <a:ext cx="2690812" cy="808038"/>
        </p:xfrm>
        <a:graphic>
          <a:graphicData uri="http://schemas.openxmlformats.org/presentationml/2006/ole">
            <p:oleObj spid="_x0000_s9318" name="Equation" r:id="rId7" imgW="1523880" imgH="457200" progId="Equation.3">
              <p:embed/>
            </p:oleObj>
          </a:graphicData>
        </a:graphic>
      </p:graphicFrame>
      <p:sp>
        <p:nvSpPr>
          <p:cNvPr id="14" name="TextBox 13"/>
          <p:cNvSpPr txBox="1"/>
          <p:nvPr/>
        </p:nvSpPr>
        <p:spPr>
          <a:xfrm>
            <a:off x="410662" y="990600"/>
            <a:ext cx="2789738" cy="400110"/>
          </a:xfrm>
          <a:prstGeom prst="rect">
            <a:avLst/>
          </a:prstGeom>
          <a:noFill/>
        </p:spPr>
        <p:txBody>
          <a:bodyPr wrap="none" rtlCol="0">
            <a:spAutoFit/>
          </a:bodyPr>
          <a:lstStyle/>
          <a:p>
            <a:r>
              <a:rPr lang="en-US" sz="2000" b="1" dirty="0" smtClean="0"/>
              <a:t>Impact of </a:t>
            </a:r>
            <a:r>
              <a:rPr lang="en-US" sz="2000" b="1" dirty="0" err="1" smtClean="0"/>
              <a:t>Ka</a:t>
            </a:r>
            <a:r>
              <a:rPr lang="en-US" sz="2000" b="1" dirty="0" smtClean="0"/>
              <a:t> at various </a:t>
            </a:r>
            <a:r>
              <a:rPr lang="en-US" sz="2000" b="1" dirty="0" smtClean="0">
                <a:latin typeface="Symbol" panose="05050102010706020507" pitchFamily="18" charset="2"/>
              </a:rPr>
              <a:t>g</a:t>
            </a:r>
            <a:endParaRPr lang="en-US" sz="2000" b="1" dirty="0">
              <a:latin typeface="Symbol" panose="05050102010706020507" pitchFamily="18" charset="2"/>
            </a:endParaRPr>
          </a:p>
        </p:txBody>
      </p:sp>
      <p:sp>
        <p:nvSpPr>
          <p:cNvPr id="18" name="TextBox 17"/>
          <p:cNvSpPr txBox="1"/>
          <p:nvPr/>
        </p:nvSpPr>
        <p:spPr>
          <a:xfrm>
            <a:off x="5257800" y="990600"/>
            <a:ext cx="2145074" cy="400110"/>
          </a:xfrm>
          <a:prstGeom prst="rect">
            <a:avLst/>
          </a:prstGeom>
          <a:noFill/>
        </p:spPr>
        <p:txBody>
          <a:bodyPr wrap="none" rtlCol="0">
            <a:spAutoFit/>
          </a:bodyPr>
          <a:lstStyle/>
          <a:p>
            <a:r>
              <a:rPr lang="en-US" sz="2000" b="1" dirty="0" smtClean="0"/>
              <a:t>Impact of </a:t>
            </a:r>
            <a:r>
              <a:rPr lang="en-US" sz="2000" b="1" dirty="0" err="1" smtClean="0"/>
              <a:t>Ka</a:t>
            </a:r>
            <a:r>
              <a:rPr lang="en-US" sz="2000" b="1" dirty="0" smtClean="0"/>
              <a:t> and </a:t>
            </a:r>
            <a:r>
              <a:rPr lang="en-US" sz="2000" b="1" dirty="0" smtClean="0">
                <a:latin typeface="Symbol" panose="05050102010706020507" pitchFamily="18" charset="2"/>
              </a:rPr>
              <a:t>g</a:t>
            </a:r>
            <a:endParaRPr lang="en-US" sz="2000" b="1" dirty="0">
              <a:latin typeface="Symbol" panose="05050102010706020507" pitchFamily="18" charset="2"/>
            </a:endParaRPr>
          </a:p>
        </p:txBody>
      </p:sp>
    </p:spTree>
    <p:extLst>
      <p:ext uri="{BB962C8B-B14F-4D97-AF65-F5344CB8AC3E}">
        <p14:creationId xmlns="" xmlns:p14="http://schemas.microsoft.com/office/powerpoint/2010/main" val="10108344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smtClean="0"/>
              <a:t>CFD Modeling of Solvent Absorption</a:t>
            </a:r>
            <a:endParaRPr lang="en-US" dirty="0"/>
          </a:p>
        </p:txBody>
      </p:sp>
      <p:sp>
        <p:nvSpPr>
          <p:cNvPr id="284" name="Text Placeholder 283"/>
          <p:cNvSpPr>
            <a:spLocks noGrp="1"/>
          </p:cNvSpPr>
          <p:nvPr>
            <p:ph type="body" sz="quarter" idx="11"/>
          </p:nvPr>
        </p:nvSpPr>
        <p:spPr/>
        <p:txBody>
          <a:bodyPr/>
          <a:lstStyle/>
          <a:p>
            <a:r>
              <a:rPr lang="en-US" dirty="0" smtClean="0"/>
              <a:t>(1) Koch-</a:t>
            </a:r>
            <a:r>
              <a:rPr lang="en-US" dirty="0" err="1" smtClean="0"/>
              <a:t>Glitsch</a:t>
            </a:r>
            <a:r>
              <a:rPr lang="en-US" dirty="0" smtClean="0"/>
              <a:t>: </a:t>
            </a:r>
            <a:r>
              <a:rPr lang="en-US" dirty="0" smtClean="0">
                <a:hlinkClick r:id="rId3"/>
              </a:rPr>
              <a:t>http://www.koch-glitsch.com/default.aspx</a:t>
            </a:r>
            <a:r>
              <a:rPr lang="en-US" dirty="0" smtClean="0"/>
              <a:t>;  (2) </a:t>
            </a:r>
            <a:r>
              <a:rPr lang="en-US" dirty="0" err="1" smtClean="0"/>
              <a:t>Raynal</a:t>
            </a:r>
            <a:r>
              <a:rPr lang="en-US" dirty="0" smtClean="0"/>
              <a:t> &amp; </a:t>
            </a:r>
            <a:r>
              <a:rPr lang="en-US" dirty="0" err="1" smtClean="0"/>
              <a:t>Royon-Lebeaud</a:t>
            </a:r>
            <a:r>
              <a:rPr lang="en-US" dirty="0" smtClean="0"/>
              <a:t>, CES, 2007;  (3) </a:t>
            </a:r>
            <a:r>
              <a:rPr lang="en-US" dirty="0" err="1" smtClean="0"/>
              <a:t>Mackowiak</a:t>
            </a:r>
            <a:r>
              <a:rPr lang="en-US" dirty="0" smtClean="0"/>
              <a:t>, Fluid Dynamics of Packed Columns, Springer, 2010;  (4) Xu et al., Chem. Eng. Tech., 2008;  (5) </a:t>
            </a:r>
            <a:r>
              <a:rPr lang="en-US" dirty="0" err="1" smtClean="0"/>
              <a:t>Maiti</a:t>
            </a:r>
            <a:r>
              <a:rPr lang="en-US" dirty="0" smtClean="0"/>
              <a:t> et al., IECR, 2006</a:t>
            </a:r>
          </a:p>
          <a:p>
            <a:endParaRPr lang="en-US" dirty="0"/>
          </a:p>
        </p:txBody>
      </p:sp>
      <p:sp>
        <p:nvSpPr>
          <p:cNvPr id="4" name="Content Placeholder 1"/>
          <p:cNvSpPr>
            <a:spLocks noGrp="1"/>
          </p:cNvSpPr>
          <p:nvPr>
            <p:ph idx="4294967295"/>
          </p:nvPr>
        </p:nvSpPr>
        <p:spPr>
          <a:xfrm>
            <a:off x="180521" y="2502083"/>
            <a:ext cx="3316970" cy="3564888"/>
          </a:xfrm>
        </p:spPr>
        <p:txBody>
          <a:bodyPr>
            <a:normAutofit/>
          </a:bodyPr>
          <a:lstStyle/>
          <a:p>
            <a:pPr marL="0" indent="0">
              <a:buNone/>
            </a:pPr>
            <a:r>
              <a:rPr lang="en-US" sz="2400" dirty="0" smtClean="0"/>
              <a:t>Challenges:</a:t>
            </a:r>
          </a:p>
          <a:p>
            <a:pPr marL="465138" lvl="1" indent="-233363"/>
            <a:r>
              <a:rPr lang="en-US" sz="2000" dirty="0" smtClean="0"/>
              <a:t>Cannot  model entire column focusing in on all physical phenomenon</a:t>
            </a:r>
          </a:p>
          <a:p>
            <a:pPr marL="465138" lvl="1" indent="-233363"/>
            <a:r>
              <a:rPr lang="en-US" sz="2000" dirty="0" smtClean="0"/>
              <a:t>Multi-scale approach required</a:t>
            </a:r>
          </a:p>
          <a:p>
            <a:pPr marL="465138" lvl="1" indent="-233363"/>
            <a:r>
              <a:rPr lang="en-US" sz="2000" dirty="0" smtClean="0"/>
              <a:t>Suitable closure models for interphase interactions have not been developed</a:t>
            </a:r>
          </a:p>
        </p:txBody>
      </p:sp>
      <p:sp>
        <p:nvSpPr>
          <p:cNvPr id="21" name="TextBox 20"/>
          <p:cNvSpPr txBox="1"/>
          <p:nvPr/>
        </p:nvSpPr>
        <p:spPr>
          <a:xfrm>
            <a:off x="5812064" y="4187371"/>
            <a:ext cx="352425" cy="276999"/>
          </a:xfrm>
          <a:prstGeom prst="rect">
            <a:avLst/>
          </a:prstGeom>
          <a:noFill/>
        </p:spPr>
        <p:txBody>
          <a:bodyPr wrap="square" rtlCol="0">
            <a:spAutoFit/>
          </a:bodyPr>
          <a:lstStyle/>
          <a:p>
            <a:r>
              <a:rPr lang="en-US" sz="1200" b="1" dirty="0" smtClean="0"/>
              <a:t> </a:t>
            </a:r>
            <a:endParaRPr lang="en-US" sz="1200" b="1" dirty="0"/>
          </a:p>
        </p:txBody>
      </p:sp>
      <p:sp>
        <p:nvSpPr>
          <p:cNvPr id="22" name="TextBox 21"/>
          <p:cNvSpPr txBox="1"/>
          <p:nvPr/>
        </p:nvSpPr>
        <p:spPr>
          <a:xfrm>
            <a:off x="7788502" y="1267959"/>
            <a:ext cx="673582" cy="553998"/>
          </a:xfrm>
          <a:prstGeom prst="rect">
            <a:avLst/>
          </a:prstGeom>
          <a:noFill/>
        </p:spPr>
        <p:txBody>
          <a:bodyPr wrap="none" rtlCol="0">
            <a:spAutoFit/>
          </a:bodyPr>
          <a:lstStyle/>
          <a:p>
            <a:r>
              <a:rPr lang="en-US" sz="1000" b="1" i="0" dirty="0" smtClean="0">
                <a:solidFill>
                  <a:srgbClr val="003399"/>
                </a:solidFill>
              </a:rPr>
              <a:t>Column</a:t>
            </a:r>
            <a:r>
              <a:rPr lang="en-US" sz="1000" b="1" i="0" baseline="30000" dirty="0" smtClean="0">
                <a:solidFill>
                  <a:srgbClr val="003399"/>
                </a:solidFill>
              </a:rPr>
              <a:t>2</a:t>
            </a:r>
            <a:r>
              <a:rPr lang="en-US" sz="1000" b="1" i="0" dirty="0" smtClean="0">
                <a:solidFill>
                  <a:srgbClr val="003399"/>
                </a:solidFill>
              </a:rPr>
              <a:t>:</a:t>
            </a:r>
          </a:p>
          <a:p>
            <a:r>
              <a:rPr lang="en-US" sz="1000" b="1" i="0" dirty="0" smtClean="0">
                <a:solidFill>
                  <a:srgbClr val="003399"/>
                </a:solidFill>
                <a:latin typeface="Symbol" pitchFamily="18" charset="2"/>
              </a:rPr>
              <a:t>F</a:t>
            </a:r>
            <a:r>
              <a:rPr lang="en-US" sz="1000" b="1" i="0" dirty="0" smtClean="0">
                <a:solidFill>
                  <a:srgbClr val="003399"/>
                </a:solidFill>
              </a:rPr>
              <a:t> ~10m</a:t>
            </a:r>
          </a:p>
          <a:p>
            <a:r>
              <a:rPr lang="en-US" sz="1000" b="1" i="0" dirty="0" smtClean="0">
                <a:solidFill>
                  <a:srgbClr val="003399"/>
                </a:solidFill>
              </a:rPr>
              <a:t>H ~30m</a:t>
            </a:r>
            <a:endParaRPr lang="en-US" sz="1000" b="1" i="0" dirty="0">
              <a:solidFill>
                <a:srgbClr val="003399"/>
              </a:solidFill>
            </a:endParaRPr>
          </a:p>
        </p:txBody>
      </p:sp>
      <p:sp>
        <p:nvSpPr>
          <p:cNvPr id="23" name="Rectangle 22"/>
          <p:cNvSpPr/>
          <p:nvPr/>
        </p:nvSpPr>
        <p:spPr>
          <a:xfrm>
            <a:off x="6769326" y="1914747"/>
            <a:ext cx="704039" cy="215444"/>
          </a:xfrm>
          <a:prstGeom prst="rect">
            <a:avLst/>
          </a:prstGeom>
        </p:spPr>
        <p:txBody>
          <a:bodyPr wrap="none">
            <a:spAutoFit/>
          </a:bodyPr>
          <a:lstStyle/>
          <a:p>
            <a:r>
              <a:rPr lang="en-US" sz="800" b="1" i="0" dirty="0" smtClean="0">
                <a:solidFill>
                  <a:schemeClr val="accent4"/>
                </a:solidFill>
              </a:rPr>
              <a:t>FLEXIPAC®</a:t>
            </a:r>
            <a:r>
              <a:rPr lang="en-US" sz="800" b="1" i="0" baseline="30000" dirty="0" smtClean="0">
                <a:solidFill>
                  <a:schemeClr val="accent4"/>
                </a:solidFill>
              </a:rPr>
              <a:t> 1</a:t>
            </a:r>
            <a:r>
              <a:rPr lang="en-US" sz="800" b="1" i="0" dirty="0" smtClean="0">
                <a:solidFill>
                  <a:schemeClr val="accent4"/>
                </a:solidFill>
              </a:rPr>
              <a:t> </a:t>
            </a:r>
            <a:endParaRPr lang="en-US" sz="800" b="1" i="0" dirty="0">
              <a:solidFill>
                <a:schemeClr val="accent4"/>
              </a:solidFill>
            </a:endParaRPr>
          </a:p>
        </p:txBody>
      </p:sp>
      <p:grpSp>
        <p:nvGrpSpPr>
          <p:cNvPr id="2" name="Group 23"/>
          <p:cNvGrpSpPr/>
          <p:nvPr/>
        </p:nvGrpSpPr>
        <p:grpSpPr>
          <a:xfrm>
            <a:off x="6845527" y="2105244"/>
            <a:ext cx="723900" cy="588645"/>
            <a:chOff x="3024188" y="984923"/>
            <a:chExt cx="723900" cy="588645"/>
          </a:xfrm>
        </p:grpSpPr>
        <p:pic>
          <p:nvPicPr>
            <p:cNvPr id="25" name="Picture 3"/>
            <p:cNvPicPr>
              <a:picLocks noChangeAspect="1" noChangeArrowheads="1"/>
            </p:cNvPicPr>
            <p:nvPr/>
          </p:nvPicPr>
          <p:blipFill>
            <a:blip r:embed="rId4" cstate="print"/>
            <a:srcRect/>
            <a:stretch>
              <a:fillRect/>
            </a:stretch>
          </p:blipFill>
          <p:spPr bwMode="auto">
            <a:xfrm>
              <a:off x="3024188" y="984923"/>
              <a:ext cx="723900" cy="588645"/>
            </a:xfrm>
            <a:prstGeom prst="rect">
              <a:avLst/>
            </a:prstGeom>
            <a:noFill/>
            <a:ln w="9525">
              <a:solidFill>
                <a:schemeClr val="accent4"/>
              </a:solidFill>
              <a:miter lim="800000"/>
              <a:headEnd/>
              <a:tailEnd/>
            </a:ln>
          </p:spPr>
        </p:pic>
        <p:sp>
          <p:nvSpPr>
            <p:cNvPr id="28" name="Rectangle 27"/>
            <p:cNvSpPr/>
            <p:nvPr/>
          </p:nvSpPr>
          <p:spPr>
            <a:xfrm>
              <a:off x="3033713" y="990550"/>
              <a:ext cx="700089" cy="56673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p:cNvCxnSpPr>
            <a:stCxn id="273" idx="3"/>
          </p:cNvCxnSpPr>
          <p:nvPr/>
        </p:nvCxnSpPr>
        <p:spPr>
          <a:xfrm flipV="1">
            <a:off x="5954940" y="2537115"/>
            <a:ext cx="900112" cy="5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88497" y="2272794"/>
            <a:ext cx="1042992" cy="400110"/>
          </a:xfrm>
          <a:prstGeom prst="rect">
            <a:avLst/>
          </a:prstGeom>
          <a:noFill/>
        </p:spPr>
        <p:txBody>
          <a:bodyPr wrap="square" rtlCol="0">
            <a:spAutoFit/>
          </a:bodyPr>
          <a:lstStyle/>
          <a:p>
            <a:r>
              <a:rPr lang="en-US" sz="1000" b="1" i="0" dirty="0" smtClean="0">
                <a:solidFill>
                  <a:srgbClr val="003399"/>
                </a:solidFill>
              </a:rPr>
              <a:t>layer height</a:t>
            </a:r>
            <a:r>
              <a:rPr lang="en-US" sz="1000" b="1" i="0" baseline="30000" dirty="0" smtClean="0">
                <a:solidFill>
                  <a:srgbClr val="003399"/>
                </a:solidFill>
              </a:rPr>
              <a:t>2</a:t>
            </a:r>
            <a:r>
              <a:rPr lang="en-US" sz="1000" b="1" i="0" dirty="0" smtClean="0">
                <a:solidFill>
                  <a:srgbClr val="003399"/>
                </a:solidFill>
              </a:rPr>
              <a:t>:</a:t>
            </a:r>
          </a:p>
          <a:p>
            <a:r>
              <a:rPr lang="en-US" sz="1000" b="1" i="0" dirty="0" smtClean="0">
                <a:solidFill>
                  <a:srgbClr val="003399"/>
                </a:solidFill>
              </a:rPr>
              <a:t>~20cm</a:t>
            </a:r>
            <a:endParaRPr lang="en-US" sz="1000" b="1" i="0" dirty="0">
              <a:solidFill>
                <a:srgbClr val="003399"/>
              </a:solidFill>
            </a:endParaRPr>
          </a:p>
        </p:txBody>
      </p:sp>
      <p:sp>
        <p:nvSpPr>
          <p:cNvPr id="31" name="Rectangle 30"/>
          <p:cNvSpPr/>
          <p:nvPr/>
        </p:nvSpPr>
        <p:spPr>
          <a:xfrm>
            <a:off x="7212239" y="2313327"/>
            <a:ext cx="100013" cy="976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83739" y="3080775"/>
            <a:ext cx="1171576" cy="553998"/>
          </a:xfrm>
          <a:prstGeom prst="rect">
            <a:avLst/>
          </a:prstGeom>
        </p:spPr>
        <p:txBody>
          <a:bodyPr wrap="square">
            <a:spAutoFit/>
          </a:bodyPr>
          <a:lstStyle/>
          <a:p>
            <a:r>
              <a:rPr lang="en-US" sz="1000" b="1" i="0" dirty="0" smtClean="0">
                <a:solidFill>
                  <a:srgbClr val="003399"/>
                </a:solidFill>
              </a:rPr>
              <a:t>corrugation height</a:t>
            </a:r>
            <a:r>
              <a:rPr lang="en-US" sz="1000" b="1" i="0" baseline="30000" dirty="0" smtClean="0">
                <a:solidFill>
                  <a:srgbClr val="003399"/>
                </a:solidFill>
              </a:rPr>
              <a:t>2</a:t>
            </a:r>
            <a:r>
              <a:rPr lang="en-US" sz="1000" b="1" i="0" dirty="0" smtClean="0">
                <a:solidFill>
                  <a:srgbClr val="003399"/>
                </a:solidFill>
              </a:rPr>
              <a:t>:</a:t>
            </a:r>
          </a:p>
          <a:p>
            <a:r>
              <a:rPr lang="en-US" sz="1000" b="1" i="0" dirty="0" smtClean="0">
                <a:solidFill>
                  <a:srgbClr val="003399"/>
                </a:solidFill>
              </a:rPr>
              <a:t>O(1mm)-O(1cm)</a:t>
            </a:r>
            <a:endParaRPr lang="en-US" sz="1000" b="1" i="0" dirty="0">
              <a:solidFill>
                <a:srgbClr val="003399"/>
              </a:solidFill>
            </a:endParaRPr>
          </a:p>
        </p:txBody>
      </p:sp>
      <p:grpSp>
        <p:nvGrpSpPr>
          <p:cNvPr id="3" name="Group 32"/>
          <p:cNvGrpSpPr/>
          <p:nvPr/>
        </p:nvGrpSpPr>
        <p:grpSpPr>
          <a:xfrm>
            <a:off x="6764563" y="3037226"/>
            <a:ext cx="1019176" cy="677156"/>
            <a:chOff x="3076574" y="2193130"/>
            <a:chExt cx="1019176" cy="677156"/>
          </a:xfrm>
        </p:grpSpPr>
        <p:pic>
          <p:nvPicPr>
            <p:cNvPr id="34" name="Picture 1"/>
            <p:cNvPicPr>
              <a:picLocks noChangeAspect="1" noChangeArrowheads="1"/>
            </p:cNvPicPr>
            <p:nvPr/>
          </p:nvPicPr>
          <p:blipFill>
            <a:blip r:embed="rId5" cstate="print"/>
            <a:srcRect r="16696"/>
            <a:stretch>
              <a:fillRect/>
            </a:stretch>
          </p:blipFill>
          <p:spPr bwMode="auto">
            <a:xfrm>
              <a:off x="3088480" y="2202299"/>
              <a:ext cx="980073" cy="667987"/>
            </a:xfrm>
            <a:prstGeom prst="rect">
              <a:avLst/>
            </a:prstGeom>
            <a:noFill/>
            <a:ln w="9525">
              <a:solidFill>
                <a:srgbClr val="92D050"/>
              </a:solidFill>
              <a:miter lim="800000"/>
              <a:headEnd/>
              <a:tailEnd/>
            </a:ln>
          </p:spPr>
        </p:pic>
        <p:sp>
          <p:nvSpPr>
            <p:cNvPr id="35" name="Rectangle 34"/>
            <p:cNvSpPr/>
            <p:nvPr/>
          </p:nvSpPr>
          <p:spPr>
            <a:xfrm>
              <a:off x="3076574" y="2193130"/>
              <a:ext cx="1019176" cy="66436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Arrow Connector 35"/>
          <p:cNvCxnSpPr>
            <a:stCxn id="31" idx="2"/>
            <a:endCxn id="35" idx="0"/>
          </p:cNvCxnSpPr>
          <p:nvPr/>
        </p:nvCxnSpPr>
        <p:spPr>
          <a:xfrm>
            <a:off x="7262246" y="2410959"/>
            <a:ext cx="11905" cy="626267"/>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5" idx="2"/>
            <a:endCxn id="40" idx="0"/>
          </p:cNvCxnSpPr>
          <p:nvPr/>
        </p:nvCxnSpPr>
        <p:spPr>
          <a:xfrm>
            <a:off x="7274151" y="3701595"/>
            <a:ext cx="14287" cy="601266"/>
          </a:xfrm>
          <a:prstGeom prst="straightConnector1">
            <a:avLst/>
          </a:prstGeom>
          <a:ln w="19050">
            <a:solidFill>
              <a:srgbClr val="9966FF"/>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37"/>
          <p:cNvGrpSpPr/>
          <p:nvPr/>
        </p:nvGrpSpPr>
        <p:grpSpPr>
          <a:xfrm>
            <a:off x="6107339" y="4292146"/>
            <a:ext cx="2143124" cy="1371600"/>
            <a:chOff x="1943100" y="3009900"/>
            <a:chExt cx="2143124" cy="1371600"/>
          </a:xfrm>
        </p:grpSpPr>
        <p:grpSp>
          <p:nvGrpSpPr>
            <p:cNvPr id="7" name="Group 150"/>
            <p:cNvGrpSpPr>
              <a:grpSpLocks noChangeAspect="1"/>
            </p:cNvGrpSpPr>
            <p:nvPr/>
          </p:nvGrpSpPr>
          <p:grpSpPr>
            <a:xfrm>
              <a:off x="1943100" y="3009900"/>
              <a:ext cx="2120265" cy="1371600"/>
              <a:chOff x="228600" y="609600"/>
              <a:chExt cx="3533775" cy="2286000"/>
            </a:xfrm>
          </p:grpSpPr>
          <p:pic>
            <p:nvPicPr>
              <p:cNvPr id="41" name="Picture 2"/>
              <p:cNvPicPr>
                <a:picLocks noChangeAspect="1" noChangeArrowheads="1"/>
              </p:cNvPicPr>
              <p:nvPr/>
            </p:nvPicPr>
            <p:blipFill>
              <a:blip r:embed="rId6" cstate="print"/>
              <a:srcRect/>
              <a:stretch>
                <a:fillRect/>
              </a:stretch>
            </p:blipFill>
            <p:spPr bwMode="auto">
              <a:xfrm>
                <a:off x="609600" y="609600"/>
                <a:ext cx="3152775" cy="2143125"/>
              </a:xfrm>
              <a:prstGeom prst="rect">
                <a:avLst/>
              </a:prstGeom>
              <a:noFill/>
              <a:ln w="9525">
                <a:solidFill>
                  <a:srgbClr val="9966FF"/>
                </a:solidFill>
                <a:miter lim="800000"/>
                <a:headEnd/>
                <a:tailEnd/>
              </a:ln>
            </p:spPr>
          </p:pic>
          <p:sp>
            <p:nvSpPr>
              <p:cNvPr id="42" name="Oval 41"/>
              <p:cNvSpPr/>
              <p:nvPr/>
            </p:nvSpPr>
            <p:spPr>
              <a:xfrm>
                <a:off x="228600" y="2057400"/>
                <a:ext cx="12954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2162173" y="3020615"/>
              <a:ext cx="1924051" cy="1273969"/>
            </a:xfrm>
            <a:prstGeom prst="rect">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240564" y="5259231"/>
            <a:ext cx="1409700" cy="400110"/>
          </a:xfrm>
          <a:prstGeom prst="rect">
            <a:avLst/>
          </a:prstGeom>
          <a:noFill/>
        </p:spPr>
        <p:txBody>
          <a:bodyPr wrap="square" rtlCol="0">
            <a:spAutoFit/>
          </a:bodyPr>
          <a:lstStyle/>
          <a:p>
            <a:r>
              <a:rPr lang="en-US" sz="1000" b="1" dirty="0" smtClean="0">
                <a:solidFill>
                  <a:srgbClr val="003399"/>
                </a:solidFill>
              </a:rPr>
              <a:t>film thickness</a:t>
            </a:r>
            <a:r>
              <a:rPr lang="en-US" sz="1000" b="1" baseline="30000" dirty="0" smtClean="0">
                <a:solidFill>
                  <a:srgbClr val="003399"/>
                </a:solidFill>
              </a:rPr>
              <a:t>2</a:t>
            </a:r>
            <a:r>
              <a:rPr lang="en-US" sz="1000" b="1" dirty="0" smtClean="0">
                <a:solidFill>
                  <a:srgbClr val="003399"/>
                </a:solidFill>
              </a:rPr>
              <a:t>:</a:t>
            </a:r>
          </a:p>
          <a:p>
            <a:r>
              <a:rPr lang="en-US" sz="1000" b="1" dirty="0" smtClean="0">
                <a:solidFill>
                  <a:srgbClr val="003399"/>
                </a:solidFill>
              </a:rPr>
              <a:t>~ O(0.1mm)</a:t>
            </a:r>
            <a:endParaRPr lang="en-US" sz="1000" b="1" dirty="0">
              <a:solidFill>
                <a:srgbClr val="003399"/>
              </a:solidFill>
            </a:endParaRPr>
          </a:p>
        </p:txBody>
      </p:sp>
      <p:sp>
        <p:nvSpPr>
          <p:cNvPr id="44" name="TextBox 43"/>
          <p:cNvSpPr txBox="1"/>
          <p:nvPr/>
        </p:nvSpPr>
        <p:spPr>
          <a:xfrm>
            <a:off x="6335939" y="5358946"/>
            <a:ext cx="572593" cy="215444"/>
          </a:xfrm>
          <a:prstGeom prst="rect">
            <a:avLst/>
          </a:prstGeom>
          <a:noFill/>
        </p:spPr>
        <p:txBody>
          <a:bodyPr wrap="none" rtlCol="0">
            <a:spAutoFit/>
          </a:bodyPr>
          <a:lstStyle/>
          <a:p>
            <a:r>
              <a:rPr lang="en-US" sz="800" b="1" i="0" dirty="0" smtClean="0"/>
              <a:t>Source</a:t>
            </a:r>
            <a:r>
              <a:rPr lang="en-US" sz="800" b="1" i="0" baseline="30000" dirty="0"/>
              <a:t>4</a:t>
            </a:r>
          </a:p>
        </p:txBody>
      </p:sp>
      <p:grpSp>
        <p:nvGrpSpPr>
          <p:cNvPr id="8" name="Group 44"/>
          <p:cNvGrpSpPr/>
          <p:nvPr/>
        </p:nvGrpSpPr>
        <p:grpSpPr>
          <a:xfrm>
            <a:off x="4114800" y="1034596"/>
            <a:ext cx="2716439" cy="3876020"/>
            <a:chOff x="131536" y="266700"/>
            <a:chExt cx="2716439" cy="3876020"/>
          </a:xfrm>
        </p:grpSpPr>
        <p:sp>
          <p:nvSpPr>
            <p:cNvPr id="46" name="TextBox 45"/>
            <p:cNvSpPr txBox="1"/>
            <p:nvPr/>
          </p:nvSpPr>
          <p:spPr>
            <a:xfrm>
              <a:off x="131536" y="2667000"/>
              <a:ext cx="811441" cy="307777"/>
            </a:xfrm>
            <a:prstGeom prst="rect">
              <a:avLst/>
            </a:prstGeom>
            <a:noFill/>
          </p:spPr>
          <p:txBody>
            <a:bodyPr wrap="none" rtlCol="0">
              <a:spAutoFit/>
            </a:bodyPr>
            <a:lstStyle/>
            <a:p>
              <a:r>
                <a:rPr lang="en-US" sz="1400" b="1" i="0" dirty="0" smtClean="0">
                  <a:solidFill>
                    <a:srgbClr val="003399"/>
                  </a:solidFill>
                </a:rPr>
                <a:t>Flue Gas</a:t>
              </a:r>
              <a:endParaRPr lang="en-US" sz="1400" b="1" i="0" dirty="0">
                <a:solidFill>
                  <a:srgbClr val="003399"/>
                </a:solidFill>
              </a:endParaRPr>
            </a:p>
          </p:txBody>
        </p:sp>
        <p:sp>
          <p:nvSpPr>
            <p:cNvPr id="47" name="TextBox 46"/>
            <p:cNvSpPr txBox="1"/>
            <p:nvPr/>
          </p:nvSpPr>
          <p:spPr>
            <a:xfrm>
              <a:off x="2047873" y="576269"/>
              <a:ext cx="800102" cy="523220"/>
            </a:xfrm>
            <a:prstGeom prst="rect">
              <a:avLst/>
            </a:prstGeom>
            <a:noFill/>
          </p:spPr>
          <p:txBody>
            <a:bodyPr wrap="square" rtlCol="0">
              <a:spAutoFit/>
            </a:bodyPr>
            <a:lstStyle/>
            <a:p>
              <a:r>
                <a:rPr lang="en-US" sz="1400" b="1" i="0" dirty="0" smtClean="0">
                  <a:solidFill>
                    <a:srgbClr val="003399"/>
                  </a:solidFill>
                </a:rPr>
                <a:t>Lean Solvent</a:t>
              </a:r>
              <a:endParaRPr lang="en-US" sz="1400" b="1" i="0" dirty="0">
                <a:solidFill>
                  <a:srgbClr val="003399"/>
                </a:solidFill>
              </a:endParaRPr>
            </a:p>
          </p:txBody>
        </p:sp>
        <p:sp>
          <p:nvSpPr>
            <p:cNvPr id="48" name="TextBox 47"/>
            <p:cNvSpPr txBox="1"/>
            <p:nvPr/>
          </p:nvSpPr>
          <p:spPr>
            <a:xfrm>
              <a:off x="790566" y="266700"/>
              <a:ext cx="772969" cy="523220"/>
            </a:xfrm>
            <a:prstGeom prst="rect">
              <a:avLst/>
            </a:prstGeom>
            <a:noFill/>
          </p:spPr>
          <p:txBody>
            <a:bodyPr wrap="none" rtlCol="0">
              <a:spAutoFit/>
            </a:bodyPr>
            <a:lstStyle/>
            <a:p>
              <a:r>
                <a:rPr lang="en-US" sz="1400" b="1" i="0" dirty="0" smtClean="0">
                  <a:solidFill>
                    <a:srgbClr val="003399"/>
                  </a:solidFill>
                </a:rPr>
                <a:t>Purified</a:t>
              </a:r>
            </a:p>
            <a:p>
              <a:r>
                <a:rPr lang="en-US" sz="1400" b="1" i="0" dirty="0" smtClean="0">
                  <a:solidFill>
                    <a:srgbClr val="003399"/>
                  </a:solidFill>
                </a:rPr>
                <a:t> Gas</a:t>
              </a:r>
              <a:endParaRPr lang="en-US" sz="1400" b="1" i="0" dirty="0">
                <a:solidFill>
                  <a:srgbClr val="003399"/>
                </a:solidFill>
              </a:endParaRPr>
            </a:p>
          </p:txBody>
        </p:sp>
        <p:sp>
          <p:nvSpPr>
            <p:cNvPr id="49" name="TextBox 48"/>
            <p:cNvSpPr txBox="1"/>
            <p:nvPr/>
          </p:nvSpPr>
          <p:spPr>
            <a:xfrm>
              <a:off x="1466850" y="3619500"/>
              <a:ext cx="949870" cy="523220"/>
            </a:xfrm>
            <a:prstGeom prst="rect">
              <a:avLst/>
            </a:prstGeom>
            <a:noFill/>
          </p:spPr>
          <p:txBody>
            <a:bodyPr wrap="square" rtlCol="0">
              <a:spAutoFit/>
            </a:bodyPr>
            <a:lstStyle/>
            <a:p>
              <a:r>
                <a:rPr lang="en-US" sz="1400" b="1" i="0" dirty="0" smtClean="0">
                  <a:solidFill>
                    <a:srgbClr val="003399"/>
                  </a:solidFill>
                </a:rPr>
                <a:t>Rich Solvent</a:t>
              </a:r>
              <a:endParaRPr lang="en-US" sz="1400" b="1" i="0" dirty="0">
                <a:solidFill>
                  <a:srgbClr val="003399"/>
                </a:solidFill>
              </a:endParaRPr>
            </a:p>
          </p:txBody>
        </p:sp>
        <p:grpSp>
          <p:nvGrpSpPr>
            <p:cNvPr id="9" name="Group 541"/>
            <p:cNvGrpSpPr/>
            <p:nvPr/>
          </p:nvGrpSpPr>
          <p:grpSpPr>
            <a:xfrm>
              <a:off x="781050" y="433387"/>
              <a:ext cx="1657350" cy="2909924"/>
              <a:chOff x="781050" y="433387"/>
              <a:chExt cx="1657350" cy="2909924"/>
            </a:xfrm>
          </p:grpSpPr>
          <p:sp>
            <p:nvSpPr>
              <p:cNvPr id="51" name="Rounded Rectangle 50"/>
              <p:cNvSpPr/>
              <p:nvPr/>
            </p:nvSpPr>
            <p:spPr>
              <a:xfrm>
                <a:off x="1157288" y="914400"/>
                <a:ext cx="914400" cy="2286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62049" y="762000"/>
                <a:ext cx="914400" cy="5191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189863" y="1014376"/>
                <a:ext cx="859536"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1166812" y="2824199"/>
                <a:ext cx="914400" cy="5191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189863" y="2686033"/>
                <a:ext cx="859536"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stCxn id="55" idx="1"/>
                <a:endCxn id="53" idx="3"/>
              </p:cNvCxnSpPr>
              <p:nvPr/>
            </p:nvCxnSpPr>
            <p:spPr>
              <a:xfrm flipV="1">
                <a:off x="1189863" y="1200114"/>
                <a:ext cx="859536" cy="1671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53" idx="1"/>
                <a:endCxn id="55" idx="3"/>
              </p:cNvCxnSpPr>
              <p:nvPr/>
            </p:nvCxnSpPr>
            <p:spPr>
              <a:xfrm>
                <a:off x="1189863" y="1200114"/>
                <a:ext cx="859536" cy="1671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3" idx="1"/>
                <a:endCxn id="53" idx="3"/>
              </p:cNvCxnSpPr>
              <p:nvPr/>
            </p:nvCxnSpPr>
            <p:spPr>
              <a:xfrm>
                <a:off x="1189863" y="1200114"/>
                <a:ext cx="859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1"/>
                <a:endCxn id="55" idx="3"/>
              </p:cNvCxnSpPr>
              <p:nvPr/>
            </p:nvCxnSpPr>
            <p:spPr>
              <a:xfrm>
                <a:off x="1189863" y="2871771"/>
                <a:ext cx="859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81050" y="2971800"/>
                <a:ext cx="38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stCxn id="54" idx="4"/>
              </p:cNvCxnSpPr>
              <p:nvPr/>
            </p:nvCxnSpPr>
            <p:spPr>
              <a:xfrm rot="5400000" flipH="1" flipV="1">
                <a:off x="1933853" y="2924490"/>
                <a:ext cx="108979" cy="728663"/>
              </a:xfrm>
              <a:prstGeom prst="bentConnector4">
                <a:avLst>
                  <a:gd name="adj1" fmla="val -209765"/>
                  <a:gd name="adj2" fmla="val 8137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2076450" y="1066800"/>
                <a:ext cx="361950"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2" idx="0"/>
              </p:cNvCxnSpPr>
              <p:nvPr/>
            </p:nvCxnSpPr>
            <p:spPr>
              <a:xfrm flipV="1">
                <a:off x="1619249" y="433387"/>
                <a:ext cx="4763" cy="3286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a:off x="1162047" y="3032919"/>
                <a:ext cx="937056" cy="123075"/>
              </a:xfrm>
              <a:custGeom>
                <a:avLst/>
                <a:gdLst>
                  <a:gd name="connsiteX0" fmla="*/ 0 w 914400"/>
                  <a:gd name="connsiteY0" fmla="*/ 38100 h 76200"/>
                  <a:gd name="connsiteX1" fmla="*/ 419232 w 914400"/>
                  <a:gd name="connsiteY1" fmla="*/ 132 h 76200"/>
                  <a:gd name="connsiteX2" fmla="*/ 457200 w 914400"/>
                  <a:gd name="connsiteY2" fmla="*/ 0 h 76200"/>
                  <a:gd name="connsiteX3" fmla="*/ 495168 w 914400"/>
                  <a:gd name="connsiteY3" fmla="*/ 132 h 76200"/>
                  <a:gd name="connsiteX4" fmla="*/ 914399 w 914400"/>
                  <a:gd name="connsiteY4" fmla="*/ 38101 h 76200"/>
                  <a:gd name="connsiteX5" fmla="*/ 495167 w 914400"/>
                  <a:gd name="connsiteY5" fmla="*/ 76069 h 76200"/>
                  <a:gd name="connsiteX6" fmla="*/ 457199 w 914400"/>
                  <a:gd name="connsiteY6" fmla="*/ 76201 h 76200"/>
                  <a:gd name="connsiteX7" fmla="*/ 419231 w 914400"/>
                  <a:gd name="connsiteY7" fmla="*/ 76069 h 76200"/>
                  <a:gd name="connsiteX8" fmla="*/ -1 w 914400"/>
                  <a:gd name="connsiteY8" fmla="*/ 38100 h 76200"/>
                  <a:gd name="connsiteX9" fmla="*/ 0 w 914400"/>
                  <a:gd name="connsiteY9" fmla="*/ 38100 h 76200"/>
                  <a:gd name="connsiteX0" fmla="*/ 4 w 914408"/>
                  <a:gd name="connsiteY0" fmla="*/ 38100 h 95119"/>
                  <a:gd name="connsiteX1" fmla="*/ 419236 w 914408"/>
                  <a:gd name="connsiteY1" fmla="*/ 132 h 95119"/>
                  <a:gd name="connsiteX2" fmla="*/ 457204 w 914408"/>
                  <a:gd name="connsiteY2" fmla="*/ 0 h 95119"/>
                  <a:gd name="connsiteX3" fmla="*/ 495172 w 914408"/>
                  <a:gd name="connsiteY3" fmla="*/ 132 h 95119"/>
                  <a:gd name="connsiteX4" fmla="*/ 914403 w 914408"/>
                  <a:gd name="connsiteY4" fmla="*/ 38101 h 95119"/>
                  <a:gd name="connsiteX5" fmla="*/ 495171 w 914408"/>
                  <a:gd name="connsiteY5" fmla="*/ 76069 h 95119"/>
                  <a:gd name="connsiteX6" fmla="*/ 457203 w 914408"/>
                  <a:gd name="connsiteY6" fmla="*/ 76201 h 95119"/>
                  <a:gd name="connsiteX7" fmla="*/ 309698 w 914408"/>
                  <a:gd name="connsiteY7" fmla="*/ 95119 h 95119"/>
                  <a:gd name="connsiteX8" fmla="*/ 3 w 914408"/>
                  <a:gd name="connsiteY8" fmla="*/ 38100 h 95119"/>
                  <a:gd name="connsiteX9" fmla="*/ 4 w 914408"/>
                  <a:gd name="connsiteY9" fmla="*/ 38100 h 95119"/>
                  <a:gd name="connsiteX0" fmla="*/ 4 w 914408"/>
                  <a:gd name="connsiteY0" fmla="*/ 38100 h 76223"/>
                  <a:gd name="connsiteX1" fmla="*/ 419236 w 914408"/>
                  <a:gd name="connsiteY1" fmla="*/ 132 h 76223"/>
                  <a:gd name="connsiteX2" fmla="*/ 457204 w 914408"/>
                  <a:gd name="connsiteY2" fmla="*/ 0 h 76223"/>
                  <a:gd name="connsiteX3" fmla="*/ 495172 w 914408"/>
                  <a:gd name="connsiteY3" fmla="*/ 132 h 76223"/>
                  <a:gd name="connsiteX4" fmla="*/ 914403 w 914408"/>
                  <a:gd name="connsiteY4" fmla="*/ 38101 h 76223"/>
                  <a:gd name="connsiteX5" fmla="*/ 495171 w 914408"/>
                  <a:gd name="connsiteY5" fmla="*/ 76069 h 76223"/>
                  <a:gd name="connsiteX6" fmla="*/ 457203 w 914408"/>
                  <a:gd name="connsiteY6" fmla="*/ 76201 h 76223"/>
                  <a:gd name="connsiteX7" fmla="*/ 304804 w 914408"/>
                  <a:gd name="connsiteY7" fmla="*/ 76200 h 76223"/>
                  <a:gd name="connsiteX8" fmla="*/ 3 w 914408"/>
                  <a:gd name="connsiteY8" fmla="*/ 38100 h 76223"/>
                  <a:gd name="connsiteX9" fmla="*/ 4 w 914408"/>
                  <a:gd name="connsiteY9" fmla="*/ 38100 h 76223"/>
                  <a:gd name="connsiteX0" fmla="*/ 4 w 914408"/>
                  <a:gd name="connsiteY0" fmla="*/ 38100 h 76222"/>
                  <a:gd name="connsiteX1" fmla="*/ 419236 w 914408"/>
                  <a:gd name="connsiteY1" fmla="*/ 132 h 76222"/>
                  <a:gd name="connsiteX2" fmla="*/ 457204 w 914408"/>
                  <a:gd name="connsiteY2" fmla="*/ 0 h 76222"/>
                  <a:gd name="connsiteX3" fmla="*/ 495172 w 914408"/>
                  <a:gd name="connsiteY3" fmla="*/ 132 h 76222"/>
                  <a:gd name="connsiteX4" fmla="*/ 914403 w 914408"/>
                  <a:gd name="connsiteY4" fmla="*/ 38101 h 76222"/>
                  <a:gd name="connsiteX5" fmla="*/ 495171 w 914408"/>
                  <a:gd name="connsiteY5" fmla="*/ 76069 h 76222"/>
                  <a:gd name="connsiteX6" fmla="*/ 457204 w 914408"/>
                  <a:gd name="connsiteY6" fmla="*/ 76200 h 76222"/>
                  <a:gd name="connsiteX7" fmla="*/ 304804 w 914408"/>
                  <a:gd name="connsiteY7" fmla="*/ 76200 h 76222"/>
                  <a:gd name="connsiteX8" fmla="*/ 3 w 914408"/>
                  <a:gd name="connsiteY8" fmla="*/ 38100 h 76222"/>
                  <a:gd name="connsiteX9" fmla="*/ 4 w 914408"/>
                  <a:gd name="connsiteY9" fmla="*/ 38100 h 76222"/>
                  <a:gd name="connsiteX0" fmla="*/ 4 w 922768"/>
                  <a:gd name="connsiteY0" fmla="*/ 38100 h 76200"/>
                  <a:gd name="connsiteX1" fmla="*/ 419236 w 922768"/>
                  <a:gd name="connsiteY1" fmla="*/ 132 h 76200"/>
                  <a:gd name="connsiteX2" fmla="*/ 457204 w 922768"/>
                  <a:gd name="connsiteY2" fmla="*/ 0 h 76200"/>
                  <a:gd name="connsiteX3" fmla="*/ 495172 w 922768"/>
                  <a:gd name="connsiteY3" fmla="*/ 132 h 76200"/>
                  <a:gd name="connsiteX4" fmla="*/ 914403 w 922768"/>
                  <a:gd name="connsiteY4" fmla="*/ 38101 h 76200"/>
                  <a:gd name="connsiteX5" fmla="*/ 685804 w 922768"/>
                  <a:gd name="connsiteY5" fmla="*/ 76200 h 76200"/>
                  <a:gd name="connsiteX6" fmla="*/ 457204 w 922768"/>
                  <a:gd name="connsiteY6" fmla="*/ 76200 h 76200"/>
                  <a:gd name="connsiteX7" fmla="*/ 304804 w 922768"/>
                  <a:gd name="connsiteY7" fmla="*/ 76200 h 76200"/>
                  <a:gd name="connsiteX8" fmla="*/ 3 w 922768"/>
                  <a:gd name="connsiteY8" fmla="*/ 38100 h 76200"/>
                  <a:gd name="connsiteX9" fmla="*/ 4 w 922768"/>
                  <a:gd name="connsiteY9" fmla="*/ 38100 h 76200"/>
                  <a:gd name="connsiteX0" fmla="*/ 4 w 922768"/>
                  <a:gd name="connsiteY0" fmla="*/ 38100 h 76200"/>
                  <a:gd name="connsiteX1" fmla="*/ 419236 w 922768"/>
                  <a:gd name="connsiteY1" fmla="*/ 132 h 76200"/>
                  <a:gd name="connsiteX2" fmla="*/ 457204 w 922768"/>
                  <a:gd name="connsiteY2" fmla="*/ 0 h 76200"/>
                  <a:gd name="connsiteX3" fmla="*/ 609604 w 922768"/>
                  <a:gd name="connsiteY3" fmla="*/ 0 h 76200"/>
                  <a:gd name="connsiteX4" fmla="*/ 914403 w 922768"/>
                  <a:gd name="connsiteY4" fmla="*/ 38101 h 76200"/>
                  <a:gd name="connsiteX5" fmla="*/ 685804 w 922768"/>
                  <a:gd name="connsiteY5" fmla="*/ 76200 h 76200"/>
                  <a:gd name="connsiteX6" fmla="*/ 457204 w 922768"/>
                  <a:gd name="connsiteY6" fmla="*/ 76200 h 76200"/>
                  <a:gd name="connsiteX7" fmla="*/ 304804 w 922768"/>
                  <a:gd name="connsiteY7" fmla="*/ 76200 h 76200"/>
                  <a:gd name="connsiteX8" fmla="*/ 3 w 922768"/>
                  <a:gd name="connsiteY8" fmla="*/ 38100 h 76200"/>
                  <a:gd name="connsiteX9" fmla="*/ 4 w 922768"/>
                  <a:gd name="connsiteY9" fmla="*/ 38100 h 76200"/>
                  <a:gd name="connsiteX0" fmla="*/ 4 w 922768"/>
                  <a:gd name="connsiteY0" fmla="*/ 38100 h 76200"/>
                  <a:gd name="connsiteX1" fmla="*/ 304804 w 922768"/>
                  <a:gd name="connsiteY1" fmla="*/ 0 h 76200"/>
                  <a:gd name="connsiteX2" fmla="*/ 457204 w 922768"/>
                  <a:gd name="connsiteY2" fmla="*/ 0 h 76200"/>
                  <a:gd name="connsiteX3" fmla="*/ 609604 w 922768"/>
                  <a:gd name="connsiteY3" fmla="*/ 0 h 76200"/>
                  <a:gd name="connsiteX4" fmla="*/ 914403 w 922768"/>
                  <a:gd name="connsiteY4" fmla="*/ 38101 h 76200"/>
                  <a:gd name="connsiteX5" fmla="*/ 685804 w 922768"/>
                  <a:gd name="connsiteY5" fmla="*/ 76200 h 76200"/>
                  <a:gd name="connsiteX6" fmla="*/ 457204 w 922768"/>
                  <a:gd name="connsiteY6" fmla="*/ 76200 h 76200"/>
                  <a:gd name="connsiteX7" fmla="*/ 304804 w 922768"/>
                  <a:gd name="connsiteY7" fmla="*/ 76200 h 76200"/>
                  <a:gd name="connsiteX8" fmla="*/ 3 w 922768"/>
                  <a:gd name="connsiteY8" fmla="*/ 38100 h 76200"/>
                  <a:gd name="connsiteX9" fmla="*/ 4 w 922768"/>
                  <a:gd name="connsiteY9" fmla="*/ 38100 h 76200"/>
                  <a:gd name="connsiteX0" fmla="*/ 4 w 922768"/>
                  <a:gd name="connsiteY0" fmla="*/ 49212 h 87312"/>
                  <a:gd name="connsiteX1" fmla="*/ 171454 w 922768"/>
                  <a:gd name="connsiteY1" fmla="*/ 6350 h 87312"/>
                  <a:gd name="connsiteX2" fmla="*/ 304804 w 922768"/>
                  <a:gd name="connsiteY2" fmla="*/ 11112 h 87312"/>
                  <a:gd name="connsiteX3" fmla="*/ 457204 w 922768"/>
                  <a:gd name="connsiteY3" fmla="*/ 11112 h 87312"/>
                  <a:gd name="connsiteX4" fmla="*/ 609604 w 922768"/>
                  <a:gd name="connsiteY4" fmla="*/ 11112 h 87312"/>
                  <a:gd name="connsiteX5" fmla="*/ 914403 w 922768"/>
                  <a:gd name="connsiteY5" fmla="*/ 49213 h 87312"/>
                  <a:gd name="connsiteX6" fmla="*/ 685804 w 922768"/>
                  <a:gd name="connsiteY6" fmla="*/ 87312 h 87312"/>
                  <a:gd name="connsiteX7" fmla="*/ 457204 w 922768"/>
                  <a:gd name="connsiteY7" fmla="*/ 87312 h 87312"/>
                  <a:gd name="connsiteX8" fmla="*/ 304804 w 922768"/>
                  <a:gd name="connsiteY8" fmla="*/ 87312 h 87312"/>
                  <a:gd name="connsiteX9" fmla="*/ 3 w 922768"/>
                  <a:gd name="connsiteY9" fmla="*/ 49212 h 87312"/>
                  <a:gd name="connsiteX10" fmla="*/ 4 w 922768"/>
                  <a:gd name="connsiteY10" fmla="*/ 49212 h 87312"/>
                  <a:gd name="connsiteX0" fmla="*/ 4 w 922768"/>
                  <a:gd name="connsiteY0" fmla="*/ 49212 h 87312"/>
                  <a:gd name="connsiteX1" fmla="*/ 171454 w 922768"/>
                  <a:gd name="connsiteY1" fmla="*/ 6350 h 87312"/>
                  <a:gd name="connsiteX2" fmla="*/ 304804 w 922768"/>
                  <a:gd name="connsiteY2" fmla="*/ 11112 h 87312"/>
                  <a:gd name="connsiteX3" fmla="*/ 471492 w 922768"/>
                  <a:gd name="connsiteY3" fmla="*/ 30162 h 87312"/>
                  <a:gd name="connsiteX4" fmla="*/ 609604 w 922768"/>
                  <a:gd name="connsiteY4" fmla="*/ 11112 h 87312"/>
                  <a:gd name="connsiteX5" fmla="*/ 914403 w 922768"/>
                  <a:gd name="connsiteY5" fmla="*/ 49213 h 87312"/>
                  <a:gd name="connsiteX6" fmla="*/ 685804 w 922768"/>
                  <a:gd name="connsiteY6" fmla="*/ 87312 h 87312"/>
                  <a:gd name="connsiteX7" fmla="*/ 457204 w 922768"/>
                  <a:gd name="connsiteY7" fmla="*/ 87312 h 87312"/>
                  <a:gd name="connsiteX8" fmla="*/ 304804 w 922768"/>
                  <a:gd name="connsiteY8" fmla="*/ 87312 h 87312"/>
                  <a:gd name="connsiteX9" fmla="*/ 3 w 922768"/>
                  <a:gd name="connsiteY9" fmla="*/ 49212 h 87312"/>
                  <a:gd name="connsiteX10" fmla="*/ 4 w 922768"/>
                  <a:gd name="connsiteY10" fmla="*/ 49212 h 87312"/>
                  <a:gd name="connsiteX0" fmla="*/ 4 w 922768"/>
                  <a:gd name="connsiteY0" fmla="*/ 52387 h 90487"/>
                  <a:gd name="connsiteX1" fmla="*/ 171454 w 922768"/>
                  <a:gd name="connsiteY1" fmla="*/ 9525 h 90487"/>
                  <a:gd name="connsiteX2" fmla="*/ 304804 w 922768"/>
                  <a:gd name="connsiteY2" fmla="*/ 14287 h 90487"/>
                  <a:gd name="connsiteX3" fmla="*/ 471492 w 922768"/>
                  <a:gd name="connsiteY3" fmla="*/ 33337 h 90487"/>
                  <a:gd name="connsiteX4" fmla="*/ 652467 w 922768"/>
                  <a:gd name="connsiteY4" fmla="*/ 0 h 90487"/>
                  <a:gd name="connsiteX5" fmla="*/ 609604 w 922768"/>
                  <a:gd name="connsiteY5" fmla="*/ 14287 h 90487"/>
                  <a:gd name="connsiteX6" fmla="*/ 914403 w 922768"/>
                  <a:gd name="connsiteY6" fmla="*/ 52388 h 90487"/>
                  <a:gd name="connsiteX7" fmla="*/ 685804 w 922768"/>
                  <a:gd name="connsiteY7" fmla="*/ 90487 h 90487"/>
                  <a:gd name="connsiteX8" fmla="*/ 457204 w 922768"/>
                  <a:gd name="connsiteY8" fmla="*/ 90487 h 90487"/>
                  <a:gd name="connsiteX9" fmla="*/ 304804 w 922768"/>
                  <a:gd name="connsiteY9" fmla="*/ 90487 h 90487"/>
                  <a:gd name="connsiteX10" fmla="*/ 3 w 922768"/>
                  <a:gd name="connsiteY10" fmla="*/ 52387 h 90487"/>
                  <a:gd name="connsiteX11" fmla="*/ 4 w 922768"/>
                  <a:gd name="connsiteY11" fmla="*/ 52387 h 90487"/>
                  <a:gd name="connsiteX0" fmla="*/ 4 w 922768"/>
                  <a:gd name="connsiteY0" fmla="*/ 52387 h 90487"/>
                  <a:gd name="connsiteX1" fmla="*/ 171454 w 922768"/>
                  <a:gd name="connsiteY1" fmla="*/ 9525 h 90487"/>
                  <a:gd name="connsiteX2" fmla="*/ 304804 w 922768"/>
                  <a:gd name="connsiteY2" fmla="*/ 14287 h 90487"/>
                  <a:gd name="connsiteX3" fmla="*/ 457204 w 922768"/>
                  <a:gd name="connsiteY3" fmla="*/ 4762 h 90487"/>
                  <a:gd name="connsiteX4" fmla="*/ 652467 w 922768"/>
                  <a:gd name="connsiteY4" fmla="*/ 0 h 90487"/>
                  <a:gd name="connsiteX5" fmla="*/ 609604 w 922768"/>
                  <a:gd name="connsiteY5" fmla="*/ 14287 h 90487"/>
                  <a:gd name="connsiteX6" fmla="*/ 914403 w 922768"/>
                  <a:gd name="connsiteY6" fmla="*/ 52388 h 90487"/>
                  <a:gd name="connsiteX7" fmla="*/ 685804 w 922768"/>
                  <a:gd name="connsiteY7" fmla="*/ 90487 h 90487"/>
                  <a:gd name="connsiteX8" fmla="*/ 457204 w 922768"/>
                  <a:gd name="connsiteY8" fmla="*/ 90487 h 90487"/>
                  <a:gd name="connsiteX9" fmla="*/ 304804 w 922768"/>
                  <a:gd name="connsiteY9" fmla="*/ 90487 h 90487"/>
                  <a:gd name="connsiteX10" fmla="*/ 3 w 922768"/>
                  <a:gd name="connsiteY10" fmla="*/ 52387 h 90487"/>
                  <a:gd name="connsiteX11" fmla="*/ 4 w 922768"/>
                  <a:gd name="connsiteY11" fmla="*/ 52387 h 90487"/>
                  <a:gd name="connsiteX0" fmla="*/ 4 w 960871"/>
                  <a:gd name="connsiteY0" fmla="*/ 52387 h 90487"/>
                  <a:gd name="connsiteX1" fmla="*/ 171454 w 960871"/>
                  <a:gd name="connsiteY1" fmla="*/ 9525 h 90487"/>
                  <a:gd name="connsiteX2" fmla="*/ 304804 w 960871"/>
                  <a:gd name="connsiteY2" fmla="*/ 14287 h 90487"/>
                  <a:gd name="connsiteX3" fmla="*/ 457204 w 960871"/>
                  <a:gd name="connsiteY3" fmla="*/ 4762 h 90487"/>
                  <a:gd name="connsiteX4" fmla="*/ 652467 w 960871"/>
                  <a:gd name="connsiteY4" fmla="*/ 0 h 90487"/>
                  <a:gd name="connsiteX5" fmla="*/ 723904 w 960871"/>
                  <a:gd name="connsiteY5" fmla="*/ 14287 h 90487"/>
                  <a:gd name="connsiteX6" fmla="*/ 914403 w 960871"/>
                  <a:gd name="connsiteY6" fmla="*/ 52388 h 90487"/>
                  <a:gd name="connsiteX7" fmla="*/ 685804 w 960871"/>
                  <a:gd name="connsiteY7" fmla="*/ 90487 h 90487"/>
                  <a:gd name="connsiteX8" fmla="*/ 457204 w 960871"/>
                  <a:gd name="connsiteY8" fmla="*/ 90487 h 90487"/>
                  <a:gd name="connsiteX9" fmla="*/ 304804 w 960871"/>
                  <a:gd name="connsiteY9" fmla="*/ 90487 h 90487"/>
                  <a:gd name="connsiteX10" fmla="*/ 3 w 960871"/>
                  <a:gd name="connsiteY10" fmla="*/ 52387 h 90487"/>
                  <a:gd name="connsiteX11" fmla="*/ 4 w 960871"/>
                  <a:gd name="connsiteY11" fmla="*/ 52387 h 90487"/>
                  <a:gd name="connsiteX0" fmla="*/ 4 w 960871"/>
                  <a:gd name="connsiteY0" fmla="*/ 52387 h 100012"/>
                  <a:gd name="connsiteX1" fmla="*/ 171454 w 960871"/>
                  <a:gd name="connsiteY1" fmla="*/ 9525 h 100012"/>
                  <a:gd name="connsiteX2" fmla="*/ 304804 w 960871"/>
                  <a:gd name="connsiteY2" fmla="*/ 14287 h 100012"/>
                  <a:gd name="connsiteX3" fmla="*/ 457204 w 960871"/>
                  <a:gd name="connsiteY3" fmla="*/ 4762 h 100012"/>
                  <a:gd name="connsiteX4" fmla="*/ 652467 w 960871"/>
                  <a:gd name="connsiteY4" fmla="*/ 0 h 100012"/>
                  <a:gd name="connsiteX5" fmla="*/ 723904 w 960871"/>
                  <a:gd name="connsiteY5" fmla="*/ 14287 h 100012"/>
                  <a:gd name="connsiteX6" fmla="*/ 914403 w 960871"/>
                  <a:gd name="connsiteY6" fmla="*/ 52388 h 100012"/>
                  <a:gd name="connsiteX7" fmla="*/ 685804 w 960871"/>
                  <a:gd name="connsiteY7" fmla="*/ 90487 h 100012"/>
                  <a:gd name="connsiteX8" fmla="*/ 457204 w 960871"/>
                  <a:gd name="connsiteY8" fmla="*/ 90487 h 100012"/>
                  <a:gd name="connsiteX9" fmla="*/ 242891 w 960871"/>
                  <a:gd name="connsiteY9" fmla="*/ 100012 h 100012"/>
                  <a:gd name="connsiteX10" fmla="*/ 3 w 960871"/>
                  <a:gd name="connsiteY10" fmla="*/ 52387 h 100012"/>
                  <a:gd name="connsiteX11" fmla="*/ 4 w 960871"/>
                  <a:gd name="connsiteY11" fmla="*/ 52387 h 100012"/>
                  <a:gd name="connsiteX0" fmla="*/ 4 w 960871"/>
                  <a:gd name="connsiteY0" fmla="*/ 52387 h 122281"/>
                  <a:gd name="connsiteX1" fmla="*/ 171454 w 960871"/>
                  <a:gd name="connsiteY1" fmla="*/ 9525 h 122281"/>
                  <a:gd name="connsiteX2" fmla="*/ 304804 w 960871"/>
                  <a:gd name="connsiteY2" fmla="*/ 14287 h 122281"/>
                  <a:gd name="connsiteX3" fmla="*/ 457204 w 960871"/>
                  <a:gd name="connsiteY3" fmla="*/ 4762 h 122281"/>
                  <a:gd name="connsiteX4" fmla="*/ 652467 w 960871"/>
                  <a:gd name="connsiteY4" fmla="*/ 0 h 122281"/>
                  <a:gd name="connsiteX5" fmla="*/ 723904 w 960871"/>
                  <a:gd name="connsiteY5" fmla="*/ 14287 h 122281"/>
                  <a:gd name="connsiteX6" fmla="*/ 914403 w 960871"/>
                  <a:gd name="connsiteY6" fmla="*/ 52388 h 122281"/>
                  <a:gd name="connsiteX7" fmla="*/ 685804 w 960871"/>
                  <a:gd name="connsiteY7" fmla="*/ 90487 h 122281"/>
                  <a:gd name="connsiteX8" fmla="*/ 457204 w 960871"/>
                  <a:gd name="connsiteY8" fmla="*/ 90487 h 122281"/>
                  <a:gd name="connsiteX9" fmla="*/ 242891 w 960871"/>
                  <a:gd name="connsiteY9" fmla="*/ 100012 h 122281"/>
                  <a:gd name="connsiteX10" fmla="*/ 3 w 960871"/>
                  <a:gd name="connsiteY10" fmla="*/ 52387 h 122281"/>
                  <a:gd name="connsiteX11" fmla="*/ 4 w 960871"/>
                  <a:gd name="connsiteY11" fmla="*/ 52387 h 122281"/>
                  <a:gd name="connsiteX0" fmla="*/ 4 w 960871"/>
                  <a:gd name="connsiteY0" fmla="*/ 52387 h 122281"/>
                  <a:gd name="connsiteX1" fmla="*/ 171454 w 960871"/>
                  <a:gd name="connsiteY1" fmla="*/ 9525 h 122281"/>
                  <a:gd name="connsiteX2" fmla="*/ 304804 w 960871"/>
                  <a:gd name="connsiteY2" fmla="*/ 14287 h 122281"/>
                  <a:gd name="connsiteX3" fmla="*/ 457204 w 960871"/>
                  <a:gd name="connsiteY3" fmla="*/ 4762 h 122281"/>
                  <a:gd name="connsiteX4" fmla="*/ 652467 w 960871"/>
                  <a:gd name="connsiteY4" fmla="*/ 0 h 122281"/>
                  <a:gd name="connsiteX5" fmla="*/ 723904 w 960871"/>
                  <a:gd name="connsiteY5" fmla="*/ 14287 h 122281"/>
                  <a:gd name="connsiteX6" fmla="*/ 914403 w 960871"/>
                  <a:gd name="connsiteY6" fmla="*/ 52388 h 122281"/>
                  <a:gd name="connsiteX7" fmla="*/ 685804 w 960871"/>
                  <a:gd name="connsiteY7" fmla="*/ 90487 h 122281"/>
                  <a:gd name="connsiteX8" fmla="*/ 485779 w 960871"/>
                  <a:gd name="connsiteY8" fmla="*/ 95249 h 122281"/>
                  <a:gd name="connsiteX9" fmla="*/ 242891 w 960871"/>
                  <a:gd name="connsiteY9" fmla="*/ 100012 h 122281"/>
                  <a:gd name="connsiteX10" fmla="*/ 3 w 960871"/>
                  <a:gd name="connsiteY10" fmla="*/ 52387 h 122281"/>
                  <a:gd name="connsiteX11" fmla="*/ 4 w 960871"/>
                  <a:gd name="connsiteY11" fmla="*/ 52387 h 122281"/>
                  <a:gd name="connsiteX0" fmla="*/ 4 w 960871"/>
                  <a:gd name="connsiteY0" fmla="*/ 52387 h 122281"/>
                  <a:gd name="connsiteX1" fmla="*/ 171454 w 960871"/>
                  <a:gd name="connsiteY1" fmla="*/ 9525 h 122281"/>
                  <a:gd name="connsiteX2" fmla="*/ 304804 w 960871"/>
                  <a:gd name="connsiteY2" fmla="*/ 14287 h 122281"/>
                  <a:gd name="connsiteX3" fmla="*/ 457204 w 960871"/>
                  <a:gd name="connsiteY3" fmla="*/ 4762 h 122281"/>
                  <a:gd name="connsiteX4" fmla="*/ 652467 w 960871"/>
                  <a:gd name="connsiteY4" fmla="*/ 0 h 122281"/>
                  <a:gd name="connsiteX5" fmla="*/ 723904 w 960871"/>
                  <a:gd name="connsiteY5" fmla="*/ 14287 h 122281"/>
                  <a:gd name="connsiteX6" fmla="*/ 914403 w 960871"/>
                  <a:gd name="connsiteY6" fmla="*/ 52388 h 122281"/>
                  <a:gd name="connsiteX7" fmla="*/ 685804 w 960871"/>
                  <a:gd name="connsiteY7" fmla="*/ 90487 h 122281"/>
                  <a:gd name="connsiteX8" fmla="*/ 485779 w 960871"/>
                  <a:gd name="connsiteY8" fmla="*/ 95249 h 122281"/>
                  <a:gd name="connsiteX9" fmla="*/ 242891 w 960871"/>
                  <a:gd name="connsiteY9" fmla="*/ 100012 h 122281"/>
                  <a:gd name="connsiteX10" fmla="*/ 3 w 960871"/>
                  <a:gd name="connsiteY10" fmla="*/ 52387 h 122281"/>
                  <a:gd name="connsiteX11" fmla="*/ 4 w 960871"/>
                  <a:gd name="connsiteY11" fmla="*/ 52387 h 122281"/>
                  <a:gd name="connsiteX0" fmla="*/ 4 w 960871"/>
                  <a:gd name="connsiteY0" fmla="*/ 52387 h 122281"/>
                  <a:gd name="connsiteX1" fmla="*/ 171454 w 960871"/>
                  <a:gd name="connsiteY1" fmla="*/ 9525 h 122281"/>
                  <a:gd name="connsiteX2" fmla="*/ 304804 w 960871"/>
                  <a:gd name="connsiteY2" fmla="*/ 14287 h 122281"/>
                  <a:gd name="connsiteX3" fmla="*/ 457204 w 960871"/>
                  <a:gd name="connsiteY3" fmla="*/ 4762 h 122281"/>
                  <a:gd name="connsiteX4" fmla="*/ 652467 w 960871"/>
                  <a:gd name="connsiteY4" fmla="*/ 0 h 122281"/>
                  <a:gd name="connsiteX5" fmla="*/ 723904 w 960871"/>
                  <a:gd name="connsiteY5" fmla="*/ 14287 h 122281"/>
                  <a:gd name="connsiteX6" fmla="*/ 914403 w 960871"/>
                  <a:gd name="connsiteY6" fmla="*/ 52388 h 122281"/>
                  <a:gd name="connsiteX7" fmla="*/ 685804 w 960871"/>
                  <a:gd name="connsiteY7" fmla="*/ 90487 h 122281"/>
                  <a:gd name="connsiteX8" fmla="*/ 485779 w 960871"/>
                  <a:gd name="connsiteY8" fmla="*/ 95249 h 122281"/>
                  <a:gd name="connsiteX9" fmla="*/ 242891 w 960871"/>
                  <a:gd name="connsiteY9" fmla="*/ 100012 h 122281"/>
                  <a:gd name="connsiteX10" fmla="*/ 3 w 960871"/>
                  <a:gd name="connsiteY10" fmla="*/ 52387 h 122281"/>
                  <a:gd name="connsiteX11" fmla="*/ 4 w 960871"/>
                  <a:gd name="connsiteY11" fmla="*/ 52387 h 122281"/>
                  <a:gd name="connsiteX0" fmla="*/ 4 w 960871"/>
                  <a:gd name="connsiteY0" fmla="*/ 52387 h 122281"/>
                  <a:gd name="connsiteX1" fmla="*/ 171454 w 960871"/>
                  <a:gd name="connsiteY1" fmla="*/ 9525 h 122281"/>
                  <a:gd name="connsiteX2" fmla="*/ 304804 w 960871"/>
                  <a:gd name="connsiteY2" fmla="*/ 14287 h 122281"/>
                  <a:gd name="connsiteX3" fmla="*/ 457204 w 960871"/>
                  <a:gd name="connsiteY3" fmla="*/ 4762 h 122281"/>
                  <a:gd name="connsiteX4" fmla="*/ 652467 w 960871"/>
                  <a:gd name="connsiteY4" fmla="*/ 0 h 122281"/>
                  <a:gd name="connsiteX5" fmla="*/ 723904 w 960871"/>
                  <a:gd name="connsiteY5" fmla="*/ 14287 h 122281"/>
                  <a:gd name="connsiteX6" fmla="*/ 914403 w 960871"/>
                  <a:gd name="connsiteY6" fmla="*/ 52388 h 122281"/>
                  <a:gd name="connsiteX7" fmla="*/ 700092 w 960871"/>
                  <a:gd name="connsiteY7" fmla="*/ 104775 h 122281"/>
                  <a:gd name="connsiteX8" fmla="*/ 485779 w 960871"/>
                  <a:gd name="connsiteY8" fmla="*/ 95249 h 122281"/>
                  <a:gd name="connsiteX9" fmla="*/ 242891 w 960871"/>
                  <a:gd name="connsiteY9" fmla="*/ 100012 h 122281"/>
                  <a:gd name="connsiteX10" fmla="*/ 3 w 960871"/>
                  <a:gd name="connsiteY10" fmla="*/ 52387 h 122281"/>
                  <a:gd name="connsiteX11" fmla="*/ 4 w 960871"/>
                  <a:gd name="connsiteY11" fmla="*/ 52387 h 122281"/>
                  <a:gd name="connsiteX0" fmla="*/ 4 w 960871"/>
                  <a:gd name="connsiteY0" fmla="*/ 53181 h 123075"/>
                  <a:gd name="connsiteX1" fmla="*/ 171454 w 960871"/>
                  <a:gd name="connsiteY1" fmla="*/ 10319 h 123075"/>
                  <a:gd name="connsiteX2" fmla="*/ 304804 w 960871"/>
                  <a:gd name="connsiteY2" fmla="*/ 794 h 123075"/>
                  <a:gd name="connsiteX3" fmla="*/ 457204 w 960871"/>
                  <a:gd name="connsiteY3" fmla="*/ 5556 h 123075"/>
                  <a:gd name="connsiteX4" fmla="*/ 652467 w 960871"/>
                  <a:gd name="connsiteY4" fmla="*/ 794 h 123075"/>
                  <a:gd name="connsiteX5" fmla="*/ 723904 w 960871"/>
                  <a:gd name="connsiteY5" fmla="*/ 15081 h 123075"/>
                  <a:gd name="connsiteX6" fmla="*/ 914403 w 960871"/>
                  <a:gd name="connsiteY6" fmla="*/ 53182 h 123075"/>
                  <a:gd name="connsiteX7" fmla="*/ 700092 w 960871"/>
                  <a:gd name="connsiteY7" fmla="*/ 105569 h 123075"/>
                  <a:gd name="connsiteX8" fmla="*/ 485779 w 960871"/>
                  <a:gd name="connsiteY8" fmla="*/ 96043 h 123075"/>
                  <a:gd name="connsiteX9" fmla="*/ 242891 w 960871"/>
                  <a:gd name="connsiteY9" fmla="*/ 100806 h 123075"/>
                  <a:gd name="connsiteX10" fmla="*/ 3 w 960871"/>
                  <a:gd name="connsiteY10" fmla="*/ 53181 h 123075"/>
                  <a:gd name="connsiteX11" fmla="*/ 4 w 960871"/>
                  <a:gd name="connsiteY11" fmla="*/ 53181 h 123075"/>
                  <a:gd name="connsiteX0" fmla="*/ 4 w 1003734"/>
                  <a:gd name="connsiteY0" fmla="*/ 53181 h 123075"/>
                  <a:gd name="connsiteX1" fmla="*/ 171454 w 1003734"/>
                  <a:gd name="connsiteY1" fmla="*/ 10319 h 123075"/>
                  <a:gd name="connsiteX2" fmla="*/ 304804 w 1003734"/>
                  <a:gd name="connsiteY2" fmla="*/ 794 h 123075"/>
                  <a:gd name="connsiteX3" fmla="*/ 457204 w 1003734"/>
                  <a:gd name="connsiteY3" fmla="*/ 5556 h 123075"/>
                  <a:gd name="connsiteX4" fmla="*/ 652467 w 1003734"/>
                  <a:gd name="connsiteY4" fmla="*/ 794 h 123075"/>
                  <a:gd name="connsiteX5" fmla="*/ 766767 w 1003734"/>
                  <a:gd name="connsiteY5" fmla="*/ 5556 h 123075"/>
                  <a:gd name="connsiteX6" fmla="*/ 914403 w 1003734"/>
                  <a:gd name="connsiteY6" fmla="*/ 53182 h 123075"/>
                  <a:gd name="connsiteX7" fmla="*/ 700092 w 1003734"/>
                  <a:gd name="connsiteY7" fmla="*/ 105569 h 123075"/>
                  <a:gd name="connsiteX8" fmla="*/ 485779 w 1003734"/>
                  <a:gd name="connsiteY8" fmla="*/ 96043 h 123075"/>
                  <a:gd name="connsiteX9" fmla="*/ 242891 w 1003734"/>
                  <a:gd name="connsiteY9" fmla="*/ 100806 h 123075"/>
                  <a:gd name="connsiteX10" fmla="*/ 3 w 1003734"/>
                  <a:gd name="connsiteY10" fmla="*/ 53181 h 123075"/>
                  <a:gd name="connsiteX11" fmla="*/ 4 w 1003734"/>
                  <a:gd name="connsiteY11" fmla="*/ 53181 h 123075"/>
                  <a:gd name="connsiteX0" fmla="*/ 4 w 937056"/>
                  <a:gd name="connsiteY0" fmla="*/ 53181 h 123075"/>
                  <a:gd name="connsiteX1" fmla="*/ 171454 w 937056"/>
                  <a:gd name="connsiteY1" fmla="*/ 10319 h 123075"/>
                  <a:gd name="connsiteX2" fmla="*/ 304804 w 937056"/>
                  <a:gd name="connsiteY2" fmla="*/ 794 h 123075"/>
                  <a:gd name="connsiteX3" fmla="*/ 457204 w 937056"/>
                  <a:gd name="connsiteY3" fmla="*/ 5556 h 123075"/>
                  <a:gd name="connsiteX4" fmla="*/ 652467 w 937056"/>
                  <a:gd name="connsiteY4" fmla="*/ 794 h 123075"/>
                  <a:gd name="connsiteX5" fmla="*/ 652467 w 937056"/>
                  <a:gd name="connsiteY5" fmla="*/ 5556 h 123075"/>
                  <a:gd name="connsiteX6" fmla="*/ 914403 w 937056"/>
                  <a:gd name="connsiteY6" fmla="*/ 53182 h 123075"/>
                  <a:gd name="connsiteX7" fmla="*/ 700092 w 937056"/>
                  <a:gd name="connsiteY7" fmla="*/ 105569 h 123075"/>
                  <a:gd name="connsiteX8" fmla="*/ 485779 w 937056"/>
                  <a:gd name="connsiteY8" fmla="*/ 96043 h 123075"/>
                  <a:gd name="connsiteX9" fmla="*/ 242891 w 937056"/>
                  <a:gd name="connsiteY9" fmla="*/ 100806 h 123075"/>
                  <a:gd name="connsiteX10" fmla="*/ 3 w 937056"/>
                  <a:gd name="connsiteY10" fmla="*/ 53181 h 123075"/>
                  <a:gd name="connsiteX11" fmla="*/ 4 w 937056"/>
                  <a:gd name="connsiteY11" fmla="*/ 53181 h 123075"/>
                  <a:gd name="connsiteX0" fmla="*/ 4 w 937056"/>
                  <a:gd name="connsiteY0" fmla="*/ 53181 h 123075"/>
                  <a:gd name="connsiteX1" fmla="*/ 171454 w 937056"/>
                  <a:gd name="connsiteY1" fmla="*/ 10319 h 123075"/>
                  <a:gd name="connsiteX2" fmla="*/ 304804 w 937056"/>
                  <a:gd name="connsiteY2" fmla="*/ 794 h 123075"/>
                  <a:gd name="connsiteX3" fmla="*/ 457204 w 937056"/>
                  <a:gd name="connsiteY3" fmla="*/ 5556 h 123075"/>
                  <a:gd name="connsiteX4" fmla="*/ 652467 w 937056"/>
                  <a:gd name="connsiteY4" fmla="*/ 794 h 123075"/>
                  <a:gd name="connsiteX5" fmla="*/ 623892 w 937056"/>
                  <a:gd name="connsiteY5" fmla="*/ 10319 h 123075"/>
                  <a:gd name="connsiteX6" fmla="*/ 914403 w 937056"/>
                  <a:gd name="connsiteY6" fmla="*/ 53182 h 123075"/>
                  <a:gd name="connsiteX7" fmla="*/ 700092 w 937056"/>
                  <a:gd name="connsiteY7" fmla="*/ 105569 h 123075"/>
                  <a:gd name="connsiteX8" fmla="*/ 485779 w 937056"/>
                  <a:gd name="connsiteY8" fmla="*/ 96043 h 123075"/>
                  <a:gd name="connsiteX9" fmla="*/ 242891 w 937056"/>
                  <a:gd name="connsiteY9" fmla="*/ 100806 h 123075"/>
                  <a:gd name="connsiteX10" fmla="*/ 3 w 937056"/>
                  <a:gd name="connsiteY10" fmla="*/ 53181 h 123075"/>
                  <a:gd name="connsiteX11" fmla="*/ 4 w 937056"/>
                  <a:gd name="connsiteY11" fmla="*/ 53181 h 123075"/>
                  <a:gd name="connsiteX0" fmla="*/ 4 w 937056"/>
                  <a:gd name="connsiteY0" fmla="*/ 53181 h 123075"/>
                  <a:gd name="connsiteX1" fmla="*/ 171454 w 937056"/>
                  <a:gd name="connsiteY1" fmla="*/ 10319 h 123075"/>
                  <a:gd name="connsiteX2" fmla="*/ 304804 w 937056"/>
                  <a:gd name="connsiteY2" fmla="*/ 794 h 123075"/>
                  <a:gd name="connsiteX3" fmla="*/ 457204 w 937056"/>
                  <a:gd name="connsiteY3" fmla="*/ 5556 h 123075"/>
                  <a:gd name="connsiteX4" fmla="*/ 557217 w 937056"/>
                  <a:gd name="connsiteY4" fmla="*/ 5557 h 123075"/>
                  <a:gd name="connsiteX5" fmla="*/ 623892 w 937056"/>
                  <a:gd name="connsiteY5" fmla="*/ 10319 h 123075"/>
                  <a:gd name="connsiteX6" fmla="*/ 914403 w 937056"/>
                  <a:gd name="connsiteY6" fmla="*/ 53182 h 123075"/>
                  <a:gd name="connsiteX7" fmla="*/ 700092 w 937056"/>
                  <a:gd name="connsiteY7" fmla="*/ 105569 h 123075"/>
                  <a:gd name="connsiteX8" fmla="*/ 485779 w 937056"/>
                  <a:gd name="connsiteY8" fmla="*/ 96043 h 123075"/>
                  <a:gd name="connsiteX9" fmla="*/ 242891 w 937056"/>
                  <a:gd name="connsiteY9" fmla="*/ 100806 h 123075"/>
                  <a:gd name="connsiteX10" fmla="*/ 3 w 937056"/>
                  <a:gd name="connsiteY10" fmla="*/ 53181 h 123075"/>
                  <a:gd name="connsiteX11" fmla="*/ 4 w 937056"/>
                  <a:gd name="connsiteY11" fmla="*/ 53181 h 123075"/>
                  <a:gd name="connsiteX0" fmla="*/ 4 w 937056"/>
                  <a:gd name="connsiteY0" fmla="*/ 53181 h 123075"/>
                  <a:gd name="connsiteX1" fmla="*/ 171454 w 937056"/>
                  <a:gd name="connsiteY1" fmla="*/ 10319 h 123075"/>
                  <a:gd name="connsiteX2" fmla="*/ 304804 w 937056"/>
                  <a:gd name="connsiteY2" fmla="*/ 794 h 123075"/>
                  <a:gd name="connsiteX3" fmla="*/ 457204 w 937056"/>
                  <a:gd name="connsiteY3" fmla="*/ 5556 h 123075"/>
                  <a:gd name="connsiteX4" fmla="*/ 557217 w 937056"/>
                  <a:gd name="connsiteY4" fmla="*/ 5557 h 123075"/>
                  <a:gd name="connsiteX5" fmla="*/ 614367 w 937056"/>
                  <a:gd name="connsiteY5" fmla="*/ 10319 h 123075"/>
                  <a:gd name="connsiteX6" fmla="*/ 914403 w 937056"/>
                  <a:gd name="connsiteY6" fmla="*/ 53182 h 123075"/>
                  <a:gd name="connsiteX7" fmla="*/ 700092 w 937056"/>
                  <a:gd name="connsiteY7" fmla="*/ 105569 h 123075"/>
                  <a:gd name="connsiteX8" fmla="*/ 485779 w 937056"/>
                  <a:gd name="connsiteY8" fmla="*/ 96043 h 123075"/>
                  <a:gd name="connsiteX9" fmla="*/ 242891 w 937056"/>
                  <a:gd name="connsiteY9" fmla="*/ 100806 h 123075"/>
                  <a:gd name="connsiteX10" fmla="*/ 3 w 937056"/>
                  <a:gd name="connsiteY10" fmla="*/ 53181 h 123075"/>
                  <a:gd name="connsiteX11" fmla="*/ 4 w 937056"/>
                  <a:gd name="connsiteY11" fmla="*/ 53181 h 1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7056" h="123075">
                    <a:moveTo>
                      <a:pt x="4" y="53181"/>
                    </a:moveTo>
                    <a:lnTo>
                      <a:pt x="171454" y="10319"/>
                    </a:lnTo>
                    <a:cubicBezTo>
                      <a:pt x="222254" y="3969"/>
                      <a:pt x="274642" y="0"/>
                      <a:pt x="304804" y="794"/>
                    </a:cubicBezTo>
                    <a:lnTo>
                      <a:pt x="457204" y="5556"/>
                    </a:lnTo>
                    <a:lnTo>
                      <a:pt x="557217" y="5557"/>
                    </a:lnTo>
                    <a:lnTo>
                      <a:pt x="614367" y="10319"/>
                    </a:lnTo>
                    <a:cubicBezTo>
                      <a:pt x="851334" y="11965"/>
                      <a:pt x="914408" y="33367"/>
                      <a:pt x="914403" y="53182"/>
                    </a:cubicBezTo>
                    <a:cubicBezTo>
                      <a:pt x="914403" y="72997"/>
                      <a:pt x="937056" y="103924"/>
                      <a:pt x="700092" y="105569"/>
                    </a:cubicBezTo>
                    <a:cubicBezTo>
                      <a:pt x="633417" y="107156"/>
                      <a:pt x="566742" y="113506"/>
                      <a:pt x="485779" y="96043"/>
                    </a:cubicBezTo>
                    <a:cubicBezTo>
                      <a:pt x="431804" y="110331"/>
                      <a:pt x="320634" y="123075"/>
                      <a:pt x="242891" y="100806"/>
                    </a:cubicBezTo>
                    <a:cubicBezTo>
                      <a:pt x="5925" y="99160"/>
                      <a:pt x="0" y="72997"/>
                      <a:pt x="3" y="53181"/>
                    </a:cubicBezTo>
                    <a:lnTo>
                      <a:pt x="4" y="53181"/>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3"/>
              <p:cNvGrpSpPr/>
              <p:nvPr/>
            </p:nvGrpSpPr>
            <p:grpSpPr>
              <a:xfrm>
                <a:off x="1152337" y="1691257"/>
                <a:ext cx="928056" cy="162132"/>
                <a:chOff x="904687" y="1691257"/>
                <a:chExt cx="928056" cy="162132"/>
              </a:xfrm>
            </p:grpSpPr>
            <p:sp>
              <p:nvSpPr>
                <p:cNvPr id="244" name="Rectangle 63"/>
                <p:cNvSpPr/>
                <p:nvPr/>
              </p:nvSpPr>
              <p:spPr>
                <a:xfrm>
                  <a:off x="909638" y="1695450"/>
                  <a:ext cx="914400" cy="1571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p:nvPr/>
              </p:nvCxnSpPr>
              <p:spPr>
                <a:xfrm flipH="1">
                  <a:off x="987552" y="1700212"/>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a:off x="94183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a:cxnSpLocks noChangeAspect="1"/>
                </p:cNvCxnSpPr>
                <p:nvPr/>
              </p:nvCxnSpPr>
              <p:spPr>
                <a:xfrm flipH="1">
                  <a:off x="908017" y="1700784"/>
                  <a:ext cx="128588" cy="128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a:off x="103327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1078992" y="170259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a:off x="1123949" y="170021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1169193"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1214437" y="1703165"/>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1262062" y="1698402"/>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1307305" y="170078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1352549" y="1698401"/>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1395411" y="170078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144475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a:off x="1487614"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H="1">
                  <a:off x="153619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H="1">
                  <a:off x="1579054"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a:off x="1626679" y="169840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167335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a:cxnSpLocks noChangeAspect="1"/>
                </p:cNvCxnSpPr>
                <p:nvPr/>
              </p:nvCxnSpPr>
              <p:spPr>
                <a:xfrm flipH="1">
                  <a:off x="1716692" y="1734119"/>
                  <a:ext cx="116051" cy="116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a:cxnSpLocks noChangeAspect="1"/>
                </p:cNvCxnSpPr>
                <p:nvPr/>
              </p:nvCxnSpPr>
              <p:spPr>
                <a:xfrm flipH="1">
                  <a:off x="1759555" y="1784125"/>
                  <a:ext cx="69264" cy="69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a:cxnSpLocks noChangeAspect="1"/>
                </p:cNvCxnSpPr>
                <p:nvPr/>
              </p:nvCxnSpPr>
              <p:spPr>
                <a:xfrm flipH="1">
                  <a:off x="904687" y="1691257"/>
                  <a:ext cx="90012" cy="9001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15"/>
              <p:cNvGrpSpPr/>
              <p:nvPr/>
            </p:nvGrpSpPr>
            <p:grpSpPr>
              <a:xfrm flipH="1">
                <a:off x="1152338" y="1848426"/>
                <a:ext cx="928056" cy="162132"/>
                <a:chOff x="904687" y="1691257"/>
                <a:chExt cx="928056" cy="162132"/>
              </a:xfrm>
            </p:grpSpPr>
            <p:sp>
              <p:nvSpPr>
                <p:cNvPr id="222" name="Rectangle 221"/>
                <p:cNvSpPr/>
                <p:nvPr/>
              </p:nvSpPr>
              <p:spPr>
                <a:xfrm>
                  <a:off x="909638" y="1695450"/>
                  <a:ext cx="914400" cy="1571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p:cNvCxnSpPr/>
                <p:nvPr/>
              </p:nvCxnSpPr>
              <p:spPr>
                <a:xfrm flipH="1">
                  <a:off x="987552" y="1700212"/>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94183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noChangeAspect="1"/>
                </p:cNvCxnSpPr>
                <p:nvPr/>
              </p:nvCxnSpPr>
              <p:spPr>
                <a:xfrm flipH="1">
                  <a:off x="908017" y="1700784"/>
                  <a:ext cx="128588" cy="128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103327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1078992" y="170259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a:off x="1123949" y="170021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1169193"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1214437" y="1703165"/>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1262062" y="1698402"/>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1307305" y="170078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a:off x="1352549" y="1698401"/>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H="1">
                  <a:off x="1395411" y="170078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H="1">
                  <a:off x="144475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a:off x="1487614"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153619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H="1">
                  <a:off x="1579054"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1626679" y="1698403"/>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H="1">
                  <a:off x="1673352" y="1700784"/>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a:cxnSpLocks noChangeAspect="1"/>
                </p:cNvCxnSpPr>
                <p:nvPr/>
              </p:nvCxnSpPr>
              <p:spPr>
                <a:xfrm flipH="1">
                  <a:off x="1716692" y="1734119"/>
                  <a:ext cx="116051" cy="116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a:cxnSpLocks noChangeAspect="1"/>
                </p:cNvCxnSpPr>
                <p:nvPr/>
              </p:nvCxnSpPr>
              <p:spPr>
                <a:xfrm flipH="1">
                  <a:off x="1759555" y="1784125"/>
                  <a:ext cx="69264" cy="69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a:cxnSpLocks noChangeAspect="1"/>
                </p:cNvCxnSpPr>
                <p:nvPr/>
              </p:nvCxnSpPr>
              <p:spPr>
                <a:xfrm flipH="1">
                  <a:off x="904687" y="1691257"/>
                  <a:ext cx="90012" cy="9001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523"/>
              <p:cNvGrpSpPr/>
              <p:nvPr/>
            </p:nvGrpSpPr>
            <p:grpSpPr>
              <a:xfrm>
                <a:off x="1156338" y="2327671"/>
                <a:ext cx="922492" cy="390050"/>
                <a:chOff x="908688" y="2165746"/>
                <a:chExt cx="922492" cy="390050"/>
              </a:xfrm>
            </p:grpSpPr>
            <p:grpSp>
              <p:nvGrpSpPr>
                <p:cNvPr id="13" name="Group 213"/>
                <p:cNvGrpSpPr/>
                <p:nvPr/>
              </p:nvGrpSpPr>
              <p:grpSpPr>
                <a:xfrm>
                  <a:off x="942022" y="2212183"/>
                  <a:ext cx="199073" cy="168115"/>
                  <a:chOff x="5361622" y="2850358"/>
                  <a:chExt cx="199073" cy="168115"/>
                </a:xfrm>
              </p:grpSpPr>
              <p:pic>
                <p:nvPicPr>
                  <p:cNvPr id="215"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216"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217"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218"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219"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220"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221"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14" name="Group 214"/>
                <p:cNvGrpSpPr/>
                <p:nvPr/>
              </p:nvGrpSpPr>
              <p:grpSpPr>
                <a:xfrm>
                  <a:off x="1006316" y="2297908"/>
                  <a:ext cx="199073" cy="168115"/>
                  <a:chOff x="5361622" y="2850358"/>
                  <a:chExt cx="199073" cy="168115"/>
                </a:xfrm>
              </p:grpSpPr>
              <p:pic>
                <p:nvPicPr>
                  <p:cNvPr id="208"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209"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210"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211"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212"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213"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214"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15" name="Group 222"/>
                <p:cNvGrpSpPr/>
                <p:nvPr/>
              </p:nvGrpSpPr>
              <p:grpSpPr>
                <a:xfrm rot="19634821">
                  <a:off x="908688" y="2309815"/>
                  <a:ext cx="199073" cy="168115"/>
                  <a:chOff x="5361622" y="2850358"/>
                  <a:chExt cx="199073" cy="168115"/>
                </a:xfrm>
              </p:grpSpPr>
              <p:pic>
                <p:nvPicPr>
                  <p:cNvPr id="201"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202"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203"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204"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205"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206"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207"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16" name="Group 230"/>
                <p:cNvGrpSpPr/>
                <p:nvPr/>
              </p:nvGrpSpPr>
              <p:grpSpPr>
                <a:xfrm rot="3228830">
                  <a:off x="1092042" y="2190750"/>
                  <a:ext cx="199073" cy="168115"/>
                  <a:chOff x="5361622" y="2850358"/>
                  <a:chExt cx="199073" cy="168115"/>
                </a:xfrm>
              </p:grpSpPr>
              <p:pic>
                <p:nvPicPr>
                  <p:cNvPr id="194"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95"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96"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97"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98"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99"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200"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17" name="Group 238"/>
                <p:cNvGrpSpPr/>
                <p:nvPr/>
              </p:nvGrpSpPr>
              <p:grpSpPr>
                <a:xfrm rot="13785197">
                  <a:off x="1146810" y="2350293"/>
                  <a:ext cx="199073" cy="168115"/>
                  <a:chOff x="5361622" y="2850358"/>
                  <a:chExt cx="199073" cy="168115"/>
                </a:xfrm>
              </p:grpSpPr>
              <p:pic>
                <p:nvPicPr>
                  <p:cNvPr id="187"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88"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89"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90"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91"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92"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93"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18" name="Group 246"/>
                <p:cNvGrpSpPr/>
                <p:nvPr/>
              </p:nvGrpSpPr>
              <p:grpSpPr>
                <a:xfrm rot="586432">
                  <a:off x="1206342" y="2235994"/>
                  <a:ext cx="199073" cy="168115"/>
                  <a:chOff x="5361622" y="2850358"/>
                  <a:chExt cx="199073" cy="168115"/>
                </a:xfrm>
              </p:grpSpPr>
              <p:pic>
                <p:nvPicPr>
                  <p:cNvPr id="180"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81"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82"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83"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84"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85"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86"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19" name="Group 255"/>
                <p:cNvGrpSpPr/>
                <p:nvPr/>
              </p:nvGrpSpPr>
              <p:grpSpPr>
                <a:xfrm>
                  <a:off x="1342072" y="2202658"/>
                  <a:ext cx="199073" cy="168115"/>
                  <a:chOff x="5361622" y="2850358"/>
                  <a:chExt cx="199073" cy="168115"/>
                </a:xfrm>
              </p:grpSpPr>
              <p:pic>
                <p:nvPicPr>
                  <p:cNvPr id="173"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74"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75"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76"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77"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78"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79"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20" name="Group 263"/>
                <p:cNvGrpSpPr/>
                <p:nvPr/>
              </p:nvGrpSpPr>
              <p:grpSpPr>
                <a:xfrm>
                  <a:off x="1406366" y="2288383"/>
                  <a:ext cx="199073" cy="168115"/>
                  <a:chOff x="5361622" y="2850358"/>
                  <a:chExt cx="199073" cy="168115"/>
                </a:xfrm>
              </p:grpSpPr>
              <p:pic>
                <p:nvPicPr>
                  <p:cNvPr id="166"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67"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68"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69"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70"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71"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72"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24" name="Group 271"/>
                <p:cNvGrpSpPr/>
                <p:nvPr/>
              </p:nvGrpSpPr>
              <p:grpSpPr>
                <a:xfrm rot="19634821">
                  <a:off x="1213485" y="2300290"/>
                  <a:ext cx="199073" cy="168115"/>
                  <a:chOff x="5361622" y="2850358"/>
                  <a:chExt cx="199073" cy="168115"/>
                </a:xfrm>
              </p:grpSpPr>
              <p:pic>
                <p:nvPicPr>
                  <p:cNvPr id="159"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60"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61"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62"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63"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64"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65"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26" name="Group 279"/>
                <p:cNvGrpSpPr/>
                <p:nvPr/>
              </p:nvGrpSpPr>
              <p:grpSpPr>
                <a:xfrm rot="3228830">
                  <a:off x="1425417" y="2181225"/>
                  <a:ext cx="199073" cy="168115"/>
                  <a:chOff x="5361622" y="2850358"/>
                  <a:chExt cx="199073" cy="168115"/>
                </a:xfrm>
              </p:grpSpPr>
              <p:pic>
                <p:nvPicPr>
                  <p:cNvPr id="152"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53"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54"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55"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56"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57"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58"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27" name="Group 287"/>
                <p:cNvGrpSpPr/>
                <p:nvPr/>
              </p:nvGrpSpPr>
              <p:grpSpPr>
                <a:xfrm rot="586432">
                  <a:off x="1606392" y="2226469"/>
                  <a:ext cx="199073" cy="168115"/>
                  <a:chOff x="5361622" y="2850358"/>
                  <a:chExt cx="199073" cy="168115"/>
                </a:xfrm>
              </p:grpSpPr>
              <p:pic>
                <p:nvPicPr>
                  <p:cNvPr id="145"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46"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47"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48"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49"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50"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51"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33" name="Group 295"/>
                <p:cNvGrpSpPr/>
                <p:nvPr/>
              </p:nvGrpSpPr>
              <p:grpSpPr>
                <a:xfrm>
                  <a:off x="1342072" y="2269333"/>
                  <a:ext cx="199073" cy="168115"/>
                  <a:chOff x="5361622" y="2850358"/>
                  <a:chExt cx="199073" cy="168115"/>
                </a:xfrm>
              </p:grpSpPr>
              <p:pic>
                <p:nvPicPr>
                  <p:cNvPr id="138"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39"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40"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41"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42"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43"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44"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38" name="Group 303"/>
                <p:cNvGrpSpPr/>
                <p:nvPr/>
              </p:nvGrpSpPr>
              <p:grpSpPr>
                <a:xfrm>
                  <a:off x="1406366" y="2355058"/>
                  <a:ext cx="199073" cy="168115"/>
                  <a:chOff x="5361622" y="2850358"/>
                  <a:chExt cx="199073" cy="168115"/>
                </a:xfrm>
              </p:grpSpPr>
              <p:pic>
                <p:nvPicPr>
                  <p:cNvPr id="131"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32"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33"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34"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35"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36"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37"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39" name="Group 311"/>
                <p:cNvGrpSpPr/>
                <p:nvPr/>
              </p:nvGrpSpPr>
              <p:grpSpPr>
                <a:xfrm rot="3228830">
                  <a:off x="1492092" y="2247900"/>
                  <a:ext cx="199073" cy="168115"/>
                  <a:chOff x="5361622" y="2850358"/>
                  <a:chExt cx="199073" cy="168115"/>
                </a:xfrm>
              </p:grpSpPr>
              <p:pic>
                <p:nvPicPr>
                  <p:cNvPr id="124"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25"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26"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27"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28"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29"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30"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45" name="Group 319"/>
                <p:cNvGrpSpPr/>
                <p:nvPr/>
              </p:nvGrpSpPr>
              <p:grpSpPr>
                <a:xfrm rot="586432">
                  <a:off x="1606392" y="2293144"/>
                  <a:ext cx="199073" cy="168115"/>
                  <a:chOff x="5361622" y="2850358"/>
                  <a:chExt cx="199073" cy="168115"/>
                </a:xfrm>
              </p:grpSpPr>
              <p:pic>
                <p:nvPicPr>
                  <p:cNvPr id="117"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18"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19"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20"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21"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22"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23"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cxnSp>
              <p:nvCxnSpPr>
                <p:cNvPr id="83" name="Straight Connector 82"/>
                <p:cNvCxnSpPr/>
                <p:nvPr/>
              </p:nvCxnSpPr>
              <p:spPr>
                <a:xfrm>
                  <a:off x="916780" y="2524125"/>
                  <a:ext cx="9144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0" name="Group 333"/>
                <p:cNvGrpSpPr/>
                <p:nvPr/>
              </p:nvGrpSpPr>
              <p:grpSpPr>
                <a:xfrm rot="9526635">
                  <a:off x="1044418" y="2387681"/>
                  <a:ext cx="199073" cy="168115"/>
                  <a:chOff x="5361622" y="2850358"/>
                  <a:chExt cx="199073" cy="168115"/>
                </a:xfrm>
              </p:grpSpPr>
              <p:pic>
                <p:nvPicPr>
                  <p:cNvPr id="110"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11"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12"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13"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14"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15"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16"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270" name="Group 341"/>
                <p:cNvGrpSpPr/>
                <p:nvPr/>
              </p:nvGrpSpPr>
              <p:grpSpPr>
                <a:xfrm rot="6318859">
                  <a:off x="1325405" y="2344818"/>
                  <a:ext cx="199073" cy="168115"/>
                  <a:chOff x="5361622" y="2850358"/>
                  <a:chExt cx="199073" cy="168115"/>
                </a:xfrm>
              </p:grpSpPr>
              <p:pic>
                <p:nvPicPr>
                  <p:cNvPr id="103"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104"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105"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106"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07"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08"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09"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274" name="Group 349"/>
                <p:cNvGrpSpPr/>
                <p:nvPr/>
              </p:nvGrpSpPr>
              <p:grpSpPr>
                <a:xfrm rot="14221766">
                  <a:off x="1620677" y="2354343"/>
                  <a:ext cx="199073" cy="168115"/>
                  <a:chOff x="5361622" y="2850358"/>
                  <a:chExt cx="199073" cy="168115"/>
                </a:xfrm>
              </p:grpSpPr>
              <p:pic>
                <p:nvPicPr>
                  <p:cNvPr id="96" name="Picture 5"/>
                  <p:cNvPicPr>
                    <a:picLocks noChangeAspect="1" noChangeArrowheads="1"/>
                  </p:cNvPicPr>
                  <p:nvPr/>
                </p:nvPicPr>
                <p:blipFill>
                  <a:blip r:embed="rId7" cstate="print"/>
                  <a:srcRect/>
                  <a:stretch>
                    <a:fillRect/>
                  </a:stretch>
                </p:blipFill>
                <p:spPr bwMode="auto">
                  <a:xfrm rot="2700000">
                    <a:off x="5422106" y="2947988"/>
                    <a:ext cx="50483" cy="90488"/>
                  </a:xfrm>
                  <a:prstGeom prst="rect">
                    <a:avLst/>
                  </a:prstGeom>
                  <a:noFill/>
                  <a:ln w="9525">
                    <a:noFill/>
                    <a:miter lim="800000"/>
                    <a:headEnd/>
                    <a:tailEnd/>
                  </a:ln>
                </p:spPr>
              </p:pic>
              <p:pic>
                <p:nvPicPr>
                  <p:cNvPr id="97" name="Picture 5"/>
                  <p:cNvPicPr>
                    <a:picLocks noChangeAspect="1" noChangeArrowheads="1"/>
                  </p:cNvPicPr>
                  <p:nvPr/>
                </p:nvPicPr>
                <p:blipFill>
                  <a:blip r:embed="rId7" cstate="print"/>
                  <a:srcRect/>
                  <a:stretch>
                    <a:fillRect/>
                  </a:stretch>
                </p:blipFill>
                <p:spPr bwMode="auto">
                  <a:xfrm rot="20400000">
                    <a:off x="5510212" y="2924175"/>
                    <a:ext cx="50483" cy="90488"/>
                  </a:xfrm>
                  <a:prstGeom prst="rect">
                    <a:avLst/>
                  </a:prstGeom>
                  <a:noFill/>
                  <a:ln w="9525">
                    <a:noFill/>
                    <a:miter lim="800000"/>
                    <a:headEnd/>
                    <a:tailEnd/>
                  </a:ln>
                </p:spPr>
              </p:pic>
              <p:pic>
                <p:nvPicPr>
                  <p:cNvPr id="98" name="Picture 5"/>
                  <p:cNvPicPr>
                    <a:picLocks noChangeAspect="1" noChangeArrowheads="1"/>
                  </p:cNvPicPr>
                  <p:nvPr/>
                </p:nvPicPr>
                <p:blipFill>
                  <a:blip r:embed="rId7" cstate="print"/>
                  <a:srcRect/>
                  <a:stretch>
                    <a:fillRect/>
                  </a:stretch>
                </p:blipFill>
                <p:spPr bwMode="auto">
                  <a:xfrm rot="7200000">
                    <a:off x="5381624" y="2909889"/>
                    <a:ext cx="50483" cy="90488"/>
                  </a:xfrm>
                  <a:prstGeom prst="rect">
                    <a:avLst/>
                  </a:prstGeom>
                  <a:noFill/>
                  <a:ln w="9525">
                    <a:noFill/>
                    <a:miter lim="800000"/>
                    <a:headEnd/>
                    <a:tailEnd/>
                  </a:ln>
                </p:spPr>
              </p:pic>
              <p:pic>
                <p:nvPicPr>
                  <p:cNvPr id="99" name="Picture 5"/>
                  <p:cNvPicPr>
                    <a:picLocks noChangeAspect="1" noChangeArrowheads="1"/>
                  </p:cNvPicPr>
                  <p:nvPr/>
                </p:nvPicPr>
                <p:blipFill>
                  <a:blip r:embed="rId7" cstate="print"/>
                  <a:srcRect/>
                  <a:stretch>
                    <a:fillRect/>
                  </a:stretch>
                </p:blipFill>
                <p:spPr bwMode="auto">
                  <a:xfrm rot="18000000">
                    <a:off x="5474493" y="2919413"/>
                    <a:ext cx="50483" cy="90488"/>
                  </a:xfrm>
                  <a:prstGeom prst="rect">
                    <a:avLst/>
                  </a:prstGeom>
                  <a:noFill/>
                  <a:ln w="9525">
                    <a:noFill/>
                    <a:miter lim="800000"/>
                    <a:headEnd/>
                    <a:tailEnd/>
                  </a:ln>
                </p:spPr>
              </p:pic>
              <p:pic>
                <p:nvPicPr>
                  <p:cNvPr id="100" name="Picture 5"/>
                  <p:cNvPicPr>
                    <a:picLocks noChangeAspect="1" noChangeArrowheads="1"/>
                  </p:cNvPicPr>
                  <p:nvPr/>
                </p:nvPicPr>
                <p:blipFill>
                  <a:blip r:embed="rId7" cstate="print"/>
                  <a:srcRect/>
                  <a:stretch>
                    <a:fillRect/>
                  </a:stretch>
                </p:blipFill>
                <p:spPr bwMode="auto">
                  <a:xfrm rot="9600000">
                    <a:off x="5403056" y="2850358"/>
                    <a:ext cx="50483" cy="90488"/>
                  </a:xfrm>
                  <a:prstGeom prst="rect">
                    <a:avLst/>
                  </a:prstGeom>
                  <a:noFill/>
                  <a:ln w="9525">
                    <a:noFill/>
                    <a:miter lim="800000"/>
                    <a:headEnd/>
                    <a:tailEnd/>
                  </a:ln>
                </p:spPr>
              </p:pic>
              <p:pic>
                <p:nvPicPr>
                  <p:cNvPr id="101" name="Picture 5"/>
                  <p:cNvPicPr>
                    <a:picLocks noChangeAspect="1" noChangeArrowheads="1"/>
                  </p:cNvPicPr>
                  <p:nvPr/>
                </p:nvPicPr>
                <p:blipFill>
                  <a:blip r:embed="rId7" cstate="print"/>
                  <a:srcRect/>
                  <a:stretch>
                    <a:fillRect/>
                  </a:stretch>
                </p:blipFill>
                <p:spPr bwMode="auto">
                  <a:xfrm rot="14400000">
                    <a:off x="5484017" y="2883695"/>
                    <a:ext cx="50483" cy="90488"/>
                  </a:xfrm>
                  <a:prstGeom prst="rect">
                    <a:avLst/>
                  </a:prstGeom>
                  <a:noFill/>
                  <a:ln w="9525">
                    <a:noFill/>
                    <a:miter lim="800000"/>
                    <a:headEnd/>
                    <a:tailEnd/>
                  </a:ln>
                </p:spPr>
              </p:pic>
              <p:pic>
                <p:nvPicPr>
                  <p:cNvPr id="102" name="Picture 5"/>
                  <p:cNvPicPr>
                    <a:picLocks noChangeAspect="1" noChangeArrowheads="1"/>
                  </p:cNvPicPr>
                  <p:nvPr/>
                </p:nvPicPr>
                <p:blipFill>
                  <a:blip r:embed="rId7" cstate="print"/>
                  <a:srcRect/>
                  <a:stretch>
                    <a:fillRect/>
                  </a:stretch>
                </p:blipFill>
                <p:spPr bwMode="auto">
                  <a:xfrm>
                    <a:off x="5443537" y="2881313"/>
                    <a:ext cx="50483" cy="90488"/>
                  </a:xfrm>
                  <a:prstGeom prst="rect">
                    <a:avLst/>
                  </a:prstGeom>
                  <a:noFill/>
                  <a:ln w="9525">
                    <a:noFill/>
                    <a:miter lim="800000"/>
                    <a:headEnd/>
                    <a:tailEnd/>
                  </a:ln>
                </p:spPr>
              </p:pic>
            </p:grpSp>
            <p:grpSp>
              <p:nvGrpSpPr>
                <p:cNvPr id="282" name="Group 365"/>
                <p:cNvGrpSpPr/>
                <p:nvPr/>
              </p:nvGrpSpPr>
              <p:grpSpPr>
                <a:xfrm>
                  <a:off x="1610568" y="2352006"/>
                  <a:ext cx="111571" cy="161074"/>
                  <a:chOff x="5953968" y="3699793"/>
                  <a:chExt cx="111571" cy="161074"/>
                </a:xfrm>
              </p:grpSpPr>
              <p:pic>
                <p:nvPicPr>
                  <p:cNvPr id="93" name="Picture 5"/>
                  <p:cNvPicPr>
                    <a:picLocks noChangeAspect="1" noChangeArrowheads="1"/>
                  </p:cNvPicPr>
                  <p:nvPr/>
                </p:nvPicPr>
                <p:blipFill>
                  <a:blip r:embed="rId7" cstate="print"/>
                  <a:srcRect/>
                  <a:stretch>
                    <a:fillRect/>
                  </a:stretch>
                </p:blipFill>
                <p:spPr bwMode="auto">
                  <a:xfrm rot="4826258">
                    <a:off x="5973970" y="3790382"/>
                    <a:ext cx="50483" cy="90488"/>
                  </a:xfrm>
                  <a:prstGeom prst="rect">
                    <a:avLst/>
                  </a:prstGeom>
                  <a:noFill/>
                  <a:ln w="9525">
                    <a:noFill/>
                    <a:miter lim="800000"/>
                    <a:headEnd/>
                    <a:tailEnd/>
                  </a:ln>
                </p:spPr>
              </p:pic>
              <p:pic>
                <p:nvPicPr>
                  <p:cNvPr id="94" name="Picture 5"/>
                  <p:cNvPicPr>
                    <a:picLocks noChangeAspect="1" noChangeArrowheads="1"/>
                  </p:cNvPicPr>
                  <p:nvPr/>
                </p:nvPicPr>
                <p:blipFill>
                  <a:blip r:embed="rId7" cstate="print"/>
                  <a:srcRect/>
                  <a:stretch>
                    <a:fillRect/>
                  </a:stretch>
                </p:blipFill>
                <p:spPr bwMode="auto">
                  <a:xfrm rot="9326258">
                    <a:off x="5963078" y="3735869"/>
                    <a:ext cx="50483" cy="90488"/>
                  </a:xfrm>
                  <a:prstGeom prst="rect">
                    <a:avLst/>
                  </a:prstGeom>
                  <a:noFill/>
                  <a:ln w="9525">
                    <a:noFill/>
                    <a:miter lim="800000"/>
                    <a:headEnd/>
                    <a:tailEnd/>
                  </a:ln>
                </p:spPr>
              </p:pic>
              <p:pic>
                <p:nvPicPr>
                  <p:cNvPr id="95" name="Picture 5"/>
                  <p:cNvPicPr>
                    <a:picLocks noChangeAspect="1" noChangeArrowheads="1"/>
                  </p:cNvPicPr>
                  <p:nvPr/>
                </p:nvPicPr>
                <p:blipFill>
                  <a:blip r:embed="rId7" cstate="print"/>
                  <a:srcRect/>
                  <a:stretch>
                    <a:fillRect/>
                  </a:stretch>
                </p:blipFill>
                <p:spPr bwMode="auto">
                  <a:xfrm rot="11726258">
                    <a:off x="6015056" y="3699793"/>
                    <a:ext cx="50483" cy="90488"/>
                  </a:xfrm>
                  <a:prstGeom prst="rect">
                    <a:avLst/>
                  </a:prstGeom>
                  <a:noFill/>
                  <a:ln w="9525">
                    <a:noFill/>
                    <a:miter lim="800000"/>
                    <a:headEnd/>
                    <a:tailEnd/>
                  </a:ln>
                </p:spPr>
              </p:pic>
            </p:grpSp>
            <p:grpSp>
              <p:nvGrpSpPr>
                <p:cNvPr id="283" name="Group 366"/>
                <p:cNvGrpSpPr/>
                <p:nvPr/>
              </p:nvGrpSpPr>
              <p:grpSpPr>
                <a:xfrm rot="5400000" flipH="1" flipV="1">
                  <a:off x="953267" y="2381647"/>
                  <a:ext cx="102086" cy="164069"/>
                  <a:chOff x="6030090" y="3748485"/>
                  <a:chExt cx="102086" cy="164069"/>
                </a:xfrm>
              </p:grpSpPr>
              <p:pic>
                <p:nvPicPr>
                  <p:cNvPr id="89" name="Picture 5"/>
                  <p:cNvPicPr>
                    <a:picLocks noChangeAspect="1" noChangeArrowheads="1"/>
                  </p:cNvPicPr>
                  <p:nvPr/>
                </p:nvPicPr>
                <p:blipFill>
                  <a:blip r:embed="rId7" cstate="print"/>
                  <a:srcRect/>
                  <a:stretch>
                    <a:fillRect/>
                  </a:stretch>
                </p:blipFill>
                <p:spPr bwMode="auto">
                  <a:xfrm rot="926258">
                    <a:off x="6059561" y="3822066"/>
                    <a:ext cx="50483" cy="90488"/>
                  </a:xfrm>
                  <a:prstGeom prst="rect">
                    <a:avLst/>
                  </a:prstGeom>
                  <a:noFill/>
                  <a:ln w="9525">
                    <a:noFill/>
                    <a:miter lim="800000"/>
                    <a:headEnd/>
                    <a:tailEnd/>
                  </a:ln>
                </p:spPr>
              </p:pic>
              <p:pic>
                <p:nvPicPr>
                  <p:cNvPr id="90" name="Picture 5"/>
                  <p:cNvPicPr>
                    <a:picLocks noChangeAspect="1" noChangeArrowheads="1"/>
                  </p:cNvPicPr>
                  <p:nvPr/>
                </p:nvPicPr>
                <p:blipFill>
                  <a:blip r:embed="rId7" cstate="print"/>
                  <a:srcRect/>
                  <a:stretch>
                    <a:fillRect/>
                  </a:stretch>
                </p:blipFill>
                <p:spPr bwMode="auto">
                  <a:xfrm rot="20126258">
                    <a:off x="6033220" y="3797476"/>
                    <a:ext cx="50483" cy="90488"/>
                  </a:xfrm>
                  <a:prstGeom prst="rect">
                    <a:avLst/>
                  </a:prstGeom>
                  <a:noFill/>
                  <a:ln w="9525">
                    <a:noFill/>
                    <a:miter lim="800000"/>
                    <a:headEnd/>
                    <a:tailEnd/>
                  </a:ln>
                </p:spPr>
              </p:pic>
              <p:pic>
                <p:nvPicPr>
                  <p:cNvPr id="91" name="Picture 5"/>
                  <p:cNvPicPr>
                    <a:picLocks noChangeAspect="1" noChangeArrowheads="1"/>
                  </p:cNvPicPr>
                  <p:nvPr/>
                </p:nvPicPr>
                <p:blipFill>
                  <a:blip r:embed="rId7" cstate="print"/>
                  <a:srcRect/>
                  <a:stretch>
                    <a:fillRect/>
                  </a:stretch>
                </p:blipFill>
                <p:spPr bwMode="auto">
                  <a:xfrm rot="16526258">
                    <a:off x="6061690" y="3773897"/>
                    <a:ext cx="50483" cy="90488"/>
                  </a:xfrm>
                  <a:prstGeom prst="rect">
                    <a:avLst/>
                  </a:prstGeom>
                  <a:noFill/>
                  <a:ln w="9525">
                    <a:noFill/>
                    <a:miter lim="800000"/>
                    <a:headEnd/>
                    <a:tailEnd/>
                  </a:ln>
                </p:spPr>
              </p:pic>
              <p:pic>
                <p:nvPicPr>
                  <p:cNvPr id="92" name="Picture 5"/>
                  <p:cNvPicPr>
                    <a:picLocks noChangeAspect="1" noChangeArrowheads="1"/>
                  </p:cNvPicPr>
                  <p:nvPr/>
                </p:nvPicPr>
                <p:blipFill>
                  <a:blip r:embed="rId7" cstate="print"/>
                  <a:srcRect/>
                  <a:stretch>
                    <a:fillRect/>
                  </a:stretch>
                </p:blipFill>
                <p:spPr bwMode="auto">
                  <a:xfrm rot="2126258">
                    <a:off x="6030090" y="3748485"/>
                    <a:ext cx="50483" cy="90488"/>
                  </a:xfrm>
                  <a:prstGeom prst="rect">
                    <a:avLst/>
                  </a:prstGeom>
                  <a:noFill/>
                  <a:ln w="9525">
                    <a:noFill/>
                    <a:miter lim="800000"/>
                    <a:headEnd/>
                    <a:tailEnd/>
                  </a:ln>
                </p:spPr>
              </p:pic>
            </p:grpSp>
          </p:grpSp>
        </p:grpSp>
      </p:grpSp>
      <p:sp>
        <p:nvSpPr>
          <p:cNvPr id="266" name="TextBox 265"/>
          <p:cNvSpPr txBox="1"/>
          <p:nvPr/>
        </p:nvSpPr>
        <p:spPr>
          <a:xfrm>
            <a:off x="3497490" y="3415816"/>
            <a:ext cx="828674" cy="400110"/>
          </a:xfrm>
          <a:prstGeom prst="rect">
            <a:avLst/>
          </a:prstGeom>
          <a:noFill/>
        </p:spPr>
        <p:txBody>
          <a:bodyPr wrap="square" rtlCol="0">
            <a:spAutoFit/>
          </a:bodyPr>
          <a:lstStyle/>
          <a:p>
            <a:r>
              <a:rPr lang="en-US" sz="1000" b="1" i="0" dirty="0" smtClean="0">
                <a:solidFill>
                  <a:srgbClr val="003399"/>
                </a:solidFill>
              </a:rPr>
              <a:t>packing</a:t>
            </a:r>
            <a:r>
              <a:rPr lang="en-US" sz="1000" b="1" i="0" baseline="30000" dirty="0" smtClean="0">
                <a:solidFill>
                  <a:srgbClr val="003399"/>
                </a:solidFill>
              </a:rPr>
              <a:t>3</a:t>
            </a:r>
            <a:r>
              <a:rPr lang="en-US" sz="1000" b="1" i="0" dirty="0" smtClean="0">
                <a:solidFill>
                  <a:srgbClr val="003399"/>
                </a:solidFill>
              </a:rPr>
              <a:t>: </a:t>
            </a:r>
          </a:p>
          <a:p>
            <a:r>
              <a:rPr lang="en-US" sz="1000" b="1" i="0" dirty="0" smtClean="0">
                <a:solidFill>
                  <a:srgbClr val="003399"/>
                </a:solidFill>
              </a:rPr>
              <a:t>25-80 mm</a:t>
            </a:r>
            <a:endParaRPr lang="en-US" sz="1000" b="1" i="0" baseline="30000" dirty="0">
              <a:solidFill>
                <a:srgbClr val="003399"/>
              </a:solidFill>
            </a:endParaRPr>
          </a:p>
        </p:txBody>
      </p:sp>
      <p:sp>
        <p:nvSpPr>
          <p:cNvPr id="267" name="Oval 266"/>
          <p:cNvSpPr/>
          <p:nvPr/>
        </p:nvSpPr>
        <p:spPr>
          <a:xfrm>
            <a:off x="5297714" y="3177721"/>
            <a:ext cx="142875" cy="152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Arrow Connector 267"/>
          <p:cNvCxnSpPr>
            <a:stCxn id="267" idx="2"/>
            <a:endCxn id="271" idx="3"/>
          </p:cNvCxnSpPr>
          <p:nvPr/>
        </p:nvCxnSpPr>
        <p:spPr>
          <a:xfrm flipH="1" flipV="1">
            <a:off x="4349115" y="3052157"/>
            <a:ext cx="948599" cy="20176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69" name="Rectangle 268"/>
          <p:cNvSpPr/>
          <p:nvPr/>
        </p:nvSpPr>
        <p:spPr>
          <a:xfrm>
            <a:off x="3657600" y="2463346"/>
            <a:ext cx="901209" cy="215444"/>
          </a:xfrm>
          <a:prstGeom prst="rect">
            <a:avLst/>
          </a:prstGeom>
        </p:spPr>
        <p:txBody>
          <a:bodyPr wrap="none">
            <a:spAutoFit/>
          </a:bodyPr>
          <a:lstStyle/>
          <a:p>
            <a:r>
              <a:rPr lang="en-US" sz="800" b="1" i="0" dirty="0" err="1" smtClean="0">
                <a:solidFill>
                  <a:srgbClr val="003399"/>
                </a:solidFill>
              </a:rPr>
              <a:t>Intalox</a:t>
            </a:r>
            <a:r>
              <a:rPr lang="en-US" sz="800" b="1" i="0" dirty="0" smtClean="0">
                <a:solidFill>
                  <a:srgbClr val="003399"/>
                </a:solidFill>
              </a:rPr>
              <a:t>® </a:t>
            </a:r>
            <a:r>
              <a:rPr lang="en-US" sz="800" b="1" i="0" dirty="0" err="1" smtClean="0">
                <a:solidFill>
                  <a:srgbClr val="003399"/>
                </a:solidFill>
              </a:rPr>
              <a:t>Ultra</a:t>
            </a:r>
            <a:r>
              <a:rPr lang="en-US" sz="800" b="1" i="0" baseline="30000" dirty="0" err="1" smtClean="0">
                <a:solidFill>
                  <a:srgbClr val="003399"/>
                </a:solidFill>
              </a:rPr>
              <a:t>tm</a:t>
            </a:r>
            <a:r>
              <a:rPr lang="en-US" sz="800" b="1" i="0" baseline="30000" dirty="0" smtClean="0">
                <a:solidFill>
                  <a:srgbClr val="003399"/>
                </a:solidFill>
              </a:rPr>
              <a:t> 1</a:t>
            </a:r>
            <a:endParaRPr lang="en-US" sz="800" b="1" i="0" baseline="30000" dirty="0">
              <a:solidFill>
                <a:srgbClr val="003399"/>
              </a:solidFill>
            </a:endParaRPr>
          </a:p>
        </p:txBody>
      </p:sp>
      <p:grpSp>
        <p:nvGrpSpPr>
          <p:cNvPr id="285" name="Group 269"/>
          <p:cNvGrpSpPr/>
          <p:nvPr/>
        </p:nvGrpSpPr>
        <p:grpSpPr>
          <a:xfrm>
            <a:off x="3733800" y="2710996"/>
            <a:ext cx="621792" cy="663106"/>
            <a:chOff x="4251579" y="1828800"/>
            <a:chExt cx="621792" cy="663106"/>
          </a:xfrm>
        </p:grpSpPr>
        <p:pic>
          <p:nvPicPr>
            <p:cNvPr id="271" name="Picture 7"/>
            <p:cNvPicPr>
              <a:picLocks noChangeAspect="1" noChangeArrowheads="1"/>
            </p:cNvPicPr>
            <p:nvPr/>
          </p:nvPicPr>
          <p:blipFill>
            <a:blip r:embed="rId8" cstate="print"/>
            <a:srcRect/>
            <a:stretch>
              <a:fillRect/>
            </a:stretch>
          </p:blipFill>
          <p:spPr bwMode="auto">
            <a:xfrm>
              <a:off x="4270629" y="1848016"/>
              <a:ext cx="596265" cy="643890"/>
            </a:xfrm>
            <a:prstGeom prst="rect">
              <a:avLst/>
            </a:prstGeom>
            <a:noFill/>
            <a:ln w="9525">
              <a:solidFill>
                <a:schemeClr val="accent4"/>
              </a:solidFill>
              <a:miter lim="800000"/>
              <a:headEnd/>
              <a:tailEnd/>
            </a:ln>
          </p:spPr>
        </p:pic>
        <p:sp>
          <p:nvSpPr>
            <p:cNvPr id="272" name="Rectangle 271"/>
            <p:cNvSpPr/>
            <p:nvPr/>
          </p:nvSpPr>
          <p:spPr>
            <a:xfrm>
              <a:off x="4251579" y="1828800"/>
              <a:ext cx="621792" cy="66193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Rectangle 54"/>
          <p:cNvSpPr/>
          <p:nvPr/>
        </p:nvSpPr>
        <p:spPr>
          <a:xfrm>
            <a:off x="5802540" y="2463346"/>
            <a:ext cx="152400" cy="14763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6" name="Group 273"/>
          <p:cNvGrpSpPr/>
          <p:nvPr/>
        </p:nvGrpSpPr>
        <p:grpSpPr>
          <a:xfrm>
            <a:off x="3857535" y="4377872"/>
            <a:ext cx="1316350" cy="1285878"/>
            <a:chOff x="4398646" y="4438651"/>
            <a:chExt cx="1316350" cy="1285878"/>
          </a:xfrm>
        </p:grpSpPr>
        <p:pic>
          <p:nvPicPr>
            <p:cNvPr id="275" name="Picture 1"/>
            <p:cNvPicPr>
              <a:picLocks noChangeAspect="1" noChangeArrowheads="1"/>
            </p:cNvPicPr>
            <p:nvPr/>
          </p:nvPicPr>
          <p:blipFill>
            <a:blip r:embed="rId9" cstate="print"/>
            <a:srcRect l="5398" t="36697" r="61697" b="24771"/>
            <a:stretch>
              <a:fillRect/>
            </a:stretch>
          </p:blipFill>
          <p:spPr bwMode="auto">
            <a:xfrm>
              <a:off x="4941570" y="4438651"/>
              <a:ext cx="548642" cy="720088"/>
            </a:xfrm>
            <a:prstGeom prst="rect">
              <a:avLst/>
            </a:prstGeom>
            <a:noFill/>
            <a:ln w="9525">
              <a:noFill/>
              <a:miter lim="800000"/>
              <a:headEnd/>
              <a:tailEnd/>
            </a:ln>
          </p:spPr>
        </p:pic>
        <p:pic>
          <p:nvPicPr>
            <p:cNvPr id="276" name="Picture 1"/>
            <p:cNvPicPr>
              <a:picLocks noChangeAspect="1" noChangeArrowheads="1"/>
            </p:cNvPicPr>
            <p:nvPr/>
          </p:nvPicPr>
          <p:blipFill>
            <a:blip r:embed="rId9" cstate="print"/>
            <a:srcRect l="58869" r="8226" b="66972"/>
            <a:stretch>
              <a:fillRect/>
            </a:stretch>
          </p:blipFill>
          <p:spPr bwMode="auto">
            <a:xfrm>
              <a:off x="4408170" y="5105400"/>
              <a:ext cx="548642" cy="617229"/>
            </a:xfrm>
            <a:prstGeom prst="rect">
              <a:avLst/>
            </a:prstGeom>
            <a:noFill/>
            <a:ln w="9525">
              <a:noFill/>
              <a:miter lim="800000"/>
              <a:headEnd/>
              <a:tailEnd/>
            </a:ln>
          </p:spPr>
        </p:pic>
        <p:pic>
          <p:nvPicPr>
            <p:cNvPr id="277" name="Picture 1"/>
            <p:cNvPicPr>
              <a:picLocks noChangeAspect="1" noChangeArrowheads="1"/>
            </p:cNvPicPr>
            <p:nvPr/>
          </p:nvPicPr>
          <p:blipFill>
            <a:blip r:embed="rId9" cstate="print"/>
            <a:srcRect l="8226" r="60925" b="65138"/>
            <a:stretch>
              <a:fillRect/>
            </a:stretch>
          </p:blipFill>
          <p:spPr bwMode="auto">
            <a:xfrm>
              <a:off x="4398646" y="4448175"/>
              <a:ext cx="514361" cy="651503"/>
            </a:xfrm>
            <a:prstGeom prst="rect">
              <a:avLst/>
            </a:prstGeom>
            <a:noFill/>
            <a:ln w="9525">
              <a:noFill/>
              <a:miter lim="800000"/>
              <a:headEnd/>
              <a:tailEnd/>
            </a:ln>
          </p:spPr>
        </p:pic>
        <p:pic>
          <p:nvPicPr>
            <p:cNvPr id="278" name="Picture 1"/>
            <p:cNvPicPr>
              <a:picLocks noChangeAspect="1" noChangeArrowheads="1"/>
            </p:cNvPicPr>
            <p:nvPr/>
          </p:nvPicPr>
          <p:blipFill>
            <a:blip r:embed="rId9" cstate="print"/>
            <a:srcRect l="4113" t="77064" r="52699"/>
            <a:stretch>
              <a:fillRect/>
            </a:stretch>
          </p:blipFill>
          <p:spPr bwMode="auto">
            <a:xfrm>
              <a:off x="4994900" y="5295900"/>
              <a:ext cx="720096" cy="428629"/>
            </a:xfrm>
            <a:prstGeom prst="rect">
              <a:avLst/>
            </a:prstGeom>
            <a:noFill/>
            <a:ln w="9525">
              <a:noFill/>
              <a:miter lim="800000"/>
              <a:headEnd/>
              <a:tailEnd/>
            </a:ln>
          </p:spPr>
        </p:pic>
      </p:grpSp>
      <p:sp>
        <p:nvSpPr>
          <p:cNvPr id="279" name="TextBox 278"/>
          <p:cNvSpPr txBox="1"/>
          <p:nvPr/>
        </p:nvSpPr>
        <p:spPr>
          <a:xfrm>
            <a:off x="4610009" y="5035096"/>
            <a:ext cx="572593" cy="215444"/>
          </a:xfrm>
          <a:prstGeom prst="rect">
            <a:avLst/>
          </a:prstGeom>
          <a:noFill/>
        </p:spPr>
        <p:txBody>
          <a:bodyPr wrap="none" rtlCol="0">
            <a:spAutoFit/>
          </a:bodyPr>
          <a:lstStyle/>
          <a:p>
            <a:r>
              <a:rPr lang="en-US" sz="800" b="1" i="0" dirty="0" smtClean="0"/>
              <a:t>Source</a:t>
            </a:r>
            <a:r>
              <a:rPr lang="en-US" sz="800" b="1" i="0" baseline="30000" dirty="0" smtClean="0">
                <a:solidFill>
                  <a:schemeClr val="tx1"/>
                </a:solidFill>
              </a:rPr>
              <a:t>5</a:t>
            </a:r>
            <a:endParaRPr lang="en-US" sz="800" b="1" i="0" baseline="30000" dirty="0">
              <a:solidFill>
                <a:schemeClr val="tx1"/>
              </a:solidFill>
            </a:endParaRPr>
          </a:p>
        </p:txBody>
      </p:sp>
      <p:sp>
        <p:nvSpPr>
          <p:cNvPr id="280" name="Rectangle 279"/>
          <p:cNvSpPr/>
          <p:nvPr/>
        </p:nvSpPr>
        <p:spPr bwMode="auto">
          <a:xfrm>
            <a:off x="3821339" y="4282621"/>
            <a:ext cx="1381125" cy="1428750"/>
          </a:xfrm>
          <a:prstGeom prst="rect">
            <a:avLst/>
          </a:prstGeom>
          <a:noFill/>
          <a:ln w="25400" cap="flat" cmpd="sng" algn="ctr">
            <a:solidFill>
              <a:srgbClr val="9966FF"/>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cxnSp>
        <p:nvCxnSpPr>
          <p:cNvPr id="281" name="Straight Arrow Connector 280"/>
          <p:cNvCxnSpPr>
            <a:stCxn id="272" idx="2"/>
            <a:endCxn id="280" idx="0"/>
          </p:cNvCxnSpPr>
          <p:nvPr/>
        </p:nvCxnSpPr>
        <p:spPr>
          <a:xfrm>
            <a:off x="4044696" y="3372934"/>
            <a:ext cx="467206" cy="909687"/>
          </a:xfrm>
          <a:prstGeom prst="straightConnector1">
            <a:avLst/>
          </a:prstGeom>
          <a:ln w="19050">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287" name="Rectangle 286"/>
          <p:cNvSpPr/>
          <p:nvPr/>
        </p:nvSpPr>
        <p:spPr>
          <a:xfrm>
            <a:off x="180520" y="958455"/>
            <a:ext cx="4593310" cy="1200329"/>
          </a:xfrm>
          <a:prstGeom prst="rect">
            <a:avLst/>
          </a:prstGeom>
          <a:ln w="25400">
            <a:noFill/>
          </a:ln>
        </p:spPr>
        <p:txBody>
          <a:bodyPr wrap="square">
            <a:spAutoFit/>
          </a:bodyPr>
          <a:lstStyle/>
          <a:p>
            <a:r>
              <a:rPr lang="en-US" sz="2400" b="1" i="0" dirty="0" smtClean="0">
                <a:solidFill>
                  <a:schemeClr val="accent4"/>
                </a:solidFill>
                <a:latin typeface="Calibri" panose="020F0502020204030204" pitchFamily="34" charset="0"/>
              </a:rPr>
              <a:t>Motivation: efficiency of CO</a:t>
            </a:r>
            <a:r>
              <a:rPr lang="en-US" sz="2400" b="1" i="0" baseline="-25000" dirty="0" smtClean="0">
                <a:solidFill>
                  <a:schemeClr val="accent4"/>
                </a:solidFill>
                <a:latin typeface="Calibri" panose="020F0502020204030204" pitchFamily="34" charset="0"/>
              </a:rPr>
              <a:t>2</a:t>
            </a:r>
            <a:r>
              <a:rPr lang="en-US" sz="2400" b="1" i="0" dirty="0" smtClean="0">
                <a:solidFill>
                  <a:schemeClr val="accent4"/>
                </a:solidFill>
                <a:latin typeface="Calibri" panose="020F0502020204030204" pitchFamily="34" charset="0"/>
              </a:rPr>
              <a:t> absorption is closely related to local flow behavior</a:t>
            </a:r>
            <a:endParaRPr lang="en-US" sz="2400" b="1" i="0" dirty="0">
              <a:solidFill>
                <a:schemeClr val="accent4"/>
              </a:solidFill>
              <a:latin typeface="Calibri" panose="020F0502020204030204" pitchFamily="34" charset="0"/>
            </a:endParaRPr>
          </a:p>
        </p:txBody>
      </p:sp>
      <p:sp>
        <p:nvSpPr>
          <p:cNvPr id="288" name="TextBox 287"/>
          <p:cNvSpPr txBox="1"/>
          <p:nvPr/>
        </p:nvSpPr>
        <p:spPr>
          <a:xfrm>
            <a:off x="6280603" y="3879594"/>
            <a:ext cx="969624" cy="307777"/>
          </a:xfrm>
          <a:prstGeom prst="rect">
            <a:avLst/>
          </a:prstGeom>
          <a:noFill/>
        </p:spPr>
        <p:txBody>
          <a:bodyPr wrap="none" rtlCol="0">
            <a:spAutoFit/>
          </a:bodyPr>
          <a:lstStyle/>
          <a:p>
            <a:r>
              <a:rPr lang="en-US" sz="1400" b="1" i="0" dirty="0" smtClean="0">
                <a:solidFill>
                  <a:srgbClr val="003399"/>
                </a:solidFill>
              </a:rPr>
              <a:t>to stripper</a:t>
            </a:r>
            <a:endParaRPr lang="en-US" sz="1400" b="1" i="0" dirty="0">
              <a:solidFill>
                <a:srgbClr val="003399"/>
              </a:solidFill>
            </a:endParaRPr>
          </a:p>
        </p:txBody>
      </p:sp>
    </p:spTree>
    <p:extLst>
      <p:ext uri="{BB962C8B-B14F-4D97-AF65-F5344CB8AC3E}">
        <p14:creationId xmlns="" xmlns:p14="http://schemas.microsoft.com/office/powerpoint/2010/main" val="89747083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Conclusions</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Box 3"/>
          <p:cNvSpPr txBox="1"/>
          <p:nvPr/>
        </p:nvSpPr>
        <p:spPr>
          <a:xfrm>
            <a:off x="406651" y="862029"/>
            <a:ext cx="6761592" cy="4185761"/>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t>Multiphase flow VOF simulations can be used to explore film flow down a plate</a:t>
            </a:r>
          </a:p>
          <a:p>
            <a:pPr marL="342900" indent="-342900">
              <a:buFont typeface="Wingdings" panose="05000000000000000000" pitchFamily="2" charset="2"/>
              <a:buChar char="§"/>
            </a:pPr>
            <a:endParaRPr lang="en-US" sz="2000" b="1" dirty="0" smtClean="0"/>
          </a:p>
          <a:p>
            <a:pPr marL="342900" indent="-342900">
              <a:buFont typeface="Wingdings" panose="05000000000000000000" pitchFamily="2" charset="2"/>
              <a:buChar char="§"/>
            </a:pPr>
            <a:r>
              <a:rPr lang="en-US" sz="2000" b="1" dirty="0" smtClean="0"/>
              <a:t>Results presented in terms of the </a:t>
            </a:r>
            <a:r>
              <a:rPr lang="en-US" sz="2000" b="1" dirty="0" err="1" smtClean="0"/>
              <a:t>Kapitza</a:t>
            </a:r>
            <a:r>
              <a:rPr lang="en-US" sz="2000" b="1" dirty="0" smtClean="0"/>
              <a:t> number</a:t>
            </a:r>
          </a:p>
          <a:p>
            <a:pPr marL="342900" indent="-342900">
              <a:buFont typeface="Wingdings" panose="05000000000000000000" pitchFamily="2" charset="2"/>
              <a:buChar char="§"/>
            </a:pPr>
            <a:endParaRPr lang="en-US" sz="2000" b="1" dirty="0" smtClean="0"/>
          </a:p>
          <a:p>
            <a:pPr marL="342900" indent="-342900">
              <a:buFont typeface="Wingdings" panose="05000000000000000000" pitchFamily="2" charset="2"/>
              <a:buChar char="§"/>
            </a:pPr>
            <a:r>
              <a:rPr lang="en-US" sz="2000" b="1" dirty="0" smtClean="0"/>
              <a:t>Scaling relations were obtained to describe impact of solvent properties and contact angle on interfacial area</a:t>
            </a:r>
          </a:p>
          <a:p>
            <a:pPr marL="800100" lvl="1" indent="-342900">
              <a:buFont typeface="Wingdings" panose="05000000000000000000" pitchFamily="2" charset="2"/>
              <a:buChar char="§"/>
            </a:pPr>
            <a:r>
              <a:rPr lang="en-US" b="1" dirty="0" smtClean="0"/>
              <a:t>Full Film Flow:</a:t>
            </a:r>
          </a:p>
          <a:p>
            <a:pPr marL="1257300" lvl="2" indent="-342900">
              <a:buFont typeface="Wingdings" panose="05000000000000000000" pitchFamily="2" charset="2"/>
              <a:buChar char="§"/>
            </a:pPr>
            <a:r>
              <a:rPr lang="en-US" b="1" dirty="0" smtClean="0"/>
              <a:t>Film thickness decreases with increase </a:t>
            </a:r>
            <a:r>
              <a:rPr lang="en-US" b="1" dirty="0" err="1" smtClean="0"/>
              <a:t>Ka</a:t>
            </a:r>
            <a:endParaRPr lang="en-US" sz="2000" b="1" dirty="0" smtClean="0"/>
          </a:p>
          <a:p>
            <a:pPr marL="800100" lvl="1" indent="-342900">
              <a:buFont typeface="Wingdings" panose="05000000000000000000" pitchFamily="2" charset="2"/>
              <a:buChar char="§"/>
            </a:pPr>
            <a:r>
              <a:rPr lang="en-US" b="1" dirty="0" smtClean="0"/>
              <a:t>Rivulet Flow:</a:t>
            </a:r>
          </a:p>
          <a:p>
            <a:pPr marL="1257300" lvl="2" indent="-342900">
              <a:buFont typeface="Wingdings" panose="05000000000000000000" pitchFamily="2" charset="2"/>
              <a:buChar char="§"/>
              <a:tabLst>
                <a:tab pos="5486400" algn="l"/>
              </a:tabLst>
            </a:pPr>
            <a:r>
              <a:rPr lang="en-US" b="1" dirty="0" smtClean="0"/>
              <a:t>Wetted/Interfacial areas decrease </a:t>
            </a:r>
          </a:p>
          <a:p>
            <a:pPr lvl="2">
              <a:tabLst>
                <a:tab pos="1262063" algn="l"/>
              </a:tabLst>
            </a:pPr>
            <a:r>
              <a:rPr lang="en-US" b="1" dirty="0" smtClean="0"/>
              <a:t>	with increased </a:t>
            </a:r>
            <a:r>
              <a:rPr lang="en-US" b="1" dirty="0" err="1" smtClean="0"/>
              <a:t>Ka</a:t>
            </a:r>
            <a:r>
              <a:rPr lang="en-US" b="1" dirty="0" smtClean="0"/>
              <a:t> </a:t>
            </a:r>
          </a:p>
          <a:p>
            <a:pPr marL="1257300" lvl="2" indent="-342900">
              <a:buFont typeface="Wingdings" panose="05000000000000000000" pitchFamily="2" charset="2"/>
              <a:buChar char="§"/>
              <a:tabLst>
                <a:tab pos="5486400" algn="l"/>
              </a:tabLst>
            </a:pPr>
            <a:r>
              <a:rPr lang="en-US" b="1" dirty="0" smtClean="0"/>
              <a:t>Wetted/Interfacial </a:t>
            </a:r>
            <a:r>
              <a:rPr lang="en-US" b="1" dirty="0"/>
              <a:t>areas decrease </a:t>
            </a:r>
            <a:endParaRPr lang="en-US" b="1" dirty="0" smtClean="0"/>
          </a:p>
          <a:p>
            <a:pPr lvl="2">
              <a:tabLst>
                <a:tab pos="1262063" algn="l"/>
                <a:tab pos="5486400" algn="l"/>
              </a:tabLst>
            </a:pPr>
            <a:r>
              <a:rPr lang="en-US" b="1" dirty="0" smtClean="0"/>
              <a:t>	with increased </a:t>
            </a:r>
            <a:r>
              <a:rPr lang="en-US" b="1" dirty="0" smtClean="0">
                <a:latin typeface="Symbol" panose="05050102010706020507" pitchFamily="18" charset="2"/>
              </a:rPr>
              <a:t>g</a:t>
            </a:r>
            <a:r>
              <a:rPr lang="en-US" b="1" dirty="0" smtClean="0"/>
              <a:t> </a:t>
            </a:r>
          </a:p>
        </p:txBody>
      </p:sp>
      <p:sp>
        <p:nvSpPr>
          <p:cNvPr id="8" name="TextBox 7"/>
          <p:cNvSpPr txBox="1"/>
          <p:nvPr/>
        </p:nvSpPr>
        <p:spPr>
          <a:xfrm>
            <a:off x="596892" y="5215116"/>
            <a:ext cx="6571351" cy="954107"/>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bg1">
                    <a:lumMod val="65000"/>
                  </a:schemeClr>
                </a:solidFill>
              </a:rPr>
              <a:t>Work in progress </a:t>
            </a:r>
          </a:p>
          <a:p>
            <a:pPr marL="800100" lvl="1" indent="-342900">
              <a:buFont typeface="Wingdings" panose="05000000000000000000" pitchFamily="2" charset="2"/>
              <a:buChar char="§"/>
            </a:pPr>
            <a:r>
              <a:rPr lang="en-US" b="1" dirty="0" smtClean="0">
                <a:solidFill>
                  <a:schemeClr val="bg1">
                    <a:lumMod val="65000"/>
                  </a:schemeClr>
                </a:solidFill>
              </a:rPr>
              <a:t>Identifying critical We for flow regime transition</a:t>
            </a:r>
            <a:endParaRPr lang="en-US" b="1" dirty="0">
              <a:solidFill>
                <a:schemeClr val="bg1">
                  <a:lumMod val="65000"/>
                </a:schemeClr>
              </a:solidFill>
            </a:endParaRPr>
          </a:p>
          <a:p>
            <a:pPr marL="800100" lvl="1" indent="-342900">
              <a:buFont typeface="Wingdings" panose="05000000000000000000" pitchFamily="2" charset="2"/>
              <a:buChar char="§"/>
            </a:pPr>
            <a:r>
              <a:rPr lang="en-US" b="1" dirty="0" smtClean="0">
                <a:solidFill>
                  <a:schemeClr val="bg1">
                    <a:lumMod val="65000"/>
                  </a:schemeClr>
                </a:solidFill>
              </a:rPr>
              <a:t>Impact of varying </a:t>
            </a:r>
            <a:r>
              <a:rPr lang="en-US" b="1" dirty="0">
                <a:solidFill>
                  <a:schemeClr val="bg1">
                    <a:lumMod val="65000"/>
                  </a:schemeClr>
                </a:solidFill>
              </a:rPr>
              <a:t>inclination </a:t>
            </a:r>
            <a:r>
              <a:rPr lang="en-US" b="1" dirty="0" smtClean="0">
                <a:solidFill>
                  <a:schemeClr val="bg1">
                    <a:lumMod val="65000"/>
                  </a:schemeClr>
                </a:solidFill>
              </a:rPr>
              <a:t>angle</a:t>
            </a:r>
            <a:endParaRPr lang="en-US" b="1" dirty="0">
              <a:solidFill>
                <a:schemeClr val="bg1">
                  <a:lumMod val="65000"/>
                </a:schemeClr>
              </a:solidFill>
            </a:endParaRPr>
          </a:p>
        </p:txBody>
      </p:sp>
      <mc:AlternateContent xmlns:mc="http://schemas.openxmlformats.org/markup-compatibility/2006">
        <mc:Choice xmlns="" xmlns:a14="http://schemas.microsoft.com/office/drawing/2010/main" Requires="a14">
          <p:sp>
            <p:nvSpPr>
              <p:cNvPr id="10" name="TextBox 9"/>
              <p:cNvSpPr txBox="1"/>
              <p:nvPr/>
            </p:nvSpPr>
            <p:spPr bwMode="auto">
              <a:xfrm>
                <a:off x="6610350" y="3286709"/>
                <a:ext cx="1905000" cy="447091"/>
              </a:xfrm>
              <a:prstGeom prst="rect">
                <a:avLst/>
              </a:prstGeom>
              <a:noFill/>
              <a:ln w="25400">
                <a:no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
                    </m:oMathParaPr>
                    <m:oMath xmlns:m="http://schemas.openxmlformats.org/officeDocument/2006/math">
                      <m:r>
                        <a:rPr lang="en-US" b="0" i="1" kern="0" smtClean="0">
                          <a:solidFill>
                            <a:schemeClr val="tx1"/>
                          </a:solidFill>
                          <a:latin typeface="Cambria Math"/>
                          <a:ea typeface="Cambria Math"/>
                          <a:cs typeface="+mn-cs"/>
                        </a:rPr>
                        <m:t>𝛿</m:t>
                      </m:r>
                      <m:r>
                        <a:rPr lang="en-US" b="0" i="1" kern="0" smtClean="0">
                          <a:solidFill>
                            <a:schemeClr val="tx1"/>
                          </a:solidFill>
                          <a:latin typeface="Cambria Math"/>
                          <a:ea typeface="Cambria Math"/>
                          <a:cs typeface="+mn-cs"/>
                        </a:rPr>
                        <m:t>~</m:t>
                      </m:r>
                      <m:f>
                        <m:fPr>
                          <m:type m:val="lin"/>
                          <m:ctrlPr>
                            <a:rPr lang="en-US" i="1" kern="0" smtClean="0">
                              <a:solidFill>
                                <a:schemeClr val="tx1"/>
                              </a:solidFill>
                              <a:latin typeface="Cambria Math"/>
                              <a:ea typeface="Cambria Math"/>
                              <a:cs typeface="+mn-cs"/>
                            </a:rPr>
                          </m:ctrlPr>
                        </m:fPr>
                        <m:num>
                          <m:sSup>
                            <m:sSupPr>
                              <m:ctrlPr>
                                <a:rPr lang="en-US" i="1" kern="0" smtClean="0">
                                  <a:solidFill>
                                    <a:schemeClr val="tx1"/>
                                  </a:solidFill>
                                  <a:latin typeface="Cambria Math"/>
                                  <a:ea typeface="Cambria Math"/>
                                  <a:cs typeface="+mn-cs"/>
                                </a:rPr>
                              </m:ctrlPr>
                            </m:sSupPr>
                            <m:e>
                              <m:r>
                                <a:rPr lang="en-US" b="0" i="1" kern="0" smtClean="0">
                                  <a:solidFill>
                                    <a:schemeClr val="tx1"/>
                                  </a:solidFill>
                                  <a:latin typeface="Cambria Math"/>
                                  <a:ea typeface="Cambria Math"/>
                                  <a:cs typeface="+mn-cs"/>
                                </a:rPr>
                                <m:t>𝑄</m:t>
                              </m:r>
                            </m:e>
                            <m:sup>
                              <m:r>
                                <a:rPr lang="en-US" b="0" i="1" kern="0" smtClean="0">
                                  <a:solidFill>
                                    <a:schemeClr val="tx1"/>
                                  </a:solidFill>
                                  <a:latin typeface="Cambria Math"/>
                                  <a:ea typeface="Cambria Math"/>
                                  <a:cs typeface="+mn-cs"/>
                                </a:rPr>
                                <m:t>1/3</m:t>
                              </m:r>
                            </m:sup>
                          </m:sSup>
                        </m:num>
                        <m:den>
                          <m:sSup>
                            <m:sSupPr>
                              <m:ctrlPr>
                                <a:rPr lang="en-US" i="1" kern="0" smtClean="0">
                                  <a:solidFill>
                                    <a:schemeClr val="tx1"/>
                                  </a:solidFill>
                                  <a:latin typeface="Cambria Math"/>
                                  <a:ea typeface="Cambria Math"/>
                                  <a:cs typeface="+mn-cs"/>
                                </a:rPr>
                              </m:ctrlPr>
                            </m:sSupPr>
                            <m:e>
                              <m:r>
                                <a:rPr lang="en-US" b="0" i="1" kern="0" smtClean="0">
                                  <a:solidFill>
                                    <a:schemeClr val="tx1"/>
                                  </a:solidFill>
                                  <a:latin typeface="Cambria Math"/>
                                  <a:ea typeface="Cambria Math"/>
                                  <a:cs typeface="+mn-cs"/>
                                </a:rPr>
                                <m:t>𝐾𝑎</m:t>
                              </m:r>
                            </m:e>
                            <m:sup>
                              <m:r>
                                <a:rPr lang="en-US" b="0" i="1" kern="0" smtClean="0">
                                  <a:solidFill>
                                    <a:schemeClr val="tx1"/>
                                  </a:solidFill>
                                  <a:latin typeface="Cambria Math"/>
                                  <a:ea typeface="Cambria Math"/>
                                  <a:cs typeface="+mn-cs"/>
                                </a:rPr>
                                <m:t>1/4</m:t>
                              </m:r>
                            </m:sup>
                          </m:sSup>
                        </m:den>
                      </m:f>
                    </m:oMath>
                  </m:oMathPara>
                </a14:m>
                <a:endParaRPr lang="en-US" i="0" kern="0" dirty="0" smtClean="0">
                  <a:solidFill>
                    <a:schemeClr val="tx1"/>
                  </a:solidFill>
                  <a:cs typeface="+mn-cs"/>
                </a:endParaRPr>
              </a:p>
            </p:txBody>
          </p:sp>
        </mc:Choice>
        <mc:Fallback>
          <p:sp>
            <p:nvSpPr>
              <p:cNvPr id="10" name="TextBox 9"/>
              <p:cNvSpPr txBox="1">
                <a:spLocks noRot="1" noChangeAspect="1" noMove="1" noResize="1" noEditPoints="1" noAdjustHandles="1" noChangeArrowheads="1" noChangeShapeType="1" noTextEdit="1"/>
              </p:cNvSpPr>
              <p:nvPr/>
            </p:nvSpPr>
            <p:spPr bwMode="auto">
              <a:xfrm>
                <a:off x="6610350" y="3286709"/>
                <a:ext cx="1905000" cy="447091"/>
              </a:xfrm>
              <a:prstGeom prst="rect">
                <a:avLst/>
              </a:prstGeom>
              <a:blipFill rotWithShape="1">
                <a:blip r:embed="rId4" cstate="print"/>
                <a:stretch>
                  <a:fillRect t="-93243" b="-129730"/>
                </a:stretch>
              </a:blipFill>
              <a:ln w="25400">
                <a:noFill/>
                <a:miter lim="800000"/>
                <a:headEnd/>
                <a:tailEnd/>
              </a:ln>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4" name="TextBox 13"/>
              <p:cNvSpPr txBox="1"/>
              <p:nvPr/>
            </p:nvSpPr>
            <p:spPr bwMode="auto">
              <a:xfrm>
                <a:off x="6494253" y="1600200"/>
                <a:ext cx="2097297" cy="66190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1600" b="0" i="1" kern="0" smtClean="0">
                          <a:solidFill>
                            <a:schemeClr val="tx1"/>
                          </a:solidFill>
                          <a:latin typeface="Cambria Math"/>
                        </a:rPr>
                        <m:t>𝐾𝑎</m:t>
                      </m:r>
                      <m:r>
                        <a:rPr lang="en-US" sz="1600" b="0" i="1" kern="0" smtClean="0">
                          <a:solidFill>
                            <a:schemeClr val="tx1"/>
                          </a:solidFill>
                          <a:latin typeface="Cambria Math"/>
                        </a:rPr>
                        <m:t>=</m:t>
                      </m:r>
                      <m:sSup>
                        <m:sSupPr>
                          <m:ctrlPr>
                            <a:rPr lang="en-US" sz="1600" i="1" kern="0" smtClean="0">
                              <a:solidFill>
                                <a:schemeClr val="tx1"/>
                              </a:solidFill>
                              <a:latin typeface="Cambria Math"/>
                            </a:rPr>
                          </m:ctrlPr>
                        </m:sSupPr>
                        <m:e>
                          <m:sSub>
                            <m:sSubPr>
                              <m:ctrlPr>
                                <a:rPr lang="en-US" sz="1600" i="1" kern="0" smtClean="0">
                                  <a:solidFill>
                                    <a:schemeClr val="tx1"/>
                                  </a:solidFill>
                                  <a:latin typeface="Cambria Math"/>
                                </a:rPr>
                              </m:ctrlPr>
                            </m:sSubPr>
                            <m:e>
                              <m:r>
                                <a:rPr lang="en-US" sz="1600" b="0" i="1" kern="0" smtClean="0">
                                  <a:solidFill>
                                    <a:schemeClr val="tx1"/>
                                  </a:solidFill>
                                  <a:latin typeface="Cambria Math"/>
                                  <a:ea typeface="Cambria Math"/>
                                </a:rPr>
                                <m:t>𝜎</m:t>
                              </m:r>
                            </m:e>
                            <m:sub>
                              <m:r>
                                <a:rPr lang="en-US" sz="1600" b="0" i="1" kern="0" smtClean="0">
                                  <a:solidFill>
                                    <a:schemeClr val="tx1"/>
                                  </a:solidFill>
                                  <a:latin typeface="Cambria Math"/>
                                </a:rPr>
                                <m:t>𝑙</m:t>
                              </m:r>
                            </m:sub>
                          </m:sSub>
                          <m:d>
                            <m:dPr>
                              <m:ctrlPr>
                                <a:rPr lang="en-US" sz="1600" i="1" kern="0">
                                  <a:solidFill>
                                    <a:schemeClr val="tx1"/>
                                  </a:solidFill>
                                  <a:latin typeface="Cambria Math"/>
                                </a:rPr>
                              </m:ctrlPr>
                            </m:dPr>
                            <m:e>
                              <m:f>
                                <m:fPr>
                                  <m:ctrlPr>
                                    <a:rPr lang="en-US" sz="1600" i="1" kern="0">
                                      <a:solidFill>
                                        <a:schemeClr val="tx1"/>
                                      </a:solidFill>
                                      <a:latin typeface="Cambria Math"/>
                                    </a:rPr>
                                  </m:ctrlPr>
                                </m:fPr>
                                <m:num>
                                  <m:sSub>
                                    <m:sSubPr>
                                      <m:ctrlPr>
                                        <a:rPr lang="en-US" sz="1600" i="1" kern="0" smtClean="0">
                                          <a:solidFill>
                                            <a:schemeClr val="tx1"/>
                                          </a:solidFill>
                                          <a:latin typeface="Cambria Math"/>
                                        </a:rPr>
                                      </m:ctrlPr>
                                    </m:sSubPr>
                                    <m:e>
                                      <m:r>
                                        <a:rPr lang="en-US" sz="1600" b="0" i="1" kern="0" smtClean="0">
                                          <a:solidFill>
                                            <a:schemeClr val="tx1"/>
                                          </a:solidFill>
                                          <a:latin typeface="Cambria Math"/>
                                          <a:ea typeface="Cambria Math"/>
                                        </a:rPr>
                                        <m:t>𝜌</m:t>
                                      </m:r>
                                    </m:e>
                                    <m:sub>
                                      <m:r>
                                        <a:rPr lang="en-US" sz="1600" b="0" i="1" kern="0" smtClean="0">
                                          <a:solidFill>
                                            <a:schemeClr val="tx1"/>
                                          </a:solidFill>
                                          <a:latin typeface="Cambria Math"/>
                                        </a:rPr>
                                        <m:t>𝑙</m:t>
                                      </m:r>
                                    </m:sub>
                                  </m:sSub>
                                </m:num>
                                <m:den>
                                  <m:r>
                                    <a:rPr lang="en-US" sz="1600" b="0" i="1" kern="0" smtClean="0">
                                      <a:solidFill>
                                        <a:schemeClr val="tx1"/>
                                      </a:solidFill>
                                      <a:latin typeface="Cambria Math"/>
                                      <a:ea typeface="Cambria Math"/>
                                    </a:rPr>
                                    <m:t>𝑔</m:t>
                                  </m:r>
                                  <m:sSubSup>
                                    <m:sSubSupPr>
                                      <m:ctrlPr>
                                        <a:rPr lang="en-US" sz="1600" i="1" kern="0" smtClean="0">
                                          <a:solidFill>
                                            <a:schemeClr val="tx1"/>
                                          </a:solidFill>
                                          <a:latin typeface="Cambria Math"/>
                                          <a:ea typeface="Cambria Math"/>
                                        </a:rPr>
                                      </m:ctrlPr>
                                    </m:sSubSupPr>
                                    <m:e>
                                      <m:r>
                                        <a:rPr lang="en-US" sz="1600" b="0" i="1" kern="0" smtClean="0">
                                          <a:solidFill>
                                            <a:schemeClr val="tx1"/>
                                          </a:solidFill>
                                          <a:latin typeface="Cambria Math"/>
                                          <a:ea typeface="Cambria Math"/>
                                        </a:rPr>
                                        <m:t>𝜇</m:t>
                                      </m:r>
                                    </m:e>
                                    <m:sub>
                                      <m:r>
                                        <a:rPr lang="en-US" sz="1600" b="0" i="1" kern="0" smtClean="0">
                                          <a:solidFill>
                                            <a:schemeClr val="tx1"/>
                                          </a:solidFill>
                                          <a:latin typeface="Cambria Math"/>
                                          <a:ea typeface="Cambria Math"/>
                                        </a:rPr>
                                        <m:t>𝑙</m:t>
                                      </m:r>
                                    </m:sub>
                                    <m:sup>
                                      <m:r>
                                        <a:rPr lang="en-US" sz="1600" b="0" i="1" kern="0" smtClean="0">
                                          <a:solidFill>
                                            <a:schemeClr val="tx1"/>
                                          </a:solidFill>
                                          <a:latin typeface="Cambria Math"/>
                                          <a:ea typeface="Cambria Math"/>
                                        </a:rPr>
                                        <m:t>4</m:t>
                                      </m:r>
                                    </m:sup>
                                  </m:sSubSup>
                                </m:den>
                              </m:f>
                            </m:e>
                          </m:d>
                        </m:e>
                        <m:sup>
                          <m:box>
                            <m:boxPr>
                              <m:ctrlPr>
                                <a:rPr lang="en-US" sz="1600" i="1" kern="0" smtClean="0">
                                  <a:solidFill>
                                    <a:schemeClr val="tx1"/>
                                  </a:solidFill>
                                  <a:latin typeface="Cambria Math"/>
                                  <a:ea typeface="Cambria Math"/>
                                </a:rPr>
                              </m:ctrlPr>
                            </m:boxPr>
                            <m:e>
                              <m:f>
                                <m:fPr>
                                  <m:type m:val="lin"/>
                                  <m:ctrlPr>
                                    <a:rPr lang="en-US" sz="1600" i="1" kern="0" smtClean="0">
                                      <a:solidFill>
                                        <a:schemeClr val="tx1"/>
                                      </a:solidFill>
                                      <a:latin typeface="Cambria Math"/>
                                      <a:ea typeface="Cambria Math"/>
                                    </a:rPr>
                                  </m:ctrlPr>
                                </m:fPr>
                                <m:num>
                                  <m:r>
                                    <a:rPr lang="en-US" sz="1600" b="0" i="1" kern="0" smtClean="0">
                                      <a:solidFill>
                                        <a:schemeClr val="tx1"/>
                                      </a:solidFill>
                                      <a:latin typeface="Cambria Math"/>
                                      <a:ea typeface="Cambria Math"/>
                                    </a:rPr>
                                    <m:t>1</m:t>
                                  </m:r>
                                </m:num>
                                <m:den>
                                  <m:r>
                                    <a:rPr lang="en-US" sz="1600" b="0" i="1" kern="0" smtClean="0">
                                      <a:solidFill>
                                        <a:schemeClr val="tx1"/>
                                      </a:solidFill>
                                      <a:latin typeface="Cambria Math"/>
                                      <a:ea typeface="Cambria Math"/>
                                    </a:rPr>
                                    <m:t>3</m:t>
                                  </m:r>
                                </m:den>
                              </m:f>
                            </m:e>
                          </m:box>
                        </m:sup>
                      </m:sSup>
                    </m:oMath>
                  </m:oMathPara>
                </a14:m>
                <a:endParaRPr lang="en-US" sz="1600" i="0" kern="0" dirty="0" smtClean="0">
                  <a:solidFill>
                    <a:schemeClr val="tx1"/>
                  </a:solidFill>
                </a:endParaRPr>
              </a:p>
            </p:txBody>
          </p:sp>
        </mc:Choice>
        <mc:Fallback>
          <p:sp>
            <p:nvSpPr>
              <p:cNvPr id="14" name="TextBox 13"/>
              <p:cNvSpPr txBox="1">
                <a:spLocks noRot="1" noChangeAspect="1" noMove="1" noResize="1" noEditPoints="1" noAdjustHandles="1" noChangeArrowheads="1" noChangeShapeType="1" noTextEdit="1"/>
              </p:cNvSpPr>
              <p:nvPr/>
            </p:nvSpPr>
            <p:spPr bwMode="auto">
              <a:xfrm>
                <a:off x="6494253" y="1600200"/>
                <a:ext cx="2097297" cy="661909"/>
              </a:xfrm>
              <a:prstGeom prst="rect">
                <a:avLst/>
              </a:prstGeom>
              <a:blipFill rotWithShape="1">
                <a:blip r:embed="rId5" cstate="print"/>
                <a:stretch>
                  <a:fillRect/>
                </a:stretch>
              </a:blipFill>
              <a:ln w="9525">
                <a:noFill/>
                <a:miter lim="800000"/>
                <a:headEnd/>
                <a:tailEnd/>
              </a:ln>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 xmlns:p14="http://schemas.microsoft.com/office/powerpoint/2010/main" val="2067057851"/>
              </p:ext>
            </p:extLst>
          </p:nvPr>
        </p:nvGraphicFramePr>
        <p:xfrm>
          <a:off x="6762750" y="4038600"/>
          <a:ext cx="2152650" cy="685800"/>
        </p:xfrm>
        <a:graphic>
          <a:graphicData uri="http://schemas.openxmlformats.org/presentationml/2006/ole">
            <p:oleObj spid="_x0000_s13326" name="Equation" r:id="rId6" imgW="1434960" imgH="457200" progId="Equation.3">
              <p:embed/>
            </p:oleObj>
          </a:graphicData>
        </a:graphic>
      </p:graphicFrame>
    </p:spTree>
    <p:extLst>
      <p:ext uri="{BB962C8B-B14F-4D97-AF65-F5344CB8AC3E}">
        <p14:creationId xmlns="" xmlns:p14="http://schemas.microsoft.com/office/powerpoint/2010/main" val="22999336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of Liability/Endorsement</a:t>
            </a:r>
            <a:endParaRPr lang="en-US" dirty="0"/>
          </a:p>
        </p:txBody>
      </p:sp>
      <p:sp>
        <p:nvSpPr>
          <p:cNvPr id="6" name="Content Placeholder 5"/>
          <p:cNvSpPr>
            <a:spLocks noGrp="1"/>
          </p:cNvSpPr>
          <p:nvPr>
            <p:ph idx="1"/>
          </p:nvPr>
        </p:nvSpPr>
        <p:spPr>
          <a:xfrm>
            <a:off x="558800" y="1341180"/>
            <a:ext cx="8229600" cy="4525963"/>
          </a:xfrm>
        </p:spPr>
        <p:txBody>
          <a:bodyPr>
            <a:normAutofit fontScale="77500" lnSpcReduction="20000"/>
          </a:bodyPr>
          <a:lstStyle/>
          <a:p>
            <a:pPr marL="0" indent="0">
              <a:buNone/>
            </a:pPr>
            <a:r>
              <a:rPr lang="en-US" dirty="0"/>
              <a:t>This </a:t>
            </a:r>
            <a:r>
              <a:rPr lang="en-US" dirty="0" smtClean="0"/>
              <a:t>work is </a:t>
            </a:r>
            <a:r>
              <a:rPr lang="en-US" dirty="0"/>
              <a:t>made available by an agency of the United States Government. Neither the United States Government, the Department of Energy, the National Energy Technology Laboratory, nor any of their employees, makes any warranty, express or implied, including warranties of merchantability and fitness for a particular purpose, or assumes any legal liability or responsibility for the accuracy, completeness, or usefulness of any information, apparatus, product, or process disclosed, or represents that its use would not infringe privately owned rights.</a:t>
            </a:r>
          </a:p>
          <a:p>
            <a:pPr marL="0" indent="0">
              <a:buNone/>
            </a:pPr>
            <a:r>
              <a:rPr lang="en-US" dirty="0" smtClean="0"/>
              <a:t>Reference </a:t>
            </a:r>
            <a:r>
              <a:rPr lang="en-US" dirty="0"/>
              <a:t>herein to any specific commercial product, process, or service by trade name, trademark, manufacturer, or otherwise, does not necessarily constitute or imply its endorsement, recommendation, or favor by the United States Government, the Department of Energy, or the National Energy Technology Laboratory. The views and opinions of authors expressed herein do not necessarily state or reflect those of the United States Government, the Department of Energy, or the National Energy Technology Laboratory, and shall not be used for advertising or product endorsement purposes.</a:t>
            </a:r>
          </a:p>
          <a:p>
            <a:pPr marL="0" indent="0">
              <a:buNone/>
            </a:pPr>
            <a:endParaRPr lang="en-US" dirty="0" smtClean="0"/>
          </a:p>
          <a:p>
            <a:endParaRPr lang="en-US" dirty="0"/>
          </a:p>
          <a:p>
            <a:endParaRPr lang="en-US" dirty="0"/>
          </a:p>
        </p:txBody>
      </p:sp>
    </p:spTree>
    <p:extLst>
      <p:ext uri="{BB962C8B-B14F-4D97-AF65-F5344CB8AC3E}">
        <p14:creationId xmlns="" xmlns:p14="http://schemas.microsoft.com/office/powerpoint/2010/main" val="36833638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Tree>
    <p:extLst>
      <p:ext uri="{BB962C8B-B14F-4D97-AF65-F5344CB8AC3E}">
        <p14:creationId xmlns="" xmlns:p14="http://schemas.microsoft.com/office/powerpoint/2010/main" val="38153971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568425" y="14950"/>
            <a:ext cx="4810569" cy="48577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2600" i="0" kern="0" dirty="0" smtClean="0">
                <a:solidFill>
                  <a:srgbClr val="FF0000"/>
                </a:solidFill>
                <a:latin typeface="+mn-lt"/>
                <a:cs typeface="+mn-cs"/>
              </a:rPr>
              <a:t>Dimensionless number used</a:t>
            </a:r>
          </a:p>
        </p:txBody>
      </p:sp>
      <mc:AlternateContent xmlns:mc="http://schemas.openxmlformats.org/markup-compatibility/2006">
        <mc:Choice xmlns="" xmlns:a14="http://schemas.microsoft.com/office/drawing/2010/main" Requires="a14">
          <p:sp>
            <p:nvSpPr>
              <p:cNvPr id="3" name="TextBox 2"/>
              <p:cNvSpPr txBox="1"/>
              <p:nvPr/>
            </p:nvSpPr>
            <p:spPr bwMode="auto">
              <a:xfrm>
                <a:off x="923924" y="800100"/>
                <a:ext cx="7553326" cy="5181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indent="-342900">
                  <a:spcBef>
                    <a:spcPts val="0"/>
                  </a:spcBef>
                  <a:buFont typeface="Wingdings" pitchFamily="2" charset="2"/>
                  <a:buChar char="Ø"/>
                </a:pPr>
                <a:r>
                  <a:rPr lang="en-US" sz="2000" i="0" kern="0" dirty="0">
                    <a:solidFill>
                      <a:srgbClr val="0000CC"/>
                    </a:solidFill>
                    <a:latin typeface="+mn-lt"/>
                    <a:cs typeface="+mn-cs"/>
                  </a:rPr>
                  <a:t>Thickness</a:t>
                </a:r>
                <a:r>
                  <a:rPr lang="en-US" sz="2000" i="0" kern="0" dirty="0" smtClean="0">
                    <a:solidFill>
                      <a:schemeClr val="tx1"/>
                    </a:solidFill>
                    <a:latin typeface="+mn-lt"/>
                    <a:cs typeface="+mn-cs"/>
                  </a:rPr>
                  <a:t> of the liquid film over the plate (</a:t>
                </a:r>
                <a:r>
                  <a:rPr lang="en-US" sz="2000" i="0" kern="0" dirty="0">
                    <a:solidFill>
                      <a:schemeClr val="tx1"/>
                    </a:solidFill>
                    <a:sym typeface="Symbol"/>
                  </a:rPr>
                  <a:t></a:t>
                </a:r>
                <a:r>
                  <a:rPr lang="en-US" sz="2000" i="0" kern="0" baseline="-25000" dirty="0">
                    <a:solidFill>
                      <a:schemeClr val="tx1"/>
                    </a:solidFill>
                    <a:sym typeface="Symbol"/>
                  </a:rPr>
                  <a:t>N</a:t>
                </a:r>
                <a:r>
                  <a:rPr lang="en-US" sz="2000" i="0" kern="0" dirty="0" smtClean="0">
                    <a:solidFill>
                      <a:schemeClr val="tx1"/>
                    </a:solidFill>
                    <a:latin typeface="+mn-lt"/>
                    <a:cs typeface="+mn-cs"/>
                  </a:rPr>
                  <a:t>):</a:t>
                </a:r>
              </a:p>
              <a:p>
                <a:pPr marL="342900" indent="-342900">
                  <a:spcBef>
                    <a:spcPts val="0"/>
                  </a:spcBef>
                  <a:buFont typeface="Wingdings" pitchFamily="2" charset="2"/>
                  <a:buChar char="Ø"/>
                </a:pPr>
                <a:endParaRPr lang="en-US" sz="2000" i="0" kern="0" baseline="-25000" dirty="0">
                  <a:solidFill>
                    <a:schemeClr val="tx1"/>
                  </a:solidFill>
                  <a:latin typeface="+mn-lt"/>
                  <a:cs typeface="+mn-cs"/>
                </a:endParaRPr>
              </a:p>
              <a:p>
                <a:pPr marL="342900" indent="-342900">
                  <a:spcBef>
                    <a:spcPts val="0"/>
                  </a:spcBef>
                  <a:buFont typeface="Wingdings" pitchFamily="2" charset="2"/>
                  <a:buChar char="Ø"/>
                </a:pPr>
                <a:endParaRPr lang="en-US" sz="2000" i="0" kern="0" baseline="-25000" dirty="0" smtClean="0">
                  <a:solidFill>
                    <a:schemeClr val="tx1"/>
                  </a:solidFill>
                  <a:latin typeface="+mn-lt"/>
                  <a:cs typeface="+mn-cs"/>
                </a:endParaRPr>
              </a:p>
              <a:p>
                <a:pPr lvl="8"/>
                <a:r>
                  <a:rPr lang="en-US" sz="2000" i="0" kern="0" dirty="0" smtClean="0">
                    <a:solidFill>
                      <a:schemeClr val="tx1"/>
                    </a:solidFill>
                    <a:latin typeface="+mn-lt"/>
                    <a:cs typeface="+mn-cs"/>
                  </a:rPr>
                  <a:t>		</a:t>
                </a:r>
                <a:r>
                  <a:rPr lang="en-US" sz="2000" i="0" kern="0" dirty="0" smtClean="0">
                    <a:solidFill>
                      <a:srgbClr val="FF0000"/>
                    </a:solidFill>
                    <a:latin typeface="+mn-lt"/>
                    <a:cs typeface="+mn-cs"/>
                  </a:rPr>
                  <a:t>(</a:t>
                </a:r>
                <a:r>
                  <a:rPr lang="en-US" sz="2000" i="0" kern="0" dirty="0" err="1">
                    <a:solidFill>
                      <a:srgbClr val="FF0000"/>
                    </a:solidFill>
                    <a:latin typeface="+mn-lt"/>
                    <a:cs typeface="+mn-cs"/>
                  </a:rPr>
                  <a:t>Nusselt</a:t>
                </a:r>
                <a:r>
                  <a:rPr lang="en-US" sz="2000" i="0" kern="0" dirty="0">
                    <a:solidFill>
                      <a:srgbClr val="FF0000"/>
                    </a:solidFill>
                    <a:latin typeface="+mn-lt"/>
                    <a:cs typeface="+mn-cs"/>
                  </a:rPr>
                  <a:t> theory)</a:t>
                </a:r>
              </a:p>
              <a:p>
                <a:pPr marL="342900" indent="-342900">
                  <a:spcBef>
                    <a:spcPts val="0"/>
                  </a:spcBef>
                  <a:buFont typeface="Wingdings" pitchFamily="2" charset="2"/>
                  <a:buChar char="Ø"/>
                </a:pPr>
                <a:endParaRPr lang="en-US" sz="2000" i="0" kern="0" baseline="-25000" dirty="0" smtClean="0">
                  <a:solidFill>
                    <a:schemeClr val="tx1"/>
                  </a:solidFill>
                  <a:latin typeface="+mn-lt"/>
                  <a:cs typeface="+mn-cs"/>
                </a:endParaRPr>
              </a:p>
              <a:p>
                <a:pPr marL="342900" indent="-342900">
                  <a:spcBef>
                    <a:spcPts val="0"/>
                  </a:spcBef>
                  <a:buFont typeface="Wingdings" pitchFamily="2" charset="2"/>
                  <a:buChar char="Ø"/>
                </a:pPr>
                <a:endParaRPr lang="en-US" sz="2000" i="0" kern="0" baseline="-25000" dirty="0">
                  <a:solidFill>
                    <a:schemeClr val="tx1"/>
                  </a:solidFill>
                  <a:latin typeface="+mn-lt"/>
                  <a:cs typeface="+mn-cs"/>
                </a:endParaRPr>
              </a:p>
              <a:p>
                <a:pPr marL="342900" indent="-342900">
                  <a:spcBef>
                    <a:spcPts val="0"/>
                  </a:spcBef>
                  <a:buFont typeface="Wingdings" pitchFamily="2" charset="2"/>
                  <a:buChar char="Ø"/>
                </a:pPr>
                <a:endParaRPr lang="en-US" sz="2000" i="0" kern="0" baseline="-25000" dirty="0">
                  <a:solidFill>
                    <a:schemeClr val="tx1"/>
                  </a:solidFill>
                  <a:latin typeface="+mn-lt"/>
                  <a:cs typeface="+mn-cs"/>
                </a:endParaRPr>
              </a:p>
              <a:p>
                <a:pPr marL="342900" indent="-342900">
                  <a:spcBef>
                    <a:spcPts val="0"/>
                  </a:spcBef>
                  <a:buFont typeface="Wingdings" pitchFamily="2" charset="2"/>
                  <a:buChar char="Ø"/>
                </a:pPr>
                <a:r>
                  <a:rPr lang="en-US" sz="2000" i="0" kern="0" dirty="0" smtClean="0">
                    <a:solidFill>
                      <a:schemeClr val="tx1"/>
                    </a:solidFill>
                    <a:latin typeface="+mn-lt"/>
                    <a:cs typeface="+mn-cs"/>
                  </a:rPr>
                  <a:t>Space averaged </a:t>
                </a:r>
                <a:r>
                  <a:rPr lang="en-US" sz="2000" i="0" kern="0" dirty="0" smtClean="0">
                    <a:solidFill>
                      <a:srgbClr val="0000CC"/>
                    </a:solidFill>
                    <a:latin typeface="+mn-lt"/>
                    <a:cs typeface="+mn-cs"/>
                  </a:rPr>
                  <a:t>velocity of liquid film </a:t>
                </a:r>
                <a:r>
                  <a:rPr lang="en-US" sz="2000" i="0" kern="0" dirty="0" smtClean="0">
                    <a:solidFill>
                      <a:schemeClr val="tx1"/>
                    </a:solidFill>
                    <a:latin typeface="+mn-lt"/>
                    <a:cs typeface="+mn-cs"/>
                  </a:rPr>
                  <a:t>(</a:t>
                </a:r>
                <a:r>
                  <a:rPr lang="en-US" sz="2000" kern="0" dirty="0" err="1" smtClean="0">
                    <a:solidFill>
                      <a:schemeClr val="tx1"/>
                    </a:solidFill>
                    <a:latin typeface="Times New Roman" pitchFamily="18" charset="0"/>
                    <a:cs typeface="Times New Roman" pitchFamily="18" charset="0"/>
                  </a:rPr>
                  <a:t>V</a:t>
                </a:r>
                <a:r>
                  <a:rPr lang="en-US" sz="2000" kern="0" baseline="-25000" dirty="0" err="1" smtClean="0">
                    <a:solidFill>
                      <a:schemeClr val="tx1"/>
                    </a:solidFill>
                    <a:latin typeface="Times New Roman" pitchFamily="18" charset="0"/>
                    <a:cs typeface="Times New Roman" pitchFamily="18" charset="0"/>
                  </a:rPr>
                  <a:t>lN</a:t>
                </a:r>
                <a:r>
                  <a:rPr lang="en-US" sz="2000" i="0" kern="0" dirty="0" smtClean="0">
                    <a:solidFill>
                      <a:schemeClr val="tx1"/>
                    </a:solidFill>
                    <a:latin typeface="+mn-lt"/>
                    <a:cs typeface="+mn-cs"/>
                  </a:rPr>
                  <a:t>):</a:t>
                </a:r>
              </a:p>
              <a:p>
                <a:pPr marL="342900" indent="-342900">
                  <a:spcBef>
                    <a:spcPts val="0"/>
                  </a:spcBef>
                  <a:buFont typeface="Wingdings" pitchFamily="2" charset="2"/>
                  <a:buChar char="Ø"/>
                </a:pPr>
                <a:endParaRPr lang="en-US" sz="2000" i="0" kern="0" dirty="0">
                  <a:solidFill>
                    <a:schemeClr val="tx1"/>
                  </a:solidFill>
                  <a:latin typeface="+mn-lt"/>
                  <a:cs typeface="+mn-cs"/>
                </a:endParaRPr>
              </a:p>
              <a:p>
                <a:pPr marL="342900" indent="-342900">
                  <a:spcBef>
                    <a:spcPts val="0"/>
                  </a:spcBef>
                  <a:buFont typeface="Wingdings" pitchFamily="2" charset="2"/>
                  <a:buChar char="Ø"/>
                </a:pPr>
                <a:endParaRPr lang="en-US" sz="2000" i="0" kern="0" dirty="0" smtClean="0">
                  <a:solidFill>
                    <a:schemeClr val="tx1"/>
                  </a:solidFill>
                  <a:latin typeface="+mn-lt"/>
                  <a:cs typeface="+mn-cs"/>
                </a:endParaRPr>
              </a:p>
              <a:p>
                <a:pPr marL="342900" indent="-342900">
                  <a:spcBef>
                    <a:spcPts val="0"/>
                  </a:spcBef>
                  <a:buFont typeface="Wingdings" pitchFamily="2" charset="2"/>
                  <a:buChar char="Ø"/>
                </a:pPr>
                <a:r>
                  <a:rPr lang="en-US" sz="2000" i="0" kern="0" dirty="0" smtClean="0">
                    <a:solidFill>
                      <a:srgbClr val="0000CC"/>
                    </a:solidFill>
                    <a:latin typeface="+mn-lt"/>
                    <a:cs typeface="+mn-cs"/>
                  </a:rPr>
                  <a:t>Weber Number</a:t>
                </a:r>
                <a:r>
                  <a:rPr lang="en-US" sz="2000" i="0" kern="0" dirty="0" smtClean="0">
                    <a:solidFill>
                      <a:schemeClr val="tx1"/>
                    </a:solidFill>
                    <a:latin typeface="+mn-lt"/>
                    <a:cs typeface="+mn-cs"/>
                  </a:rPr>
                  <a:t>: ratio of inertia to surface tension force.</a:t>
                </a:r>
              </a:p>
              <a:p>
                <a:pPr marL="342900" indent="-342900">
                  <a:spcBef>
                    <a:spcPts val="0"/>
                  </a:spcBef>
                  <a:buFont typeface="Wingdings" pitchFamily="2" charset="2"/>
                  <a:buChar char="Ø"/>
                </a:pPr>
                <a:endParaRPr lang="en-US" sz="2000" i="0" kern="0" dirty="0">
                  <a:solidFill>
                    <a:schemeClr val="tx1"/>
                  </a:solidFill>
                  <a:latin typeface="+mn-lt"/>
                  <a:cs typeface="+mn-cs"/>
                </a:endParaRPr>
              </a:p>
              <a:p>
                <a:pPr marL="342900" indent="-342900">
                  <a:spcBef>
                    <a:spcPts val="0"/>
                  </a:spcBef>
                  <a:buFont typeface="Wingdings" pitchFamily="2" charset="2"/>
                  <a:buChar char="Ø"/>
                </a:pPr>
                <a:endParaRPr lang="en-US" sz="2000" i="0" kern="0" dirty="0" smtClean="0">
                  <a:solidFill>
                    <a:schemeClr val="tx1"/>
                  </a:solidFill>
                  <a:latin typeface="+mn-lt"/>
                  <a:cs typeface="+mn-cs"/>
                </a:endParaRPr>
              </a:p>
              <a:p>
                <a:pPr marL="342900" indent="-342900">
                  <a:spcBef>
                    <a:spcPts val="0"/>
                  </a:spcBef>
                  <a:buFont typeface="Wingdings" pitchFamily="2" charset="2"/>
                  <a:buChar char="Ø"/>
                </a:pPr>
                <a:endParaRPr lang="en-US" sz="2000" i="0" kern="0" dirty="0">
                  <a:solidFill>
                    <a:schemeClr val="tx1"/>
                  </a:solidFill>
                  <a:latin typeface="+mn-lt"/>
                  <a:cs typeface="+mn-cs"/>
                </a:endParaRPr>
              </a:p>
              <a:p>
                <a:pPr indent="509588">
                  <a:spcBef>
                    <a:spcPts val="0"/>
                  </a:spcBef>
                </a:pPr>
                <a:r>
                  <a:rPr lang="en-US" sz="2000" i="0" kern="0" dirty="0" smtClean="0">
                    <a:solidFill>
                      <a:srgbClr val="0000CC"/>
                    </a:solidFill>
                    <a:latin typeface="+mn-lt"/>
                    <a:cs typeface="+mn-cs"/>
                    <a:sym typeface="Symbol"/>
                  </a:rPr>
                  <a:t></a:t>
                </a:r>
                <a:r>
                  <a:rPr lang="en-US" sz="2000" i="0" kern="0" dirty="0" smtClean="0">
                    <a:solidFill>
                      <a:schemeClr val="tx1"/>
                    </a:solidFill>
                    <a:latin typeface="+mn-lt"/>
                    <a:cs typeface="+mn-cs"/>
                    <a:sym typeface="Symbol"/>
                  </a:rPr>
                  <a:t>: viscosity, : density, </a:t>
                </a:r>
                <a:r>
                  <a:rPr lang="en-US" sz="2000" i="0" kern="0" dirty="0" smtClean="0">
                    <a:solidFill>
                      <a:srgbClr val="0000CC"/>
                    </a:solidFill>
                    <a:sym typeface="Symbol"/>
                  </a:rPr>
                  <a:t></a:t>
                </a:r>
                <a:r>
                  <a:rPr lang="en-US" sz="2000" i="0" kern="0" dirty="0">
                    <a:solidFill>
                      <a:schemeClr val="tx1"/>
                    </a:solidFill>
                    <a:sym typeface="Symbol"/>
                  </a:rPr>
                  <a:t>: surface tension of liquid</a:t>
                </a:r>
                <a:r>
                  <a:rPr lang="en-US" sz="2000" i="0" kern="0" dirty="0" smtClean="0">
                    <a:solidFill>
                      <a:schemeClr val="tx1"/>
                    </a:solidFill>
                    <a:sym typeface="Symbol"/>
                  </a:rPr>
                  <a:t>,</a:t>
                </a:r>
                <a:endParaRPr lang="en-US" sz="2000" i="0" kern="0" dirty="0" smtClean="0">
                  <a:solidFill>
                    <a:schemeClr val="tx1"/>
                  </a:solidFill>
                  <a:latin typeface="+mn-lt"/>
                  <a:cs typeface="+mn-cs"/>
                </a:endParaRPr>
              </a:p>
              <a:p>
                <a:pPr indent="509588">
                  <a:spcBef>
                    <a:spcPts val="0"/>
                  </a:spcBef>
                </a:pPr>
                <a:r>
                  <a:rPr lang="en-US" sz="2000" i="0" kern="0" dirty="0" smtClean="0">
                    <a:solidFill>
                      <a:schemeClr val="tx1"/>
                    </a:solidFill>
                    <a:latin typeface="+mn-lt"/>
                    <a:cs typeface="+mn-cs"/>
                  </a:rPr>
                  <a:t>Subscripts</a:t>
                </a:r>
                <a:r>
                  <a:rPr lang="en-US" sz="2000" i="0" kern="0" dirty="0" smtClean="0">
                    <a:solidFill>
                      <a:srgbClr val="0000CC"/>
                    </a:solidFill>
                    <a:latin typeface="+mn-lt"/>
                    <a:cs typeface="+mn-cs"/>
                  </a:rPr>
                  <a:t> </a:t>
                </a:r>
                <a:r>
                  <a:rPr lang="en-US" sz="2000" kern="0" dirty="0" smtClean="0">
                    <a:solidFill>
                      <a:srgbClr val="0000CC"/>
                    </a:solidFill>
                    <a:latin typeface="Times New Roman" pitchFamily="18" charset="0"/>
                    <a:cs typeface="Times New Roman" pitchFamily="18" charset="0"/>
                  </a:rPr>
                  <a:t>l</a:t>
                </a:r>
                <a:r>
                  <a:rPr lang="en-US" sz="2000" i="0" kern="0" dirty="0" smtClean="0">
                    <a:solidFill>
                      <a:srgbClr val="0000CC"/>
                    </a:solidFill>
                    <a:latin typeface="+mn-lt"/>
                    <a:cs typeface="+mn-cs"/>
                  </a:rPr>
                  <a:t> </a:t>
                </a:r>
                <a:r>
                  <a:rPr lang="en-US" sz="2000" i="0" kern="0" dirty="0" smtClean="0">
                    <a:solidFill>
                      <a:schemeClr val="tx1"/>
                    </a:solidFill>
                    <a:latin typeface="+mn-lt"/>
                    <a:cs typeface="+mn-cs"/>
                  </a:rPr>
                  <a:t>and </a:t>
                </a:r>
                <a:r>
                  <a:rPr lang="en-US" sz="2000" kern="0" dirty="0" smtClean="0">
                    <a:solidFill>
                      <a:srgbClr val="0000CC"/>
                    </a:solidFill>
                    <a:latin typeface="Times New Roman" pitchFamily="18" charset="0"/>
                    <a:cs typeface="Times New Roman" pitchFamily="18" charset="0"/>
                  </a:rPr>
                  <a:t>g</a:t>
                </a:r>
                <a:r>
                  <a:rPr lang="en-US" sz="2000" kern="0" dirty="0" smtClean="0">
                    <a:solidFill>
                      <a:schemeClr val="tx1"/>
                    </a:solidFill>
                    <a:latin typeface="Times New Roman" pitchFamily="18" charset="0"/>
                    <a:cs typeface="Times New Roman" pitchFamily="18" charset="0"/>
                  </a:rPr>
                  <a:t>: </a:t>
                </a:r>
                <a:r>
                  <a:rPr lang="en-US" sz="2000" i="0" kern="0" dirty="0" smtClean="0">
                    <a:solidFill>
                      <a:schemeClr val="tx1"/>
                    </a:solidFill>
                    <a:latin typeface="+mn-lt"/>
                    <a:cs typeface="+mn-cs"/>
                  </a:rPr>
                  <a:t>liquid and gas respectively </a:t>
                </a:r>
              </a:p>
              <a:p>
                <a:pPr indent="509588">
                  <a:spcBef>
                    <a:spcPts val="0"/>
                  </a:spcBef>
                </a:pPr>
                <a:endParaRPr lang="en-US" sz="2000" i="0" kern="0" dirty="0" smtClean="0">
                  <a:solidFill>
                    <a:schemeClr val="tx1"/>
                  </a:solidFill>
                  <a:latin typeface="+mn-lt"/>
                  <a:cs typeface="+mn-cs"/>
                </a:endParaRPr>
              </a:p>
              <a:p>
                <a:pPr indent="509588">
                  <a:spcBef>
                    <a:spcPts val="0"/>
                  </a:spcBef>
                </a:pPr>
                <a:r>
                  <a:rPr lang="en-US" sz="2000" i="0" kern="0" dirty="0" smtClean="0">
                    <a:solidFill>
                      <a:schemeClr val="tx1"/>
                    </a:solidFill>
                    <a:latin typeface="+mn-lt"/>
                    <a:cs typeface="+mn-cs"/>
                  </a:rPr>
                  <a:t>For a fixed We keeping flow rate and density constant</a:t>
                </a:r>
              </a:p>
              <a:p>
                <a:pPr indent="509588">
                  <a:spcBef>
                    <a:spcPts val="0"/>
                  </a:spcBef>
                </a:pPr>
                <a14:m>
                  <m:oMathPara xmlns:m="http://schemas.openxmlformats.org/officeDocument/2006/math">
                    <m:oMathParaPr>
                      <m:jc m:val="centerGroup"/>
                    </m:oMathParaPr>
                    <m:oMath xmlns:m="http://schemas.openxmlformats.org/officeDocument/2006/math">
                      <m:r>
                        <a:rPr lang="en-US" sz="2000" kern="0">
                          <a:solidFill>
                            <a:srgbClr val="0000CC"/>
                          </a:solidFill>
                          <a:latin typeface="Cambria Math"/>
                          <a:ea typeface="Cambria Math"/>
                          <a:sym typeface="Symbol"/>
                        </a:rPr>
                        <m:t>𝜎</m:t>
                      </m:r>
                      <m:r>
                        <a:rPr lang="en-US" sz="2000" kern="0">
                          <a:solidFill>
                            <a:srgbClr val="0000CC"/>
                          </a:solidFill>
                          <a:latin typeface="Cambria Math"/>
                          <a:sym typeface="Symbol"/>
                        </a:rPr>
                        <m:t>=</m:t>
                      </m:r>
                      <m:sSup>
                        <m:sSupPr>
                          <m:ctrlPr>
                            <a:rPr lang="en-US" sz="2000" i="1" kern="0">
                              <a:solidFill>
                                <a:srgbClr val="0000CC"/>
                              </a:solidFill>
                              <a:latin typeface="Cambria Math"/>
                              <a:sym typeface="Symbol"/>
                            </a:rPr>
                          </m:ctrlPr>
                        </m:sSupPr>
                        <m:e>
                          <m:r>
                            <a:rPr lang="en-US" sz="2000" kern="0">
                              <a:solidFill>
                                <a:srgbClr val="0000CC"/>
                              </a:solidFill>
                              <a:latin typeface="Cambria Math"/>
                              <a:sym typeface="Symbol"/>
                            </a:rPr>
                            <m:t>1/</m:t>
                          </m:r>
                          <m:r>
                            <a:rPr lang="en-US" sz="2000" kern="0">
                              <a:solidFill>
                                <a:srgbClr val="0000CC"/>
                              </a:solidFill>
                              <a:latin typeface="Cambria Math"/>
                              <a:ea typeface="Cambria Math"/>
                              <a:sym typeface="Symbol"/>
                            </a:rPr>
                            <m:t>𝜇</m:t>
                          </m:r>
                        </m:e>
                        <m:sup>
                          <m:r>
                            <a:rPr lang="en-US" sz="2000" kern="0">
                              <a:solidFill>
                                <a:srgbClr val="0000CC"/>
                              </a:solidFill>
                              <a:latin typeface="Cambria Math"/>
                              <a:sym typeface="Symbol"/>
                            </a:rPr>
                            <m:t>1/3</m:t>
                          </m:r>
                        </m:sup>
                      </m:sSup>
                    </m:oMath>
                  </m:oMathPara>
                </a14:m>
                <a:endParaRPr lang="en-US" sz="2000" i="0" kern="0" dirty="0" smtClean="0">
                  <a:solidFill>
                    <a:schemeClr val="tx1"/>
                  </a:solidFill>
                  <a:latin typeface="+mn-lt"/>
                  <a:cs typeface="+mn-cs"/>
                </a:endParaRPr>
              </a:p>
              <a:p>
                <a:pPr marL="342900" indent="-342900">
                  <a:spcBef>
                    <a:spcPts val="0"/>
                  </a:spcBef>
                  <a:buFont typeface="Wingdings" pitchFamily="2" charset="2"/>
                  <a:buChar char="Ø"/>
                </a:pPr>
                <a:endParaRPr lang="en-US" sz="2000" i="0" kern="0" dirty="0">
                  <a:solidFill>
                    <a:schemeClr val="tx1"/>
                  </a:solidFill>
                  <a:latin typeface="+mn-lt"/>
                  <a:cs typeface="+mn-cs"/>
                </a:endParaRPr>
              </a:p>
              <a:p>
                <a:pPr>
                  <a:spcBef>
                    <a:spcPts val="0"/>
                  </a:spcBef>
                </a:pPr>
                <a:endParaRPr lang="en-US" sz="2000" i="0" kern="0" baseline="-25000" dirty="0" smtClean="0">
                  <a:solidFill>
                    <a:schemeClr val="tx1"/>
                  </a:solidFill>
                  <a:latin typeface="+mn-lt"/>
                  <a:cs typeface="+mn-cs"/>
                </a:endParaRPr>
              </a:p>
            </p:txBody>
          </p:sp>
        </mc:Choice>
        <mc:Fallback>
          <p:sp>
            <p:nvSpPr>
              <p:cNvPr id="3" name="TextBox 2"/>
              <p:cNvSpPr txBox="1">
                <a:spLocks noRot="1" noChangeAspect="1" noMove="1" noResize="1" noEditPoints="1" noAdjustHandles="1" noChangeArrowheads="1" noChangeShapeType="1" noTextEdit="1"/>
              </p:cNvSpPr>
              <p:nvPr/>
            </p:nvSpPr>
            <p:spPr bwMode="auto">
              <a:xfrm>
                <a:off x="923924" y="800100"/>
                <a:ext cx="7553326" cy="5181600"/>
              </a:xfrm>
              <a:prstGeom prst="rect">
                <a:avLst/>
              </a:prstGeom>
              <a:blipFill rotWithShape="1">
                <a:blip r:embed="rId4" cstate="print"/>
                <a:stretch>
                  <a:fillRect l="-726" t="-588" b="-5294"/>
                </a:stretch>
              </a:blipFill>
              <a:ln w="9525">
                <a:noFill/>
                <a:miter lim="800000"/>
                <a:headEnd/>
                <a:tailEnd/>
              </a:ln>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 xmlns:p14="http://schemas.microsoft.com/office/powerpoint/2010/main" val="1394532963"/>
              </p:ext>
            </p:extLst>
          </p:nvPr>
        </p:nvGraphicFramePr>
        <p:xfrm>
          <a:off x="3028950" y="1276350"/>
          <a:ext cx="2514240" cy="895320"/>
        </p:xfrm>
        <a:graphic>
          <a:graphicData uri="http://schemas.openxmlformats.org/presentationml/2006/ole">
            <p:oleObj spid="_x0000_s1235" name="Equation" r:id="rId5" imgW="1676160" imgH="596880" progId="Equation.3">
              <p:embed/>
            </p:oleObj>
          </a:graphicData>
        </a:graphic>
      </p:graphicFrame>
      <p:graphicFrame>
        <p:nvGraphicFramePr>
          <p:cNvPr id="5" name="Object 4"/>
          <p:cNvGraphicFramePr>
            <a:graphicFrameLocks noChangeAspect="1"/>
          </p:cNvGraphicFramePr>
          <p:nvPr>
            <p:extLst>
              <p:ext uri="{D42A27DB-BD31-4B8C-83A1-F6EECF244321}">
                <p14:modId xmlns="" xmlns:p14="http://schemas.microsoft.com/office/powerpoint/2010/main" val="3580704539"/>
              </p:ext>
            </p:extLst>
          </p:nvPr>
        </p:nvGraphicFramePr>
        <p:xfrm>
          <a:off x="3515025" y="2838450"/>
          <a:ext cx="1066500" cy="647460"/>
        </p:xfrm>
        <a:graphic>
          <a:graphicData uri="http://schemas.openxmlformats.org/presentationml/2006/ole">
            <p:oleObj spid="_x0000_s1236" name="Equation" r:id="rId6" imgW="711000" imgH="43164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2877025454"/>
              </p:ext>
            </p:extLst>
          </p:nvPr>
        </p:nvGraphicFramePr>
        <p:xfrm>
          <a:off x="2457450" y="3714750"/>
          <a:ext cx="3505200" cy="762000"/>
        </p:xfrm>
        <a:graphic>
          <a:graphicData uri="http://schemas.openxmlformats.org/presentationml/2006/ole">
            <p:oleObj spid="_x0000_s1237" name="Equation" r:id="rId7" imgW="2336760" imgH="507960" progId="Equation.3">
              <p:embed/>
            </p:oleObj>
          </a:graphicData>
        </a:graphic>
      </p:graphicFrame>
    </p:spTree>
    <p:extLst>
      <p:ext uri="{BB962C8B-B14F-4D97-AF65-F5344CB8AC3E}">
        <p14:creationId xmlns="" xmlns:p14="http://schemas.microsoft.com/office/powerpoint/2010/main" val="10436897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59489" y="0"/>
            <a:ext cx="8771860" cy="60605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3000" i="0" kern="0" dirty="0" smtClean="0">
                <a:solidFill>
                  <a:srgbClr val="000099"/>
                </a:solidFill>
              </a:rPr>
              <a:t>Implementation for Gas-Liquid Interfacial Force</a:t>
            </a:r>
            <a:endParaRPr lang="en-US" sz="3000" i="0" kern="0" dirty="0">
              <a:solidFill>
                <a:srgbClr val="000099"/>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bwMode="auto">
          <a:xfrm>
            <a:off x="414670" y="606056"/>
            <a:ext cx="8176437" cy="13290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indent="-342900">
              <a:spcBef>
                <a:spcPts val="0"/>
              </a:spcBef>
              <a:buFont typeface="Courier New" panose="02070309020205020404" pitchFamily="49" charset="0"/>
              <a:buChar char="o"/>
            </a:pPr>
            <a:r>
              <a:rPr lang="en-US" sz="2000" i="0" kern="0" dirty="0" smtClean="0">
                <a:solidFill>
                  <a:schemeClr val="tx1"/>
                </a:solidFill>
                <a:latin typeface="Calibri" panose="020F0502020204030204" pitchFamily="34" charset="0"/>
                <a:cs typeface="+mn-cs"/>
              </a:rPr>
              <a:t>Continuum Surface Force </a:t>
            </a:r>
            <a:r>
              <a:rPr lang="en-US" sz="2000" i="0" kern="0" dirty="0">
                <a:solidFill>
                  <a:schemeClr val="tx1"/>
                </a:solidFill>
                <a:latin typeface="Calibri" panose="020F0502020204030204" pitchFamily="34" charset="0"/>
                <a:cs typeface="+mn-cs"/>
              </a:rPr>
              <a:t>Model </a:t>
            </a:r>
            <a:r>
              <a:rPr lang="en-US" sz="1600" i="0" kern="0" dirty="0">
                <a:solidFill>
                  <a:schemeClr val="tx1"/>
                </a:solidFill>
                <a:latin typeface="Calibri" panose="020F0502020204030204" pitchFamily="34" charset="0"/>
                <a:cs typeface="+mn-cs"/>
              </a:rPr>
              <a:t>(</a:t>
            </a:r>
            <a:r>
              <a:rPr lang="en-US" sz="1600" i="0" kern="0" dirty="0" err="1" smtClean="0">
                <a:solidFill>
                  <a:schemeClr val="tx1"/>
                </a:solidFill>
                <a:latin typeface="Calibri" panose="020F0502020204030204" pitchFamily="34" charset="0"/>
                <a:cs typeface="+mn-cs"/>
              </a:rPr>
              <a:t>Brackbill</a:t>
            </a:r>
            <a:r>
              <a:rPr lang="en-US" sz="1600" i="0" kern="0" dirty="0" smtClean="0">
                <a:solidFill>
                  <a:schemeClr val="tx1"/>
                </a:solidFill>
                <a:latin typeface="Calibri" panose="020F0502020204030204" pitchFamily="34" charset="0"/>
                <a:cs typeface="+mn-cs"/>
              </a:rPr>
              <a:t> et al,  J. Com. </a:t>
            </a:r>
            <a:r>
              <a:rPr lang="en-US" sz="1600" i="0" kern="0" dirty="0" err="1" smtClean="0">
                <a:solidFill>
                  <a:schemeClr val="tx1"/>
                </a:solidFill>
                <a:latin typeface="Calibri" panose="020F0502020204030204" pitchFamily="34" charset="0"/>
                <a:cs typeface="+mn-cs"/>
              </a:rPr>
              <a:t>Phys</a:t>
            </a:r>
            <a:r>
              <a:rPr lang="en-US" sz="1600" i="0" kern="0" dirty="0">
                <a:solidFill>
                  <a:schemeClr val="tx1"/>
                </a:solidFill>
                <a:latin typeface="Calibri" panose="020F0502020204030204" pitchFamily="34" charset="0"/>
                <a:cs typeface="+mn-cs"/>
              </a:rPr>
              <a:t>, </a:t>
            </a:r>
            <a:r>
              <a:rPr lang="en-US" sz="1600" i="0" kern="0" dirty="0" smtClean="0">
                <a:solidFill>
                  <a:schemeClr val="tx1"/>
                </a:solidFill>
                <a:latin typeface="Calibri" panose="020F0502020204030204" pitchFamily="34" charset="0"/>
                <a:cs typeface="+mn-cs"/>
              </a:rPr>
              <a:t>1992)</a:t>
            </a:r>
          </a:p>
          <a:p>
            <a:pPr marL="742950" lvl="1" indent="-285750">
              <a:spcBef>
                <a:spcPts val="600"/>
              </a:spcBef>
              <a:buFont typeface="Courier New" panose="02070309020205020404" pitchFamily="49" charset="0"/>
              <a:buChar char="o"/>
            </a:pPr>
            <a:r>
              <a:rPr lang="en-US" sz="1600" i="0" dirty="0" smtClean="0">
                <a:latin typeface="Calibri" panose="020F0502020204030204" pitchFamily="34" charset="0"/>
              </a:rPr>
              <a:t>surface </a:t>
            </a:r>
            <a:r>
              <a:rPr lang="en-US" sz="1600" i="0" dirty="0">
                <a:latin typeface="Calibri" panose="020F0502020204030204" pitchFamily="34" charset="0"/>
              </a:rPr>
              <a:t>curvature is </a:t>
            </a:r>
            <a:r>
              <a:rPr lang="en-US" sz="1600" i="0" dirty="0" smtClean="0">
                <a:latin typeface="Calibri" panose="020F0502020204030204" pitchFamily="34" charset="0"/>
              </a:rPr>
              <a:t>computed from </a:t>
            </a:r>
            <a:r>
              <a:rPr lang="en-US" sz="1600" i="0" dirty="0">
                <a:latin typeface="Calibri" panose="020F0502020204030204" pitchFamily="34" charset="0"/>
              </a:rPr>
              <a:t>local gradients in the surface normal at the interface</a:t>
            </a:r>
            <a:r>
              <a:rPr lang="en-US" sz="1600" i="0" dirty="0" smtClean="0">
                <a:latin typeface="Calibri" panose="020F0502020204030204" pitchFamily="34" charset="0"/>
              </a:rPr>
              <a:t>.</a:t>
            </a:r>
          </a:p>
          <a:p>
            <a:pPr marL="742950" lvl="1" indent="-285750">
              <a:spcBef>
                <a:spcPts val="600"/>
              </a:spcBef>
              <a:buFont typeface="Courier New" panose="02070309020205020404" pitchFamily="49" charset="0"/>
              <a:buChar char="o"/>
            </a:pPr>
            <a:r>
              <a:rPr lang="en-US" sz="1600" b="1" i="0" kern="0" dirty="0" smtClean="0">
                <a:solidFill>
                  <a:schemeClr val="tx1"/>
                </a:solidFill>
                <a:latin typeface="Calibri" panose="020F0502020204030204" pitchFamily="34" charset="0"/>
                <a:cs typeface="+mn-cs"/>
              </a:rPr>
              <a:t>n </a:t>
            </a:r>
            <a:r>
              <a:rPr lang="en-US" sz="1600" i="0" kern="0" dirty="0" smtClean="0">
                <a:solidFill>
                  <a:schemeClr val="tx1"/>
                </a:solidFill>
                <a:latin typeface="Calibri" panose="020F0502020204030204" pitchFamily="34" charset="0"/>
                <a:cs typeface="+mn-cs"/>
              </a:rPr>
              <a:t>is </a:t>
            </a:r>
            <a:r>
              <a:rPr lang="en-US" sz="1600" i="0" kern="0" dirty="0">
                <a:solidFill>
                  <a:schemeClr val="tx1"/>
                </a:solidFill>
                <a:latin typeface="Calibri" panose="020F0502020204030204" pitchFamily="34" charset="0"/>
                <a:cs typeface="+mn-cs"/>
              </a:rPr>
              <a:t>the surface normal, </a:t>
            </a:r>
            <a:endParaRPr lang="en-US" sz="1600" i="0" kern="0" dirty="0" smtClean="0">
              <a:solidFill>
                <a:schemeClr val="tx1"/>
              </a:solidFill>
              <a:latin typeface="Calibri" panose="020F0502020204030204" pitchFamily="34" charset="0"/>
              <a:cs typeface="+mn-cs"/>
            </a:endParaRPr>
          </a:p>
          <a:p>
            <a:pPr marL="742950" lvl="1" indent="-285750">
              <a:spcBef>
                <a:spcPts val="600"/>
              </a:spcBef>
              <a:buFont typeface="Courier New" panose="02070309020205020404" pitchFamily="49" charset="0"/>
              <a:buChar char="o"/>
            </a:pPr>
            <a:r>
              <a:rPr lang="en-US" sz="1600" i="0" kern="0" dirty="0">
                <a:solidFill>
                  <a:schemeClr val="tx1"/>
                </a:solidFill>
                <a:latin typeface="Calibri" panose="020F0502020204030204" pitchFamily="34" charset="0"/>
                <a:cs typeface="+mn-cs"/>
              </a:rPr>
              <a:t>D</a:t>
            </a:r>
            <a:r>
              <a:rPr lang="en-US" sz="1600" i="0" kern="0" dirty="0" smtClean="0">
                <a:solidFill>
                  <a:schemeClr val="tx1"/>
                </a:solidFill>
                <a:latin typeface="Calibri" panose="020F0502020204030204" pitchFamily="34" charset="0"/>
                <a:cs typeface="+mn-cs"/>
              </a:rPr>
              <a:t>efined </a:t>
            </a:r>
            <a:r>
              <a:rPr lang="en-US" sz="1600" i="0" kern="0" dirty="0">
                <a:solidFill>
                  <a:schemeClr val="tx1"/>
                </a:solidFill>
                <a:latin typeface="Calibri" panose="020F0502020204030204" pitchFamily="34" charset="0"/>
                <a:cs typeface="+mn-cs"/>
              </a:rPr>
              <a:t>as </a:t>
            </a:r>
            <a:r>
              <a:rPr lang="en-US" sz="1600" i="0" kern="0" dirty="0" smtClean="0">
                <a:solidFill>
                  <a:schemeClr val="tx1"/>
                </a:solidFill>
                <a:latin typeface="Calibri" panose="020F0502020204030204" pitchFamily="34" charset="0"/>
                <a:cs typeface="+mn-cs"/>
              </a:rPr>
              <a:t>the gradient of  the </a:t>
            </a:r>
            <a:r>
              <a:rPr lang="en-US" sz="1600" i="0" kern="0" dirty="0">
                <a:solidFill>
                  <a:schemeClr val="tx1"/>
                </a:solidFill>
                <a:latin typeface="Calibri" panose="020F0502020204030204" pitchFamily="34" charset="0"/>
                <a:cs typeface="+mn-cs"/>
              </a:rPr>
              <a:t>volume fraction </a:t>
            </a:r>
            <a:r>
              <a:rPr lang="en-US" sz="1600" i="0" kern="0" dirty="0" smtClean="0">
                <a:solidFill>
                  <a:schemeClr val="tx1"/>
                </a:solidFill>
                <a:latin typeface="Calibri" panose="020F0502020204030204" pitchFamily="34" charset="0"/>
                <a:cs typeface="+mn-cs"/>
              </a:rPr>
              <a:t> </a:t>
            </a:r>
          </a:p>
          <a:p>
            <a:pPr marL="742950" lvl="1" indent="-285750">
              <a:spcBef>
                <a:spcPts val="600"/>
              </a:spcBef>
              <a:buFont typeface="Courier New" panose="02070309020205020404" pitchFamily="49" charset="0"/>
              <a:buChar char="o"/>
            </a:pPr>
            <a:r>
              <a:rPr lang="en-US" sz="1600" i="0" kern="0" dirty="0" smtClean="0">
                <a:solidFill>
                  <a:schemeClr val="tx1"/>
                </a:solidFill>
                <a:latin typeface="Calibri" panose="020F0502020204030204" pitchFamily="34" charset="0"/>
                <a:cs typeface="+mn-cs"/>
              </a:rPr>
              <a:t>Curvature is divergence of unit normal</a:t>
            </a:r>
          </a:p>
          <a:p>
            <a:pPr marL="742950" lvl="1" indent="-285750">
              <a:spcBef>
                <a:spcPts val="600"/>
              </a:spcBef>
              <a:buFont typeface="Courier New" panose="02070309020205020404" pitchFamily="49" charset="0"/>
              <a:buChar char="o"/>
            </a:pPr>
            <a:endParaRPr lang="en-US" sz="1600" i="0" kern="0" dirty="0">
              <a:solidFill>
                <a:schemeClr val="tx1"/>
              </a:solidFill>
              <a:latin typeface="Calibri" panose="020F0502020204030204" pitchFamily="34" charset="0"/>
              <a:cs typeface="+mn-cs"/>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 xmlns:p14="http://schemas.microsoft.com/office/powerpoint/2010/main" val="2803242359"/>
              </p:ext>
            </p:extLst>
          </p:nvPr>
        </p:nvGraphicFramePr>
        <p:xfrm>
          <a:off x="5202238" y="1909763"/>
          <a:ext cx="333375" cy="277812"/>
        </p:xfrm>
        <a:graphic>
          <a:graphicData uri="http://schemas.openxmlformats.org/presentationml/2006/ole">
            <p:oleObj spid="_x0000_s10347" name="Equation" r:id="rId3" imgW="330120" imgH="279360" progId="">
              <p:embed/>
            </p:oleObj>
          </a:graphicData>
        </a:graphic>
      </p:graphicFrame>
      <p:graphicFrame>
        <p:nvGraphicFramePr>
          <p:cNvPr id="9" name="Object 8"/>
          <p:cNvGraphicFramePr>
            <a:graphicFrameLocks noChangeAspect="1"/>
          </p:cNvGraphicFramePr>
          <p:nvPr>
            <p:extLst>
              <p:ext uri="{D42A27DB-BD31-4B8C-83A1-F6EECF244321}">
                <p14:modId xmlns="" xmlns:p14="http://schemas.microsoft.com/office/powerpoint/2010/main" val="1589746817"/>
              </p:ext>
            </p:extLst>
          </p:nvPr>
        </p:nvGraphicFramePr>
        <p:xfrm>
          <a:off x="2769633" y="2827300"/>
          <a:ext cx="654050" cy="214313"/>
        </p:xfrm>
        <a:graphic>
          <a:graphicData uri="http://schemas.openxmlformats.org/presentationml/2006/ole">
            <p:oleObj spid="_x0000_s10348" name="Equation" r:id="rId4" imgW="647640" imgH="215640" progId="">
              <p:embed/>
            </p:oleObj>
          </a:graphicData>
        </a:graphic>
      </p:graphicFrame>
      <p:graphicFrame>
        <p:nvGraphicFramePr>
          <p:cNvPr id="10" name="Object 9"/>
          <p:cNvGraphicFramePr>
            <a:graphicFrameLocks noChangeAspect="1"/>
          </p:cNvGraphicFramePr>
          <p:nvPr>
            <p:extLst>
              <p:ext uri="{D42A27DB-BD31-4B8C-83A1-F6EECF244321}">
                <p14:modId xmlns="" xmlns:p14="http://schemas.microsoft.com/office/powerpoint/2010/main" val="2523338157"/>
              </p:ext>
            </p:extLst>
          </p:nvPr>
        </p:nvGraphicFramePr>
        <p:xfrm>
          <a:off x="4029591" y="2787429"/>
          <a:ext cx="1758950" cy="301625"/>
        </p:xfrm>
        <a:graphic>
          <a:graphicData uri="http://schemas.openxmlformats.org/presentationml/2006/ole">
            <p:oleObj spid="_x0000_s10349" name="Equation" r:id="rId5" imgW="1739880" imgH="304560" progId="">
              <p:embed/>
            </p:oleObj>
          </a:graphicData>
        </a:graphic>
      </p:graphicFrame>
      <p:sp>
        <p:nvSpPr>
          <p:cNvPr id="11" name="TextBox 10"/>
          <p:cNvSpPr txBox="1"/>
          <p:nvPr/>
        </p:nvSpPr>
        <p:spPr bwMode="auto">
          <a:xfrm>
            <a:off x="829340" y="3429000"/>
            <a:ext cx="5645888" cy="4306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2000" i="0" kern="0" dirty="0">
                <a:solidFill>
                  <a:schemeClr val="tx1"/>
                </a:solidFill>
                <a:latin typeface="Calibri" panose="020F0502020204030204" pitchFamily="34" charset="0"/>
                <a:cs typeface="+mn-cs"/>
              </a:rPr>
              <a:t>For Two phase the simplified equation of the force is</a:t>
            </a:r>
          </a:p>
          <a:p>
            <a:pPr>
              <a:spcBef>
                <a:spcPts val="0"/>
              </a:spcBef>
            </a:pPr>
            <a:endParaRPr lang="en-US" sz="2000" i="0" kern="0" dirty="0">
              <a:solidFill>
                <a:schemeClr val="tx1"/>
              </a:solidFill>
              <a:latin typeface="Calibri" panose="020F0502020204030204" pitchFamily="34" charset="0"/>
              <a:cs typeface="+mn-cs"/>
            </a:endParaRPr>
          </a:p>
          <a:p>
            <a:pPr>
              <a:spcBef>
                <a:spcPts val="0"/>
              </a:spcBef>
            </a:pPr>
            <a:endParaRPr lang="en-US" sz="1100" b="1" i="0" kern="0" dirty="0" smtClean="0">
              <a:solidFill>
                <a:schemeClr val="tx1"/>
              </a:solidFill>
              <a:latin typeface="+mn-lt"/>
              <a:cs typeface="+mn-cs"/>
            </a:endParaRPr>
          </a:p>
        </p:txBody>
      </p:sp>
      <p:graphicFrame>
        <p:nvGraphicFramePr>
          <p:cNvPr id="12" name="Object 11"/>
          <p:cNvGraphicFramePr>
            <a:graphicFrameLocks noChangeAspect="1"/>
          </p:cNvGraphicFramePr>
          <p:nvPr>
            <p:extLst>
              <p:ext uri="{D42A27DB-BD31-4B8C-83A1-F6EECF244321}">
                <p14:modId xmlns="" xmlns:p14="http://schemas.microsoft.com/office/powerpoint/2010/main" val="587834334"/>
              </p:ext>
            </p:extLst>
          </p:nvPr>
        </p:nvGraphicFramePr>
        <p:xfrm>
          <a:off x="3301557" y="4040002"/>
          <a:ext cx="1536700" cy="609600"/>
        </p:xfrm>
        <a:graphic>
          <a:graphicData uri="http://schemas.openxmlformats.org/presentationml/2006/ole">
            <p:oleObj spid="_x0000_s10350" name="Equation" r:id="rId6" imgW="1536480" imgH="609480" progId="">
              <p:embed/>
            </p:oleObj>
          </a:graphicData>
        </a:graphic>
      </p:graphicFrame>
      <p:sp>
        <p:nvSpPr>
          <p:cNvPr id="13" name="TextBox 12"/>
          <p:cNvSpPr txBox="1"/>
          <p:nvPr/>
        </p:nvSpPr>
        <p:spPr bwMode="auto">
          <a:xfrm>
            <a:off x="914400" y="4774019"/>
            <a:ext cx="5018567" cy="32429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800" i="0" dirty="0" smtClean="0">
                <a:latin typeface="Calibri" panose="020F0502020204030204" pitchFamily="34" charset="0"/>
              </a:rPr>
              <a:t>Only </a:t>
            </a:r>
            <a:r>
              <a:rPr lang="en-US" sz="1800" i="0" dirty="0">
                <a:latin typeface="Calibri" panose="020F0502020204030204" pitchFamily="34" charset="0"/>
              </a:rPr>
              <a:t>two phases are present in a </a:t>
            </a:r>
            <a:r>
              <a:rPr lang="en-US" sz="1800" i="0" dirty="0" smtClean="0">
                <a:latin typeface="Calibri" panose="020F0502020204030204" pitchFamily="34" charset="0"/>
              </a:rPr>
              <a:t>cell, then</a:t>
            </a:r>
            <a:endParaRPr lang="en-US" sz="1800" b="1" i="0" kern="0" dirty="0" smtClean="0">
              <a:solidFill>
                <a:schemeClr val="tx1"/>
              </a:solidFill>
              <a:latin typeface="Calibri" panose="020F0502020204030204" pitchFamily="34" charset="0"/>
              <a:cs typeface="+mn-cs"/>
            </a:endParaRPr>
          </a:p>
        </p:txBody>
      </p:sp>
      <p:graphicFrame>
        <p:nvGraphicFramePr>
          <p:cNvPr id="14" name="Object 13"/>
          <p:cNvGraphicFramePr>
            <a:graphicFrameLocks noChangeAspect="1"/>
          </p:cNvGraphicFramePr>
          <p:nvPr>
            <p:extLst>
              <p:ext uri="{D42A27DB-BD31-4B8C-83A1-F6EECF244321}">
                <p14:modId xmlns="" xmlns:p14="http://schemas.microsoft.com/office/powerpoint/2010/main" val="3418771851"/>
              </p:ext>
            </p:extLst>
          </p:nvPr>
        </p:nvGraphicFramePr>
        <p:xfrm>
          <a:off x="3590925" y="5248275"/>
          <a:ext cx="998538" cy="693738"/>
        </p:xfrm>
        <a:graphic>
          <a:graphicData uri="http://schemas.openxmlformats.org/presentationml/2006/ole">
            <p:oleObj spid="_x0000_s10351" name="Equation" r:id="rId7" imgW="990360" imgH="698400" progId="">
              <p:embed/>
            </p:oleObj>
          </a:graphicData>
        </a:graphic>
      </p:graphicFrame>
    </p:spTree>
    <p:extLst>
      <p:ext uri="{BB962C8B-B14F-4D97-AF65-F5344CB8AC3E}">
        <p14:creationId xmlns="" xmlns:p14="http://schemas.microsoft.com/office/powerpoint/2010/main" val="143987249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auto">
          <a:xfrm>
            <a:off x="322478" y="97982"/>
            <a:ext cx="8368496"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dirty="0" smtClean="0"/>
              <a:t>Variation of Critical Weber number with </a:t>
            </a:r>
            <a:r>
              <a:rPr lang="en-US" dirty="0" err="1" smtClean="0"/>
              <a:t>Kapitza</a:t>
            </a:r>
            <a:r>
              <a:rPr lang="en-US" dirty="0" smtClean="0"/>
              <a:t> number</a:t>
            </a:r>
            <a:endParaRPr lang="en-US" dirty="0"/>
          </a:p>
        </p:txBody>
      </p:sp>
      <p:sp>
        <p:nvSpPr>
          <p:cNvPr id="11" name="TextBox 10"/>
          <p:cNvSpPr txBox="1"/>
          <p:nvPr/>
        </p:nvSpPr>
        <p:spPr bwMode="auto">
          <a:xfrm>
            <a:off x="1384144" y="1963189"/>
            <a:ext cx="6245163"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sz="2000" b="0" dirty="0" err="1" smtClean="0"/>
              <a:t>We</a:t>
            </a:r>
            <a:r>
              <a:rPr lang="en-US" sz="2000" b="0" baseline="-25000" dirty="0" err="1" smtClean="0"/>
              <a:t>D</a:t>
            </a:r>
            <a:r>
              <a:rPr lang="en-US" sz="2000" b="0" dirty="0" smtClean="0"/>
              <a:t>: Critical Weber number for droplet regime </a:t>
            </a:r>
            <a:endParaRPr lang="en-US" sz="2000" b="0" dirty="0"/>
          </a:p>
        </p:txBody>
      </p:sp>
      <p:sp>
        <p:nvSpPr>
          <p:cNvPr id="12" name="TextBox 11"/>
          <p:cNvSpPr txBox="1"/>
          <p:nvPr/>
        </p:nvSpPr>
        <p:spPr bwMode="auto">
          <a:xfrm>
            <a:off x="1449417" y="659331"/>
            <a:ext cx="6245163"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sz="2000" dirty="0" smtClean="0"/>
              <a:t>Weber number based on hydraulic diameter of inlet</a:t>
            </a:r>
            <a:endParaRPr lang="en-US" sz="2000" dirty="0"/>
          </a:p>
        </p:txBody>
      </p:sp>
      <mc:AlternateContent xmlns:mc="http://schemas.openxmlformats.org/markup-compatibility/2006">
        <mc:Choice xmlns="" xmlns:a14="http://schemas.microsoft.com/office/drawing/2010/main" Requires="a14">
          <p:sp>
            <p:nvSpPr>
              <p:cNvPr id="3" name="TextBox 2"/>
              <p:cNvSpPr txBox="1"/>
              <p:nvPr/>
            </p:nvSpPr>
            <p:spPr bwMode="auto">
              <a:xfrm>
                <a:off x="2326271" y="1134463"/>
                <a:ext cx="1751766" cy="71230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2000" b="1" i="1" kern="0" smtClean="0">
                          <a:solidFill>
                            <a:schemeClr val="tx1"/>
                          </a:solidFill>
                          <a:latin typeface="Cambria Math"/>
                          <a:cs typeface="+mn-cs"/>
                        </a:rPr>
                        <m:t>𝑾𝒆</m:t>
                      </m:r>
                      <m:r>
                        <a:rPr lang="en-US" sz="2000" b="1" i="1" kern="0" smtClean="0">
                          <a:solidFill>
                            <a:schemeClr val="tx1"/>
                          </a:solidFill>
                          <a:latin typeface="Cambria Math"/>
                          <a:cs typeface="+mn-cs"/>
                        </a:rPr>
                        <m:t>=</m:t>
                      </m:r>
                      <m:f>
                        <m:fPr>
                          <m:ctrlPr>
                            <a:rPr lang="en-US" sz="2000" b="1" i="1" kern="0" smtClean="0">
                              <a:solidFill>
                                <a:schemeClr val="tx1"/>
                              </a:solidFill>
                              <a:latin typeface="Cambria Math"/>
                              <a:cs typeface="+mn-cs"/>
                            </a:rPr>
                          </m:ctrlPr>
                        </m:fPr>
                        <m:num>
                          <m:r>
                            <a:rPr lang="en-US" sz="2000" b="1" i="1" kern="0" smtClean="0">
                              <a:solidFill>
                                <a:schemeClr val="tx1"/>
                              </a:solidFill>
                              <a:latin typeface="Cambria Math"/>
                              <a:ea typeface="Cambria Math"/>
                              <a:cs typeface="+mn-cs"/>
                            </a:rPr>
                            <m:t>𝝆</m:t>
                          </m:r>
                          <m:sSubSup>
                            <m:sSubSupPr>
                              <m:ctrlPr>
                                <a:rPr lang="en-US" sz="2000" b="1" i="1" kern="0" smtClean="0">
                                  <a:solidFill>
                                    <a:schemeClr val="tx1"/>
                                  </a:solidFill>
                                  <a:latin typeface="Cambria Math"/>
                                  <a:ea typeface="Cambria Math"/>
                                  <a:cs typeface="+mn-cs"/>
                                </a:rPr>
                              </m:ctrlPr>
                            </m:sSubSupPr>
                            <m:e>
                              <m:r>
                                <a:rPr lang="en-US" sz="2000" b="1" i="1" kern="0" smtClean="0">
                                  <a:solidFill>
                                    <a:schemeClr val="tx1"/>
                                  </a:solidFill>
                                  <a:latin typeface="Cambria Math"/>
                                  <a:ea typeface="Cambria Math"/>
                                  <a:cs typeface="+mn-cs"/>
                                </a:rPr>
                                <m:t>𝒖</m:t>
                              </m:r>
                            </m:e>
                            <m:sub/>
                            <m:sup>
                              <m:r>
                                <a:rPr lang="en-US" sz="2000" b="1" i="1" kern="0" smtClean="0">
                                  <a:solidFill>
                                    <a:schemeClr val="tx1"/>
                                  </a:solidFill>
                                  <a:latin typeface="Cambria Math"/>
                                  <a:ea typeface="Cambria Math"/>
                                  <a:cs typeface="+mn-cs"/>
                                </a:rPr>
                                <m:t>𝟐</m:t>
                              </m:r>
                            </m:sup>
                          </m:sSubSup>
                          <m:sSub>
                            <m:sSubPr>
                              <m:ctrlPr>
                                <a:rPr lang="en-US" sz="2000" b="1" i="1" kern="0" smtClean="0">
                                  <a:solidFill>
                                    <a:schemeClr val="tx1"/>
                                  </a:solidFill>
                                  <a:latin typeface="Cambria Math"/>
                                  <a:ea typeface="Cambria Math"/>
                                  <a:cs typeface="+mn-cs"/>
                                </a:rPr>
                              </m:ctrlPr>
                            </m:sSubPr>
                            <m:e>
                              <m:r>
                                <a:rPr lang="en-US" sz="2000" b="1" i="1" kern="0" smtClean="0">
                                  <a:solidFill>
                                    <a:schemeClr val="tx1"/>
                                  </a:solidFill>
                                  <a:latin typeface="Cambria Math"/>
                                  <a:ea typeface="Cambria Math"/>
                                  <a:cs typeface="+mn-cs"/>
                                </a:rPr>
                                <m:t>𝑫</m:t>
                              </m:r>
                            </m:e>
                            <m:sub>
                              <m:r>
                                <a:rPr lang="en-US" sz="2000" b="1" i="1" kern="0" smtClean="0">
                                  <a:solidFill>
                                    <a:schemeClr val="tx1"/>
                                  </a:solidFill>
                                  <a:latin typeface="Cambria Math"/>
                                  <a:ea typeface="Cambria Math"/>
                                  <a:cs typeface="+mn-cs"/>
                                </a:rPr>
                                <m:t>𝑯</m:t>
                              </m:r>
                            </m:sub>
                          </m:sSub>
                        </m:num>
                        <m:den>
                          <m:r>
                            <a:rPr lang="en-US" sz="2000" b="1" i="1" kern="0" smtClean="0">
                              <a:solidFill>
                                <a:schemeClr val="tx1"/>
                              </a:solidFill>
                              <a:latin typeface="Cambria Math"/>
                              <a:ea typeface="Cambria Math"/>
                              <a:cs typeface="+mn-cs"/>
                            </a:rPr>
                            <m:t>𝝈</m:t>
                          </m:r>
                        </m:den>
                      </m:f>
                    </m:oMath>
                  </m:oMathPara>
                </a14:m>
                <a:endParaRPr lang="en-US" sz="2000" b="1" i="0" kern="0" dirty="0" smtClean="0">
                  <a:solidFill>
                    <a:schemeClr val="tx1"/>
                  </a:solidFill>
                  <a:latin typeface="+mn-lt"/>
                  <a:cs typeface="+mn-cs"/>
                </a:endParaRPr>
              </a:p>
            </p:txBody>
          </p:sp>
        </mc:Choice>
        <mc:Fallback>
          <p:sp>
            <p:nvSpPr>
              <p:cNvPr id="3" name="TextBox 2"/>
              <p:cNvSpPr txBox="1">
                <a:spLocks noRot="1" noChangeAspect="1" noMove="1" noResize="1" noEditPoints="1" noAdjustHandles="1" noChangeArrowheads="1" noChangeShapeType="1" noTextEdit="1"/>
              </p:cNvSpPr>
              <p:nvPr/>
            </p:nvSpPr>
            <p:spPr bwMode="auto">
              <a:xfrm>
                <a:off x="2326271" y="1134463"/>
                <a:ext cx="1751766" cy="712309"/>
              </a:xfrm>
              <a:prstGeom prst="rect">
                <a:avLst/>
              </a:prstGeom>
              <a:blipFill rotWithShape="1">
                <a:blip r:embed="rId3" cstate="print"/>
                <a:stretch>
                  <a:fillRect/>
                </a:stretch>
              </a:blipFill>
              <a:ln w="9525">
                <a:noFill/>
                <a:miter lim="800000"/>
                <a:headEnd/>
                <a:tailEnd/>
              </a:ln>
            </p:spPr>
            <p:txBody>
              <a:bodyPr/>
              <a:lstStyle/>
              <a:p>
                <a:r>
                  <a:rPr lang="en-US">
                    <a:noFill/>
                  </a:rPr>
                  <a:t> </a:t>
                </a:r>
              </a:p>
            </p:txBody>
          </p:sp>
        </mc:Fallback>
      </mc:AlternateContent>
      <p:sp>
        <p:nvSpPr>
          <p:cNvPr id="14" name="TextBox 13"/>
          <p:cNvSpPr txBox="1"/>
          <p:nvPr/>
        </p:nvSpPr>
        <p:spPr bwMode="auto">
          <a:xfrm>
            <a:off x="5092861" y="1253051"/>
            <a:ext cx="3598113"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sz="2000" b="0" dirty="0" smtClean="0">
                <a:solidFill>
                  <a:schemeClr val="tx1">
                    <a:lumMod val="85000"/>
                    <a:lumOff val="15000"/>
                  </a:schemeClr>
                </a:solidFill>
              </a:rPr>
              <a:t>D</a:t>
            </a:r>
            <a:r>
              <a:rPr lang="en-US" sz="2000" b="0" baseline="-25000" dirty="0" smtClean="0">
                <a:solidFill>
                  <a:schemeClr val="tx1">
                    <a:lumMod val="85000"/>
                    <a:lumOff val="15000"/>
                  </a:schemeClr>
                </a:solidFill>
              </a:rPr>
              <a:t>H</a:t>
            </a:r>
            <a:r>
              <a:rPr lang="en-US" sz="2000" b="0" dirty="0" smtClean="0">
                <a:solidFill>
                  <a:schemeClr val="tx1">
                    <a:lumMod val="85000"/>
                    <a:lumOff val="15000"/>
                  </a:schemeClr>
                </a:solidFill>
              </a:rPr>
              <a:t>: Inlet Hydraulic diameter</a:t>
            </a:r>
            <a:endParaRPr lang="en-US" sz="2000" b="0" dirty="0">
              <a:solidFill>
                <a:schemeClr val="tx1">
                  <a:lumMod val="85000"/>
                  <a:lumOff val="15000"/>
                </a:schemeClr>
              </a:solidFill>
            </a:endParaRPr>
          </a:p>
        </p:txBody>
      </p:sp>
      <p:grpSp>
        <p:nvGrpSpPr>
          <p:cNvPr id="4" name="Group 3"/>
          <p:cNvGrpSpPr/>
          <p:nvPr/>
        </p:nvGrpSpPr>
        <p:grpSpPr>
          <a:xfrm>
            <a:off x="107356" y="2526198"/>
            <a:ext cx="4160520" cy="2668533"/>
            <a:chOff x="107356" y="2468472"/>
            <a:chExt cx="4160520" cy="2668533"/>
          </a:xfrm>
        </p:grpSpPr>
        <p:pic>
          <p:nvPicPr>
            <p:cNvPr id="1030" name="Picture 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107356" y="2468472"/>
              <a:ext cx="4160520" cy="26685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bwMode="auto">
            <a:xfrm>
              <a:off x="1009355" y="3307722"/>
              <a:ext cx="1976913"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sz="2000" b="0" dirty="0" smtClean="0">
                  <a:solidFill>
                    <a:srgbClr val="009900"/>
                  </a:solidFill>
                </a:rPr>
                <a:t>Rivulet &amp; Film</a:t>
              </a:r>
              <a:endParaRPr lang="en-US" sz="2000" b="0" dirty="0">
                <a:solidFill>
                  <a:srgbClr val="009900"/>
                </a:solidFill>
              </a:endParaRPr>
            </a:p>
          </p:txBody>
        </p:sp>
        <p:sp>
          <p:nvSpPr>
            <p:cNvPr id="16" name="TextBox 15"/>
            <p:cNvSpPr txBox="1"/>
            <p:nvPr/>
          </p:nvSpPr>
          <p:spPr bwMode="auto">
            <a:xfrm>
              <a:off x="2611567" y="4245425"/>
              <a:ext cx="1181174"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sz="2000" b="0" dirty="0" smtClean="0">
                  <a:solidFill>
                    <a:srgbClr val="FF0000"/>
                  </a:solidFill>
                </a:rPr>
                <a:t>Droplet</a:t>
              </a:r>
              <a:endParaRPr lang="en-US" sz="2000" b="0" dirty="0">
                <a:solidFill>
                  <a:srgbClr val="FF0000"/>
                </a:solidFill>
              </a:endParaRPr>
            </a:p>
          </p:txBody>
        </p:sp>
      </p:grpSp>
      <p:grpSp>
        <p:nvGrpSpPr>
          <p:cNvPr id="5" name="Group 4"/>
          <p:cNvGrpSpPr/>
          <p:nvPr/>
        </p:nvGrpSpPr>
        <p:grpSpPr>
          <a:xfrm>
            <a:off x="4506725" y="2547974"/>
            <a:ext cx="4499945" cy="2909026"/>
            <a:chOff x="4325751" y="2468473"/>
            <a:chExt cx="4499945" cy="2909026"/>
          </a:xfrm>
        </p:grpSpPr>
        <p:grpSp>
          <p:nvGrpSpPr>
            <p:cNvPr id="2" name="Group 1"/>
            <p:cNvGrpSpPr/>
            <p:nvPr/>
          </p:nvGrpSpPr>
          <p:grpSpPr>
            <a:xfrm>
              <a:off x="4325751" y="2468473"/>
              <a:ext cx="4499945" cy="2909026"/>
              <a:chOff x="4325751" y="2468473"/>
              <a:chExt cx="4499945" cy="2909026"/>
            </a:xfrm>
          </p:grpSpPr>
          <p:pic>
            <p:nvPicPr>
              <p:cNvPr id="1029" name="Picture 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4710896" y="2468473"/>
                <a:ext cx="4114800" cy="27870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Box 6"/>
              <p:cNvSpPr txBox="1"/>
              <p:nvPr/>
            </p:nvSpPr>
            <p:spPr bwMode="auto">
              <a:xfrm>
                <a:off x="6456143" y="5133517"/>
                <a:ext cx="882994" cy="2439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1800" b="1" i="0" kern="0" dirty="0" smtClean="0">
                    <a:solidFill>
                      <a:srgbClr val="0033CC"/>
                    </a:solidFill>
                    <a:latin typeface="Calibri" pitchFamily="34" charset="0"/>
                    <a:cs typeface="Times New Roman" pitchFamily="18" charset="0"/>
                  </a:rPr>
                  <a:t>Ka</a:t>
                </a:r>
                <a:r>
                  <a:rPr lang="en-US" sz="1800" b="1" i="0" kern="0" baseline="30000" dirty="0" smtClean="0">
                    <a:solidFill>
                      <a:srgbClr val="0033CC"/>
                    </a:solidFill>
                    <a:latin typeface="Calibri" pitchFamily="34" charset="0"/>
                    <a:cs typeface="Times New Roman" pitchFamily="18" charset="0"/>
                  </a:rPr>
                  <a:t>0.625</a:t>
                </a:r>
              </a:p>
            </p:txBody>
          </p:sp>
          <p:sp>
            <p:nvSpPr>
              <p:cNvPr id="8" name="TextBox 7"/>
              <p:cNvSpPr txBox="1"/>
              <p:nvPr/>
            </p:nvSpPr>
            <p:spPr bwMode="auto">
              <a:xfrm rot="16200000">
                <a:off x="4177477" y="3599989"/>
                <a:ext cx="658499" cy="36195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1800" b="1" i="0" kern="0">
                    <a:solidFill>
                      <a:srgbClr val="0033CC"/>
                    </a:solidFill>
                    <a:latin typeface="Calibri" pitchFamily="34" charset="0"/>
                    <a:cs typeface="Times New Roman" pitchFamily="18" charset="0"/>
                  </a:defRPr>
                </a:lvl1pPr>
              </a:lstStyle>
              <a:p>
                <a:r>
                  <a:rPr lang="en-US" dirty="0" err="1"/>
                  <a:t>We</a:t>
                </a:r>
                <a:r>
                  <a:rPr lang="en-US" baseline="-25000" dirty="0" err="1"/>
                  <a:t>D</a:t>
                </a:r>
                <a:endParaRPr lang="en-US" baseline="-25000" dirty="0"/>
              </a:p>
            </p:txBody>
          </p:sp>
        </p:grpSp>
        <p:sp>
          <p:nvSpPr>
            <p:cNvPr id="17" name="TextBox 16"/>
            <p:cNvSpPr txBox="1"/>
            <p:nvPr/>
          </p:nvSpPr>
          <p:spPr bwMode="auto">
            <a:xfrm>
              <a:off x="5160579" y="3216996"/>
              <a:ext cx="1976913"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sz="2000" b="0" dirty="0" smtClean="0">
                  <a:solidFill>
                    <a:srgbClr val="009900"/>
                  </a:solidFill>
                </a:rPr>
                <a:t>Rivulet &amp; Film</a:t>
              </a:r>
              <a:endParaRPr lang="en-US" sz="2000" b="0" dirty="0">
                <a:solidFill>
                  <a:srgbClr val="009900"/>
                </a:solidFill>
              </a:endParaRPr>
            </a:p>
          </p:txBody>
        </p:sp>
        <p:sp>
          <p:nvSpPr>
            <p:cNvPr id="18" name="TextBox 17"/>
            <p:cNvSpPr txBox="1"/>
            <p:nvPr/>
          </p:nvSpPr>
          <p:spPr bwMode="auto">
            <a:xfrm>
              <a:off x="6610294" y="4259938"/>
              <a:ext cx="1486167" cy="4751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sz="2000" b="0" dirty="0" smtClean="0">
                  <a:solidFill>
                    <a:srgbClr val="FF0000"/>
                  </a:solidFill>
                </a:rPr>
                <a:t>Droplet</a:t>
              </a:r>
              <a:endParaRPr lang="en-US" sz="2000" b="0" dirty="0">
                <a:solidFill>
                  <a:srgbClr val="FF0000"/>
                </a:solidFill>
              </a:endParaRPr>
            </a:p>
          </p:txBody>
        </p:sp>
      </p:grpSp>
      <mc:AlternateContent xmlns:mc="http://schemas.openxmlformats.org/markup-compatibility/2006">
        <mc:Choice xmlns="" xmlns:a14="http://schemas.microsoft.com/office/drawing/2010/main" Requires="a14">
          <p:sp>
            <p:nvSpPr>
              <p:cNvPr id="21" name="TextBox 20"/>
              <p:cNvSpPr txBox="1"/>
              <p:nvPr/>
            </p:nvSpPr>
            <p:spPr bwMode="auto">
              <a:xfrm>
                <a:off x="3640244" y="5539959"/>
                <a:ext cx="1863508" cy="488707"/>
              </a:xfrm>
              <a:prstGeom prst="rect">
                <a:avLst/>
              </a:prstGeom>
              <a:noFill/>
              <a:ln w="19050">
                <a:solidFill>
                  <a:srgbClr val="FF0000"/>
                </a:solid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2000" b="1" i="1" kern="0" smtClean="0">
                              <a:solidFill>
                                <a:schemeClr val="tx1"/>
                              </a:solidFill>
                              <a:latin typeface="Cambria Math"/>
                              <a:ea typeface="Cambria Math"/>
                              <a:cs typeface="+mn-cs"/>
                            </a:rPr>
                          </m:ctrlPr>
                        </m:sSubPr>
                        <m:e>
                          <m:r>
                            <a:rPr lang="en-US" sz="2000" b="1" i="1" kern="0" smtClean="0">
                              <a:solidFill>
                                <a:schemeClr val="tx1"/>
                              </a:solidFill>
                              <a:latin typeface="Cambria Math"/>
                              <a:ea typeface="Cambria Math"/>
                              <a:cs typeface="+mn-cs"/>
                            </a:rPr>
                            <m:t>𝑾𝒆</m:t>
                          </m:r>
                        </m:e>
                        <m:sub>
                          <m:r>
                            <a:rPr lang="en-US" sz="2000" b="1" i="1" kern="0" smtClean="0">
                              <a:solidFill>
                                <a:schemeClr val="tx1"/>
                              </a:solidFill>
                              <a:latin typeface="Cambria Math"/>
                              <a:ea typeface="Cambria Math"/>
                              <a:cs typeface="+mn-cs"/>
                            </a:rPr>
                            <m:t>𝑫</m:t>
                          </m:r>
                        </m:sub>
                      </m:sSub>
                      <m:r>
                        <a:rPr lang="en-US" sz="2000" b="1" i="1" kern="0" smtClean="0">
                          <a:solidFill>
                            <a:schemeClr val="tx1"/>
                          </a:solidFill>
                          <a:latin typeface="Cambria Math"/>
                          <a:ea typeface="Cambria Math"/>
                          <a:cs typeface="+mn-cs"/>
                        </a:rPr>
                        <m:t>~</m:t>
                      </m:r>
                      <m:sSup>
                        <m:sSupPr>
                          <m:ctrlPr>
                            <a:rPr lang="en-US" sz="2000" b="1" i="1" kern="0" smtClean="0">
                              <a:solidFill>
                                <a:schemeClr val="tx1"/>
                              </a:solidFill>
                              <a:latin typeface="Cambria Math"/>
                              <a:ea typeface="Cambria Math"/>
                              <a:cs typeface="+mn-cs"/>
                            </a:rPr>
                          </m:ctrlPr>
                        </m:sSupPr>
                        <m:e>
                          <m:r>
                            <a:rPr lang="en-US" sz="2000" b="1" i="1" kern="0" smtClean="0">
                              <a:solidFill>
                                <a:schemeClr val="tx1"/>
                              </a:solidFill>
                              <a:latin typeface="Cambria Math"/>
                              <a:ea typeface="Cambria Math"/>
                              <a:cs typeface="+mn-cs"/>
                            </a:rPr>
                            <m:t>𝑲𝒂</m:t>
                          </m:r>
                        </m:e>
                        <m:sup>
                          <m:r>
                            <a:rPr lang="en-US" sz="2000" b="1" i="1" kern="0" smtClean="0">
                              <a:solidFill>
                                <a:schemeClr val="tx1"/>
                              </a:solidFill>
                              <a:latin typeface="Cambria Math"/>
                              <a:ea typeface="Cambria Math"/>
                              <a:cs typeface="+mn-cs"/>
                            </a:rPr>
                            <m:t>𝟎</m:t>
                          </m:r>
                          <m:r>
                            <a:rPr lang="en-US" sz="2000" b="1" i="1" kern="0" smtClean="0">
                              <a:solidFill>
                                <a:schemeClr val="tx1"/>
                              </a:solidFill>
                              <a:latin typeface="Cambria Math"/>
                              <a:ea typeface="Cambria Math"/>
                              <a:cs typeface="+mn-cs"/>
                            </a:rPr>
                            <m:t>. </m:t>
                          </m:r>
                          <m:r>
                            <a:rPr lang="en-US" sz="2000" b="1" i="1" kern="0" smtClean="0">
                              <a:solidFill>
                                <a:schemeClr val="tx1"/>
                              </a:solidFill>
                              <a:latin typeface="Cambria Math"/>
                              <a:ea typeface="Cambria Math"/>
                              <a:cs typeface="+mn-cs"/>
                            </a:rPr>
                            <m:t>𝟓</m:t>
                          </m:r>
                        </m:sup>
                      </m:sSup>
                    </m:oMath>
                  </m:oMathPara>
                </a14:m>
                <a:endParaRPr lang="en-US" sz="2000" b="1" i="0" kern="0" dirty="0" smtClean="0">
                  <a:solidFill>
                    <a:schemeClr val="tx1"/>
                  </a:solidFill>
                  <a:latin typeface="+mn-lt"/>
                  <a:cs typeface="+mn-cs"/>
                </a:endParaRPr>
              </a:p>
            </p:txBody>
          </p:sp>
        </mc:Choice>
        <mc:Fallback>
          <p:sp>
            <p:nvSpPr>
              <p:cNvPr id="21" name="TextBox 20"/>
              <p:cNvSpPr txBox="1">
                <a:spLocks noRot="1" noChangeAspect="1" noMove="1" noResize="1" noEditPoints="1" noAdjustHandles="1" noChangeArrowheads="1" noChangeShapeType="1" noTextEdit="1"/>
              </p:cNvSpPr>
              <p:nvPr/>
            </p:nvSpPr>
            <p:spPr bwMode="auto">
              <a:xfrm>
                <a:off x="3640244" y="5539959"/>
                <a:ext cx="1863508" cy="488707"/>
              </a:xfrm>
              <a:prstGeom prst="rect">
                <a:avLst/>
              </a:prstGeom>
              <a:blipFill rotWithShape="1">
                <a:blip r:embed="rId6" cstate="print"/>
                <a:stretch>
                  <a:fillRect/>
                </a:stretch>
              </a:blipFill>
              <a:ln w="19050">
                <a:solidFill>
                  <a:srgbClr val="FF0000"/>
                </a:solidFill>
                <a:miter lim="800000"/>
                <a:headEnd/>
                <a:tailEnd/>
              </a:ln>
            </p:spPr>
            <p:txBody>
              <a:bodyPr/>
              <a:lstStyle/>
              <a:p>
                <a:r>
                  <a:rPr lang="en-US">
                    <a:noFill/>
                  </a:rPr>
                  <a:t> </a:t>
                </a:r>
              </a:p>
            </p:txBody>
          </p:sp>
        </mc:Fallback>
      </mc:AlternateContent>
    </p:spTree>
    <p:extLst>
      <p:ext uri="{BB962C8B-B14F-4D97-AF65-F5344CB8AC3E}">
        <p14:creationId xmlns="" xmlns:p14="http://schemas.microsoft.com/office/powerpoint/2010/main" val="199641778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056968" y="11202"/>
            <a:ext cx="3030266" cy="3874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n-US"/>
            </a:defPPr>
            <a:lvl1pPr algn="ctr">
              <a:spcBef>
                <a:spcPts val="0"/>
              </a:spcBef>
              <a:defRPr sz="2600" b="1" i="0">
                <a:latin typeface="Calibri" panose="020F0502020204030204" pitchFamily="34" charset="0"/>
                <a:ea typeface="+mj-ea"/>
                <a:cs typeface="+mj-cs"/>
              </a:defRPr>
            </a:lvl1pPr>
          </a:lstStyle>
          <a:p>
            <a:r>
              <a:rPr lang="en-US" dirty="0" smtClean="0"/>
              <a:t>Droplet formation</a:t>
            </a:r>
            <a:endParaRPr lang="en-US" dirty="0"/>
          </a:p>
        </p:txBody>
      </p:sp>
      <p:grpSp>
        <p:nvGrpSpPr>
          <p:cNvPr id="3" name="Group 2"/>
          <p:cNvGrpSpPr/>
          <p:nvPr/>
        </p:nvGrpSpPr>
        <p:grpSpPr>
          <a:xfrm>
            <a:off x="246418" y="425572"/>
            <a:ext cx="8655936" cy="3935569"/>
            <a:chOff x="192628" y="849231"/>
            <a:chExt cx="8655936" cy="3935569"/>
          </a:xfrm>
        </p:grpSpPr>
        <p:grpSp>
          <p:nvGrpSpPr>
            <p:cNvPr id="26" name="Group 25"/>
            <p:cNvGrpSpPr/>
            <p:nvPr/>
          </p:nvGrpSpPr>
          <p:grpSpPr>
            <a:xfrm>
              <a:off x="192628" y="849231"/>
              <a:ext cx="8655936" cy="1964063"/>
              <a:chOff x="277896" y="444797"/>
              <a:chExt cx="8655936" cy="1964063"/>
            </a:xfrm>
          </p:grpSpPr>
          <p:grpSp>
            <p:nvGrpSpPr>
              <p:cNvPr id="19" name="Group 18"/>
              <p:cNvGrpSpPr/>
              <p:nvPr/>
            </p:nvGrpSpPr>
            <p:grpSpPr>
              <a:xfrm>
                <a:off x="277896" y="758229"/>
                <a:ext cx="8655936" cy="1650631"/>
                <a:chOff x="277896" y="758229"/>
                <a:chExt cx="8655936" cy="1650631"/>
              </a:xfrm>
            </p:grpSpPr>
            <p:grpSp>
              <p:nvGrpSpPr>
                <p:cNvPr id="7" name="Group 6"/>
                <p:cNvGrpSpPr/>
                <p:nvPr/>
              </p:nvGrpSpPr>
              <p:grpSpPr>
                <a:xfrm>
                  <a:off x="277896" y="761609"/>
                  <a:ext cx="1371600" cy="1643870"/>
                  <a:chOff x="277896" y="761609"/>
                  <a:chExt cx="1371600" cy="1643870"/>
                </a:xfrm>
              </p:grpSpPr>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3374"/>
                  <a:stretch/>
                </p:blipFill>
                <p:spPr bwMode="auto">
                  <a:xfrm>
                    <a:off x="277896" y="761609"/>
                    <a:ext cx="1371600" cy="16438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bwMode="auto">
                  <a:xfrm>
                    <a:off x="691741" y="1820918"/>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rgbClr val="0000CC"/>
                        </a:solidFill>
                        <a:latin typeface="Times New Roman" pitchFamily="18" charset="0"/>
                        <a:cs typeface="Times New Roman" pitchFamily="18" charset="0"/>
                      </a:rPr>
                      <a:t>0.08s</a:t>
                    </a:r>
                  </a:p>
                </p:txBody>
              </p:sp>
            </p:grpSp>
            <p:grpSp>
              <p:nvGrpSpPr>
                <p:cNvPr id="8" name="Group 7"/>
                <p:cNvGrpSpPr/>
                <p:nvPr/>
              </p:nvGrpSpPr>
              <p:grpSpPr>
                <a:xfrm>
                  <a:off x="1734763" y="759561"/>
                  <a:ext cx="1371600" cy="1647967"/>
                  <a:chOff x="1734763" y="759561"/>
                  <a:chExt cx="1371600" cy="1647967"/>
                </a:xfrm>
              </p:grpSpPr>
              <p:pic>
                <p:nvPicPr>
                  <p:cNvPr id="1028"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1734763" y="759561"/>
                    <a:ext cx="1371600" cy="16479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 name="TextBox 20"/>
                  <p:cNvSpPr txBox="1"/>
                  <p:nvPr/>
                </p:nvSpPr>
                <p:spPr bwMode="auto">
                  <a:xfrm>
                    <a:off x="2148608" y="1831428"/>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rgbClr val="0000CC"/>
                        </a:solidFill>
                        <a:latin typeface="Times New Roman" pitchFamily="18" charset="0"/>
                        <a:cs typeface="Times New Roman" pitchFamily="18" charset="0"/>
                      </a:rPr>
                      <a:t>0.17s</a:t>
                    </a:r>
                  </a:p>
                </p:txBody>
              </p:sp>
            </p:grpSp>
            <p:grpSp>
              <p:nvGrpSpPr>
                <p:cNvPr id="12" name="Group 11"/>
                <p:cNvGrpSpPr/>
                <p:nvPr/>
              </p:nvGrpSpPr>
              <p:grpSpPr>
                <a:xfrm>
                  <a:off x="3191630" y="760584"/>
                  <a:ext cx="1371600" cy="1645920"/>
                  <a:chOff x="3191630" y="760584"/>
                  <a:chExt cx="1371600" cy="1645920"/>
                </a:xfrm>
              </p:grpSpPr>
              <p:pic>
                <p:nvPicPr>
                  <p:cNvPr id="1029" name="Picture 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3191630" y="760584"/>
                    <a:ext cx="1371600" cy="16459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xtBox 21"/>
                  <p:cNvSpPr txBox="1"/>
                  <p:nvPr/>
                </p:nvSpPr>
                <p:spPr bwMode="auto">
                  <a:xfrm>
                    <a:off x="3605475" y="1820918"/>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rgbClr val="0000CC"/>
                        </a:solidFill>
                        <a:latin typeface="Times New Roman" pitchFamily="18" charset="0"/>
                        <a:cs typeface="Times New Roman" pitchFamily="18" charset="0"/>
                      </a:rPr>
                      <a:t>0.21s</a:t>
                    </a:r>
                  </a:p>
                </p:txBody>
              </p:sp>
            </p:grpSp>
            <p:grpSp>
              <p:nvGrpSpPr>
                <p:cNvPr id="13" name="Group 12"/>
                <p:cNvGrpSpPr/>
                <p:nvPr/>
              </p:nvGrpSpPr>
              <p:grpSpPr>
                <a:xfrm>
                  <a:off x="4648497" y="758229"/>
                  <a:ext cx="1371600" cy="1650631"/>
                  <a:chOff x="4648497" y="758229"/>
                  <a:chExt cx="1371600" cy="1650631"/>
                </a:xfrm>
              </p:grpSpPr>
              <p:pic>
                <p:nvPicPr>
                  <p:cNvPr id="1030" name="Picture 6"/>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a:stretch/>
                </p:blipFill>
                <p:spPr bwMode="auto">
                  <a:xfrm>
                    <a:off x="4648497" y="758229"/>
                    <a:ext cx="1371600" cy="16506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 name="TextBox 22"/>
                  <p:cNvSpPr txBox="1"/>
                  <p:nvPr/>
                </p:nvSpPr>
                <p:spPr bwMode="auto">
                  <a:xfrm>
                    <a:off x="5062342" y="1820919"/>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rgbClr val="0000CC"/>
                        </a:solidFill>
                        <a:latin typeface="Times New Roman" pitchFamily="18" charset="0"/>
                        <a:cs typeface="Times New Roman" pitchFamily="18" charset="0"/>
                      </a:rPr>
                      <a:t>0.25s</a:t>
                    </a:r>
                  </a:p>
                </p:txBody>
              </p:sp>
            </p:grpSp>
            <p:grpSp>
              <p:nvGrpSpPr>
                <p:cNvPr id="16" name="Group 15"/>
                <p:cNvGrpSpPr/>
                <p:nvPr/>
              </p:nvGrpSpPr>
              <p:grpSpPr>
                <a:xfrm>
                  <a:off x="6105364" y="764882"/>
                  <a:ext cx="1371600" cy="1637325"/>
                  <a:chOff x="6105364" y="764882"/>
                  <a:chExt cx="1371600" cy="1637325"/>
                </a:xfrm>
              </p:grpSpPr>
              <p:pic>
                <p:nvPicPr>
                  <p:cNvPr id="1031" name="Picture 7"/>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a:stretch/>
                </p:blipFill>
                <p:spPr bwMode="auto">
                  <a:xfrm>
                    <a:off x="6105364" y="764882"/>
                    <a:ext cx="1371600" cy="1637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TextBox 23"/>
                  <p:cNvSpPr txBox="1"/>
                  <p:nvPr/>
                </p:nvSpPr>
                <p:spPr bwMode="auto">
                  <a:xfrm>
                    <a:off x="6519209" y="2044263"/>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rgbClr val="0000CC"/>
                        </a:solidFill>
                        <a:latin typeface="Times New Roman" pitchFamily="18" charset="0"/>
                        <a:cs typeface="Times New Roman" pitchFamily="18" charset="0"/>
                      </a:rPr>
                      <a:t>0.29s</a:t>
                    </a:r>
                  </a:p>
                </p:txBody>
              </p:sp>
            </p:grpSp>
            <p:grpSp>
              <p:nvGrpSpPr>
                <p:cNvPr id="18" name="Group 17"/>
                <p:cNvGrpSpPr/>
                <p:nvPr/>
              </p:nvGrpSpPr>
              <p:grpSpPr>
                <a:xfrm>
                  <a:off x="7562232" y="761266"/>
                  <a:ext cx="1371600" cy="1644556"/>
                  <a:chOff x="7562232" y="761266"/>
                  <a:chExt cx="1371600" cy="1644556"/>
                </a:xfrm>
              </p:grpSpPr>
              <p:pic>
                <p:nvPicPr>
                  <p:cNvPr id="1026" name="Picture 2"/>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a:stretch/>
                </p:blipFill>
                <p:spPr bwMode="auto">
                  <a:xfrm>
                    <a:off x="7562232" y="761266"/>
                    <a:ext cx="1371600" cy="16445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TextBox 24"/>
                  <p:cNvSpPr txBox="1"/>
                  <p:nvPr/>
                </p:nvSpPr>
                <p:spPr bwMode="auto">
                  <a:xfrm>
                    <a:off x="7976077" y="1679029"/>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rgbClr val="0000CC"/>
                        </a:solidFill>
                        <a:latin typeface="Times New Roman" pitchFamily="18" charset="0"/>
                        <a:cs typeface="Times New Roman" pitchFamily="18" charset="0"/>
                      </a:rPr>
                      <a:t>0.35s</a:t>
                    </a:r>
                  </a:p>
                </p:txBody>
              </p:sp>
            </p:grpSp>
          </p:grpSp>
          <p:sp>
            <p:nvSpPr>
              <p:cNvPr id="20" name="TextBox 19"/>
              <p:cNvSpPr txBox="1"/>
              <p:nvPr/>
            </p:nvSpPr>
            <p:spPr bwMode="auto">
              <a:xfrm>
                <a:off x="3605475" y="444797"/>
                <a:ext cx="2043409" cy="27245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2000" b="1" i="0" kern="0" dirty="0" smtClean="0">
                    <a:solidFill>
                      <a:srgbClr val="009900"/>
                    </a:solidFill>
                    <a:latin typeface="Calibri" pitchFamily="34" charset="0"/>
                    <a:cs typeface="+mn-cs"/>
                  </a:rPr>
                  <a:t>AMP (</a:t>
                </a:r>
                <a:r>
                  <a:rPr lang="en-US" sz="2000" b="1" i="0" kern="0" dirty="0" err="1" smtClean="0">
                    <a:solidFill>
                      <a:srgbClr val="009900"/>
                    </a:solidFill>
                    <a:latin typeface="Calibri" pitchFamily="34" charset="0"/>
                    <a:cs typeface="+mn-cs"/>
                  </a:rPr>
                  <a:t>Ka</a:t>
                </a:r>
                <a:r>
                  <a:rPr lang="en-US" sz="2000" b="1" i="0" kern="0" dirty="0" smtClean="0">
                    <a:solidFill>
                      <a:srgbClr val="009900"/>
                    </a:solidFill>
                    <a:latin typeface="Calibri" pitchFamily="34" charset="0"/>
                    <a:cs typeface="+mn-cs"/>
                  </a:rPr>
                  <a:t>=533)</a:t>
                </a:r>
              </a:p>
            </p:txBody>
          </p:sp>
        </p:grpSp>
        <p:grpSp>
          <p:nvGrpSpPr>
            <p:cNvPr id="2051" name="Group 2050"/>
            <p:cNvGrpSpPr/>
            <p:nvPr/>
          </p:nvGrpSpPr>
          <p:grpSpPr>
            <a:xfrm>
              <a:off x="192628" y="2815389"/>
              <a:ext cx="8655936" cy="1969411"/>
              <a:chOff x="256579" y="3527638"/>
              <a:chExt cx="8655936" cy="1969411"/>
            </a:xfrm>
          </p:grpSpPr>
          <p:sp>
            <p:nvSpPr>
              <p:cNvPr id="35" name="TextBox 34"/>
              <p:cNvSpPr txBox="1"/>
              <p:nvPr/>
            </p:nvSpPr>
            <p:spPr bwMode="auto">
              <a:xfrm>
                <a:off x="3170314" y="3527638"/>
                <a:ext cx="2828466" cy="27245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ctr">
                  <a:spcBef>
                    <a:spcPts val="0"/>
                  </a:spcBef>
                </a:pPr>
                <a:r>
                  <a:rPr lang="en-US" sz="2000" b="1" i="0" kern="0" dirty="0" smtClean="0">
                    <a:solidFill>
                      <a:srgbClr val="009900"/>
                    </a:solidFill>
                    <a:latin typeface="Calibri" pitchFamily="34" charset="0"/>
                    <a:cs typeface="+mn-cs"/>
                  </a:rPr>
                  <a:t>MDEA (</a:t>
                </a:r>
                <a:r>
                  <a:rPr lang="en-US" sz="2000" b="1" i="0" kern="0" dirty="0" err="1" smtClean="0">
                    <a:solidFill>
                      <a:srgbClr val="009900"/>
                    </a:solidFill>
                    <a:latin typeface="Calibri" pitchFamily="34" charset="0"/>
                    <a:cs typeface="+mn-cs"/>
                  </a:rPr>
                  <a:t>Ka</a:t>
                </a:r>
                <a:r>
                  <a:rPr lang="en-US" sz="2000" b="1" i="0" kern="0" dirty="0" smtClean="0">
                    <a:solidFill>
                      <a:srgbClr val="009900"/>
                    </a:solidFill>
                    <a:latin typeface="Calibri" pitchFamily="34" charset="0"/>
                    <a:cs typeface="+mn-cs"/>
                  </a:rPr>
                  <a:t>=116.6)</a:t>
                </a:r>
              </a:p>
            </p:txBody>
          </p:sp>
          <p:grpSp>
            <p:nvGrpSpPr>
              <p:cNvPr id="2049" name="Group 2048"/>
              <p:cNvGrpSpPr/>
              <p:nvPr/>
            </p:nvGrpSpPr>
            <p:grpSpPr>
              <a:xfrm>
                <a:off x="256579" y="3841400"/>
                <a:ext cx="8655936" cy="1655649"/>
                <a:chOff x="277896" y="3111064"/>
                <a:chExt cx="8655936" cy="1655649"/>
              </a:xfrm>
            </p:grpSpPr>
            <p:grpSp>
              <p:nvGrpSpPr>
                <p:cNvPr id="27" name="Group 26"/>
                <p:cNvGrpSpPr/>
                <p:nvPr/>
              </p:nvGrpSpPr>
              <p:grpSpPr>
                <a:xfrm>
                  <a:off x="7562232" y="3122054"/>
                  <a:ext cx="1371600" cy="1633668"/>
                  <a:chOff x="7630511" y="3894084"/>
                  <a:chExt cx="1371600" cy="1633668"/>
                </a:xfrm>
              </p:grpSpPr>
              <p:pic>
                <p:nvPicPr>
                  <p:cNvPr id="1032" name="Picture 8"/>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a:stretch/>
                </p:blipFill>
                <p:spPr bwMode="auto">
                  <a:xfrm>
                    <a:off x="7630511" y="3894084"/>
                    <a:ext cx="1371600" cy="16336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 name="TextBox 36"/>
                  <p:cNvSpPr txBox="1"/>
                  <p:nvPr/>
                </p:nvSpPr>
                <p:spPr bwMode="auto">
                  <a:xfrm>
                    <a:off x="8044356" y="5087009"/>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chemeClr val="tx1"/>
                        </a:solidFill>
                        <a:latin typeface="Times New Roman" pitchFamily="18" charset="0"/>
                        <a:cs typeface="Times New Roman" pitchFamily="18" charset="0"/>
                      </a:rPr>
                      <a:t>0.43s</a:t>
                    </a:r>
                  </a:p>
                </p:txBody>
              </p:sp>
            </p:grpSp>
            <p:grpSp>
              <p:nvGrpSpPr>
                <p:cNvPr id="28" name="Group 27"/>
                <p:cNvGrpSpPr/>
                <p:nvPr/>
              </p:nvGrpSpPr>
              <p:grpSpPr>
                <a:xfrm>
                  <a:off x="6105364" y="3111064"/>
                  <a:ext cx="1371600" cy="1655649"/>
                  <a:chOff x="6117108" y="3894084"/>
                  <a:chExt cx="1371600" cy="1655649"/>
                </a:xfrm>
              </p:grpSpPr>
              <p:pic>
                <p:nvPicPr>
                  <p:cNvPr id="1033" name="Picture 9"/>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a:stretch/>
                </p:blipFill>
                <p:spPr bwMode="auto">
                  <a:xfrm>
                    <a:off x="6117108" y="3894084"/>
                    <a:ext cx="1371600" cy="16556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 name="TextBox 39"/>
                  <p:cNvSpPr txBox="1"/>
                  <p:nvPr/>
                </p:nvSpPr>
                <p:spPr bwMode="auto">
                  <a:xfrm>
                    <a:off x="6530953" y="5089635"/>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chemeClr val="tx1"/>
                        </a:solidFill>
                        <a:latin typeface="Times New Roman" pitchFamily="18" charset="0"/>
                        <a:cs typeface="Times New Roman" pitchFamily="18" charset="0"/>
                      </a:rPr>
                      <a:t>0.37s</a:t>
                    </a:r>
                  </a:p>
                </p:txBody>
              </p:sp>
            </p:grpSp>
            <p:grpSp>
              <p:nvGrpSpPr>
                <p:cNvPr id="29" name="Group 28"/>
                <p:cNvGrpSpPr/>
                <p:nvPr/>
              </p:nvGrpSpPr>
              <p:grpSpPr>
                <a:xfrm>
                  <a:off x="4648497" y="3116373"/>
                  <a:ext cx="1371600" cy="1645031"/>
                  <a:chOff x="4605864" y="3899392"/>
                  <a:chExt cx="1371600" cy="1645031"/>
                </a:xfrm>
              </p:grpSpPr>
              <p:pic>
                <p:nvPicPr>
                  <p:cNvPr id="1034" name="Picture 10"/>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a:stretch/>
                </p:blipFill>
                <p:spPr bwMode="auto">
                  <a:xfrm>
                    <a:off x="4605864" y="3899392"/>
                    <a:ext cx="1371600" cy="16450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3" name="TextBox 42"/>
                  <p:cNvSpPr txBox="1"/>
                  <p:nvPr/>
                </p:nvSpPr>
                <p:spPr bwMode="auto">
                  <a:xfrm>
                    <a:off x="5062342" y="5094021"/>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chemeClr val="tx1"/>
                        </a:solidFill>
                        <a:latin typeface="Times New Roman" pitchFamily="18" charset="0"/>
                        <a:cs typeface="Times New Roman" pitchFamily="18" charset="0"/>
                      </a:rPr>
                      <a:t>0.32s</a:t>
                    </a:r>
                  </a:p>
                </p:txBody>
              </p:sp>
            </p:grpSp>
            <p:grpSp>
              <p:nvGrpSpPr>
                <p:cNvPr id="30" name="Group 29"/>
                <p:cNvGrpSpPr/>
                <p:nvPr/>
              </p:nvGrpSpPr>
              <p:grpSpPr>
                <a:xfrm>
                  <a:off x="3191630" y="3113678"/>
                  <a:ext cx="1371600" cy="1650420"/>
                  <a:chOff x="2987565" y="3899392"/>
                  <a:chExt cx="1371600" cy="1650420"/>
                </a:xfrm>
              </p:grpSpPr>
              <p:pic>
                <p:nvPicPr>
                  <p:cNvPr id="1036" name="Picture 12"/>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a:stretch/>
                </p:blipFill>
                <p:spPr bwMode="auto">
                  <a:xfrm>
                    <a:off x="2987565" y="3899392"/>
                    <a:ext cx="1371600" cy="16504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7" name="TextBox 46"/>
                  <p:cNvSpPr txBox="1"/>
                  <p:nvPr/>
                </p:nvSpPr>
                <p:spPr bwMode="auto">
                  <a:xfrm>
                    <a:off x="3401410" y="5100149"/>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chemeClr val="tx1"/>
                        </a:solidFill>
                        <a:latin typeface="Times New Roman" pitchFamily="18" charset="0"/>
                        <a:cs typeface="Times New Roman" pitchFamily="18" charset="0"/>
                      </a:rPr>
                      <a:t>0.27s</a:t>
                    </a:r>
                  </a:p>
                </p:txBody>
              </p:sp>
            </p:grpSp>
            <p:grpSp>
              <p:nvGrpSpPr>
                <p:cNvPr id="31" name="Group 30"/>
                <p:cNvGrpSpPr/>
                <p:nvPr/>
              </p:nvGrpSpPr>
              <p:grpSpPr>
                <a:xfrm>
                  <a:off x="1734763" y="3114659"/>
                  <a:ext cx="1371600" cy="1648458"/>
                  <a:chOff x="1462808" y="3894084"/>
                  <a:chExt cx="1371600" cy="1648458"/>
                </a:xfrm>
              </p:grpSpPr>
              <p:pic>
                <p:nvPicPr>
                  <p:cNvPr id="1035" name="Picture 11"/>
                  <p:cNvPicPr>
                    <a:picLocks noChangeAspect="1" noChangeArrowheads="1"/>
                  </p:cNvPicPr>
                  <p:nvPr/>
                </p:nvPicPr>
                <p:blipFill rotWithShape="1">
                  <a:blip r:embed="rId13" cstate="print">
                    <a:extLst>
                      <a:ext uri="{28A0092B-C50C-407E-A947-70E740481C1C}">
                        <a14:useLocalDpi xmlns="" xmlns:a14="http://schemas.microsoft.com/office/drawing/2010/main" val="0"/>
                      </a:ext>
                    </a:extLst>
                  </a:blip>
                  <a:srcRect/>
                  <a:stretch/>
                </p:blipFill>
                <p:spPr bwMode="auto">
                  <a:xfrm>
                    <a:off x="1462808" y="3894084"/>
                    <a:ext cx="1371600" cy="16484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9" name="TextBox 48"/>
                  <p:cNvSpPr txBox="1"/>
                  <p:nvPr/>
                </p:nvSpPr>
                <p:spPr bwMode="auto">
                  <a:xfrm>
                    <a:off x="1876653" y="5081756"/>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chemeClr val="tx1"/>
                        </a:solidFill>
                        <a:latin typeface="Times New Roman" pitchFamily="18" charset="0"/>
                        <a:cs typeface="Times New Roman" pitchFamily="18" charset="0"/>
                      </a:rPr>
                      <a:t>0.22s</a:t>
                    </a:r>
                  </a:p>
                </p:txBody>
              </p:sp>
            </p:grpSp>
            <p:grpSp>
              <p:nvGrpSpPr>
                <p:cNvPr id="2048" name="Group 2047"/>
                <p:cNvGrpSpPr/>
                <p:nvPr/>
              </p:nvGrpSpPr>
              <p:grpSpPr>
                <a:xfrm>
                  <a:off x="277896" y="3112768"/>
                  <a:ext cx="1371600" cy="1652240"/>
                  <a:chOff x="218387" y="3875512"/>
                  <a:chExt cx="1371600" cy="1652240"/>
                </a:xfrm>
              </p:grpSpPr>
              <p:pic>
                <p:nvPicPr>
                  <p:cNvPr id="1037" name="Picture 13"/>
                  <p:cNvPicPr>
                    <a:picLocks noChangeAspect="1" noChangeArrowheads="1"/>
                  </p:cNvPicPr>
                  <p:nvPr/>
                </p:nvPicPr>
                <p:blipFill rotWithShape="1">
                  <a:blip r:embed="rId14" cstate="print">
                    <a:extLst>
                      <a:ext uri="{28A0092B-C50C-407E-A947-70E740481C1C}">
                        <a14:useLocalDpi xmlns="" xmlns:a14="http://schemas.microsoft.com/office/drawing/2010/main" val="0"/>
                      </a:ext>
                    </a:extLst>
                  </a:blip>
                  <a:srcRect/>
                  <a:stretch/>
                </p:blipFill>
                <p:spPr bwMode="auto">
                  <a:xfrm>
                    <a:off x="218387" y="3875512"/>
                    <a:ext cx="1371600" cy="1652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2" name="TextBox 51"/>
                  <p:cNvSpPr txBox="1"/>
                  <p:nvPr/>
                </p:nvSpPr>
                <p:spPr bwMode="auto">
                  <a:xfrm>
                    <a:off x="632232" y="5065990"/>
                    <a:ext cx="543910" cy="2837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100" b="1" i="0" kern="0" dirty="0" smtClean="0">
                        <a:solidFill>
                          <a:schemeClr val="tx1"/>
                        </a:solidFill>
                        <a:latin typeface="Times New Roman" pitchFamily="18" charset="0"/>
                        <a:cs typeface="Times New Roman" pitchFamily="18" charset="0"/>
                      </a:rPr>
                      <a:t>0.17s</a:t>
                    </a:r>
                  </a:p>
                </p:txBody>
              </p:sp>
            </p:grpSp>
          </p:grpSp>
        </p:grpSp>
      </p:grpSp>
    </p:spTree>
    <p:extLst>
      <p:ext uri="{BB962C8B-B14F-4D97-AF65-F5344CB8AC3E}">
        <p14:creationId xmlns="" xmlns:p14="http://schemas.microsoft.com/office/powerpoint/2010/main" val="105827855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Wetted area with contact angle</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930" t="10227" r="9644" b="4546"/>
          <a:stretch/>
        </p:blipFill>
        <p:spPr bwMode="auto">
          <a:xfrm>
            <a:off x="228600" y="994776"/>
            <a:ext cx="4343400" cy="3851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28A0092B-C50C-407E-A947-70E740481C1C}">
                <a14:useLocalDpi xmlns="" xmlns:a14="http://schemas.microsoft.com/office/drawing/2010/main"/>
              </a:ext>
            </a:extLst>
          </a:blip>
          <a:srcRect l="3343" t="10092" r="9789" b="4356"/>
          <a:stretch/>
        </p:blipFill>
        <p:spPr bwMode="auto">
          <a:xfrm>
            <a:off x="4800600" y="1118601"/>
            <a:ext cx="4343400" cy="3802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 xmlns:p14="http://schemas.microsoft.com/office/powerpoint/2010/main" val="2804701109"/>
              </p:ext>
            </p:extLst>
          </p:nvPr>
        </p:nvGraphicFramePr>
        <p:xfrm>
          <a:off x="5816600" y="5041900"/>
          <a:ext cx="2463800" cy="698500"/>
        </p:xfrm>
        <a:graphic>
          <a:graphicData uri="http://schemas.openxmlformats.org/presentationml/2006/ole">
            <p:oleObj spid="_x0000_s12316" name="Equation" r:id="rId5" imgW="2463480" imgH="698400" progId="">
              <p:embed/>
            </p:oleObj>
          </a:graphicData>
        </a:graphic>
      </p:graphicFrame>
      <p:sp>
        <p:nvSpPr>
          <p:cNvPr id="8" name="TextBox 7"/>
          <p:cNvSpPr txBox="1"/>
          <p:nvPr/>
        </p:nvSpPr>
        <p:spPr bwMode="auto">
          <a:xfrm>
            <a:off x="6057900" y="5819775"/>
            <a:ext cx="2809875" cy="3693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800" i="0" kern="0" dirty="0" smtClean="0">
                <a:solidFill>
                  <a:srgbClr val="008000"/>
                </a:solidFill>
                <a:latin typeface="Calibri" panose="020F0502020204030204" pitchFamily="34" charset="0"/>
                <a:cs typeface="+mn-cs"/>
              </a:rPr>
              <a:t>C: </a:t>
            </a:r>
            <a:r>
              <a:rPr lang="en-US" sz="1800" i="0" kern="0" dirty="0">
                <a:solidFill>
                  <a:srgbClr val="008000"/>
                </a:solidFill>
                <a:latin typeface="Calibri" panose="020F0502020204030204" pitchFamily="34" charset="0"/>
                <a:cs typeface="+mn-cs"/>
              </a:rPr>
              <a:t>E</a:t>
            </a:r>
            <a:r>
              <a:rPr lang="en-US" sz="1800" i="0" kern="0" dirty="0" smtClean="0">
                <a:solidFill>
                  <a:srgbClr val="008000"/>
                </a:solidFill>
                <a:latin typeface="Calibri" panose="020F0502020204030204" pitchFamily="34" charset="0"/>
                <a:cs typeface="+mn-cs"/>
              </a:rPr>
              <a:t>mpirical constant</a:t>
            </a:r>
          </a:p>
        </p:txBody>
      </p:sp>
      <p:graphicFrame>
        <p:nvGraphicFramePr>
          <p:cNvPr id="10" name="Object 9"/>
          <p:cNvGraphicFramePr>
            <a:graphicFrameLocks noChangeAspect="1"/>
          </p:cNvGraphicFramePr>
          <p:nvPr>
            <p:extLst>
              <p:ext uri="{D42A27DB-BD31-4B8C-83A1-F6EECF244321}">
                <p14:modId xmlns="" xmlns:p14="http://schemas.microsoft.com/office/powerpoint/2010/main" val="1479496964"/>
              </p:ext>
            </p:extLst>
          </p:nvPr>
        </p:nvGraphicFramePr>
        <p:xfrm>
          <a:off x="917575" y="5089525"/>
          <a:ext cx="2603500" cy="609600"/>
        </p:xfrm>
        <a:graphic>
          <a:graphicData uri="http://schemas.openxmlformats.org/presentationml/2006/ole">
            <p:oleObj spid="_x0000_s12317" name="Equation" r:id="rId6" imgW="2603160" imgH="609480" progId="">
              <p:embed/>
            </p:oleObj>
          </a:graphicData>
        </a:graphic>
      </p:graphicFrame>
    </p:spTree>
    <p:extLst>
      <p:ext uri="{BB962C8B-B14F-4D97-AF65-F5344CB8AC3E}">
        <p14:creationId xmlns="" xmlns:p14="http://schemas.microsoft.com/office/powerpoint/2010/main" val="24138419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 Films</a:t>
            </a:r>
            <a:endParaRPr lang="en-US" dirty="0"/>
          </a:p>
        </p:txBody>
      </p:sp>
      <p:sp>
        <p:nvSpPr>
          <p:cNvPr id="3" name="Text Placeholder 2"/>
          <p:cNvSpPr>
            <a:spLocks noGrp="1"/>
          </p:cNvSpPr>
          <p:nvPr>
            <p:ph type="body" sz="quarter" idx="11"/>
          </p:nvPr>
        </p:nvSpPr>
        <p:spPr>
          <a:xfrm>
            <a:off x="0" y="6477000"/>
            <a:ext cx="8229600" cy="215444"/>
          </a:xfrm>
        </p:spPr>
        <p:txBody>
          <a:bodyPr/>
          <a:lstStyle/>
          <a:p>
            <a:r>
              <a:rPr lang="en-US" dirty="0"/>
              <a:t>Xu et al., Chem. Eng. Tech., </a:t>
            </a:r>
            <a:r>
              <a:rPr lang="en-US" dirty="0" smtClean="0"/>
              <a:t>2008</a:t>
            </a:r>
            <a:endParaRPr lang="en-US" dirty="0"/>
          </a:p>
        </p:txBody>
      </p:sp>
      <p:grpSp>
        <p:nvGrpSpPr>
          <p:cNvPr id="4" name="Group 37"/>
          <p:cNvGrpSpPr/>
          <p:nvPr/>
        </p:nvGrpSpPr>
        <p:grpSpPr>
          <a:xfrm>
            <a:off x="0" y="1249129"/>
            <a:ext cx="4495800" cy="3048000"/>
            <a:chOff x="1943100" y="3009900"/>
            <a:chExt cx="2143124" cy="1371600"/>
          </a:xfrm>
        </p:grpSpPr>
        <p:grpSp>
          <p:nvGrpSpPr>
            <p:cNvPr id="5" name="Group 150"/>
            <p:cNvGrpSpPr>
              <a:grpSpLocks noChangeAspect="1"/>
            </p:cNvGrpSpPr>
            <p:nvPr/>
          </p:nvGrpSpPr>
          <p:grpSpPr>
            <a:xfrm>
              <a:off x="1943100" y="3009900"/>
              <a:ext cx="2120265" cy="1371600"/>
              <a:chOff x="228600" y="609600"/>
              <a:chExt cx="3533775" cy="2286000"/>
            </a:xfrm>
          </p:grpSpPr>
          <p:pic>
            <p:nvPicPr>
              <p:cNvPr id="7" name="Picture 2"/>
              <p:cNvPicPr>
                <a:picLocks noChangeAspect="1" noChangeArrowheads="1"/>
              </p:cNvPicPr>
              <p:nvPr/>
            </p:nvPicPr>
            <p:blipFill>
              <a:blip r:embed="rId2" cstate="print"/>
              <a:srcRect/>
              <a:stretch>
                <a:fillRect/>
              </a:stretch>
            </p:blipFill>
            <p:spPr bwMode="auto">
              <a:xfrm>
                <a:off x="609600" y="609600"/>
                <a:ext cx="3152775" cy="2143125"/>
              </a:xfrm>
              <a:prstGeom prst="rect">
                <a:avLst/>
              </a:prstGeom>
              <a:noFill/>
              <a:ln w="9525">
                <a:solidFill>
                  <a:srgbClr val="9966FF"/>
                </a:solidFill>
                <a:miter lim="800000"/>
                <a:headEnd/>
                <a:tailEnd/>
              </a:ln>
            </p:spPr>
          </p:pic>
          <p:sp>
            <p:nvSpPr>
              <p:cNvPr id="8" name="Oval 7"/>
              <p:cNvSpPr/>
              <p:nvPr/>
            </p:nvSpPr>
            <p:spPr>
              <a:xfrm>
                <a:off x="228600" y="2057400"/>
                <a:ext cx="12954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162173" y="3020615"/>
              <a:ext cx="1924051" cy="1273969"/>
            </a:xfrm>
            <a:prstGeom prst="rect">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4754010" y="1082108"/>
            <a:ext cx="3962400" cy="1200329"/>
          </a:xfrm>
          <a:prstGeom prst="rect">
            <a:avLst/>
          </a:prstGeom>
          <a:noFill/>
        </p:spPr>
        <p:txBody>
          <a:bodyPr wrap="square" rtlCol="0">
            <a:spAutoFit/>
          </a:bodyPr>
          <a:lstStyle/>
          <a:p>
            <a:r>
              <a:rPr lang="en-US" sz="2400" b="1" dirty="0" smtClean="0"/>
              <a:t>Features depend upon various flow parameters and liquid properties</a:t>
            </a:r>
          </a:p>
        </p:txBody>
      </p:sp>
      <p:sp>
        <p:nvSpPr>
          <p:cNvPr id="10" name="Rectangle 9"/>
          <p:cNvSpPr/>
          <p:nvPr/>
        </p:nvSpPr>
        <p:spPr>
          <a:xfrm>
            <a:off x="4754010" y="2446692"/>
            <a:ext cx="4389989" cy="1938992"/>
          </a:xfrm>
          <a:prstGeom prst="rect">
            <a:avLst/>
          </a:prstGeom>
        </p:spPr>
        <p:txBody>
          <a:bodyPr wrap="square">
            <a:spAutoFit/>
          </a:bodyPr>
          <a:lstStyle/>
          <a:p>
            <a:r>
              <a:rPr lang="en-US" sz="2400" b="1" dirty="0" smtClean="0">
                <a:solidFill>
                  <a:schemeClr val="accent4"/>
                </a:solidFill>
                <a:latin typeface="Calibri" panose="020F0502020204030204" pitchFamily="34" charset="0"/>
              </a:rPr>
              <a:t>Current Goal: study the impact of solvent properties,</a:t>
            </a:r>
            <a:r>
              <a:rPr lang="en-US" sz="2400" b="1" dirty="0">
                <a:solidFill>
                  <a:schemeClr val="accent4"/>
                </a:solidFill>
                <a:latin typeface="Calibri" panose="020F0502020204030204" pitchFamily="34" charset="0"/>
              </a:rPr>
              <a:t> contact </a:t>
            </a:r>
            <a:r>
              <a:rPr lang="en-US" sz="2400" b="1" dirty="0" smtClean="0">
                <a:solidFill>
                  <a:schemeClr val="accent4"/>
                </a:solidFill>
                <a:latin typeface="Calibri" panose="020F0502020204030204" pitchFamily="34" charset="0"/>
              </a:rPr>
              <a:t>angle, flow rates, </a:t>
            </a:r>
            <a:r>
              <a:rPr lang="en-US" sz="2400" b="1" dirty="0">
                <a:solidFill>
                  <a:schemeClr val="accent4"/>
                </a:solidFill>
                <a:latin typeface="Calibri" panose="020F0502020204030204" pitchFamily="34" charset="0"/>
              </a:rPr>
              <a:t>inclination </a:t>
            </a:r>
            <a:r>
              <a:rPr lang="en-US" sz="2400" b="1" dirty="0" smtClean="0">
                <a:solidFill>
                  <a:schemeClr val="accent4"/>
                </a:solidFill>
                <a:latin typeface="Calibri" panose="020F0502020204030204" pitchFamily="34" charset="0"/>
              </a:rPr>
              <a:t>angle on h</a:t>
            </a:r>
            <a:r>
              <a:rPr lang="en-US" sz="2400" b="1" i="0" dirty="0" smtClean="0">
                <a:solidFill>
                  <a:schemeClr val="accent4"/>
                </a:solidFill>
                <a:latin typeface="Calibri" panose="020F0502020204030204" pitchFamily="34" charset="0"/>
              </a:rPr>
              <a:t>ydrodynamics </a:t>
            </a:r>
          </a:p>
          <a:p>
            <a:endParaRPr lang="en-US" sz="2400" b="1" i="0" dirty="0" smtClean="0">
              <a:solidFill>
                <a:schemeClr val="accent4"/>
              </a:solidFill>
              <a:latin typeface="Calibri" panose="020F0502020204030204" pitchFamily="34" charset="0"/>
            </a:endParaRPr>
          </a:p>
        </p:txBody>
      </p:sp>
      <p:sp>
        <p:nvSpPr>
          <p:cNvPr id="11" name="TextBox 10"/>
          <p:cNvSpPr txBox="1"/>
          <p:nvPr/>
        </p:nvSpPr>
        <p:spPr>
          <a:xfrm>
            <a:off x="459567" y="4579203"/>
            <a:ext cx="3886200" cy="830997"/>
          </a:xfrm>
          <a:prstGeom prst="rect">
            <a:avLst/>
          </a:prstGeom>
          <a:noFill/>
        </p:spPr>
        <p:txBody>
          <a:bodyPr wrap="square" rtlCol="0">
            <a:spAutoFit/>
          </a:bodyPr>
          <a:lstStyle/>
          <a:p>
            <a:r>
              <a:rPr lang="en-US" sz="2400" b="1" dirty="0" smtClean="0"/>
              <a:t>Method: Volume of Fluid Simulations</a:t>
            </a:r>
            <a:endParaRPr lang="en-US" sz="2400" b="1" dirty="0"/>
          </a:p>
        </p:txBody>
      </p:sp>
      <p:sp>
        <p:nvSpPr>
          <p:cNvPr id="12" name="Rectangle 11"/>
          <p:cNvSpPr/>
          <p:nvPr/>
        </p:nvSpPr>
        <p:spPr>
          <a:xfrm>
            <a:off x="4876800" y="4029165"/>
            <a:ext cx="2743200" cy="1323439"/>
          </a:xfrm>
          <a:prstGeom prst="rect">
            <a:avLst/>
          </a:prstGeom>
        </p:spPr>
        <p:txBody>
          <a:bodyPr wrap="square">
            <a:spAutoFit/>
          </a:bodyPr>
          <a:lstStyle/>
          <a:p>
            <a:pPr marL="347663" indent="-347663">
              <a:buFont typeface="Wingdings" panose="05000000000000000000" pitchFamily="2" charset="2"/>
              <a:buChar char="§"/>
            </a:pPr>
            <a:r>
              <a:rPr lang="en-US" sz="2000" b="1" dirty="0">
                <a:latin typeface="Calibri" panose="020F0502020204030204" pitchFamily="34" charset="0"/>
              </a:rPr>
              <a:t>film </a:t>
            </a:r>
            <a:r>
              <a:rPr lang="en-US" sz="2000" b="1" dirty="0" smtClean="0">
                <a:latin typeface="Calibri" panose="020F0502020204030204" pitchFamily="34" charset="0"/>
              </a:rPr>
              <a:t>thickness</a:t>
            </a:r>
            <a:endParaRPr lang="en-US" sz="2000" b="1" dirty="0">
              <a:latin typeface="Calibri" panose="020F0502020204030204" pitchFamily="34" charset="0"/>
            </a:endParaRPr>
          </a:p>
          <a:p>
            <a:pPr marL="347663" indent="-347663">
              <a:buFont typeface="Wingdings" panose="05000000000000000000" pitchFamily="2" charset="2"/>
              <a:buChar char="§"/>
            </a:pPr>
            <a:r>
              <a:rPr lang="en-US" sz="2000" b="1" dirty="0">
                <a:latin typeface="Calibri" panose="020F0502020204030204" pitchFamily="34" charset="0"/>
              </a:rPr>
              <a:t>wetted area</a:t>
            </a:r>
          </a:p>
          <a:p>
            <a:pPr marL="347663" indent="-347663">
              <a:buFont typeface="Wingdings" panose="05000000000000000000" pitchFamily="2" charset="2"/>
              <a:buChar char="§"/>
            </a:pPr>
            <a:r>
              <a:rPr lang="en-US" sz="2000" b="1" dirty="0">
                <a:latin typeface="Calibri" panose="020F0502020204030204" pitchFamily="34" charset="0"/>
              </a:rPr>
              <a:t>interfacial area</a:t>
            </a:r>
          </a:p>
          <a:p>
            <a:pPr marL="347663" indent="-347663">
              <a:buFont typeface="Wingdings" panose="05000000000000000000" pitchFamily="2" charset="2"/>
              <a:buChar char="§"/>
            </a:pPr>
            <a:r>
              <a:rPr lang="en-US" sz="2000" b="1" dirty="0">
                <a:latin typeface="Calibri" panose="020F0502020204030204" pitchFamily="34" charset="0"/>
              </a:rPr>
              <a:t>flow regime</a:t>
            </a:r>
          </a:p>
        </p:txBody>
      </p:sp>
    </p:spTree>
    <p:extLst>
      <p:ext uri="{BB962C8B-B14F-4D97-AF65-F5344CB8AC3E}">
        <p14:creationId xmlns="" xmlns:p14="http://schemas.microsoft.com/office/powerpoint/2010/main" val="1598676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Volume of Fluid (VOF)</a:t>
            </a:r>
            <a:r>
              <a:rPr lang="en-US" baseline="30000" dirty="0" smtClean="0"/>
              <a:t>1</a:t>
            </a:r>
            <a:r>
              <a:rPr lang="en-US" dirty="0" smtClean="0"/>
              <a:t> Multiphase Model</a:t>
            </a:r>
            <a:endParaRPr lang="en-US" dirty="0"/>
          </a:p>
        </p:txBody>
      </p:sp>
      <p:sp>
        <p:nvSpPr>
          <p:cNvPr id="3" name="Text Placeholder 2"/>
          <p:cNvSpPr>
            <a:spLocks noGrp="1"/>
          </p:cNvSpPr>
          <p:nvPr>
            <p:ph type="body" sz="quarter" idx="11"/>
          </p:nvPr>
        </p:nvSpPr>
        <p:spPr>
          <a:xfrm>
            <a:off x="0" y="6477000"/>
            <a:ext cx="8229600" cy="215444"/>
          </a:xfrm>
        </p:spPr>
        <p:txBody>
          <a:bodyPr/>
          <a:lstStyle/>
          <a:p>
            <a:r>
              <a:rPr lang="en-US" baseline="30000" dirty="0"/>
              <a:t>1</a:t>
            </a:r>
            <a:r>
              <a:rPr lang="en-US" dirty="0"/>
              <a:t>Hirt  &amp; Nichols, J. </a:t>
            </a:r>
            <a:r>
              <a:rPr lang="en-US" dirty="0" err="1"/>
              <a:t>Comput</a:t>
            </a:r>
            <a:r>
              <a:rPr lang="en-US" dirty="0"/>
              <a:t>. Phys, </a:t>
            </a:r>
            <a:r>
              <a:rPr lang="en-US" dirty="0" smtClean="0"/>
              <a:t>1981</a:t>
            </a:r>
            <a:endParaRPr lang="en-US" dirty="0"/>
          </a:p>
        </p:txBody>
      </p:sp>
      <p:sp>
        <p:nvSpPr>
          <p:cNvPr id="6" name="TextBox 5"/>
          <p:cNvSpPr txBox="1"/>
          <p:nvPr/>
        </p:nvSpPr>
        <p:spPr>
          <a:xfrm>
            <a:off x="304801" y="990600"/>
            <a:ext cx="4267200" cy="646331"/>
          </a:xfrm>
          <a:prstGeom prst="rect">
            <a:avLst/>
          </a:prstGeom>
          <a:noFill/>
        </p:spPr>
        <p:txBody>
          <a:bodyPr wrap="square" rtlCol="0">
            <a:spAutoFit/>
          </a:bodyPr>
          <a:lstStyle/>
          <a:p>
            <a:pPr marL="225425" indent="-225425"/>
            <a:r>
              <a:rPr lang="en-US" dirty="0" smtClean="0"/>
              <a:t>– 	Continuity and momentum equation of average phase</a:t>
            </a:r>
            <a:endParaRPr lang="en-US" dirty="0"/>
          </a:p>
        </p:txBody>
      </p:sp>
      <p:sp>
        <p:nvSpPr>
          <p:cNvPr id="7" name="TextBox 6"/>
          <p:cNvSpPr txBox="1"/>
          <p:nvPr/>
        </p:nvSpPr>
        <p:spPr>
          <a:xfrm>
            <a:off x="228600" y="697468"/>
            <a:ext cx="2165657" cy="369332"/>
          </a:xfrm>
          <a:prstGeom prst="rect">
            <a:avLst/>
          </a:prstGeom>
          <a:noFill/>
        </p:spPr>
        <p:txBody>
          <a:bodyPr wrap="none" rtlCol="0">
            <a:spAutoFit/>
          </a:bodyPr>
          <a:lstStyle/>
          <a:p>
            <a:r>
              <a:rPr lang="en-US" b="1" dirty="0" smtClean="0"/>
              <a:t>Governing Equations</a:t>
            </a:r>
            <a:endParaRPr lang="en-US" b="1" dirty="0"/>
          </a:p>
        </p:txBody>
      </p:sp>
      <p:sp>
        <p:nvSpPr>
          <p:cNvPr id="8" name="TextBox 7"/>
          <p:cNvSpPr txBox="1"/>
          <p:nvPr/>
        </p:nvSpPr>
        <p:spPr>
          <a:xfrm>
            <a:off x="5085287" y="990600"/>
            <a:ext cx="3906313" cy="646331"/>
          </a:xfrm>
          <a:prstGeom prst="rect">
            <a:avLst/>
          </a:prstGeom>
          <a:noFill/>
        </p:spPr>
        <p:txBody>
          <a:bodyPr wrap="square" rtlCol="0">
            <a:spAutoFit/>
          </a:bodyPr>
          <a:lstStyle/>
          <a:p>
            <a:pPr marL="225425" indent="-225425"/>
            <a:r>
              <a:rPr lang="en-US" dirty="0" smtClean="0"/>
              <a:t>– 	Transport equation for volume fraction</a:t>
            </a:r>
            <a:endParaRPr lang="en-US" dirty="0"/>
          </a:p>
        </p:txBody>
      </p:sp>
      <p:sp>
        <p:nvSpPr>
          <p:cNvPr id="10" name="TextBox 9"/>
          <p:cNvSpPr txBox="1"/>
          <p:nvPr/>
        </p:nvSpPr>
        <p:spPr>
          <a:xfrm>
            <a:off x="228600" y="5105400"/>
            <a:ext cx="1208088" cy="369332"/>
          </a:xfrm>
          <a:prstGeom prst="rect">
            <a:avLst/>
          </a:prstGeom>
          <a:noFill/>
        </p:spPr>
        <p:txBody>
          <a:bodyPr wrap="none" rtlCol="0">
            <a:spAutoFit/>
          </a:bodyPr>
          <a:lstStyle/>
          <a:p>
            <a:r>
              <a:rPr lang="en-US" b="1" dirty="0" smtClean="0"/>
              <a:t>Challenges</a:t>
            </a:r>
            <a:endParaRPr lang="en-US" b="1" dirty="0"/>
          </a:p>
        </p:txBody>
      </p:sp>
      <p:graphicFrame>
        <p:nvGraphicFramePr>
          <p:cNvPr id="12" name="Object 11"/>
          <p:cNvGraphicFramePr>
            <a:graphicFrameLocks noChangeAspect="1"/>
          </p:cNvGraphicFramePr>
          <p:nvPr>
            <p:extLst>
              <p:ext uri="{D42A27DB-BD31-4B8C-83A1-F6EECF244321}">
                <p14:modId xmlns="" xmlns:p14="http://schemas.microsoft.com/office/powerpoint/2010/main" val="2076048299"/>
              </p:ext>
            </p:extLst>
          </p:nvPr>
        </p:nvGraphicFramePr>
        <p:xfrm>
          <a:off x="1009650" y="4170403"/>
          <a:ext cx="1851025" cy="361950"/>
        </p:xfrm>
        <a:graphic>
          <a:graphicData uri="http://schemas.openxmlformats.org/presentationml/2006/ole">
            <p:oleObj spid="_x0000_s5531" name="Equation" r:id="rId4" imgW="1231560" imgH="241200" progId="Equation.3">
              <p:embed/>
            </p:oleObj>
          </a:graphicData>
        </a:graphic>
      </p:graphicFrame>
      <p:sp>
        <p:nvSpPr>
          <p:cNvPr id="13" name="TextBox 12"/>
          <p:cNvSpPr txBox="1"/>
          <p:nvPr/>
        </p:nvSpPr>
        <p:spPr>
          <a:xfrm>
            <a:off x="631825" y="3777735"/>
            <a:ext cx="2691763" cy="338554"/>
          </a:xfrm>
          <a:prstGeom prst="rect">
            <a:avLst/>
          </a:prstGeom>
          <a:noFill/>
        </p:spPr>
        <p:txBody>
          <a:bodyPr wrap="none" rtlCol="0">
            <a:spAutoFit/>
          </a:bodyPr>
          <a:lstStyle/>
          <a:p>
            <a:pPr marL="225425" indent="-225425"/>
            <a:r>
              <a:rPr lang="en-US" sz="1600" b="1" dirty="0" smtClean="0">
                <a:solidFill>
                  <a:srgbClr val="003399"/>
                </a:solidFill>
              </a:rPr>
              <a:t>Stress :  turbulence neglected</a:t>
            </a:r>
            <a:endParaRPr lang="en-US" sz="1600" b="1" dirty="0">
              <a:solidFill>
                <a:srgbClr val="003399"/>
              </a:solidFill>
            </a:endParaRPr>
          </a:p>
        </p:txBody>
      </p:sp>
      <p:sp>
        <p:nvSpPr>
          <p:cNvPr id="15" name="TextBox 14"/>
          <p:cNvSpPr txBox="1"/>
          <p:nvPr/>
        </p:nvSpPr>
        <p:spPr>
          <a:xfrm>
            <a:off x="3886200" y="3777735"/>
            <a:ext cx="1604029" cy="338554"/>
          </a:xfrm>
          <a:prstGeom prst="rect">
            <a:avLst/>
          </a:prstGeom>
          <a:noFill/>
        </p:spPr>
        <p:txBody>
          <a:bodyPr wrap="none" rtlCol="0">
            <a:spAutoFit/>
          </a:bodyPr>
          <a:lstStyle/>
          <a:p>
            <a:pPr marL="225425" indent="-225425"/>
            <a:r>
              <a:rPr lang="en-US" sz="1600" b="1" dirty="0" smtClean="0">
                <a:solidFill>
                  <a:srgbClr val="003399"/>
                </a:solidFill>
              </a:rPr>
              <a:t>Interfacial forces</a:t>
            </a:r>
            <a:endParaRPr lang="en-US" sz="1600" b="1" dirty="0">
              <a:solidFill>
                <a:srgbClr val="003399"/>
              </a:solidFill>
            </a:endParaRPr>
          </a:p>
        </p:txBody>
      </p:sp>
      <p:graphicFrame>
        <p:nvGraphicFramePr>
          <p:cNvPr id="168965" name="Object 2"/>
          <p:cNvGraphicFramePr>
            <a:graphicFrameLocks noChangeAspect="1"/>
          </p:cNvGraphicFramePr>
          <p:nvPr>
            <p:extLst>
              <p:ext uri="{D42A27DB-BD31-4B8C-83A1-F6EECF244321}">
                <p14:modId xmlns="" xmlns:p14="http://schemas.microsoft.com/office/powerpoint/2010/main" val="3925981650"/>
              </p:ext>
            </p:extLst>
          </p:nvPr>
        </p:nvGraphicFramePr>
        <p:xfrm>
          <a:off x="631825" y="1838325"/>
          <a:ext cx="804863" cy="268288"/>
        </p:xfrm>
        <a:graphic>
          <a:graphicData uri="http://schemas.openxmlformats.org/presentationml/2006/ole">
            <p:oleObj spid="_x0000_s5532" name="Equation" r:id="rId5" imgW="533160" imgH="177480" progId="Equation.3">
              <p:embed/>
            </p:oleObj>
          </a:graphicData>
        </a:graphic>
      </p:graphicFrame>
      <p:graphicFrame>
        <p:nvGraphicFramePr>
          <p:cNvPr id="168966" name="Object 4"/>
          <p:cNvGraphicFramePr>
            <a:graphicFrameLocks noChangeAspect="1"/>
          </p:cNvGraphicFramePr>
          <p:nvPr>
            <p:extLst>
              <p:ext uri="{D42A27DB-BD31-4B8C-83A1-F6EECF244321}">
                <p14:modId xmlns="" xmlns:p14="http://schemas.microsoft.com/office/powerpoint/2010/main" val="3637543366"/>
              </p:ext>
            </p:extLst>
          </p:nvPr>
        </p:nvGraphicFramePr>
        <p:xfrm>
          <a:off x="642258" y="2376262"/>
          <a:ext cx="3857625" cy="593725"/>
        </p:xfrm>
        <a:graphic>
          <a:graphicData uri="http://schemas.openxmlformats.org/presentationml/2006/ole">
            <p:oleObj spid="_x0000_s5533" name="Equation" r:id="rId6" imgW="2565400" imgH="393700" progId="Equation.3">
              <p:embed/>
            </p:oleObj>
          </a:graphicData>
        </a:graphic>
      </p:graphicFrame>
      <p:graphicFrame>
        <p:nvGraphicFramePr>
          <p:cNvPr id="19" name="Object 18"/>
          <p:cNvGraphicFramePr>
            <a:graphicFrameLocks noChangeAspect="1"/>
          </p:cNvGraphicFramePr>
          <p:nvPr>
            <p:extLst>
              <p:ext uri="{D42A27DB-BD31-4B8C-83A1-F6EECF244321}">
                <p14:modId xmlns="" xmlns:p14="http://schemas.microsoft.com/office/powerpoint/2010/main" val="724617459"/>
              </p:ext>
            </p:extLst>
          </p:nvPr>
        </p:nvGraphicFramePr>
        <p:xfrm>
          <a:off x="636588" y="3214688"/>
          <a:ext cx="1600200" cy="347663"/>
        </p:xfrm>
        <a:graphic>
          <a:graphicData uri="http://schemas.openxmlformats.org/presentationml/2006/ole">
            <p:oleObj spid="_x0000_s5534" name="Equation" r:id="rId7" imgW="1054100" imgH="228600" progId="Equation.3">
              <p:embed/>
            </p:oleObj>
          </a:graphicData>
        </a:graphic>
      </p:graphicFrame>
      <p:graphicFrame>
        <p:nvGraphicFramePr>
          <p:cNvPr id="168968" name="Object 8"/>
          <p:cNvGraphicFramePr>
            <a:graphicFrameLocks noChangeAspect="1"/>
          </p:cNvGraphicFramePr>
          <p:nvPr>
            <p:extLst>
              <p:ext uri="{D42A27DB-BD31-4B8C-83A1-F6EECF244321}">
                <p14:modId xmlns="" xmlns:p14="http://schemas.microsoft.com/office/powerpoint/2010/main" val="3949425933"/>
              </p:ext>
            </p:extLst>
          </p:nvPr>
        </p:nvGraphicFramePr>
        <p:xfrm>
          <a:off x="2703286" y="3214688"/>
          <a:ext cx="1600200" cy="347663"/>
        </p:xfrm>
        <a:graphic>
          <a:graphicData uri="http://schemas.openxmlformats.org/presentationml/2006/ole">
            <p:oleObj spid="_x0000_s5535" name="Equation" r:id="rId8" imgW="1054100" imgH="228600" progId="Equation.3">
              <p:embed/>
            </p:oleObj>
          </a:graphicData>
        </a:graphic>
      </p:graphicFrame>
      <p:graphicFrame>
        <p:nvGraphicFramePr>
          <p:cNvPr id="168969" name="Object 9"/>
          <p:cNvGraphicFramePr>
            <a:graphicFrameLocks noChangeAspect="1"/>
          </p:cNvGraphicFramePr>
          <p:nvPr>
            <p:extLst>
              <p:ext uri="{D42A27DB-BD31-4B8C-83A1-F6EECF244321}">
                <p14:modId xmlns="" xmlns:p14="http://schemas.microsoft.com/office/powerpoint/2010/main" val="2084916995"/>
              </p:ext>
            </p:extLst>
          </p:nvPr>
        </p:nvGraphicFramePr>
        <p:xfrm>
          <a:off x="5969602" y="2438400"/>
          <a:ext cx="1039813" cy="346075"/>
        </p:xfrm>
        <a:graphic>
          <a:graphicData uri="http://schemas.openxmlformats.org/presentationml/2006/ole">
            <p:oleObj spid="_x0000_s5536" name="Equation" r:id="rId9" imgW="685800" imgH="228600" progId="Equation.3">
              <p:embed/>
            </p:oleObj>
          </a:graphicData>
        </a:graphic>
      </p:graphicFrame>
      <p:sp>
        <p:nvSpPr>
          <p:cNvPr id="22" name="TextBox 21"/>
          <p:cNvSpPr txBox="1"/>
          <p:nvPr/>
        </p:nvSpPr>
        <p:spPr>
          <a:xfrm>
            <a:off x="4114800" y="4139625"/>
            <a:ext cx="4876800" cy="338554"/>
          </a:xfrm>
          <a:prstGeom prst="rect">
            <a:avLst/>
          </a:prstGeom>
          <a:noFill/>
        </p:spPr>
        <p:txBody>
          <a:bodyPr wrap="square" rtlCol="0">
            <a:spAutoFit/>
          </a:bodyPr>
          <a:lstStyle/>
          <a:p>
            <a:pPr marL="225425" indent="-225425"/>
            <a:r>
              <a:rPr lang="en-US" sz="1600" dirty="0" smtClean="0"/>
              <a:t>–	Force at interface resulting from surface tension 	</a:t>
            </a:r>
            <a:endParaRPr lang="en-US" sz="1600" baseline="30000" dirty="0"/>
          </a:p>
        </p:txBody>
      </p:sp>
      <p:sp>
        <p:nvSpPr>
          <p:cNvPr id="25" name="Rectangle 24"/>
          <p:cNvSpPr/>
          <p:nvPr/>
        </p:nvSpPr>
        <p:spPr>
          <a:xfrm>
            <a:off x="304800" y="5373469"/>
            <a:ext cx="6858000" cy="646331"/>
          </a:xfrm>
          <a:prstGeom prst="rect">
            <a:avLst/>
          </a:prstGeom>
        </p:spPr>
        <p:txBody>
          <a:bodyPr wrap="square">
            <a:spAutoFit/>
          </a:bodyPr>
          <a:lstStyle/>
          <a:p>
            <a:pPr marL="223838" indent="-223838"/>
            <a:r>
              <a:rPr lang="en-US" dirty="0" smtClean="0"/>
              <a:t>–	preserving a sharp boundary between immiscible fluids </a:t>
            </a:r>
          </a:p>
          <a:p>
            <a:pPr marL="223838" indent="-223838"/>
            <a:r>
              <a:rPr lang="en-US" dirty="0" smtClean="0"/>
              <a:t>–	computations of surface tension</a:t>
            </a:r>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1202629663"/>
              </p:ext>
            </p:extLst>
          </p:nvPr>
        </p:nvGraphicFramePr>
        <p:xfrm>
          <a:off x="5956300" y="1679575"/>
          <a:ext cx="1630363" cy="593725"/>
        </p:xfrm>
        <a:graphic>
          <a:graphicData uri="http://schemas.openxmlformats.org/presentationml/2006/ole">
            <p:oleObj spid="_x0000_s5537" name="Equation" r:id="rId10" imgW="1079280" imgH="393480" progId="Equation.3">
              <p:embed/>
            </p:oleObj>
          </a:graphicData>
        </a:graphic>
      </p:graphicFrame>
    </p:spTree>
    <p:extLst>
      <p:ext uri="{BB962C8B-B14F-4D97-AF65-F5344CB8AC3E}">
        <p14:creationId xmlns="" xmlns:p14="http://schemas.microsoft.com/office/powerpoint/2010/main" val="2236833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5" name="Picture 3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38687" y="1039743"/>
            <a:ext cx="4543425" cy="1466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Computation of Interfacial Force</a:t>
            </a:r>
            <a:endParaRPr lang="en-US" dirty="0"/>
          </a:p>
        </p:txBody>
      </p:sp>
      <p:sp>
        <p:nvSpPr>
          <p:cNvPr id="3" name="Text Placeholder 2"/>
          <p:cNvSpPr>
            <a:spLocks noGrp="1"/>
          </p:cNvSpPr>
          <p:nvPr>
            <p:ph type="body" sz="quarter" idx="11"/>
          </p:nvPr>
        </p:nvSpPr>
        <p:spPr>
          <a:xfrm>
            <a:off x="0" y="6477000"/>
            <a:ext cx="8229600" cy="338554"/>
          </a:xfrm>
        </p:spPr>
        <p:txBody>
          <a:bodyPr/>
          <a:lstStyle/>
          <a:p>
            <a:r>
              <a:rPr lang="en-US" baseline="30000" dirty="0" smtClean="0"/>
              <a:t>1</a:t>
            </a:r>
            <a:r>
              <a:rPr lang="en-US" dirty="0" smtClean="0"/>
              <a:t>Yuan</a:t>
            </a:r>
            <a:r>
              <a:rPr lang="en-US" dirty="0"/>
              <a:t>, Y. and Lee, T. R., Contact Angle and Wetting Properties, in Surface Science Techniques , </a:t>
            </a:r>
            <a:r>
              <a:rPr lang="en-US" dirty="0" err="1"/>
              <a:t>Bracco</a:t>
            </a:r>
            <a:r>
              <a:rPr lang="en-US" dirty="0"/>
              <a:t>, G., and Holst B. (</a:t>
            </a:r>
            <a:r>
              <a:rPr lang="en-US" dirty="0" err="1"/>
              <a:t>eds</a:t>
            </a:r>
            <a:r>
              <a:rPr lang="en-US" dirty="0"/>
              <a:t>), 2013.</a:t>
            </a:r>
          </a:p>
          <a:p>
            <a:r>
              <a:rPr lang="en-US" baseline="30000" dirty="0" smtClean="0"/>
              <a:t>2</a:t>
            </a:r>
            <a:r>
              <a:rPr lang="en-US" dirty="0" smtClean="0"/>
              <a:t>Haroun et al., CES, </a:t>
            </a:r>
            <a:r>
              <a:rPr lang="en-US" dirty="0" smtClean="0"/>
              <a:t>2010</a:t>
            </a:r>
            <a:endParaRPr lang="en-US" dirty="0"/>
          </a:p>
        </p:txBody>
      </p:sp>
      <p:sp>
        <p:nvSpPr>
          <p:cNvPr id="4" name="Rectangle 3"/>
          <p:cNvSpPr/>
          <p:nvPr/>
        </p:nvSpPr>
        <p:spPr>
          <a:xfrm>
            <a:off x="228600" y="2543622"/>
            <a:ext cx="6934200" cy="707886"/>
          </a:xfrm>
          <a:prstGeom prst="rect">
            <a:avLst/>
          </a:prstGeom>
        </p:spPr>
        <p:txBody>
          <a:bodyPr wrap="square">
            <a:spAutoFit/>
          </a:bodyPr>
          <a:lstStyle/>
          <a:p>
            <a:r>
              <a:rPr lang="en-US" sz="2000" b="1" dirty="0" smtClean="0">
                <a:solidFill>
                  <a:schemeClr val="accent4"/>
                </a:solidFill>
              </a:rPr>
              <a:t>Continuum surface force model – </a:t>
            </a:r>
            <a:r>
              <a:rPr lang="en-US" sz="2000" b="1" dirty="0" err="1" smtClean="0">
                <a:solidFill>
                  <a:schemeClr val="accent4"/>
                </a:solidFill>
              </a:rPr>
              <a:t>Brackbill</a:t>
            </a:r>
            <a:r>
              <a:rPr lang="en-US" sz="2000" b="1" dirty="0" smtClean="0">
                <a:solidFill>
                  <a:schemeClr val="accent4"/>
                </a:solidFill>
              </a:rPr>
              <a:t> et al., J. </a:t>
            </a:r>
            <a:r>
              <a:rPr lang="en-US" sz="2000" b="1" dirty="0" err="1" smtClean="0">
                <a:solidFill>
                  <a:schemeClr val="accent4"/>
                </a:solidFill>
              </a:rPr>
              <a:t>Comput</a:t>
            </a:r>
            <a:r>
              <a:rPr lang="en-US" sz="2000" b="1" dirty="0" smtClean="0">
                <a:solidFill>
                  <a:schemeClr val="accent4"/>
                </a:solidFill>
              </a:rPr>
              <a:t> Phys., (1992):</a:t>
            </a:r>
            <a:endParaRPr lang="en-US" sz="2000" b="1" dirty="0">
              <a:solidFill>
                <a:schemeClr val="accent4"/>
              </a:solidFill>
            </a:endParaRPr>
          </a:p>
        </p:txBody>
      </p:sp>
      <p:sp>
        <p:nvSpPr>
          <p:cNvPr id="5" name="TextBox 4"/>
          <p:cNvSpPr txBox="1"/>
          <p:nvPr/>
        </p:nvSpPr>
        <p:spPr>
          <a:xfrm>
            <a:off x="228600" y="685800"/>
            <a:ext cx="7772400" cy="707886"/>
          </a:xfrm>
          <a:prstGeom prst="rect">
            <a:avLst/>
          </a:prstGeom>
          <a:noFill/>
        </p:spPr>
        <p:txBody>
          <a:bodyPr wrap="square" rtlCol="0">
            <a:spAutoFit/>
          </a:bodyPr>
          <a:lstStyle/>
          <a:p>
            <a:r>
              <a:rPr lang="en-US" sz="2000" b="1" dirty="0" smtClean="0"/>
              <a:t>Surface tension force acts only at surface and is required to maintain equilibrium</a:t>
            </a:r>
          </a:p>
        </p:txBody>
      </p:sp>
      <p:sp>
        <p:nvSpPr>
          <p:cNvPr id="8" name="Rectangle 7"/>
          <p:cNvSpPr/>
          <p:nvPr/>
        </p:nvSpPr>
        <p:spPr>
          <a:xfrm>
            <a:off x="217714" y="4306669"/>
            <a:ext cx="6556829" cy="646331"/>
          </a:xfrm>
          <a:prstGeom prst="rect">
            <a:avLst/>
          </a:prstGeom>
        </p:spPr>
        <p:txBody>
          <a:bodyPr wrap="square">
            <a:spAutoFit/>
          </a:bodyPr>
          <a:lstStyle/>
          <a:p>
            <a:pPr marL="228600" indent="-228600"/>
            <a:r>
              <a:rPr lang="en-US" dirty="0" smtClean="0"/>
              <a:t>– 	Surface curvature is computed from local gradients in the surface normal to the interface</a:t>
            </a:r>
            <a:endParaRPr lang="en-US" dirty="0"/>
          </a:p>
        </p:txBody>
      </p:sp>
      <p:sp>
        <p:nvSpPr>
          <p:cNvPr id="11" name="Rectangle 10"/>
          <p:cNvSpPr/>
          <p:nvPr/>
        </p:nvSpPr>
        <p:spPr>
          <a:xfrm>
            <a:off x="228600" y="3212068"/>
            <a:ext cx="8839200" cy="369332"/>
          </a:xfrm>
          <a:prstGeom prst="rect">
            <a:avLst/>
          </a:prstGeom>
        </p:spPr>
        <p:txBody>
          <a:bodyPr wrap="square">
            <a:spAutoFit/>
          </a:bodyPr>
          <a:lstStyle/>
          <a:p>
            <a:pPr marL="228600" indent="-228600"/>
            <a:r>
              <a:rPr lang="en-US" dirty="0" smtClean="0"/>
              <a:t>– 	Force at surface expressed as volume force using divergence theorem</a:t>
            </a:r>
            <a:endParaRPr lang="en-US" dirty="0"/>
          </a:p>
        </p:txBody>
      </p:sp>
      <p:cxnSp>
        <p:nvCxnSpPr>
          <p:cNvPr id="13" name="Straight Arrow Connector 12"/>
          <p:cNvCxnSpPr/>
          <p:nvPr/>
        </p:nvCxnSpPr>
        <p:spPr>
          <a:xfrm>
            <a:off x="6792686" y="2819400"/>
            <a:ext cx="914400" cy="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91400" y="2463225"/>
            <a:ext cx="1676400" cy="584775"/>
          </a:xfrm>
          <a:prstGeom prst="rect">
            <a:avLst/>
          </a:prstGeom>
          <a:noFill/>
        </p:spPr>
        <p:txBody>
          <a:bodyPr wrap="square" rtlCol="0">
            <a:spAutoFit/>
          </a:bodyPr>
          <a:lstStyle/>
          <a:p>
            <a:pPr algn="r"/>
            <a:r>
              <a:rPr lang="en-US" sz="1600" dirty="0" smtClean="0"/>
              <a:t>Other techniques are available</a:t>
            </a:r>
            <a:r>
              <a:rPr lang="en-US" sz="1600" baseline="30000" dirty="0" smtClean="0"/>
              <a:t>2</a:t>
            </a:r>
            <a:endParaRPr lang="en-US" sz="1600" baseline="30000" dirty="0"/>
          </a:p>
        </p:txBody>
      </p:sp>
      <p:graphicFrame>
        <p:nvGraphicFramePr>
          <p:cNvPr id="15" name="Object 14"/>
          <p:cNvGraphicFramePr>
            <a:graphicFrameLocks noChangeAspect="1"/>
          </p:cNvGraphicFramePr>
          <p:nvPr>
            <p:extLst>
              <p:ext uri="{D42A27DB-BD31-4B8C-83A1-F6EECF244321}">
                <p14:modId xmlns="" xmlns:p14="http://schemas.microsoft.com/office/powerpoint/2010/main" val="3454613435"/>
              </p:ext>
            </p:extLst>
          </p:nvPr>
        </p:nvGraphicFramePr>
        <p:xfrm>
          <a:off x="1327376" y="3617912"/>
          <a:ext cx="1811338" cy="649288"/>
        </p:xfrm>
        <a:graphic>
          <a:graphicData uri="http://schemas.openxmlformats.org/presentationml/2006/ole">
            <p:oleObj spid="_x0000_s6213" name="Equation" r:id="rId5" imgW="1206500" imgH="431800" progId="Equation.3">
              <p:embed/>
            </p:oleObj>
          </a:graphicData>
        </a:graphic>
      </p:graphicFrame>
      <p:sp>
        <p:nvSpPr>
          <p:cNvPr id="16" name="Rectangle 15"/>
          <p:cNvSpPr/>
          <p:nvPr/>
        </p:nvSpPr>
        <p:spPr>
          <a:xfrm>
            <a:off x="3535295" y="3670652"/>
            <a:ext cx="4572000" cy="338554"/>
          </a:xfrm>
          <a:prstGeom prst="rect">
            <a:avLst/>
          </a:prstGeom>
        </p:spPr>
        <p:txBody>
          <a:bodyPr>
            <a:spAutoFit/>
          </a:bodyPr>
          <a:lstStyle/>
          <a:p>
            <a:r>
              <a:rPr lang="en-US" sz="1600" dirty="0" smtClean="0"/>
              <a:t>&lt;= For two phase flow </a:t>
            </a:r>
            <a:endParaRPr lang="en-US" sz="1600" dirty="0"/>
          </a:p>
        </p:txBody>
      </p:sp>
      <p:sp>
        <p:nvSpPr>
          <p:cNvPr id="17" name="Rectangle 16"/>
          <p:cNvSpPr/>
          <p:nvPr/>
        </p:nvSpPr>
        <p:spPr>
          <a:xfrm>
            <a:off x="224971" y="5029200"/>
            <a:ext cx="7696200" cy="646331"/>
          </a:xfrm>
          <a:prstGeom prst="rect">
            <a:avLst/>
          </a:prstGeom>
        </p:spPr>
        <p:txBody>
          <a:bodyPr wrap="square">
            <a:spAutoFit/>
          </a:bodyPr>
          <a:lstStyle/>
          <a:p>
            <a:pPr marL="231775" indent="-231775"/>
            <a:r>
              <a:rPr lang="en-US" dirty="0" smtClean="0"/>
              <a:t>–	Effects of wall adhesion at fluid interfaces in contact with boundaries is also estimated within the CSF model</a:t>
            </a:r>
            <a:endParaRPr lang="en-US" dirty="0"/>
          </a:p>
        </p:txBody>
      </p:sp>
      <p:sp>
        <p:nvSpPr>
          <p:cNvPr id="18" name="Rectangle 17"/>
          <p:cNvSpPr/>
          <p:nvPr/>
        </p:nvSpPr>
        <p:spPr>
          <a:xfrm>
            <a:off x="224971" y="1362670"/>
            <a:ext cx="5682343" cy="923330"/>
          </a:xfrm>
          <a:prstGeom prst="rect">
            <a:avLst/>
          </a:prstGeom>
        </p:spPr>
        <p:txBody>
          <a:bodyPr wrap="square">
            <a:spAutoFit/>
          </a:bodyPr>
          <a:lstStyle/>
          <a:p>
            <a:pPr marL="225425" indent="-225425"/>
            <a:r>
              <a:rPr lang="en-US" dirty="0" smtClean="0"/>
              <a:t>– 	balances inward intermolecular attractive force with outward pressure gradient force</a:t>
            </a:r>
          </a:p>
          <a:p>
            <a:pPr marL="225425" indent="-225425"/>
            <a:r>
              <a:rPr lang="en-US" dirty="0" smtClean="0"/>
              <a:t>– </a:t>
            </a:r>
            <a:r>
              <a:rPr lang="en-US" dirty="0"/>
              <a:t>	minimizes free energy by decreasing area of </a:t>
            </a:r>
            <a:r>
              <a:rPr lang="en-US" dirty="0" smtClean="0"/>
              <a:t>interface</a:t>
            </a:r>
          </a:p>
        </p:txBody>
      </p:sp>
      <p:sp>
        <p:nvSpPr>
          <p:cNvPr id="20" name="Rectangle 19"/>
          <p:cNvSpPr/>
          <p:nvPr/>
        </p:nvSpPr>
        <p:spPr>
          <a:xfrm>
            <a:off x="674687" y="5660571"/>
            <a:ext cx="6248400" cy="584775"/>
          </a:xfrm>
          <a:prstGeom prst="rect">
            <a:avLst/>
          </a:prstGeom>
        </p:spPr>
        <p:txBody>
          <a:bodyPr wrap="square">
            <a:spAutoFit/>
          </a:bodyPr>
          <a:lstStyle/>
          <a:p>
            <a:r>
              <a:rPr lang="en-US" sz="1600" dirty="0" smtClean="0"/>
              <a:t>The contact angle that the fluid is assumed to make with the wall is used to adjust the surface normal in cells near the wall</a:t>
            </a:r>
            <a:endParaRPr lang="en-US" sz="1600" dirty="0"/>
          </a:p>
        </p:txBody>
      </p:sp>
      <p:sp>
        <p:nvSpPr>
          <p:cNvPr id="6" name="TextBox 5"/>
          <p:cNvSpPr txBox="1"/>
          <p:nvPr/>
        </p:nvSpPr>
        <p:spPr>
          <a:xfrm>
            <a:off x="8689055" y="1931883"/>
            <a:ext cx="532518" cy="246221"/>
          </a:xfrm>
          <a:prstGeom prst="rect">
            <a:avLst/>
          </a:prstGeom>
          <a:noFill/>
        </p:spPr>
        <p:txBody>
          <a:bodyPr wrap="none" rtlCol="0">
            <a:spAutoFit/>
          </a:bodyPr>
          <a:lstStyle/>
          <a:p>
            <a:r>
              <a:rPr lang="en-US" sz="1000" dirty="0" smtClean="0"/>
              <a:t>figure</a:t>
            </a:r>
            <a:r>
              <a:rPr lang="en-US" sz="1000" baseline="30000" dirty="0" smtClean="0"/>
              <a:t>1</a:t>
            </a:r>
            <a:endParaRPr lang="en-US" sz="1000" baseline="30000" dirty="0"/>
          </a:p>
        </p:txBody>
      </p:sp>
    </p:spTree>
    <p:extLst>
      <p:ext uri="{BB962C8B-B14F-4D97-AF65-F5344CB8AC3E}">
        <p14:creationId xmlns="" xmlns:p14="http://schemas.microsoft.com/office/powerpoint/2010/main" val="158732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bwMode="auto">
          <a:xfrm>
            <a:off x="4945297" y="1097300"/>
            <a:ext cx="4108817" cy="1477328"/>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spcBef>
                <a:spcPts val="0"/>
              </a:spcBef>
              <a:tabLst>
                <a:tab pos="623888" algn="r"/>
                <a:tab pos="739775" algn="l"/>
              </a:tabLst>
            </a:pPr>
            <a:r>
              <a:rPr lang="en-US" b="1" i="0" kern="0" dirty="0" smtClean="0">
                <a:solidFill>
                  <a:schemeClr val="tx1"/>
                </a:solidFill>
                <a:latin typeface="Calibri" panose="020F0502020204030204" pitchFamily="34" charset="0"/>
                <a:cs typeface="+mn-cs"/>
              </a:rPr>
              <a:t>	Inlet: 	constant velocity (through plane)</a:t>
            </a:r>
          </a:p>
          <a:p>
            <a:pPr>
              <a:spcBef>
                <a:spcPts val="0"/>
              </a:spcBef>
              <a:tabLst>
                <a:tab pos="623888" algn="r"/>
                <a:tab pos="739775" algn="l"/>
              </a:tabLst>
            </a:pPr>
            <a:r>
              <a:rPr lang="en-US" b="1" i="0" kern="0" dirty="0" smtClean="0">
                <a:solidFill>
                  <a:schemeClr val="tx1"/>
                </a:solidFill>
                <a:latin typeface="Calibri" panose="020F0502020204030204" pitchFamily="34" charset="0"/>
                <a:cs typeface="+mn-cs"/>
              </a:rPr>
              <a:t>	Outlet:	pressure (0 Pa)</a:t>
            </a:r>
          </a:p>
          <a:p>
            <a:pPr>
              <a:spcBef>
                <a:spcPts val="0"/>
              </a:spcBef>
              <a:tabLst>
                <a:tab pos="623888" algn="r"/>
                <a:tab pos="739775" algn="l"/>
              </a:tabLst>
            </a:pPr>
            <a:r>
              <a:rPr lang="en-US" b="1" i="0" kern="0" dirty="0" smtClean="0">
                <a:solidFill>
                  <a:schemeClr val="tx1"/>
                </a:solidFill>
                <a:latin typeface="Calibri" panose="020F0502020204030204" pitchFamily="34" charset="0"/>
                <a:cs typeface="+mn-cs"/>
              </a:rPr>
              <a:t>	Plate:	smooth wall  (no slip)</a:t>
            </a:r>
          </a:p>
          <a:p>
            <a:pPr>
              <a:spcBef>
                <a:spcPts val="0"/>
              </a:spcBef>
              <a:tabLst>
                <a:tab pos="623888" algn="r"/>
                <a:tab pos="739775" algn="l"/>
              </a:tabLst>
            </a:pPr>
            <a:r>
              <a:rPr lang="en-US" b="1" i="0" kern="0" dirty="0" smtClean="0">
                <a:solidFill>
                  <a:schemeClr val="tx1"/>
                </a:solidFill>
                <a:latin typeface="Calibri" panose="020F0502020204030204" pitchFamily="34" charset="0"/>
                <a:cs typeface="+mn-cs"/>
              </a:rPr>
              <a:t>	Sides:	smooth walls  (no slip)</a:t>
            </a:r>
          </a:p>
          <a:p>
            <a:pPr>
              <a:spcBef>
                <a:spcPts val="0"/>
              </a:spcBef>
              <a:tabLst>
                <a:tab pos="623888" algn="r"/>
                <a:tab pos="739775" algn="l"/>
              </a:tabLst>
            </a:pPr>
            <a:r>
              <a:rPr lang="en-US" b="1" i="0" kern="0" dirty="0" smtClean="0">
                <a:solidFill>
                  <a:schemeClr val="tx1"/>
                </a:solidFill>
                <a:latin typeface="Calibri" panose="020F0502020204030204" pitchFamily="34" charset="0"/>
                <a:cs typeface="+mn-cs"/>
              </a:rPr>
              <a:t>	Top: 	pressure outlet (0 Pa)</a:t>
            </a:r>
          </a:p>
        </p:txBody>
      </p:sp>
      <p:graphicFrame>
        <p:nvGraphicFramePr>
          <p:cNvPr id="32" name="Table 31"/>
          <p:cNvGraphicFramePr>
            <a:graphicFrameLocks noGrp="1"/>
          </p:cNvGraphicFramePr>
          <p:nvPr>
            <p:extLst>
              <p:ext uri="{D42A27DB-BD31-4B8C-83A1-F6EECF244321}">
                <p14:modId xmlns="" xmlns:p14="http://schemas.microsoft.com/office/powerpoint/2010/main" val="1861934381"/>
              </p:ext>
            </p:extLst>
          </p:nvPr>
        </p:nvGraphicFramePr>
        <p:xfrm>
          <a:off x="4529906" y="3799460"/>
          <a:ext cx="4387670" cy="2164080"/>
        </p:xfrm>
        <a:graphic>
          <a:graphicData uri="http://schemas.openxmlformats.org/drawingml/2006/table">
            <a:tbl>
              <a:tblPr firstRow="1" bandRow="1">
                <a:tableStyleId>{9D7B26C5-4107-4FEC-AEDC-1716B250A1EF}</a:tableStyleId>
              </a:tblPr>
              <a:tblGrid>
                <a:gridCol w="1894100"/>
                <a:gridCol w="1246785"/>
                <a:gridCol w="1246785"/>
              </a:tblGrid>
              <a:tr h="248533">
                <a:tc>
                  <a:txBody>
                    <a:bodyPr/>
                    <a:lstStyle/>
                    <a:p>
                      <a:r>
                        <a:rPr lang="en-US" sz="1600" dirty="0" smtClean="0">
                          <a:latin typeface="Calibri" panose="020F0502020204030204" pitchFamily="34" charset="0"/>
                        </a:rPr>
                        <a:t>Physical Properties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Air</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Water</a:t>
                      </a:r>
                      <a:endParaRPr lang="en-US" sz="1600" dirty="0">
                        <a:latin typeface="Calibri" panose="020F0502020204030204" pitchFamily="34" charset="0"/>
                      </a:endParaRPr>
                    </a:p>
                  </a:txBody>
                  <a:tcPr/>
                </a:tc>
              </a:tr>
              <a:tr h="299538">
                <a:tc>
                  <a:txBody>
                    <a:bodyPr/>
                    <a:lstStyle/>
                    <a:p>
                      <a:r>
                        <a:rPr lang="en-US" sz="1600" dirty="0" smtClean="0">
                          <a:latin typeface="Calibri" panose="020F0502020204030204" pitchFamily="34" charset="0"/>
                        </a:rPr>
                        <a:t>Density </a:t>
                      </a:r>
                      <a:r>
                        <a:rPr lang="en-US" sz="1600" i="1" baseline="0" dirty="0" smtClean="0">
                          <a:latin typeface="Symbol" panose="05050102010706020507" pitchFamily="18" charset="2"/>
                        </a:rPr>
                        <a:t>r</a:t>
                      </a:r>
                      <a:r>
                        <a:rPr lang="en-US" sz="1600" dirty="0" smtClean="0">
                          <a:latin typeface="Calibri" panose="020F0502020204030204" pitchFamily="34" charset="0"/>
                        </a:rPr>
                        <a:t> (kg/m</a:t>
                      </a:r>
                      <a:r>
                        <a:rPr lang="en-US" sz="1600" baseline="30000" dirty="0" smtClean="0">
                          <a:latin typeface="Calibri" panose="020F0502020204030204" pitchFamily="34" charset="0"/>
                        </a:rPr>
                        <a:t>3</a:t>
                      </a:r>
                      <a:r>
                        <a:rPr lang="en-US" sz="1600" dirty="0" smtClean="0">
                          <a:latin typeface="Calibri" panose="020F0502020204030204" pitchFamily="34" charset="0"/>
                        </a:rPr>
                        <a:t>) </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1.185</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997</a:t>
                      </a:r>
                      <a:endParaRPr lang="en-US" sz="1600" dirty="0">
                        <a:latin typeface="Calibri" panose="020F0502020204030204" pitchFamily="34" charset="0"/>
                      </a:endParaRPr>
                    </a:p>
                  </a:txBody>
                  <a:tcPr/>
                </a:tc>
              </a:tr>
              <a:tr h="299538">
                <a:tc>
                  <a:txBody>
                    <a:bodyPr/>
                    <a:lstStyle/>
                    <a:p>
                      <a:r>
                        <a:rPr lang="en-US" sz="1600" dirty="0" smtClean="0">
                          <a:latin typeface="Calibri" panose="020F0502020204030204" pitchFamily="34" charset="0"/>
                        </a:rPr>
                        <a:t>Viscosity </a:t>
                      </a:r>
                      <a:r>
                        <a:rPr lang="en-US" sz="1600" i="1" baseline="0" dirty="0" smtClean="0">
                          <a:latin typeface="Symbol" panose="05050102010706020507" pitchFamily="18" charset="2"/>
                        </a:rPr>
                        <a:t>m</a:t>
                      </a:r>
                      <a:r>
                        <a:rPr lang="en-US" sz="1600" dirty="0" smtClean="0">
                          <a:latin typeface="Calibri" panose="020F0502020204030204" pitchFamily="34" charset="0"/>
                        </a:rPr>
                        <a:t> (</a:t>
                      </a:r>
                      <a:r>
                        <a:rPr lang="en-US" sz="1600" dirty="0" err="1" smtClean="0">
                          <a:latin typeface="Calibri" panose="020F0502020204030204" pitchFamily="34" charset="0"/>
                        </a:rPr>
                        <a:t>Pa.s</a:t>
                      </a:r>
                      <a:r>
                        <a:rPr lang="en-US" sz="1600" dirty="0" smtClean="0">
                          <a:latin typeface="Calibri" panose="020F0502020204030204" pitchFamily="34" charset="0"/>
                        </a:rPr>
                        <a:t>)</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1.831x10</a:t>
                      </a:r>
                      <a:r>
                        <a:rPr lang="en-US" sz="1600" baseline="30000" dirty="0" smtClean="0">
                          <a:latin typeface="Calibri" panose="020F0502020204030204" pitchFamily="34" charset="0"/>
                        </a:rPr>
                        <a:t>-5</a:t>
                      </a:r>
                      <a:endParaRPr lang="en-US" sz="1600" baseline="300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0.8899x10</a:t>
                      </a:r>
                      <a:r>
                        <a:rPr lang="en-US" sz="1600" baseline="30000" dirty="0" smtClean="0">
                          <a:latin typeface="Calibri" panose="020F0502020204030204" pitchFamily="34" charset="0"/>
                        </a:rPr>
                        <a:t>-3</a:t>
                      </a:r>
                      <a:endParaRPr lang="en-US" sz="1600" baseline="30000" dirty="0">
                        <a:latin typeface="Calibri" panose="020F0502020204030204" pitchFamily="34" charset="0"/>
                      </a:endParaRPr>
                    </a:p>
                  </a:txBody>
                  <a:tcPr/>
                </a:tc>
              </a:tr>
              <a:tr h="299538">
                <a:tc>
                  <a:txBody>
                    <a:bodyPr/>
                    <a:lstStyle/>
                    <a:p>
                      <a:r>
                        <a:rPr lang="en-US" sz="1600" dirty="0" smtClean="0">
                          <a:latin typeface="Calibri" panose="020F0502020204030204" pitchFamily="34" charset="0"/>
                        </a:rPr>
                        <a:t>Surface Tension </a:t>
                      </a:r>
                      <a:r>
                        <a:rPr lang="en-US" sz="1600" i="1" baseline="0" dirty="0" smtClean="0">
                          <a:latin typeface="Symbol" panose="05050102010706020507" pitchFamily="18" charset="2"/>
                        </a:rPr>
                        <a:t>s</a:t>
                      </a:r>
                      <a:r>
                        <a:rPr lang="en-US" sz="1600" baseline="0" dirty="0" smtClean="0">
                          <a:latin typeface="Calibri" panose="020F0502020204030204" pitchFamily="34" charset="0"/>
                        </a:rPr>
                        <a:t> (N/m)</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0.0728</a:t>
                      </a:r>
                      <a:endParaRPr lang="en-US" sz="1600" dirty="0">
                        <a:latin typeface="Calibri" panose="020F0502020204030204" pitchFamily="34" charset="0"/>
                      </a:endParaRPr>
                    </a:p>
                  </a:txBody>
                  <a:tcPr/>
                </a:tc>
              </a:tr>
              <a:tr h="414221">
                <a:tc>
                  <a:txBody>
                    <a:bodyPr/>
                    <a:lstStyle/>
                    <a:p>
                      <a:r>
                        <a:rPr lang="en-US" sz="1600" dirty="0" smtClean="0">
                          <a:latin typeface="Calibri" panose="020F0502020204030204" pitchFamily="34" charset="0"/>
                        </a:rPr>
                        <a:t>Static contact angle with air-steel </a:t>
                      </a:r>
                      <a:r>
                        <a:rPr lang="en-US" sz="1600" i="1" baseline="0" dirty="0" smtClean="0">
                          <a:latin typeface="Symbol" panose="05050102010706020507" pitchFamily="18" charset="2"/>
                        </a:rPr>
                        <a:t>g </a:t>
                      </a:r>
                      <a:r>
                        <a:rPr lang="en-US" sz="1600" i="0" baseline="0" dirty="0" smtClean="0">
                          <a:latin typeface="Symbol" panose="05050102010706020507" pitchFamily="18" charset="2"/>
                        </a:rPr>
                        <a:t>(</a:t>
                      </a:r>
                      <a:r>
                        <a:rPr lang="en-US" sz="1600" i="0" baseline="0" dirty="0" smtClean="0">
                          <a:latin typeface="Symbol" panose="05050102010706020507" pitchFamily="18" charset="2"/>
                          <a:sym typeface="Symbol"/>
                        </a:rPr>
                        <a:t>)</a:t>
                      </a:r>
                      <a:endParaRPr lang="en-US" sz="1600" i="0" baseline="0" dirty="0">
                        <a:latin typeface="Symbol" panose="05050102010706020507" pitchFamily="18" charset="2"/>
                      </a:endParaRPr>
                    </a:p>
                  </a:txBody>
                  <a:tcPr/>
                </a:tc>
                <a:tc>
                  <a:txBody>
                    <a:bodyPr/>
                    <a:lstStyle/>
                    <a:p>
                      <a:pPr algn="ctr"/>
                      <a:r>
                        <a:rPr lang="en-US" sz="1600" dirty="0" smtClean="0">
                          <a:latin typeface="Calibri" panose="020F0502020204030204" pitchFamily="34" charset="0"/>
                        </a:rPr>
                        <a:t>70</a:t>
                      </a:r>
                      <a:endParaRPr lang="en-US" sz="1600" dirty="0">
                        <a:latin typeface="Calibri" panose="020F0502020204030204" pitchFamily="34" charset="0"/>
                      </a:endParaRPr>
                    </a:p>
                  </a:txBody>
                  <a:tcPr/>
                </a:tc>
                <a:tc>
                  <a:txBody>
                    <a:bodyPr/>
                    <a:lstStyle/>
                    <a:p>
                      <a:pPr algn="ctr"/>
                      <a:endParaRPr lang="en-US" sz="1600" dirty="0">
                        <a:latin typeface="Calibri" panose="020F0502020204030204" pitchFamily="34" charset="0"/>
                      </a:endParaRPr>
                    </a:p>
                  </a:txBody>
                  <a:tcPr/>
                </a:tc>
              </a:tr>
            </a:tbl>
          </a:graphicData>
        </a:graphic>
      </p:graphicFrame>
      <p:sp>
        <p:nvSpPr>
          <p:cNvPr id="3" name="TextBox 2"/>
          <p:cNvSpPr txBox="1"/>
          <p:nvPr/>
        </p:nvSpPr>
        <p:spPr bwMode="auto">
          <a:xfrm>
            <a:off x="463413" y="4221230"/>
            <a:ext cx="3373039" cy="120032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spcBef>
                <a:spcPts val="0"/>
              </a:spcBef>
              <a:tabLst>
                <a:tab pos="857250" algn="r"/>
                <a:tab pos="1200150" algn="ctr"/>
                <a:tab pos="1657350" algn="l"/>
              </a:tabLst>
            </a:pPr>
            <a:r>
              <a:rPr lang="en-US" b="1" i="0" kern="0" dirty="0" smtClean="0">
                <a:solidFill>
                  <a:schemeClr val="tx1"/>
                </a:solidFill>
                <a:latin typeface="Calibri" panose="020F0502020204030204" pitchFamily="34" charset="0"/>
              </a:rPr>
              <a:t>	1.05x10</a:t>
            </a:r>
            <a:r>
              <a:rPr lang="en-US" b="1" i="0" kern="0" baseline="30000" dirty="0" smtClean="0">
                <a:solidFill>
                  <a:schemeClr val="tx1"/>
                </a:solidFill>
                <a:latin typeface="Calibri" panose="020F0502020204030204" pitchFamily="34" charset="0"/>
              </a:rPr>
              <a:t>-6</a:t>
            </a:r>
            <a:r>
              <a:rPr lang="en-US" b="1" i="0" kern="0" dirty="0" smtClean="0">
                <a:solidFill>
                  <a:schemeClr val="tx1"/>
                </a:solidFill>
                <a:latin typeface="Calibri" panose="020F0502020204030204" pitchFamily="34" charset="0"/>
              </a:rPr>
              <a:t> 	≤ Q</a:t>
            </a:r>
            <a:r>
              <a:rPr lang="en-US" b="1" i="0" kern="0" baseline="-25000" dirty="0" smtClean="0">
                <a:solidFill>
                  <a:schemeClr val="tx1"/>
                </a:solidFill>
                <a:latin typeface="Calibri" panose="020F0502020204030204" pitchFamily="34" charset="0"/>
              </a:rPr>
              <a:t>in</a:t>
            </a:r>
            <a:r>
              <a:rPr lang="en-US" b="1" i="0" kern="0" dirty="0" smtClean="0">
                <a:solidFill>
                  <a:schemeClr val="tx1"/>
                </a:solidFill>
                <a:latin typeface="Calibri" panose="020F0502020204030204" pitchFamily="34" charset="0"/>
              </a:rPr>
              <a:t> </a:t>
            </a:r>
            <a:r>
              <a:rPr lang="en-US" b="1" i="0" kern="0" dirty="0">
                <a:solidFill>
                  <a:schemeClr val="tx1"/>
                </a:solidFill>
                <a:latin typeface="Calibri" panose="020F0502020204030204" pitchFamily="34" charset="0"/>
              </a:rPr>
              <a:t>≤ </a:t>
            </a:r>
            <a:r>
              <a:rPr lang="en-US" b="1" i="0" kern="0" dirty="0" smtClean="0">
                <a:solidFill>
                  <a:schemeClr val="tx1"/>
                </a:solidFill>
                <a:latin typeface="Calibri" panose="020F0502020204030204" pitchFamily="34" charset="0"/>
              </a:rPr>
              <a:t>	1.05x10</a:t>
            </a:r>
            <a:r>
              <a:rPr lang="en-US" b="1" i="0" kern="0" baseline="30000" dirty="0" smtClean="0">
                <a:solidFill>
                  <a:schemeClr val="tx1"/>
                </a:solidFill>
                <a:latin typeface="Calibri" panose="020F0502020204030204" pitchFamily="34" charset="0"/>
              </a:rPr>
              <a:t>-5</a:t>
            </a:r>
            <a:r>
              <a:rPr lang="en-US" b="1" i="0" kern="0" dirty="0" smtClean="0">
                <a:solidFill>
                  <a:schemeClr val="tx1"/>
                </a:solidFill>
                <a:latin typeface="Calibri" panose="020F0502020204030204" pitchFamily="34" charset="0"/>
              </a:rPr>
              <a:t> kg/m</a:t>
            </a:r>
            <a:r>
              <a:rPr lang="en-US" b="1" i="0" kern="0" baseline="30000" dirty="0" smtClean="0">
                <a:solidFill>
                  <a:schemeClr val="tx1"/>
                </a:solidFill>
                <a:latin typeface="Calibri" panose="020F0502020204030204" pitchFamily="34" charset="0"/>
              </a:rPr>
              <a:t>3</a:t>
            </a:r>
          </a:p>
          <a:p>
            <a:pPr>
              <a:spcBef>
                <a:spcPts val="0"/>
              </a:spcBef>
              <a:tabLst>
                <a:tab pos="857250" algn="r"/>
                <a:tab pos="1200150" algn="ctr"/>
                <a:tab pos="1657350" algn="l"/>
              </a:tabLst>
            </a:pPr>
            <a:r>
              <a:rPr lang="en-US" b="1" i="0" kern="0" dirty="0" smtClean="0">
                <a:solidFill>
                  <a:schemeClr val="tx1"/>
                </a:solidFill>
                <a:latin typeface="Calibri" panose="020F0502020204030204" pitchFamily="34" charset="0"/>
              </a:rPr>
              <a:t>	0.003 	</a:t>
            </a:r>
            <a:r>
              <a:rPr lang="en-US" b="1" i="0" kern="0" dirty="0">
                <a:solidFill>
                  <a:schemeClr val="tx1"/>
                </a:solidFill>
                <a:latin typeface="Calibri" panose="020F0502020204030204" pitchFamily="34" charset="0"/>
              </a:rPr>
              <a:t> ≤</a:t>
            </a:r>
            <a:r>
              <a:rPr lang="en-US" b="1" i="0" kern="0" dirty="0" smtClean="0">
                <a:solidFill>
                  <a:schemeClr val="tx1"/>
                </a:solidFill>
                <a:latin typeface="Calibri" panose="020F0502020204030204" pitchFamily="34" charset="0"/>
              </a:rPr>
              <a:t> v</a:t>
            </a:r>
            <a:r>
              <a:rPr lang="en-US" b="1" i="0" kern="0" baseline="-25000" dirty="0" smtClean="0">
                <a:solidFill>
                  <a:schemeClr val="tx1"/>
                </a:solidFill>
                <a:latin typeface="Calibri" panose="020F0502020204030204" pitchFamily="34" charset="0"/>
              </a:rPr>
              <a:t>in</a:t>
            </a:r>
            <a:r>
              <a:rPr lang="en-US" b="1" i="0" kern="0" dirty="0" smtClean="0">
                <a:solidFill>
                  <a:schemeClr val="tx1"/>
                </a:solidFill>
                <a:latin typeface="Calibri" panose="020F0502020204030204" pitchFamily="34" charset="0"/>
              </a:rPr>
              <a:t> </a:t>
            </a:r>
            <a:r>
              <a:rPr lang="en-US" b="1" i="0" kern="0" dirty="0">
                <a:solidFill>
                  <a:schemeClr val="tx1"/>
                </a:solidFill>
                <a:latin typeface="Calibri" panose="020F0502020204030204" pitchFamily="34" charset="0"/>
              </a:rPr>
              <a:t>≤ </a:t>
            </a:r>
            <a:r>
              <a:rPr lang="en-US" b="1" i="0" kern="0" dirty="0" smtClean="0">
                <a:solidFill>
                  <a:schemeClr val="tx1"/>
                </a:solidFill>
                <a:latin typeface="Calibri" panose="020F0502020204030204" pitchFamily="34" charset="0"/>
              </a:rPr>
              <a:t>	0.03 m/s</a:t>
            </a:r>
          </a:p>
          <a:p>
            <a:pPr>
              <a:spcBef>
                <a:spcPts val="0"/>
              </a:spcBef>
              <a:tabLst>
                <a:tab pos="857250" algn="r"/>
                <a:tab pos="1200150" algn="ctr"/>
                <a:tab pos="1657350" algn="l"/>
              </a:tabLst>
            </a:pPr>
            <a:r>
              <a:rPr lang="en-US" b="1" i="0" kern="0" dirty="0" smtClean="0">
                <a:solidFill>
                  <a:schemeClr val="tx1"/>
                </a:solidFill>
                <a:latin typeface="Calibri" panose="020F0502020204030204" pitchFamily="34" charset="0"/>
              </a:rPr>
              <a:t>	0.03 	</a:t>
            </a:r>
            <a:r>
              <a:rPr lang="en-US" b="1" i="0" kern="0" dirty="0">
                <a:solidFill>
                  <a:schemeClr val="tx1"/>
                </a:solidFill>
                <a:latin typeface="Calibri" panose="020F0502020204030204" pitchFamily="34" charset="0"/>
              </a:rPr>
              <a:t> ≤</a:t>
            </a:r>
            <a:r>
              <a:rPr lang="en-US" b="1" i="0" kern="0" dirty="0" smtClean="0">
                <a:solidFill>
                  <a:schemeClr val="tx1"/>
                </a:solidFill>
                <a:latin typeface="Calibri" panose="020F0502020204030204" pitchFamily="34" charset="0"/>
              </a:rPr>
              <a:t> </a:t>
            </a:r>
            <a:r>
              <a:rPr lang="en-US" b="1" i="0" kern="0" dirty="0" err="1" smtClean="0">
                <a:solidFill>
                  <a:schemeClr val="tx1"/>
                </a:solidFill>
                <a:latin typeface="Calibri" panose="020F0502020204030204" pitchFamily="34" charset="0"/>
              </a:rPr>
              <a:t>We</a:t>
            </a:r>
            <a:r>
              <a:rPr lang="en-US" b="1" i="0" kern="0" baseline="-25000" dirty="0" err="1" smtClean="0">
                <a:solidFill>
                  <a:schemeClr val="tx1"/>
                </a:solidFill>
                <a:latin typeface="Calibri" panose="020F0502020204030204" pitchFamily="34" charset="0"/>
              </a:rPr>
              <a:t>N</a:t>
            </a:r>
            <a:r>
              <a:rPr lang="en-US" b="1" i="0" kern="0" dirty="0" smtClean="0">
                <a:solidFill>
                  <a:schemeClr val="tx1"/>
                </a:solidFill>
                <a:latin typeface="Calibri" panose="020F0502020204030204" pitchFamily="34" charset="0"/>
              </a:rPr>
              <a:t> </a:t>
            </a:r>
            <a:r>
              <a:rPr lang="en-US" b="1" i="0" kern="0" dirty="0">
                <a:solidFill>
                  <a:schemeClr val="tx1"/>
                </a:solidFill>
                <a:latin typeface="Calibri" panose="020F0502020204030204" pitchFamily="34" charset="0"/>
              </a:rPr>
              <a:t>≤ </a:t>
            </a:r>
            <a:r>
              <a:rPr lang="en-US" b="1" i="0" kern="0" dirty="0" smtClean="0">
                <a:solidFill>
                  <a:schemeClr val="tx1"/>
                </a:solidFill>
                <a:latin typeface="Calibri" panose="020F0502020204030204" pitchFamily="34" charset="0"/>
              </a:rPr>
              <a:t>	1.49</a:t>
            </a:r>
          </a:p>
          <a:p>
            <a:pPr>
              <a:spcBef>
                <a:spcPts val="0"/>
              </a:spcBef>
              <a:tabLst>
                <a:tab pos="857250" algn="r"/>
                <a:tab pos="1200150" algn="ctr"/>
                <a:tab pos="1657350" algn="l"/>
              </a:tabLst>
            </a:pPr>
            <a:r>
              <a:rPr lang="en-US" b="1" i="0" kern="0" dirty="0" smtClean="0">
                <a:solidFill>
                  <a:schemeClr val="tx1"/>
                </a:solidFill>
                <a:latin typeface="Calibri" panose="020F0502020204030204" pitchFamily="34" charset="0"/>
              </a:rPr>
              <a:t>	23.5 	</a:t>
            </a:r>
            <a:r>
              <a:rPr lang="en-US" b="1" i="0" kern="0" dirty="0">
                <a:solidFill>
                  <a:schemeClr val="tx1"/>
                </a:solidFill>
                <a:latin typeface="Calibri" panose="020F0502020204030204" pitchFamily="34" charset="0"/>
              </a:rPr>
              <a:t> ≤</a:t>
            </a:r>
            <a:r>
              <a:rPr lang="en-US" b="1" i="0" kern="0" dirty="0" smtClean="0">
                <a:solidFill>
                  <a:schemeClr val="tx1"/>
                </a:solidFill>
                <a:latin typeface="Calibri" panose="020F0502020204030204" pitchFamily="34" charset="0"/>
              </a:rPr>
              <a:t> </a:t>
            </a:r>
            <a:r>
              <a:rPr lang="en-US" b="1" i="0" kern="0" dirty="0" err="1" smtClean="0">
                <a:solidFill>
                  <a:schemeClr val="tx1"/>
                </a:solidFill>
                <a:latin typeface="Calibri" panose="020F0502020204030204" pitchFamily="34" charset="0"/>
              </a:rPr>
              <a:t>Re</a:t>
            </a:r>
            <a:r>
              <a:rPr lang="en-US" b="1" i="0" kern="0" baseline="-25000" dirty="0" err="1" smtClean="0">
                <a:solidFill>
                  <a:schemeClr val="tx1"/>
                </a:solidFill>
                <a:latin typeface="Calibri" panose="020F0502020204030204" pitchFamily="34" charset="0"/>
              </a:rPr>
              <a:t>N</a:t>
            </a:r>
            <a:r>
              <a:rPr lang="en-US" b="1" i="0" kern="0" dirty="0" smtClean="0">
                <a:solidFill>
                  <a:schemeClr val="tx1"/>
                </a:solidFill>
                <a:latin typeface="Calibri" panose="020F0502020204030204" pitchFamily="34" charset="0"/>
              </a:rPr>
              <a:t> </a:t>
            </a:r>
            <a:r>
              <a:rPr lang="en-US" b="1" i="0" kern="0" dirty="0">
                <a:solidFill>
                  <a:schemeClr val="tx1"/>
                </a:solidFill>
                <a:latin typeface="Calibri" panose="020F0502020204030204" pitchFamily="34" charset="0"/>
              </a:rPr>
              <a:t>≤ </a:t>
            </a:r>
            <a:r>
              <a:rPr lang="en-US" b="1" i="0" kern="0" dirty="0" smtClean="0">
                <a:solidFill>
                  <a:schemeClr val="tx1"/>
                </a:solidFill>
                <a:latin typeface="Calibri" panose="020F0502020204030204" pitchFamily="34" charset="0"/>
              </a:rPr>
              <a:t>	235</a:t>
            </a:r>
          </a:p>
        </p:txBody>
      </p:sp>
      <p:sp>
        <p:nvSpPr>
          <p:cNvPr id="5" name="Title 4"/>
          <p:cNvSpPr>
            <a:spLocks noGrp="1"/>
          </p:cNvSpPr>
          <p:nvPr>
            <p:ph type="title"/>
          </p:nvPr>
        </p:nvSpPr>
        <p:spPr/>
        <p:txBody>
          <a:bodyPr/>
          <a:lstStyle/>
          <a:p>
            <a:r>
              <a:rPr lang="en-US" dirty="0" smtClean="0"/>
              <a:t>Liquid Film Down Inclined Plate</a:t>
            </a:r>
            <a:endParaRPr lang="en-US" dirty="0"/>
          </a:p>
        </p:txBody>
      </p:sp>
      <p:sp>
        <p:nvSpPr>
          <p:cNvPr id="16" name="Text Placeholder 15"/>
          <p:cNvSpPr>
            <a:spLocks noGrp="1"/>
          </p:cNvSpPr>
          <p:nvPr>
            <p:ph type="body" sz="quarter" idx="11"/>
          </p:nvPr>
        </p:nvSpPr>
        <p:spPr/>
        <p:txBody>
          <a:bodyPr/>
          <a:lstStyle/>
          <a:p>
            <a:endParaRPr lang="en-US"/>
          </a:p>
        </p:txBody>
      </p:sp>
      <p:grpSp>
        <p:nvGrpSpPr>
          <p:cNvPr id="41" name="Group 40"/>
          <p:cNvGrpSpPr/>
          <p:nvPr/>
        </p:nvGrpSpPr>
        <p:grpSpPr>
          <a:xfrm>
            <a:off x="24493" y="2333278"/>
            <a:ext cx="1047307" cy="957262"/>
            <a:chOff x="2134043" y="5057775"/>
            <a:chExt cx="1047307" cy="957262"/>
          </a:xfrm>
        </p:grpSpPr>
        <p:cxnSp>
          <p:nvCxnSpPr>
            <p:cNvPr id="42" name="Straight Arrow Connector 41"/>
            <p:cNvCxnSpPr/>
            <p:nvPr/>
          </p:nvCxnSpPr>
          <p:spPr bwMode="auto">
            <a:xfrm flipH="1">
              <a:off x="2381250" y="5057775"/>
              <a:ext cx="0" cy="785811"/>
            </a:xfrm>
            <a:prstGeom prst="straightConnector1">
              <a:avLst/>
            </a:prstGeom>
            <a:noFill/>
            <a:ln w="19050" cap="flat" cmpd="sng" algn="ctr">
              <a:solidFill>
                <a:schemeClr val="tx1"/>
              </a:solidFill>
              <a:prstDash val="solid"/>
              <a:round/>
              <a:headEnd type="stealth" w="med" len="lg"/>
              <a:tailEnd type="none" w="med" len="lg"/>
            </a:ln>
            <a:effectLst/>
          </p:spPr>
        </p:cxnSp>
        <p:cxnSp>
          <p:nvCxnSpPr>
            <p:cNvPr id="43" name="Straight Connector 42"/>
            <p:cNvCxnSpPr/>
            <p:nvPr/>
          </p:nvCxnSpPr>
          <p:spPr bwMode="auto">
            <a:xfrm flipV="1">
              <a:off x="2381250" y="5229225"/>
              <a:ext cx="538163" cy="614361"/>
            </a:xfrm>
            <a:prstGeom prst="line">
              <a:avLst/>
            </a:prstGeom>
            <a:noFill/>
            <a:ln w="19050" cap="flat" cmpd="sng" algn="ctr">
              <a:solidFill>
                <a:schemeClr val="tx1"/>
              </a:solidFill>
              <a:prstDash val="solid"/>
              <a:round/>
              <a:headEnd type="none"/>
              <a:tailEnd type="stealth" w="med" len="lg"/>
            </a:ln>
            <a:effectLst/>
          </p:spPr>
        </p:cxnSp>
        <p:cxnSp>
          <p:nvCxnSpPr>
            <p:cNvPr id="44" name="Straight Arrow Connector 43"/>
            <p:cNvCxnSpPr/>
            <p:nvPr/>
          </p:nvCxnSpPr>
          <p:spPr bwMode="auto">
            <a:xfrm>
              <a:off x="2381250" y="5843586"/>
              <a:ext cx="800100" cy="0"/>
            </a:xfrm>
            <a:prstGeom prst="straightConnector1">
              <a:avLst/>
            </a:prstGeom>
            <a:noFill/>
            <a:ln w="19050" cap="flat" cmpd="sng" algn="ctr">
              <a:solidFill>
                <a:schemeClr val="tx1"/>
              </a:solidFill>
              <a:prstDash val="solid"/>
              <a:round/>
              <a:headEnd type="none"/>
              <a:tailEnd type="stealth" w="med" len="lg"/>
            </a:ln>
            <a:effectLst/>
          </p:spPr>
        </p:cxnSp>
        <p:sp>
          <p:nvSpPr>
            <p:cNvPr id="45" name="TextBox 44"/>
            <p:cNvSpPr txBox="1"/>
            <p:nvPr/>
          </p:nvSpPr>
          <p:spPr bwMode="auto">
            <a:xfrm>
              <a:off x="2843434" y="5795961"/>
              <a:ext cx="313882" cy="2190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200" b="1" kern="0" dirty="0" smtClean="0">
                  <a:solidFill>
                    <a:schemeClr val="tx1"/>
                  </a:solidFill>
                  <a:latin typeface="Times New Roman" pitchFamily="18" charset="0"/>
                  <a:cs typeface="Times New Roman" pitchFamily="18" charset="0"/>
                </a:rPr>
                <a:t>x</a:t>
              </a:r>
            </a:p>
          </p:txBody>
        </p:sp>
        <p:sp>
          <p:nvSpPr>
            <p:cNvPr id="46" name="TextBox 45"/>
            <p:cNvSpPr txBox="1"/>
            <p:nvPr/>
          </p:nvSpPr>
          <p:spPr bwMode="auto">
            <a:xfrm>
              <a:off x="2810318" y="5233980"/>
              <a:ext cx="313882" cy="2190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200" b="1" kern="0" dirty="0" smtClean="0">
                  <a:solidFill>
                    <a:schemeClr val="tx1"/>
                  </a:solidFill>
                  <a:latin typeface="Times New Roman" pitchFamily="18" charset="0"/>
                  <a:cs typeface="Times New Roman" pitchFamily="18" charset="0"/>
                </a:rPr>
                <a:t>y</a:t>
              </a:r>
            </a:p>
          </p:txBody>
        </p:sp>
        <p:sp>
          <p:nvSpPr>
            <p:cNvPr id="47" name="TextBox 46"/>
            <p:cNvSpPr txBox="1"/>
            <p:nvPr/>
          </p:nvSpPr>
          <p:spPr bwMode="auto">
            <a:xfrm>
              <a:off x="2134043" y="5119687"/>
              <a:ext cx="313882" cy="21907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200" b="1" kern="0" dirty="0" smtClean="0">
                  <a:solidFill>
                    <a:schemeClr val="tx1"/>
                  </a:solidFill>
                  <a:latin typeface="Times New Roman" pitchFamily="18" charset="0"/>
                  <a:cs typeface="Times New Roman" pitchFamily="18" charset="0"/>
                </a:rPr>
                <a:t>z</a:t>
              </a:r>
            </a:p>
          </p:txBody>
        </p:sp>
      </p:grpSp>
      <p:sp>
        <p:nvSpPr>
          <p:cNvPr id="49" name="TextBox 48"/>
          <p:cNvSpPr txBox="1"/>
          <p:nvPr/>
        </p:nvSpPr>
        <p:spPr bwMode="auto">
          <a:xfrm>
            <a:off x="4495800" y="3425865"/>
            <a:ext cx="1817281" cy="42041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2000" b="1" i="0" dirty="0">
                <a:latin typeface="Calibri" panose="020F0502020204030204" pitchFamily="34" charset="0"/>
                <a:ea typeface="+mj-ea"/>
                <a:cs typeface="+mj-cs"/>
              </a:rPr>
              <a:t>Base case</a:t>
            </a:r>
          </a:p>
        </p:txBody>
      </p:sp>
      <p:pic>
        <p:nvPicPr>
          <p:cNvPr id="25" name="Picture 24"/>
          <p:cNvPicPr preferRelativeResize="0">
            <a:picLocks noChangeAspect="1"/>
          </p:cNvPicPr>
          <p:nvPr/>
        </p:nvPicPr>
        <p:blipFill rotWithShape="1">
          <a:blip r:embed="rId3" cstate="print">
            <a:extLst>
              <a:ext uri="{28A0092B-C50C-407E-A947-70E740481C1C}">
                <a14:useLocalDpi xmlns="" xmlns:a14="http://schemas.microsoft.com/office/drawing/2010/main" val="0"/>
              </a:ext>
            </a:extLst>
          </a:blip>
          <a:srcRect r="4612"/>
          <a:stretch/>
        </p:blipFill>
        <p:spPr bwMode="auto">
          <a:xfrm>
            <a:off x="955221" y="762000"/>
            <a:ext cx="3517439" cy="2919859"/>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29014516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rot="20692457">
            <a:off x="2869059" y="1362186"/>
            <a:ext cx="3928446" cy="19551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extBox 14"/>
          <p:cNvSpPr txBox="1"/>
          <p:nvPr/>
        </p:nvSpPr>
        <p:spPr bwMode="auto">
          <a:xfrm>
            <a:off x="318025" y="5716425"/>
            <a:ext cx="3354393" cy="70825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600" b="1" i="0" kern="0" dirty="0" smtClean="0">
                <a:latin typeface="Calibri" panose="020F0502020204030204" pitchFamily="34" charset="0"/>
                <a:cs typeface="+mn-cs"/>
              </a:rPr>
              <a:t>Number of elements: 1.15M*</a:t>
            </a:r>
          </a:p>
          <a:p>
            <a:pPr>
              <a:spcBef>
                <a:spcPts val="600"/>
              </a:spcBef>
            </a:pPr>
            <a:r>
              <a:rPr lang="en-US" sz="1600" b="1" i="0" kern="0" dirty="0" smtClean="0">
                <a:solidFill>
                  <a:schemeClr val="tx1"/>
                </a:solidFill>
                <a:latin typeface="Calibri" panose="020F0502020204030204" pitchFamily="34" charset="0"/>
                <a:cs typeface="+mn-cs"/>
              </a:rPr>
              <a:t>(Literature: 1.0 – 1.5M elements)</a:t>
            </a:r>
          </a:p>
        </p:txBody>
      </p:sp>
      <p:sp>
        <p:nvSpPr>
          <p:cNvPr id="2" name="Title 1"/>
          <p:cNvSpPr>
            <a:spLocks noGrp="1"/>
          </p:cNvSpPr>
          <p:nvPr>
            <p:ph type="title"/>
          </p:nvPr>
        </p:nvSpPr>
        <p:spPr/>
        <p:txBody>
          <a:bodyPr/>
          <a:lstStyle/>
          <a:p>
            <a:r>
              <a:rPr lang="en-US" dirty="0" smtClean="0"/>
              <a:t>Computational Domain</a:t>
            </a:r>
            <a:endParaRPr lang="en-US" dirty="0"/>
          </a:p>
        </p:txBody>
      </p:sp>
      <p:sp>
        <p:nvSpPr>
          <p:cNvPr id="24" name="Text Placeholder 23"/>
          <p:cNvSpPr>
            <a:spLocks noGrp="1"/>
          </p:cNvSpPr>
          <p:nvPr>
            <p:ph type="body" sz="quarter" idx="11"/>
          </p:nvPr>
        </p:nvSpPr>
        <p:spPr/>
        <p:txBody>
          <a:bodyPr/>
          <a:lstStyle/>
          <a:p>
            <a:endParaRPr lang="en-US"/>
          </a:p>
        </p:txBody>
      </p:sp>
      <p:sp>
        <p:nvSpPr>
          <p:cNvPr id="8" name="TextBox 7"/>
          <p:cNvSpPr txBox="1"/>
          <p:nvPr/>
        </p:nvSpPr>
        <p:spPr bwMode="auto">
          <a:xfrm>
            <a:off x="2610395" y="3398476"/>
            <a:ext cx="1864795" cy="5232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ctr">
              <a:spcBef>
                <a:spcPts val="0"/>
              </a:spcBef>
            </a:pPr>
            <a:r>
              <a:rPr lang="en-US" sz="1400" b="1" i="0" kern="0" dirty="0" smtClean="0">
                <a:solidFill>
                  <a:schemeClr val="tx1"/>
                </a:solidFill>
                <a:latin typeface="Calibri" panose="020F0502020204030204" pitchFamily="34" charset="0"/>
                <a:cs typeface="+mn-cs"/>
              </a:rPr>
              <a:t>higher mesh density near center line</a:t>
            </a:r>
          </a:p>
        </p:txBody>
      </p:sp>
      <p:graphicFrame>
        <p:nvGraphicFramePr>
          <p:cNvPr id="36" name="Table 35"/>
          <p:cNvGraphicFramePr>
            <a:graphicFrameLocks noGrp="1"/>
          </p:cNvGraphicFramePr>
          <p:nvPr>
            <p:extLst>
              <p:ext uri="{D42A27DB-BD31-4B8C-83A1-F6EECF244321}">
                <p14:modId xmlns="" xmlns:p14="http://schemas.microsoft.com/office/powerpoint/2010/main" val="1254276088"/>
              </p:ext>
            </p:extLst>
          </p:nvPr>
        </p:nvGraphicFramePr>
        <p:xfrm>
          <a:off x="3818646" y="4623412"/>
          <a:ext cx="4945008" cy="1691640"/>
        </p:xfrm>
        <a:graphic>
          <a:graphicData uri="http://schemas.openxmlformats.org/drawingml/2006/table">
            <a:tbl>
              <a:tblPr firstRow="1" bandRow="1">
                <a:tableStyleId>{9D7B26C5-4107-4FEC-AEDC-1716B250A1EF}</a:tableStyleId>
              </a:tblPr>
              <a:tblGrid>
                <a:gridCol w="981215"/>
                <a:gridCol w="873555"/>
                <a:gridCol w="1154404"/>
                <a:gridCol w="775510"/>
                <a:gridCol w="1160324"/>
              </a:tblGrid>
              <a:tr h="469947">
                <a:tc>
                  <a:txBody>
                    <a:bodyPr/>
                    <a:lstStyle/>
                    <a:p>
                      <a:pPr algn="ctr"/>
                      <a:r>
                        <a:rPr lang="en-US" sz="1600" dirty="0" smtClean="0">
                          <a:latin typeface="Calibri" panose="020F0502020204030204" pitchFamily="34" charset="0"/>
                        </a:rPr>
                        <a:t>Case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No of Cells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sym typeface="Symbol"/>
                        </a:rPr>
                        <a:t>Simulation time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Wall Time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No of Processor</a:t>
                      </a:r>
                      <a:endParaRPr lang="en-US" sz="1600" dirty="0">
                        <a:latin typeface="Calibri" panose="020F0502020204030204" pitchFamily="34" charset="0"/>
                      </a:endParaRPr>
                    </a:p>
                  </a:txBody>
                  <a:tcPr/>
                </a:tc>
              </a:tr>
              <a:tr h="370840">
                <a:tc>
                  <a:txBody>
                    <a:bodyPr/>
                    <a:lstStyle/>
                    <a:p>
                      <a:pPr algn="ctr"/>
                      <a:r>
                        <a:rPr lang="en-US" sz="1600" dirty="0" smtClean="0">
                          <a:latin typeface="Calibri" panose="020F0502020204030204" pitchFamily="34" charset="0"/>
                        </a:rPr>
                        <a:t>Coarse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500K</a:t>
                      </a:r>
                      <a:endParaRPr lang="en-US" sz="1600" dirty="0">
                        <a:latin typeface="Calibri" panose="020F0502020204030204" pitchFamily="34" charset="0"/>
                      </a:endParaRPr>
                    </a:p>
                  </a:txBody>
                  <a:tcPr/>
                </a:tc>
                <a:tc>
                  <a:txBody>
                    <a:bodyPr/>
                    <a:lstStyle/>
                    <a:p>
                      <a:pPr algn="ctr"/>
                      <a:r>
                        <a:rPr lang="en-US" sz="1600" b="1" kern="0" dirty="0" smtClean="0">
                          <a:latin typeface="Calibri" panose="020F0502020204030204" pitchFamily="34" charset="0"/>
                          <a:sym typeface="Symbol"/>
                        </a:rPr>
                        <a:t>2s</a:t>
                      </a:r>
                      <a:endParaRPr lang="en-US" sz="1600" b="1"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24hrs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32</a:t>
                      </a:r>
                      <a:endParaRPr lang="en-US" sz="1600" dirty="0">
                        <a:latin typeface="Calibri" panose="020F0502020204030204" pitchFamily="34" charset="0"/>
                      </a:endParaRPr>
                    </a:p>
                  </a:txBody>
                  <a:tcPr/>
                </a:tc>
              </a:tr>
              <a:tr h="370840">
                <a:tc>
                  <a:txBody>
                    <a:bodyPr/>
                    <a:lstStyle/>
                    <a:p>
                      <a:pPr algn="ctr"/>
                      <a:r>
                        <a:rPr lang="en-US" sz="1600" dirty="0" smtClean="0">
                          <a:latin typeface="Calibri" panose="020F0502020204030204" pitchFamily="34" charset="0"/>
                        </a:rPr>
                        <a:t>Fine 1</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1.12M</a:t>
                      </a:r>
                      <a:endParaRPr lang="en-US" sz="1600" dirty="0">
                        <a:latin typeface="Calibri" panose="020F0502020204030204" pitchFamily="34" charset="0"/>
                      </a:endParaRPr>
                    </a:p>
                  </a:txBody>
                  <a:tcPr/>
                </a:tc>
                <a:tc>
                  <a:txBody>
                    <a:bodyPr/>
                    <a:lstStyle/>
                    <a:p>
                      <a:pPr algn="ctr"/>
                      <a:r>
                        <a:rPr lang="en-US" sz="1600" kern="0" dirty="0" smtClean="0">
                          <a:latin typeface="Calibri" panose="020F0502020204030204" pitchFamily="34" charset="0"/>
                          <a:sym typeface="Symbol"/>
                        </a:rPr>
                        <a:t>2s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48 </a:t>
                      </a:r>
                      <a:r>
                        <a:rPr lang="en-US" sz="1600" dirty="0" err="1" smtClean="0">
                          <a:latin typeface="Calibri" panose="020F0502020204030204" pitchFamily="34" charset="0"/>
                        </a:rPr>
                        <a:t>hrs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128</a:t>
                      </a:r>
                      <a:endParaRPr lang="en-US" sz="1600" dirty="0">
                        <a:latin typeface="Calibri" panose="020F0502020204030204" pitchFamily="34" charset="0"/>
                      </a:endParaRPr>
                    </a:p>
                  </a:txBody>
                  <a:tcPr/>
                </a:tc>
              </a:tr>
              <a:tr h="370840">
                <a:tc>
                  <a:txBody>
                    <a:bodyPr/>
                    <a:lstStyle/>
                    <a:p>
                      <a:pPr algn="ctr"/>
                      <a:r>
                        <a:rPr lang="en-US" sz="1600" dirty="0" smtClean="0">
                          <a:latin typeface="Calibri" panose="020F0502020204030204" pitchFamily="34" charset="0"/>
                        </a:rPr>
                        <a:t>Fine 2</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1.37M</a:t>
                      </a:r>
                      <a:endParaRPr lang="en-US" sz="1600" dirty="0">
                        <a:latin typeface="Calibri" panose="020F0502020204030204" pitchFamily="34" charset="0"/>
                      </a:endParaRPr>
                    </a:p>
                  </a:txBody>
                  <a:tcPr/>
                </a:tc>
                <a:tc>
                  <a:txBody>
                    <a:bodyPr/>
                    <a:lstStyle/>
                    <a:p>
                      <a:pPr algn="ctr"/>
                      <a:r>
                        <a:rPr lang="en-US" sz="1600" kern="0" dirty="0" smtClean="0">
                          <a:latin typeface="Calibri" panose="020F0502020204030204" pitchFamily="34" charset="0"/>
                          <a:sym typeface="Symbol"/>
                        </a:rPr>
                        <a:t>2s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48</a:t>
                      </a:r>
                      <a:r>
                        <a:rPr lang="en-US" sz="1600" baseline="0" dirty="0" smtClean="0">
                          <a:latin typeface="Calibri" panose="020F0502020204030204" pitchFamily="34" charset="0"/>
                        </a:rPr>
                        <a:t> </a:t>
                      </a:r>
                      <a:r>
                        <a:rPr lang="en-US" sz="1600" baseline="0" dirty="0" err="1" smtClean="0">
                          <a:latin typeface="Calibri" panose="020F0502020204030204" pitchFamily="34" charset="0"/>
                        </a:rPr>
                        <a:t>hrs</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128</a:t>
                      </a:r>
                      <a:endParaRPr lang="en-US" sz="1600" dirty="0">
                        <a:latin typeface="Calibri" panose="020F0502020204030204" pitchFamily="34" charset="0"/>
                      </a:endParaRPr>
                    </a:p>
                  </a:txBody>
                  <a:tcPr/>
                </a:tc>
              </a:tr>
            </a:tbl>
          </a:graphicData>
        </a:graphic>
      </p:graphicFrame>
      <p:sp>
        <p:nvSpPr>
          <p:cNvPr id="52" name="Rounded Rectangle 51"/>
          <p:cNvSpPr/>
          <p:nvPr/>
        </p:nvSpPr>
        <p:spPr bwMode="auto">
          <a:xfrm>
            <a:off x="3808413" y="5200590"/>
            <a:ext cx="4954587" cy="340242"/>
          </a:xfrm>
          <a:prstGeom prst="roundRect">
            <a:avLst/>
          </a:prstGeom>
          <a:noFill/>
          <a:ln w="25400" cap="flat" cmpd="sng" algn="ctr">
            <a:solidFill>
              <a:schemeClr val="accent4"/>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sp>
        <p:nvSpPr>
          <p:cNvPr id="11" name="Rectangle 10"/>
          <p:cNvSpPr/>
          <p:nvPr/>
        </p:nvSpPr>
        <p:spPr>
          <a:xfrm>
            <a:off x="286542" y="3981913"/>
            <a:ext cx="3385876" cy="923330"/>
          </a:xfrm>
          <a:prstGeom prst="rect">
            <a:avLst/>
          </a:prstGeom>
        </p:spPr>
        <p:txBody>
          <a:bodyPr wrap="square">
            <a:spAutoFit/>
          </a:bodyPr>
          <a:lstStyle/>
          <a:p>
            <a:pPr>
              <a:spcBef>
                <a:spcPts val="0"/>
              </a:spcBef>
            </a:pPr>
            <a:r>
              <a:rPr lang="en-US" b="1" i="0" kern="0" dirty="0" smtClean="0">
                <a:latin typeface="Calibri" panose="020F0502020204030204" pitchFamily="34" charset="0"/>
              </a:rPr>
              <a:t>Simulations conducted </a:t>
            </a:r>
            <a:r>
              <a:rPr lang="en-US" b="1" i="0" kern="0" dirty="0">
                <a:latin typeface="Calibri" panose="020F0502020204030204" pitchFamily="34" charset="0"/>
              </a:rPr>
              <a:t>for pseudo-steady </a:t>
            </a:r>
            <a:r>
              <a:rPr lang="en-US" b="1" i="0" kern="0" dirty="0" smtClean="0">
                <a:latin typeface="Calibri" panose="020F0502020204030204" pitchFamily="34" charset="0"/>
              </a:rPr>
              <a:t>state </a:t>
            </a:r>
          </a:p>
          <a:p>
            <a:pPr>
              <a:spcBef>
                <a:spcPts val="0"/>
              </a:spcBef>
            </a:pPr>
            <a:r>
              <a:rPr lang="en-US" b="1" kern="0" dirty="0" smtClean="0">
                <a:latin typeface="Calibri" panose="020F0502020204030204" pitchFamily="34" charset="0"/>
                <a:sym typeface="Symbol"/>
              </a:rPr>
              <a:t></a:t>
            </a:r>
            <a:r>
              <a:rPr lang="en-US" b="1" kern="0" dirty="0">
                <a:latin typeface="Calibri" panose="020F0502020204030204" pitchFamily="34" charset="0"/>
                <a:sym typeface="Symbol"/>
              </a:rPr>
              <a:t>t </a:t>
            </a:r>
            <a:r>
              <a:rPr lang="en-US" b="1" i="0" kern="0" dirty="0">
                <a:latin typeface="Calibri" panose="020F0502020204030204" pitchFamily="34" charset="0"/>
                <a:sym typeface="Symbol"/>
              </a:rPr>
              <a:t>= 110</a:t>
            </a:r>
            <a:r>
              <a:rPr lang="en-US" b="1" i="0" kern="0" baseline="30000" dirty="0">
                <a:latin typeface="Calibri" panose="020F0502020204030204" pitchFamily="34" charset="0"/>
                <a:sym typeface="Symbol"/>
              </a:rPr>
              <a:t>-5  </a:t>
            </a:r>
            <a:r>
              <a:rPr lang="en-US" b="1" i="0" kern="0" dirty="0">
                <a:latin typeface="Calibri" panose="020F0502020204030204" pitchFamily="34" charset="0"/>
                <a:sym typeface="Symbol"/>
              </a:rPr>
              <a:t>– 110</a:t>
            </a:r>
            <a:r>
              <a:rPr lang="en-US" b="1" i="0" kern="0" baseline="30000" dirty="0">
                <a:latin typeface="Calibri" panose="020F0502020204030204" pitchFamily="34" charset="0"/>
                <a:sym typeface="Symbol"/>
              </a:rPr>
              <a:t>-4</a:t>
            </a:r>
            <a:r>
              <a:rPr lang="en-US" b="1" i="0" kern="0" dirty="0">
                <a:latin typeface="Calibri" panose="020F0502020204030204" pitchFamily="34" charset="0"/>
                <a:sym typeface="Symbol"/>
              </a:rPr>
              <a:t> (</a:t>
            </a:r>
            <a:r>
              <a:rPr lang="en-US" b="1" i="0" kern="0" dirty="0" smtClean="0">
                <a:latin typeface="Calibri" panose="020F0502020204030204" pitchFamily="34" charset="0"/>
                <a:sym typeface="Symbol"/>
              </a:rPr>
              <a:t>Co=0.50)</a:t>
            </a:r>
            <a:r>
              <a:rPr lang="en-US" b="1" i="0" kern="0" dirty="0" smtClean="0">
                <a:latin typeface="Calibri" panose="020F0502020204030204" pitchFamily="34" charset="0"/>
              </a:rPr>
              <a:t>  </a:t>
            </a:r>
            <a:endParaRPr lang="en-US" b="1" i="0" kern="0" dirty="0">
              <a:latin typeface="Calibri" panose="020F0502020204030204" pitchFamily="34" charset="0"/>
            </a:endParaRPr>
          </a:p>
        </p:txBody>
      </p:sp>
      <p:sp>
        <p:nvSpPr>
          <p:cNvPr id="12" name="TextBox 11"/>
          <p:cNvSpPr txBox="1"/>
          <p:nvPr/>
        </p:nvSpPr>
        <p:spPr bwMode="auto">
          <a:xfrm>
            <a:off x="302995" y="5021959"/>
            <a:ext cx="2534838" cy="584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600" b="1" i="0" kern="0" dirty="0" smtClean="0">
                <a:solidFill>
                  <a:schemeClr val="accent4"/>
                </a:solidFill>
                <a:latin typeface="Calibri" panose="020F0502020204030204" pitchFamily="34" charset="0"/>
                <a:cs typeface="+mn-cs"/>
              </a:rPr>
              <a:t>Fails to correctly predict flow behavior</a:t>
            </a:r>
          </a:p>
        </p:txBody>
      </p:sp>
      <p:pic>
        <p:nvPicPr>
          <p:cNvPr id="56" name="Picture 5"/>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0240" t="35441" r="28058" b="26848"/>
          <a:stretch/>
        </p:blipFill>
        <p:spPr bwMode="auto">
          <a:xfrm>
            <a:off x="616" y="59203"/>
            <a:ext cx="1600200" cy="16528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7" name="Straight Arrow Connector 16"/>
          <p:cNvCxnSpPr/>
          <p:nvPr/>
        </p:nvCxnSpPr>
        <p:spPr bwMode="auto">
          <a:xfrm flipH="1">
            <a:off x="901515" y="1100682"/>
            <a:ext cx="1218212" cy="447224"/>
          </a:xfrm>
          <a:prstGeom prst="straightConnector1">
            <a:avLst/>
          </a:prstGeom>
          <a:noFill/>
          <a:ln w="19050" cap="flat" cmpd="sng" algn="ctr">
            <a:solidFill>
              <a:schemeClr val="accent4"/>
            </a:solidFill>
            <a:prstDash val="solid"/>
            <a:round/>
            <a:headEnd type="none"/>
            <a:tailEnd type="arrow"/>
          </a:ln>
          <a:effectLst/>
        </p:spPr>
      </p:cxnSp>
      <p:cxnSp>
        <p:nvCxnSpPr>
          <p:cNvPr id="57" name="Straight Arrow Connector 56"/>
          <p:cNvCxnSpPr/>
          <p:nvPr/>
        </p:nvCxnSpPr>
        <p:spPr bwMode="auto">
          <a:xfrm flipH="1">
            <a:off x="1600816" y="1100682"/>
            <a:ext cx="518911" cy="447224"/>
          </a:xfrm>
          <a:prstGeom prst="straightConnector1">
            <a:avLst/>
          </a:prstGeom>
          <a:noFill/>
          <a:ln w="19050" cap="flat" cmpd="sng" algn="ctr">
            <a:solidFill>
              <a:schemeClr val="accent4"/>
            </a:solidFill>
            <a:prstDash val="solid"/>
            <a:round/>
            <a:headEnd type="none"/>
            <a:tailEnd type="arrow"/>
          </a:ln>
          <a:effectLst/>
        </p:spPr>
      </p:cxnSp>
      <p:cxnSp>
        <p:nvCxnSpPr>
          <p:cNvPr id="58" name="Straight Arrow Connector 57"/>
          <p:cNvCxnSpPr/>
          <p:nvPr/>
        </p:nvCxnSpPr>
        <p:spPr bwMode="auto">
          <a:xfrm flipH="1">
            <a:off x="106696" y="1100682"/>
            <a:ext cx="2005458" cy="447224"/>
          </a:xfrm>
          <a:prstGeom prst="straightConnector1">
            <a:avLst/>
          </a:prstGeom>
          <a:noFill/>
          <a:ln w="19050" cap="flat" cmpd="sng" algn="ctr">
            <a:solidFill>
              <a:schemeClr val="accent4"/>
            </a:solidFill>
            <a:prstDash val="solid"/>
            <a:round/>
            <a:headEnd type="none"/>
            <a:tailEnd type="arrow"/>
          </a:ln>
          <a:effectLst/>
        </p:spPr>
      </p:cxnSp>
      <p:sp>
        <p:nvSpPr>
          <p:cNvPr id="59" name="TextBox 58"/>
          <p:cNvSpPr txBox="1"/>
          <p:nvPr/>
        </p:nvSpPr>
        <p:spPr bwMode="auto">
          <a:xfrm>
            <a:off x="1650548" y="762000"/>
            <a:ext cx="1131674" cy="3385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600" b="1" i="0" kern="0" dirty="0" smtClean="0">
                <a:solidFill>
                  <a:schemeClr val="accent4"/>
                </a:solidFill>
                <a:latin typeface="Calibri" panose="020F0502020204030204" pitchFamily="34" charset="0"/>
                <a:cs typeface="+mn-cs"/>
              </a:rPr>
              <a:t>Rivulets</a:t>
            </a:r>
          </a:p>
        </p:txBody>
      </p:sp>
      <p:sp>
        <p:nvSpPr>
          <p:cNvPr id="60" name="TextBox 59"/>
          <p:cNvSpPr txBox="1"/>
          <p:nvPr/>
        </p:nvSpPr>
        <p:spPr bwMode="auto">
          <a:xfrm>
            <a:off x="1674166" y="105161"/>
            <a:ext cx="1131674" cy="3385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600" b="1" i="0" kern="0" dirty="0" smtClean="0">
                <a:solidFill>
                  <a:schemeClr val="accent4"/>
                </a:solidFill>
                <a:latin typeface="Calibri" panose="020F0502020204030204" pitchFamily="34" charset="0"/>
                <a:cs typeface="+mn-cs"/>
              </a:rPr>
              <a:t>Film flow</a:t>
            </a:r>
          </a:p>
        </p:txBody>
      </p:sp>
      <p:cxnSp>
        <p:nvCxnSpPr>
          <p:cNvPr id="61" name="Straight Arrow Connector 60"/>
          <p:cNvCxnSpPr/>
          <p:nvPr/>
        </p:nvCxnSpPr>
        <p:spPr bwMode="auto">
          <a:xfrm flipH="1">
            <a:off x="800716" y="442019"/>
            <a:ext cx="1193471" cy="167581"/>
          </a:xfrm>
          <a:prstGeom prst="straightConnector1">
            <a:avLst/>
          </a:prstGeom>
          <a:noFill/>
          <a:ln w="19050" cap="flat" cmpd="sng" algn="ctr">
            <a:solidFill>
              <a:schemeClr val="accent4"/>
            </a:solidFill>
            <a:prstDash val="solid"/>
            <a:round/>
            <a:headEnd type="none"/>
            <a:tailEnd type="arrow"/>
          </a:ln>
          <a:effectLst/>
        </p:spPr>
      </p:cxnSp>
      <p:sp>
        <p:nvSpPr>
          <p:cNvPr id="63" name="TextBox 62"/>
          <p:cNvSpPr txBox="1"/>
          <p:nvPr/>
        </p:nvSpPr>
        <p:spPr bwMode="auto">
          <a:xfrm>
            <a:off x="1073158" y="1927372"/>
            <a:ext cx="253014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r">
              <a:spcBef>
                <a:spcPts val="0"/>
              </a:spcBef>
            </a:pPr>
            <a:r>
              <a:rPr lang="en-US" sz="2000" b="1" i="0" kern="0" dirty="0" smtClean="0">
                <a:solidFill>
                  <a:schemeClr val="tx1"/>
                </a:solidFill>
                <a:latin typeface="Calibri" panose="020F0502020204030204" pitchFamily="34" charset="0"/>
                <a:cs typeface="+mn-cs"/>
              </a:rPr>
              <a:t>3D view showing  mesh of domain</a:t>
            </a:r>
          </a:p>
        </p:txBody>
      </p:sp>
      <p:cxnSp>
        <p:nvCxnSpPr>
          <p:cNvPr id="25" name="Straight Arrow Connector 24"/>
          <p:cNvCxnSpPr>
            <a:endCxn id="52" idx="1"/>
          </p:cNvCxnSpPr>
          <p:nvPr/>
        </p:nvCxnSpPr>
        <p:spPr bwMode="auto">
          <a:xfrm>
            <a:off x="2514600" y="5314346"/>
            <a:ext cx="1293813" cy="56365"/>
          </a:xfrm>
          <a:prstGeom prst="straightConnector1">
            <a:avLst/>
          </a:prstGeom>
          <a:noFill/>
          <a:ln w="22225" cap="flat" cmpd="sng" algn="ctr">
            <a:solidFill>
              <a:schemeClr val="accent4"/>
            </a:solidFill>
            <a:prstDash val="solid"/>
            <a:round/>
            <a:headEnd type="none"/>
            <a:tailEnd type="stealth"/>
          </a:ln>
          <a:effectLst/>
        </p:spPr>
      </p:cxnSp>
      <p:sp>
        <p:nvSpPr>
          <p:cNvPr id="9" name="TextBox 8"/>
          <p:cNvSpPr txBox="1"/>
          <p:nvPr/>
        </p:nvSpPr>
        <p:spPr bwMode="auto">
          <a:xfrm>
            <a:off x="2387690" y="594120"/>
            <a:ext cx="4216219" cy="400110"/>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algn="ctr">
              <a:spcBef>
                <a:spcPts val="0"/>
              </a:spcBef>
            </a:pPr>
            <a:r>
              <a:rPr lang="en-US" sz="2000" b="1" i="0" kern="0" dirty="0" smtClean="0">
                <a:solidFill>
                  <a:srgbClr val="003399"/>
                </a:solidFill>
                <a:latin typeface="Calibri" panose="020F0502020204030204" pitchFamily="34" charset="0"/>
                <a:cs typeface="+mn-cs"/>
              </a:rPr>
              <a:t>Fine mesh required to resolve rivulets</a:t>
            </a:r>
          </a:p>
        </p:txBody>
      </p:sp>
      <p:grpSp>
        <p:nvGrpSpPr>
          <p:cNvPr id="35" name="Group 34"/>
          <p:cNvGrpSpPr/>
          <p:nvPr/>
        </p:nvGrpSpPr>
        <p:grpSpPr>
          <a:xfrm rot="20891253">
            <a:off x="4900779" y="2872624"/>
            <a:ext cx="1335980" cy="616418"/>
            <a:chOff x="3042889" y="3901679"/>
            <a:chExt cx="1335980" cy="616418"/>
          </a:xfrm>
        </p:grpSpPr>
        <p:grpSp>
          <p:nvGrpSpPr>
            <p:cNvPr id="37" name="Group 36"/>
            <p:cNvGrpSpPr/>
            <p:nvPr/>
          </p:nvGrpSpPr>
          <p:grpSpPr>
            <a:xfrm>
              <a:off x="3042889" y="3917226"/>
              <a:ext cx="1201836" cy="529712"/>
              <a:chOff x="3042889" y="3917226"/>
              <a:chExt cx="1201836" cy="529712"/>
            </a:xfrm>
          </p:grpSpPr>
          <p:cxnSp>
            <p:nvCxnSpPr>
              <p:cNvPr id="41" name="Straight Arrow Connector 40"/>
              <p:cNvCxnSpPr/>
              <p:nvPr/>
            </p:nvCxnSpPr>
            <p:spPr bwMode="auto">
              <a:xfrm>
                <a:off x="3514251" y="3917226"/>
                <a:ext cx="101381" cy="519061"/>
              </a:xfrm>
              <a:prstGeom prst="straightConnector1">
                <a:avLst/>
              </a:prstGeom>
              <a:noFill/>
              <a:ln w="22225" cap="flat" cmpd="sng" algn="ctr">
                <a:solidFill>
                  <a:schemeClr val="accent4"/>
                </a:solidFill>
                <a:prstDash val="solid"/>
                <a:round/>
                <a:headEnd type="arrow" w="med" len="med"/>
                <a:tailEnd type="none" w="med" len="med"/>
              </a:ln>
              <a:effectLst/>
            </p:spPr>
          </p:cxnSp>
          <p:cxnSp>
            <p:nvCxnSpPr>
              <p:cNvPr id="42" name="Straight Arrow Connector 41"/>
              <p:cNvCxnSpPr/>
              <p:nvPr/>
            </p:nvCxnSpPr>
            <p:spPr bwMode="auto">
              <a:xfrm flipV="1">
                <a:off x="3604645" y="4199709"/>
                <a:ext cx="640080" cy="247229"/>
              </a:xfrm>
              <a:prstGeom prst="straightConnector1">
                <a:avLst/>
              </a:prstGeom>
              <a:noFill/>
              <a:ln w="22225" cap="flat" cmpd="sng" algn="ctr">
                <a:solidFill>
                  <a:schemeClr val="accent4"/>
                </a:solidFill>
                <a:prstDash val="solid"/>
                <a:round/>
                <a:headEnd type="none" w="med" len="med"/>
                <a:tailEnd type="arrow" w="med" len="med"/>
              </a:ln>
              <a:effectLst/>
            </p:spPr>
          </p:cxnSp>
          <p:cxnSp>
            <p:nvCxnSpPr>
              <p:cNvPr id="43" name="Straight Arrow Connector 42"/>
              <p:cNvCxnSpPr/>
              <p:nvPr/>
            </p:nvCxnSpPr>
            <p:spPr bwMode="auto">
              <a:xfrm flipH="1" flipV="1">
                <a:off x="3042889" y="4199709"/>
                <a:ext cx="567997" cy="242852"/>
              </a:xfrm>
              <a:prstGeom prst="straightConnector1">
                <a:avLst/>
              </a:prstGeom>
              <a:noFill/>
              <a:ln w="22225" cap="flat" cmpd="sng" algn="ctr">
                <a:solidFill>
                  <a:schemeClr val="accent4"/>
                </a:solidFill>
                <a:prstDash val="solid"/>
                <a:round/>
                <a:headEnd type="none" w="med" len="med"/>
                <a:tailEnd type="arrow" w="med" len="med"/>
              </a:ln>
              <a:effectLst/>
            </p:spPr>
          </p:cxnSp>
        </p:grpSp>
        <p:sp>
          <p:nvSpPr>
            <p:cNvPr id="38" name="TextBox 37"/>
            <p:cNvSpPr txBox="1"/>
            <p:nvPr/>
          </p:nvSpPr>
          <p:spPr bwMode="auto">
            <a:xfrm>
              <a:off x="4017887" y="4191393"/>
              <a:ext cx="360982" cy="28501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600" b="1" kern="0" dirty="0" smtClean="0">
                  <a:solidFill>
                    <a:schemeClr val="accent4"/>
                  </a:solidFill>
                  <a:latin typeface="Calibri" panose="020F0502020204030204" pitchFamily="34" charset="0"/>
                  <a:cs typeface="+mn-cs"/>
                </a:rPr>
                <a:t>x</a:t>
              </a:r>
            </a:p>
          </p:txBody>
        </p:sp>
        <p:sp>
          <p:nvSpPr>
            <p:cNvPr id="39" name="TextBox 38"/>
            <p:cNvSpPr txBox="1"/>
            <p:nvPr/>
          </p:nvSpPr>
          <p:spPr bwMode="auto">
            <a:xfrm>
              <a:off x="3066704" y="4233082"/>
              <a:ext cx="360982" cy="28501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600" b="1" kern="0" dirty="0" smtClean="0">
                  <a:solidFill>
                    <a:schemeClr val="accent4"/>
                  </a:solidFill>
                  <a:latin typeface="Calibri" panose="020F0502020204030204" pitchFamily="34" charset="0"/>
                  <a:cs typeface="+mn-cs"/>
                </a:rPr>
                <a:t>y</a:t>
              </a:r>
            </a:p>
          </p:txBody>
        </p:sp>
        <p:sp>
          <p:nvSpPr>
            <p:cNvPr id="40" name="TextBox 39"/>
            <p:cNvSpPr txBox="1"/>
            <p:nvPr/>
          </p:nvSpPr>
          <p:spPr bwMode="auto">
            <a:xfrm>
              <a:off x="3514251" y="3901679"/>
              <a:ext cx="360982" cy="28501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1600" b="1" kern="0" dirty="0" smtClean="0">
                  <a:solidFill>
                    <a:schemeClr val="accent4"/>
                  </a:solidFill>
                  <a:latin typeface="Calibri" panose="020F0502020204030204" pitchFamily="34" charset="0"/>
                  <a:cs typeface="+mn-cs"/>
                </a:rPr>
                <a:t>z</a:t>
              </a:r>
            </a:p>
          </p:txBody>
        </p:sp>
      </p:grpSp>
      <p:sp>
        <p:nvSpPr>
          <p:cNvPr id="13" name="TextBox 12"/>
          <p:cNvSpPr txBox="1"/>
          <p:nvPr/>
        </p:nvSpPr>
        <p:spPr>
          <a:xfrm>
            <a:off x="3818646" y="4181968"/>
            <a:ext cx="2085956" cy="400110"/>
          </a:xfrm>
          <a:prstGeom prst="rect">
            <a:avLst/>
          </a:prstGeom>
          <a:noFill/>
        </p:spPr>
        <p:txBody>
          <a:bodyPr wrap="none" rtlCol="0">
            <a:spAutoFit/>
          </a:bodyPr>
          <a:lstStyle/>
          <a:p>
            <a:r>
              <a:rPr lang="en-US" sz="2000" b="1" dirty="0" smtClean="0"/>
              <a:t>Typical Run Times</a:t>
            </a:r>
            <a:endParaRPr lang="en-US" sz="2000" b="1" dirty="0"/>
          </a:p>
        </p:txBody>
      </p:sp>
      <p:pic>
        <p:nvPicPr>
          <p:cNvPr id="1027"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7158713" y="1324294"/>
            <a:ext cx="1434402" cy="9657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ular Callout 4"/>
          <p:cNvSpPr/>
          <p:nvPr/>
        </p:nvSpPr>
        <p:spPr bwMode="auto">
          <a:xfrm rot="-2100000">
            <a:off x="6547722" y="1689926"/>
            <a:ext cx="134022" cy="74831"/>
          </a:xfrm>
          <a:prstGeom prst="wedgeRectCallout">
            <a:avLst>
              <a:gd name="adj1" fmla="val 267765"/>
              <a:gd name="adj2" fmla="val 371591"/>
            </a:avLst>
          </a:prstGeom>
          <a:noFill/>
          <a:ln w="19050" cap="flat" cmpd="sng" algn="ctr">
            <a:solidFill>
              <a:srgbClr val="C00000"/>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charset="0"/>
            </a:endParaRPr>
          </a:p>
        </p:txBody>
      </p:sp>
      <p:sp>
        <p:nvSpPr>
          <p:cNvPr id="6" name="Rectangle 5"/>
          <p:cNvSpPr/>
          <p:nvPr/>
        </p:nvSpPr>
        <p:spPr>
          <a:xfrm>
            <a:off x="6680262" y="2240491"/>
            <a:ext cx="1668662" cy="523220"/>
          </a:xfrm>
          <a:prstGeom prst="rect">
            <a:avLst/>
          </a:prstGeom>
        </p:spPr>
        <p:txBody>
          <a:bodyPr wrap="square">
            <a:spAutoFit/>
          </a:bodyPr>
          <a:lstStyle/>
          <a:p>
            <a:pPr>
              <a:spcBef>
                <a:spcPts val="0"/>
              </a:spcBef>
            </a:pPr>
            <a:r>
              <a:rPr lang="en-US" sz="1400" b="1" i="0" kern="0" dirty="0" smtClean="0">
                <a:solidFill>
                  <a:schemeClr val="tx1"/>
                </a:solidFill>
                <a:latin typeface="Calibri" panose="020F0502020204030204" pitchFamily="34" charset="0"/>
              </a:rPr>
              <a:t>higher mesh density near plate</a:t>
            </a:r>
            <a:endParaRPr lang="en-US" sz="1400" b="1" i="0" kern="0"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801708678"/>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Comparison with Experiments</a:t>
            </a:r>
            <a:endParaRPr lang="en-US" dirty="0"/>
          </a:p>
        </p:txBody>
      </p:sp>
      <p:sp>
        <p:nvSpPr>
          <p:cNvPr id="11" name="Text Placeholder 10"/>
          <p:cNvSpPr>
            <a:spLocks noGrp="1"/>
          </p:cNvSpPr>
          <p:nvPr>
            <p:ph type="body" sz="quarter" idx="11"/>
          </p:nvPr>
        </p:nvSpPr>
        <p:spPr/>
        <p:txBody>
          <a:bodyPr>
            <a:normAutofit/>
          </a:bodyPr>
          <a:lstStyle/>
          <a:p>
            <a:pPr>
              <a:buNone/>
            </a:pPr>
            <a:r>
              <a:rPr lang="en-US" dirty="0" smtClean="0"/>
              <a:t>Hoffman </a:t>
            </a:r>
            <a:r>
              <a:rPr lang="en-US" dirty="0" smtClean="0"/>
              <a:t>et al., Trans </a:t>
            </a:r>
            <a:r>
              <a:rPr lang="en-US" dirty="0" err="1" smtClean="0"/>
              <a:t>IChemE</a:t>
            </a:r>
            <a:r>
              <a:rPr lang="en-US" dirty="0" smtClean="0"/>
              <a:t>, 2006 and Hoffman et al., Comp. Chem. Eng. 2005</a:t>
            </a:r>
            <a:endParaRPr lang="en-US" dirty="0"/>
          </a:p>
        </p:txBody>
      </p:sp>
      <p:pic>
        <p:nvPicPr>
          <p:cNvPr id="13" name="Picture 12" descr="C:\Rajesh\Paper\NETL\Film\Results\Validation\validation.wmf"/>
          <p:cNvPicPr>
            <a:picLocks noChangeAspect="1"/>
          </p:cNvPicPr>
          <p:nvPr/>
        </p:nvPicPr>
        <p:blipFill rotWithShape="1">
          <a:blip r:embed="rId3" cstate="print">
            <a:extLst>
              <a:ext uri="{28A0092B-C50C-407E-A947-70E740481C1C}">
                <a14:useLocalDpi xmlns="" xmlns:a14="http://schemas.microsoft.com/office/drawing/2010/main" val="0"/>
              </a:ext>
            </a:extLst>
          </a:blip>
          <a:srcRect l="4357" t="11283" r="11773" b="4175"/>
          <a:stretch/>
        </p:blipFill>
        <p:spPr bwMode="auto">
          <a:xfrm>
            <a:off x="4800600" y="1992274"/>
            <a:ext cx="4080294" cy="3657509"/>
          </a:xfrm>
          <a:prstGeom prst="rect">
            <a:avLst/>
          </a:prstGeom>
          <a:noFill/>
          <a:ln>
            <a:noFill/>
          </a:ln>
          <a:extLst>
            <a:ext uri="{53640926-AAD7-44D8-BBD7-CCE9431645EC}">
              <a14:shadowObscured xmlns="" xmlns:a14="http://schemas.microsoft.com/office/drawing/2010/main"/>
            </a:ext>
          </a:extLst>
        </p:spPr>
      </p:pic>
      <p:grpSp>
        <p:nvGrpSpPr>
          <p:cNvPr id="6" name="Group 5"/>
          <p:cNvGrpSpPr>
            <a:grpSpLocks noChangeAspect="1"/>
          </p:cNvGrpSpPr>
          <p:nvPr/>
        </p:nvGrpSpPr>
        <p:grpSpPr>
          <a:xfrm>
            <a:off x="76200" y="1354400"/>
            <a:ext cx="4114800" cy="3374281"/>
            <a:chOff x="1006868" y="0"/>
            <a:chExt cx="3102611" cy="2544576"/>
          </a:xfrm>
        </p:grpSpPr>
        <p:grpSp>
          <p:nvGrpSpPr>
            <p:cNvPr id="8" name="Group 7"/>
            <p:cNvGrpSpPr/>
            <p:nvPr/>
          </p:nvGrpSpPr>
          <p:grpSpPr>
            <a:xfrm>
              <a:off x="1078787" y="0"/>
              <a:ext cx="2948305" cy="1217759"/>
              <a:chOff x="0" y="0"/>
              <a:chExt cx="2948305" cy="1218066"/>
            </a:xfrm>
          </p:grpSpPr>
          <p:grpSp>
            <p:nvGrpSpPr>
              <p:cNvPr id="20" name="Group 19"/>
              <p:cNvGrpSpPr/>
              <p:nvPr/>
            </p:nvGrpSpPr>
            <p:grpSpPr>
              <a:xfrm>
                <a:off x="0" y="0"/>
                <a:ext cx="2948305" cy="1047750"/>
                <a:chOff x="0" y="0"/>
                <a:chExt cx="2948683" cy="1047964"/>
              </a:xfrm>
            </p:grpSpPr>
            <p:pic>
              <p:nvPicPr>
                <p:cNvPr id="22" name="Picture 21"/>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996593" y="0"/>
                  <a:ext cx="1952090" cy="1047964"/>
                </a:xfrm>
                <a:prstGeom prst="rect">
                  <a:avLst/>
                </a:prstGeom>
                <a:noFill/>
                <a:ln>
                  <a:noFill/>
                </a:ln>
                <a:extLst>
                  <a:ext uri="{53640926-AAD7-44D8-BBD7-CCE9431645EC}">
                    <a14:shadowObscured xmlns="" xmlns:a14="http://schemas.microsoft.com/office/drawing/2010/main"/>
                  </a:ext>
                </a:extLst>
              </p:spPr>
            </p:pic>
            <p:pic>
              <p:nvPicPr>
                <p:cNvPr id="23" name="Picture 22"/>
                <p:cNvPicPr>
                  <a:picLocks noChangeAspect="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0" y="20549"/>
                  <a:ext cx="842481" cy="1006867"/>
                </a:xfrm>
                <a:prstGeom prst="rect">
                  <a:avLst/>
                </a:prstGeom>
                <a:ln>
                  <a:noFill/>
                </a:ln>
                <a:extLst>
                  <a:ext uri="{53640926-AAD7-44D8-BBD7-CCE9431645EC}">
                    <a14:shadowObscured xmlns="" xmlns:a14="http://schemas.microsoft.com/office/drawing/2010/main"/>
                  </a:ext>
                </a:extLst>
              </p:spPr>
            </p:pic>
          </p:grpSp>
          <p:sp>
            <p:nvSpPr>
              <p:cNvPr id="21" name="Text Box 1119"/>
              <p:cNvSpPr txBox="1">
                <a:spLocks noChangeArrowheads="1"/>
              </p:cNvSpPr>
              <p:nvPr/>
            </p:nvSpPr>
            <p:spPr bwMode="auto">
              <a:xfrm>
                <a:off x="0" y="971686"/>
                <a:ext cx="2947670" cy="246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400" b="1" i="0" dirty="0">
                    <a:solidFill>
                      <a:srgbClr val="003399"/>
                    </a:solidFill>
                    <a:effectLst/>
                    <a:latin typeface="Calibri" pitchFamily="34" charset="0"/>
                    <a:ea typeface="Calibri"/>
                    <a:cs typeface="Times New Roman"/>
                  </a:rPr>
                  <a:t>We=0.02  </a:t>
                </a:r>
                <a:r>
                  <a:rPr lang="en-US" sz="1400" b="1" i="0" dirty="0" smtClean="0">
                    <a:solidFill>
                      <a:srgbClr val="003399"/>
                    </a:solidFill>
                    <a:effectLst/>
                    <a:latin typeface="Calibri" pitchFamily="34" charset="0"/>
                    <a:ea typeface="Calibri"/>
                    <a:cs typeface="Times New Roman"/>
                  </a:rPr>
                  <a:t>	           </a:t>
                </a:r>
                <a:r>
                  <a:rPr lang="en-US" sz="1400" b="1" i="0" dirty="0">
                    <a:solidFill>
                      <a:srgbClr val="003399"/>
                    </a:solidFill>
                    <a:effectLst/>
                    <a:latin typeface="Calibri" pitchFamily="34" charset="0"/>
                    <a:ea typeface="Calibri"/>
                    <a:cs typeface="Times New Roman"/>
                  </a:rPr>
                  <a:t>We=0.075      </a:t>
                </a:r>
                <a:r>
                  <a:rPr lang="en-US" sz="1400" b="1" i="0" dirty="0" smtClean="0">
                    <a:solidFill>
                      <a:srgbClr val="003399"/>
                    </a:solidFill>
                    <a:effectLst/>
                    <a:latin typeface="Calibri" pitchFamily="34" charset="0"/>
                    <a:ea typeface="Calibri"/>
                    <a:cs typeface="Times New Roman"/>
                  </a:rPr>
                  <a:t>	   </a:t>
                </a:r>
                <a:r>
                  <a:rPr lang="en-US" sz="1400" b="1" i="0" dirty="0">
                    <a:solidFill>
                      <a:srgbClr val="003399"/>
                    </a:solidFill>
                    <a:effectLst/>
                    <a:latin typeface="Calibri" pitchFamily="34" charset="0"/>
                    <a:ea typeface="Calibri"/>
                    <a:cs typeface="Times New Roman"/>
                  </a:rPr>
                  <a:t>We=0.24</a:t>
                </a:r>
                <a:endParaRPr lang="en-US" sz="1400" i="0" dirty="0">
                  <a:solidFill>
                    <a:srgbClr val="003399"/>
                  </a:solidFill>
                  <a:effectLst/>
                  <a:latin typeface="Calibri" pitchFamily="34" charset="0"/>
                  <a:ea typeface="Calibri"/>
                  <a:cs typeface="Times New Roman"/>
                </a:endParaRPr>
              </a:p>
              <a:p>
                <a:pPr marL="0" marR="0">
                  <a:lnSpc>
                    <a:spcPct val="115000"/>
                  </a:lnSpc>
                  <a:spcBef>
                    <a:spcPts val="0"/>
                  </a:spcBef>
                  <a:spcAft>
                    <a:spcPts val="1000"/>
                  </a:spcAft>
                </a:pPr>
                <a:r>
                  <a:rPr lang="en-US" sz="1400" i="0" dirty="0">
                    <a:solidFill>
                      <a:srgbClr val="003399"/>
                    </a:solidFill>
                    <a:effectLst/>
                    <a:latin typeface="Calibri" pitchFamily="34" charset="0"/>
                    <a:ea typeface="Calibri"/>
                    <a:cs typeface="Times New Roman"/>
                  </a:rPr>
                  <a:t> </a:t>
                </a:r>
              </a:p>
            </p:txBody>
          </p:sp>
        </p:grpSp>
        <p:grpSp>
          <p:nvGrpSpPr>
            <p:cNvPr id="12" name="Group 11"/>
            <p:cNvGrpSpPr/>
            <p:nvPr/>
          </p:nvGrpSpPr>
          <p:grpSpPr>
            <a:xfrm>
              <a:off x="1006868" y="1277159"/>
              <a:ext cx="3102611" cy="1267417"/>
              <a:chOff x="0" y="-68775"/>
              <a:chExt cx="3102725" cy="1267768"/>
            </a:xfrm>
          </p:grpSpPr>
          <p:grpSp>
            <p:nvGrpSpPr>
              <p:cNvPr id="15" name="Group 14"/>
              <p:cNvGrpSpPr/>
              <p:nvPr/>
            </p:nvGrpSpPr>
            <p:grpSpPr>
              <a:xfrm>
                <a:off x="10274" y="-68775"/>
                <a:ext cx="3092451" cy="1057910"/>
                <a:chOff x="0" y="-68797"/>
                <a:chExt cx="3092522" cy="1058238"/>
              </a:xfrm>
            </p:grpSpPr>
            <p:pic>
              <p:nvPicPr>
                <p:cNvPr id="17" name="Picture 16"/>
                <p:cNvPicPr>
                  <a:picLocks noChangeAspect="1"/>
                </p:cNvPicPr>
                <p:nvPr/>
              </p:nvPicPr>
              <p:blipFill rotWithShape="1">
                <a:blip r:embed="rId6" cstate="print">
                  <a:extLst>
                    <a:ext uri="{28A0092B-C50C-407E-A947-70E740481C1C}">
                      <a14:useLocalDpi xmlns="" xmlns:a14="http://schemas.microsoft.com/office/drawing/2010/main" val="0"/>
                    </a:ext>
                  </a:extLst>
                </a:blip>
                <a:srcRect l="68622" t="-451" r="-1035" b="54014"/>
                <a:stretch/>
              </p:blipFill>
              <p:spPr bwMode="auto">
                <a:xfrm>
                  <a:off x="0" y="-68797"/>
                  <a:ext cx="965771" cy="1058238"/>
                </a:xfrm>
                <a:prstGeom prst="rect">
                  <a:avLst/>
                </a:prstGeom>
                <a:noFill/>
                <a:ln>
                  <a:noFill/>
                </a:ln>
                <a:extLst>
                  <a:ext uri="{53640926-AAD7-44D8-BBD7-CCE9431645EC}">
                    <a14:shadowObscured xmlns="" xmlns:a14="http://schemas.microsoft.com/office/drawing/2010/main"/>
                  </a:ext>
                </a:extLst>
              </p:spPr>
            </p:pic>
            <p:pic>
              <p:nvPicPr>
                <p:cNvPr id="18" name="Picture 17"/>
                <p:cNvPicPr>
                  <a:picLocks noChangeAspect="1"/>
                </p:cNvPicPr>
                <p:nvPr/>
              </p:nvPicPr>
              <p:blipFill rotWithShape="1">
                <a:blip r:embed="rId6" cstate="print">
                  <a:extLst>
                    <a:ext uri="{28A0092B-C50C-407E-A947-70E740481C1C}">
                      <a14:useLocalDpi xmlns="" xmlns:a14="http://schemas.microsoft.com/office/drawing/2010/main" val="0"/>
                    </a:ext>
                  </a:extLst>
                </a:blip>
                <a:srcRect l="-687" t="50494" r="68274" b="3520"/>
                <a:stretch/>
              </p:blipFill>
              <p:spPr bwMode="auto">
                <a:xfrm>
                  <a:off x="1047964" y="-58524"/>
                  <a:ext cx="965771" cy="1047964"/>
                </a:xfrm>
                <a:prstGeom prst="rect">
                  <a:avLst/>
                </a:prstGeom>
                <a:noFill/>
                <a:ln>
                  <a:noFill/>
                </a:ln>
                <a:extLst>
                  <a:ext uri="{53640926-AAD7-44D8-BBD7-CCE9431645EC}">
                    <a14:shadowObscured xmlns="" xmlns:a14="http://schemas.microsoft.com/office/drawing/2010/main"/>
                  </a:ext>
                </a:extLst>
              </p:spPr>
            </p:pic>
            <p:pic>
              <p:nvPicPr>
                <p:cNvPr id="19" name="Picture 18"/>
                <p:cNvPicPr>
                  <a:picLocks noChangeAspect="1"/>
                </p:cNvPicPr>
                <p:nvPr/>
              </p:nvPicPr>
              <p:blipFill rotWithShape="1">
                <a:blip r:embed="rId7" cstate="print">
                  <a:extLst>
                    <a:ext uri="{28A0092B-C50C-407E-A947-70E740481C1C}">
                      <a14:useLocalDpi xmlns="" xmlns:a14="http://schemas.microsoft.com/office/drawing/2010/main" val="0"/>
                    </a:ext>
                  </a:extLst>
                </a:blip>
                <a:srcRect/>
                <a:stretch/>
              </p:blipFill>
              <p:spPr bwMode="auto">
                <a:xfrm>
                  <a:off x="2167848" y="-58524"/>
                  <a:ext cx="924674" cy="1047964"/>
                </a:xfrm>
                <a:prstGeom prst="rect">
                  <a:avLst/>
                </a:prstGeom>
                <a:noFill/>
                <a:ln>
                  <a:noFill/>
                </a:ln>
                <a:extLst>
                  <a:ext uri="{53640926-AAD7-44D8-BBD7-CCE9431645EC}">
                    <a14:shadowObscured xmlns="" xmlns:a14="http://schemas.microsoft.com/office/drawing/2010/main"/>
                  </a:ext>
                </a:extLst>
              </p:spPr>
            </p:pic>
          </p:grpSp>
          <p:sp>
            <p:nvSpPr>
              <p:cNvPr id="16" name="Text Box 1121"/>
              <p:cNvSpPr txBox="1">
                <a:spLocks noChangeArrowheads="1"/>
              </p:cNvSpPr>
              <p:nvPr/>
            </p:nvSpPr>
            <p:spPr bwMode="auto">
              <a:xfrm>
                <a:off x="0" y="952613"/>
                <a:ext cx="3102610" cy="246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400" b="1" i="0" dirty="0">
                    <a:solidFill>
                      <a:srgbClr val="003399"/>
                    </a:solidFill>
                    <a:effectLst/>
                    <a:latin typeface="Calibri" pitchFamily="34" charset="0"/>
                    <a:ea typeface="Calibri"/>
                    <a:cs typeface="Times New Roman"/>
                  </a:rPr>
                  <a:t>We=0.47          </a:t>
                </a:r>
                <a:r>
                  <a:rPr lang="en-US" sz="1400" b="1" i="0" dirty="0" smtClean="0">
                    <a:solidFill>
                      <a:srgbClr val="003399"/>
                    </a:solidFill>
                    <a:effectLst/>
                    <a:latin typeface="Calibri" pitchFamily="34" charset="0"/>
                    <a:ea typeface="Calibri"/>
                    <a:cs typeface="Times New Roman"/>
                  </a:rPr>
                  <a:t>          </a:t>
                </a:r>
                <a:r>
                  <a:rPr lang="en-US" sz="1400" b="1" i="0" dirty="0">
                    <a:solidFill>
                      <a:srgbClr val="003399"/>
                    </a:solidFill>
                    <a:effectLst/>
                    <a:latin typeface="Calibri" pitchFamily="34" charset="0"/>
                    <a:ea typeface="Calibri"/>
                    <a:cs typeface="Times New Roman"/>
                  </a:rPr>
                  <a:t>We=0.76      </a:t>
                </a:r>
                <a:r>
                  <a:rPr lang="en-US" sz="1400" b="1" i="0" dirty="0" smtClean="0">
                    <a:solidFill>
                      <a:srgbClr val="003399"/>
                    </a:solidFill>
                    <a:effectLst/>
                    <a:latin typeface="Calibri" pitchFamily="34" charset="0"/>
                    <a:ea typeface="Calibri"/>
                    <a:cs typeface="Times New Roman"/>
                  </a:rPr>
                  <a:t>      	    </a:t>
                </a:r>
                <a:r>
                  <a:rPr lang="en-US" sz="1400" b="1" i="0" dirty="0">
                    <a:solidFill>
                      <a:srgbClr val="003399"/>
                    </a:solidFill>
                    <a:effectLst/>
                    <a:latin typeface="Calibri" pitchFamily="34" charset="0"/>
                    <a:ea typeface="Calibri"/>
                    <a:cs typeface="Times New Roman"/>
                  </a:rPr>
                  <a:t>We=1.10</a:t>
                </a:r>
                <a:endParaRPr lang="en-US" sz="1400" i="0" dirty="0">
                  <a:solidFill>
                    <a:srgbClr val="003399"/>
                  </a:solidFill>
                  <a:effectLst/>
                  <a:latin typeface="Calibri" pitchFamily="34" charset="0"/>
                  <a:ea typeface="Calibri"/>
                  <a:cs typeface="Times New Roman"/>
                </a:endParaRPr>
              </a:p>
              <a:p>
                <a:pPr marL="0" marR="0">
                  <a:lnSpc>
                    <a:spcPct val="115000"/>
                  </a:lnSpc>
                  <a:spcBef>
                    <a:spcPts val="0"/>
                  </a:spcBef>
                  <a:spcAft>
                    <a:spcPts val="1000"/>
                  </a:spcAft>
                </a:pPr>
                <a:r>
                  <a:rPr lang="en-US" sz="1400" i="0" dirty="0">
                    <a:solidFill>
                      <a:srgbClr val="003399"/>
                    </a:solidFill>
                    <a:effectLst/>
                    <a:latin typeface="Calibri" pitchFamily="34" charset="0"/>
                    <a:ea typeface="Calibri"/>
                    <a:cs typeface="Times New Roman"/>
                  </a:rPr>
                  <a:t> </a:t>
                </a:r>
              </a:p>
            </p:txBody>
          </p:sp>
        </p:grpSp>
      </p:grpSp>
      <p:grpSp>
        <p:nvGrpSpPr>
          <p:cNvPr id="5" name="Group 4"/>
          <p:cNvGrpSpPr/>
          <p:nvPr/>
        </p:nvGrpSpPr>
        <p:grpSpPr>
          <a:xfrm>
            <a:off x="40517" y="4786086"/>
            <a:ext cx="4391740" cy="1477328"/>
            <a:chOff x="523875" y="4783782"/>
            <a:chExt cx="4991100" cy="1477328"/>
          </a:xfrm>
        </p:grpSpPr>
        <p:sp>
          <p:nvSpPr>
            <p:cNvPr id="3" name="TextBox 2"/>
            <p:cNvSpPr txBox="1"/>
            <p:nvPr/>
          </p:nvSpPr>
          <p:spPr bwMode="auto">
            <a:xfrm>
              <a:off x="523875" y="4783782"/>
              <a:ext cx="4991100" cy="147732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pPr>
              <a:r>
                <a:rPr lang="en-US" sz="1800" b="1" i="0" kern="0" dirty="0" smtClean="0">
                  <a:latin typeface="Calibri" panose="020F0502020204030204" pitchFamily="34" charset="0"/>
                  <a:cs typeface="+mn-cs"/>
                </a:rPr>
                <a:t>Increasing We </a:t>
              </a:r>
            </a:p>
            <a:p>
              <a:pPr>
                <a:spcBef>
                  <a:spcPts val="0"/>
                </a:spcBef>
              </a:pPr>
              <a:endParaRPr lang="en-US" b="1" kern="0" dirty="0">
                <a:solidFill>
                  <a:schemeClr val="accent4"/>
                </a:solidFill>
                <a:latin typeface="Calibri" panose="020F0502020204030204" pitchFamily="34" charset="0"/>
              </a:endParaRPr>
            </a:p>
            <a:p>
              <a:pPr>
                <a:spcBef>
                  <a:spcPts val="0"/>
                </a:spcBef>
              </a:pPr>
              <a:endParaRPr lang="en-US" sz="1800" b="1" i="0" kern="0" dirty="0" smtClean="0">
                <a:solidFill>
                  <a:schemeClr val="accent4"/>
                </a:solidFill>
                <a:latin typeface="Calibri" panose="020F0502020204030204" pitchFamily="34" charset="0"/>
                <a:cs typeface="+mn-cs"/>
              </a:endParaRPr>
            </a:p>
            <a:p>
              <a:pPr>
                <a:spcBef>
                  <a:spcPts val="0"/>
                </a:spcBef>
              </a:pPr>
              <a:endParaRPr lang="en-US" sz="1800" b="1" i="0" kern="0" dirty="0" smtClean="0">
                <a:solidFill>
                  <a:schemeClr val="accent4"/>
                </a:solidFill>
                <a:latin typeface="Calibri" panose="020F0502020204030204" pitchFamily="34" charset="0"/>
                <a:cs typeface="+mn-cs"/>
              </a:endParaRPr>
            </a:p>
            <a:p>
              <a:pPr>
                <a:spcBef>
                  <a:spcPts val="0"/>
                </a:spcBef>
                <a:tabLst>
                  <a:tab pos="465138" algn="l"/>
                </a:tabLst>
              </a:pPr>
              <a:r>
                <a:rPr lang="en-US" sz="1800" b="1" i="0" kern="0" dirty="0" smtClean="0">
                  <a:solidFill>
                    <a:srgbClr val="003399"/>
                  </a:solidFill>
                  <a:latin typeface="Calibri" panose="020F0502020204030204" pitchFamily="34" charset="0"/>
                  <a:cs typeface="+mn-cs"/>
                </a:rPr>
                <a:t>	</a:t>
              </a:r>
              <a:r>
                <a:rPr lang="en-US" sz="1800" b="1" i="0" kern="0" dirty="0" smtClean="0">
                  <a:latin typeface="Calibri" panose="020F0502020204030204" pitchFamily="34" charset="0"/>
                  <a:cs typeface="+mn-cs"/>
                </a:rPr>
                <a:t>Droplet              Rivulet              Full Film</a:t>
              </a:r>
            </a:p>
          </p:txBody>
        </p:sp>
        <p:sp>
          <p:nvSpPr>
            <p:cNvPr id="4" name="Right Arrow 3"/>
            <p:cNvSpPr/>
            <p:nvPr/>
          </p:nvSpPr>
          <p:spPr bwMode="auto">
            <a:xfrm>
              <a:off x="2160463" y="5999744"/>
              <a:ext cx="526716" cy="104775"/>
            </a:xfrm>
            <a:prstGeom prst="rightArrow">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sp>
          <p:nvSpPr>
            <p:cNvPr id="24" name="Right Arrow 23"/>
            <p:cNvSpPr/>
            <p:nvPr/>
          </p:nvSpPr>
          <p:spPr bwMode="auto">
            <a:xfrm>
              <a:off x="3751233" y="6003827"/>
              <a:ext cx="526716" cy="104775"/>
            </a:xfrm>
            <a:prstGeom prst="rightArrow">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27432" tIns="27432" rIns="27432" bIns="27432" numCol="1" rtlCol="0" anchor="ctr" anchorCtr="1"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endParaRPr>
            </a:p>
          </p:txBody>
        </p:sp>
      </p:grpSp>
      <mc:AlternateContent xmlns:mc="http://schemas.openxmlformats.org/markup-compatibility/2006">
        <mc:Choice xmlns="" xmlns:a14="http://schemas.microsoft.com/office/drawing/2010/main" Requires="a14">
          <p:sp>
            <p:nvSpPr>
              <p:cNvPr id="26" name="TextBox 25"/>
              <p:cNvSpPr txBox="1"/>
              <p:nvPr/>
            </p:nvSpPr>
            <p:spPr bwMode="auto">
              <a:xfrm>
                <a:off x="5797131" y="1262600"/>
                <a:ext cx="3194469" cy="60620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sSub>
                        <m:sSubPr>
                          <m:ctrlPr>
                            <a:rPr lang="en-US" sz="1600" b="1" i="1" kern="0" smtClean="0">
                              <a:solidFill>
                                <a:schemeClr val="accent4"/>
                              </a:solidFill>
                              <a:latin typeface="Cambria Math"/>
                            </a:rPr>
                          </m:ctrlPr>
                        </m:sSubPr>
                        <m:e>
                          <m:r>
                            <a:rPr lang="en-US" sz="1600" b="1" i="1" kern="0" smtClean="0">
                              <a:solidFill>
                                <a:schemeClr val="accent4"/>
                              </a:solidFill>
                              <a:latin typeface="Cambria Math"/>
                            </a:rPr>
                            <m:t>𝑨</m:t>
                          </m:r>
                        </m:e>
                        <m:sub>
                          <m:r>
                            <a:rPr lang="en-US" sz="1600" b="1" i="1" kern="0" smtClean="0">
                              <a:solidFill>
                                <a:schemeClr val="accent4"/>
                              </a:solidFill>
                              <a:latin typeface="Cambria Math"/>
                            </a:rPr>
                            <m:t>𝒏</m:t>
                          </m:r>
                        </m:sub>
                      </m:sSub>
                      <m:r>
                        <a:rPr lang="en-US" sz="1600" b="1" i="0" kern="0" smtClean="0">
                          <a:solidFill>
                            <a:srgbClr val="003399"/>
                          </a:solidFill>
                          <a:latin typeface="Cambria Math"/>
                        </a:rPr>
                        <m:t>=</m:t>
                      </m:r>
                      <m:f>
                        <m:fPr>
                          <m:ctrlPr>
                            <a:rPr lang="en-US" sz="1600" b="1" i="1" kern="0" smtClean="0">
                              <a:solidFill>
                                <a:schemeClr val="tx1"/>
                              </a:solidFill>
                              <a:latin typeface="Cambria Math"/>
                            </a:rPr>
                          </m:ctrlPr>
                        </m:fPr>
                        <m:num>
                          <m:r>
                            <a:rPr lang="en-US" sz="1600" b="1" i="0" kern="0" smtClean="0">
                              <a:solidFill>
                                <a:schemeClr val="tx1"/>
                              </a:solidFill>
                              <a:latin typeface="Cambria Math"/>
                            </a:rPr>
                            <m:t>𝐖𝐞𝐭𝐭𝐞𝐝</m:t>
                          </m:r>
                          <m:r>
                            <a:rPr lang="en-US" sz="1600" b="1" i="0" kern="0" smtClean="0">
                              <a:solidFill>
                                <a:schemeClr val="tx1"/>
                              </a:solidFill>
                              <a:latin typeface="Cambria Math"/>
                            </a:rPr>
                            <m:t> </m:t>
                          </m:r>
                          <m:r>
                            <a:rPr lang="en-US" sz="1600" b="1" i="0" kern="0" smtClean="0">
                              <a:solidFill>
                                <a:schemeClr val="tx1"/>
                              </a:solidFill>
                              <a:latin typeface="Cambria Math"/>
                            </a:rPr>
                            <m:t>𝐀𝐫𝐞𝐚</m:t>
                          </m:r>
                        </m:num>
                        <m:den>
                          <m:r>
                            <a:rPr lang="en-US" sz="1600" b="1" i="0" kern="0" smtClean="0">
                              <a:solidFill>
                                <a:schemeClr val="tx1"/>
                              </a:solidFill>
                              <a:latin typeface="Cambria Math"/>
                            </a:rPr>
                            <m:t>𝐆𝐞𝐨𝐦𝐞𝐭𝐫𝐢𝐜𝐚𝐥</m:t>
                          </m:r>
                          <m:r>
                            <a:rPr lang="en-US" sz="1600" b="1" i="0" kern="0" smtClean="0">
                              <a:solidFill>
                                <a:schemeClr val="tx1"/>
                              </a:solidFill>
                              <a:latin typeface="Cambria Math"/>
                            </a:rPr>
                            <m:t> </m:t>
                          </m:r>
                          <m:r>
                            <a:rPr lang="en-US" sz="1600" b="1" i="0" kern="0" smtClean="0">
                              <a:solidFill>
                                <a:schemeClr val="tx1"/>
                              </a:solidFill>
                              <a:latin typeface="Cambria Math"/>
                            </a:rPr>
                            <m:t>𝐀𝐫𝐞𝐚</m:t>
                          </m:r>
                          <m:r>
                            <a:rPr lang="en-US" sz="1600" b="1" i="0" kern="0" smtClean="0">
                              <a:solidFill>
                                <a:schemeClr val="tx1"/>
                              </a:solidFill>
                              <a:latin typeface="Cambria Math"/>
                            </a:rPr>
                            <m:t> </m:t>
                          </m:r>
                        </m:den>
                      </m:f>
                    </m:oMath>
                  </m:oMathPara>
                </a14:m>
                <a:endParaRPr lang="en-US" sz="1600" b="1" i="0" kern="0" dirty="0" smtClean="0">
                  <a:solidFill>
                    <a:srgbClr val="003399"/>
                  </a:solidFill>
                  <a:latin typeface="Arial (Body)"/>
                  <a:cs typeface="Times New Roman"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bwMode="auto">
              <a:xfrm>
                <a:off x="5797131" y="1262600"/>
                <a:ext cx="3194469" cy="606202"/>
              </a:xfrm>
              <a:prstGeom prst="rect">
                <a:avLst/>
              </a:prstGeom>
              <a:blipFill rotWithShape="1">
                <a:blip r:embed="rId8" cstate="print"/>
                <a:stretch>
                  <a:fillRect/>
                </a:stretch>
              </a:blipFill>
              <a:ln w="9525">
                <a:noFill/>
                <a:miter lim="800000"/>
                <a:headEnd/>
                <a:tailEnd/>
              </a:ln>
            </p:spPr>
            <p:txBody>
              <a:bodyPr/>
              <a:lstStyle/>
              <a:p>
                <a:r>
                  <a:rPr lang="en-US">
                    <a:noFill/>
                  </a:rPr>
                  <a:t> </a:t>
                </a:r>
              </a:p>
            </p:txBody>
          </p:sp>
        </mc:Fallback>
      </mc:AlternateContent>
      <p:sp>
        <p:nvSpPr>
          <p:cNvPr id="27" name="TextBox 26"/>
          <p:cNvSpPr txBox="1"/>
          <p:nvPr/>
        </p:nvSpPr>
        <p:spPr bwMode="auto">
          <a:xfrm>
            <a:off x="4915615" y="5802868"/>
            <a:ext cx="4162425" cy="3693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ctr">
              <a:spcBef>
                <a:spcPts val="0"/>
              </a:spcBef>
            </a:pPr>
            <a:r>
              <a:rPr lang="en-US" sz="1800" b="1" i="0" kern="0" dirty="0" smtClean="0">
                <a:solidFill>
                  <a:srgbClr val="B40000"/>
                </a:solidFill>
                <a:latin typeface="Calibri" panose="020F0502020204030204" pitchFamily="34" charset="0"/>
                <a:cs typeface="+mn-cs"/>
              </a:rPr>
              <a:t>Excellent Match with Experiments</a:t>
            </a:r>
          </a:p>
        </p:txBody>
      </p:sp>
      <p:sp>
        <p:nvSpPr>
          <p:cNvPr id="25" name="Rectangle 24"/>
          <p:cNvSpPr/>
          <p:nvPr/>
        </p:nvSpPr>
        <p:spPr>
          <a:xfrm>
            <a:off x="1827479" y="584015"/>
            <a:ext cx="5487721" cy="400110"/>
          </a:xfrm>
          <a:prstGeom prst="rect">
            <a:avLst/>
          </a:prstGeom>
        </p:spPr>
        <p:txBody>
          <a:bodyPr wrap="none">
            <a:spAutoFit/>
          </a:bodyPr>
          <a:lstStyle/>
          <a:p>
            <a:r>
              <a:rPr lang="en-US" sz="2000" b="1" dirty="0" smtClean="0">
                <a:solidFill>
                  <a:srgbClr val="003399"/>
                </a:solidFill>
              </a:rPr>
              <a:t>Impact of inertia on flow transition &amp; wetted area</a:t>
            </a:r>
            <a:endParaRPr lang="en-US" sz="2000" b="1" dirty="0">
              <a:solidFill>
                <a:srgbClr val="003399"/>
              </a:solidFill>
            </a:endParaRPr>
          </a:p>
        </p:txBody>
      </p:sp>
      <p:sp>
        <p:nvSpPr>
          <p:cNvPr id="28" name="Rectangle 27"/>
          <p:cNvSpPr/>
          <p:nvPr/>
        </p:nvSpPr>
        <p:spPr>
          <a:xfrm>
            <a:off x="2840" y="1002268"/>
            <a:ext cx="3199723" cy="369332"/>
          </a:xfrm>
          <a:prstGeom prst="rect">
            <a:avLst/>
          </a:prstGeom>
        </p:spPr>
        <p:txBody>
          <a:bodyPr wrap="none">
            <a:spAutoFit/>
          </a:bodyPr>
          <a:lstStyle/>
          <a:p>
            <a:pPr algn="ctr"/>
            <a:r>
              <a:rPr lang="en-US" b="1" dirty="0">
                <a:latin typeface="Calibri" panose="020F0502020204030204" pitchFamily="34" charset="0"/>
              </a:rPr>
              <a:t>Snapshot of Interface </a:t>
            </a:r>
            <a:r>
              <a:rPr lang="en-US" b="1" dirty="0" smtClean="0">
                <a:latin typeface="Calibri" panose="020F0502020204030204" pitchFamily="34" charset="0"/>
              </a:rPr>
              <a:t>(</a:t>
            </a:r>
            <a:r>
              <a:rPr lang="en-US" b="1" dirty="0" err="1" smtClean="0">
                <a:latin typeface="Symbol" panose="05050102010706020507" pitchFamily="18" charset="2"/>
              </a:rPr>
              <a:t>e</a:t>
            </a:r>
            <a:r>
              <a:rPr lang="en-US" b="1" baseline="-25000" dirty="0" err="1" smtClean="0">
                <a:latin typeface="Calibri" panose="020F0502020204030204" pitchFamily="34" charset="0"/>
              </a:rPr>
              <a:t>L</a:t>
            </a:r>
            <a:r>
              <a:rPr lang="en-US" b="1" dirty="0" smtClean="0">
                <a:latin typeface="Calibri" panose="020F0502020204030204" pitchFamily="34" charset="0"/>
              </a:rPr>
              <a:t> </a:t>
            </a:r>
            <a:r>
              <a:rPr lang="en-US" b="1" dirty="0">
                <a:latin typeface="Calibri" panose="020F0502020204030204" pitchFamily="34" charset="0"/>
              </a:rPr>
              <a:t>= 0.5)</a:t>
            </a:r>
          </a:p>
        </p:txBody>
      </p:sp>
      <p:sp>
        <p:nvSpPr>
          <p:cNvPr id="31" name="Rectangle 30"/>
          <p:cNvSpPr/>
          <p:nvPr/>
        </p:nvSpPr>
        <p:spPr>
          <a:xfrm>
            <a:off x="5181600" y="1150203"/>
            <a:ext cx="1236625" cy="830997"/>
          </a:xfrm>
          <a:prstGeom prst="rect">
            <a:avLst/>
          </a:prstGeom>
        </p:spPr>
        <p:txBody>
          <a:bodyPr wrap="square">
            <a:spAutoFit/>
          </a:bodyPr>
          <a:lstStyle/>
          <a:p>
            <a:pPr algn="ctr"/>
            <a:r>
              <a:rPr lang="en-US" sz="1600" b="1" dirty="0" smtClean="0">
                <a:solidFill>
                  <a:schemeClr val="accent4"/>
                </a:solidFill>
                <a:latin typeface="+mj-lt"/>
              </a:rPr>
              <a:t>Specific Wetted  Area</a:t>
            </a:r>
            <a:r>
              <a:rPr lang="en-US" sz="1600" b="1" dirty="0" smtClean="0">
                <a:solidFill>
                  <a:srgbClr val="003399"/>
                </a:solidFill>
                <a:latin typeface="+mj-lt"/>
              </a:rPr>
              <a:t> </a:t>
            </a:r>
            <a:endParaRPr lang="en-US" sz="1600" b="1" dirty="0">
              <a:solidFill>
                <a:srgbClr val="003399"/>
              </a:solidFill>
              <a:latin typeface="+mj-lt"/>
            </a:endParaRPr>
          </a:p>
        </p:txBody>
      </p:sp>
      <mc:AlternateContent xmlns:mc="http://schemas.openxmlformats.org/markup-compatibility/2006">
        <mc:Choice xmlns="" xmlns:a14="http://schemas.microsoft.com/office/drawing/2010/main" Requires="a14">
          <p:sp>
            <p:nvSpPr>
              <p:cNvPr id="29" name="TextBox 28"/>
              <p:cNvSpPr txBox="1"/>
              <p:nvPr/>
            </p:nvSpPr>
            <p:spPr>
              <a:xfrm>
                <a:off x="480247" y="5137237"/>
                <a:ext cx="1998688" cy="6656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𝑊𝑒</m:t>
                          </m:r>
                        </m:e>
                        <m:sub>
                          <m:r>
                            <a:rPr lang="en-US" b="0" i="1" smtClean="0">
                              <a:solidFill>
                                <a:schemeClr val="tx1"/>
                              </a:solidFill>
                              <a:latin typeface="Cambria Math"/>
                            </a:rPr>
                            <m:t>𝑙𝑁</m:t>
                          </m:r>
                        </m:sub>
                      </m:sSub>
                      <m:r>
                        <a:rPr lang="en-US" b="0" i="1" smtClean="0">
                          <a:solidFill>
                            <a:schemeClr val="tx1"/>
                          </a:solidFill>
                          <a:latin typeface="Cambria Math"/>
                        </a:rPr>
                        <m:t>=</m:t>
                      </m:r>
                      <m:f>
                        <m:fPr>
                          <m:ctrlPr>
                            <a:rPr lang="en-US" b="0" i="1" smtClean="0">
                              <a:solidFill>
                                <a:schemeClr val="tx1"/>
                              </a:solidFill>
                              <a:latin typeface="Cambria Math"/>
                            </a:rPr>
                          </m:ctrlPr>
                        </m:fPr>
                        <m:num>
                          <m:sSub>
                            <m:sSubPr>
                              <m:ctrlPr>
                                <a:rPr lang="en-US" b="0" i="1" smtClean="0">
                                  <a:solidFill>
                                    <a:schemeClr val="tx1"/>
                                  </a:solidFill>
                                  <a:latin typeface="Cambria Math"/>
                                </a:rPr>
                              </m:ctrlPr>
                            </m:sSubPr>
                            <m:e>
                              <m:r>
                                <a:rPr lang="en-US" b="0" i="1" smtClean="0">
                                  <a:solidFill>
                                    <a:schemeClr val="tx1"/>
                                  </a:solidFill>
                                  <a:latin typeface="Cambria Math"/>
                                  <a:ea typeface="Cambria Math"/>
                                </a:rPr>
                                <m:t>𝜌</m:t>
                              </m:r>
                            </m:e>
                            <m:sub>
                              <m:r>
                                <a:rPr lang="en-US" b="0" i="1" smtClean="0">
                                  <a:solidFill>
                                    <a:schemeClr val="tx1"/>
                                  </a:solidFill>
                                  <a:latin typeface="Cambria Math"/>
                                </a:rPr>
                                <m:t>𝑙</m:t>
                              </m:r>
                            </m:sub>
                          </m:sSub>
                          <m:sSub>
                            <m:sSubPr>
                              <m:ctrlPr>
                                <a:rPr lang="en-US" b="0" i="1" smtClean="0">
                                  <a:solidFill>
                                    <a:schemeClr val="tx1"/>
                                  </a:solidFill>
                                  <a:latin typeface="Cambria Math"/>
                                </a:rPr>
                              </m:ctrlPr>
                            </m:sSubPr>
                            <m:e>
                              <m:sSup>
                                <m:sSupPr>
                                  <m:ctrlPr>
                                    <a:rPr lang="en-US" i="1" smtClean="0">
                                      <a:solidFill>
                                        <a:schemeClr val="tx1"/>
                                      </a:solidFill>
                                      <a:latin typeface="Cambria Math"/>
                                    </a:rPr>
                                  </m:ctrlPr>
                                </m:sSupPr>
                                <m:e>
                                  <m:sSub>
                                    <m:sSubPr>
                                      <m:ctrlPr>
                                        <a:rPr lang="en-US" i="1">
                                          <a:solidFill>
                                            <a:schemeClr val="tx1"/>
                                          </a:solidFill>
                                          <a:latin typeface="Cambria Math"/>
                                        </a:rPr>
                                      </m:ctrlPr>
                                    </m:sSubPr>
                                    <m:e>
                                      <m:r>
                                        <a:rPr lang="en-US" i="1">
                                          <a:solidFill>
                                            <a:schemeClr val="tx1"/>
                                          </a:solidFill>
                                          <a:latin typeface="Cambria Math"/>
                                        </a:rPr>
                                        <m:t>𝑉</m:t>
                                      </m:r>
                                    </m:e>
                                    <m:sub>
                                      <m:r>
                                        <a:rPr lang="en-US" i="1">
                                          <a:solidFill>
                                            <a:schemeClr val="tx1"/>
                                          </a:solidFill>
                                          <a:latin typeface="Cambria Math"/>
                                        </a:rPr>
                                        <m:t>𝑙𝑁</m:t>
                                      </m:r>
                                    </m:sub>
                                  </m:sSub>
                                </m:e>
                                <m:sup>
                                  <m:r>
                                    <a:rPr lang="en-US" b="0" i="1" smtClean="0">
                                      <a:solidFill>
                                        <a:schemeClr val="tx1"/>
                                      </a:solidFill>
                                      <a:latin typeface="Cambria Math"/>
                                    </a:rPr>
                                    <m:t>2</m:t>
                                  </m:r>
                                </m:sup>
                              </m:sSup>
                              <m:r>
                                <a:rPr lang="en-US" b="0" i="1" smtClean="0">
                                  <a:solidFill>
                                    <a:schemeClr val="tx1"/>
                                  </a:solidFill>
                                  <a:latin typeface="Cambria Math"/>
                                  <a:ea typeface="Cambria Math"/>
                                </a:rPr>
                                <m:t>𝛿</m:t>
                              </m:r>
                            </m:e>
                            <m:sub>
                              <m:r>
                                <a:rPr lang="en-US" b="0" i="1" smtClean="0">
                                  <a:solidFill>
                                    <a:schemeClr val="tx1"/>
                                  </a:solidFill>
                                  <a:latin typeface="Cambria Math"/>
                                </a:rPr>
                                <m:t>𝑙𝑁</m:t>
                              </m:r>
                            </m:sub>
                          </m:sSub>
                        </m:num>
                        <m:den>
                          <m:r>
                            <a:rPr lang="en-US" b="0" i="1" smtClean="0">
                              <a:solidFill>
                                <a:schemeClr val="tx1"/>
                              </a:solidFill>
                              <a:latin typeface="Cambria Math"/>
                              <a:ea typeface="Cambria Math"/>
                            </a:rPr>
                            <m:t>𝜎</m:t>
                          </m:r>
                        </m:den>
                      </m:f>
                    </m:oMath>
                  </m:oMathPara>
                </a14:m>
                <a:endParaRPr lang="en-US" dirty="0">
                  <a:solidFill>
                    <a:schemeClr val="tx1"/>
                  </a:solidFill>
                </a:endParaRPr>
              </a:p>
            </p:txBody>
          </p:sp>
        </mc:Choice>
        <mc:Fallback>
          <p:sp>
            <p:nvSpPr>
              <p:cNvPr id="29" name="TextBox 28"/>
              <p:cNvSpPr txBox="1">
                <a:spLocks noRot="1" noChangeAspect="1" noMove="1" noResize="1" noEditPoints="1" noAdjustHandles="1" noChangeArrowheads="1" noChangeShapeType="1" noTextEdit="1"/>
              </p:cNvSpPr>
              <p:nvPr/>
            </p:nvSpPr>
            <p:spPr>
              <a:xfrm>
                <a:off x="480247" y="5137237"/>
                <a:ext cx="1998688" cy="665631"/>
              </a:xfrm>
              <a:prstGeom prst="rect">
                <a:avLst/>
              </a:prstGeom>
              <a:blipFill rotWithShape="1">
                <a:blip r:embed="rId9" cstate="print"/>
                <a:stretch>
                  <a:fillRect/>
                </a:stretch>
              </a:blipFill>
            </p:spPr>
            <p:txBody>
              <a:bodyPr/>
              <a:lstStyle/>
              <a:p>
                <a:r>
                  <a:rPr lang="en-US">
                    <a:noFill/>
                  </a:rPr>
                  <a:t> </a:t>
                </a:r>
              </a:p>
            </p:txBody>
          </p:sp>
        </mc:Fallback>
      </mc:AlternateContent>
      <p:sp>
        <p:nvSpPr>
          <p:cNvPr id="30" name="TextBox 29"/>
          <p:cNvSpPr txBox="1"/>
          <p:nvPr/>
        </p:nvSpPr>
        <p:spPr>
          <a:xfrm>
            <a:off x="7315200" y="4495800"/>
            <a:ext cx="1524000" cy="415498"/>
          </a:xfrm>
          <a:prstGeom prst="rect">
            <a:avLst/>
          </a:prstGeom>
          <a:solidFill>
            <a:schemeClr val="bg1"/>
          </a:solidFill>
        </p:spPr>
        <p:txBody>
          <a:bodyPr wrap="square" rtlCol="0">
            <a:spAutoFit/>
          </a:bodyPr>
          <a:lstStyle/>
          <a:p>
            <a:r>
              <a:rPr lang="en-US" sz="1050" b="1" dirty="0" smtClean="0">
                <a:latin typeface="Times New Roman" pitchFamily="18" charset="0"/>
                <a:cs typeface="Times New Roman" pitchFamily="18" charset="0"/>
              </a:rPr>
              <a:t>CFD-Hoffman (2006)</a:t>
            </a:r>
          </a:p>
          <a:p>
            <a:r>
              <a:rPr lang="en-US" sz="1050" b="1" dirty="0" smtClean="0">
                <a:latin typeface="Times New Roman" pitchFamily="18" charset="0"/>
                <a:cs typeface="Times New Roman" pitchFamily="18" charset="0"/>
              </a:rPr>
              <a:t>Exp-Hoffman (2005)</a:t>
            </a:r>
            <a:endParaRPr lang="en-US" sz="105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65477473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1"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noChangeAspect="1"/>
          </p:cNvGraphicFramePr>
          <p:nvPr>
            <p:extLst>
              <p:ext uri="{D42A27DB-BD31-4B8C-83A1-F6EECF244321}">
                <p14:modId xmlns="" xmlns:p14="http://schemas.microsoft.com/office/powerpoint/2010/main" val="1644570305"/>
              </p:ext>
            </p:extLst>
          </p:nvPr>
        </p:nvGraphicFramePr>
        <p:xfrm>
          <a:off x="211296" y="2808011"/>
          <a:ext cx="5172075" cy="3324091"/>
        </p:xfrm>
        <a:graphic>
          <a:graphicData uri="http://schemas.openxmlformats.org/drawingml/2006/table">
            <a:tbl>
              <a:tblPr/>
              <a:tblGrid>
                <a:gridCol w="1149350"/>
                <a:gridCol w="696216"/>
                <a:gridCol w="738283"/>
                <a:gridCol w="705865"/>
                <a:gridCol w="1112881"/>
                <a:gridCol w="769480"/>
              </a:tblGrid>
              <a:tr h="528741">
                <a:tc>
                  <a:txBody>
                    <a:bodyPr/>
                    <a:lstStyle/>
                    <a:p>
                      <a:pPr algn="ctr" fontAlgn="b"/>
                      <a:r>
                        <a:rPr lang="en-US" sz="1600" b="1" i="0" u="none" strike="noStrike" dirty="0" smtClean="0">
                          <a:solidFill>
                            <a:srgbClr val="000000"/>
                          </a:solidFill>
                          <a:effectLst/>
                          <a:latin typeface="+mn-lt"/>
                          <a:cs typeface="Times New Roman" pitchFamily="18" charset="0"/>
                        </a:rPr>
                        <a:t>Solvent</a:t>
                      </a:r>
                      <a:endParaRPr lang="en-US" sz="1600" b="1" i="0" u="none" strike="noStrike" dirty="0">
                        <a:solidFill>
                          <a:srgbClr val="000000"/>
                        </a:solidFill>
                        <a:effectLst/>
                        <a:latin typeface="+mn-lt"/>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smtClean="0">
                          <a:solidFill>
                            <a:srgbClr val="003399"/>
                          </a:solidFill>
                          <a:effectLst/>
                          <a:latin typeface="Symbol" panose="05050102010706020507" pitchFamily="18" charset="2"/>
                          <a:cs typeface="Times New Roman" pitchFamily="18" charset="0"/>
                        </a:rPr>
                        <a:t>m</a:t>
                      </a:r>
                      <a:r>
                        <a:rPr lang="en-US" sz="1600" b="1" i="0" u="none" strike="noStrike" baseline="-25000" dirty="0" smtClean="0">
                          <a:solidFill>
                            <a:srgbClr val="003399"/>
                          </a:solidFill>
                          <a:effectLst/>
                          <a:latin typeface="+mn-lt"/>
                          <a:cs typeface="Times New Roman" pitchFamily="18" charset="0"/>
                        </a:rPr>
                        <a:t>l</a:t>
                      </a:r>
                      <a:endParaRPr lang="en-US" sz="1600" b="1" i="0" u="none" strike="noStrike" baseline="-25000" dirty="0">
                        <a:solidFill>
                          <a:srgbClr val="003399"/>
                        </a:solidFill>
                        <a:effectLst/>
                        <a:latin typeface="+mn-lt"/>
                        <a:cs typeface="Times New Roman" pitchFamily="18" charset="0"/>
                      </a:endParaRPr>
                    </a:p>
                    <a:p>
                      <a:pPr algn="ctr" fontAlgn="b"/>
                      <a:r>
                        <a:rPr lang="en-US" sz="1600" b="1" i="0" u="none" strike="noStrike" dirty="0">
                          <a:solidFill>
                            <a:srgbClr val="003399"/>
                          </a:solidFill>
                          <a:effectLst/>
                          <a:latin typeface="+mn-lt"/>
                          <a:cs typeface="Times New Roman" pitchFamily="18" charset="0"/>
                        </a:rPr>
                        <a:t>(Pa-s)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err="1" smtClean="0">
                          <a:solidFill>
                            <a:srgbClr val="000000"/>
                          </a:solidFill>
                          <a:effectLst/>
                          <a:latin typeface="Symbol" panose="05050102010706020507" pitchFamily="18" charset="2"/>
                          <a:cs typeface="Times New Roman" pitchFamily="18" charset="0"/>
                        </a:rPr>
                        <a:t>r</a:t>
                      </a:r>
                      <a:r>
                        <a:rPr lang="en-US" sz="1600" b="1" i="0" u="none" strike="noStrike" baseline="-25000" dirty="0" err="1" smtClean="0">
                          <a:solidFill>
                            <a:srgbClr val="000000"/>
                          </a:solidFill>
                          <a:effectLst/>
                          <a:latin typeface="+mn-lt"/>
                          <a:cs typeface="Times New Roman" pitchFamily="18" charset="0"/>
                        </a:rPr>
                        <a:t>l</a:t>
                      </a:r>
                      <a:endParaRPr lang="en-US" sz="1600" b="1" i="0" u="none" strike="noStrike" baseline="-25000" dirty="0">
                        <a:solidFill>
                          <a:srgbClr val="000000"/>
                        </a:solidFill>
                        <a:effectLst/>
                        <a:latin typeface="+mn-lt"/>
                        <a:cs typeface="Times New Roman" pitchFamily="18" charset="0"/>
                      </a:endParaRPr>
                    </a:p>
                    <a:p>
                      <a:pPr algn="ctr" fontAlgn="b"/>
                      <a:r>
                        <a:rPr lang="en-US" sz="1600" b="1" i="0" u="none" strike="noStrike" dirty="0">
                          <a:solidFill>
                            <a:srgbClr val="000000"/>
                          </a:solidFill>
                          <a:effectLst/>
                          <a:latin typeface="+mn-lt"/>
                          <a:cs typeface="Times New Roman" pitchFamily="18" charset="0"/>
                        </a:rPr>
                        <a:t>(kg/m</a:t>
                      </a:r>
                      <a:r>
                        <a:rPr lang="en-US" sz="1600" b="1" i="0" u="none" strike="noStrike" baseline="30000" dirty="0">
                          <a:solidFill>
                            <a:srgbClr val="000000"/>
                          </a:solidFill>
                          <a:effectLst/>
                          <a:latin typeface="+mn-lt"/>
                          <a:cs typeface="Times New Roman" pitchFamily="18" charset="0"/>
                        </a:rPr>
                        <a:t>3</a:t>
                      </a:r>
                      <a:r>
                        <a:rPr lang="en-US" sz="1600" b="1" i="0" u="none" strike="noStrike" dirty="0">
                          <a:solidFill>
                            <a:srgbClr val="000000"/>
                          </a:solidFill>
                          <a:effectLst/>
                          <a:latin typeface="+mn-lt"/>
                          <a:cs typeface="Times New Roman" pitchFamily="18" charset="0"/>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err="1" smtClean="0">
                          <a:solidFill>
                            <a:srgbClr val="000000"/>
                          </a:solidFill>
                          <a:effectLst/>
                          <a:latin typeface="Symbol" panose="05050102010706020507" pitchFamily="18" charset="2"/>
                          <a:cs typeface="Times New Roman" pitchFamily="18" charset="0"/>
                        </a:rPr>
                        <a:t>s</a:t>
                      </a:r>
                      <a:r>
                        <a:rPr lang="en-US" sz="1600" b="1" i="0" u="none" strike="noStrike" baseline="-25000" dirty="0" err="1" smtClean="0">
                          <a:solidFill>
                            <a:srgbClr val="000000"/>
                          </a:solidFill>
                          <a:effectLst/>
                          <a:latin typeface="+mn-lt"/>
                          <a:cs typeface="Times New Roman" pitchFamily="18" charset="0"/>
                        </a:rPr>
                        <a:t>l</a:t>
                      </a:r>
                      <a:r>
                        <a:rPr lang="en-US" sz="1600" b="1" i="0" u="none" strike="noStrike" dirty="0" smtClean="0">
                          <a:solidFill>
                            <a:srgbClr val="000000"/>
                          </a:solidFill>
                          <a:effectLst/>
                          <a:latin typeface="+mn-lt"/>
                          <a:cs typeface="Times New Roman" pitchFamily="18" charset="0"/>
                        </a:rPr>
                        <a:t> </a:t>
                      </a:r>
                      <a:endParaRPr lang="en-US" sz="1600" b="1" i="0" u="none" strike="noStrike" dirty="0">
                        <a:solidFill>
                          <a:srgbClr val="000000"/>
                        </a:solidFill>
                        <a:effectLst/>
                        <a:latin typeface="+mn-lt"/>
                        <a:cs typeface="Times New Roman" pitchFamily="18" charset="0"/>
                      </a:endParaRPr>
                    </a:p>
                    <a:p>
                      <a:pPr algn="ctr" fontAlgn="b"/>
                      <a:r>
                        <a:rPr lang="en-US" sz="1600" b="1" i="0" u="none" strike="noStrike" dirty="0">
                          <a:solidFill>
                            <a:srgbClr val="000000"/>
                          </a:solidFill>
                          <a:effectLst/>
                          <a:latin typeface="+mn-lt"/>
                          <a:cs typeface="Times New Roman" pitchFamily="18" charset="0"/>
                        </a:rPr>
                        <a:t>(N/m)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smtClean="0">
                          <a:solidFill>
                            <a:schemeClr val="tx1"/>
                          </a:solidFill>
                          <a:effectLst/>
                          <a:latin typeface="+mn-lt"/>
                          <a:cs typeface="Times New Roman" pitchFamily="18" charset="0"/>
                          <a:sym typeface="Symbol"/>
                        </a:rPr>
                        <a:t></a:t>
                      </a:r>
                      <a:r>
                        <a:rPr lang="en-US" sz="1600" b="1" i="0" u="none" strike="noStrike" baseline="-25000" dirty="0" smtClean="0">
                          <a:solidFill>
                            <a:schemeClr val="tx1"/>
                          </a:solidFill>
                          <a:effectLst/>
                          <a:latin typeface="+mn-lt"/>
                          <a:cs typeface="Times New Roman" pitchFamily="18" charset="0"/>
                          <a:sym typeface="Symbol"/>
                        </a:rPr>
                        <a:t>l</a:t>
                      </a:r>
                      <a:endParaRPr lang="en-US" sz="1600" b="1" i="0" u="none" strike="noStrike" baseline="-25000" dirty="0">
                        <a:solidFill>
                          <a:schemeClr val="tx1"/>
                        </a:solidFill>
                        <a:effectLst/>
                        <a:latin typeface="+mn-lt"/>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dirty="0" err="1" smtClean="0">
                          <a:solidFill>
                            <a:srgbClr val="003399"/>
                          </a:solidFill>
                          <a:effectLst/>
                          <a:latin typeface="+mn-lt"/>
                          <a:cs typeface="Times New Roman" pitchFamily="18" charset="0"/>
                        </a:rPr>
                        <a:t>Ka</a:t>
                      </a:r>
                      <a:endParaRPr lang="en-US" sz="1600" b="1" i="0" u="none" strike="noStrike" dirty="0">
                        <a:solidFill>
                          <a:srgbClr val="003399"/>
                        </a:solidFill>
                        <a:effectLst/>
                        <a:latin typeface="+mn-lt"/>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7559">
                <a:tc>
                  <a:txBody>
                    <a:bodyPr/>
                    <a:lstStyle/>
                    <a:p>
                      <a:pPr algn="l" fontAlgn="b"/>
                      <a:r>
                        <a:rPr lang="en-US" sz="1400" b="0" i="0" u="none" strike="noStrike" dirty="0">
                          <a:solidFill>
                            <a:schemeClr val="accent4"/>
                          </a:solidFill>
                          <a:effectLst/>
                          <a:latin typeface="+mj-lt"/>
                          <a:cs typeface="Times New Roman" pitchFamily="18" charset="0"/>
                        </a:rPr>
                        <a:t>Water</a:t>
                      </a: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smtClean="0">
                          <a:solidFill>
                            <a:schemeClr val="accent4"/>
                          </a:solidFill>
                          <a:effectLst/>
                          <a:latin typeface="+mj-lt"/>
                          <a:cs typeface="Times New Roman" pitchFamily="18" charset="0"/>
                        </a:rPr>
                        <a:t>0.00089</a:t>
                      </a:r>
                      <a:endParaRPr lang="en-US" sz="1400" b="0" i="0" u="none" strike="noStrike" dirty="0">
                        <a:solidFill>
                          <a:schemeClr val="accent4"/>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chemeClr val="accent4"/>
                          </a:solidFill>
                          <a:effectLst/>
                          <a:latin typeface="+mj-lt"/>
                          <a:cs typeface="Times New Roman" pitchFamily="18" charset="0"/>
                        </a:rPr>
                        <a:t>997.0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smtClean="0">
                          <a:solidFill>
                            <a:schemeClr val="accent4"/>
                          </a:solidFill>
                          <a:effectLst/>
                          <a:latin typeface="+mj-lt"/>
                          <a:cs typeface="Times New Roman" pitchFamily="18" charset="0"/>
                        </a:rPr>
                        <a:t>0.07280</a:t>
                      </a:r>
                      <a:endParaRPr lang="en-US" sz="1400" b="0" i="0" u="none" strike="noStrike" dirty="0">
                        <a:solidFill>
                          <a:schemeClr val="accent4"/>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0" i="0" u="none" strike="noStrike" kern="1200" dirty="0">
                          <a:solidFill>
                            <a:schemeClr val="accent4"/>
                          </a:solidFill>
                          <a:effectLst/>
                          <a:latin typeface="+mj-lt"/>
                          <a:ea typeface="+mn-ea"/>
                          <a:cs typeface="Times New Roman" pitchFamily="18" charset="0"/>
                        </a:rPr>
                        <a:t>8.92578E-07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b="1" i="0" u="none" strike="noStrike" kern="1200" dirty="0">
                          <a:solidFill>
                            <a:schemeClr val="accent4"/>
                          </a:solidFill>
                          <a:effectLst/>
                          <a:latin typeface="+mj-lt"/>
                          <a:ea typeface="+mn-ea"/>
                          <a:cs typeface="Times New Roman" pitchFamily="18" charset="0"/>
                        </a:rPr>
                        <a:t>3969.04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1795">
                <a:tc>
                  <a:txBody>
                    <a:bodyPr/>
                    <a:lstStyle/>
                    <a:p>
                      <a:pPr algn="l" fontAlgn="b"/>
                      <a:r>
                        <a:rPr lang="en-US" sz="1400" b="0" i="0" u="none" strike="noStrike" dirty="0">
                          <a:solidFill>
                            <a:srgbClr val="000000"/>
                          </a:solidFill>
                          <a:effectLst/>
                          <a:latin typeface="+mj-lt"/>
                          <a:cs typeface="Times New Roman" pitchFamily="18" charset="0"/>
                        </a:rPr>
                        <a:t>30% </a:t>
                      </a:r>
                      <a:r>
                        <a:rPr lang="en-US" sz="1400" b="0" i="0" u="none" strike="noStrike" dirty="0" smtClean="0">
                          <a:solidFill>
                            <a:srgbClr val="000000"/>
                          </a:solidFill>
                          <a:effectLst/>
                          <a:latin typeface="+mj-lt"/>
                          <a:cs typeface="Times New Roman" pitchFamily="18" charset="0"/>
                        </a:rPr>
                        <a:t>MEA</a:t>
                      </a:r>
                      <a:endParaRPr lang="en-US" sz="1600" b="1" i="0" u="none" strike="noStrike" baseline="30000" dirty="0">
                        <a:solidFill>
                          <a:srgbClr val="0000CC"/>
                        </a:solidFill>
                        <a:effectLst/>
                        <a:latin typeface="+mj-lt"/>
                        <a:cs typeface="Times New Roman" pitchFamily="18"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smtClean="0">
                          <a:solidFill>
                            <a:srgbClr val="003399"/>
                          </a:solidFill>
                          <a:effectLst/>
                          <a:latin typeface="+mj-lt"/>
                          <a:cs typeface="Times New Roman" pitchFamily="18" charset="0"/>
                        </a:rPr>
                        <a:t>0.00252</a:t>
                      </a:r>
                      <a:endParaRPr lang="en-US" sz="1400" b="0" i="0" u="none" strike="noStrike" dirty="0">
                        <a:solidFill>
                          <a:srgbClr val="003399"/>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j-lt"/>
                          <a:cs typeface="Times New Roman" pitchFamily="18" charset="0"/>
                        </a:rPr>
                        <a:t>1013.0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0.05480</a:t>
                      </a:r>
                      <a:endParaRPr lang="en-US" sz="1400" b="0" i="0" u="none" strike="noStrike" dirty="0">
                        <a:solidFill>
                          <a:srgbClr val="000000"/>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2.48766E-06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1" i="0" u="none" strike="noStrike" kern="1200" dirty="0">
                          <a:solidFill>
                            <a:srgbClr val="003399"/>
                          </a:solidFill>
                          <a:effectLst/>
                          <a:latin typeface="+mj-lt"/>
                          <a:ea typeface="+mn-ea"/>
                          <a:cs typeface="Times New Roman" pitchFamily="18" charset="0"/>
                        </a:rPr>
                        <a:t>749.71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7196">
                <a:tc>
                  <a:txBody>
                    <a:bodyPr/>
                    <a:lstStyle/>
                    <a:p>
                      <a:pPr algn="l" fontAlgn="b"/>
                      <a:r>
                        <a:rPr lang="en-US" sz="1400" b="0" i="0" u="none" strike="noStrike" dirty="0" smtClean="0">
                          <a:solidFill>
                            <a:srgbClr val="000000"/>
                          </a:solidFill>
                          <a:effectLst/>
                          <a:latin typeface="+mj-lt"/>
                          <a:cs typeface="Times New Roman" pitchFamily="18" charset="0"/>
                        </a:rPr>
                        <a:t>26.7% AMP</a:t>
                      </a:r>
                      <a:endParaRPr lang="en-US" sz="1600" b="1" i="0" u="none" strike="noStrike" baseline="30000" dirty="0">
                        <a:solidFill>
                          <a:srgbClr val="0000CC"/>
                        </a:solidFill>
                        <a:effectLst/>
                        <a:latin typeface="+mj-lt"/>
                        <a:cs typeface="Times New Roman" pitchFamily="18"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smtClean="0">
                          <a:solidFill>
                            <a:srgbClr val="003399"/>
                          </a:solidFill>
                          <a:effectLst/>
                          <a:latin typeface="+mj-lt"/>
                          <a:cs typeface="Times New Roman" pitchFamily="18" charset="0"/>
                        </a:rPr>
                        <a:t>0.00270</a:t>
                      </a:r>
                      <a:endParaRPr lang="en-US" sz="1400" b="0" i="0" u="none" strike="noStrike" dirty="0">
                        <a:solidFill>
                          <a:srgbClr val="003399"/>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995.80</a:t>
                      </a:r>
                      <a:endParaRPr lang="en-US" sz="1400" b="0" i="0" u="none" strike="noStrike" dirty="0">
                        <a:solidFill>
                          <a:srgbClr val="000000"/>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j-lt"/>
                          <a:cs typeface="Times New Roman" pitchFamily="18" charset="0"/>
                        </a:rPr>
                        <a:t>0.04301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2.71136E-06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1" i="0" u="none" strike="noStrike" kern="1200" dirty="0">
                          <a:solidFill>
                            <a:srgbClr val="003399"/>
                          </a:solidFill>
                          <a:effectLst/>
                          <a:latin typeface="+mj-lt"/>
                          <a:ea typeface="+mn-ea"/>
                          <a:cs typeface="Times New Roman" pitchFamily="18" charset="0"/>
                        </a:rPr>
                        <a:t>533.65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70344">
                <a:tc>
                  <a:txBody>
                    <a:bodyPr/>
                    <a:lstStyle/>
                    <a:p>
                      <a:pPr algn="l" fontAlgn="b"/>
                      <a:r>
                        <a:rPr lang="en-US" sz="1400" b="0" i="0" u="none" strike="noStrike" dirty="0">
                          <a:solidFill>
                            <a:srgbClr val="000000"/>
                          </a:solidFill>
                          <a:effectLst/>
                          <a:latin typeface="+mj-lt"/>
                          <a:cs typeface="Times New Roman" pitchFamily="18" charset="0"/>
                        </a:rPr>
                        <a:t>40% </a:t>
                      </a:r>
                      <a:r>
                        <a:rPr lang="en-US" sz="1400" b="0" i="0" u="none" strike="noStrike" dirty="0" smtClean="0">
                          <a:solidFill>
                            <a:srgbClr val="000000"/>
                          </a:solidFill>
                          <a:effectLst/>
                          <a:latin typeface="+mj-lt"/>
                          <a:cs typeface="Times New Roman" pitchFamily="18" charset="0"/>
                        </a:rPr>
                        <a:t>MEA</a:t>
                      </a:r>
                      <a:endParaRPr lang="en-US" sz="1600" b="1" i="0" u="none" strike="noStrike" baseline="30000" dirty="0">
                        <a:solidFill>
                          <a:srgbClr val="0000CC"/>
                        </a:solidFill>
                        <a:effectLst/>
                        <a:latin typeface="+mj-lt"/>
                        <a:cs typeface="Times New Roman" pitchFamily="18"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smtClean="0">
                          <a:solidFill>
                            <a:srgbClr val="003399"/>
                          </a:solidFill>
                          <a:effectLst/>
                          <a:latin typeface="+mj-lt"/>
                          <a:cs typeface="Times New Roman" pitchFamily="18" charset="0"/>
                        </a:rPr>
                        <a:t>0.00371</a:t>
                      </a:r>
                      <a:endParaRPr lang="en-US" sz="1400" b="0" i="0" u="none" strike="noStrike" dirty="0">
                        <a:solidFill>
                          <a:srgbClr val="003399"/>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mj-lt"/>
                          <a:cs typeface="Times New Roman" pitchFamily="18" charset="0"/>
                        </a:rPr>
                        <a:t>1015.3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0.05500</a:t>
                      </a:r>
                      <a:endParaRPr lang="en-US" sz="1400" b="0" i="0" u="none" strike="noStrike" dirty="0">
                        <a:solidFill>
                          <a:srgbClr val="000000"/>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3.64917E-06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1" i="0" u="none" strike="noStrike" kern="1200" dirty="0">
                          <a:solidFill>
                            <a:srgbClr val="003399"/>
                          </a:solidFill>
                          <a:effectLst/>
                          <a:latin typeface="+mj-lt"/>
                          <a:ea typeface="+mn-ea"/>
                          <a:cs typeface="Times New Roman" pitchFamily="18" charset="0"/>
                        </a:rPr>
                        <a:t>450.42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8052">
                <a:tc>
                  <a:txBody>
                    <a:bodyPr/>
                    <a:lstStyle/>
                    <a:p>
                      <a:pPr marL="0" indent="57150" algn="l" defTabSz="914400" rtl="0" eaLnBrk="1" fontAlgn="b" latinLnBrk="0" hangingPunct="1"/>
                      <a:r>
                        <a:rPr lang="en-US" sz="1400" b="0" i="0" u="none" strike="noStrike" kern="1200" dirty="0" smtClean="0">
                          <a:solidFill>
                            <a:srgbClr val="000000"/>
                          </a:solidFill>
                          <a:effectLst/>
                          <a:latin typeface="+mj-lt"/>
                          <a:ea typeface="+mn-ea"/>
                          <a:cs typeface="Times New Roman" pitchFamily="18" charset="0"/>
                        </a:rPr>
                        <a:t>0.075m MPZ</a:t>
                      </a:r>
                      <a:endParaRPr lang="en-US" sz="1400" b="0" i="0" u="none" strike="noStrike" kern="1200" dirty="0">
                        <a:solidFill>
                          <a:srgbClr val="000000"/>
                        </a:solidFill>
                        <a:effectLst/>
                        <a:latin typeface="+mj-lt"/>
                        <a:ea typeface="+mn-ea"/>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smtClean="0">
                          <a:solidFill>
                            <a:srgbClr val="003399"/>
                          </a:solidFill>
                          <a:effectLst/>
                          <a:latin typeface="+mj-lt"/>
                          <a:ea typeface="+mn-ea"/>
                          <a:cs typeface="Times New Roman" pitchFamily="18" charset="0"/>
                        </a:rPr>
                        <a:t>0.00556</a:t>
                      </a:r>
                      <a:endParaRPr lang="en-US" sz="1400" b="0" i="0" u="none" strike="noStrike" kern="1200" dirty="0">
                        <a:solidFill>
                          <a:srgbClr val="003399"/>
                        </a:solidFill>
                        <a:effectLst/>
                        <a:latin typeface="+mj-lt"/>
                        <a:ea typeface="+mn-ea"/>
                        <a:cs typeface="Times New Roman"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1005.3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0.05442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5.53489E-06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1" i="0" u="none" strike="noStrike" kern="1200" dirty="0" smtClean="0">
                          <a:solidFill>
                            <a:srgbClr val="003399"/>
                          </a:solidFill>
                          <a:effectLst/>
                          <a:latin typeface="+mj-lt"/>
                          <a:ea typeface="+mn-ea"/>
                          <a:cs typeface="Times New Roman" pitchFamily="18" charset="0"/>
                        </a:rPr>
                        <a:t>258.27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8052">
                <a:tc>
                  <a:txBody>
                    <a:bodyPr/>
                    <a:lstStyle/>
                    <a:p>
                      <a:pPr marL="0" algn="l" defTabSz="914400" rtl="0" eaLnBrk="1" fontAlgn="b" latinLnBrk="0" hangingPunct="1"/>
                      <a:r>
                        <a:rPr lang="en-US" sz="1400" b="0" i="0" u="none" strike="noStrike" kern="1200" dirty="0">
                          <a:solidFill>
                            <a:schemeClr val="tx1"/>
                          </a:solidFill>
                          <a:effectLst/>
                          <a:latin typeface="+mj-lt"/>
                          <a:ea typeface="+mn-ea"/>
                          <a:cs typeface="Times New Roman" pitchFamily="18" charset="0"/>
                        </a:rPr>
                        <a:t>48.8% </a:t>
                      </a:r>
                      <a:r>
                        <a:rPr lang="en-US" sz="1400" b="0" i="0" u="none" strike="noStrike" kern="1200" dirty="0" smtClean="0">
                          <a:solidFill>
                            <a:schemeClr val="tx1"/>
                          </a:solidFill>
                          <a:effectLst/>
                          <a:latin typeface="+mj-lt"/>
                          <a:ea typeface="+mn-ea"/>
                          <a:cs typeface="Times New Roman" pitchFamily="18" charset="0"/>
                        </a:rPr>
                        <a:t>MDEA</a:t>
                      </a:r>
                      <a:endParaRPr lang="en-US" sz="1400" b="0" i="0" u="none" strike="noStrike" kern="1200" dirty="0">
                        <a:solidFill>
                          <a:schemeClr val="tx1"/>
                        </a:solidFill>
                        <a:effectLst/>
                        <a:latin typeface="+mj-lt"/>
                        <a:ea typeface="+mn-ea"/>
                        <a:cs typeface="Times New Roman" pitchFamily="18"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smtClean="0">
                          <a:solidFill>
                            <a:srgbClr val="003399"/>
                          </a:solidFill>
                          <a:effectLst/>
                          <a:latin typeface="+mj-lt"/>
                          <a:ea typeface="+mn-ea"/>
                          <a:cs typeface="Times New Roman" pitchFamily="18" charset="0"/>
                        </a:rPr>
                        <a:t>0.00925</a:t>
                      </a:r>
                      <a:endParaRPr lang="en-US" sz="1400" b="0" i="0" u="none" strike="noStrike" kern="1200" dirty="0">
                        <a:solidFill>
                          <a:srgbClr val="003399"/>
                        </a:solidFill>
                        <a:effectLst/>
                        <a:latin typeface="+mj-lt"/>
                        <a:ea typeface="+mn-ea"/>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chemeClr val="tx1"/>
                          </a:solidFill>
                          <a:effectLst/>
                          <a:latin typeface="+mj-lt"/>
                          <a:ea typeface="+mn-ea"/>
                          <a:cs typeface="Times New Roman" pitchFamily="18" charset="0"/>
                        </a:rPr>
                        <a:t>1016.6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chemeClr val="tx1"/>
                          </a:solidFill>
                          <a:effectLst/>
                          <a:latin typeface="+mj-lt"/>
                          <a:ea typeface="+mn-ea"/>
                          <a:cs typeface="Times New Roman" pitchFamily="18" charset="0"/>
                        </a:rPr>
                        <a:t>0.04756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9.09896E-06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ctr" defTabSz="914400" rtl="0" eaLnBrk="1" fontAlgn="b" latinLnBrk="0" hangingPunct="1"/>
                      <a:r>
                        <a:rPr lang="en-US" sz="1400" b="1" i="0" u="none" strike="noStrike" kern="1200" dirty="0">
                          <a:solidFill>
                            <a:srgbClr val="003399"/>
                          </a:solidFill>
                          <a:effectLst/>
                          <a:latin typeface="+mj-lt"/>
                          <a:ea typeface="+mn-ea"/>
                          <a:cs typeface="Times New Roman" pitchFamily="18" charset="0"/>
                        </a:rPr>
                        <a:t>116.60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80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mj-lt"/>
                          <a:ea typeface="+mn-ea"/>
                          <a:cs typeface="Times New Roman" pitchFamily="18" charset="0"/>
                        </a:rPr>
                        <a:t>0.51m MPZ</a:t>
                      </a:r>
                      <a:endParaRPr lang="en-US" sz="1600" b="1" i="0" u="none" strike="noStrike" kern="1200" baseline="30000" dirty="0" smtClean="0">
                        <a:solidFill>
                          <a:srgbClr val="0000CC"/>
                        </a:solidFill>
                        <a:effectLst/>
                        <a:latin typeface="+mn-lt"/>
                        <a:ea typeface="+mn-ea"/>
                        <a:cs typeface="Times New Roman" pitchFamily="18"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3399"/>
                          </a:solidFill>
                          <a:effectLst/>
                          <a:latin typeface="+mj-lt"/>
                          <a:cs typeface="Times New Roman" pitchFamily="18" charset="0"/>
                        </a:rPr>
                        <a:t>0.01336</a:t>
                      </a:r>
                      <a:endParaRPr lang="en-US" sz="1400" b="0" i="0" u="none" strike="noStrike" dirty="0">
                        <a:solidFill>
                          <a:srgbClr val="003399"/>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mn-lt"/>
                          <a:ea typeface="+mn-ea"/>
                          <a:cs typeface="Times New Roman" pitchFamily="18" charset="0"/>
                        </a:rPr>
                        <a:t>946.41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0.03437</a:t>
                      </a:r>
                      <a:endParaRPr lang="en-US" sz="1400" b="0" i="0" u="none" strike="noStrike" dirty="0">
                        <a:solidFill>
                          <a:srgbClr val="000000"/>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1.41165E-05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r>
                        <a:rPr lang="en-US" sz="1400" b="1" i="0" u="none" strike="noStrike" kern="1200" dirty="0">
                          <a:solidFill>
                            <a:srgbClr val="003399"/>
                          </a:solidFill>
                          <a:effectLst/>
                          <a:latin typeface="+mj-lt"/>
                          <a:ea typeface="+mn-ea"/>
                          <a:cs typeface="Times New Roman" pitchFamily="18" charset="0"/>
                        </a:rPr>
                        <a:t>49.72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02150">
                <a:tc>
                  <a:txBody>
                    <a:bodyPr/>
                    <a:lstStyle/>
                    <a:p>
                      <a:pPr algn="l" fontAlgn="b"/>
                      <a:r>
                        <a:rPr lang="en-US" sz="1400" b="0" i="0" u="none" strike="noStrike" dirty="0" smtClean="0">
                          <a:solidFill>
                            <a:srgbClr val="000000"/>
                          </a:solidFill>
                          <a:effectLst/>
                          <a:latin typeface="+mj-lt"/>
                          <a:cs typeface="Times New Roman" pitchFamily="18" charset="0"/>
                        </a:rPr>
                        <a:t>0.41m MPZ</a:t>
                      </a:r>
                      <a:endParaRPr lang="en-US" sz="1600" b="1" i="0" u="none" strike="noStrike" baseline="30000" dirty="0">
                        <a:solidFill>
                          <a:srgbClr val="0000CC"/>
                        </a:solidFill>
                        <a:effectLst/>
                        <a:latin typeface="+mj-lt"/>
                        <a:cs typeface="Times New Roman" pitchFamily="18"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3399"/>
                          </a:solidFill>
                          <a:effectLst/>
                          <a:latin typeface="+mj-lt"/>
                          <a:cs typeface="Times New Roman" pitchFamily="18" charset="0"/>
                        </a:rPr>
                        <a:t>0.02348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962.20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0.03589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2.44022E-05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r>
                        <a:rPr lang="en-US" sz="1400" b="1" i="0" u="none" strike="noStrike" kern="1200" dirty="0">
                          <a:solidFill>
                            <a:srgbClr val="003399"/>
                          </a:solidFill>
                          <a:effectLst/>
                          <a:latin typeface="+mj-lt"/>
                          <a:ea typeface="+mn-ea"/>
                          <a:cs typeface="Times New Roman" pitchFamily="18" charset="0"/>
                        </a:rPr>
                        <a:t>24.62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02150">
                <a:tc>
                  <a:txBody>
                    <a:bodyPr/>
                    <a:lstStyle/>
                    <a:p>
                      <a:pPr algn="l" fontAlgn="b"/>
                      <a:r>
                        <a:rPr lang="en-US" sz="1400" b="0" i="0" u="none" strike="noStrike" dirty="0" smtClean="0">
                          <a:solidFill>
                            <a:srgbClr val="000000"/>
                          </a:solidFill>
                          <a:effectLst/>
                          <a:latin typeface="+mj-lt"/>
                          <a:cs typeface="Times New Roman" pitchFamily="18" charset="0"/>
                        </a:rPr>
                        <a:t>0.31m MPZ</a:t>
                      </a:r>
                      <a:endParaRPr lang="en-US" sz="1600" b="1" i="0" u="none" strike="noStrike" baseline="30000" dirty="0">
                        <a:solidFill>
                          <a:srgbClr val="0000CC"/>
                        </a:solidFill>
                        <a:effectLst/>
                        <a:latin typeface="+mj-lt"/>
                        <a:cs typeface="Times New Roman" pitchFamily="18"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3399"/>
                          </a:solidFill>
                          <a:effectLst/>
                          <a:latin typeface="+mj-lt"/>
                          <a:cs typeface="Times New Roman" pitchFamily="18" charset="0"/>
                        </a:rPr>
                        <a:t>0.03642</a:t>
                      </a:r>
                      <a:endParaRPr lang="en-US" sz="1400" b="0" i="0" u="none" strike="noStrike" dirty="0">
                        <a:solidFill>
                          <a:srgbClr val="003399"/>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981.31</a:t>
                      </a:r>
                      <a:endParaRPr lang="en-US" sz="1400" b="0" i="0" u="none" strike="noStrike" dirty="0">
                        <a:solidFill>
                          <a:srgbClr val="000000"/>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400" b="0" i="0" u="none" strike="noStrike" dirty="0" smtClean="0">
                          <a:solidFill>
                            <a:srgbClr val="000000"/>
                          </a:solidFill>
                          <a:effectLst/>
                          <a:latin typeface="+mj-lt"/>
                          <a:cs typeface="Times New Roman" pitchFamily="18" charset="0"/>
                        </a:rPr>
                        <a:t>0.03840</a:t>
                      </a:r>
                      <a:endParaRPr lang="en-US" sz="1400" b="0" i="0" u="none" strike="noStrike" dirty="0">
                        <a:solidFill>
                          <a:srgbClr val="000000"/>
                        </a:solidFill>
                        <a:effectLst/>
                        <a:latin typeface="+mj-lt"/>
                        <a:cs typeface="Times New Roman"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r>
                        <a:rPr lang="en-US" sz="1400" b="0" i="0" u="none" strike="noStrike" kern="1200" dirty="0">
                          <a:solidFill>
                            <a:srgbClr val="000000"/>
                          </a:solidFill>
                          <a:effectLst/>
                          <a:latin typeface="+mj-lt"/>
                          <a:ea typeface="+mn-ea"/>
                          <a:cs typeface="Times New Roman" pitchFamily="18" charset="0"/>
                        </a:rPr>
                        <a:t>3.71137E-05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algn="ctr" defTabSz="914400" rtl="0" eaLnBrk="1" fontAlgn="b" latinLnBrk="0" hangingPunct="1"/>
                      <a:r>
                        <a:rPr lang="en-US" sz="1400" b="1" i="0" u="none" strike="noStrike" kern="1200" dirty="0">
                          <a:solidFill>
                            <a:srgbClr val="003399"/>
                          </a:solidFill>
                          <a:effectLst/>
                          <a:latin typeface="+mj-lt"/>
                          <a:ea typeface="+mn-ea"/>
                          <a:cs typeface="Times New Roman" pitchFamily="18" charset="0"/>
                        </a:rPr>
                        <a:t>14.77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8" name="TextBox 7"/>
          <p:cNvSpPr txBox="1"/>
          <p:nvPr/>
        </p:nvSpPr>
        <p:spPr bwMode="auto">
          <a:xfrm>
            <a:off x="5562600" y="4105263"/>
            <a:ext cx="3193143" cy="21431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tabLst>
                <a:tab pos="457200" algn="r"/>
                <a:tab pos="640080" algn="l"/>
              </a:tabLst>
            </a:pPr>
            <a:r>
              <a:rPr lang="en-US" sz="1600" kern="0" dirty="0" smtClean="0">
                <a:solidFill>
                  <a:schemeClr val="tx1"/>
                </a:solidFill>
                <a:cs typeface="Times New Roman" pitchFamily="18" charset="0"/>
              </a:rPr>
              <a:t>	</a:t>
            </a:r>
            <a:r>
              <a:rPr lang="en-US" sz="1600" kern="0" dirty="0" err="1" smtClean="0">
                <a:solidFill>
                  <a:schemeClr val="tx1"/>
                </a:solidFill>
                <a:cs typeface="Times New Roman" pitchFamily="18" charset="0"/>
              </a:rPr>
              <a:t>Q</a:t>
            </a:r>
            <a:r>
              <a:rPr lang="en-US" sz="1600" kern="0" baseline="-25000" dirty="0" err="1" smtClean="0">
                <a:solidFill>
                  <a:schemeClr val="tx1"/>
                </a:solidFill>
                <a:cs typeface="Times New Roman" pitchFamily="18" charset="0"/>
              </a:rPr>
              <a:t>l</a:t>
            </a:r>
            <a:r>
              <a:rPr lang="en-US" sz="1600" i="0" kern="0" dirty="0" smtClean="0">
                <a:solidFill>
                  <a:schemeClr val="tx1"/>
                </a:solidFill>
                <a:cs typeface="Times New Roman" pitchFamily="18" charset="0"/>
              </a:rPr>
              <a:t> 	= liquid flow rate</a:t>
            </a:r>
          </a:p>
          <a:p>
            <a:pPr>
              <a:spcBef>
                <a:spcPts val="0"/>
              </a:spcBef>
              <a:tabLst>
                <a:tab pos="457200" algn="r"/>
                <a:tab pos="640080" algn="l"/>
              </a:tabLst>
            </a:pPr>
            <a:r>
              <a:rPr lang="en-US" sz="1600" kern="0" dirty="0" smtClean="0">
                <a:solidFill>
                  <a:schemeClr val="tx1"/>
                </a:solidFill>
                <a:cs typeface="Times New Roman" pitchFamily="18" charset="0"/>
              </a:rPr>
              <a:t>	We</a:t>
            </a:r>
            <a:r>
              <a:rPr lang="en-US" sz="1600" i="0" kern="0" dirty="0" smtClean="0">
                <a:solidFill>
                  <a:schemeClr val="tx1"/>
                </a:solidFill>
                <a:cs typeface="Times New Roman" pitchFamily="18" charset="0"/>
              </a:rPr>
              <a:t> 	= Weber number</a:t>
            </a:r>
          </a:p>
          <a:p>
            <a:pPr>
              <a:spcBef>
                <a:spcPts val="0"/>
              </a:spcBef>
              <a:tabLst>
                <a:tab pos="457200" algn="r"/>
                <a:tab pos="640080" algn="l"/>
              </a:tabLst>
            </a:pPr>
            <a:r>
              <a:rPr lang="en-US" sz="1600" kern="0" dirty="0" smtClean="0">
                <a:solidFill>
                  <a:schemeClr val="tx1"/>
                </a:solidFill>
                <a:cs typeface="Times New Roman" pitchFamily="18" charset="0"/>
              </a:rPr>
              <a:t>	W</a:t>
            </a:r>
            <a:r>
              <a:rPr lang="en-US" sz="1600" i="0" kern="0" dirty="0" smtClean="0">
                <a:solidFill>
                  <a:schemeClr val="tx1"/>
                </a:solidFill>
                <a:cs typeface="Times New Roman" pitchFamily="18" charset="0"/>
              </a:rPr>
              <a:t>  	= Width of plate</a:t>
            </a:r>
          </a:p>
          <a:p>
            <a:pPr>
              <a:spcBef>
                <a:spcPts val="0"/>
              </a:spcBef>
              <a:tabLst>
                <a:tab pos="457200" algn="r"/>
                <a:tab pos="640080" algn="l"/>
              </a:tabLst>
            </a:pPr>
            <a:r>
              <a:rPr lang="en-US" sz="1600" kern="0" dirty="0" smtClean="0">
                <a:solidFill>
                  <a:schemeClr val="tx1"/>
                </a:solidFill>
                <a:cs typeface="Times New Roman" pitchFamily="18" charset="0"/>
                <a:sym typeface="Symbol"/>
              </a:rPr>
              <a:t>	</a:t>
            </a:r>
            <a:r>
              <a:rPr lang="en-US" sz="1600" kern="0" baseline="-25000" dirty="0" smtClean="0">
                <a:solidFill>
                  <a:schemeClr val="tx1"/>
                </a:solidFill>
                <a:cs typeface="Times New Roman" pitchFamily="18" charset="0"/>
                <a:sym typeface="Symbol"/>
              </a:rPr>
              <a:t>l</a:t>
            </a:r>
            <a:r>
              <a:rPr lang="en-US" sz="1600" i="0" kern="0" baseline="-25000" dirty="0" smtClean="0">
                <a:solidFill>
                  <a:schemeClr val="tx1"/>
                </a:solidFill>
                <a:cs typeface="Times New Roman" pitchFamily="18" charset="0"/>
                <a:sym typeface="Symbol"/>
              </a:rPr>
              <a:t>   	</a:t>
            </a:r>
            <a:r>
              <a:rPr lang="en-US" sz="1600" i="0" kern="0" dirty="0" smtClean="0">
                <a:solidFill>
                  <a:schemeClr val="tx1"/>
                </a:solidFill>
                <a:cs typeface="Times New Roman" pitchFamily="18" charset="0"/>
                <a:sym typeface="Symbol"/>
              </a:rPr>
              <a:t>= density of liquid </a:t>
            </a:r>
            <a:endParaRPr lang="en-US" sz="1600" i="0" kern="0" dirty="0" smtClean="0">
              <a:solidFill>
                <a:schemeClr val="tx1"/>
              </a:solidFill>
              <a:cs typeface="Times New Roman" pitchFamily="18" charset="0"/>
            </a:endParaRPr>
          </a:p>
          <a:p>
            <a:pPr>
              <a:spcBef>
                <a:spcPts val="0"/>
              </a:spcBef>
              <a:tabLst>
                <a:tab pos="457200" algn="r"/>
                <a:tab pos="640080" algn="l"/>
              </a:tabLst>
            </a:pPr>
            <a:r>
              <a:rPr lang="en-US" sz="1600" i="0" kern="0" dirty="0" smtClean="0">
                <a:solidFill>
                  <a:schemeClr val="tx1"/>
                </a:solidFill>
                <a:cs typeface="Times New Roman" pitchFamily="18" charset="0"/>
                <a:sym typeface="Symbol"/>
              </a:rPr>
              <a:t>	</a:t>
            </a:r>
            <a:r>
              <a:rPr lang="en-US" sz="1600" kern="0" dirty="0" smtClean="0">
                <a:solidFill>
                  <a:schemeClr val="tx1"/>
                </a:solidFill>
                <a:cs typeface="Times New Roman" pitchFamily="18" charset="0"/>
                <a:sym typeface="Symbol"/>
              </a:rPr>
              <a:t> 	= </a:t>
            </a:r>
            <a:r>
              <a:rPr lang="en-US" sz="1600" kern="0" baseline="-25000" dirty="0" smtClean="0">
                <a:solidFill>
                  <a:schemeClr val="tx1"/>
                </a:solidFill>
                <a:cs typeface="Times New Roman" pitchFamily="18" charset="0"/>
                <a:sym typeface="Symbol"/>
              </a:rPr>
              <a:t>l </a:t>
            </a:r>
            <a:r>
              <a:rPr lang="en-US" sz="1600" kern="0" dirty="0" smtClean="0">
                <a:solidFill>
                  <a:schemeClr val="tx1"/>
                </a:solidFill>
                <a:cs typeface="Times New Roman" pitchFamily="18" charset="0"/>
                <a:sym typeface="Symbol"/>
              </a:rPr>
              <a:t> </a:t>
            </a:r>
            <a:r>
              <a:rPr lang="en-US" sz="1600" kern="0" baseline="-25000" dirty="0" smtClean="0">
                <a:solidFill>
                  <a:schemeClr val="tx1"/>
                </a:solidFill>
                <a:cs typeface="Times New Roman" pitchFamily="18" charset="0"/>
                <a:sym typeface="Symbol"/>
              </a:rPr>
              <a:t>g</a:t>
            </a:r>
          </a:p>
          <a:p>
            <a:pPr>
              <a:spcBef>
                <a:spcPts val="0"/>
              </a:spcBef>
              <a:tabLst>
                <a:tab pos="457200" algn="r"/>
                <a:tab pos="640080" algn="l"/>
              </a:tabLst>
            </a:pPr>
            <a:r>
              <a:rPr lang="en-US" sz="1600" kern="0" dirty="0" smtClean="0">
                <a:solidFill>
                  <a:schemeClr val="tx1"/>
                </a:solidFill>
                <a:cs typeface="Times New Roman" pitchFamily="18" charset="0"/>
                <a:sym typeface="Symbol"/>
              </a:rPr>
              <a:t>	</a:t>
            </a:r>
            <a:r>
              <a:rPr lang="en-US" sz="1600" kern="0" baseline="-25000" dirty="0" smtClean="0">
                <a:solidFill>
                  <a:schemeClr val="tx1"/>
                </a:solidFill>
                <a:cs typeface="Times New Roman" pitchFamily="18" charset="0"/>
                <a:sym typeface="Symbol"/>
              </a:rPr>
              <a:t>l</a:t>
            </a:r>
            <a:r>
              <a:rPr lang="en-US" sz="1600" i="0" kern="0" dirty="0" smtClean="0">
                <a:solidFill>
                  <a:schemeClr val="tx1"/>
                </a:solidFill>
                <a:cs typeface="Times New Roman" pitchFamily="18" charset="0"/>
                <a:sym typeface="Symbol"/>
              </a:rPr>
              <a:t>  	= viscosity of liquid</a:t>
            </a:r>
          </a:p>
          <a:p>
            <a:pPr>
              <a:spcBef>
                <a:spcPts val="0"/>
              </a:spcBef>
              <a:tabLst>
                <a:tab pos="457200" algn="r"/>
                <a:tab pos="640080" algn="l"/>
              </a:tabLst>
            </a:pPr>
            <a:r>
              <a:rPr lang="en-US" sz="1600" kern="0" dirty="0" smtClean="0">
                <a:solidFill>
                  <a:schemeClr val="tx1"/>
                </a:solidFill>
                <a:cs typeface="Times New Roman" pitchFamily="18" charset="0"/>
                <a:sym typeface="Symbol"/>
              </a:rPr>
              <a:t>	</a:t>
            </a:r>
            <a:r>
              <a:rPr lang="en-US" sz="1600" kern="0" baseline="-25000" dirty="0" smtClean="0">
                <a:solidFill>
                  <a:schemeClr val="tx1"/>
                </a:solidFill>
                <a:cs typeface="Times New Roman" pitchFamily="18" charset="0"/>
                <a:sym typeface="Symbol"/>
              </a:rPr>
              <a:t>l</a:t>
            </a:r>
            <a:r>
              <a:rPr lang="en-US" sz="1600" i="0" kern="0" baseline="-25000" dirty="0" smtClean="0">
                <a:solidFill>
                  <a:schemeClr val="tx1"/>
                </a:solidFill>
                <a:cs typeface="Times New Roman" pitchFamily="18" charset="0"/>
                <a:sym typeface="Symbol"/>
              </a:rPr>
              <a:t>  	</a:t>
            </a:r>
            <a:r>
              <a:rPr lang="en-US" sz="1600" i="0" kern="0" dirty="0" smtClean="0">
                <a:solidFill>
                  <a:schemeClr val="tx1"/>
                </a:solidFill>
                <a:cs typeface="Times New Roman" pitchFamily="18" charset="0"/>
                <a:sym typeface="Symbol"/>
              </a:rPr>
              <a:t>= surface tension of liquid</a:t>
            </a:r>
          </a:p>
          <a:p>
            <a:pPr>
              <a:spcBef>
                <a:spcPts val="0"/>
              </a:spcBef>
              <a:tabLst>
                <a:tab pos="457200" algn="r"/>
                <a:tab pos="640080" algn="l"/>
              </a:tabLst>
            </a:pPr>
            <a:r>
              <a:rPr lang="en-US" sz="1600" i="0" kern="0" dirty="0" smtClean="0">
                <a:solidFill>
                  <a:schemeClr val="tx1"/>
                </a:solidFill>
                <a:cs typeface="Times New Roman" pitchFamily="18" charset="0"/>
                <a:sym typeface="Symbol"/>
              </a:rPr>
              <a:t>	g 	= </a:t>
            </a:r>
            <a:r>
              <a:rPr lang="en-US" sz="1600" i="0" kern="0" dirty="0">
                <a:solidFill>
                  <a:schemeClr val="tx1"/>
                </a:solidFill>
                <a:cs typeface="Times New Roman" pitchFamily="18" charset="0"/>
                <a:sym typeface="Symbol"/>
              </a:rPr>
              <a:t>g</a:t>
            </a:r>
            <a:r>
              <a:rPr lang="en-US" sz="1600" i="0" kern="0" dirty="0" smtClean="0">
                <a:solidFill>
                  <a:schemeClr val="tx1"/>
                </a:solidFill>
                <a:cs typeface="Times New Roman" pitchFamily="18" charset="0"/>
                <a:sym typeface="Symbol"/>
              </a:rPr>
              <a:t>ravitational acceleration</a:t>
            </a:r>
            <a:endParaRPr lang="en-US" sz="1600" b="1" i="0" kern="0" dirty="0" smtClean="0">
              <a:solidFill>
                <a:schemeClr val="tx1"/>
              </a:solidFill>
            </a:endParaRPr>
          </a:p>
        </p:txBody>
      </p:sp>
      <p:sp>
        <p:nvSpPr>
          <p:cNvPr id="10" name="TextBox 9"/>
          <p:cNvSpPr txBox="1"/>
          <p:nvPr/>
        </p:nvSpPr>
        <p:spPr bwMode="auto">
          <a:xfrm>
            <a:off x="5676512" y="2787160"/>
            <a:ext cx="2965323" cy="36834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spcBef>
                <a:spcPts val="0"/>
              </a:spcBef>
            </a:pPr>
            <a:r>
              <a:rPr lang="en-US" sz="2000" b="1" i="0" kern="0" dirty="0" smtClean="0">
                <a:sym typeface="Symbol"/>
              </a:rPr>
              <a:t>Flow rate computation </a:t>
            </a:r>
            <a:endParaRPr lang="en-US" sz="2000" b="1" i="0" kern="0" dirty="0"/>
          </a:p>
        </p:txBody>
      </p:sp>
      <p:sp>
        <p:nvSpPr>
          <p:cNvPr id="12" name="TextBox 11"/>
          <p:cNvSpPr txBox="1"/>
          <p:nvPr/>
        </p:nvSpPr>
        <p:spPr bwMode="auto">
          <a:xfrm>
            <a:off x="3279570" y="799711"/>
            <a:ext cx="4950029" cy="15390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indent="-342900">
              <a:spcBef>
                <a:spcPts val="0"/>
              </a:spcBef>
              <a:buFont typeface="Wingdings" panose="05000000000000000000" pitchFamily="2" charset="2"/>
              <a:buChar char="§"/>
            </a:pPr>
            <a:r>
              <a:rPr lang="en-US" sz="2000" b="1" i="0" dirty="0" err="1" smtClean="0">
                <a:solidFill>
                  <a:schemeClr val="accent4"/>
                </a:solidFill>
                <a:latin typeface="Calibri" panose="020F0502020204030204" pitchFamily="34" charset="0"/>
                <a:ea typeface="+mj-ea"/>
                <a:cs typeface="+mj-cs"/>
              </a:rPr>
              <a:t>Kapitza</a:t>
            </a:r>
            <a:r>
              <a:rPr lang="en-US" sz="2000" b="1" i="0" dirty="0" smtClean="0">
                <a:solidFill>
                  <a:schemeClr val="accent4"/>
                </a:solidFill>
                <a:latin typeface="Calibri" panose="020F0502020204030204" pitchFamily="34" charset="0"/>
                <a:ea typeface="+mj-ea"/>
                <a:cs typeface="+mj-cs"/>
              </a:rPr>
              <a:t> Number </a:t>
            </a:r>
            <a:r>
              <a:rPr lang="en-US" sz="2000" b="1" i="0" dirty="0" smtClean="0">
                <a:latin typeface="Calibri" panose="020F0502020204030204" pitchFamily="34" charset="0"/>
                <a:ea typeface="+mj-ea"/>
                <a:cs typeface="+mj-cs"/>
              </a:rPr>
              <a:t>only depends on fluid properties</a:t>
            </a:r>
          </a:p>
          <a:p>
            <a:pPr marL="342900" indent="-342900">
              <a:spcBef>
                <a:spcPts val="0"/>
              </a:spcBef>
              <a:buFont typeface="Wingdings" panose="05000000000000000000" pitchFamily="2" charset="2"/>
              <a:buChar char="§"/>
            </a:pPr>
            <a:r>
              <a:rPr lang="en-US" sz="2000" b="1" dirty="0" smtClean="0">
                <a:latin typeface="Calibri" panose="020F0502020204030204" pitchFamily="34" charset="0"/>
                <a:ea typeface="+mj-ea"/>
                <a:cs typeface="+mj-cs"/>
              </a:rPr>
              <a:t>Fixed for each solvent</a:t>
            </a:r>
          </a:p>
          <a:p>
            <a:pPr marL="342900" indent="-342900">
              <a:spcBef>
                <a:spcPts val="0"/>
              </a:spcBef>
              <a:buFont typeface="Wingdings" panose="05000000000000000000" pitchFamily="2" charset="2"/>
              <a:buChar char="§"/>
            </a:pPr>
            <a:r>
              <a:rPr lang="en-US" sz="2000" b="1" i="0" dirty="0" smtClean="0">
                <a:latin typeface="Calibri" panose="020F0502020204030204" pitchFamily="34" charset="0"/>
                <a:ea typeface="+mj-ea"/>
                <a:cs typeface="+mj-cs"/>
              </a:rPr>
              <a:t>Independent of flow rate</a:t>
            </a:r>
            <a:endParaRPr lang="en-US" sz="2000" b="1" i="0" dirty="0">
              <a:latin typeface="Calibri" panose="020F0502020204030204" pitchFamily="34" charset="0"/>
              <a:ea typeface="+mj-ea"/>
              <a:cs typeface="+mj-cs"/>
            </a:endParaRPr>
          </a:p>
        </p:txBody>
      </p:sp>
      <p:sp>
        <p:nvSpPr>
          <p:cNvPr id="2" name="Title 1"/>
          <p:cNvSpPr>
            <a:spLocks noGrp="1"/>
          </p:cNvSpPr>
          <p:nvPr>
            <p:ph type="title"/>
          </p:nvPr>
        </p:nvSpPr>
        <p:spPr/>
        <p:txBody>
          <a:bodyPr/>
          <a:lstStyle/>
          <a:p>
            <a:r>
              <a:rPr lang="en-US" dirty="0" smtClean="0"/>
              <a:t>Effect of Solvent Properties on Hydrodynamics</a:t>
            </a:r>
            <a:endParaRPr lang="en-US" dirty="0"/>
          </a:p>
        </p:txBody>
      </p:sp>
      <p:sp>
        <p:nvSpPr>
          <p:cNvPr id="16" name="Text Placeholder 15"/>
          <p:cNvSpPr>
            <a:spLocks noGrp="1"/>
          </p:cNvSpPr>
          <p:nvPr>
            <p:ph type="body" sz="quarter" idx="11"/>
          </p:nvPr>
        </p:nvSpPr>
        <p:spPr/>
        <p:txBody>
          <a:bodyPr/>
          <a:lstStyle/>
          <a:p>
            <a:endParaRPr lang="en-US"/>
          </a:p>
        </p:txBody>
      </p:sp>
      <p:sp>
        <p:nvSpPr>
          <p:cNvPr id="13" name="Rectangle 12"/>
          <p:cNvSpPr/>
          <p:nvPr/>
        </p:nvSpPr>
        <p:spPr>
          <a:xfrm>
            <a:off x="166914" y="799711"/>
            <a:ext cx="2619829" cy="1015663"/>
          </a:xfrm>
          <a:prstGeom prst="rect">
            <a:avLst/>
          </a:prstGeom>
        </p:spPr>
        <p:txBody>
          <a:bodyPr wrap="square">
            <a:spAutoFit/>
          </a:bodyPr>
          <a:lstStyle/>
          <a:p>
            <a:pPr marL="342900" indent="-342900">
              <a:buFont typeface="Wingdings" panose="05000000000000000000" pitchFamily="2" charset="2"/>
              <a:buChar char="§"/>
            </a:pPr>
            <a:r>
              <a:rPr lang="en-US" sz="2000" b="1" kern="0" dirty="0" smtClean="0">
                <a:latin typeface="Calibri" panose="020F0502020204030204" pitchFamily="34" charset="0"/>
              </a:rPr>
              <a:t>Film </a:t>
            </a:r>
            <a:r>
              <a:rPr lang="en-US" sz="2000" b="1" kern="0" dirty="0">
                <a:latin typeface="Calibri" panose="020F0502020204030204" pitchFamily="34" charset="0"/>
              </a:rPr>
              <a:t>thickness</a:t>
            </a:r>
          </a:p>
          <a:p>
            <a:pPr marL="342900" indent="-342900">
              <a:buFont typeface="Wingdings" panose="05000000000000000000" pitchFamily="2" charset="2"/>
              <a:buChar char="§"/>
            </a:pPr>
            <a:r>
              <a:rPr lang="en-US" sz="2000" b="1" kern="0" dirty="0">
                <a:latin typeface="Calibri" panose="020F0502020204030204" pitchFamily="34" charset="0"/>
              </a:rPr>
              <a:t>Wetted </a:t>
            </a:r>
            <a:r>
              <a:rPr lang="en-US" sz="2000" b="1" kern="0" dirty="0" smtClean="0">
                <a:latin typeface="Calibri" panose="020F0502020204030204" pitchFamily="34" charset="0"/>
              </a:rPr>
              <a:t>area </a:t>
            </a:r>
          </a:p>
          <a:p>
            <a:pPr marL="342900" indent="-342900">
              <a:buFont typeface="Wingdings" panose="05000000000000000000" pitchFamily="2" charset="2"/>
              <a:buChar char="§"/>
            </a:pPr>
            <a:r>
              <a:rPr lang="en-US" sz="2000" b="1" kern="0" dirty="0" smtClean="0">
                <a:latin typeface="Calibri" panose="020F0502020204030204" pitchFamily="34" charset="0"/>
              </a:rPr>
              <a:t>Interfacial area</a:t>
            </a:r>
            <a:endParaRPr lang="en-US" sz="2000" b="1" kern="0" dirty="0">
              <a:latin typeface="Calibri" panose="020F0502020204030204" pitchFamily="34" charset="0"/>
            </a:endParaRPr>
          </a:p>
        </p:txBody>
      </p:sp>
      <mc:AlternateContent xmlns:mc="http://schemas.openxmlformats.org/markup-compatibility/2006">
        <mc:Choice xmlns="" xmlns:a14="http://schemas.microsoft.com/office/drawing/2010/main" Requires="a14">
          <p:sp>
            <p:nvSpPr>
              <p:cNvPr id="14" name="TextBox 13"/>
              <p:cNvSpPr txBox="1"/>
              <p:nvPr/>
            </p:nvSpPr>
            <p:spPr bwMode="auto">
              <a:xfrm>
                <a:off x="6702769" y="1172545"/>
                <a:ext cx="2097297" cy="66190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Bef>
                    <a:spcPts val="0"/>
                  </a:spcBef>
                </a:pPr>
                <a14:m>
                  <m:oMathPara xmlns:m="http://schemas.openxmlformats.org/officeDocument/2006/math">
                    <m:oMathParaPr>
                      <m:jc m:val="centerGroup"/>
                    </m:oMathParaPr>
                    <m:oMath xmlns:m="http://schemas.openxmlformats.org/officeDocument/2006/math">
                      <m:r>
                        <a:rPr lang="en-US" sz="1600" b="1" i="1" kern="0" smtClean="0">
                          <a:solidFill>
                            <a:schemeClr val="accent4"/>
                          </a:solidFill>
                          <a:latin typeface="Cambria Math"/>
                          <a:cs typeface="+mn-cs"/>
                        </a:rPr>
                        <m:t>𝑲𝒂</m:t>
                      </m:r>
                      <m:r>
                        <a:rPr lang="en-US" sz="1600" b="0" i="1" kern="0" smtClean="0">
                          <a:solidFill>
                            <a:schemeClr val="tx1"/>
                          </a:solidFill>
                          <a:latin typeface="Cambria Math"/>
                          <a:cs typeface="+mn-cs"/>
                        </a:rPr>
                        <m:t>=</m:t>
                      </m:r>
                      <m:sSup>
                        <m:sSupPr>
                          <m:ctrlPr>
                            <a:rPr lang="en-US" sz="1600" i="1" kern="0" smtClean="0">
                              <a:solidFill>
                                <a:schemeClr val="tx1"/>
                              </a:solidFill>
                              <a:latin typeface="Cambria Math"/>
                              <a:cs typeface="+mn-cs"/>
                            </a:rPr>
                          </m:ctrlPr>
                        </m:sSupPr>
                        <m:e>
                          <m:sSub>
                            <m:sSubPr>
                              <m:ctrlPr>
                                <a:rPr lang="en-US" sz="1600" i="1" kern="0" smtClean="0">
                                  <a:solidFill>
                                    <a:schemeClr val="tx1"/>
                                  </a:solidFill>
                                  <a:latin typeface="Cambria Math"/>
                                  <a:cs typeface="+mn-cs"/>
                                </a:rPr>
                              </m:ctrlPr>
                            </m:sSubPr>
                            <m:e>
                              <m:r>
                                <a:rPr lang="en-US" sz="1600" i="1" kern="0" smtClean="0">
                                  <a:solidFill>
                                    <a:schemeClr val="tx1"/>
                                  </a:solidFill>
                                  <a:latin typeface="Cambria Math"/>
                                  <a:ea typeface="Cambria Math"/>
                                  <a:cs typeface="+mn-cs"/>
                                </a:rPr>
                                <m:t>𝜎</m:t>
                              </m:r>
                            </m:e>
                            <m:sub>
                              <m:r>
                                <a:rPr lang="en-US" sz="1600" b="0" i="1" kern="0" smtClean="0">
                                  <a:solidFill>
                                    <a:schemeClr val="tx1"/>
                                  </a:solidFill>
                                  <a:latin typeface="Cambria Math"/>
                                  <a:cs typeface="+mn-cs"/>
                                </a:rPr>
                                <m:t>𝑙</m:t>
                              </m:r>
                            </m:sub>
                          </m:sSub>
                          <m:d>
                            <m:dPr>
                              <m:ctrlPr>
                                <a:rPr lang="en-US" sz="1600" i="1" kern="0">
                                  <a:solidFill>
                                    <a:schemeClr val="tx1"/>
                                  </a:solidFill>
                                  <a:latin typeface="Cambria Math"/>
                                </a:rPr>
                              </m:ctrlPr>
                            </m:dPr>
                            <m:e>
                              <m:f>
                                <m:fPr>
                                  <m:ctrlPr>
                                    <a:rPr lang="en-US" sz="1600" i="1" kern="0">
                                      <a:solidFill>
                                        <a:schemeClr val="tx1"/>
                                      </a:solidFill>
                                      <a:latin typeface="Cambria Math"/>
                                    </a:rPr>
                                  </m:ctrlPr>
                                </m:fPr>
                                <m:num>
                                  <m:sSub>
                                    <m:sSubPr>
                                      <m:ctrlPr>
                                        <a:rPr lang="en-US" sz="1600" i="1" kern="0" smtClean="0">
                                          <a:solidFill>
                                            <a:schemeClr val="tx1"/>
                                          </a:solidFill>
                                          <a:latin typeface="Cambria Math"/>
                                        </a:rPr>
                                      </m:ctrlPr>
                                    </m:sSubPr>
                                    <m:e>
                                      <m:r>
                                        <a:rPr lang="en-US" sz="1600" i="1" kern="0" smtClean="0">
                                          <a:solidFill>
                                            <a:schemeClr val="tx1"/>
                                          </a:solidFill>
                                          <a:latin typeface="Cambria Math"/>
                                          <a:ea typeface="Cambria Math"/>
                                        </a:rPr>
                                        <m:t>𝜌</m:t>
                                      </m:r>
                                    </m:e>
                                    <m:sub>
                                      <m:r>
                                        <a:rPr lang="en-US" sz="1600" b="0" i="1" kern="0" smtClean="0">
                                          <a:solidFill>
                                            <a:schemeClr val="tx1"/>
                                          </a:solidFill>
                                          <a:latin typeface="Cambria Math"/>
                                        </a:rPr>
                                        <m:t>𝑙</m:t>
                                      </m:r>
                                    </m:sub>
                                  </m:sSub>
                                </m:num>
                                <m:den>
                                  <m:r>
                                    <a:rPr lang="en-US" sz="1600" b="0" i="1" kern="0" smtClean="0">
                                      <a:solidFill>
                                        <a:schemeClr val="tx1"/>
                                      </a:solidFill>
                                      <a:latin typeface="Cambria Math"/>
                                      <a:ea typeface="Cambria Math"/>
                                    </a:rPr>
                                    <m:t>𝑔</m:t>
                                  </m:r>
                                  <m:sSubSup>
                                    <m:sSubSupPr>
                                      <m:ctrlPr>
                                        <a:rPr lang="en-US" sz="1600" b="0" i="1" kern="0" smtClean="0">
                                          <a:solidFill>
                                            <a:schemeClr val="tx1"/>
                                          </a:solidFill>
                                          <a:latin typeface="Cambria Math"/>
                                          <a:ea typeface="Cambria Math"/>
                                        </a:rPr>
                                      </m:ctrlPr>
                                    </m:sSubSupPr>
                                    <m:e>
                                      <m:r>
                                        <a:rPr lang="en-US" sz="1600" b="0" i="1" kern="0" smtClean="0">
                                          <a:solidFill>
                                            <a:schemeClr val="tx1"/>
                                          </a:solidFill>
                                          <a:latin typeface="Cambria Math"/>
                                          <a:ea typeface="Cambria Math"/>
                                        </a:rPr>
                                        <m:t>𝜇</m:t>
                                      </m:r>
                                    </m:e>
                                    <m:sub>
                                      <m:r>
                                        <a:rPr lang="en-US" sz="1600" b="0" i="1" kern="0" smtClean="0">
                                          <a:solidFill>
                                            <a:schemeClr val="tx1"/>
                                          </a:solidFill>
                                          <a:latin typeface="Cambria Math"/>
                                          <a:ea typeface="Cambria Math"/>
                                        </a:rPr>
                                        <m:t>𝑙</m:t>
                                      </m:r>
                                    </m:sub>
                                    <m:sup>
                                      <m:r>
                                        <a:rPr lang="en-US" sz="1600" b="0" i="1" kern="0" smtClean="0">
                                          <a:solidFill>
                                            <a:schemeClr val="tx1"/>
                                          </a:solidFill>
                                          <a:latin typeface="Cambria Math"/>
                                          <a:ea typeface="Cambria Math"/>
                                        </a:rPr>
                                        <m:t>4</m:t>
                                      </m:r>
                                    </m:sup>
                                  </m:sSubSup>
                                </m:den>
                              </m:f>
                            </m:e>
                          </m:d>
                        </m:e>
                        <m:sup>
                          <m:box>
                            <m:boxPr>
                              <m:ctrlPr>
                                <a:rPr lang="en-US" sz="1600" i="1" kern="0" smtClean="0">
                                  <a:solidFill>
                                    <a:schemeClr val="tx1"/>
                                  </a:solidFill>
                                  <a:latin typeface="Cambria Math"/>
                                  <a:ea typeface="Cambria Math"/>
                                </a:rPr>
                              </m:ctrlPr>
                            </m:boxPr>
                            <m:e>
                              <m:f>
                                <m:fPr>
                                  <m:type m:val="lin"/>
                                  <m:ctrlPr>
                                    <a:rPr lang="en-US" sz="1600" i="1" kern="0" smtClean="0">
                                      <a:solidFill>
                                        <a:schemeClr val="tx1"/>
                                      </a:solidFill>
                                      <a:latin typeface="Cambria Math"/>
                                      <a:ea typeface="Cambria Math"/>
                                    </a:rPr>
                                  </m:ctrlPr>
                                </m:fPr>
                                <m:num>
                                  <m:r>
                                    <a:rPr lang="en-US" sz="1600" b="0" i="1" kern="0" smtClean="0">
                                      <a:solidFill>
                                        <a:schemeClr val="tx1"/>
                                      </a:solidFill>
                                      <a:latin typeface="Cambria Math"/>
                                      <a:ea typeface="Cambria Math"/>
                                    </a:rPr>
                                    <m:t>1</m:t>
                                  </m:r>
                                </m:num>
                                <m:den>
                                  <m:r>
                                    <a:rPr lang="en-US" sz="1600" b="0" i="1" kern="0" smtClean="0">
                                      <a:solidFill>
                                        <a:schemeClr val="tx1"/>
                                      </a:solidFill>
                                      <a:latin typeface="Cambria Math"/>
                                      <a:ea typeface="Cambria Math"/>
                                    </a:rPr>
                                    <m:t>3</m:t>
                                  </m:r>
                                </m:den>
                              </m:f>
                            </m:e>
                          </m:box>
                        </m:sup>
                      </m:sSup>
                    </m:oMath>
                  </m:oMathPara>
                </a14:m>
                <a:endParaRPr lang="en-US" sz="1600" i="0" kern="0" dirty="0" smtClean="0">
                  <a:solidFill>
                    <a:schemeClr val="tx1"/>
                  </a:solidFill>
                  <a:latin typeface="+mn-lt"/>
                  <a:cs typeface="+mn-cs"/>
                </a:endParaRPr>
              </a:p>
            </p:txBody>
          </p:sp>
        </mc:Choice>
        <mc:Fallback>
          <p:sp>
            <p:nvSpPr>
              <p:cNvPr id="14" name="TextBox 13"/>
              <p:cNvSpPr txBox="1">
                <a:spLocks noRot="1" noChangeAspect="1" noMove="1" noResize="1" noEditPoints="1" noAdjustHandles="1" noChangeArrowheads="1" noChangeShapeType="1" noTextEdit="1"/>
              </p:cNvSpPr>
              <p:nvPr/>
            </p:nvSpPr>
            <p:spPr bwMode="auto">
              <a:xfrm>
                <a:off x="6702769" y="1172545"/>
                <a:ext cx="2097297" cy="661909"/>
              </a:xfrm>
              <a:prstGeom prst="rect">
                <a:avLst/>
              </a:prstGeom>
              <a:blipFill rotWithShape="1">
                <a:blip r:embed="rId4" cstate="print"/>
                <a:stretch>
                  <a:fillRect/>
                </a:stretch>
              </a:blipFill>
              <a:ln w="9525">
                <a:noFill/>
                <a:miter lim="800000"/>
                <a:headEnd/>
                <a:tailEnd/>
              </a:ln>
            </p:spPr>
            <p:txBody>
              <a:bodyPr/>
              <a:lstStyle/>
              <a:p>
                <a:r>
                  <a:rPr lang="en-US">
                    <a:noFill/>
                  </a:rPr>
                  <a:t> </a:t>
                </a:r>
              </a:p>
            </p:txBody>
          </p:sp>
        </mc:Fallback>
      </mc:AlternateContent>
      <p:sp>
        <p:nvSpPr>
          <p:cNvPr id="7" name="Rectangle 6"/>
          <p:cNvSpPr/>
          <p:nvPr/>
        </p:nvSpPr>
        <p:spPr>
          <a:xfrm>
            <a:off x="228600" y="2343090"/>
            <a:ext cx="4009431" cy="400110"/>
          </a:xfrm>
          <a:prstGeom prst="rect">
            <a:avLst/>
          </a:prstGeom>
        </p:spPr>
        <p:txBody>
          <a:bodyPr wrap="none">
            <a:spAutoFit/>
          </a:bodyPr>
          <a:lstStyle/>
          <a:p>
            <a:pPr marL="342900" indent="-342900">
              <a:spcBef>
                <a:spcPts val="600"/>
              </a:spcBef>
              <a:buFont typeface="Wingdings" panose="05000000000000000000" pitchFamily="2" charset="2"/>
              <a:buChar char="§"/>
            </a:pPr>
            <a:r>
              <a:rPr lang="en-US" sz="2000" b="1" kern="0" dirty="0">
                <a:solidFill>
                  <a:schemeClr val="accent4"/>
                </a:solidFill>
                <a:latin typeface="Calibri" panose="020F0502020204030204" pitchFamily="34" charset="0"/>
              </a:rPr>
              <a:t>Low </a:t>
            </a:r>
            <a:r>
              <a:rPr lang="en-US" sz="2000" b="1" kern="0" dirty="0" err="1">
                <a:solidFill>
                  <a:schemeClr val="accent4"/>
                </a:solidFill>
                <a:latin typeface="Calibri" panose="020F0502020204030204" pitchFamily="34" charset="0"/>
              </a:rPr>
              <a:t>Ka</a:t>
            </a:r>
            <a:r>
              <a:rPr lang="en-US" sz="2000" b="1" kern="0" dirty="0">
                <a:solidFill>
                  <a:schemeClr val="accent4"/>
                </a:solidFill>
                <a:latin typeface="Calibri" panose="020F0502020204030204" pitchFamily="34" charset="0"/>
              </a:rPr>
              <a:t> ↔ high solvent viscosity</a:t>
            </a:r>
          </a:p>
        </p:txBody>
      </p:sp>
      <p:graphicFrame>
        <p:nvGraphicFramePr>
          <p:cNvPr id="15" name="Object 14"/>
          <p:cNvGraphicFramePr>
            <a:graphicFrameLocks noChangeAspect="1"/>
          </p:cNvGraphicFramePr>
          <p:nvPr/>
        </p:nvGraphicFramePr>
        <p:xfrm>
          <a:off x="5867400" y="3276600"/>
          <a:ext cx="2895600" cy="701964"/>
        </p:xfrm>
        <a:graphic>
          <a:graphicData uri="http://schemas.openxmlformats.org/presentationml/2006/ole">
            <p:oleObj spid="_x0000_s57345" name="Equation" r:id="rId5" imgW="2095200" imgH="507960" progId="Equation.3">
              <p:embed/>
            </p:oleObj>
          </a:graphicData>
        </a:graphic>
      </p:graphicFrame>
    </p:spTree>
    <p:extLst>
      <p:ext uri="{BB962C8B-B14F-4D97-AF65-F5344CB8AC3E}">
        <p14:creationId xmlns="" xmlns:p14="http://schemas.microsoft.com/office/powerpoint/2010/main" val="421654354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2013-NETL-ppt-template">
  <a:themeElements>
    <a:clrScheme name="2012 NETL template">
      <a:dk1>
        <a:sysClr val="windowText" lastClr="000000"/>
      </a:dk1>
      <a:lt1>
        <a:sysClr val="window" lastClr="FFFFFF"/>
      </a:lt1>
      <a:dk2>
        <a:srgbClr val="1F497D"/>
      </a:dk2>
      <a:lt2>
        <a:srgbClr val="EEECE1"/>
      </a:lt2>
      <a:accent1>
        <a:srgbClr val="0067B1"/>
      </a:accent1>
      <a:accent2>
        <a:srgbClr val="3C5473"/>
      </a:accent2>
      <a:accent3>
        <a:srgbClr val="8C8C8A"/>
      </a:accent3>
      <a:accent4>
        <a:srgbClr val="CA5042"/>
      </a:accent4>
      <a:accent5>
        <a:srgbClr val="BF861D"/>
      </a:accent5>
      <a:accent6>
        <a:srgbClr val="6E735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L Sig DO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L Si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1"/>
          </a:solidFill>
          <a:prstDash val="solid"/>
          <a:round/>
          <a:headEnd type="none" w="med" len="med"/>
          <a:tailEnd type="none" w="med" len="med"/>
        </a:ln>
        <a:effectLst/>
      </a:spPr>
      <a:bodyPr vert="horz" wrap="square" lIns="27432" tIns="27432" rIns="27432" bIns="27432" numCol="1" rtlCol="0" anchor="ctr" anchorCtr="1" compatLnSpc="1">
        <a:prstTxWarp prst="textNoShape">
          <a:avLst/>
        </a:prstTxWarp>
      </a:bodyPr>
      <a:lstStyle>
        <a:defPPr marR="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charset="0"/>
            <a:cs typeface="Arial" charset="0"/>
          </a:defRPr>
        </a:defPPr>
      </a:lstStyle>
    </a:spDef>
    <a:lnDef>
      <a:spPr bwMode="auto">
        <a:noFill/>
        <a:ln w="19050" cap="flat" cmpd="sng" algn="ctr">
          <a:solidFill>
            <a:schemeClr val="tx1"/>
          </a:solidFill>
          <a:prstDash val="solid"/>
          <a:round/>
          <a:headEnd type="arrow"/>
          <a:tailEnd type="arrow"/>
        </a:ln>
        <a:effectLst/>
      </a:spPr>
      <a:bodyPr/>
      <a:lstStyle/>
    </a:lnDef>
    <a:txDef>
      <a:spPr bwMode="auto">
        <a:noFill/>
        <a:ln w="9525">
          <a:noFill/>
          <a:miter lim="800000"/>
          <a:headEnd/>
          <a:tailEnd/>
        </a:ln>
      </a:spPr>
      <a:bodyPr vert="horz" wrap="none" lIns="91440" tIns="45720" rIns="91440" bIns="45720" numCol="1" rtlCol="0" anchor="t" anchorCtr="0" compatLnSpc="1">
        <a:prstTxWarp prst="textNoShape">
          <a:avLst/>
        </a:prstTxWarp>
        <a:spAutoFit/>
      </a:bodyPr>
      <a:lstStyle>
        <a:defPPr>
          <a:spcBef>
            <a:spcPts val="0"/>
          </a:spcBef>
          <a:defRPr sz="1800" b="1" i="0" kern="0" dirty="0" err="1" smtClean="0">
            <a:solidFill>
              <a:schemeClr val="tx1"/>
            </a:solidFill>
            <a:latin typeface="Calibri" panose="020F0502020204030204" pitchFamily="34" charset="0"/>
            <a:cs typeface="+mn-cs"/>
          </a:defRPr>
        </a:defPPr>
      </a:lstStyle>
    </a:txDef>
  </a:objectDefaults>
  <a:extraClrSchemeLst>
    <a:extraClrScheme>
      <a:clrScheme name="NETL S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7234</TotalTime>
  <Words>3945</Words>
  <Application>Microsoft Office PowerPoint</Application>
  <PresentationFormat>On-screen Show (4:3)</PresentationFormat>
  <Paragraphs>552</Paragraphs>
  <Slides>27</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2013-NETL-ppt-template</vt:lpstr>
      <vt:lpstr>NETL Sig DOE Logo</vt:lpstr>
      <vt:lpstr>Equation</vt:lpstr>
      <vt:lpstr>Slide 1</vt:lpstr>
      <vt:lpstr>CFD Modeling of Solvent Absorption</vt:lpstr>
      <vt:lpstr>Liquid Films</vt:lpstr>
      <vt:lpstr>Volume of Fluid (VOF)1 Multiphase Model</vt:lpstr>
      <vt:lpstr>Computation of Interfacial Force</vt:lpstr>
      <vt:lpstr>Liquid Film Down Inclined Plate</vt:lpstr>
      <vt:lpstr>Computational Domain</vt:lpstr>
      <vt:lpstr>Comparison with Experiments</vt:lpstr>
      <vt:lpstr>Effect of Solvent Properties on Hydrodynamics</vt:lpstr>
      <vt:lpstr>Film Thickness for Fully Wetted Plate</vt:lpstr>
      <vt:lpstr>Film Thickness for Fully Wetted Plate</vt:lpstr>
      <vt:lpstr>Film Thickness for Fully Wetted Plate</vt:lpstr>
      <vt:lpstr>Modified Setup for Rivulet Flow</vt:lpstr>
      <vt:lpstr>Interfacial Area for Rivulet Flow</vt:lpstr>
      <vt:lpstr>Interfacial Area for Rivulet Flow</vt:lpstr>
      <vt:lpstr>Wetted/Interfacial Areas for Rivulet Flow</vt:lpstr>
      <vt:lpstr>Re-normalized Interfacial Areas for Rivulet Flow</vt:lpstr>
      <vt:lpstr>Interfacial Area for Rivulet Flow</vt:lpstr>
      <vt:lpstr>Interfacial Area for Rivulet Flow</vt:lpstr>
      <vt:lpstr>Summary &amp; Conclusions</vt:lpstr>
      <vt:lpstr>Disclaimer of Liability/Endorsement</vt:lpstr>
      <vt:lpstr>Extra Slides</vt:lpstr>
      <vt:lpstr>Slide 23</vt:lpstr>
      <vt:lpstr>Slide 24</vt:lpstr>
      <vt:lpstr>Slide 25</vt:lpstr>
      <vt:lpstr>Slide 26</vt:lpstr>
      <vt:lpstr>Wetted area with contact angle</vt:lpstr>
    </vt:vector>
  </TitlesOfParts>
  <Company>NETL 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Janine E. Carney</dc:creator>
  <cp:lastModifiedBy>Carney</cp:lastModifiedBy>
  <cp:revision>139</cp:revision>
  <cp:lastPrinted>2014-07-30T19:16:55Z</cp:lastPrinted>
  <dcterms:created xsi:type="dcterms:W3CDTF">2014-07-21T17:24:39Z</dcterms:created>
  <dcterms:modified xsi:type="dcterms:W3CDTF">2014-08-05T20:07:31Z</dcterms:modified>
</cp:coreProperties>
</file>