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86" r:id="rId4"/>
    <p:sldId id="315" r:id="rId5"/>
    <p:sldId id="307" r:id="rId6"/>
    <p:sldId id="308" r:id="rId7"/>
    <p:sldId id="314" r:id="rId8"/>
    <p:sldId id="301" r:id="rId9"/>
    <p:sldId id="309" r:id="rId10"/>
    <p:sldId id="316" r:id="rId11"/>
    <p:sldId id="311" r:id="rId12"/>
    <p:sldId id="282" r:id="rId13"/>
    <p:sldId id="297" r:id="rId14"/>
    <p:sldId id="312" r:id="rId15"/>
    <p:sldId id="313" r:id="rId16"/>
    <p:sldId id="283" r:id="rId17"/>
    <p:sldId id="292" r:id="rId18"/>
    <p:sldId id="293" r:id="rId19"/>
    <p:sldId id="296" r:id="rId20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orient="horz" pos="1584">
          <p15:clr>
            <a:srgbClr val="A4A3A4"/>
          </p15:clr>
        </p15:guide>
        <p15:guide id="4" pos="1392">
          <p15:clr>
            <a:srgbClr val="A4A3A4"/>
          </p15:clr>
        </p15:guide>
        <p15:guide id="5" pos="5472">
          <p15:clr>
            <a:srgbClr val="A4A3A4"/>
          </p15:clr>
        </p15:guide>
        <p15:guide id="6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0066"/>
    <a:srgbClr val="FFFFCC"/>
    <a:srgbClr val="3333FF"/>
    <a:srgbClr val="CCE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6750" autoAdjust="0"/>
  </p:normalViewPr>
  <p:slideViewPr>
    <p:cSldViewPr>
      <p:cViewPr>
        <p:scale>
          <a:sx n="80" d="100"/>
          <a:sy n="80" d="100"/>
        </p:scale>
        <p:origin x="474" y="-90"/>
      </p:cViewPr>
      <p:guideLst>
        <p:guide orient="horz" pos="3408"/>
        <p:guide orient="horz" pos="4176"/>
        <p:guide orient="horz" pos="1584"/>
        <p:guide pos="1392"/>
        <p:guide pos="5472"/>
        <p:guide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096" y="-84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dison\Dropbox\research\PhDResearch\July2014\flowdistimpact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dison\Dropbox\research\PhDResearch\July2014\flowdistimpact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dison\Dropbox\research\PhDResearch\July2014\flowdistimpact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dison\Dropbox\research\PhDResearch\July2014\flowdistimpact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dison\AppData\Roaming\Microsoft\Excel\analysis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dison\AppData\Roaming\Microsoft\Excel\analysis%20(version%201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dison\AppData\Roaming\Microsoft\Excel\analysis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Methane</a:t>
            </a:r>
          </a:p>
        </c:rich>
      </c:tx>
      <c:layout>
        <c:manualLayout>
          <c:xMode val="edge"/>
          <c:yMode val="edge"/>
          <c:x val="0.547467551299159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649642444463918"/>
          <c:y val="0.11008755390257523"/>
          <c:w val="0.49433234596004721"/>
          <c:h val="0.633095101702429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x=1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Sheet1!$B$3:$B$13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Sheet1!$AA$3:$AA$13</c:f>
              <c:numCache>
                <c:formatCode>General</c:formatCode>
                <c:ptCount val="11"/>
                <c:pt idx="0">
                  <c:v>3.745217E-2</c:v>
                </c:pt>
                <c:pt idx="1">
                  <c:v>3.8152320000000003E-2</c:v>
                </c:pt>
                <c:pt idx="2">
                  <c:v>3.8784689999999997E-2</c:v>
                </c:pt>
                <c:pt idx="3">
                  <c:v>3.934344E-2</c:v>
                </c:pt>
                <c:pt idx="4">
                  <c:v>3.9591340000000003E-2</c:v>
                </c:pt>
                <c:pt idx="5">
                  <c:v>3.9281789999999997E-2</c:v>
                </c:pt>
                <c:pt idx="6">
                  <c:v>3.832224E-2</c:v>
                </c:pt>
                <c:pt idx="7">
                  <c:v>3.6823540000000002E-2</c:v>
                </c:pt>
                <c:pt idx="8">
                  <c:v>3.5076969999999999E-2</c:v>
                </c:pt>
                <c:pt idx="9">
                  <c:v>3.3361580000000002E-2</c:v>
                </c:pt>
                <c:pt idx="10">
                  <c:v>3.1789119999999997E-2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x=.75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Sheet1!$B$16:$B$26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Sheet1!$AA$16:$AA$26</c:f>
              <c:numCache>
                <c:formatCode>General</c:formatCode>
                <c:ptCount val="11"/>
                <c:pt idx="0">
                  <c:v>3.7469879999999997E-2</c:v>
                </c:pt>
                <c:pt idx="1">
                  <c:v>3.8108410000000002E-2</c:v>
                </c:pt>
                <c:pt idx="2">
                  <c:v>3.8673569999999997E-2</c:v>
                </c:pt>
                <c:pt idx="3">
                  <c:v>3.9155219999999998E-2</c:v>
                </c:pt>
                <c:pt idx="4">
                  <c:v>3.935864E-2</c:v>
                </c:pt>
                <c:pt idx="5">
                  <c:v>3.906809E-2</c:v>
                </c:pt>
                <c:pt idx="6">
                  <c:v>3.8197469999999997E-2</c:v>
                </c:pt>
                <c:pt idx="7">
                  <c:v>3.6846379999999998E-2</c:v>
                </c:pt>
                <c:pt idx="8">
                  <c:v>3.526398E-2</c:v>
                </c:pt>
                <c:pt idx="9">
                  <c:v>3.3679210000000001E-2</c:v>
                </c:pt>
                <c:pt idx="10">
                  <c:v>3.2174809999999998E-2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Sheet1!$A$28</c:f>
              <c:strCache>
                <c:ptCount val="1"/>
                <c:pt idx="0">
                  <c:v>x=.5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Sheet1!$B$29:$B$39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Sheet1!$AA$29:$AA$39</c:f>
              <c:numCache>
                <c:formatCode>General</c:formatCode>
                <c:ptCount val="11"/>
                <c:pt idx="0">
                  <c:v>3.7144719999999999E-2</c:v>
                </c:pt>
                <c:pt idx="1">
                  <c:v>3.7697179999999997E-2</c:v>
                </c:pt>
                <c:pt idx="2">
                  <c:v>3.8170599999999999E-2</c:v>
                </c:pt>
                <c:pt idx="3">
                  <c:v>3.8569480000000003E-2</c:v>
                </c:pt>
                <c:pt idx="4">
                  <c:v>3.8729220000000002E-2</c:v>
                </c:pt>
                <c:pt idx="5">
                  <c:v>3.8483709999999997E-2</c:v>
                </c:pt>
                <c:pt idx="6">
                  <c:v>3.7755759999999999E-2</c:v>
                </c:pt>
                <c:pt idx="7">
                  <c:v>3.6614609999999999E-2</c:v>
                </c:pt>
                <c:pt idx="8">
                  <c:v>3.5244709999999999E-2</c:v>
                </c:pt>
                <c:pt idx="9">
                  <c:v>3.3821410000000003E-2</c:v>
                </c:pt>
                <c:pt idx="10">
                  <c:v>3.2405410000000003E-2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Sheet1!$A$41</c:f>
              <c:strCache>
                <c:ptCount val="1"/>
                <c:pt idx="0">
                  <c:v>x=.25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Sheet1!$B$42:$B$52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Sheet1!$AA$42:$AA$52</c:f>
              <c:numCache>
                <c:formatCode>General</c:formatCode>
                <c:ptCount val="11"/>
                <c:pt idx="0">
                  <c:v>3.6317149999999999E-2</c:v>
                </c:pt>
                <c:pt idx="1">
                  <c:v>3.6733330000000002E-2</c:v>
                </c:pt>
                <c:pt idx="2">
                  <c:v>3.71036E-2</c:v>
                </c:pt>
                <c:pt idx="3">
                  <c:v>3.7444190000000002E-2</c:v>
                </c:pt>
                <c:pt idx="4">
                  <c:v>3.7620140000000003E-2</c:v>
                </c:pt>
                <c:pt idx="5">
                  <c:v>3.749355E-2</c:v>
                </c:pt>
                <c:pt idx="6">
                  <c:v>3.6995180000000003E-2</c:v>
                </c:pt>
                <c:pt idx="7">
                  <c:v>3.6143920000000003E-2</c:v>
                </c:pt>
                <c:pt idx="8">
                  <c:v>3.5042919999999998E-2</c:v>
                </c:pt>
                <c:pt idx="9">
                  <c:v>3.3807719999999999E-2</c:v>
                </c:pt>
                <c:pt idx="10">
                  <c:v>3.2479880000000003E-2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Sheet1!$A$54</c:f>
              <c:strCache>
                <c:ptCount val="1"/>
                <c:pt idx="0">
                  <c:v>x=0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Sheet1!$B$55:$B$65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Sheet1!$AA$55:$AA$65</c:f>
              <c:numCache>
                <c:formatCode>General</c:formatCode>
                <c:ptCount val="11"/>
                <c:pt idx="0">
                  <c:v>3.422244E-2</c:v>
                </c:pt>
                <c:pt idx="1">
                  <c:v>3.4467449999999997E-2</c:v>
                </c:pt>
                <c:pt idx="2">
                  <c:v>3.4766159999999997E-2</c:v>
                </c:pt>
                <c:pt idx="3">
                  <c:v>3.5170710000000001E-2</c:v>
                </c:pt>
                <c:pt idx="4">
                  <c:v>3.5539439999999999E-2</c:v>
                </c:pt>
                <c:pt idx="5">
                  <c:v>3.571825E-2</c:v>
                </c:pt>
                <c:pt idx="6">
                  <c:v>3.5611980000000001E-2</c:v>
                </c:pt>
                <c:pt idx="7">
                  <c:v>3.5128489999999998E-2</c:v>
                </c:pt>
                <c:pt idx="8">
                  <c:v>3.4308699999999998E-2</c:v>
                </c:pt>
                <c:pt idx="9">
                  <c:v>3.3260350000000001E-2</c:v>
                </c:pt>
                <c:pt idx="10">
                  <c:v>3.5196280000000003E-2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experimental!$O$21</c:f>
              <c:strCache>
                <c:ptCount val="1"/>
                <c:pt idx="0">
                  <c:v>van Paasen &amp; Kiel (Beech)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experimental!$P$28:$R$28</c:f>
              <c:numCache>
                <c:formatCode>General</c:formatCode>
                <c:ptCount val="3"/>
                <c:pt idx="0">
                  <c:v>1079</c:v>
                </c:pt>
                <c:pt idx="1">
                  <c:v>1103</c:v>
                </c:pt>
                <c:pt idx="2">
                  <c:v>1175</c:v>
                </c:pt>
              </c:numCache>
            </c:numRef>
          </c:xVal>
          <c:yVal>
            <c:numRef>
              <c:f>experimental!$Y$34:$AA$34</c:f>
              <c:numCache>
                <c:formatCode>0.0%</c:formatCode>
                <c:ptCount val="3"/>
                <c:pt idx="0">
                  <c:v>4.2199999999999994E-2</c:v>
                </c:pt>
                <c:pt idx="1">
                  <c:v>4.2249999999999996E-2</c:v>
                </c:pt>
                <c:pt idx="2">
                  <c:v>4.0065999999999997E-2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experimental!$S$21</c:f>
              <c:strCache>
                <c:ptCount val="1"/>
                <c:pt idx="0">
                  <c:v>van Paasen &amp; Kiel (Willow)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experimental!$S$28:$W$28</c:f>
              <c:numCache>
                <c:formatCode>General</c:formatCode>
                <c:ptCount val="5"/>
                <c:pt idx="0">
                  <c:v>1005</c:v>
                </c:pt>
                <c:pt idx="1">
                  <c:v>1031</c:v>
                </c:pt>
                <c:pt idx="2">
                  <c:v>1074</c:v>
                </c:pt>
                <c:pt idx="3">
                  <c:v>1126</c:v>
                </c:pt>
                <c:pt idx="4">
                  <c:v>1172</c:v>
                </c:pt>
              </c:numCache>
            </c:numRef>
          </c:xVal>
          <c:yVal>
            <c:numRef>
              <c:f>experimental!$AB$34:$AF$34</c:f>
              <c:numCache>
                <c:formatCode>0.0%</c:formatCode>
                <c:ptCount val="5"/>
                <c:pt idx="0">
                  <c:v>3.567E-2</c:v>
                </c:pt>
                <c:pt idx="1">
                  <c:v>4.1759999999999992E-2</c:v>
                </c:pt>
                <c:pt idx="2">
                  <c:v>4.8059999999999999E-2</c:v>
                </c:pt>
                <c:pt idx="3">
                  <c:v>4.3120000000000006E-2</c:v>
                </c:pt>
                <c:pt idx="4">
                  <c:v>4.6799999999999994E-2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experimental!$R$85</c:f>
              <c:strCache>
                <c:ptCount val="1"/>
                <c:pt idx="0">
                  <c:v>Narvaez (1996)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experimental!$X$88:$X$95</c:f>
              <c:numCache>
                <c:formatCode>General</c:formatCode>
                <c:ptCount val="8"/>
                <c:pt idx="0">
                  <c:v>973</c:v>
                </c:pt>
                <c:pt idx="1">
                  <c:v>1023.319133</c:v>
                </c:pt>
                <c:pt idx="2">
                  <c:v>1063.1160150000001</c:v>
                </c:pt>
                <c:pt idx="3">
                  <c:v>1063.2381759999998</c:v>
                </c:pt>
                <c:pt idx="4">
                  <c:v>1063.3534610000002</c:v>
                </c:pt>
                <c:pt idx="5">
                  <c:v>1083.281702</c:v>
                </c:pt>
                <c:pt idx="6">
                  <c:v>1083.1136940000001</c:v>
                </c:pt>
                <c:pt idx="7">
                  <c:v>1093.6323640000001</c:v>
                </c:pt>
              </c:numCache>
            </c:numRef>
          </c:xVal>
          <c:yVal>
            <c:numRef>
              <c:f>experimental!$W$97:$W$104</c:f>
              <c:numCache>
                <c:formatCode>General</c:formatCode>
                <c:ptCount val="8"/>
                <c:pt idx="0">
                  <c:v>3.9875349999999997E-2</c:v>
                </c:pt>
                <c:pt idx="1">
                  <c:v>3.9238140000000005E-2</c:v>
                </c:pt>
                <c:pt idx="2">
                  <c:v>3.7472270000000002E-2</c:v>
                </c:pt>
                <c:pt idx="3">
                  <c:v>3.4523329999999998E-2</c:v>
                </c:pt>
                <c:pt idx="4">
                  <c:v>3.0311319999999999E-2</c:v>
                </c:pt>
                <c:pt idx="5">
                  <c:v>3.4901729999999999E-2</c:v>
                </c:pt>
                <c:pt idx="6">
                  <c:v>2.9430130000000002E-2</c:v>
                </c:pt>
                <c:pt idx="7">
                  <c:v>3.2034119999999999E-2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11520"/>
        <c:axId val="213606424"/>
      </c:scatterChart>
      <c:valAx>
        <c:axId val="213611520"/>
        <c:scaling>
          <c:orientation val="minMax"/>
          <c:max val="1273"/>
          <c:min val="97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06424"/>
        <c:crosses val="autoZero"/>
        <c:crossBetween val="midCat"/>
        <c:majorUnit val="100"/>
      </c:valAx>
      <c:valAx>
        <c:axId val="213606424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1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</a:t>
            </a:r>
          </a:p>
        </c:rich>
      </c:tx>
      <c:layout>
        <c:manualLayout>
          <c:xMode val="edge"/>
          <c:yMode val="edge"/>
          <c:x val="0.482218143983298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68017230277027"/>
          <c:y val="9.9485345221418484E-2"/>
          <c:w val="0.78197082308125077"/>
          <c:h val="0.7234413668122365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x=1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Sheet1!$B$3:$B$13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Sheet1!$W$3:$W$13</c:f>
              <c:numCache>
                <c:formatCode>General</c:formatCode>
                <c:ptCount val="11"/>
                <c:pt idx="0">
                  <c:v>0.20395179999999999</c:v>
                </c:pt>
                <c:pt idx="1">
                  <c:v>0.20135990000000001</c:v>
                </c:pt>
                <c:pt idx="2">
                  <c:v>0.1990104</c:v>
                </c:pt>
                <c:pt idx="3">
                  <c:v>0.19705639999999999</c:v>
                </c:pt>
                <c:pt idx="4">
                  <c:v>0.1955191</c:v>
                </c:pt>
                <c:pt idx="5">
                  <c:v>0.19439819999999999</c:v>
                </c:pt>
                <c:pt idx="6">
                  <c:v>0.1933038</c:v>
                </c:pt>
                <c:pt idx="7">
                  <c:v>0.1915915</c:v>
                </c:pt>
                <c:pt idx="8">
                  <c:v>0.18892590000000001</c:v>
                </c:pt>
                <c:pt idx="9">
                  <c:v>0.1856093</c:v>
                </c:pt>
                <c:pt idx="10">
                  <c:v>0.1824682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x=.75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Sheet1!$B$16:$B$26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Sheet1!$W$16:$W$26</c:f>
              <c:numCache>
                <c:formatCode>General</c:formatCode>
                <c:ptCount val="11"/>
                <c:pt idx="0">
                  <c:v>0.20480129999999999</c:v>
                </c:pt>
                <c:pt idx="1">
                  <c:v>0.2024773</c:v>
                </c:pt>
                <c:pt idx="2">
                  <c:v>0.2002863</c:v>
                </c:pt>
                <c:pt idx="3">
                  <c:v>0.1983279</c:v>
                </c:pt>
                <c:pt idx="4">
                  <c:v>0.1966396</c:v>
                </c:pt>
                <c:pt idx="5">
                  <c:v>0.1951185</c:v>
                </c:pt>
                <c:pt idx="6">
                  <c:v>0.19336210000000001</c:v>
                </c:pt>
                <c:pt idx="7">
                  <c:v>0.19087109999999999</c:v>
                </c:pt>
                <c:pt idx="8">
                  <c:v>0.18755069999999999</c:v>
                </c:pt>
                <c:pt idx="9">
                  <c:v>0.18392049999999999</c:v>
                </c:pt>
                <c:pt idx="10">
                  <c:v>0.18090310000000001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Sheet1!$A$28</c:f>
              <c:strCache>
                <c:ptCount val="1"/>
                <c:pt idx="0">
                  <c:v>x=.5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Sheet1!$B$29:$B$39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Sheet1!$W$29:$W$39</c:f>
              <c:numCache>
                <c:formatCode>General</c:formatCode>
                <c:ptCount val="11"/>
                <c:pt idx="0">
                  <c:v>0.20636940000000001</c:v>
                </c:pt>
                <c:pt idx="1">
                  <c:v>0.2044087</c:v>
                </c:pt>
                <c:pt idx="2">
                  <c:v>0.20261399999999999</c:v>
                </c:pt>
                <c:pt idx="3">
                  <c:v>0.2009416</c:v>
                </c:pt>
                <c:pt idx="4">
                  <c:v>0.19937650000000001</c:v>
                </c:pt>
                <c:pt idx="5">
                  <c:v>0.19778180000000001</c:v>
                </c:pt>
                <c:pt idx="6">
                  <c:v>0.19573170000000001</c:v>
                </c:pt>
                <c:pt idx="7">
                  <c:v>0.19280610000000001</c:v>
                </c:pt>
                <c:pt idx="8">
                  <c:v>0.18902140000000001</c:v>
                </c:pt>
                <c:pt idx="9">
                  <c:v>0.1849645</c:v>
                </c:pt>
                <c:pt idx="10">
                  <c:v>0.18158589999999999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Sheet1!$A$41</c:f>
              <c:strCache>
                <c:ptCount val="1"/>
                <c:pt idx="0">
                  <c:v>x=.25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Sheet1!$B$42:$B$52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Sheet1!$W$42:$W$52</c:f>
              <c:numCache>
                <c:formatCode>General</c:formatCode>
                <c:ptCount val="11"/>
                <c:pt idx="0">
                  <c:v>0.20889170000000001</c:v>
                </c:pt>
                <c:pt idx="1">
                  <c:v>0.20725750000000001</c:v>
                </c:pt>
                <c:pt idx="2">
                  <c:v>0.20583850000000001</c:v>
                </c:pt>
                <c:pt idx="3">
                  <c:v>0.2044195</c:v>
                </c:pt>
                <c:pt idx="4">
                  <c:v>0.2028771</c:v>
                </c:pt>
                <c:pt idx="5">
                  <c:v>0.20109199999999999</c:v>
                </c:pt>
                <c:pt idx="6">
                  <c:v>0.19869049999999999</c:v>
                </c:pt>
                <c:pt idx="7">
                  <c:v>0.1953512</c:v>
                </c:pt>
                <c:pt idx="8">
                  <c:v>0.1911737</c:v>
                </c:pt>
                <c:pt idx="9">
                  <c:v>0.18675140000000001</c:v>
                </c:pt>
                <c:pt idx="10">
                  <c:v>0.18301190000000001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Sheet1!$A$54</c:f>
              <c:strCache>
                <c:ptCount val="1"/>
                <c:pt idx="0">
                  <c:v>x=0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Sheet1!$B$55:$B$65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Sheet1!$W$55:$W$65</c:f>
              <c:numCache>
                <c:formatCode>General</c:formatCode>
                <c:ptCount val="11"/>
                <c:pt idx="0">
                  <c:v>0.21413789999999999</c:v>
                </c:pt>
                <c:pt idx="1">
                  <c:v>0.21291209999999999</c:v>
                </c:pt>
                <c:pt idx="2">
                  <c:v>0.2118343</c:v>
                </c:pt>
                <c:pt idx="3">
                  <c:v>0.2105583</c:v>
                </c:pt>
                <c:pt idx="4">
                  <c:v>0.20885090000000001</c:v>
                </c:pt>
                <c:pt idx="5">
                  <c:v>0.20671210000000001</c:v>
                </c:pt>
                <c:pt idx="6">
                  <c:v>0.20392930000000001</c:v>
                </c:pt>
                <c:pt idx="7">
                  <c:v>0.20022470000000001</c:v>
                </c:pt>
                <c:pt idx="8">
                  <c:v>0.19563420000000001</c:v>
                </c:pt>
                <c:pt idx="9">
                  <c:v>0.1909836</c:v>
                </c:pt>
                <c:pt idx="10">
                  <c:v>0.18655659999999999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experimental!$O$21</c:f>
              <c:strCache>
                <c:ptCount val="1"/>
                <c:pt idx="0">
                  <c:v>van Paasen &amp; Kiel (Beech)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experimental!$P$28:$R$28</c:f>
              <c:numCache>
                <c:formatCode>General</c:formatCode>
                <c:ptCount val="3"/>
                <c:pt idx="0">
                  <c:v>1079</c:v>
                </c:pt>
                <c:pt idx="1">
                  <c:v>1103</c:v>
                </c:pt>
                <c:pt idx="2">
                  <c:v>1175</c:v>
                </c:pt>
              </c:numCache>
            </c:numRef>
          </c:xVal>
          <c:yVal>
            <c:numRef>
              <c:f>experimental!$Y$30:$AA$30</c:f>
              <c:numCache>
                <c:formatCode>0.0%</c:formatCode>
                <c:ptCount val="3"/>
                <c:pt idx="0">
                  <c:v>0.14094799999999999</c:v>
                </c:pt>
                <c:pt idx="1">
                  <c:v>0.14196</c:v>
                </c:pt>
                <c:pt idx="2">
                  <c:v>0.14632799999999999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experimental!$S$21</c:f>
              <c:strCache>
                <c:ptCount val="1"/>
                <c:pt idx="0">
                  <c:v>van Paasen &amp; Kiel (Willow)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experimental!$S$28:$W$28</c:f>
              <c:numCache>
                <c:formatCode>General</c:formatCode>
                <c:ptCount val="5"/>
                <c:pt idx="0">
                  <c:v>1005</c:v>
                </c:pt>
                <c:pt idx="1">
                  <c:v>1031</c:v>
                </c:pt>
                <c:pt idx="2">
                  <c:v>1074</c:v>
                </c:pt>
                <c:pt idx="3">
                  <c:v>1126</c:v>
                </c:pt>
                <c:pt idx="4">
                  <c:v>1172</c:v>
                </c:pt>
              </c:numCache>
            </c:numRef>
          </c:xVal>
          <c:yVal>
            <c:numRef>
              <c:f>experimental!$AB$30:$AE$30</c:f>
              <c:numCache>
                <c:formatCode>0.0%</c:formatCode>
                <c:ptCount val="4"/>
                <c:pt idx="0">
                  <c:v>0.13485</c:v>
                </c:pt>
                <c:pt idx="1">
                  <c:v>0.14268</c:v>
                </c:pt>
                <c:pt idx="2">
                  <c:v>0.16642999999999999</c:v>
                </c:pt>
                <c:pt idx="3">
                  <c:v>0.154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experimental!$N$85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experimental!$T$88:$T$94</c:f>
              <c:numCache>
                <c:formatCode>General</c:formatCode>
                <c:ptCount val="7"/>
                <c:pt idx="0">
                  <c:v>973.05544499999996</c:v>
                </c:pt>
                <c:pt idx="1">
                  <c:v>1063.0496330000001</c:v>
                </c:pt>
                <c:pt idx="2">
                  <c:v>1063.208472</c:v>
                </c:pt>
                <c:pt idx="3">
                  <c:v>1063.6299709999998</c:v>
                </c:pt>
                <c:pt idx="4">
                  <c:v>1083.4647049999999</c:v>
                </c:pt>
                <c:pt idx="5">
                  <c:v>1082.5201750000001</c:v>
                </c:pt>
                <c:pt idx="6">
                  <c:v>1092.699392</c:v>
                </c:pt>
              </c:numCache>
            </c:numRef>
          </c:xVal>
          <c:yVal>
            <c:numRef>
              <c:f>experimental!$S$96:$S$102</c:f>
              <c:numCache>
                <c:formatCode>General</c:formatCode>
                <c:ptCount val="7"/>
                <c:pt idx="0">
                  <c:v>0.12408422</c:v>
                </c:pt>
                <c:pt idx="1">
                  <c:v>0.15221082999999999</c:v>
                </c:pt>
                <c:pt idx="2">
                  <c:v>0.15599832</c:v>
                </c:pt>
                <c:pt idx="3">
                  <c:v>0.15725617</c:v>
                </c:pt>
                <c:pt idx="4">
                  <c:v>0.17005835000000002</c:v>
                </c:pt>
                <c:pt idx="5">
                  <c:v>0.17428083999999999</c:v>
                </c:pt>
                <c:pt idx="6">
                  <c:v>0.16531009000000002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12304"/>
        <c:axId val="213606816"/>
      </c:scatterChart>
      <c:valAx>
        <c:axId val="213612304"/>
        <c:scaling>
          <c:orientation val="minMax"/>
          <c:max val="1273"/>
          <c:min val="97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06816"/>
        <c:crosses val="autoZero"/>
        <c:crossBetween val="midCat"/>
        <c:majorUnit val="100"/>
      </c:valAx>
      <c:valAx>
        <c:axId val="213606816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2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Hydrogen</a:t>
            </a:r>
          </a:p>
        </c:rich>
      </c:tx>
      <c:layout>
        <c:manualLayout>
          <c:xMode val="edge"/>
          <c:yMode val="edge"/>
          <c:x val="0.1876832895888014"/>
          <c:y val="7.6395572666025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271391076115485E-2"/>
          <c:y val="0.18086343143711059"/>
          <c:w val="0.31981802274715654"/>
          <c:h val="0.55454859176333515"/>
        </c:manualLayout>
      </c:layout>
      <c:scatterChart>
        <c:scatterStyle val="lineMarker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x=1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Sheet1!$B$3:$B$13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Sheet1!$T$3:$T$13</c:f>
              <c:numCache>
                <c:formatCode>General</c:formatCode>
                <c:ptCount val="11"/>
                <c:pt idx="0">
                  <c:v>5.2918529999999998E-2</c:v>
                </c:pt>
                <c:pt idx="1">
                  <c:v>5.8480379999999998E-2</c:v>
                </c:pt>
                <c:pt idx="2">
                  <c:v>6.4440579999999997E-2</c:v>
                </c:pt>
                <c:pt idx="3">
                  <c:v>7.0621400000000001E-2</c:v>
                </c:pt>
                <c:pt idx="4">
                  <c:v>7.7234819999999996E-2</c:v>
                </c:pt>
                <c:pt idx="5">
                  <c:v>8.4698549999999997E-2</c:v>
                </c:pt>
                <c:pt idx="6">
                  <c:v>9.3249960000000007E-2</c:v>
                </c:pt>
                <c:pt idx="7">
                  <c:v>0.10273640000000001</c:v>
                </c:pt>
                <c:pt idx="8">
                  <c:v>0.11245620000000001</c:v>
                </c:pt>
                <c:pt idx="9">
                  <c:v>0.12146</c:v>
                </c:pt>
                <c:pt idx="10">
                  <c:v>0.12901190000000001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x=.75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Sheet1!$B$16:$B$26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Sheet1!$T$16:$T$26</c:f>
              <c:numCache>
                <c:formatCode>General</c:formatCode>
                <c:ptCount val="11"/>
                <c:pt idx="0">
                  <c:v>5.1401309999999999E-2</c:v>
                </c:pt>
                <c:pt idx="1">
                  <c:v>5.6748140000000002E-2</c:v>
                </c:pt>
                <c:pt idx="2">
                  <c:v>6.2646439999999998E-2</c:v>
                </c:pt>
                <c:pt idx="3">
                  <c:v>6.9017809999999999E-2</c:v>
                </c:pt>
                <c:pt idx="4">
                  <c:v>7.6097600000000001E-2</c:v>
                </c:pt>
                <c:pt idx="5">
                  <c:v>8.4203340000000002E-2</c:v>
                </c:pt>
                <c:pt idx="6">
                  <c:v>9.3416150000000003E-2</c:v>
                </c:pt>
                <c:pt idx="7">
                  <c:v>0.10344009999999999</c:v>
                </c:pt>
                <c:pt idx="8">
                  <c:v>0.1134981</c:v>
                </c:pt>
                <c:pt idx="9">
                  <c:v>0.122626</c:v>
                </c:pt>
                <c:pt idx="10">
                  <c:v>0.13009999999999999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Sheet1!$A$28</c:f>
              <c:strCache>
                <c:ptCount val="1"/>
                <c:pt idx="0">
                  <c:v>x=.5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Sheet1!$B$29:$B$39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Sheet1!$T$29:$T$39</c:f>
              <c:numCache>
                <c:formatCode>General</c:formatCode>
                <c:ptCount val="11"/>
                <c:pt idx="0">
                  <c:v>4.920969E-2</c:v>
                </c:pt>
                <c:pt idx="1">
                  <c:v>5.4264260000000002E-2</c:v>
                </c:pt>
                <c:pt idx="2">
                  <c:v>5.9993879999999999E-2</c:v>
                </c:pt>
                <c:pt idx="3">
                  <c:v>6.6354410000000003E-2</c:v>
                </c:pt>
                <c:pt idx="4">
                  <c:v>7.3579439999999996E-2</c:v>
                </c:pt>
                <c:pt idx="5">
                  <c:v>8.1896200000000002E-2</c:v>
                </c:pt>
                <c:pt idx="6">
                  <c:v>9.1296589999999997E-2</c:v>
                </c:pt>
                <c:pt idx="7">
                  <c:v>0.1014496</c:v>
                </c:pt>
                <c:pt idx="8">
                  <c:v>0.1116645</c:v>
                </c:pt>
                <c:pt idx="9">
                  <c:v>0.1210962</c:v>
                </c:pt>
                <c:pt idx="10">
                  <c:v>0.12903239999999999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Sheet1!$A$41</c:f>
              <c:strCache>
                <c:ptCount val="1"/>
                <c:pt idx="0">
                  <c:v>x=.25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Sheet1!$B$42:$B$52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Sheet1!$R$42:$R$52</c:f>
              <c:numCache>
                <c:formatCode>General</c:formatCode>
                <c:ptCount val="11"/>
                <c:pt idx="0">
                  <c:v>0.40337640000000002</c:v>
                </c:pt>
                <c:pt idx="1">
                  <c:v>0.4018737</c:v>
                </c:pt>
                <c:pt idx="2">
                  <c:v>0.40022849999999999</c:v>
                </c:pt>
                <c:pt idx="3">
                  <c:v>0.3986015</c:v>
                </c:pt>
                <c:pt idx="4">
                  <c:v>0.39687729999999999</c:v>
                </c:pt>
                <c:pt idx="5">
                  <c:v>0.39502559999999998</c:v>
                </c:pt>
                <c:pt idx="6">
                  <c:v>0.39314779999999999</c:v>
                </c:pt>
                <c:pt idx="7">
                  <c:v>0.39137280000000002</c:v>
                </c:pt>
                <c:pt idx="8">
                  <c:v>0.38978659999999998</c:v>
                </c:pt>
                <c:pt idx="9">
                  <c:v>0.38840849999999999</c:v>
                </c:pt>
                <c:pt idx="10">
                  <c:v>0.38720139999999997</c:v>
                </c:pt>
              </c:numCache>
            </c:numRef>
          </c:yVal>
          <c:smooth val="0"/>
        </c:ser>
        <c:ser>
          <c:idx val="0"/>
          <c:order val="4"/>
          <c:tx>
            <c:strRef>
              <c:f>Sheet1!$A$54</c:f>
              <c:strCache>
                <c:ptCount val="1"/>
                <c:pt idx="0">
                  <c:v>x=0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Sheet1!$B$55:$B$65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Sheet1!$T$55:$T$65</c:f>
              <c:numCache>
                <c:formatCode>General</c:formatCode>
                <c:ptCount val="11"/>
                <c:pt idx="0">
                  <c:v>4.3849810000000003E-2</c:v>
                </c:pt>
                <c:pt idx="1">
                  <c:v>4.8290449999999999E-2</c:v>
                </c:pt>
                <c:pt idx="2">
                  <c:v>5.3701800000000001E-2</c:v>
                </c:pt>
                <c:pt idx="3">
                  <c:v>5.9922719999999999E-2</c:v>
                </c:pt>
                <c:pt idx="4">
                  <c:v>6.707217E-2</c:v>
                </c:pt>
                <c:pt idx="5">
                  <c:v>7.5272859999999997E-2</c:v>
                </c:pt>
                <c:pt idx="6">
                  <c:v>8.4472409999999998E-2</c:v>
                </c:pt>
                <c:pt idx="7">
                  <c:v>9.4581460000000006E-2</c:v>
                </c:pt>
                <c:pt idx="8">
                  <c:v>0.1052246</c:v>
                </c:pt>
                <c:pt idx="9">
                  <c:v>0.1155351</c:v>
                </c:pt>
                <c:pt idx="10">
                  <c:v>0.1258262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experimental!$O$21</c:f>
              <c:strCache>
                <c:ptCount val="1"/>
                <c:pt idx="0">
                  <c:v>van Paasen &amp; Kiel (Beech)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experimental!$P$28:$R$28</c:f>
              <c:numCache>
                <c:formatCode>General</c:formatCode>
                <c:ptCount val="3"/>
                <c:pt idx="0">
                  <c:v>1079</c:v>
                </c:pt>
                <c:pt idx="1">
                  <c:v>1103</c:v>
                </c:pt>
                <c:pt idx="2">
                  <c:v>1175</c:v>
                </c:pt>
              </c:numCache>
            </c:numRef>
          </c:xVal>
          <c:yVal>
            <c:numRef>
              <c:f>experimental!$Y$31:$AA$31</c:f>
              <c:numCache>
                <c:formatCode>0.0%</c:formatCode>
                <c:ptCount val="3"/>
                <c:pt idx="0">
                  <c:v>7.1740000000000012E-2</c:v>
                </c:pt>
                <c:pt idx="1">
                  <c:v>7.0980000000000001E-2</c:v>
                </c:pt>
                <c:pt idx="2">
                  <c:v>9.7551999999999986E-2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experimental!$S$21</c:f>
              <c:strCache>
                <c:ptCount val="1"/>
                <c:pt idx="0">
                  <c:v>van Paasen &amp; Kiel (Willow)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experimental!$S$28:$W$28</c:f>
              <c:numCache>
                <c:formatCode>General</c:formatCode>
                <c:ptCount val="5"/>
                <c:pt idx="0">
                  <c:v>1005</c:v>
                </c:pt>
                <c:pt idx="1">
                  <c:v>1031</c:v>
                </c:pt>
                <c:pt idx="2">
                  <c:v>1074</c:v>
                </c:pt>
                <c:pt idx="3">
                  <c:v>1126</c:v>
                </c:pt>
                <c:pt idx="4">
                  <c:v>1172</c:v>
                </c:pt>
              </c:numCache>
            </c:numRef>
          </c:xVal>
          <c:yVal>
            <c:numRef>
              <c:f>experimental!$AB$31:$AF$31</c:f>
              <c:numCache>
                <c:formatCode>0.0%</c:formatCode>
                <c:ptCount val="5"/>
                <c:pt idx="0">
                  <c:v>4.6980000000000001E-2</c:v>
                </c:pt>
                <c:pt idx="1">
                  <c:v>6.2639999999999987E-2</c:v>
                </c:pt>
                <c:pt idx="2">
                  <c:v>8.1879999999999994E-2</c:v>
                </c:pt>
                <c:pt idx="3">
                  <c:v>6.5120000000000011E-2</c:v>
                </c:pt>
                <c:pt idx="4">
                  <c:v>9.6299999999999997E-2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experimental!$R$85</c:f>
              <c:strCache>
                <c:ptCount val="1"/>
                <c:pt idx="0">
                  <c:v>Narvaez (1996)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experimental!$E$88:$E$95</c:f>
              <c:numCache>
                <c:formatCode>General</c:formatCode>
                <c:ptCount val="8"/>
                <c:pt idx="0">
                  <c:v>972.86103300000002</c:v>
                </c:pt>
                <c:pt idx="1">
                  <c:v>1023.189921</c:v>
                </c:pt>
                <c:pt idx="2">
                  <c:v>1062.9883009999999</c:v>
                </c:pt>
                <c:pt idx="3">
                  <c:v>1063.1640480000001</c:v>
                </c:pt>
                <c:pt idx="4">
                  <c:v>1063.1883</c:v>
                </c:pt>
                <c:pt idx="5">
                  <c:v>1082.90067</c:v>
                </c:pt>
                <c:pt idx="6">
                  <c:v>1082.775633</c:v>
                </c:pt>
                <c:pt idx="7">
                  <c:v>1092.8416050000001</c:v>
                </c:pt>
              </c:numCache>
            </c:numRef>
          </c:xVal>
          <c:yVal>
            <c:numRef>
              <c:f>experimental!$F$88:$F$95</c:f>
              <c:numCache>
                <c:formatCode>General</c:formatCode>
                <c:ptCount val="8"/>
                <c:pt idx="0">
                  <c:v>4.4958289999999998E-2</c:v>
                </c:pt>
                <c:pt idx="1">
                  <c:v>7.443582E-2</c:v>
                </c:pt>
                <c:pt idx="2">
                  <c:v>7.7688980000000005E-2</c:v>
                </c:pt>
                <c:pt idx="3">
                  <c:v>8.4877450000000007E-2</c:v>
                </c:pt>
                <c:pt idx="4">
                  <c:v>8.9979519999999993E-2</c:v>
                </c:pt>
                <c:pt idx="5">
                  <c:v>9.6979930000000006E-2</c:v>
                </c:pt>
                <c:pt idx="6">
                  <c:v>0.10045940999999999</c:v>
                </c:pt>
                <c:pt idx="7">
                  <c:v>0.10341728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811272"/>
        <c:axId val="191811664"/>
      </c:scatterChart>
      <c:valAx>
        <c:axId val="191811272"/>
        <c:scaling>
          <c:orientation val="minMax"/>
          <c:max val="1273"/>
          <c:min val="97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11664"/>
        <c:crosses val="autoZero"/>
        <c:crossBetween val="midCat"/>
        <c:majorUnit val="100"/>
      </c:valAx>
      <c:valAx>
        <c:axId val="191811664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11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742607174103237E-2"/>
          <c:y val="0.85493072792665015"/>
          <c:w val="0.97451478565179339"/>
          <c:h val="0.11658793880755787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Tar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565412121649934"/>
          <c:y val="0.15887520200157737"/>
          <c:w val="0.64255179111785343"/>
          <c:h val="0.68167794244633628"/>
        </c:manualLayout>
      </c:layout>
      <c:scatterChart>
        <c:scatterStyle val="lineMarker"/>
        <c:varyColors val="0"/>
        <c:ser>
          <c:idx val="0"/>
          <c:order val="5"/>
          <c:tx>
            <c:strRef>
              <c:f>Sheet4!$BJ$3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Sheet4!$BH$3:$BH$13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Sheet4!$BI$3:$BI$13</c:f>
              <c:numCache>
                <c:formatCode>0.00E+00</c:formatCode>
                <c:ptCount val="11"/>
                <c:pt idx="0">
                  <c:v>13940.227436025432</c:v>
                </c:pt>
                <c:pt idx="1">
                  <c:v>10997.34054201387</c:v>
                </c:pt>
                <c:pt idx="2">
                  <c:v>8455.1621942933543</c:v>
                </c:pt>
                <c:pt idx="3">
                  <c:v>6856.2977952731044</c:v>
                </c:pt>
                <c:pt idx="4">
                  <c:v>5476.8851299475173</c:v>
                </c:pt>
                <c:pt idx="5">
                  <c:v>4275.3754468386587</c:v>
                </c:pt>
                <c:pt idx="6">
                  <c:v>3421.3266979322057</c:v>
                </c:pt>
                <c:pt idx="7">
                  <c:v>2934.6288240609306</c:v>
                </c:pt>
                <c:pt idx="8">
                  <c:v>2776.0108766422204</c:v>
                </c:pt>
                <c:pt idx="9">
                  <c:v>2886.8527798500836</c:v>
                </c:pt>
                <c:pt idx="10">
                  <c:v>3212.8884135812418</c:v>
                </c:pt>
              </c:numCache>
            </c:numRef>
          </c:yVal>
          <c:smooth val="0"/>
        </c:ser>
        <c:ser>
          <c:idx val="1"/>
          <c:order val="6"/>
          <c:tx>
            <c:strRef>
              <c:f>Sheet4!$BJ$16</c:f>
              <c:strCache>
                <c:ptCount val="1"/>
                <c:pt idx="0">
                  <c:v>0.75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Sheet4!$BH$16:$BH$26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Sheet4!$BI$16:$BI$26</c:f>
              <c:numCache>
                <c:formatCode>0.00E+00</c:formatCode>
                <c:ptCount val="11"/>
                <c:pt idx="0">
                  <c:v>13979.966124457707</c:v>
                </c:pt>
                <c:pt idx="1">
                  <c:v>11096.751960940233</c:v>
                </c:pt>
                <c:pt idx="2">
                  <c:v>8715.1966493428044</c:v>
                </c:pt>
                <c:pt idx="3">
                  <c:v>7173.2756784596986</c:v>
                </c:pt>
                <c:pt idx="4">
                  <c:v>5791.7135648899093</c:v>
                </c:pt>
                <c:pt idx="5">
                  <c:v>4572.775962764872</c:v>
                </c:pt>
                <c:pt idx="6">
                  <c:v>3700.7063843855735</c:v>
                </c:pt>
                <c:pt idx="7">
                  <c:v>3195.8326353023058</c:v>
                </c:pt>
                <c:pt idx="8">
                  <c:v>3014.0081027402325</c:v>
                </c:pt>
                <c:pt idx="9">
                  <c:v>3093.3774919583734</c:v>
                </c:pt>
                <c:pt idx="10">
                  <c:v>3377.5714463795739</c:v>
                </c:pt>
              </c:numCache>
            </c:numRef>
          </c:yVal>
          <c:smooth val="0"/>
        </c:ser>
        <c:ser>
          <c:idx val="2"/>
          <c:order val="7"/>
          <c:tx>
            <c:strRef>
              <c:f>Sheet4!$BJ$29</c:f>
              <c:strCache>
                <c:ptCount val="1"/>
                <c:pt idx="0">
                  <c:v>0.5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Sheet4!$BH$29:$BH$39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Sheet4!$BI$29:$BI$39</c:f>
              <c:numCache>
                <c:formatCode>0.00E+00</c:formatCode>
                <c:ptCount val="11"/>
                <c:pt idx="0">
                  <c:v>14425.985512541294</c:v>
                </c:pt>
                <c:pt idx="1">
                  <c:v>11542.240123974729</c:v>
                </c:pt>
                <c:pt idx="2">
                  <c:v>9235.9542456829004</c:v>
                </c:pt>
                <c:pt idx="3">
                  <c:v>7748.8655606174389</c:v>
                </c:pt>
                <c:pt idx="4">
                  <c:v>6345.0728152727688</c:v>
                </c:pt>
                <c:pt idx="5">
                  <c:v>5062.2316262086715</c:v>
                </c:pt>
                <c:pt idx="6">
                  <c:v>4112.7152864344653</c:v>
                </c:pt>
                <c:pt idx="7">
                  <c:v>3531.1891458731784</c:v>
                </c:pt>
                <c:pt idx="8">
                  <c:v>3272.5359645320377</c:v>
                </c:pt>
                <c:pt idx="9">
                  <c:v>3275.1046574288684</c:v>
                </c:pt>
                <c:pt idx="10">
                  <c:v>3484.0608447792138</c:v>
                </c:pt>
              </c:numCache>
            </c:numRef>
          </c:yVal>
          <c:smooth val="0"/>
        </c:ser>
        <c:ser>
          <c:idx val="3"/>
          <c:order val="8"/>
          <c:tx>
            <c:strRef>
              <c:f>Sheet4!$BJ$42</c:f>
              <c:strCache>
                <c:ptCount val="1"/>
                <c:pt idx="0">
                  <c:v>0.25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Sheet4!$BH$42:$BH$52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Sheet4!$BI$42:$BI$52</c:f>
              <c:numCache>
                <c:formatCode>0.00E+00</c:formatCode>
                <c:ptCount val="11"/>
                <c:pt idx="0">
                  <c:v>15142.387201972962</c:v>
                </c:pt>
                <c:pt idx="1">
                  <c:v>12321.777039336373</c:v>
                </c:pt>
                <c:pt idx="2">
                  <c:v>10070.850434952741</c:v>
                </c:pt>
                <c:pt idx="3">
                  <c:v>8652.2255495728841</c:v>
                </c:pt>
                <c:pt idx="4">
                  <c:v>7201.4166674890994</c:v>
                </c:pt>
                <c:pt idx="5">
                  <c:v>5800.0909645601378</c:v>
                </c:pt>
                <c:pt idx="6">
                  <c:v>4693.7337173273336</c:v>
                </c:pt>
                <c:pt idx="7">
                  <c:v>3950.5516496251935</c:v>
                </c:pt>
                <c:pt idx="8">
                  <c:v>3550.7533193458708</c:v>
                </c:pt>
                <c:pt idx="9">
                  <c:v>3439.5559798710915</c:v>
                </c:pt>
                <c:pt idx="10">
                  <c:v>3558.5595349307805</c:v>
                </c:pt>
              </c:numCache>
            </c:numRef>
          </c:yVal>
          <c:smooth val="0"/>
        </c:ser>
        <c:ser>
          <c:idx val="4"/>
          <c:order val="9"/>
          <c:tx>
            <c:strRef>
              <c:f>Sheet4!$BJ$55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Sheet4!$BH$55:$BH$65</c:f>
              <c:numCache>
                <c:formatCode>General</c:formatCode>
                <c:ptCount val="11"/>
                <c:pt idx="0">
                  <c:v>973</c:v>
                </c:pt>
                <c:pt idx="1">
                  <c:v>1003</c:v>
                </c:pt>
                <c:pt idx="2">
                  <c:v>1033</c:v>
                </c:pt>
                <c:pt idx="3">
                  <c:v>1063</c:v>
                </c:pt>
                <c:pt idx="4">
                  <c:v>1093</c:v>
                </c:pt>
                <c:pt idx="5">
                  <c:v>1123</c:v>
                </c:pt>
                <c:pt idx="6">
                  <c:v>1153</c:v>
                </c:pt>
                <c:pt idx="7">
                  <c:v>1183</c:v>
                </c:pt>
                <c:pt idx="8">
                  <c:v>1213</c:v>
                </c:pt>
                <c:pt idx="9">
                  <c:v>1243</c:v>
                </c:pt>
                <c:pt idx="10">
                  <c:v>1273</c:v>
                </c:pt>
              </c:numCache>
            </c:numRef>
          </c:xVal>
          <c:yVal>
            <c:numRef>
              <c:f>Sheet4!$BI$55:$BI$65</c:f>
              <c:numCache>
                <c:formatCode>0.00E+00</c:formatCode>
                <c:ptCount val="11"/>
                <c:pt idx="0">
                  <c:v>16263.511193268456</c:v>
                </c:pt>
                <c:pt idx="1">
                  <c:v>13532.890056168715</c:v>
                </c:pt>
                <c:pt idx="2">
                  <c:v>11277.971764801987</c:v>
                </c:pt>
                <c:pt idx="3">
                  <c:v>9896.861800641158</c:v>
                </c:pt>
                <c:pt idx="4">
                  <c:v>8373.2163157297146</c:v>
                </c:pt>
                <c:pt idx="5">
                  <c:v>6788.9365692300198</c:v>
                </c:pt>
                <c:pt idx="6">
                  <c:v>5432.9138712200674</c:v>
                </c:pt>
                <c:pt idx="7">
                  <c:v>4434.0032815180602</c:v>
                </c:pt>
                <c:pt idx="8">
                  <c:v>3816.9983506321119</c:v>
                </c:pt>
                <c:pt idx="9">
                  <c:v>3474.1596314293233</c:v>
                </c:pt>
                <c:pt idx="10">
                  <c:v>4810.7209201903379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experimental!$O$21</c:f>
              <c:strCache>
                <c:ptCount val="1"/>
                <c:pt idx="0">
                  <c:v>van Paasen &amp; Kiel (Beech)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xVal>
            <c:numRef>
              <c:f>experimental!$P$28:$R$28</c:f>
              <c:numCache>
                <c:formatCode>General</c:formatCode>
                <c:ptCount val="3"/>
                <c:pt idx="0">
                  <c:v>1079</c:v>
                </c:pt>
                <c:pt idx="1">
                  <c:v>1103</c:v>
                </c:pt>
                <c:pt idx="2">
                  <c:v>1175</c:v>
                </c:pt>
              </c:numCache>
            </c:numRef>
          </c:xVal>
          <c:yVal>
            <c:numRef>
              <c:f>experimental!$E$37:$G$37</c:f>
              <c:numCache>
                <c:formatCode>General</c:formatCode>
                <c:ptCount val="3"/>
                <c:pt idx="0">
                  <c:v>10000</c:v>
                </c:pt>
                <c:pt idx="1">
                  <c:v>7600</c:v>
                </c:pt>
                <c:pt idx="2">
                  <c:v>8100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experimental!$R$85</c:f>
              <c:strCache>
                <c:ptCount val="1"/>
                <c:pt idx="0">
                  <c:v>Narvaez (1996)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experimental!$E$62:$E$71</c:f>
              <c:numCache>
                <c:formatCode>General</c:formatCode>
                <c:ptCount val="10"/>
                <c:pt idx="0">
                  <c:v>973.40891099999999</c:v>
                </c:pt>
                <c:pt idx="1">
                  <c:v>1023.268983</c:v>
                </c:pt>
                <c:pt idx="2">
                  <c:v>1023.835826</c:v>
                </c:pt>
                <c:pt idx="3">
                  <c:v>1033.422957</c:v>
                </c:pt>
                <c:pt idx="4">
                  <c:v>1071.3290609999999</c:v>
                </c:pt>
                <c:pt idx="5">
                  <c:v>1072.9044570000001</c:v>
                </c:pt>
                <c:pt idx="6">
                  <c:v>1072.895188</c:v>
                </c:pt>
                <c:pt idx="7">
                  <c:v>1072.888414</c:v>
                </c:pt>
                <c:pt idx="8">
                  <c:v>1083.0352579999999</c:v>
                </c:pt>
                <c:pt idx="9">
                  <c:v>1083.0299110000001</c:v>
                </c:pt>
              </c:numCache>
            </c:numRef>
          </c:xVal>
          <c:yVal>
            <c:numRef>
              <c:f>experimental!$F$62:$F$71</c:f>
              <c:numCache>
                <c:formatCode>General</c:formatCode>
                <c:ptCount val="10"/>
                <c:pt idx="0">
                  <c:v>18763.146000000001</c:v>
                </c:pt>
                <c:pt idx="1">
                  <c:v>9035.612000000001</c:v>
                </c:pt>
                <c:pt idx="2">
                  <c:v>13395.701999999999</c:v>
                </c:pt>
                <c:pt idx="3">
                  <c:v>9981.08</c:v>
                </c:pt>
                <c:pt idx="4">
                  <c:v>8502.8919999999998</c:v>
                </c:pt>
                <c:pt idx="5">
                  <c:v>4947.9870000000001</c:v>
                </c:pt>
                <c:pt idx="6">
                  <c:v>3715.752</c:v>
                </c:pt>
                <c:pt idx="7">
                  <c:v>2815.2720000000004</c:v>
                </c:pt>
                <c:pt idx="8">
                  <c:v>2812.8679999999999</c:v>
                </c:pt>
                <c:pt idx="9">
                  <c:v>2101.9630000000002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experimental!$D$72</c:f>
              <c:strCache>
                <c:ptCount val="1"/>
                <c:pt idx="0">
                  <c:v>Kurkela and Stahlberg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experimental!$E$74:$E$78</c:f>
              <c:numCache>
                <c:formatCode>General</c:formatCode>
                <c:ptCount val="5"/>
                <c:pt idx="0">
                  <c:v>973.67022899999995</c:v>
                </c:pt>
                <c:pt idx="1">
                  <c:v>1023.822279</c:v>
                </c:pt>
                <c:pt idx="2">
                  <c:v>1071.603214</c:v>
                </c:pt>
                <c:pt idx="3">
                  <c:v>1123.381995</c:v>
                </c:pt>
                <c:pt idx="4">
                  <c:v>1173.2976819999999</c:v>
                </c:pt>
              </c:numCache>
            </c:numRef>
          </c:xVal>
          <c:yVal>
            <c:numRef>
              <c:f>experimental!$F$74:$F$78</c:f>
              <c:numCache>
                <c:formatCode>General</c:formatCode>
                <c:ptCount val="5"/>
                <c:pt idx="0">
                  <c:v>18004.784</c:v>
                </c:pt>
                <c:pt idx="1">
                  <c:v>11594.742999999999</c:v>
                </c:pt>
                <c:pt idx="2">
                  <c:v>9450.7019999999993</c:v>
                </c:pt>
                <c:pt idx="3">
                  <c:v>6310.4440000000004</c:v>
                </c:pt>
                <c:pt idx="4">
                  <c:v>3976.3220000000001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812840"/>
        <c:axId val="284122776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Sheet4!$BJ$3</c15:sqref>
                        </c15:formulaRef>
                      </c:ext>
                    </c:extLst>
                    <c:strCache>
                      <c:ptCount val="1"/>
                      <c:pt idx="0">
                        <c:v>1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Sheet4!$BH$3:$BH$13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973</c:v>
                      </c:pt>
                      <c:pt idx="1">
                        <c:v>1003</c:v>
                      </c:pt>
                      <c:pt idx="2">
                        <c:v>1033</c:v>
                      </c:pt>
                      <c:pt idx="3">
                        <c:v>1063</c:v>
                      </c:pt>
                      <c:pt idx="4">
                        <c:v>1093</c:v>
                      </c:pt>
                      <c:pt idx="5">
                        <c:v>1123</c:v>
                      </c:pt>
                      <c:pt idx="6">
                        <c:v>1153</c:v>
                      </c:pt>
                      <c:pt idx="7">
                        <c:v>1183</c:v>
                      </c:pt>
                      <c:pt idx="8">
                        <c:v>1213</c:v>
                      </c:pt>
                      <c:pt idx="9">
                        <c:v>1243</c:v>
                      </c:pt>
                      <c:pt idx="10">
                        <c:v>1273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Sheet4!$BI$3:$BI$13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13940.227436025432</c:v>
                      </c:pt>
                      <c:pt idx="1">
                        <c:v>10997.34054201387</c:v>
                      </c:pt>
                      <c:pt idx="2">
                        <c:v>8455.1621942933543</c:v>
                      </c:pt>
                      <c:pt idx="3">
                        <c:v>6856.2977952731044</c:v>
                      </c:pt>
                      <c:pt idx="4">
                        <c:v>5476.8851299475173</c:v>
                      </c:pt>
                      <c:pt idx="5">
                        <c:v>4275.3754468386587</c:v>
                      </c:pt>
                      <c:pt idx="6">
                        <c:v>3421.3266979322057</c:v>
                      </c:pt>
                      <c:pt idx="7">
                        <c:v>2934.6288240609306</c:v>
                      </c:pt>
                      <c:pt idx="8">
                        <c:v>2776.0108766422204</c:v>
                      </c:pt>
                      <c:pt idx="9">
                        <c:v>2886.8527798500836</c:v>
                      </c:pt>
                      <c:pt idx="10">
                        <c:v>3212.8884135812418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6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Sheet4!$BJ$16</c15:sqref>
                        </c15:formulaRef>
                      </c:ext>
                    </c:extLst>
                    <c:strCache>
                      <c:ptCount val="1"/>
                      <c:pt idx="0">
                        <c:v>0.75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Sheet4!$BH$16:$BH$26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973</c:v>
                      </c:pt>
                      <c:pt idx="1">
                        <c:v>1003</c:v>
                      </c:pt>
                      <c:pt idx="2">
                        <c:v>1033</c:v>
                      </c:pt>
                      <c:pt idx="3">
                        <c:v>1063</c:v>
                      </c:pt>
                      <c:pt idx="4">
                        <c:v>1093</c:v>
                      </c:pt>
                      <c:pt idx="5">
                        <c:v>1123</c:v>
                      </c:pt>
                      <c:pt idx="6">
                        <c:v>1153</c:v>
                      </c:pt>
                      <c:pt idx="7">
                        <c:v>1183</c:v>
                      </c:pt>
                      <c:pt idx="8">
                        <c:v>1213</c:v>
                      </c:pt>
                      <c:pt idx="9">
                        <c:v>1243</c:v>
                      </c:pt>
                      <c:pt idx="10">
                        <c:v>1273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Sheet4!$BI$16:$BI$26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13979.966124457707</c:v>
                      </c:pt>
                      <c:pt idx="1">
                        <c:v>11096.751960940233</c:v>
                      </c:pt>
                      <c:pt idx="2">
                        <c:v>8715.1966493428044</c:v>
                      </c:pt>
                      <c:pt idx="3">
                        <c:v>7173.2756784596986</c:v>
                      </c:pt>
                      <c:pt idx="4">
                        <c:v>5791.7135648899093</c:v>
                      </c:pt>
                      <c:pt idx="5">
                        <c:v>4572.775962764872</c:v>
                      </c:pt>
                      <c:pt idx="6">
                        <c:v>3700.7063843855735</c:v>
                      </c:pt>
                      <c:pt idx="7">
                        <c:v>3195.8326353023058</c:v>
                      </c:pt>
                      <c:pt idx="8">
                        <c:v>3014.0081027402325</c:v>
                      </c:pt>
                      <c:pt idx="9">
                        <c:v>3093.3774919583734</c:v>
                      </c:pt>
                      <c:pt idx="10">
                        <c:v>3377.5714463795739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7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Sheet4!$BJ$29</c15:sqref>
                        </c15:formulaRef>
                      </c:ext>
                    </c:extLst>
                    <c:strCache>
                      <c:ptCount val="1"/>
                      <c:pt idx="0">
                        <c:v>0.5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Sheet4!$BH$29:$BH$39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973</c:v>
                      </c:pt>
                      <c:pt idx="1">
                        <c:v>1003</c:v>
                      </c:pt>
                      <c:pt idx="2">
                        <c:v>1033</c:v>
                      </c:pt>
                      <c:pt idx="3">
                        <c:v>1063</c:v>
                      </c:pt>
                      <c:pt idx="4">
                        <c:v>1093</c:v>
                      </c:pt>
                      <c:pt idx="5">
                        <c:v>1123</c:v>
                      </c:pt>
                      <c:pt idx="6">
                        <c:v>1153</c:v>
                      </c:pt>
                      <c:pt idx="7">
                        <c:v>1183</c:v>
                      </c:pt>
                      <c:pt idx="8">
                        <c:v>1213</c:v>
                      </c:pt>
                      <c:pt idx="9">
                        <c:v>1243</c:v>
                      </c:pt>
                      <c:pt idx="10">
                        <c:v>1273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Sheet4!$BI$29:$BI$39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14425.985512541294</c:v>
                      </c:pt>
                      <c:pt idx="1">
                        <c:v>11542.240123974729</c:v>
                      </c:pt>
                      <c:pt idx="2">
                        <c:v>9235.9542456829004</c:v>
                      </c:pt>
                      <c:pt idx="3">
                        <c:v>7748.8655606174389</c:v>
                      </c:pt>
                      <c:pt idx="4">
                        <c:v>6345.0728152727688</c:v>
                      </c:pt>
                      <c:pt idx="5">
                        <c:v>5062.2316262086715</c:v>
                      </c:pt>
                      <c:pt idx="6">
                        <c:v>4112.7152864344653</c:v>
                      </c:pt>
                      <c:pt idx="7">
                        <c:v>3531.1891458731784</c:v>
                      </c:pt>
                      <c:pt idx="8">
                        <c:v>3272.5359645320377</c:v>
                      </c:pt>
                      <c:pt idx="9">
                        <c:v>3275.1046574288684</c:v>
                      </c:pt>
                      <c:pt idx="10">
                        <c:v>3484.0608447792138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8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Sheet4!$BJ$42</c15:sqref>
                        </c15:formulaRef>
                      </c:ext>
                    </c:extLst>
                    <c:strCache>
                      <c:ptCount val="1"/>
                      <c:pt idx="0">
                        <c:v>0.25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Sheet4!$BH$42:$BH$52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973</c:v>
                      </c:pt>
                      <c:pt idx="1">
                        <c:v>1003</c:v>
                      </c:pt>
                      <c:pt idx="2">
                        <c:v>1033</c:v>
                      </c:pt>
                      <c:pt idx="3">
                        <c:v>1063</c:v>
                      </c:pt>
                      <c:pt idx="4">
                        <c:v>1093</c:v>
                      </c:pt>
                      <c:pt idx="5">
                        <c:v>1123</c:v>
                      </c:pt>
                      <c:pt idx="6">
                        <c:v>1153</c:v>
                      </c:pt>
                      <c:pt idx="7">
                        <c:v>1183</c:v>
                      </c:pt>
                      <c:pt idx="8">
                        <c:v>1213</c:v>
                      </c:pt>
                      <c:pt idx="9">
                        <c:v>1243</c:v>
                      </c:pt>
                      <c:pt idx="10">
                        <c:v>1273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Sheet4!$BI$42:$BI$52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15142.387201972962</c:v>
                      </c:pt>
                      <c:pt idx="1">
                        <c:v>12321.777039336373</c:v>
                      </c:pt>
                      <c:pt idx="2">
                        <c:v>10070.850434952741</c:v>
                      </c:pt>
                      <c:pt idx="3">
                        <c:v>8652.2255495728841</c:v>
                      </c:pt>
                      <c:pt idx="4">
                        <c:v>7201.4166674890994</c:v>
                      </c:pt>
                      <c:pt idx="5">
                        <c:v>5800.0909645601378</c:v>
                      </c:pt>
                      <c:pt idx="6">
                        <c:v>4693.7337173273336</c:v>
                      </c:pt>
                      <c:pt idx="7">
                        <c:v>3950.5516496251935</c:v>
                      </c:pt>
                      <c:pt idx="8">
                        <c:v>3550.7533193458708</c:v>
                      </c:pt>
                      <c:pt idx="9">
                        <c:v>3439.5559798710915</c:v>
                      </c:pt>
                      <c:pt idx="10">
                        <c:v>3558.5595349307805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9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Sheet4!$BJ$55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Sheet4!$BH$55:$BH$65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973</c:v>
                      </c:pt>
                      <c:pt idx="1">
                        <c:v>1003</c:v>
                      </c:pt>
                      <c:pt idx="2">
                        <c:v>1033</c:v>
                      </c:pt>
                      <c:pt idx="3">
                        <c:v>1063</c:v>
                      </c:pt>
                      <c:pt idx="4">
                        <c:v>1093</c:v>
                      </c:pt>
                      <c:pt idx="5">
                        <c:v>1123</c:v>
                      </c:pt>
                      <c:pt idx="6">
                        <c:v>1153</c:v>
                      </c:pt>
                      <c:pt idx="7">
                        <c:v>1183</c:v>
                      </c:pt>
                      <c:pt idx="8">
                        <c:v>1213</c:v>
                      </c:pt>
                      <c:pt idx="9">
                        <c:v>1243</c:v>
                      </c:pt>
                      <c:pt idx="10">
                        <c:v>1273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Sheet4!$BI$55:$BI$65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16263.511193268456</c:v>
                      </c:pt>
                      <c:pt idx="1">
                        <c:v>13532.890056168715</c:v>
                      </c:pt>
                      <c:pt idx="2">
                        <c:v>11277.971764801987</c:v>
                      </c:pt>
                      <c:pt idx="3">
                        <c:v>9896.861800641158</c:v>
                      </c:pt>
                      <c:pt idx="4">
                        <c:v>8373.2163157297146</c:v>
                      </c:pt>
                      <c:pt idx="5">
                        <c:v>6788.9365692300198</c:v>
                      </c:pt>
                      <c:pt idx="6">
                        <c:v>5432.9138712200674</c:v>
                      </c:pt>
                      <c:pt idx="7">
                        <c:v>4434.0032815180602</c:v>
                      </c:pt>
                      <c:pt idx="8">
                        <c:v>3816.9983506321119</c:v>
                      </c:pt>
                      <c:pt idx="9">
                        <c:v>3474.1596314293233</c:v>
                      </c:pt>
                      <c:pt idx="10">
                        <c:v>4810.7209201903379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191812840"/>
        <c:scaling>
          <c:orientation val="minMax"/>
          <c:max val="1273"/>
          <c:min val="97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22776"/>
        <c:crosses val="autoZero"/>
        <c:crossBetween val="midCat"/>
        <c:majorUnit val="100"/>
      </c:valAx>
      <c:valAx>
        <c:axId val="28412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Tar Concentration [mg/Nm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]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12840"/>
        <c:crosses val="autoZero"/>
        <c:crossBetween val="midCat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Predicted</a:t>
            </a:r>
            <a:r>
              <a:rPr lang="en-US" baseline="0" dirty="0" smtClean="0"/>
              <a:t> </a:t>
            </a:r>
            <a:r>
              <a:rPr lang="en-US" dirty="0" smtClean="0"/>
              <a:t>Bubble Fraction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correlations!$E$1</c:f>
              <c:strCache>
                <c:ptCount val="1"/>
                <c:pt idx="0">
                  <c:v>Babu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correlations!$A$2:$A$21</c:f>
              <c:numCache>
                <c:formatCode>General</c:formatCode>
                <c:ptCount val="20"/>
                <c:pt idx="0">
                  <c:v>1.0528904607346301</c:v>
                </c:pt>
                <c:pt idx="1">
                  <c:v>2.1889038525798798</c:v>
                </c:pt>
                <c:pt idx="2">
                  <c:v>3.32491724442513</c:v>
                </c:pt>
                <c:pt idx="3">
                  <c:v>4.4609306362703904</c:v>
                </c:pt>
                <c:pt idx="4">
                  <c:v>5.5969440281156402</c:v>
                </c:pt>
                <c:pt idx="5">
                  <c:v>6.7329574199608899</c:v>
                </c:pt>
                <c:pt idx="6">
                  <c:v>7.8689708118061503</c:v>
                </c:pt>
                <c:pt idx="7">
                  <c:v>9.0049842036514001</c:v>
                </c:pt>
                <c:pt idx="8">
                  <c:v>10.1409975954967</c:v>
                </c:pt>
                <c:pt idx="9">
                  <c:v>11.2770109873419</c:v>
                </c:pt>
                <c:pt idx="10">
                  <c:v>12.413024379187201</c:v>
                </c:pt>
                <c:pt idx="11">
                  <c:v>13.549037771032401</c:v>
                </c:pt>
                <c:pt idx="12">
                  <c:v>14.6850511628777</c:v>
                </c:pt>
                <c:pt idx="13">
                  <c:v>15.8210645547229</c:v>
                </c:pt>
                <c:pt idx="14">
                  <c:v>16.957077946568202</c:v>
                </c:pt>
                <c:pt idx="15">
                  <c:v>18.093091338413402</c:v>
                </c:pt>
                <c:pt idx="16">
                  <c:v>19.229104730258701</c:v>
                </c:pt>
                <c:pt idx="17">
                  <c:v>20.365118122103901</c:v>
                </c:pt>
                <c:pt idx="18">
                  <c:v>21.501131513949201</c:v>
                </c:pt>
                <c:pt idx="19">
                  <c:v>22.637144905794401</c:v>
                </c:pt>
              </c:numCache>
            </c:numRef>
          </c:xVal>
          <c:yVal>
            <c:numRef>
              <c:f>correlations!$E$2:$E$21</c:f>
              <c:numCache>
                <c:formatCode>General</c:formatCode>
                <c:ptCount val="20"/>
                <c:pt idx="0">
                  <c:v>1.87632532386806E-2</c:v>
                </c:pt>
                <c:pt idx="1">
                  <c:v>0.159783319941742</c:v>
                </c:pt>
                <c:pt idx="2">
                  <c:v>0.23777816510489699</c:v>
                </c:pt>
                <c:pt idx="3">
                  <c:v>0.29498721857152899</c:v>
                </c:pt>
                <c:pt idx="4">
                  <c:v>0.34033549681101599</c:v>
                </c:pt>
                <c:pt idx="5">
                  <c:v>0.37781807692515701</c:v>
                </c:pt>
                <c:pt idx="6">
                  <c:v>0.40965251318963503</c:v>
                </c:pt>
                <c:pt idx="7">
                  <c:v>0.437220294961365</c:v>
                </c:pt>
                <c:pt idx="8">
                  <c:v>0.46144799977943601</c:v>
                </c:pt>
                <c:pt idx="9">
                  <c:v>0.48299021257327701</c:v>
                </c:pt>
                <c:pt idx="10">
                  <c:v>0.50232766729843803</c:v>
                </c:pt>
                <c:pt idx="11">
                  <c:v>0.51982426963889905</c:v>
                </c:pt>
                <c:pt idx="12">
                  <c:v>0.53576228236530299</c:v>
                </c:pt>
                <c:pt idx="13">
                  <c:v>0.55036508565077902</c:v>
                </c:pt>
                <c:pt idx="14">
                  <c:v>0.56381247262009904</c:v>
                </c:pt>
                <c:pt idx="15">
                  <c:v>0.57625125784754805</c:v>
                </c:pt>
                <c:pt idx="16">
                  <c:v>0.58780283319330495</c:v>
                </c:pt>
                <c:pt idx="17">
                  <c:v>0.59856867306078199</c:v>
                </c:pt>
                <c:pt idx="18">
                  <c:v>0.60863442526453004</c:v>
                </c:pt>
                <c:pt idx="19">
                  <c:v>0.61807300367195595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correlations!$F$1</c:f>
              <c:strCache>
                <c:ptCount val="1"/>
                <c:pt idx="0">
                  <c:v>Davidson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correlations!$A$2:$A$21</c:f>
              <c:numCache>
                <c:formatCode>General</c:formatCode>
                <c:ptCount val="20"/>
                <c:pt idx="0">
                  <c:v>1.0528904607346301</c:v>
                </c:pt>
                <c:pt idx="1">
                  <c:v>2.1889038525798798</c:v>
                </c:pt>
                <c:pt idx="2">
                  <c:v>3.32491724442513</c:v>
                </c:pt>
                <c:pt idx="3">
                  <c:v>4.4609306362703904</c:v>
                </c:pt>
                <c:pt idx="4">
                  <c:v>5.5969440281156402</c:v>
                </c:pt>
                <c:pt idx="5">
                  <c:v>6.7329574199608899</c:v>
                </c:pt>
                <c:pt idx="6">
                  <c:v>7.8689708118061503</c:v>
                </c:pt>
                <c:pt idx="7">
                  <c:v>9.0049842036514001</c:v>
                </c:pt>
                <c:pt idx="8">
                  <c:v>10.1409975954967</c:v>
                </c:pt>
                <c:pt idx="9">
                  <c:v>11.2770109873419</c:v>
                </c:pt>
                <c:pt idx="10">
                  <c:v>12.413024379187201</c:v>
                </c:pt>
                <c:pt idx="11">
                  <c:v>13.549037771032401</c:v>
                </c:pt>
                <c:pt idx="12">
                  <c:v>14.6850511628777</c:v>
                </c:pt>
                <c:pt idx="13">
                  <c:v>15.8210645547229</c:v>
                </c:pt>
                <c:pt idx="14">
                  <c:v>16.957077946568202</c:v>
                </c:pt>
                <c:pt idx="15">
                  <c:v>18.093091338413402</c:v>
                </c:pt>
                <c:pt idx="16">
                  <c:v>19.229104730258701</c:v>
                </c:pt>
                <c:pt idx="17">
                  <c:v>20.365118122103901</c:v>
                </c:pt>
                <c:pt idx="18">
                  <c:v>21.501131513949201</c:v>
                </c:pt>
                <c:pt idx="19">
                  <c:v>22.637144905794401</c:v>
                </c:pt>
              </c:numCache>
            </c:numRef>
          </c:xVal>
          <c:yVal>
            <c:numRef>
              <c:f>correlations!$F$2:$F$21</c:f>
              <c:numCache>
                <c:formatCode>General</c:formatCode>
                <c:ptCount val="20"/>
                <c:pt idx="0">
                  <c:v>6.9468235831055096E-3</c:v>
                </c:pt>
                <c:pt idx="1">
                  <c:v>7.3744932533538504E-2</c:v>
                </c:pt>
                <c:pt idx="2">
                  <c:v>0.114721669743077</c:v>
                </c:pt>
                <c:pt idx="3">
                  <c:v>0.14578465120546999</c:v>
                </c:pt>
                <c:pt idx="4">
                  <c:v>0.17094260843557199</c:v>
                </c:pt>
                <c:pt idx="5">
                  <c:v>0.19211028930645699</c:v>
                </c:pt>
                <c:pt idx="6">
                  <c:v>0.21038504944330799</c:v>
                </c:pt>
                <c:pt idx="7">
                  <c:v>0.226461786085732</c:v>
                </c:pt>
                <c:pt idx="8">
                  <c:v>0.24081044058500001</c:v>
                </c:pt>
                <c:pt idx="9">
                  <c:v>0.25376432134414301</c:v>
                </c:pt>
                <c:pt idx="10">
                  <c:v>0.26556862556083299</c:v>
                </c:pt>
                <c:pt idx="11">
                  <c:v>0.27640906428479001</c:v>
                </c:pt>
                <c:pt idx="12">
                  <c:v>0.28642969436043803</c:v>
                </c:pt>
                <c:pt idx="13">
                  <c:v>0.295744518573891</c:v>
                </c:pt>
                <c:pt idx="14">
                  <c:v>0.30444530454658603</c:v>
                </c:pt>
                <c:pt idx="15">
                  <c:v>0.31260701405658298</c:v>
                </c:pt>
                <c:pt idx="16">
                  <c:v>0.32029166991468599</c:v>
                </c:pt>
                <c:pt idx="17">
                  <c:v>0.32755117109183601</c:v>
                </c:pt>
                <c:pt idx="18">
                  <c:v>0.33442938184402998</c:v>
                </c:pt>
                <c:pt idx="19">
                  <c:v>0.34096370854265201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correlations!$G$1</c:f>
              <c:strCache>
                <c:ptCount val="1"/>
                <c:pt idx="0">
                  <c:v>Johnsson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correlations!$A$2:$A$21</c:f>
              <c:numCache>
                <c:formatCode>General</c:formatCode>
                <c:ptCount val="20"/>
                <c:pt idx="0">
                  <c:v>1.0528904607346301</c:v>
                </c:pt>
                <c:pt idx="1">
                  <c:v>2.1889038525798798</c:v>
                </c:pt>
                <c:pt idx="2">
                  <c:v>3.32491724442513</c:v>
                </c:pt>
                <c:pt idx="3">
                  <c:v>4.4609306362703904</c:v>
                </c:pt>
                <c:pt idx="4">
                  <c:v>5.5969440281156402</c:v>
                </c:pt>
                <c:pt idx="5">
                  <c:v>6.7329574199608899</c:v>
                </c:pt>
                <c:pt idx="6">
                  <c:v>7.8689708118061503</c:v>
                </c:pt>
                <c:pt idx="7">
                  <c:v>9.0049842036514001</c:v>
                </c:pt>
                <c:pt idx="8">
                  <c:v>10.1409975954967</c:v>
                </c:pt>
                <c:pt idx="9">
                  <c:v>11.2770109873419</c:v>
                </c:pt>
                <c:pt idx="10">
                  <c:v>12.413024379187201</c:v>
                </c:pt>
                <c:pt idx="11">
                  <c:v>13.549037771032401</c:v>
                </c:pt>
                <c:pt idx="12">
                  <c:v>14.6850511628777</c:v>
                </c:pt>
                <c:pt idx="13">
                  <c:v>15.8210645547229</c:v>
                </c:pt>
                <c:pt idx="14">
                  <c:v>16.957077946568202</c:v>
                </c:pt>
                <c:pt idx="15">
                  <c:v>18.093091338413402</c:v>
                </c:pt>
                <c:pt idx="16">
                  <c:v>19.229104730258701</c:v>
                </c:pt>
                <c:pt idx="17">
                  <c:v>20.365118122103901</c:v>
                </c:pt>
                <c:pt idx="18">
                  <c:v>21.501131513949201</c:v>
                </c:pt>
                <c:pt idx="19">
                  <c:v>22.637144905794401</c:v>
                </c:pt>
              </c:numCache>
            </c:numRef>
          </c:xVal>
          <c:yVal>
            <c:numRef>
              <c:f>correlations!$G$2:$G$21</c:f>
              <c:numCache>
                <c:formatCode>General</c:formatCode>
                <c:ptCount val="20"/>
                <c:pt idx="0">
                  <c:v>2.39384637373013E-3</c:v>
                </c:pt>
                <c:pt idx="1">
                  <c:v>5.1178891885655803E-2</c:v>
                </c:pt>
                <c:pt idx="2">
                  <c:v>9.5415006428818006E-2</c:v>
                </c:pt>
                <c:pt idx="3">
                  <c:v>0.135710091622958</c:v>
                </c:pt>
                <c:pt idx="4">
                  <c:v>0.172568351494408</c:v>
                </c:pt>
                <c:pt idx="5">
                  <c:v>0.20641149938179501</c:v>
                </c:pt>
                <c:pt idx="6">
                  <c:v>0.23759496498491101</c:v>
                </c:pt>
                <c:pt idx="7">
                  <c:v>0.26642042481953399</c:v>
                </c:pt>
                <c:pt idx="8">
                  <c:v>0.293145593676785</c:v>
                </c:pt>
                <c:pt idx="9">
                  <c:v>0.31799195102838701</c:v>
                </c:pt>
                <c:pt idx="10">
                  <c:v>0.34115089323901499</c:v>
                </c:pt>
                <c:pt idx="11">
                  <c:v>0.36278867348085603</c:v>
                </c:pt>
                <c:pt idx="12">
                  <c:v>0.38305039918663902</c:v>
                </c:pt>
                <c:pt idx="13">
                  <c:v>0.40206329035179</c:v>
                </c:pt>
                <c:pt idx="14">
                  <c:v>0.41993935337057398</c:v>
                </c:pt>
                <c:pt idx="15">
                  <c:v>0.43677758916902298</c:v>
                </c:pt>
                <c:pt idx="16">
                  <c:v>0.45266582759555202</c:v>
                </c:pt>
                <c:pt idx="17">
                  <c:v>0.46768225984610501</c:v>
                </c:pt>
                <c:pt idx="18">
                  <c:v>0.48189672536747202</c:v>
                </c:pt>
                <c:pt idx="19">
                  <c:v>0.49537179793830499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127872"/>
        <c:axId val="284126696"/>
      </c:scatterChart>
      <c:valAx>
        <c:axId val="28412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26696"/>
        <c:crosses val="autoZero"/>
        <c:crossBetween val="midCat"/>
      </c:valAx>
      <c:valAx>
        <c:axId val="28412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27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Bed Expansion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correlations!$B$1</c:f>
              <c:strCache>
                <c:ptCount val="1"/>
                <c:pt idx="0">
                  <c:v>Babu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correlations!$A$2:$A$21</c:f>
              <c:numCache>
                <c:formatCode>General</c:formatCode>
                <c:ptCount val="20"/>
                <c:pt idx="0">
                  <c:v>1.0528904607346301</c:v>
                </c:pt>
                <c:pt idx="1">
                  <c:v>2.1889038525798798</c:v>
                </c:pt>
                <c:pt idx="2">
                  <c:v>3.32491724442513</c:v>
                </c:pt>
                <c:pt idx="3">
                  <c:v>4.4609306362703904</c:v>
                </c:pt>
                <c:pt idx="4">
                  <c:v>5.5969440281156402</c:v>
                </c:pt>
                <c:pt idx="5">
                  <c:v>6.7329574199608899</c:v>
                </c:pt>
                <c:pt idx="6">
                  <c:v>7.8689708118061503</c:v>
                </c:pt>
                <c:pt idx="7">
                  <c:v>9.0049842036514001</c:v>
                </c:pt>
                <c:pt idx="8">
                  <c:v>10.1409975954967</c:v>
                </c:pt>
                <c:pt idx="9">
                  <c:v>11.2770109873419</c:v>
                </c:pt>
                <c:pt idx="10">
                  <c:v>12.413024379187201</c:v>
                </c:pt>
                <c:pt idx="11">
                  <c:v>13.549037771032401</c:v>
                </c:pt>
                <c:pt idx="12">
                  <c:v>14.6850511628777</c:v>
                </c:pt>
                <c:pt idx="13">
                  <c:v>15.8210645547229</c:v>
                </c:pt>
                <c:pt idx="14">
                  <c:v>16.957077946568202</c:v>
                </c:pt>
                <c:pt idx="15">
                  <c:v>18.093091338413402</c:v>
                </c:pt>
                <c:pt idx="16">
                  <c:v>19.229104730258701</c:v>
                </c:pt>
                <c:pt idx="17">
                  <c:v>20.365118122103901</c:v>
                </c:pt>
                <c:pt idx="18">
                  <c:v>21.501131513949201</c:v>
                </c:pt>
                <c:pt idx="19">
                  <c:v>22.637144905794401</c:v>
                </c:pt>
              </c:numCache>
            </c:numRef>
          </c:xVal>
          <c:yVal>
            <c:numRef>
              <c:f>correlations!$B$2:$B$21</c:f>
              <c:numCache>
                <c:formatCode>General</c:formatCode>
                <c:ptCount val="20"/>
                <c:pt idx="0">
                  <c:v>1.01912204501168</c:v>
                </c:pt>
                <c:pt idx="1">
                  <c:v>1.19016918341905</c:v>
                </c:pt>
                <c:pt idx="2">
                  <c:v>1.3119540194458199</c:v>
                </c:pt>
                <c:pt idx="3">
                  <c:v>1.4184140009119199</c:v>
                </c:pt>
                <c:pt idx="4">
                  <c:v>1.51592210156185</c:v>
                </c:pt>
                <c:pt idx="5">
                  <c:v>1.6072469528815101</c:v>
                </c:pt>
                <c:pt idx="6">
                  <c:v>1.6939176033474399</c:v>
                </c:pt>
                <c:pt idx="7">
                  <c:v>1.77689421108629</c:v>
                </c:pt>
                <c:pt idx="8">
                  <c:v>1.85683090878959</c:v>
                </c:pt>
                <c:pt idx="9">
                  <c:v>1.9341993600880001</c:v>
                </c:pt>
                <c:pt idx="10">
                  <c:v>2.0093542162000602</c:v>
                </c:pt>
                <c:pt idx="11">
                  <c:v>2.0825708938849998</c:v>
                </c:pt>
                <c:pt idx="12">
                  <c:v>2.1540688358865498</c:v>
                </c:pt>
                <c:pt idx="13">
                  <c:v>2.2240265782014501</c:v>
                </c:pt>
                <c:pt idx="14">
                  <c:v>2.2925919179918299</c:v>
                </c:pt>
                <c:pt idx="15">
                  <c:v>2.35988901092768</c:v>
                </c:pt>
                <c:pt idx="16">
                  <c:v>2.4260234677182102</c:v>
                </c:pt>
                <c:pt idx="17">
                  <c:v>2.4910861033808001</c:v>
                </c:pt>
                <c:pt idx="18">
                  <c:v>2.5551557534816798</c:v>
                </c:pt>
                <c:pt idx="19">
                  <c:v>2.6183014283208199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correlations!$C$1</c:f>
              <c:strCache>
                <c:ptCount val="1"/>
                <c:pt idx="0">
                  <c:v>Davidson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correlations!$A$2:$A$21</c:f>
              <c:numCache>
                <c:formatCode>General</c:formatCode>
                <c:ptCount val="20"/>
                <c:pt idx="0">
                  <c:v>1.0528904607346301</c:v>
                </c:pt>
                <c:pt idx="1">
                  <c:v>2.1889038525798798</c:v>
                </c:pt>
                <c:pt idx="2">
                  <c:v>3.32491724442513</c:v>
                </c:pt>
                <c:pt idx="3">
                  <c:v>4.4609306362703904</c:v>
                </c:pt>
                <c:pt idx="4">
                  <c:v>5.5969440281156402</c:v>
                </c:pt>
                <c:pt idx="5">
                  <c:v>6.7329574199608899</c:v>
                </c:pt>
                <c:pt idx="6">
                  <c:v>7.8689708118061503</c:v>
                </c:pt>
                <c:pt idx="7">
                  <c:v>9.0049842036514001</c:v>
                </c:pt>
                <c:pt idx="8">
                  <c:v>10.1409975954967</c:v>
                </c:pt>
                <c:pt idx="9">
                  <c:v>11.2770109873419</c:v>
                </c:pt>
                <c:pt idx="10">
                  <c:v>12.413024379187201</c:v>
                </c:pt>
                <c:pt idx="11">
                  <c:v>13.549037771032401</c:v>
                </c:pt>
                <c:pt idx="12">
                  <c:v>14.6850511628777</c:v>
                </c:pt>
                <c:pt idx="13">
                  <c:v>15.8210645547229</c:v>
                </c:pt>
                <c:pt idx="14">
                  <c:v>16.957077946568202</c:v>
                </c:pt>
                <c:pt idx="15">
                  <c:v>18.093091338413402</c:v>
                </c:pt>
                <c:pt idx="16">
                  <c:v>19.229104730258701</c:v>
                </c:pt>
                <c:pt idx="17">
                  <c:v>20.365118122103901</c:v>
                </c:pt>
                <c:pt idx="18">
                  <c:v>21.501131513949201</c:v>
                </c:pt>
                <c:pt idx="19">
                  <c:v>22.637144905794401</c:v>
                </c:pt>
              </c:numCache>
            </c:numRef>
          </c:xVal>
          <c:yVal>
            <c:numRef>
              <c:f>correlations!$C$2:$C$21</c:f>
              <c:numCache>
                <c:formatCode>General</c:formatCode>
                <c:ptCount val="20"/>
                <c:pt idx="0">
                  <c:v>1.0069954195284601</c:v>
                </c:pt>
                <c:pt idx="1">
                  <c:v>1.0796162257284601</c:v>
                </c:pt>
                <c:pt idx="2">
                  <c:v>1.12958825018317</c:v>
                </c:pt>
                <c:pt idx="3">
                  <c:v>1.1706649867755301</c:v>
                </c:pt>
                <c:pt idx="4">
                  <c:v>1.2061891132928699</c:v>
                </c:pt>
                <c:pt idx="5">
                  <c:v>1.2377927169558101</c:v>
                </c:pt>
                <c:pt idx="6">
                  <c:v>1.2664400532119899</c:v>
                </c:pt>
                <c:pt idx="7">
                  <c:v>1.29276095480763</c:v>
                </c:pt>
                <c:pt idx="8">
                  <c:v>1.31719408887888</c:v>
                </c:pt>
                <c:pt idx="9">
                  <c:v>1.34005921802242</c:v>
                </c:pt>
                <c:pt idx="10">
                  <c:v>1.3615976043556499</c:v>
                </c:pt>
                <c:pt idx="11">
                  <c:v>1.38199630570494</c:v>
                </c:pt>
                <c:pt idx="12">
                  <c:v>1.4014036067598401</c:v>
                </c:pt>
                <c:pt idx="13">
                  <c:v>1.41993924985151</c:v>
                </c:pt>
                <c:pt idx="14">
                  <c:v>1.43770145832762</c:v>
                </c:pt>
                <c:pt idx="15">
                  <c:v>1.4547718996980199</c:v>
                </c:pt>
                <c:pt idx="16">
                  <c:v>1.4712192800027699</c:v>
                </c:pt>
                <c:pt idx="17">
                  <c:v>1.48710200242846</c:v>
                </c:pt>
                <c:pt idx="18">
                  <c:v>1.5024701702887699</c:v>
                </c:pt>
                <c:pt idx="19">
                  <c:v>1.5173671206917401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correlations!$D$1</c:f>
              <c:strCache>
                <c:ptCount val="1"/>
                <c:pt idx="0">
                  <c:v>Johnsson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correlations!$A$2:$A$21</c:f>
              <c:numCache>
                <c:formatCode>General</c:formatCode>
                <c:ptCount val="20"/>
                <c:pt idx="0">
                  <c:v>1.0528904607346301</c:v>
                </c:pt>
                <c:pt idx="1">
                  <c:v>2.1889038525798798</c:v>
                </c:pt>
                <c:pt idx="2">
                  <c:v>3.32491724442513</c:v>
                </c:pt>
                <c:pt idx="3">
                  <c:v>4.4609306362703904</c:v>
                </c:pt>
                <c:pt idx="4">
                  <c:v>5.5969440281156402</c:v>
                </c:pt>
                <c:pt idx="5">
                  <c:v>6.7329574199608899</c:v>
                </c:pt>
                <c:pt idx="6">
                  <c:v>7.8689708118061503</c:v>
                </c:pt>
                <c:pt idx="7">
                  <c:v>9.0049842036514001</c:v>
                </c:pt>
                <c:pt idx="8">
                  <c:v>10.1409975954967</c:v>
                </c:pt>
                <c:pt idx="9">
                  <c:v>11.2770109873419</c:v>
                </c:pt>
                <c:pt idx="10">
                  <c:v>12.413024379187201</c:v>
                </c:pt>
                <c:pt idx="11">
                  <c:v>13.549037771032401</c:v>
                </c:pt>
                <c:pt idx="12">
                  <c:v>14.6850511628777</c:v>
                </c:pt>
                <c:pt idx="13">
                  <c:v>15.8210645547229</c:v>
                </c:pt>
                <c:pt idx="14">
                  <c:v>16.957077946568202</c:v>
                </c:pt>
                <c:pt idx="15">
                  <c:v>18.093091338413402</c:v>
                </c:pt>
                <c:pt idx="16">
                  <c:v>19.229104730258701</c:v>
                </c:pt>
                <c:pt idx="17">
                  <c:v>20.365118122103901</c:v>
                </c:pt>
                <c:pt idx="18">
                  <c:v>21.501131513949201</c:v>
                </c:pt>
                <c:pt idx="19">
                  <c:v>22.637144905794401</c:v>
                </c:pt>
              </c:numCache>
            </c:numRef>
          </c:xVal>
          <c:yVal>
            <c:numRef>
              <c:f>correlations!$D$2:$D$21</c:f>
              <c:numCache>
                <c:formatCode>General</c:formatCode>
                <c:ptCount val="20"/>
                <c:pt idx="0">
                  <c:v>1.01082403974404</c:v>
                </c:pt>
                <c:pt idx="1">
                  <c:v>1.1251355938322301</c:v>
                </c:pt>
                <c:pt idx="2">
                  <c:v>1.2080427112463099</c:v>
                </c:pt>
                <c:pt idx="3">
                  <c:v>1.2795605734520601</c:v>
                </c:pt>
                <c:pt idx="4">
                  <c:v>1.34405269308544</c:v>
                </c:pt>
                <c:pt idx="5">
                  <c:v>1.4035413294791901</c:v>
                </c:pt>
                <c:pt idx="6">
                  <c:v>1.4591920482924801</c:v>
                </c:pt>
                <c:pt idx="7">
                  <c:v>1.51175951981923</c:v>
                </c:pt>
                <c:pt idx="8">
                  <c:v>1.5617697871938601</c:v>
                </c:pt>
                <c:pt idx="9">
                  <c:v>1.60960887223764</c:v>
                </c:pt>
                <c:pt idx="10">
                  <c:v>1.65557103346447</c:v>
                </c:pt>
                <c:pt idx="11">
                  <c:v>1.69988727133053</c:v>
                </c:pt>
                <c:pt idx="12">
                  <c:v>1.74274322831886</c:v>
                </c:pt>
                <c:pt idx="13">
                  <c:v>1.7842909813790599</c:v>
                </c:pt>
                <c:pt idx="14">
                  <c:v>1.82465711682987</c:v>
                </c:pt>
                <c:pt idx="15">
                  <c:v>1.86394843872843</c:v>
                </c:pt>
                <c:pt idx="16">
                  <c:v>1.90225611372315</c:v>
                </c:pt>
                <c:pt idx="17">
                  <c:v>1.9396587500711899</c:v>
                </c:pt>
                <c:pt idx="18">
                  <c:v>1.97622473037057</c:v>
                </c:pt>
                <c:pt idx="19">
                  <c:v>2.0120140095022001</c:v>
                </c:pt>
              </c:numCache>
            </c:numRef>
          </c:yVal>
          <c:smooth val="1"/>
        </c:ser>
        <c:ser>
          <c:idx val="3"/>
          <c:order val="3"/>
          <c:tx>
            <c:v>Current Results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Voidage!$B$4:$B$10</c:f>
              <c:numCache>
                <c:formatCode>General</c:formatCode>
                <c:ptCount val="7"/>
                <c:pt idx="0">
                  <c:v>1.5</c:v>
                </c:pt>
                <c:pt idx="1">
                  <c:v>2</c:v>
                </c:pt>
                <c:pt idx="2">
                  <c:v>4</c:v>
                </c:pt>
                <c:pt idx="3">
                  <c:v>7.25</c:v>
                </c:pt>
                <c:pt idx="4">
                  <c:v>10.875</c:v>
                </c:pt>
                <c:pt idx="5">
                  <c:v>14.5</c:v>
                </c:pt>
                <c:pt idx="6">
                  <c:v>21.75</c:v>
                </c:pt>
              </c:numCache>
            </c:numRef>
          </c:xVal>
          <c:yVal>
            <c:numRef>
              <c:f>Voidage!$K$4:$K$10</c:f>
              <c:numCache>
                <c:formatCode>General</c:formatCode>
                <c:ptCount val="7"/>
                <c:pt idx="0">
                  <c:v>1.1291032278918329</c:v>
                </c:pt>
                <c:pt idx="1">
                  <c:v>1.1945659746818231</c:v>
                </c:pt>
                <c:pt idx="2">
                  <c:v>1.369354706715975</c:v>
                </c:pt>
                <c:pt idx="3">
                  <c:v>1.6464089924539933</c:v>
                </c:pt>
                <c:pt idx="4">
                  <c:v>1.9519510124208008</c:v>
                </c:pt>
                <c:pt idx="5">
                  <c:v>2.2257579916664181</c:v>
                </c:pt>
                <c:pt idx="6">
                  <c:v>2.7824742486590797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123560"/>
        <c:axId val="284123952"/>
      </c:scatterChart>
      <c:valAx>
        <c:axId val="284123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U/Umf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23952"/>
        <c:crosses val="autoZero"/>
        <c:crossBetween val="midCat"/>
      </c:valAx>
      <c:valAx>
        <c:axId val="284123952"/>
        <c:scaling>
          <c:orientation val="minMax"/>
          <c:max val="3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H/Hmf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2356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Bubble Fraction (1-x)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correlations!$E$1</c:f>
              <c:strCache>
                <c:ptCount val="1"/>
                <c:pt idx="0">
                  <c:v>Babu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correlations!$A$2:$A$21</c:f>
              <c:numCache>
                <c:formatCode>General</c:formatCode>
                <c:ptCount val="20"/>
                <c:pt idx="0">
                  <c:v>1.0528904607346301</c:v>
                </c:pt>
                <c:pt idx="1">
                  <c:v>2.1889038525798798</c:v>
                </c:pt>
                <c:pt idx="2">
                  <c:v>3.32491724442513</c:v>
                </c:pt>
                <c:pt idx="3">
                  <c:v>4.4609306362703904</c:v>
                </c:pt>
                <c:pt idx="4">
                  <c:v>5.5969440281156402</c:v>
                </c:pt>
                <c:pt idx="5">
                  <c:v>6.7329574199608899</c:v>
                </c:pt>
                <c:pt idx="6">
                  <c:v>7.8689708118061503</c:v>
                </c:pt>
                <c:pt idx="7">
                  <c:v>9.0049842036514001</c:v>
                </c:pt>
                <c:pt idx="8">
                  <c:v>10.1409975954967</c:v>
                </c:pt>
                <c:pt idx="9">
                  <c:v>11.2770109873419</c:v>
                </c:pt>
                <c:pt idx="10">
                  <c:v>12.413024379187201</c:v>
                </c:pt>
                <c:pt idx="11">
                  <c:v>13.549037771032401</c:v>
                </c:pt>
                <c:pt idx="12">
                  <c:v>14.6850511628777</c:v>
                </c:pt>
                <c:pt idx="13">
                  <c:v>15.8210645547229</c:v>
                </c:pt>
                <c:pt idx="14">
                  <c:v>16.957077946568202</c:v>
                </c:pt>
                <c:pt idx="15">
                  <c:v>18.093091338413402</c:v>
                </c:pt>
                <c:pt idx="16">
                  <c:v>19.229104730258701</c:v>
                </c:pt>
                <c:pt idx="17">
                  <c:v>20.365118122103901</c:v>
                </c:pt>
                <c:pt idx="18">
                  <c:v>21.501131513949201</c:v>
                </c:pt>
                <c:pt idx="19">
                  <c:v>22.637144905794401</c:v>
                </c:pt>
              </c:numCache>
            </c:numRef>
          </c:xVal>
          <c:yVal>
            <c:numRef>
              <c:f>correlations!$E$2:$E$21</c:f>
              <c:numCache>
                <c:formatCode>General</c:formatCode>
                <c:ptCount val="20"/>
                <c:pt idx="0">
                  <c:v>1.87632532386806E-2</c:v>
                </c:pt>
                <c:pt idx="1">
                  <c:v>0.159783319941742</c:v>
                </c:pt>
                <c:pt idx="2">
                  <c:v>0.23777816510489699</c:v>
                </c:pt>
                <c:pt idx="3">
                  <c:v>0.29498721857152899</c:v>
                </c:pt>
                <c:pt idx="4">
                  <c:v>0.34033549681101599</c:v>
                </c:pt>
                <c:pt idx="5">
                  <c:v>0.37781807692515701</c:v>
                </c:pt>
                <c:pt idx="6">
                  <c:v>0.40965251318963503</c:v>
                </c:pt>
                <c:pt idx="7">
                  <c:v>0.437220294961365</c:v>
                </c:pt>
                <c:pt idx="8">
                  <c:v>0.46144799977943601</c:v>
                </c:pt>
                <c:pt idx="9">
                  <c:v>0.48299021257327701</c:v>
                </c:pt>
                <c:pt idx="10">
                  <c:v>0.50232766729843803</c:v>
                </c:pt>
                <c:pt idx="11">
                  <c:v>0.51982426963889905</c:v>
                </c:pt>
                <c:pt idx="12">
                  <c:v>0.53576228236530299</c:v>
                </c:pt>
                <c:pt idx="13">
                  <c:v>0.55036508565077902</c:v>
                </c:pt>
                <c:pt idx="14">
                  <c:v>0.56381247262009904</c:v>
                </c:pt>
                <c:pt idx="15">
                  <c:v>0.57625125784754805</c:v>
                </c:pt>
                <c:pt idx="16">
                  <c:v>0.58780283319330495</c:v>
                </c:pt>
                <c:pt idx="17">
                  <c:v>0.59856867306078199</c:v>
                </c:pt>
                <c:pt idx="18">
                  <c:v>0.60863442526453004</c:v>
                </c:pt>
                <c:pt idx="19">
                  <c:v>0.61807300367195595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correlations!$F$1</c:f>
              <c:strCache>
                <c:ptCount val="1"/>
                <c:pt idx="0">
                  <c:v>Davidson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correlations!$A$2:$A$21</c:f>
              <c:numCache>
                <c:formatCode>General</c:formatCode>
                <c:ptCount val="20"/>
                <c:pt idx="0">
                  <c:v>1.0528904607346301</c:v>
                </c:pt>
                <c:pt idx="1">
                  <c:v>2.1889038525798798</c:v>
                </c:pt>
                <c:pt idx="2">
                  <c:v>3.32491724442513</c:v>
                </c:pt>
                <c:pt idx="3">
                  <c:v>4.4609306362703904</c:v>
                </c:pt>
                <c:pt idx="4">
                  <c:v>5.5969440281156402</c:v>
                </c:pt>
                <c:pt idx="5">
                  <c:v>6.7329574199608899</c:v>
                </c:pt>
                <c:pt idx="6">
                  <c:v>7.8689708118061503</c:v>
                </c:pt>
                <c:pt idx="7">
                  <c:v>9.0049842036514001</c:v>
                </c:pt>
                <c:pt idx="8">
                  <c:v>10.1409975954967</c:v>
                </c:pt>
                <c:pt idx="9">
                  <c:v>11.2770109873419</c:v>
                </c:pt>
                <c:pt idx="10">
                  <c:v>12.413024379187201</c:v>
                </c:pt>
                <c:pt idx="11">
                  <c:v>13.549037771032401</c:v>
                </c:pt>
                <c:pt idx="12">
                  <c:v>14.6850511628777</c:v>
                </c:pt>
                <c:pt idx="13">
                  <c:v>15.8210645547229</c:v>
                </c:pt>
                <c:pt idx="14">
                  <c:v>16.957077946568202</c:v>
                </c:pt>
                <c:pt idx="15">
                  <c:v>18.093091338413402</c:v>
                </c:pt>
                <c:pt idx="16">
                  <c:v>19.229104730258701</c:v>
                </c:pt>
                <c:pt idx="17">
                  <c:v>20.365118122103901</c:v>
                </c:pt>
                <c:pt idx="18">
                  <c:v>21.501131513949201</c:v>
                </c:pt>
                <c:pt idx="19">
                  <c:v>22.637144905794401</c:v>
                </c:pt>
              </c:numCache>
            </c:numRef>
          </c:xVal>
          <c:yVal>
            <c:numRef>
              <c:f>correlations!$F$2:$F$21</c:f>
              <c:numCache>
                <c:formatCode>General</c:formatCode>
                <c:ptCount val="20"/>
                <c:pt idx="0">
                  <c:v>6.9468235831055096E-3</c:v>
                </c:pt>
                <c:pt idx="1">
                  <c:v>7.3744932533538504E-2</c:v>
                </c:pt>
                <c:pt idx="2">
                  <c:v>0.114721669743077</c:v>
                </c:pt>
                <c:pt idx="3">
                  <c:v>0.14578465120546999</c:v>
                </c:pt>
                <c:pt idx="4">
                  <c:v>0.17094260843557199</c:v>
                </c:pt>
                <c:pt idx="5">
                  <c:v>0.19211028930645699</c:v>
                </c:pt>
                <c:pt idx="6">
                  <c:v>0.21038504944330799</c:v>
                </c:pt>
                <c:pt idx="7">
                  <c:v>0.226461786085732</c:v>
                </c:pt>
                <c:pt idx="8">
                  <c:v>0.24081044058500001</c:v>
                </c:pt>
                <c:pt idx="9">
                  <c:v>0.25376432134414301</c:v>
                </c:pt>
                <c:pt idx="10">
                  <c:v>0.26556862556083299</c:v>
                </c:pt>
                <c:pt idx="11">
                  <c:v>0.27640906428479001</c:v>
                </c:pt>
                <c:pt idx="12">
                  <c:v>0.28642969436043803</c:v>
                </c:pt>
                <c:pt idx="13">
                  <c:v>0.295744518573891</c:v>
                </c:pt>
                <c:pt idx="14">
                  <c:v>0.30444530454658603</c:v>
                </c:pt>
                <c:pt idx="15">
                  <c:v>0.31260701405658298</c:v>
                </c:pt>
                <c:pt idx="16">
                  <c:v>0.32029166991468599</c:v>
                </c:pt>
                <c:pt idx="17">
                  <c:v>0.32755117109183601</c:v>
                </c:pt>
                <c:pt idx="18">
                  <c:v>0.33442938184402998</c:v>
                </c:pt>
                <c:pt idx="19">
                  <c:v>0.34096370854265201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correlations!$G$1</c:f>
              <c:strCache>
                <c:ptCount val="1"/>
                <c:pt idx="0">
                  <c:v>Johnsson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correlations!$A$2:$A$21</c:f>
              <c:numCache>
                <c:formatCode>General</c:formatCode>
                <c:ptCount val="20"/>
                <c:pt idx="0">
                  <c:v>1.0528904607346301</c:v>
                </c:pt>
                <c:pt idx="1">
                  <c:v>2.1889038525798798</c:v>
                </c:pt>
                <c:pt idx="2">
                  <c:v>3.32491724442513</c:v>
                </c:pt>
                <c:pt idx="3">
                  <c:v>4.4609306362703904</c:v>
                </c:pt>
                <c:pt idx="4">
                  <c:v>5.5969440281156402</c:v>
                </c:pt>
                <c:pt idx="5">
                  <c:v>6.7329574199608899</c:v>
                </c:pt>
                <c:pt idx="6">
                  <c:v>7.8689708118061503</c:v>
                </c:pt>
                <c:pt idx="7">
                  <c:v>9.0049842036514001</c:v>
                </c:pt>
                <c:pt idx="8">
                  <c:v>10.1409975954967</c:v>
                </c:pt>
                <c:pt idx="9">
                  <c:v>11.2770109873419</c:v>
                </c:pt>
                <c:pt idx="10">
                  <c:v>12.413024379187201</c:v>
                </c:pt>
                <c:pt idx="11">
                  <c:v>13.549037771032401</c:v>
                </c:pt>
                <c:pt idx="12">
                  <c:v>14.6850511628777</c:v>
                </c:pt>
                <c:pt idx="13">
                  <c:v>15.8210645547229</c:v>
                </c:pt>
                <c:pt idx="14">
                  <c:v>16.957077946568202</c:v>
                </c:pt>
                <c:pt idx="15">
                  <c:v>18.093091338413402</c:v>
                </c:pt>
                <c:pt idx="16">
                  <c:v>19.229104730258701</c:v>
                </c:pt>
                <c:pt idx="17">
                  <c:v>20.365118122103901</c:v>
                </c:pt>
                <c:pt idx="18">
                  <c:v>21.501131513949201</c:v>
                </c:pt>
                <c:pt idx="19">
                  <c:v>22.637144905794401</c:v>
                </c:pt>
              </c:numCache>
            </c:numRef>
          </c:xVal>
          <c:yVal>
            <c:numRef>
              <c:f>correlations!$G$2:$G$21</c:f>
              <c:numCache>
                <c:formatCode>General</c:formatCode>
                <c:ptCount val="20"/>
                <c:pt idx="0">
                  <c:v>2.39384637373013E-3</c:v>
                </c:pt>
                <c:pt idx="1">
                  <c:v>5.1178891885655803E-2</c:v>
                </c:pt>
                <c:pt idx="2">
                  <c:v>9.5415006428818006E-2</c:v>
                </c:pt>
                <c:pt idx="3">
                  <c:v>0.135710091622958</c:v>
                </c:pt>
                <c:pt idx="4">
                  <c:v>0.172568351494408</c:v>
                </c:pt>
                <c:pt idx="5">
                  <c:v>0.20641149938179501</c:v>
                </c:pt>
                <c:pt idx="6">
                  <c:v>0.23759496498491101</c:v>
                </c:pt>
                <c:pt idx="7">
                  <c:v>0.26642042481953399</c:v>
                </c:pt>
                <c:pt idx="8">
                  <c:v>0.293145593676785</c:v>
                </c:pt>
                <c:pt idx="9">
                  <c:v>0.31799195102838701</c:v>
                </c:pt>
                <c:pt idx="10">
                  <c:v>0.34115089323901499</c:v>
                </c:pt>
                <c:pt idx="11">
                  <c:v>0.36278867348085603</c:v>
                </c:pt>
                <c:pt idx="12">
                  <c:v>0.38305039918663902</c:v>
                </c:pt>
                <c:pt idx="13">
                  <c:v>0.40206329035179</c:v>
                </c:pt>
                <c:pt idx="14">
                  <c:v>0.41993935337057398</c:v>
                </c:pt>
                <c:pt idx="15">
                  <c:v>0.43677758916902298</c:v>
                </c:pt>
                <c:pt idx="16">
                  <c:v>0.45266582759555202</c:v>
                </c:pt>
                <c:pt idx="17">
                  <c:v>0.46768225984610501</c:v>
                </c:pt>
                <c:pt idx="18">
                  <c:v>0.48189672536747202</c:v>
                </c:pt>
                <c:pt idx="19">
                  <c:v>0.49537179793830499</c:v>
                </c:pt>
              </c:numCache>
            </c:numRef>
          </c:yVal>
          <c:smooth val="1"/>
        </c:ser>
        <c:ser>
          <c:idx val="3"/>
          <c:order val="3"/>
          <c:tx>
            <c:v>Current Results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Voidage!$B$4:$B$10</c:f>
              <c:numCache>
                <c:formatCode>General</c:formatCode>
                <c:ptCount val="7"/>
                <c:pt idx="0">
                  <c:v>1.5</c:v>
                </c:pt>
                <c:pt idx="1">
                  <c:v>2</c:v>
                </c:pt>
                <c:pt idx="2">
                  <c:v>4</c:v>
                </c:pt>
                <c:pt idx="3">
                  <c:v>7.25</c:v>
                </c:pt>
                <c:pt idx="4">
                  <c:v>10.875</c:v>
                </c:pt>
                <c:pt idx="5">
                  <c:v>14.5</c:v>
                </c:pt>
                <c:pt idx="6">
                  <c:v>21.75</c:v>
                </c:pt>
              </c:numCache>
            </c:numRef>
          </c:xVal>
          <c:yVal>
            <c:numRef>
              <c:f>Voidage!$H$4:$H$10</c:f>
              <c:numCache>
                <c:formatCode>General</c:formatCode>
                <c:ptCount val="7"/>
                <c:pt idx="0">
                  <c:v>0.15090909090909094</c:v>
                </c:pt>
                <c:pt idx="1">
                  <c:v>0.20236363636363636</c:v>
                </c:pt>
                <c:pt idx="2">
                  <c:v>0.35727272727272713</c:v>
                </c:pt>
                <c:pt idx="3">
                  <c:v>0.4965454545454544</c:v>
                </c:pt>
                <c:pt idx="4">
                  <c:v>0.60909090909090913</c:v>
                </c:pt>
                <c:pt idx="5">
                  <c:v>0.66799999999999993</c:v>
                </c:pt>
                <c:pt idx="6">
                  <c:v>0.74018181818181805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127088"/>
        <c:axId val="284123168"/>
      </c:scatterChart>
      <c:valAx>
        <c:axId val="284127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U/Umf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23168"/>
        <c:crosses val="autoZero"/>
        <c:crossBetween val="midCat"/>
      </c:valAx>
      <c:valAx>
        <c:axId val="2841231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Bubble Fraction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27088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7" cy="463550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5" y="0"/>
            <a:ext cx="3032337" cy="463550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>
              <a:defRPr sz="1200"/>
            </a:lvl1pPr>
          </a:lstStyle>
          <a:p>
            <a:fld id="{6134963A-F208-4754-87AE-1EC069A76788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05841"/>
            <a:ext cx="3032337" cy="463550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5" y="8805841"/>
            <a:ext cx="3032337" cy="463550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>
              <a:defRPr sz="1200"/>
            </a:lvl1pPr>
          </a:lstStyle>
          <a:p>
            <a:fld id="{FF39DF39-6133-4476-90EF-56175B039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67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7" cy="463550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5" y="0"/>
            <a:ext cx="3032337" cy="463550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>
              <a:defRPr sz="1200"/>
            </a:lvl1pPr>
          </a:lstStyle>
          <a:p>
            <a:fld id="{69B1870A-9B0F-49CC-9261-589BE23312E2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6" tIns="46478" rIns="92956" bIns="464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6" tIns="46478" rIns="92956" bIns="464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841"/>
            <a:ext cx="3032337" cy="463550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5" y="8805841"/>
            <a:ext cx="3032337" cy="463550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>
              <a:defRPr sz="1200"/>
            </a:lvl1pPr>
          </a:lstStyle>
          <a:p>
            <a:fld id="{9CF2D091-748C-4723-A443-6D7300398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80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D091-748C-4723-A443-6D7300398C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D091-748C-4723-A443-6D7300398C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8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D091-748C-4723-A443-6D7300398C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D091-748C-4723-A443-6D7300398C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6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eche_logo2.jpg"/>
          <p:cNvPicPr>
            <a:picLocks noChangeAspect="1"/>
          </p:cNvPicPr>
          <p:nvPr userDrawn="1"/>
        </p:nvPicPr>
        <p:blipFill>
          <a:blip r:embed="rId2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324600"/>
            <a:ext cx="533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eche_logo2.jpg"/>
          <p:cNvPicPr>
            <a:picLocks noChangeAspect="1"/>
          </p:cNvPicPr>
          <p:nvPr userDrawn="1"/>
        </p:nvPicPr>
        <p:blipFill>
          <a:blip r:embed="rId2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/>
            </a:lvl1pPr>
          </a:lstStyle>
          <a:p>
            <a:r>
              <a:rPr lang="en-US" smtClean="0"/>
              <a:t>2/11/2010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F09E8F1-7147-4AE6-AE6A-8835069A82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0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372225"/>
            <a:ext cx="533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2/11/2010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F09E8F1-7147-4AE6-AE6A-8835069A82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00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che_logo2.jpg"/>
          <p:cNvPicPr>
            <a:picLocks noChangeAspect="1"/>
          </p:cNvPicPr>
          <p:nvPr userDrawn="1"/>
        </p:nvPicPr>
        <p:blipFill>
          <a:blip r:embed="rId2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16040"/>
            <a:ext cx="2289048" cy="36576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2/11/2010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416040"/>
            <a:ext cx="3505200" cy="365760"/>
          </a:xfrm>
        </p:spPr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416040"/>
            <a:ext cx="1981200" cy="365760"/>
          </a:xfrm>
        </p:spPr>
        <p:txBody>
          <a:bodyPr/>
          <a:lstStyle>
            <a:lvl1pPr>
              <a:defRPr sz="1000"/>
            </a:lvl1pPr>
          </a:lstStyle>
          <a:p>
            <a:fld id="{CF09E8F1-7147-4AE6-AE6A-8835069A82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72225"/>
            <a:ext cx="533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eche_logo2.jpg"/>
          <p:cNvPicPr>
            <a:picLocks noChangeAspect="1"/>
          </p:cNvPicPr>
          <p:nvPr userDrawn="1"/>
        </p:nvPicPr>
        <p:blipFill>
          <a:blip r:embed="rId2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71800"/>
            <a:ext cx="73152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267200"/>
            <a:ext cx="73152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14400" y="3810000"/>
            <a:ext cx="7315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che_logo2.jpg"/>
          <p:cNvPicPr>
            <a:picLocks noChangeAspect="1"/>
          </p:cNvPicPr>
          <p:nvPr userDrawn="1"/>
        </p:nvPicPr>
        <p:blipFill>
          <a:blip r:embed="rId2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/>
            </a:lvl1pPr>
          </a:lstStyle>
          <a:p>
            <a:r>
              <a:rPr lang="en-US" smtClean="0"/>
              <a:t>2/11/2010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CF09E8F1-7147-4AE6-AE6A-8835069A82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che_logo2.jpg"/>
          <p:cNvPicPr>
            <a:picLocks noChangeAspect="1"/>
          </p:cNvPicPr>
          <p:nvPr userDrawn="1"/>
        </p:nvPicPr>
        <p:blipFill>
          <a:blip r:embed="rId2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/>
            </a:lvl1pPr>
          </a:lstStyle>
          <a:p>
            <a:r>
              <a:rPr lang="en-US" smtClean="0"/>
              <a:t>2/11/2010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F09E8F1-7147-4AE6-AE6A-8835069A8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che_logo2.jpg"/>
          <p:cNvPicPr>
            <a:picLocks noChangeAspect="1"/>
          </p:cNvPicPr>
          <p:nvPr userDrawn="1"/>
        </p:nvPicPr>
        <p:blipFill>
          <a:blip r:embed="rId2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/>
            </a:lvl1pPr>
          </a:lstStyle>
          <a:p>
            <a:r>
              <a:rPr lang="en-US" smtClean="0"/>
              <a:t>2/11/2010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F09E8F1-7147-4AE6-AE6A-8835069A8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eche_logo2.jpg"/>
          <p:cNvPicPr>
            <a:picLocks noChangeAspect="1"/>
          </p:cNvPicPr>
          <p:nvPr userDrawn="1"/>
        </p:nvPicPr>
        <p:blipFill>
          <a:blip r:embed="rId2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/>
            </a:lvl1pPr>
          </a:lstStyle>
          <a:p>
            <a:r>
              <a:rPr lang="en-US" smtClean="0"/>
              <a:t>2/11/2010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F09E8F1-7147-4AE6-AE6A-8835069A82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che_logo2.jpg"/>
          <p:cNvPicPr>
            <a:picLocks noChangeAspect="1"/>
          </p:cNvPicPr>
          <p:nvPr userDrawn="1"/>
        </p:nvPicPr>
        <p:blipFill>
          <a:blip r:embed="rId2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2/11/2010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F09E8F1-7147-4AE6-AE6A-8835069A8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che_logo2.jpg"/>
          <p:cNvPicPr>
            <a:picLocks noChangeAspect="1"/>
          </p:cNvPicPr>
          <p:nvPr userDrawn="1"/>
        </p:nvPicPr>
        <p:blipFill>
          <a:blip r:embed="rId2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2/11/2010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F09E8F1-7147-4AE6-AE6A-8835069A82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000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372225"/>
            <a:ext cx="533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che_logo2.jpg"/>
          <p:cNvPicPr>
            <a:picLocks noChangeAspect="1"/>
          </p:cNvPicPr>
          <p:nvPr userDrawn="1"/>
        </p:nvPicPr>
        <p:blipFill>
          <a:blip r:embed="rId15" cstate="print"/>
          <a:srcRect r="27143"/>
          <a:stretch>
            <a:fillRect/>
          </a:stretch>
        </p:blipFill>
        <p:spPr>
          <a:xfrm>
            <a:off x="190500" y="6104715"/>
            <a:ext cx="952500" cy="753285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416040"/>
            <a:ext cx="2289048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0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2/11/2010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41604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41604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fld id="{CF09E8F1-7147-4AE6-AE6A-8835069A8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000">
              <a:latin typeface="Calibri" pitchFamily="34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Calibri" pitchFamily="34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>
              <a:latin typeface="Calibri" pitchFamily="34" charset="0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53400" y="6372225"/>
            <a:ext cx="533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6" r:id="rId5"/>
    <p:sldLayoutId id="2147483817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1600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657600"/>
            <a:ext cx="7162800" cy="12954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Reduced Network Model Development for Fluidized Bed Biomass Gasification: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i="1" dirty="0" smtClean="0"/>
              <a:t>Capturing Gas Bypassing and Devolatilizing Particle Segregation with CFD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400" y="5143500"/>
            <a:ext cx="6858000" cy="533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Addison K. Stark, Richard B. Bates, Christos Altantzis, Ahmed F. Ghoniem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Reacting Gas Dynamics Laboratory, Department of Mechanical Engineering, MIT.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294924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NETL Workshop on Multi-Phase Flow, August 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– 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,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Devolatilization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NETL Workshop on Multi-Phase Flow, August 5-6, 2014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" y="1045018"/>
            <a:ext cx="8001017" cy="5334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6853" y="1184365"/>
                <a:ext cx="3352800" cy="5194664"/>
              </a:xfrm>
              <a:prstGeom prst="rect">
                <a:avLst/>
              </a:prstGeom>
              <a:solidFill>
                <a:schemeClr val="accent1">
                  <a:alpha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Devolatilization dynamics are strongly influenced by particle radius.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Shrinking Core Model Implemented for </a:t>
                </a:r>
                <a:r>
                  <a:rPr lang="en-US" dirty="0" err="1" smtClean="0"/>
                  <a:t>Eulerian</a:t>
                </a:r>
                <a:r>
                  <a:rPr lang="en-US" dirty="0" smtClean="0"/>
                  <a:t> Modeling Framework: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𝑘𝑖𝑛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𝑐𝑜𝑛𝑑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Trade-off of devolatilization time and mixing time important for well-stirred assumption.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3" y="1184365"/>
                <a:ext cx="3352800" cy="5194664"/>
              </a:xfrm>
              <a:prstGeom prst="rect">
                <a:avLst/>
              </a:prstGeom>
              <a:blipFill rotWithShape="0">
                <a:blip r:embed="rId3"/>
                <a:stretch>
                  <a:fillRect l="-1085" t="-468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1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and Visualization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71" y="1456937"/>
            <a:ext cx="4267200" cy="38393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NETL Workshop on Multi-Phase Flow, August 5-6, 2014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273779" y="1272271"/>
            <a:ext cx="1384320" cy="1540360"/>
            <a:chOff x="1575539" y="1482629"/>
            <a:chExt cx="1384320" cy="1540360"/>
          </a:xfrm>
        </p:grpSpPr>
        <p:grpSp>
          <p:nvGrpSpPr>
            <p:cNvPr id="21" name="Group 20"/>
            <p:cNvGrpSpPr/>
            <p:nvPr/>
          </p:nvGrpSpPr>
          <p:grpSpPr>
            <a:xfrm>
              <a:off x="1575539" y="1727589"/>
              <a:ext cx="1295400" cy="1295400"/>
              <a:chOff x="1297063" y="1676400"/>
              <a:chExt cx="1295400" cy="12954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297063" y="1676400"/>
                <a:ext cx="1295400" cy="1295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stCxn id="3" idx="2"/>
                <a:endCxn id="3" idx="6"/>
              </p:cNvCxnSpPr>
              <p:nvPr/>
            </p:nvCxnSpPr>
            <p:spPr>
              <a:xfrm>
                <a:off x="1297063" y="2324100"/>
                <a:ext cx="1295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3" idx="3"/>
                <a:endCxn id="3" idx="7"/>
              </p:cNvCxnSpPr>
              <p:nvPr/>
            </p:nvCxnSpPr>
            <p:spPr>
              <a:xfrm flipV="1">
                <a:off x="1486770" y="1866107"/>
                <a:ext cx="915986" cy="9159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3" idx="4"/>
                <a:endCxn id="3" idx="0"/>
              </p:cNvCxnSpPr>
              <p:nvPr/>
            </p:nvCxnSpPr>
            <p:spPr>
              <a:xfrm flipV="1">
                <a:off x="1944763" y="16764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3" idx="5"/>
                <a:endCxn id="3" idx="1"/>
              </p:cNvCxnSpPr>
              <p:nvPr/>
            </p:nvCxnSpPr>
            <p:spPr>
              <a:xfrm flipH="1" flipV="1">
                <a:off x="1486770" y="1866107"/>
                <a:ext cx="915986" cy="9159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1543484" y="1922821"/>
                <a:ext cx="802556" cy="802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9963" y="2019300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769483" y="2148820"/>
                <a:ext cx="350559" cy="3505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9184" y="1808521"/>
                <a:ext cx="1031156" cy="10311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234037" y="1634389"/>
              <a:ext cx="596460" cy="758635"/>
              <a:chOff x="2326152" y="4810337"/>
              <a:chExt cx="596460" cy="758635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H="1" flipV="1">
                <a:off x="2642912" y="4810337"/>
                <a:ext cx="73719" cy="349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Arc 82"/>
              <p:cNvSpPr/>
              <p:nvPr/>
            </p:nvSpPr>
            <p:spPr>
              <a:xfrm>
                <a:off x="2326152" y="4827831"/>
                <a:ext cx="596460" cy="741141"/>
              </a:xfrm>
              <a:prstGeom prst="arc">
                <a:avLst>
                  <a:gd name="adj1" fmla="val 16863865"/>
                  <a:gd name="adj2" fmla="val 1955743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2651761" y="148262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endParaRPr lang="en-US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49190" y="3135591"/>
            <a:ext cx="609600" cy="2514600"/>
            <a:chOff x="332234" y="2357315"/>
            <a:chExt cx="609600" cy="2514600"/>
          </a:xfrm>
        </p:grpSpPr>
        <p:sp>
          <p:nvSpPr>
            <p:cNvPr id="22" name="Can 21"/>
            <p:cNvSpPr/>
            <p:nvPr/>
          </p:nvSpPr>
          <p:spPr>
            <a:xfrm>
              <a:off x="332234" y="2357315"/>
              <a:ext cx="609600" cy="25146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32234" y="3179892"/>
              <a:ext cx="609600" cy="152400"/>
              <a:chOff x="488079" y="3022989"/>
              <a:chExt cx="609600" cy="1524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88079" y="3022989"/>
                <a:ext cx="6096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3" idx="3"/>
                <a:endCxn id="23" idx="7"/>
              </p:cNvCxnSpPr>
              <p:nvPr/>
            </p:nvCxnSpPr>
            <p:spPr>
              <a:xfrm flipV="1">
                <a:off x="577353" y="3045307"/>
                <a:ext cx="431052" cy="107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3" idx="5"/>
                <a:endCxn id="23" idx="1"/>
              </p:cNvCxnSpPr>
              <p:nvPr/>
            </p:nvCxnSpPr>
            <p:spPr>
              <a:xfrm flipH="1" flipV="1">
                <a:off x="577353" y="3045307"/>
                <a:ext cx="431052" cy="107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3" idx="4"/>
                <a:endCxn id="23" idx="0"/>
              </p:cNvCxnSpPr>
              <p:nvPr/>
            </p:nvCxnSpPr>
            <p:spPr>
              <a:xfrm flipV="1">
                <a:off x="792879" y="3022989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3" idx="2"/>
              </p:cNvCxnSpPr>
              <p:nvPr/>
            </p:nvCxnSpPr>
            <p:spPr>
              <a:xfrm>
                <a:off x="488079" y="3099189"/>
                <a:ext cx="60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617599" y="3055472"/>
                <a:ext cx="350559" cy="76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32234" y="3392021"/>
              <a:ext cx="609600" cy="152400"/>
              <a:chOff x="488079" y="3022989"/>
              <a:chExt cx="609600" cy="1524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88079" y="3022989"/>
                <a:ext cx="6096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5" idx="3"/>
                <a:endCxn id="35" idx="7"/>
              </p:cNvCxnSpPr>
              <p:nvPr/>
            </p:nvCxnSpPr>
            <p:spPr>
              <a:xfrm flipV="1">
                <a:off x="577353" y="3045307"/>
                <a:ext cx="431052" cy="107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5" idx="5"/>
                <a:endCxn id="35" idx="1"/>
              </p:cNvCxnSpPr>
              <p:nvPr/>
            </p:nvCxnSpPr>
            <p:spPr>
              <a:xfrm flipH="1" flipV="1">
                <a:off x="577353" y="3045307"/>
                <a:ext cx="431052" cy="107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5" idx="4"/>
                <a:endCxn id="35" idx="0"/>
              </p:cNvCxnSpPr>
              <p:nvPr/>
            </p:nvCxnSpPr>
            <p:spPr>
              <a:xfrm flipV="1">
                <a:off x="792879" y="3022989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2"/>
              </p:cNvCxnSpPr>
              <p:nvPr/>
            </p:nvCxnSpPr>
            <p:spPr>
              <a:xfrm>
                <a:off x="488079" y="3099189"/>
                <a:ext cx="60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617599" y="3055472"/>
                <a:ext cx="350559" cy="76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2234" y="3604149"/>
              <a:ext cx="609600" cy="152400"/>
              <a:chOff x="488079" y="3022989"/>
              <a:chExt cx="609600" cy="152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88079" y="3022989"/>
                <a:ext cx="6096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>
                <a:stCxn id="42" idx="3"/>
                <a:endCxn id="42" idx="7"/>
              </p:cNvCxnSpPr>
              <p:nvPr/>
            </p:nvCxnSpPr>
            <p:spPr>
              <a:xfrm flipV="1">
                <a:off x="577353" y="3045307"/>
                <a:ext cx="431052" cy="107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2" idx="5"/>
                <a:endCxn id="42" idx="1"/>
              </p:cNvCxnSpPr>
              <p:nvPr/>
            </p:nvCxnSpPr>
            <p:spPr>
              <a:xfrm flipH="1" flipV="1">
                <a:off x="577353" y="3045307"/>
                <a:ext cx="431052" cy="107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4"/>
                <a:endCxn id="42" idx="0"/>
              </p:cNvCxnSpPr>
              <p:nvPr/>
            </p:nvCxnSpPr>
            <p:spPr>
              <a:xfrm flipV="1">
                <a:off x="792879" y="3022989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2" idx="2"/>
              </p:cNvCxnSpPr>
              <p:nvPr/>
            </p:nvCxnSpPr>
            <p:spPr>
              <a:xfrm>
                <a:off x="488079" y="3099189"/>
                <a:ext cx="60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617599" y="3055472"/>
                <a:ext cx="350559" cy="76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/>
            <p:cNvCxnSpPr>
              <a:stCxn id="23" idx="4"/>
              <a:endCxn id="42" idx="4"/>
            </p:cNvCxnSpPr>
            <p:nvPr/>
          </p:nvCxnSpPr>
          <p:spPr>
            <a:xfrm>
              <a:off x="637034" y="3332292"/>
              <a:ext cx="0" cy="424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2" idx="5"/>
              <a:endCxn id="23" idx="5"/>
            </p:cNvCxnSpPr>
            <p:nvPr/>
          </p:nvCxnSpPr>
          <p:spPr>
            <a:xfrm flipV="1">
              <a:off x="852560" y="3309974"/>
              <a:ext cx="0" cy="424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2" idx="3"/>
              <a:endCxn id="23" idx="3"/>
            </p:cNvCxnSpPr>
            <p:nvPr/>
          </p:nvCxnSpPr>
          <p:spPr>
            <a:xfrm flipV="1">
              <a:off x="421508" y="3309974"/>
              <a:ext cx="0" cy="424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7" idx="3"/>
              <a:endCxn id="32" idx="3"/>
            </p:cNvCxnSpPr>
            <p:nvPr/>
          </p:nvCxnSpPr>
          <p:spPr>
            <a:xfrm flipV="1">
              <a:off x="513092" y="3277416"/>
              <a:ext cx="0" cy="424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7" idx="5"/>
              <a:endCxn id="32" idx="5"/>
            </p:cNvCxnSpPr>
            <p:nvPr/>
          </p:nvCxnSpPr>
          <p:spPr>
            <a:xfrm flipV="1">
              <a:off x="760975" y="3277416"/>
              <a:ext cx="0" cy="424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7" idx="6"/>
              <a:endCxn id="32" idx="6"/>
            </p:cNvCxnSpPr>
            <p:nvPr/>
          </p:nvCxnSpPr>
          <p:spPr>
            <a:xfrm flipV="1">
              <a:off x="812313" y="3250475"/>
              <a:ext cx="0" cy="424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7" idx="2"/>
              <a:endCxn id="32" idx="2"/>
            </p:cNvCxnSpPr>
            <p:nvPr/>
          </p:nvCxnSpPr>
          <p:spPr>
            <a:xfrm flipV="1">
              <a:off x="461754" y="3250475"/>
              <a:ext cx="0" cy="424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637033" y="42672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421508" y="427325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637159" y="4724400"/>
              <a:ext cx="3046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650347" y="443270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1707660" y="5505976"/>
            <a:ext cx="3962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707660" y="5594588"/>
            <a:ext cx="406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Cylindrical coordinates (</a:t>
            </a:r>
            <a:r>
              <a:rPr lang="en-US" sz="1600" dirty="0" err="1" smtClean="0"/>
              <a:t>Bakshi</a:t>
            </a:r>
            <a:r>
              <a:rPr lang="en-US" sz="1600" dirty="0" smtClean="0"/>
              <a:t> </a:t>
            </a:r>
            <a:r>
              <a:rPr lang="en-US" sz="1600" dirty="0" smtClean="0"/>
              <a:t>et al.)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2D visualization hemispheres averaged.</a:t>
            </a:r>
            <a:endParaRPr lang="en-US" sz="1600" dirty="0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48" y="1517231"/>
            <a:ext cx="2220979" cy="4653854"/>
          </a:xfrm>
          <a:prstGeom prst="rect">
            <a:avLst/>
          </a:prstGeom>
        </p:spPr>
      </p:pic>
      <p:sp>
        <p:nvSpPr>
          <p:cNvPr id="106" name="Right Arrow 105"/>
          <p:cNvSpPr/>
          <p:nvPr/>
        </p:nvSpPr>
        <p:spPr>
          <a:xfrm>
            <a:off x="5773453" y="3048000"/>
            <a:ext cx="474947" cy="910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71800"/>
            <a:ext cx="7315200" cy="1066800"/>
          </a:xfrm>
        </p:spPr>
        <p:txBody>
          <a:bodyPr/>
          <a:lstStyle/>
          <a:p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5638800" y="6416675"/>
            <a:ext cx="35052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idx="1"/>
          </p:nvPr>
        </p:nvSpPr>
        <p:spPr>
          <a:xfrm>
            <a:off x="914400" y="426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Mixing of biomass and char in reacting bed-</a:t>
            </a:r>
          </a:p>
        </p:txBody>
      </p:sp>
    </p:spTree>
    <p:extLst>
      <p:ext uri="{BB962C8B-B14F-4D97-AF65-F5344CB8AC3E}">
        <p14:creationId xmlns:p14="http://schemas.microsoft.com/office/powerpoint/2010/main" val="32186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Averaged Solids Distributions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41604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15" y="1354623"/>
            <a:ext cx="4392065" cy="4892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5327"/>
            <a:ext cx="3048000" cy="4849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48" y="1600200"/>
            <a:ext cx="3821630" cy="420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6" y="1600200"/>
            <a:ext cx="3816990" cy="4206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118547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Biomass Concentration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9508" y="11869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Voidage and Gas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Bubble-Phase vs Emulsion Phase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NETL Workshop on Multi-Phase Flow, August 5-6,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" y="1228421"/>
            <a:ext cx="2362200" cy="510219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61174" y="3324436"/>
            <a:ext cx="474947" cy="910168"/>
          </a:xfrm>
          <a:prstGeom prst="rightArrow">
            <a:avLst>
              <a:gd name="adj1" fmla="val 50000"/>
              <a:gd name="adj2" fmla="val 59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25714"/>
            <a:ext cx="3218328" cy="4945712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6635407" y="1524000"/>
            <a:ext cx="2478807" cy="403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16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Time averaged data is used to analyze pseudo-steady state operation.</a:t>
            </a:r>
          </a:p>
          <a:p>
            <a:pPr lvl="1"/>
            <a:r>
              <a:rPr lang="en-US" dirty="0" smtClean="0"/>
              <a:t>Average bed height</a:t>
            </a:r>
          </a:p>
          <a:p>
            <a:pPr lvl="1"/>
            <a:r>
              <a:rPr lang="en-US" dirty="0" smtClean="0"/>
              <a:t>Average voidage</a:t>
            </a:r>
            <a:endParaRPr lang="en-US" dirty="0"/>
          </a:p>
          <a:p>
            <a:pPr lvl="1"/>
            <a:r>
              <a:rPr lang="en-US" dirty="0" smtClean="0"/>
              <a:t>Reaction zones</a:t>
            </a:r>
          </a:p>
          <a:p>
            <a:r>
              <a:rPr lang="en-US" dirty="0" smtClean="0"/>
              <a:t>Velocity normalized voidage is used to calculate bubble bypassing fraction</a:t>
            </a:r>
          </a:p>
          <a:p>
            <a:pPr lvl="1"/>
            <a:r>
              <a:rPr lang="en-US" dirty="0" smtClean="0"/>
              <a:t>Gives the effective voidage experienced by gaseous flow through the bed.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Dependence of gas distribution on inlet velocity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NETL Workshop on Multi-Phase Flow, August 5-6,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560576"/>
              </p:ext>
            </p:extLst>
          </p:nvPr>
        </p:nvGraphicFramePr>
        <p:xfrm>
          <a:off x="-57150" y="1590675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077313"/>
              </p:ext>
            </p:extLst>
          </p:nvPr>
        </p:nvGraphicFramePr>
        <p:xfrm>
          <a:off x="4572000" y="1590675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17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71800"/>
            <a:ext cx="7315200" cy="1066800"/>
          </a:xfrm>
        </p:spPr>
        <p:txBody>
          <a:bodyPr/>
          <a:lstStyle/>
          <a:p>
            <a:r>
              <a:rPr lang="en-US" dirty="0" smtClean="0"/>
              <a:t>Conclusion and Summary</a:t>
            </a:r>
            <a:endParaRPr lang="en-US"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5638800" y="6416675"/>
            <a:ext cx="35052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idx="1"/>
          </p:nvPr>
        </p:nvSpPr>
        <p:spPr>
          <a:xfrm>
            <a:off x="914400" y="4267200"/>
            <a:ext cx="73152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Summary of outcomes-</a:t>
            </a:r>
          </a:p>
          <a:p>
            <a:r>
              <a:rPr lang="en-US" dirty="0" smtClean="0"/>
              <a:t>Implications for modeling and reactor design-</a:t>
            </a:r>
          </a:p>
          <a:p>
            <a:r>
              <a:rPr lang="en-US" dirty="0" smtClean="0"/>
              <a:t>Next steps-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Implications for Modeling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3D reactive CFD study was conducted to test the main assumption of the Davidson two-phase theory and related correlations: </a:t>
            </a:r>
          </a:p>
          <a:p>
            <a:pPr lvl="1"/>
            <a:r>
              <a:rPr lang="en-US" dirty="0" smtClean="0"/>
              <a:t>All gas in excess of minimum fluidization velocity is in the bubble phase.</a:t>
            </a:r>
            <a:endParaRPr lang="en-US" dirty="0"/>
          </a:p>
          <a:p>
            <a:r>
              <a:rPr lang="en-US" dirty="0" smtClean="0"/>
              <a:t>Devolatilization chemistry with a shrinking core model was employed</a:t>
            </a:r>
          </a:p>
          <a:p>
            <a:pPr lvl="1"/>
            <a:r>
              <a:rPr lang="en-US" dirty="0" smtClean="0"/>
              <a:t>Allows for study of impact of particle diameter on mixing timescales as well as devolatilization timescales</a:t>
            </a:r>
          </a:p>
          <a:p>
            <a:r>
              <a:rPr lang="en-US" dirty="0" smtClean="0"/>
              <a:t>Influence of fluidization rate on chemical phenomena was investigated.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Davidson TPT and </a:t>
            </a:r>
            <a:r>
              <a:rPr lang="en-US" dirty="0" err="1" smtClean="0"/>
              <a:t>Johnsson</a:t>
            </a:r>
            <a:r>
              <a:rPr lang="en-US" dirty="0"/>
              <a:t> </a:t>
            </a:r>
            <a:r>
              <a:rPr lang="en-US" dirty="0" smtClean="0"/>
              <a:t>Models Under-predict Gas bypassing at high slugging flow-rates</a:t>
            </a:r>
          </a:p>
          <a:p>
            <a:pPr lvl="1"/>
            <a:r>
              <a:rPr lang="en-US" dirty="0" err="1" smtClean="0"/>
              <a:t>Babu</a:t>
            </a:r>
            <a:r>
              <a:rPr lang="en-US" dirty="0" smtClean="0"/>
              <a:t> Captures overall trend, however. Easily implemented without CFD. </a:t>
            </a:r>
          </a:p>
          <a:p>
            <a:r>
              <a:rPr lang="en-US" dirty="0" smtClean="0"/>
              <a:t>A large amount of bubble bypassing is observed. </a:t>
            </a:r>
          </a:p>
          <a:p>
            <a:pPr lvl="1"/>
            <a:r>
              <a:rPr lang="en-US" dirty="0" smtClean="0"/>
              <a:t>As the reactor approaches slugging, do not achieve well mixed zone until high in the freeboard</a:t>
            </a:r>
          </a:p>
          <a:p>
            <a:r>
              <a:rPr lang="en-US" dirty="0"/>
              <a:t>Lab-scale studies which utilize saw dust (&lt;=1mm particles) are far from representing realistic fluidized bed reactors</a:t>
            </a:r>
          </a:p>
          <a:p>
            <a:pPr lvl="1"/>
            <a:r>
              <a:rPr lang="en-US" dirty="0"/>
              <a:t>Timescale of devolatilization is too fast.</a:t>
            </a:r>
          </a:p>
          <a:p>
            <a:pPr lvl="2"/>
            <a:r>
              <a:rPr lang="en-US" dirty="0"/>
              <a:t>Devolatilizing particles are not well distributed.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50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Observations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576" y="1143000"/>
            <a:ext cx="3889248" cy="4937760"/>
          </a:xfrm>
        </p:spPr>
        <p:txBody>
          <a:bodyPr/>
          <a:lstStyle/>
          <a:p>
            <a:r>
              <a:rPr lang="en-US" sz="1800" dirty="0" smtClean="0"/>
              <a:t>At high flow-rates with large amounts of bubble bypassing mixing is poor in the bed.</a:t>
            </a:r>
            <a:endParaRPr lang="en-US" sz="1400" dirty="0" smtClean="0"/>
          </a:p>
          <a:p>
            <a:pPr lvl="1"/>
            <a:r>
              <a:rPr lang="en-US" sz="1400" dirty="0" smtClean="0"/>
              <a:t>Therefore Davidson model is incomplete to describe full reactor.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18" y="2735132"/>
            <a:ext cx="3023736" cy="3281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2057400" cy="3273135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6450741" y="1302193"/>
            <a:ext cx="1475102" cy="4648200"/>
            <a:chOff x="6402076" y="1227039"/>
            <a:chExt cx="1475102" cy="4648200"/>
          </a:xfrm>
        </p:grpSpPr>
        <p:sp>
          <p:nvSpPr>
            <p:cNvPr id="45" name="Rectangle 44"/>
            <p:cNvSpPr/>
            <p:nvPr/>
          </p:nvSpPr>
          <p:spPr>
            <a:xfrm>
              <a:off x="6502486" y="2977169"/>
              <a:ext cx="533400" cy="914400"/>
            </a:xfrm>
            <a:prstGeom prst="rect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05634" y="2977169"/>
              <a:ext cx="5334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Elbow Connector 46"/>
            <p:cNvCxnSpPr>
              <a:endCxn id="45" idx="2"/>
            </p:cNvCxnSpPr>
            <p:nvPr/>
          </p:nvCxnSpPr>
          <p:spPr>
            <a:xfrm rot="16200000" flipV="1">
              <a:off x="6635836" y="4024919"/>
              <a:ext cx="685800" cy="419100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endCxn id="46" idx="2"/>
            </p:cNvCxnSpPr>
            <p:nvPr/>
          </p:nvCxnSpPr>
          <p:spPr>
            <a:xfrm rot="5400000" flipH="1" flipV="1">
              <a:off x="7037410" y="4042445"/>
              <a:ext cx="685800" cy="384048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073986" y="4577369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Elbow Connector 49"/>
            <p:cNvCxnSpPr>
              <a:endCxn id="49" idx="4"/>
            </p:cNvCxnSpPr>
            <p:nvPr/>
          </p:nvCxnSpPr>
          <p:spPr>
            <a:xfrm rot="5400000" flipH="1" flipV="1">
              <a:off x="6715476" y="4850665"/>
              <a:ext cx="517505" cy="428115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6200000" flipV="1">
              <a:off x="7143592" y="4850664"/>
              <a:ext cx="517505" cy="428115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402076" y="5228908"/>
              <a:ext cx="8290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Devol</a:t>
              </a:r>
              <a:r>
                <a:rPr lang="en-US" dirty="0" smtClean="0"/>
                <a:t>. </a:t>
              </a:r>
            </a:p>
            <a:p>
              <a:r>
                <a:rPr lang="en-US" dirty="0" smtClean="0"/>
                <a:t>Gases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97836" y="5291745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Air</a:t>
              </a:r>
              <a:endParaRPr lang="en-US" dirty="0"/>
            </a:p>
          </p:txBody>
        </p:sp>
        <p:cxnSp>
          <p:nvCxnSpPr>
            <p:cNvPr id="54" name="Elbow Connector 53"/>
            <p:cNvCxnSpPr/>
            <p:nvPr/>
          </p:nvCxnSpPr>
          <p:spPr>
            <a:xfrm rot="5400000" flipH="1" flipV="1">
              <a:off x="6714832" y="2503718"/>
              <a:ext cx="527801" cy="41910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/>
            <p:nvPr/>
          </p:nvCxnSpPr>
          <p:spPr>
            <a:xfrm rot="16200000" flipV="1">
              <a:off x="7133935" y="2503716"/>
              <a:ext cx="527802" cy="41910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6921584" y="1542705"/>
              <a:ext cx="5334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stCxn id="56" idx="0"/>
            </p:cNvCxnSpPr>
            <p:nvPr/>
          </p:nvCxnSpPr>
          <p:spPr>
            <a:xfrm flipH="1" flipV="1">
              <a:off x="7188283" y="1227039"/>
              <a:ext cx="1" cy="3156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16200000">
              <a:off x="6620950" y="1727749"/>
              <a:ext cx="1044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Freeboard</a:t>
              </a:r>
            </a:p>
            <a:p>
              <a:r>
                <a:rPr lang="en-US" sz="1600" dirty="0" smtClean="0"/>
                <a:t> (PFR)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7136480" y="3141179"/>
              <a:ext cx="768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Bubble</a:t>
              </a:r>
            </a:p>
            <a:p>
              <a:r>
                <a:rPr lang="en-US" sz="1600" dirty="0" smtClean="0"/>
                <a:t> (PFR)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6237461" y="3141178"/>
              <a:ext cx="9460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Emulsion</a:t>
              </a:r>
            </a:p>
            <a:p>
              <a:r>
                <a:rPr lang="en-US" sz="1600" dirty="0" smtClean="0"/>
                <a:t> (CSTR)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69182" y="394629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	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88283" y="3938653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1-x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14997" y="1302193"/>
            <a:ext cx="1754007" cy="4638460"/>
            <a:chOff x="4956500" y="1301675"/>
            <a:chExt cx="1754007" cy="4638460"/>
          </a:xfrm>
        </p:grpSpPr>
        <p:grpSp>
          <p:nvGrpSpPr>
            <p:cNvPr id="119" name="Group 118"/>
            <p:cNvGrpSpPr/>
            <p:nvPr/>
          </p:nvGrpSpPr>
          <p:grpSpPr>
            <a:xfrm>
              <a:off x="4956500" y="1301675"/>
              <a:ext cx="1754007" cy="4638460"/>
              <a:chOff x="7014209" y="1301675"/>
              <a:chExt cx="1754007" cy="463846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7258644" y="3051805"/>
                <a:ext cx="533400" cy="91440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061792" y="3051805"/>
                <a:ext cx="533400" cy="914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052160" y="5293804"/>
                <a:ext cx="8290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Devol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Gases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8103110" y="5367407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Air</a:t>
                </a:r>
                <a:endParaRPr lang="en-US" dirty="0"/>
              </a:p>
            </p:txBody>
          </p:sp>
          <p:cxnSp>
            <p:nvCxnSpPr>
              <p:cNvPr id="104" name="Elbow Connector 103"/>
              <p:cNvCxnSpPr/>
              <p:nvPr/>
            </p:nvCxnSpPr>
            <p:spPr>
              <a:xfrm rot="5400000" flipH="1" flipV="1">
                <a:off x="7470990" y="2578354"/>
                <a:ext cx="527801" cy="419101"/>
              </a:xfrm>
              <a:prstGeom prst="bentConnector3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04"/>
              <p:cNvCxnSpPr/>
              <p:nvPr/>
            </p:nvCxnSpPr>
            <p:spPr>
              <a:xfrm rot="16200000" flipV="1">
                <a:off x="7890093" y="2578352"/>
                <a:ext cx="527802" cy="419101"/>
              </a:xfrm>
              <a:prstGeom prst="bentConnector3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/>
              <p:cNvSpPr/>
              <p:nvPr/>
            </p:nvSpPr>
            <p:spPr>
              <a:xfrm>
                <a:off x="7677742" y="1617341"/>
                <a:ext cx="533400" cy="914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Arrow Connector 106"/>
              <p:cNvCxnSpPr>
                <a:stCxn id="106" idx="0"/>
              </p:cNvCxnSpPr>
              <p:nvPr/>
            </p:nvCxnSpPr>
            <p:spPr>
              <a:xfrm flipH="1" flipV="1">
                <a:off x="7944441" y="1301675"/>
                <a:ext cx="1" cy="31566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 rot="16200000">
                <a:off x="7377108" y="1802385"/>
                <a:ext cx="10447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Freeboard</a:t>
                </a:r>
              </a:p>
              <a:p>
                <a:r>
                  <a:rPr lang="en-US" sz="1600" dirty="0" smtClean="0"/>
                  <a:t> (PFR)</a:t>
                </a:r>
                <a:endParaRPr lang="en-US" sz="16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 rot="16200000">
                <a:off x="7892638" y="3215815"/>
                <a:ext cx="7681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Bubble</a:t>
                </a:r>
              </a:p>
              <a:p>
                <a:r>
                  <a:rPr lang="en-US" sz="1600" dirty="0" smtClean="0"/>
                  <a:t> (PFR)</a:t>
                </a:r>
                <a:endParaRPr lang="en-US" sz="160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 rot="16200000">
                <a:off x="6993619" y="3215814"/>
                <a:ext cx="9460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Emulsion</a:t>
                </a:r>
              </a:p>
              <a:p>
                <a:r>
                  <a:rPr lang="en-US" sz="1600" dirty="0" smtClean="0"/>
                  <a:t> (CSTR)</a:t>
                </a:r>
                <a:endParaRPr lang="en-US" sz="1600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585089" y="4889910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014209" y="4584822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1-z</a:t>
                </a:r>
                <a:endParaRPr lang="en-US" dirty="0"/>
              </a:p>
            </p:txBody>
          </p:sp>
          <p:cxnSp>
            <p:nvCxnSpPr>
              <p:cNvPr id="114" name="Straight Arrow Connector 113"/>
              <p:cNvCxnSpPr>
                <a:stCxn id="102" idx="0"/>
                <a:endCxn id="110" idx="1"/>
              </p:cNvCxnSpPr>
              <p:nvPr/>
            </p:nvCxnSpPr>
            <p:spPr>
              <a:xfrm flipV="1">
                <a:off x="7466665" y="3981248"/>
                <a:ext cx="1" cy="1312556"/>
              </a:xfrm>
              <a:prstGeom prst="straightConnector1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103" idx="0"/>
                <a:endCxn id="101" idx="2"/>
              </p:cNvCxnSpPr>
              <p:nvPr/>
            </p:nvCxnSpPr>
            <p:spPr>
              <a:xfrm flipV="1">
                <a:off x="8328492" y="3966205"/>
                <a:ext cx="0" cy="140120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/>
            </p:nvSpPr>
            <p:spPr>
              <a:xfrm>
                <a:off x="7894725" y="4880055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8291804" y="4580165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1-y</a:t>
                </a:r>
                <a:endParaRPr lang="en-US" dirty="0"/>
              </a:p>
            </p:txBody>
          </p:sp>
        </p:grpSp>
        <p:cxnSp>
          <p:nvCxnSpPr>
            <p:cNvPr id="10" name="Straight Arrow Connector 9"/>
            <p:cNvCxnSpPr>
              <a:stCxn id="102" idx="0"/>
              <a:endCxn id="101" idx="2"/>
            </p:cNvCxnSpPr>
            <p:nvPr/>
          </p:nvCxnSpPr>
          <p:spPr>
            <a:xfrm flipV="1">
              <a:off x="5408956" y="3966205"/>
              <a:ext cx="861827" cy="1327599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03" idx="0"/>
              <a:endCxn id="110" idx="1"/>
            </p:cNvCxnSpPr>
            <p:nvPr/>
          </p:nvCxnSpPr>
          <p:spPr>
            <a:xfrm flipH="1" flipV="1">
              <a:off x="5408957" y="3981248"/>
              <a:ext cx="861826" cy="13861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01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Acknowledgements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Bakshi</a:t>
            </a:r>
            <a:r>
              <a:rPr lang="en-US" dirty="0"/>
              <a:t>, A., C. Altantzis, and A. F. Ghoniem. "Towards Accurate Three-Dimensional Simulation of Dense Multi-Phase Flows Using Cylindrical Coordinates." </a:t>
            </a:r>
            <a:r>
              <a:rPr lang="en-US" i="1" dirty="0"/>
              <a:t>Powder </a:t>
            </a:r>
            <a:r>
              <a:rPr lang="en-US" i="1" dirty="0" smtClean="0"/>
              <a:t>Technology</a:t>
            </a:r>
            <a:r>
              <a:rPr lang="en-US" dirty="0" smtClean="0"/>
              <a:t>, 2014, 264, 242-255.</a:t>
            </a:r>
          </a:p>
          <a:p>
            <a:r>
              <a:rPr lang="en-US" dirty="0" smtClean="0"/>
              <a:t>Davidson</a:t>
            </a:r>
            <a:r>
              <a:rPr lang="en-US" dirty="0"/>
              <a:t>, </a:t>
            </a:r>
            <a:r>
              <a:rPr lang="en-US" dirty="0" smtClean="0"/>
              <a:t>J. “The </a:t>
            </a:r>
            <a:r>
              <a:rPr lang="en-US" dirty="0"/>
              <a:t>two-phase theory of fluidization: successes and </a:t>
            </a:r>
            <a:r>
              <a:rPr lang="en-US" dirty="0" smtClean="0"/>
              <a:t>opportunities.” </a:t>
            </a:r>
            <a:r>
              <a:rPr lang="en-US" i="1" dirty="0" smtClean="0"/>
              <a:t>AIChE </a:t>
            </a:r>
            <a:r>
              <a:rPr lang="en-US" i="1" dirty="0"/>
              <a:t>Symposium Series, </a:t>
            </a:r>
            <a:r>
              <a:rPr lang="en-US" b="1" dirty="0"/>
              <a:t>1991</a:t>
            </a:r>
            <a:r>
              <a:rPr lang="en-US" i="1" dirty="0"/>
              <a:t>, 87</a:t>
            </a:r>
            <a:r>
              <a:rPr lang="en-US" dirty="0"/>
              <a:t>, </a:t>
            </a:r>
            <a:r>
              <a:rPr lang="en-US" dirty="0" smtClean="0"/>
              <a:t>1-12.</a:t>
            </a:r>
          </a:p>
          <a:p>
            <a:r>
              <a:rPr lang="en-US" dirty="0" err="1"/>
              <a:t>Koufopanos</a:t>
            </a:r>
            <a:r>
              <a:rPr lang="en-US" dirty="0"/>
              <a:t>, C. A</a:t>
            </a:r>
            <a:r>
              <a:rPr lang="en-US" dirty="0" smtClean="0"/>
              <a:t>. et al. “Modelling </a:t>
            </a:r>
            <a:r>
              <a:rPr lang="en-US" dirty="0"/>
              <a:t>of the pyrolysis of biomass particles. Studies on kinetics, thermal and heat transfer </a:t>
            </a:r>
            <a:r>
              <a:rPr lang="en-US" dirty="0" smtClean="0"/>
              <a:t>effects.” </a:t>
            </a:r>
            <a:r>
              <a:rPr lang="en-US" i="1" dirty="0" smtClean="0"/>
              <a:t>The </a:t>
            </a:r>
            <a:r>
              <a:rPr lang="en-US" i="1" dirty="0"/>
              <a:t>Canadian Journal of Chemical Engineering, </a:t>
            </a:r>
            <a:r>
              <a:rPr lang="en-US" b="1" dirty="0"/>
              <a:t>1991</a:t>
            </a:r>
            <a:r>
              <a:rPr lang="en-US" i="1" dirty="0"/>
              <a:t>, 69</a:t>
            </a:r>
            <a:r>
              <a:rPr lang="en-US" dirty="0"/>
              <a:t>, </a:t>
            </a:r>
            <a:r>
              <a:rPr lang="en-US" dirty="0" smtClean="0"/>
              <a:t>907-915.</a:t>
            </a:r>
          </a:p>
          <a:p>
            <a:r>
              <a:rPr lang="en-US" dirty="0"/>
              <a:t>Milne, T</a:t>
            </a:r>
            <a:r>
              <a:rPr lang="en-US" dirty="0" smtClean="0"/>
              <a:t>., et al. “Biomass </a:t>
            </a:r>
            <a:r>
              <a:rPr lang="en-US" dirty="0"/>
              <a:t>gasifier tars: Their nature, formation and </a:t>
            </a:r>
            <a:r>
              <a:rPr lang="en-US" dirty="0" smtClean="0"/>
              <a:t>conversion.” </a:t>
            </a:r>
            <a:r>
              <a:rPr lang="en-US" i="1" dirty="0" smtClean="0"/>
              <a:t>National </a:t>
            </a:r>
            <a:r>
              <a:rPr lang="en-US" i="1" dirty="0"/>
              <a:t>Energy Technology Laboratory (NETL), </a:t>
            </a:r>
            <a:r>
              <a:rPr lang="en-US" b="1" dirty="0" smtClean="0"/>
              <a:t>1998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Shafizadeh</a:t>
            </a:r>
            <a:r>
              <a:rPr lang="en-US" dirty="0"/>
              <a:t>, F</a:t>
            </a:r>
            <a:r>
              <a:rPr lang="en-US" dirty="0" smtClean="0"/>
              <a:t>. “Introduction </a:t>
            </a:r>
            <a:r>
              <a:rPr lang="en-US" dirty="0"/>
              <a:t>to Pyrolysis of </a:t>
            </a:r>
            <a:r>
              <a:rPr lang="en-US" dirty="0" smtClean="0"/>
              <a:t>Biomass.” </a:t>
            </a:r>
            <a:r>
              <a:rPr lang="en-US" i="1" dirty="0" smtClean="0"/>
              <a:t>Journal </a:t>
            </a:r>
            <a:r>
              <a:rPr lang="en-US" i="1" dirty="0"/>
              <a:t>of Analytical and Applied Pyrolysis, </a:t>
            </a:r>
            <a:r>
              <a:rPr lang="en-US" b="1" dirty="0"/>
              <a:t>1982</a:t>
            </a:r>
            <a:r>
              <a:rPr lang="en-US" i="1" dirty="0"/>
              <a:t>, 3</a:t>
            </a:r>
            <a:r>
              <a:rPr lang="en-US" dirty="0"/>
              <a:t>, </a:t>
            </a:r>
            <a:r>
              <a:rPr lang="en-US" dirty="0" smtClean="0"/>
              <a:t>283-305.</a:t>
            </a:r>
            <a:endParaRPr lang="en-US" dirty="0"/>
          </a:p>
          <a:p>
            <a:r>
              <a:rPr lang="en-US" dirty="0"/>
              <a:t>van </a:t>
            </a:r>
            <a:r>
              <a:rPr lang="en-US" dirty="0" err="1"/>
              <a:t>Paasen</a:t>
            </a:r>
            <a:r>
              <a:rPr lang="en-US" dirty="0"/>
              <a:t>, S. V. B. &amp; Kiel, J. H. A. “Tar formation in a </a:t>
            </a:r>
            <a:r>
              <a:rPr lang="en-US" dirty="0" err="1"/>
              <a:t>fluidised</a:t>
            </a:r>
            <a:r>
              <a:rPr lang="en-US" dirty="0"/>
              <a:t> bed gasifier.” </a:t>
            </a:r>
            <a:r>
              <a:rPr lang="en-US" i="1" dirty="0"/>
              <a:t>Energy Research Center of the Netherlands, </a:t>
            </a:r>
            <a:r>
              <a:rPr lang="en-US" b="1" dirty="0"/>
              <a:t>2004</a:t>
            </a:r>
            <a:r>
              <a:rPr lang="en-US" b="1" dirty="0" smtClean="0"/>
              <a:t>.</a:t>
            </a:r>
          </a:p>
          <a:p>
            <a:r>
              <a:rPr lang="en-US" dirty="0"/>
              <a:t>Yang, Y. </a:t>
            </a:r>
            <a:r>
              <a:rPr lang="en-US" dirty="0" smtClean="0"/>
              <a:t>B.et l. “Combustion </a:t>
            </a:r>
            <a:r>
              <a:rPr lang="en-US" dirty="0"/>
              <a:t>of a Single Particle of </a:t>
            </a:r>
            <a:r>
              <a:rPr lang="en-US" dirty="0" smtClean="0"/>
              <a:t>Biomass.” </a:t>
            </a:r>
            <a:r>
              <a:rPr lang="en-US" i="1" dirty="0" smtClean="0"/>
              <a:t>Energy </a:t>
            </a:r>
            <a:r>
              <a:rPr lang="en-US" i="1" dirty="0"/>
              <a:t>&amp; Fuels, </a:t>
            </a:r>
            <a:r>
              <a:rPr lang="en-US" b="1" dirty="0"/>
              <a:t>2008</a:t>
            </a:r>
            <a:r>
              <a:rPr lang="en-US" i="1" dirty="0"/>
              <a:t>, 22</a:t>
            </a:r>
            <a:r>
              <a:rPr lang="en-US" dirty="0"/>
              <a:t>, </a:t>
            </a:r>
            <a:r>
              <a:rPr lang="en-US" dirty="0" smtClean="0"/>
              <a:t>306-316.</a:t>
            </a:r>
            <a:endParaRPr lang="en-US" b="1" dirty="0" smtClean="0"/>
          </a:p>
          <a:p>
            <a:endParaRPr lang="en-US" b="1" dirty="0"/>
          </a:p>
          <a:p>
            <a:pPr marL="274320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work was generously funded by BP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 and Background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Biomass as a Feedstock-</a:t>
            </a:r>
          </a:p>
          <a:p>
            <a:r>
              <a:rPr lang="en-US" dirty="0" smtClean="0"/>
              <a:t>Reactor Network Modeling of Reactive FBBG</a:t>
            </a:r>
          </a:p>
          <a:p>
            <a:r>
              <a:rPr lang="en-US" dirty="0" smtClean="0"/>
              <a:t>The Current CFD Study-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1981200" cy="365125"/>
          </a:xfrm>
        </p:spPr>
        <p:txBody>
          <a:bodyPr/>
          <a:lstStyle/>
          <a:p>
            <a:fld id="{CF09E8F1-7147-4AE6-AE6A-8835069A82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5638800" y="6416675"/>
            <a:ext cx="35052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48200" y="1600200"/>
            <a:ext cx="4419600" cy="441960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1676400"/>
            <a:ext cx="4343400" cy="439743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Stoichiometric pyrolysis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</a:rPr>
              <a:t>Competing Pathways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</a:rPr>
              <a:t>Competing Pathways for Cellulose, Hemicellulose &amp; Lignin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43555"/>
            <a:ext cx="3429000" cy="72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" y="1600200"/>
            <a:ext cx="4419600" cy="441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Predictive Pyrolysis Chemistry in Fluidized Bed Gasifier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6" y="2194832"/>
            <a:ext cx="4096173" cy="3291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60960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Milne, T.A. et al. NREL/TP-570-25357 1998.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2133600"/>
            <a:ext cx="1524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3400" y="2133600"/>
            <a:ext cx="1524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381000" y="1981200"/>
            <a:ext cx="396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381000" y="5334000"/>
            <a:ext cx="396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3200400" y="22860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548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 Yields and Dew Points</a:t>
            </a:r>
            <a:endParaRPr lang="en-US" dirty="0"/>
          </a:p>
        </p:txBody>
      </p:sp>
      <p:grpSp>
        <p:nvGrpSpPr>
          <p:cNvPr id="20" name="Group 43"/>
          <p:cNvGrpSpPr>
            <a:grpSpLocks/>
          </p:cNvGrpSpPr>
          <p:nvPr/>
        </p:nvGrpSpPr>
        <p:grpSpPr bwMode="auto">
          <a:xfrm>
            <a:off x="6001546" y="2094116"/>
            <a:ext cx="1693964" cy="558625"/>
            <a:chOff x="17409215" y="26521975"/>
            <a:chExt cx="1880271" cy="620065"/>
          </a:xfrm>
        </p:grpSpPr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7441198" y="26919982"/>
              <a:ext cx="1629331" cy="22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700" dirty="0"/>
                <a:t>[Yang et al., 2008]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17409215" y="26538023"/>
              <a:ext cx="784116" cy="307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dirty="0"/>
                <a:t>Wood</a:t>
              </a: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17938322" y="26675706"/>
              <a:ext cx="16413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18067489" y="26521975"/>
              <a:ext cx="1221997" cy="307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dirty="0" err="1"/>
                <a:t>Vol</a:t>
              </a:r>
              <a:r>
                <a:rPr lang="en-US" sz="1200" dirty="0"/>
                <a:t> + Char</a:t>
              </a:r>
            </a:p>
          </p:txBody>
        </p:sp>
      </p:grp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5652944" y="3112311"/>
            <a:ext cx="2110048" cy="1310715"/>
            <a:chOff x="16917061" y="27525306"/>
            <a:chExt cx="2511606" cy="1561152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14343" y="27525306"/>
              <a:ext cx="1509006" cy="1259646"/>
            </a:xfrm>
            <a:prstGeom prst="rect">
              <a:avLst/>
            </a:prstGeom>
            <a:noFill/>
            <a:ln w="76200">
              <a:noFill/>
              <a:round/>
              <a:headEnd/>
              <a:tailEnd/>
            </a:ln>
          </p:spPr>
        </p:pic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16917061" y="28848179"/>
              <a:ext cx="2511606" cy="23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700" dirty="0"/>
                <a:t>[</a:t>
              </a:r>
              <a:r>
                <a:rPr lang="en-US" sz="700" dirty="0" err="1"/>
                <a:t>Shafizadeh</a:t>
              </a:r>
              <a:r>
                <a:rPr lang="en-US" sz="700" dirty="0"/>
                <a:t> and Chin, 1977]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01050" y="1472387"/>
            <a:ext cx="666750" cy="4768308"/>
            <a:chOff x="7848600" y="1143000"/>
            <a:chExt cx="666750" cy="4768308"/>
          </a:xfrm>
        </p:grpSpPr>
        <p:sp>
          <p:nvSpPr>
            <p:cNvPr id="31" name="Down Arrow 169"/>
            <p:cNvSpPr>
              <a:spLocks noChangeArrowheads="1"/>
            </p:cNvSpPr>
            <p:nvPr/>
          </p:nvSpPr>
          <p:spPr bwMode="auto">
            <a:xfrm>
              <a:off x="7848600" y="1143000"/>
              <a:ext cx="666750" cy="4629150"/>
            </a:xfrm>
            <a:prstGeom prst="downArrow">
              <a:avLst>
                <a:gd name="adj1" fmla="val 50000"/>
                <a:gd name="adj2" fmla="val 50014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  <a:tileRect/>
            </a:gradFill>
            <a:ln w="9525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4389438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78101" y="1166271"/>
              <a:ext cx="430887" cy="4745037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 eaLnBrk="0" hangingPunct="0">
                <a:defRPr/>
              </a:pPr>
              <a:r>
                <a:rPr lang="en-US" sz="1600" dirty="0"/>
                <a:t>Number of species, computational </a:t>
              </a:r>
              <a:r>
                <a:rPr lang="en-US" sz="1600" dirty="0" smtClean="0"/>
                <a:t>intensity, Stiffness </a:t>
              </a:r>
              <a:endParaRPr lang="en-US" sz="1600" dirty="0"/>
            </a:p>
          </p:txBody>
        </p:sp>
      </p:grpSp>
      <p:sp>
        <p:nvSpPr>
          <p:cNvPr id="3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8648" y="6416040"/>
            <a:ext cx="3505200" cy="3657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NETL Workshop on Multi-Phase Flow, August 5-6, 2014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2231" y="5748010"/>
            <a:ext cx="12073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 smtClean="0"/>
              <a:t>[</a:t>
            </a:r>
            <a:r>
              <a:rPr lang="en-US" sz="800" dirty="0" err="1" smtClean="0"/>
              <a:t>Koufopanos</a:t>
            </a:r>
            <a:r>
              <a:rPr lang="en-US" sz="800" dirty="0" smtClean="0"/>
              <a:t> et al, 1989]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23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Multi-Scale Chemistry Modeling of Fluidized Bed Biomass Gasification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NETL Workshop on Multi-Phase Flow, August 5-6, 2014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1303"/>
            <a:ext cx="6758588" cy="4937125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6705600" y="1981200"/>
            <a:ext cx="2478807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16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Gas-Phase modeling</a:t>
            </a:r>
          </a:p>
          <a:p>
            <a:pPr lvl="1"/>
            <a:r>
              <a:rPr lang="en-US" sz="1400" dirty="0" smtClean="0"/>
              <a:t>State of the art mechanism:</a:t>
            </a:r>
          </a:p>
          <a:p>
            <a:pPr lvl="2"/>
            <a:r>
              <a:rPr lang="en-US" sz="1200" dirty="0" err="1" smtClean="0"/>
              <a:t>Ranzi</a:t>
            </a:r>
            <a:r>
              <a:rPr lang="en-US" sz="1200" dirty="0" smtClean="0"/>
              <a:t> et al.</a:t>
            </a:r>
          </a:p>
          <a:p>
            <a:pPr lvl="2"/>
            <a:r>
              <a:rPr lang="en-US" sz="1200" dirty="0" smtClean="0"/>
              <a:t>400+ species</a:t>
            </a:r>
          </a:p>
          <a:p>
            <a:pPr lvl="2"/>
            <a:r>
              <a:rPr lang="en-US" sz="1200" dirty="0" smtClean="0"/>
              <a:t>16K+ reactions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800" dirty="0" smtClean="0"/>
              <a:t>Solids Phase Modeling</a:t>
            </a:r>
          </a:p>
          <a:p>
            <a:pPr lvl="1"/>
            <a:r>
              <a:rPr lang="en-US" sz="1400" dirty="0" smtClean="0"/>
              <a:t>Heat transfer dependence</a:t>
            </a:r>
          </a:p>
          <a:p>
            <a:pPr lvl="1"/>
            <a:r>
              <a:rPr lang="en-US" sz="1400" dirty="0" err="1" smtClean="0"/>
              <a:t>Lagrangian</a:t>
            </a:r>
            <a:r>
              <a:rPr lang="en-US" sz="1400" dirty="0" smtClean="0"/>
              <a:t> in nature</a:t>
            </a:r>
          </a:p>
        </p:txBody>
      </p:sp>
    </p:spTree>
    <p:extLst>
      <p:ext uri="{BB962C8B-B14F-4D97-AF65-F5344CB8AC3E}">
        <p14:creationId xmlns:p14="http://schemas.microsoft.com/office/powerpoint/2010/main" val="19482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 Network Model (RNM) Formulation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444625"/>
            <a:ext cx="7334250" cy="4486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00" y="2133600"/>
            <a:ext cx="12192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444624"/>
            <a:ext cx="73342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2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bubble-phase on gas-phase conversion.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87486" y="3274130"/>
            <a:ext cx="533400" cy="91440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90634" y="3274130"/>
            <a:ext cx="533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endCxn id="20" idx="2"/>
          </p:cNvCxnSpPr>
          <p:nvPr/>
        </p:nvCxnSpPr>
        <p:spPr>
          <a:xfrm rot="16200000" flipV="1">
            <a:off x="920836" y="4321880"/>
            <a:ext cx="685800" cy="4191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endCxn id="21" idx="2"/>
          </p:cNvCxnSpPr>
          <p:nvPr/>
        </p:nvCxnSpPr>
        <p:spPr>
          <a:xfrm rot="5400000" flipH="1" flipV="1">
            <a:off x="1322410" y="4339406"/>
            <a:ext cx="685800" cy="38404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358986" y="487433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endCxn id="28" idx="4"/>
          </p:cNvCxnSpPr>
          <p:nvPr/>
        </p:nvCxnSpPr>
        <p:spPr>
          <a:xfrm rot="5400000" flipH="1" flipV="1">
            <a:off x="1000476" y="5147626"/>
            <a:ext cx="517505" cy="42811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V="1">
            <a:off x="1428592" y="5147625"/>
            <a:ext cx="517505" cy="42811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9757" y="5525869"/>
            <a:ext cx="829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Devol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82836" y="558870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cxnSp>
        <p:nvCxnSpPr>
          <p:cNvPr id="34" name="Elbow Connector 33"/>
          <p:cNvCxnSpPr/>
          <p:nvPr/>
        </p:nvCxnSpPr>
        <p:spPr>
          <a:xfrm rot="5400000" flipH="1" flipV="1">
            <a:off x="999832" y="2800679"/>
            <a:ext cx="527801" cy="41910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6200000" flipV="1">
            <a:off x="1418935" y="2800677"/>
            <a:ext cx="527802" cy="41910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206584" y="1839666"/>
            <a:ext cx="533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2" idx="0"/>
          </p:cNvCxnSpPr>
          <p:nvPr/>
        </p:nvCxnSpPr>
        <p:spPr>
          <a:xfrm flipH="1" flipV="1">
            <a:off x="1473283" y="1524000"/>
            <a:ext cx="1" cy="315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905950" y="2024710"/>
            <a:ext cx="1044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Freeboard</a:t>
            </a:r>
          </a:p>
          <a:p>
            <a:r>
              <a:rPr lang="en-US" sz="1600" dirty="0" smtClean="0"/>
              <a:t> (PFR)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1421480" y="3438140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Bubble</a:t>
            </a:r>
          </a:p>
          <a:p>
            <a:r>
              <a:rPr lang="en-US" sz="1600" dirty="0" smtClean="0"/>
              <a:t> (PFR)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522461" y="3438139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Emulsion</a:t>
            </a:r>
          </a:p>
          <a:p>
            <a:r>
              <a:rPr lang="en-US" sz="1600" dirty="0" smtClean="0"/>
              <a:t> (CSTR)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1054182" y="424326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73283" y="423561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1-x</a:t>
            </a:r>
            <a:endParaRPr lang="en-US" dirty="0"/>
          </a:p>
        </p:txBody>
      </p:sp>
      <p:graphicFrame>
        <p:nvGraphicFramePr>
          <p:cNvPr id="27" name="Char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03805"/>
              </p:ext>
            </p:extLst>
          </p:nvPr>
        </p:nvGraphicFramePr>
        <p:xfrm>
          <a:off x="2249507" y="1138646"/>
          <a:ext cx="3755081" cy="277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41758"/>
              </p:ext>
            </p:extLst>
          </p:nvPr>
        </p:nvGraphicFramePr>
        <p:xfrm>
          <a:off x="6403848" y="1219200"/>
          <a:ext cx="2511552" cy="2511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26378"/>
              </p:ext>
            </p:extLst>
          </p:nvPr>
        </p:nvGraphicFramePr>
        <p:xfrm>
          <a:off x="3276600" y="3249246"/>
          <a:ext cx="5715000" cy="315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48724"/>
              </p:ext>
            </p:extLst>
          </p:nvPr>
        </p:nvGraphicFramePr>
        <p:xfrm>
          <a:off x="6029325" y="3552735"/>
          <a:ext cx="3114675" cy="240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Oval 2"/>
          <p:cNvSpPr/>
          <p:nvPr/>
        </p:nvSpPr>
        <p:spPr>
          <a:xfrm>
            <a:off x="7010400" y="3886200"/>
            <a:ext cx="6858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01000" y="4077380"/>
            <a:ext cx="9906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~40% difference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9" grpId="0">
        <p:bldAsOne/>
      </p:bldGraphic>
      <p:bldGraphic spid="36" grpId="0">
        <p:bldAsOne/>
      </p:bldGraphic>
      <p:bldGraphic spid="37" grpId="0">
        <p:bldAsOne/>
      </p:bldGraphic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bubble-phase on gas-phase conversion.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9E8F1-7147-4AE6-AE6A-8835069A82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0286" y="3121730"/>
            <a:ext cx="533400" cy="91440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3434" y="3121730"/>
            <a:ext cx="533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endCxn id="20" idx="2"/>
          </p:cNvCxnSpPr>
          <p:nvPr/>
        </p:nvCxnSpPr>
        <p:spPr>
          <a:xfrm rot="16200000" flipV="1">
            <a:off x="463636" y="4169480"/>
            <a:ext cx="685800" cy="4191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endCxn id="21" idx="2"/>
          </p:cNvCxnSpPr>
          <p:nvPr/>
        </p:nvCxnSpPr>
        <p:spPr>
          <a:xfrm rot="5400000" flipH="1" flipV="1">
            <a:off x="865210" y="4187006"/>
            <a:ext cx="685800" cy="38404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01786" y="472193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endCxn id="28" idx="4"/>
          </p:cNvCxnSpPr>
          <p:nvPr/>
        </p:nvCxnSpPr>
        <p:spPr>
          <a:xfrm rot="5400000" flipH="1" flipV="1">
            <a:off x="543276" y="4995226"/>
            <a:ext cx="517505" cy="42811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V="1">
            <a:off x="971392" y="4995225"/>
            <a:ext cx="517505" cy="42811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9876" y="5373469"/>
            <a:ext cx="829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Devol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25636" y="543630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cxnSp>
        <p:nvCxnSpPr>
          <p:cNvPr id="34" name="Elbow Connector 33"/>
          <p:cNvCxnSpPr/>
          <p:nvPr/>
        </p:nvCxnSpPr>
        <p:spPr>
          <a:xfrm rot="5400000" flipH="1" flipV="1">
            <a:off x="542632" y="2648279"/>
            <a:ext cx="527801" cy="41910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6200000" flipV="1">
            <a:off x="961735" y="2648277"/>
            <a:ext cx="527802" cy="41910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49384" y="1687266"/>
            <a:ext cx="533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2" idx="0"/>
          </p:cNvCxnSpPr>
          <p:nvPr/>
        </p:nvCxnSpPr>
        <p:spPr>
          <a:xfrm flipH="1" flipV="1">
            <a:off x="1016083" y="1371600"/>
            <a:ext cx="1" cy="315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448750" y="1872310"/>
            <a:ext cx="1044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Freeboard</a:t>
            </a:r>
          </a:p>
          <a:p>
            <a:r>
              <a:rPr lang="en-US" sz="1600" dirty="0" smtClean="0"/>
              <a:t> (PFR)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964280" y="3285740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Bubble</a:t>
            </a:r>
          </a:p>
          <a:p>
            <a:r>
              <a:rPr lang="en-US" sz="1600" dirty="0" smtClean="0"/>
              <a:t> (PFR)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65261" y="3285739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Emulsion</a:t>
            </a:r>
          </a:p>
          <a:p>
            <a:r>
              <a:rPr lang="en-US" sz="1600" dirty="0" smtClean="0"/>
              <a:t> (CSTR)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596982" y="409086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016083" y="408321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1-x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43150" y="1601002"/>
            <a:ext cx="2895600" cy="601050"/>
            <a:chOff x="3810000" y="1913550"/>
            <a:chExt cx="2895600" cy="601050"/>
          </a:xfrm>
        </p:grpSpPr>
        <p:sp>
          <p:nvSpPr>
            <p:cNvPr id="6" name="Rounded Rectangle 5"/>
            <p:cNvSpPr/>
            <p:nvPr/>
          </p:nvSpPr>
          <p:spPr>
            <a:xfrm>
              <a:off x="3810000" y="1913550"/>
              <a:ext cx="2895600" cy="6010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22622" y="2029409"/>
              <a:ext cx="247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How can we calculate x?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981200" y="2438408"/>
                <a:ext cx="3619500" cy="260762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𝑚𝑓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Exist a number of correlations…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Davidson (1963)</a:t>
                </a:r>
              </a:p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Babu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et al. (1978)</a:t>
                </a:r>
              </a:p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Johnsson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et al. (1991)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438408"/>
                <a:ext cx="3619500" cy="260762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2343150" y="5277099"/>
            <a:ext cx="3124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Would like to verify with CFD.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398360"/>
              </p:ext>
            </p:extLst>
          </p:nvPr>
        </p:nvGraphicFramePr>
        <p:xfrm>
          <a:off x="5679972" y="2010309"/>
          <a:ext cx="3464027" cy="345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45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Graphic spid="3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393191" y="366631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Study, reactive 3D simulation: </a:t>
            </a:r>
            <a:br>
              <a:rPr lang="en-US" sz="3600" dirty="0" smtClean="0"/>
            </a:br>
            <a:r>
              <a:rPr lang="en-US" sz="3600" dirty="0" smtClean="0"/>
              <a:t>van </a:t>
            </a:r>
            <a:r>
              <a:rPr lang="en-US" sz="3600" dirty="0" err="1" smtClean="0"/>
              <a:t>Paasen</a:t>
            </a:r>
            <a:r>
              <a:rPr lang="en-US" sz="3600" dirty="0" smtClean="0"/>
              <a:t> &amp; Kiel, 2004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65985" y="1187737"/>
            <a:ext cx="2473215" cy="3852588"/>
            <a:chOff x="-245177" y="1331004"/>
            <a:chExt cx="3440074" cy="480758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12873" y="1331004"/>
              <a:ext cx="2769375" cy="4807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/>
            <p:nvPr/>
          </p:nvGrpSpPr>
          <p:grpSpPr>
            <a:xfrm>
              <a:off x="1489515" y="2365756"/>
              <a:ext cx="989771" cy="749559"/>
              <a:chOff x="1433336" y="2053845"/>
              <a:chExt cx="1690864" cy="919543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752600" y="2971800"/>
                <a:ext cx="1371600" cy="1588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433336" y="2053845"/>
                <a:ext cx="1052493" cy="6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diameter </a:t>
                </a: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0.074 m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854141" y="3418239"/>
              <a:ext cx="186340" cy="1055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070871" y="3875669"/>
              <a:ext cx="1909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Reactor height 1.1 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2827" y="4076420"/>
              <a:ext cx="621135" cy="745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245177" y="4044946"/>
              <a:ext cx="1430206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Static bed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height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0.149 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09206"/>
              </p:ext>
            </p:extLst>
          </p:nvPr>
        </p:nvGraphicFramePr>
        <p:xfrm>
          <a:off x="432391" y="1258552"/>
          <a:ext cx="5406925" cy="4980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209"/>
                <a:gridCol w="2562716"/>
              </a:tblGrid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Simulation parameters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</a:rPr>
                        <a:t>Quantity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Value</a:t>
                      </a:r>
                      <a:endParaRPr lang="en-US" sz="1400" kern="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Reactor </a:t>
                      </a:r>
                      <a:r>
                        <a:rPr lang="en-GB" sz="1400" b="0" kern="100" dirty="0">
                          <a:effectLst/>
                        </a:rPr>
                        <a:t>height, m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1.1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Reactor diameter, </a:t>
                      </a:r>
                      <a:r>
                        <a:rPr lang="en-GB" sz="1400" b="0" kern="100" dirty="0">
                          <a:effectLst/>
                        </a:rPr>
                        <a:t>m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0.074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</a:rPr>
                        <a:t>Gas density, kg/m</a:t>
                      </a:r>
                      <a:r>
                        <a:rPr lang="en-GB" sz="1400" b="0" kern="100" baseline="30000" dirty="0">
                          <a:effectLst/>
                        </a:rPr>
                        <a:t>3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  <a:latin typeface="+mn-lt"/>
                          <a:ea typeface="+mn-ea"/>
                        </a:rPr>
                        <a:t>Variable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</a:rPr>
                        <a:t>Gas viscosity, kg/(m s)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  <a:latin typeface="+mn-lt"/>
                          <a:ea typeface="+mn-ea"/>
                        </a:rPr>
                        <a:t>Variable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Solid phase 1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Pine wood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Solid</a:t>
                      </a:r>
                      <a:r>
                        <a:rPr lang="en-GB" sz="1400" b="0" kern="100" baseline="0" dirty="0" smtClean="0">
                          <a:effectLst/>
                        </a:rPr>
                        <a:t> phase 1</a:t>
                      </a:r>
                      <a:r>
                        <a:rPr lang="en-GB" sz="1400" b="0" kern="100" dirty="0" smtClean="0">
                          <a:effectLst/>
                        </a:rPr>
                        <a:t> </a:t>
                      </a:r>
                      <a:r>
                        <a:rPr lang="en-GB" sz="1400" b="0" kern="100" dirty="0">
                          <a:effectLst/>
                        </a:rPr>
                        <a:t>particle diameter, mm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Solid</a:t>
                      </a:r>
                      <a:r>
                        <a:rPr lang="en-GB" sz="1400" b="0" kern="100" baseline="0" dirty="0" smtClean="0">
                          <a:effectLst/>
                        </a:rPr>
                        <a:t> Phase 1</a:t>
                      </a:r>
                      <a:r>
                        <a:rPr lang="en-GB" sz="1400" b="0" kern="100" dirty="0" smtClean="0">
                          <a:effectLst/>
                        </a:rPr>
                        <a:t> </a:t>
                      </a:r>
                      <a:r>
                        <a:rPr lang="en-GB" sz="1400" b="0" kern="100" dirty="0">
                          <a:effectLst/>
                        </a:rPr>
                        <a:t>particle density, kg/m</a:t>
                      </a:r>
                      <a:r>
                        <a:rPr lang="en-GB" sz="1400" b="0" kern="100" baseline="30000" dirty="0">
                          <a:effectLst/>
                        </a:rPr>
                        <a:t>3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650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Solid</a:t>
                      </a:r>
                      <a:r>
                        <a:rPr lang="en-GB" sz="1400" b="0" kern="100" baseline="0" dirty="0" smtClean="0">
                          <a:effectLst/>
                        </a:rPr>
                        <a:t> Phase 1</a:t>
                      </a:r>
                      <a:r>
                        <a:rPr lang="en-GB" sz="1400" b="0" kern="100" dirty="0" smtClean="0">
                          <a:effectLst/>
                        </a:rPr>
                        <a:t> </a:t>
                      </a:r>
                      <a:r>
                        <a:rPr lang="en-GB" sz="1400" b="0" kern="100" dirty="0" err="1" smtClean="0">
                          <a:effectLst/>
                        </a:rPr>
                        <a:t>feedrate</a:t>
                      </a:r>
                      <a:r>
                        <a:rPr lang="en-GB" sz="1400" b="0" kern="100" dirty="0" smtClean="0">
                          <a:effectLst/>
                        </a:rPr>
                        <a:t>, kg/</a:t>
                      </a:r>
                      <a:r>
                        <a:rPr lang="en-GB" sz="1400" b="0" kern="100" dirty="0" err="1" smtClean="0">
                          <a:effectLst/>
                        </a:rPr>
                        <a:t>hr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.10,.14,.28,.</a:t>
                      </a:r>
                      <a:r>
                        <a:rPr lang="en-GB" sz="1400" kern="100" dirty="0" smtClean="0">
                          <a:effectLst/>
                        </a:rPr>
                        <a:t>5, .75, </a:t>
                      </a:r>
                      <a:r>
                        <a:rPr lang="en-GB" sz="1400" b="1" u="sng" kern="100" dirty="0" smtClean="0">
                          <a:effectLst/>
                        </a:rPr>
                        <a:t>1</a:t>
                      </a:r>
                      <a:r>
                        <a:rPr lang="en-GB" sz="1400" kern="100" dirty="0" smtClean="0">
                          <a:effectLst/>
                        </a:rPr>
                        <a:t>, 1.5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Inert </a:t>
                      </a:r>
                      <a:r>
                        <a:rPr lang="en-GB" sz="1400" b="0" kern="100" dirty="0">
                          <a:effectLst/>
                        </a:rPr>
                        <a:t>solid phase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  <a:latin typeface="+mn-lt"/>
                          <a:ea typeface="+mn-ea"/>
                        </a:rPr>
                        <a:t>Silica</a:t>
                      </a:r>
                      <a:r>
                        <a:rPr lang="en-GB" sz="1400" kern="100" baseline="0" dirty="0" smtClean="0">
                          <a:effectLst/>
                          <a:latin typeface="+mn-lt"/>
                          <a:ea typeface="+mn-ea"/>
                        </a:rPr>
                        <a:t> sand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Inert </a:t>
                      </a:r>
                      <a:r>
                        <a:rPr lang="en-GB" sz="1400" b="0" kern="100" dirty="0">
                          <a:effectLst/>
                        </a:rPr>
                        <a:t>particle diameter, mm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0.27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Inert </a:t>
                      </a:r>
                      <a:r>
                        <a:rPr lang="en-GB" sz="1400" b="0" kern="100" dirty="0">
                          <a:effectLst/>
                        </a:rPr>
                        <a:t>particle density, kg/m</a:t>
                      </a:r>
                      <a:r>
                        <a:rPr lang="en-GB" sz="1400" b="0" kern="100" baseline="30000" dirty="0">
                          <a:effectLst/>
                        </a:rPr>
                        <a:t>3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2100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</a:rPr>
                        <a:t>Superficial gas velocity, m/s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.039,.052,.10,.</a:t>
                      </a:r>
                      <a:r>
                        <a:rPr lang="en-GB" sz="1400" kern="100" dirty="0" smtClean="0">
                          <a:effectLst/>
                        </a:rPr>
                        <a:t>19, .285, </a:t>
                      </a:r>
                      <a:r>
                        <a:rPr lang="en-GB" sz="1400" b="1" u="sng" kern="100" dirty="0" smtClean="0">
                          <a:effectLst/>
                        </a:rPr>
                        <a:t>0.38</a:t>
                      </a:r>
                      <a:r>
                        <a:rPr lang="en-GB" sz="1400" kern="100" dirty="0" smtClean="0">
                          <a:effectLst/>
                        </a:rPr>
                        <a:t>, .57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</a:rPr>
                        <a:t>Initial bed height, m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0.2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Pressure, </a:t>
                      </a:r>
                      <a:r>
                        <a:rPr lang="en-US" sz="1400" b="0" kern="100" dirty="0" err="1" smtClean="0">
                          <a:effectLst/>
                          <a:latin typeface="+mn-lt"/>
                          <a:ea typeface="MS Mincho"/>
                        </a:rPr>
                        <a:t>atm</a:t>
                      </a:r>
                      <a:endParaRPr lang="en-US" sz="1400" b="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Inflow</a:t>
                      </a:r>
                      <a:r>
                        <a:rPr lang="en-US" sz="1400" b="0" kern="100" baseline="0" dirty="0" smtClean="0">
                          <a:effectLst/>
                          <a:latin typeface="+mn-lt"/>
                          <a:ea typeface="MS Mincho"/>
                        </a:rPr>
                        <a:t> gas t</a:t>
                      </a: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emperature. K</a:t>
                      </a:r>
                      <a:endParaRPr lang="en-US" sz="1400" b="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1073</a:t>
                      </a:r>
                      <a:endParaRPr lang="en-US" sz="140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Initial</a:t>
                      </a:r>
                      <a:r>
                        <a:rPr lang="en-US" sz="1400" b="0" kern="100" baseline="0" dirty="0" smtClean="0">
                          <a:effectLst/>
                          <a:latin typeface="+mn-lt"/>
                          <a:ea typeface="MS Mincho"/>
                        </a:rPr>
                        <a:t> inert material t</a:t>
                      </a: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emperature. K</a:t>
                      </a:r>
                      <a:endParaRPr lang="en-US" sz="1400" b="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1073</a:t>
                      </a:r>
                      <a:endParaRPr lang="en-US" sz="140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Biomass import</a:t>
                      </a:r>
                      <a:r>
                        <a:rPr lang="en-US" sz="1400" b="0" kern="100" baseline="0" dirty="0" smtClean="0">
                          <a:effectLst/>
                          <a:latin typeface="+mn-lt"/>
                          <a:ea typeface="MS Mincho"/>
                        </a:rPr>
                        <a:t> temperature, K</a:t>
                      </a:r>
                      <a:endParaRPr lang="en-US" sz="1400" b="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300</a:t>
                      </a:r>
                      <a:endParaRPr lang="en-US" sz="140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4743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Devolatilization Chemistry</a:t>
                      </a:r>
                      <a:endParaRPr lang="en-US" sz="1400" b="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Competing pathway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Shrinking Core</a:t>
                      </a:r>
                      <a:endParaRPr lang="en-US" sz="140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41604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365985" y="5163674"/>
            <a:ext cx="2295215" cy="1129017"/>
            <a:chOff x="4651248" y="1233183"/>
            <a:chExt cx="2295215" cy="1129017"/>
          </a:xfrm>
        </p:grpSpPr>
        <p:sp>
          <p:nvSpPr>
            <p:cNvPr id="34" name="Rounded Rectangle 33"/>
            <p:cNvSpPr/>
            <p:nvPr/>
          </p:nvSpPr>
          <p:spPr>
            <a:xfrm>
              <a:off x="4651248" y="1233183"/>
              <a:ext cx="2295215" cy="112901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76800" y="1233183"/>
              <a:ext cx="1883886" cy="1066546"/>
              <a:chOff x="6553200" y="1065028"/>
              <a:chExt cx="1990510" cy="14556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553200" y="1604187"/>
                <a:ext cx="745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Wood</a:t>
                </a:r>
                <a:endParaRPr lang="en-US" dirty="0"/>
              </a:p>
            </p:txBody>
          </p:sp>
          <p:cxnSp>
            <p:nvCxnSpPr>
              <p:cNvPr id="11" name="Straight Arrow Connector 10"/>
              <p:cNvCxnSpPr>
                <a:stCxn id="5" idx="3"/>
                <a:endCxn id="27" idx="1"/>
              </p:cNvCxnSpPr>
              <p:nvPr/>
            </p:nvCxnSpPr>
            <p:spPr>
              <a:xfrm flipV="1">
                <a:off x="7298853" y="1249694"/>
                <a:ext cx="624174" cy="5391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5" idx="3"/>
                <a:endCxn id="28" idx="1"/>
              </p:cNvCxnSpPr>
              <p:nvPr/>
            </p:nvCxnSpPr>
            <p:spPr>
              <a:xfrm>
                <a:off x="7298853" y="1788853"/>
                <a:ext cx="62417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9" idx="1"/>
              </p:cNvCxnSpPr>
              <p:nvPr/>
            </p:nvCxnSpPr>
            <p:spPr>
              <a:xfrm>
                <a:off x="7298852" y="1784866"/>
                <a:ext cx="624175" cy="5511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923027" y="1065028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Gas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23027" y="1604187"/>
                <a:ext cx="469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923027" y="2151321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Char</a:t>
                </a:r>
                <a:endParaRPr lang="en-US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6397144" y="5990164"/>
            <a:ext cx="1340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Shafizadeh</a:t>
            </a:r>
            <a:r>
              <a:rPr lang="en-US" sz="1200" dirty="0" smtClean="0"/>
              <a:t>, 1982)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21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Simulation parameters – </a:t>
            </a:r>
            <a:br>
              <a:rPr lang="en-US" sz="3600" dirty="0" smtClean="0"/>
            </a:br>
            <a:r>
              <a:rPr lang="en-US" sz="3600" dirty="0" smtClean="0"/>
              <a:t>van </a:t>
            </a:r>
            <a:r>
              <a:rPr lang="en-US" sz="3600" dirty="0" err="1" smtClean="0"/>
              <a:t>Paasen</a:t>
            </a:r>
            <a:r>
              <a:rPr lang="en-US" sz="3600" dirty="0" smtClean="0"/>
              <a:t> &amp; Kiel 2004, air blown FBBG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41604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NETL Workshop on Multi-Phase Flow, August 5-6, 2014</a:t>
            </a:r>
            <a:endParaRPr lang="en-US" dirty="0"/>
          </a:p>
        </p:txBody>
      </p:sp>
      <p:pic>
        <p:nvPicPr>
          <p:cNvPr id="36" name="VoidageandXC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8650"/>
          <a:stretch/>
        </p:blipFill>
        <p:spPr>
          <a:xfrm>
            <a:off x="7873824" y="1295400"/>
            <a:ext cx="1230938" cy="4953000"/>
          </a:xfrm>
          <a:prstGeom prst="rect">
            <a:avLst/>
          </a:prstGeom>
        </p:spPr>
      </p:pic>
      <p:pic>
        <p:nvPicPr>
          <p:cNvPr id="37" name="VoidageAndFuel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7400" y="1295400"/>
            <a:ext cx="2006424" cy="4953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80427"/>
              </p:ext>
            </p:extLst>
          </p:nvPr>
        </p:nvGraphicFramePr>
        <p:xfrm>
          <a:off x="432391" y="1258552"/>
          <a:ext cx="5406925" cy="4980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209"/>
                <a:gridCol w="2562716"/>
              </a:tblGrid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Simulation parameters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</a:rPr>
                        <a:t>Quantity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Value</a:t>
                      </a:r>
                      <a:endParaRPr lang="en-US" sz="1400" kern="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Reactor </a:t>
                      </a:r>
                      <a:r>
                        <a:rPr lang="en-GB" sz="1400" b="0" kern="100" dirty="0">
                          <a:effectLst/>
                        </a:rPr>
                        <a:t>height, m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1.1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Reactor diameter, </a:t>
                      </a:r>
                      <a:r>
                        <a:rPr lang="en-GB" sz="1400" b="0" kern="100" dirty="0">
                          <a:effectLst/>
                        </a:rPr>
                        <a:t>m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0.074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</a:rPr>
                        <a:t>Gas density, kg/m</a:t>
                      </a:r>
                      <a:r>
                        <a:rPr lang="en-GB" sz="1400" b="0" kern="100" baseline="30000" dirty="0">
                          <a:effectLst/>
                        </a:rPr>
                        <a:t>3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  <a:latin typeface="+mn-lt"/>
                          <a:ea typeface="+mn-ea"/>
                        </a:rPr>
                        <a:t>Variable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</a:rPr>
                        <a:t>Gas viscosity, kg/(m s)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  <a:latin typeface="+mn-lt"/>
                          <a:ea typeface="+mn-ea"/>
                        </a:rPr>
                        <a:t>Variable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Solid phase 1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Pine wood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Solid</a:t>
                      </a:r>
                      <a:r>
                        <a:rPr lang="en-GB" sz="1400" b="0" kern="100" baseline="0" dirty="0" smtClean="0">
                          <a:effectLst/>
                        </a:rPr>
                        <a:t> phase 1</a:t>
                      </a:r>
                      <a:r>
                        <a:rPr lang="en-GB" sz="1400" b="0" kern="100" dirty="0" smtClean="0">
                          <a:effectLst/>
                        </a:rPr>
                        <a:t> </a:t>
                      </a:r>
                      <a:r>
                        <a:rPr lang="en-GB" sz="1400" b="0" kern="100" dirty="0">
                          <a:effectLst/>
                        </a:rPr>
                        <a:t>particle diameter, mm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Solid</a:t>
                      </a:r>
                      <a:r>
                        <a:rPr lang="en-GB" sz="1400" b="0" kern="100" baseline="0" dirty="0" smtClean="0">
                          <a:effectLst/>
                        </a:rPr>
                        <a:t> Phase 1</a:t>
                      </a:r>
                      <a:r>
                        <a:rPr lang="en-GB" sz="1400" b="0" kern="100" dirty="0" smtClean="0">
                          <a:effectLst/>
                        </a:rPr>
                        <a:t> </a:t>
                      </a:r>
                      <a:r>
                        <a:rPr lang="en-GB" sz="1400" b="0" kern="100" dirty="0">
                          <a:effectLst/>
                        </a:rPr>
                        <a:t>particle density, kg/m</a:t>
                      </a:r>
                      <a:r>
                        <a:rPr lang="en-GB" sz="1400" b="0" kern="100" baseline="30000" dirty="0">
                          <a:effectLst/>
                        </a:rPr>
                        <a:t>3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650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Solid</a:t>
                      </a:r>
                      <a:r>
                        <a:rPr lang="en-GB" sz="1400" b="0" kern="100" baseline="0" dirty="0" smtClean="0">
                          <a:effectLst/>
                        </a:rPr>
                        <a:t> Phase 1</a:t>
                      </a:r>
                      <a:r>
                        <a:rPr lang="en-GB" sz="1400" b="0" kern="100" dirty="0" smtClean="0">
                          <a:effectLst/>
                        </a:rPr>
                        <a:t> </a:t>
                      </a:r>
                      <a:r>
                        <a:rPr lang="en-GB" sz="1400" b="0" kern="100" dirty="0" err="1" smtClean="0">
                          <a:effectLst/>
                        </a:rPr>
                        <a:t>feedrate</a:t>
                      </a:r>
                      <a:r>
                        <a:rPr lang="en-GB" sz="1400" b="0" kern="100" dirty="0" smtClean="0">
                          <a:effectLst/>
                        </a:rPr>
                        <a:t>, kg/</a:t>
                      </a:r>
                      <a:r>
                        <a:rPr lang="en-GB" sz="1400" b="0" kern="100" dirty="0" err="1" smtClean="0">
                          <a:effectLst/>
                        </a:rPr>
                        <a:t>hr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.10,.14,.28,.</a:t>
                      </a:r>
                      <a:r>
                        <a:rPr lang="en-GB" sz="1400" kern="100" dirty="0" smtClean="0">
                          <a:effectLst/>
                        </a:rPr>
                        <a:t>5, .75, </a:t>
                      </a:r>
                      <a:r>
                        <a:rPr lang="en-GB" sz="1400" b="1" u="sng" kern="100" dirty="0" smtClean="0">
                          <a:effectLst/>
                        </a:rPr>
                        <a:t>1</a:t>
                      </a:r>
                      <a:r>
                        <a:rPr lang="en-GB" sz="1400" kern="100" dirty="0" smtClean="0">
                          <a:effectLst/>
                        </a:rPr>
                        <a:t>, 1.5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Inert </a:t>
                      </a:r>
                      <a:r>
                        <a:rPr lang="en-GB" sz="1400" b="0" kern="100" dirty="0">
                          <a:effectLst/>
                        </a:rPr>
                        <a:t>solid phase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  <a:latin typeface="+mn-lt"/>
                          <a:ea typeface="+mn-ea"/>
                        </a:rPr>
                        <a:t>Silica</a:t>
                      </a:r>
                      <a:r>
                        <a:rPr lang="en-GB" sz="1400" kern="100" baseline="0" dirty="0" smtClean="0">
                          <a:effectLst/>
                          <a:latin typeface="+mn-lt"/>
                          <a:ea typeface="+mn-ea"/>
                        </a:rPr>
                        <a:t> sand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Inert </a:t>
                      </a:r>
                      <a:r>
                        <a:rPr lang="en-GB" sz="1400" b="0" kern="100" dirty="0">
                          <a:effectLst/>
                        </a:rPr>
                        <a:t>particle diameter, mm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0.27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effectLst/>
                        </a:rPr>
                        <a:t>Inert </a:t>
                      </a:r>
                      <a:r>
                        <a:rPr lang="en-GB" sz="1400" b="0" kern="100" dirty="0">
                          <a:effectLst/>
                        </a:rPr>
                        <a:t>particle density, kg/m</a:t>
                      </a:r>
                      <a:r>
                        <a:rPr lang="en-GB" sz="1400" b="0" kern="100" baseline="30000" dirty="0">
                          <a:effectLst/>
                        </a:rPr>
                        <a:t>3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2100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</a:rPr>
                        <a:t>Superficial gas velocity, m/s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.039,.052,.10,.</a:t>
                      </a:r>
                      <a:r>
                        <a:rPr lang="en-GB" sz="1400" kern="100" dirty="0" smtClean="0">
                          <a:effectLst/>
                        </a:rPr>
                        <a:t>19, .285, </a:t>
                      </a:r>
                      <a:r>
                        <a:rPr lang="en-GB" sz="1400" b="1" u="sng" kern="100" dirty="0" smtClean="0">
                          <a:effectLst/>
                        </a:rPr>
                        <a:t>0.38</a:t>
                      </a:r>
                      <a:r>
                        <a:rPr lang="en-GB" sz="1400" kern="100" dirty="0" smtClean="0">
                          <a:effectLst/>
                        </a:rPr>
                        <a:t>, .57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</a:rPr>
                        <a:t>Initial bed height, m</a:t>
                      </a:r>
                      <a:endParaRPr lang="en-US" sz="1400" b="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effectLst/>
                        </a:rPr>
                        <a:t>0.2</a:t>
                      </a:r>
                      <a:endParaRPr lang="en-US" sz="1400" kern="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Pressure, </a:t>
                      </a:r>
                      <a:r>
                        <a:rPr lang="en-US" sz="1400" b="0" kern="100" dirty="0" err="1" smtClean="0">
                          <a:effectLst/>
                          <a:latin typeface="+mn-lt"/>
                          <a:ea typeface="MS Mincho"/>
                        </a:rPr>
                        <a:t>atm</a:t>
                      </a:r>
                      <a:endParaRPr lang="en-US" sz="1400" b="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Inflow</a:t>
                      </a:r>
                      <a:r>
                        <a:rPr lang="en-US" sz="1400" b="0" kern="100" baseline="0" dirty="0" smtClean="0">
                          <a:effectLst/>
                          <a:latin typeface="+mn-lt"/>
                          <a:ea typeface="MS Mincho"/>
                        </a:rPr>
                        <a:t> gas t</a:t>
                      </a: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emperature. K</a:t>
                      </a:r>
                      <a:endParaRPr lang="en-US" sz="1400" b="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1073</a:t>
                      </a:r>
                      <a:endParaRPr lang="en-US" sz="140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Initial</a:t>
                      </a:r>
                      <a:r>
                        <a:rPr lang="en-US" sz="1400" b="0" kern="100" baseline="0" dirty="0" smtClean="0">
                          <a:effectLst/>
                          <a:latin typeface="+mn-lt"/>
                          <a:ea typeface="MS Mincho"/>
                        </a:rPr>
                        <a:t> inert material t</a:t>
                      </a: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emperature. K</a:t>
                      </a:r>
                      <a:endParaRPr lang="en-US" sz="1400" b="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1073</a:t>
                      </a:r>
                      <a:endParaRPr lang="en-US" sz="140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37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Biomass import</a:t>
                      </a:r>
                      <a:r>
                        <a:rPr lang="en-US" sz="1400" b="0" kern="100" baseline="0" dirty="0" smtClean="0">
                          <a:effectLst/>
                          <a:latin typeface="+mn-lt"/>
                          <a:ea typeface="MS Mincho"/>
                        </a:rPr>
                        <a:t> temperature, K</a:t>
                      </a:r>
                      <a:endParaRPr lang="en-US" sz="1400" b="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300</a:t>
                      </a:r>
                      <a:endParaRPr lang="en-US" sz="140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4743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n-lt"/>
                          <a:ea typeface="MS Mincho"/>
                        </a:rPr>
                        <a:t>Devolatilization Chemistry</a:t>
                      </a:r>
                      <a:endParaRPr lang="en-US" sz="1400" b="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Competing pathway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MS Mincho"/>
                        </a:rPr>
                        <a:t>Shrinking Core</a:t>
                      </a:r>
                      <a:endParaRPr lang="en-US" sz="1400" kern="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9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04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44699</TotalTime>
  <Words>1370</Words>
  <Application>Microsoft Office PowerPoint</Application>
  <PresentationFormat>On-screen Show (4:3)</PresentationFormat>
  <Paragraphs>288</Paragraphs>
  <Slides>19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Mincho</vt:lpstr>
      <vt:lpstr>Arial</vt:lpstr>
      <vt:lpstr>Calibri</vt:lpstr>
      <vt:lpstr>Cambria Math</vt:lpstr>
      <vt:lpstr>Times New Roman</vt:lpstr>
      <vt:lpstr>Wingdings</vt:lpstr>
      <vt:lpstr>Wingdings 3</vt:lpstr>
      <vt:lpstr>Origin</vt:lpstr>
      <vt:lpstr>Reduced Network Model Development for Fluidized Bed Biomass Gasification:  Capturing Gas Bypassing and Devolatilizing Particle Segregation with CFD</vt:lpstr>
      <vt:lpstr>Brief Overview and Background</vt:lpstr>
      <vt:lpstr>The Importance of Predictive Pyrolysis Chemistry in Fluidized Bed Gasifier Modeling</vt:lpstr>
      <vt:lpstr>Multi-Scale Chemistry Modeling of Fluidized Bed Biomass Gasification</vt:lpstr>
      <vt:lpstr>Reactor Network Model (RNM) Formulation</vt:lpstr>
      <vt:lpstr>Impact of bubble-phase on gas-phase conversion.</vt:lpstr>
      <vt:lpstr>Impact of bubble-phase on gas-phase conversion.</vt:lpstr>
      <vt:lpstr>Validation Study, reactive 3D simulation:  van Paasen &amp; Kiel, 2004</vt:lpstr>
      <vt:lpstr>Simulation parameters –  van Paasen &amp; Kiel 2004, air blown FBBG</vt:lpstr>
      <vt:lpstr>Devolatilization Modeling</vt:lpstr>
      <vt:lpstr>Data Analysis and Visualization</vt:lpstr>
      <vt:lpstr> Results</vt:lpstr>
      <vt:lpstr>Time Averaged Solids Distributions</vt:lpstr>
      <vt:lpstr>Bubble-Phase vs Emulsion Phase </vt:lpstr>
      <vt:lpstr>Dependence of gas distribution on inlet velocity</vt:lpstr>
      <vt:lpstr>Conclusion and Summary</vt:lpstr>
      <vt:lpstr>Summary and Implications for Modeling</vt:lpstr>
      <vt:lpstr>Other Observations and Next Steps</vt:lpstr>
      <vt:lpstr>References and Acknowledgements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CFD Modeling of Wood Sawdust Gasification in a Laboratory-Scale Fluidized Bed Reactor. A study of the influence of devolatilization on mixing</dc:title>
  <dc:creator>Addison Killean Stark</dc:creator>
  <cp:lastModifiedBy>Addison Stark</cp:lastModifiedBy>
  <cp:revision>2495</cp:revision>
  <dcterms:created xsi:type="dcterms:W3CDTF">2010-03-19T20:06:23Z</dcterms:created>
  <dcterms:modified xsi:type="dcterms:W3CDTF">2014-08-05T03:30:52Z</dcterms:modified>
</cp:coreProperties>
</file>