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36" r:id="rId2"/>
    <p:sldId id="338" r:id="rId3"/>
    <p:sldId id="339" r:id="rId4"/>
    <p:sldId id="340" r:id="rId5"/>
    <p:sldId id="345" r:id="rId6"/>
    <p:sldId id="346" r:id="rId7"/>
    <p:sldId id="344" r:id="rId8"/>
    <p:sldId id="341" r:id="rId9"/>
    <p:sldId id="342" r:id="rId10"/>
    <p:sldId id="343" r:id="rId11"/>
    <p:sldId id="347" r:id="rId12"/>
    <p:sldId id="348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9" r:id="rId21"/>
    <p:sldId id="363" r:id="rId22"/>
    <p:sldId id="357" r:id="rId23"/>
    <p:sldId id="358" r:id="rId24"/>
    <p:sldId id="362" r:id="rId25"/>
    <p:sldId id="360" r:id="rId26"/>
    <p:sldId id="361" r:id="rId27"/>
    <p:sldId id="364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23232"/>
    <a:srgbClr val="FF6158"/>
    <a:srgbClr val="B5B786"/>
    <a:srgbClr val="3366FF"/>
    <a:srgbClr val="A20715"/>
    <a:srgbClr val="3B3B3B"/>
    <a:srgbClr val="333333"/>
    <a:srgbClr val="191919"/>
    <a:srgbClr val="E8E8E8"/>
    <a:srgbClr val="4C4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67" autoAdjust="0"/>
    <p:restoredTop sz="97119" autoAdjust="0"/>
  </p:normalViewPr>
  <p:slideViewPr>
    <p:cSldViewPr>
      <p:cViewPr varScale="1">
        <p:scale>
          <a:sx n="141" d="100"/>
          <a:sy n="141" d="100"/>
        </p:scale>
        <p:origin x="-20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6F649-522D-BD41-B816-81DC7793FFC1}" type="datetimeFigureOut">
              <a:rPr lang="en-US" smtClean="0"/>
              <a:t>8/5/14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0C796-6268-C244-9D3B-C2EF7FB9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81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82E56-3795-4545-9B11-E6C4318A150A}" type="datetimeFigureOut">
              <a:rPr lang="en-US" smtClean="0"/>
              <a:t>8/5/14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D4C8D-962B-6F4F-A258-FE9A9411A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356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D4C8D-962B-6F4F-A258-FE9A9411AA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18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025"/>
            <a:ext cx="7772400" cy="1470025"/>
          </a:xfrm>
        </p:spPr>
        <p:txBody>
          <a:bodyPr/>
          <a:lstStyle>
            <a:lvl1pPr>
              <a:defRPr>
                <a:latin typeface="Lucida Sans"/>
                <a:cs typeface="Lucida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Lucida Sans"/>
                <a:cs typeface="Lucida San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076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50913" y="5024437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024437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4AC91C7-33A2-344C-9622-4BD7599D7418}" type="slidenum">
              <a:rPr lang="en-US"/>
              <a:pPr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722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9600" y="1223963"/>
            <a:ext cx="2032000" cy="50244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2013" y="1223963"/>
            <a:ext cx="5945187" cy="5024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50913" y="5024437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024437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048119E-3E16-B44D-A674-957F56DCDB76}" type="slidenum">
              <a:rPr lang="en-US"/>
              <a:pPr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111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50913" y="5024437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024437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097014F-8998-6346-B363-F7B33712C1F4}" type="slidenum">
              <a:rPr lang="en-US"/>
              <a:pPr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8686800" y="6477000"/>
            <a:ext cx="483386" cy="35878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9pPr>
          </a:lstStyle>
          <a:p>
            <a:fld id="{C097014F-8998-6346-B363-F7B33712C1F4}" type="slidenum">
              <a:rPr lang="en-US" sz="1600" smtClean="0"/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100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3489324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6687" y="3489324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27C97C-90BB-964F-9C18-46EE9F21E793}" type="slidenum">
              <a:rPr lang="en-US"/>
              <a:pPr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755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70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50913" y="5024437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5024437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22E8FBC-F8DF-D340-BA4E-5C51BD4933AE}" type="slidenum">
              <a:rPr lang="en-US"/>
              <a:pPr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545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50913" y="5024437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024437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A49DD96-6C76-804B-8A00-5A86BD2B1D2E}" type="slidenum">
              <a:rPr lang="en-US"/>
              <a:pPr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198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50913" y="5024437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024437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240B0CF-0878-744E-8FC2-CBA5F945650B}" type="slidenum">
              <a:rPr lang="en-US"/>
              <a:pPr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56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50913" y="5024437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5024437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23E760D-4DF2-7647-AFCA-BDB3C7215D14}" type="slidenum">
              <a:rPr lang="en-US"/>
              <a:pPr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435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50913" y="5024437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5024437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B590A0D-6DE0-1742-A63D-698D98141ED0}" type="slidenum">
              <a:rPr lang="en-US"/>
              <a:pPr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461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cu_logo_sml_150_ppt.jpg                                        000B7307&#10;MPF28 Panther                  BD8AC844: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7"/>
          <a:stretch/>
        </p:blipFill>
        <p:spPr bwMode="auto">
          <a:xfrm>
            <a:off x="0" y="5957785"/>
            <a:ext cx="9144000" cy="90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creen Shot 2011-09-19 at 3.44.21 PM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961137"/>
            <a:ext cx="3371773" cy="857581"/>
          </a:xfrm>
          <a:prstGeom prst="rect">
            <a:avLst/>
          </a:prstGeom>
        </p:spPr>
      </p:pic>
      <p:pic>
        <p:nvPicPr>
          <p:cNvPr id="17" name="Picture 7" descr="cu_logo_sml_150_ppt.jpg                                        000B7307&#10;MPF28 Panther                  BD8AC844: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7" b="38835"/>
          <a:stretch/>
        </p:blipFill>
        <p:spPr bwMode="auto">
          <a:xfrm>
            <a:off x="1295400" y="6298230"/>
            <a:ext cx="5572685" cy="55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2013" y="1303336"/>
            <a:ext cx="7772400" cy="456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282655" y="6475247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60" dirty="0" smtClean="0">
                <a:solidFill>
                  <a:srgbClr val="000000"/>
                </a:solidFill>
                <a:latin typeface="Palatino"/>
                <a:cs typeface="Palatino"/>
              </a:rPr>
              <a:t>Laboratory</a:t>
            </a:r>
            <a:endParaRPr lang="en-US" sz="1600" spc="-60" dirty="0">
              <a:solidFill>
                <a:srgbClr val="000000"/>
              </a:solidFill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282655" y="6233299"/>
            <a:ext cx="2762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60" dirty="0" smtClean="0">
                <a:solidFill>
                  <a:schemeClr val="tx1"/>
                </a:solidFill>
                <a:latin typeface="Palatino"/>
                <a:cs typeface="Palatino"/>
              </a:rPr>
              <a:t>Computational Thermo-Fluids</a:t>
            </a:r>
            <a:endParaRPr lang="en-US" sz="1600" spc="-60" dirty="0">
              <a:solidFill>
                <a:schemeClr val="tx1"/>
              </a:solidFill>
              <a:latin typeface="Palatino"/>
              <a:cs typeface="Palatino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0" i="0">
          <a:solidFill>
            <a:schemeClr val="bg1"/>
          </a:solidFill>
          <a:latin typeface="Helvetica Neue"/>
          <a:ea typeface="+mj-ea"/>
          <a:cs typeface="Helvetica Neue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/>
        <a:buChar char="•"/>
        <a:defRPr sz="1600" b="0" i="0">
          <a:solidFill>
            <a:schemeClr val="bg1"/>
          </a:solidFill>
          <a:latin typeface="Helvetica Neue Light"/>
          <a:ea typeface="+mn-ea"/>
          <a:cs typeface="Helvetica Neue Light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Tx/>
        <a:buChar char="–"/>
        <a:defRPr sz="1400" b="0" i="0">
          <a:solidFill>
            <a:schemeClr val="bg1"/>
          </a:solidFill>
          <a:latin typeface="Helvetica Neue Light"/>
          <a:ea typeface="+mn-ea"/>
          <a:cs typeface="Helvetica Neue Ligh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/>
        <a:buChar char="•"/>
        <a:defRPr sz="1400" b="0" i="0">
          <a:solidFill>
            <a:schemeClr val="bg1"/>
          </a:solidFill>
          <a:latin typeface="Helvetica Neue Light"/>
          <a:ea typeface="+mn-ea"/>
          <a:cs typeface="Helvetica Neue Ligh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Tx/>
        <a:buChar char="–"/>
        <a:defRPr sz="1100" b="0" i="0">
          <a:solidFill>
            <a:schemeClr val="bg1"/>
          </a:solidFill>
          <a:latin typeface="Helvetica Neue Light"/>
          <a:ea typeface="+mn-ea"/>
          <a:cs typeface="Helvetica Neue Ligh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050" b="0" i="0">
          <a:solidFill>
            <a:schemeClr val="bg1"/>
          </a:solidFill>
          <a:latin typeface="Helvetica Neue Light"/>
          <a:ea typeface="+mn-ea"/>
          <a:cs typeface="Helvetica Neue Ligh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7" Type="http://schemas.openxmlformats.org/officeDocument/2006/relationships/image" Target="../media/image39.emf"/><Relationship Id="rId8" Type="http://schemas.openxmlformats.org/officeDocument/2006/relationships/image" Target="../media/image40.emf"/><Relationship Id="rId9" Type="http://schemas.openxmlformats.org/officeDocument/2006/relationships/image" Target="../media/image34.emf"/><Relationship Id="rId10" Type="http://schemas.openxmlformats.org/officeDocument/2006/relationships/image" Target="../media/image35.emf"/><Relationship Id="rId11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7" Type="http://schemas.openxmlformats.org/officeDocument/2006/relationships/image" Target="../media/image39.emf"/><Relationship Id="rId8" Type="http://schemas.openxmlformats.org/officeDocument/2006/relationships/image" Target="../media/image40.emf"/><Relationship Id="rId9" Type="http://schemas.openxmlformats.org/officeDocument/2006/relationships/image" Target="../media/image34.emf"/><Relationship Id="rId10" Type="http://schemas.openxmlformats.org/officeDocument/2006/relationships/image" Target="../media/image35.emf"/><Relationship Id="rId11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7" Type="http://schemas.openxmlformats.org/officeDocument/2006/relationships/image" Target="../media/image52.emf"/><Relationship Id="rId8" Type="http://schemas.openxmlformats.org/officeDocument/2006/relationships/image" Target="../media/image53.emf"/><Relationship Id="rId9" Type="http://schemas.openxmlformats.org/officeDocument/2006/relationships/image" Target="../media/image54.png"/><Relationship Id="rId10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png"/><Relationship Id="rId6" Type="http://schemas.openxmlformats.org/officeDocument/2006/relationships/image" Target="../media/image59.emf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png"/><Relationship Id="rId6" Type="http://schemas.openxmlformats.org/officeDocument/2006/relationships/image" Target="../media/image59.emf"/><Relationship Id="rId7" Type="http://schemas.openxmlformats.org/officeDocument/2006/relationships/image" Target="../media/image60.png"/><Relationship Id="rId8" Type="http://schemas.openxmlformats.org/officeDocument/2006/relationships/image" Target="../media/image61.emf"/><Relationship Id="rId9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png"/><Relationship Id="rId6" Type="http://schemas.openxmlformats.org/officeDocument/2006/relationships/image" Target="../media/image59.emf"/><Relationship Id="rId7" Type="http://schemas.openxmlformats.org/officeDocument/2006/relationships/image" Target="../media/image60.png"/><Relationship Id="rId8" Type="http://schemas.openxmlformats.org/officeDocument/2006/relationships/image" Target="../media/image62.emf"/><Relationship Id="rId9" Type="http://schemas.openxmlformats.org/officeDocument/2006/relationships/image" Target="../media/image61.emf"/><Relationship Id="rId10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png"/><Relationship Id="rId6" Type="http://schemas.openxmlformats.org/officeDocument/2006/relationships/image" Target="../media/image59.emf"/><Relationship Id="rId7" Type="http://schemas.openxmlformats.org/officeDocument/2006/relationships/image" Target="../media/image60.png"/><Relationship Id="rId8" Type="http://schemas.openxmlformats.org/officeDocument/2006/relationships/image" Target="../media/image62.emf"/><Relationship Id="rId9" Type="http://schemas.openxmlformats.org/officeDocument/2006/relationships/image" Target="../media/image63.emf"/><Relationship Id="rId10" Type="http://schemas.openxmlformats.org/officeDocument/2006/relationships/image" Target="../media/image64.emf"/><Relationship Id="rId11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60.png"/><Relationship Id="rId5" Type="http://schemas.openxmlformats.org/officeDocument/2006/relationships/image" Target="../media/image61.emf"/><Relationship Id="rId6" Type="http://schemas.openxmlformats.org/officeDocument/2006/relationships/image" Target="../media/image65.emf"/><Relationship Id="rId7" Type="http://schemas.openxmlformats.org/officeDocument/2006/relationships/image" Target="../media/image66.emf"/><Relationship Id="rId8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60.png"/><Relationship Id="rId5" Type="http://schemas.openxmlformats.org/officeDocument/2006/relationships/image" Target="../media/image68.emf"/><Relationship Id="rId6" Type="http://schemas.openxmlformats.org/officeDocument/2006/relationships/image" Target="../media/image66.emf"/><Relationship Id="rId7" Type="http://schemas.openxmlformats.org/officeDocument/2006/relationships/image" Target="../media/image67.emf"/><Relationship Id="rId8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jp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60.png"/><Relationship Id="rId5" Type="http://schemas.openxmlformats.org/officeDocument/2006/relationships/image" Target="../media/image70.png"/><Relationship Id="rId6" Type="http://schemas.openxmlformats.org/officeDocument/2006/relationships/image" Target="../media/image71.emf"/><Relationship Id="rId7" Type="http://schemas.openxmlformats.org/officeDocument/2006/relationships/image" Target="../media/image72.emf"/><Relationship Id="rId8" Type="http://schemas.openxmlformats.org/officeDocument/2006/relationships/image" Target="../media/image73.emf"/><Relationship Id="rId9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60.png"/><Relationship Id="rId5" Type="http://schemas.openxmlformats.org/officeDocument/2006/relationships/image" Target="../media/image70.png"/><Relationship Id="rId6" Type="http://schemas.openxmlformats.org/officeDocument/2006/relationships/image" Target="../media/image71.emf"/><Relationship Id="rId7" Type="http://schemas.openxmlformats.org/officeDocument/2006/relationships/image" Target="../media/image72.emf"/><Relationship Id="rId8" Type="http://schemas.openxmlformats.org/officeDocument/2006/relationships/image" Target="../media/image73.emf"/><Relationship Id="rId9" Type="http://schemas.openxmlformats.org/officeDocument/2006/relationships/image" Target="../media/image74.emf"/><Relationship Id="rId10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2.emf"/><Relationship Id="rId1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58.png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6" Type="http://schemas.openxmlformats.org/officeDocument/2006/relationships/image" Target="../media/image78.emf"/><Relationship Id="rId7" Type="http://schemas.openxmlformats.org/officeDocument/2006/relationships/image" Target="../media/image79.emf"/><Relationship Id="rId8" Type="http://schemas.openxmlformats.org/officeDocument/2006/relationships/image" Target="../media/image80.emf"/><Relationship Id="rId9" Type="http://schemas.openxmlformats.org/officeDocument/2006/relationships/image" Target="../media/image81.emf"/><Relationship Id="rId10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3.emf"/><Relationship Id="rId12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emf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91.png"/><Relationship Id="rId10" Type="http://schemas.openxmlformats.org/officeDocument/2006/relationships/image" Target="../media/image92.emf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.png"/><Relationship Id="rId12" Type="http://schemas.openxmlformats.org/officeDocument/2006/relationships/image" Target="../media/image92.emf"/><Relationship Id="rId13" Type="http://schemas.openxmlformats.org/officeDocument/2006/relationships/image" Target="../media/image93.emf"/><Relationship Id="rId14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Relationship Id="rId3" Type="http://schemas.microsoft.com/office/2007/relationships/hdphoto" Target="../media/hdphoto3.wdp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emf"/><Relationship Id="rId7" Type="http://schemas.openxmlformats.org/officeDocument/2006/relationships/image" Target="../media/image99.emf"/><Relationship Id="rId8" Type="http://schemas.openxmlformats.org/officeDocument/2006/relationships/image" Target="../media/image100.emf"/><Relationship Id="rId9" Type="http://schemas.openxmlformats.org/officeDocument/2006/relationships/image" Target="../media/image89.png"/><Relationship Id="rId10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emf"/><Relationship Id="rId7" Type="http://schemas.openxmlformats.org/officeDocument/2006/relationships/image" Target="../media/image107.emf"/><Relationship Id="rId8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9.emf"/><Relationship Id="rId5" Type="http://schemas.openxmlformats.org/officeDocument/2006/relationships/image" Target="../media/image110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emf"/><Relationship Id="rId7" Type="http://schemas.openxmlformats.org/officeDocument/2006/relationships/image" Target="../media/image15.png"/><Relationship Id="rId8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emf"/><Relationship Id="rId12" Type="http://schemas.openxmlformats.org/officeDocument/2006/relationships/image" Target="../media/image27.emf"/><Relationship Id="rId13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8" Type="http://schemas.openxmlformats.org/officeDocument/2006/relationships/image" Target="../media/image23.emf"/><Relationship Id="rId9" Type="http://schemas.openxmlformats.org/officeDocument/2006/relationships/image" Target="../media/image24.emf"/><Relationship Id="rId10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4.emf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7" Type="http://schemas.openxmlformats.org/officeDocument/2006/relationships/image" Target="../media/image39.emf"/><Relationship Id="rId8" Type="http://schemas.openxmlformats.org/officeDocument/2006/relationships/image" Target="../media/image40.emf"/><Relationship Id="rId9" Type="http://schemas.openxmlformats.org/officeDocument/2006/relationships/image" Target="../media/image34.emf"/><Relationship Id="rId10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rticle_grid.png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6CC8FF">
                <a:tint val="45000"/>
                <a:satMod val="400000"/>
              </a:srgbClr>
            </a:duotone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59" t="1108" r="794" b="60165"/>
          <a:stretch/>
        </p:blipFill>
        <p:spPr>
          <a:xfrm>
            <a:off x="4648200" y="0"/>
            <a:ext cx="4494951" cy="17653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1143000" y="2394739"/>
            <a:ext cx="6172200" cy="484425"/>
          </a:xfrm>
          <a:prstGeom prst="rect">
            <a:avLst/>
          </a:prstGeom>
          <a:gradFill flip="none" rotWithShape="1">
            <a:gsLst>
              <a:gs pos="100000">
                <a:srgbClr val="323232"/>
              </a:gs>
              <a:gs pos="0">
                <a:schemeClr val="bg2">
                  <a:lumMod val="60000"/>
                  <a:lumOff val="4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90600"/>
            <a:ext cx="7848600" cy="1470025"/>
          </a:xfrm>
        </p:spPr>
        <p:txBody>
          <a:bodyPr/>
          <a:lstStyle/>
          <a:p>
            <a:pPr lvl="0"/>
            <a:r>
              <a:rPr lang="en-US" sz="3200" dirty="0"/>
              <a:t>An adaptive filter strategy for extracting multiphase flow statistics from Euler-Lagrange </a:t>
            </a:r>
            <a:r>
              <a:rPr lang="en-US" sz="3200" dirty="0" smtClean="0"/>
              <a:t>simulations</a:t>
            </a:r>
            <a:br>
              <a:rPr lang="en-US" sz="3200" dirty="0" smtClean="0"/>
            </a:br>
            <a:r>
              <a:rPr lang="en-US" sz="2400" kern="1200" cap="small" dirty="0" smtClean="0">
                <a:latin typeface="Helvetica Neue"/>
                <a:cs typeface="Helvetica Neue"/>
              </a:rPr>
              <a:t/>
            </a:r>
            <a:br>
              <a:rPr lang="en-US" sz="2400" kern="1200" cap="small" dirty="0" smtClean="0">
                <a:latin typeface="Helvetica Neue"/>
                <a:cs typeface="Helvetica Neue"/>
              </a:rPr>
            </a:br>
            <a:r>
              <a:rPr lang="en-US" sz="2400" kern="1200" cap="small" dirty="0" smtClean="0">
                <a:latin typeface="Helvetica Neue"/>
                <a:cs typeface="Helvetica Neue"/>
              </a:rPr>
              <a:t>NETL 2014 </a:t>
            </a:r>
            <a:r>
              <a:rPr lang="en-US" sz="2400" kern="1200" cap="small" dirty="0" smtClean="0">
                <a:latin typeface="Helvetica Neue"/>
                <a:cs typeface="Helvetica Neue"/>
              </a:rPr>
              <a:t>Workshop on Multiphase </a:t>
            </a:r>
            <a:r>
              <a:rPr lang="en-US" sz="2400" kern="1200" cap="small" dirty="0" smtClean="0">
                <a:latin typeface="Helvetica Neue"/>
                <a:cs typeface="Helvetica Neue"/>
              </a:rPr>
              <a:t>Flow </a:t>
            </a:r>
            <a:r>
              <a:rPr lang="en-US" sz="2400" kern="1200" cap="small" dirty="0" smtClean="0">
                <a:latin typeface="Helvetica Neue"/>
                <a:cs typeface="Helvetica Neue"/>
              </a:rPr>
              <a:t>Science</a:t>
            </a:r>
            <a:endParaRPr lang="en-US" sz="2400" dirty="0">
              <a:latin typeface="Helvetica Neue"/>
              <a:cs typeface="Helvetica Neue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0" y="3200400"/>
            <a:ext cx="9144000" cy="129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/>
              <a:buNone/>
              <a:defRPr sz="1600" b="0" i="0">
                <a:solidFill>
                  <a:schemeClr val="bg1"/>
                </a:solidFill>
                <a:latin typeface="Lucida Sans"/>
                <a:ea typeface="+mn-ea"/>
                <a:cs typeface="Lucida San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14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/>
              <a:buNone/>
              <a:defRPr sz="14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11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05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bg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bg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bg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defTabSz="457200" fontAlgn="auto">
              <a:spcAft>
                <a:spcPts val="0"/>
              </a:spcAft>
              <a:defRPr/>
            </a:pPr>
            <a:r>
              <a:rPr lang="en-US" sz="1800" u="sng" kern="1200" cap="small" dirty="0" smtClean="0">
                <a:solidFill>
                  <a:srgbClr val="FFFFFF"/>
                </a:solidFill>
                <a:latin typeface="Helvetica Neue"/>
                <a:cs typeface="Helvetica Neue"/>
              </a:rPr>
              <a:t>Olivier Desjardins</a:t>
            </a:r>
            <a:r>
              <a:rPr lang="en-US" sz="1800" kern="1200" cap="small" baseline="30000" dirty="0" smtClean="0">
                <a:solidFill>
                  <a:srgbClr val="FFFFFF"/>
                </a:solidFill>
                <a:latin typeface="Helvetica Neue"/>
                <a:cs typeface="Helvetica Neue"/>
              </a:rPr>
              <a:t>1</a:t>
            </a:r>
            <a:r>
              <a:rPr lang="en-US" sz="1800" kern="1200" cap="small" dirty="0" smtClean="0">
                <a:solidFill>
                  <a:srgbClr val="FFFFFF"/>
                </a:solidFill>
                <a:latin typeface="Helvetica Neue"/>
                <a:cs typeface="Helvetica Neue"/>
              </a:rPr>
              <a:t>, Jesse Capecelatro</a:t>
            </a:r>
            <a:r>
              <a:rPr lang="en-US" sz="1800" kern="1200" cap="small" baseline="30000" dirty="0" smtClean="0">
                <a:solidFill>
                  <a:srgbClr val="FFFFFF"/>
                </a:solidFill>
                <a:latin typeface="Helvetica Neue"/>
                <a:cs typeface="Helvetica Neue"/>
              </a:rPr>
              <a:t>1</a:t>
            </a:r>
            <a:r>
              <a:rPr lang="en-US" sz="1800" kern="1200" cap="small" dirty="0" smtClean="0">
                <a:solidFill>
                  <a:srgbClr val="FFFFFF"/>
                </a:solidFill>
                <a:latin typeface="Helvetica Neue"/>
                <a:cs typeface="Helvetica Neue"/>
              </a:rPr>
              <a:t>, Rodney Fox</a:t>
            </a:r>
            <a:r>
              <a:rPr lang="en-US" sz="1800" kern="1200" cap="small" baseline="30000" dirty="0" smtClean="0">
                <a:solidFill>
                  <a:srgbClr val="FFFFFF"/>
                </a:solidFill>
                <a:latin typeface="Helvetica Neue"/>
                <a:cs typeface="Helvetica Neue"/>
              </a:rPr>
              <a:t>2,3</a:t>
            </a:r>
          </a:p>
          <a:p>
            <a:pPr defTabSz="457200" fontAlgn="auto">
              <a:spcAft>
                <a:spcPts val="0"/>
              </a:spcAft>
              <a:defRPr/>
            </a:pPr>
            <a:endParaRPr lang="en-US" sz="1800" kern="1200" cap="small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 defTabSz="457200" fontAlgn="auto">
              <a:spcAft>
                <a:spcPts val="600"/>
              </a:spcAft>
              <a:defRPr/>
            </a:pPr>
            <a:r>
              <a:rPr lang="en-US" i="1" cap="small" baseline="30000" dirty="0" smtClean="0">
                <a:solidFill>
                  <a:srgbClr val="FFFFFF"/>
                </a:solidFill>
                <a:latin typeface="Helvetica Neue"/>
                <a:cs typeface="Helvetica Neue"/>
              </a:rPr>
              <a:t>1</a:t>
            </a:r>
            <a:r>
              <a:rPr lang="en-US" i="1" cap="small" dirty="0" smtClean="0">
                <a:solidFill>
                  <a:srgbClr val="FFFFFF"/>
                </a:solidFill>
                <a:latin typeface="Helvetica Neue"/>
                <a:cs typeface="Helvetica Neue"/>
              </a:rPr>
              <a:t>Sibley School of Mechanical and Aerospace Engineering</a:t>
            </a:r>
            <a:r>
              <a:rPr lang="en-US" cap="small" dirty="0" smtClean="0">
                <a:solidFill>
                  <a:srgbClr val="FFFFFF"/>
                </a:solidFill>
                <a:latin typeface="Helvetica Neue"/>
                <a:cs typeface="Helvetica Neue"/>
              </a:rPr>
              <a:t>, </a:t>
            </a:r>
            <a:r>
              <a:rPr lang="en-US" i="1" kern="1200" cap="small" dirty="0" smtClean="0">
                <a:solidFill>
                  <a:srgbClr val="FFFFFF"/>
                </a:solidFill>
                <a:latin typeface="Helvetica Neue"/>
                <a:cs typeface="Helvetica Neue"/>
              </a:rPr>
              <a:t>Cornell University</a:t>
            </a:r>
          </a:p>
          <a:p>
            <a:pPr lvl="0" defTabSz="457200" fontAlgn="auto">
              <a:spcAft>
                <a:spcPts val="600"/>
              </a:spcAft>
              <a:defRPr/>
            </a:pPr>
            <a:r>
              <a:rPr lang="en-US" i="1" cap="small" baseline="30000" dirty="0" smtClean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r>
              <a:rPr lang="en-US" i="1" cap="small" dirty="0" smtClean="0">
                <a:solidFill>
                  <a:srgbClr val="FFFFFF"/>
                </a:solidFill>
                <a:latin typeface="Helvetica Neue"/>
                <a:cs typeface="Helvetica Neue"/>
              </a:rPr>
              <a:t>Department </a:t>
            </a:r>
            <a:r>
              <a:rPr lang="en-US" i="1" cap="small" dirty="0">
                <a:solidFill>
                  <a:srgbClr val="FFFFFF"/>
                </a:solidFill>
                <a:latin typeface="Helvetica Neue"/>
                <a:cs typeface="Helvetica Neue"/>
              </a:rPr>
              <a:t>of Chemical and Biological Engineering, Iowa State University</a:t>
            </a:r>
          </a:p>
          <a:p>
            <a:pPr lvl="0" defTabSz="457200" fontAlgn="auto">
              <a:spcAft>
                <a:spcPts val="600"/>
              </a:spcAft>
              <a:defRPr/>
            </a:pPr>
            <a:r>
              <a:rPr lang="en-US" i="1" cap="small" baseline="30000" dirty="0" smtClean="0">
                <a:solidFill>
                  <a:srgbClr val="FFFFFF"/>
                </a:solidFill>
                <a:latin typeface="Helvetica Neue"/>
                <a:cs typeface="Helvetica Neue"/>
              </a:rPr>
              <a:t>3</a:t>
            </a:r>
            <a:r>
              <a:rPr lang="en-US" i="1" cap="small" dirty="0" smtClean="0">
                <a:solidFill>
                  <a:srgbClr val="FFFFFF"/>
                </a:solidFill>
                <a:latin typeface="Helvetica Neue"/>
                <a:cs typeface="Helvetica Neue"/>
              </a:rPr>
              <a:t>Laboratoire </a:t>
            </a:r>
            <a:r>
              <a:rPr lang="en-US" i="1" cap="small" dirty="0">
                <a:solidFill>
                  <a:srgbClr val="FFFFFF"/>
                </a:solidFill>
                <a:latin typeface="Helvetica Neue"/>
                <a:cs typeface="Helvetica Neue"/>
              </a:rPr>
              <a:t>EM2C-UPR,</a:t>
            </a:r>
            <a:r>
              <a:rPr lang="en-US" i="1" cap="small" baseline="3000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en-US" i="1" cap="small" dirty="0" err="1">
                <a:solidFill>
                  <a:srgbClr val="FFFFFF"/>
                </a:solidFill>
                <a:latin typeface="Helvetica Neue"/>
                <a:cs typeface="Helvetica Neue"/>
              </a:rPr>
              <a:t>Ecole</a:t>
            </a:r>
            <a:r>
              <a:rPr lang="en-US" i="1" cap="small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en-US" i="1" cap="small" dirty="0" err="1">
                <a:solidFill>
                  <a:srgbClr val="FFFFFF"/>
                </a:solidFill>
                <a:latin typeface="Helvetica Neue"/>
                <a:cs typeface="Helvetica Neue"/>
              </a:rPr>
              <a:t>Centrale</a:t>
            </a:r>
            <a:r>
              <a:rPr lang="en-US" i="1" cap="small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en-US" i="1" cap="small" dirty="0" smtClean="0">
                <a:solidFill>
                  <a:srgbClr val="FFFFFF"/>
                </a:solidFill>
                <a:latin typeface="Helvetica Neue"/>
                <a:cs typeface="Helvetica Neue"/>
              </a:rPr>
              <a:t>Paris</a:t>
            </a:r>
            <a:endParaRPr lang="en-US" i="1" kern="1200" cap="small" baseline="30000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 defTabSz="457200" fontAlgn="auto">
              <a:spcAft>
                <a:spcPts val="600"/>
              </a:spcAft>
              <a:defRPr/>
            </a:pPr>
            <a:endParaRPr lang="en-US" i="1" kern="1200" cap="small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 defTabSz="457200" fontAlgn="auto">
              <a:spcAft>
                <a:spcPts val="600"/>
              </a:spcAft>
              <a:defRPr/>
            </a:pPr>
            <a:r>
              <a:rPr lang="en-US" cap="small" dirty="0" smtClean="0">
                <a:solidFill>
                  <a:srgbClr val="FFFFFF"/>
                </a:solidFill>
                <a:latin typeface="Helvetica Neue"/>
                <a:cs typeface="Helvetica Neue"/>
              </a:rPr>
              <a:t>Partially supported by the HPC equipment purchased </a:t>
            </a:r>
            <a:r>
              <a:rPr lang="en-US" cap="small" dirty="0" smtClean="0">
                <a:solidFill>
                  <a:srgbClr val="FFFFFF"/>
                </a:solidFill>
                <a:latin typeface="Helvetica Neue"/>
                <a:cs typeface="Helvetica Neue"/>
              </a:rPr>
              <a:t>through the </a:t>
            </a:r>
            <a:r>
              <a:rPr lang="en-US" cap="small" dirty="0" smtClean="0">
                <a:solidFill>
                  <a:srgbClr val="FFFFFF"/>
                </a:solidFill>
                <a:latin typeface="Helvetica Neue"/>
                <a:cs typeface="Helvetica Neue"/>
              </a:rPr>
              <a:t/>
            </a:r>
            <a:br>
              <a:rPr lang="en-US" cap="small" dirty="0" smtClean="0">
                <a:solidFill>
                  <a:srgbClr val="FFFFFF"/>
                </a:solidFill>
                <a:latin typeface="Helvetica Neue"/>
                <a:cs typeface="Helvetica Neue"/>
              </a:rPr>
            </a:br>
            <a:r>
              <a:rPr lang="en-US" cap="small" dirty="0" smtClean="0">
                <a:solidFill>
                  <a:srgbClr val="FFFFFF"/>
                </a:solidFill>
                <a:latin typeface="Helvetica Neue"/>
                <a:cs typeface="Helvetica Neue"/>
              </a:rPr>
              <a:t>U.S. National Science Foundation MRI and CRI</a:t>
            </a:r>
            <a:endParaRPr lang="en-US" kern="1200" cap="small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7048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533400" y="7620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0" i="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Cluster-induced turbulence</a:t>
            </a:r>
            <a:r>
              <a:rPr lang="en-US" i="1" baseline="30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</a:t>
            </a:r>
            <a:endParaRPr lang="en-US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43723" y="914400"/>
            <a:ext cx="4275877" cy="4638497"/>
          </a:xfrm>
          <a:prstGeom prst="roundRect">
            <a:avLst>
              <a:gd name="adj" fmla="val 6701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8" name="Picture 7" descr="Re1_temp_evo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0898"/>
            <a:ext cx="3862645" cy="4419599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48631"/>
            <a:ext cx="342900" cy="381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>
            <a:off x="333619" y="1201031"/>
            <a:ext cx="1184" cy="3048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875" y="3474908"/>
            <a:ext cx="1244600" cy="7493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27" y="4116746"/>
            <a:ext cx="1193800" cy="7493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701" y="3857864"/>
            <a:ext cx="1701800" cy="5461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40" y="3272360"/>
            <a:ext cx="1181100" cy="4826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501" y="2758499"/>
            <a:ext cx="1600200" cy="8128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519992"/>
            <a:ext cx="1524000" cy="711200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2093496"/>
            <a:ext cx="1193800" cy="482600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343400" y="990600"/>
            <a:ext cx="4637604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 sz="14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 sz="11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indent="-228600">
              <a:spcBef>
                <a:spcPts val="0"/>
              </a:spcBef>
            </a:pPr>
            <a:r>
              <a:rPr lang="en-US" dirty="0" smtClean="0"/>
              <a:t>Mean velocity difference between phases (body forces, inlet conditions)</a:t>
            </a:r>
          </a:p>
          <a:p>
            <a:pPr indent="-228600">
              <a:lnSpc>
                <a:spcPct val="200000"/>
              </a:lnSpc>
              <a:spcBef>
                <a:spcPts val="0"/>
              </a:spcBef>
            </a:pPr>
            <a:r>
              <a:rPr lang="en-US" dirty="0" smtClean="0"/>
              <a:t>Mass loading</a:t>
            </a:r>
          </a:p>
          <a:p>
            <a:pPr indent="-228600">
              <a:lnSpc>
                <a:spcPct val="200000"/>
              </a:lnSpc>
              <a:spcBef>
                <a:spcPts val="0"/>
              </a:spcBef>
            </a:pPr>
            <a:r>
              <a:rPr lang="en-US" dirty="0" smtClean="0"/>
              <a:t>Particle collisions become important</a:t>
            </a:r>
          </a:p>
          <a:p>
            <a:pPr indent="-228600">
              <a:lnSpc>
                <a:spcPct val="200000"/>
              </a:lnSpc>
              <a:spcBef>
                <a:spcPts val="0"/>
              </a:spcBef>
            </a:pPr>
            <a:r>
              <a:rPr lang="en-US" dirty="0" smtClean="0"/>
              <a:t>Spontaneous cluster formation</a:t>
            </a:r>
          </a:p>
          <a:p>
            <a:pPr lvl="1" indent="-228600">
              <a:lnSpc>
                <a:spcPct val="150000"/>
              </a:lnSpc>
              <a:spcBef>
                <a:spcPts val="0"/>
              </a:spcBef>
            </a:pPr>
            <a:r>
              <a:rPr lang="en-US" dirty="0" smtClean="0"/>
              <a:t>Characteristic timescale</a:t>
            </a:r>
          </a:p>
          <a:p>
            <a:pPr lvl="1" indent="-228600">
              <a:lnSpc>
                <a:spcPct val="150000"/>
              </a:lnSpc>
              <a:spcBef>
                <a:spcPts val="0"/>
              </a:spcBef>
            </a:pPr>
            <a:r>
              <a:rPr lang="en-US" dirty="0" smtClean="0"/>
              <a:t>Terminal velocity</a:t>
            </a:r>
          </a:p>
          <a:p>
            <a:pPr lvl="1" indent="-228600">
              <a:lnSpc>
                <a:spcPct val="150000"/>
              </a:lnSpc>
              <a:spcBef>
                <a:spcPts val="0"/>
              </a:spcBef>
            </a:pPr>
            <a:r>
              <a:rPr lang="en-US" dirty="0" smtClean="0"/>
              <a:t>Particle Reynolds number</a:t>
            </a:r>
          </a:p>
          <a:p>
            <a:pPr lvl="1" indent="-228600">
              <a:lnSpc>
                <a:spcPct val="150000"/>
              </a:lnSpc>
              <a:spcBef>
                <a:spcPts val="0"/>
              </a:spcBef>
            </a:pPr>
            <a:r>
              <a:rPr lang="en-US" dirty="0" smtClean="0"/>
              <a:t>Cluster size</a:t>
            </a:r>
          </a:p>
          <a:p>
            <a:pPr lvl="1" indent="-228600">
              <a:lnSpc>
                <a:spcPct val="150000"/>
              </a:lnSpc>
              <a:spcBef>
                <a:spcPts val="0"/>
              </a:spcBef>
            </a:pPr>
            <a:r>
              <a:rPr lang="en-US" dirty="0" smtClean="0"/>
              <a:t>Fluid Reynolds number</a:t>
            </a:r>
          </a:p>
          <a:p>
            <a:pPr indent="-228600">
              <a:lnSpc>
                <a:spcPct val="200000"/>
              </a:lnSpc>
              <a:spcBef>
                <a:spcPts val="0"/>
              </a:spcBef>
            </a:pPr>
            <a:r>
              <a:rPr lang="en-US" dirty="0" smtClean="0"/>
              <a:t>New turbulence production term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indent="-228600">
              <a:lnSpc>
                <a:spcPct val="15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0" y="4686300"/>
            <a:ext cx="787400" cy="495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257800" y="6000690"/>
            <a:ext cx="3924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000" b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J. Capecelatro, O . Desjardins, R.O. Fox (2014), </a:t>
            </a:r>
            <a:r>
              <a:rPr lang="en-US" sz="1000" b="1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J. Fluid Mech.</a:t>
            </a:r>
          </a:p>
          <a:p>
            <a:pPr marL="228600" indent="-228600">
              <a:buFontTx/>
              <a:buAutoNum type="arabicPeriod"/>
            </a:pPr>
            <a:r>
              <a:rPr lang="en-US" sz="1000" b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R. O</a:t>
            </a:r>
            <a:r>
              <a:rPr lang="en-US" sz="1000" b="1" dirty="0">
                <a:solidFill>
                  <a:schemeClr val="bg1"/>
                </a:solidFill>
                <a:latin typeface="Helvetica Neue Light"/>
                <a:cs typeface="Helvetica Neue Light"/>
              </a:rPr>
              <a:t>. Fox (2014), </a:t>
            </a:r>
            <a:r>
              <a:rPr lang="en-US" sz="1000" b="1" i="1" dirty="0">
                <a:solidFill>
                  <a:schemeClr val="bg1"/>
                </a:solidFill>
                <a:latin typeface="Helvetica Neue Light"/>
                <a:cs typeface="Helvetica Neue Light"/>
              </a:rPr>
              <a:t>J. Fluid Mech.</a:t>
            </a:r>
            <a:r>
              <a:rPr lang="en-US" sz="1000" b="1" dirty="0">
                <a:solidFill>
                  <a:schemeClr val="bg1"/>
                </a:solidFill>
                <a:latin typeface="Helvetica Neue Light"/>
                <a:cs typeface="Helvetica Neue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6472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533400" y="7620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0" i="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Cluster-induced turbulence</a:t>
            </a:r>
            <a:r>
              <a:rPr lang="en-US" i="1" baseline="30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</a:t>
            </a:r>
            <a:endParaRPr lang="en-US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43723" y="914400"/>
            <a:ext cx="4275877" cy="4638497"/>
          </a:xfrm>
          <a:prstGeom prst="roundRect">
            <a:avLst>
              <a:gd name="adj" fmla="val 6701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8" name="Picture 7" descr="Re1_temp_evo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0898"/>
            <a:ext cx="3862645" cy="4419599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48631"/>
            <a:ext cx="342900" cy="381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>
            <a:off x="333619" y="1201031"/>
            <a:ext cx="1184" cy="3048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875" y="3474908"/>
            <a:ext cx="1244600" cy="7493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27" y="4116746"/>
            <a:ext cx="1193800" cy="7493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701" y="3857864"/>
            <a:ext cx="1701800" cy="5461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40" y="3272360"/>
            <a:ext cx="1181100" cy="4826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501" y="2758499"/>
            <a:ext cx="1600200" cy="8128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519992"/>
            <a:ext cx="1524000" cy="711200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2093496"/>
            <a:ext cx="1193800" cy="4826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0" y="4686300"/>
            <a:ext cx="787400" cy="495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257800" y="6000690"/>
            <a:ext cx="3924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000" b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J. Capecelatro, O . Desjardins, R.O. Fox (2014), </a:t>
            </a:r>
            <a:r>
              <a:rPr lang="en-US" sz="1000" b="1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J. Fluid Mech.</a:t>
            </a:r>
          </a:p>
          <a:p>
            <a:pPr marL="228600" indent="-228600">
              <a:buFontTx/>
              <a:buAutoNum type="arabicPeriod"/>
            </a:pPr>
            <a:r>
              <a:rPr lang="en-US" sz="1000" b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R. O</a:t>
            </a:r>
            <a:r>
              <a:rPr lang="en-US" sz="1000" b="1" dirty="0">
                <a:solidFill>
                  <a:schemeClr val="bg1"/>
                </a:solidFill>
                <a:latin typeface="Helvetica Neue Light"/>
                <a:cs typeface="Helvetica Neue Light"/>
              </a:rPr>
              <a:t>. Fox (2014), </a:t>
            </a:r>
            <a:r>
              <a:rPr lang="en-US" sz="1000" b="1" i="1" dirty="0">
                <a:solidFill>
                  <a:schemeClr val="bg1"/>
                </a:solidFill>
                <a:latin typeface="Helvetica Neue Light"/>
                <a:cs typeface="Helvetica Neue Light"/>
              </a:rPr>
              <a:t>J. Fluid Mech.</a:t>
            </a:r>
            <a:r>
              <a:rPr lang="en-US" sz="1000" b="1" dirty="0">
                <a:solidFill>
                  <a:schemeClr val="bg1"/>
                </a:solidFill>
                <a:latin typeface="Helvetica Neue Light"/>
                <a:cs typeface="Helvetica Neue Light"/>
              </a:rPr>
              <a:t> 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4343400" y="990600"/>
            <a:ext cx="4419600" cy="4876800"/>
          </a:xfrm>
        </p:spPr>
        <p:txBody>
          <a:bodyPr/>
          <a:lstStyle/>
          <a:p>
            <a:pPr indent="-228600">
              <a:spcBef>
                <a:spcPts val="0"/>
              </a:spcBef>
            </a:pPr>
            <a:r>
              <a:rPr lang="en-US" dirty="0" smtClean="0"/>
              <a:t>Mean velocity difference between phases (body forces, inlet conditions)</a:t>
            </a:r>
          </a:p>
          <a:p>
            <a:pPr indent="-228600">
              <a:lnSpc>
                <a:spcPct val="200000"/>
              </a:lnSpc>
              <a:spcBef>
                <a:spcPts val="0"/>
              </a:spcBef>
            </a:pPr>
            <a:r>
              <a:rPr lang="en-US" dirty="0" smtClean="0"/>
              <a:t>Mass loading</a:t>
            </a:r>
          </a:p>
          <a:p>
            <a:pPr indent="-228600"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Particle collisions become </a:t>
            </a:r>
            <a:r>
              <a:rPr lang="en-US" dirty="0" smtClean="0"/>
              <a:t>important</a:t>
            </a:r>
          </a:p>
          <a:p>
            <a:pPr indent="-228600"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Spontaneous cluster formation</a:t>
            </a:r>
          </a:p>
          <a:p>
            <a:pPr lvl="1" indent="-2286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Characteristic timescale</a:t>
            </a:r>
          </a:p>
          <a:p>
            <a:pPr lvl="1" indent="-2286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Terminal velocity</a:t>
            </a:r>
          </a:p>
          <a:p>
            <a:pPr lvl="1" indent="-2286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Particle Reynolds number</a:t>
            </a:r>
          </a:p>
          <a:p>
            <a:pPr lvl="1" indent="-2286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Cluster size</a:t>
            </a:r>
          </a:p>
          <a:p>
            <a:pPr lvl="1" indent="-2286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Fluid Reynolds </a:t>
            </a:r>
            <a:r>
              <a:rPr lang="en-US" dirty="0" smtClean="0"/>
              <a:t>number</a:t>
            </a:r>
          </a:p>
          <a:p>
            <a:pPr indent="-228600"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New turbulence production </a:t>
            </a:r>
            <a:r>
              <a:rPr lang="en-US" dirty="0" smtClean="0"/>
              <a:t>term</a:t>
            </a:r>
            <a:r>
              <a:rPr lang="en-US" baseline="30000" dirty="0"/>
              <a:t>2</a:t>
            </a:r>
            <a:endParaRPr lang="en-US" dirty="0"/>
          </a:p>
          <a:p>
            <a:pPr marL="11430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i="1" dirty="0" smtClean="0">
                <a:solidFill>
                  <a:srgbClr val="FFCE30"/>
                </a:solidFill>
              </a:rPr>
              <a:t>*</a:t>
            </a:r>
            <a:r>
              <a:rPr lang="en-US" i="1" u="sng" dirty="0" smtClean="0">
                <a:solidFill>
                  <a:srgbClr val="FFCE30"/>
                </a:solidFill>
              </a:rPr>
              <a:t>Many challenges in understanding CIT!</a:t>
            </a:r>
            <a:endParaRPr lang="en-US" i="1" u="sng" dirty="0">
              <a:solidFill>
                <a:srgbClr val="FFCE30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6305550" y="3949700"/>
            <a:ext cx="1320800" cy="36195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5967664" y="1622928"/>
            <a:ext cx="1397000" cy="54676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193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 bwMode="auto">
          <a:xfrm>
            <a:off x="533400" y="-57339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0" i="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Computational framework</a:t>
            </a:r>
            <a:endParaRPr lang="en-US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37327" y="5973531"/>
            <a:ext cx="4954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2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Desjardins et al., High order conservative finite difference scheme for variable density low Mach turbulent flow, </a:t>
            </a:r>
            <a:r>
              <a:rPr lang="en-US" sz="120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JCP</a:t>
            </a:r>
            <a:r>
              <a:rPr lang="en-US" sz="12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, 2008.</a:t>
            </a:r>
          </a:p>
          <a:p>
            <a:pPr marL="228600" indent="-228600">
              <a:buAutoNum type="arabicPeriod"/>
            </a:pPr>
            <a:r>
              <a:rPr lang="en-US" sz="1200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Capecelatro</a:t>
            </a:r>
            <a:r>
              <a:rPr lang="en-US" sz="12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, J., Desjardins, O., An Euler-Lagrange strategy for simulating particle-laden flows, </a:t>
            </a:r>
            <a:r>
              <a:rPr lang="en-US" sz="120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JCP</a:t>
            </a:r>
            <a:r>
              <a:rPr lang="en-US" sz="12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, 2013.  </a:t>
            </a:r>
            <a:endParaRPr lang="en-US" sz="1200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228600" y="628461"/>
            <a:ext cx="5715000" cy="5181600"/>
          </a:xfrm>
        </p:spPr>
        <p:txBody>
          <a:bodyPr/>
          <a:lstStyle/>
          <a:p>
            <a:r>
              <a:rPr lang="en-US" dirty="0" smtClean="0"/>
              <a:t>NGA</a:t>
            </a:r>
            <a:r>
              <a:rPr lang="en-US" baseline="30000" dirty="0"/>
              <a:t>1</a:t>
            </a:r>
            <a:endParaRPr lang="en-US" dirty="0" smtClean="0"/>
          </a:p>
          <a:p>
            <a:pPr lvl="1"/>
            <a:r>
              <a:rPr lang="en-US" sz="1400" dirty="0" smtClean="0"/>
              <a:t>Arbitrarily high-order DNS/LES code</a:t>
            </a:r>
          </a:p>
          <a:p>
            <a:pPr lvl="1"/>
            <a:r>
              <a:rPr lang="en-US" sz="1400" dirty="0" smtClean="0"/>
              <a:t>Massively parallel</a:t>
            </a:r>
          </a:p>
          <a:p>
            <a:pPr lvl="1"/>
            <a:r>
              <a:rPr lang="en-US" sz="1400" dirty="0" smtClean="0"/>
              <a:t>Conservation of mass, momentum, and kinetic energy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r>
              <a:rPr lang="en-US" sz="1600" dirty="0" err="1" smtClean="0"/>
              <a:t>Lagrangian</a:t>
            </a:r>
            <a:r>
              <a:rPr lang="en-US" sz="1600" dirty="0" smtClean="0"/>
              <a:t> particle tracking</a:t>
            </a:r>
            <a:r>
              <a:rPr lang="en-US" baseline="30000" dirty="0"/>
              <a:t>2</a:t>
            </a:r>
            <a:endParaRPr lang="en-US" sz="1600" dirty="0" smtClean="0"/>
          </a:p>
          <a:p>
            <a:pPr lvl="1"/>
            <a:r>
              <a:rPr lang="en-US" sz="1400" dirty="0" smtClean="0"/>
              <a:t>Newton’s 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law</a:t>
            </a:r>
          </a:p>
          <a:p>
            <a:pPr marL="457200" lvl="1" indent="0">
              <a:buNone/>
            </a:pPr>
            <a:endParaRPr lang="en-US" sz="1400" dirty="0" smtClean="0"/>
          </a:p>
          <a:p>
            <a:pPr lvl="1"/>
            <a:endParaRPr lang="en-US" sz="1400" dirty="0" smtClean="0"/>
          </a:p>
          <a:p>
            <a:pPr lvl="1">
              <a:lnSpc>
                <a:spcPct val="150000"/>
              </a:lnSpc>
            </a:pPr>
            <a:r>
              <a:rPr lang="en-US" sz="1400" dirty="0" smtClean="0"/>
              <a:t>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-order </a:t>
            </a:r>
            <a:r>
              <a:rPr lang="en-US" sz="1400" dirty="0" err="1" smtClean="0"/>
              <a:t>Runge</a:t>
            </a:r>
            <a:r>
              <a:rPr lang="en-US" dirty="0" err="1" smtClean="0"/>
              <a:t>-Kutta</a:t>
            </a:r>
            <a:r>
              <a:rPr lang="en-US" dirty="0" smtClean="0"/>
              <a:t> for particle ODEs</a:t>
            </a:r>
            <a:endParaRPr lang="en-US" sz="1400" dirty="0" smtClean="0"/>
          </a:p>
          <a:p>
            <a:pPr lvl="1"/>
            <a:r>
              <a:rPr lang="en-US" sz="1400" dirty="0" smtClean="0"/>
              <a:t>Soft-sphere collision model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sz="1600" dirty="0" smtClean="0"/>
              <a:t>Interphase exchange</a:t>
            </a:r>
          </a:p>
          <a:p>
            <a:pPr marL="857250" lvl="1" indent="-342900"/>
            <a:r>
              <a:rPr lang="en-US" dirty="0" smtClean="0"/>
              <a:t>Need to transfer particle volume and momentum to fluid</a:t>
            </a:r>
          </a:p>
          <a:p>
            <a:pPr marL="857250" lvl="1" indent="-342900"/>
            <a:r>
              <a:rPr lang="en-US" dirty="0" smtClean="0"/>
              <a:t>Fully conservative</a:t>
            </a:r>
            <a:r>
              <a:rPr lang="en-US" dirty="0"/>
              <a:t> </a:t>
            </a:r>
            <a:r>
              <a:rPr lang="en-US" dirty="0" smtClean="0"/>
              <a:t>and consistent filtering approach</a:t>
            </a:r>
            <a:r>
              <a:rPr lang="en-US" baseline="30000" dirty="0"/>
              <a:t>2</a:t>
            </a:r>
            <a:endParaRPr lang="en-US" dirty="0" smtClean="0"/>
          </a:p>
          <a:p>
            <a:pPr marL="857250" lvl="1" indent="-342900"/>
            <a:r>
              <a:rPr lang="en-US" dirty="0" smtClean="0"/>
              <a:t>Transferred data converges under mesh refinement</a:t>
            </a:r>
          </a:p>
        </p:txBody>
      </p:sp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12321"/>
            <a:ext cx="4953000" cy="749300"/>
          </a:xfrm>
          <a:prstGeom prst="rect">
            <a:avLst/>
          </a:prstGeom>
        </p:spPr>
      </p:pic>
      <p:pic>
        <p:nvPicPr>
          <p:cNvPr id="32" name="Picture 31" descr="Screen Shot 2013-11-25 at 5.05.3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t="1370" r="1921" b="1552"/>
          <a:stretch/>
        </p:blipFill>
        <p:spPr>
          <a:xfrm flipH="1">
            <a:off x="6140111" y="250860"/>
            <a:ext cx="2362200" cy="2326736"/>
          </a:xfrm>
          <a:prstGeom prst="rect">
            <a:avLst/>
          </a:prstGeom>
          <a:ln w="44450">
            <a:solidFill>
              <a:schemeClr val="tx1"/>
            </a:solidFill>
          </a:ln>
        </p:spPr>
      </p:pic>
      <p:sp>
        <p:nvSpPr>
          <p:cNvPr id="33" name="Rectangle 32"/>
          <p:cNvSpPr/>
          <p:nvPr/>
        </p:nvSpPr>
        <p:spPr bwMode="auto">
          <a:xfrm>
            <a:off x="6327746" y="980566"/>
            <a:ext cx="349432" cy="274320"/>
          </a:xfrm>
          <a:prstGeom prst="rect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 flipH="1" flipV="1">
            <a:off x="6327228" y="1261032"/>
            <a:ext cx="160016" cy="3454397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H="1" flipV="1">
            <a:off x="6673511" y="977396"/>
            <a:ext cx="2336800" cy="180340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>
            <a:off x="6326381" y="977384"/>
            <a:ext cx="173563" cy="1803412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 flipH="1" flipV="1">
            <a:off x="6673511" y="1248329"/>
            <a:ext cx="2336800" cy="349250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1" name="Picture 40" descr="Screen Shot 2013-11-25 at 5.07.4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1111" y="2806196"/>
            <a:ext cx="2469444" cy="1905000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pic>
        <p:nvPicPr>
          <p:cNvPr id="42" name="Picture 41" descr="Screen Shot 2013-11-25 at 5.08.33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4" r="28532" b="31527"/>
          <a:stretch/>
        </p:blipFill>
        <p:spPr>
          <a:xfrm>
            <a:off x="5638800" y="4240341"/>
            <a:ext cx="1453141" cy="1417320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pic>
        <p:nvPicPr>
          <p:cNvPr id="43" name="Picture 4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3803461"/>
            <a:ext cx="10160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96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533400" y="15240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0" i="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Fully-developed CIT simulations</a:t>
            </a:r>
            <a:endParaRPr lang="en-US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304800" y="877711"/>
            <a:ext cx="8534400" cy="4761089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3" name="Picture 2" descr="Screen Shot 2014-07-28 at 10.03.4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1" r="15822"/>
          <a:stretch/>
        </p:blipFill>
        <p:spPr>
          <a:xfrm>
            <a:off x="533400" y="1066800"/>
            <a:ext cx="4550126" cy="3962400"/>
          </a:xfrm>
          <a:prstGeom prst="rect">
            <a:avLst/>
          </a:prstGeom>
        </p:spPr>
      </p:pic>
      <p:pic>
        <p:nvPicPr>
          <p:cNvPr id="4" name="Picture 3" descr="Screen Shot 2014-07-28 at 10.02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08" y="1371600"/>
            <a:ext cx="3468786" cy="3657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11" y="1064128"/>
            <a:ext cx="977900" cy="4064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308" y="1069808"/>
            <a:ext cx="901700" cy="4064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608" y="1067803"/>
            <a:ext cx="914400" cy="4064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8" y="5006472"/>
            <a:ext cx="1752600" cy="4064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68" y="5015832"/>
            <a:ext cx="2349500" cy="457200"/>
          </a:xfrm>
          <a:prstGeom prst="rect">
            <a:avLst/>
          </a:prstGeom>
        </p:spPr>
      </p:pic>
      <p:pic>
        <p:nvPicPr>
          <p:cNvPr id="36" name="Picture 35" descr="Screen Shot 2014-07-28 at 10.03.07 PM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8"/>
          <a:stretch/>
        </p:blipFill>
        <p:spPr>
          <a:xfrm>
            <a:off x="5319072" y="1371599"/>
            <a:ext cx="3477349" cy="367351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33400" y="5029200"/>
            <a:ext cx="4953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 Light"/>
                <a:cs typeface="Helvetica Neue Light"/>
              </a:rPr>
              <a:t>Mesh:                             (                                      )</a:t>
            </a:r>
          </a:p>
          <a:p>
            <a:r>
              <a:rPr lang="en-US" sz="1600" dirty="0" smtClean="0">
                <a:latin typeface="Helvetica Neue Light"/>
                <a:cs typeface="Helvetica Neue Light"/>
              </a:rPr>
              <a:t>Particles: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96" y="5204328"/>
            <a:ext cx="15113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64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 bwMode="auto">
          <a:xfrm>
            <a:off x="533400" y="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0" i="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Extracting multiphase </a:t>
            </a:r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statistics via filtering</a:t>
            </a:r>
            <a:endParaRPr lang="en-US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607810" y="838200"/>
            <a:ext cx="2960325" cy="4953000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3657600" y="838200"/>
            <a:ext cx="5410200" cy="4876800"/>
          </a:xfrm>
        </p:spPr>
        <p:txBody>
          <a:bodyPr/>
          <a:lstStyle/>
          <a:p>
            <a:pPr marL="11430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Influence of the filter size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indent="-228600">
              <a:spcBef>
                <a:spcPts val="0"/>
              </a:spcBef>
            </a:pPr>
            <a:endParaRPr lang="en-US" dirty="0" smtClean="0"/>
          </a:p>
          <a:p>
            <a:pPr indent="-228600">
              <a:spcBef>
                <a:spcPts val="0"/>
              </a:spcBef>
            </a:pPr>
            <a:r>
              <a:rPr lang="en-US" dirty="0" smtClean="0"/>
              <a:t>Separation of length scales must be established</a:t>
            </a:r>
          </a:p>
          <a:p>
            <a:pPr indent="-228600">
              <a:spcBef>
                <a:spcPts val="0"/>
              </a:spcBef>
            </a:pPr>
            <a:endParaRPr lang="en-US" dirty="0" smtClean="0"/>
          </a:p>
          <a:p>
            <a:pPr indent="-228600">
              <a:spcBef>
                <a:spcPts val="0"/>
              </a:spcBef>
            </a:pPr>
            <a:r>
              <a:rPr lang="en-US" dirty="0" smtClean="0"/>
              <a:t>Any Lagrangian property     is filtered to the mesh by:</a:t>
            </a:r>
          </a:p>
          <a:p>
            <a:pPr indent="-228600">
              <a:spcBef>
                <a:spcPts val="0"/>
              </a:spcBef>
            </a:pPr>
            <a:endParaRPr lang="en-US" dirty="0"/>
          </a:p>
          <a:p>
            <a:pPr indent="-228600">
              <a:spcBef>
                <a:spcPts val="0"/>
              </a:spcBef>
            </a:pPr>
            <a:endParaRPr lang="en-US" dirty="0" smtClean="0"/>
          </a:p>
          <a:p>
            <a:pPr indent="-228600">
              <a:spcBef>
                <a:spcPts val="0"/>
              </a:spcBef>
            </a:pPr>
            <a:endParaRPr lang="en-US" dirty="0"/>
          </a:p>
          <a:p>
            <a:pPr indent="-228600">
              <a:spcBef>
                <a:spcPts val="0"/>
              </a:spcBef>
            </a:pPr>
            <a:r>
              <a:rPr lang="en-US" dirty="0" smtClean="0"/>
              <a:t>Use implicit two-step filter</a:t>
            </a:r>
          </a:p>
          <a:p>
            <a:pPr indent="-228600">
              <a:spcBef>
                <a:spcPts val="0"/>
              </a:spcBef>
            </a:pPr>
            <a:endParaRPr lang="en-US" dirty="0" smtClean="0"/>
          </a:p>
          <a:p>
            <a:pPr indent="-228600">
              <a:spcBef>
                <a:spcPts val="0"/>
              </a:spcBef>
            </a:pPr>
            <a:r>
              <a:rPr lang="en-US" dirty="0" smtClean="0"/>
              <a:t>Total fluctuating energy: </a:t>
            </a:r>
            <a:endParaRPr lang="en-US" dirty="0"/>
          </a:p>
        </p:txBody>
      </p:sp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342900" cy="38100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>
            <a:off x="790819" y="1143000"/>
            <a:ext cx="1184" cy="3048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20" y="1758212"/>
            <a:ext cx="431800" cy="43180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10" y="3089418"/>
            <a:ext cx="1752600" cy="685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85" y="893959"/>
            <a:ext cx="2438400" cy="4808948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00" y="2057400"/>
            <a:ext cx="3289300" cy="889000"/>
          </a:xfrm>
          <a:prstGeom prst="rect">
            <a:avLst/>
          </a:prstGeom>
        </p:spPr>
      </p:pic>
      <p:pic>
        <p:nvPicPr>
          <p:cNvPr id="35" name="Picture 34" descr="Screen Shot 2014-06-15 at 5.20.20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3"/>
          <a:stretch/>
        </p:blipFill>
        <p:spPr>
          <a:xfrm>
            <a:off x="2743199" y="2747433"/>
            <a:ext cx="75021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8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 bwMode="auto">
          <a:xfrm>
            <a:off x="533400" y="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0" i="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Extracting multiphase </a:t>
            </a:r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statistics via </a:t>
            </a:r>
            <a:r>
              <a:rPr lang="en-US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filtering</a:t>
            </a:r>
            <a:endParaRPr lang="en-US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607810" y="838200"/>
            <a:ext cx="2960325" cy="4953000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3657600" y="838200"/>
            <a:ext cx="5410200" cy="4876800"/>
          </a:xfrm>
        </p:spPr>
        <p:txBody>
          <a:bodyPr/>
          <a:lstStyle/>
          <a:p>
            <a:pPr marL="11430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Influence of the filter size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indent="-228600">
              <a:spcBef>
                <a:spcPts val="0"/>
              </a:spcBef>
            </a:pPr>
            <a:endParaRPr lang="en-US" dirty="0" smtClean="0"/>
          </a:p>
          <a:p>
            <a:pPr indent="-228600">
              <a:spcBef>
                <a:spcPts val="0"/>
              </a:spcBef>
            </a:pPr>
            <a:r>
              <a:rPr lang="en-US" dirty="0" smtClean="0"/>
              <a:t>Separation of length scales must be established</a:t>
            </a:r>
          </a:p>
          <a:p>
            <a:pPr indent="-228600">
              <a:spcBef>
                <a:spcPts val="0"/>
              </a:spcBef>
            </a:pPr>
            <a:endParaRPr lang="en-US" dirty="0" smtClean="0"/>
          </a:p>
          <a:p>
            <a:pPr indent="-228600">
              <a:spcBef>
                <a:spcPts val="0"/>
              </a:spcBef>
            </a:pPr>
            <a:r>
              <a:rPr lang="en-US" dirty="0" smtClean="0"/>
              <a:t>Any Lagrangian property     is filtered to the mesh by:</a:t>
            </a:r>
          </a:p>
          <a:p>
            <a:pPr indent="-228600">
              <a:spcBef>
                <a:spcPts val="0"/>
              </a:spcBef>
            </a:pPr>
            <a:endParaRPr lang="en-US" dirty="0"/>
          </a:p>
          <a:p>
            <a:pPr indent="-228600">
              <a:spcBef>
                <a:spcPts val="0"/>
              </a:spcBef>
            </a:pPr>
            <a:endParaRPr lang="en-US" dirty="0" smtClean="0"/>
          </a:p>
          <a:p>
            <a:pPr indent="-228600">
              <a:spcBef>
                <a:spcPts val="0"/>
              </a:spcBef>
            </a:pPr>
            <a:endParaRPr lang="en-US" dirty="0"/>
          </a:p>
          <a:p>
            <a:pPr indent="-228600">
              <a:spcBef>
                <a:spcPts val="0"/>
              </a:spcBef>
            </a:pPr>
            <a:r>
              <a:rPr lang="en-US" dirty="0" smtClean="0"/>
              <a:t>Use implicit two-step filter</a:t>
            </a:r>
          </a:p>
          <a:p>
            <a:pPr indent="-228600">
              <a:spcBef>
                <a:spcPts val="0"/>
              </a:spcBef>
            </a:pPr>
            <a:endParaRPr lang="en-US" dirty="0" smtClean="0"/>
          </a:p>
          <a:p>
            <a:pPr indent="-228600">
              <a:spcBef>
                <a:spcPts val="0"/>
              </a:spcBef>
            </a:pPr>
            <a:r>
              <a:rPr lang="en-US" dirty="0" smtClean="0"/>
              <a:t>Total fluctuating energy: </a:t>
            </a:r>
          </a:p>
          <a:p>
            <a:pPr indent="-228600">
              <a:spcBef>
                <a:spcPts val="0"/>
              </a:spcBef>
            </a:pPr>
            <a:endParaRPr lang="en-US" dirty="0"/>
          </a:p>
          <a:p>
            <a:pPr indent="-228600">
              <a:spcBef>
                <a:spcPts val="0"/>
              </a:spcBef>
            </a:pPr>
            <a:r>
              <a:rPr lang="en-US" dirty="0" smtClean="0"/>
              <a:t>If: </a:t>
            </a:r>
            <a:endParaRPr lang="en-US" dirty="0"/>
          </a:p>
        </p:txBody>
      </p:sp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342900" cy="38100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>
            <a:off x="790819" y="1143000"/>
            <a:ext cx="1184" cy="3048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20" y="1758212"/>
            <a:ext cx="431800" cy="43180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10" y="3089418"/>
            <a:ext cx="1752600" cy="685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85" y="893959"/>
            <a:ext cx="2438400" cy="4808948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00" y="2057400"/>
            <a:ext cx="3289300" cy="889000"/>
          </a:xfrm>
          <a:prstGeom prst="rect">
            <a:avLst/>
          </a:prstGeom>
        </p:spPr>
      </p:pic>
      <p:pic>
        <p:nvPicPr>
          <p:cNvPr id="35" name="Picture 34" descr="Screen Shot 2014-06-15 at 5.20.20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3"/>
          <a:stretch/>
        </p:blipFill>
        <p:spPr>
          <a:xfrm>
            <a:off x="2743199" y="2747433"/>
            <a:ext cx="750215" cy="3048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 bwMode="auto">
          <a:xfrm>
            <a:off x="1402081" y="3094874"/>
            <a:ext cx="45719" cy="4571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06" y="2869813"/>
            <a:ext cx="431800" cy="469900"/>
          </a:xfrm>
          <a:prstGeom prst="rect">
            <a:avLst/>
          </a:prstGeom>
        </p:spPr>
      </p:pic>
      <p:sp>
        <p:nvSpPr>
          <p:cNvPr id="14" name="Right Brace 13"/>
          <p:cNvSpPr/>
          <p:nvPr/>
        </p:nvSpPr>
        <p:spPr bwMode="auto">
          <a:xfrm flipH="1">
            <a:off x="1076606" y="3041263"/>
            <a:ext cx="57150" cy="119203"/>
          </a:xfrm>
          <a:prstGeom prst="rightBrace">
            <a:avLst>
              <a:gd name="adj1" fmla="val 43749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212" y="3671636"/>
            <a:ext cx="30861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04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 bwMode="auto">
          <a:xfrm>
            <a:off x="533400" y="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0" i="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Extracting multiphase </a:t>
            </a:r>
            <a:r>
              <a:rPr lang="en-US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statistics via filtering</a:t>
            </a:r>
            <a:endParaRPr lang="en-US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607810" y="838200"/>
            <a:ext cx="2960325" cy="4953000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3657600" y="838200"/>
            <a:ext cx="5410200" cy="4876800"/>
          </a:xfrm>
        </p:spPr>
        <p:txBody>
          <a:bodyPr/>
          <a:lstStyle/>
          <a:p>
            <a:pPr marL="11430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Influence of the filter size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indent="-228600">
              <a:spcBef>
                <a:spcPts val="0"/>
              </a:spcBef>
            </a:pPr>
            <a:endParaRPr lang="en-US" dirty="0" smtClean="0"/>
          </a:p>
          <a:p>
            <a:pPr indent="-228600">
              <a:spcBef>
                <a:spcPts val="0"/>
              </a:spcBef>
            </a:pPr>
            <a:r>
              <a:rPr lang="en-US" dirty="0" smtClean="0"/>
              <a:t>Separation of length scales must be established</a:t>
            </a:r>
          </a:p>
          <a:p>
            <a:pPr indent="-228600">
              <a:spcBef>
                <a:spcPts val="0"/>
              </a:spcBef>
            </a:pPr>
            <a:endParaRPr lang="en-US" dirty="0" smtClean="0"/>
          </a:p>
          <a:p>
            <a:pPr indent="-228600">
              <a:spcBef>
                <a:spcPts val="0"/>
              </a:spcBef>
            </a:pPr>
            <a:r>
              <a:rPr lang="en-US" dirty="0" smtClean="0"/>
              <a:t>Any Lagrangian property     is filtered to the mesh by:</a:t>
            </a:r>
          </a:p>
          <a:p>
            <a:pPr indent="-228600">
              <a:spcBef>
                <a:spcPts val="0"/>
              </a:spcBef>
            </a:pPr>
            <a:endParaRPr lang="en-US" dirty="0"/>
          </a:p>
          <a:p>
            <a:pPr indent="-228600">
              <a:spcBef>
                <a:spcPts val="0"/>
              </a:spcBef>
            </a:pPr>
            <a:endParaRPr lang="en-US" dirty="0" smtClean="0"/>
          </a:p>
          <a:p>
            <a:pPr indent="-228600">
              <a:spcBef>
                <a:spcPts val="0"/>
              </a:spcBef>
            </a:pPr>
            <a:endParaRPr lang="en-US" dirty="0"/>
          </a:p>
          <a:p>
            <a:pPr indent="-228600">
              <a:spcBef>
                <a:spcPts val="0"/>
              </a:spcBef>
            </a:pPr>
            <a:r>
              <a:rPr lang="en-US" dirty="0" smtClean="0"/>
              <a:t>Use implicit two-step filter</a:t>
            </a:r>
          </a:p>
          <a:p>
            <a:pPr indent="-228600">
              <a:spcBef>
                <a:spcPts val="0"/>
              </a:spcBef>
            </a:pPr>
            <a:endParaRPr lang="en-US" dirty="0" smtClean="0"/>
          </a:p>
          <a:p>
            <a:pPr indent="-228600">
              <a:spcBef>
                <a:spcPts val="0"/>
              </a:spcBef>
            </a:pPr>
            <a:r>
              <a:rPr lang="en-US" dirty="0" smtClean="0"/>
              <a:t>Total fluctuating energy: </a:t>
            </a:r>
          </a:p>
          <a:p>
            <a:pPr indent="-228600">
              <a:spcBef>
                <a:spcPts val="0"/>
              </a:spcBef>
            </a:pPr>
            <a:endParaRPr lang="en-US" dirty="0"/>
          </a:p>
          <a:p>
            <a:pPr indent="-228600">
              <a:spcBef>
                <a:spcPts val="0"/>
              </a:spcBef>
            </a:pPr>
            <a:r>
              <a:rPr lang="en-US" dirty="0" smtClean="0"/>
              <a:t>If: </a:t>
            </a:r>
          </a:p>
          <a:p>
            <a:pPr indent="-228600">
              <a:spcBef>
                <a:spcPts val="0"/>
              </a:spcBef>
            </a:pPr>
            <a:endParaRPr lang="en-US" dirty="0"/>
          </a:p>
          <a:p>
            <a:pPr indent="-228600">
              <a:spcBef>
                <a:spcPts val="0"/>
              </a:spcBef>
            </a:pPr>
            <a:r>
              <a:rPr lang="en-US" dirty="0" smtClean="0"/>
              <a:t>If: </a:t>
            </a:r>
            <a:endParaRPr lang="en-US" dirty="0"/>
          </a:p>
        </p:txBody>
      </p:sp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342900" cy="38100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>
            <a:off x="790819" y="1143000"/>
            <a:ext cx="1184" cy="3048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20" y="1758212"/>
            <a:ext cx="431800" cy="43180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10" y="3089418"/>
            <a:ext cx="1752600" cy="685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85" y="893959"/>
            <a:ext cx="2438400" cy="4808948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00" y="2057400"/>
            <a:ext cx="3289300" cy="889000"/>
          </a:xfrm>
          <a:prstGeom prst="rect">
            <a:avLst/>
          </a:prstGeom>
        </p:spPr>
      </p:pic>
      <p:pic>
        <p:nvPicPr>
          <p:cNvPr id="35" name="Picture 34" descr="Screen Shot 2014-06-15 at 5.20.20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3"/>
          <a:stretch/>
        </p:blipFill>
        <p:spPr>
          <a:xfrm>
            <a:off x="2743199" y="2747433"/>
            <a:ext cx="750215" cy="3048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212" y="3671636"/>
            <a:ext cx="3086100" cy="54610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 bwMode="auto">
          <a:xfrm>
            <a:off x="1193176" y="2564064"/>
            <a:ext cx="1070754" cy="1070754"/>
          </a:xfrm>
          <a:prstGeom prst="ellipse">
            <a:avLst/>
          </a:prstGeom>
          <a:solidFill>
            <a:schemeClr val="accent1">
              <a:alpha val="5500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51349"/>
            <a:ext cx="431800" cy="469900"/>
          </a:xfrm>
          <a:prstGeom prst="rect">
            <a:avLst/>
          </a:prstGeom>
        </p:spPr>
      </p:pic>
      <p:sp>
        <p:nvSpPr>
          <p:cNvPr id="18" name="Right Brace 17"/>
          <p:cNvSpPr/>
          <p:nvPr/>
        </p:nvSpPr>
        <p:spPr bwMode="auto">
          <a:xfrm flipH="1">
            <a:off x="949325" y="2568097"/>
            <a:ext cx="155155" cy="1066800"/>
          </a:xfrm>
          <a:prstGeom prst="rightBrace">
            <a:avLst>
              <a:gd name="adj1" fmla="val 6350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864" y="4184172"/>
            <a:ext cx="29210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66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 bwMode="auto">
          <a:xfrm>
            <a:off x="533400" y="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0" i="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Extracting multiphase </a:t>
            </a:r>
            <a:r>
              <a:rPr lang="en-US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statistics via filtering</a:t>
            </a:r>
            <a:endParaRPr lang="en-US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607810" y="838200"/>
            <a:ext cx="2960325" cy="4953000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3657600" y="838200"/>
            <a:ext cx="5410200" cy="4876800"/>
          </a:xfrm>
        </p:spPr>
        <p:txBody>
          <a:bodyPr/>
          <a:lstStyle/>
          <a:p>
            <a:pPr marL="11430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Influence of the filter size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indent="-228600">
              <a:spcBef>
                <a:spcPts val="0"/>
              </a:spcBef>
            </a:pPr>
            <a:endParaRPr lang="en-US" dirty="0" smtClean="0"/>
          </a:p>
          <a:p>
            <a:pPr indent="-228600">
              <a:spcBef>
                <a:spcPts val="0"/>
              </a:spcBef>
            </a:pPr>
            <a:r>
              <a:rPr lang="en-US" dirty="0" smtClean="0"/>
              <a:t>Separation of length scales must be established</a:t>
            </a:r>
          </a:p>
          <a:p>
            <a:pPr indent="-228600">
              <a:spcBef>
                <a:spcPts val="0"/>
              </a:spcBef>
            </a:pPr>
            <a:endParaRPr lang="en-US" dirty="0" smtClean="0"/>
          </a:p>
          <a:p>
            <a:pPr indent="-228600">
              <a:spcBef>
                <a:spcPts val="0"/>
              </a:spcBef>
            </a:pPr>
            <a:r>
              <a:rPr lang="en-US" dirty="0" smtClean="0"/>
              <a:t>Any Lagrangian property     is filtered to the mesh by:</a:t>
            </a:r>
          </a:p>
          <a:p>
            <a:pPr indent="-228600">
              <a:spcBef>
                <a:spcPts val="0"/>
              </a:spcBef>
            </a:pPr>
            <a:endParaRPr lang="en-US" dirty="0"/>
          </a:p>
          <a:p>
            <a:pPr indent="-228600">
              <a:spcBef>
                <a:spcPts val="0"/>
              </a:spcBef>
            </a:pPr>
            <a:endParaRPr lang="en-US" dirty="0" smtClean="0"/>
          </a:p>
          <a:p>
            <a:pPr indent="-228600">
              <a:spcBef>
                <a:spcPts val="0"/>
              </a:spcBef>
            </a:pPr>
            <a:endParaRPr lang="en-US" dirty="0"/>
          </a:p>
          <a:p>
            <a:pPr indent="-228600">
              <a:spcBef>
                <a:spcPts val="0"/>
              </a:spcBef>
            </a:pPr>
            <a:r>
              <a:rPr lang="en-US" dirty="0" smtClean="0"/>
              <a:t>Use implicit two-step filter</a:t>
            </a:r>
          </a:p>
          <a:p>
            <a:pPr indent="-228600">
              <a:spcBef>
                <a:spcPts val="0"/>
              </a:spcBef>
            </a:pPr>
            <a:endParaRPr lang="en-US" dirty="0" smtClean="0"/>
          </a:p>
          <a:p>
            <a:pPr indent="-228600">
              <a:spcBef>
                <a:spcPts val="0"/>
              </a:spcBef>
            </a:pPr>
            <a:r>
              <a:rPr lang="en-US" dirty="0" smtClean="0"/>
              <a:t>Total fluctuating energy: </a:t>
            </a:r>
          </a:p>
          <a:p>
            <a:pPr indent="-228600">
              <a:spcBef>
                <a:spcPts val="0"/>
              </a:spcBef>
            </a:pPr>
            <a:endParaRPr lang="en-US" dirty="0"/>
          </a:p>
          <a:p>
            <a:pPr indent="-228600">
              <a:spcBef>
                <a:spcPts val="0"/>
              </a:spcBef>
            </a:pPr>
            <a:r>
              <a:rPr lang="en-US" dirty="0" smtClean="0"/>
              <a:t>If: </a:t>
            </a:r>
          </a:p>
          <a:p>
            <a:pPr indent="-228600">
              <a:spcBef>
                <a:spcPts val="0"/>
              </a:spcBef>
            </a:pPr>
            <a:endParaRPr lang="en-US" dirty="0"/>
          </a:p>
          <a:p>
            <a:pPr indent="-228600">
              <a:spcBef>
                <a:spcPts val="0"/>
              </a:spcBef>
            </a:pPr>
            <a:r>
              <a:rPr lang="en-US" dirty="0" smtClean="0"/>
              <a:t>If: </a:t>
            </a:r>
            <a:endParaRPr lang="en-US" dirty="0"/>
          </a:p>
        </p:txBody>
      </p:sp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342900" cy="38100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>
            <a:off x="790819" y="1143000"/>
            <a:ext cx="1184" cy="3048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20" y="1758212"/>
            <a:ext cx="431800" cy="43180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10" y="3089418"/>
            <a:ext cx="1752600" cy="685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85" y="893959"/>
            <a:ext cx="2438400" cy="4808948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00" y="2057400"/>
            <a:ext cx="3289300" cy="889000"/>
          </a:xfrm>
          <a:prstGeom prst="rect">
            <a:avLst/>
          </a:prstGeom>
        </p:spPr>
      </p:pic>
      <p:pic>
        <p:nvPicPr>
          <p:cNvPr id="35" name="Picture 34" descr="Screen Shot 2014-06-15 at 5.20.20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3"/>
          <a:stretch/>
        </p:blipFill>
        <p:spPr>
          <a:xfrm>
            <a:off x="2743199" y="2747433"/>
            <a:ext cx="750215" cy="3048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212" y="3671636"/>
            <a:ext cx="3086100" cy="5461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864" y="4184172"/>
            <a:ext cx="2921000" cy="4826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 bwMode="auto">
          <a:xfrm>
            <a:off x="4648200" y="4707903"/>
            <a:ext cx="1447800" cy="45720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45" y="4699000"/>
            <a:ext cx="1447800" cy="482600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 bwMode="auto">
          <a:xfrm>
            <a:off x="1288770" y="2909406"/>
            <a:ext cx="228600" cy="228600"/>
          </a:xfrm>
          <a:prstGeom prst="ellipse">
            <a:avLst/>
          </a:prstGeom>
          <a:solidFill>
            <a:schemeClr val="accent1">
              <a:alpha val="5500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791788"/>
            <a:ext cx="431800" cy="469900"/>
          </a:xfrm>
          <a:prstGeom prst="rect">
            <a:avLst/>
          </a:prstGeom>
        </p:spPr>
      </p:pic>
      <p:sp>
        <p:nvSpPr>
          <p:cNvPr id="24" name="Right Brace 23"/>
          <p:cNvSpPr/>
          <p:nvPr/>
        </p:nvSpPr>
        <p:spPr bwMode="auto">
          <a:xfrm flipH="1">
            <a:off x="1012825" y="2912438"/>
            <a:ext cx="114300" cy="225425"/>
          </a:xfrm>
          <a:prstGeom prst="rightBrace">
            <a:avLst>
              <a:gd name="adj1" fmla="val 1508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801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 bwMode="auto">
          <a:xfrm>
            <a:off x="533400" y="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0" i="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Extracting multiphase </a:t>
            </a:r>
            <a:r>
              <a:rPr lang="en-US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statistics via filtering</a:t>
            </a:r>
            <a:endParaRPr lang="en-US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607810" y="838200"/>
            <a:ext cx="2960325" cy="4953000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3657600" y="838200"/>
            <a:ext cx="5410200" cy="4876800"/>
          </a:xfrm>
        </p:spPr>
        <p:txBody>
          <a:bodyPr/>
          <a:lstStyle/>
          <a:p>
            <a:pPr marL="11430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Influence of the filter size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342900" cy="38100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>
            <a:off x="790819" y="1143000"/>
            <a:ext cx="1184" cy="3048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85" y="893959"/>
            <a:ext cx="2438400" cy="4808948"/>
          </a:xfrm>
          <a:prstGeom prst="rect">
            <a:avLst/>
          </a:prstGeom>
        </p:spPr>
      </p:pic>
      <p:pic>
        <p:nvPicPr>
          <p:cNvPr id="35" name="Picture 34" descr="Screen Shot 2014-06-15 at 5.20.20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3"/>
          <a:stretch/>
        </p:blipFill>
        <p:spPr>
          <a:xfrm>
            <a:off x="2743199" y="2747433"/>
            <a:ext cx="750215" cy="304800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 bwMode="auto">
          <a:xfrm>
            <a:off x="1288770" y="2909406"/>
            <a:ext cx="228600" cy="228600"/>
          </a:xfrm>
          <a:prstGeom prst="ellipse">
            <a:avLst/>
          </a:prstGeom>
          <a:solidFill>
            <a:schemeClr val="accent1">
              <a:alpha val="5500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791788"/>
            <a:ext cx="431800" cy="469900"/>
          </a:xfrm>
          <a:prstGeom prst="rect">
            <a:avLst/>
          </a:prstGeom>
        </p:spPr>
      </p:pic>
      <p:sp>
        <p:nvSpPr>
          <p:cNvPr id="24" name="Right Brace 23"/>
          <p:cNvSpPr/>
          <p:nvPr/>
        </p:nvSpPr>
        <p:spPr bwMode="auto">
          <a:xfrm flipH="1">
            <a:off x="1012825" y="2912438"/>
            <a:ext cx="114300" cy="225425"/>
          </a:xfrm>
          <a:prstGeom prst="rightBrace">
            <a:avLst>
              <a:gd name="adj1" fmla="val 1508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3962400" y="1295400"/>
            <a:ext cx="4876800" cy="4419600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36" name="Picture 35" descr="filter_energy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752599"/>
            <a:ext cx="4495800" cy="3767845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050811"/>
            <a:ext cx="1320800" cy="482600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135" y="2260600"/>
            <a:ext cx="762000" cy="4826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572000" y="1301614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 Neue Light"/>
                <a:cs typeface="Helvetica Neue Light"/>
              </a:rPr>
              <a:t>Constant filter</a:t>
            </a:r>
            <a:endParaRPr lang="en-US" sz="2000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124312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 bwMode="auto">
          <a:xfrm>
            <a:off x="533400" y="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0" i="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Extracting multiphase </a:t>
            </a:r>
            <a:r>
              <a:rPr lang="en-US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statistics via filtering</a:t>
            </a:r>
            <a:endParaRPr lang="en-US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607810" y="838200"/>
            <a:ext cx="2960325" cy="4953000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3657600" y="838200"/>
            <a:ext cx="5410200" cy="4876800"/>
          </a:xfrm>
        </p:spPr>
        <p:txBody>
          <a:bodyPr/>
          <a:lstStyle/>
          <a:p>
            <a:pPr marL="11430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Influence of the filter size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342900" cy="38100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>
            <a:off x="790819" y="1143000"/>
            <a:ext cx="1184" cy="3048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85" y="893959"/>
            <a:ext cx="2438400" cy="4808948"/>
          </a:xfrm>
          <a:prstGeom prst="rect">
            <a:avLst/>
          </a:prstGeom>
        </p:spPr>
      </p:pic>
      <p:pic>
        <p:nvPicPr>
          <p:cNvPr id="35" name="Picture 34" descr="Screen Shot 2014-06-15 at 5.20.20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3"/>
          <a:stretch/>
        </p:blipFill>
        <p:spPr>
          <a:xfrm>
            <a:off x="2743199" y="2747433"/>
            <a:ext cx="750215" cy="3048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 bwMode="auto">
          <a:xfrm>
            <a:off x="3962400" y="1295400"/>
            <a:ext cx="4876800" cy="4419600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18" name="Picture 17" descr="Np_energy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15" y="1764811"/>
            <a:ext cx="4481895" cy="37338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191000"/>
            <a:ext cx="1320800" cy="4826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135" y="2260600"/>
            <a:ext cx="762000" cy="482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0" y="1301614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 Neue Light"/>
                <a:cs typeface="Helvetica Neue Light"/>
              </a:rPr>
              <a:t>Variable filter</a:t>
            </a:r>
            <a:endParaRPr lang="en-US" sz="2000" dirty="0">
              <a:latin typeface="Helvetica Neue Light"/>
              <a:cs typeface="Helvetica Neue Light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6172200" y="2875927"/>
            <a:ext cx="1752600" cy="818306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464" y="2846136"/>
            <a:ext cx="1790700" cy="927100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 bwMode="auto">
          <a:xfrm>
            <a:off x="1388532" y="3048000"/>
            <a:ext cx="60373" cy="6037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1676400" y="4852507"/>
            <a:ext cx="457200" cy="457200"/>
          </a:xfrm>
          <a:prstGeom prst="ellipse">
            <a:avLst/>
          </a:prstGeom>
          <a:solidFill>
            <a:schemeClr val="accent1">
              <a:alpha val="5500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01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0" i="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 err="1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Inhomogeneities</a:t>
            </a: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encountered in fluid-particle flows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t="-130" r="-146" b="-1"/>
          <a:stretch>
            <a:fillRect/>
          </a:stretch>
        </p:blipFill>
        <p:spPr bwMode="auto">
          <a:xfrm>
            <a:off x="4065952" y="1118579"/>
            <a:ext cx="2971800" cy="230454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065952" y="3014302"/>
            <a:ext cx="1219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 sz="14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 sz="11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000" dirty="0" smtClean="0"/>
              <a:t>C.T. Bowman, Stanford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endParaRPr lang="en-US" sz="1000" dirty="0" smtClean="0"/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</a:pPr>
            <a:endParaRPr lang="en-US" sz="1000" dirty="0" smtClean="0"/>
          </a:p>
          <a:p>
            <a:pPr marL="457200" lvl="1" indent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Tx/>
              <a:buNone/>
            </a:pPr>
            <a:endParaRPr lang="en-US" sz="1000" dirty="0" smtClean="0"/>
          </a:p>
          <a:p>
            <a:pPr marL="457200" lvl="1" indent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Tx/>
              <a:buNone/>
            </a:pPr>
            <a:endParaRPr lang="en-US" sz="1000" dirty="0" smtClean="0"/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</a:pPr>
            <a:endParaRPr lang="en-US" sz="1000" dirty="0" smtClean="0"/>
          </a:p>
          <a:p>
            <a:pPr marL="0" indent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Arial"/>
              <a:buNone/>
            </a:pPr>
            <a:endParaRPr lang="en-US" sz="10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065953" y="777146"/>
            <a:ext cx="3048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 sz="14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 sz="11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336"/>
              </a:spcBef>
              <a:buFont typeface="Arial"/>
              <a:buNone/>
            </a:pPr>
            <a:r>
              <a:rPr lang="en-US" sz="1400" i="1" dirty="0" smtClean="0"/>
              <a:t>Spray flames</a:t>
            </a:r>
          </a:p>
        </p:txBody>
      </p:sp>
      <p:pic>
        <p:nvPicPr>
          <p:cNvPr id="8" name="Picture 7" descr="Screen Shot 2013-10-28 at 9.08.05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9"/>
          <a:stretch/>
        </p:blipFill>
        <p:spPr>
          <a:xfrm>
            <a:off x="2514600" y="1118579"/>
            <a:ext cx="1359280" cy="233325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416520" y="3215546"/>
            <a:ext cx="5122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NETL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380887" y="781235"/>
            <a:ext cx="17339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 sz="14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 sz="11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336"/>
              </a:spcBef>
              <a:buFont typeface="Arial"/>
              <a:buNone/>
            </a:pPr>
            <a:r>
              <a:rPr lang="en-US" sz="1400" i="1" dirty="0" smtClean="0"/>
              <a:t>Catalytic reactors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118579"/>
            <a:ext cx="1887039" cy="235758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81000" y="777146"/>
            <a:ext cx="19998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 sz="14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 sz="11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336"/>
              </a:spcBef>
              <a:buFont typeface="Arial"/>
              <a:buNone/>
            </a:pPr>
            <a:r>
              <a:rPr lang="en-US" sz="1400" i="1" dirty="0" smtClean="0"/>
              <a:t>Power generation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3737" y="3932160"/>
            <a:ext cx="3239138" cy="243200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964810" y="3605823"/>
            <a:ext cx="35886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 sz="14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 sz="11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336"/>
              </a:spcBef>
              <a:buFont typeface="Arial"/>
              <a:buNone/>
            </a:pPr>
            <a:r>
              <a:rPr lang="en-US" sz="1400" i="1" dirty="0" smtClean="0"/>
              <a:t>Preferential concentration of cloud droplets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7072397" y="762000"/>
            <a:ext cx="207160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 sz="14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 sz="11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336"/>
              </a:spcBef>
              <a:buNone/>
            </a:pPr>
            <a:r>
              <a:rPr lang="en-US" sz="1400" i="1" dirty="0" err="1" smtClean="0"/>
              <a:t>Taughannock</a:t>
            </a:r>
            <a:r>
              <a:rPr lang="en-US" sz="1400" i="1" dirty="0" smtClean="0"/>
              <a:t> </a:t>
            </a:r>
            <a:r>
              <a:rPr lang="en-US" sz="1400" i="1" dirty="0"/>
              <a:t>falls</a:t>
            </a:r>
            <a:endParaRPr lang="en-US" sz="1400" i="1" dirty="0" smtClean="0"/>
          </a:p>
        </p:txBody>
      </p:sp>
      <p:pic>
        <p:nvPicPr>
          <p:cNvPr id="16" name="Picture 15" descr="heic0719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" y="3925768"/>
            <a:ext cx="2509519" cy="241541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381395" y="3608300"/>
            <a:ext cx="2596044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 sz="14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 sz="11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336"/>
              </a:spcBef>
              <a:buFont typeface="Arial"/>
              <a:buNone/>
            </a:pPr>
            <a:r>
              <a:rPr lang="en-US" sz="1400" i="1" dirty="0" smtClean="0"/>
              <a:t>Star formation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31869" t="8696" r="30793" b="18116"/>
          <a:stretch/>
        </p:blipFill>
        <p:spPr>
          <a:xfrm>
            <a:off x="7215702" y="1102360"/>
            <a:ext cx="1788237" cy="52578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9713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 bwMode="auto">
          <a:xfrm>
            <a:off x="533400" y="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0" i="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Extracting multiphase </a:t>
            </a:r>
            <a:r>
              <a:rPr lang="en-US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statistics via filtering</a:t>
            </a:r>
            <a:endParaRPr lang="en-US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607810" y="838200"/>
            <a:ext cx="2960325" cy="4953000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3657600" y="838200"/>
            <a:ext cx="5410200" cy="4876800"/>
          </a:xfrm>
        </p:spPr>
        <p:txBody>
          <a:bodyPr/>
          <a:lstStyle/>
          <a:p>
            <a:pPr marL="11430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Influence of the filter size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342900" cy="38100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>
            <a:off x="790819" y="1143000"/>
            <a:ext cx="1184" cy="3048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85" y="893959"/>
            <a:ext cx="2438400" cy="4808948"/>
          </a:xfrm>
          <a:prstGeom prst="rect">
            <a:avLst/>
          </a:prstGeom>
        </p:spPr>
      </p:pic>
      <p:pic>
        <p:nvPicPr>
          <p:cNvPr id="35" name="Picture 34" descr="Screen Shot 2014-06-15 at 5.20.20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3"/>
          <a:stretch/>
        </p:blipFill>
        <p:spPr>
          <a:xfrm>
            <a:off x="2743199" y="2747433"/>
            <a:ext cx="750215" cy="3048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 bwMode="auto">
          <a:xfrm>
            <a:off x="3962400" y="1295400"/>
            <a:ext cx="4876800" cy="4419600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1388532" y="3048000"/>
            <a:ext cx="60373" cy="6037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1676400" y="4852507"/>
            <a:ext cx="457200" cy="457200"/>
          </a:xfrm>
          <a:prstGeom prst="ellipse">
            <a:avLst/>
          </a:prstGeom>
          <a:solidFill>
            <a:schemeClr val="accent1">
              <a:alpha val="5500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2" name="Picture 1" descr="Screen Shot 2014-07-28 at 10.27.2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704" y="2564064"/>
            <a:ext cx="4586057" cy="31242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114800" y="1371600"/>
            <a:ext cx="345479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Neue Light"/>
                <a:cs typeface="Helvetica Neue Light"/>
              </a:rPr>
              <a:t>Computing      requires knowledge of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 smtClean="0">
                <a:latin typeface="Helvetica Neue Light"/>
                <a:cs typeface="Helvetica Neue Light"/>
              </a:rPr>
              <a:t>Compute       with initial filter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latin typeface="Helvetica Neue Light"/>
                <a:cs typeface="Helvetica Neue Light"/>
              </a:rPr>
              <a:t>Compute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latin typeface="Helvetica Neue Light"/>
                <a:cs typeface="Helvetica Neue Light"/>
              </a:rPr>
              <a:t>Re-compute 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335504"/>
            <a:ext cx="431800" cy="4699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18" y="1387640"/>
            <a:ext cx="469900" cy="4064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658" y="1712496"/>
            <a:ext cx="469900" cy="4064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944" y="1667708"/>
            <a:ext cx="558800" cy="4699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927728"/>
            <a:ext cx="812800" cy="4826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004" y="2233864"/>
            <a:ext cx="4699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90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 bwMode="auto">
          <a:xfrm>
            <a:off x="533400" y="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0" i="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Extracting multiphase </a:t>
            </a:r>
            <a:r>
              <a:rPr lang="en-US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statistics via filtering</a:t>
            </a:r>
            <a:endParaRPr lang="en-US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607810" y="838200"/>
            <a:ext cx="2960325" cy="4953000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3657600" y="838200"/>
            <a:ext cx="5410200" cy="4876800"/>
          </a:xfrm>
        </p:spPr>
        <p:txBody>
          <a:bodyPr/>
          <a:lstStyle/>
          <a:p>
            <a:pPr marL="11430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Influence of the filter size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</p:txBody>
      </p:sp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342900" cy="38100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>
            <a:off x="790819" y="1143000"/>
            <a:ext cx="1184" cy="3048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85" y="893959"/>
            <a:ext cx="2438400" cy="4808948"/>
          </a:xfrm>
          <a:prstGeom prst="rect">
            <a:avLst/>
          </a:prstGeom>
        </p:spPr>
      </p:pic>
      <p:pic>
        <p:nvPicPr>
          <p:cNvPr id="35" name="Picture 34" descr="Screen Shot 2014-06-15 at 5.20.20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3"/>
          <a:stretch/>
        </p:blipFill>
        <p:spPr>
          <a:xfrm>
            <a:off x="2743199" y="2747433"/>
            <a:ext cx="750215" cy="3048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 bwMode="auto">
          <a:xfrm>
            <a:off x="3962400" y="1295400"/>
            <a:ext cx="4876800" cy="4419600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1388532" y="3048000"/>
            <a:ext cx="60373" cy="6037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1676400" y="4852507"/>
            <a:ext cx="457200" cy="457200"/>
          </a:xfrm>
          <a:prstGeom prst="ellipse">
            <a:avLst/>
          </a:prstGeom>
          <a:solidFill>
            <a:schemeClr val="accent1">
              <a:alpha val="5500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2" name="Picture 1" descr="Screen Shot 2014-07-28 at 10.27.2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704" y="2564064"/>
            <a:ext cx="4586057" cy="31242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114800" y="1371600"/>
            <a:ext cx="345479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Neue Light"/>
                <a:cs typeface="Helvetica Neue Light"/>
              </a:rPr>
              <a:t>Computing      requires knowledge of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 smtClean="0">
                <a:latin typeface="Helvetica Neue Light"/>
                <a:cs typeface="Helvetica Neue Light"/>
              </a:rPr>
              <a:t>Compute       with initial filter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latin typeface="Helvetica Neue Light"/>
                <a:cs typeface="Helvetica Neue Light"/>
              </a:rPr>
              <a:t>Compute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latin typeface="Helvetica Neue Light"/>
                <a:cs typeface="Helvetica Neue Light"/>
              </a:rPr>
              <a:t>Re-compute 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335504"/>
            <a:ext cx="431800" cy="4699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18" y="1387640"/>
            <a:ext cx="469900" cy="4064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658" y="1712496"/>
            <a:ext cx="469900" cy="4064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944" y="1667708"/>
            <a:ext cx="558800" cy="4699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927728"/>
            <a:ext cx="812800" cy="4826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004" y="2233864"/>
            <a:ext cx="4699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2600" y="2743200"/>
            <a:ext cx="2743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 Light"/>
                <a:cs typeface="Helvetica Neue Light"/>
              </a:rPr>
              <a:t>Only parameter required for adaptive filter is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229" y="2919664"/>
            <a:ext cx="5207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62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 bwMode="auto">
          <a:xfrm>
            <a:off x="533400" y="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0" i="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Validation via two-point statistics</a:t>
            </a:r>
            <a:endParaRPr lang="en-US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4082898" y="4114800"/>
            <a:ext cx="3048000" cy="685800"/>
          </a:xfrm>
          <a:prstGeom prst="roundRect">
            <a:avLst/>
          </a:prstGeom>
          <a:solidFill>
            <a:schemeClr val="bg1">
              <a:lumMod val="50000"/>
              <a:alpha val="2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607810" y="838200"/>
            <a:ext cx="2960325" cy="4953000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3657600" y="838200"/>
            <a:ext cx="5410200" cy="4876800"/>
          </a:xfrm>
        </p:spPr>
        <p:txBody>
          <a:bodyPr/>
          <a:lstStyle/>
          <a:p>
            <a:pPr marL="114300" indent="0">
              <a:spcBef>
                <a:spcPts val="0"/>
              </a:spcBef>
              <a:buNone/>
            </a:pPr>
            <a:r>
              <a:rPr lang="en-US" i="1" dirty="0" smtClean="0">
                <a:solidFill>
                  <a:srgbClr val="FFCE30"/>
                </a:solidFill>
              </a:rPr>
              <a:t>Two-point statistics do not require sampling volume!</a:t>
            </a:r>
            <a:endParaRPr lang="en-US" i="1" dirty="0" smtClean="0">
              <a:solidFill>
                <a:srgbClr val="FFCE3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114300" indent="0">
              <a:spcBef>
                <a:spcPts val="0"/>
              </a:spcBef>
              <a:buNone/>
            </a:pP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11430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Radial distribution function (RDF)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indent="-228600">
              <a:spcBef>
                <a:spcPts val="0"/>
              </a:spcBef>
            </a:pPr>
            <a:endParaRPr lang="en-US" dirty="0" smtClean="0"/>
          </a:p>
          <a:p>
            <a:pPr marL="400050" indent="-285750">
              <a:spcBef>
                <a:spcPts val="0"/>
              </a:spcBef>
            </a:pPr>
            <a:r>
              <a:rPr lang="en-US" dirty="0" smtClean="0"/>
              <a:t>Number of particles at a pair separation </a:t>
            </a:r>
            <a:r>
              <a:rPr lang="en-US" i="1" dirty="0" smtClean="0"/>
              <a:t>r</a:t>
            </a:r>
          </a:p>
          <a:p>
            <a:pPr marL="800100" lvl="1">
              <a:lnSpc>
                <a:spcPct val="150000"/>
              </a:lnSpc>
              <a:spcBef>
                <a:spcPts val="0"/>
              </a:spcBef>
            </a:pPr>
            <a:r>
              <a:rPr lang="en-US" dirty="0" smtClean="0"/>
              <a:t>                implies no clustering (homogeneous)</a:t>
            </a:r>
          </a:p>
          <a:p>
            <a:pPr marL="800100" lvl="1">
              <a:spcBef>
                <a:spcPts val="0"/>
              </a:spcBef>
            </a:pPr>
            <a:r>
              <a:rPr lang="en-US" dirty="0"/>
              <a:t> </a:t>
            </a:r>
            <a:r>
              <a:rPr lang="en-US" dirty="0" smtClean="0"/>
              <a:t>               implies clustering</a:t>
            </a:r>
          </a:p>
          <a:p>
            <a:pPr marL="800100" lvl="1">
              <a:spcBef>
                <a:spcPts val="0"/>
              </a:spcBef>
            </a:pPr>
            <a:endParaRPr lang="en-US" dirty="0" smtClean="0"/>
          </a:p>
          <a:p>
            <a:pPr marL="114300" indent="0">
              <a:spcBef>
                <a:spcPts val="0"/>
              </a:spcBef>
              <a:buNone/>
            </a:pPr>
            <a:endParaRPr lang="en-US" dirty="0"/>
          </a:p>
          <a:p>
            <a:pPr marL="114300" indent="0">
              <a:spcBef>
                <a:spcPts val="0"/>
              </a:spcBef>
              <a:buNone/>
            </a:pP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114300" indent="0">
              <a:spcBef>
                <a:spcPts val="0"/>
              </a:spcBef>
              <a:buNone/>
            </a:pPr>
            <a:endParaRPr lang="en-US" dirty="0" smtClean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cs typeface="Helvetica Neue"/>
            </a:endParaRPr>
          </a:p>
          <a:p>
            <a:pPr marL="1143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Two-point velocity correlation</a:t>
            </a:r>
            <a:endParaRPr lang="en-US" dirty="0" smtClean="0"/>
          </a:p>
        </p:txBody>
      </p:sp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342900" cy="381000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 bwMode="auto">
          <a:xfrm>
            <a:off x="790819" y="1143000"/>
            <a:ext cx="1184" cy="3048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85" y="893959"/>
            <a:ext cx="2438400" cy="4808948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80" y="3519970"/>
            <a:ext cx="546100" cy="381000"/>
          </a:xfrm>
          <a:prstGeom prst="rect">
            <a:avLst/>
          </a:prstGeom>
        </p:spPr>
      </p:pic>
      <p:sp>
        <p:nvSpPr>
          <p:cNvPr id="41" name="Right Brace 40"/>
          <p:cNvSpPr/>
          <p:nvPr/>
        </p:nvSpPr>
        <p:spPr bwMode="auto">
          <a:xfrm rot="21433275" flipH="1">
            <a:off x="968842" y="2866330"/>
            <a:ext cx="226734" cy="2103747"/>
          </a:xfrm>
          <a:prstGeom prst="rightBrace">
            <a:avLst>
              <a:gd name="adj1" fmla="val 6350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42" name="Parallelogram 41"/>
          <p:cNvSpPr/>
          <p:nvPr/>
        </p:nvSpPr>
        <p:spPr bwMode="auto">
          <a:xfrm rot="16035973">
            <a:off x="-586292" y="3286115"/>
            <a:ext cx="4432918" cy="168275"/>
          </a:xfrm>
          <a:prstGeom prst="parallelogram">
            <a:avLst>
              <a:gd name="adj" fmla="val 28096"/>
            </a:avLst>
          </a:prstGeom>
          <a:solidFill>
            <a:srgbClr val="FF0000">
              <a:alpha val="50000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43" name="Parallelogram 42"/>
          <p:cNvSpPr/>
          <p:nvPr/>
        </p:nvSpPr>
        <p:spPr bwMode="auto">
          <a:xfrm rot="16035973">
            <a:off x="1491906" y="2781075"/>
            <a:ext cx="223957" cy="168275"/>
          </a:xfrm>
          <a:prstGeom prst="parallelogram">
            <a:avLst>
              <a:gd name="adj" fmla="val 28096"/>
            </a:avLst>
          </a:prstGeom>
          <a:solidFill>
            <a:schemeClr val="accent2">
              <a:alpha val="50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44" name="Parallelogram 43"/>
          <p:cNvSpPr/>
          <p:nvPr/>
        </p:nvSpPr>
        <p:spPr bwMode="auto">
          <a:xfrm rot="16035973">
            <a:off x="1595184" y="4892404"/>
            <a:ext cx="223957" cy="168275"/>
          </a:xfrm>
          <a:prstGeom prst="parallelogram">
            <a:avLst>
              <a:gd name="adj" fmla="val 28096"/>
            </a:avLst>
          </a:prstGeom>
          <a:solidFill>
            <a:schemeClr val="accent2">
              <a:alpha val="50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521" y="4733677"/>
            <a:ext cx="647700" cy="533400"/>
          </a:xfrm>
          <a:prstGeom prst="rect">
            <a:avLst/>
          </a:prstGeom>
        </p:spPr>
      </p:pic>
      <p:pic>
        <p:nvPicPr>
          <p:cNvPr id="46" name="Picture 4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81" y="2641108"/>
            <a:ext cx="596900" cy="533400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 bwMode="auto">
          <a:xfrm>
            <a:off x="4076700" y="2872928"/>
            <a:ext cx="3200400" cy="609600"/>
          </a:xfrm>
          <a:prstGeom prst="roundRect">
            <a:avLst/>
          </a:prstGeom>
          <a:solidFill>
            <a:schemeClr val="bg1">
              <a:lumMod val="50000"/>
              <a:alpha val="2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48" name="Rounded Rectangle 47"/>
          <p:cNvSpPr/>
          <p:nvPr/>
        </p:nvSpPr>
        <p:spPr bwMode="auto">
          <a:xfrm>
            <a:off x="4092996" y="4955668"/>
            <a:ext cx="4822403" cy="685800"/>
          </a:xfrm>
          <a:prstGeom prst="roundRect">
            <a:avLst/>
          </a:prstGeom>
          <a:solidFill>
            <a:schemeClr val="bg1">
              <a:lumMod val="50000"/>
              <a:alpha val="2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098" y="4085264"/>
            <a:ext cx="2971800" cy="685800"/>
          </a:xfrm>
          <a:prstGeom prst="rect">
            <a:avLst/>
          </a:prstGeom>
        </p:spPr>
      </p:pic>
      <p:pic>
        <p:nvPicPr>
          <p:cNvPr id="50" name="Picture 4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2057400"/>
            <a:ext cx="1079500" cy="482600"/>
          </a:xfrm>
          <a:prstGeom prst="rect">
            <a:avLst/>
          </a:prstGeom>
        </p:spPr>
      </p:pic>
      <p:pic>
        <p:nvPicPr>
          <p:cNvPr id="51" name="Picture 5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650" y="2311400"/>
            <a:ext cx="1079500" cy="482600"/>
          </a:xfrm>
          <a:prstGeom prst="rect">
            <a:avLst/>
          </a:prstGeom>
        </p:spPr>
      </p:pic>
      <p:pic>
        <p:nvPicPr>
          <p:cNvPr id="52" name="Picture 51" descr="Screen Shot 2014-06-15 at 5.20.20 PM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3"/>
          <a:stretch/>
        </p:blipFill>
        <p:spPr>
          <a:xfrm>
            <a:off x="2743199" y="2747433"/>
            <a:ext cx="750215" cy="304800"/>
          </a:xfrm>
          <a:prstGeom prst="rect">
            <a:avLst/>
          </a:prstGeom>
        </p:spPr>
      </p:pic>
      <p:pic>
        <p:nvPicPr>
          <p:cNvPr id="53" name="Picture 52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756568"/>
            <a:ext cx="3009900" cy="774700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4890168"/>
            <a:ext cx="4813300" cy="7874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029200" y="5914519"/>
            <a:ext cx="4152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P</a:t>
            </a:r>
            <a:r>
              <a:rPr lang="en-US" sz="1000" b="1" dirty="0">
                <a:solidFill>
                  <a:schemeClr val="bg1"/>
                </a:solidFill>
                <a:latin typeface="Helvetica Neue Light"/>
                <a:cs typeface="Helvetica Neue Light"/>
              </a:rPr>
              <a:t>. </a:t>
            </a:r>
            <a:r>
              <a:rPr lang="en-US" sz="1000" b="1" dirty="0" err="1">
                <a:solidFill>
                  <a:schemeClr val="bg1"/>
                </a:solidFill>
                <a:latin typeface="Helvetica Neue Light"/>
                <a:cs typeface="Helvetica Neue Light"/>
              </a:rPr>
              <a:t>Fevrier</a:t>
            </a:r>
            <a:r>
              <a:rPr lang="en-US" sz="1000" b="1" dirty="0">
                <a:solidFill>
                  <a:schemeClr val="bg1"/>
                </a:solidFill>
                <a:latin typeface="Helvetica Neue Light"/>
                <a:cs typeface="Helvetica Neue Light"/>
              </a:rPr>
              <a:t>, O. </a:t>
            </a:r>
            <a:r>
              <a:rPr lang="en-US" sz="1000" b="1" dirty="0" err="1">
                <a:solidFill>
                  <a:schemeClr val="bg1"/>
                </a:solidFill>
                <a:latin typeface="Helvetica Neue Light"/>
                <a:cs typeface="Helvetica Neue Light"/>
              </a:rPr>
              <a:t>Simonin</a:t>
            </a:r>
            <a:r>
              <a:rPr lang="en-US" sz="1000" b="1" dirty="0">
                <a:solidFill>
                  <a:schemeClr val="bg1"/>
                </a:solidFill>
                <a:latin typeface="Helvetica Neue Light"/>
                <a:cs typeface="Helvetica Neue Light"/>
              </a:rPr>
              <a:t> and K.D. Squires (2005) </a:t>
            </a:r>
            <a:r>
              <a:rPr lang="en-US" sz="1000" b="1" i="1" dirty="0">
                <a:solidFill>
                  <a:schemeClr val="bg1"/>
                </a:solidFill>
                <a:latin typeface="Helvetica Neue Light"/>
                <a:cs typeface="Helvetica Neue Light"/>
              </a:rPr>
              <a:t>J. Fluid Mech</a:t>
            </a:r>
            <a:r>
              <a:rPr lang="en-US" sz="1000" b="1" dirty="0">
                <a:solidFill>
                  <a:schemeClr val="bg1"/>
                </a:solidFill>
                <a:latin typeface="Helvetica Neue Light"/>
                <a:cs typeface="Helvetica Neue Light"/>
              </a:rPr>
              <a:t>.</a:t>
            </a:r>
            <a:endParaRPr lang="en-US" sz="1000" b="1" dirty="0" smtClean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34743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838200" y="685800"/>
            <a:ext cx="7772400" cy="5943600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15" name="Picture 14" descr="Screen Shot 2014-07-28 at 10.33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733800"/>
            <a:ext cx="3581400" cy="2786118"/>
          </a:xfrm>
          <a:prstGeom prst="rect">
            <a:avLst/>
          </a:prstGeom>
        </p:spPr>
      </p:pic>
      <p:pic>
        <p:nvPicPr>
          <p:cNvPr id="16" name="Picture 15" descr="Screen Shot 2014-07-28 at 10.33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787018"/>
            <a:ext cx="3505200" cy="2766182"/>
          </a:xfrm>
          <a:prstGeom prst="rect">
            <a:avLst/>
          </a:prstGeom>
        </p:spPr>
      </p:pic>
      <p:pic>
        <p:nvPicPr>
          <p:cNvPr id="17" name="Picture 16" descr="Screen Shot 2014-07-28 at 10.33.1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00" y="1066800"/>
            <a:ext cx="3492500" cy="2685738"/>
          </a:xfrm>
          <a:prstGeom prst="rect">
            <a:avLst/>
          </a:prstGeom>
        </p:spPr>
      </p:pic>
      <p:pic>
        <p:nvPicPr>
          <p:cNvPr id="18" name="Picture 17" descr="Screen Shot 2014-07-28 at 10.33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66800"/>
            <a:ext cx="3562684" cy="2705099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 bwMode="auto">
          <a:xfrm>
            <a:off x="533400" y="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0" i="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Validation via two-point statistics</a:t>
            </a:r>
            <a:endParaRPr lang="en-US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28800" y="1219200"/>
            <a:ext cx="25145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Helvetica Neue Light"/>
                <a:cs typeface="Helvetica Neue Light"/>
              </a:rPr>
              <a:t>RDF measured in the vertical direction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38800" y="1219200"/>
            <a:ext cx="25145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Helvetica Neue Light"/>
                <a:cs typeface="Helvetica Neue Light"/>
              </a:rPr>
              <a:t>RDF measured in the </a:t>
            </a:r>
            <a:r>
              <a:rPr lang="en-US" sz="1600" dirty="0" err="1" smtClean="0">
                <a:latin typeface="Helvetica Neue Light"/>
                <a:cs typeface="Helvetica Neue Light"/>
              </a:rPr>
              <a:t>spanwise</a:t>
            </a:r>
            <a:r>
              <a:rPr lang="en-US" sz="1600" dirty="0" smtClean="0">
                <a:latin typeface="Helvetica Neue Light"/>
                <a:cs typeface="Helvetica Neue Light"/>
              </a:rPr>
              <a:t> direction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10200" y="3911024"/>
            <a:ext cx="28955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Helvetica Neue Light"/>
                <a:cs typeface="Helvetica Neue Light"/>
              </a:rPr>
              <a:t>Velocity correlation measured in the </a:t>
            </a:r>
            <a:r>
              <a:rPr lang="en-US" sz="1600" dirty="0" err="1" smtClean="0">
                <a:latin typeface="Helvetica Neue Light"/>
                <a:cs typeface="Helvetica Neue Light"/>
              </a:rPr>
              <a:t>spanwise</a:t>
            </a:r>
            <a:r>
              <a:rPr lang="en-US" sz="1600" dirty="0" smtClean="0">
                <a:latin typeface="Helvetica Neue Light"/>
                <a:cs typeface="Helvetica Neue Light"/>
              </a:rPr>
              <a:t> direction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7800" y="5486400"/>
            <a:ext cx="2819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 Light"/>
                <a:cs typeface="Helvetica Neue Light"/>
              </a:rPr>
              <a:t>Velocity correlation measured in the vertical direction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1524000" y="2438400"/>
            <a:ext cx="685800" cy="457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04" y="2219156"/>
            <a:ext cx="596900" cy="4572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371600" y="728246"/>
            <a:ext cx="647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Helvetica Neue Light"/>
                <a:cs typeface="Helvetica Neue Light"/>
              </a:rPr>
              <a:t>Lagrangian (symbols) vs. filtered Eulerian (lines) two-point statistics</a:t>
            </a:r>
          </a:p>
        </p:txBody>
      </p:sp>
      <p:pic>
        <p:nvPicPr>
          <p:cNvPr id="32" name="Picture 31" descr="Screen Shot 2014-07-28 at 11.04.25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5" r="3303"/>
          <a:stretch/>
        </p:blipFill>
        <p:spPr>
          <a:xfrm>
            <a:off x="3966633" y="1960035"/>
            <a:ext cx="304805" cy="304800"/>
          </a:xfrm>
          <a:prstGeom prst="rect">
            <a:avLst/>
          </a:prstGeom>
        </p:spPr>
      </p:pic>
      <p:pic>
        <p:nvPicPr>
          <p:cNvPr id="33" name="Picture 32" descr="Screen Shot 2014-07-28 at 11.04.34 P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2" t="11539"/>
          <a:stretch/>
        </p:blipFill>
        <p:spPr>
          <a:xfrm>
            <a:off x="3941232" y="2302935"/>
            <a:ext cx="410633" cy="292100"/>
          </a:xfrm>
          <a:prstGeom prst="rect">
            <a:avLst/>
          </a:prstGeom>
        </p:spPr>
      </p:pic>
      <p:pic>
        <p:nvPicPr>
          <p:cNvPr id="34" name="Picture 33" descr="Screen Shot 2014-07-28 at 11.04.54 PM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0" t="17948"/>
          <a:stretch/>
        </p:blipFill>
        <p:spPr>
          <a:xfrm>
            <a:off x="3945465" y="2586567"/>
            <a:ext cx="364047" cy="270933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6" y="1905000"/>
            <a:ext cx="1219200" cy="4572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1" y="2222499"/>
            <a:ext cx="1130300" cy="457200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514600"/>
            <a:ext cx="11303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11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TL_Capecelatro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 bwMode="auto">
          <a:xfrm>
            <a:off x="304800" y="1447800"/>
            <a:ext cx="8763000" cy="4495800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3" name="Picture 2" descr="Screen Shot 2014-07-28 at 10.33.4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2" y="2120232"/>
            <a:ext cx="4289318" cy="3213768"/>
          </a:xfrm>
          <a:prstGeom prst="rect">
            <a:avLst/>
          </a:prstGeom>
        </p:spPr>
      </p:pic>
      <p:pic>
        <p:nvPicPr>
          <p:cNvPr id="4" name="Picture 3" descr="Screen Shot 2014-07-28 at 10.33.5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80128"/>
            <a:ext cx="4314408" cy="3276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600200"/>
            <a:ext cx="3632200" cy="6350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0" y="1600200"/>
            <a:ext cx="3937000" cy="635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410200"/>
            <a:ext cx="990600" cy="482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057400" y="5459664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 Neue Light"/>
                <a:cs typeface="Helvetica Neue Light"/>
              </a:rPr>
              <a:t>y</a:t>
            </a:r>
            <a:r>
              <a:rPr lang="en-US" sz="1600" dirty="0" smtClean="0">
                <a:latin typeface="Helvetica Neue Light"/>
                <a:cs typeface="Helvetica Neue Light"/>
              </a:rPr>
              <a:t>ields lowest overall minimum error</a:t>
            </a:r>
          </a:p>
        </p:txBody>
      </p:sp>
      <p:pic>
        <p:nvPicPr>
          <p:cNvPr id="9" name="Picture 8" descr="Screen Shot 2014-07-28 at 11.04.25 PM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5" r="3303"/>
          <a:stretch/>
        </p:blipFill>
        <p:spPr>
          <a:xfrm>
            <a:off x="4110567" y="3505200"/>
            <a:ext cx="304805" cy="304800"/>
          </a:xfrm>
          <a:prstGeom prst="rect">
            <a:avLst/>
          </a:prstGeom>
        </p:spPr>
      </p:pic>
      <p:pic>
        <p:nvPicPr>
          <p:cNvPr id="10" name="Picture 9" descr="Screen Shot 2014-07-28 at 11.04.34 PM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2" t="11539"/>
          <a:stretch/>
        </p:blipFill>
        <p:spPr>
          <a:xfrm>
            <a:off x="4085166" y="3848100"/>
            <a:ext cx="410633" cy="292100"/>
          </a:xfrm>
          <a:prstGeom prst="rect">
            <a:avLst/>
          </a:prstGeom>
        </p:spPr>
      </p:pic>
      <p:pic>
        <p:nvPicPr>
          <p:cNvPr id="11" name="Picture 10" descr="Screen Shot 2014-07-28 at 11.04.54 PM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0" t="17948"/>
          <a:stretch/>
        </p:blipFill>
        <p:spPr>
          <a:xfrm>
            <a:off x="4089399" y="4131732"/>
            <a:ext cx="364047" cy="270933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450165"/>
            <a:ext cx="1219200" cy="4572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5" y="3767664"/>
            <a:ext cx="1130300" cy="4572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4" y="4059765"/>
            <a:ext cx="11303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49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533400" y="-7620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0" i="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Granular temperature field (2D)</a:t>
            </a:r>
            <a:endParaRPr lang="en-US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304800" y="838200"/>
            <a:ext cx="8534400" cy="4360374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20" name="Riser2D_thet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935073"/>
            <a:ext cx="8153401" cy="410076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9600" y="998472"/>
            <a:ext cx="723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 Light"/>
                <a:cs typeface="Helvetica Neue Light"/>
              </a:rPr>
              <a:t>Particle position                                        Granular temperature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361110" y="5233356"/>
            <a:ext cx="7924800" cy="6858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dirty="0" smtClean="0"/>
              <a:t>Minimum agitation within clusters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dirty="0" smtClean="0"/>
              <a:t>Maximum granular temperature located at the upstream boundary of clusters</a:t>
            </a:r>
          </a:p>
        </p:txBody>
      </p:sp>
    </p:spTree>
    <p:extLst>
      <p:ext uri="{BB962C8B-B14F-4D97-AF65-F5344CB8AC3E}">
        <p14:creationId xmlns:p14="http://schemas.microsoft.com/office/powerpoint/2010/main" val="1004328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533400" y="-7620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0" i="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Compressive “heating” of particle phase</a:t>
            </a:r>
            <a:endParaRPr lang="en-US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28600" y="762000"/>
            <a:ext cx="5029200" cy="5105400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334000" y="1117600"/>
            <a:ext cx="3733800" cy="6858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dirty="0" smtClean="0"/>
              <a:t>Maximum compression (             ) at same location of maximum </a:t>
            </a:r>
            <a:endParaRPr lang="en-US" dirty="0"/>
          </a:p>
          <a:p>
            <a:pPr>
              <a:spcBef>
                <a:spcPts val="600"/>
              </a:spcBef>
              <a:spcAft>
                <a:spcPts val="300"/>
              </a:spcAft>
            </a:pPr>
            <a:endParaRPr lang="en-US" dirty="0" smtClean="0"/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dirty="0" smtClean="0"/>
              <a:t>Cluster fall velocity reduced by granular pressure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220" y="1332394"/>
            <a:ext cx="431800" cy="431800"/>
          </a:xfrm>
          <a:prstGeom prst="rect">
            <a:avLst/>
          </a:prstGeom>
        </p:spPr>
      </p:pic>
      <p:pic>
        <p:nvPicPr>
          <p:cNvPr id="12" name="Picture 11" descr="part_thet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" b="4404"/>
          <a:stretch/>
        </p:blipFill>
        <p:spPr>
          <a:xfrm>
            <a:off x="5473357" y="2895600"/>
            <a:ext cx="3518243" cy="2819975"/>
          </a:xfrm>
          <a:prstGeom prst="rect">
            <a:avLst/>
          </a:prstGeom>
        </p:spPr>
      </p:pic>
      <p:pic>
        <p:nvPicPr>
          <p:cNvPr id="15" name="Picture 14" descr="theta_3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42012"/>
            <a:ext cx="2501721" cy="4800600"/>
          </a:xfrm>
          <a:prstGeom prst="rect">
            <a:avLst/>
          </a:prstGeom>
        </p:spPr>
      </p:pic>
      <p:pic>
        <p:nvPicPr>
          <p:cNvPr id="16" name="Picture 15" descr="divUp_3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60" y="942012"/>
            <a:ext cx="2419605" cy="48006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516" y="1066800"/>
            <a:ext cx="952500" cy="482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4648200" y="2819400"/>
            <a:ext cx="431605" cy="26095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52" y="2798349"/>
            <a:ext cx="609600" cy="348343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989" y="2245896"/>
            <a:ext cx="11176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0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auto">
          <a:xfrm>
            <a:off x="1483896" y="2272632"/>
            <a:ext cx="5334000" cy="3581400"/>
          </a:xfrm>
          <a:prstGeom prst="roundRect">
            <a:avLst>
              <a:gd name="adj" fmla="val 462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33400" y="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0" i="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Summary &amp; conclusions</a:t>
            </a:r>
            <a:endParaRPr lang="en-US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763000" cy="4495800"/>
          </a:xfrm>
        </p:spPr>
        <p:txBody>
          <a:bodyPr/>
          <a:lstStyle/>
          <a:p>
            <a:pPr marL="457200" algn="just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Fully-developed cluster-induced turbulence (CIT) isolates two-way coupling effects</a:t>
            </a:r>
          </a:p>
          <a:p>
            <a:pPr marL="457200" algn="just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Developed </a:t>
            </a:r>
            <a:r>
              <a:rPr lang="en-US" dirty="0"/>
              <a:t>an adaptive spatial filter capable of accurately extracting Lagrangian </a:t>
            </a:r>
            <a:r>
              <a:rPr lang="en-US" dirty="0" smtClean="0"/>
              <a:t>statistics</a:t>
            </a:r>
          </a:p>
          <a:p>
            <a:pPr marL="457200" algn="just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Maximum granular temperature exists upstream of clusters, corresponding to </a:t>
            </a: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900" y="1743240"/>
            <a:ext cx="1155700" cy="482600"/>
          </a:xfrm>
          <a:prstGeom prst="rect">
            <a:avLst/>
          </a:prstGeom>
        </p:spPr>
      </p:pic>
      <p:pic>
        <p:nvPicPr>
          <p:cNvPr id="3" name="Re1_smal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2330979"/>
            <a:ext cx="4953000" cy="346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55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533400" y="20863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0" i="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Various mechanisms responsible for clustering</a:t>
            </a:r>
            <a:endParaRPr lang="en-US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648200" y="3475557"/>
            <a:ext cx="4225630" cy="2382236"/>
          </a:xfrm>
          <a:prstGeom prst="roundRect">
            <a:avLst>
              <a:gd name="adj" fmla="val 6701"/>
            </a:avLst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29418" y="935301"/>
            <a:ext cx="4225630" cy="2382236"/>
          </a:xfrm>
          <a:prstGeom prst="roundRect">
            <a:avLst>
              <a:gd name="adj" fmla="val 6701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8" name="Picture 7" descr="Screen Shot 2014-02-18 at 4.10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672" y="1283932"/>
            <a:ext cx="1823205" cy="18276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1949" y="1352573"/>
            <a:ext cx="2057043" cy="1447800"/>
            <a:chOff x="381000" y="1752600"/>
            <a:chExt cx="1857388" cy="1307278"/>
          </a:xfrm>
        </p:grpSpPr>
        <p:sp>
          <p:nvSpPr>
            <p:cNvPr id="10" name="Arc 7"/>
            <p:cNvSpPr>
              <a:spLocks/>
            </p:cNvSpPr>
            <p:nvPr/>
          </p:nvSpPr>
          <p:spPr bwMode="auto">
            <a:xfrm>
              <a:off x="913366" y="2018789"/>
              <a:ext cx="504770" cy="104108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42"/>
                <a:gd name="T1" fmla="*/ 0 h 21600"/>
                <a:gd name="T2" fmla="*/ 21542 w 21542"/>
                <a:gd name="T3" fmla="*/ 20017 h 21600"/>
                <a:gd name="T4" fmla="*/ 0 w 2154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42" h="21600" fill="none" extrusionOk="0">
                  <a:moveTo>
                    <a:pt x="-1" y="0"/>
                  </a:moveTo>
                  <a:cubicBezTo>
                    <a:pt x="11315" y="0"/>
                    <a:pt x="20712" y="8732"/>
                    <a:pt x="21541" y="20017"/>
                  </a:cubicBezTo>
                </a:path>
                <a:path w="21542" h="21600" stroke="0" extrusionOk="0">
                  <a:moveTo>
                    <a:pt x="-1" y="0"/>
                  </a:moveTo>
                  <a:cubicBezTo>
                    <a:pt x="11315" y="0"/>
                    <a:pt x="20712" y="8732"/>
                    <a:pt x="21541" y="2001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lg" len="lg"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Arc 18"/>
            <p:cNvSpPr>
              <a:spLocks/>
            </p:cNvSpPr>
            <p:nvPr/>
          </p:nvSpPr>
          <p:spPr bwMode="auto">
            <a:xfrm rot="20960665">
              <a:off x="1481232" y="1924145"/>
              <a:ext cx="505428" cy="1040432"/>
            </a:xfrm>
            <a:custGeom>
              <a:avLst/>
              <a:gdLst>
                <a:gd name="G0" fmla="+- 21573 0 0"/>
                <a:gd name="G1" fmla="+- 21600 0 0"/>
                <a:gd name="G2" fmla="+- 21600 0 0"/>
                <a:gd name="T0" fmla="*/ 0 w 21573"/>
                <a:gd name="T1" fmla="*/ 20520 h 21600"/>
                <a:gd name="T2" fmla="*/ 21467 w 21573"/>
                <a:gd name="T3" fmla="*/ 0 h 21600"/>
                <a:gd name="T4" fmla="*/ 21573 w 2157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73" h="21600" fill="none" extrusionOk="0">
                  <a:moveTo>
                    <a:pt x="0" y="20520"/>
                  </a:moveTo>
                  <a:cubicBezTo>
                    <a:pt x="573" y="9065"/>
                    <a:pt x="9998" y="56"/>
                    <a:pt x="21467" y="0"/>
                  </a:cubicBezTo>
                </a:path>
                <a:path w="21573" h="21600" stroke="0" extrusionOk="0">
                  <a:moveTo>
                    <a:pt x="0" y="20520"/>
                  </a:moveTo>
                  <a:cubicBezTo>
                    <a:pt x="573" y="9065"/>
                    <a:pt x="9998" y="56"/>
                    <a:pt x="21467" y="0"/>
                  </a:cubicBezTo>
                  <a:lnTo>
                    <a:pt x="21573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lg" len="lg"/>
              <a:tailEnd type="triangle" w="lg" len="lg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Arc 21"/>
            <p:cNvSpPr>
              <a:spLocks/>
            </p:cNvSpPr>
            <p:nvPr/>
          </p:nvSpPr>
          <p:spPr bwMode="auto">
            <a:xfrm rot="16200000">
              <a:off x="1670521" y="2144982"/>
              <a:ext cx="567867" cy="56786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2813 w 43200"/>
                <a:gd name="T1" fmla="*/ 25670 h 43200"/>
                <a:gd name="T2" fmla="*/ 42886 w 43200"/>
                <a:gd name="T3" fmla="*/ 25269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2813" y="25670"/>
                  </a:moveTo>
                  <a:cubicBezTo>
                    <a:pt x="40860" y="35844"/>
                    <a:pt x="31959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2829"/>
                    <a:pt x="43094" y="24057"/>
                    <a:pt x="42886" y="25269"/>
                  </a:cubicBezTo>
                </a:path>
                <a:path w="43200" h="43200" stroke="0" extrusionOk="0">
                  <a:moveTo>
                    <a:pt x="42813" y="25670"/>
                  </a:moveTo>
                  <a:cubicBezTo>
                    <a:pt x="40860" y="35844"/>
                    <a:pt x="31959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2829"/>
                    <a:pt x="43094" y="24057"/>
                    <a:pt x="42886" y="2526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lg" len="lg"/>
              <a:tailEnd type="triangle" w="lg" len="lg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Arc 22"/>
            <p:cNvSpPr>
              <a:spLocks noChangeAspect="1"/>
            </p:cNvSpPr>
            <p:nvPr/>
          </p:nvSpPr>
          <p:spPr bwMode="auto">
            <a:xfrm rot="16200000">
              <a:off x="1765166" y="2239626"/>
              <a:ext cx="378578" cy="37857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2813 w 43200"/>
                <a:gd name="T1" fmla="*/ 25670 h 43200"/>
                <a:gd name="T2" fmla="*/ 42886 w 43200"/>
                <a:gd name="T3" fmla="*/ 25269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2813" y="25670"/>
                  </a:moveTo>
                  <a:cubicBezTo>
                    <a:pt x="40860" y="35844"/>
                    <a:pt x="31959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2829"/>
                    <a:pt x="43094" y="24057"/>
                    <a:pt x="42886" y="25269"/>
                  </a:cubicBezTo>
                </a:path>
                <a:path w="43200" h="43200" stroke="0" extrusionOk="0">
                  <a:moveTo>
                    <a:pt x="42813" y="25670"/>
                  </a:moveTo>
                  <a:cubicBezTo>
                    <a:pt x="40860" y="35844"/>
                    <a:pt x="31959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2829"/>
                    <a:pt x="43094" y="24057"/>
                    <a:pt x="42886" y="2526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lg" len="lg"/>
              <a:tailEnd type="triangle" w="lg" len="lg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Ellipse 53"/>
            <p:cNvSpPr/>
            <p:nvPr/>
          </p:nvSpPr>
          <p:spPr bwMode="auto">
            <a:xfrm>
              <a:off x="1357015" y="2255402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5" name="Ellipse 54"/>
            <p:cNvSpPr/>
            <p:nvPr/>
          </p:nvSpPr>
          <p:spPr bwMode="auto">
            <a:xfrm>
              <a:off x="1420111" y="2196249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6" name="Ellipse 55"/>
            <p:cNvSpPr/>
            <p:nvPr/>
          </p:nvSpPr>
          <p:spPr bwMode="auto">
            <a:xfrm>
              <a:off x="1483207" y="2255402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7" name="Ellipse 56"/>
            <p:cNvSpPr/>
            <p:nvPr/>
          </p:nvSpPr>
          <p:spPr bwMode="auto">
            <a:xfrm>
              <a:off x="1546303" y="2196249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8" name="Ellipse 57"/>
            <p:cNvSpPr/>
            <p:nvPr/>
          </p:nvSpPr>
          <p:spPr bwMode="auto">
            <a:xfrm>
              <a:off x="1061249" y="2255402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9" name="Ellipse 58"/>
            <p:cNvSpPr/>
            <p:nvPr/>
          </p:nvSpPr>
          <p:spPr bwMode="auto">
            <a:xfrm>
              <a:off x="647176" y="2077942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0" name="Ellipse 59"/>
            <p:cNvSpPr/>
            <p:nvPr/>
          </p:nvSpPr>
          <p:spPr bwMode="auto">
            <a:xfrm>
              <a:off x="1682357" y="2166672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1" name="Ellipse 60"/>
            <p:cNvSpPr/>
            <p:nvPr/>
          </p:nvSpPr>
          <p:spPr bwMode="auto">
            <a:xfrm>
              <a:off x="1445744" y="2699051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2" name="Ellipse 61"/>
            <p:cNvSpPr/>
            <p:nvPr/>
          </p:nvSpPr>
          <p:spPr bwMode="auto">
            <a:xfrm>
              <a:off x="1424054" y="2618207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3" name="Ellipse 62"/>
            <p:cNvSpPr/>
            <p:nvPr/>
          </p:nvSpPr>
          <p:spPr bwMode="auto">
            <a:xfrm>
              <a:off x="1487150" y="2677361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4" name="Ellipse 63"/>
            <p:cNvSpPr/>
            <p:nvPr/>
          </p:nvSpPr>
          <p:spPr bwMode="auto">
            <a:xfrm>
              <a:off x="1504898" y="2699051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5" name="Ellipse 64"/>
            <p:cNvSpPr/>
            <p:nvPr/>
          </p:nvSpPr>
          <p:spPr bwMode="auto">
            <a:xfrm>
              <a:off x="1918970" y="2018789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6" name="Ellipse 65"/>
            <p:cNvSpPr/>
            <p:nvPr/>
          </p:nvSpPr>
          <p:spPr bwMode="auto">
            <a:xfrm>
              <a:off x="1741510" y="2048366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7" name="Ellipse 66"/>
            <p:cNvSpPr/>
            <p:nvPr/>
          </p:nvSpPr>
          <p:spPr bwMode="auto">
            <a:xfrm>
              <a:off x="1360958" y="2521591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8" name="Ellipse 67"/>
            <p:cNvSpPr/>
            <p:nvPr/>
          </p:nvSpPr>
          <p:spPr bwMode="auto">
            <a:xfrm>
              <a:off x="1424054" y="2492015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9" name="Ellipse 68"/>
            <p:cNvSpPr/>
            <p:nvPr/>
          </p:nvSpPr>
          <p:spPr bwMode="auto">
            <a:xfrm>
              <a:off x="1475321" y="2551168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0" name="Ellipse 69"/>
            <p:cNvSpPr/>
            <p:nvPr/>
          </p:nvSpPr>
          <p:spPr bwMode="auto">
            <a:xfrm>
              <a:off x="1504898" y="2462438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1" name="Ellipse 70"/>
            <p:cNvSpPr/>
            <p:nvPr/>
          </p:nvSpPr>
          <p:spPr bwMode="auto">
            <a:xfrm>
              <a:off x="1327438" y="2314555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2" name="Ellipse 71"/>
            <p:cNvSpPr/>
            <p:nvPr/>
          </p:nvSpPr>
          <p:spPr bwMode="auto">
            <a:xfrm>
              <a:off x="1360958" y="2381595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3" name="Ellipse 72"/>
            <p:cNvSpPr/>
            <p:nvPr/>
          </p:nvSpPr>
          <p:spPr bwMode="auto">
            <a:xfrm>
              <a:off x="1424054" y="2314555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4" name="Ellipse 73"/>
            <p:cNvSpPr/>
            <p:nvPr/>
          </p:nvSpPr>
          <p:spPr bwMode="auto">
            <a:xfrm>
              <a:off x="1487150" y="2381595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5" name="Ellipse 74"/>
            <p:cNvSpPr/>
            <p:nvPr/>
          </p:nvSpPr>
          <p:spPr bwMode="auto">
            <a:xfrm>
              <a:off x="1534474" y="2322441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6" name="Ellipse 75"/>
            <p:cNvSpPr/>
            <p:nvPr/>
          </p:nvSpPr>
          <p:spPr bwMode="auto">
            <a:xfrm>
              <a:off x="972519" y="2166672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7" name="Ellipse 76"/>
            <p:cNvSpPr/>
            <p:nvPr/>
          </p:nvSpPr>
          <p:spPr bwMode="auto">
            <a:xfrm>
              <a:off x="795059" y="2166672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8" name="Ellipse 77"/>
            <p:cNvSpPr/>
            <p:nvPr/>
          </p:nvSpPr>
          <p:spPr bwMode="auto">
            <a:xfrm>
              <a:off x="588023" y="2196249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9" name="Ellipse 78"/>
            <p:cNvSpPr/>
            <p:nvPr/>
          </p:nvSpPr>
          <p:spPr bwMode="auto">
            <a:xfrm>
              <a:off x="1445744" y="2846934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0" name="Ellipse 79"/>
            <p:cNvSpPr/>
            <p:nvPr/>
          </p:nvSpPr>
          <p:spPr bwMode="auto">
            <a:xfrm>
              <a:off x="1435883" y="2758204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1" name="Ellipse 80"/>
            <p:cNvSpPr/>
            <p:nvPr/>
          </p:nvSpPr>
          <p:spPr bwMode="auto">
            <a:xfrm>
              <a:off x="1498980" y="2817357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2" name="Ellipse 81"/>
            <p:cNvSpPr/>
            <p:nvPr/>
          </p:nvSpPr>
          <p:spPr bwMode="auto">
            <a:xfrm>
              <a:off x="1475321" y="2935664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3" name="Ellipse 82"/>
            <p:cNvSpPr/>
            <p:nvPr/>
          </p:nvSpPr>
          <p:spPr bwMode="auto">
            <a:xfrm>
              <a:off x="1445744" y="1752600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4" name="Ellipse 83"/>
            <p:cNvSpPr/>
            <p:nvPr/>
          </p:nvSpPr>
          <p:spPr bwMode="auto">
            <a:xfrm>
              <a:off x="2007700" y="2107519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5" name="Ellipse 84"/>
            <p:cNvSpPr/>
            <p:nvPr/>
          </p:nvSpPr>
          <p:spPr bwMode="auto">
            <a:xfrm>
              <a:off x="1386591" y="2077942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6" name="Ellipse 85"/>
            <p:cNvSpPr/>
            <p:nvPr/>
          </p:nvSpPr>
          <p:spPr bwMode="auto">
            <a:xfrm>
              <a:off x="1297861" y="2137096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7" name="Ellipse 86"/>
            <p:cNvSpPr/>
            <p:nvPr/>
          </p:nvSpPr>
          <p:spPr bwMode="auto">
            <a:xfrm>
              <a:off x="1475321" y="1959636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8" name="Ellipse 87"/>
            <p:cNvSpPr/>
            <p:nvPr/>
          </p:nvSpPr>
          <p:spPr bwMode="auto">
            <a:xfrm>
              <a:off x="1652781" y="1989213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9" name="Ellipse 88"/>
            <p:cNvSpPr/>
            <p:nvPr/>
          </p:nvSpPr>
          <p:spPr bwMode="auto">
            <a:xfrm>
              <a:off x="1238708" y="1989213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0" name="Ellipse 89"/>
            <p:cNvSpPr/>
            <p:nvPr/>
          </p:nvSpPr>
          <p:spPr bwMode="auto">
            <a:xfrm>
              <a:off x="1386591" y="1930060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1" name="Ellipse 90"/>
            <p:cNvSpPr/>
            <p:nvPr/>
          </p:nvSpPr>
          <p:spPr bwMode="auto">
            <a:xfrm>
              <a:off x="1090825" y="1959636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2" name="Ellipse 91"/>
            <p:cNvSpPr/>
            <p:nvPr/>
          </p:nvSpPr>
          <p:spPr bwMode="auto">
            <a:xfrm>
              <a:off x="1564051" y="1841330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3" name="Ellipse 92"/>
            <p:cNvSpPr/>
            <p:nvPr/>
          </p:nvSpPr>
          <p:spPr bwMode="auto">
            <a:xfrm>
              <a:off x="1238708" y="1841330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4" name="Ellipse 93"/>
            <p:cNvSpPr/>
            <p:nvPr/>
          </p:nvSpPr>
          <p:spPr bwMode="auto">
            <a:xfrm>
              <a:off x="1238708" y="2137096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5" name="Ellipse 94"/>
            <p:cNvSpPr/>
            <p:nvPr/>
          </p:nvSpPr>
          <p:spPr bwMode="auto">
            <a:xfrm>
              <a:off x="1889393" y="2107519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6" name="Ellipse 95"/>
            <p:cNvSpPr/>
            <p:nvPr/>
          </p:nvSpPr>
          <p:spPr bwMode="auto">
            <a:xfrm>
              <a:off x="1711934" y="1782177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7" name="Ellipse 96"/>
            <p:cNvSpPr/>
            <p:nvPr/>
          </p:nvSpPr>
          <p:spPr bwMode="auto">
            <a:xfrm>
              <a:off x="1268285" y="2225825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8" name="Ellipse 97"/>
            <p:cNvSpPr/>
            <p:nvPr/>
          </p:nvSpPr>
          <p:spPr bwMode="auto">
            <a:xfrm>
              <a:off x="1504898" y="2107519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cxnSp>
          <p:nvCxnSpPr>
            <p:cNvPr id="59" name="Connecteur droit avec flèche 98"/>
            <p:cNvCxnSpPr/>
            <p:nvPr/>
          </p:nvCxnSpPr>
          <p:spPr bwMode="auto">
            <a:xfrm flipV="1">
              <a:off x="1978123" y="1959636"/>
              <a:ext cx="118306" cy="5915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0" name="Connecteur droit avec flèche 99"/>
            <p:cNvCxnSpPr/>
            <p:nvPr/>
          </p:nvCxnSpPr>
          <p:spPr bwMode="auto">
            <a:xfrm rot="10800000">
              <a:off x="528870" y="2018789"/>
              <a:ext cx="88730" cy="5915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1" name="Ellipse 100"/>
            <p:cNvSpPr/>
            <p:nvPr/>
          </p:nvSpPr>
          <p:spPr bwMode="auto">
            <a:xfrm>
              <a:off x="1445744" y="2403285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62" name="Ellipse 101"/>
            <p:cNvSpPr/>
            <p:nvPr/>
          </p:nvSpPr>
          <p:spPr bwMode="auto">
            <a:xfrm>
              <a:off x="1386591" y="2462438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63" name="Ellipse 102"/>
            <p:cNvSpPr/>
            <p:nvPr/>
          </p:nvSpPr>
          <p:spPr bwMode="auto">
            <a:xfrm>
              <a:off x="1416168" y="2551168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64" name="Ellipse 103"/>
            <p:cNvSpPr/>
            <p:nvPr/>
          </p:nvSpPr>
          <p:spPr bwMode="auto">
            <a:xfrm>
              <a:off x="1479264" y="2614264"/>
              <a:ext cx="29577" cy="2957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cxnSp>
          <p:nvCxnSpPr>
            <p:cNvPr id="65" name="Connecteur droit avec flèche 104"/>
            <p:cNvCxnSpPr/>
            <p:nvPr/>
          </p:nvCxnSpPr>
          <p:spPr bwMode="auto">
            <a:xfrm rot="10800000">
              <a:off x="381000" y="2196249"/>
              <a:ext cx="177446" cy="65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6" name="Connecteur droit avec flèche 105"/>
            <p:cNvCxnSpPr/>
            <p:nvPr/>
          </p:nvCxnSpPr>
          <p:spPr bwMode="auto">
            <a:xfrm flipV="1">
              <a:off x="2066853" y="2018789"/>
              <a:ext cx="143940" cy="3417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7" name="Arc 22"/>
            <p:cNvSpPr>
              <a:spLocks noChangeAspect="1"/>
            </p:cNvSpPr>
            <p:nvPr/>
          </p:nvSpPr>
          <p:spPr bwMode="auto">
            <a:xfrm rot="16200000">
              <a:off x="728040" y="2330898"/>
              <a:ext cx="378578" cy="37857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2813 w 43200"/>
                <a:gd name="T1" fmla="*/ 25670 h 43200"/>
                <a:gd name="T2" fmla="*/ 42886 w 43200"/>
                <a:gd name="T3" fmla="*/ 25269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2813" y="25670"/>
                  </a:moveTo>
                  <a:cubicBezTo>
                    <a:pt x="40860" y="35844"/>
                    <a:pt x="31959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2829"/>
                    <a:pt x="43094" y="24057"/>
                    <a:pt x="42886" y="25269"/>
                  </a:cubicBezTo>
                </a:path>
                <a:path w="43200" h="43200" stroke="0" extrusionOk="0">
                  <a:moveTo>
                    <a:pt x="42813" y="25670"/>
                  </a:moveTo>
                  <a:cubicBezTo>
                    <a:pt x="40860" y="35844"/>
                    <a:pt x="31959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2829"/>
                    <a:pt x="43094" y="24057"/>
                    <a:pt x="42886" y="2526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" name="Arc 21"/>
            <p:cNvSpPr>
              <a:spLocks/>
            </p:cNvSpPr>
            <p:nvPr/>
          </p:nvSpPr>
          <p:spPr bwMode="auto">
            <a:xfrm rot="16200000">
              <a:off x="629976" y="2236254"/>
              <a:ext cx="567867" cy="56786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2813 w 43200"/>
                <a:gd name="T1" fmla="*/ 25670 h 43200"/>
                <a:gd name="T2" fmla="*/ 42886 w 43200"/>
                <a:gd name="T3" fmla="*/ 25269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2813" y="25670"/>
                  </a:moveTo>
                  <a:cubicBezTo>
                    <a:pt x="40860" y="35844"/>
                    <a:pt x="31959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2829"/>
                    <a:pt x="43094" y="24057"/>
                    <a:pt x="42886" y="25269"/>
                  </a:cubicBezTo>
                </a:path>
                <a:path w="43200" h="43200" stroke="0" extrusionOk="0">
                  <a:moveTo>
                    <a:pt x="42813" y="25670"/>
                  </a:moveTo>
                  <a:cubicBezTo>
                    <a:pt x="40860" y="35844"/>
                    <a:pt x="31959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2829"/>
                    <a:pt x="43094" y="24057"/>
                    <a:pt x="42886" y="2526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152400" y="941753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Neue Light"/>
                <a:cs typeface="Helvetica Neue Light"/>
              </a:rPr>
              <a:t>Preferential concentration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022600" y="3064236"/>
            <a:ext cx="132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latin typeface="Helvetica Neue Light"/>
                <a:cs typeface="Helvetica Neue Light"/>
              </a:rPr>
              <a:t>Ray &amp; Collins (2011)</a:t>
            </a:r>
            <a:endParaRPr lang="en-US" sz="1000" dirty="0"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15900" y="2720637"/>
            <a:ext cx="2514600" cy="55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" indent="-192024">
              <a:buFont typeface="Arial"/>
              <a:buChar char="•"/>
            </a:pPr>
            <a:r>
              <a:rPr lang="en-US" sz="1400" dirty="0" smtClean="0">
                <a:latin typeface="Helvetica Neue Light"/>
                <a:cs typeface="Helvetica Neue Light"/>
              </a:rPr>
              <a:t>Occurs in a turbulent flow</a:t>
            </a:r>
          </a:p>
          <a:p>
            <a:pPr marL="9144" indent="-192024">
              <a:lnSpc>
                <a:spcPct val="120000"/>
              </a:lnSpc>
              <a:buFont typeface="Arial"/>
              <a:buChar char="•"/>
            </a:pPr>
            <a:r>
              <a:rPr lang="en-US" sz="1400" dirty="0" smtClean="0">
                <a:latin typeface="Helvetica Neue Light"/>
                <a:cs typeface="Helvetica Neue Light"/>
              </a:rPr>
              <a:t>Most evident when</a:t>
            </a:r>
            <a:endParaRPr lang="en-US" sz="1400" dirty="0">
              <a:latin typeface="Helvetica Neue Light"/>
              <a:cs typeface="Helvetica Neue Light"/>
            </a:endParaRPr>
          </a:p>
        </p:txBody>
      </p:sp>
      <p:pic>
        <p:nvPicPr>
          <p:cNvPr id="72" name="Picture 7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2923837"/>
            <a:ext cx="711200" cy="4191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 bwMode="auto">
          <a:xfrm>
            <a:off x="4649018" y="935263"/>
            <a:ext cx="4225630" cy="2382236"/>
          </a:xfrm>
          <a:prstGeom prst="roundRect">
            <a:avLst>
              <a:gd name="adj" fmla="val 6701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442200" y="3044956"/>
            <a:ext cx="132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 smtClean="0">
                <a:latin typeface="Helvetica Neue Light"/>
                <a:cs typeface="Helvetica Neue Light"/>
              </a:rPr>
              <a:t>Mitrano</a:t>
            </a:r>
            <a:r>
              <a:rPr lang="en-US" sz="1000" dirty="0" smtClean="0">
                <a:latin typeface="Helvetica Neue Light"/>
                <a:cs typeface="Helvetica Neue Light"/>
              </a:rPr>
              <a:t> et al. (2011)</a:t>
            </a:r>
            <a:endParaRPr lang="en-US" sz="1000" dirty="0">
              <a:latin typeface="Helvetica Neue Light"/>
              <a:cs typeface="Helvetica Neue Light"/>
            </a:endParaRPr>
          </a:p>
        </p:txBody>
      </p:sp>
      <p:pic>
        <p:nvPicPr>
          <p:cNvPr id="75" name="Picture 74" descr="Screen Shot 2014-02-20 at 4.45.36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03"/>
          <a:stretch/>
        </p:blipFill>
        <p:spPr>
          <a:xfrm>
            <a:off x="4876800" y="1240063"/>
            <a:ext cx="1595890" cy="1600200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5029200" y="2916501"/>
            <a:ext cx="228600" cy="22860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7" name="Rectangle 76"/>
          <p:cNvSpPr/>
          <p:nvPr/>
        </p:nvSpPr>
        <p:spPr bwMode="auto">
          <a:xfrm>
            <a:off x="6778693" y="2889314"/>
            <a:ext cx="228600" cy="22860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78" name="Picture 77" descr="Screen Shot 2014-02-24 at 6.04.03 PM.png"/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99"/>
          <a:stretch/>
        </p:blipFill>
        <p:spPr>
          <a:xfrm>
            <a:off x="4800600" y="3907063"/>
            <a:ext cx="3968920" cy="1905000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4572000" y="3498593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Neue Light"/>
                <a:cs typeface="Helvetica Neue Light"/>
              </a:rPr>
              <a:t>Interphase coupling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pic>
        <p:nvPicPr>
          <p:cNvPr id="80" name="Picture 79" descr="Screen Shot 2014-02-20 at 4.45.36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8"/>
          <a:stretch/>
        </p:blipFill>
        <p:spPr>
          <a:xfrm>
            <a:off x="6921500" y="1163863"/>
            <a:ext cx="1841500" cy="1934150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4572000" y="941715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Neue Light"/>
                <a:cs typeface="Helvetica Neue Light"/>
              </a:rPr>
              <a:t>Dissipation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7010400" y="2916463"/>
            <a:ext cx="182031" cy="15240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3" name="Rectangle 82"/>
          <p:cNvSpPr/>
          <p:nvPr/>
        </p:nvSpPr>
        <p:spPr bwMode="auto">
          <a:xfrm>
            <a:off x="5029200" y="2687863"/>
            <a:ext cx="152400" cy="15240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800600" y="2764063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" indent="-192024">
              <a:buFont typeface="Arial"/>
              <a:buChar char="•"/>
            </a:pPr>
            <a:r>
              <a:rPr lang="en-US" sz="1400" dirty="0" smtClean="0">
                <a:latin typeface="Helvetica Neue Light"/>
                <a:cs typeface="Helvetica Neue Light"/>
              </a:rPr>
              <a:t>Collisional dissipation</a:t>
            </a:r>
          </a:p>
          <a:p>
            <a:pPr marL="9144" indent="-192024">
              <a:buFont typeface="Arial"/>
              <a:buChar char="•"/>
            </a:pPr>
            <a:r>
              <a:rPr lang="en-US" sz="1400" dirty="0" smtClean="0">
                <a:latin typeface="Helvetica Neue Light"/>
                <a:cs typeface="Helvetica Neue Light"/>
              </a:rPr>
              <a:t>Hydrodynamic dissipation</a:t>
            </a:r>
            <a:endParaRPr lang="en-US" sz="1400" dirty="0">
              <a:latin typeface="Helvetica Neue Light"/>
              <a:cs typeface="Helvetica Neue Light"/>
            </a:endParaRPr>
          </a:p>
        </p:txBody>
      </p:sp>
      <p:sp>
        <p:nvSpPr>
          <p:cNvPr id="85" name="Right Arrow 84"/>
          <p:cNvSpPr/>
          <p:nvPr/>
        </p:nvSpPr>
        <p:spPr bwMode="auto">
          <a:xfrm>
            <a:off x="6506166" y="1925863"/>
            <a:ext cx="381000" cy="30480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86" name="Picture 8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0" y="5452114"/>
            <a:ext cx="469900" cy="406400"/>
          </a:xfrm>
          <a:prstGeom prst="rect">
            <a:avLst/>
          </a:prstGeom>
        </p:spPr>
      </p:pic>
      <p:sp>
        <p:nvSpPr>
          <p:cNvPr id="87" name="Rounded Rectangle 86"/>
          <p:cNvSpPr/>
          <p:nvPr/>
        </p:nvSpPr>
        <p:spPr bwMode="auto">
          <a:xfrm>
            <a:off x="229418" y="3475519"/>
            <a:ext cx="4225630" cy="2382236"/>
          </a:xfrm>
          <a:prstGeom prst="roundRect">
            <a:avLst>
              <a:gd name="adj" fmla="val 6701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530414" y="5621179"/>
            <a:ext cx="132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 smtClean="0">
                <a:latin typeface="Helvetica Neue Light"/>
                <a:cs typeface="Helvetica Neue Light"/>
              </a:rPr>
              <a:t>Cocco</a:t>
            </a:r>
            <a:r>
              <a:rPr lang="en-US" sz="1000" dirty="0" smtClean="0">
                <a:latin typeface="Helvetica Neue Light"/>
                <a:cs typeface="Helvetica Neue Light"/>
              </a:rPr>
              <a:t> et al. (2010)</a:t>
            </a:r>
            <a:endParaRPr lang="en-US" sz="1000" dirty="0">
              <a:latin typeface="Helvetica Neue Light"/>
              <a:cs typeface="Helvetica Neue Light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247073" y="3525295"/>
            <a:ext cx="2667001" cy="2156692"/>
            <a:chOff x="4724399" y="3581400"/>
            <a:chExt cx="2667001" cy="2156692"/>
          </a:xfrm>
        </p:grpSpPr>
        <p:pic>
          <p:nvPicPr>
            <p:cNvPr id="90" name="Picture 89" descr="Screen Shot 2014-02-20 at 5.03.26 PM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"/>
            <a:stretch/>
          </p:blipFill>
          <p:spPr>
            <a:xfrm>
              <a:off x="4823350" y="3581400"/>
              <a:ext cx="2568050" cy="2156692"/>
            </a:xfrm>
            <a:prstGeom prst="rect">
              <a:avLst/>
            </a:prstGeom>
          </p:spPr>
        </p:pic>
        <p:sp>
          <p:nvSpPr>
            <p:cNvPr id="91" name="Rectangle 90"/>
            <p:cNvSpPr/>
            <p:nvPr/>
          </p:nvSpPr>
          <p:spPr bwMode="auto">
            <a:xfrm>
              <a:off x="4724399" y="4694932"/>
              <a:ext cx="419651" cy="102006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2895600" y="4059463"/>
            <a:ext cx="16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" indent="-192024">
              <a:buFont typeface="Arial"/>
              <a:buChar char="•"/>
            </a:pPr>
            <a:r>
              <a:rPr lang="en-US" sz="1400" dirty="0" smtClean="0">
                <a:latin typeface="Helvetica Neue Light"/>
                <a:cs typeface="Helvetica Neue Light"/>
              </a:rPr>
              <a:t>Electrostatics</a:t>
            </a:r>
          </a:p>
          <a:p>
            <a:pPr marL="9144" indent="-192024">
              <a:buFont typeface="Arial"/>
              <a:buChar char="•"/>
            </a:pPr>
            <a:r>
              <a:rPr lang="en-US" sz="1400" dirty="0" smtClean="0">
                <a:latin typeface="Helvetica Neue Light"/>
                <a:cs typeface="Helvetica Neue Light"/>
              </a:rPr>
              <a:t>Capillary forces</a:t>
            </a:r>
            <a:endParaRPr lang="en-US" sz="1400" dirty="0">
              <a:latin typeface="Helvetica Neue Light"/>
              <a:cs typeface="Helvetica Neue Light"/>
            </a:endParaRPr>
          </a:p>
          <a:p>
            <a:pPr marL="9144" indent="-192024">
              <a:buFont typeface="Arial"/>
              <a:buChar char="•"/>
            </a:pPr>
            <a:r>
              <a:rPr lang="en-US" sz="1400" dirty="0" smtClean="0">
                <a:latin typeface="Helvetica Neue Light"/>
                <a:cs typeface="Helvetica Neue Light"/>
              </a:rPr>
              <a:t>Van der Waals</a:t>
            </a:r>
            <a:endParaRPr lang="en-US" sz="1400" dirty="0">
              <a:latin typeface="Helvetica Neue Light"/>
              <a:cs typeface="Helvetica Neue Light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52400" y="3481971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Neue Light"/>
                <a:cs typeface="Helvetica Neue Light"/>
              </a:rPr>
              <a:t>Cohesion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228600" y="935263"/>
            <a:ext cx="8645230" cy="4922940"/>
            <a:chOff x="228600" y="914400"/>
            <a:chExt cx="8645230" cy="4922940"/>
          </a:xfrm>
        </p:grpSpPr>
        <p:sp>
          <p:nvSpPr>
            <p:cNvPr id="95" name="Rounded Rectangle 94"/>
            <p:cNvSpPr/>
            <p:nvPr/>
          </p:nvSpPr>
          <p:spPr bwMode="auto">
            <a:xfrm>
              <a:off x="228600" y="914400"/>
              <a:ext cx="4225630" cy="2382236"/>
            </a:xfrm>
            <a:prstGeom prst="roundRect">
              <a:avLst>
                <a:gd name="adj" fmla="val 6701"/>
              </a:avLst>
            </a:prstGeom>
            <a:solidFill>
              <a:schemeClr val="bg2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96" name="Rounded Rectangle 95"/>
            <p:cNvSpPr/>
            <p:nvPr/>
          </p:nvSpPr>
          <p:spPr bwMode="auto">
            <a:xfrm>
              <a:off x="4648200" y="914400"/>
              <a:ext cx="4225630" cy="2382236"/>
            </a:xfrm>
            <a:prstGeom prst="roundRect">
              <a:avLst>
                <a:gd name="adj" fmla="val 6701"/>
              </a:avLst>
            </a:prstGeom>
            <a:solidFill>
              <a:schemeClr val="bg2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 bwMode="auto">
            <a:xfrm>
              <a:off x="228600" y="3455104"/>
              <a:ext cx="4225630" cy="2382236"/>
            </a:xfrm>
            <a:prstGeom prst="roundRect">
              <a:avLst>
                <a:gd name="adj" fmla="val 6701"/>
              </a:avLst>
            </a:prstGeom>
            <a:solidFill>
              <a:schemeClr val="bg2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98" name="Rounded Rectangle 97"/>
            <p:cNvSpPr/>
            <p:nvPr/>
          </p:nvSpPr>
          <p:spPr bwMode="auto">
            <a:xfrm>
              <a:off x="4648200" y="3454150"/>
              <a:ext cx="4225630" cy="2382236"/>
            </a:xfrm>
            <a:prstGeom prst="roundRect">
              <a:avLst>
                <a:gd name="adj" fmla="val 6701"/>
              </a:avLst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pic>
        <p:nvPicPr>
          <p:cNvPr id="99" name="Picture 9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432" y="5455127"/>
            <a:ext cx="4699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86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533400" y="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0" i="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Spatial decomposition of the particle velocity</a:t>
            </a:r>
            <a:endParaRPr lang="en-US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62996" y="685800"/>
            <a:ext cx="5399604" cy="609600"/>
          </a:xfrm>
        </p:spPr>
        <p:txBody>
          <a:bodyPr/>
          <a:lstStyle/>
          <a:p>
            <a:pPr indent="-228600">
              <a:lnSpc>
                <a:spcPct val="200000"/>
              </a:lnSpc>
              <a:spcBef>
                <a:spcPts val="0"/>
              </a:spcBef>
            </a:pPr>
            <a:r>
              <a:rPr lang="en-US" dirty="0" smtClean="0"/>
              <a:t>Consider a system of inertial particles in a carrier phase</a:t>
            </a: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495800"/>
            <a:ext cx="1498600" cy="5334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00" y="4800600"/>
            <a:ext cx="1625600" cy="533400"/>
          </a:xfrm>
          <a:prstGeom prst="rect">
            <a:avLst/>
          </a:prstGeom>
        </p:spPr>
      </p:pic>
      <p:pic>
        <p:nvPicPr>
          <p:cNvPr id="18" name="Picture 17" descr="vortex3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7" y="1798320"/>
            <a:ext cx="2748752" cy="246888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16"/>
          <a:stretch/>
        </p:blipFill>
        <p:spPr>
          <a:xfrm>
            <a:off x="1143000" y="1295400"/>
            <a:ext cx="973764" cy="5461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4800" y="42672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Total granular energy</a:t>
            </a:r>
            <a:endParaRPr lang="en-US" sz="16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983805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533400" y="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0" i="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Spatial decomposition of the particle velocity</a:t>
            </a:r>
            <a:endParaRPr lang="en-US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62996" y="685800"/>
            <a:ext cx="5399604" cy="609600"/>
          </a:xfrm>
        </p:spPr>
        <p:txBody>
          <a:bodyPr/>
          <a:lstStyle/>
          <a:p>
            <a:pPr indent="-228600">
              <a:lnSpc>
                <a:spcPct val="200000"/>
              </a:lnSpc>
              <a:spcBef>
                <a:spcPts val="0"/>
              </a:spcBef>
            </a:pPr>
            <a:r>
              <a:rPr lang="en-US" dirty="0" smtClean="0"/>
              <a:t>Consider a system of inertial particles in a carrier phase</a:t>
            </a: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495800"/>
            <a:ext cx="1498600" cy="5334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00" y="4800600"/>
            <a:ext cx="1625600" cy="533400"/>
          </a:xfrm>
          <a:prstGeom prst="rect">
            <a:avLst/>
          </a:prstGeom>
        </p:spPr>
      </p:pic>
      <p:pic>
        <p:nvPicPr>
          <p:cNvPr id="18" name="Picture 17" descr="vortex3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7" y="1798320"/>
            <a:ext cx="2748752" cy="246888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16"/>
          <a:stretch/>
        </p:blipFill>
        <p:spPr>
          <a:xfrm>
            <a:off x="1143000" y="1295400"/>
            <a:ext cx="973764" cy="5461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4800" y="42672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Total granular energy</a:t>
            </a:r>
            <a:endParaRPr lang="en-US" sz="16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400800" y="5108129"/>
            <a:ext cx="1676400" cy="609600"/>
          </a:xfrm>
          <a:prstGeom prst="roundRect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10" name="Picture 9" descr="vortex1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07" y="1801049"/>
            <a:ext cx="2748753" cy="246888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00" y="4471033"/>
            <a:ext cx="2565400" cy="685800"/>
          </a:xfrm>
          <a:prstGeom prst="rect">
            <a:avLst/>
          </a:prstGeom>
        </p:spPr>
      </p:pic>
      <p:pic>
        <p:nvPicPr>
          <p:cNvPr id="12" name="Picture 11" descr="vortex2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47" y="1801049"/>
            <a:ext cx="2748753" cy="246888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66"/>
          <a:stretch/>
        </p:blipFill>
        <p:spPr>
          <a:xfrm>
            <a:off x="7086600" y="1298129"/>
            <a:ext cx="852361" cy="5461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172200" y="4269929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Granular temperature</a:t>
            </a:r>
            <a:endParaRPr lang="en-US" sz="16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5080369"/>
            <a:ext cx="1727200" cy="6731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048" y="1295400"/>
            <a:ext cx="1524000" cy="5461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498529"/>
            <a:ext cx="1600200" cy="5334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824380"/>
            <a:ext cx="1727200" cy="5334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096" y="5124515"/>
            <a:ext cx="2273300" cy="7747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029200" y="5914519"/>
            <a:ext cx="4152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Tx/>
              <a:buAutoNum type="arabicPeriod"/>
            </a:pPr>
            <a:r>
              <a:rPr lang="en-US" sz="1000" b="1" dirty="0">
                <a:solidFill>
                  <a:schemeClr val="bg1"/>
                </a:solidFill>
                <a:latin typeface="Helvetica Neue Light"/>
                <a:cs typeface="Helvetica Neue Light"/>
              </a:rPr>
              <a:t>S. </a:t>
            </a:r>
            <a:r>
              <a:rPr lang="en-US" sz="1000" b="1" dirty="0" err="1">
                <a:solidFill>
                  <a:schemeClr val="bg1"/>
                </a:solidFill>
                <a:latin typeface="Helvetica Neue Light"/>
                <a:cs typeface="Helvetica Neue Light"/>
              </a:rPr>
              <a:t>Dasgupta</a:t>
            </a:r>
            <a:r>
              <a:rPr lang="en-US" sz="1000" b="1" dirty="0">
                <a:solidFill>
                  <a:schemeClr val="bg1"/>
                </a:solidFill>
                <a:latin typeface="Helvetica Neue Light"/>
                <a:cs typeface="Helvetica Neue Light"/>
              </a:rPr>
              <a:t>, R. Jackson, and  S. </a:t>
            </a:r>
            <a:r>
              <a:rPr lang="en-US" sz="1000" b="1" dirty="0" err="1">
                <a:solidFill>
                  <a:schemeClr val="bg1"/>
                </a:solidFill>
                <a:latin typeface="Helvetica Neue Light"/>
                <a:cs typeface="Helvetica Neue Light"/>
              </a:rPr>
              <a:t>Sundaresan</a:t>
            </a:r>
            <a:r>
              <a:rPr lang="en-US" sz="1000" b="1" dirty="0">
                <a:solidFill>
                  <a:schemeClr val="bg1"/>
                </a:solidFill>
                <a:latin typeface="Helvetica Neue Light"/>
                <a:cs typeface="Helvetica Neue Light"/>
              </a:rPr>
              <a:t> (1994), </a:t>
            </a:r>
            <a:r>
              <a:rPr lang="en-US" sz="1000" b="1" i="1" dirty="0" err="1">
                <a:solidFill>
                  <a:schemeClr val="bg1"/>
                </a:solidFill>
                <a:latin typeface="Helvetica Neue Light"/>
                <a:cs typeface="Helvetica Neue Light"/>
              </a:rPr>
              <a:t>AIChE</a:t>
            </a:r>
            <a:r>
              <a:rPr lang="en-US" sz="1000" b="1" i="1" dirty="0">
                <a:solidFill>
                  <a:schemeClr val="bg1"/>
                </a:solidFill>
                <a:latin typeface="Helvetica Neue Light"/>
                <a:cs typeface="Helvetica Neue Light"/>
              </a:rPr>
              <a:t> </a:t>
            </a:r>
            <a:r>
              <a:rPr lang="en-US" sz="1000" b="1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J.</a:t>
            </a:r>
            <a:endParaRPr lang="en-US" sz="1000" b="1" dirty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pPr marL="228600" indent="-228600">
              <a:buFontTx/>
              <a:buAutoNum type="arabicPeriod"/>
            </a:pPr>
            <a:r>
              <a:rPr lang="en-US" sz="1000" b="1" dirty="0">
                <a:solidFill>
                  <a:schemeClr val="bg1"/>
                </a:solidFill>
                <a:latin typeface="Helvetica Neue Light"/>
                <a:cs typeface="Helvetica Neue Light"/>
              </a:rPr>
              <a:t>P. </a:t>
            </a:r>
            <a:r>
              <a:rPr lang="en-US" sz="1000" b="1" dirty="0" err="1">
                <a:solidFill>
                  <a:schemeClr val="bg1"/>
                </a:solidFill>
                <a:latin typeface="Helvetica Neue Light"/>
                <a:cs typeface="Helvetica Neue Light"/>
              </a:rPr>
              <a:t>Fevrier</a:t>
            </a:r>
            <a:r>
              <a:rPr lang="en-US" sz="1000" b="1" dirty="0">
                <a:solidFill>
                  <a:schemeClr val="bg1"/>
                </a:solidFill>
                <a:latin typeface="Helvetica Neue Light"/>
                <a:cs typeface="Helvetica Neue Light"/>
              </a:rPr>
              <a:t>, O. </a:t>
            </a:r>
            <a:r>
              <a:rPr lang="en-US" sz="1000" b="1" dirty="0" err="1">
                <a:solidFill>
                  <a:schemeClr val="bg1"/>
                </a:solidFill>
                <a:latin typeface="Helvetica Neue Light"/>
                <a:cs typeface="Helvetica Neue Light"/>
              </a:rPr>
              <a:t>Simonin</a:t>
            </a:r>
            <a:r>
              <a:rPr lang="en-US" sz="1000" b="1" dirty="0">
                <a:solidFill>
                  <a:schemeClr val="bg1"/>
                </a:solidFill>
                <a:latin typeface="Helvetica Neue Light"/>
                <a:cs typeface="Helvetica Neue Light"/>
              </a:rPr>
              <a:t> and K.D. Squires (2005) </a:t>
            </a:r>
            <a:r>
              <a:rPr lang="en-US" sz="1000" b="1" i="1" dirty="0">
                <a:solidFill>
                  <a:schemeClr val="bg1"/>
                </a:solidFill>
                <a:latin typeface="Helvetica Neue Light"/>
                <a:cs typeface="Helvetica Neue Light"/>
              </a:rPr>
              <a:t>J. Fluid Mech</a:t>
            </a:r>
            <a:r>
              <a:rPr lang="en-US" sz="1000" b="1" dirty="0">
                <a:solidFill>
                  <a:schemeClr val="bg1"/>
                </a:solidFill>
                <a:latin typeface="Helvetica Neue Light"/>
                <a:cs typeface="Helvetica Neue Light"/>
              </a:rPr>
              <a:t>.</a:t>
            </a:r>
            <a:endParaRPr lang="en-US" sz="1000" b="1" dirty="0" smtClean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00400" y="42672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Turbulent kinetic energy</a:t>
            </a:r>
            <a:endParaRPr lang="en-US" sz="16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419507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TL_Capecelatro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 bwMode="auto">
          <a:xfrm>
            <a:off x="6400800" y="5108129"/>
            <a:ext cx="1676400" cy="609600"/>
          </a:xfrm>
          <a:prstGeom prst="roundRect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5080369"/>
            <a:ext cx="1727200" cy="67310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 bwMode="auto">
          <a:xfrm>
            <a:off x="2590800" y="2971800"/>
            <a:ext cx="3048000" cy="1143000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5334000" y="3886200"/>
            <a:ext cx="1688612" cy="1423378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2667000" y="3111011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Helvetica Neue Light"/>
                <a:cs typeface="Helvetica Neue Light"/>
              </a:rPr>
              <a:t>Particle turbulent kinetic energy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 Neue Light"/>
                <a:cs typeface="Helvetica Neue Light"/>
              </a:rPr>
              <a:t>Dissipation of      enters as source term for 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1295400" y="165795"/>
            <a:ext cx="5257800" cy="2425005"/>
          </a:xfrm>
          <a:prstGeom prst="roundRect">
            <a:avLst/>
          </a:prstGeom>
          <a:solidFill>
            <a:schemeClr val="accent5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47800" y="224744"/>
            <a:ext cx="5486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Accurately separating the two contributions is crucial in turbulence modeling!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484" y="3556000"/>
            <a:ext cx="635000" cy="482600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48" y="3325444"/>
            <a:ext cx="444500" cy="4572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447800" y="1371600"/>
            <a:ext cx="495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latin typeface="Helvetica Neue Light"/>
                <a:cs typeface="Helvetica Neue Light"/>
              </a:rPr>
              <a:t>Main Objective:</a:t>
            </a:r>
          </a:p>
          <a:p>
            <a:r>
              <a:rPr lang="en-US" sz="1600" dirty="0" smtClean="0">
                <a:latin typeface="Helvetica Neue Light"/>
                <a:cs typeface="Helvetica Neue Light"/>
              </a:rPr>
              <a:t>Develop an approach capable of accurately extracting     and         in the context of fully-developed </a:t>
            </a:r>
            <a:r>
              <a:rPr lang="en-US" sz="1600" b="1" i="1" dirty="0" smtClean="0">
                <a:latin typeface="Helvetica Neue Light"/>
                <a:cs typeface="Helvetica Neue Light"/>
              </a:rPr>
              <a:t>cluster-induced turbulence</a:t>
            </a:r>
          </a:p>
        </p:txBody>
      </p:sp>
      <p:pic>
        <p:nvPicPr>
          <p:cNvPr id="41" name="Picture 4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36" y="1802064"/>
            <a:ext cx="635000" cy="482600"/>
          </a:xfrm>
          <a:prstGeom prst="rect">
            <a:avLst/>
          </a:prstGeom>
        </p:spPr>
      </p:pic>
      <p:pic>
        <p:nvPicPr>
          <p:cNvPr id="42" name="Picture 4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272" y="1606089"/>
            <a:ext cx="444500" cy="457200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 bwMode="auto">
          <a:xfrm>
            <a:off x="5867400" y="2362200"/>
            <a:ext cx="3200400" cy="1905000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43600" y="2451318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Helvetica Neue Light"/>
                <a:cs typeface="Helvetica Neue Light"/>
              </a:rPr>
              <a:t>Granular temperature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Helvetica Neue Light"/>
                <a:cs typeface="Helvetica Neue Light"/>
              </a:rPr>
              <a:t>N</a:t>
            </a:r>
            <a:r>
              <a:rPr lang="en-US" sz="1600" dirty="0" smtClean="0">
                <a:latin typeface="Helvetica Neue Light"/>
                <a:cs typeface="Helvetica Neue Light"/>
              </a:rPr>
              <a:t>eeded for computing particle pressure and viscosity.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Helvetica Neue Light"/>
                <a:cs typeface="Helvetica Neue Light"/>
              </a:rPr>
              <a:t>Failure to separate leads to gross over-prediction in collision rate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 flipV="1">
            <a:off x="7696891" y="4038600"/>
            <a:ext cx="11521" cy="1270978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3398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533400" y="7620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0" i="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Cluster-induced turbulence</a:t>
            </a:r>
            <a:r>
              <a:rPr lang="en-US" i="1" baseline="30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</a:t>
            </a:r>
            <a:endParaRPr lang="en-US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43400" y="990600"/>
            <a:ext cx="4637604" cy="5105400"/>
          </a:xfrm>
        </p:spPr>
        <p:txBody>
          <a:bodyPr/>
          <a:lstStyle/>
          <a:p>
            <a:pPr indent="-228600">
              <a:spcBef>
                <a:spcPts val="0"/>
              </a:spcBef>
            </a:pPr>
            <a:r>
              <a:rPr lang="en-US" dirty="0" smtClean="0"/>
              <a:t>Mean velocity difference between phases (body forces, inlet conditions)</a:t>
            </a:r>
          </a:p>
          <a:p>
            <a:pPr indent="-228600">
              <a:lnSpc>
                <a:spcPct val="200000"/>
              </a:lnSpc>
              <a:spcBef>
                <a:spcPts val="0"/>
              </a:spcBef>
            </a:pPr>
            <a:r>
              <a:rPr lang="en-US" dirty="0" smtClean="0"/>
              <a:t>Mass loading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143723" y="914400"/>
            <a:ext cx="4275877" cy="4638497"/>
          </a:xfrm>
          <a:prstGeom prst="roundRect">
            <a:avLst>
              <a:gd name="adj" fmla="val 6701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8" name="Picture 7" descr="Re1_temp_evo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0898"/>
            <a:ext cx="3862645" cy="4419599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48631"/>
            <a:ext cx="342900" cy="381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>
            <a:off x="333619" y="1201031"/>
            <a:ext cx="1184" cy="3048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5257800" y="6002179"/>
            <a:ext cx="3924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000" b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J. Capecelatro, O . Desjardins, R.O. Fox (2014), </a:t>
            </a:r>
            <a:r>
              <a:rPr lang="en-US" sz="1000" b="1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J. Fluid Mech.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519992"/>
            <a:ext cx="1524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2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533400" y="7620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0" i="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Cluster-induced turbulence</a:t>
            </a:r>
            <a:r>
              <a:rPr lang="en-US" i="1" baseline="30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</a:t>
            </a:r>
            <a:endParaRPr lang="en-US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43723" y="914400"/>
            <a:ext cx="4275877" cy="4638497"/>
          </a:xfrm>
          <a:prstGeom prst="roundRect">
            <a:avLst>
              <a:gd name="adj" fmla="val 6701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8" name="Picture 7" descr="Re1_temp_evo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0898"/>
            <a:ext cx="3862645" cy="4419599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48631"/>
            <a:ext cx="342900" cy="381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>
            <a:off x="333619" y="1201031"/>
            <a:ext cx="1184" cy="3048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5257800" y="6002179"/>
            <a:ext cx="3924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000" b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J. Capecelatro, O . Desjardins, R.O. Fox (2014), </a:t>
            </a:r>
            <a:r>
              <a:rPr lang="en-US" sz="1000" b="1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J. Fluid Mech.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519992"/>
            <a:ext cx="1524000" cy="711200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4343400" y="990600"/>
            <a:ext cx="4637604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 sz="14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 sz="110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50" b="0" i="0">
                <a:solidFill>
                  <a:schemeClr val="bg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indent="-228600">
              <a:spcBef>
                <a:spcPts val="0"/>
              </a:spcBef>
            </a:pPr>
            <a:r>
              <a:rPr lang="en-US" smtClean="0"/>
              <a:t>Mean velocity difference between phases (body forces, inlet conditions)</a:t>
            </a:r>
          </a:p>
          <a:p>
            <a:pPr indent="-228600">
              <a:lnSpc>
                <a:spcPct val="200000"/>
              </a:lnSpc>
              <a:spcBef>
                <a:spcPts val="0"/>
              </a:spcBef>
            </a:pPr>
            <a:r>
              <a:rPr lang="en-US" smtClean="0"/>
              <a:t>Mass loading</a:t>
            </a:r>
          </a:p>
          <a:p>
            <a:pPr indent="-228600">
              <a:lnSpc>
                <a:spcPct val="200000"/>
              </a:lnSpc>
              <a:spcBef>
                <a:spcPts val="0"/>
              </a:spcBef>
            </a:pPr>
            <a:r>
              <a:rPr lang="en-US" smtClean="0"/>
              <a:t>Particle collisions become important</a:t>
            </a:r>
            <a:endParaRPr lang="en-US" dirty="0"/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2093496"/>
            <a:ext cx="11938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08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533400" y="7620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0" i="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Cluster-induced turbulence</a:t>
            </a:r>
            <a:r>
              <a:rPr lang="en-US" i="1" baseline="30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</a:t>
            </a:r>
            <a:endParaRPr lang="en-US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43723" y="914400"/>
            <a:ext cx="4275877" cy="4638497"/>
          </a:xfrm>
          <a:prstGeom prst="roundRect">
            <a:avLst>
              <a:gd name="adj" fmla="val 6701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8" name="Picture 7" descr="Re1_temp_evo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0898"/>
            <a:ext cx="3862645" cy="4419599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48631"/>
            <a:ext cx="342900" cy="381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>
            <a:off x="333619" y="1201031"/>
            <a:ext cx="1184" cy="3048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5257800" y="6002179"/>
            <a:ext cx="3924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000" b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J. Capecelatro, O . Desjardins, R.O. Fox (2014), </a:t>
            </a:r>
            <a:r>
              <a:rPr lang="en-US" sz="1000" b="1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J. Fluid Mech.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4343400" y="990600"/>
            <a:ext cx="4637604" cy="4876800"/>
          </a:xfrm>
        </p:spPr>
        <p:txBody>
          <a:bodyPr/>
          <a:lstStyle/>
          <a:p>
            <a:pPr indent="-228600">
              <a:spcBef>
                <a:spcPts val="0"/>
              </a:spcBef>
            </a:pPr>
            <a:r>
              <a:rPr lang="en-US" dirty="0" smtClean="0"/>
              <a:t>Mean velocity difference between phases (body forces, inlet conditions)</a:t>
            </a:r>
          </a:p>
          <a:p>
            <a:pPr indent="-228600">
              <a:lnSpc>
                <a:spcPct val="200000"/>
              </a:lnSpc>
              <a:spcBef>
                <a:spcPts val="0"/>
              </a:spcBef>
            </a:pPr>
            <a:r>
              <a:rPr lang="en-US" dirty="0" smtClean="0"/>
              <a:t>Mass loading</a:t>
            </a:r>
          </a:p>
          <a:p>
            <a:pPr indent="-228600"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Particle collisions become </a:t>
            </a:r>
            <a:r>
              <a:rPr lang="en-US" dirty="0" smtClean="0"/>
              <a:t>important</a:t>
            </a:r>
          </a:p>
          <a:p>
            <a:pPr indent="-228600"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Spontaneous cluster formation</a:t>
            </a:r>
          </a:p>
          <a:p>
            <a:pPr lvl="1" indent="-2286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Characteristic timescale</a:t>
            </a:r>
          </a:p>
          <a:p>
            <a:pPr lvl="1" indent="-2286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Terminal velocity</a:t>
            </a:r>
          </a:p>
          <a:p>
            <a:pPr lvl="1" indent="-2286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Particle Reynolds number</a:t>
            </a:r>
          </a:p>
          <a:p>
            <a:pPr lvl="1" indent="-2286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Cluster size</a:t>
            </a:r>
          </a:p>
          <a:p>
            <a:pPr lvl="1" indent="-2286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Fluid Reynolds </a:t>
            </a:r>
            <a:r>
              <a:rPr lang="en-US" dirty="0" smtClean="0"/>
              <a:t>number</a:t>
            </a:r>
            <a:endParaRPr lang="en-US" dirty="0"/>
          </a:p>
        </p:txBody>
      </p: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875" y="3474908"/>
            <a:ext cx="1244600" cy="7493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27" y="4116746"/>
            <a:ext cx="1193800" cy="7493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701" y="3857864"/>
            <a:ext cx="1701800" cy="5461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40" y="3272360"/>
            <a:ext cx="1181100" cy="4826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501" y="2758499"/>
            <a:ext cx="1600200" cy="8128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519992"/>
            <a:ext cx="1524000" cy="711200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2093496"/>
            <a:ext cx="11938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4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28574</TotalTime>
  <Words>1139</Words>
  <Application>Microsoft Macintosh PowerPoint</Application>
  <PresentationFormat>On-screen Show (4:3)</PresentationFormat>
  <Paragraphs>236</Paragraphs>
  <Slides>27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Blank Presentation</vt:lpstr>
      <vt:lpstr>An adaptive filter strategy for extracting multiphase flow statistics from Euler-Lagrange simulations  NETL 2014 Workshop on Multiphase Flow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WPG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Martha Fitzgerald</dc:creator>
  <cp:lastModifiedBy>Olivier Desjardins</cp:lastModifiedBy>
  <cp:revision>1296</cp:revision>
  <dcterms:created xsi:type="dcterms:W3CDTF">2004-11-04T17:47:41Z</dcterms:created>
  <dcterms:modified xsi:type="dcterms:W3CDTF">2014-08-05T13:35:23Z</dcterms:modified>
</cp:coreProperties>
</file>