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0" r:id="rId2"/>
    <p:sldId id="271" r:id="rId3"/>
    <p:sldId id="256" r:id="rId4"/>
    <p:sldId id="269" r:id="rId5"/>
    <p:sldId id="258" r:id="rId6"/>
    <p:sldId id="261" r:id="rId7"/>
    <p:sldId id="273" r:id="rId8"/>
    <p:sldId id="259" r:id="rId9"/>
    <p:sldId id="260" r:id="rId10"/>
    <p:sldId id="274" r:id="rId11"/>
    <p:sldId id="262" r:id="rId12"/>
    <p:sldId id="275" r:id="rId13"/>
    <p:sldId id="281" r:id="rId14"/>
    <p:sldId id="276" r:id="rId15"/>
    <p:sldId id="277" r:id="rId16"/>
    <p:sldId id="278" r:id="rId17"/>
    <p:sldId id="279" r:id="rId18"/>
    <p:sldId id="280" r:id="rId19"/>
    <p:sldId id="282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11CF4-4829-4F98-A5DD-9BFC89372222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FB36A-63AB-401A-ABC7-8AD3BA1C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Monotone Upstream-Centered Schemes for Conservation Laws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B36A-63AB-401A-ABC7-8AD3BA1CA3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6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B36A-63AB-401A-ABC7-8AD3BA1CA3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9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0C150-4257-43B5-B150-4011D42DB0EA}" type="datetime1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420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0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1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98E9-9187-4D92-8633-E35AED32ECF1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Multiphase Flow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951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Multiphase Flow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46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6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5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4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2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0899-4C81-45DF-8161-949D7B01743E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50899-4C81-45DF-8161-949D7B01743E}" type="datetimeFigureOut">
              <a:rPr lang="en-US" smtClean="0"/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Multi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73E2-4F0B-4386-A43B-19D34CE9A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4.png"/><Relationship Id="rId9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Relationship Id="rId1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364" y="105796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New Drag Law for the Accurate Prediction of the Pressure Drop in a Bubbling Fluidized Bed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502180" y="3445568"/>
            <a:ext cx="5367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O. O. </a:t>
            </a:r>
            <a:r>
              <a:rPr lang="en-US" kern="50" dirty="0" err="1" smtClean="0">
                <a:latin typeface="Times New Roman" panose="02020603050405020304" pitchFamily="18" charset="0"/>
                <a:ea typeface="WenQuanYi Micro Hei"/>
                <a:cs typeface="Lohit Hindi"/>
              </a:rPr>
              <a:t>Ayeni</a:t>
            </a:r>
            <a:r>
              <a:rPr lang="en-US" i="1" kern="50" baseline="30000" dirty="0" err="1" smtClean="0">
                <a:latin typeface="Times New Roman" panose="02020603050405020304" pitchFamily="18" charset="0"/>
                <a:ea typeface="WenQuanYi Micro Hei"/>
                <a:cs typeface="Lohit Hindi"/>
              </a:rPr>
              <a:t>a</a:t>
            </a:r>
            <a:r>
              <a:rPr lang="en-US" kern="50" dirty="0" smtClean="0">
                <a:latin typeface="Times New Roman" panose="02020603050405020304" pitchFamily="18" charset="0"/>
                <a:ea typeface="WenQuanYi Micro Hei"/>
                <a:cs typeface="Lohit Hindi"/>
              </a:rPr>
              <a:t>, </a:t>
            </a:r>
            <a:r>
              <a:rPr lang="en-US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C.L. </a:t>
            </a:r>
            <a:r>
              <a:rPr lang="en-US" kern="50" dirty="0" err="1" smtClean="0">
                <a:latin typeface="Times New Roman" panose="02020603050405020304" pitchFamily="18" charset="0"/>
                <a:ea typeface="WenQuanYi Micro Hei"/>
                <a:cs typeface="Lohit Hindi"/>
              </a:rPr>
              <a:t>Wu</a:t>
            </a:r>
            <a:r>
              <a:rPr lang="en-US" i="1" kern="50" baseline="30000" dirty="0" err="1" smtClean="0">
                <a:latin typeface="Times New Roman" panose="02020603050405020304" pitchFamily="18" charset="0"/>
                <a:ea typeface="WenQuanYi Micro Hei"/>
                <a:cs typeface="Lohit Hindi"/>
              </a:rPr>
              <a:t>a,b</a:t>
            </a:r>
            <a:r>
              <a:rPr lang="en-US" kern="50" dirty="0" smtClean="0">
                <a:latin typeface="Times New Roman" panose="02020603050405020304" pitchFamily="18" charset="0"/>
                <a:ea typeface="WenQuanYi Micro Hei"/>
                <a:cs typeface="Lohit Hindi"/>
              </a:rPr>
              <a:t>, </a:t>
            </a:r>
            <a:r>
              <a:rPr lang="en-US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J. B. </a:t>
            </a:r>
            <a:r>
              <a:rPr lang="en-US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Joshi</a:t>
            </a:r>
            <a:r>
              <a:rPr lang="en-US" i="1" kern="50" baseline="30000" dirty="0" err="1">
                <a:latin typeface="Times New Roman" panose="02020603050405020304" pitchFamily="18" charset="0"/>
                <a:ea typeface="WenQuanYi Micro Hei"/>
                <a:cs typeface="Lohit Hindi"/>
              </a:rPr>
              <a:t>c</a:t>
            </a:r>
            <a:r>
              <a:rPr lang="en-US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, K. </a:t>
            </a:r>
            <a:r>
              <a:rPr lang="en-US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Nandakumar</a:t>
            </a:r>
            <a:r>
              <a:rPr lang="en-US" i="1" kern="50" baseline="30000" dirty="0" err="1">
                <a:latin typeface="Times New Roman" panose="02020603050405020304" pitchFamily="18" charset="0"/>
                <a:ea typeface="WenQuanYi Micro Hei"/>
                <a:cs typeface="Lohit Hindi"/>
              </a:rPr>
              <a:t>a</a:t>
            </a:r>
            <a:r>
              <a:rPr lang="en-US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*</a:t>
            </a:r>
            <a:endParaRPr lang="en-US" kern="50" dirty="0">
              <a:effectLst/>
              <a:latin typeface="Liberation Serif"/>
              <a:ea typeface="WenQuanYi Micro Hei"/>
              <a:cs typeface="Lohit Hind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151" y="4501635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100" i="1" kern="50" baseline="30000" dirty="0" err="1">
                <a:latin typeface="Times New Roman" panose="02020603050405020304" pitchFamily="18" charset="0"/>
                <a:ea typeface="WenQuanYi Micro Hei"/>
                <a:cs typeface="Lohit Hindi"/>
              </a:rPr>
              <a:t>a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Cain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 Department of Chemical Engineering, Louisiana State University, Baton Rouge 70803, U.S.A.</a:t>
            </a:r>
            <a:endParaRPr lang="en-US" kern="50" dirty="0">
              <a:latin typeface="Liberation Serif"/>
              <a:ea typeface="WenQuanYi Micro Hei"/>
              <a:cs typeface="Lohit Hindi"/>
            </a:endParaRPr>
          </a:p>
          <a:p>
            <a:pPr algn="ctr">
              <a:lnSpc>
                <a:spcPct val="200000"/>
              </a:lnSpc>
            </a:pPr>
            <a:r>
              <a:rPr lang="en-US" sz="1100" i="1" kern="50" baseline="30000" dirty="0" err="1">
                <a:latin typeface="Times New Roman" panose="02020603050405020304" pitchFamily="18" charset="0"/>
                <a:ea typeface="WenQuanYi Micro Hei"/>
                <a:cs typeface="Lohit Hindi"/>
              </a:rPr>
              <a:t>b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ANSYS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 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Inc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, 15915 Katy 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Fwy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, Houston 77094, U.S.A. </a:t>
            </a:r>
            <a:endParaRPr lang="en-US" kern="50" dirty="0">
              <a:latin typeface="Liberation Serif"/>
              <a:ea typeface="WenQuanYi Micro Hei"/>
              <a:cs typeface="Lohit Hindi"/>
            </a:endParaRPr>
          </a:p>
          <a:p>
            <a:pPr algn="ctr">
              <a:lnSpc>
                <a:spcPct val="200000"/>
              </a:lnSpc>
            </a:pPr>
            <a:r>
              <a:rPr lang="en-US" sz="1100" i="1" kern="50" baseline="30000" dirty="0" err="1">
                <a:latin typeface="Times New Roman" panose="02020603050405020304" pitchFamily="18" charset="0"/>
                <a:ea typeface="WenQuanYi Micro Hei"/>
                <a:cs typeface="Lohit Hindi"/>
              </a:rPr>
              <a:t>c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Homi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 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Bhabha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 National Institute, Training School Complex, </a:t>
            </a:r>
            <a:r>
              <a:rPr lang="en-US" sz="1100" i="1" kern="50" dirty="0" err="1">
                <a:latin typeface="Times New Roman" panose="02020603050405020304" pitchFamily="18" charset="0"/>
                <a:ea typeface="WenQuanYi Micro Hei"/>
                <a:cs typeface="Lohit Hindi"/>
              </a:rPr>
              <a:t>Anushaktinagar</a:t>
            </a:r>
            <a:r>
              <a:rPr lang="en-US" sz="1100" i="1" kern="50" dirty="0">
                <a:latin typeface="Times New Roman" panose="02020603050405020304" pitchFamily="18" charset="0"/>
                <a:ea typeface="WenQuanYi Micro Hei"/>
                <a:cs typeface="Lohit Hindi"/>
              </a:rPr>
              <a:t>, Mumbai – 400 094</a:t>
            </a:r>
            <a:endParaRPr lang="en-US" kern="50" dirty="0">
              <a:effectLst/>
              <a:latin typeface="Liberation Serif"/>
              <a:ea typeface="WenQuanYi Micro Hei"/>
              <a:cs typeface="Lohit Hind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4E7FF-7AF8-4504-92ED-626C92E50148}" type="datetime1">
              <a:rPr lang="en-US" smtClean="0"/>
              <a:t>8/5/2014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Non-Uniform flow patterns due to:</a:t>
            </a:r>
          </a:p>
          <a:p>
            <a:pPr lvl="1"/>
            <a:r>
              <a:rPr lang="en-US" dirty="0" smtClean="0"/>
              <a:t>Non-linear drag</a:t>
            </a:r>
          </a:p>
          <a:p>
            <a:pPr lvl="1"/>
            <a:r>
              <a:rPr lang="en-US" dirty="0" smtClean="0"/>
              <a:t>Non-ideal particle collisions</a:t>
            </a:r>
          </a:p>
          <a:p>
            <a:r>
              <a:rPr lang="en-US" dirty="0" smtClean="0"/>
              <a:t>Intense Bubbling and Slugging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76AE-CA8F-432D-962A-5882EF485F05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Time-Averaged Vertical Velocity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85323" y="5773125"/>
            <a:ext cx="45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Samples taken at 0.076m from the distributor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2" y="1691142"/>
            <a:ext cx="3988654" cy="331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14" y="1691597"/>
            <a:ext cx="3988106" cy="3310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32" y="1690688"/>
            <a:ext cx="3988106" cy="3310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16786" y="5098628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786" y="5098628"/>
                <a:ext cx="597856" cy="299249"/>
              </a:xfrm>
              <a:prstGeom prst="rect">
                <a:avLst/>
              </a:prstGeom>
              <a:blipFill rotWithShape="0">
                <a:blip r:embed="rId5"/>
                <a:stretch>
                  <a:fillRect l="-8081" r="-606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8492" y="5098628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492" y="5098628"/>
                <a:ext cx="597856" cy="299249"/>
              </a:xfrm>
              <a:prstGeom prst="rect">
                <a:avLst/>
              </a:prstGeom>
              <a:blipFill rotWithShape="0">
                <a:blip r:embed="rId6"/>
                <a:stretch>
                  <a:fillRect l="-9184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621270" y="5098627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270" y="5098627"/>
                <a:ext cx="597856" cy="299249"/>
              </a:xfrm>
              <a:prstGeom prst="rect">
                <a:avLst/>
              </a:prstGeom>
              <a:blipFill rotWithShape="0">
                <a:blip r:embed="rId7"/>
                <a:stretch>
                  <a:fillRect l="-8163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2DC-1B96-4158-A457-4D7284A8C6A1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RMS Vertical Velocity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85323" y="5773125"/>
            <a:ext cx="45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Samples taken at 0.076m from the distributor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16786" y="5098628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786" y="5098628"/>
                <a:ext cx="597856" cy="299249"/>
              </a:xfrm>
              <a:prstGeom prst="rect">
                <a:avLst/>
              </a:prstGeom>
              <a:blipFill rotWithShape="0">
                <a:blip r:embed="rId2"/>
                <a:stretch>
                  <a:fillRect l="-8081" r="-606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8492" y="5098628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492" y="5098628"/>
                <a:ext cx="597856" cy="299249"/>
              </a:xfrm>
              <a:prstGeom prst="rect">
                <a:avLst/>
              </a:prstGeom>
              <a:blipFill rotWithShape="0">
                <a:blip r:embed="rId3"/>
                <a:stretch>
                  <a:fillRect l="-9184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621270" y="5098627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270" y="5098627"/>
                <a:ext cx="597856" cy="299249"/>
              </a:xfrm>
              <a:prstGeom prst="rect">
                <a:avLst/>
              </a:prstGeom>
              <a:blipFill rotWithShape="0">
                <a:blip r:embed="rId4"/>
                <a:stretch>
                  <a:fillRect l="-8163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6" y="1600876"/>
            <a:ext cx="3988106" cy="331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46" y="1600875"/>
            <a:ext cx="3988106" cy="3310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95" y="1600875"/>
            <a:ext cx="3988106" cy="3310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7EFF-FA74-47DB-BD6F-1A44FAF2A00B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Drop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7" y="1487861"/>
            <a:ext cx="5486876" cy="4554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9676" y="5987018"/>
            <a:ext cx="749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TIME-AVERAGED PRESSURE DROP ACROSS BED (Taps at 0.0413m and 0.3461)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3B53-C1A9-486E-A28D-46C9B7C18402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Drag Law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Pandit and Joshi (1998) Present the derivation for drag experienced by a particle in fixed and expanded beds under uniform fluidization</a:t>
                </a:r>
              </a:p>
              <a:p>
                <a:pPr lvl="1"/>
                <a:r>
                  <a:rPr lang="en-US" dirty="0" smtClean="0"/>
                  <a:t>Energy balances employed,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- Energy input rate,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- Potential energy at top of bed,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 smtClean="0"/>
                  <a:t> - Net dissipation in bulk of bed</a:t>
                </a:r>
              </a:p>
              <a:p>
                <a:pPr lvl="1"/>
                <a:r>
                  <a:rPr lang="en-US" dirty="0" smtClean="0"/>
                  <a:t>Use force balance to find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, the net dissipation per unit mass of fluid</a:t>
                </a:r>
              </a:p>
              <a:p>
                <a:pPr lvl="1"/>
                <a:r>
                  <a:rPr lang="en-US" dirty="0" smtClean="0"/>
                  <a:t>Turbulence intensity,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Account for additional energy head to generate bubbles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2A06-B737-4555-9592-F4A60DD5B39D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01757" y="6311900"/>
            <a:ext cx="8734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Pandit, A. and J. Joshi (1998). "Pressure drop in fixed, expanded and fluidized beds, packed columns and static mixers-A unified approach." </a:t>
            </a:r>
            <a:r>
              <a:rPr lang="en-US" sz="1000" u="sng" dirty="0"/>
              <a:t>Reviews in Chemical </a:t>
            </a:r>
            <a:r>
              <a:rPr lang="en-US" sz="1000" dirty="0" smtClean="0"/>
              <a:t>	</a:t>
            </a:r>
            <a:r>
              <a:rPr lang="en-US" sz="1000" u="sng" dirty="0" smtClean="0"/>
              <a:t>Engineering</a:t>
            </a:r>
            <a:r>
              <a:rPr lang="en-US" sz="1000" dirty="0" smtClean="0"/>
              <a:t> </a:t>
            </a:r>
            <a:r>
              <a:rPr lang="en-US" sz="1000" b="1" dirty="0"/>
              <a:t>14</a:t>
            </a:r>
            <a:r>
              <a:rPr lang="en-US" sz="1000" dirty="0"/>
              <a:t>(4-5): 321-371.</a:t>
            </a:r>
          </a:p>
        </p:txBody>
      </p:sp>
    </p:spTree>
    <p:extLst>
      <p:ext uri="{BB962C8B-B14F-4D97-AF65-F5344CB8AC3E}">
        <p14:creationId xmlns:p14="http://schemas.microsoft.com/office/powerpoint/2010/main" val="7100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Drag Law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055784" y="1601153"/>
                <a:ext cx="5872766" cy="11164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=0.11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40.9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784" y="1601153"/>
                <a:ext cx="5872766" cy="111645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38200" y="3119478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Where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3545318"/>
                <a:ext cx="409240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𝑏𝑒𝑑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45318"/>
                <a:ext cx="4092402" cy="8298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020244" y="3319533"/>
                <a:ext cx="4559121" cy="860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As </a:t>
                </a: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𝑚𝑓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𝑏𝑒𝑑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𝑚𝑓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US" sz="2400" dirty="0" smtClean="0"/>
                  <a:t> (fixed bed) </a:t>
                </a:r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44" y="3319533"/>
                <a:ext cx="4559121" cy="860620"/>
              </a:xfrm>
              <a:prstGeom prst="rect">
                <a:avLst/>
              </a:prstGeom>
              <a:blipFill rotWithShape="0">
                <a:blip r:embed="rId4"/>
                <a:stretch>
                  <a:fillRect l="-2139" t="-4965" b="-15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755389" y="4403106"/>
                <a:ext cx="285481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1.93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389" y="4403106"/>
                <a:ext cx="2854817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136154" y="5118502"/>
                <a:ext cx="4906023" cy="542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𝐸𝑟𝑔𝑢𝑛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𝑡𝑢𝑟𝑏𝑢𝑙𝑒𝑛𝑡</m:t>
                        </m:r>
                      </m:sub>
                    </m:sSub>
                  </m:oMath>
                </a14:m>
                <a:r>
                  <a:rPr lang="en-US" sz="3200" dirty="0" smtClean="0"/>
                  <a:t>=1.75</a:t>
                </a:r>
                <a:endParaRPr lang="en-US" sz="32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154" y="5118502"/>
                <a:ext cx="4906023" cy="542393"/>
              </a:xfrm>
              <a:prstGeom prst="rect">
                <a:avLst/>
              </a:prstGeom>
              <a:blipFill rotWithShape="0">
                <a:blip r:embed="rId6"/>
                <a:stretch>
                  <a:fillRect t="-20225" r="-4104" b="-38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003590" y="4466342"/>
                <a:ext cx="4353059" cy="1798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volume fraction of gas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volume fraction of solids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𝑚𝑓</m:t>
                        </m:r>
                      </m:sub>
                    </m:sSub>
                  </m:oMath>
                </a14:m>
                <a:r>
                  <a:rPr lang="en-US" dirty="0" smtClean="0"/>
                  <a:t> is Minimum fluidization velocity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 smtClean="0"/>
                  <a:t> is Superficial gas velocity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𝑚𝑓</m:t>
                        </m:r>
                      </m:sub>
                    </m:sSub>
                  </m:oMath>
                </a14:m>
                <a:r>
                  <a:rPr lang="en-US" dirty="0" smtClean="0"/>
                  <a:t> Bed height at incipient fluidization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𝑏𝑒𝑑</m:t>
                        </m:r>
                      </m:sub>
                    </m:sSub>
                  </m:oMath>
                </a14:m>
                <a:r>
                  <a:rPr lang="en-US" dirty="0" smtClean="0"/>
                  <a:t> is Dynamic Bed Height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90" y="4466342"/>
                <a:ext cx="4353059" cy="1798826"/>
              </a:xfrm>
              <a:prstGeom prst="rect">
                <a:avLst/>
              </a:prstGeom>
              <a:blipFill rotWithShape="0">
                <a:blip r:embed="rId7"/>
                <a:stretch>
                  <a:fillRect l="-1120" t="-2034" b="-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7A76-17BB-4BBD-9EB7-B90C467D2282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Bed is turbulent providing justification for using the turbulent drag term alone</a:t>
                </a:r>
              </a:p>
              <a:p>
                <a:r>
                  <a:rPr lang="en-US" dirty="0" smtClean="0"/>
                  <a:t>Bed is not fixed, hence use of Ergun equation in its original form suspect</a:t>
                </a:r>
              </a:p>
              <a:p>
                <a:r>
                  <a:rPr lang="en-US" dirty="0" smtClean="0"/>
                  <a:t>Drag is modified in two ways</a:t>
                </a:r>
              </a:p>
              <a:p>
                <a:pPr lvl="1"/>
                <a:r>
                  <a:rPr lang="en-US" dirty="0" smtClean="0"/>
                  <a:t>By allowing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to become applicable to expanded beds</a:t>
                </a:r>
              </a:p>
              <a:p>
                <a:pPr lvl="1"/>
                <a:r>
                  <a:rPr lang="en-US" dirty="0" smtClean="0"/>
                  <a:t>Including additional energy dissipation into bubbles that appears as the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7FE-A9D5-41AD-84DA-0A74EBF5F833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Time-Averaged Vertical Velocity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85323" y="5773125"/>
            <a:ext cx="45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Taps at </a:t>
            </a:r>
            <a:r>
              <a:rPr lang="en-US" dirty="0" smtClean="0"/>
              <a:t>0.076m from the distributor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16786" y="5098628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786" y="5098628"/>
                <a:ext cx="597856" cy="299249"/>
              </a:xfrm>
              <a:prstGeom prst="rect">
                <a:avLst/>
              </a:prstGeom>
              <a:blipFill rotWithShape="0">
                <a:blip r:embed="rId2"/>
                <a:stretch>
                  <a:fillRect l="-8081" r="-606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8492" y="5098628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492" y="5098628"/>
                <a:ext cx="597856" cy="299249"/>
              </a:xfrm>
              <a:prstGeom prst="rect">
                <a:avLst/>
              </a:prstGeom>
              <a:blipFill rotWithShape="0">
                <a:blip r:embed="rId3"/>
                <a:stretch>
                  <a:fillRect l="-9184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621270" y="5098627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270" y="5098627"/>
                <a:ext cx="597856" cy="299249"/>
              </a:xfrm>
              <a:prstGeom prst="rect">
                <a:avLst/>
              </a:prstGeom>
              <a:blipFill rotWithShape="0">
                <a:blip r:embed="rId4"/>
                <a:stretch>
                  <a:fillRect l="-8163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4" y="1690688"/>
            <a:ext cx="3988106" cy="331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22" y="1690688"/>
            <a:ext cx="3988106" cy="3310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11" y="1690688"/>
            <a:ext cx="3988106" cy="33101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E999-4FEE-4BC0-A64D-999BDCA5E646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Drop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62" y="1151946"/>
            <a:ext cx="5486876" cy="45541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B8FE-47DE-4B76-8937-A063E9912029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20370" y="5706053"/>
            <a:ext cx="750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TIME-AVERAGED PRESSURE DROP ACROSS BED (Taps at 0.0413m and 0.3461)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8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Shown the inadequacy of conventional drag laws in bubbling fluidized beds</a:t>
            </a:r>
          </a:p>
          <a:p>
            <a:r>
              <a:rPr lang="en-US" dirty="0" smtClean="0"/>
              <a:t>Energy required in creating bubbles has been taken into account</a:t>
            </a:r>
          </a:p>
          <a:p>
            <a:r>
              <a:rPr lang="en-US" dirty="0" smtClean="0"/>
              <a:t>A new drag law based on energy and force balances proposed</a:t>
            </a:r>
          </a:p>
          <a:p>
            <a:r>
              <a:rPr lang="en-US" dirty="0" smtClean="0"/>
              <a:t>Necessary to make modifications for transition from laminar to turbulent for generality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09B1-8623-4C8F-8CE9-BA4BBC30AE6C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 smtClean="0"/>
              <a:t>validate an in-house computational code against </a:t>
            </a:r>
            <a:r>
              <a:rPr lang="en-US" dirty="0" smtClean="0"/>
              <a:t>the NETL-SSCP Experimental results</a:t>
            </a:r>
          </a:p>
          <a:p>
            <a:r>
              <a:rPr lang="en-US" dirty="0" smtClean="0"/>
              <a:t>To attempt to “improve the reliability of computational modeling of multiphase flows”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763130"/>
            <a:ext cx="106755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Outline</a:t>
            </a:r>
          </a:p>
          <a:p>
            <a:endParaRPr lang="en-US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Present Governing equations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Show disparity between our initial computational effort and the NETL-SSCP experiments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Present an alternative drag law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9AD-722A-41DF-BAA8-DA9058C75CC2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35" y="3629062"/>
            <a:ext cx="19812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08" y="2227139"/>
            <a:ext cx="2707245" cy="1068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4" y="3922265"/>
            <a:ext cx="4159876" cy="1575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9A77-9B70-4F2F-8DA9-CA190D03E49D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40158" y="336984"/>
            <a:ext cx="926371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Governing Equations (DEM-CFD)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3" y="1479984"/>
            <a:ext cx="10058400" cy="5186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3A493-AFCE-48F2-9E89-C5EEDA1C157D}" type="datetime1">
              <a:rPr lang="en-US" smtClean="0"/>
              <a:t>8/5/2014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Correlations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838200" y="2426939"/>
                <a:ext cx="4140044" cy="703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𝑊𝑌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26939"/>
                <a:ext cx="4140044" cy="7033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591436" y="3279625"/>
                <a:ext cx="3093667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(1+0.15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0.687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0.11, 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≥1000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436" y="3279625"/>
                <a:ext cx="3093667" cy="617861"/>
              </a:xfrm>
              <a:prstGeom prst="rect">
                <a:avLst/>
              </a:prstGeom>
              <a:blipFill rotWithShape="0">
                <a:blip r:embed="rId3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290275" y="1768224"/>
            <a:ext cx="211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Wen &amp; Yu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1759120"/>
            <a:ext cx="446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Gidaspow</a:t>
            </a:r>
            <a:r>
              <a:rPr lang="en-US" dirty="0" smtClean="0"/>
              <a:t> (Hybrid of Wen &amp; Yu and Ergun)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22269" y="2380565"/>
                <a:ext cx="3496919" cy="823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𝐸𝑟𝑔𝑢𝑛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≤0.8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𝑊𝑌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 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&gt;0.8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269" y="2380565"/>
                <a:ext cx="3496919" cy="82381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160952" y="3279625"/>
                <a:ext cx="3001334" cy="402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𝐸𝑟𝑔𝑢𝑛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𝑠𝑔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952" y="3279625"/>
                <a:ext cx="3001334" cy="402418"/>
              </a:xfrm>
              <a:prstGeom prst="rect">
                <a:avLst/>
              </a:prstGeom>
              <a:blipFill rotWithShape="0">
                <a:blip r:embed="rId5"/>
                <a:stretch>
                  <a:fillRect l="-3659" r="-162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571496" y="3757288"/>
                <a:ext cx="5168979" cy="738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150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 + 1.75 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496" y="3757288"/>
                <a:ext cx="5168979" cy="73815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59907" y="1690688"/>
            <a:ext cx="28099" cy="2949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225906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125909" y="4037819"/>
                <a:ext cx="1876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−4.7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909" y="4037819"/>
                <a:ext cx="1876539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64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848629" y="4730210"/>
                <a:ext cx="4801656" cy="122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volume fraction of gas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/>
                    </m:sSub>
                  </m:oMath>
                </a14:m>
                <a:r>
                  <a:rPr lang="en-US" dirty="0" smtClean="0"/>
                  <a:t> is a constitutive drag source </a:t>
                </a:r>
                <a:r>
                  <a:rPr lang="en-US" dirty="0" smtClean="0"/>
                  <a:t>term</a:t>
                </a:r>
                <a:endParaRPr lang="en-US" dirty="0" smtClean="0"/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smtClean="0"/>
                  <a:t>is drag coefficient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Particle </a:t>
                </a:r>
                <a:r>
                  <a:rPr lang="en-US" dirty="0" smtClean="0"/>
                  <a:t>diameter</a:t>
                </a:r>
                <a:endParaRPr lang="en-US" dirty="0" smtClean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629" y="4730210"/>
                <a:ext cx="4801656" cy="1221745"/>
              </a:xfrm>
              <a:prstGeom prst="rect">
                <a:avLst/>
              </a:prstGeom>
              <a:blipFill rotWithShape="0">
                <a:blip r:embed="rId8"/>
                <a:stretch>
                  <a:fillRect l="-888" t="-3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-15027" y="4652383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1A70-E1B1-414F-A82A-1702B41FB161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0462" y="274638"/>
            <a:ext cx="8958721" cy="1143000"/>
          </a:xfrm>
        </p:spPr>
        <p:txBody>
          <a:bodyPr/>
          <a:lstStyle/>
          <a:p>
            <a:r>
              <a:rPr lang="en-US" dirty="0" smtClean="0"/>
              <a:t>Soft Sphere Model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0"/>
          <a:stretch/>
        </p:blipFill>
        <p:spPr>
          <a:xfrm>
            <a:off x="1003421" y="1111453"/>
            <a:ext cx="9682776" cy="3819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2738" y="5409128"/>
            <a:ext cx="1880316" cy="66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576129" y="4811328"/>
                <a:ext cx="2537360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200" dirty="0" smtClean="0"/>
                  <a:t> – spring constant</a:t>
                </a:r>
              </a:p>
              <a:p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200" dirty="0" smtClean="0"/>
                  <a:t> </a:t>
                </a:r>
                <a:r>
                  <a:rPr lang="en-US" sz="1200" dirty="0" smtClean="0"/>
                  <a:t>– </a:t>
                </a:r>
                <a:r>
                  <a:rPr lang="en-US" sz="1200" dirty="0" smtClean="0"/>
                  <a:t>Friction factor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sz="1200" dirty="0" smtClean="0"/>
                  <a:t> – </a:t>
                </a:r>
                <a:r>
                  <a:rPr lang="en-US" sz="1200" dirty="0"/>
                  <a:t>D</a:t>
                </a:r>
                <a:r>
                  <a:rPr lang="en-US" sz="1200" dirty="0" smtClean="0"/>
                  <a:t>amping constant</a:t>
                </a:r>
                <a:endParaRPr lang="en-US" sz="1200" dirty="0" smtClean="0"/>
              </a:p>
              <a:p>
                <a:r>
                  <a:rPr lang="en-US" sz="1200" i="1" dirty="0" smtClean="0"/>
                  <a:t>E – </a:t>
                </a:r>
                <a:r>
                  <a:rPr lang="en-US" sz="1200" dirty="0" smtClean="0"/>
                  <a:t>Young’s modulus</a:t>
                </a:r>
              </a:p>
              <a:p>
                <a14:m>
                  <m:oMath xmlns:m="http://schemas.openxmlformats.org/officeDocument/2006/math">
                    <m:r>
                      <a:rPr lang="el-GR" sz="1200" i="1" smtClean="0"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r>
                  <a:rPr lang="en-US" sz="1200" i="1" dirty="0" smtClean="0"/>
                  <a:t> – </a:t>
                </a:r>
                <a:r>
                  <a:rPr lang="en-US" sz="1200" dirty="0" smtClean="0"/>
                  <a:t>Poisson ratio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129" y="4811328"/>
                <a:ext cx="2537360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3846" t="-5263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C92B-E277-484C-96D7-60DAAAB8EF87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25212" y="6356350"/>
            <a:ext cx="79569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Mindlin, R. D. and H. </a:t>
            </a:r>
            <a:r>
              <a:rPr lang="en-US" sz="1000" dirty="0" err="1"/>
              <a:t>Deresiewicz</a:t>
            </a:r>
            <a:r>
              <a:rPr lang="en-US" sz="1000" dirty="0"/>
              <a:t> (1953). "Elastic spheres in contact under varying oblique forces." </a:t>
            </a:r>
            <a:r>
              <a:rPr lang="en-US" sz="1000" u="sng" dirty="0"/>
              <a:t>Transactions of the ASME-Series E</a:t>
            </a:r>
            <a:r>
              <a:rPr lang="en-US" sz="1000" dirty="0"/>
              <a:t> </a:t>
            </a:r>
            <a:r>
              <a:rPr lang="en-US" sz="1000" b="1" dirty="0"/>
              <a:t>20</a:t>
            </a:r>
            <a:r>
              <a:rPr lang="en-US" sz="1000" dirty="0"/>
              <a:t>: 327-344.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5969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Properties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0509962"/>
                  </p:ext>
                </p:extLst>
              </p:nvPr>
            </p:nvGraphicFramePr>
            <p:xfrm>
              <a:off x="3581400" y="1308550"/>
              <a:ext cx="5134710" cy="49023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55745"/>
                    <a:gridCol w="2278965"/>
                  </a:tblGrid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u="sng" dirty="0" smtClean="0">
                              <a:solidFill>
                                <a:schemeClr val="tx1"/>
                              </a:solidFill>
                            </a:rPr>
                            <a:t>Particle Properties(Nylon Beads)</a:t>
                          </a:r>
                          <a:endParaRPr lang="en-US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3256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1131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Normal</a:t>
                          </a:r>
                          <a:r>
                            <a:rPr lang="en-US" b="0" baseline="0" dirty="0" smtClean="0">
                              <a:solidFill>
                                <a:schemeClr val="tx1"/>
                              </a:solidFill>
                            </a:rPr>
                            <a:t> Restitution </a:t>
                          </a:r>
                          <a:r>
                            <a:rPr lang="en-US" b="0" baseline="0" dirty="0" err="1" smtClean="0">
                              <a:solidFill>
                                <a:schemeClr val="tx1"/>
                              </a:solidFill>
                            </a:rPr>
                            <a:t>coeff</a:t>
                          </a:r>
                          <a:r>
                            <a:rPr lang="en-US" b="0" baseline="0" dirty="0" smtClean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  <a:endParaRPr lang="en-US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Friction Coefficient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95,356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1.09m/s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𝑡𝑒𝑟𝑚𝑖𝑛𝑎𝑙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11m/s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b="1" u="sng" dirty="0" smtClean="0">
                              <a:solidFill>
                                <a:schemeClr val="tx1"/>
                              </a:solidFill>
                            </a:rPr>
                            <a:t>Fluid Properties(Air)</a:t>
                          </a:r>
                          <a:endParaRPr lang="en-US" b="1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1.03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1.8E-05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P-V</a:t>
                          </a:r>
                          <a:r>
                            <a:rPr lang="en-US" baseline="0" dirty="0" smtClean="0">
                              <a:solidFill>
                                <a:schemeClr val="tx1"/>
                              </a:solidFill>
                            </a:rPr>
                            <a:t> coupling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SIMPLE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1948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0509962"/>
                  </p:ext>
                </p:extLst>
              </p:nvPr>
            </p:nvGraphicFramePr>
            <p:xfrm>
              <a:off x="3581400" y="1308550"/>
              <a:ext cx="5134710" cy="49023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55745"/>
                    <a:gridCol w="2278965"/>
                  </a:tblGrid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u="sng" dirty="0" smtClean="0">
                              <a:solidFill>
                                <a:schemeClr val="tx1"/>
                              </a:solidFill>
                            </a:rPr>
                            <a:t>Particle Properties(Nylon Beads)</a:t>
                          </a:r>
                          <a:endParaRPr lang="en-US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104762" r="-80171" b="-1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25668" t="-104762" r="-535" b="-1100000"/>
                          </a:stretch>
                        </a:blipFill>
                      </a:tcPr>
                    </a:tc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201563" r="-80171" b="-982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25668" t="-201563" r="-535" b="-9828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Normal</a:t>
                          </a:r>
                          <a:r>
                            <a:rPr lang="en-US" b="0" baseline="0" dirty="0" smtClean="0">
                              <a:solidFill>
                                <a:schemeClr val="tx1"/>
                              </a:solidFill>
                            </a:rPr>
                            <a:t> Restitution </a:t>
                          </a:r>
                          <a:r>
                            <a:rPr lang="en-US" b="0" baseline="0" dirty="0" err="1" smtClean="0">
                              <a:solidFill>
                                <a:schemeClr val="tx1"/>
                              </a:solidFill>
                            </a:rPr>
                            <a:t>coeff</a:t>
                          </a:r>
                          <a:r>
                            <a:rPr lang="en-US" b="0" baseline="0" dirty="0" smtClean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  <a:endParaRPr lang="en-US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Friction Coefficient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500000" r="-80171" b="-7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95,356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590625" r="-80171" b="-59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1.09m/s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724590" r="-80171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11m/s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b="1" u="sng" dirty="0" smtClean="0">
                              <a:solidFill>
                                <a:schemeClr val="tx1"/>
                              </a:solidFill>
                            </a:rPr>
                            <a:t>Fluid Properties(Air)</a:t>
                          </a:r>
                          <a:endParaRPr lang="en-US" b="1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924590" r="-80171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25668" t="-924590" r="-535" b="-3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1024590" r="-80171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25668" t="-1024590" r="-535" b="-2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P-V</a:t>
                          </a:r>
                          <a:r>
                            <a:rPr lang="en-US" baseline="0" dirty="0" smtClean="0">
                              <a:solidFill>
                                <a:schemeClr val="tx1"/>
                              </a:solidFill>
                            </a:rPr>
                            <a:t> coupling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SIMPLE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3" t="-1165625" r="-80171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1948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222B2-2642-4EC0-9C9F-762224C7EFA3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45" y="1564106"/>
            <a:ext cx="192171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5229726" y="4347411"/>
            <a:ext cx="1636295" cy="64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117431" y="2691316"/>
            <a:ext cx="1636295" cy="64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53726" y="2520867"/>
            <a:ext cx="1303258" cy="368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Section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53726" y="4163010"/>
            <a:ext cx="1303258" cy="368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Plenum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391B-0FF4-4323-957B-4A9AF5E853B9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Geometry, Boundary Conditions, Numerics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22411" y="2298165"/>
            <a:ext cx="1534733" cy="3479441"/>
            <a:chOff x="4338033" y="1929685"/>
            <a:chExt cx="1534733" cy="3479441"/>
          </a:xfrm>
        </p:grpSpPr>
        <p:sp>
          <p:nvSpPr>
            <p:cNvPr id="8" name="Parallelogram 7"/>
            <p:cNvSpPr/>
            <p:nvPr/>
          </p:nvSpPr>
          <p:spPr>
            <a:xfrm>
              <a:off x="4353058" y="5035639"/>
              <a:ext cx="1519707" cy="373487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4353059" y="1929685"/>
              <a:ext cx="1519707" cy="373487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456090" y="1929685"/>
              <a:ext cx="12879" cy="31059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872765" y="1929685"/>
              <a:ext cx="0" cy="30930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338033" y="2303172"/>
              <a:ext cx="0" cy="31059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767589" y="2303172"/>
              <a:ext cx="0" cy="31059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400160" y="5658129"/>
            <a:ext cx="779898" cy="264710"/>
            <a:chOff x="2987899" y="5306096"/>
            <a:chExt cx="779898" cy="264710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2987899" y="5306096"/>
              <a:ext cx="8519" cy="2647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3759278" y="5306096"/>
              <a:ext cx="8519" cy="2647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224706" y="5306096"/>
              <a:ext cx="8519" cy="2647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513952" y="5306096"/>
              <a:ext cx="8519" cy="2647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V="1">
            <a:off x="3171539" y="2475914"/>
            <a:ext cx="936227" cy="8994"/>
          </a:xfrm>
          <a:prstGeom prst="line">
            <a:avLst/>
          </a:prstGeom>
          <a:ln w="317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71539" y="3851142"/>
            <a:ext cx="936227" cy="11960"/>
          </a:xfrm>
          <a:prstGeom prst="line">
            <a:avLst/>
          </a:prstGeom>
          <a:ln w="317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71539" y="5590861"/>
            <a:ext cx="823686" cy="4084"/>
          </a:xfrm>
          <a:prstGeom prst="line">
            <a:avLst/>
          </a:prstGeom>
          <a:ln w="317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71344" y="2311044"/>
            <a:ext cx="180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Outlet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085007" y="3660037"/>
            <a:ext cx="1800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Impenetrable, No-slip Walls(4)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043200" y="5267696"/>
            <a:ext cx="1800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Uniform Velocity Inlet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1668374" y="2680376"/>
            <a:ext cx="0" cy="310595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477107" y="5786330"/>
            <a:ext cx="3798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483149" y="2671652"/>
            <a:ext cx="3798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671710" y="2298165"/>
            <a:ext cx="3798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668374" y="2298165"/>
            <a:ext cx="188561" cy="373487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153347" y="1817298"/>
            <a:ext cx="0" cy="351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557143" y="1817298"/>
            <a:ext cx="0" cy="351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153347" y="1993144"/>
            <a:ext cx="1403796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32183" y="1665118"/>
            <a:ext cx="91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0.23m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81485" y="3900461"/>
            <a:ext cx="85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1.22m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891917" y="2293245"/>
            <a:ext cx="94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0.075m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1" name="Table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1540128"/>
                  </p:ext>
                </p:extLst>
              </p:nvPr>
            </p:nvGraphicFramePr>
            <p:xfrm>
              <a:off x="6569609" y="1611412"/>
              <a:ext cx="5161199" cy="40896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7873"/>
                    <a:gridCol w="1337521"/>
                    <a:gridCol w="116840"/>
                    <a:gridCol w="2278965"/>
                  </a:tblGrid>
                  <a:tr h="365780">
                    <a:tc gridSpan="2"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Cell Count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b="0" dirty="0" smtClean="0">
                              <a:solidFill>
                                <a:schemeClr val="tx1"/>
                              </a:solidFill>
                            </a:rPr>
                            <a:t>16 </a:t>
                          </a:r>
                          <a:r>
                            <a:rPr lang="en-US" sz="1400" b="0" baseline="0" dirty="0" smtClean="0">
                              <a:solidFill>
                                <a:schemeClr val="tx1"/>
                              </a:solidFill>
                            </a:rPr>
                            <a:t>× 80 × 5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Cell Size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smtClean="0">
                              <a:solidFill>
                                <a:schemeClr val="tx1"/>
                              </a:solidFill>
                            </a:rPr>
                            <a:t>0.014375</a:t>
                          </a:r>
                          <a:r>
                            <a:rPr lang="en-US" sz="1400" baseline="0" smtClean="0">
                              <a:solidFill>
                                <a:schemeClr val="tx1"/>
                              </a:solidFill>
                            </a:rPr>
                            <a:t>×0.015×0.015375m</a:t>
                          </a:r>
                          <a:r>
                            <a:rPr lang="en-US" sz="1400" baseline="3000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US" sz="14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0.001s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𝐷𝑃𝑀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2E-5s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4">
                      <a:txBody>
                        <a:bodyPr/>
                        <a:lstStyle/>
                        <a:p>
                          <a:r>
                            <a:rPr lang="en-US" b="1" u="sng" dirty="0" smtClean="0">
                              <a:solidFill>
                                <a:schemeClr val="tx1"/>
                              </a:solidFill>
                            </a:rPr>
                            <a:t>Numerics</a:t>
                          </a:r>
                          <a:endParaRPr lang="en-US" b="1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3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Momentum</a:t>
                          </a:r>
                          <a:r>
                            <a:rPr lang="en-US" baseline="0" dirty="0" smtClean="0">
                              <a:solidFill>
                                <a:schemeClr val="tx1"/>
                              </a:solidFill>
                            </a:rPr>
                            <a:t> discretization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US" baseline="30000" dirty="0" smtClean="0">
                              <a:solidFill>
                                <a:schemeClr val="tx1"/>
                              </a:solidFill>
                            </a:rPr>
                            <a:t>rd</a:t>
                          </a:r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 order MUSCL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3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P-V</a:t>
                          </a:r>
                          <a:r>
                            <a:rPr lang="en-US" baseline="0" dirty="0" smtClean="0">
                              <a:solidFill>
                                <a:schemeClr val="tx1"/>
                              </a:solidFill>
                            </a:rPr>
                            <a:t> coupling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SIMPLE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4">
                      <a:txBody>
                        <a:bodyPr/>
                        <a:lstStyle/>
                        <a:p>
                          <a:r>
                            <a:rPr lang="en-US" b="1" u="sng" dirty="0" smtClean="0">
                              <a:solidFill>
                                <a:schemeClr val="tx1"/>
                              </a:solidFill>
                            </a:rPr>
                            <a:t>Cases</a:t>
                          </a:r>
                          <a:endParaRPr lang="en-US" b="1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250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Inlet velocity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250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Inlet velocity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250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Inlet velocity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b>
                                  <m:sSubPr>
                                    <m:ctrlP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1" name="Table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1540128"/>
                  </p:ext>
                </p:extLst>
              </p:nvPr>
            </p:nvGraphicFramePr>
            <p:xfrm>
              <a:off x="6569609" y="1611412"/>
              <a:ext cx="5161199" cy="40896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7873"/>
                    <a:gridCol w="1337521"/>
                    <a:gridCol w="116840"/>
                    <a:gridCol w="2278965"/>
                  </a:tblGrid>
                  <a:tr h="365780">
                    <a:tc gridSpan="2">
                      <a:txBody>
                        <a:bodyPr/>
                        <a:lstStyle/>
                        <a:p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</a:rPr>
                            <a:t>Cell Count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b="0" dirty="0" smtClean="0">
                              <a:solidFill>
                                <a:schemeClr val="tx1"/>
                              </a:solidFill>
                            </a:rPr>
                            <a:t>16 </a:t>
                          </a:r>
                          <a:r>
                            <a:rPr lang="en-US" sz="1400" b="0" baseline="0" dirty="0" smtClean="0">
                              <a:solidFill>
                                <a:schemeClr val="tx1"/>
                              </a:solidFill>
                            </a:rPr>
                            <a:t>× 80 × 5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Cell Size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smtClean="0">
                              <a:solidFill>
                                <a:schemeClr val="tx1"/>
                              </a:solidFill>
                            </a:rPr>
                            <a:t>0.014375</a:t>
                          </a:r>
                          <a:r>
                            <a:rPr lang="en-US" sz="1400" baseline="0" smtClean="0">
                              <a:solidFill>
                                <a:schemeClr val="tx1"/>
                              </a:solidFill>
                            </a:rPr>
                            <a:t>×0.015×0.015375m</a:t>
                          </a:r>
                          <a:r>
                            <a:rPr lang="en-US" sz="1400" baseline="3000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US" sz="14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20" t="-208333" r="-87225" b="-84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0.001s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20" t="-308333" r="-87225" b="-74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2E-5s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4">
                      <a:txBody>
                        <a:bodyPr/>
                        <a:lstStyle/>
                        <a:p>
                          <a:r>
                            <a:rPr lang="en-US" b="1" u="sng" dirty="0" smtClean="0">
                              <a:solidFill>
                                <a:schemeClr val="tx1"/>
                              </a:solidFill>
                            </a:rPr>
                            <a:t>Numerics</a:t>
                          </a:r>
                          <a:endParaRPr lang="en-US" b="1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3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Momentum</a:t>
                          </a:r>
                          <a:r>
                            <a:rPr lang="en-US" baseline="0" dirty="0" smtClean="0">
                              <a:solidFill>
                                <a:schemeClr val="tx1"/>
                              </a:solidFill>
                            </a:rPr>
                            <a:t> discretization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US" baseline="30000" dirty="0" smtClean="0">
                              <a:solidFill>
                                <a:schemeClr val="tx1"/>
                              </a:solidFill>
                            </a:rPr>
                            <a:t>rd</a:t>
                          </a:r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 order MUSCL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3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P-V</a:t>
                          </a:r>
                          <a:r>
                            <a:rPr lang="en-US" baseline="0" dirty="0" smtClean="0">
                              <a:solidFill>
                                <a:schemeClr val="tx1"/>
                              </a:solidFill>
                            </a:rPr>
                            <a:t> coupling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SIMPLE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5780">
                    <a:tc gridSpan="4">
                      <a:txBody>
                        <a:bodyPr/>
                        <a:lstStyle/>
                        <a:p>
                          <a:r>
                            <a:rPr lang="en-US" b="1" u="sng" dirty="0" smtClean="0">
                              <a:solidFill>
                                <a:schemeClr val="tx1"/>
                              </a:solidFill>
                            </a:rPr>
                            <a:t>Cases</a:t>
                          </a:r>
                          <a:endParaRPr lang="en-US" b="1" u="sng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Inlet velocity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27005" t="-759375" r="-535" b="-217188"/>
                          </a:stretch>
                        </a:blipFill>
                      </a:tcPr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Inlet velocity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27005" t="-873016" r="-535" b="-120635"/>
                          </a:stretch>
                        </a:blipFill>
                      </a:tcPr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Inlet velocity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27005" t="-957813" r="-535" b="-1875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3" name="TextBox 32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B929-696C-46AE-B655-DEA5336DCAE9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pic>
        <p:nvPicPr>
          <p:cNvPr id="4" name="case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005" y="2239328"/>
            <a:ext cx="3575419" cy="3176734"/>
          </a:xfrm>
        </p:spPr>
      </p:pic>
      <p:pic>
        <p:nvPicPr>
          <p:cNvPr id="5" name="cas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3424" y="2239329"/>
            <a:ext cx="3574957" cy="3176734"/>
          </a:xfrm>
          <a:prstGeom prst="rect">
            <a:avLst/>
          </a:prstGeom>
        </p:spPr>
      </p:pic>
      <p:pic>
        <p:nvPicPr>
          <p:cNvPr id="6" name="case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78381" y="2239328"/>
            <a:ext cx="3575419" cy="3177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0268" y="5665453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268" y="5665453"/>
                <a:ext cx="597856" cy="299249"/>
              </a:xfrm>
              <a:prstGeom prst="rect">
                <a:avLst/>
              </a:prstGeom>
              <a:blipFill rotWithShape="0">
                <a:blip r:embed="rId11"/>
                <a:stretch>
                  <a:fillRect l="-8163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91974" y="5665453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974" y="5665453"/>
                <a:ext cx="597856" cy="299249"/>
              </a:xfrm>
              <a:prstGeom prst="rect">
                <a:avLst/>
              </a:prstGeom>
              <a:blipFill rotWithShape="0">
                <a:blip r:embed="rId12"/>
                <a:stretch>
                  <a:fillRect l="-9184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44752" y="5665452"/>
                <a:ext cx="59785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52" y="5665452"/>
                <a:ext cx="597856" cy="299249"/>
              </a:xfrm>
              <a:prstGeom prst="rect">
                <a:avLst/>
              </a:prstGeom>
              <a:blipFill rotWithShape="0">
                <a:blip r:embed="rId13"/>
                <a:stretch>
                  <a:fillRect l="-8163" r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0" y="0"/>
            <a:ext cx="472440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68" y="401"/>
            <a:ext cx="865032" cy="320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4400" y="0"/>
            <a:ext cx="660256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5B17-3DE0-47DD-BBC2-600D48FEA543}" type="datetime1">
              <a:rPr lang="en-US" smtClean="0"/>
              <a:t>8/5/2014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F73E2-4F0B-4386-A43B-19D34CE9A5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</TotalTime>
  <Words>598</Words>
  <Application>Microsoft Office PowerPoint</Application>
  <PresentationFormat>Widescreen</PresentationFormat>
  <Paragraphs>197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Liberation Serif</vt:lpstr>
      <vt:lpstr>Lohit Hindi</vt:lpstr>
      <vt:lpstr>Times New Roman</vt:lpstr>
      <vt:lpstr>WenQuanYi Micro Hei</vt:lpstr>
      <vt:lpstr>Wingdings</vt:lpstr>
      <vt:lpstr>Office Theme</vt:lpstr>
      <vt:lpstr>A New Drag Law for the Accurate Prediction of the Pressure Drop in a Bubbling Fluidized Bed</vt:lpstr>
      <vt:lpstr>Objective</vt:lpstr>
      <vt:lpstr>PowerPoint Presentation</vt:lpstr>
      <vt:lpstr>Drag Correlations</vt:lpstr>
      <vt:lpstr>Soft Sphere Model</vt:lpstr>
      <vt:lpstr>Material Properties</vt:lpstr>
      <vt:lpstr>Test Facility</vt:lpstr>
      <vt:lpstr>Geometry, Boundary Conditions, Numerics</vt:lpstr>
      <vt:lpstr>Animations</vt:lpstr>
      <vt:lpstr>Flow Features</vt:lpstr>
      <vt:lpstr>Time-Averaged Vertical Velocity</vt:lpstr>
      <vt:lpstr>RMS Vertical Velocity</vt:lpstr>
      <vt:lpstr>Pressure Drop</vt:lpstr>
      <vt:lpstr>New Drag Law</vt:lpstr>
      <vt:lpstr>New Drag Law</vt:lpstr>
      <vt:lpstr>Notes</vt:lpstr>
      <vt:lpstr>Time-Averaged Vertical Velocity</vt:lpstr>
      <vt:lpstr>Pressure Drop</vt:lpstr>
      <vt:lpstr>Conclusions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Oladapo Ayeni</dc:creator>
  <cp:lastModifiedBy>Oladapo Ayeni</cp:lastModifiedBy>
  <cp:revision>94</cp:revision>
  <dcterms:created xsi:type="dcterms:W3CDTF">2014-05-27T17:56:30Z</dcterms:created>
  <dcterms:modified xsi:type="dcterms:W3CDTF">2014-08-05T12:08:53Z</dcterms:modified>
</cp:coreProperties>
</file>