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47" r:id="rId3"/>
    <p:sldId id="346" r:id="rId4"/>
    <p:sldId id="344" r:id="rId5"/>
    <p:sldId id="345" r:id="rId6"/>
    <p:sldId id="313" r:id="rId7"/>
    <p:sldId id="314" r:id="rId8"/>
    <p:sldId id="315" r:id="rId9"/>
    <p:sldId id="316" r:id="rId10"/>
    <p:sldId id="317" r:id="rId11"/>
    <p:sldId id="319" r:id="rId12"/>
    <p:sldId id="320" r:id="rId13"/>
    <p:sldId id="321" r:id="rId14"/>
    <p:sldId id="322" r:id="rId15"/>
    <p:sldId id="318" r:id="rId16"/>
    <p:sldId id="323" r:id="rId17"/>
    <p:sldId id="324" r:id="rId18"/>
    <p:sldId id="325" r:id="rId19"/>
    <p:sldId id="326" r:id="rId20"/>
    <p:sldId id="327" r:id="rId21"/>
    <p:sldId id="328" r:id="rId22"/>
    <p:sldId id="336" r:id="rId23"/>
    <p:sldId id="337" r:id="rId24"/>
    <p:sldId id="329" r:id="rId25"/>
    <p:sldId id="330" r:id="rId26"/>
    <p:sldId id="348" r:id="rId27"/>
  </p:sldIdLst>
  <p:sldSz cx="9144000" cy="6858000" type="letter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879"/>
    <a:srgbClr val="6C939B"/>
    <a:srgbClr val="254555"/>
    <a:srgbClr val="263F4E"/>
    <a:srgbClr val="306120"/>
    <a:srgbClr val="436C20"/>
    <a:srgbClr val="8E8B1F"/>
    <a:srgbClr val="E82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5F862E-F84F-4485-B30F-6C881CC5FA8E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933230-7146-4F0E-AD33-1F5718E9A408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70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89A397E-4B45-41AA-AA80-E58BB779BA02}" type="datetimeFigureOut">
              <a:rPr lang="en-CA"/>
              <a:pPr>
                <a:defRPr/>
              </a:pPr>
              <a:t>12/08/2015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30D57A7-C7E5-4EF1-BC1F-98690B96E2F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16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ASTM G184-06. Standard Practice for Evaluating and Qualifying Oil Field and Refinery Corrosion Inhibitors Using Rotating Cage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ASTM G202-12. Standard Test Method for Using Atmospheric Pressure Rotating Cage</a:t>
            </a:r>
          </a:p>
          <a:p>
            <a:r>
              <a:rPr lang="en-CA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ASTM G170-01a. Standard Guide for Evaluating and Qualifying Oilfield and Refinery Corrosion Inhibitors in the Laboratory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153A83-AEA6-4B40-984D-ABE3A3605231}" type="slidenum">
              <a:rPr lang="en-CA" smtClean="0"/>
              <a:pPr>
                <a:defRPr/>
              </a:pPr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533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anmetENERG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7488238" y="5610225"/>
            <a:ext cx="152400" cy="96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287E175-E67D-49F5-99A9-F8E7B2DBE8B2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0F9AF72-B136-4DF8-88EE-5F1B250725E1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9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3A89ABF-AB96-456B-A201-62FF5AE13BDD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A682B01-3DC1-457C-ABCE-F107ED3ED918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8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86879"/>
              </a:buClr>
              <a:buFont typeface="Wingdings" charset="2"/>
              <a:buChar char="§"/>
              <a:defRPr/>
            </a:lvl1pPr>
            <a:lvl2pPr>
              <a:buClr>
                <a:srgbClr val="486879"/>
              </a:buClr>
              <a:buFont typeface="Wingdings" charset="2"/>
              <a:buChar char="§"/>
              <a:defRPr/>
            </a:lvl2pPr>
            <a:lvl3pPr>
              <a:buClr>
                <a:srgbClr val="486879"/>
              </a:buClr>
              <a:buFont typeface="Wingdings" charset="2"/>
              <a:buChar char="§"/>
              <a:defRPr/>
            </a:lvl3pPr>
            <a:lvl4pPr>
              <a:buClr>
                <a:srgbClr val="486879"/>
              </a:buClr>
              <a:buFont typeface="Wingdings" charset="2"/>
              <a:buChar char="§"/>
              <a:defRPr/>
            </a:lvl4pPr>
            <a:lvl5pPr>
              <a:buClr>
                <a:srgbClr val="486879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E27B193-8948-4FE4-B830-77F943D6B8A9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F9FA5BE-8548-4D10-8E6A-B7A1DEB4380B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2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845B13-C14D-4D21-806B-D1E5EBAA7939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DB4B30-80B8-4FBE-A873-DDDC32FC85EA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4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4029FC7-C513-4D4C-B12F-82A494957F89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6417893-8234-42E8-B51A-38A54E560A99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5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65579A4-3200-4FDF-B099-6F616F349579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61C3FB-0312-4E75-B5AA-E4D7DE56C5FD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1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E8EA6F1-6505-4318-BB53-18657C3FC0FA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6C4A7C3-D114-491C-8844-58C4C5476EF4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7EBFC7-6E64-48ED-AE20-C661E943996E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8BF7A83-C6AB-4E5A-9479-601997E30AA6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5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72C38EC-D55D-4B03-B83C-E2642B5EA8DD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4085EC-7CDB-4400-A088-37EE9678784B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0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E365522-87FA-455E-A9EE-8F32D12E66E0}" type="datetimeFigureOut">
              <a:rPr lang="en-US"/>
              <a:pPr>
                <a:defRPr/>
              </a:pPr>
              <a:t>8/12/2015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27FC68A-4F76-449C-975D-78B60FE59199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8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2514600" y="0"/>
            <a:ext cx="3733800" cy="228600"/>
          </a:xfrm>
          <a:prstGeom prst="rect">
            <a:avLst/>
          </a:prstGeom>
          <a:solidFill>
            <a:srgbClr val="4868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dirty="0" smtClean="0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0"/>
            <a:ext cx="2895600" cy="228600"/>
          </a:xfrm>
          <a:prstGeom prst="rect">
            <a:avLst/>
          </a:prstGeom>
          <a:solidFill>
            <a:srgbClr val="25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dirty="0" smtClean="0"/>
          </a:p>
        </p:txBody>
      </p:sp>
      <p:sp>
        <p:nvSpPr>
          <p:cNvPr id="1030" name="Rectangle 11"/>
          <p:cNvSpPr>
            <a:spLocks noChangeArrowheads="1"/>
          </p:cNvSpPr>
          <p:nvPr/>
        </p:nvSpPr>
        <p:spPr bwMode="auto">
          <a:xfrm>
            <a:off x="6019800" y="0"/>
            <a:ext cx="3124200" cy="228600"/>
          </a:xfrm>
          <a:prstGeom prst="rect">
            <a:avLst/>
          </a:prstGeom>
          <a:solidFill>
            <a:srgbClr val="6C93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dirty="0" smtClean="0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7C8021F-A07B-45A9-95C8-532456FFB716}" type="slidenum">
              <a:rPr lang="en-US"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latin typeface="+mn-lt"/>
              <a:cs typeface="+mn-cs"/>
            </a:endParaRPr>
          </a:p>
        </p:txBody>
      </p:sp>
      <p:pic>
        <p:nvPicPr>
          <p:cNvPr id="1032" name="Picture 12" descr="Canada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00800"/>
            <a:ext cx="12954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5" descr="nrcan_fip_e_2c_5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34150"/>
            <a:ext cx="25908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7" descr="canmet_energ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6"/>
          <a:stretch>
            <a:fillRect/>
          </a:stretch>
        </p:blipFill>
        <p:spPr bwMode="auto">
          <a:xfrm>
            <a:off x="6518275" y="5840413"/>
            <a:ext cx="26257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0" y="6361113"/>
            <a:ext cx="9144000" cy="0"/>
          </a:xfrm>
          <a:prstGeom prst="line">
            <a:avLst/>
          </a:prstGeom>
          <a:noFill/>
          <a:ln w="28575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486879"/>
          </a:solidFill>
          <a:latin typeface="Myriad Pro"/>
          <a:ea typeface="Myriad Pro"/>
          <a:cs typeface="Myriad Pro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3200" kern="1200">
          <a:solidFill>
            <a:schemeClr val="tx1"/>
          </a:solidFill>
          <a:latin typeface="Myriad Pro"/>
          <a:ea typeface="Myriad Pro"/>
          <a:cs typeface="Myriad Pro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2800" kern="1200">
          <a:solidFill>
            <a:schemeClr val="tx1"/>
          </a:solidFill>
          <a:latin typeface="Myriad Pro"/>
          <a:ea typeface="Myriad Pro"/>
          <a:cs typeface="Myriad Pro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2400" kern="1200">
          <a:solidFill>
            <a:schemeClr val="tx1"/>
          </a:solidFill>
          <a:latin typeface="Myriad Pro"/>
          <a:ea typeface="Myriad Pro"/>
          <a:cs typeface="Myriad Pro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2000" kern="1200">
          <a:solidFill>
            <a:schemeClr val="tx1"/>
          </a:solidFill>
          <a:latin typeface="Myriad Pro"/>
          <a:ea typeface="Myriad Pro"/>
          <a:cs typeface="Myriad Pro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2000" kern="1200">
          <a:solidFill>
            <a:schemeClr val="tx1"/>
          </a:solidFill>
          <a:latin typeface="Myriad Pro"/>
          <a:ea typeface="Myriad Pro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Untitled%203.mov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FluidBed3.mov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BlastFurnace2_Tuyere_T.mov" TargetMode="External"/><Relationship Id="rId5" Type="http://schemas.openxmlformats.org/officeDocument/2006/relationships/image" Target="../media/image7.JPG"/><Relationship Id="rId4" Type="http://schemas.openxmlformats.org/officeDocument/2006/relationships/hyperlink" Target="Gasifier2.mo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pipeline02.m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685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0" dirty="0"/>
              <a:t>Modeling and validation of coal combustion in a circulating fluidized bed using Eulerian-</a:t>
            </a:r>
            <a:r>
              <a:rPr lang="en-CA" b="0" dirty="0" err="1"/>
              <a:t>Lagrangian</a:t>
            </a:r>
            <a:r>
              <a:rPr lang="en-CA" b="0" dirty="0"/>
              <a:t> approach</a:t>
            </a:r>
            <a:r>
              <a:rPr lang="en-CA" dirty="0"/>
              <a:t/>
            </a:r>
            <a:br>
              <a:rPr lang="en-CA" dirty="0"/>
            </a:br>
            <a:endParaRPr lang="en-US" spc="-90" dirty="0">
              <a:ea typeface="+mj-ea"/>
            </a:endParaRP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358727" y="3581400"/>
            <a:ext cx="8099474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algn="r" eaLnBrk="1" hangingPunct="1">
              <a:lnSpc>
                <a:spcPct val="90000"/>
              </a:lnSpc>
              <a:buNone/>
            </a:pPr>
            <a:r>
              <a:rPr lang="en-CA" sz="1800" dirty="0"/>
              <a:t>U.S. Department of Energy, National Energy </a:t>
            </a:r>
            <a:r>
              <a:rPr lang="en-CA" sz="1800" dirty="0" smtClean="0"/>
              <a:t>Technology Laboratory (NETL)</a:t>
            </a:r>
          </a:p>
          <a:p>
            <a:pPr algn="r" eaLnBrk="1" hangingPunct="1">
              <a:lnSpc>
                <a:spcPct val="90000"/>
              </a:lnSpc>
              <a:buNone/>
            </a:pPr>
            <a:r>
              <a:rPr lang="en-CA" sz="1800" dirty="0" smtClean="0"/>
              <a:t>2015 </a:t>
            </a:r>
            <a:r>
              <a:rPr lang="en-CA" sz="1800" dirty="0"/>
              <a:t>Workshop on Multiphase Flow </a:t>
            </a:r>
            <a:r>
              <a:rPr lang="en-CA" sz="1800" dirty="0" smtClean="0"/>
              <a:t>Science</a:t>
            </a:r>
          </a:p>
          <a:p>
            <a:pPr algn="r" eaLnBrk="1" hangingPunct="1">
              <a:lnSpc>
                <a:spcPct val="90000"/>
              </a:lnSpc>
              <a:buNone/>
            </a:pPr>
            <a:endParaRPr lang="en-CA" sz="1800" dirty="0" smtClean="0"/>
          </a:p>
          <a:p>
            <a:pPr algn="r" eaLnBrk="1" hangingPunct="1">
              <a:lnSpc>
                <a:spcPct val="90000"/>
              </a:lnSpc>
              <a:buNone/>
            </a:pPr>
            <a:r>
              <a:rPr lang="en-CA" altLang="en-US" sz="1800" dirty="0" smtClean="0"/>
              <a:t>August 12, </a:t>
            </a:r>
            <a:r>
              <a:rPr lang="en-CA" altLang="en-US" sz="1800" dirty="0"/>
              <a:t>2014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endParaRPr lang="en-CA" altLang="en-US" sz="1800" dirty="0"/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CA" altLang="en-US" sz="1800" dirty="0" smtClean="0"/>
              <a:t>Allan Runstedtler, Haining Gao, Patrick Boisvert</a:t>
            </a:r>
            <a:endParaRPr lang="en-CA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484313" y="76200"/>
            <a:ext cx="6230937" cy="858838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Fuel </a:t>
            </a:r>
            <a:r>
              <a:rPr lang="en-CA" altLang="en-US" dirty="0"/>
              <a:t>I</a:t>
            </a:r>
            <a:r>
              <a:rPr lang="en-CA" altLang="en-US" dirty="0" smtClean="0"/>
              <a:t>nlet</a:t>
            </a:r>
          </a:p>
        </p:txBody>
      </p:sp>
      <p:sp>
        <p:nvSpPr>
          <p:cNvPr id="8195" name="TextBox 15"/>
          <p:cNvSpPr txBox="1">
            <a:spLocks noChangeArrowheads="1"/>
          </p:cNvSpPr>
          <p:nvPr/>
        </p:nvSpPr>
        <p:spPr bwMode="auto">
          <a:xfrm>
            <a:off x="1276350" y="990600"/>
            <a:ext cx="4586288" cy="280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Coal feed rate:  </a:t>
            </a:r>
            <a:r>
              <a:rPr lang="en-CA" altLang="en-US" sz="2400" dirty="0" smtClean="0"/>
              <a:t>6.69 kg/hr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Air rate: </a:t>
            </a:r>
            <a:r>
              <a:rPr lang="en-CA" altLang="en-US" sz="2400" dirty="0" smtClean="0"/>
              <a:t>1.54 kg/hr</a:t>
            </a:r>
            <a:endParaRPr lang="en-CA" altLang="en-US" sz="2400" baseline="300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Temperature (air &amp; coal): </a:t>
            </a:r>
            <a:r>
              <a:rPr lang="en-CA" altLang="en-US" sz="2400" dirty="0" smtClean="0"/>
              <a:t>18</a:t>
            </a:r>
            <a:r>
              <a:rPr lang="en-CA" altLang="en-US" sz="2400" dirty="0" smtClean="0">
                <a:latin typeface="Times New Roman"/>
                <a:cs typeface="Times New Roman"/>
              </a:rPr>
              <a:t>°</a:t>
            </a:r>
            <a:r>
              <a:rPr lang="en-CA" altLang="en-US" sz="2400" dirty="0">
                <a:latin typeface="Arial" panose="020B0604020202020204" pitchFamily="34" charset="0"/>
              </a:rPr>
              <a:t>C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Coal injection velocity: </a:t>
            </a:r>
            <a:r>
              <a:rPr lang="en-CA" altLang="en-US" sz="2400" dirty="0" smtClean="0"/>
              <a:t>0.1 m/s, 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normal to surface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Coal </a:t>
            </a:r>
            <a:r>
              <a:rPr lang="en-CA" altLang="en-US" sz="2400" dirty="0" smtClean="0"/>
              <a:t>particle density</a:t>
            </a:r>
            <a:r>
              <a:rPr lang="en-CA" altLang="en-US" sz="2400" dirty="0"/>
              <a:t>: </a:t>
            </a:r>
            <a:r>
              <a:rPr lang="en-CA" altLang="en-US" sz="2400" dirty="0" smtClean="0"/>
              <a:t>1069 kg/m</a:t>
            </a:r>
            <a:r>
              <a:rPr lang="en-CA" altLang="en-US" sz="2400" baseline="30000" dirty="0" smtClean="0"/>
              <a:t>3</a:t>
            </a:r>
            <a:endParaRPr lang="en-CA" altLang="en-US" sz="2400" baseline="300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Coal specific heat: </a:t>
            </a:r>
            <a:r>
              <a:rPr lang="en-CA" altLang="en-US" sz="2400" dirty="0" smtClean="0"/>
              <a:t>1530 J/(</a:t>
            </a:r>
            <a:r>
              <a:rPr lang="en-CA" altLang="en-US" sz="2400" dirty="0" err="1"/>
              <a:t>k</a:t>
            </a:r>
            <a:r>
              <a:rPr lang="en-CA" altLang="en-US" sz="2400" dirty="0" err="1" smtClean="0"/>
              <a:t>g·K</a:t>
            </a:r>
            <a:r>
              <a:rPr lang="en-CA" altLang="en-US" sz="2400" dirty="0" smtClean="0"/>
              <a:t>)  </a:t>
            </a:r>
            <a:endParaRPr lang="en-CA" altLang="en-US" sz="2400" baseline="30000" dirty="0"/>
          </a:p>
        </p:txBody>
      </p:sp>
      <p:pic>
        <p:nvPicPr>
          <p:cNvPr id="8196" name="Picture 11" descr="\\s-bcc-nas1\open_prjct\P_001132_pol_524_fy1115\08_CFB_modelling\MiniBed\01_prelimentary\runs\mesh6mmU0_001DraglawChangeCoalAshInjectedkeCombStart\tecplot-derived\bedPi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4" t="1662" r="43149" b="1601"/>
          <a:stretch>
            <a:fillRect/>
          </a:stretch>
        </p:blipFill>
        <p:spPr bwMode="auto">
          <a:xfrm>
            <a:off x="377825" y="496888"/>
            <a:ext cx="7905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\\s-bcc-nas1\open_prjct\P_001132_pol_524_fy1115\08_CFB_modelling\MiniBed\01_prelimentary\runs\mesh6mmU0_001DraglawChangeCoalAshInjectedkeCombStart\tecplot-derived\fuelin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6" t="30338" r="39249" b="51492"/>
          <a:stretch>
            <a:fillRect/>
          </a:stretch>
        </p:blipFill>
        <p:spPr bwMode="auto">
          <a:xfrm>
            <a:off x="1216025" y="3959225"/>
            <a:ext cx="1633538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8" name="Straight Connector 3"/>
          <p:cNvCxnSpPr>
            <a:cxnSpLocks noChangeShapeType="1"/>
          </p:cNvCxnSpPr>
          <p:nvPr/>
        </p:nvCxnSpPr>
        <p:spPr bwMode="auto">
          <a:xfrm>
            <a:off x="434975" y="3667125"/>
            <a:ext cx="6715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9" name="Straight Connector 5"/>
          <p:cNvCxnSpPr>
            <a:cxnSpLocks noChangeShapeType="1"/>
          </p:cNvCxnSpPr>
          <p:nvPr/>
        </p:nvCxnSpPr>
        <p:spPr bwMode="auto">
          <a:xfrm>
            <a:off x="1106488" y="3667125"/>
            <a:ext cx="0" cy="92233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0" name="Straight Connector 7"/>
          <p:cNvCxnSpPr>
            <a:cxnSpLocks noChangeShapeType="1"/>
          </p:cNvCxnSpPr>
          <p:nvPr/>
        </p:nvCxnSpPr>
        <p:spPr bwMode="auto">
          <a:xfrm flipH="1">
            <a:off x="434975" y="4589463"/>
            <a:ext cx="6715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1" name="Straight Connector 9"/>
          <p:cNvCxnSpPr>
            <a:cxnSpLocks noChangeShapeType="1"/>
          </p:cNvCxnSpPr>
          <p:nvPr/>
        </p:nvCxnSpPr>
        <p:spPr bwMode="auto">
          <a:xfrm flipV="1">
            <a:off x="434975" y="3667125"/>
            <a:ext cx="0" cy="92233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08400"/>
              </p:ext>
            </p:extLst>
          </p:nvPr>
        </p:nvGraphicFramePr>
        <p:xfrm>
          <a:off x="2959100" y="4178302"/>
          <a:ext cx="2413000" cy="215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329"/>
                <a:gridCol w="980671"/>
              </a:tblGrid>
              <a:tr h="358510">
                <a:tc>
                  <a:txBody>
                    <a:bodyPr/>
                    <a:lstStyle/>
                    <a:p>
                      <a:r>
                        <a:rPr lang="en-CA" sz="1600" b="1" dirty="0" smtClean="0">
                          <a:solidFill>
                            <a:schemeClr val="tx1"/>
                          </a:solidFill>
                        </a:rPr>
                        <a:t>Size (mm)</a:t>
                      </a:r>
                      <a:endParaRPr lang="en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dirty="0" err="1" smtClean="0">
                          <a:solidFill>
                            <a:schemeClr val="tx1"/>
                          </a:solidFill>
                        </a:rPr>
                        <a:t>wt</a:t>
                      </a:r>
                      <a:r>
                        <a:rPr lang="en-CA" sz="1600" b="1" dirty="0" smtClean="0">
                          <a:solidFill>
                            <a:schemeClr val="tx1"/>
                          </a:solidFill>
                        </a:rPr>
                        <a:t> %</a:t>
                      </a:r>
                      <a:endParaRPr lang="en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8510"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0.15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10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8510"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0.3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26.5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8510"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0.85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46.5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8510"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2.36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13.9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8510"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5.35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dirty="0" smtClean="0"/>
                        <a:t>3.1</a:t>
                      </a:r>
                      <a:endParaRPr lang="en-CA" sz="1600" b="1" dirty="0"/>
                    </a:p>
                  </a:txBody>
                  <a:tcPr marL="91434" marR="91434"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225" name="TextBox 25"/>
          <p:cNvSpPr txBox="1">
            <a:spLocks noChangeArrowheads="1"/>
          </p:cNvSpPr>
          <p:nvPr/>
        </p:nvSpPr>
        <p:spPr bwMode="auto">
          <a:xfrm>
            <a:off x="2959100" y="3778250"/>
            <a:ext cx="2078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Coal size input: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279537"/>
              </p:ext>
            </p:extLst>
          </p:nvPr>
        </p:nvGraphicFramePr>
        <p:xfrm>
          <a:off x="5999956" y="1219200"/>
          <a:ext cx="3042444" cy="3538540"/>
        </p:xfrm>
        <a:graphic>
          <a:graphicData uri="http://schemas.openxmlformats.org/drawingml/2006/table">
            <a:tbl>
              <a:tblPr/>
              <a:tblGrid>
                <a:gridCol w="1520357"/>
                <a:gridCol w="1522087"/>
              </a:tblGrid>
              <a:tr h="353854">
                <a:tc gridSpan="2"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Proximate analysis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53854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Moisture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16.8</a:t>
                      </a:r>
                      <a:endParaRPr kumimoji="0" lang="en-CA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3854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Ash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22.8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3854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Volatile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24.5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3854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Fixed carbon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35.9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3854">
                <a:tc gridSpan="2"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Ultimate analysis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53854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Carbon</a:t>
                      </a:r>
                      <a:endParaRPr kumimoji="0" lang="en-CA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44.01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3854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Hydrogen</a:t>
                      </a:r>
                      <a:endParaRPr kumimoji="0" lang="en-CA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2.85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3854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Nitrogen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0.67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3854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Oxygen (diff)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12.87</a:t>
                      </a:r>
                      <a:endParaRPr kumimoji="0" lang="en-CA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263" name="TextBox 39"/>
          <p:cNvSpPr txBox="1">
            <a:spLocks noChangeArrowheads="1"/>
          </p:cNvSpPr>
          <p:nvPr/>
        </p:nvSpPr>
        <p:spPr bwMode="auto">
          <a:xfrm>
            <a:off x="6027738" y="776288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1800" b="1"/>
              <a:t>Highvale analysis data:</a:t>
            </a:r>
          </a:p>
        </p:txBody>
      </p:sp>
      <p:cxnSp>
        <p:nvCxnSpPr>
          <p:cNvPr id="8264" name="Straight Arrow Connector 28"/>
          <p:cNvCxnSpPr>
            <a:cxnSpLocks noChangeShapeType="1"/>
          </p:cNvCxnSpPr>
          <p:nvPr/>
        </p:nvCxnSpPr>
        <p:spPr bwMode="auto">
          <a:xfrm>
            <a:off x="1060450" y="4757738"/>
            <a:ext cx="423863" cy="238125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168400" y="152399"/>
            <a:ext cx="7354888" cy="1143001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Recycle Inlet—Gases</a:t>
            </a:r>
          </a:p>
        </p:txBody>
      </p:sp>
      <p:pic>
        <p:nvPicPr>
          <p:cNvPr id="10243" name="Picture 11" descr="\\s-bcc-nas1\open_prjct\P_001132_pol_524_fy1115\08_CFB_modelling\MiniBed\01_prelimentary\runs\mesh6mmU0_001DraglawChangeCoalAshInjectedkeCombStart\tecplot-derived\bedPi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4" t="1662" r="43149" b="1601"/>
          <a:stretch>
            <a:fillRect/>
          </a:stretch>
        </p:blipFill>
        <p:spPr bwMode="auto">
          <a:xfrm>
            <a:off x="377825" y="496888"/>
            <a:ext cx="7905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2" descr="\\s-bcc-nas1\open_prjct\P_001132_pol_524_fy1115\08_CFB_modelling\MiniBed\01_prelimentary\runs\mesh6mmU0_001DraglawChangeCoalAshInjectedkeCombStart\tecplot-derived\fuelin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6" t="30338" r="39249" b="51492"/>
          <a:stretch>
            <a:fillRect/>
          </a:stretch>
        </p:blipFill>
        <p:spPr bwMode="auto">
          <a:xfrm>
            <a:off x="1504950" y="3821113"/>
            <a:ext cx="16335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45" name="Straight Connector 3"/>
          <p:cNvCxnSpPr>
            <a:cxnSpLocks noChangeShapeType="1"/>
          </p:cNvCxnSpPr>
          <p:nvPr/>
        </p:nvCxnSpPr>
        <p:spPr bwMode="auto">
          <a:xfrm>
            <a:off x="434975" y="3667125"/>
            <a:ext cx="6715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6" name="Straight Connector 5"/>
          <p:cNvCxnSpPr>
            <a:cxnSpLocks noChangeShapeType="1"/>
          </p:cNvCxnSpPr>
          <p:nvPr/>
        </p:nvCxnSpPr>
        <p:spPr bwMode="auto">
          <a:xfrm>
            <a:off x="1106488" y="3667125"/>
            <a:ext cx="0" cy="92233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7" name="Straight Connector 7"/>
          <p:cNvCxnSpPr>
            <a:cxnSpLocks noChangeShapeType="1"/>
          </p:cNvCxnSpPr>
          <p:nvPr/>
        </p:nvCxnSpPr>
        <p:spPr bwMode="auto">
          <a:xfrm flipH="1">
            <a:off x="434975" y="4589463"/>
            <a:ext cx="6715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8" name="Straight Connector 9"/>
          <p:cNvCxnSpPr>
            <a:cxnSpLocks noChangeShapeType="1"/>
          </p:cNvCxnSpPr>
          <p:nvPr/>
        </p:nvCxnSpPr>
        <p:spPr bwMode="auto">
          <a:xfrm flipV="1">
            <a:off x="434975" y="3667125"/>
            <a:ext cx="0" cy="92233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9" name="Straight Arrow Connector 15"/>
          <p:cNvCxnSpPr>
            <a:cxnSpLocks noChangeShapeType="1"/>
          </p:cNvCxnSpPr>
          <p:nvPr/>
        </p:nvCxnSpPr>
        <p:spPr bwMode="auto">
          <a:xfrm flipH="1">
            <a:off x="2738438" y="4927600"/>
            <a:ext cx="885825" cy="54133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784898"/>
              </p:ext>
            </p:extLst>
          </p:nvPr>
        </p:nvGraphicFramePr>
        <p:xfrm>
          <a:off x="5004588" y="3517900"/>
          <a:ext cx="2729421" cy="964167"/>
        </p:xfrm>
        <a:graphic>
          <a:graphicData uri="http://schemas.openxmlformats.org/drawingml/2006/table">
            <a:tbl>
              <a:tblPr/>
              <a:tblGrid>
                <a:gridCol w="1608922"/>
                <a:gridCol w="1120499"/>
              </a:tblGrid>
              <a:tr h="3213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O2, %</a:t>
                      </a:r>
                      <a:endParaRPr kumimoji="0" lang="en-CA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8" marR="952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1.65</a:t>
                      </a:r>
                    </a:p>
                  </a:txBody>
                  <a:tcPr marL="9528" marR="952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13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CO2, %</a:t>
                      </a:r>
                      <a:endParaRPr kumimoji="0" lang="en-CA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8" marR="952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15.58</a:t>
                      </a:r>
                    </a:p>
                  </a:txBody>
                  <a:tcPr marL="9528" marR="952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13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CO, ppm</a:t>
                      </a:r>
                      <a:endParaRPr kumimoji="0" lang="en-CA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8" marR="952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90.99</a:t>
                      </a:r>
                    </a:p>
                  </a:txBody>
                  <a:tcPr marL="9528" marR="952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0264" name="TextBox 17"/>
          <p:cNvSpPr txBox="1">
            <a:spLocks noChangeArrowheads="1"/>
          </p:cNvSpPr>
          <p:nvPr/>
        </p:nvSpPr>
        <p:spPr bwMode="auto">
          <a:xfrm>
            <a:off x="4724400" y="2362200"/>
            <a:ext cx="37504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Return leg gas </a:t>
            </a:r>
            <a:r>
              <a:rPr lang="en-CA" altLang="en-US" sz="2000" b="1" dirty="0" smtClean="0"/>
              <a:t>rate: 1.29 kg/s</a:t>
            </a:r>
            <a:endParaRPr lang="en-CA" altLang="en-US" sz="20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Temperature: </a:t>
            </a:r>
            <a:r>
              <a:rPr lang="en-CA" altLang="en-US" sz="2000" b="1" dirty="0" smtClean="0"/>
              <a:t>604</a:t>
            </a:r>
            <a:r>
              <a:rPr lang="en-CA" altLang="en-US" sz="2000" b="1" dirty="0" smtClean="0">
                <a:latin typeface="Times New Roman"/>
                <a:cs typeface="Times New Roman"/>
              </a:rPr>
              <a:t>°</a:t>
            </a:r>
            <a:r>
              <a:rPr lang="en-CA" altLang="en-US" sz="2000" b="1" dirty="0" smtClean="0">
                <a:latin typeface="Arial" panose="020B0604020202020204" pitchFamily="34" charset="0"/>
              </a:rPr>
              <a:t>C</a:t>
            </a:r>
            <a:endParaRPr lang="en-CA" altLang="en-US" sz="20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Gas compositions:</a:t>
            </a:r>
          </a:p>
        </p:txBody>
      </p:sp>
      <p:sp>
        <p:nvSpPr>
          <p:cNvPr id="10265" name="TextBox 1"/>
          <p:cNvSpPr txBox="1">
            <a:spLocks noChangeArrowheads="1"/>
          </p:cNvSpPr>
          <p:nvPr/>
        </p:nvSpPr>
        <p:spPr bwMode="auto">
          <a:xfrm>
            <a:off x="4844251" y="4685268"/>
            <a:ext cx="42235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en-CA" altLang="en-US" sz="1800" b="1" dirty="0"/>
              <a:t>SO</a:t>
            </a:r>
            <a:r>
              <a:rPr lang="en-CA" altLang="en-US" sz="1800" b="1" baseline="-25000" dirty="0"/>
              <a:t>2</a:t>
            </a:r>
            <a:r>
              <a:rPr lang="en-CA" altLang="en-US" sz="1800" b="1" dirty="0"/>
              <a:t> and NO not </a:t>
            </a:r>
            <a:r>
              <a:rPr lang="en-CA" altLang="en-US" sz="1800" b="1" dirty="0" smtClean="0"/>
              <a:t>included, the balance gas is nitrogen</a:t>
            </a:r>
            <a:endParaRPr lang="en-CA" altLang="en-US" sz="1800" b="1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168400" y="76200"/>
            <a:ext cx="7354888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Recycle inlet</a:t>
            </a:r>
            <a:br>
              <a:rPr lang="en-CA" altLang="en-US" dirty="0" smtClean="0"/>
            </a:br>
            <a:r>
              <a:rPr lang="en-CA" altLang="en-US" sz="2000" dirty="0" smtClean="0"/>
              <a:t>Determine recycle sand rate per size group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220788" y="1219200"/>
            <a:ext cx="54086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Particle density: </a:t>
            </a:r>
            <a:r>
              <a:rPr lang="en-CA" altLang="en-US" sz="2000" b="1" dirty="0" smtClean="0"/>
              <a:t>3300 kg/m</a:t>
            </a:r>
            <a:r>
              <a:rPr lang="en-CA" altLang="en-US" sz="2000" b="1" baseline="30000" dirty="0" smtClean="0"/>
              <a:t>3</a:t>
            </a:r>
            <a:endParaRPr lang="en-CA" altLang="en-US" sz="2000" b="1" baseline="300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Temperature: </a:t>
            </a:r>
            <a:r>
              <a:rPr lang="en-CA" altLang="en-US" sz="2000" b="1" dirty="0" smtClean="0"/>
              <a:t>604</a:t>
            </a:r>
            <a:r>
              <a:rPr lang="en-CA" altLang="en-US" sz="2000" b="1" dirty="0" smtClean="0">
                <a:latin typeface="Times New Roman"/>
                <a:cs typeface="Times New Roman"/>
              </a:rPr>
              <a:t>°</a:t>
            </a:r>
            <a:r>
              <a:rPr lang="en-CA" altLang="en-US" sz="2000" b="1" dirty="0" smtClean="0">
                <a:latin typeface="Arial" panose="020B0604020202020204" pitchFamily="34" charset="0"/>
              </a:rPr>
              <a:t>C</a:t>
            </a:r>
            <a:endParaRPr lang="en-CA" altLang="en-US" sz="20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Particle injection </a:t>
            </a:r>
            <a:r>
              <a:rPr lang="en-CA" altLang="en-US" sz="2000" b="1" dirty="0" smtClean="0"/>
              <a:t>velocity: 0.1 m/s, normal</a:t>
            </a:r>
            <a:endParaRPr lang="en-CA" altLang="en-US" sz="2000" b="1" dirty="0"/>
          </a:p>
        </p:txBody>
      </p:sp>
      <p:pic>
        <p:nvPicPr>
          <p:cNvPr id="11268" name="Picture 11" descr="\\s-bcc-nas1\open_prjct\P_001132_pol_524_fy1115\08_CFB_modelling\MiniBed\01_prelimentary\runs\mesh6mmU0_001DraglawChangeCoalAshInjectedkeCombStart\tecplot-derived\bedPi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4" t="1662" r="43149" b="1601"/>
          <a:stretch>
            <a:fillRect/>
          </a:stretch>
        </p:blipFill>
        <p:spPr bwMode="auto">
          <a:xfrm>
            <a:off x="377825" y="496888"/>
            <a:ext cx="7905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 descr="\\s-bcc-nas1\open_prjct\P_001132_pol_524_fy1115\08_CFB_modelling\MiniBed\01_prelimentary\runs\mesh6mmU0_001DraglawChangeCoalAshInjectedkeCombStart\tecplot-derived\fuelin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6" t="30338" r="39249" b="51492"/>
          <a:stretch>
            <a:fillRect/>
          </a:stretch>
        </p:blipFill>
        <p:spPr bwMode="auto">
          <a:xfrm>
            <a:off x="1504950" y="3821113"/>
            <a:ext cx="16335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0" name="Straight Connector 3"/>
          <p:cNvCxnSpPr>
            <a:cxnSpLocks noChangeShapeType="1"/>
          </p:cNvCxnSpPr>
          <p:nvPr/>
        </p:nvCxnSpPr>
        <p:spPr bwMode="auto">
          <a:xfrm>
            <a:off x="434975" y="3667125"/>
            <a:ext cx="6715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1" name="Straight Connector 5"/>
          <p:cNvCxnSpPr>
            <a:cxnSpLocks noChangeShapeType="1"/>
          </p:cNvCxnSpPr>
          <p:nvPr/>
        </p:nvCxnSpPr>
        <p:spPr bwMode="auto">
          <a:xfrm>
            <a:off x="1106488" y="3667125"/>
            <a:ext cx="0" cy="92233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2" name="Straight Connector 7"/>
          <p:cNvCxnSpPr>
            <a:cxnSpLocks noChangeShapeType="1"/>
          </p:cNvCxnSpPr>
          <p:nvPr/>
        </p:nvCxnSpPr>
        <p:spPr bwMode="auto">
          <a:xfrm flipH="1">
            <a:off x="434975" y="4589463"/>
            <a:ext cx="6715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3" name="Straight Connector 9"/>
          <p:cNvCxnSpPr>
            <a:cxnSpLocks noChangeShapeType="1"/>
          </p:cNvCxnSpPr>
          <p:nvPr/>
        </p:nvCxnSpPr>
        <p:spPr bwMode="auto">
          <a:xfrm flipV="1">
            <a:off x="434975" y="3667125"/>
            <a:ext cx="0" cy="92233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4" name="Straight Arrow Connector 15"/>
          <p:cNvCxnSpPr>
            <a:cxnSpLocks noChangeShapeType="1"/>
          </p:cNvCxnSpPr>
          <p:nvPr/>
        </p:nvCxnSpPr>
        <p:spPr bwMode="auto">
          <a:xfrm flipH="1">
            <a:off x="2738438" y="4927600"/>
            <a:ext cx="885825" cy="54133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471863" y="2397114"/>
            <a:ext cx="540702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CA" altLang="en-US" sz="2000" b="1" dirty="0" smtClean="0"/>
              <a:t>Recycled </a:t>
            </a:r>
            <a:r>
              <a:rPr lang="en-CA" altLang="en-US" sz="2000" b="1" dirty="0"/>
              <a:t>sand based on simulation results of sand particles </a:t>
            </a:r>
            <a:r>
              <a:rPr lang="en-CA" altLang="en-US" sz="2000" b="1" dirty="0" smtClean="0"/>
              <a:t>escaping at </a:t>
            </a:r>
            <a:r>
              <a:rPr lang="en-CA" altLang="en-US" sz="2000" b="1" dirty="0"/>
              <a:t>the outlet:</a:t>
            </a:r>
          </a:p>
          <a:p>
            <a:pPr>
              <a:buFont typeface="Arial" charset="0"/>
              <a:buChar char="•"/>
            </a:pPr>
            <a:r>
              <a:rPr lang="en-CA" altLang="en-US" sz="1800" dirty="0" smtClean="0"/>
              <a:t> Particles </a:t>
            </a:r>
            <a:r>
              <a:rPr lang="en-CA" altLang="en-US" sz="1800" dirty="0"/>
              <a:t>larger than </a:t>
            </a:r>
            <a:r>
              <a:rPr lang="en-CA" altLang="en-US" sz="1800" dirty="0" smtClean="0"/>
              <a:t>700 µm neglected because relatively </a:t>
            </a:r>
            <a:r>
              <a:rPr lang="en-CA" altLang="en-US" sz="1800" dirty="0"/>
              <a:t>small </a:t>
            </a:r>
            <a:r>
              <a:rPr lang="en-CA" altLang="en-US" sz="1800" dirty="0" smtClean="0"/>
              <a:t>fraction leaving outlet</a:t>
            </a:r>
            <a:endParaRPr lang="en-CA" altLang="en-US" sz="1800" dirty="0"/>
          </a:p>
          <a:p>
            <a:pPr>
              <a:buFont typeface="Arial" charset="0"/>
              <a:buChar char="•"/>
            </a:pPr>
            <a:r>
              <a:rPr lang="en-CA" altLang="en-US" sz="1800" dirty="0" smtClean="0"/>
              <a:t> Particles </a:t>
            </a:r>
            <a:r>
              <a:rPr lang="en-CA" altLang="en-US" sz="1800" dirty="0"/>
              <a:t>smaller than </a:t>
            </a:r>
            <a:r>
              <a:rPr lang="en-CA" altLang="en-US" sz="1800" dirty="0" smtClean="0"/>
              <a:t>128 µm not recycled (not </a:t>
            </a:r>
            <a:r>
              <a:rPr lang="en-CA" altLang="en-US" sz="1800" dirty="0"/>
              <a:t>captured by the </a:t>
            </a:r>
            <a:r>
              <a:rPr lang="en-CA" altLang="en-US" sz="1800" dirty="0" smtClean="0"/>
              <a:t>cyclone)—also a small fraction</a:t>
            </a:r>
            <a:endParaRPr lang="en-CA" altLang="en-US" sz="1800" dirty="0"/>
          </a:p>
          <a:p>
            <a:pPr>
              <a:buFont typeface="Arial" charset="0"/>
              <a:buChar char="•"/>
            </a:pPr>
            <a:endParaRPr lang="en-CA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031798"/>
              </p:ext>
            </p:extLst>
          </p:nvPr>
        </p:nvGraphicFramePr>
        <p:xfrm>
          <a:off x="3792538" y="4316402"/>
          <a:ext cx="3941472" cy="1778074"/>
        </p:xfrm>
        <a:graphic>
          <a:graphicData uri="http://schemas.openxmlformats.org/drawingml/2006/table">
            <a:tbl>
              <a:tblPr/>
              <a:tblGrid>
                <a:gridCol w="2227789"/>
                <a:gridCol w="1713683"/>
              </a:tblGrid>
              <a:tr h="283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Particle size, </a:t>
                      </a: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mass rate, kg/hr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83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512.5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15.5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83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362.5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83.3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83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256.0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103.6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83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181.0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25.5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12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Total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227.9</a:t>
                      </a:r>
                    </a:p>
                  </a:txBody>
                  <a:tcPr marL="9525" marR="9525" marT="952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46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19113" y="723900"/>
            <a:ext cx="8335963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/>
            </a:r>
            <a:br>
              <a:rPr lang="en-CA" altLang="en-US" dirty="0" smtClean="0"/>
            </a:br>
            <a:endParaRPr lang="en-CA" altLang="en-US" sz="2000" dirty="0" smtClean="0"/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443156" y="1451400"/>
            <a:ext cx="8534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en-CA" altLang="en-US" sz="2400" dirty="0"/>
              <a:t>Total coal </a:t>
            </a:r>
            <a:r>
              <a:rPr lang="en-CA" altLang="en-US" sz="2400" dirty="0" smtClean="0"/>
              <a:t>particle </a:t>
            </a:r>
            <a:r>
              <a:rPr lang="en-CA" altLang="en-US" sz="2400" dirty="0"/>
              <a:t>escape rate: </a:t>
            </a:r>
            <a:r>
              <a:rPr lang="en-CA" altLang="en-US" sz="2400" dirty="0" smtClean="0"/>
              <a:t>4.32 kg/hr at 42.25 s flow time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578650"/>
              </p:ext>
            </p:extLst>
          </p:nvPr>
        </p:nvGraphicFramePr>
        <p:xfrm>
          <a:off x="1168400" y="2054225"/>
          <a:ext cx="6247606" cy="2249860"/>
        </p:xfrm>
        <a:graphic>
          <a:graphicData uri="http://schemas.openxmlformats.org/drawingml/2006/table">
            <a:tbl>
              <a:tblPr/>
              <a:tblGrid>
                <a:gridCol w="1381279"/>
                <a:gridCol w="1062780"/>
                <a:gridCol w="1413129"/>
                <a:gridCol w="1334343"/>
                <a:gridCol w="1056075"/>
              </a:tblGrid>
              <a:tr h="565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density,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kg/m</a:t>
                      </a:r>
                      <a:r>
                        <a:rPr kumimoji="0" lang="en-CA" alt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</a:t>
                      </a: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char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mass fraction</a:t>
                      </a: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Volatile mass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fraction</a:t>
                      </a: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Mass     fraction</a:t>
                      </a: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54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0.15mm</a:t>
                      </a: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312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0.0861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0.0330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54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0.3mm</a:t>
                      </a: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465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0.3871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0.1141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54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0.85mm</a:t>
                      </a: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608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0.5311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0.8221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54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2.36mm</a:t>
                      </a:r>
                    </a:p>
                  </a:txBody>
                  <a:tcPr marL="8412" marR="8412" marT="841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168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0.0750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0.0309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2336" name="TextBox 2"/>
          <p:cNvSpPr txBox="1">
            <a:spLocks noChangeArrowheads="1"/>
          </p:cNvSpPr>
          <p:nvPr/>
        </p:nvSpPr>
        <p:spPr bwMode="auto">
          <a:xfrm>
            <a:off x="519113" y="4446588"/>
            <a:ext cx="81057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 typeface="Arial" charset="0"/>
              <a:buChar char="•"/>
            </a:pPr>
            <a:r>
              <a:rPr lang="en-CA" altLang="en-US" sz="2400" dirty="0"/>
              <a:t>No particles larger than </a:t>
            </a:r>
            <a:r>
              <a:rPr lang="en-CA" altLang="en-US" sz="2400" dirty="0" smtClean="0"/>
              <a:t>5.30 mm </a:t>
            </a:r>
            <a:r>
              <a:rPr lang="en-CA" altLang="en-US" sz="2400" dirty="0"/>
              <a:t>in diameter escaped the </a:t>
            </a:r>
            <a:r>
              <a:rPr lang="en-CA" altLang="en-US" sz="2400" dirty="0" err="1"/>
              <a:t>minibed</a:t>
            </a:r>
            <a:r>
              <a:rPr lang="en-CA" altLang="en-US" sz="2400" dirty="0"/>
              <a:t> at </a:t>
            </a:r>
            <a:r>
              <a:rPr lang="en-CA" altLang="en-US" sz="2400" dirty="0" smtClean="0"/>
              <a:t>42.25 s flow time 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 typeface="Arial" charset="0"/>
              <a:buChar char="•"/>
            </a:pPr>
            <a:r>
              <a:rPr lang="en-CA" altLang="en-US" sz="2400" dirty="0"/>
              <a:t>Only include </a:t>
            </a:r>
            <a:r>
              <a:rPr lang="en-CA" altLang="en-US" sz="2400" dirty="0" smtClean="0"/>
              <a:t>0.3 mm </a:t>
            </a:r>
            <a:r>
              <a:rPr lang="en-CA" altLang="en-US" sz="2400" dirty="0"/>
              <a:t>and </a:t>
            </a:r>
            <a:r>
              <a:rPr lang="en-CA" altLang="en-US" sz="2400" dirty="0" smtClean="0"/>
              <a:t>0.85 mm </a:t>
            </a:r>
            <a:r>
              <a:rPr lang="en-CA" altLang="en-US" sz="2400" dirty="0"/>
              <a:t>coal particles in </a:t>
            </a:r>
            <a:r>
              <a:rPr lang="en-CA" altLang="en-US" sz="2400" dirty="0" smtClean="0"/>
              <a:t>recycled </a:t>
            </a:r>
            <a:r>
              <a:rPr lang="en-CA" altLang="en-US" sz="2400" dirty="0"/>
              <a:t>material</a:t>
            </a:r>
          </a:p>
        </p:txBody>
      </p:sp>
      <p:sp>
        <p:nvSpPr>
          <p:cNvPr id="12337" name="Right Brace 5"/>
          <p:cNvSpPr>
            <a:spLocks/>
          </p:cNvSpPr>
          <p:nvPr/>
        </p:nvSpPr>
        <p:spPr bwMode="auto">
          <a:xfrm>
            <a:off x="7550150" y="3397250"/>
            <a:ext cx="155575" cy="434975"/>
          </a:xfrm>
          <a:prstGeom prst="righ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/>
          </a:p>
        </p:txBody>
      </p:sp>
      <p:sp>
        <p:nvSpPr>
          <p:cNvPr id="12338" name="TextBox 2"/>
          <p:cNvSpPr txBox="1">
            <a:spLocks noChangeArrowheads="1"/>
          </p:cNvSpPr>
          <p:nvPr/>
        </p:nvSpPr>
        <p:spPr bwMode="auto">
          <a:xfrm>
            <a:off x="7783513" y="3403600"/>
            <a:ext cx="96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>
                <a:solidFill>
                  <a:srgbClr val="FF0000"/>
                </a:solidFill>
              </a:rPr>
              <a:t>&gt;0.93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68400" y="165100"/>
            <a:ext cx="7354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/>
            <a:r>
              <a:rPr lang="en-CA" altLang="en-US" dirty="0" smtClean="0"/>
              <a:t>Recycle inlet</a:t>
            </a:r>
            <a:br>
              <a:rPr lang="en-CA" altLang="en-US" dirty="0" smtClean="0"/>
            </a:br>
            <a:r>
              <a:rPr lang="en-CA" altLang="en-US" sz="2000" dirty="0" smtClean="0"/>
              <a:t>Determine recycle coal rate per size group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316163" y="151233"/>
            <a:ext cx="4584700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Wall Heat Flux</a:t>
            </a:r>
          </a:p>
        </p:txBody>
      </p:sp>
      <p:sp>
        <p:nvSpPr>
          <p:cNvPr id="13315" name="TextBox 10"/>
          <p:cNvSpPr txBox="1">
            <a:spLocks noChangeArrowheads="1"/>
          </p:cNvSpPr>
          <p:nvPr/>
        </p:nvSpPr>
        <p:spPr bwMode="auto">
          <a:xfrm>
            <a:off x="2387600" y="1771650"/>
            <a:ext cx="6597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Heat </a:t>
            </a:r>
            <a:r>
              <a:rPr lang="en-CA" altLang="en-US" sz="2400" dirty="0" smtClean="0"/>
              <a:t>flux (out): </a:t>
            </a:r>
            <a:r>
              <a:rPr lang="en-CA" altLang="en-US" sz="2400" dirty="0"/>
              <a:t>3296 </a:t>
            </a:r>
            <a:r>
              <a:rPr lang="en-CA" altLang="en-US" sz="2400" dirty="0" smtClean="0"/>
              <a:t>W/m</a:t>
            </a:r>
            <a:r>
              <a:rPr lang="en-CA" altLang="en-US" sz="2400" baseline="30000" dirty="0" smtClean="0"/>
              <a:t>2</a:t>
            </a:r>
            <a:endParaRPr lang="en-CA" altLang="en-US" sz="2400" baseline="300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(Calculated </a:t>
            </a:r>
            <a:r>
              <a:rPr lang="en-CA" altLang="en-US" sz="2400" dirty="0"/>
              <a:t>assuming </a:t>
            </a:r>
            <a:r>
              <a:rPr lang="en-CA" altLang="en-US" sz="2400" dirty="0" smtClean="0"/>
              <a:t>800</a:t>
            </a:r>
            <a:r>
              <a:rPr lang="en-CA" altLang="en-US" sz="2400" baseline="30000" dirty="0" smtClean="0"/>
              <a:t>o</a:t>
            </a:r>
            <a:r>
              <a:rPr lang="en-CA" altLang="en-US" sz="2400" dirty="0" smtClean="0"/>
              <a:t>C </a:t>
            </a:r>
            <a:r>
              <a:rPr lang="en-CA" altLang="en-US" sz="2400" dirty="0"/>
              <a:t>inner wall temperature and </a:t>
            </a:r>
            <a:r>
              <a:rPr lang="en-CA" altLang="en-US" sz="2400" dirty="0" smtClean="0"/>
              <a:t>75</a:t>
            </a:r>
            <a:r>
              <a:rPr lang="en-CA" altLang="en-US" sz="2400" baseline="30000" dirty="0"/>
              <a:t>o</a:t>
            </a:r>
            <a:r>
              <a:rPr lang="en-CA" altLang="en-US" sz="2400" dirty="0" smtClean="0"/>
              <a:t>C outer </a:t>
            </a:r>
            <a:r>
              <a:rPr lang="en-CA" altLang="en-US" sz="2400" dirty="0"/>
              <a:t>wall temperature)</a:t>
            </a:r>
          </a:p>
        </p:txBody>
      </p:sp>
      <p:pic>
        <p:nvPicPr>
          <p:cNvPr id="13316" name="Picture 6" descr="\\s-bcc-nas1\open_prjct\P_001132_pol_524_fy1115\08_CFB_modelling\MiniBed\01_prelimentary\runs\mesh6mmU0_001freshStart_GP_2\Pictures\Heatflux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3631" r="66507" b="9117"/>
          <a:stretch/>
        </p:blipFill>
        <p:spPr bwMode="auto">
          <a:xfrm>
            <a:off x="490538" y="252760"/>
            <a:ext cx="968375" cy="60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7" name="Straight Arrow Connector 6"/>
          <p:cNvCxnSpPr>
            <a:cxnSpLocks noChangeShapeType="1"/>
          </p:cNvCxnSpPr>
          <p:nvPr/>
        </p:nvCxnSpPr>
        <p:spPr bwMode="auto">
          <a:xfrm flipH="1">
            <a:off x="1157288" y="2060575"/>
            <a:ext cx="1230312" cy="6207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18" name="Straight Arrow Connector 8"/>
          <p:cNvCxnSpPr>
            <a:cxnSpLocks noChangeShapeType="1"/>
            <a:stCxn id="13319" idx="1"/>
          </p:cNvCxnSpPr>
          <p:nvPr/>
        </p:nvCxnSpPr>
        <p:spPr bwMode="auto">
          <a:xfrm flipH="1">
            <a:off x="1143001" y="5343525"/>
            <a:ext cx="1244599" cy="9334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2387600" y="4743450"/>
            <a:ext cx="6427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 Heat </a:t>
            </a:r>
            <a:r>
              <a:rPr lang="en-CA" altLang="en-US" sz="2400" dirty="0" smtClean="0"/>
              <a:t>flux (out): </a:t>
            </a:r>
            <a:r>
              <a:rPr lang="en-CA" altLang="en-US" sz="2400" dirty="0"/>
              <a:t>271 </a:t>
            </a:r>
            <a:r>
              <a:rPr lang="en-CA" altLang="en-US" sz="2400" dirty="0" smtClean="0"/>
              <a:t>kW/m</a:t>
            </a:r>
            <a:r>
              <a:rPr lang="en-CA" altLang="en-US" sz="2400" baseline="30000" dirty="0" smtClean="0"/>
              <a:t>2</a:t>
            </a:r>
            <a:endParaRPr lang="en-CA" altLang="en-US" sz="2400" baseline="300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(Heat flux to account for the energy from mini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bed to heat air from </a:t>
            </a:r>
            <a:r>
              <a:rPr lang="en-CA" altLang="en-US" sz="2400" dirty="0" smtClean="0"/>
              <a:t>57</a:t>
            </a:r>
            <a:r>
              <a:rPr lang="en-CA" altLang="en-US" sz="2400" baseline="30000" dirty="0"/>
              <a:t>o</a:t>
            </a:r>
            <a:r>
              <a:rPr lang="en-CA" altLang="en-US" sz="2400" dirty="0" smtClean="0"/>
              <a:t>C </a:t>
            </a:r>
            <a:r>
              <a:rPr lang="en-CA" altLang="en-US" sz="2400" dirty="0"/>
              <a:t>to </a:t>
            </a:r>
            <a:r>
              <a:rPr lang="en-CA" altLang="en-US" sz="2400" dirty="0" smtClean="0"/>
              <a:t>800</a:t>
            </a:r>
            <a:r>
              <a:rPr lang="en-CA" altLang="en-US" sz="2400" baseline="30000" dirty="0"/>
              <a:t>o</a:t>
            </a:r>
            <a:r>
              <a:rPr lang="en-CA" altLang="en-US" sz="2400" dirty="0" smtClean="0"/>
              <a:t>C</a:t>
            </a:r>
            <a:r>
              <a:rPr lang="en-CA" altLang="en-US" sz="2400" dirty="0"/>
              <a:t>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693326"/>
              </p:ext>
            </p:extLst>
          </p:nvPr>
        </p:nvGraphicFramePr>
        <p:xfrm>
          <a:off x="4787901" y="2227264"/>
          <a:ext cx="4000500" cy="2078035"/>
        </p:xfrm>
        <a:graphic>
          <a:graphicData uri="http://schemas.openxmlformats.org/drawingml/2006/table">
            <a:tbl>
              <a:tblPr/>
              <a:tblGrid>
                <a:gridCol w="2218584"/>
                <a:gridCol w="1781916"/>
              </a:tblGrid>
              <a:tr h="415607">
                <a:tc gridSpan="2"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Coal Reaction Data</a:t>
                      </a:r>
                      <a:endParaRPr kumimoji="0" lang="en-CA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415607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Devol</a:t>
                      </a: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5607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Devol</a:t>
                      </a: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E (J/</a:t>
                      </a:r>
                      <a:r>
                        <a:rPr kumimoji="0" lang="en-CA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kmol</a:t>
                      </a: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4.9884e7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5607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Char 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0.002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5607"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Char E (J/</a:t>
                      </a:r>
                      <a:r>
                        <a:rPr kumimoji="0" lang="en-CA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kmol</a:t>
                      </a: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indent="150813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15081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7.9e7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237" name="Title 1"/>
          <p:cNvSpPr>
            <a:spLocks noGrp="1"/>
          </p:cNvSpPr>
          <p:nvPr>
            <p:ph type="title"/>
          </p:nvPr>
        </p:nvSpPr>
        <p:spPr>
          <a:xfrm>
            <a:off x="1477963" y="76199"/>
            <a:ext cx="6230937" cy="1143001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Coal Reactions</a:t>
            </a:r>
          </a:p>
        </p:txBody>
      </p:sp>
      <p:sp>
        <p:nvSpPr>
          <p:cNvPr id="9238" name="TextBox 3"/>
          <p:cNvSpPr txBox="1">
            <a:spLocks noChangeArrowheads="1"/>
          </p:cNvSpPr>
          <p:nvPr/>
        </p:nvSpPr>
        <p:spPr bwMode="auto">
          <a:xfrm>
            <a:off x="903288" y="1106488"/>
            <a:ext cx="371316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Heterogeneous reactions: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i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i="1" dirty="0" smtClean="0"/>
              <a:t>Coal → volatile</a:t>
            </a:r>
            <a:endParaRPr lang="en-CA" altLang="en-US" sz="2400" i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i="1" dirty="0"/>
              <a:t>Char + </a:t>
            </a:r>
            <a:r>
              <a:rPr lang="en-CA" altLang="en-US" sz="2400" i="1" dirty="0" smtClean="0"/>
              <a:t>O</a:t>
            </a:r>
            <a:r>
              <a:rPr lang="en-CA" altLang="en-US" sz="2400" i="1" baseline="-25000" dirty="0" smtClean="0"/>
              <a:t>2 </a:t>
            </a:r>
            <a:r>
              <a:rPr lang="en-CA" altLang="en-US" sz="2400" i="1" dirty="0" smtClean="0"/>
              <a:t>→ CO </a:t>
            </a:r>
            <a:endParaRPr lang="en-CA" altLang="en-US" sz="2400" i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Gas-phase </a:t>
            </a:r>
            <a:r>
              <a:rPr lang="en-CA" altLang="en-US" sz="2400" dirty="0"/>
              <a:t>reactions: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i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i="1" dirty="0"/>
              <a:t>Volatile +</a:t>
            </a:r>
            <a:r>
              <a:rPr lang="en-CA" altLang="en-US" sz="2400" i="1" dirty="0" smtClean="0"/>
              <a:t>O</a:t>
            </a:r>
            <a:r>
              <a:rPr lang="en-CA" altLang="en-US" sz="2400" i="1" baseline="-25000" dirty="0" smtClean="0"/>
              <a:t>2 </a:t>
            </a:r>
            <a:r>
              <a:rPr lang="en-CA" altLang="en-US" sz="2400" i="1" dirty="0" smtClean="0"/>
              <a:t>→ CO + H</a:t>
            </a:r>
            <a:r>
              <a:rPr lang="en-CA" altLang="en-US" sz="2400" i="1" baseline="-25000" dirty="0" smtClean="0"/>
              <a:t>2</a:t>
            </a:r>
            <a:r>
              <a:rPr lang="en-CA" altLang="en-US" sz="2400" i="1" dirty="0" smtClean="0"/>
              <a:t>O</a:t>
            </a:r>
            <a:endParaRPr lang="en-CA" altLang="en-US" sz="2400" i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i="1" dirty="0"/>
              <a:t>CO + </a:t>
            </a:r>
            <a:r>
              <a:rPr lang="en-CA" altLang="en-US" sz="2400" i="1" dirty="0" smtClean="0"/>
              <a:t>O</a:t>
            </a:r>
            <a:r>
              <a:rPr lang="en-CA" altLang="en-US" sz="2400" i="1" baseline="-25000" dirty="0" smtClean="0"/>
              <a:t>2 </a:t>
            </a:r>
            <a:r>
              <a:rPr lang="en-CA" altLang="en-US" sz="2400" i="1" dirty="0" smtClean="0"/>
              <a:t>→ CO</a:t>
            </a:r>
            <a:r>
              <a:rPr lang="en-CA" altLang="en-US" sz="2400" i="1" baseline="-25000" dirty="0" smtClean="0"/>
              <a:t>2</a:t>
            </a:r>
            <a:endParaRPr lang="en-CA" altLang="en-US" sz="2400" i="1" baseline="-250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dirty="0"/>
          </a:p>
        </p:txBody>
      </p:sp>
      <p:sp>
        <p:nvSpPr>
          <p:cNvPr id="9239" name="TextBox 4"/>
          <p:cNvSpPr txBox="1">
            <a:spLocks noChangeArrowheads="1"/>
          </p:cNvSpPr>
          <p:nvPr/>
        </p:nvSpPr>
        <p:spPr bwMode="auto">
          <a:xfrm>
            <a:off x="952501" y="5010150"/>
            <a:ext cx="449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en-CA" altLang="en-US" sz="2400" dirty="0" smtClean="0"/>
              <a:t>Constant diameter model</a:t>
            </a:r>
            <a:endParaRPr lang="en-CA" altLang="en-US" sz="24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0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484313" y="0"/>
            <a:ext cx="6175375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Results: Sand Fluidization</a:t>
            </a:r>
          </a:p>
        </p:txBody>
      </p:sp>
      <p:pic>
        <p:nvPicPr>
          <p:cNvPr id="14339" name="Picture 4" descr="\\s-bcc-nas1\open_prjct\P_001132_pol_524_fy1115\08_CFB_modelling\MiniBed\01_prelimentary\runs\mesh6mmU0_001freshStart_GP_2\Pictures\mesh10mmFreshStart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8563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2133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latin typeface="Arial" panose="020B0604020202020204" pitchFamily="34" charset="0"/>
              </a:rPr>
              <a:t>Start-up</a:t>
            </a:r>
            <a:endParaRPr lang="en-CA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pic>
        <p:nvPicPr>
          <p:cNvPr id="15362" name="Picture 1" descr="\\s-bcc-nas1\open_prjct\P_001132_pol_524_fy1115\08_CFB_modelling\MiniBed\01_prelimentary\runs\mesh6mmU0_001freshStart_GP_2_wallAbsorption_recycleCoal\postprocess\phase_2Volumefraction_52000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0668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4724400" y="2636103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Sand volume fraction at </a:t>
            </a:r>
            <a:r>
              <a:rPr lang="en-CA" altLang="en-US" sz="2400" dirty="0" smtClean="0"/>
              <a:t>52.2 s flow time</a:t>
            </a:r>
            <a:endParaRPr lang="en-CA" alt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4313" y="0"/>
            <a:ext cx="6175375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Results: Sand Fluidization</a:t>
            </a:r>
          </a:p>
        </p:txBody>
      </p:sp>
    </p:spTree>
    <p:extLst>
      <p:ext uri="{BB962C8B-B14F-4D97-AF65-F5344CB8AC3E}">
        <p14:creationId xmlns:p14="http://schemas.microsoft.com/office/powerpoint/2010/main" val="503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5" descr="\\s-bcc-nas1\open_prjct\P_001132_pol_524_fy1115\08_CFB_modelling\MiniBed\01_prelimentary\runs\mesh6mmU0_001freshStart_GP_2_wallAbsorption_recycleCoal\postprocess\Pressure_49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5"/>
          <a:stretch>
            <a:fillRect/>
          </a:stretch>
        </p:blipFill>
        <p:spPr bwMode="auto">
          <a:xfrm>
            <a:off x="973138" y="449263"/>
            <a:ext cx="17018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2946400" y="2324100"/>
            <a:ext cx="4953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b="1" dirty="0" smtClean="0"/>
              <a:t>Pressure drop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b="1" dirty="0" smtClean="0"/>
              <a:t>Predicted: 1500-3000 Pa</a:t>
            </a:r>
            <a:endParaRPr lang="en-CA" altLang="en-US" sz="24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b="1" dirty="0" smtClean="0"/>
              <a:t>Measured: 2500-3600 Pa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b="1" dirty="0" smtClean="0"/>
          </a:p>
        </p:txBody>
      </p:sp>
      <p:sp>
        <p:nvSpPr>
          <p:cNvPr id="16392" name="Right Brace 5"/>
          <p:cNvSpPr>
            <a:spLocks/>
          </p:cNvSpPr>
          <p:nvPr/>
        </p:nvSpPr>
        <p:spPr bwMode="auto">
          <a:xfrm>
            <a:off x="2790825" y="1074738"/>
            <a:ext cx="155575" cy="4551362"/>
          </a:xfrm>
          <a:prstGeom prst="rightBrace">
            <a:avLst>
              <a:gd name="adj1" fmla="val 8397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2605088" y="317500"/>
            <a:ext cx="346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Pressure boundary condition: 0 Pa</a:t>
            </a:r>
            <a:endParaRPr lang="en-CA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2260600" y="502166"/>
            <a:ext cx="344488" cy="1201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441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2882899" y="5473700"/>
            <a:ext cx="337945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Measured: 800-801</a:t>
            </a:r>
            <a:r>
              <a:rPr lang="en-CA" altLang="en-US" sz="2400" baseline="30000" dirty="0" smtClean="0"/>
              <a:t>0</a:t>
            </a:r>
            <a:r>
              <a:rPr lang="en-CA" altLang="en-US" sz="2400" dirty="0" smtClean="0"/>
              <a:t>C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Predicted: 912-942</a:t>
            </a:r>
            <a:r>
              <a:rPr lang="en-CA" altLang="en-US" sz="2400" baseline="30000" dirty="0" smtClean="0"/>
              <a:t>0</a:t>
            </a:r>
            <a:r>
              <a:rPr lang="en-CA" altLang="en-US" sz="2400" dirty="0" smtClean="0"/>
              <a:t>C   </a:t>
            </a:r>
            <a:endParaRPr lang="en-CA" altLang="en-US" sz="2400" dirty="0"/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2859088" y="3994150"/>
            <a:ext cx="3270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Measured: 787-794</a:t>
            </a:r>
            <a:r>
              <a:rPr lang="en-CA" altLang="en-US" sz="2400" baseline="30000" dirty="0" smtClean="0"/>
              <a:t>0</a:t>
            </a:r>
            <a:r>
              <a:rPr lang="en-CA" altLang="en-US" sz="2400" dirty="0" smtClean="0"/>
              <a:t>C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Predicted: 767-827</a:t>
            </a:r>
            <a:r>
              <a:rPr lang="en-CA" altLang="en-US" sz="2400" baseline="30000" dirty="0" smtClean="0"/>
              <a:t>0</a:t>
            </a:r>
            <a:r>
              <a:rPr lang="en-CA" altLang="en-US" sz="2400" dirty="0" smtClean="0"/>
              <a:t>C</a:t>
            </a:r>
            <a:endParaRPr lang="en-CA" altLang="en-US" sz="2400" dirty="0"/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2809875" y="390525"/>
            <a:ext cx="3296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Measured: 820-828</a:t>
            </a:r>
            <a:r>
              <a:rPr lang="en-CA" altLang="en-US" sz="2400" baseline="30000" dirty="0" smtClean="0"/>
              <a:t>0</a:t>
            </a:r>
            <a:r>
              <a:rPr lang="en-CA" altLang="en-US" sz="2400" dirty="0" smtClean="0"/>
              <a:t>C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Predicted: 955-1001</a:t>
            </a:r>
            <a:r>
              <a:rPr lang="en-CA" altLang="en-US" sz="2400" baseline="30000" dirty="0" smtClean="0"/>
              <a:t>0</a:t>
            </a:r>
            <a:r>
              <a:rPr lang="en-CA" altLang="en-US" sz="2400" dirty="0" smtClean="0"/>
              <a:t>C</a:t>
            </a:r>
            <a:endParaRPr lang="en-CA" altLang="en-US" sz="2400" dirty="0"/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73025" y="4870450"/>
            <a:ext cx="4286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/>
          </a:p>
        </p:txBody>
      </p:sp>
      <p:pic>
        <p:nvPicPr>
          <p:cNvPr id="17415" name="Picture 8" descr="\\s-bcc-nas1\open_prjct\P_001132_pol_524_fy1115\08_CFB_modelling\MiniBed\01_prelimentary\runs\mesh6mmU0_001freshStart_GP_2_wallAbsorption_recycleCoal\postprocess\TempInC_50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r="67686" b="1003"/>
          <a:stretch/>
        </p:blipFill>
        <p:spPr bwMode="auto">
          <a:xfrm>
            <a:off x="0" y="228600"/>
            <a:ext cx="28321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2064" y="61267"/>
            <a:ext cx="123347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dirty="0"/>
              <a:t>Temp. </a:t>
            </a:r>
            <a:r>
              <a:rPr lang="en-CA" altLang="en-US" sz="2000" baseline="30000" dirty="0" err="1"/>
              <a:t>o</a:t>
            </a:r>
            <a:r>
              <a:rPr lang="en-CA" altLang="en-US" sz="2000" dirty="0" err="1" smtClean="0"/>
              <a:t>C</a:t>
            </a:r>
            <a:endParaRPr lang="en-CA" altLang="en-US" sz="2000" dirty="0"/>
          </a:p>
        </p:txBody>
      </p:sp>
      <p:sp>
        <p:nvSpPr>
          <p:cNvPr id="17417" name="TextBox 1"/>
          <p:cNvSpPr txBox="1">
            <a:spLocks noChangeArrowheads="1"/>
          </p:cNvSpPr>
          <p:nvPr/>
        </p:nvSpPr>
        <p:spPr bwMode="auto">
          <a:xfrm>
            <a:off x="38100" y="4762500"/>
            <a:ext cx="18573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endParaRPr lang="en-CA" altLang="en-US"/>
          </a:p>
        </p:txBody>
      </p:sp>
      <p:pic>
        <p:nvPicPr>
          <p:cNvPr id="11" name="Picture 10" descr="\\s-bcc-nas1\open_prjct\P_001132_pol_524_fy1115\08_CFB_modelling\MiniBed\01_prelimentary\runs\mesh6mmU0_001freshStart_GP_2_wallAbsorption_recycleCoal\postprocess\Temp_Y_P1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4" t="27608" r="51555" b="27172"/>
          <a:stretch/>
        </p:blipFill>
        <p:spPr bwMode="auto">
          <a:xfrm>
            <a:off x="1157111" y="5290961"/>
            <a:ext cx="953912" cy="10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\\s-bcc-nas1\open_prjct\P_001132_pol_524_fy1115\08_CFB_modelling\MiniBed\01_prelimentary\runs\mesh6mmU0_001freshStart_GP_2_wallAbsorption_recycleCoal\postprocess\Temp_Y_P10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27668" r="50897" b="26263"/>
          <a:stretch/>
        </p:blipFill>
        <p:spPr bwMode="auto">
          <a:xfrm>
            <a:off x="1061155" y="3866708"/>
            <a:ext cx="982133" cy="107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\\s-bcc-nas1\open_prjct\P_001132_pol_524_fy1115\08_CFB_modelling\MiniBed\01_prelimentary\runs\mesh6mmU0_001freshStart_GP_2_wallAbsorption_recycleCoal\postprocess\Temp_Y_P11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30991" r="50071" b="28248"/>
          <a:stretch/>
        </p:blipFill>
        <p:spPr bwMode="auto">
          <a:xfrm>
            <a:off x="1202266" y="321733"/>
            <a:ext cx="965817" cy="9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4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Multiphase Reacting Flows</a:t>
            </a:r>
            <a:endParaRPr lang="en-CA" dirty="0"/>
          </a:p>
        </p:txBody>
      </p:sp>
      <p:pic>
        <p:nvPicPr>
          <p:cNvPr id="5" name="Picture 4" descr="Blast_furnace_US_Ste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32" y="1276392"/>
            <a:ext cx="27559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5" y="1566327"/>
            <a:ext cx="1456967" cy="396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28" y="1478779"/>
            <a:ext cx="2549549" cy="4139777"/>
          </a:xfrm>
          <a:prstGeom prst="rect">
            <a:avLst/>
          </a:prstGeom>
        </p:spPr>
      </p:pic>
      <p:pic>
        <p:nvPicPr>
          <p:cNvPr id="11" name="Picture 12" descr="tsk11_xpln_Tc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53" y="3353619"/>
            <a:ext cx="3598862" cy="22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8035" y="5633424"/>
            <a:ext cx="3519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CanmetENERGY high pressure entrained flow gasifier/combustor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5372293" y="5644381"/>
            <a:ext cx="3388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U. S. Steel Canada blast furnace – coal and natural gas injection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16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3768725" y="373063"/>
            <a:ext cx="3034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Measured: 1.3-1.8%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Predicted: 1.7-4.2%</a:t>
            </a:r>
            <a:endParaRPr lang="en-CA" altLang="en-US" sz="2400" dirty="0"/>
          </a:p>
        </p:txBody>
      </p:sp>
      <p:pic>
        <p:nvPicPr>
          <p:cNvPr id="18435" name="Picture 5" descr="\\s-bcc-nas1\open_prjct\P_001132_pol_524_fy1115\08_CFB_modelling\MiniBed\01_prelimentary\runs\mesh6mmU0_001freshStart_GP_2_wallAbsorption_recycleCoal\postprocess\O2_5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54" r="65973" b="7054"/>
          <a:stretch>
            <a:fillRect/>
          </a:stretch>
        </p:blipFill>
        <p:spPr bwMode="auto">
          <a:xfrm>
            <a:off x="0" y="-11113"/>
            <a:ext cx="2982913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0" y="482600"/>
            <a:ext cx="21558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/>
              <a:t>O</a:t>
            </a:r>
            <a:r>
              <a:rPr lang="en-CA" altLang="en-US" sz="2000" baseline="-25000"/>
              <a:t>2</a:t>
            </a:r>
            <a:r>
              <a:rPr lang="en-CA" altLang="en-US" sz="2000"/>
              <a:t> mole fraction  </a:t>
            </a:r>
          </a:p>
        </p:txBody>
      </p:sp>
      <p:cxnSp>
        <p:nvCxnSpPr>
          <p:cNvPr id="18437" name="Straight Arrow Connector 9"/>
          <p:cNvCxnSpPr>
            <a:cxnSpLocks noChangeShapeType="1"/>
          </p:cNvCxnSpPr>
          <p:nvPr/>
        </p:nvCxnSpPr>
        <p:spPr bwMode="auto">
          <a:xfrm flipH="1" flipV="1">
            <a:off x="2420938" y="788988"/>
            <a:ext cx="1236662" cy="936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3768725" y="373063"/>
            <a:ext cx="4994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Measured: 15%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Predicted: 13-16%</a:t>
            </a:r>
            <a:endParaRPr lang="en-CA" altLang="en-US" sz="2400" dirty="0"/>
          </a:p>
        </p:txBody>
      </p:sp>
      <p:pic>
        <p:nvPicPr>
          <p:cNvPr id="19459" name="Picture 4" descr="\\s-bcc-nas1\open_prjct\P_001132_pol_524_fy1115\08_CFB_modelling\MiniBed\01_prelimentary\runs\mesh6mmU0_001freshStart_GP_2_wallAbsorption_recycleCoal\postprocess\CO2_5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31" b="1338"/>
          <a:stretch>
            <a:fillRect/>
          </a:stretch>
        </p:blipFill>
        <p:spPr bwMode="auto">
          <a:xfrm>
            <a:off x="0" y="0"/>
            <a:ext cx="3160713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0" y="12700"/>
            <a:ext cx="2122488" cy="70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/>
              <a:t>CO</a:t>
            </a:r>
            <a:r>
              <a:rPr lang="en-CA" altLang="en-US" sz="2000" baseline="-25000"/>
              <a:t>2</a:t>
            </a:r>
            <a:r>
              <a:rPr lang="en-CA" altLang="en-US" sz="2000"/>
              <a:t> mole fraction  </a:t>
            </a:r>
          </a:p>
        </p:txBody>
      </p:sp>
      <p:cxnSp>
        <p:nvCxnSpPr>
          <p:cNvPr id="19461" name="Straight Arrow Connector 2"/>
          <p:cNvCxnSpPr>
            <a:cxnSpLocks noChangeShapeType="1"/>
            <a:stCxn id="19458" idx="1"/>
          </p:cNvCxnSpPr>
          <p:nvPr/>
        </p:nvCxnSpPr>
        <p:spPr bwMode="auto">
          <a:xfrm flipH="1" flipV="1">
            <a:off x="2427289" y="304800"/>
            <a:ext cx="1341436" cy="4837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\\s-bcc-nas1\open_prjct\P_001132_pol_524_fy1115\08_CFB_modelling\MiniBed\01_prelimentary\runs\mesh6mmU0_001freshStart_GP_2_wallAbsorption_recycleCoal\postprocess\CO_500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" r="66140"/>
          <a:stretch/>
        </p:blipFill>
        <p:spPr bwMode="auto">
          <a:xfrm>
            <a:off x="0" y="23988"/>
            <a:ext cx="2967636" cy="636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23988"/>
            <a:ext cx="212248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dirty="0" smtClean="0"/>
              <a:t>CO </a:t>
            </a:r>
            <a:r>
              <a:rPr lang="en-CA" altLang="en-US" sz="2000" dirty="0"/>
              <a:t>mole fraction 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68725" y="373063"/>
            <a:ext cx="33698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Measured: 55-155 ppm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Predicted: 0 ppm</a:t>
            </a:r>
            <a:endParaRPr lang="en-CA" altLang="en-US" sz="2400" dirty="0"/>
          </a:p>
        </p:txBody>
      </p:sp>
      <p:cxnSp>
        <p:nvCxnSpPr>
          <p:cNvPr id="9" name="Straight Arrow Connector 2"/>
          <p:cNvCxnSpPr>
            <a:cxnSpLocks noChangeShapeType="1"/>
            <a:stCxn id="8" idx="1"/>
          </p:cNvCxnSpPr>
          <p:nvPr/>
        </p:nvCxnSpPr>
        <p:spPr bwMode="auto">
          <a:xfrm flipH="1" flipV="1">
            <a:off x="2427289" y="304800"/>
            <a:ext cx="1341436" cy="4837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418263"/>
            <a:ext cx="9144000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                    </a:t>
            </a:r>
            <a:r>
              <a:rPr lang="en-CA" altLang="en-US" sz="2400" dirty="0" smtClean="0"/>
              <a:t>Coal </a:t>
            </a:r>
            <a:r>
              <a:rPr lang="en-CA" altLang="en-US" sz="2400" dirty="0"/>
              <a:t>particles </a:t>
            </a:r>
            <a:r>
              <a:rPr lang="en-CA" altLang="en-US" sz="2400" dirty="0" smtClean="0"/>
              <a:t>residence time at 50 s flow time </a:t>
            </a:r>
            <a:endParaRPr lang="en-CA" altLang="en-US" sz="2400" dirty="0"/>
          </a:p>
        </p:txBody>
      </p:sp>
      <p:pic>
        <p:nvPicPr>
          <p:cNvPr id="12" name="Picture 2" descr="\\s-bcc-nas1\open_prjct\P_001132_pol_524_fy1115\08_CFB_modelling\MiniBed\01_prelimentary\runs\mesh6mmU0_001freshStart_GP_2_wallAbsorption_recycleCoal\postprocess\injection_4_tim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7" r="64287"/>
          <a:stretch/>
        </p:blipFill>
        <p:spPr bwMode="auto">
          <a:xfrm>
            <a:off x="7749821" y="251653"/>
            <a:ext cx="716845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s-bcc-nas1\open_prjct\P_001132_pol_524_fy1115\08_CFB_modelling\MiniBed\01_prelimentary\runs\mesh6mmU0_001freshStart_GP_2_wallAbsorption_recycleCoal\postprocess\injection_3_tim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r="63635"/>
          <a:stretch/>
        </p:blipFill>
        <p:spPr bwMode="auto">
          <a:xfrm>
            <a:off x="6380338" y="278640"/>
            <a:ext cx="706262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\\s-bcc-nas1\open_prjct\P_001132_pol_524_fy1115\08_CFB_modelling\MiniBed\01_prelimentary\runs\mesh6mmU0_001freshStart_GP_2_wallAbsorption_recycleCoal\postprocess\injection_0_tim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5"/>
          <a:stretch/>
        </p:blipFill>
        <p:spPr bwMode="auto">
          <a:xfrm>
            <a:off x="43521" y="250826"/>
            <a:ext cx="271101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\\s-bcc-nas1\open_prjct\P_001132_pol_524_fy1115\08_CFB_modelling\MiniBed\01_prelimentary\runs\mesh6mmU0_001freshStart_GP_2_wallAbsorption_recycleCoal\postprocess\injection_1_tim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 t="1650" r="63917" b="-1650"/>
          <a:stretch/>
        </p:blipFill>
        <p:spPr bwMode="auto">
          <a:xfrm>
            <a:off x="3324930" y="352425"/>
            <a:ext cx="78987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\\s-bcc-nas1\open_prjct\P_001132_pol_524_fy1115\08_CFB_modelling\MiniBed\01_prelimentary\runs\mesh6mmU0_001freshStart_GP_2_wallAbsorption_recycleCoal\postprocess\injection_2_tim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7" r="64566"/>
          <a:stretch/>
        </p:blipFill>
        <p:spPr bwMode="auto">
          <a:xfrm>
            <a:off x="4981221" y="250825"/>
            <a:ext cx="581379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825625" y="5884863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150um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270250" y="5889625"/>
            <a:ext cx="9969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300um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4641850" y="5911850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/>
              <a:t>850um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6026150" y="5911850"/>
            <a:ext cx="149111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 smtClean="0"/>
              <a:t>2.36mm     </a:t>
            </a:r>
            <a:endParaRPr lang="en-CA" altLang="en-US" sz="2000" b="1" dirty="0"/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7517264" y="5924490"/>
            <a:ext cx="142058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 smtClean="0"/>
              <a:t>5.35mm    </a:t>
            </a:r>
            <a:endParaRPr lang="en-CA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476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15000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1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2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3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6800" y="300354"/>
            <a:ext cx="67818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CA" altLang="en-US" sz="2400" b="1" dirty="0" smtClean="0"/>
              <a:t>Coal particle </a:t>
            </a:r>
            <a:r>
              <a:rPr lang="en-CA" altLang="en-US" sz="2400" b="1" dirty="0"/>
              <a:t>burnout </a:t>
            </a:r>
            <a:r>
              <a:rPr lang="en-CA" altLang="en-US" sz="2400" b="1" dirty="0" smtClean="0"/>
              <a:t>at 52 s flow time</a:t>
            </a:r>
            <a:endParaRPr lang="en-CA" altLang="en-US" sz="2400" b="1" dirty="0"/>
          </a:p>
        </p:txBody>
      </p:sp>
      <p:pic>
        <p:nvPicPr>
          <p:cNvPr id="15" name="Picture 14" descr="\\s-bcc-nas1\open_prjct\P_001132_pol_524_fy1115\08_CFB_modelling\MiniBed\01_prelimentary\runs\mesh6mmU0_001freshStart_GP_2_wallAbsorption_recycleCoal\postprocess\injection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11"/>
          <a:stretch>
            <a:fillRect/>
          </a:stretch>
        </p:blipFill>
        <p:spPr bwMode="auto">
          <a:xfrm>
            <a:off x="0" y="754379"/>
            <a:ext cx="28225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\\s-bcc-nas1\open_prjct\P_001132_pol_524_fy1115\08_CFB_modelling\MiniBed\01_prelimentary\runs\mesh6mmU0_001freshStart_GP_2_wallAbsorption_recycleCoal\postprocess\injection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3" r="43823" b="4034"/>
          <a:stretch>
            <a:fillRect/>
          </a:stretch>
        </p:blipFill>
        <p:spPr bwMode="auto">
          <a:xfrm>
            <a:off x="3248025" y="684529"/>
            <a:ext cx="954088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\\s-bcc-nas1\open_prjct\P_001132_pol_524_fy1115\08_CFB_modelling\MiniBed\01_prelimentary\runs\mesh6mmU0_001freshStart_GP_2_wallAbsorption_recycleCoal\postprocess\injection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r="65379"/>
          <a:stretch>
            <a:fillRect/>
          </a:stretch>
        </p:blipFill>
        <p:spPr bwMode="auto">
          <a:xfrm>
            <a:off x="4648200" y="740091"/>
            <a:ext cx="700088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\\s-bcc-nas1\open_prjct\P_001132_pol_524_fy1115\08_CFB_modelling\MiniBed\01_prelimentary\runs\mesh6mmU0_001freshStart_GP_2_wallAbsorption_recycleCoal\postprocess\injection_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r="64336"/>
          <a:stretch>
            <a:fillRect/>
          </a:stretch>
        </p:blipFill>
        <p:spPr bwMode="auto">
          <a:xfrm>
            <a:off x="7570788" y="702840"/>
            <a:ext cx="7493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\\s-bcc-nas1\open_prjct\P_001132_pol_524_fy1115\08_CFB_modelling\MiniBed\01_prelimentary\runs\mesh6mmU0_001freshStart_GP_2_wallAbsorption_recycleCoal\postprocess\injection_3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63583"/>
          <a:stretch>
            <a:fillRect/>
          </a:stretch>
        </p:blipFill>
        <p:spPr bwMode="auto">
          <a:xfrm>
            <a:off x="6026150" y="754379"/>
            <a:ext cx="874713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3226594" y="6251891"/>
            <a:ext cx="135005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 smtClean="0"/>
              <a:t>300um     </a:t>
            </a:r>
            <a:endParaRPr lang="en-CA" altLang="en-US" sz="2000" b="1" dirty="0"/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4600253" y="6274116"/>
            <a:ext cx="142058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 smtClean="0"/>
              <a:t>850um      </a:t>
            </a:r>
            <a:endParaRPr lang="en-CA" altLang="en-US" sz="2000" b="1" dirty="0"/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7410450" y="6288404"/>
            <a:ext cx="135005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 smtClean="0"/>
              <a:t>5.35mm   </a:t>
            </a:r>
            <a:endParaRPr lang="en-CA" altLang="en-US" sz="2000" b="1" dirty="0"/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6079803" y="6305490"/>
            <a:ext cx="142058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 smtClean="0"/>
              <a:t>2.36mm    </a:t>
            </a:r>
            <a:endParaRPr lang="en-CA" altLang="en-US" sz="2000" b="1" dirty="0"/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1908969" y="6247129"/>
            <a:ext cx="135005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b="1" dirty="0" smtClean="0"/>
              <a:t>150um     </a:t>
            </a:r>
            <a:endParaRPr lang="en-CA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85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1552575" y="381000"/>
            <a:ext cx="2287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3600" b="1" dirty="0"/>
              <a:t>Summary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685800" y="1219200"/>
            <a:ext cx="7235825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Tx/>
              <a:buFont typeface="Arial" charset="0"/>
              <a:buChar char="•"/>
            </a:pPr>
            <a:r>
              <a:rPr lang="en-CA" altLang="en-US" sz="2400" dirty="0"/>
              <a:t>The modeling approach </a:t>
            </a:r>
            <a:r>
              <a:rPr lang="en-CA" altLang="en-US" sz="2400" dirty="0" smtClean="0"/>
              <a:t>has demonstrated </a:t>
            </a:r>
            <a:r>
              <a:rPr lang="en-CA" altLang="en-US" sz="2400" dirty="0"/>
              <a:t>its capacity to predict </a:t>
            </a:r>
            <a:r>
              <a:rPr lang="en-CA" altLang="en-US" sz="2400" dirty="0" smtClean="0"/>
              <a:t>complicated </a:t>
            </a:r>
            <a:r>
              <a:rPr lang="en-CA" altLang="en-US" sz="2400" dirty="0"/>
              <a:t>fluidized bed coal combustion </a:t>
            </a:r>
            <a:r>
              <a:rPr lang="en-CA" altLang="en-US" sz="2400" dirty="0" smtClean="0"/>
              <a:t>operation.</a:t>
            </a:r>
            <a:endParaRPr lang="en-CA" altLang="en-US" sz="2400" dirty="0"/>
          </a:p>
          <a:p>
            <a:pPr>
              <a:spcBef>
                <a:spcPct val="0"/>
              </a:spcBef>
              <a:spcAft>
                <a:spcPts val="1200"/>
              </a:spcAft>
              <a:buClrTx/>
              <a:buFont typeface="Arial" charset="0"/>
              <a:buChar char="•"/>
            </a:pPr>
            <a:r>
              <a:rPr lang="en-CA" altLang="en-US" sz="2400" dirty="0"/>
              <a:t>Various input conditions need further verification such as size distributions for coal and sand, </a:t>
            </a:r>
            <a:r>
              <a:rPr lang="en-CA" altLang="en-US" sz="2400" dirty="0" smtClean="0"/>
              <a:t>and coal </a:t>
            </a:r>
            <a:r>
              <a:rPr lang="en-CA" altLang="en-US" sz="2400" dirty="0"/>
              <a:t>reaction data.</a:t>
            </a:r>
          </a:p>
          <a:p>
            <a:pPr>
              <a:spcBef>
                <a:spcPct val="0"/>
              </a:spcBef>
              <a:spcAft>
                <a:spcPts val="1200"/>
              </a:spcAft>
              <a:buClrTx/>
              <a:buFont typeface="Arial" charset="0"/>
              <a:buChar char="•"/>
            </a:pPr>
            <a:r>
              <a:rPr lang="en-CA" altLang="en-US" sz="2400" dirty="0"/>
              <a:t>Different drag laws, particle interaction models </a:t>
            </a:r>
            <a:r>
              <a:rPr lang="en-CA" altLang="en-US" sz="2400" dirty="0" smtClean="0"/>
              <a:t>need </a:t>
            </a:r>
            <a:r>
              <a:rPr lang="en-CA" altLang="en-US" sz="2400" dirty="0"/>
              <a:t>further </a:t>
            </a:r>
            <a:r>
              <a:rPr lang="en-CA" altLang="en-US" sz="2400" dirty="0" smtClean="0"/>
              <a:t>investigation.</a:t>
            </a:r>
            <a:endParaRPr lang="en-CA" altLang="en-US" sz="2400" dirty="0"/>
          </a:p>
          <a:p>
            <a:pPr>
              <a:spcBef>
                <a:spcPct val="0"/>
              </a:spcBef>
              <a:spcAft>
                <a:spcPts val="1200"/>
              </a:spcAft>
              <a:buClrTx/>
              <a:buFont typeface="Arial" charset="0"/>
              <a:buChar char="•"/>
            </a:pPr>
            <a:r>
              <a:rPr lang="en-CA" altLang="en-US" sz="2400" dirty="0" smtClean="0"/>
              <a:t>The simulation </a:t>
            </a:r>
            <a:r>
              <a:rPr lang="en-CA" altLang="en-US" sz="2400" dirty="0"/>
              <a:t>time is very long</a:t>
            </a:r>
            <a:r>
              <a:rPr lang="en-CA" altLang="en-US" sz="2400" dirty="0" smtClean="0"/>
              <a:t>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9" y="1686385"/>
            <a:ext cx="3555395" cy="28443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1500" y="350785"/>
            <a:ext cx="8996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r>
              <a:rPr lang="en-CA" dirty="0"/>
              <a:t>Multiphase </a:t>
            </a:r>
            <a:r>
              <a:rPr lang="en-CA" dirty="0" smtClean="0"/>
              <a:t>Flows</a:t>
            </a:r>
            <a:endParaRPr lang="en-CA" sz="28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pic>
        <p:nvPicPr>
          <p:cNvPr id="4" name="Picture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99" y="1686385"/>
            <a:ext cx="4726982" cy="2844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2900" y="4974393"/>
            <a:ext cx="538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Enbridge oil transmission pipeline</a:t>
            </a:r>
          </a:p>
          <a:p>
            <a:pPr algn="ctr"/>
            <a:r>
              <a:rPr lang="en-CA" dirty="0" smtClean="0"/>
              <a:t>Sediment deposition and under-deposit corrosion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73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Fluid Bed Combustion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008"/>
            <a:ext cx="8229600" cy="5031059"/>
          </a:xfrm>
        </p:spPr>
        <p:txBody>
          <a:bodyPr/>
          <a:lstStyle/>
          <a:p>
            <a:r>
              <a:rPr lang="en-CA" sz="2400" dirty="0" smtClean="0">
                <a:latin typeface="Arial" charset="0"/>
              </a:rPr>
              <a:t>Improve efficiency and cost of CCS by 20+% compared to conventional PC boilers with 98% capture</a:t>
            </a:r>
            <a:endParaRPr lang="en-CA" dirty="0" smtClean="0"/>
          </a:p>
          <a:p>
            <a:r>
              <a:rPr lang="en-CA" sz="2400" dirty="0"/>
              <a:t>O</a:t>
            </a:r>
            <a:r>
              <a:rPr lang="en-CA" sz="2400" dirty="0" smtClean="0"/>
              <a:t>xy-Pressurized Fluid Bed Combustion (Oxy-PFBC)</a:t>
            </a:r>
          </a:p>
          <a:p>
            <a:pPr lvl="1"/>
            <a:r>
              <a:rPr lang="en-CA" sz="2000" dirty="0">
                <a:latin typeface="Arial" charset="0"/>
              </a:rPr>
              <a:t>&lt; 30% electricity cost </a:t>
            </a:r>
            <a:r>
              <a:rPr lang="en-CA" sz="2000" dirty="0" smtClean="0">
                <a:latin typeface="Arial" charset="0"/>
              </a:rPr>
              <a:t>increase</a:t>
            </a:r>
          </a:p>
          <a:p>
            <a:pPr lvl="1"/>
            <a:r>
              <a:rPr lang="en-CA" sz="2000" dirty="0">
                <a:latin typeface="Arial" charset="0"/>
              </a:rPr>
              <a:t>High </a:t>
            </a:r>
            <a:r>
              <a:rPr lang="en-CA" sz="2000" dirty="0" smtClean="0">
                <a:latin typeface="Arial" charset="0"/>
              </a:rPr>
              <a:t>efficiency</a:t>
            </a:r>
          </a:p>
          <a:p>
            <a:pPr lvl="1"/>
            <a:r>
              <a:rPr lang="en-CA" sz="2000" dirty="0">
                <a:latin typeface="Arial" charset="0"/>
              </a:rPr>
              <a:t>Fuel </a:t>
            </a:r>
            <a:r>
              <a:rPr lang="en-CA" sz="2000" dirty="0" smtClean="0">
                <a:latin typeface="Arial" charset="0"/>
              </a:rPr>
              <a:t>flexibility</a:t>
            </a:r>
          </a:p>
          <a:p>
            <a:pPr lvl="1"/>
            <a:r>
              <a:rPr lang="en-CA" sz="2000" dirty="0">
                <a:latin typeface="Arial" charset="0"/>
              </a:rPr>
              <a:t>Power and steam</a:t>
            </a:r>
          </a:p>
          <a:p>
            <a:pPr lvl="1"/>
            <a:r>
              <a:rPr lang="en-CA" sz="2000" dirty="0">
                <a:latin typeface="Arial" charset="0"/>
              </a:rPr>
              <a:t>Low water consumption</a:t>
            </a:r>
            <a:endParaRPr lang="en-CA" sz="2000" dirty="0" smtClean="0"/>
          </a:p>
          <a:p>
            <a:r>
              <a:rPr lang="en-CA" sz="2400" dirty="0" smtClean="0"/>
              <a:t>Pressurized Chemical Looping Combustion (PCLC)</a:t>
            </a:r>
          </a:p>
          <a:p>
            <a:pPr lvl="1"/>
            <a:r>
              <a:rPr lang="en-CA" altLang="en-US" sz="2000" dirty="0">
                <a:latin typeface="Arial" pitchFamily="34" charset="0"/>
              </a:rPr>
              <a:t>Shale gas, fuel gas and </a:t>
            </a:r>
            <a:r>
              <a:rPr lang="en-CA" altLang="en-US" sz="2000" dirty="0" err="1">
                <a:latin typeface="Arial" pitchFamily="34" charset="0"/>
              </a:rPr>
              <a:t>asphaltene</a:t>
            </a:r>
            <a:r>
              <a:rPr lang="en-CA" altLang="en-US" sz="2000" dirty="0">
                <a:latin typeface="Arial" pitchFamily="34" charset="0"/>
              </a:rPr>
              <a:t>, coke</a:t>
            </a:r>
          </a:p>
          <a:p>
            <a:pPr lvl="1"/>
            <a:r>
              <a:rPr lang="en-CA" altLang="en-US" sz="2000" dirty="0">
                <a:latin typeface="Arial" pitchFamily="34" charset="0"/>
              </a:rPr>
              <a:t>High </a:t>
            </a:r>
            <a:r>
              <a:rPr lang="en-CA" altLang="en-US" sz="2000" dirty="0" smtClean="0">
                <a:latin typeface="Arial" pitchFamily="34" charset="0"/>
              </a:rPr>
              <a:t>efficiency</a:t>
            </a:r>
          </a:p>
          <a:p>
            <a:pPr lvl="1"/>
            <a:r>
              <a:rPr lang="en-CA" altLang="en-US" sz="2000" dirty="0">
                <a:latin typeface="Arial" pitchFamily="34" charset="0"/>
              </a:rPr>
              <a:t>H</a:t>
            </a:r>
            <a:r>
              <a:rPr lang="en-CA" altLang="en-US" sz="2000" baseline="-25000" dirty="0">
                <a:latin typeface="Arial" pitchFamily="34" charset="0"/>
              </a:rPr>
              <a:t>2</a:t>
            </a:r>
            <a:r>
              <a:rPr lang="en-CA" altLang="en-US" sz="2000" dirty="0">
                <a:latin typeface="Arial" pitchFamily="34" charset="0"/>
              </a:rPr>
              <a:t>, power and steam</a:t>
            </a:r>
          </a:p>
          <a:p>
            <a:pPr lvl="1"/>
            <a:r>
              <a:rPr lang="en-CA" altLang="en-US" sz="2000" dirty="0">
                <a:latin typeface="Arial" pitchFamily="34" charset="0"/>
              </a:rPr>
              <a:t>Flexible operating pressure</a:t>
            </a:r>
            <a:endParaRPr lang="en-US" altLang="en-US" sz="2000" dirty="0">
              <a:latin typeface="Arial" pitchFamily="34" charset="0"/>
            </a:endParaRPr>
          </a:p>
          <a:p>
            <a:pPr lvl="1"/>
            <a:endParaRPr lang="en-CA" sz="2000" dirty="0" smtClean="0"/>
          </a:p>
          <a:p>
            <a:pPr lvl="1"/>
            <a:endParaRPr lang="en-CA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Model Validation: Pilot Plant</a:t>
            </a:r>
            <a:r>
              <a:rPr lang="en-CA" sz="3200" dirty="0"/>
              <a:t> </a:t>
            </a:r>
            <a:r>
              <a:rPr lang="en-CA" sz="3200" dirty="0" smtClean="0"/>
              <a:t>– “</a:t>
            </a:r>
            <a:r>
              <a:rPr lang="en-CA" sz="3200" dirty="0" err="1" smtClean="0"/>
              <a:t>Minibed</a:t>
            </a:r>
            <a:r>
              <a:rPr lang="en-CA" sz="3200" dirty="0" smtClean="0"/>
              <a:t>”</a:t>
            </a:r>
            <a:endParaRPr lang="en-CA" sz="3200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5400" y="1308100"/>
            <a:ext cx="20478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6496C8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496C8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496C8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496C8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496C8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96C8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96C8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96C8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96C8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CanmetENERGY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>
                <a:latin typeface="Arial" pitchFamily="34" charset="0"/>
              </a:rPr>
              <a:t>Dual Fluid Bed System for </a:t>
            </a:r>
            <a:r>
              <a:rPr lang="en-US" altLang="en-US" sz="1400" dirty="0" err="1" smtClean="0">
                <a:latin typeface="Arial" pitchFamily="34" charset="0"/>
              </a:rPr>
              <a:t>CaL</a:t>
            </a:r>
            <a:r>
              <a:rPr lang="en-US" altLang="en-US" sz="1400" dirty="0" smtClean="0">
                <a:latin typeface="Arial" pitchFamily="34" charset="0"/>
              </a:rPr>
              <a:t>, CLC, oxy-fuel</a:t>
            </a:r>
            <a:endParaRPr lang="en-US" altLang="en-US" sz="1400" dirty="0">
              <a:latin typeface="Arial" pitchFamily="34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14299" y="2171700"/>
            <a:ext cx="18954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1A78B2"/>
              </a:buClr>
              <a:buFont typeface="Wingdings" pitchFamily="2" charset="2"/>
              <a:buNone/>
              <a:defRPr/>
            </a:pPr>
            <a:r>
              <a:rPr lang="en-CA" altLang="en-US" sz="1000" b="1" u="sng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Specifications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buFont typeface="Wingdings" pitchFamily="2" charset="2"/>
              <a:buChar char="§"/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</a:t>
            </a:r>
            <a:r>
              <a:rPr lang="en-CA" altLang="en-US" sz="1000" dirty="0" err="1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Calciner</a:t>
            </a: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/ Oxy-Combustor: 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T &lt; 1050 °C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P – atmospheric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ID = 0.1 m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H = 5.0 m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</a:t>
            </a:r>
            <a:r>
              <a:rPr lang="en-CA" altLang="en-US" sz="1000" dirty="0" err="1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Vf</a:t>
            </a: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&lt; 6.0 m/s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Fuel type: solid fuels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Fuel feed rate &lt; 10 kg/h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Oxygen stream = 99.9%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buFont typeface="Wingdings" pitchFamily="2" charset="2"/>
              <a:buChar char="§"/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Carbonator / Air Reactor: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T &lt; 1050 °C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P – atmospheric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ID = 0.1 m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H = 3.0 m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</a:t>
            </a:r>
            <a:r>
              <a:rPr lang="en-CA" altLang="en-US" sz="1000" dirty="0" err="1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Vf</a:t>
            </a: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&lt; 2.0 m/s</a:t>
            </a:r>
          </a:p>
          <a:p>
            <a:pPr eaLnBrk="1" hangingPunct="1">
              <a:spcBef>
                <a:spcPct val="50000"/>
              </a:spcBef>
              <a:buClr>
                <a:srgbClr val="1A78B2"/>
              </a:buClr>
              <a:defRPr/>
            </a:pPr>
            <a:r>
              <a:rPr lang="en-CA" altLang="en-US" sz="100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Solid transfer &lt; 50 kg/h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9150" y="1295400"/>
            <a:ext cx="3709988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9150" y="3886200"/>
            <a:ext cx="3709988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752600"/>
            <a:ext cx="2994025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6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Circulating Fluid </a:t>
            </a:r>
            <a:r>
              <a:rPr lang="en-CA" dirty="0"/>
              <a:t>Bed – “</a:t>
            </a:r>
            <a:r>
              <a:rPr lang="en-CA" dirty="0" err="1"/>
              <a:t>Minibed</a:t>
            </a:r>
            <a:r>
              <a:rPr lang="en-CA" dirty="0"/>
              <a:t>”</a:t>
            </a:r>
          </a:p>
        </p:txBody>
      </p:sp>
      <p:pic>
        <p:nvPicPr>
          <p:cNvPr id="5" name="Picture 3" descr="\\s-bcc-nas1\open_prjct\P_001132_pol_524_fy1115\08_CFB_modelling\MiniBed\01_prelimentary\reports\minibedSolidworks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4864" r="45319" b="2936"/>
          <a:stretch/>
        </p:blipFill>
        <p:spPr bwMode="auto">
          <a:xfrm>
            <a:off x="2579649" y="1189469"/>
            <a:ext cx="3598128" cy="551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699000" y="3921754"/>
            <a:ext cx="749300" cy="5613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5600" y="3683000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Feed inlet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80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en-US" sz="2800" smtClean="0"/>
              <a:t>Modeling approach: Eulerian-Lagrangian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17475" y="214313"/>
            <a:ext cx="8394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/>
              <a:t> 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CA" altLang="en-US" sz="240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4050" y="3695700"/>
            <a:ext cx="3827463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CA" sz="2000" dirty="0"/>
              <a:t>Pros: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000" dirty="0" smtClean="0"/>
              <a:t>Straightforward </a:t>
            </a:r>
            <a:r>
              <a:rPr lang="en-CA" sz="2000" dirty="0"/>
              <a:t>to include particle size distribution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000" dirty="0" smtClean="0"/>
              <a:t>Straightforward </a:t>
            </a:r>
            <a:r>
              <a:rPr lang="en-CA" sz="2000" dirty="0"/>
              <a:t>to setup </a:t>
            </a:r>
            <a:r>
              <a:rPr lang="en-CA" sz="2000" dirty="0" smtClean="0"/>
              <a:t>heterogeneous </a:t>
            </a:r>
            <a:r>
              <a:rPr lang="en-CA" sz="2000" dirty="0"/>
              <a:t>reactions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4713" y="3733800"/>
            <a:ext cx="3827462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CA" sz="2000" dirty="0"/>
              <a:t>Cons: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000" dirty="0"/>
              <a:t>Longer calculation time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000" dirty="0"/>
              <a:t>Restrictions on </a:t>
            </a:r>
            <a:r>
              <a:rPr lang="en-CA" sz="2000" dirty="0" smtClean="0"/>
              <a:t>computational grid </a:t>
            </a: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000" dirty="0" smtClean="0"/>
              <a:t>More challenging to achieve numerical stability</a:t>
            </a:r>
            <a:endParaRPr lang="en-CA" sz="2000" dirty="0"/>
          </a:p>
        </p:txBody>
      </p:sp>
      <p:sp>
        <p:nvSpPr>
          <p:cNvPr id="4102" name="Rectangle 1"/>
          <p:cNvSpPr>
            <a:spLocks noChangeArrowheads="1"/>
          </p:cNvSpPr>
          <p:nvPr/>
        </p:nvSpPr>
        <p:spPr bwMode="auto">
          <a:xfrm>
            <a:off x="614363" y="936625"/>
            <a:ext cx="795337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 typeface="Arial" charset="0"/>
              <a:buChar char="•"/>
            </a:pPr>
            <a:r>
              <a:rPr lang="en-CA" altLang="en-US" sz="2400" dirty="0"/>
              <a:t>Treat particles as particle parcels</a:t>
            </a:r>
          </a:p>
          <a:p>
            <a:pPr>
              <a:spcBef>
                <a:spcPct val="0"/>
              </a:spcBef>
              <a:buClrTx/>
              <a:buFont typeface="Arial" charset="0"/>
              <a:buChar char="•"/>
            </a:pPr>
            <a:r>
              <a:rPr lang="en-CA" altLang="en-US" sz="2400" dirty="0"/>
              <a:t>Drag force model: </a:t>
            </a:r>
            <a:r>
              <a:rPr lang="en-CA" altLang="en-US" sz="2400" dirty="0" err="1"/>
              <a:t>Gidaspow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 typeface="Arial" charset="0"/>
              <a:buChar char="•"/>
            </a:pPr>
            <a:r>
              <a:rPr lang="en-CA" altLang="en-US" sz="2400" dirty="0"/>
              <a:t>Particle interactions are modeled using granular model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    - </a:t>
            </a:r>
            <a:r>
              <a:rPr lang="en-CA" altLang="en-US" sz="2000" dirty="0"/>
              <a:t>Granular Viscosity: </a:t>
            </a:r>
            <a:r>
              <a:rPr lang="en-CA" altLang="en-US" sz="2000" dirty="0" err="1"/>
              <a:t>Gidaspow</a:t>
            </a:r>
            <a:endParaRPr lang="en-CA" altLang="en-US" sz="20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dirty="0"/>
              <a:t>     - Granular Bulk Viscosity: </a:t>
            </a:r>
            <a:r>
              <a:rPr lang="en-CA" altLang="en-US" sz="2000" dirty="0" err="1" smtClean="0"/>
              <a:t>Lun</a:t>
            </a:r>
            <a:r>
              <a:rPr lang="en-CA" altLang="en-US" sz="2000" dirty="0"/>
              <a:t> </a:t>
            </a:r>
            <a:r>
              <a:rPr lang="en-CA" altLang="en-US" sz="2000" dirty="0" smtClean="0"/>
              <a:t>et al.</a:t>
            </a:r>
            <a:endParaRPr lang="en-CA" altLang="en-US" sz="20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dirty="0"/>
              <a:t>     - Packing </a:t>
            </a:r>
            <a:r>
              <a:rPr lang="en-CA" altLang="en-US" sz="2000" dirty="0" smtClean="0"/>
              <a:t>limit: 0.6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0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dirty="0" smtClean="0"/>
              <a:t>With respect to </a:t>
            </a:r>
            <a:r>
              <a:rPr lang="en-CA" altLang="en-US" sz="2000" dirty="0" err="1" smtClean="0"/>
              <a:t>Eulerian-Eulerian</a:t>
            </a:r>
            <a:r>
              <a:rPr lang="en-CA" altLang="en-US" sz="2000" dirty="0" smtClean="0"/>
              <a:t> calculation: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76225" y="0"/>
            <a:ext cx="8534400" cy="1143000"/>
          </a:xfrm>
        </p:spPr>
        <p:txBody>
          <a:bodyPr/>
          <a:lstStyle/>
          <a:p>
            <a:pPr eaLnBrk="1" hangingPunct="1"/>
            <a:r>
              <a:rPr lang="en-CA" altLang="en-US" sz="2800" dirty="0" smtClean="0"/>
              <a:t>Geometry and Mesh</a:t>
            </a:r>
          </a:p>
        </p:txBody>
      </p:sp>
      <p:pic>
        <p:nvPicPr>
          <p:cNvPr id="5123" name="Picture 3" descr="\\s-bcc-nas1\open_prjct\P_001132_pol_524_fy1115\08_CFB_modelling\MiniBed\01_prelimentary\reports\minibedSolidworks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4865" r="5653" b="423"/>
          <a:stretch/>
        </p:blipFill>
        <p:spPr bwMode="auto">
          <a:xfrm>
            <a:off x="0" y="958851"/>
            <a:ext cx="6931025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1941513" y="1755775"/>
            <a:ext cx="1066800" cy="0"/>
          </a:xfrm>
          <a:prstGeom prst="line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3008313" y="1755775"/>
            <a:ext cx="0" cy="4413250"/>
          </a:xfrm>
          <a:prstGeom prst="line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H="1">
            <a:off x="1941513" y="6169025"/>
            <a:ext cx="1066800" cy="0"/>
          </a:xfrm>
          <a:prstGeom prst="line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V="1">
            <a:off x="1941513" y="1755775"/>
            <a:ext cx="0" cy="4413250"/>
          </a:xfrm>
          <a:prstGeom prst="line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128" name="Picture 8" descr="\\s-bcc-nas1\open_prjct\P_001132_pol_524_fy1115\08_CFB_modelling\MiniBed\01_prelimentary\reports\Grid_u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1453" r="75845" b="253"/>
          <a:stretch>
            <a:fillRect/>
          </a:stretch>
        </p:blipFill>
        <p:spPr bwMode="auto">
          <a:xfrm>
            <a:off x="4419600" y="1679575"/>
            <a:ext cx="54133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ight Arrow 1"/>
          <p:cNvSpPr>
            <a:spLocks noChangeArrowheads="1"/>
          </p:cNvSpPr>
          <p:nvPr/>
        </p:nvSpPr>
        <p:spPr bwMode="auto">
          <a:xfrm>
            <a:off x="3441700" y="3668713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157663" y="6078538"/>
            <a:ext cx="1066800" cy="0"/>
          </a:xfrm>
          <a:prstGeom prst="line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5224463" y="6078538"/>
            <a:ext cx="0" cy="215900"/>
          </a:xfrm>
          <a:prstGeom prst="line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4157663" y="6294438"/>
            <a:ext cx="1066800" cy="0"/>
          </a:xfrm>
          <a:prstGeom prst="line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V="1">
            <a:off x="4157663" y="6078538"/>
            <a:ext cx="0" cy="215900"/>
          </a:xfrm>
          <a:prstGeom prst="line">
            <a:avLst/>
          </a:prstGeom>
          <a:ln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134" name="Picture 16" descr="\\s-bcc-nas1\open_prjct\P_001132_pol_524_fy1115\08_CFB_modelling\MiniBed\01_prelimentary\runs\mesh6mmU0_001DraglawChangeCoalAshInjectedkeCombStart\bott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5057" r="28564" b="14334"/>
          <a:stretch>
            <a:fillRect/>
          </a:stretch>
        </p:blipFill>
        <p:spPr bwMode="auto">
          <a:xfrm>
            <a:off x="6056313" y="4718050"/>
            <a:ext cx="15684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35" name="Straight Arrow Connector 28"/>
          <p:cNvCxnSpPr>
            <a:cxnSpLocks noChangeShapeType="1"/>
          </p:cNvCxnSpPr>
          <p:nvPr/>
        </p:nvCxnSpPr>
        <p:spPr bwMode="auto">
          <a:xfrm flipV="1">
            <a:off x="5224463" y="5943600"/>
            <a:ext cx="1001712" cy="225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36" name="Picture 19" descr="\\s-bcc-nas1\open_prjct\P_001132_pol_524_fy1115\08_CFB_modelling\MiniBed\01_prelimentary\runs\mesh6mmU0_001DraglawChangeCoalAshInjectedkeCombStart\bedsu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-3729" r="40388" b="13115"/>
          <a:stretch>
            <a:fillRect/>
          </a:stretch>
        </p:blipFill>
        <p:spPr bwMode="auto">
          <a:xfrm>
            <a:off x="5726113" y="1417638"/>
            <a:ext cx="1793875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37" name="Straight Arrow Connector 28"/>
          <p:cNvCxnSpPr>
            <a:cxnSpLocks noChangeShapeType="1"/>
          </p:cNvCxnSpPr>
          <p:nvPr/>
        </p:nvCxnSpPr>
        <p:spPr bwMode="auto">
          <a:xfrm flipV="1">
            <a:off x="5054600" y="3657600"/>
            <a:ext cx="1001713" cy="225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38" name="TextBox 1"/>
          <p:cNvSpPr txBox="1">
            <a:spLocks noChangeArrowheads="1"/>
          </p:cNvSpPr>
          <p:nvPr/>
        </p:nvSpPr>
        <p:spPr bwMode="auto">
          <a:xfrm>
            <a:off x="6931025" y="6384925"/>
            <a:ext cx="22129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/>
          </a:p>
        </p:txBody>
      </p:sp>
    </p:spTree>
    <p:extLst>
      <p:ext uri="{BB962C8B-B14F-4D97-AF65-F5344CB8AC3E}">
        <p14:creationId xmlns:p14="http://schemas.microsoft.com/office/powerpoint/2010/main" val="140814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947863"/>
            <a:ext cx="7726363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833438" y="4813300"/>
            <a:ext cx="1878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1800" b="1" dirty="0"/>
              <a:t>Air combustion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4287838" y="4378325"/>
            <a:ext cx="247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1800" b="1"/>
              <a:t>Oxy-fuel combustion</a:t>
            </a:r>
          </a:p>
        </p:txBody>
      </p:sp>
      <p:cxnSp>
        <p:nvCxnSpPr>
          <p:cNvPr id="6150" name="Straight Connector 4"/>
          <p:cNvCxnSpPr>
            <a:cxnSpLocks noChangeShapeType="1"/>
          </p:cNvCxnSpPr>
          <p:nvPr/>
        </p:nvCxnSpPr>
        <p:spPr bwMode="auto">
          <a:xfrm>
            <a:off x="850900" y="4192588"/>
            <a:ext cx="0" cy="70485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1" name="Straight Connector 9"/>
          <p:cNvCxnSpPr>
            <a:cxnSpLocks noChangeShapeType="1"/>
          </p:cNvCxnSpPr>
          <p:nvPr/>
        </p:nvCxnSpPr>
        <p:spPr bwMode="auto">
          <a:xfrm>
            <a:off x="2633663" y="4192588"/>
            <a:ext cx="0" cy="70485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2" name="Straight Connector 10"/>
          <p:cNvCxnSpPr>
            <a:cxnSpLocks noChangeShapeType="1"/>
          </p:cNvCxnSpPr>
          <p:nvPr/>
        </p:nvCxnSpPr>
        <p:spPr bwMode="auto">
          <a:xfrm>
            <a:off x="7956550" y="4192588"/>
            <a:ext cx="0" cy="744537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5006975" y="1941513"/>
            <a:ext cx="2486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dirty="0"/>
              <a:t>CO</a:t>
            </a:r>
            <a:r>
              <a:rPr lang="en-CA" altLang="en-US" sz="2000" baseline="-25000" dirty="0"/>
              <a:t>2</a:t>
            </a:r>
            <a:r>
              <a:rPr lang="en-CA" altLang="en-US" sz="2000" dirty="0"/>
              <a:t> volume </a:t>
            </a:r>
            <a:r>
              <a:rPr lang="en-CA" altLang="en-US" sz="2000" dirty="0" smtClean="0"/>
              <a:t>percent</a:t>
            </a:r>
            <a:endParaRPr lang="en-CA" altLang="en-US" sz="2000" dirty="0"/>
          </a:p>
        </p:txBody>
      </p:sp>
      <p:sp>
        <p:nvSpPr>
          <p:cNvPr id="6154" name="TextBox 17"/>
          <p:cNvSpPr txBox="1">
            <a:spLocks noChangeArrowheads="1"/>
          </p:cNvSpPr>
          <p:nvPr/>
        </p:nvSpPr>
        <p:spPr bwMode="auto">
          <a:xfrm>
            <a:off x="4927600" y="3295650"/>
            <a:ext cx="230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dirty="0"/>
              <a:t>O</a:t>
            </a:r>
            <a:r>
              <a:rPr lang="en-CA" altLang="en-US" sz="2000" baseline="-25000" dirty="0"/>
              <a:t>2</a:t>
            </a:r>
            <a:r>
              <a:rPr lang="en-CA" altLang="en-US" sz="2000" dirty="0"/>
              <a:t> volume </a:t>
            </a:r>
            <a:r>
              <a:rPr lang="en-CA" altLang="en-US" sz="2000" dirty="0" smtClean="0"/>
              <a:t>percent</a:t>
            </a:r>
            <a:endParaRPr lang="en-CA" altLang="en-US" sz="2000" dirty="0"/>
          </a:p>
        </p:txBody>
      </p:sp>
      <p:sp>
        <p:nvSpPr>
          <p:cNvPr id="6155" name="TextBox 16"/>
          <p:cNvSpPr txBox="1">
            <a:spLocks noChangeArrowheads="1"/>
          </p:cNvSpPr>
          <p:nvPr/>
        </p:nvSpPr>
        <p:spPr bwMode="auto">
          <a:xfrm>
            <a:off x="3244850" y="3960813"/>
            <a:ext cx="858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/>
              <a:t>Time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370138" y="3390900"/>
            <a:ext cx="6350" cy="1060450"/>
          </a:xfrm>
          <a:prstGeom prst="line">
            <a:avLst/>
          </a:prstGeom>
          <a:ln w="50800">
            <a:prstDash val="sysDash"/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1581150" y="3390900"/>
            <a:ext cx="0" cy="1060450"/>
          </a:xfrm>
          <a:prstGeom prst="line">
            <a:avLst/>
          </a:prstGeom>
          <a:ln w="50800">
            <a:prstDash val="sysDash"/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59" name="TextBox 11"/>
          <p:cNvSpPr txBox="1">
            <a:spLocks noChangeArrowheads="1"/>
          </p:cNvSpPr>
          <p:nvPr/>
        </p:nvSpPr>
        <p:spPr bwMode="auto">
          <a:xfrm>
            <a:off x="1012825" y="4349750"/>
            <a:ext cx="93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/>
              <a:t>11:40</a:t>
            </a:r>
          </a:p>
        </p:txBody>
      </p:sp>
      <p:sp>
        <p:nvSpPr>
          <p:cNvPr id="6160" name="TextBox 14"/>
          <p:cNvSpPr txBox="1">
            <a:spLocks noChangeArrowheads="1"/>
          </p:cNvSpPr>
          <p:nvPr/>
        </p:nvSpPr>
        <p:spPr bwMode="auto">
          <a:xfrm>
            <a:off x="1944688" y="43497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/>
              <a:t>12:14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Highvale</a:t>
            </a:r>
            <a:r>
              <a:rPr lang="en-CA" dirty="0" smtClean="0"/>
              <a:t> Coal Combustion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80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52463" y="5080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en-US" sz="3200" dirty="0" smtClean="0"/>
              <a:t>Boundary Conditions, Properties</a:t>
            </a:r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1058647" y="4013200"/>
            <a:ext cx="323871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Input gas: air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Velocity: </a:t>
            </a:r>
            <a:r>
              <a:rPr lang="en-CA" altLang="en-US" sz="2400" dirty="0" smtClean="0"/>
              <a:t>3.96 m/s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CA" altLang="en-US" sz="2400" dirty="0"/>
              <a:t>(31.97 kg/hr</a:t>
            </a:r>
            <a:r>
              <a:rPr lang="en-CA" altLang="en-US" sz="2400" dirty="0" smtClean="0"/>
              <a:t>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Temperature:800</a:t>
            </a:r>
            <a:r>
              <a:rPr lang="en-CA" altLang="en-US" sz="2400" dirty="0" smtClean="0">
                <a:latin typeface="Times New Roman"/>
                <a:cs typeface="Times New Roman"/>
              </a:rPr>
              <a:t>°</a:t>
            </a:r>
            <a:r>
              <a:rPr lang="en-CA" altLang="en-US" sz="2400" dirty="0" smtClean="0"/>
              <a:t>C (after sintered plate)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dirty="0"/>
          </a:p>
        </p:txBody>
      </p:sp>
      <p:pic>
        <p:nvPicPr>
          <p:cNvPr id="7172" name="Picture 4" descr="\\s-bcc-nas1\open_prjct\P_001132_pol_524_fy1115\08_CFB_modelling\MiniBed\01_prelimentary\reports\SandPacki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t="1932" r="58267" b="2277"/>
          <a:stretch/>
        </p:blipFill>
        <p:spPr bwMode="auto">
          <a:xfrm>
            <a:off x="7569200" y="264543"/>
            <a:ext cx="1574800" cy="556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3" name="Straight Connector 12"/>
          <p:cNvCxnSpPr>
            <a:cxnSpLocks noChangeShapeType="1"/>
          </p:cNvCxnSpPr>
          <p:nvPr/>
        </p:nvCxnSpPr>
        <p:spPr bwMode="auto">
          <a:xfrm>
            <a:off x="7043737" y="5151438"/>
            <a:ext cx="15192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4" name="Straight Connector 13"/>
          <p:cNvCxnSpPr>
            <a:cxnSpLocks noChangeShapeType="1"/>
          </p:cNvCxnSpPr>
          <p:nvPr/>
        </p:nvCxnSpPr>
        <p:spPr bwMode="auto">
          <a:xfrm>
            <a:off x="7043737" y="5676900"/>
            <a:ext cx="15192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5" name="TextBox 14"/>
          <p:cNvSpPr txBox="1">
            <a:spLocks noChangeArrowheads="1"/>
          </p:cNvSpPr>
          <p:nvPr/>
        </p:nvSpPr>
        <p:spPr bwMode="auto">
          <a:xfrm>
            <a:off x="7500937" y="5153025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0.5m</a:t>
            </a:r>
          </a:p>
        </p:txBody>
      </p:sp>
      <p:sp>
        <p:nvSpPr>
          <p:cNvPr id="7176" name="TextBox 15"/>
          <p:cNvSpPr txBox="1">
            <a:spLocks noChangeArrowheads="1"/>
          </p:cNvSpPr>
          <p:nvPr/>
        </p:nvSpPr>
        <p:spPr bwMode="auto">
          <a:xfrm>
            <a:off x="3586162" y="1193800"/>
            <a:ext cx="360203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Sand weight:  </a:t>
            </a:r>
            <a:r>
              <a:rPr lang="en-CA" altLang="en-US" sz="2400" dirty="0" smtClean="0"/>
              <a:t>5.5 kg</a:t>
            </a:r>
            <a:endParaRPr lang="en-CA" altLang="en-US" sz="24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/>
              <a:t>Sand </a:t>
            </a:r>
            <a:r>
              <a:rPr lang="en-CA" altLang="en-US" sz="2400" dirty="0" smtClean="0"/>
              <a:t>particle density</a:t>
            </a:r>
            <a:r>
              <a:rPr lang="en-CA" altLang="en-US" sz="2400" dirty="0"/>
              <a:t>: </a:t>
            </a:r>
            <a:r>
              <a:rPr lang="en-CA" altLang="en-US" sz="2400" dirty="0" smtClean="0"/>
              <a:t>3300 kg/m</a:t>
            </a:r>
            <a:r>
              <a:rPr lang="en-CA" altLang="en-US" sz="2400" baseline="30000" dirty="0" smtClean="0"/>
              <a:t>3</a:t>
            </a:r>
            <a:endParaRPr lang="en-CA" altLang="en-US" sz="2400" baseline="300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dirty="0" smtClean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 smtClean="0"/>
              <a:t>Sand </a:t>
            </a:r>
            <a:r>
              <a:rPr lang="en-CA" altLang="en-US" sz="2400" dirty="0"/>
              <a:t>size distribution: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000" dirty="0" smtClean="0"/>
              <a:t>Olivine </a:t>
            </a:r>
            <a:r>
              <a:rPr lang="en-CA" altLang="en-US" sz="2000" dirty="0"/>
              <a:t>sand 32B4:35-70=2:1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 baseline="30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57152"/>
              </p:ext>
            </p:extLst>
          </p:nvPr>
        </p:nvGraphicFramePr>
        <p:xfrm>
          <a:off x="4127500" y="3263900"/>
          <a:ext cx="2554288" cy="2280195"/>
        </p:xfrm>
        <a:graphic>
          <a:graphicData uri="http://schemas.openxmlformats.org/drawingml/2006/table">
            <a:tbl>
              <a:tblPr/>
              <a:tblGrid>
                <a:gridCol w="1486131"/>
                <a:gridCol w="1068157"/>
              </a:tblGrid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1180.0</a:t>
                      </a: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0.0055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1015.0</a:t>
                      </a: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0.0275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725.0</a:t>
                      </a: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0.1765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512.5</a:t>
                      </a:r>
                      <a:r>
                        <a:rPr kumimoji="0" lang="el-G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0.3947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362.5</a:t>
                      </a: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0.1714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256.0</a:t>
                      </a:r>
                      <a:r>
                        <a:rPr kumimoji="0" lang="el-G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0.1689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181.0</a:t>
                      </a:r>
                      <a:r>
                        <a:rPr kumimoji="0" lang="el-G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0.0388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128.0</a:t>
                      </a:r>
                      <a:r>
                        <a:rPr kumimoji="0" lang="el-G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0.0083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24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53.0</a:t>
                      </a:r>
                      <a:r>
                        <a:rPr kumimoji="0" lang="el-G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CA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E6BA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0.0083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7210" name="Right Brace 2"/>
          <p:cNvSpPr>
            <a:spLocks/>
          </p:cNvSpPr>
          <p:nvPr/>
        </p:nvSpPr>
        <p:spPr bwMode="auto">
          <a:xfrm>
            <a:off x="6505575" y="3854450"/>
            <a:ext cx="155575" cy="869950"/>
          </a:xfrm>
          <a:prstGeom prst="rightBrace">
            <a:avLst>
              <a:gd name="adj1" fmla="val 8331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CA" altLang="en-US" sz="2400"/>
          </a:p>
        </p:txBody>
      </p:sp>
      <p:sp>
        <p:nvSpPr>
          <p:cNvPr id="7211" name="TextBox 3"/>
          <p:cNvSpPr txBox="1">
            <a:spLocks noChangeArrowheads="1"/>
          </p:cNvSpPr>
          <p:nvPr/>
        </p:nvSpPr>
        <p:spPr bwMode="auto">
          <a:xfrm>
            <a:off x="6708775" y="4065588"/>
            <a:ext cx="79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CA" altLang="en-US" sz="2400" dirty="0">
                <a:solidFill>
                  <a:srgbClr val="FF0000"/>
                </a:solidFill>
              </a:rPr>
              <a:t>&gt;0.9</a:t>
            </a:r>
          </a:p>
        </p:txBody>
      </p:sp>
      <p:pic>
        <p:nvPicPr>
          <p:cNvPr id="13" name="Picture 44" descr="\\s-bcc-nas1\open_prjct\P_001132_pol_524_fy1115\08_CFB_modelling\MiniBed\01_prelimentary\runs\mesh6mmU0_001freshStart_GP_2_wallAbsorption_recycleCoal\postprocess\air_vecto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5" t="29890" r="30270" b="20457"/>
          <a:stretch/>
        </p:blipFill>
        <p:spPr bwMode="auto">
          <a:xfrm>
            <a:off x="530578" y="1149703"/>
            <a:ext cx="2918178" cy="288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\\s-bcc-nas1\open_prjct\P_001132_pol_524_fy1115\08_CFB_modelling\MiniBed\01_prelimentary\reports\Grid_u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t="1364" r="73892" b="344"/>
          <a:stretch/>
        </p:blipFill>
        <p:spPr bwMode="auto">
          <a:xfrm>
            <a:off x="120769" y="571411"/>
            <a:ext cx="439259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28600" y="3733800"/>
            <a:ext cx="1066800" cy="132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31454" y="5847620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27002</TotalTime>
  <Words>1056</Words>
  <Application>Microsoft Office PowerPoint</Application>
  <PresentationFormat>Letter Paper (8.5x11 in)</PresentationFormat>
  <Paragraphs>283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Modeling and validation of coal combustion in a circulating fluidized bed using Eulerian-Lagrangian approach </vt:lpstr>
      <vt:lpstr>Multiphase Reacting Flows</vt:lpstr>
      <vt:lpstr>Fluid Bed Combustion</vt:lpstr>
      <vt:lpstr>Model Validation: Pilot Plant – “Minibed”</vt:lpstr>
      <vt:lpstr>Circulating Fluid Bed – “Minibed”</vt:lpstr>
      <vt:lpstr>Modeling approach: Eulerian-Lagrangian</vt:lpstr>
      <vt:lpstr>Geometry and Mesh</vt:lpstr>
      <vt:lpstr>Highvale Coal Combustion</vt:lpstr>
      <vt:lpstr>Boundary Conditions, Properties</vt:lpstr>
      <vt:lpstr>Fuel Inlet</vt:lpstr>
      <vt:lpstr>Recycle Inlet—Gases</vt:lpstr>
      <vt:lpstr>Recycle inlet Determine recycle sand rate per size group</vt:lpstr>
      <vt:lpstr> </vt:lpstr>
      <vt:lpstr>Wall Heat Flux</vt:lpstr>
      <vt:lpstr>Coal Reactions</vt:lpstr>
      <vt:lpstr>Results: Sand Fluidization</vt:lpstr>
      <vt:lpstr>Results: Sand Fluidization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NRCAN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Julie Allard User</dc:creator>
  <cp:lastModifiedBy>Presenter</cp:lastModifiedBy>
  <cp:revision>436</cp:revision>
  <cp:lastPrinted>2014-03-06T19:53:46Z</cp:lastPrinted>
  <dcterms:created xsi:type="dcterms:W3CDTF">2014-03-06T21:30:06Z</dcterms:created>
  <dcterms:modified xsi:type="dcterms:W3CDTF">2015-08-12T12:25:52Z</dcterms:modified>
</cp:coreProperties>
</file>