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emf" ContentType="image/x-emf"/>
  <Default Extension="wmf" ContentType="image/x-wmf"/>
  <Default Extension="rels" ContentType="application/vnd.openxmlformats-package.relationships+xml"/>
  <Default Extension="xml" ContentType="application/xml"/>
  <Default Extension="tiff" ContentType="image/tiff"/>
  <Default Extension="ti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9"/>
  </p:notesMasterIdLst>
  <p:sldIdLst>
    <p:sldId id="256" r:id="rId2"/>
    <p:sldId id="499" r:id="rId3"/>
    <p:sldId id="501" r:id="rId4"/>
    <p:sldId id="502" r:id="rId5"/>
    <p:sldId id="503" r:id="rId6"/>
    <p:sldId id="335" r:id="rId7"/>
    <p:sldId id="418" r:id="rId8"/>
    <p:sldId id="506" r:id="rId9"/>
    <p:sldId id="510" r:id="rId10"/>
    <p:sldId id="507" r:id="rId11"/>
    <p:sldId id="512" r:id="rId12"/>
    <p:sldId id="511" r:id="rId13"/>
    <p:sldId id="509" r:id="rId14"/>
    <p:sldId id="424" r:id="rId15"/>
    <p:sldId id="504" r:id="rId16"/>
    <p:sldId id="505" r:id="rId17"/>
    <p:sldId id="460" r:id="rId18"/>
    <p:sldId id="516" r:id="rId19"/>
    <p:sldId id="465" r:id="rId20"/>
    <p:sldId id="462" r:id="rId21"/>
    <p:sldId id="472" r:id="rId22"/>
    <p:sldId id="513" r:id="rId23"/>
    <p:sldId id="515" r:id="rId24"/>
    <p:sldId id="348" r:id="rId25"/>
    <p:sldId id="517" r:id="rId26"/>
    <p:sldId id="457" r:id="rId27"/>
    <p:sldId id="45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aron Morris" initials="AM"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20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524" autoAdjust="0"/>
    <p:restoredTop sz="94351" autoAdjust="0"/>
  </p:normalViewPr>
  <p:slideViewPr>
    <p:cSldViewPr snapToGrid="0">
      <p:cViewPr varScale="1">
        <p:scale>
          <a:sx n="92" d="100"/>
          <a:sy n="92" d="100"/>
        </p:scale>
        <p:origin x="132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0E652-7728-429B-A690-5B2C6F0497F4}" type="datetimeFigureOut">
              <a:rPr lang="en-US" smtClean="0"/>
              <a:t>8/12/2015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BBF5BE-E00B-414C-8392-744EA1F05D95}" type="slidenum">
              <a:rPr lang="en-US" smtClean="0"/>
              <a:t>‹#›</a:t>
            </a:fld>
            <a:endParaRPr lang="en-US"/>
          </a:p>
        </p:txBody>
      </p:sp>
    </p:spTree>
    <p:extLst>
      <p:ext uri="{BB962C8B-B14F-4D97-AF65-F5344CB8AC3E}">
        <p14:creationId xmlns:p14="http://schemas.microsoft.com/office/powerpoint/2010/main" val="2780493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BBF5BE-E00B-414C-8392-744EA1F05D95}" type="slidenum">
              <a:rPr lang="en-US" smtClean="0"/>
              <a:t>1</a:t>
            </a:fld>
            <a:endParaRPr lang="en-US"/>
          </a:p>
        </p:txBody>
      </p:sp>
    </p:spTree>
    <p:extLst>
      <p:ext uri="{BB962C8B-B14F-4D97-AF65-F5344CB8AC3E}">
        <p14:creationId xmlns:p14="http://schemas.microsoft.com/office/powerpoint/2010/main" val="1523775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602" y="62520"/>
            <a:ext cx="7772400" cy="1680311"/>
          </a:xfrm>
        </p:spPr>
        <p:txBody>
          <a:bodyPr anchor="ctr">
            <a:normAutofit/>
          </a:bodyPr>
          <a:lstStyle>
            <a:lvl1pPr algn="ctr">
              <a:defRPr sz="3600" i="1"/>
            </a:lvl1pPr>
          </a:lstStyle>
          <a:p>
            <a:r>
              <a:rPr lang="en-US" dirty="0" smtClean="0"/>
              <a:t>Click to edit Master title style</a:t>
            </a:r>
            <a:endParaRPr lang="en-US" dirty="0"/>
          </a:p>
        </p:txBody>
      </p:sp>
      <p:sp>
        <p:nvSpPr>
          <p:cNvPr id="3" name="Subtitle 2"/>
          <p:cNvSpPr>
            <a:spLocks noGrp="1"/>
          </p:cNvSpPr>
          <p:nvPr>
            <p:ph type="subTitle" idx="1"/>
          </p:nvPr>
        </p:nvSpPr>
        <p:spPr>
          <a:xfrm>
            <a:off x="1140802" y="3365295"/>
            <a:ext cx="6858000" cy="894090"/>
          </a:xfrm>
        </p:spPr>
        <p:txBody>
          <a:bodyPr>
            <a:normAutofit/>
          </a:bodyPr>
          <a:lstStyle>
            <a:lvl1pPr marL="0" indent="0" algn="ctr">
              <a:buNone/>
              <a:defRPr sz="2200" i="1">
                <a:solidFill>
                  <a:srgbClr val="FF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p>
          <a:p>
            <a:r>
              <a:rPr lang="en-US" dirty="0" smtClean="0"/>
              <a:t>MM/DD/YYYY</a:t>
            </a:r>
            <a:endParaRPr lang="en-US" dirty="0"/>
          </a:p>
        </p:txBody>
      </p:sp>
      <p:pic>
        <p:nvPicPr>
          <p:cNvPr id="7" name="Picture 4"/>
          <p:cNvPicPr>
            <a:picLocks noChangeAspect="1" noChangeArrowheads="1"/>
          </p:cNvPicPr>
          <p:nvPr userDrawn="1"/>
        </p:nvPicPr>
        <p:blipFill>
          <a:blip r:embed="rId2" cstate="print"/>
          <a:srcRect t="2031" r="1166" b="43147"/>
          <a:stretch>
            <a:fillRect/>
          </a:stretch>
        </p:blipFill>
        <p:spPr bwMode="auto">
          <a:xfrm>
            <a:off x="685800" y="1954213"/>
            <a:ext cx="2514600" cy="1281112"/>
          </a:xfrm>
          <a:prstGeom prst="rect">
            <a:avLst/>
          </a:prstGeom>
          <a:noFill/>
          <a:ln w="9525">
            <a:noFill/>
            <a:miter lim="800000"/>
            <a:headEnd/>
            <a:tailEnd/>
          </a:ln>
        </p:spPr>
      </p:pic>
      <p:pic>
        <p:nvPicPr>
          <p:cNvPr id="8" name="Picture 1" descr="https://encrypted-tbn3.gstatic.com/images?q=tbn:ANd9GcR8g_VSUVCHfq032UxElFQbBKtoB5iU4Ant5qCe4KKLrrKWA0Q0fQ"/>
          <p:cNvPicPr>
            <a:picLocks noChangeAspect="1" noChangeArrowheads="1"/>
          </p:cNvPicPr>
          <p:nvPr userDrawn="1"/>
        </p:nvPicPr>
        <p:blipFill rotWithShape="1">
          <a:blip r:embed="rId3" cstate="print"/>
          <a:srcRect t="11145" b="5234"/>
          <a:stretch/>
        </p:blipFill>
        <p:spPr bwMode="auto">
          <a:xfrm>
            <a:off x="5953125" y="1999318"/>
            <a:ext cx="2667000" cy="1304926"/>
          </a:xfrm>
          <a:prstGeom prst="rect">
            <a:avLst/>
          </a:prstGeom>
          <a:noFill/>
          <a:ln w="9525">
            <a:noFill/>
            <a:miter lim="800000"/>
            <a:headEnd/>
            <a:tailEnd/>
          </a:ln>
        </p:spPr>
      </p:pic>
      <p:pic>
        <p:nvPicPr>
          <p:cNvPr id="9" name="Picture 3" descr="https://encrypted-tbn3.gstatic.com/images?q=tbn:ANd9GcS55wcaxOF1RVveuzsrdqUBQiX-qUtv6diUgFDn0xg8yEf4V_boIQ"/>
          <p:cNvPicPr>
            <a:picLocks noChangeAspect="1" noChangeArrowheads="1"/>
          </p:cNvPicPr>
          <p:nvPr userDrawn="1"/>
        </p:nvPicPr>
        <p:blipFill>
          <a:blip r:embed="rId4" cstate="print"/>
          <a:srcRect/>
          <a:stretch>
            <a:fillRect/>
          </a:stretch>
        </p:blipFill>
        <p:spPr bwMode="auto">
          <a:xfrm>
            <a:off x="3581400" y="2150925"/>
            <a:ext cx="2209800" cy="944562"/>
          </a:xfrm>
          <a:prstGeom prst="rect">
            <a:avLst/>
          </a:prstGeom>
          <a:noFill/>
          <a:ln w="9525">
            <a:noFill/>
            <a:miter lim="800000"/>
            <a:headEnd/>
            <a:tailEnd/>
          </a:ln>
        </p:spPr>
      </p:pic>
      <p:sp>
        <p:nvSpPr>
          <p:cNvPr id="10" name="TextBox 9"/>
          <p:cNvSpPr txBox="1"/>
          <p:nvPr userDrawn="1"/>
        </p:nvSpPr>
        <p:spPr>
          <a:xfrm>
            <a:off x="1850666" y="4271249"/>
            <a:ext cx="6148136" cy="175432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Dr. Aaron Morris		University of Colorado</a:t>
            </a:r>
          </a:p>
          <a:p>
            <a:pPr defTabSz="914400">
              <a:defRPr/>
            </a:pPr>
            <a:r>
              <a:rPr lang="en-US" sz="1800" dirty="0" smtClean="0">
                <a:latin typeface="Times New Roman" pitchFamily="18" charset="0"/>
                <a:cs typeface="Times New Roman" pitchFamily="18" charset="0"/>
              </a:rPr>
              <a:t>Prof</a:t>
            </a:r>
            <a:r>
              <a:rPr lang="en-US" sz="1800" dirty="0">
                <a:latin typeface="Times New Roman" pitchFamily="18" charset="0"/>
                <a:cs typeface="Times New Roman" pitchFamily="18" charset="0"/>
              </a:rPr>
              <a:t>. Christine </a:t>
            </a:r>
            <a:r>
              <a:rPr lang="en-US" sz="1800" dirty="0" err="1">
                <a:latin typeface="Times New Roman" pitchFamily="18" charset="0"/>
                <a:cs typeface="Times New Roman" pitchFamily="18" charset="0"/>
              </a:rPr>
              <a:t>Hrenya</a:t>
            </a:r>
            <a:r>
              <a:rPr lang="en-US" sz="1800" dirty="0">
                <a:latin typeface="Times New Roman" pitchFamily="18" charset="0"/>
                <a:cs typeface="Times New Roman" pitchFamily="18" charset="0"/>
              </a:rPr>
              <a:t>	University of Colorado (PI</a:t>
            </a:r>
            <a:r>
              <a:rPr lang="en-US" sz="1800" dirty="0" smtClean="0">
                <a:latin typeface="Times New Roman" pitchFamily="18" charset="0"/>
                <a:cs typeface="Times New Roman"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Dr. </a:t>
            </a:r>
            <a:r>
              <a:rPr lang="en-US" sz="1800" dirty="0" err="1" smtClean="0">
                <a:latin typeface="Times New Roman" pitchFamily="18" charset="0"/>
                <a:cs typeface="Times New Roman" pitchFamily="18" charset="0"/>
              </a:rPr>
              <a:t>Zhiwen</a:t>
            </a:r>
            <a:r>
              <a:rPr lang="en-US" sz="1800" dirty="0" smtClean="0">
                <a:latin typeface="Times New Roman" pitchFamily="18" charset="0"/>
                <a:cs typeface="Times New Roman" pitchFamily="18" charset="0"/>
              </a:rPr>
              <a:t> Ma		NREL (co-PI)</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Dr. </a:t>
            </a:r>
            <a:r>
              <a:rPr lang="en-US" sz="1800" dirty="0" err="1" smtClean="0">
                <a:latin typeface="Times New Roman" pitchFamily="18" charset="0"/>
                <a:cs typeface="Times New Roman" pitchFamily="18" charset="0"/>
              </a:rPr>
              <a:t>Sreekanth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Pannala</a:t>
            </a:r>
            <a:r>
              <a:rPr lang="en-US" sz="1800" dirty="0" smtClean="0">
                <a:latin typeface="Times New Roman" pitchFamily="18" charset="0"/>
                <a:cs typeface="Times New Roman" pitchFamily="18" charset="0"/>
              </a:rPr>
              <a:t>	ORNL (co-PI)</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Dr. Tom O’Brien		retired NETL (co-PI)</a:t>
            </a:r>
          </a:p>
          <a:p>
            <a:pPr algn="l"/>
            <a:endParaRPr lang="en-US" sz="1800" dirty="0"/>
          </a:p>
        </p:txBody>
      </p:sp>
    </p:spTree>
    <p:extLst>
      <p:ext uri="{BB962C8B-B14F-4D97-AF65-F5344CB8AC3E}">
        <p14:creationId xmlns:p14="http://schemas.microsoft.com/office/powerpoint/2010/main" val="541047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2835" y="6356351"/>
            <a:ext cx="857250" cy="365125"/>
          </a:xfrm>
          <a:prstGeom prst="rect">
            <a:avLst/>
          </a:prstGeom>
        </p:spPr>
        <p:txBody>
          <a:bodyPr/>
          <a:lstStyle/>
          <a:p>
            <a:fld id="{09E08DB3-0C5F-466D-BB12-82B6E389450A}" type="slidenum">
              <a:rPr lang="en-US" smtClean="0"/>
              <a:t>‹#›</a:t>
            </a:fld>
            <a:endParaRPr lang="en-US"/>
          </a:p>
        </p:txBody>
      </p:sp>
    </p:spTree>
    <p:extLst>
      <p:ext uri="{BB962C8B-B14F-4D97-AF65-F5344CB8AC3E}">
        <p14:creationId xmlns:p14="http://schemas.microsoft.com/office/powerpoint/2010/main" val="166926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2835" y="6356351"/>
            <a:ext cx="857250" cy="365125"/>
          </a:xfrm>
          <a:prstGeom prst="rect">
            <a:avLst/>
          </a:prstGeom>
        </p:spPr>
        <p:txBody>
          <a:bodyPr/>
          <a:lstStyle/>
          <a:p>
            <a:fld id="{09E08DB3-0C5F-466D-BB12-82B6E389450A}" type="slidenum">
              <a:rPr lang="en-US" smtClean="0"/>
              <a:t>‹#›</a:t>
            </a:fld>
            <a:endParaRPr lang="en-US"/>
          </a:p>
        </p:txBody>
      </p:sp>
    </p:spTree>
    <p:extLst>
      <p:ext uri="{BB962C8B-B14F-4D97-AF65-F5344CB8AC3E}">
        <p14:creationId xmlns:p14="http://schemas.microsoft.com/office/powerpoint/2010/main" val="1451516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Date Placeholder 21"/>
          <p:cNvSpPr>
            <a:spLocks noGrp="1"/>
          </p:cNvSpPr>
          <p:nvPr>
            <p:ph type="dt" sz="half" idx="10"/>
          </p:nvPr>
        </p:nvSpPr>
        <p:spPr/>
        <p:txBody>
          <a:bodyPr/>
          <a:lstStyle/>
          <a:p>
            <a:endParaRPr lang="en-US" dirty="0"/>
          </a:p>
        </p:txBody>
      </p:sp>
      <p:sp>
        <p:nvSpPr>
          <p:cNvPr id="23" name="Footer Placeholder 22"/>
          <p:cNvSpPr>
            <a:spLocks noGrp="1"/>
          </p:cNvSpPr>
          <p:nvPr>
            <p:ph type="ftr" sz="quarter" idx="11"/>
          </p:nvPr>
        </p:nvSpPr>
        <p:spPr/>
        <p:txBody>
          <a:bodyPr/>
          <a:lstStyle/>
          <a:p>
            <a:endParaRPr lang="en-US" dirty="0"/>
          </a:p>
        </p:txBody>
      </p:sp>
      <p:sp>
        <p:nvSpPr>
          <p:cNvPr id="26" name="Line 7"/>
          <p:cNvSpPr>
            <a:spLocks noChangeShapeType="1"/>
          </p:cNvSpPr>
          <p:nvPr userDrawn="1"/>
        </p:nvSpPr>
        <p:spPr bwMode="auto">
          <a:xfrm flipV="1">
            <a:off x="112835" y="601786"/>
            <a:ext cx="8913934" cy="0"/>
          </a:xfrm>
          <a:prstGeom prst="line">
            <a:avLst/>
          </a:prstGeom>
          <a:noFill/>
          <a:ln w="25400">
            <a:solidFill>
              <a:srgbClr val="FF0000"/>
            </a:solidFill>
            <a:round/>
            <a:headEnd/>
            <a:tailEnd/>
          </a:ln>
          <a:effectLst/>
        </p:spPr>
        <p:txBody>
          <a:bodyPr wrap="none" anchor="ctr"/>
          <a:lstStyle/>
          <a:p>
            <a:pPr>
              <a:defRPr/>
            </a:pPr>
            <a:endParaRPr lang="en-US"/>
          </a:p>
        </p:txBody>
      </p:sp>
      <p:pic>
        <p:nvPicPr>
          <p:cNvPr id="9" name="Picture 8" descr="Screen Shot 2015-02-27 at 4.58.50 PM.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0821" y="20595"/>
            <a:ext cx="1312584" cy="521729"/>
          </a:xfrm>
          <a:prstGeom prst="rect">
            <a:avLst/>
          </a:prstGeom>
        </p:spPr>
      </p:pic>
      <p:sp>
        <p:nvSpPr>
          <p:cNvPr id="4" name="TextBox 3"/>
          <p:cNvSpPr txBox="1"/>
          <p:nvPr userDrawn="1"/>
        </p:nvSpPr>
        <p:spPr>
          <a:xfrm>
            <a:off x="8395855" y="6385024"/>
            <a:ext cx="630914" cy="307777"/>
          </a:xfrm>
          <a:prstGeom prst="rect">
            <a:avLst/>
          </a:prstGeom>
          <a:noFill/>
        </p:spPr>
        <p:txBody>
          <a:bodyPr wrap="square" rtlCol="0">
            <a:spAutoFit/>
          </a:bodyPr>
          <a:lstStyle/>
          <a:p>
            <a:fld id="{AB716DE3-598C-4A59-AF16-1F61886951F2}" type="slidenum">
              <a:rPr lang="en-US" sz="1400" smtClean="0">
                <a:latin typeface="Times" panose="02020603050405020304" pitchFamily="18" charset="0"/>
                <a:cs typeface="Times" panose="02020603050405020304" pitchFamily="18" charset="0"/>
              </a:rPr>
              <a:t>‹#›</a:t>
            </a:fld>
            <a:r>
              <a:rPr lang="en-US" sz="1400" dirty="0" smtClean="0">
                <a:latin typeface="Times" panose="02020603050405020304" pitchFamily="18" charset="0"/>
                <a:cs typeface="Times" panose="02020603050405020304" pitchFamily="18" charset="0"/>
              </a:rPr>
              <a:t>/</a:t>
            </a:r>
            <a:r>
              <a:rPr lang="en-US" sz="1400" dirty="0" smtClean="0">
                <a:latin typeface="Times" panose="02020603050405020304" pitchFamily="18" charset="0"/>
                <a:cs typeface="Times" panose="02020603050405020304" pitchFamily="18" charset="0"/>
              </a:rPr>
              <a:t>24</a:t>
            </a:r>
            <a:endParaRPr lang="en-US" sz="1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141788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12835" y="6356351"/>
            <a:ext cx="857250" cy="365125"/>
          </a:xfrm>
          <a:prstGeom prst="rect">
            <a:avLst/>
          </a:prstGeom>
        </p:spPr>
        <p:txBody>
          <a:bodyPr/>
          <a:lstStyle/>
          <a:p>
            <a:pPr algn="l"/>
            <a:endParaRPr lang="en-US" dirty="0"/>
          </a:p>
        </p:txBody>
      </p:sp>
    </p:spTree>
    <p:extLst>
      <p:ext uri="{BB962C8B-B14F-4D97-AF65-F5344CB8AC3E}">
        <p14:creationId xmlns:p14="http://schemas.microsoft.com/office/powerpoint/2010/main" val="2262360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0"/>
          </p:nvPr>
        </p:nvSpPr>
        <p:spPr/>
        <p:txBody>
          <a:bodyPr/>
          <a:lstStyle/>
          <a:p>
            <a:endParaRPr lang="en-US" dirty="0"/>
          </a:p>
        </p:txBody>
      </p:sp>
      <p:sp>
        <p:nvSpPr>
          <p:cNvPr id="13" name="Footer Placeholder 12"/>
          <p:cNvSpPr>
            <a:spLocks noGrp="1"/>
          </p:cNvSpPr>
          <p:nvPr>
            <p:ph type="ftr" sz="quarter" idx="11"/>
          </p:nvPr>
        </p:nvSpPr>
        <p:spPr/>
        <p:txBody>
          <a:bodyPr/>
          <a:lstStyle/>
          <a:p>
            <a:endParaRPr lang="en-US" dirty="0"/>
          </a:p>
        </p:txBody>
      </p:sp>
      <p:sp>
        <p:nvSpPr>
          <p:cNvPr id="14" name="Slide Number Placeholder 13"/>
          <p:cNvSpPr>
            <a:spLocks noGrp="1"/>
          </p:cNvSpPr>
          <p:nvPr>
            <p:ph type="sldNum" sz="quarter" idx="12"/>
          </p:nvPr>
        </p:nvSpPr>
        <p:spPr>
          <a:xfrm>
            <a:off x="112835" y="6356351"/>
            <a:ext cx="857250" cy="365125"/>
          </a:xfrm>
          <a:prstGeom prst="rect">
            <a:avLst/>
          </a:prstGeom>
        </p:spPr>
        <p:txBody>
          <a:bodyPr/>
          <a:lstStyle/>
          <a:p>
            <a:pPr algn="l"/>
            <a:fld id="{09E08DB3-0C5F-466D-BB12-82B6E389450A}" type="slidenum">
              <a:rPr lang="en-US" smtClean="0"/>
              <a:pPr algn="l"/>
              <a:t>‹#›</a:t>
            </a:fld>
            <a:r>
              <a:rPr lang="en-US" smtClean="0"/>
              <a:t> / 200</a:t>
            </a:r>
            <a:endParaRPr lang="en-US" dirty="0"/>
          </a:p>
        </p:txBody>
      </p:sp>
    </p:spTree>
    <p:extLst>
      <p:ext uri="{BB962C8B-B14F-4D97-AF65-F5344CB8AC3E}">
        <p14:creationId xmlns:p14="http://schemas.microsoft.com/office/powerpoint/2010/main" val="1256023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2835" y="6356351"/>
            <a:ext cx="857250" cy="365125"/>
          </a:xfrm>
          <a:prstGeom prst="rect">
            <a:avLst/>
          </a:prstGeom>
        </p:spPr>
        <p:txBody>
          <a:bodyPr/>
          <a:lstStyle/>
          <a:p>
            <a:fld id="{09E08DB3-0C5F-466D-BB12-82B6E389450A}" type="slidenum">
              <a:rPr lang="en-US" smtClean="0"/>
              <a:t>‹#›</a:t>
            </a:fld>
            <a:endParaRPr lang="en-US"/>
          </a:p>
        </p:txBody>
      </p:sp>
    </p:spTree>
    <p:extLst>
      <p:ext uri="{BB962C8B-B14F-4D97-AF65-F5344CB8AC3E}">
        <p14:creationId xmlns:p14="http://schemas.microsoft.com/office/powerpoint/2010/main" val="256804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2835" y="6356351"/>
            <a:ext cx="857250" cy="365125"/>
          </a:xfrm>
          <a:prstGeom prst="rect">
            <a:avLst/>
          </a:prstGeom>
        </p:spPr>
        <p:txBody>
          <a:bodyPr/>
          <a:lstStyle/>
          <a:p>
            <a:fld id="{09E08DB3-0C5F-466D-BB12-82B6E389450A}" type="slidenum">
              <a:rPr lang="en-US" smtClean="0"/>
              <a:t>‹#›</a:t>
            </a:fld>
            <a:endParaRPr lang="en-US"/>
          </a:p>
        </p:txBody>
      </p:sp>
    </p:spTree>
    <p:extLst>
      <p:ext uri="{BB962C8B-B14F-4D97-AF65-F5344CB8AC3E}">
        <p14:creationId xmlns:p14="http://schemas.microsoft.com/office/powerpoint/2010/main" val="3581610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2835" y="6356351"/>
            <a:ext cx="857250" cy="365125"/>
          </a:xfrm>
          <a:prstGeom prst="rect">
            <a:avLst/>
          </a:prstGeom>
        </p:spPr>
        <p:txBody>
          <a:bodyPr/>
          <a:lstStyle/>
          <a:p>
            <a:fld id="{09E08DB3-0C5F-466D-BB12-82B6E389450A}" type="slidenum">
              <a:rPr lang="en-US" smtClean="0"/>
              <a:t>‹#›</a:t>
            </a:fld>
            <a:endParaRPr lang="en-US"/>
          </a:p>
        </p:txBody>
      </p:sp>
    </p:spTree>
    <p:extLst>
      <p:ext uri="{BB962C8B-B14F-4D97-AF65-F5344CB8AC3E}">
        <p14:creationId xmlns:p14="http://schemas.microsoft.com/office/powerpoint/2010/main" val="3156213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2835" y="6356351"/>
            <a:ext cx="857250" cy="365125"/>
          </a:xfrm>
          <a:prstGeom prst="rect">
            <a:avLst/>
          </a:prstGeom>
        </p:spPr>
        <p:txBody>
          <a:bodyPr/>
          <a:lstStyle/>
          <a:p>
            <a:fld id="{09E08DB3-0C5F-466D-BB12-82B6E389450A}" type="slidenum">
              <a:rPr lang="en-US" smtClean="0"/>
              <a:t>‹#›</a:t>
            </a:fld>
            <a:endParaRPr lang="en-US"/>
          </a:p>
        </p:txBody>
      </p:sp>
    </p:spTree>
    <p:extLst>
      <p:ext uri="{BB962C8B-B14F-4D97-AF65-F5344CB8AC3E}">
        <p14:creationId xmlns:p14="http://schemas.microsoft.com/office/powerpoint/2010/main" val="1303244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2835" y="6356351"/>
            <a:ext cx="857250" cy="365125"/>
          </a:xfrm>
          <a:prstGeom prst="rect">
            <a:avLst/>
          </a:prstGeom>
        </p:spPr>
        <p:txBody>
          <a:bodyPr/>
          <a:lstStyle/>
          <a:p>
            <a:fld id="{09E08DB3-0C5F-466D-BB12-82B6E389450A}" type="slidenum">
              <a:rPr lang="en-US" smtClean="0"/>
              <a:t>‹#›</a:t>
            </a:fld>
            <a:endParaRPr lang="en-US"/>
          </a:p>
        </p:txBody>
      </p:sp>
    </p:spTree>
    <p:extLst>
      <p:ext uri="{BB962C8B-B14F-4D97-AF65-F5344CB8AC3E}">
        <p14:creationId xmlns:p14="http://schemas.microsoft.com/office/powerpoint/2010/main" val="2933930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2835" y="75958"/>
            <a:ext cx="8913934" cy="525828"/>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2835" y="793995"/>
            <a:ext cx="8913934" cy="548957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536566" y="6356351"/>
            <a:ext cx="1044819"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6752"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6" name="Picture 5"/>
          <p:cNvPicPr>
            <a:picLocks noChangeAspect="1"/>
          </p:cNvPicPr>
          <p:nvPr userDrawn="1"/>
        </p:nvPicPr>
        <p:blipFill>
          <a:blip r:embed="rId13"/>
          <a:stretch>
            <a:fillRect/>
          </a:stretch>
        </p:blipFill>
        <p:spPr>
          <a:xfrm>
            <a:off x="1670614" y="2990299"/>
            <a:ext cx="7061200" cy="2159000"/>
          </a:xfrm>
          <a:prstGeom prst="rect">
            <a:avLst/>
          </a:prstGeom>
        </p:spPr>
      </p:pic>
      <p:pic>
        <p:nvPicPr>
          <p:cNvPr id="8" name="Picture 7"/>
          <p:cNvPicPr>
            <a:picLocks noChangeAspect="1"/>
          </p:cNvPicPr>
          <p:nvPr userDrawn="1"/>
        </p:nvPicPr>
        <p:blipFill>
          <a:blip r:embed="rId13"/>
          <a:stretch>
            <a:fillRect/>
          </a:stretch>
        </p:blipFill>
        <p:spPr>
          <a:xfrm>
            <a:off x="1041400" y="2349500"/>
            <a:ext cx="7061200" cy="2159000"/>
          </a:xfrm>
          <a:prstGeom prst="rect">
            <a:avLst/>
          </a:prstGeom>
        </p:spPr>
      </p:pic>
      <p:pic>
        <p:nvPicPr>
          <p:cNvPr id="9" name="Picture 8"/>
          <p:cNvPicPr>
            <a:picLocks noChangeAspect="1"/>
          </p:cNvPicPr>
          <p:nvPr userDrawn="1"/>
        </p:nvPicPr>
        <p:blipFill>
          <a:blip r:embed="rId13"/>
          <a:stretch>
            <a:fillRect/>
          </a:stretch>
        </p:blipFill>
        <p:spPr>
          <a:xfrm>
            <a:off x="1041400" y="2349500"/>
            <a:ext cx="7061200" cy="2159000"/>
          </a:xfrm>
          <a:prstGeom prst="rect">
            <a:avLst/>
          </a:prstGeom>
        </p:spPr>
      </p:pic>
    </p:spTree>
    <p:extLst>
      <p:ext uri="{BB962C8B-B14F-4D97-AF65-F5344CB8AC3E}">
        <p14:creationId xmlns:p14="http://schemas.microsoft.com/office/powerpoint/2010/main" val="3056570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2800" kern="1200">
          <a:solidFill>
            <a:srgbClr val="FF0000"/>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4.tiff"/><Relationship Id="rId4" Type="http://schemas.openxmlformats.org/officeDocument/2006/relationships/image" Target="../media/image23.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5.tiff"/><Relationship Id="rId4" Type="http://schemas.openxmlformats.org/officeDocument/2006/relationships/image" Target="../media/image23.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7.tif"/><Relationship Id="rId5" Type="http://schemas.openxmlformats.org/officeDocument/2006/relationships/image" Target="../media/image26.tif"/><Relationship Id="rId4" Type="http://schemas.openxmlformats.org/officeDocument/2006/relationships/image" Target="../media/image23.wmf"/></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9.tif"/><Relationship Id="rId5" Type="http://schemas.openxmlformats.org/officeDocument/2006/relationships/image" Target="../media/image28.tif"/><Relationship Id="rId4" Type="http://schemas.openxmlformats.org/officeDocument/2006/relationships/image" Target="../media/image23.wmf"/></Relationships>
</file>

<file path=ppt/slides/_rels/slide2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image" Target="../media/image26.t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8.tif"/><Relationship Id="rId5" Type="http://schemas.openxmlformats.org/officeDocument/2006/relationships/image" Target="../media/image23.wmf"/><Relationship Id="rId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Simulations of Heat Transfer to Solid Particles Flowing through a Solar Receiver</a:t>
            </a:r>
            <a:endParaRPr lang="en-US" dirty="0"/>
          </a:p>
        </p:txBody>
      </p:sp>
      <p:sp>
        <p:nvSpPr>
          <p:cNvPr id="3" name="Subtitle 2"/>
          <p:cNvSpPr>
            <a:spLocks noGrp="1"/>
          </p:cNvSpPr>
          <p:nvPr>
            <p:ph type="subTitle" idx="1"/>
          </p:nvPr>
        </p:nvSpPr>
        <p:spPr>
          <a:xfrm>
            <a:off x="1140802" y="3394692"/>
            <a:ext cx="6858000" cy="1063008"/>
          </a:xfrm>
        </p:spPr>
        <p:txBody>
          <a:bodyPr>
            <a:normAutofit/>
          </a:bodyPr>
          <a:lstStyle/>
          <a:p>
            <a:r>
              <a:rPr lang="en-US" i="0" dirty="0" smtClean="0"/>
              <a:t>2015 NETL Workshop on Multiphase Flow Science</a:t>
            </a:r>
          </a:p>
          <a:p>
            <a:r>
              <a:rPr lang="en-US" i="0" dirty="0" smtClean="0"/>
              <a:t>August 12</a:t>
            </a:r>
            <a:r>
              <a:rPr lang="en-US" i="0" baseline="30000" dirty="0" smtClean="0"/>
              <a:t>th</a:t>
            </a:r>
            <a:r>
              <a:rPr lang="en-US" i="0" dirty="0" smtClean="0"/>
              <a:t> 2015</a:t>
            </a:r>
          </a:p>
        </p:txBody>
      </p:sp>
      <p:pic>
        <p:nvPicPr>
          <p:cNvPr id="4" name="Picture 3" descr="Screen Shot 2015-02-27 at 4.58.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266" y="5814450"/>
            <a:ext cx="2471616" cy="982424"/>
          </a:xfrm>
          <a:prstGeom prst="rect">
            <a:avLst/>
          </a:prstGeom>
        </p:spPr>
      </p:pic>
    </p:spTree>
    <p:extLst>
      <p:ext uri="{BB962C8B-B14F-4D97-AF65-F5344CB8AC3E}">
        <p14:creationId xmlns:p14="http://schemas.microsoft.com/office/powerpoint/2010/main" val="406873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transfer to flowing particles</a:t>
            </a: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FF0000"/>
                </a:solidFill>
              </a:rPr>
              <a:t>Conductive heat transfer: Particle vs. molecular fluids</a:t>
            </a:r>
          </a:p>
          <a:p>
            <a:pPr marL="0" indent="0">
              <a:buNone/>
            </a:pPr>
            <a:r>
              <a:rPr lang="en-US" dirty="0" smtClean="0"/>
              <a:t>Thermal contact “resistance” for particle flows</a:t>
            </a:r>
          </a:p>
          <a:p>
            <a:pPr lvl="1"/>
            <a:r>
              <a:rPr lang="en-US" i="1" dirty="0" smtClean="0"/>
              <a:t>Thermal slip </a:t>
            </a:r>
            <a:r>
              <a:rPr lang="en-US" dirty="0" smtClean="0"/>
              <a:t>for particle flows – molecular fluids often </a:t>
            </a:r>
            <a:r>
              <a:rPr lang="en-US" i="1" dirty="0" smtClean="0"/>
              <a:t>no slip</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lvl="1"/>
            <a:endParaRPr lang="en-US" dirty="0" smtClean="0"/>
          </a:p>
          <a:p>
            <a:pPr marL="914400" lvl="2" indent="0">
              <a:buNone/>
            </a:pPr>
            <a:endParaRPr lang="en-US" dirty="0" smtClean="0"/>
          </a:p>
        </p:txBody>
      </p:sp>
      <p:grpSp>
        <p:nvGrpSpPr>
          <p:cNvPr id="61" name="Group 60"/>
          <p:cNvGrpSpPr/>
          <p:nvPr/>
        </p:nvGrpSpPr>
        <p:grpSpPr>
          <a:xfrm>
            <a:off x="2147877" y="2122632"/>
            <a:ext cx="4843850" cy="1529934"/>
            <a:chOff x="659026" y="1990826"/>
            <a:chExt cx="4843850" cy="1529934"/>
          </a:xfrm>
        </p:grpSpPr>
        <p:cxnSp>
          <p:nvCxnSpPr>
            <p:cNvPr id="5" name="Straight Connector 4"/>
            <p:cNvCxnSpPr/>
            <p:nvPr/>
          </p:nvCxnSpPr>
          <p:spPr>
            <a:xfrm flipV="1">
              <a:off x="659026" y="3080950"/>
              <a:ext cx="1993558" cy="2"/>
            </a:xfrm>
            <a:prstGeom prst="line">
              <a:avLst/>
            </a:prstGeom>
            <a:ln w="381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955590" y="2842055"/>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84190" y="2850292"/>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427209" y="2850291"/>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654187" y="2842055"/>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882787" y="2850292"/>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125806" y="2850291"/>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26871" y="262650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055471" y="263474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298490" y="263473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525468" y="262650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754068" y="263474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997087" y="263473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55590" y="241918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184190" y="242742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427209" y="242741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54187" y="241918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882787" y="242742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125806" y="242741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41290" y="220774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69890" y="2215986"/>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12909" y="2215985"/>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539887" y="220774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768487" y="2215986"/>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011506" y="2215985"/>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963828" y="199631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192428" y="200455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435447" y="200454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662425" y="199631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891025" y="200455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134044" y="200454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flipV="1">
              <a:off x="2846172" y="3072714"/>
              <a:ext cx="2656704" cy="8238"/>
            </a:xfrm>
            <a:prstGeom prst="line">
              <a:avLst/>
            </a:pr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2990335" y="2004549"/>
              <a:ext cx="0" cy="1228803"/>
            </a:xfrm>
            <a:prstGeom prst="line">
              <a:avLst/>
            </a:pr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7" name="Freeform 46"/>
            <p:cNvSpPr/>
            <p:nvPr/>
          </p:nvSpPr>
          <p:spPr>
            <a:xfrm rot="716191">
              <a:off x="3233942" y="2076330"/>
              <a:ext cx="816268" cy="865728"/>
            </a:xfrm>
            <a:custGeom>
              <a:avLst/>
              <a:gdLst>
                <a:gd name="connsiteX0" fmla="*/ 617837 w 617837"/>
                <a:gd name="connsiteY0" fmla="*/ 963827 h 963827"/>
                <a:gd name="connsiteX1" fmla="*/ 296562 w 617837"/>
                <a:gd name="connsiteY1" fmla="*/ 749643 h 963827"/>
                <a:gd name="connsiteX2" fmla="*/ 74140 w 617837"/>
                <a:gd name="connsiteY2" fmla="*/ 354227 h 963827"/>
                <a:gd name="connsiteX3" fmla="*/ 0 w 617837"/>
                <a:gd name="connsiteY3" fmla="*/ 0 h 963827"/>
              </a:gdLst>
              <a:ahLst/>
              <a:cxnLst>
                <a:cxn ang="0">
                  <a:pos x="connsiteX0" y="connsiteY0"/>
                </a:cxn>
                <a:cxn ang="0">
                  <a:pos x="connsiteX1" y="connsiteY1"/>
                </a:cxn>
                <a:cxn ang="0">
                  <a:pos x="connsiteX2" y="connsiteY2"/>
                </a:cxn>
                <a:cxn ang="0">
                  <a:pos x="connsiteX3" y="connsiteY3"/>
                </a:cxn>
              </a:cxnLst>
              <a:rect l="l" t="t" r="r" b="b"/>
              <a:pathLst>
                <a:path w="617837" h="963827">
                  <a:moveTo>
                    <a:pt x="617837" y="963827"/>
                  </a:moveTo>
                  <a:cubicBezTo>
                    <a:pt x="502507" y="907535"/>
                    <a:pt x="387178" y="851243"/>
                    <a:pt x="296562" y="749643"/>
                  </a:cubicBezTo>
                  <a:cubicBezTo>
                    <a:pt x="205946" y="648043"/>
                    <a:pt x="123567" y="479167"/>
                    <a:pt x="74140" y="354227"/>
                  </a:cubicBezTo>
                  <a:cubicBezTo>
                    <a:pt x="24713" y="229287"/>
                    <a:pt x="15103" y="90616"/>
                    <a:pt x="0"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3962400" y="2259924"/>
              <a:ext cx="12356" cy="985784"/>
            </a:xfrm>
            <a:prstGeom prst="line">
              <a:avLst/>
            </a:prstGeom>
            <a:ln w="28575">
              <a:solidFill>
                <a:schemeClr val="tx1"/>
              </a:solidFill>
              <a:prstDash val="dash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304838" y="1990826"/>
              <a:ext cx="12356" cy="1218495"/>
            </a:xfrm>
            <a:prstGeom prst="line">
              <a:avLst/>
            </a:prstGeom>
            <a:ln w="28575">
              <a:solidFill>
                <a:schemeClr val="tx1"/>
              </a:solidFill>
              <a:prstDash val="dash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939893" y="2255807"/>
              <a:ext cx="12356" cy="985784"/>
            </a:xfrm>
            <a:prstGeom prst="line">
              <a:avLst/>
            </a:prstGeom>
            <a:ln w="28575">
              <a:solidFill>
                <a:schemeClr val="tx1"/>
              </a:solidFill>
              <a:prstDash val="dash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4661365" y="3112527"/>
              <a:ext cx="788186" cy="400110"/>
            </a:xfrm>
            <a:prstGeom prst="rect">
              <a:avLst/>
            </a:prstGeom>
            <a:noFill/>
          </p:spPr>
          <p:txBody>
            <a:bodyPr wrap="square" rtlCol="0">
              <a:spAutoFit/>
            </a:bodyPr>
            <a:lstStyle/>
            <a:p>
              <a:r>
                <a:rPr lang="en-US" sz="2000" i="1" dirty="0" err="1" smtClean="0">
                  <a:latin typeface="Times" panose="02020603050405020304" pitchFamily="18" charset="0"/>
                  <a:cs typeface="Times" panose="02020603050405020304" pitchFamily="18" charset="0"/>
                </a:rPr>
                <a:t>T</a:t>
              </a:r>
              <a:r>
                <a:rPr lang="en-US" sz="2000" i="1" baseline="-25000" dirty="0" err="1" smtClean="0">
                  <a:latin typeface="Times" panose="02020603050405020304" pitchFamily="18" charset="0"/>
                  <a:cs typeface="Times" panose="02020603050405020304" pitchFamily="18" charset="0"/>
                </a:rPr>
                <a:t>wall</a:t>
              </a:r>
              <a:endParaRPr lang="en-US" sz="2000" i="1" baseline="-25000" dirty="0">
                <a:latin typeface="Times" panose="02020603050405020304" pitchFamily="18" charset="0"/>
                <a:cs typeface="Times" panose="02020603050405020304" pitchFamily="18" charset="0"/>
              </a:endParaRPr>
            </a:p>
          </p:txBody>
        </p:sp>
        <p:sp>
          <p:nvSpPr>
            <p:cNvPr id="56" name="TextBox 55"/>
            <p:cNvSpPr txBox="1"/>
            <p:nvPr/>
          </p:nvSpPr>
          <p:spPr>
            <a:xfrm>
              <a:off x="3676945" y="3100801"/>
              <a:ext cx="788186" cy="400110"/>
            </a:xfrm>
            <a:prstGeom prst="rect">
              <a:avLst/>
            </a:prstGeom>
            <a:noFill/>
          </p:spPr>
          <p:txBody>
            <a:bodyPr wrap="square" rtlCol="0">
              <a:spAutoFit/>
            </a:bodyPr>
            <a:lstStyle/>
            <a:p>
              <a:r>
                <a:rPr lang="en-US" sz="2000" i="1" dirty="0" err="1" smtClean="0">
                  <a:latin typeface="Times" panose="02020603050405020304" pitchFamily="18" charset="0"/>
                  <a:cs typeface="Times" panose="02020603050405020304" pitchFamily="18" charset="0"/>
                </a:rPr>
                <a:t>T</a:t>
              </a:r>
              <a:r>
                <a:rPr lang="en-US" sz="2000" i="1" baseline="-25000" dirty="0" err="1" smtClean="0">
                  <a:latin typeface="Times" panose="02020603050405020304" pitchFamily="18" charset="0"/>
                  <a:cs typeface="Times" panose="02020603050405020304" pitchFamily="18" charset="0"/>
                </a:rPr>
                <a:t>s,w</a:t>
              </a:r>
              <a:endParaRPr lang="en-US" sz="2000" i="1" baseline="-25000" dirty="0">
                <a:latin typeface="Times" panose="02020603050405020304" pitchFamily="18" charset="0"/>
                <a:cs typeface="Times" panose="02020603050405020304" pitchFamily="18" charset="0"/>
              </a:endParaRPr>
            </a:p>
          </p:txBody>
        </p:sp>
        <p:sp>
          <p:nvSpPr>
            <p:cNvPr id="57" name="TextBox 56"/>
            <p:cNvSpPr txBox="1"/>
            <p:nvPr/>
          </p:nvSpPr>
          <p:spPr>
            <a:xfrm>
              <a:off x="3045471" y="3120650"/>
              <a:ext cx="788186" cy="400110"/>
            </a:xfrm>
            <a:prstGeom prst="rect">
              <a:avLst/>
            </a:prstGeom>
            <a:noFill/>
          </p:spPr>
          <p:txBody>
            <a:bodyPr wrap="square" rtlCol="0">
              <a:spAutoFit/>
            </a:bodyPr>
            <a:lstStyle/>
            <a:p>
              <a:r>
                <a:rPr lang="en-US" sz="2000" i="1" dirty="0" err="1" smtClean="0">
                  <a:latin typeface="Times" panose="02020603050405020304" pitchFamily="18" charset="0"/>
                  <a:cs typeface="Times" panose="02020603050405020304" pitchFamily="18" charset="0"/>
                </a:rPr>
                <a:t>T</a:t>
              </a:r>
              <a:r>
                <a:rPr lang="en-US" sz="2000" i="1" baseline="-25000" dirty="0" err="1" smtClean="0">
                  <a:latin typeface="Times" panose="02020603050405020304" pitchFamily="18" charset="0"/>
                  <a:cs typeface="Times" panose="02020603050405020304" pitchFamily="18" charset="0"/>
                </a:rPr>
                <a:t>s</a:t>
              </a:r>
              <a:r>
                <a:rPr lang="en-US" sz="2000" i="1" baseline="-25000" dirty="0" smtClean="0">
                  <a:latin typeface="Times" panose="02020603050405020304" pitchFamily="18" charset="0"/>
                  <a:cs typeface="Times" panose="02020603050405020304" pitchFamily="18" charset="0"/>
                </a:rPr>
                <a:t>,∞</a:t>
              </a:r>
              <a:endParaRPr lang="en-US" sz="2000" i="1" baseline="-25000" dirty="0">
                <a:latin typeface="Times" panose="02020603050405020304" pitchFamily="18" charset="0"/>
                <a:cs typeface="Times" panose="02020603050405020304" pitchFamily="18" charset="0"/>
              </a:endParaRPr>
            </a:p>
          </p:txBody>
        </p:sp>
        <p:sp>
          <p:nvSpPr>
            <p:cNvPr id="58" name="TextBox 57"/>
            <p:cNvSpPr txBox="1"/>
            <p:nvPr/>
          </p:nvSpPr>
          <p:spPr>
            <a:xfrm>
              <a:off x="4172304" y="2227364"/>
              <a:ext cx="603816" cy="400110"/>
            </a:xfrm>
            <a:prstGeom prst="rect">
              <a:avLst/>
            </a:prstGeom>
            <a:noFill/>
          </p:spPr>
          <p:txBody>
            <a:bodyPr wrap="square" rtlCol="0">
              <a:spAutoFit/>
            </a:bodyPr>
            <a:lstStyle/>
            <a:p>
              <a:r>
                <a:rPr lang="en-US" sz="2000" i="1" dirty="0" smtClean="0">
                  <a:latin typeface="Times" panose="02020603050405020304" pitchFamily="18" charset="0"/>
                  <a:cs typeface="Times" panose="02020603050405020304" pitchFamily="18" charset="0"/>
                </a:rPr>
                <a:t>Slip</a:t>
              </a:r>
              <a:endParaRPr lang="en-US" sz="2000" i="1" baseline="-25000" dirty="0">
                <a:latin typeface="Times" panose="02020603050405020304" pitchFamily="18" charset="0"/>
                <a:cs typeface="Times" panose="02020603050405020304" pitchFamily="18" charset="0"/>
              </a:endParaRPr>
            </a:p>
          </p:txBody>
        </p:sp>
        <p:cxnSp>
          <p:nvCxnSpPr>
            <p:cNvPr id="59" name="Straight Connector 58"/>
            <p:cNvCxnSpPr/>
            <p:nvPr/>
          </p:nvCxnSpPr>
          <p:spPr>
            <a:xfrm flipV="1">
              <a:off x="3962400" y="2583774"/>
              <a:ext cx="964636" cy="11120"/>
            </a:xfrm>
            <a:prstGeom prst="line">
              <a:avLst/>
            </a:prstGeom>
            <a:ln w="28575">
              <a:solidFill>
                <a:schemeClr val="tx1"/>
              </a:solidFill>
              <a:prstDash val="solid"/>
              <a:headEnd type="arrow" w="med" len="med"/>
              <a:tailEnd type="arrow"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91814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transfer to flowing particles</a:t>
            </a:r>
            <a:endParaRPr lang="en-US" dirty="0"/>
          </a:p>
        </p:txBody>
      </p:sp>
      <p:sp>
        <p:nvSpPr>
          <p:cNvPr id="3" name="Content Placeholder 2"/>
          <p:cNvSpPr>
            <a:spLocks noGrp="1"/>
          </p:cNvSpPr>
          <p:nvPr>
            <p:ph idx="1"/>
          </p:nvPr>
        </p:nvSpPr>
        <p:spPr/>
        <p:txBody>
          <a:bodyPr/>
          <a:lstStyle/>
          <a:p>
            <a:pPr marL="0" indent="0">
              <a:buNone/>
            </a:pPr>
            <a:r>
              <a:rPr lang="en-US" b="1" dirty="0">
                <a:solidFill>
                  <a:srgbClr val="FF0000"/>
                </a:solidFill>
              </a:rPr>
              <a:t>Conductive heat transfer: Particle </a:t>
            </a:r>
            <a:r>
              <a:rPr lang="en-US" b="1" dirty="0" smtClean="0">
                <a:solidFill>
                  <a:srgbClr val="FF0000"/>
                </a:solidFill>
              </a:rPr>
              <a:t>vs. molecular fluids</a:t>
            </a:r>
          </a:p>
          <a:p>
            <a:pPr marL="0" indent="0">
              <a:buNone/>
            </a:pPr>
            <a:r>
              <a:rPr lang="en-US" dirty="0" smtClean="0"/>
              <a:t>Thermal contact “resistance” for particle flows</a:t>
            </a:r>
          </a:p>
          <a:p>
            <a:pPr lvl="1"/>
            <a:r>
              <a:rPr lang="en-US" i="1" dirty="0" smtClean="0"/>
              <a:t>Thermal slip </a:t>
            </a:r>
            <a:r>
              <a:rPr lang="en-US" dirty="0" smtClean="0"/>
              <a:t>for particle flows – molecular fluids often </a:t>
            </a:r>
            <a:r>
              <a:rPr lang="en-US" i="1" dirty="0" smtClean="0"/>
              <a:t>no slip</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lvl="1"/>
            <a:endParaRPr lang="en-US" dirty="0" smtClean="0"/>
          </a:p>
          <a:p>
            <a:pPr lvl="1"/>
            <a:r>
              <a:rPr lang="en-US" dirty="0" smtClean="0"/>
              <a:t>Contact resistance depends on how particles contact wall</a:t>
            </a:r>
          </a:p>
          <a:p>
            <a:pPr lvl="2"/>
            <a:r>
              <a:rPr lang="en-US" dirty="0" smtClean="0"/>
              <a:t>Solids concentration near wall</a:t>
            </a:r>
          </a:p>
          <a:p>
            <a:pPr lvl="2"/>
            <a:r>
              <a:rPr lang="en-US" dirty="0" smtClean="0"/>
              <a:t>Particle size / morphology</a:t>
            </a:r>
          </a:p>
          <a:p>
            <a:pPr marL="914400" lvl="2" indent="0">
              <a:buNone/>
            </a:pPr>
            <a:endParaRPr lang="en-US" dirty="0" smtClean="0"/>
          </a:p>
        </p:txBody>
      </p:sp>
      <p:grpSp>
        <p:nvGrpSpPr>
          <p:cNvPr id="61" name="Group 60"/>
          <p:cNvGrpSpPr/>
          <p:nvPr/>
        </p:nvGrpSpPr>
        <p:grpSpPr>
          <a:xfrm>
            <a:off x="2147877" y="2122632"/>
            <a:ext cx="4843850" cy="1529934"/>
            <a:chOff x="659026" y="1990826"/>
            <a:chExt cx="4843850" cy="1529934"/>
          </a:xfrm>
        </p:grpSpPr>
        <p:cxnSp>
          <p:nvCxnSpPr>
            <p:cNvPr id="5" name="Straight Connector 4"/>
            <p:cNvCxnSpPr/>
            <p:nvPr/>
          </p:nvCxnSpPr>
          <p:spPr>
            <a:xfrm flipV="1">
              <a:off x="659026" y="3080950"/>
              <a:ext cx="1993558" cy="2"/>
            </a:xfrm>
            <a:prstGeom prst="line">
              <a:avLst/>
            </a:prstGeom>
            <a:ln w="381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955590" y="2842055"/>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84190" y="2850292"/>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427209" y="2850291"/>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654187" y="2842055"/>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882787" y="2850292"/>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125806" y="2850291"/>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26871" y="262650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055471" y="263474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298490" y="263473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525468" y="262650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754068" y="263474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997087" y="263473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55590" y="241918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184190" y="242742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427209" y="242741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54187" y="241918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882787" y="242742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125806" y="242741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41290" y="220774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69890" y="2215986"/>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12909" y="2215985"/>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539887" y="220774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768487" y="2215986"/>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011506" y="2215985"/>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963828" y="199631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192428" y="200455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435447" y="200454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662425" y="199631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891025" y="200455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134044" y="200454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flipV="1">
              <a:off x="2846172" y="3072714"/>
              <a:ext cx="2656704" cy="8238"/>
            </a:xfrm>
            <a:prstGeom prst="line">
              <a:avLst/>
            </a:pr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2990335" y="2004549"/>
              <a:ext cx="0" cy="1228803"/>
            </a:xfrm>
            <a:prstGeom prst="line">
              <a:avLst/>
            </a:pr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7" name="Freeform 46"/>
            <p:cNvSpPr/>
            <p:nvPr/>
          </p:nvSpPr>
          <p:spPr>
            <a:xfrm rot="716191">
              <a:off x="3233942" y="2076330"/>
              <a:ext cx="816268" cy="865728"/>
            </a:xfrm>
            <a:custGeom>
              <a:avLst/>
              <a:gdLst>
                <a:gd name="connsiteX0" fmla="*/ 617837 w 617837"/>
                <a:gd name="connsiteY0" fmla="*/ 963827 h 963827"/>
                <a:gd name="connsiteX1" fmla="*/ 296562 w 617837"/>
                <a:gd name="connsiteY1" fmla="*/ 749643 h 963827"/>
                <a:gd name="connsiteX2" fmla="*/ 74140 w 617837"/>
                <a:gd name="connsiteY2" fmla="*/ 354227 h 963827"/>
                <a:gd name="connsiteX3" fmla="*/ 0 w 617837"/>
                <a:gd name="connsiteY3" fmla="*/ 0 h 963827"/>
              </a:gdLst>
              <a:ahLst/>
              <a:cxnLst>
                <a:cxn ang="0">
                  <a:pos x="connsiteX0" y="connsiteY0"/>
                </a:cxn>
                <a:cxn ang="0">
                  <a:pos x="connsiteX1" y="connsiteY1"/>
                </a:cxn>
                <a:cxn ang="0">
                  <a:pos x="connsiteX2" y="connsiteY2"/>
                </a:cxn>
                <a:cxn ang="0">
                  <a:pos x="connsiteX3" y="connsiteY3"/>
                </a:cxn>
              </a:cxnLst>
              <a:rect l="l" t="t" r="r" b="b"/>
              <a:pathLst>
                <a:path w="617837" h="963827">
                  <a:moveTo>
                    <a:pt x="617837" y="963827"/>
                  </a:moveTo>
                  <a:cubicBezTo>
                    <a:pt x="502507" y="907535"/>
                    <a:pt x="387178" y="851243"/>
                    <a:pt x="296562" y="749643"/>
                  </a:cubicBezTo>
                  <a:cubicBezTo>
                    <a:pt x="205946" y="648043"/>
                    <a:pt x="123567" y="479167"/>
                    <a:pt x="74140" y="354227"/>
                  </a:cubicBezTo>
                  <a:cubicBezTo>
                    <a:pt x="24713" y="229287"/>
                    <a:pt x="15103" y="90616"/>
                    <a:pt x="0"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3962400" y="2259924"/>
              <a:ext cx="12356" cy="985784"/>
            </a:xfrm>
            <a:prstGeom prst="line">
              <a:avLst/>
            </a:prstGeom>
            <a:ln w="28575">
              <a:solidFill>
                <a:schemeClr val="tx1"/>
              </a:solidFill>
              <a:prstDash val="dash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304838" y="1990826"/>
              <a:ext cx="12356" cy="1218495"/>
            </a:xfrm>
            <a:prstGeom prst="line">
              <a:avLst/>
            </a:prstGeom>
            <a:ln w="28575">
              <a:solidFill>
                <a:schemeClr val="tx1"/>
              </a:solidFill>
              <a:prstDash val="dash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939893" y="2255807"/>
              <a:ext cx="12356" cy="985784"/>
            </a:xfrm>
            <a:prstGeom prst="line">
              <a:avLst/>
            </a:prstGeom>
            <a:ln w="28575">
              <a:solidFill>
                <a:schemeClr val="tx1"/>
              </a:solidFill>
              <a:prstDash val="dash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4661365" y="3112527"/>
              <a:ext cx="788186" cy="400110"/>
            </a:xfrm>
            <a:prstGeom prst="rect">
              <a:avLst/>
            </a:prstGeom>
            <a:noFill/>
          </p:spPr>
          <p:txBody>
            <a:bodyPr wrap="square" rtlCol="0">
              <a:spAutoFit/>
            </a:bodyPr>
            <a:lstStyle/>
            <a:p>
              <a:r>
                <a:rPr lang="en-US" sz="2000" i="1" dirty="0" err="1" smtClean="0">
                  <a:latin typeface="Times" panose="02020603050405020304" pitchFamily="18" charset="0"/>
                  <a:cs typeface="Times" panose="02020603050405020304" pitchFamily="18" charset="0"/>
                </a:rPr>
                <a:t>T</a:t>
              </a:r>
              <a:r>
                <a:rPr lang="en-US" sz="2000" i="1" baseline="-25000" dirty="0" err="1" smtClean="0">
                  <a:latin typeface="Times" panose="02020603050405020304" pitchFamily="18" charset="0"/>
                  <a:cs typeface="Times" panose="02020603050405020304" pitchFamily="18" charset="0"/>
                </a:rPr>
                <a:t>wall</a:t>
              </a:r>
              <a:endParaRPr lang="en-US" sz="2000" i="1" baseline="-25000" dirty="0">
                <a:latin typeface="Times" panose="02020603050405020304" pitchFamily="18" charset="0"/>
                <a:cs typeface="Times" panose="02020603050405020304" pitchFamily="18" charset="0"/>
              </a:endParaRPr>
            </a:p>
          </p:txBody>
        </p:sp>
        <p:sp>
          <p:nvSpPr>
            <p:cNvPr id="56" name="TextBox 55"/>
            <p:cNvSpPr txBox="1"/>
            <p:nvPr/>
          </p:nvSpPr>
          <p:spPr>
            <a:xfrm>
              <a:off x="3676945" y="3100801"/>
              <a:ext cx="788186" cy="400110"/>
            </a:xfrm>
            <a:prstGeom prst="rect">
              <a:avLst/>
            </a:prstGeom>
            <a:noFill/>
          </p:spPr>
          <p:txBody>
            <a:bodyPr wrap="square" rtlCol="0">
              <a:spAutoFit/>
            </a:bodyPr>
            <a:lstStyle/>
            <a:p>
              <a:r>
                <a:rPr lang="en-US" sz="2000" i="1" dirty="0" err="1" smtClean="0">
                  <a:latin typeface="Times" panose="02020603050405020304" pitchFamily="18" charset="0"/>
                  <a:cs typeface="Times" panose="02020603050405020304" pitchFamily="18" charset="0"/>
                </a:rPr>
                <a:t>T</a:t>
              </a:r>
              <a:r>
                <a:rPr lang="en-US" sz="2000" i="1" baseline="-25000" dirty="0" err="1" smtClean="0">
                  <a:latin typeface="Times" panose="02020603050405020304" pitchFamily="18" charset="0"/>
                  <a:cs typeface="Times" panose="02020603050405020304" pitchFamily="18" charset="0"/>
                </a:rPr>
                <a:t>s,w</a:t>
              </a:r>
              <a:endParaRPr lang="en-US" sz="2000" i="1" baseline="-25000" dirty="0">
                <a:latin typeface="Times" panose="02020603050405020304" pitchFamily="18" charset="0"/>
                <a:cs typeface="Times" panose="02020603050405020304" pitchFamily="18" charset="0"/>
              </a:endParaRPr>
            </a:p>
          </p:txBody>
        </p:sp>
        <p:sp>
          <p:nvSpPr>
            <p:cNvPr id="57" name="TextBox 56"/>
            <p:cNvSpPr txBox="1"/>
            <p:nvPr/>
          </p:nvSpPr>
          <p:spPr>
            <a:xfrm>
              <a:off x="3045471" y="3120650"/>
              <a:ext cx="788186" cy="400110"/>
            </a:xfrm>
            <a:prstGeom prst="rect">
              <a:avLst/>
            </a:prstGeom>
            <a:noFill/>
          </p:spPr>
          <p:txBody>
            <a:bodyPr wrap="square" rtlCol="0">
              <a:spAutoFit/>
            </a:bodyPr>
            <a:lstStyle/>
            <a:p>
              <a:r>
                <a:rPr lang="en-US" sz="2000" i="1" dirty="0" err="1" smtClean="0">
                  <a:latin typeface="Times" panose="02020603050405020304" pitchFamily="18" charset="0"/>
                  <a:cs typeface="Times" panose="02020603050405020304" pitchFamily="18" charset="0"/>
                </a:rPr>
                <a:t>T</a:t>
              </a:r>
              <a:r>
                <a:rPr lang="en-US" sz="2000" i="1" baseline="-25000" dirty="0" err="1" smtClean="0">
                  <a:latin typeface="Times" panose="02020603050405020304" pitchFamily="18" charset="0"/>
                  <a:cs typeface="Times" panose="02020603050405020304" pitchFamily="18" charset="0"/>
                </a:rPr>
                <a:t>s</a:t>
              </a:r>
              <a:r>
                <a:rPr lang="en-US" sz="2000" i="1" baseline="-25000" dirty="0" smtClean="0">
                  <a:latin typeface="Times" panose="02020603050405020304" pitchFamily="18" charset="0"/>
                  <a:cs typeface="Times" panose="02020603050405020304" pitchFamily="18" charset="0"/>
                </a:rPr>
                <a:t>,∞</a:t>
              </a:r>
              <a:endParaRPr lang="en-US" sz="2000" i="1" baseline="-25000" dirty="0">
                <a:latin typeface="Times" panose="02020603050405020304" pitchFamily="18" charset="0"/>
                <a:cs typeface="Times" panose="02020603050405020304" pitchFamily="18" charset="0"/>
              </a:endParaRPr>
            </a:p>
          </p:txBody>
        </p:sp>
        <p:sp>
          <p:nvSpPr>
            <p:cNvPr id="58" name="TextBox 57"/>
            <p:cNvSpPr txBox="1"/>
            <p:nvPr/>
          </p:nvSpPr>
          <p:spPr>
            <a:xfrm>
              <a:off x="4172304" y="2227364"/>
              <a:ext cx="603816" cy="400110"/>
            </a:xfrm>
            <a:prstGeom prst="rect">
              <a:avLst/>
            </a:prstGeom>
            <a:noFill/>
          </p:spPr>
          <p:txBody>
            <a:bodyPr wrap="square" rtlCol="0">
              <a:spAutoFit/>
            </a:bodyPr>
            <a:lstStyle/>
            <a:p>
              <a:r>
                <a:rPr lang="en-US" sz="2000" i="1" dirty="0" smtClean="0">
                  <a:latin typeface="Times" panose="02020603050405020304" pitchFamily="18" charset="0"/>
                  <a:cs typeface="Times" panose="02020603050405020304" pitchFamily="18" charset="0"/>
                </a:rPr>
                <a:t>Slip</a:t>
              </a:r>
              <a:endParaRPr lang="en-US" sz="2000" i="1" baseline="-25000" dirty="0">
                <a:latin typeface="Times" panose="02020603050405020304" pitchFamily="18" charset="0"/>
                <a:cs typeface="Times" panose="02020603050405020304" pitchFamily="18" charset="0"/>
              </a:endParaRPr>
            </a:p>
          </p:txBody>
        </p:sp>
        <p:cxnSp>
          <p:nvCxnSpPr>
            <p:cNvPr id="59" name="Straight Connector 58"/>
            <p:cNvCxnSpPr/>
            <p:nvPr/>
          </p:nvCxnSpPr>
          <p:spPr>
            <a:xfrm flipV="1">
              <a:off x="3962400" y="2583774"/>
              <a:ext cx="964636" cy="11120"/>
            </a:xfrm>
            <a:prstGeom prst="line">
              <a:avLst/>
            </a:prstGeom>
            <a:ln w="28575">
              <a:solidFill>
                <a:schemeClr val="tx1"/>
              </a:solidFill>
              <a:prstDash val="solid"/>
              <a:headEnd type="arrow" w="med" len="med"/>
              <a:tailEnd type="arrow"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636292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transfer to flowing particles</a:t>
            </a:r>
            <a:endParaRPr lang="en-US" dirty="0"/>
          </a:p>
        </p:txBody>
      </p:sp>
      <p:sp>
        <p:nvSpPr>
          <p:cNvPr id="3" name="Content Placeholder 2"/>
          <p:cNvSpPr>
            <a:spLocks noGrp="1"/>
          </p:cNvSpPr>
          <p:nvPr>
            <p:ph idx="1"/>
          </p:nvPr>
        </p:nvSpPr>
        <p:spPr/>
        <p:txBody>
          <a:bodyPr/>
          <a:lstStyle/>
          <a:p>
            <a:pPr marL="0" indent="0">
              <a:buNone/>
            </a:pPr>
            <a:r>
              <a:rPr lang="en-US" b="1" dirty="0">
                <a:solidFill>
                  <a:srgbClr val="FF0000"/>
                </a:solidFill>
              </a:rPr>
              <a:t>Conductive heat transfer: Particle </a:t>
            </a:r>
            <a:r>
              <a:rPr lang="en-US" b="1" dirty="0" smtClean="0">
                <a:solidFill>
                  <a:srgbClr val="FF0000"/>
                </a:solidFill>
              </a:rPr>
              <a:t>vs. molecular fluids</a:t>
            </a:r>
          </a:p>
          <a:p>
            <a:pPr marL="0" indent="0">
              <a:buNone/>
            </a:pPr>
            <a:r>
              <a:rPr lang="en-US" dirty="0" smtClean="0"/>
              <a:t>Thermal contact “resistance” for particle flows</a:t>
            </a:r>
          </a:p>
          <a:p>
            <a:pPr lvl="1"/>
            <a:r>
              <a:rPr lang="en-US" i="1" dirty="0" smtClean="0"/>
              <a:t>Thermal slip </a:t>
            </a:r>
            <a:r>
              <a:rPr lang="en-US" dirty="0" smtClean="0"/>
              <a:t>for particle flows – molecular fluids often </a:t>
            </a:r>
            <a:r>
              <a:rPr lang="en-US" i="1" dirty="0" smtClean="0"/>
              <a:t>no slip</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lvl="1"/>
            <a:endParaRPr lang="en-US" dirty="0" smtClean="0"/>
          </a:p>
          <a:p>
            <a:pPr lvl="1"/>
            <a:r>
              <a:rPr lang="en-US" dirty="0" smtClean="0"/>
              <a:t>Contact resistance depends on how particles contact wall</a:t>
            </a:r>
          </a:p>
          <a:p>
            <a:pPr lvl="2"/>
            <a:r>
              <a:rPr lang="en-US" dirty="0" smtClean="0"/>
              <a:t>Solids concentration near wall</a:t>
            </a:r>
          </a:p>
          <a:p>
            <a:pPr lvl="2"/>
            <a:r>
              <a:rPr lang="en-US" dirty="0" smtClean="0"/>
              <a:t>Particle size / morphology</a:t>
            </a:r>
          </a:p>
          <a:p>
            <a:pPr marL="914400" lvl="2" indent="0">
              <a:buNone/>
            </a:pPr>
            <a:endParaRPr lang="en-US" dirty="0" smtClean="0"/>
          </a:p>
          <a:p>
            <a:pPr lvl="1"/>
            <a:r>
              <a:rPr lang="en-US" dirty="0" smtClean="0"/>
              <a:t>Often modeled using </a:t>
            </a:r>
            <a:r>
              <a:rPr lang="en-US" dirty="0" err="1" smtClean="0"/>
              <a:t>Nusselt</a:t>
            </a:r>
            <a:r>
              <a:rPr lang="en-US" dirty="0" smtClean="0"/>
              <a:t> number correlation</a:t>
            </a:r>
          </a:p>
          <a:p>
            <a:pPr lvl="2"/>
            <a:r>
              <a:rPr lang="en-US" b="1" dirty="0" smtClean="0"/>
              <a:t>Existing models are empirical or analytically derived</a:t>
            </a:r>
            <a:br>
              <a:rPr lang="en-US" b="1" dirty="0" smtClean="0"/>
            </a:br>
            <a:r>
              <a:rPr lang="en-US" b="1" dirty="0" smtClean="0"/>
              <a:t>for packed beds</a:t>
            </a:r>
          </a:p>
          <a:p>
            <a:pPr lvl="1"/>
            <a:endParaRPr lang="en-US" dirty="0"/>
          </a:p>
        </p:txBody>
      </p:sp>
      <p:grpSp>
        <p:nvGrpSpPr>
          <p:cNvPr id="61" name="Group 60"/>
          <p:cNvGrpSpPr/>
          <p:nvPr/>
        </p:nvGrpSpPr>
        <p:grpSpPr>
          <a:xfrm>
            <a:off x="2147877" y="2122632"/>
            <a:ext cx="4843850" cy="1529934"/>
            <a:chOff x="659026" y="1990826"/>
            <a:chExt cx="4843850" cy="1529934"/>
          </a:xfrm>
        </p:grpSpPr>
        <p:cxnSp>
          <p:nvCxnSpPr>
            <p:cNvPr id="5" name="Straight Connector 4"/>
            <p:cNvCxnSpPr/>
            <p:nvPr/>
          </p:nvCxnSpPr>
          <p:spPr>
            <a:xfrm flipV="1">
              <a:off x="659026" y="3080950"/>
              <a:ext cx="1993558" cy="2"/>
            </a:xfrm>
            <a:prstGeom prst="line">
              <a:avLst/>
            </a:prstGeom>
            <a:ln w="381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955590" y="2842055"/>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84190" y="2850292"/>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427209" y="2850291"/>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654187" y="2842055"/>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882787" y="2850292"/>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125806" y="2850291"/>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26871" y="262650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055471" y="263474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298490" y="263473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525468" y="262650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754068" y="263474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997087" y="263473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55590" y="241918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184190" y="242742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427209" y="242741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54187" y="241918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882787" y="242742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125806" y="242741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41290" y="220774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69890" y="2215986"/>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12909" y="2215985"/>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539887" y="220774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768487" y="2215986"/>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011506" y="2215985"/>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963828" y="199631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192428" y="200455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435447" y="200454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662425" y="1996313"/>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891025" y="2004550"/>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134044" y="2004549"/>
              <a:ext cx="228600" cy="23065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flipV="1">
              <a:off x="2846172" y="3072714"/>
              <a:ext cx="2656704" cy="8238"/>
            </a:xfrm>
            <a:prstGeom prst="line">
              <a:avLst/>
            </a:pr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2990335" y="2004549"/>
              <a:ext cx="0" cy="1228803"/>
            </a:xfrm>
            <a:prstGeom prst="line">
              <a:avLst/>
            </a:pr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7" name="Freeform 46"/>
            <p:cNvSpPr/>
            <p:nvPr/>
          </p:nvSpPr>
          <p:spPr>
            <a:xfrm rot="716191">
              <a:off x="3233942" y="2076330"/>
              <a:ext cx="816268" cy="865728"/>
            </a:xfrm>
            <a:custGeom>
              <a:avLst/>
              <a:gdLst>
                <a:gd name="connsiteX0" fmla="*/ 617837 w 617837"/>
                <a:gd name="connsiteY0" fmla="*/ 963827 h 963827"/>
                <a:gd name="connsiteX1" fmla="*/ 296562 w 617837"/>
                <a:gd name="connsiteY1" fmla="*/ 749643 h 963827"/>
                <a:gd name="connsiteX2" fmla="*/ 74140 w 617837"/>
                <a:gd name="connsiteY2" fmla="*/ 354227 h 963827"/>
                <a:gd name="connsiteX3" fmla="*/ 0 w 617837"/>
                <a:gd name="connsiteY3" fmla="*/ 0 h 963827"/>
              </a:gdLst>
              <a:ahLst/>
              <a:cxnLst>
                <a:cxn ang="0">
                  <a:pos x="connsiteX0" y="connsiteY0"/>
                </a:cxn>
                <a:cxn ang="0">
                  <a:pos x="connsiteX1" y="connsiteY1"/>
                </a:cxn>
                <a:cxn ang="0">
                  <a:pos x="connsiteX2" y="connsiteY2"/>
                </a:cxn>
                <a:cxn ang="0">
                  <a:pos x="connsiteX3" y="connsiteY3"/>
                </a:cxn>
              </a:cxnLst>
              <a:rect l="l" t="t" r="r" b="b"/>
              <a:pathLst>
                <a:path w="617837" h="963827">
                  <a:moveTo>
                    <a:pt x="617837" y="963827"/>
                  </a:moveTo>
                  <a:cubicBezTo>
                    <a:pt x="502507" y="907535"/>
                    <a:pt x="387178" y="851243"/>
                    <a:pt x="296562" y="749643"/>
                  </a:cubicBezTo>
                  <a:cubicBezTo>
                    <a:pt x="205946" y="648043"/>
                    <a:pt x="123567" y="479167"/>
                    <a:pt x="74140" y="354227"/>
                  </a:cubicBezTo>
                  <a:cubicBezTo>
                    <a:pt x="24713" y="229287"/>
                    <a:pt x="15103" y="90616"/>
                    <a:pt x="0"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3962400" y="2259924"/>
              <a:ext cx="12356" cy="985784"/>
            </a:xfrm>
            <a:prstGeom prst="line">
              <a:avLst/>
            </a:prstGeom>
            <a:ln w="28575">
              <a:solidFill>
                <a:schemeClr val="tx1"/>
              </a:solidFill>
              <a:prstDash val="dash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304838" y="1990826"/>
              <a:ext cx="12356" cy="1218495"/>
            </a:xfrm>
            <a:prstGeom prst="line">
              <a:avLst/>
            </a:prstGeom>
            <a:ln w="28575">
              <a:solidFill>
                <a:schemeClr val="tx1"/>
              </a:solidFill>
              <a:prstDash val="dash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939893" y="2255807"/>
              <a:ext cx="12356" cy="985784"/>
            </a:xfrm>
            <a:prstGeom prst="line">
              <a:avLst/>
            </a:prstGeom>
            <a:ln w="28575">
              <a:solidFill>
                <a:schemeClr val="tx1"/>
              </a:solidFill>
              <a:prstDash val="dash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4661365" y="3112527"/>
              <a:ext cx="788186" cy="400110"/>
            </a:xfrm>
            <a:prstGeom prst="rect">
              <a:avLst/>
            </a:prstGeom>
            <a:noFill/>
          </p:spPr>
          <p:txBody>
            <a:bodyPr wrap="square" rtlCol="0">
              <a:spAutoFit/>
            </a:bodyPr>
            <a:lstStyle/>
            <a:p>
              <a:r>
                <a:rPr lang="en-US" sz="2000" i="1" dirty="0" err="1" smtClean="0">
                  <a:latin typeface="Times" panose="02020603050405020304" pitchFamily="18" charset="0"/>
                  <a:cs typeface="Times" panose="02020603050405020304" pitchFamily="18" charset="0"/>
                </a:rPr>
                <a:t>T</a:t>
              </a:r>
              <a:r>
                <a:rPr lang="en-US" sz="2000" i="1" baseline="-25000" dirty="0" err="1" smtClean="0">
                  <a:latin typeface="Times" panose="02020603050405020304" pitchFamily="18" charset="0"/>
                  <a:cs typeface="Times" panose="02020603050405020304" pitchFamily="18" charset="0"/>
                </a:rPr>
                <a:t>wall</a:t>
              </a:r>
              <a:endParaRPr lang="en-US" sz="2000" i="1" baseline="-25000" dirty="0">
                <a:latin typeface="Times" panose="02020603050405020304" pitchFamily="18" charset="0"/>
                <a:cs typeface="Times" panose="02020603050405020304" pitchFamily="18" charset="0"/>
              </a:endParaRPr>
            </a:p>
          </p:txBody>
        </p:sp>
        <p:sp>
          <p:nvSpPr>
            <p:cNvPr id="56" name="TextBox 55"/>
            <p:cNvSpPr txBox="1"/>
            <p:nvPr/>
          </p:nvSpPr>
          <p:spPr>
            <a:xfrm>
              <a:off x="3676945" y="3100801"/>
              <a:ext cx="788186" cy="400110"/>
            </a:xfrm>
            <a:prstGeom prst="rect">
              <a:avLst/>
            </a:prstGeom>
            <a:noFill/>
          </p:spPr>
          <p:txBody>
            <a:bodyPr wrap="square" rtlCol="0">
              <a:spAutoFit/>
            </a:bodyPr>
            <a:lstStyle/>
            <a:p>
              <a:r>
                <a:rPr lang="en-US" sz="2000" i="1" dirty="0" err="1" smtClean="0">
                  <a:latin typeface="Times" panose="02020603050405020304" pitchFamily="18" charset="0"/>
                  <a:cs typeface="Times" panose="02020603050405020304" pitchFamily="18" charset="0"/>
                </a:rPr>
                <a:t>T</a:t>
              </a:r>
              <a:r>
                <a:rPr lang="en-US" sz="2000" i="1" baseline="-25000" dirty="0" err="1" smtClean="0">
                  <a:latin typeface="Times" panose="02020603050405020304" pitchFamily="18" charset="0"/>
                  <a:cs typeface="Times" panose="02020603050405020304" pitchFamily="18" charset="0"/>
                </a:rPr>
                <a:t>s,w</a:t>
              </a:r>
              <a:endParaRPr lang="en-US" sz="2000" i="1" baseline="-25000" dirty="0">
                <a:latin typeface="Times" panose="02020603050405020304" pitchFamily="18" charset="0"/>
                <a:cs typeface="Times" panose="02020603050405020304" pitchFamily="18" charset="0"/>
              </a:endParaRPr>
            </a:p>
          </p:txBody>
        </p:sp>
        <p:sp>
          <p:nvSpPr>
            <p:cNvPr id="57" name="TextBox 56"/>
            <p:cNvSpPr txBox="1"/>
            <p:nvPr/>
          </p:nvSpPr>
          <p:spPr>
            <a:xfrm>
              <a:off x="3045471" y="3120650"/>
              <a:ext cx="788186" cy="400110"/>
            </a:xfrm>
            <a:prstGeom prst="rect">
              <a:avLst/>
            </a:prstGeom>
            <a:noFill/>
          </p:spPr>
          <p:txBody>
            <a:bodyPr wrap="square" rtlCol="0">
              <a:spAutoFit/>
            </a:bodyPr>
            <a:lstStyle/>
            <a:p>
              <a:r>
                <a:rPr lang="en-US" sz="2000" i="1" dirty="0" err="1" smtClean="0">
                  <a:latin typeface="Times" panose="02020603050405020304" pitchFamily="18" charset="0"/>
                  <a:cs typeface="Times" panose="02020603050405020304" pitchFamily="18" charset="0"/>
                </a:rPr>
                <a:t>T</a:t>
              </a:r>
              <a:r>
                <a:rPr lang="en-US" sz="2000" i="1" baseline="-25000" dirty="0" err="1" smtClean="0">
                  <a:latin typeface="Times" panose="02020603050405020304" pitchFamily="18" charset="0"/>
                  <a:cs typeface="Times" panose="02020603050405020304" pitchFamily="18" charset="0"/>
                </a:rPr>
                <a:t>s</a:t>
              </a:r>
              <a:r>
                <a:rPr lang="en-US" sz="2000" i="1" baseline="-25000" dirty="0" smtClean="0">
                  <a:latin typeface="Times" panose="02020603050405020304" pitchFamily="18" charset="0"/>
                  <a:cs typeface="Times" panose="02020603050405020304" pitchFamily="18" charset="0"/>
                </a:rPr>
                <a:t>,∞</a:t>
              </a:r>
              <a:endParaRPr lang="en-US" sz="2000" i="1" baseline="-25000" dirty="0">
                <a:latin typeface="Times" panose="02020603050405020304" pitchFamily="18" charset="0"/>
                <a:cs typeface="Times" panose="02020603050405020304" pitchFamily="18" charset="0"/>
              </a:endParaRPr>
            </a:p>
          </p:txBody>
        </p:sp>
        <p:sp>
          <p:nvSpPr>
            <p:cNvPr id="58" name="TextBox 57"/>
            <p:cNvSpPr txBox="1"/>
            <p:nvPr/>
          </p:nvSpPr>
          <p:spPr>
            <a:xfrm>
              <a:off x="4172304" y="2227364"/>
              <a:ext cx="603816" cy="400110"/>
            </a:xfrm>
            <a:prstGeom prst="rect">
              <a:avLst/>
            </a:prstGeom>
            <a:noFill/>
          </p:spPr>
          <p:txBody>
            <a:bodyPr wrap="square" rtlCol="0">
              <a:spAutoFit/>
            </a:bodyPr>
            <a:lstStyle/>
            <a:p>
              <a:r>
                <a:rPr lang="en-US" sz="2000" i="1" dirty="0" smtClean="0">
                  <a:latin typeface="Times" panose="02020603050405020304" pitchFamily="18" charset="0"/>
                  <a:cs typeface="Times" panose="02020603050405020304" pitchFamily="18" charset="0"/>
                </a:rPr>
                <a:t>Slip</a:t>
              </a:r>
              <a:endParaRPr lang="en-US" sz="2000" i="1" baseline="-25000" dirty="0">
                <a:latin typeface="Times" panose="02020603050405020304" pitchFamily="18" charset="0"/>
                <a:cs typeface="Times" panose="02020603050405020304" pitchFamily="18" charset="0"/>
              </a:endParaRPr>
            </a:p>
          </p:txBody>
        </p:sp>
        <p:cxnSp>
          <p:nvCxnSpPr>
            <p:cNvPr id="59" name="Straight Connector 58"/>
            <p:cNvCxnSpPr/>
            <p:nvPr/>
          </p:nvCxnSpPr>
          <p:spPr>
            <a:xfrm flipV="1">
              <a:off x="3962400" y="2583774"/>
              <a:ext cx="964636" cy="11120"/>
            </a:xfrm>
            <a:prstGeom prst="line">
              <a:avLst/>
            </a:prstGeom>
            <a:ln w="28575">
              <a:solidFill>
                <a:schemeClr val="tx1"/>
              </a:solidFill>
              <a:prstDash val="solid"/>
              <a:headEnd type="arrow" w="med" len="med"/>
              <a:tailEnd type="arrow"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32106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continuum heat transfer model</a:t>
            </a: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FF0000"/>
                </a:solidFill>
              </a:rPr>
              <a:t>Heat transfer for </a:t>
            </a:r>
            <a:r>
              <a:rPr lang="en-US" b="1" i="1" dirty="0" smtClean="0">
                <a:solidFill>
                  <a:srgbClr val="FF0000"/>
                </a:solidFill>
              </a:rPr>
              <a:t>flowing</a:t>
            </a:r>
            <a:r>
              <a:rPr lang="en-US" b="1" dirty="0" smtClean="0">
                <a:solidFill>
                  <a:srgbClr val="FF0000"/>
                </a:solidFill>
              </a:rPr>
              <a:t> particles</a:t>
            </a:r>
            <a:endParaRPr lang="en-US" dirty="0">
              <a:solidFill>
                <a:srgbClr val="FF0000"/>
              </a:solidFill>
            </a:endParaRPr>
          </a:p>
          <a:p>
            <a:r>
              <a:rPr lang="en-US" dirty="0" smtClean="0"/>
              <a:t>Account for particle arrangement via “particle-wall” distribution function</a:t>
            </a:r>
          </a:p>
          <a:p>
            <a:pPr lvl="1"/>
            <a:r>
              <a:rPr lang="en-US" dirty="0" smtClean="0"/>
              <a:t>Analogous to radial distribution function</a:t>
            </a:r>
          </a:p>
          <a:p>
            <a:r>
              <a:rPr lang="en-US" dirty="0" smtClean="0"/>
              <a:t>Integrate heat transfer contributions from particles </a:t>
            </a:r>
            <a:r>
              <a:rPr lang="en-US" i="1" dirty="0" smtClean="0"/>
              <a:t>y </a:t>
            </a:r>
            <a:r>
              <a:rPr lang="en-US" dirty="0" smtClean="0"/>
              <a:t>distance from wall</a:t>
            </a:r>
          </a:p>
          <a:p>
            <a:r>
              <a:rPr lang="en-US" dirty="0" smtClean="0"/>
              <a:t>Measured particle-wall DF from DEM and developed Nu correlation for flowing particles</a:t>
            </a:r>
          </a:p>
          <a:p>
            <a:pPr marL="457200" lvl="1" indent="0">
              <a:buNone/>
            </a:pPr>
            <a:endParaRPr lang="en-US" dirty="0" smtClean="0"/>
          </a:p>
          <a:p>
            <a:endParaRPr lang="en-US" dirty="0"/>
          </a:p>
          <a:p>
            <a:endParaRPr lang="en-US" dirty="0" smtClean="0"/>
          </a:p>
        </p:txBody>
      </p:sp>
      <p:pic>
        <p:nvPicPr>
          <p:cNvPr id="4" name="Picture 4" descr="http://www.ccp5.ac.uk/DL_POLY/Democritus/Pictures/rd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757" y="3437522"/>
            <a:ext cx="3457575" cy="294322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Image g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6867" y="3597685"/>
            <a:ext cx="1557964" cy="155796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RDFSchem.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7858" y="3544300"/>
            <a:ext cx="2879050" cy="1470819"/>
          </a:xfrm>
          <a:prstGeom prst="rect">
            <a:avLst/>
          </a:prstGeom>
        </p:spPr>
      </p:pic>
      <p:sp>
        <p:nvSpPr>
          <p:cNvPr id="7" name="TextBox 6"/>
          <p:cNvSpPr txBox="1"/>
          <p:nvPr/>
        </p:nvSpPr>
        <p:spPr>
          <a:xfrm>
            <a:off x="852958" y="2916426"/>
            <a:ext cx="2826030" cy="584775"/>
          </a:xfrm>
          <a:prstGeom prst="rect">
            <a:avLst/>
          </a:prstGeom>
          <a:noFill/>
        </p:spPr>
        <p:txBody>
          <a:bodyPr wrap="none" rtlCol="0">
            <a:spAutoFit/>
          </a:bodyPr>
          <a:lstStyle/>
          <a:p>
            <a:pPr algn="ctr"/>
            <a:r>
              <a:rPr lang="en-US" sz="1600" b="1" dirty="0" smtClean="0">
                <a:solidFill>
                  <a:srgbClr val="FF0000"/>
                </a:solidFill>
              </a:rPr>
              <a:t>“classic” </a:t>
            </a:r>
          </a:p>
          <a:p>
            <a:pPr algn="ctr"/>
            <a:r>
              <a:rPr lang="en-US" sz="1600" b="1" dirty="0" smtClean="0">
                <a:solidFill>
                  <a:srgbClr val="FF0000"/>
                </a:solidFill>
              </a:rPr>
              <a:t>radial distribution function </a:t>
            </a:r>
            <a:r>
              <a:rPr lang="en-US" sz="1600" b="1" i="1" dirty="0" smtClean="0">
                <a:solidFill>
                  <a:srgbClr val="FF0000"/>
                </a:solidFill>
              </a:rPr>
              <a:t>g</a:t>
            </a:r>
            <a:r>
              <a:rPr lang="en-US" sz="1600" b="1" dirty="0" smtClean="0">
                <a:solidFill>
                  <a:srgbClr val="FF0000"/>
                </a:solidFill>
              </a:rPr>
              <a:t>(</a:t>
            </a:r>
            <a:r>
              <a:rPr lang="en-US" sz="1600" b="1" i="1" dirty="0" smtClean="0">
                <a:solidFill>
                  <a:srgbClr val="FF0000"/>
                </a:solidFill>
              </a:rPr>
              <a:t>r</a:t>
            </a:r>
            <a:r>
              <a:rPr lang="en-US" sz="1600" b="1" dirty="0" smtClean="0">
                <a:solidFill>
                  <a:srgbClr val="FF0000"/>
                </a:solidFill>
              </a:rPr>
              <a:t>)</a:t>
            </a:r>
            <a:endParaRPr lang="en-US" sz="1600" b="1" dirty="0">
              <a:solidFill>
                <a:srgbClr val="FF0000"/>
              </a:solidFill>
            </a:endParaRPr>
          </a:p>
        </p:txBody>
      </p:sp>
      <p:sp>
        <p:nvSpPr>
          <p:cNvPr id="8" name="TextBox 7"/>
          <p:cNvSpPr txBox="1"/>
          <p:nvPr/>
        </p:nvSpPr>
        <p:spPr>
          <a:xfrm>
            <a:off x="5366242" y="2916426"/>
            <a:ext cx="2377674" cy="584776"/>
          </a:xfrm>
          <a:prstGeom prst="rect">
            <a:avLst/>
          </a:prstGeom>
          <a:noFill/>
        </p:spPr>
        <p:txBody>
          <a:bodyPr wrap="none" rtlCol="0">
            <a:spAutoFit/>
          </a:bodyPr>
          <a:lstStyle/>
          <a:p>
            <a:pPr algn="ctr"/>
            <a:r>
              <a:rPr lang="en-US" sz="1600" b="1" dirty="0" smtClean="0">
                <a:solidFill>
                  <a:srgbClr val="FF0000"/>
                </a:solidFill>
              </a:rPr>
              <a:t>new “particle-wall” </a:t>
            </a:r>
          </a:p>
          <a:p>
            <a:pPr algn="ctr"/>
            <a:r>
              <a:rPr lang="en-US" sz="1600" b="1" dirty="0" smtClean="0">
                <a:solidFill>
                  <a:srgbClr val="FF0000"/>
                </a:solidFill>
              </a:rPr>
              <a:t>distribution function </a:t>
            </a:r>
            <a:r>
              <a:rPr lang="el-GR" sz="1600" b="1" i="1" dirty="0" smtClean="0">
                <a:solidFill>
                  <a:srgbClr val="FF0000"/>
                </a:solidFill>
              </a:rPr>
              <a:t>χ</a:t>
            </a:r>
            <a:r>
              <a:rPr lang="en-US" sz="1600" b="1" dirty="0" smtClean="0">
                <a:solidFill>
                  <a:srgbClr val="FF0000"/>
                </a:solidFill>
              </a:rPr>
              <a:t>(</a:t>
            </a:r>
            <a:r>
              <a:rPr lang="en-US" sz="1600" b="1" i="1" dirty="0" smtClean="0">
                <a:solidFill>
                  <a:srgbClr val="FF0000"/>
                </a:solidFill>
              </a:rPr>
              <a:t>y</a:t>
            </a:r>
            <a:r>
              <a:rPr lang="en-US" sz="1600" b="1" dirty="0" smtClean="0">
                <a:solidFill>
                  <a:srgbClr val="FF0000"/>
                </a:solidFill>
              </a:rPr>
              <a:t>)</a:t>
            </a:r>
            <a:endParaRPr lang="en-US" sz="1600" b="1" dirty="0">
              <a:solidFill>
                <a:srgbClr val="FF0000"/>
              </a:solidFill>
            </a:endParaRPr>
          </a:p>
        </p:txBody>
      </p:sp>
      <p:sp>
        <p:nvSpPr>
          <p:cNvPr id="9" name="Rectangle 8"/>
          <p:cNvSpPr/>
          <p:nvPr/>
        </p:nvSpPr>
        <p:spPr>
          <a:xfrm>
            <a:off x="264593" y="6322474"/>
            <a:ext cx="8224779" cy="461665"/>
          </a:xfrm>
          <a:prstGeom prst="rect">
            <a:avLst/>
          </a:prstGeom>
        </p:spPr>
        <p:txBody>
          <a:bodyPr wrap="square">
            <a:spAutoFit/>
          </a:bodyPr>
          <a:lstStyle/>
          <a:p>
            <a:r>
              <a:rPr lang="en-US" sz="1200" baseline="30000" dirty="0"/>
              <a:t>1</a:t>
            </a:r>
            <a:r>
              <a:rPr lang="en-US" sz="1200" dirty="0" smtClean="0">
                <a:latin typeface="Times New Roman" panose="02020603050405020304" pitchFamily="18" charset="0"/>
                <a:ea typeface="Calibri" panose="020F0502020204030204" pitchFamily="34" charset="0"/>
              </a:rPr>
              <a:t>Morris</a:t>
            </a:r>
            <a:r>
              <a:rPr lang="en-US" sz="1200" dirty="0">
                <a:latin typeface="Times New Roman" panose="02020603050405020304" pitchFamily="18" charset="0"/>
                <a:ea typeface="Calibri" panose="020F0502020204030204" pitchFamily="34" charset="0"/>
              </a:rPr>
              <a:t>, A. B., Pannala, S., Ma, Z., and Hrenya, C. M., “A conductive heat transfer model for particle flows over immersed surfaces,” </a:t>
            </a:r>
            <a:r>
              <a:rPr lang="en-US" sz="1200" i="1" dirty="0">
                <a:latin typeface="Times New Roman" panose="02020603050405020304" pitchFamily="18" charset="0"/>
                <a:ea typeface="Calibri" panose="020F0502020204030204" pitchFamily="34" charset="0"/>
              </a:rPr>
              <a:t>International Journal of Heat and Mass Transfer</a:t>
            </a:r>
            <a:r>
              <a:rPr lang="en-US" sz="1200" dirty="0">
                <a:latin typeface="Times New Roman" panose="02020603050405020304" pitchFamily="18" charset="0"/>
                <a:ea typeface="Calibri" panose="020F0502020204030204" pitchFamily="34" charset="0"/>
              </a:rPr>
              <a:t>, vol. 89, 2015, pp. 1277-1289.</a:t>
            </a:r>
            <a:endParaRPr lang="en-US" sz="1200" dirty="0"/>
          </a:p>
        </p:txBody>
      </p:sp>
    </p:spTree>
    <p:extLst>
      <p:ext uri="{BB962C8B-B14F-4D97-AF65-F5344CB8AC3E}">
        <p14:creationId xmlns:p14="http://schemas.microsoft.com/office/powerpoint/2010/main" val="64475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112835" y="793995"/>
            <a:ext cx="8913934" cy="5489574"/>
          </a:xfrm>
        </p:spPr>
        <p:txBody>
          <a:bodyPr/>
          <a:lstStyle/>
          <a:p>
            <a:pPr marL="0" indent="0">
              <a:buNone/>
            </a:pPr>
            <a:r>
              <a:rPr lang="en-US" dirty="0" smtClean="0"/>
              <a:t>New model tested for particle flow down top surface of hexagon</a:t>
            </a:r>
          </a:p>
          <a:p>
            <a:pPr lvl="1"/>
            <a:r>
              <a:rPr lang="en-US" dirty="0" smtClean="0"/>
              <a:t>Not tested for full receiver</a:t>
            </a:r>
          </a:p>
          <a:p>
            <a:pPr marL="457200" lvl="1" indent="0">
              <a:buNone/>
            </a:pPr>
            <a:endParaRPr lang="en-US" dirty="0" smtClean="0"/>
          </a:p>
          <a:p>
            <a:endParaRPr lang="en-US" dirty="0"/>
          </a:p>
          <a:p>
            <a:endParaRPr lang="en-US" dirty="0" smtClean="0"/>
          </a:p>
        </p:txBody>
      </p:sp>
      <p:sp>
        <p:nvSpPr>
          <p:cNvPr id="2" name="Title 1"/>
          <p:cNvSpPr>
            <a:spLocks noGrp="1"/>
          </p:cNvSpPr>
          <p:nvPr>
            <p:ph type="title"/>
          </p:nvPr>
        </p:nvSpPr>
        <p:spPr/>
        <p:txBody>
          <a:bodyPr>
            <a:normAutofit/>
          </a:bodyPr>
          <a:lstStyle/>
          <a:p>
            <a:r>
              <a:rPr lang="en-US" sz="2400" i="1" dirty="0" smtClean="0"/>
              <a:t>Local </a:t>
            </a:r>
            <a:r>
              <a:rPr lang="en-US" sz="2400" dirty="0" smtClean="0"/>
              <a:t>Heat Transfer Coefficient:  New Model vs. Previous </a:t>
            </a:r>
            <a:endParaRPr lang="en-US" sz="2400" dirty="0"/>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7417" t="9730" r="7676" b="2434"/>
          <a:stretch/>
        </p:blipFill>
        <p:spPr bwMode="auto">
          <a:xfrm>
            <a:off x="3667018" y="1981713"/>
            <a:ext cx="4863065" cy="3615980"/>
          </a:xfrm>
          <a:prstGeom prst="rect">
            <a:avLst/>
          </a:prstGeom>
          <a:ln>
            <a:noFill/>
          </a:ln>
          <a:extLst>
            <a:ext uri="{53640926-AAD7-44d8-BBD7-CCE9431645EC}">
              <a14:shadowObscured xmlns="" xmlns:a14="http://schemas.microsoft.com/office/drawing/2010/main"/>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162" t="66790" r="9382" b="7531"/>
          <a:stretch/>
        </p:blipFill>
        <p:spPr>
          <a:xfrm rot="2403844">
            <a:off x="583230" y="2984112"/>
            <a:ext cx="3584990" cy="1004957"/>
          </a:xfrm>
          <a:prstGeom prst="rect">
            <a:avLst/>
          </a:prstGeom>
        </p:spPr>
      </p:pic>
      <p:grpSp>
        <p:nvGrpSpPr>
          <p:cNvPr id="7" name="Group 6"/>
          <p:cNvGrpSpPr/>
          <p:nvPr/>
        </p:nvGrpSpPr>
        <p:grpSpPr>
          <a:xfrm>
            <a:off x="543025" y="4401104"/>
            <a:ext cx="1399394" cy="1663074"/>
            <a:chOff x="1395664" y="1566037"/>
            <a:chExt cx="1199125" cy="1427421"/>
          </a:xfrm>
        </p:grpSpPr>
        <p:sp>
          <p:nvSpPr>
            <p:cNvPr id="8" name="Hexagon 7"/>
            <p:cNvSpPr/>
            <p:nvPr/>
          </p:nvSpPr>
          <p:spPr>
            <a:xfrm rot="5400000">
              <a:off x="1169471" y="1814365"/>
              <a:ext cx="1405286" cy="952900"/>
            </a:xfrm>
            <a:prstGeom prst="hexagon">
              <a:avLst>
                <a:gd name="adj" fmla="val 48530"/>
                <a:gd name="vf" fmla="val 115470"/>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eaLnBrk="0" fontAlgn="base" hangingPunct="0">
                <a:spcBef>
                  <a:spcPct val="0"/>
                </a:spcBef>
                <a:spcAft>
                  <a:spcPct val="0"/>
                </a:spcAft>
                <a:defRPr sz="1000" kern="1200">
                  <a:solidFill>
                    <a:schemeClr val="lt1"/>
                  </a:solidFill>
                  <a:latin typeface="+mn-lt"/>
                  <a:ea typeface="+mn-ea"/>
                  <a:cs typeface="+mn-cs"/>
                </a:defRPr>
              </a:lvl1pPr>
              <a:lvl2pPr marL="457200" algn="ctr" rtl="0" eaLnBrk="0" fontAlgn="base" hangingPunct="0">
                <a:spcBef>
                  <a:spcPct val="0"/>
                </a:spcBef>
                <a:spcAft>
                  <a:spcPct val="0"/>
                </a:spcAft>
                <a:defRPr sz="1000" kern="1200">
                  <a:solidFill>
                    <a:schemeClr val="lt1"/>
                  </a:solidFill>
                  <a:latin typeface="+mn-lt"/>
                  <a:ea typeface="+mn-ea"/>
                  <a:cs typeface="+mn-cs"/>
                </a:defRPr>
              </a:lvl2pPr>
              <a:lvl3pPr marL="914400" algn="ctr" rtl="0" eaLnBrk="0" fontAlgn="base" hangingPunct="0">
                <a:spcBef>
                  <a:spcPct val="0"/>
                </a:spcBef>
                <a:spcAft>
                  <a:spcPct val="0"/>
                </a:spcAft>
                <a:defRPr sz="1000" kern="1200">
                  <a:solidFill>
                    <a:schemeClr val="lt1"/>
                  </a:solidFill>
                  <a:latin typeface="+mn-lt"/>
                  <a:ea typeface="+mn-ea"/>
                  <a:cs typeface="+mn-cs"/>
                </a:defRPr>
              </a:lvl3pPr>
              <a:lvl4pPr marL="1371600" algn="ctr" rtl="0" eaLnBrk="0" fontAlgn="base" hangingPunct="0">
                <a:spcBef>
                  <a:spcPct val="0"/>
                </a:spcBef>
                <a:spcAft>
                  <a:spcPct val="0"/>
                </a:spcAft>
                <a:defRPr sz="1000" kern="1200">
                  <a:solidFill>
                    <a:schemeClr val="lt1"/>
                  </a:solidFill>
                  <a:latin typeface="+mn-lt"/>
                  <a:ea typeface="+mn-ea"/>
                  <a:cs typeface="+mn-cs"/>
                </a:defRPr>
              </a:lvl4pPr>
              <a:lvl5pPr marL="1828800" algn="ctr" rtl="0" eaLnBrk="0" fontAlgn="base" hangingPunct="0">
                <a:spcBef>
                  <a:spcPct val="0"/>
                </a:spcBef>
                <a:spcAft>
                  <a:spcPct val="0"/>
                </a:spcAft>
                <a:defRPr sz="1000" kern="1200">
                  <a:solidFill>
                    <a:schemeClr val="lt1"/>
                  </a:solidFill>
                  <a:latin typeface="+mn-lt"/>
                  <a:ea typeface="+mn-ea"/>
                  <a:cs typeface="+mn-cs"/>
                </a:defRPr>
              </a:lvl5pPr>
              <a:lvl6pPr marL="2286000" algn="l" defTabSz="914400" rtl="0" eaLnBrk="1" latinLnBrk="0" hangingPunct="1">
                <a:defRPr sz="1000" kern="1200">
                  <a:solidFill>
                    <a:schemeClr val="lt1"/>
                  </a:solidFill>
                  <a:latin typeface="+mn-lt"/>
                  <a:ea typeface="+mn-ea"/>
                  <a:cs typeface="+mn-cs"/>
                </a:defRPr>
              </a:lvl6pPr>
              <a:lvl7pPr marL="2743200" algn="l" defTabSz="914400" rtl="0" eaLnBrk="1" latinLnBrk="0" hangingPunct="1">
                <a:defRPr sz="1000" kern="1200">
                  <a:solidFill>
                    <a:schemeClr val="lt1"/>
                  </a:solidFill>
                  <a:latin typeface="+mn-lt"/>
                  <a:ea typeface="+mn-ea"/>
                  <a:cs typeface="+mn-cs"/>
                </a:defRPr>
              </a:lvl7pPr>
              <a:lvl8pPr marL="3200400" algn="l" defTabSz="914400" rtl="0" eaLnBrk="1" latinLnBrk="0" hangingPunct="1">
                <a:defRPr sz="1000" kern="1200">
                  <a:solidFill>
                    <a:schemeClr val="lt1"/>
                  </a:solidFill>
                  <a:latin typeface="+mn-lt"/>
                  <a:ea typeface="+mn-ea"/>
                  <a:cs typeface="+mn-cs"/>
                </a:defRPr>
              </a:lvl8pPr>
              <a:lvl9pPr marL="3657600" algn="l" defTabSz="914400" rtl="0" eaLnBrk="1" latinLnBrk="0" hangingPunct="1">
                <a:defRPr sz="1000" kern="1200">
                  <a:solidFill>
                    <a:schemeClr val="lt1"/>
                  </a:solidFill>
                  <a:latin typeface="+mn-lt"/>
                  <a:ea typeface="+mn-ea"/>
                  <a:cs typeface="+mn-cs"/>
                </a:defRPr>
              </a:lvl9pPr>
            </a:lstStyle>
            <a:p>
              <a:pPr algn="ctr"/>
              <a:endParaRPr lang="en-US"/>
            </a:p>
          </p:txBody>
        </p:sp>
        <p:sp>
          <p:nvSpPr>
            <p:cNvPr id="9" name="Oval 8"/>
            <p:cNvSpPr/>
            <p:nvPr/>
          </p:nvSpPr>
          <p:spPr>
            <a:xfrm rot="2556855">
              <a:off x="1684144" y="1566037"/>
              <a:ext cx="910645" cy="4812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eaLnBrk="0" fontAlgn="base" hangingPunct="0">
                <a:spcBef>
                  <a:spcPct val="0"/>
                </a:spcBef>
                <a:spcAft>
                  <a:spcPct val="0"/>
                </a:spcAft>
                <a:defRPr sz="1000" kern="1200">
                  <a:solidFill>
                    <a:schemeClr val="lt1"/>
                  </a:solidFill>
                  <a:latin typeface="+mn-lt"/>
                  <a:ea typeface="+mn-ea"/>
                  <a:cs typeface="+mn-cs"/>
                </a:defRPr>
              </a:lvl1pPr>
              <a:lvl2pPr marL="457200" algn="ctr" rtl="0" eaLnBrk="0" fontAlgn="base" hangingPunct="0">
                <a:spcBef>
                  <a:spcPct val="0"/>
                </a:spcBef>
                <a:spcAft>
                  <a:spcPct val="0"/>
                </a:spcAft>
                <a:defRPr sz="1000" kern="1200">
                  <a:solidFill>
                    <a:schemeClr val="lt1"/>
                  </a:solidFill>
                  <a:latin typeface="+mn-lt"/>
                  <a:ea typeface="+mn-ea"/>
                  <a:cs typeface="+mn-cs"/>
                </a:defRPr>
              </a:lvl2pPr>
              <a:lvl3pPr marL="914400" algn="ctr" rtl="0" eaLnBrk="0" fontAlgn="base" hangingPunct="0">
                <a:spcBef>
                  <a:spcPct val="0"/>
                </a:spcBef>
                <a:spcAft>
                  <a:spcPct val="0"/>
                </a:spcAft>
                <a:defRPr sz="1000" kern="1200">
                  <a:solidFill>
                    <a:schemeClr val="lt1"/>
                  </a:solidFill>
                  <a:latin typeface="+mn-lt"/>
                  <a:ea typeface="+mn-ea"/>
                  <a:cs typeface="+mn-cs"/>
                </a:defRPr>
              </a:lvl3pPr>
              <a:lvl4pPr marL="1371600" algn="ctr" rtl="0" eaLnBrk="0" fontAlgn="base" hangingPunct="0">
                <a:spcBef>
                  <a:spcPct val="0"/>
                </a:spcBef>
                <a:spcAft>
                  <a:spcPct val="0"/>
                </a:spcAft>
                <a:defRPr sz="1000" kern="1200">
                  <a:solidFill>
                    <a:schemeClr val="lt1"/>
                  </a:solidFill>
                  <a:latin typeface="+mn-lt"/>
                  <a:ea typeface="+mn-ea"/>
                  <a:cs typeface="+mn-cs"/>
                </a:defRPr>
              </a:lvl4pPr>
              <a:lvl5pPr marL="1828800" algn="ctr" rtl="0" eaLnBrk="0" fontAlgn="base" hangingPunct="0">
                <a:spcBef>
                  <a:spcPct val="0"/>
                </a:spcBef>
                <a:spcAft>
                  <a:spcPct val="0"/>
                </a:spcAft>
                <a:defRPr sz="1000" kern="1200">
                  <a:solidFill>
                    <a:schemeClr val="lt1"/>
                  </a:solidFill>
                  <a:latin typeface="+mn-lt"/>
                  <a:ea typeface="+mn-ea"/>
                  <a:cs typeface="+mn-cs"/>
                </a:defRPr>
              </a:lvl5pPr>
              <a:lvl6pPr marL="2286000" algn="l" defTabSz="914400" rtl="0" eaLnBrk="1" latinLnBrk="0" hangingPunct="1">
                <a:defRPr sz="1000" kern="1200">
                  <a:solidFill>
                    <a:schemeClr val="lt1"/>
                  </a:solidFill>
                  <a:latin typeface="+mn-lt"/>
                  <a:ea typeface="+mn-ea"/>
                  <a:cs typeface="+mn-cs"/>
                </a:defRPr>
              </a:lvl6pPr>
              <a:lvl7pPr marL="2743200" algn="l" defTabSz="914400" rtl="0" eaLnBrk="1" latinLnBrk="0" hangingPunct="1">
                <a:defRPr sz="1000" kern="1200">
                  <a:solidFill>
                    <a:schemeClr val="lt1"/>
                  </a:solidFill>
                  <a:latin typeface="+mn-lt"/>
                  <a:ea typeface="+mn-ea"/>
                  <a:cs typeface="+mn-cs"/>
                </a:defRPr>
              </a:lvl7pPr>
              <a:lvl8pPr marL="3200400" algn="l" defTabSz="914400" rtl="0" eaLnBrk="1" latinLnBrk="0" hangingPunct="1">
                <a:defRPr sz="1000" kern="1200">
                  <a:solidFill>
                    <a:schemeClr val="lt1"/>
                  </a:solidFill>
                  <a:latin typeface="+mn-lt"/>
                  <a:ea typeface="+mn-ea"/>
                  <a:cs typeface="+mn-cs"/>
                </a:defRPr>
              </a:lvl8pPr>
              <a:lvl9pPr marL="3657600" algn="l" defTabSz="914400" rtl="0" eaLnBrk="1" latinLnBrk="0" hangingPunct="1">
                <a:defRPr sz="1000" kern="1200">
                  <a:solidFill>
                    <a:schemeClr val="lt1"/>
                  </a:solidFill>
                  <a:latin typeface="+mn-lt"/>
                  <a:ea typeface="+mn-ea"/>
                  <a:cs typeface="+mn-cs"/>
                </a:defRPr>
              </a:lvl9pPr>
            </a:lstStyle>
            <a:p>
              <a:pPr algn="ctr"/>
              <a:endParaRPr lang="en-US"/>
            </a:p>
          </p:txBody>
        </p:sp>
      </p:grpSp>
      <p:cxnSp>
        <p:nvCxnSpPr>
          <p:cNvPr id="10" name="Straight Arrow Connector 9"/>
          <p:cNvCxnSpPr/>
          <p:nvPr/>
        </p:nvCxnSpPr>
        <p:spPr bwMode="auto">
          <a:xfrm flipV="1">
            <a:off x="1556426" y="3486591"/>
            <a:ext cx="361090" cy="859196"/>
          </a:xfrm>
          <a:prstGeom prst="straightConnector1">
            <a:avLst/>
          </a:prstGeom>
          <a:noFill/>
          <a:ln w="190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4017234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 Simulations of hexagonal tube array</a:t>
            </a:r>
            <a:endParaRPr lang="en-US" dirty="0"/>
          </a:p>
        </p:txBody>
      </p:sp>
      <p:sp>
        <p:nvSpPr>
          <p:cNvPr id="3" name="Content Placeholder 2"/>
          <p:cNvSpPr>
            <a:spLocks noGrp="1"/>
          </p:cNvSpPr>
          <p:nvPr>
            <p:ph idx="1"/>
          </p:nvPr>
        </p:nvSpPr>
        <p:spPr>
          <a:xfrm>
            <a:off x="112835" y="793994"/>
            <a:ext cx="8913934" cy="5793841"/>
          </a:xfrm>
        </p:spPr>
        <p:txBody>
          <a:bodyPr>
            <a:normAutofit lnSpcReduction="10000"/>
          </a:bodyPr>
          <a:lstStyle/>
          <a:p>
            <a:pPr marL="0" indent="0">
              <a:buNone/>
            </a:pPr>
            <a:r>
              <a:rPr lang="en-US" b="1" dirty="0" smtClean="0"/>
              <a:t>Base case</a:t>
            </a:r>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pPr marL="0" indent="0">
              <a:buNone/>
            </a:pPr>
            <a:r>
              <a:rPr lang="en-US" b="1" dirty="0" smtClean="0"/>
              <a:t>~ </a:t>
            </a:r>
            <a:r>
              <a:rPr lang="en-US" dirty="0" smtClean="0"/>
              <a:t>6 million particles</a:t>
            </a:r>
          </a:p>
          <a:p>
            <a:pPr marL="0" indent="0">
              <a:buNone/>
            </a:pPr>
            <a:r>
              <a:rPr lang="en-US" b="1" dirty="0" smtClean="0"/>
              <a:t>Also varied…</a:t>
            </a:r>
          </a:p>
          <a:p>
            <a:r>
              <a:rPr lang="en-US" dirty="0" smtClean="0"/>
              <a:t>Tube spacing</a:t>
            </a:r>
          </a:p>
          <a:p>
            <a:r>
              <a:rPr lang="en-US" dirty="0" smtClean="0"/>
              <a:t>Apex angle</a:t>
            </a:r>
          </a:p>
          <a:p>
            <a:r>
              <a:rPr lang="en-US" dirty="0" smtClean="0"/>
              <a:t>Flow rate</a:t>
            </a:r>
          </a:p>
          <a:p>
            <a:r>
              <a:rPr lang="en-US" dirty="0" smtClean="0"/>
              <a:t>Particle size</a:t>
            </a:r>
          </a:p>
          <a:p>
            <a:endParaRPr lang="en-US" dirty="0"/>
          </a:p>
        </p:txBody>
      </p:sp>
      <p:graphicFrame>
        <p:nvGraphicFramePr>
          <p:cNvPr id="8" name="Table 7"/>
          <p:cNvGraphicFramePr>
            <a:graphicFrameLocks noGrp="1"/>
          </p:cNvGraphicFramePr>
          <p:nvPr>
            <p:extLst/>
          </p:nvPr>
        </p:nvGraphicFramePr>
        <p:xfrm>
          <a:off x="227013" y="1276350"/>
          <a:ext cx="3341687" cy="1371600"/>
        </p:xfrm>
        <a:graphic>
          <a:graphicData uri="http://schemas.openxmlformats.org/drawingml/2006/table">
            <a:tbl>
              <a:tblPr firstRow="1" firstCol="1" bandRow="1">
                <a:tableStyleId>{5940675A-B579-460E-94D1-54222C63F5DA}</a:tableStyleId>
              </a:tblPr>
              <a:tblGrid>
                <a:gridCol w="1893887">
                  <a:extLst>
                    <a:ext uri="{9D8B030D-6E8A-4147-A177-3AD203B41FA5}">
                      <a16:colId xmlns="" xmlns:a16="http://schemas.microsoft.com/office/drawing/2014/main" val="20000"/>
                    </a:ext>
                  </a:extLst>
                </a:gridCol>
                <a:gridCol w="1447800">
                  <a:extLst>
                    <a:ext uri="{9D8B030D-6E8A-4147-A177-3AD203B41FA5}">
                      <a16:colId xmlns="" xmlns:a16="http://schemas.microsoft.com/office/drawing/2014/main" val="20001"/>
                    </a:ext>
                  </a:extLst>
                </a:gridCol>
              </a:tblGrid>
              <a:tr h="262663">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Particle Diameter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300 µm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262663">
                <a:tc>
                  <a:txBody>
                    <a:bodyPr/>
                    <a:lstStyle/>
                    <a:p>
                      <a:pPr marL="0" marR="0" indent="0" algn="just">
                        <a:spcBef>
                          <a:spcPts val="0"/>
                        </a:spcBef>
                        <a:spcAft>
                          <a:spcPts val="0"/>
                        </a:spcAft>
                      </a:pPr>
                      <a:r>
                        <a:rPr lang="en-US" sz="1800" i="1" dirty="0" smtClean="0">
                          <a:effectLst/>
                          <a:latin typeface="Times New Roman" panose="02020603050405020304" pitchFamily="18" charset="0"/>
                          <a:cs typeface="Times New Roman" panose="02020603050405020304" pitchFamily="18" charset="0"/>
                        </a:rPr>
                        <a:t>e (rest. </a:t>
                      </a:r>
                      <a:r>
                        <a:rPr lang="en-US" sz="1800" i="1" dirty="0" err="1" smtClean="0">
                          <a:effectLst/>
                          <a:latin typeface="Times New Roman" panose="02020603050405020304" pitchFamily="18" charset="0"/>
                          <a:cs typeface="Times New Roman" panose="02020603050405020304" pitchFamily="18" charset="0"/>
                        </a:rPr>
                        <a:t>coeff</a:t>
                      </a:r>
                      <a:r>
                        <a:rPr lang="en-US" sz="1800" i="1" dirty="0" smtClean="0">
                          <a:effectLst/>
                          <a:latin typeface="Times New Roman" panose="02020603050405020304" pitchFamily="18" charset="0"/>
                          <a:cs typeface="Times New Roman" panose="02020603050405020304" pitchFamily="18" charset="0"/>
                        </a:rPr>
                        <a:t>)</a:t>
                      </a:r>
                      <a:endParaRPr lang="en-US"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0.9</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262663">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Solids Mass Flux</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258.2 kg/m</a:t>
                      </a:r>
                      <a:r>
                        <a:rPr lang="en-US" sz="1800" baseline="30000" dirty="0">
                          <a:effectLst/>
                          <a:latin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cs typeface="Times New Roman" panose="02020603050405020304" pitchFamily="18" charset="0"/>
                        </a:rPr>
                        <a: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262663">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Inlet Temperature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tc>
                  <a:txBody>
                    <a:bodyPr/>
                    <a:lstStyle/>
                    <a:p>
                      <a:pPr marL="0" marR="0" indent="0" algn="just">
                        <a:spcBef>
                          <a:spcPts val="0"/>
                        </a:spcBef>
                        <a:spcAft>
                          <a:spcPts val="0"/>
                        </a:spcAft>
                      </a:pPr>
                      <a:r>
                        <a:rPr lang="en-US" sz="1800">
                          <a:effectLst/>
                          <a:latin typeface="Times New Roman" panose="02020603050405020304" pitchFamily="18" charset="0"/>
                          <a:cs typeface="Times New Roman" panose="02020603050405020304" pitchFamily="18" charset="0"/>
                        </a:rPr>
                        <a:t>300 K</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262663">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Wall Temperature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600 K</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bl>
          </a:graphicData>
        </a:graphic>
      </p:graphicFrame>
      <p:graphicFrame>
        <p:nvGraphicFramePr>
          <p:cNvPr id="9" name="Table 8"/>
          <p:cNvGraphicFramePr>
            <a:graphicFrameLocks noGrp="1"/>
          </p:cNvGraphicFramePr>
          <p:nvPr>
            <p:extLst/>
          </p:nvPr>
        </p:nvGraphicFramePr>
        <p:xfrm>
          <a:off x="227135" y="2647950"/>
          <a:ext cx="3341565" cy="1371600"/>
        </p:xfrm>
        <a:graphic>
          <a:graphicData uri="http://schemas.openxmlformats.org/drawingml/2006/table">
            <a:tbl>
              <a:tblPr firstRow="1" firstCol="1" bandRow="1">
                <a:tableStyleId>{5940675A-B579-460E-94D1-54222C63F5DA}</a:tableStyleId>
              </a:tblPr>
              <a:tblGrid>
                <a:gridCol w="1893765">
                  <a:extLst>
                    <a:ext uri="{9D8B030D-6E8A-4147-A177-3AD203B41FA5}">
                      <a16:colId xmlns="" xmlns:a16="http://schemas.microsoft.com/office/drawing/2014/main" val="20000"/>
                    </a:ext>
                  </a:extLst>
                </a:gridCol>
                <a:gridCol w="1447800">
                  <a:extLst>
                    <a:ext uri="{9D8B030D-6E8A-4147-A177-3AD203B41FA5}">
                      <a16:colId xmlns="" xmlns:a16="http://schemas.microsoft.com/office/drawing/2014/main" val="20001"/>
                    </a:ext>
                  </a:extLst>
                </a:gridCol>
              </a:tblGrid>
              <a:tr h="262663">
                <a:tc>
                  <a:txBody>
                    <a:bodyPr/>
                    <a:lstStyle/>
                    <a:p>
                      <a:pPr marL="0" marR="0" indent="0" algn="just">
                        <a:spcBef>
                          <a:spcPts val="0"/>
                        </a:spcBef>
                        <a:spcAft>
                          <a:spcPts val="0"/>
                        </a:spcAft>
                      </a:pPr>
                      <a:r>
                        <a:rPr lang="en-US" sz="1800" dirty="0" smtClean="0">
                          <a:effectLst/>
                          <a:latin typeface="Times New Roman" panose="02020603050405020304" pitchFamily="18" charset="0"/>
                          <a:cs typeface="Times New Roman" panose="02020603050405020304" pitchFamily="18" charset="0"/>
                        </a:rPr>
                        <a:t>X-spacing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tc>
                  <a:txBody>
                    <a:bodyPr/>
                    <a:lstStyle/>
                    <a:p>
                      <a:pPr marL="0" marR="0" indent="0" algn="just">
                        <a:spcBef>
                          <a:spcPts val="0"/>
                        </a:spcBef>
                        <a:spcAft>
                          <a:spcPts val="0"/>
                        </a:spcAft>
                      </a:pPr>
                      <a:r>
                        <a:rPr lang="en-US" sz="1800">
                          <a:effectLst/>
                          <a:latin typeface="Times New Roman" panose="02020603050405020304" pitchFamily="18" charset="0"/>
                          <a:cs typeface="Times New Roman" panose="02020603050405020304" pitchFamily="18" charset="0"/>
                        </a:rPr>
                        <a:t>5.04 cm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262663">
                <a:tc>
                  <a:txBody>
                    <a:bodyPr/>
                    <a:lstStyle/>
                    <a:p>
                      <a:pPr marL="0" marR="0" indent="0" algn="just">
                        <a:spcBef>
                          <a:spcPts val="0"/>
                        </a:spcBef>
                        <a:spcAft>
                          <a:spcPts val="0"/>
                        </a:spcAft>
                      </a:pPr>
                      <a:r>
                        <a:rPr lang="en-US" sz="1800">
                          <a:effectLst/>
                          <a:latin typeface="Times New Roman" panose="02020603050405020304" pitchFamily="18" charset="0"/>
                          <a:cs typeface="Times New Roman" panose="02020603050405020304" pitchFamily="18" charset="0"/>
                        </a:rPr>
                        <a:t>Y-spacing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4.98 cm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262663">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Hexagon Width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tc>
                  <a:txBody>
                    <a:bodyPr/>
                    <a:lstStyle/>
                    <a:p>
                      <a:pPr marL="0" marR="0" indent="0" algn="just">
                        <a:spcBef>
                          <a:spcPts val="0"/>
                        </a:spcBef>
                        <a:spcAft>
                          <a:spcPts val="0"/>
                        </a:spcAft>
                      </a:pPr>
                      <a:r>
                        <a:rPr lang="en-US" sz="1800">
                          <a:effectLst/>
                          <a:latin typeface="Times New Roman" panose="02020603050405020304" pitchFamily="18" charset="0"/>
                          <a:cs typeface="Times New Roman" panose="02020603050405020304" pitchFamily="18" charset="0"/>
                        </a:rPr>
                        <a:t>3.78 cm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262663">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Hexagon Height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6.42 cm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262663">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Apex Angle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89°</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bl>
          </a:graphicData>
        </a:graphic>
      </p:graphicFrame>
      <p:pic>
        <p:nvPicPr>
          <p:cNvPr id="4" name="ParticlesBa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6005"/>
          <a:stretch/>
        </p:blipFill>
        <p:spPr>
          <a:xfrm>
            <a:off x="3774037" y="722524"/>
            <a:ext cx="5252732" cy="5561045"/>
          </a:xfrm>
          <a:prstGeom prst="rect">
            <a:avLst/>
          </a:prstGeom>
        </p:spPr>
      </p:pic>
    </p:spTree>
    <p:extLst>
      <p:ext uri="{BB962C8B-B14F-4D97-AF65-F5344CB8AC3E}">
        <p14:creationId xmlns:p14="http://schemas.microsoft.com/office/powerpoint/2010/main" val="405257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 Simulations of hexagonal tube array</a:t>
            </a:r>
            <a:endParaRPr lang="en-US" dirty="0"/>
          </a:p>
        </p:txBody>
      </p:sp>
      <p:sp>
        <p:nvSpPr>
          <p:cNvPr id="3" name="Content Placeholder 2"/>
          <p:cNvSpPr>
            <a:spLocks noGrp="1"/>
          </p:cNvSpPr>
          <p:nvPr>
            <p:ph idx="1"/>
          </p:nvPr>
        </p:nvSpPr>
        <p:spPr/>
        <p:txBody>
          <a:bodyPr/>
          <a:lstStyle/>
          <a:p>
            <a:pPr marL="0" indent="0">
              <a:buNone/>
            </a:pPr>
            <a:r>
              <a:rPr lang="en-US" b="1" dirty="0" smtClean="0"/>
              <a:t>Hydrodynamic instabilities in 2-D vs 3-D</a:t>
            </a:r>
          </a:p>
          <a:p>
            <a:r>
              <a:rPr lang="en-US" dirty="0" smtClean="0"/>
              <a:t>Instabilities develop later in 3-D than 2-D.  Still similar to experiments</a:t>
            </a:r>
            <a:endParaRPr lang="en-US" dirty="0"/>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4143" t="11001" r="3446" b="16059"/>
          <a:stretch/>
        </p:blipFill>
        <p:spPr bwMode="auto">
          <a:xfrm>
            <a:off x="444745" y="2120245"/>
            <a:ext cx="1645920" cy="1986915"/>
          </a:xfrm>
          <a:prstGeom prst="rect">
            <a:avLst/>
          </a:prstGeom>
          <a:ln>
            <a:noFill/>
          </a:ln>
          <a:extLst>
            <a:ext uri="{53640926-AAD7-44d8-BBD7-CCE9431645EC}">
              <a14:shadowObscured xmlns="" xmlns:a14="http://schemas.microsoft.com/office/drawing/2010/main"/>
            </a:ext>
          </a:extLst>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27510" t="28604" r="39387" b="43191"/>
          <a:stretch/>
        </p:blipFill>
        <p:spPr bwMode="auto">
          <a:xfrm>
            <a:off x="358140" y="4203265"/>
            <a:ext cx="1847850" cy="1935480"/>
          </a:xfrm>
          <a:prstGeom prst="rect">
            <a:avLst/>
          </a:prstGeom>
          <a:ln>
            <a:noFill/>
          </a:ln>
          <a:extLst>
            <a:ext uri="{53640926-AAD7-44d8-BBD7-CCE9431645EC}">
              <a14:shadowObscured xmlns="" xmlns:a14="http://schemas.microsoft.com/office/drawing/2010/main"/>
            </a:ext>
          </a:extLst>
        </p:spPr>
      </p:pic>
      <p:pic>
        <p:nvPicPr>
          <p:cNvPr id="7" name="Picture 6"/>
          <p:cNvPicPr>
            <a:picLocks noChangeAspect="1"/>
          </p:cNvPicPr>
          <p:nvPr/>
        </p:nvPicPr>
        <p:blipFill rotWithShape="1">
          <a:blip r:embed="rId4"/>
          <a:srcRect b="10521"/>
          <a:stretch/>
        </p:blipFill>
        <p:spPr bwMode="auto">
          <a:xfrm>
            <a:off x="2652103" y="1811912"/>
            <a:ext cx="3111500" cy="4376303"/>
          </a:xfrm>
          <a:prstGeom prst="rect">
            <a:avLst/>
          </a:prstGeom>
          <a:ln>
            <a:noFill/>
          </a:ln>
          <a:extLst>
            <a:ext uri="{53640926-AAD7-44d8-BBD7-CCE9431645EC}">
              <a14:shadowObscured xmlns="" xmlns:a14="http://schemas.microsoft.com/office/drawing/2010/main"/>
            </a:ext>
          </a:extLst>
        </p:spPr>
      </p:pic>
      <p:pic>
        <p:nvPicPr>
          <p:cNvPr id="8" name="Picture 7"/>
          <p:cNvPicPr/>
          <p:nvPr/>
        </p:nvPicPr>
        <p:blipFill rotWithShape="1">
          <a:blip r:embed="rId5" cstate="print">
            <a:extLst>
              <a:ext uri="{28A0092B-C50C-407E-A947-70E740481C1C}">
                <a14:useLocalDpi xmlns:a14="http://schemas.microsoft.com/office/drawing/2010/main" val="0"/>
              </a:ext>
            </a:extLst>
          </a:blip>
          <a:srcRect l="8390" r="25093"/>
          <a:stretch/>
        </p:blipFill>
        <p:spPr>
          <a:xfrm>
            <a:off x="5803901" y="1581128"/>
            <a:ext cx="3340099" cy="4837873"/>
          </a:xfrm>
          <a:prstGeom prst="rect">
            <a:avLst/>
          </a:prstGeom>
        </p:spPr>
      </p:pic>
      <p:sp>
        <p:nvSpPr>
          <p:cNvPr id="9" name="TextBox 8"/>
          <p:cNvSpPr txBox="1"/>
          <p:nvPr/>
        </p:nvSpPr>
        <p:spPr>
          <a:xfrm>
            <a:off x="558654" y="1716990"/>
            <a:ext cx="141810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2-D DEM</a:t>
            </a:r>
            <a:endParaRPr lang="en-US" sz="2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3359251" y="1476425"/>
            <a:ext cx="169720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Experiments</a:t>
            </a:r>
            <a:endParaRPr lang="en-US" sz="2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757599" y="1716990"/>
            <a:ext cx="143270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3-D DEM</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2860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 Simulations of hexagonal tube array</a:t>
            </a:r>
          </a:p>
        </p:txBody>
      </p:sp>
      <p:sp>
        <p:nvSpPr>
          <p:cNvPr id="3" name="Content Placeholder 2"/>
          <p:cNvSpPr>
            <a:spLocks noGrp="1"/>
          </p:cNvSpPr>
          <p:nvPr>
            <p:ph idx="1"/>
          </p:nvPr>
        </p:nvSpPr>
        <p:spPr/>
        <p:txBody>
          <a:bodyPr/>
          <a:lstStyle/>
          <a:p>
            <a:pPr marL="0" indent="0">
              <a:buNone/>
            </a:pPr>
            <a:r>
              <a:rPr lang="en-US" b="1" dirty="0"/>
              <a:t>Role of </a:t>
            </a:r>
            <a:r>
              <a:rPr lang="en-US" b="1" dirty="0" smtClean="0"/>
              <a:t>Apex Angle</a:t>
            </a:r>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r>
              <a:rPr lang="en-US" dirty="0" smtClean="0">
                <a:solidFill>
                  <a:srgbClr val="FF0000"/>
                </a:solidFill>
              </a:rPr>
              <a:t>Heat transfer decreases </a:t>
            </a:r>
            <a:r>
              <a:rPr lang="en-US" dirty="0" smtClean="0"/>
              <a:t>as </a:t>
            </a:r>
            <a:br>
              <a:rPr lang="en-US" dirty="0" smtClean="0"/>
            </a:br>
            <a:r>
              <a:rPr lang="en-US" dirty="0" smtClean="0"/>
              <a:t>apex </a:t>
            </a:r>
            <a:r>
              <a:rPr lang="en-US" dirty="0" smtClean="0"/>
              <a:t>steepens</a:t>
            </a:r>
            <a:endParaRPr lang="en-US" dirty="0" smtClean="0">
              <a:solidFill>
                <a:srgbClr val="FF0000"/>
              </a:solidFill>
            </a:endParaRPr>
          </a:p>
          <a:p>
            <a:pPr marL="0" indent="0">
              <a:buNone/>
            </a:pPr>
            <a:endParaRPr lang="en-US" b="1" dirty="0"/>
          </a:p>
        </p:txBody>
      </p:sp>
      <p:graphicFrame>
        <p:nvGraphicFramePr>
          <p:cNvPr id="7" name="Table 6"/>
          <p:cNvGraphicFramePr>
            <a:graphicFrameLocks noGrp="1"/>
          </p:cNvGraphicFramePr>
          <p:nvPr>
            <p:extLst/>
          </p:nvPr>
        </p:nvGraphicFramePr>
        <p:xfrm>
          <a:off x="628103" y="1343539"/>
          <a:ext cx="3681656" cy="1097280"/>
        </p:xfrm>
        <a:graphic>
          <a:graphicData uri="http://schemas.openxmlformats.org/drawingml/2006/table">
            <a:tbl>
              <a:tblPr firstRow="1" firstCol="1" bandRow="1">
                <a:tableStyleId>{5940675A-B579-460E-94D1-54222C63F5DA}</a:tableStyleId>
              </a:tblPr>
              <a:tblGrid>
                <a:gridCol w="1285229">
                  <a:extLst>
                    <a:ext uri="{9D8B030D-6E8A-4147-A177-3AD203B41FA5}">
                      <a16:colId xmlns="" xmlns:a16="http://schemas.microsoft.com/office/drawing/2014/main" val="20000"/>
                    </a:ext>
                  </a:extLst>
                </a:gridCol>
                <a:gridCol w="2396427">
                  <a:extLst>
                    <a:ext uri="{9D8B030D-6E8A-4147-A177-3AD203B41FA5}">
                      <a16:colId xmlns="" xmlns:a16="http://schemas.microsoft.com/office/drawing/2014/main" val="20001"/>
                    </a:ext>
                  </a:extLst>
                </a:gridCol>
              </a:tblGrid>
              <a:tr h="137160">
                <a:tc>
                  <a:txBody>
                    <a:bodyPr/>
                    <a:lstStyle/>
                    <a:p>
                      <a:pPr marL="0" marR="0" indent="0" algn="just">
                        <a:spcBef>
                          <a:spcPts val="0"/>
                        </a:spcBef>
                        <a:spcAft>
                          <a:spcPts val="0"/>
                        </a:spcAft>
                      </a:pPr>
                      <a:r>
                        <a:rPr lang="en-US" sz="1800" dirty="0" smtClean="0">
                          <a:effectLst/>
                          <a:latin typeface="Times New Roman" panose="02020603050405020304" pitchFamily="18" charset="0"/>
                          <a:cs typeface="Times New Roman" panose="02020603050405020304" pitchFamily="18" charset="0"/>
                        </a:rPr>
                        <a:t>Apex Angle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spcBef>
                          <a:spcPts val="0"/>
                        </a:spcBef>
                        <a:spcAft>
                          <a:spcPts val="0"/>
                        </a:spcAft>
                      </a:pPr>
                      <a:r>
                        <a:rPr lang="en-US" sz="1800" dirty="0" smtClean="0">
                          <a:effectLst/>
                          <a:latin typeface="Times New Roman" panose="02020603050405020304" pitchFamily="18" charset="0"/>
                          <a:ea typeface="+mn-ea"/>
                          <a:cs typeface="Times New Roman" panose="02020603050405020304" pitchFamily="18" charset="0"/>
                        </a:rPr>
                        <a:t>Average</a:t>
                      </a:r>
                      <a:r>
                        <a:rPr lang="en-US" sz="1800" baseline="0" dirty="0" smtClean="0">
                          <a:effectLst/>
                          <a:latin typeface="Times New Roman" panose="02020603050405020304" pitchFamily="18" charset="0"/>
                          <a:ea typeface="+mn-ea"/>
                          <a:cs typeface="Times New Roman" panose="02020603050405020304" pitchFamily="18" charset="0"/>
                        </a:rPr>
                        <a:t> </a:t>
                      </a:r>
                      <a:r>
                        <a:rPr lang="en-US" sz="1800" i="1" baseline="0" dirty="0" smtClean="0">
                          <a:effectLst/>
                          <a:latin typeface="Times New Roman" panose="02020603050405020304" pitchFamily="18" charset="0"/>
                          <a:ea typeface="+mn-ea"/>
                          <a:cs typeface="Times New Roman" panose="02020603050405020304" pitchFamily="18" charset="0"/>
                        </a:rPr>
                        <a:t>h </a:t>
                      </a:r>
                      <a:r>
                        <a:rPr lang="en-US" sz="1800" i="0" baseline="0" dirty="0" smtClean="0">
                          <a:effectLst/>
                          <a:latin typeface="Times New Roman" panose="02020603050405020304" pitchFamily="18" charset="0"/>
                          <a:ea typeface="+mn-ea"/>
                          <a:cs typeface="Times New Roman" panose="02020603050405020304" pitchFamily="18" charset="0"/>
                        </a:rPr>
                        <a:t>[W/m</a:t>
                      </a:r>
                      <a:r>
                        <a:rPr lang="en-US" sz="1800" i="0" baseline="30000" dirty="0" smtClean="0">
                          <a:effectLst/>
                          <a:latin typeface="Times New Roman" panose="02020603050405020304" pitchFamily="18" charset="0"/>
                          <a:ea typeface="+mn-ea"/>
                          <a:cs typeface="Times New Roman" panose="02020603050405020304" pitchFamily="18" charset="0"/>
                        </a:rPr>
                        <a:t>2</a:t>
                      </a:r>
                      <a:r>
                        <a:rPr lang="en-US" sz="1800" i="0" baseline="0" dirty="0" smtClean="0">
                          <a:effectLst/>
                          <a:latin typeface="Times New Roman" panose="02020603050405020304" pitchFamily="18" charset="0"/>
                          <a:ea typeface="+mn-ea"/>
                          <a:cs typeface="Times New Roman" panose="02020603050405020304" pitchFamily="18" charset="0"/>
                        </a:rPr>
                        <a:t>-K]</a:t>
                      </a:r>
                      <a:endParaRPr lang="en-US"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37160">
                <a:tc>
                  <a:txBody>
                    <a:bodyPr/>
                    <a:lstStyle/>
                    <a:p>
                      <a:pPr marL="0" marR="0" indent="0" algn="just">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89°</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487.41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62663">
                <a:tc>
                  <a:txBody>
                    <a:bodyPr/>
                    <a:lstStyle/>
                    <a:p>
                      <a:pPr marL="0" marR="0" indent="0" algn="just">
                        <a:spcBef>
                          <a:spcPts val="0"/>
                        </a:spcBef>
                        <a:spcAft>
                          <a:spcPts val="0"/>
                        </a:spcAft>
                      </a:pPr>
                      <a:r>
                        <a:rPr lang="en-US" sz="1800" i="0" dirty="0" smtClean="0">
                          <a:effectLst/>
                          <a:latin typeface="Times New Roman" panose="02020603050405020304" pitchFamily="18" charset="0"/>
                          <a:cs typeface="Times New Roman" panose="02020603050405020304" pitchFamily="18" charset="0"/>
                        </a:rPr>
                        <a:t>75</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a:spcBef>
                          <a:spcPts val="0"/>
                        </a:spcBef>
                        <a:spcAft>
                          <a:spcPts val="0"/>
                        </a:spcAft>
                      </a:pPr>
                      <a:r>
                        <a:rPr lang="en-US" sz="1800" i="0" dirty="0" smtClean="0">
                          <a:effectLst/>
                          <a:latin typeface="Times New Roman" panose="02020603050405020304" pitchFamily="18" charset="0"/>
                          <a:ea typeface="+mn-ea"/>
                          <a:cs typeface="Times New Roman" panose="02020603050405020304" pitchFamily="18" charset="0"/>
                        </a:rPr>
                        <a:t>371.42</a:t>
                      </a:r>
                      <a:endParaRPr lang="en-US" sz="18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54963">
                <a:tc>
                  <a:txBody>
                    <a:bodyPr/>
                    <a:lstStyle/>
                    <a:p>
                      <a:pPr marL="0" marR="0" indent="0" algn="just">
                        <a:spcBef>
                          <a:spcPts val="0"/>
                        </a:spcBef>
                        <a:spcAft>
                          <a:spcPts val="0"/>
                        </a:spcAft>
                      </a:pPr>
                      <a:r>
                        <a:rPr lang="en-US" sz="1800" i="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60</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a:spcBef>
                          <a:spcPts val="0"/>
                        </a:spcBef>
                        <a:spcAft>
                          <a:spcPts val="0"/>
                        </a:spcAft>
                      </a:pPr>
                      <a:r>
                        <a:rPr lang="en-US" sz="1800" i="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344.14</a:t>
                      </a:r>
                      <a:endParaRPr lang="en-US" sz="180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8" name="Rectangle 2"/>
          <p:cNvSpPr>
            <a:spLocks noChangeArrowheads="1"/>
          </p:cNvSpPr>
          <p:nvPr/>
        </p:nvSpPr>
        <p:spPr bwMode="auto">
          <a:xfrm>
            <a:off x="5207000" y="1624526"/>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nvPr>
        </p:nvGraphicFramePr>
        <p:xfrm>
          <a:off x="5207000" y="1512449"/>
          <a:ext cx="2457450" cy="766762"/>
        </p:xfrm>
        <a:graphic>
          <a:graphicData uri="http://schemas.openxmlformats.org/presentationml/2006/ole">
            <mc:AlternateContent xmlns:mc="http://schemas.openxmlformats.org/markup-compatibility/2006">
              <mc:Choice xmlns:v="urn:schemas-microsoft-com:vml" Requires="v">
                <p:oleObj spid="_x0000_s33848" name="Equation" r:id="rId3" imgW="2463480" imgH="761760" progId="Equation.DSMT4">
                  <p:embed/>
                </p:oleObj>
              </mc:Choice>
              <mc:Fallback>
                <p:oleObj name="Equation" r:id="rId3" imgW="2463480" imgH="761760" progId="Equation.DSMT4">
                  <p:embed/>
                  <p:pic>
                    <p:nvPicPr>
                      <p:cNvPr id="0" name=""/>
                      <p:cNvPicPr>
                        <a:picLocks noChangeAspect="1" noChangeArrowheads="1"/>
                      </p:cNvPicPr>
                      <p:nvPr/>
                    </p:nvPicPr>
                    <p:blipFill>
                      <a:blip r:embed="rId4"/>
                      <a:srcRect/>
                      <a:stretch>
                        <a:fillRect/>
                      </a:stretch>
                    </p:blipFill>
                    <p:spPr bwMode="auto">
                      <a:xfrm>
                        <a:off x="5207000" y="1512449"/>
                        <a:ext cx="2457450" cy="76676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3820674" y="2598020"/>
            <a:ext cx="159985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Apex = 89°</a:t>
            </a:r>
            <a:endParaRPr lang="en-US" sz="20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802833" y="2598020"/>
            <a:ext cx="159985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Apex = 60°</a:t>
            </a:r>
            <a:endParaRPr lang="en-US" sz="20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8519"/>
          <a:stretch/>
        </p:blipFill>
        <p:spPr>
          <a:xfrm>
            <a:off x="3820674" y="2598020"/>
            <a:ext cx="5160443" cy="4198042"/>
          </a:xfrm>
          <a:prstGeom prst="rect">
            <a:avLst/>
          </a:prstGeom>
        </p:spPr>
      </p:pic>
    </p:spTree>
    <p:extLst>
      <p:ext uri="{BB962C8B-B14F-4D97-AF65-F5344CB8AC3E}">
        <p14:creationId xmlns:p14="http://schemas.microsoft.com/office/powerpoint/2010/main" val="1001946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 Simulations of hexagonal tube array</a:t>
            </a:r>
          </a:p>
        </p:txBody>
      </p:sp>
      <p:sp>
        <p:nvSpPr>
          <p:cNvPr id="3" name="Content Placeholder 2"/>
          <p:cNvSpPr>
            <a:spLocks noGrp="1"/>
          </p:cNvSpPr>
          <p:nvPr>
            <p:ph idx="1"/>
          </p:nvPr>
        </p:nvSpPr>
        <p:spPr/>
        <p:txBody>
          <a:bodyPr/>
          <a:lstStyle/>
          <a:p>
            <a:pPr marL="0" indent="0">
              <a:buNone/>
            </a:pPr>
            <a:r>
              <a:rPr lang="en-US" b="1" dirty="0"/>
              <a:t>Role of </a:t>
            </a:r>
            <a:r>
              <a:rPr lang="en-US" b="1" dirty="0" smtClean="0"/>
              <a:t>Apex Angle</a:t>
            </a:r>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r>
              <a:rPr lang="en-US" dirty="0" smtClean="0">
                <a:solidFill>
                  <a:srgbClr val="FF0000"/>
                </a:solidFill>
              </a:rPr>
              <a:t>Heat transfer decreases </a:t>
            </a:r>
            <a:r>
              <a:rPr lang="en-US" dirty="0" smtClean="0"/>
              <a:t>as </a:t>
            </a:r>
            <a:br>
              <a:rPr lang="en-US" dirty="0" smtClean="0"/>
            </a:br>
            <a:r>
              <a:rPr lang="en-US" dirty="0" smtClean="0"/>
              <a:t>apex steepens and </a:t>
            </a:r>
            <a:r>
              <a:rPr lang="en-US" dirty="0" smtClean="0">
                <a:solidFill>
                  <a:srgbClr val="FF0000"/>
                </a:solidFill>
              </a:rPr>
              <a:t>as velocity</a:t>
            </a:r>
            <a:br>
              <a:rPr lang="en-US" dirty="0" smtClean="0">
                <a:solidFill>
                  <a:srgbClr val="FF0000"/>
                </a:solidFill>
              </a:rPr>
            </a:br>
            <a:r>
              <a:rPr lang="en-US" dirty="0" smtClean="0">
                <a:solidFill>
                  <a:srgbClr val="FF0000"/>
                </a:solidFill>
              </a:rPr>
              <a:t>increases</a:t>
            </a:r>
          </a:p>
          <a:p>
            <a:endParaRPr lang="en-US" dirty="0" smtClean="0">
              <a:solidFill>
                <a:srgbClr val="FF0000"/>
              </a:solidFill>
            </a:endParaRPr>
          </a:p>
          <a:p>
            <a:r>
              <a:rPr lang="en-US" i="1" dirty="0" smtClean="0"/>
              <a:t>Opposite</a:t>
            </a:r>
            <a:r>
              <a:rPr lang="en-US" dirty="0" smtClean="0"/>
              <a:t> trend for molecular</a:t>
            </a:r>
            <a:br>
              <a:rPr lang="en-US" dirty="0" smtClean="0"/>
            </a:br>
            <a:r>
              <a:rPr lang="en-US" dirty="0" smtClean="0"/>
              <a:t>fluids</a:t>
            </a:r>
          </a:p>
          <a:p>
            <a:pPr marL="0" indent="0">
              <a:buNone/>
            </a:pPr>
            <a:endParaRPr lang="en-US" b="1" dirty="0"/>
          </a:p>
        </p:txBody>
      </p:sp>
      <p:graphicFrame>
        <p:nvGraphicFramePr>
          <p:cNvPr id="7" name="Table 6"/>
          <p:cNvGraphicFramePr>
            <a:graphicFrameLocks noGrp="1"/>
          </p:cNvGraphicFramePr>
          <p:nvPr>
            <p:extLst/>
          </p:nvPr>
        </p:nvGraphicFramePr>
        <p:xfrm>
          <a:off x="628103" y="1343539"/>
          <a:ext cx="3681656" cy="1097280"/>
        </p:xfrm>
        <a:graphic>
          <a:graphicData uri="http://schemas.openxmlformats.org/drawingml/2006/table">
            <a:tbl>
              <a:tblPr firstRow="1" firstCol="1" bandRow="1">
                <a:tableStyleId>{5940675A-B579-460E-94D1-54222C63F5DA}</a:tableStyleId>
              </a:tblPr>
              <a:tblGrid>
                <a:gridCol w="1285229">
                  <a:extLst>
                    <a:ext uri="{9D8B030D-6E8A-4147-A177-3AD203B41FA5}">
                      <a16:colId xmlns="" xmlns:a16="http://schemas.microsoft.com/office/drawing/2014/main" val="20000"/>
                    </a:ext>
                  </a:extLst>
                </a:gridCol>
                <a:gridCol w="2396427">
                  <a:extLst>
                    <a:ext uri="{9D8B030D-6E8A-4147-A177-3AD203B41FA5}">
                      <a16:colId xmlns="" xmlns:a16="http://schemas.microsoft.com/office/drawing/2014/main" val="20001"/>
                    </a:ext>
                  </a:extLst>
                </a:gridCol>
              </a:tblGrid>
              <a:tr h="137160">
                <a:tc>
                  <a:txBody>
                    <a:bodyPr/>
                    <a:lstStyle/>
                    <a:p>
                      <a:pPr marL="0" marR="0" indent="0" algn="just">
                        <a:spcBef>
                          <a:spcPts val="0"/>
                        </a:spcBef>
                        <a:spcAft>
                          <a:spcPts val="0"/>
                        </a:spcAft>
                      </a:pPr>
                      <a:r>
                        <a:rPr lang="en-US" sz="1800" dirty="0" smtClean="0">
                          <a:effectLst/>
                          <a:latin typeface="Times New Roman" panose="02020603050405020304" pitchFamily="18" charset="0"/>
                          <a:cs typeface="Times New Roman" panose="02020603050405020304" pitchFamily="18" charset="0"/>
                        </a:rPr>
                        <a:t>Apex Angle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spcBef>
                          <a:spcPts val="0"/>
                        </a:spcBef>
                        <a:spcAft>
                          <a:spcPts val="0"/>
                        </a:spcAft>
                      </a:pPr>
                      <a:r>
                        <a:rPr lang="en-US" sz="1800" dirty="0" smtClean="0">
                          <a:effectLst/>
                          <a:latin typeface="Times New Roman" panose="02020603050405020304" pitchFamily="18" charset="0"/>
                          <a:ea typeface="+mn-ea"/>
                          <a:cs typeface="Times New Roman" panose="02020603050405020304" pitchFamily="18" charset="0"/>
                        </a:rPr>
                        <a:t>Average</a:t>
                      </a:r>
                      <a:r>
                        <a:rPr lang="en-US" sz="1800" baseline="0" dirty="0" smtClean="0">
                          <a:effectLst/>
                          <a:latin typeface="Times New Roman" panose="02020603050405020304" pitchFamily="18" charset="0"/>
                          <a:ea typeface="+mn-ea"/>
                          <a:cs typeface="Times New Roman" panose="02020603050405020304" pitchFamily="18" charset="0"/>
                        </a:rPr>
                        <a:t> </a:t>
                      </a:r>
                      <a:r>
                        <a:rPr lang="en-US" sz="1800" i="1" baseline="0" dirty="0" smtClean="0">
                          <a:effectLst/>
                          <a:latin typeface="Times New Roman" panose="02020603050405020304" pitchFamily="18" charset="0"/>
                          <a:ea typeface="+mn-ea"/>
                          <a:cs typeface="Times New Roman" panose="02020603050405020304" pitchFamily="18" charset="0"/>
                        </a:rPr>
                        <a:t>h </a:t>
                      </a:r>
                      <a:r>
                        <a:rPr lang="en-US" sz="1800" i="0" baseline="0" dirty="0" smtClean="0">
                          <a:effectLst/>
                          <a:latin typeface="Times New Roman" panose="02020603050405020304" pitchFamily="18" charset="0"/>
                          <a:ea typeface="+mn-ea"/>
                          <a:cs typeface="Times New Roman" panose="02020603050405020304" pitchFamily="18" charset="0"/>
                        </a:rPr>
                        <a:t>[W/m</a:t>
                      </a:r>
                      <a:r>
                        <a:rPr lang="en-US" sz="1800" i="0" baseline="30000" dirty="0" smtClean="0">
                          <a:effectLst/>
                          <a:latin typeface="Times New Roman" panose="02020603050405020304" pitchFamily="18" charset="0"/>
                          <a:ea typeface="+mn-ea"/>
                          <a:cs typeface="Times New Roman" panose="02020603050405020304" pitchFamily="18" charset="0"/>
                        </a:rPr>
                        <a:t>2</a:t>
                      </a:r>
                      <a:r>
                        <a:rPr lang="en-US" sz="1800" i="0" baseline="0" dirty="0" smtClean="0">
                          <a:effectLst/>
                          <a:latin typeface="Times New Roman" panose="02020603050405020304" pitchFamily="18" charset="0"/>
                          <a:ea typeface="+mn-ea"/>
                          <a:cs typeface="Times New Roman" panose="02020603050405020304" pitchFamily="18" charset="0"/>
                        </a:rPr>
                        <a:t>-K]</a:t>
                      </a:r>
                      <a:endParaRPr lang="en-US"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37160">
                <a:tc>
                  <a:txBody>
                    <a:bodyPr/>
                    <a:lstStyle/>
                    <a:p>
                      <a:pPr marL="0" marR="0" indent="0" algn="just">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89°</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487.41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62663">
                <a:tc>
                  <a:txBody>
                    <a:bodyPr/>
                    <a:lstStyle/>
                    <a:p>
                      <a:pPr marL="0" marR="0" indent="0" algn="just">
                        <a:spcBef>
                          <a:spcPts val="0"/>
                        </a:spcBef>
                        <a:spcAft>
                          <a:spcPts val="0"/>
                        </a:spcAft>
                      </a:pPr>
                      <a:r>
                        <a:rPr lang="en-US" sz="1800" i="0" dirty="0" smtClean="0">
                          <a:effectLst/>
                          <a:latin typeface="Times New Roman" panose="02020603050405020304" pitchFamily="18" charset="0"/>
                          <a:cs typeface="Times New Roman" panose="02020603050405020304" pitchFamily="18" charset="0"/>
                        </a:rPr>
                        <a:t>75</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a:spcBef>
                          <a:spcPts val="0"/>
                        </a:spcBef>
                        <a:spcAft>
                          <a:spcPts val="0"/>
                        </a:spcAft>
                      </a:pPr>
                      <a:r>
                        <a:rPr lang="en-US" sz="1800" i="0" dirty="0" smtClean="0">
                          <a:effectLst/>
                          <a:latin typeface="Times New Roman" panose="02020603050405020304" pitchFamily="18" charset="0"/>
                          <a:ea typeface="+mn-ea"/>
                          <a:cs typeface="Times New Roman" panose="02020603050405020304" pitchFamily="18" charset="0"/>
                        </a:rPr>
                        <a:t>371.42</a:t>
                      </a:r>
                      <a:endParaRPr lang="en-US" sz="18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54963">
                <a:tc>
                  <a:txBody>
                    <a:bodyPr/>
                    <a:lstStyle/>
                    <a:p>
                      <a:pPr marL="0" marR="0" indent="0" algn="just">
                        <a:spcBef>
                          <a:spcPts val="0"/>
                        </a:spcBef>
                        <a:spcAft>
                          <a:spcPts val="0"/>
                        </a:spcAft>
                      </a:pPr>
                      <a:r>
                        <a:rPr lang="en-US" sz="1800" i="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60</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a:spcBef>
                          <a:spcPts val="0"/>
                        </a:spcBef>
                        <a:spcAft>
                          <a:spcPts val="0"/>
                        </a:spcAft>
                      </a:pPr>
                      <a:r>
                        <a:rPr lang="en-US" sz="1800" i="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344.14</a:t>
                      </a:r>
                      <a:endParaRPr lang="en-US" sz="180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8" name="Rectangle 2"/>
          <p:cNvSpPr>
            <a:spLocks noChangeArrowheads="1"/>
          </p:cNvSpPr>
          <p:nvPr/>
        </p:nvSpPr>
        <p:spPr bwMode="auto">
          <a:xfrm>
            <a:off x="5207000" y="1624526"/>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nvPr>
        </p:nvGraphicFramePr>
        <p:xfrm>
          <a:off x="5207000" y="1512449"/>
          <a:ext cx="2457450" cy="766762"/>
        </p:xfrm>
        <a:graphic>
          <a:graphicData uri="http://schemas.openxmlformats.org/presentationml/2006/ole">
            <mc:AlternateContent xmlns:mc="http://schemas.openxmlformats.org/markup-compatibility/2006">
              <mc:Choice xmlns:v="urn:schemas-microsoft-com:vml" Requires="v">
                <p:oleObj spid="_x0000_s39939" name="Equation" r:id="rId3" imgW="2463480" imgH="761760" progId="Equation.DSMT4">
                  <p:embed/>
                </p:oleObj>
              </mc:Choice>
              <mc:Fallback>
                <p:oleObj name="Equation" r:id="rId3" imgW="2463480" imgH="761760" progId="Equation.DSMT4">
                  <p:embed/>
                  <p:pic>
                    <p:nvPicPr>
                      <p:cNvPr id="0" name=""/>
                      <p:cNvPicPr>
                        <a:picLocks noChangeAspect="1" noChangeArrowheads="1"/>
                      </p:cNvPicPr>
                      <p:nvPr/>
                    </p:nvPicPr>
                    <p:blipFill>
                      <a:blip r:embed="rId4"/>
                      <a:srcRect/>
                      <a:stretch>
                        <a:fillRect/>
                      </a:stretch>
                    </p:blipFill>
                    <p:spPr bwMode="auto">
                      <a:xfrm>
                        <a:off x="5207000" y="1512449"/>
                        <a:ext cx="2457450" cy="76676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3820674" y="2598020"/>
            <a:ext cx="159985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Apex = 89°</a:t>
            </a:r>
            <a:endParaRPr lang="en-US" sz="20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802833" y="2598020"/>
            <a:ext cx="159985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Apex = 60°</a:t>
            </a:r>
            <a:endParaRPr lang="en-US" sz="20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2788" r="5646" b="1880"/>
          <a:stretch/>
        </p:blipFill>
        <p:spPr>
          <a:xfrm>
            <a:off x="3405909" y="2525354"/>
            <a:ext cx="5738091" cy="4166756"/>
          </a:xfrm>
          <a:prstGeom prst="rect">
            <a:avLst/>
          </a:prstGeom>
        </p:spPr>
      </p:pic>
    </p:spTree>
    <p:extLst>
      <p:ext uri="{BB962C8B-B14F-4D97-AF65-F5344CB8AC3E}">
        <p14:creationId xmlns:p14="http://schemas.microsoft.com/office/powerpoint/2010/main" val="5498113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 Simulations of hexagonal tube array</a:t>
            </a:r>
          </a:p>
        </p:txBody>
      </p:sp>
      <p:sp>
        <p:nvSpPr>
          <p:cNvPr id="3" name="Content Placeholder 2"/>
          <p:cNvSpPr>
            <a:spLocks noGrp="1"/>
          </p:cNvSpPr>
          <p:nvPr>
            <p:ph idx="1"/>
          </p:nvPr>
        </p:nvSpPr>
        <p:spPr/>
        <p:txBody>
          <a:bodyPr/>
          <a:lstStyle/>
          <a:p>
            <a:pPr marL="0" indent="0">
              <a:buNone/>
            </a:pPr>
            <a:r>
              <a:rPr lang="en-US" b="1" dirty="0"/>
              <a:t>Role of </a:t>
            </a:r>
            <a:r>
              <a:rPr lang="en-US" b="1" dirty="0" smtClean="0"/>
              <a:t>Particle Size</a:t>
            </a:r>
          </a:p>
          <a:p>
            <a:pPr marL="0" indent="0">
              <a:buNone/>
            </a:pPr>
            <a:endParaRPr lang="en-US" b="1" dirty="0"/>
          </a:p>
          <a:p>
            <a:pPr marL="0" indent="0">
              <a:buNone/>
            </a:pPr>
            <a:endParaRPr lang="en-US" b="1" dirty="0" smtClean="0"/>
          </a:p>
          <a:p>
            <a:pPr marL="0" indent="0">
              <a:buNone/>
            </a:pPr>
            <a:endParaRPr lang="en-US" b="1" dirty="0" smtClean="0"/>
          </a:p>
          <a:p>
            <a:pPr marL="0" indent="0">
              <a:buNone/>
            </a:pPr>
            <a:r>
              <a:rPr lang="en-US" b="1" dirty="0" smtClean="0"/>
              <a:t>** Only two rows of hexagons simulated</a:t>
            </a:r>
          </a:p>
          <a:p>
            <a:r>
              <a:rPr lang="en-US" dirty="0" smtClean="0"/>
              <a:t>Slightly stronger instabilities for small particles</a:t>
            </a:r>
          </a:p>
          <a:p>
            <a:pPr marL="0" indent="0">
              <a:buNone/>
            </a:pPr>
            <a:endParaRPr lang="en-US" b="1" dirty="0"/>
          </a:p>
        </p:txBody>
      </p:sp>
      <p:sp>
        <p:nvSpPr>
          <p:cNvPr id="8" name="Rectangle 2"/>
          <p:cNvSpPr>
            <a:spLocks noChangeArrowheads="1"/>
          </p:cNvSpPr>
          <p:nvPr/>
        </p:nvSpPr>
        <p:spPr bwMode="auto">
          <a:xfrm>
            <a:off x="5207000" y="1624526"/>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nvPr>
        </p:nvGraphicFramePr>
        <p:xfrm>
          <a:off x="5207000" y="1512449"/>
          <a:ext cx="2457450" cy="766762"/>
        </p:xfrm>
        <a:graphic>
          <a:graphicData uri="http://schemas.openxmlformats.org/presentationml/2006/ole">
            <mc:AlternateContent xmlns:mc="http://schemas.openxmlformats.org/markup-compatibility/2006">
              <mc:Choice xmlns:v="urn:schemas-microsoft-com:vml" Requires="v">
                <p:oleObj spid="_x0000_s38967" name="Equation" r:id="rId3" imgW="2463480" imgH="761760" progId="Equation.DSMT4">
                  <p:embed/>
                </p:oleObj>
              </mc:Choice>
              <mc:Fallback>
                <p:oleObj name="Equation" r:id="rId3" imgW="2463480" imgH="761760" progId="Equation.DSMT4">
                  <p:embed/>
                  <p:pic>
                    <p:nvPicPr>
                      <p:cNvPr id="0" name=""/>
                      <p:cNvPicPr>
                        <a:picLocks noChangeAspect="1" noChangeArrowheads="1"/>
                      </p:cNvPicPr>
                      <p:nvPr/>
                    </p:nvPicPr>
                    <p:blipFill>
                      <a:blip r:embed="rId4"/>
                      <a:srcRect/>
                      <a:stretch>
                        <a:fillRect/>
                      </a:stretch>
                    </p:blipFill>
                    <p:spPr bwMode="auto">
                      <a:xfrm>
                        <a:off x="5207000" y="1512449"/>
                        <a:ext cx="2457450" cy="76676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 name="Table 3"/>
          <p:cNvGraphicFramePr>
            <a:graphicFrameLocks noGrp="1"/>
          </p:cNvGraphicFramePr>
          <p:nvPr>
            <p:extLst/>
          </p:nvPr>
        </p:nvGraphicFramePr>
        <p:xfrm>
          <a:off x="430213" y="1327150"/>
          <a:ext cx="3681656" cy="1097280"/>
        </p:xfrm>
        <a:graphic>
          <a:graphicData uri="http://schemas.openxmlformats.org/drawingml/2006/table">
            <a:tbl>
              <a:tblPr firstRow="1" firstCol="1" bandRow="1">
                <a:tableStyleId>{5940675A-B579-460E-94D1-54222C63F5DA}</a:tableStyleId>
              </a:tblPr>
              <a:tblGrid>
                <a:gridCol w="1474787">
                  <a:extLst>
                    <a:ext uri="{9D8B030D-6E8A-4147-A177-3AD203B41FA5}">
                      <a16:colId xmlns="" xmlns:a16="http://schemas.microsoft.com/office/drawing/2014/main" val="20000"/>
                    </a:ext>
                  </a:extLst>
                </a:gridCol>
                <a:gridCol w="2206869">
                  <a:extLst>
                    <a:ext uri="{9D8B030D-6E8A-4147-A177-3AD203B41FA5}">
                      <a16:colId xmlns="" xmlns:a16="http://schemas.microsoft.com/office/drawing/2014/main" val="20001"/>
                    </a:ext>
                  </a:extLst>
                </a:gridCol>
              </a:tblGrid>
              <a:tr h="137160">
                <a:tc>
                  <a:txBody>
                    <a:bodyPr/>
                    <a:lstStyle/>
                    <a:p>
                      <a:pPr marL="0" marR="0" indent="0" algn="just">
                        <a:spcBef>
                          <a:spcPts val="0"/>
                        </a:spcBef>
                        <a:spcAft>
                          <a:spcPts val="0"/>
                        </a:spcAft>
                      </a:pPr>
                      <a:r>
                        <a:rPr lang="en-US" sz="1800" dirty="0" smtClean="0">
                          <a:effectLst/>
                          <a:latin typeface="Times New Roman" panose="02020603050405020304" pitchFamily="18" charset="0"/>
                          <a:cs typeface="Times New Roman" panose="02020603050405020304" pitchFamily="18" charset="0"/>
                        </a:rPr>
                        <a:t>Particle size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spcBef>
                          <a:spcPts val="0"/>
                        </a:spcBef>
                        <a:spcAft>
                          <a:spcPts val="0"/>
                        </a:spcAft>
                      </a:pPr>
                      <a:r>
                        <a:rPr lang="en-US" sz="1800" dirty="0" smtClean="0">
                          <a:effectLst/>
                          <a:latin typeface="Times New Roman" panose="02020603050405020304" pitchFamily="18" charset="0"/>
                          <a:ea typeface="+mn-ea"/>
                          <a:cs typeface="Times New Roman" panose="02020603050405020304" pitchFamily="18" charset="0"/>
                        </a:rPr>
                        <a:t>Average</a:t>
                      </a:r>
                      <a:r>
                        <a:rPr lang="en-US" sz="1800" baseline="0" dirty="0" smtClean="0">
                          <a:effectLst/>
                          <a:latin typeface="Times New Roman" panose="02020603050405020304" pitchFamily="18" charset="0"/>
                          <a:ea typeface="+mn-ea"/>
                          <a:cs typeface="Times New Roman" panose="02020603050405020304" pitchFamily="18" charset="0"/>
                        </a:rPr>
                        <a:t> </a:t>
                      </a:r>
                      <a:r>
                        <a:rPr lang="en-US" sz="1800" i="1" baseline="0" dirty="0" smtClean="0">
                          <a:effectLst/>
                          <a:latin typeface="Times New Roman" panose="02020603050405020304" pitchFamily="18" charset="0"/>
                          <a:ea typeface="+mn-ea"/>
                          <a:cs typeface="Times New Roman" panose="02020603050405020304" pitchFamily="18" charset="0"/>
                        </a:rPr>
                        <a:t>h </a:t>
                      </a:r>
                      <a:r>
                        <a:rPr lang="en-US" sz="1800" i="0" baseline="0" dirty="0" smtClean="0">
                          <a:effectLst/>
                          <a:latin typeface="Times New Roman" panose="02020603050405020304" pitchFamily="18" charset="0"/>
                          <a:ea typeface="+mn-ea"/>
                          <a:cs typeface="Times New Roman" panose="02020603050405020304" pitchFamily="18" charset="0"/>
                        </a:rPr>
                        <a:t>[W/m</a:t>
                      </a:r>
                      <a:r>
                        <a:rPr lang="en-US" sz="1800" i="0" baseline="30000" dirty="0" smtClean="0">
                          <a:effectLst/>
                          <a:latin typeface="Times New Roman" panose="02020603050405020304" pitchFamily="18" charset="0"/>
                          <a:ea typeface="+mn-ea"/>
                          <a:cs typeface="Times New Roman" panose="02020603050405020304" pitchFamily="18" charset="0"/>
                        </a:rPr>
                        <a:t>2</a:t>
                      </a:r>
                      <a:r>
                        <a:rPr lang="en-US" sz="1800" i="0" baseline="0" dirty="0" smtClean="0">
                          <a:effectLst/>
                          <a:latin typeface="Times New Roman" panose="02020603050405020304" pitchFamily="18" charset="0"/>
                          <a:ea typeface="+mn-ea"/>
                          <a:cs typeface="Times New Roman" panose="02020603050405020304" pitchFamily="18" charset="0"/>
                        </a:rPr>
                        <a:t>-K]</a:t>
                      </a:r>
                      <a:endParaRPr lang="en-US"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37160">
                <a:tc>
                  <a:txBody>
                    <a:bodyPr/>
                    <a:lstStyle/>
                    <a:p>
                      <a:pPr marL="0" marR="0" indent="0" algn="just">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300 micron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a:spcBef>
                          <a:spcPts val="0"/>
                        </a:spcBef>
                        <a:spcAft>
                          <a:spcPts val="0"/>
                        </a:spcAft>
                      </a:pPr>
                      <a:r>
                        <a:rPr lang="en-US" sz="1800" i="0" dirty="0" smtClean="0">
                          <a:effectLst/>
                          <a:latin typeface="Times New Roman" panose="02020603050405020304" pitchFamily="18" charset="0"/>
                          <a:ea typeface="Calibri" panose="020F0502020204030204" pitchFamily="34" charset="0"/>
                          <a:cs typeface="Times New Roman" panose="02020603050405020304" pitchFamily="18" charset="0"/>
                        </a:rPr>
                        <a:t>487.41</a:t>
                      </a:r>
                      <a:endParaRPr lang="en-US" sz="18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3716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aseline="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200 micron</a:t>
                      </a:r>
                      <a:endParaRPr lang="en-US" sz="18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a:spcBef>
                          <a:spcPts val="0"/>
                        </a:spcBef>
                        <a:spcAft>
                          <a:spcPts val="0"/>
                        </a:spcAft>
                      </a:pPr>
                      <a:r>
                        <a:rPr lang="en-US" sz="1800" i="0" dirty="0" smtClean="0">
                          <a:solidFill>
                            <a:srgbClr val="C00000"/>
                          </a:solidFill>
                          <a:effectLst/>
                          <a:latin typeface="Times New Roman" panose="02020603050405020304" pitchFamily="18" charset="0"/>
                          <a:ea typeface="+mn-ea"/>
                          <a:cs typeface="Times New Roman" panose="02020603050405020304" pitchFamily="18" charset="0"/>
                        </a:rPr>
                        <a:t>780.34</a:t>
                      </a:r>
                      <a:endParaRPr lang="en-US" sz="1800" i="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3716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 micron</a:t>
                      </a: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a:spcBef>
                          <a:spcPts val="0"/>
                        </a:spcBef>
                        <a:spcAft>
                          <a:spcPts val="0"/>
                        </a:spcAft>
                      </a:pPr>
                      <a:r>
                        <a:rPr lang="en-US" sz="1800" i="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997.23**</a:t>
                      </a:r>
                      <a:endParaRPr lang="en-US" sz="180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7442"/>
          <a:stretch/>
        </p:blipFill>
        <p:spPr bwMode="auto">
          <a:xfrm>
            <a:off x="1029971" y="3200400"/>
            <a:ext cx="3806825" cy="3657600"/>
          </a:xfrm>
          <a:prstGeom prst="rect">
            <a:avLst/>
          </a:prstGeom>
          <a:ln>
            <a:noFill/>
          </a:ln>
          <a:extLst>
            <a:ext uri="{53640926-AAD7-44d8-BBD7-CCE9431645EC}">
              <a14:shadowObscured xmlns="" xmlns:a14="http://schemas.microsoft.com/office/drawing/2010/main"/>
            </a:ext>
          </a:extLst>
        </p:spPr>
      </p:pic>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l="8814" r="28686"/>
          <a:stretch/>
        </p:blipFill>
        <p:spPr bwMode="auto">
          <a:xfrm>
            <a:off x="4756547" y="3213100"/>
            <a:ext cx="2570956" cy="3657600"/>
          </a:xfrm>
          <a:prstGeom prst="rect">
            <a:avLst/>
          </a:prstGeom>
          <a:ln>
            <a:noFill/>
          </a:ln>
          <a:extLst>
            <a:ext uri="{53640926-AAD7-44d8-BBD7-CCE9431645EC}">
              <a14:shadowObscured xmlns="" xmlns:a14="http://schemas.microsoft.com/office/drawing/2010/main"/>
            </a:ext>
          </a:extLst>
        </p:spPr>
      </p:pic>
      <p:sp>
        <p:nvSpPr>
          <p:cNvPr id="21" name="TextBox 20"/>
          <p:cNvSpPr txBox="1"/>
          <p:nvPr/>
        </p:nvSpPr>
        <p:spPr>
          <a:xfrm>
            <a:off x="1560074" y="3338727"/>
            <a:ext cx="159985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i="1" dirty="0" smtClean="0">
                <a:latin typeface="Times New Roman" panose="02020603050405020304" pitchFamily="18" charset="0"/>
                <a:cs typeface="Times New Roman" panose="02020603050405020304" pitchFamily="18" charset="0"/>
              </a:rPr>
              <a:t>D</a:t>
            </a:r>
            <a:r>
              <a:rPr lang="en-US" sz="2000" i="1" baseline="-25000" dirty="0" smtClean="0">
                <a:latin typeface="Times New Roman" panose="02020603050405020304" pitchFamily="18" charset="0"/>
                <a:cs typeface="Times New Roman" panose="02020603050405020304" pitchFamily="18" charset="0"/>
              </a:rPr>
              <a:t>p</a:t>
            </a:r>
            <a:r>
              <a:rPr lang="en-US" sz="2000" i="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300µm</a:t>
            </a:r>
            <a:endParaRPr lang="en-US" sz="2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5320005" y="3326027"/>
            <a:ext cx="159985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i="1" dirty="0" smtClean="0">
                <a:latin typeface="Times New Roman" panose="02020603050405020304" pitchFamily="18" charset="0"/>
                <a:cs typeface="Times New Roman" panose="02020603050405020304" pitchFamily="18" charset="0"/>
              </a:rPr>
              <a:t>D</a:t>
            </a:r>
            <a:r>
              <a:rPr lang="en-US" sz="2000" i="1" baseline="-25000" dirty="0" smtClean="0">
                <a:latin typeface="Times New Roman" panose="02020603050405020304" pitchFamily="18" charset="0"/>
                <a:cs typeface="Times New Roman" panose="02020603050405020304" pitchFamily="18" charset="0"/>
              </a:rPr>
              <a:t>p</a:t>
            </a:r>
            <a:r>
              <a:rPr lang="en-US" sz="2000" i="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200µm</a:t>
            </a:r>
            <a:endParaRPr 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563827" y="4718734"/>
            <a:ext cx="1226618" cy="646331"/>
          </a:xfrm>
          <a:prstGeom prst="rect">
            <a:avLst/>
          </a:prstGeom>
          <a:noFill/>
        </p:spPr>
        <p:txBody>
          <a:bodyPr wrap="none" rtlCol="0">
            <a:spAutoFit/>
          </a:bodyPr>
          <a:lstStyle/>
          <a:p>
            <a:r>
              <a:rPr lang="en-US" dirty="0" smtClean="0"/>
              <a:t>~12 million</a:t>
            </a:r>
            <a:br>
              <a:rPr lang="en-US" dirty="0" smtClean="0"/>
            </a:br>
            <a:r>
              <a:rPr lang="en-US" dirty="0" smtClean="0"/>
              <a:t>particles</a:t>
            </a:r>
            <a:endParaRPr lang="en-US" dirty="0"/>
          </a:p>
        </p:txBody>
      </p:sp>
    </p:spTree>
    <p:extLst>
      <p:ext uri="{BB962C8B-B14F-4D97-AF65-F5344CB8AC3E}">
        <p14:creationId xmlns:p14="http://schemas.microsoft.com/office/powerpoint/2010/main" val="4108480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17329" t="35361" r="16886" b="24525"/>
          <a:stretch/>
        </p:blipFill>
        <p:spPr>
          <a:xfrm>
            <a:off x="2098765" y="1579258"/>
            <a:ext cx="4765273" cy="2905656"/>
          </a:xfrm>
          <a:prstGeom prst="rect">
            <a:avLst/>
          </a:prstGeom>
        </p:spPr>
      </p:pic>
      <p:sp>
        <p:nvSpPr>
          <p:cNvPr id="2" name="Title 1"/>
          <p:cNvSpPr>
            <a:spLocks noGrp="1"/>
          </p:cNvSpPr>
          <p:nvPr>
            <p:ph type="title"/>
          </p:nvPr>
        </p:nvSpPr>
        <p:spPr/>
        <p:txBody>
          <a:bodyPr/>
          <a:lstStyle/>
          <a:p>
            <a:r>
              <a:rPr lang="en-US" dirty="0" smtClean="0"/>
              <a:t>Concentrating Solar Power</a:t>
            </a:r>
            <a:endParaRPr lang="en-US" dirty="0"/>
          </a:p>
        </p:txBody>
      </p:sp>
    </p:spTree>
    <p:extLst>
      <p:ext uri="{BB962C8B-B14F-4D97-AF65-F5344CB8AC3E}">
        <p14:creationId xmlns:p14="http://schemas.microsoft.com/office/powerpoint/2010/main" val="12471237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 Simulations of hexagonal tube array</a:t>
            </a:r>
          </a:p>
        </p:txBody>
      </p:sp>
      <p:sp>
        <p:nvSpPr>
          <p:cNvPr id="3" name="Content Placeholder 2"/>
          <p:cNvSpPr>
            <a:spLocks noGrp="1"/>
          </p:cNvSpPr>
          <p:nvPr>
            <p:ph idx="1"/>
          </p:nvPr>
        </p:nvSpPr>
        <p:spPr>
          <a:xfrm>
            <a:off x="121073" y="793995"/>
            <a:ext cx="8913934" cy="5489574"/>
          </a:xfrm>
        </p:spPr>
        <p:txBody>
          <a:bodyPr/>
          <a:lstStyle/>
          <a:p>
            <a:pPr marL="0" indent="0">
              <a:buNone/>
            </a:pPr>
            <a:r>
              <a:rPr lang="en-US" b="1" dirty="0"/>
              <a:t>Role of </a:t>
            </a:r>
            <a:r>
              <a:rPr lang="en-US" b="1" dirty="0" smtClean="0"/>
              <a:t>Mass Flow Rate</a:t>
            </a:r>
          </a:p>
          <a:p>
            <a:pPr marL="0" indent="0">
              <a:buNone/>
            </a:pPr>
            <a:endParaRPr lang="en-US" b="1" dirty="0"/>
          </a:p>
          <a:p>
            <a:pPr marL="0" indent="0">
              <a:buNone/>
            </a:pPr>
            <a:endParaRPr lang="en-US" b="1" dirty="0" smtClean="0"/>
          </a:p>
          <a:p>
            <a:pPr marL="0" indent="0">
              <a:buNone/>
            </a:pPr>
            <a:endParaRPr lang="en-US" b="1" dirty="0" smtClean="0"/>
          </a:p>
          <a:p>
            <a:r>
              <a:rPr lang="en-US" dirty="0" smtClean="0"/>
              <a:t>Less heat transfer at low mass flux (lower concentration)</a:t>
            </a:r>
          </a:p>
          <a:p>
            <a:pPr lvl="1"/>
            <a:endParaRPr lang="en-US" dirty="0" smtClean="0"/>
          </a:p>
          <a:p>
            <a:pPr marL="0" indent="0">
              <a:buNone/>
            </a:pPr>
            <a:endParaRPr lang="en-US" b="1" dirty="0"/>
          </a:p>
        </p:txBody>
      </p:sp>
      <p:sp>
        <p:nvSpPr>
          <p:cNvPr id="8" name="Rectangle 2"/>
          <p:cNvSpPr>
            <a:spLocks noChangeArrowheads="1"/>
          </p:cNvSpPr>
          <p:nvPr/>
        </p:nvSpPr>
        <p:spPr bwMode="auto">
          <a:xfrm>
            <a:off x="5207000" y="1624526"/>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nvPr>
        </p:nvGraphicFramePr>
        <p:xfrm>
          <a:off x="5207000" y="1512449"/>
          <a:ext cx="2457450" cy="766762"/>
        </p:xfrm>
        <a:graphic>
          <a:graphicData uri="http://schemas.openxmlformats.org/presentationml/2006/ole">
            <mc:AlternateContent xmlns:mc="http://schemas.openxmlformats.org/markup-compatibility/2006">
              <mc:Choice xmlns:v="urn:schemas-microsoft-com:vml" Requires="v">
                <p:oleObj spid="_x0000_s35896" name="Equation" r:id="rId3" imgW="2463480" imgH="761760" progId="Equation.DSMT4">
                  <p:embed/>
                </p:oleObj>
              </mc:Choice>
              <mc:Fallback>
                <p:oleObj name="Equation" r:id="rId3" imgW="2463480" imgH="761760" progId="Equation.DSMT4">
                  <p:embed/>
                  <p:pic>
                    <p:nvPicPr>
                      <p:cNvPr id="0" name=""/>
                      <p:cNvPicPr>
                        <a:picLocks noChangeAspect="1" noChangeArrowheads="1"/>
                      </p:cNvPicPr>
                      <p:nvPr/>
                    </p:nvPicPr>
                    <p:blipFill>
                      <a:blip r:embed="rId4"/>
                      <a:srcRect/>
                      <a:stretch>
                        <a:fillRect/>
                      </a:stretch>
                    </p:blipFill>
                    <p:spPr bwMode="auto">
                      <a:xfrm>
                        <a:off x="5207000" y="1512449"/>
                        <a:ext cx="2457450" cy="76676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 name="Table 3"/>
          <p:cNvGraphicFramePr>
            <a:graphicFrameLocks noGrp="1"/>
          </p:cNvGraphicFramePr>
          <p:nvPr>
            <p:extLst/>
          </p:nvPr>
        </p:nvGraphicFramePr>
        <p:xfrm>
          <a:off x="430213" y="1327150"/>
          <a:ext cx="3681656" cy="822960"/>
        </p:xfrm>
        <a:graphic>
          <a:graphicData uri="http://schemas.openxmlformats.org/drawingml/2006/table">
            <a:tbl>
              <a:tblPr firstRow="1" firstCol="1" bandRow="1">
                <a:tableStyleId>{5940675A-B579-460E-94D1-54222C63F5DA}</a:tableStyleId>
              </a:tblPr>
              <a:tblGrid>
                <a:gridCol w="1474787">
                  <a:extLst>
                    <a:ext uri="{9D8B030D-6E8A-4147-A177-3AD203B41FA5}">
                      <a16:colId xmlns="" xmlns:a16="http://schemas.microsoft.com/office/drawing/2014/main" val="20000"/>
                    </a:ext>
                  </a:extLst>
                </a:gridCol>
                <a:gridCol w="2206869">
                  <a:extLst>
                    <a:ext uri="{9D8B030D-6E8A-4147-A177-3AD203B41FA5}">
                      <a16:colId xmlns="" xmlns:a16="http://schemas.microsoft.com/office/drawing/2014/main" val="20001"/>
                    </a:ext>
                  </a:extLst>
                </a:gridCol>
              </a:tblGrid>
              <a:tr h="137160">
                <a:tc>
                  <a:txBody>
                    <a:bodyPr/>
                    <a:lstStyle/>
                    <a:p>
                      <a:pPr marL="0" marR="0" indent="0" algn="just">
                        <a:spcBef>
                          <a:spcPts val="0"/>
                        </a:spcBef>
                        <a:spcAft>
                          <a:spcPts val="0"/>
                        </a:spcAft>
                      </a:pPr>
                      <a:r>
                        <a:rPr lang="en-US" sz="1800" dirty="0" smtClean="0">
                          <a:effectLst/>
                          <a:latin typeface="Times New Roman" panose="02020603050405020304" pitchFamily="18" charset="0"/>
                          <a:cs typeface="Times New Roman" panose="02020603050405020304" pitchFamily="18" charset="0"/>
                        </a:rPr>
                        <a:t>Mass Flux</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spcBef>
                          <a:spcPts val="0"/>
                        </a:spcBef>
                        <a:spcAft>
                          <a:spcPts val="0"/>
                        </a:spcAft>
                      </a:pPr>
                      <a:r>
                        <a:rPr lang="en-US" sz="1800" dirty="0" smtClean="0">
                          <a:effectLst/>
                          <a:latin typeface="Times New Roman" panose="02020603050405020304" pitchFamily="18" charset="0"/>
                          <a:ea typeface="+mn-ea"/>
                          <a:cs typeface="Times New Roman" panose="02020603050405020304" pitchFamily="18" charset="0"/>
                        </a:rPr>
                        <a:t>Average</a:t>
                      </a:r>
                      <a:r>
                        <a:rPr lang="en-US" sz="1800" baseline="0" dirty="0" smtClean="0">
                          <a:effectLst/>
                          <a:latin typeface="Times New Roman" panose="02020603050405020304" pitchFamily="18" charset="0"/>
                          <a:ea typeface="+mn-ea"/>
                          <a:cs typeface="Times New Roman" panose="02020603050405020304" pitchFamily="18" charset="0"/>
                        </a:rPr>
                        <a:t> </a:t>
                      </a:r>
                      <a:r>
                        <a:rPr lang="en-US" sz="1800" i="1" baseline="0" dirty="0" smtClean="0">
                          <a:effectLst/>
                          <a:latin typeface="Times New Roman" panose="02020603050405020304" pitchFamily="18" charset="0"/>
                          <a:ea typeface="+mn-ea"/>
                          <a:cs typeface="Times New Roman" panose="02020603050405020304" pitchFamily="18" charset="0"/>
                        </a:rPr>
                        <a:t>h </a:t>
                      </a:r>
                      <a:r>
                        <a:rPr lang="en-US" sz="1800" i="0" baseline="0" dirty="0" smtClean="0">
                          <a:effectLst/>
                          <a:latin typeface="Times New Roman" panose="02020603050405020304" pitchFamily="18" charset="0"/>
                          <a:ea typeface="+mn-ea"/>
                          <a:cs typeface="Times New Roman" panose="02020603050405020304" pitchFamily="18" charset="0"/>
                        </a:rPr>
                        <a:t>[W/m</a:t>
                      </a:r>
                      <a:r>
                        <a:rPr lang="en-US" sz="1800" i="0" baseline="30000" dirty="0" smtClean="0">
                          <a:effectLst/>
                          <a:latin typeface="Times New Roman" panose="02020603050405020304" pitchFamily="18" charset="0"/>
                          <a:ea typeface="+mn-ea"/>
                          <a:cs typeface="Times New Roman" panose="02020603050405020304" pitchFamily="18" charset="0"/>
                        </a:rPr>
                        <a:t>2</a:t>
                      </a:r>
                      <a:r>
                        <a:rPr lang="en-US" sz="1800" i="0" baseline="0" dirty="0" smtClean="0">
                          <a:effectLst/>
                          <a:latin typeface="Times New Roman" panose="02020603050405020304" pitchFamily="18" charset="0"/>
                          <a:ea typeface="+mn-ea"/>
                          <a:cs typeface="Times New Roman" panose="02020603050405020304" pitchFamily="18" charset="0"/>
                        </a:rPr>
                        <a:t>-K]</a:t>
                      </a:r>
                      <a:endParaRPr lang="en-US"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37160">
                <a:tc>
                  <a:txBody>
                    <a:bodyPr/>
                    <a:lstStyle/>
                    <a:p>
                      <a:pPr marL="0" marR="0" indent="0" algn="just">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258.2 kg/m</a:t>
                      </a:r>
                      <a:r>
                        <a:rPr lang="en-US" sz="1800" baseline="30000" dirty="0" smtClean="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a:spcBef>
                          <a:spcPts val="0"/>
                        </a:spcBef>
                        <a:spcAft>
                          <a:spcPts val="0"/>
                        </a:spcAft>
                      </a:pPr>
                      <a:r>
                        <a:rPr lang="en-US" sz="1800" i="0" dirty="0" smtClean="0">
                          <a:effectLst/>
                          <a:latin typeface="Times New Roman" panose="02020603050405020304" pitchFamily="18" charset="0"/>
                          <a:ea typeface="+mn-ea"/>
                          <a:cs typeface="Times New Roman" panose="02020603050405020304" pitchFamily="18" charset="0"/>
                        </a:rPr>
                        <a:t>487.41</a:t>
                      </a:r>
                      <a:endParaRPr lang="en-US" sz="18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6266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129.1 kg/m</a:t>
                      </a:r>
                      <a:r>
                        <a:rPr lang="en-US" sz="1800" baseline="30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18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t>
                      </a: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a:spcBef>
                          <a:spcPts val="0"/>
                        </a:spcBef>
                        <a:spcAft>
                          <a:spcPts val="0"/>
                        </a:spcAft>
                      </a:pPr>
                      <a:r>
                        <a:rPr lang="en-US" sz="1800" i="0" dirty="0" smtClean="0">
                          <a:solidFill>
                            <a:srgbClr val="FF0000"/>
                          </a:solidFill>
                          <a:effectLst/>
                          <a:latin typeface="Times New Roman" panose="02020603050405020304" pitchFamily="18" charset="0"/>
                          <a:ea typeface="+mn-ea"/>
                          <a:cs typeface="Times New Roman" panose="02020603050405020304" pitchFamily="18" charset="0"/>
                        </a:rPr>
                        <a:t>313.28</a:t>
                      </a:r>
                      <a:endParaRPr lang="en-US" sz="1800" i="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7395"/>
          <a:stretch/>
        </p:blipFill>
        <p:spPr>
          <a:xfrm>
            <a:off x="571500" y="2997200"/>
            <a:ext cx="4127500" cy="3398446"/>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8088"/>
          <a:stretch/>
        </p:blipFill>
        <p:spPr>
          <a:xfrm>
            <a:off x="4628357" y="3022600"/>
            <a:ext cx="4127500" cy="3373046"/>
          </a:xfrm>
          <a:prstGeom prst="rect">
            <a:avLst/>
          </a:prstGeom>
        </p:spPr>
      </p:pic>
      <p:sp>
        <p:nvSpPr>
          <p:cNvPr id="14" name="TextBox 13"/>
          <p:cNvSpPr txBox="1"/>
          <p:nvPr/>
        </p:nvSpPr>
        <p:spPr>
          <a:xfrm rot="16200000">
            <a:off x="-1037103" y="4445193"/>
            <a:ext cx="3388719" cy="40011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Local heat transfer coefficient</a:t>
            </a:r>
            <a:endParaRPr lang="en-US" sz="2000" dirty="0">
              <a:latin typeface="Times New Roman" panose="02020603050405020304" pitchFamily="18" charset="0"/>
              <a:cs typeface="Times New Roman" panose="02020603050405020304" pitchFamily="18" charset="0"/>
            </a:endParaRPr>
          </a:p>
        </p:txBody>
      </p:sp>
      <p:sp>
        <p:nvSpPr>
          <p:cNvPr id="15" name="TextBox 14"/>
          <p:cNvSpPr txBox="1"/>
          <p:nvPr/>
        </p:nvSpPr>
        <p:spPr>
          <a:xfrm rot="16200000">
            <a:off x="3004642" y="4445193"/>
            <a:ext cx="3388719" cy="40011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Local heat transfer coefficient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59932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Comparisons: Local heat transfer coefficient</a:t>
            </a:r>
            <a:endParaRPr lang="en-US" dirty="0"/>
          </a:p>
        </p:txBody>
      </p:sp>
      <p:sp>
        <p:nvSpPr>
          <p:cNvPr id="3" name="Content Placeholder 2"/>
          <p:cNvSpPr>
            <a:spLocks noGrp="1"/>
          </p:cNvSpPr>
          <p:nvPr>
            <p:ph idx="1"/>
          </p:nvPr>
        </p:nvSpPr>
        <p:spPr/>
        <p:txBody>
          <a:bodyPr/>
          <a:lstStyle/>
          <a:p>
            <a:pPr marL="0" indent="0">
              <a:buNone/>
            </a:pPr>
            <a:r>
              <a:rPr lang="en-US" b="1" dirty="0" smtClean="0"/>
              <a:t>Particle Diameter</a:t>
            </a:r>
          </a:p>
          <a:p>
            <a:r>
              <a:rPr lang="en-US" dirty="0" smtClean="0"/>
              <a:t>Good agreement for hexagons in 1</a:t>
            </a:r>
            <a:r>
              <a:rPr lang="en-US" baseline="30000" dirty="0" smtClean="0"/>
              <a:t>st</a:t>
            </a:r>
            <a:r>
              <a:rPr lang="en-US" dirty="0" smtClean="0"/>
              <a:t> and 2</a:t>
            </a:r>
            <a:r>
              <a:rPr lang="en-US" baseline="30000" dirty="0" smtClean="0"/>
              <a:t>nd</a:t>
            </a:r>
            <a:r>
              <a:rPr lang="en-US" dirty="0" smtClean="0"/>
              <a:t> rows</a:t>
            </a:r>
          </a:p>
          <a:p>
            <a:pPr marL="0" indent="0">
              <a:buNone/>
            </a:pPr>
            <a:endParaRPr lang="en-US" dirty="0" smtClean="0"/>
          </a:p>
          <a:p>
            <a:pPr marL="0" indent="0">
              <a:buNone/>
            </a:pPr>
            <a:r>
              <a:rPr lang="en-US" dirty="0" smtClean="0"/>
              <a:t>Lines are continuum model</a:t>
            </a:r>
            <a:br>
              <a:rPr lang="en-US" dirty="0" smtClean="0"/>
            </a:br>
            <a:r>
              <a:rPr lang="en-US" dirty="0" smtClean="0"/>
              <a:t>Symbols are DEM</a:t>
            </a:r>
          </a:p>
          <a:p>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6423"/>
          <a:stretch/>
        </p:blipFill>
        <p:spPr bwMode="auto">
          <a:xfrm>
            <a:off x="188472" y="2577895"/>
            <a:ext cx="4572000" cy="3805732"/>
          </a:xfrm>
          <a:prstGeom prst="rect">
            <a:avLst/>
          </a:prstGeom>
          <a:ln>
            <a:noFill/>
          </a:ln>
          <a:extLst>
            <a:ext uri="{53640926-AAD7-44d8-BBD7-CCE9431645EC}">
              <a14:shadowObscured xmlns="" xmlns:a14="http://schemas.microsoft.com/office/drawing/2010/main"/>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7558"/>
          <a:stretch/>
        </p:blipFill>
        <p:spPr bwMode="auto">
          <a:xfrm>
            <a:off x="4572000" y="2601457"/>
            <a:ext cx="4572000" cy="3758608"/>
          </a:xfrm>
          <a:prstGeom prst="rect">
            <a:avLst/>
          </a:prstGeom>
          <a:ln>
            <a:noFill/>
          </a:ln>
          <a:extLst>
            <a:ext uri="{53640926-AAD7-44d8-BBD7-CCE9431645EC}">
              <a14:shadowObscured xmlns="" xmlns:a14="http://schemas.microsoft.com/office/drawing/2010/main"/>
            </a:ext>
          </a:extLst>
        </p:spPr>
      </p:pic>
      <p:sp>
        <p:nvSpPr>
          <p:cNvPr id="8" name="TextBox 7"/>
          <p:cNvSpPr txBox="1"/>
          <p:nvPr/>
        </p:nvSpPr>
        <p:spPr>
          <a:xfrm rot="16200000">
            <a:off x="-1404173" y="4180647"/>
            <a:ext cx="3388719" cy="40011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Local heat transfer coefficient</a:t>
            </a:r>
            <a:endParaRPr lang="en-US"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rot="16200000">
            <a:off x="2977328" y="4180647"/>
            <a:ext cx="3388719" cy="40011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Local heat transfer coefficient</a:t>
            </a:r>
            <a:endParaRPr lang="en-US" sz="20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7442" r="27007" b="35090"/>
          <a:stretch/>
        </p:blipFill>
        <p:spPr bwMode="auto">
          <a:xfrm>
            <a:off x="6160772" y="624847"/>
            <a:ext cx="2157728" cy="1900114"/>
          </a:xfrm>
          <a:prstGeom prst="rect">
            <a:avLst/>
          </a:prstGeom>
          <a:ln>
            <a:noFill/>
          </a:ln>
          <a:extLst>
            <a:ext uri="{53640926-AAD7-44d8-BBD7-CCE9431645EC}">
              <a14:shadowObscured xmlns="" xmlns:a14="http://schemas.microsoft.com/office/drawing/2010/main"/>
            </a:ext>
          </a:extLst>
        </p:spPr>
      </p:pic>
      <p:cxnSp>
        <p:nvCxnSpPr>
          <p:cNvPr id="12" name="Straight Arrow Connector 11"/>
          <p:cNvCxnSpPr/>
          <p:nvPr/>
        </p:nvCxnSpPr>
        <p:spPr>
          <a:xfrm flipH="1">
            <a:off x="4114800" y="1206500"/>
            <a:ext cx="2933700" cy="2057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817713" y="1755566"/>
            <a:ext cx="230787" cy="11819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4707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pPr marL="0" indent="0">
              <a:buNone/>
            </a:pPr>
            <a:r>
              <a:rPr lang="en-US" dirty="0" smtClean="0"/>
              <a:t>Heat transfer most sensitive to</a:t>
            </a:r>
          </a:p>
          <a:p>
            <a:pPr marL="457200" indent="-457200">
              <a:buAutoNum type="arabicParenR"/>
            </a:pPr>
            <a:r>
              <a:rPr lang="en-US" dirty="0" smtClean="0"/>
              <a:t>Particle size</a:t>
            </a:r>
          </a:p>
          <a:p>
            <a:pPr marL="457200" indent="-457200">
              <a:buAutoNum type="arabicParenR"/>
            </a:pPr>
            <a:r>
              <a:rPr lang="en-US" dirty="0" smtClean="0"/>
              <a:t>Solids flow rate</a:t>
            </a:r>
          </a:p>
          <a:p>
            <a:pPr marL="457200" indent="-457200">
              <a:buAutoNum type="arabicParenR"/>
            </a:pPr>
            <a:r>
              <a:rPr lang="en-US" dirty="0" smtClean="0"/>
              <a:t>Apex angle</a:t>
            </a:r>
          </a:p>
          <a:p>
            <a:pPr marL="0" indent="0">
              <a:buNone/>
            </a:pPr>
            <a:endParaRPr lang="en-US" dirty="0" smtClean="0"/>
          </a:p>
          <a:p>
            <a:pPr marL="0" indent="0">
              <a:buNone/>
            </a:pPr>
            <a:r>
              <a:rPr lang="en-US" dirty="0" smtClean="0"/>
              <a:t>New continuum model closely matches DEM</a:t>
            </a:r>
            <a:endParaRPr lang="en-US" dirty="0"/>
          </a:p>
        </p:txBody>
      </p:sp>
      <p:sp>
        <p:nvSpPr>
          <p:cNvPr id="2" name="Title 1"/>
          <p:cNvSpPr>
            <a:spLocks noGrp="1"/>
          </p:cNvSpPr>
          <p:nvPr>
            <p:ph type="title"/>
          </p:nvPr>
        </p:nvSpPr>
        <p:spPr/>
        <p:txBody>
          <a:bodyPr/>
          <a:lstStyle/>
          <a:p>
            <a:r>
              <a:rPr lang="en-US" dirty="0" smtClean="0"/>
              <a:t>New continuum model vs DEM</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9129" y="3233295"/>
            <a:ext cx="3977640" cy="353698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68" y="3236581"/>
            <a:ext cx="3977640" cy="353698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9129" y="75958"/>
            <a:ext cx="3977640" cy="3536985"/>
          </a:xfrm>
          <a:prstGeom prst="rect">
            <a:avLst/>
          </a:prstGeom>
        </p:spPr>
      </p:pic>
    </p:spTree>
    <p:extLst>
      <p:ext uri="{BB962C8B-B14F-4D97-AF65-F5344CB8AC3E}">
        <p14:creationId xmlns:p14="http://schemas.microsoft.com/office/powerpoint/2010/main" val="279023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112835" y="793994"/>
            <a:ext cx="8913934" cy="5835405"/>
          </a:xfrm>
        </p:spPr>
        <p:txBody>
          <a:bodyPr/>
          <a:lstStyle/>
          <a:p>
            <a:pPr marL="0" indent="0">
              <a:buNone/>
            </a:pPr>
            <a:r>
              <a:rPr lang="en-US" dirty="0" smtClean="0"/>
              <a:t>Conductive heat transfer strongly depends on solids concentration and particle-wall contacts</a:t>
            </a:r>
          </a:p>
          <a:p>
            <a:pPr lvl="1"/>
            <a:r>
              <a:rPr lang="en-US" dirty="0" smtClean="0"/>
              <a:t>Previous models were derived for packed beds and are inaccurate for flowing particles</a:t>
            </a:r>
          </a:p>
          <a:p>
            <a:pPr lvl="1"/>
            <a:endParaRPr lang="en-US" dirty="0"/>
          </a:p>
          <a:p>
            <a:pPr marL="0" indent="0">
              <a:buNone/>
            </a:pPr>
            <a:r>
              <a:rPr lang="en-US" dirty="0" smtClean="0"/>
              <a:t>Heat transfer to flowing particles can be counter-intuitive</a:t>
            </a:r>
          </a:p>
          <a:p>
            <a:pPr lvl="1"/>
            <a:r>
              <a:rPr lang="en-US" dirty="0" smtClean="0"/>
              <a:t>Higher velocity -&gt; less heat transfer</a:t>
            </a:r>
          </a:p>
          <a:p>
            <a:pPr lvl="1"/>
            <a:r>
              <a:rPr lang="en-US" dirty="0" smtClean="0"/>
              <a:t>Increased agitation -&gt; less heat transfer (sometimes)</a:t>
            </a:r>
          </a:p>
          <a:p>
            <a:pPr lvl="1"/>
            <a:endParaRPr lang="en-US" dirty="0" smtClean="0"/>
          </a:p>
          <a:p>
            <a:pPr marL="0" indent="0">
              <a:buNone/>
            </a:pPr>
            <a:r>
              <a:rPr lang="en-US" dirty="0" smtClean="0"/>
              <a:t>New model accounts for solids concentration via use of ‘particle-wall’ distribution function</a:t>
            </a:r>
          </a:p>
          <a:p>
            <a:pPr lvl="1"/>
            <a:r>
              <a:rPr lang="en-US" dirty="0" smtClean="0"/>
              <a:t>Accurately matches average heat transfer coefficient (average error less than 5% over all test cases)</a:t>
            </a:r>
          </a:p>
          <a:p>
            <a:pPr lvl="1"/>
            <a:r>
              <a:rPr lang="en-US" dirty="0" smtClean="0"/>
              <a:t>Accurately predicts local heat transfer coefficient</a:t>
            </a:r>
          </a:p>
          <a:p>
            <a:pPr lvl="1"/>
            <a:endParaRPr lang="en-US" dirty="0"/>
          </a:p>
          <a:p>
            <a:pPr marL="0" indent="0">
              <a:buNone/>
            </a:pPr>
            <a:r>
              <a:rPr lang="en-US" dirty="0" smtClean="0"/>
              <a:t>Heat transfer is most sensitive to particle size</a:t>
            </a:r>
          </a:p>
          <a:p>
            <a:pPr lvl="1"/>
            <a:r>
              <a:rPr lang="en-US" dirty="0" smtClean="0"/>
              <a:t>More heat transfer for smaller particles (caveat: no jamming)</a:t>
            </a:r>
          </a:p>
          <a:p>
            <a:pPr lvl="1"/>
            <a:endParaRPr lang="en-US" dirty="0"/>
          </a:p>
          <a:p>
            <a:endParaRPr lang="en-US" dirty="0" smtClean="0"/>
          </a:p>
          <a:p>
            <a:pPr lvl="1"/>
            <a:endParaRPr lang="en-US" dirty="0"/>
          </a:p>
          <a:p>
            <a:endParaRPr lang="en-US" dirty="0"/>
          </a:p>
        </p:txBody>
      </p:sp>
    </p:spTree>
    <p:extLst>
      <p:ext uri="{BB962C8B-B14F-4D97-AF65-F5344CB8AC3E}">
        <p14:creationId xmlns:p14="http://schemas.microsoft.com/office/powerpoint/2010/main" val="22740194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pic>
        <p:nvPicPr>
          <p:cNvPr id="3" name="Picture 2"/>
          <p:cNvPicPr>
            <a:picLocks noChangeAspect="1"/>
          </p:cNvPicPr>
          <p:nvPr/>
        </p:nvPicPr>
        <p:blipFill>
          <a:blip r:embed="rId2"/>
          <a:stretch>
            <a:fillRect/>
          </a:stretch>
        </p:blipFill>
        <p:spPr>
          <a:xfrm>
            <a:off x="4958220" y="811241"/>
            <a:ext cx="1457134" cy="1687666"/>
          </a:xfrm>
          <a:prstGeom prst="rect">
            <a:avLst/>
          </a:prstGeom>
        </p:spPr>
      </p:pic>
      <p:sp>
        <p:nvSpPr>
          <p:cNvPr id="22" name="TextBox 11"/>
          <p:cNvSpPr txBox="1">
            <a:spLocks noChangeArrowheads="1"/>
          </p:cNvSpPr>
          <p:nvPr/>
        </p:nvSpPr>
        <p:spPr bwMode="auto">
          <a:xfrm>
            <a:off x="6415354" y="811241"/>
            <a:ext cx="2988147" cy="1169551"/>
          </a:xfrm>
          <a:prstGeom prst="rect">
            <a:avLst/>
          </a:prstGeom>
          <a:noFill/>
          <a:ln w="9525">
            <a:noFill/>
            <a:miter lim="800000"/>
            <a:headEnd/>
            <a:tailEnd/>
          </a:ln>
        </p:spPr>
        <p:txBody>
          <a:bodyPr wrap="square">
            <a:spAutoFit/>
          </a:bodyPr>
          <a:lstStyle/>
          <a:p>
            <a:pPr algn="l"/>
            <a:r>
              <a:rPr lang="en-US" sz="1400" b="1" dirty="0">
                <a:solidFill>
                  <a:srgbClr val="FF0000"/>
                </a:solidFill>
              </a:rPr>
              <a:t>Aaron </a:t>
            </a:r>
            <a:r>
              <a:rPr lang="en-US" sz="1400" b="1" dirty="0" err="1" smtClean="0">
                <a:solidFill>
                  <a:srgbClr val="FF0000"/>
                </a:solidFill>
              </a:rPr>
              <a:t>Lattanzi</a:t>
            </a:r>
            <a:r>
              <a:rPr lang="en-US" sz="1400" b="1" dirty="0" smtClean="0">
                <a:solidFill>
                  <a:srgbClr val="FF0000"/>
                </a:solidFill>
              </a:rPr>
              <a:t> (PhD candidate)</a:t>
            </a:r>
            <a:endParaRPr lang="en-US" sz="1400" b="1" dirty="0">
              <a:solidFill>
                <a:srgbClr val="FF0000"/>
              </a:solidFill>
            </a:endParaRPr>
          </a:p>
          <a:p>
            <a:pPr algn="l"/>
            <a:r>
              <a:rPr lang="en-US" sz="1400" b="1" dirty="0">
                <a:solidFill>
                  <a:srgbClr val="FF0000"/>
                </a:solidFill>
              </a:rPr>
              <a:t>University of </a:t>
            </a:r>
            <a:r>
              <a:rPr lang="en-US" sz="1400" b="1" dirty="0" smtClean="0">
                <a:solidFill>
                  <a:srgbClr val="FF0000"/>
                </a:solidFill>
              </a:rPr>
              <a:t>Colorado</a:t>
            </a:r>
          </a:p>
          <a:p>
            <a:pPr algn="l"/>
            <a:endParaRPr lang="en-US" sz="1400" b="1" dirty="0">
              <a:solidFill>
                <a:srgbClr val="FF0000"/>
              </a:solidFill>
            </a:endParaRPr>
          </a:p>
          <a:p>
            <a:pPr algn="l"/>
            <a:endParaRPr lang="en-US" sz="1400" i="1" dirty="0"/>
          </a:p>
          <a:p>
            <a:pPr algn="l"/>
            <a:endParaRPr lang="en-US" sz="1400" i="1" dirty="0"/>
          </a:p>
        </p:txBody>
      </p:sp>
      <p:sp>
        <p:nvSpPr>
          <p:cNvPr id="4" name="TextBox 3"/>
          <p:cNvSpPr txBox="1"/>
          <p:nvPr/>
        </p:nvSpPr>
        <p:spPr>
          <a:xfrm>
            <a:off x="3631821" y="5453136"/>
            <a:ext cx="688710" cy="369332"/>
          </a:xfrm>
          <a:prstGeom prst="rect">
            <a:avLst/>
          </a:prstGeom>
          <a:noFill/>
        </p:spPr>
        <p:txBody>
          <a:bodyPr wrap="none" rtlCol="0">
            <a:spAutoFit/>
          </a:bodyPr>
          <a:lstStyle/>
          <a:p>
            <a:r>
              <a:rPr lang="en-US" dirty="0" smtClean="0">
                <a:solidFill>
                  <a:schemeClr val="bg1"/>
                </a:solidFill>
              </a:rPr>
              <a:t>New!</a:t>
            </a:r>
            <a:endParaRPr lang="en-US" dirty="0">
              <a:solidFill>
                <a:schemeClr val="bg1"/>
              </a:solidFill>
            </a:endParaRPr>
          </a:p>
        </p:txBody>
      </p:sp>
      <p:pic>
        <p:nvPicPr>
          <p:cNvPr id="5" name="Picture 4" descr="Screen Shot 2015-02-25 at 3.16.24 PM.png"/>
          <p:cNvPicPr>
            <a:picLocks noChangeAspect="1"/>
          </p:cNvPicPr>
          <p:nvPr/>
        </p:nvPicPr>
        <p:blipFill rotWithShape="1">
          <a:blip r:embed="rId3">
            <a:extLst>
              <a:ext uri="{28A0092B-C50C-407E-A947-70E740481C1C}">
                <a14:useLocalDpi xmlns:a14="http://schemas.microsoft.com/office/drawing/2010/main" val="0"/>
              </a:ext>
            </a:extLst>
          </a:blip>
          <a:srcRect l="9602" t="4777" r="23718" b="24004"/>
          <a:stretch/>
        </p:blipFill>
        <p:spPr>
          <a:xfrm>
            <a:off x="861387" y="811241"/>
            <a:ext cx="1414263" cy="1890368"/>
          </a:xfrm>
          <a:prstGeom prst="rect">
            <a:avLst/>
          </a:prstGeom>
        </p:spPr>
      </p:pic>
      <p:sp>
        <p:nvSpPr>
          <p:cNvPr id="23" name="TextBox 11"/>
          <p:cNvSpPr txBox="1">
            <a:spLocks noChangeArrowheads="1"/>
          </p:cNvSpPr>
          <p:nvPr/>
        </p:nvSpPr>
        <p:spPr bwMode="auto">
          <a:xfrm>
            <a:off x="2252356" y="847313"/>
            <a:ext cx="2163780" cy="1384995"/>
          </a:xfrm>
          <a:prstGeom prst="rect">
            <a:avLst/>
          </a:prstGeom>
          <a:noFill/>
          <a:ln w="9525">
            <a:noFill/>
            <a:miter lim="800000"/>
            <a:headEnd/>
            <a:tailEnd/>
          </a:ln>
        </p:spPr>
        <p:txBody>
          <a:bodyPr wrap="square">
            <a:spAutoFit/>
          </a:bodyPr>
          <a:lstStyle/>
          <a:p>
            <a:pPr algn="l"/>
            <a:r>
              <a:rPr lang="en-US" sz="1400" b="1" dirty="0" smtClean="0">
                <a:solidFill>
                  <a:srgbClr val="FF0000"/>
                </a:solidFill>
              </a:rPr>
              <a:t>Ben Grote (Undergraduate researcher)</a:t>
            </a:r>
            <a:endParaRPr lang="en-US" sz="1400" b="1" dirty="0">
              <a:solidFill>
                <a:srgbClr val="FF0000"/>
              </a:solidFill>
            </a:endParaRPr>
          </a:p>
          <a:p>
            <a:pPr algn="l"/>
            <a:r>
              <a:rPr lang="en-US" sz="1400" b="1" dirty="0">
                <a:solidFill>
                  <a:srgbClr val="FF0000"/>
                </a:solidFill>
              </a:rPr>
              <a:t>University of </a:t>
            </a:r>
            <a:r>
              <a:rPr lang="en-US" sz="1400" b="1" dirty="0" smtClean="0">
                <a:solidFill>
                  <a:srgbClr val="FF0000"/>
                </a:solidFill>
              </a:rPr>
              <a:t>Colorado</a:t>
            </a:r>
          </a:p>
          <a:p>
            <a:pPr algn="l"/>
            <a:endParaRPr lang="en-US" sz="1400" b="1" dirty="0">
              <a:solidFill>
                <a:srgbClr val="FF0000"/>
              </a:solidFill>
            </a:endParaRPr>
          </a:p>
          <a:p>
            <a:pPr algn="l"/>
            <a:endParaRPr lang="en-US" sz="1400" i="1" dirty="0"/>
          </a:p>
          <a:p>
            <a:pPr algn="l"/>
            <a:endParaRPr lang="en-US" sz="1400" i="1" dirty="0"/>
          </a:p>
        </p:txBody>
      </p:sp>
      <p:sp>
        <p:nvSpPr>
          <p:cNvPr id="25" name="TextBox 24"/>
          <p:cNvSpPr txBox="1"/>
          <p:nvPr/>
        </p:nvSpPr>
        <p:spPr>
          <a:xfrm>
            <a:off x="5169621" y="3628585"/>
            <a:ext cx="688710" cy="369332"/>
          </a:xfrm>
          <a:prstGeom prst="rect">
            <a:avLst/>
          </a:prstGeom>
          <a:noFill/>
        </p:spPr>
        <p:txBody>
          <a:bodyPr wrap="none" rtlCol="0">
            <a:spAutoFit/>
          </a:bodyPr>
          <a:lstStyle/>
          <a:p>
            <a:r>
              <a:rPr lang="en-US" dirty="0" smtClean="0">
                <a:solidFill>
                  <a:schemeClr val="bg1"/>
                </a:solidFill>
              </a:rPr>
              <a:t>New!</a:t>
            </a:r>
            <a:endParaRPr lang="en-US" dirty="0">
              <a:solidFill>
                <a:schemeClr val="bg1"/>
              </a:solidFill>
            </a:endParaRPr>
          </a:p>
        </p:txBody>
      </p:sp>
      <p:sp>
        <p:nvSpPr>
          <p:cNvPr id="6" name="TextBox 5"/>
          <p:cNvSpPr txBox="1"/>
          <p:nvPr/>
        </p:nvSpPr>
        <p:spPr>
          <a:xfrm>
            <a:off x="322118" y="3377045"/>
            <a:ext cx="8541327" cy="2585323"/>
          </a:xfrm>
          <a:prstGeom prst="rect">
            <a:avLst/>
          </a:prstGeom>
          <a:noFill/>
        </p:spPr>
        <p:txBody>
          <a:bodyPr wrap="square" rtlCol="0">
            <a:spAutoFit/>
          </a:bodyPr>
          <a:lstStyle/>
          <a:p>
            <a:r>
              <a:rPr lang="en-US" dirty="0" smtClean="0"/>
              <a:t>This </a:t>
            </a:r>
            <a:r>
              <a:rPr lang="en-US" dirty="0"/>
              <a:t>work </a:t>
            </a:r>
            <a:r>
              <a:rPr lang="en-US" dirty="0" smtClean="0"/>
              <a:t>was funded under the SunShot initiative through the </a:t>
            </a:r>
            <a:r>
              <a:rPr lang="en-US" dirty="0"/>
              <a:t>U.S. DOE BRIDGE program (grant no. </a:t>
            </a:r>
            <a:r>
              <a:rPr lang="en-US" dirty="0" smtClean="0"/>
              <a:t>DE-EE0005954).  </a:t>
            </a:r>
          </a:p>
          <a:p>
            <a:endParaRPr lang="en-US" dirty="0" smtClean="0"/>
          </a:p>
          <a:p>
            <a:r>
              <a:rPr lang="en-US" dirty="0" smtClean="0"/>
              <a:t>The </a:t>
            </a:r>
            <a:r>
              <a:rPr lang="en-US" dirty="0"/>
              <a:t>simulations in this work were performed using resources at the Oak Ridge Leadership Computing Facility located at Oak Ridge National Laboratory.  This computing facility is supported by the Office of Science of the DOE under contract DE-AC05-00OR22725.  </a:t>
            </a:r>
            <a:endParaRPr lang="en-US" dirty="0" smtClean="0"/>
          </a:p>
          <a:p>
            <a:endParaRPr lang="en-US" dirty="0"/>
          </a:p>
          <a:p>
            <a:r>
              <a:rPr lang="en-US" dirty="0" smtClean="0"/>
              <a:t>Simulations </a:t>
            </a:r>
            <a:r>
              <a:rPr lang="en-US" dirty="0"/>
              <a:t>were also performed on the Janus supercomputer, </a:t>
            </a:r>
            <a:r>
              <a:rPr lang="en-US" dirty="0" smtClean="0"/>
              <a:t>NSF award </a:t>
            </a:r>
            <a:r>
              <a:rPr lang="en-US" dirty="0"/>
              <a:t>number </a:t>
            </a:r>
            <a:r>
              <a:rPr lang="en-US" dirty="0" smtClean="0"/>
              <a:t>CNS-0821794</a:t>
            </a:r>
            <a:endParaRPr lang="en-US" dirty="0"/>
          </a:p>
        </p:txBody>
      </p:sp>
    </p:spTree>
    <p:extLst>
      <p:ext uri="{BB962C8B-B14F-4D97-AF65-F5344CB8AC3E}">
        <p14:creationId xmlns:p14="http://schemas.microsoft.com/office/powerpoint/2010/main" val="31032240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Tree>
    <p:extLst>
      <p:ext uri="{BB962C8B-B14F-4D97-AF65-F5344CB8AC3E}">
        <p14:creationId xmlns:p14="http://schemas.microsoft.com/office/powerpoint/2010/main" val="1657662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 Simulations of hexagonal tube array</a:t>
            </a:r>
          </a:p>
        </p:txBody>
      </p:sp>
      <p:sp>
        <p:nvSpPr>
          <p:cNvPr id="3" name="Content Placeholder 2"/>
          <p:cNvSpPr>
            <a:spLocks noGrp="1"/>
          </p:cNvSpPr>
          <p:nvPr>
            <p:ph idx="1"/>
          </p:nvPr>
        </p:nvSpPr>
        <p:spPr/>
        <p:txBody>
          <a:bodyPr/>
          <a:lstStyle/>
          <a:p>
            <a:pPr marL="0" indent="0">
              <a:buNone/>
            </a:pPr>
            <a:r>
              <a:rPr lang="en-US" b="1" dirty="0" smtClean="0"/>
              <a:t>Role of Horizontal Gap Spacing</a:t>
            </a:r>
          </a:p>
          <a:p>
            <a:pPr marL="0" indent="0">
              <a:buNone/>
            </a:pPr>
            <a:r>
              <a:rPr lang="en-US" dirty="0" err="1" smtClean="0"/>
              <a:t>Δx</a:t>
            </a:r>
            <a:r>
              <a:rPr lang="en-US" dirty="0" smtClean="0"/>
              <a:t> = {5.04cm, 4.80cm, 4.44cm}</a:t>
            </a:r>
          </a:p>
          <a:p>
            <a:pPr marL="0" indent="0">
              <a:buNone/>
            </a:pPr>
            <a:r>
              <a:rPr lang="en-US" dirty="0" smtClean="0"/>
              <a:t>Flow chokes for narrow gap</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442"/>
          <a:stretch/>
        </p:blipFill>
        <p:spPr bwMode="auto">
          <a:xfrm>
            <a:off x="1154235" y="2360978"/>
            <a:ext cx="4282389" cy="4114800"/>
          </a:xfrm>
          <a:prstGeom prst="rect">
            <a:avLst/>
          </a:prstGeom>
          <a:ln>
            <a:noFill/>
          </a:ln>
          <a:extLst>
            <a:ext uri="{53640926-AAD7-44d8-BBD7-CCE9431645EC}">
              <a14:shadowObscured xmlns="" xmlns:a14="http://schemas.microsoft.com/office/drawing/2010/main"/>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656" r="34813"/>
          <a:stretch/>
        </p:blipFill>
        <p:spPr bwMode="auto">
          <a:xfrm>
            <a:off x="5028785" y="2360978"/>
            <a:ext cx="2754784" cy="4114800"/>
          </a:xfrm>
          <a:prstGeom prst="rect">
            <a:avLst/>
          </a:prstGeom>
          <a:ln>
            <a:noFill/>
          </a:ln>
          <a:extLst>
            <a:ext uri="{53640926-AAD7-44d8-BBD7-CCE9431645EC}">
              <a14:shadowObscured xmlns="" xmlns:a14="http://schemas.microsoft.com/office/drawing/2010/main"/>
            </a:ext>
          </a:extLst>
        </p:spPr>
      </p:pic>
      <p:sp>
        <p:nvSpPr>
          <p:cNvPr id="7" name="TextBox 6"/>
          <p:cNvSpPr txBox="1"/>
          <p:nvPr/>
        </p:nvSpPr>
        <p:spPr>
          <a:xfrm>
            <a:off x="1714681" y="2165161"/>
            <a:ext cx="159985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err="1" smtClean="0">
                <a:latin typeface="Times New Roman" panose="02020603050405020304" pitchFamily="18" charset="0"/>
                <a:cs typeface="Times New Roman" panose="02020603050405020304" pitchFamily="18" charset="0"/>
              </a:rPr>
              <a:t>Δx</a:t>
            </a:r>
            <a:r>
              <a:rPr lang="en-US" sz="2000" dirty="0" smtClean="0">
                <a:latin typeface="Times New Roman" panose="02020603050405020304" pitchFamily="18" charset="0"/>
                <a:cs typeface="Times New Roman" panose="02020603050405020304" pitchFamily="18" charset="0"/>
              </a:rPr>
              <a:t> = 5.04cm</a:t>
            </a:r>
            <a:endParaRPr lang="en-US"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575076" y="2165161"/>
            <a:ext cx="159985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err="1" smtClean="0">
                <a:latin typeface="Times New Roman" panose="02020603050405020304" pitchFamily="18" charset="0"/>
                <a:cs typeface="Times New Roman" panose="02020603050405020304" pitchFamily="18" charset="0"/>
              </a:rPr>
              <a:t>Δx</a:t>
            </a:r>
            <a:r>
              <a:rPr lang="en-US" sz="2000" dirty="0" smtClean="0">
                <a:latin typeface="Times New Roman" panose="02020603050405020304" pitchFamily="18" charset="0"/>
                <a:cs typeface="Times New Roman" panose="02020603050405020304" pitchFamily="18" charset="0"/>
              </a:rPr>
              <a:t> = 4.44cm</a:t>
            </a:r>
            <a:endParaRPr lang="en-US" sz="2000" dirty="0">
              <a:latin typeface="Times New Roman" panose="02020603050405020304" pitchFamily="18" charset="0"/>
              <a:cs typeface="Times New Roman" panose="02020603050405020304" pitchFamily="18" charset="0"/>
            </a:endParaRPr>
          </a:p>
        </p:txBody>
      </p:sp>
      <p:graphicFrame>
        <p:nvGraphicFramePr>
          <p:cNvPr id="11" name="Table 10"/>
          <p:cNvGraphicFramePr>
            <a:graphicFrameLocks noGrp="1"/>
          </p:cNvGraphicFramePr>
          <p:nvPr>
            <p:extLst/>
          </p:nvPr>
        </p:nvGraphicFramePr>
        <p:xfrm>
          <a:off x="5685082" y="693005"/>
          <a:ext cx="3341687" cy="1371600"/>
        </p:xfrm>
        <a:graphic>
          <a:graphicData uri="http://schemas.openxmlformats.org/drawingml/2006/table">
            <a:tbl>
              <a:tblPr firstRow="1" firstCol="1" bandRow="1">
                <a:tableStyleId>{5940675A-B579-460E-94D1-54222C63F5DA}</a:tableStyleId>
              </a:tblPr>
              <a:tblGrid>
                <a:gridCol w="1893887">
                  <a:extLst>
                    <a:ext uri="{9D8B030D-6E8A-4147-A177-3AD203B41FA5}">
                      <a16:colId xmlns="" xmlns:a16="http://schemas.microsoft.com/office/drawing/2014/main" val="20000"/>
                    </a:ext>
                  </a:extLst>
                </a:gridCol>
                <a:gridCol w="1447800">
                  <a:extLst>
                    <a:ext uri="{9D8B030D-6E8A-4147-A177-3AD203B41FA5}">
                      <a16:colId xmlns="" xmlns:a16="http://schemas.microsoft.com/office/drawing/2014/main" val="20001"/>
                    </a:ext>
                  </a:extLst>
                </a:gridCol>
              </a:tblGrid>
              <a:tr h="262663">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Particle Diameter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300 µm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262663">
                <a:tc>
                  <a:txBody>
                    <a:bodyPr/>
                    <a:lstStyle/>
                    <a:p>
                      <a:pPr marL="0" marR="0" indent="0" algn="just">
                        <a:spcBef>
                          <a:spcPts val="0"/>
                        </a:spcBef>
                        <a:spcAft>
                          <a:spcPts val="0"/>
                        </a:spcAft>
                      </a:pPr>
                      <a:r>
                        <a:rPr lang="en-US" sz="1800" i="1" dirty="0" smtClean="0">
                          <a:effectLst/>
                          <a:latin typeface="Times New Roman" panose="02020603050405020304" pitchFamily="18" charset="0"/>
                          <a:cs typeface="Times New Roman" panose="02020603050405020304" pitchFamily="18" charset="0"/>
                        </a:rPr>
                        <a:t>e (rest. </a:t>
                      </a:r>
                      <a:r>
                        <a:rPr lang="en-US" sz="1800" i="1" dirty="0" err="1" smtClean="0">
                          <a:effectLst/>
                          <a:latin typeface="Times New Roman" panose="02020603050405020304" pitchFamily="18" charset="0"/>
                          <a:cs typeface="Times New Roman" panose="02020603050405020304" pitchFamily="18" charset="0"/>
                        </a:rPr>
                        <a:t>coeff</a:t>
                      </a:r>
                      <a:r>
                        <a:rPr lang="en-US" sz="1800" i="1" dirty="0" smtClean="0">
                          <a:effectLst/>
                          <a:latin typeface="Times New Roman" panose="02020603050405020304" pitchFamily="18" charset="0"/>
                          <a:cs typeface="Times New Roman" panose="02020603050405020304" pitchFamily="18" charset="0"/>
                        </a:rPr>
                        <a:t>)</a:t>
                      </a:r>
                      <a:endParaRPr lang="en-US"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0.9</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262663">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Solids Mass Flux</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258.2 kg/m</a:t>
                      </a:r>
                      <a:r>
                        <a:rPr lang="en-US" sz="1800" baseline="30000" dirty="0">
                          <a:effectLst/>
                          <a:latin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cs typeface="Times New Roman" panose="02020603050405020304" pitchFamily="18" charset="0"/>
                        </a:rPr>
                        <a: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262663">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Inlet Temperature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tc>
                  <a:txBody>
                    <a:bodyPr/>
                    <a:lstStyle/>
                    <a:p>
                      <a:pPr marL="0" marR="0" indent="0" algn="just">
                        <a:spcBef>
                          <a:spcPts val="0"/>
                        </a:spcBef>
                        <a:spcAft>
                          <a:spcPts val="0"/>
                        </a:spcAft>
                      </a:pPr>
                      <a:r>
                        <a:rPr lang="en-US" sz="1800">
                          <a:effectLst/>
                          <a:latin typeface="Times New Roman" panose="02020603050405020304" pitchFamily="18" charset="0"/>
                          <a:cs typeface="Times New Roman" panose="02020603050405020304" pitchFamily="18" charset="0"/>
                        </a:rPr>
                        <a:t>300 K</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262663">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Wall Temperature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tc>
                  <a:txBody>
                    <a:bodyPr/>
                    <a:lstStyle/>
                    <a:p>
                      <a:pPr marL="0" marR="0" indent="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600 K</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0308366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 Simulations of hexagonal tube array</a:t>
            </a:r>
          </a:p>
        </p:txBody>
      </p:sp>
      <p:sp>
        <p:nvSpPr>
          <p:cNvPr id="3" name="Content Placeholder 2"/>
          <p:cNvSpPr>
            <a:spLocks noGrp="1"/>
          </p:cNvSpPr>
          <p:nvPr>
            <p:ph idx="1"/>
          </p:nvPr>
        </p:nvSpPr>
        <p:spPr/>
        <p:txBody>
          <a:bodyPr/>
          <a:lstStyle/>
          <a:p>
            <a:pPr marL="0" indent="0">
              <a:buNone/>
            </a:pPr>
            <a:r>
              <a:rPr lang="en-US" b="1" dirty="0"/>
              <a:t>Role of Horizontal Gap </a:t>
            </a:r>
            <a:r>
              <a:rPr lang="en-US" b="1" dirty="0" smtClean="0"/>
              <a:t>Spacing</a:t>
            </a:r>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r>
              <a:rPr lang="en-US" dirty="0" smtClean="0"/>
              <a:t>Heat transfer increases ~20% for</a:t>
            </a:r>
            <a:br>
              <a:rPr lang="en-US" dirty="0" smtClean="0"/>
            </a:br>
            <a:r>
              <a:rPr lang="en-US" dirty="0" smtClean="0"/>
              <a:t>narrowest gap</a:t>
            </a:r>
          </a:p>
          <a:p>
            <a:pPr lvl="1"/>
            <a:r>
              <a:rPr lang="en-US" dirty="0" smtClean="0"/>
              <a:t>Flow chokes and improved side</a:t>
            </a:r>
            <a:br>
              <a:rPr lang="en-US" dirty="0" smtClean="0"/>
            </a:br>
            <a:r>
              <a:rPr lang="en-US" dirty="0" smtClean="0"/>
              <a:t>wall contact</a:t>
            </a:r>
          </a:p>
          <a:p>
            <a:pPr lvl="1"/>
            <a:r>
              <a:rPr lang="en-US" dirty="0" smtClean="0"/>
              <a:t>Higher surface conc. in top row</a:t>
            </a:r>
          </a:p>
          <a:p>
            <a:pPr lvl="1"/>
            <a:endParaRPr lang="en-US" dirty="0" smtClean="0"/>
          </a:p>
          <a:p>
            <a:pPr lvl="1"/>
            <a:endParaRPr lang="en-US" dirty="0" smtClean="0"/>
          </a:p>
          <a:p>
            <a:pPr marL="0" indent="0">
              <a:buNone/>
            </a:pP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0438" y="2302510"/>
            <a:ext cx="4693562" cy="4173268"/>
          </a:xfrm>
          <a:prstGeom prst="rect">
            <a:avLst/>
          </a:prstGeom>
        </p:spPr>
      </p:pic>
      <p:graphicFrame>
        <p:nvGraphicFramePr>
          <p:cNvPr id="7" name="Table 6"/>
          <p:cNvGraphicFramePr>
            <a:graphicFrameLocks noGrp="1"/>
          </p:cNvGraphicFramePr>
          <p:nvPr>
            <p:extLst/>
          </p:nvPr>
        </p:nvGraphicFramePr>
        <p:xfrm>
          <a:off x="628103" y="1343539"/>
          <a:ext cx="3681656" cy="1097280"/>
        </p:xfrm>
        <a:graphic>
          <a:graphicData uri="http://schemas.openxmlformats.org/drawingml/2006/table">
            <a:tbl>
              <a:tblPr firstRow="1" firstCol="1" bandRow="1">
                <a:tableStyleId>{5940675A-B579-460E-94D1-54222C63F5DA}</a:tableStyleId>
              </a:tblPr>
              <a:tblGrid>
                <a:gridCol w="1285229">
                  <a:extLst>
                    <a:ext uri="{9D8B030D-6E8A-4147-A177-3AD203B41FA5}">
                      <a16:colId xmlns="" xmlns:a16="http://schemas.microsoft.com/office/drawing/2014/main" val="20000"/>
                    </a:ext>
                  </a:extLst>
                </a:gridCol>
                <a:gridCol w="2396427">
                  <a:extLst>
                    <a:ext uri="{9D8B030D-6E8A-4147-A177-3AD203B41FA5}">
                      <a16:colId xmlns="" xmlns:a16="http://schemas.microsoft.com/office/drawing/2014/main" val="20001"/>
                    </a:ext>
                  </a:extLst>
                </a:gridCol>
              </a:tblGrid>
              <a:tr h="137160">
                <a:tc>
                  <a:txBody>
                    <a:bodyPr/>
                    <a:lstStyle/>
                    <a:p>
                      <a:pPr marL="0" marR="0" indent="0" algn="just">
                        <a:spcBef>
                          <a:spcPts val="0"/>
                        </a:spcBef>
                        <a:spcAft>
                          <a:spcPts val="0"/>
                        </a:spcAft>
                      </a:pPr>
                      <a:r>
                        <a:rPr lang="en-US" sz="1800" dirty="0" smtClean="0">
                          <a:effectLst/>
                          <a:latin typeface="Times New Roman" panose="02020603050405020304" pitchFamily="18" charset="0"/>
                          <a:cs typeface="Times New Roman" panose="02020603050405020304" pitchFamily="18" charset="0"/>
                        </a:rPr>
                        <a:t>x-spacing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spcBef>
                          <a:spcPts val="0"/>
                        </a:spcBef>
                        <a:spcAft>
                          <a:spcPts val="0"/>
                        </a:spcAft>
                      </a:pPr>
                      <a:r>
                        <a:rPr lang="en-US" sz="1800" dirty="0" smtClean="0">
                          <a:effectLst/>
                          <a:latin typeface="Times New Roman" panose="02020603050405020304" pitchFamily="18" charset="0"/>
                          <a:ea typeface="+mn-ea"/>
                          <a:cs typeface="Times New Roman" panose="02020603050405020304" pitchFamily="18" charset="0"/>
                        </a:rPr>
                        <a:t>Average</a:t>
                      </a:r>
                      <a:r>
                        <a:rPr lang="en-US" sz="1800" baseline="0" dirty="0" smtClean="0">
                          <a:effectLst/>
                          <a:latin typeface="Times New Roman" panose="02020603050405020304" pitchFamily="18" charset="0"/>
                          <a:ea typeface="+mn-ea"/>
                          <a:cs typeface="Times New Roman" panose="02020603050405020304" pitchFamily="18" charset="0"/>
                        </a:rPr>
                        <a:t> </a:t>
                      </a:r>
                      <a:r>
                        <a:rPr lang="en-US" sz="1800" i="1" baseline="0" dirty="0" smtClean="0">
                          <a:effectLst/>
                          <a:latin typeface="Times New Roman" panose="02020603050405020304" pitchFamily="18" charset="0"/>
                          <a:ea typeface="+mn-ea"/>
                          <a:cs typeface="Times New Roman" panose="02020603050405020304" pitchFamily="18" charset="0"/>
                        </a:rPr>
                        <a:t>h </a:t>
                      </a:r>
                      <a:r>
                        <a:rPr lang="en-US" sz="1800" i="0" baseline="0" dirty="0" smtClean="0">
                          <a:effectLst/>
                          <a:latin typeface="Times New Roman" panose="02020603050405020304" pitchFamily="18" charset="0"/>
                          <a:ea typeface="+mn-ea"/>
                          <a:cs typeface="Times New Roman" panose="02020603050405020304" pitchFamily="18" charset="0"/>
                        </a:rPr>
                        <a:t>[W/m</a:t>
                      </a:r>
                      <a:r>
                        <a:rPr lang="en-US" sz="1800" i="0" baseline="30000" dirty="0" smtClean="0">
                          <a:effectLst/>
                          <a:latin typeface="Times New Roman" panose="02020603050405020304" pitchFamily="18" charset="0"/>
                          <a:ea typeface="+mn-ea"/>
                          <a:cs typeface="Times New Roman" panose="02020603050405020304" pitchFamily="18" charset="0"/>
                        </a:rPr>
                        <a:t>2</a:t>
                      </a:r>
                      <a:r>
                        <a:rPr lang="en-US" sz="1800" i="0" baseline="0" dirty="0" smtClean="0">
                          <a:effectLst/>
                          <a:latin typeface="Times New Roman" panose="02020603050405020304" pitchFamily="18" charset="0"/>
                          <a:ea typeface="+mn-ea"/>
                          <a:cs typeface="Times New Roman" panose="02020603050405020304" pitchFamily="18" charset="0"/>
                        </a:rPr>
                        <a:t>-K]</a:t>
                      </a:r>
                      <a:endParaRPr lang="en-US"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37160">
                <a:tc>
                  <a:txBody>
                    <a:bodyPr/>
                    <a:lstStyle/>
                    <a:p>
                      <a:pPr marL="0" marR="0" indent="0" algn="just">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5.04 cm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487.41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62663">
                <a:tc>
                  <a:txBody>
                    <a:bodyPr/>
                    <a:lstStyle/>
                    <a:p>
                      <a:pPr marL="0" marR="0" indent="0" algn="just">
                        <a:spcBef>
                          <a:spcPts val="0"/>
                        </a:spcBef>
                        <a:spcAft>
                          <a:spcPts val="0"/>
                        </a:spcAft>
                      </a:pPr>
                      <a:r>
                        <a:rPr lang="en-US" sz="1800" i="0" dirty="0" smtClean="0">
                          <a:effectLst/>
                          <a:latin typeface="Times New Roman" panose="02020603050405020304" pitchFamily="18" charset="0"/>
                          <a:cs typeface="Times New Roman" panose="02020603050405020304" pitchFamily="18" charset="0"/>
                        </a:rPr>
                        <a:t>4.80</a:t>
                      </a:r>
                      <a:r>
                        <a:rPr lang="en-US" sz="1800" i="0" baseline="0" dirty="0" smtClean="0">
                          <a:effectLst/>
                          <a:latin typeface="Times New Roman" panose="02020603050405020304" pitchFamily="18" charset="0"/>
                          <a:cs typeface="Times New Roman" panose="02020603050405020304" pitchFamily="18" charset="0"/>
                        </a:rPr>
                        <a:t> cm</a:t>
                      </a:r>
                      <a:endParaRPr lang="en-US" sz="18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a:spcBef>
                          <a:spcPts val="0"/>
                        </a:spcBef>
                        <a:spcAft>
                          <a:spcPts val="0"/>
                        </a:spcAft>
                      </a:pPr>
                      <a:r>
                        <a:rPr lang="en-US" sz="1800" i="0" dirty="0" smtClean="0">
                          <a:effectLst/>
                          <a:latin typeface="Times New Roman" panose="02020603050405020304" pitchFamily="18" charset="0"/>
                          <a:ea typeface="+mn-ea"/>
                          <a:cs typeface="Times New Roman" panose="02020603050405020304" pitchFamily="18" charset="0"/>
                        </a:rPr>
                        <a:t>484.90</a:t>
                      </a:r>
                      <a:endParaRPr lang="en-US" sz="18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54963">
                <a:tc>
                  <a:txBody>
                    <a:bodyPr/>
                    <a:lstStyle/>
                    <a:p>
                      <a:pPr marL="0" marR="0" indent="0" algn="just">
                        <a:spcBef>
                          <a:spcPts val="0"/>
                        </a:spcBef>
                        <a:spcAft>
                          <a:spcPts val="0"/>
                        </a:spcAft>
                      </a:pPr>
                      <a:r>
                        <a:rPr lang="en-US" sz="1800" i="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4.44 cm</a:t>
                      </a:r>
                      <a:endParaRPr lang="en-US" sz="1800" i="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a:spcBef>
                          <a:spcPts val="0"/>
                        </a:spcBef>
                        <a:spcAft>
                          <a:spcPts val="0"/>
                        </a:spcAft>
                      </a:pPr>
                      <a:r>
                        <a:rPr lang="en-US" sz="1800" i="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584.16</a:t>
                      </a:r>
                      <a:endParaRPr lang="en-US" sz="1800" i="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8" name="Rectangle 2"/>
          <p:cNvSpPr>
            <a:spLocks noChangeArrowheads="1"/>
          </p:cNvSpPr>
          <p:nvPr/>
        </p:nvSpPr>
        <p:spPr bwMode="auto">
          <a:xfrm>
            <a:off x="5207000" y="1624526"/>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nvPr>
        </p:nvGraphicFramePr>
        <p:xfrm>
          <a:off x="5207000" y="1512888"/>
          <a:ext cx="2457450" cy="766762"/>
        </p:xfrm>
        <a:graphic>
          <a:graphicData uri="http://schemas.openxmlformats.org/presentationml/2006/ole">
            <mc:AlternateContent xmlns:mc="http://schemas.openxmlformats.org/markup-compatibility/2006">
              <mc:Choice xmlns:v="urn:schemas-microsoft-com:vml" Requires="v">
                <p:oleObj spid="_x0000_s31799" name="Equation" r:id="rId4" imgW="2463480" imgH="761760" progId="Equation.DSMT4">
                  <p:embed/>
                </p:oleObj>
              </mc:Choice>
              <mc:Fallback>
                <p:oleObj name="Equation" r:id="rId4" imgW="2463480" imgH="761760" progId="Equation.DSMT4">
                  <p:embed/>
                  <p:pic>
                    <p:nvPicPr>
                      <p:cNvPr id="0" name=""/>
                      <p:cNvPicPr>
                        <a:picLocks noChangeAspect="1" noChangeArrowheads="1"/>
                      </p:cNvPicPr>
                      <p:nvPr/>
                    </p:nvPicPr>
                    <p:blipFill>
                      <a:blip r:embed="rId5"/>
                      <a:srcRect/>
                      <a:stretch>
                        <a:fillRect/>
                      </a:stretch>
                    </p:blipFill>
                    <p:spPr bwMode="auto">
                      <a:xfrm>
                        <a:off x="5207000" y="1512888"/>
                        <a:ext cx="2457450" cy="76676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4119" t="29017" r="61630" b="51510"/>
          <a:stretch/>
        </p:blipFill>
        <p:spPr bwMode="auto">
          <a:xfrm>
            <a:off x="1892300" y="4581696"/>
            <a:ext cx="1549400" cy="1882604"/>
          </a:xfrm>
          <a:prstGeom prst="rect">
            <a:avLst/>
          </a:prstGeom>
          <a:ln>
            <a:noFill/>
          </a:ln>
          <a:extLst>
            <a:ext uri="{53640926-AAD7-44d8-BBD7-CCE9431645EC}">
              <a14:shadowObscured xmlns="" xmlns:a14="http://schemas.microsoft.com/office/drawing/2010/main"/>
            </a:ext>
          </a:extLst>
        </p:spPr>
      </p:pic>
      <p:cxnSp>
        <p:nvCxnSpPr>
          <p:cNvPr id="12" name="Straight Arrow Connector 11"/>
          <p:cNvCxnSpPr/>
          <p:nvPr/>
        </p:nvCxnSpPr>
        <p:spPr>
          <a:xfrm flipV="1">
            <a:off x="2895600" y="3833813"/>
            <a:ext cx="3429000" cy="12827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895600" y="5794497"/>
            <a:ext cx="2692400" cy="2724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2949170" y="4275108"/>
            <a:ext cx="3388719" cy="40011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Local heat transfer coefficient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58380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Challenges for CSP technology</a:t>
            </a: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FF0000"/>
                </a:solidFill>
              </a:rPr>
              <a:t>How different heat transfer fluids impact design</a:t>
            </a:r>
          </a:p>
          <a:p>
            <a:r>
              <a:rPr lang="en-US" dirty="0" smtClean="0"/>
              <a:t>Operate at high temperatures;      </a:t>
            </a:r>
            <a:r>
              <a:rPr lang="en-US" i="1" dirty="0" smtClean="0"/>
              <a:t>T</a:t>
            </a:r>
            <a:r>
              <a:rPr lang="en-US" dirty="0" smtClean="0"/>
              <a:t>        </a:t>
            </a:r>
            <a:r>
              <a:rPr lang="en-US" i="1" dirty="0" smtClean="0"/>
              <a:t>Efficiency</a:t>
            </a:r>
            <a:endParaRPr lang="en-US" dirty="0" smtClean="0"/>
          </a:p>
          <a:p>
            <a:endParaRPr lang="en-US" dirty="0" smtClean="0"/>
          </a:p>
          <a:p>
            <a:r>
              <a:rPr lang="en-US" dirty="0" smtClean="0"/>
              <a:t>Limit on/off cycling; Day/night and cloud cover</a:t>
            </a:r>
          </a:p>
          <a:p>
            <a:pPr lvl="1"/>
            <a:r>
              <a:rPr lang="en-US" dirty="0" smtClean="0"/>
              <a:t>Thermal storage (Run 24hr/day)</a:t>
            </a:r>
          </a:p>
          <a:p>
            <a:pPr marL="0" indent="0">
              <a:buNone/>
            </a:pPr>
            <a:endParaRPr lang="en-US" dirty="0" smtClean="0"/>
          </a:p>
          <a:p>
            <a:pPr marL="0" indent="0">
              <a:buNone/>
            </a:pPr>
            <a:endParaRPr lang="en-US" b="1" dirty="0" smtClean="0">
              <a:solidFill>
                <a:srgbClr val="FF0000"/>
              </a:solidFill>
            </a:endParaRPr>
          </a:p>
          <a:p>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endParaRPr lang="en-US" dirty="0" smtClean="0"/>
          </a:p>
          <a:p>
            <a:pPr lvl="1"/>
            <a:endParaRPr lang="en-US" dirty="0"/>
          </a:p>
        </p:txBody>
      </p:sp>
      <p:cxnSp>
        <p:nvCxnSpPr>
          <p:cNvPr id="7" name="Straight Arrow Connector 6"/>
          <p:cNvCxnSpPr/>
          <p:nvPr/>
        </p:nvCxnSpPr>
        <p:spPr>
          <a:xfrm flipV="1">
            <a:off x="5622521" y="1161570"/>
            <a:ext cx="0" cy="45352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4101896" y="1161570"/>
            <a:ext cx="0" cy="45352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439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Challenges for CSP technology</a:t>
            </a:r>
          </a:p>
        </p:txBody>
      </p:sp>
      <p:sp>
        <p:nvSpPr>
          <p:cNvPr id="3" name="Content Placeholder 2"/>
          <p:cNvSpPr>
            <a:spLocks noGrp="1"/>
          </p:cNvSpPr>
          <p:nvPr>
            <p:ph idx="1"/>
          </p:nvPr>
        </p:nvSpPr>
        <p:spPr/>
        <p:txBody>
          <a:bodyPr/>
          <a:lstStyle/>
          <a:p>
            <a:pPr marL="0" indent="0">
              <a:buNone/>
            </a:pPr>
            <a:r>
              <a:rPr lang="en-US" b="1" dirty="0">
                <a:solidFill>
                  <a:srgbClr val="FF0000"/>
                </a:solidFill>
              </a:rPr>
              <a:t>How different heat transfer fluids </a:t>
            </a:r>
            <a:r>
              <a:rPr lang="en-US" b="1" dirty="0" smtClean="0">
                <a:solidFill>
                  <a:srgbClr val="FF0000"/>
                </a:solidFill>
              </a:rPr>
              <a:t>impact </a:t>
            </a:r>
            <a:r>
              <a:rPr lang="en-US" b="1" dirty="0">
                <a:solidFill>
                  <a:srgbClr val="FF0000"/>
                </a:solidFill>
              </a:rPr>
              <a:t>design</a:t>
            </a:r>
          </a:p>
          <a:p>
            <a:r>
              <a:rPr lang="en-US" dirty="0" smtClean="0"/>
              <a:t>Operate at high temperatures;      </a:t>
            </a:r>
            <a:r>
              <a:rPr lang="en-US" i="1" dirty="0" smtClean="0"/>
              <a:t>T</a:t>
            </a:r>
            <a:r>
              <a:rPr lang="en-US" dirty="0" smtClean="0"/>
              <a:t>        </a:t>
            </a:r>
            <a:r>
              <a:rPr lang="en-US" i="1" dirty="0" smtClean="0"/>
              <a:t>Efficiency</a:t>
            </a:r>
            <a:endParaRPr lang="en-US" dirty="0" smtClean="0"/>
          </a:p>
          <a:p>
            <a:endParaRPr lang="en-US" dirty="0" smtClean="0"/>
          </a:p>
          <a:p>
            <a:r>
              <a:rPr lang="en-US" dirty="0" smtClean="0"/>
              <a:t>Limit on/off cycling; Day/night and cloud cover</a:t>
            </a:r>
          </a:p>
          <a:p>
            <a:pPr lvl="1"/>
            <a:r>
              <a:rPr lang="en-US" dirty="0" smtClean="0"/>
              <a:t>Thermal storage (Run 24hr/day)</a:t>
            </a:r>
          </a:p>
          <a:p>
            <a:pPr marL="0" indent="0">
              <a:buNone/>
            </a:pPr>
            <a:endParaRPr lang="en-US" dirty="0" smtClean="0"/>
          </a:p>
          <a:p>
            <a:pPr marL="0" indent="0">
              <a:buNone/>
            </a:pPr>
            <a:endParaRPr lang="en-US" b="1" dirty="0" smtClean="0">
              <a:solidFill>
                <a:srgbClr val="FF0000"/>
              </a:solidFill>
            </a:endParaRPr>
          </a:p>
          <a:p>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endParaRPr lang="en-US" dirty="0" smtClean="0"/>
          </a:p>
          <a:p>
            <a:pPr lvl="1"/>
            <a:endParaRPr lang="en-US" dirty="0"/>
          </a:p>
        </p:txBody>
      </p:sp>
      <p:graphicFrame>
        <p:nvGraphicFramePr>
          <p:cNvPr id="4" name="Table 3"/>
          <p:cNvGraphicFramePr>
            <a:graphicFrameLocks noGrp="1"/>
          </p:cNvGraphicFramePr>
          <p:nvPr>
            <p:extLst/>
          </p:nvPr>
        </p:nvGraphicFramePr>
        <p:xfrm>
          <a:off x="331795" y="3486921"/>
          <a:ext cx="8182086" cy="1980258"/>
        </p:xfrm>
        <a:graphic>
          <a:graphicData uri="http://schemas.openxmlformats.org/drawingml/2006/table">
            <a:tbl>
              <a:tblPr firstRow="1" bandRow="1">
                <a:tableStyleId>{5C22544A-7EE6-4342-B048-85BDC9FD1C3A}</a:tableStyleId>
              </a:tblPr>
              <a:tblGrid>
                <a:gridCol w="2727362"/>
                <a:gridCol w="2727362"/>
                <a:gridCol w="2727362"/>
              </a:tblGrid>
              <a:tr h="639609">
                <a:tc>
                  <a:txBody>
                    <a:bodyPr/>
                    <a:lstStyle/>
                    <a:p>
                      <a:pPr algn="l"/>
                      <a:r>
                        <a:rPr lang="en-US" sz="2000" dirty="0" smtClean="0">
                          <a:solidFill>
                            <a:schemeClr val="tx1"/>
                          </a:solidFill>
                          <a:latin typeface="Times"/>
                          <a:cs typeface="Times"/>
                        </a:rPr>
                        <a:t>Candidate Fluids</a:t>
                      </a:r>
                      <a:endParaRPr lang="en-US" sz="2000" dirty="0">
                        <a:solidFill>
                          <a:schemeClr val="tx1"/>
                        </a:solidFill>
                        <a:latin typeface="Times"/>
                        <a:cs typeface="Times"/>
                      </a:endParaRPr>
                    </a:p>
                  </a:txBody>
                  <a:tcPr/>
                </a:tc>
                <a:tc>
                  <a:txBody>
                    <a:bodyPr/>
                    <a:lstStyle/>
                    <a:p>
                      <a:pPr algn="ctr"/>
                      <a:r>
                        <a:rPr lang="en-US" sz="2000" dirty="0" smtClean="0">
                          <a:solidFill>
                            <a:schemeClr val="tx1"/>
                          </a:solidFill>
                          <a:latin typeface="Times"/>
                          <a:cs typeface="Times"/>
                        </a:rPr>
                        <a:t>High Temp?</a:t>
                      </a:r>
                      <a:endParaRPr lang="en-US" sz="2000" dirty="0">
                        <a:solidFill>
                          <a:schemeClr val="tx1"/>
                        </a:solidFill>
                        <a:latin typeface="Times"/>
                        <a:cs typeface="Times"/>
                      </a:endParaRPr>
                    </a:p>
                  </a:txBody>
                  <a:tcPr/>
                </a:tc>
                <a:tc>
                  <a:txBody>
                    <a:bodyPr/>
                    <a:lstStyle/>
                    <a:p>
                      <a:pPr algn="ctr"/>
                      <a:r>
                        <a:rPr lang="en-US" sz="2000" dirty="0" smtClean="0">
                          <a:solidFill>
                            <a:schemeClr val="tx1"/>
                          </a:solidFill>
                          <a:latin typeface="Times"/>
                          <a:cs typeface="Times"/>
                        </a:rPr>
                        <a:t>Thermal</a:t>
                      </a:r>
                      <a:r>
                        <a:rPr lang="en-US" sz="2000" baseline="0" dirty="0" smtClean="0">
                          <a:solidFill>
                            <a:schemeClr val="tx1"/>
                          </a:solidFill>
                          <a:latin typeface="Times"/>
                          <a:cs typeface="Times"/>
                        </a:rPr>
                        <a:t> Storage?</a:t>
                      </a:r>
                      <a:endParaRPr lang="en-US" sz="2000" dirty="0">
                        <a:solidFill>
                          <a:schemeClr val="tx1"/>
                        </a:solidFill>
                        <a:latin typeface="Times"/>
                        <a:cs typeface="Times"/>
                      </a:endParaRPr>
                    </a:p>
                  </a:txBody>
                  <a:tcPr/>
                </a:tc>
              </a:tr>
              <a:tr h="639609">
                <a:tc>
                  <a:txBody>
                    <a:bodyPr/>
                    <a:lstStyle/>
                    <a:p>
                      <a:r>
                        <a:rPr lang="en-US" sz="2000" dirty="0" smtClean="0">
                          <a:solidFill>
                            <a:schemeClr val="tx1"/>
                          </a:solidFill>
                          <a:latin typeface="Times"/>
                          <a:cs typeface="Times"/>
                        </a:rPr>
                        <a:t>Steam</a:t>
                      </a:r>
                      <a:endParaRPr lang="en-US" sz="2000" dirty="0">
                        <a:solidFill>
                          <a:schemeClr val="tx1"/>
                        </a:solidFill>
                        <a:latin typeface="Times"/>
                        <a:cs typeface="Times"/>
                      </a:endParaRPr>
                    </a:p>
                  </a:txBody>
                  <a:tcPr/>
                </a:tc>
                <a:tc>
                  <a:txBody>
                    <a:bodyPr/>
                    <a:lstStyle/>
                    <a:p>
                      <a:pPr algn="ctr"/>
                      <a:r>
                        <a:rPr lang="en-US" sz="2000" b="1" dirty="0" smtClean="0">
                          <a:solidFill>
                            <a:srgbClr val="00BC00"/>
                          </a:solidFill>
                          <a:latin typeface="Times"/>
                          <a:cs typeface="Times"/>
                        </a:rPr>
                        <a:t>Yes</a:t>
                      </a:r>
                      <a:endParaRPr lang="en-US" sz="2000" b="1" dirty="0">
                        <a:solidFill>
                          <a:srgbClr val="00BC00"/>
                        </a:solidFill>
                        <a:latin typeface="Times"/>
                        <a:cs typeface="Times"/>
                      </a:endParaRPr>
                    </a:p>
                  </a:txBody>
                  <a:tcPr/>
                </a:tc>
                <a:tc>
                  <a:txBody>
                    <a:bodyPr/>
                    <a:lstStyle/>
                    <a:p>
                      <a:pPr algn="ctr"/>
                      <a:r>
                        <a:rPr lang="en-US" sz="2000" dirty="0" smtClean="0">
                          <a:solidFill>
                            <a:srgbClr val="FF0000"/>
                          </a:solidFill>
                          <a:latin typeface="Times"/>
                          <a:cs typeface="Times"/>
                        </a:rPr>
                        <a:t>No</a:t>
                      </a:r>
                      <a:r>
                        <a:rPr lang="en-US" sz="2000" baseline="0" dirty="0" smtClean="0">
                          <a:solidFill>
                            <a:schemeClr val="tx1"/>
                          </a:solidFill>
                          <a:latin typeface="Times"/>
                          <a:cs typeface="Times"/>
                        </a:rPr>
                        <a:t/>
                      </a:r>
                      <a:br>
                        <a:rPr lang="en-US" sz="2000" baseline="0" dirty="0" smtClean="0">
                          <a:solidFill>
                            <a:schemeClr val="tx1"/>
                          </a:solidFill>
                          <a:latin typeface="Times"/>
                          <a:cs typeface="Times"/>
                        </a:rPr>
                      </a:br>
                      <a:r>
                        <a:rPr lang="en-US" sz="2000" i="1" baseline="0" dirty="0" smtClean="0">
                          <a:solidFill>
                            <a:schemeClr val="tx1"/>
                          </a:solidFill>
                          <a:latin typeface="Times"/>
                          <a:cs typeface="Times"/>
                        </a:rPr>
                        <a:t>High pressure overhead</a:t>
                      </a:r>
                      <a:endParaRPr lang="en-US" sz="2000" i="1" dirty="0">
                        <a:solidFill>
                          <a:schemeClr val="tx1"/>
                        </a:solidFill>
                        <a:latin typeface="Times"/>
                        <a:cs typeface="Times"/>
                      </a:endParaRPr>
                    </a:p>
                  </a:txBody>
                  <a:tcPr/>
                </a:tc>
              </a:tr>
              <a:tr h="639609">
                <a:tc>
                  <a:txBody>
                    <a:bodyPr/>
                    <a:lstStyle/>
                    <a:p>
                      <a:endParaRPr lang="en-US" sz="2000" dirty="0">
                        <a:solidFill>
                          <a:schemeClr val="tx1"/>
                        </a:solidFill>
                        <a:latin typeface="Times"/>
                        <a:cs typeface="Times"/>
                      </a:endParaRPr>
                    </a:p>
                  </a:txBody>
                  <a:tcPr/>
                </a:tc>
                <a:tc>
                  <a:txBody>
                    <a:bodyPr/>
                    <a:lstStyle/>
                    <a:p>
                      <a:endParaRPr lang="en-US" dirty="0"/>
                    </a:p>
                  </a:txBody>
                  <a:tcPr/>
                </a:tc>
                <a:tc>
                  <a:txBody>
                    <a:bodyPr/>
                    <a:lstStyle/>
                    <a:p>
                      <a:endParaRPr lang="en-US" dirty="0"/>
                    </a:p>
                  </a:txBody>
                  <a:tcPr/>
                </a:tc>
              </a:tr>
            </a:tbl>
          </a:graphicData>
        </a:graphic>
      </p:graphicFrame>
      <p:graphicFrame>
        <p:nvGraphicFramePr>
          <p:cNvPr id="10" name="Table 9"/>
          <p:cNvGraphicFramePr>
            <a:graphicFrameLocks noGrp="1"/>
          </p:cNvGraphicFramePr>
          <p:nvPr>
            <p:extLst/>
          </p:nvPr>
        </p:nvGraphicFramePr>
        <p:xfrm>
          <a:off x="331795" y="4844463"/>
          <a:ext cx="8182086" cy="701040"/>
        </p:xfrm>
        <a:graphic>
          <a:graphicData uri="http://schemas.openxmlformats.org/drawingml/2006/table">
            <a:tbl>
              <a:tblPr firstRow="1" bandRow="1">
                <a:tableStyleId>{5C22544A-7EE6-4342-B048-85BDC9FD1C3A}</a:tableStyleId>
              </a:tblPr>
              <a:tblGrid>
                <a:gridCol w="2727362"/>
                <a:gridCol w="2727362"/>
                <a:gridCol w="2727362"/>
              </a:tblGrid>
              <a:tr h="639609">
                <a:tc>
                  <a:txBody>
                    <a:bodyPr/>
                    <a:lstStyle/>
                    <a:p>
                      <a:r>
                        <a:rPr lang="en-US" sz="2000" b="0" dirty="0" smtClean="0">
                          <a:solidFill>
                            <a:schemeClr val="tx1"/>
                          </a:solidFill>
                          <a:latin typeface="Times"/>
                          <a:cs typeface="Times"/>
                        </a:rPr>
                        <a:t>Molten Salts</a:t>
                      </a:r>
                      <a:endParaRPr lang="en-US" sz="2000" b="0" dirty="0">
                        <a:solidFill>
                          <a:schemeClr val="tx1"/>
                        </a:solidFill>
                        <a:latin typeface="Times"/>
                        <a:cs typeface="Times"/>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smtClean="0">
                          <a:solidFill>
                            <a:srgbClr val="FF0000"/>
                          </a:solidFill>
                          <a:latin typeface="Times"/>
                          <a:cs typeface="Times"/>
                        </a:rPr>
                        <a:t>No</a:t>
                      </a:r>
                      <a:r>
                        <a:rPr lang="en-US" sz="2000" b="0" dirty="0" smtClean="0">
                          <a:solidFill>
                            <a:srgbClr val="00BC00"/>
                          </a:solidFill>
                          <a:latin typeface="Times"/>
                          <a:cs typeface="Times"/>
                        </a:rPr>
                        <a:t/>
                      </a:r>
                      <a:br>
                        <a:rPr lang="en-US" sz="2000" b="0" dirty="0" smtClean="0">
                          <a:solidFill>
                            <a:srgbClr val="00BC00"/>
                          </a:solidFill>
                          <a:latin typeface="Times"/>
                          <a:cs typeface="Times"/>
                        </a:rPr>
                      </a:br>
                      <a:r>
                        <a:rPr lang="en-US" sz="2000" b="0" i="1" dirty="0" smtClean="0">
                          <a:solidFill>
                            <a:schemeClr val="tx1"/>
                          </a:solidFill>
                          <a:latin typeface="Times"/>
                          <a:cs typeface="Times"/>
                        </a:rPr>
                        <a:t>they</a:t>
                      </a:r>
                      <a:r>
                        <a:rPr lang="en-US" sz="2000" b="0" i="1" baseline="0" dirty="0" smtClean="0">
                          <a:solidFill>
                            <a:schemeClr val="tx1"/>
                          </a:solidFill>
                          <a:latin typeface="Times"/>
                          <a:cs typeface="Times"/>
                        </a:rPr>
                        <a:t> explode</a:t>
                      </a:r>
                      <a:endParaRPr lang="en-US" sz="2000" b="0" i="1" dirty="0">
                        <a:solidFill>
                          <a:schemeClr val="tx1"/>
                        </a:solidFill>
                        <a:latin typeface="Times"/>
                        <a:cs typeface="Times"/>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smtClean="0">
                          <a:solidFill>
                            <a:srgbClr val="00BC00"/>
                          </a:solidFill>
                          <a:latin typeface="Times"/>
                          <a:cs typeface="Times"/>
                        </a:rPr>
                        <a:t>Yes</a:t>
                      </a:r>
                    </a:p>
                    <a:p>
                      <a:pPr algn="ctr"/>
                      <a:r>
                        <a:rPr lang="en-US" sz="2000" b="0" baseline="0" dirty="0" smtClean="0">
                          <a:solidFill>
                            <a:schemeClr val="tx1"/>
                          </a:solidFill>
                          <a:latin typeface="Times"/>
                          <a:cs typeface="Times"/>
                        </a:rPr>
                        <a:t> </a:t>
                      </a:r>
                      <a:r>
                        <a:rPr lang="en-US" sz="2000" b="0" i="1" baseline="0" dirty="0" smtClean="0">
                          <a:solidFill>
                            <a:schemeClr val="tx1"/>
                          </a:solidFill>
                          <a:latin typeface="Times"/>
                          <a:cs typeface="Times"/>
                        </a:rPr>
                        <a:t>chemical storage</a:t>
                      </a:r>
                      <a:endParaRPr lang="en-US" sz="2000" b="0" i="1" dirty="0">
                        <a:solidFill>
                          <a:schemeClr val="tx1"/>
                        </a:solidFill>
                        <a:latin typeface="Times"/>
                        <a:cs typeface="Times"/>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cxnSp>
        <p:nvCxnSpPr>
          <p:cNvPr id="9" name="Straight Arrow Connector 8"/>
          <p:cNvCxnSpPr/>
          <p:nvPr/>
        </p:nvCxnSpPr>
        <p:spPr>
          <a:xfrm flipV="1">
            <a:off x="5622521" y="1161570"/>
            <a:ext cx="0" cy="45352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101896" y="1161570"/>
            <a:ext cx="0" cy="45352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1767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Challenges for CSP technology</a:t>
            </a:r>
          </a:p>
        </p:txBody>
      </p:sp>
      <p:sp>
        <p:nvSpPr>
          <p:cNvPr id="3" name="Content Placeholder 2"/>
          <p:cNvSpPr>
            <a:spLocks noGrp="1"/>
          </p:cNvSpPr>
          <p:nvPr>
            <p:ph idx="1"/>
          </p:nvPr>
        </p:nvSpPr>
        <p:spPr/>
        <p:txBody>
          <a:bodyPr/>
          <a:lstStyle/>
          <a:p>
            <a:pPr marL="0" indent="0">
              <a:buNone/>
            </a:pPr>
            <a:r>
              <a:rPr lang="en-US" b="1" dirty="0">
                <a:solidFill>
                  <a:srgbClr val="FF0000"/>
                </a:solidFill>
              </a:rPr>
              <a:t>How different heat transfer fluids </a:t>
            </a:r>
            <a:r>
              <a:rPr lang="en-US" b="1" dirty="0" smtClean="0">
                <a:solidFill>
                  <a:srgbClr val="FF0000"/>
                </a:solidFill>
              </a:rPr>
              <a:t>impact </a:t>
            </a:r>
            <a:r>
              <a:rPr lang="en-US" b="1" dirty="0">
                <a:solidFill>
                  <a:srgbClr val="FF0000"/>
                </a:solidFill>
              </a:rPr>
              <a:t>design</a:t>
            </a:r>
          </a:p>
          <a:p>
            <a:r>
              <a:rPr lang="en-US" dirty="0" smtClean="0"/>
              <a:t>Operate at high temperatures;      </a:t>
            </a:r>
            <a:r>
              <a:rPr lang="en-US" i="1" dirty="0" smtClean="0"/>
              <a:t>T</a:t>
            </a:r>
            <a:r>
              <a:rPr lang="en-US" dirty="0" smtClean="0"/>
              <a:t>        </a:t>
            </a:r>
            <a:r>
              <a:rPr lang="en-US" i="1" dirty="0" smtClean="0"/>
              <a:t>Efficiency</a:t>
            </a:r>
            <a:endParaRPr lang="en-US" dirty="0" smtClean="0"/>
          </a:p>
          <a:p>
            <a:endParaRPr lang="en-US" dirty="0" smtClean="0"/>
          </a:p>
          <a:p>
            <a:r>
              <a:rPr lang="en-US" dirty="0" smtClean="0"/>
              <a:t>Limit on/off cycling; Day/night and cloud cover</a:t>
            </a:r>
          </a:p>
          <a:p>
            <a:pPr lvl="1"/>
            <a:r>
              <a:rPr lang="en-US" dirty="0" smtClean="0"/>
              <a:t>Thermal storage (Run 24hr/day)</a:t>
            </a:r>
          </a:p>
          <a:p>
            <a:pPr marL="0" indent="0">
              <a:buNone/>
            </a:pPr>
            <a:endParaRPr lang="en-US" dirty="0" smtClean="0"/>
          </a:p>
          <a:p>
            <a:pPr marL="0" indent="0">
              <a:buNone/>
            </a:pPr>
            <a:endParaRPr lang="en-US" b="1" dirty="0" smtClean="0">
              <a:solidFill>
                <a:srgbClr val="FF0000"/>
              </a:solidFill>
            </a:endParaRPr>
          </a:p>
          <a:p>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endParaRPr lang="en-US" dirty="0" smtClean="0"/>
          </a:p>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54727631"/>
              </p:ext>
            </p:extLst>
          </p:nvPr>
        </p:nvGraphicFramePr>
        <p:xfrm>
          <a:off x="331795" y="3486921"/>
          <a:ext cx="8182086" cy="1980258"/>
        </p:xfrm>
        <a:graphic>
          <a:graphicData uri="http://schemas.openxmlformats.org/drawingml/2006/table">
            <a:tbl>
              <a:tblPr firstRow="1" bandRow="1">
                <a:tableStyleId>{5C22544A-7EE6-4342-B048-85BDC9FD1C3A}</a:tableStyleId>
              </a:tblPr>
              <a:tblGrid>
                <a:gridCol w="2727362"/>
                <a:gridCol w="2727362"/>
                <a:gridCol w="2727362"/>
              </a:tblGrid>
              <a:tr h="639609">
                <a:tc>
                  <a:txBody>
                    <a:bodyPr/>
                    <a:lstStyle/>
                    <a:p>
                      <a:pPr algn="l"/>
                      <a:r>
                        <a:rPr lang="en-US" sz="2000" dirty="0" smtClean="0">
                          <a:solidFill>
                            <a:schemeClr val="tx1"/>
                          </a:solidFill>
                          <a:latin typeface="Times"/>
                          <a:cs typeface="Times"/>
                        </a:rPr>
                        <a:t>Candidate Fluids</a:t>
                      </a:r>
                      <a:endParaRPr lang="en-US" sz="2000" dirty="0">
                        <a:solidFill>
                          <a:schemeClr val="tx1"/>
                        </a:solidFill>
                        <a:latin typeface="Times"/>
                        <a:cs typeface="Times"/>
                      </a:endParaRPr>
                    </a:p>
                  </a:txBody>
                  <a:tcPr/>
                </a:tc>
                <a:tc>
                  <a:txBody>
                    <a:bodyPr/>
                    <a:lstStyle/>
                    <a:p>
                      <a:pPr algn="ctr"/>
                      <a:r>
                        <a:rPr lang="en-US" sz="2000" dirty="0" smtClean="0">
                          <a:solidFill>
                            <a:schemeClr val="tx1"/>
                          </a:solidFill>
                          <a:latin typeface="Times"/>
                          <a:cs typeface="Times"/>
                        </a:rPr>
                        <a:t>High </a:t>
                      </a:r>
                      <a:r>
                        <a:rPr lang="en-US" sz="2000" i="1" dirty="0" smtClean="0">
                          <a:solidFill>
                            <a:schemeClr val="tx1"/>
                          </a:solidFill>
                          <a:latin typeface="Times"/>
                          <a:cs typeface="Times"/>
                        </a:rPr>
                        <a:t>T</a:t>
                      </a:r>
                      <a:r>
                        <a:rPr lang="en-US" sz="2000" i="0" dirty="0" smtClean="0">
                          <a:solidFill>
                            <a:schemeClr val="tx1"/>
                          </a:solidFill>
                          <a:latin typeface="Times"/>
                          <a:cs typeface="Times"/>
                        </a:rPr>
                        <a:t>?</a:t>
                      </a:r>
                      <a:endParaRPr lang="en-US" sz="2000" i="0" dirty="0">
                        <a:solidFill>
                          <a:schemeClr val="tx1"/>
                        </a:solidFill>
                        <a:latin typeface="Times"/>
                        <a:cs typeface="Times"/>
                      </a:endParaRPr>
                    </a:p>
                  </a:txBody>
                  <a:tcPr/>
                </a:tc>
                <a:tc>
                  <a:txBody>
                    <a:bodyPr/>
                    <a:lstStyle/>
                    <a:p>
                      <a:pPr algn="ctr"/>
                      <a:r>
                        <a:rPr lang="en-US" sz="2000" dirty="0" smtClean="0">
                          <a:solidFill>
                            <a:schemeClr val="tx1"/>
                          </a:solidFill>
                          <a:latin typeface="Times"/>
                          <a:cs typeface="Times"/>
                        </a:rPr>
                        <a:t>Thermal</a:t>
                      </a:r>
                      <a:r>
                        <a:rPr lang="en-US" sz="2000" baseline="0" dirty="0" smtClean="0">
                          <a:solidFill>
                            <a:schemeClr val="tx1"/>
                          </a:solidFill>
                          <a:latin typeface="Times"/>
                          <a:cs typeface="Times"/>
                        </a:rPr>
                        <a:t> Storage?</a:t>
                      </a:r>
                      <a:endParaRPr lang="en-US" sz="2000" dirty="0">
                        <a:solidFill>
                          <a:schemeClr val="tx1"/>
                        </a:solidFill>
                        <a:latin typeface="Times"/>
                        <a:cs typeface="Times"/>
                      </a:endParaRPr>
                    </a:p>
                  </a:txBody>
                  <a:tcPr/>
                </a:tc>
              </a:tr>
              <a:tr h="639609">
                <a:tc>
                  <a:txBody>
                    <a:bodyPr/>
                    <a:lstStyle/>
                    <a:p>
                      <a:r>
                        <a:rPr lang="en-US" sz="2000" dirty="0" smtClean="0">
                          <a:solidFill>
                            <a:schemeClr val="tx1"/>
                          </a:solidFill>
                          <a:latin typeface="Times"/>
                          <a:cs typeface="Times"/>
                        </a:rPr>
                        <a:t>Steam</a:t>
                      </a:r>
                      <a:endParaRPr lang="en-US" sz="2000" dirty="0">
                        <a:solidFill>
                          <a:schemeClr val="tx1"/>
                        </a:solidFill>
                        <a:latin typeface="Times"/>
                        <a:cs typeface="Times"/>
                      </a:endParaRPr>
                    </a:p>
                  </a:txBody>
                  <a:tcPr/>
                </a:tc>
                <a:tc>
                  <a:txBody>
                    <a:bodyPr/>
                    <a:lstStyle/>
                    <a:p>
                      <a:pPr algn="ctr"/>
                      <a:r>
                        <a:rPr lang="en-US" sz="2000" b="1" dirty="0" smtClean="0">
                          <a:solidFill>
                            <a:srgbClr val="00BC00"/>
                          </a:solidFill>
                          <a:latin typeface="Times"/>
                          <a:cs typeface="Times"/>
                        </a:rPr>
                        <a:t>Yes</a:t>
                      </a:r>
                      <a:endParaRPr lang="en-US" sz="2000" b="1" dirty="0">
                        <a:solidFill>
                          <a:srgbClr val="00BC00"/>
                        </a:solidFill>
                        <a:latin typeface="Times"/>
                        <a:cs typeface="Times"/>
                      </a:endParaRPr>
                    </a:p>
                  </a:txBody>
                  <a:tcPr/>
                </a:tc>
                <a:tc>
                  <a:txBody>
                    <a:bodyPr/>
                    <a:lstStyle/>
                    <a:p>
                      <a:pPr algn="ctr"/>
                      <a:r>
                        <a:rPr lang="en-US" sz="2000" dirty="0" smtClean="0">
                          <a:solidFill>
                            <a:srgbClr val="FF0000"/>
                          </a:solidFill>
                          <a:latin typeface="Times"/>
                          <a:cs typeface="Times"/>
                        </a:rPr>
                        <a:t>No</a:t>
                      </a:r>
                      <a:r>
                        <a:rPr lang="en-US" sz="2000" baseline="0" dirty="0" smtClean="0">
                          <a:solidFill>
                            <a:schemeClr val="tx1"/>
                          </a:solidFill>
                          <a:latin typeface="Times"/>
                          <a:cs typeface="Times"/>
                        </a:rPr>
                        <a:t/>
                      </a:r>
                      <a:br>
                        <a:rPr lang="en-US" sz="2000" baseline="0" dirty="0" smtClean="0">
                          <a:solidFill>
                            <a:schemeClr val="tx1"/>
                          </a:solidFill>
                          <a:latin typeface="Times"/>
                          <a:cs typeface="Times"/>
                        </a:rPr>
                      </a:br>
                      <a:r>
                        <a:rPr lang="en-US" sz="2000" i="1" baseline="0" dirty="0" smtClean="0">
                          <a:solidFill>
                            <a:schemeClr val="tx1"/>
                          </a:solidFill>
                          <a:latin typeface="Times"/>
                          <a:cs typeface="Times"/>
                        </a:rPr>
                        <a:t>High storage costs</a:t>
                      </a:r>
                      <a:endParaRPr lang="en-US" sz="2000" i="1" dirty="0">
                        <a:solidFill>
                          <a:schemeClr val="tx1"/>
                        </a:solidFill>
                        <a:latin typeface="Times"/>
                        <a:cs typeface="Times"/>
                      </a:endParaRPr>
                    </a:p>
                  </a:txBody>
                  <a:tcPr/>
                </a:tc>
              </a:tr>
              <a:tr h="639609">
                <a:tc>
                  <a:txBody>
                    <a:bodyPr/>
                    <a:lstStyle/>
                    <a:p>
                      <a:endParaRPr lang="en-US" sz="2000" dirty="0">
                        <a:solidFill>
                          <a:schemeClr val="tx1"/>
                        </a:solidFill>
                        <a:latin typeface="Times"/>
                        <a:cs typeface="Times"/>
                      </a:endParaRPr>
                    </a:p>
                  </a:txBody>
                  <a:tcPr/>
                </a:tc>
                <a:tc>
                  <a:txBody>
                    <a:bodyPr/>
                    <a:lstStyle/>
                    <a:p>
                      <a:endParaRPr lang="en-US" dirty="0"/>
                    </a:p>
                  </a:txBody>
                  <a:tcPr/>
                </a:tc>
                <a:tc>
                  <a:txBody>
                    <a:bodyPr/>
                    <a:lstStyle/>
                    <a:p>
                      <a:endParaRPr lang="en-US" dirty="0"/>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780637573"/>
              </p:ext>
            </p:extLst>
          </p:nvPr>
        </p:nvGraphicFramePr>
        <p:xfrm>
          <a:off x="331795" y="4844463"/>
          <a:ext cx="8182086" cy="701040"/>
        </p:xfrm>
        <a:graphic>
          <a:graphicData uri="http://schemas.openxmlformats.org/drawingml/2006/table">
            <a:tbl>
              <a:tblPr firstRow="1" bandRow="1">
                <a:tableStyleId>{5C22544A-7EE6-4342-B048-85BDC9FD1C3A}</a:tableStyleId>
              </a:tblPr>
              <a:tblGrid>
                <a:gridCol w="2727362"/>
                <a:gridCol w="2727362"/>
                <a:gridCol w="2727362"/>
              </a:tblGrid>
              <a:tr h="639609">
                <a:tc>
                  <a:txBody>
                    <a:bodyPr/>
                    <a:lstStyle/>
                    <a:p>
                      <a:r>
                        <a:rPr lang="en-US" sz="2000" b="0" dirty="0" smtClean="0">
                          <a:solidFill>
                            <a:schemeClr val="tx1"/>
                          </a:solidFill>
                          <a:latin typeface="Times"/>
                          <a:cs typeface="Times"/>
                        </a:rPr>
                        <a:t>Molten Salts</a:t>
                      </a:r>
                      <a:endParaRPr lang="en-US" sz="2000" b="0" dirty="0">
                        <a:solidFill>
                          <a:schemeClr val="tx1"/>
                        </a:solidFill>
                        <a:latin typeface="Times"/>
                        <a:cs typeface="Times"/>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smtClean="0">
                          <a:solidFill>
                            <a:srgbClr val="FF0000"/>
                          </a:solidFill>
                          <a:latin typeface="Times"/>
                          <a:cs typeface="Times"/>
                        </a:rPr>
                        <a:t>No</a:t>
                      </a:r>
                      <a:r>
                        <a:rPr lang="en-US" sz="2000" b="0" dirty="0" smtClean="0">
                          <a:solidFill>
                            <a:srgbClr val="00BC00"/>
                          </a:solidFill>
                          <a:latin typeface="Times"/>
                          <a:cs typeface="Times"/>
                        </a:rPr>
                        <a:t/>
                      </a:r>
                      <a:br>
                        <a:rPr lang="en-US" sz="2000" b="0" dirty="0" smtClean="0">
                          <a:solidFill>
                            <a:srgbClr val="00BC00"/>
                          </a:solidFill>
                          <a:latin typeface="Times"/>
                          <a:cs typeface="Times"/>
                        </a:rPr>
                      </a:br>
                      <a:r>
                        <a:rPr lang="en-US" sz="2000" b="0" i="1" dirty="0" smtClean="0">
                          <a:solidFill>
                            <a:schemeClr val="tx1"/>
                          </a:solidFill>
                          <a:latin typeface="Times"/>
                          <a:cs typeface="Times"/>
                        </a:rPr>
                        <a:t>chemically unstable</a:t>
                      </a:r>
                      <a:endParaRPr lang="en-US" sz="2000" b="0" i="1" dirty="0">
                        <a:solidFill>
                          <a:schemeClr val="tx1"/>
                        </a:solidFill>
                        <a:latin typeface="Times"/>
                        <a:cs typeface="Times"/>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smtClean="0">
                          <a:solidFill>
                            <a:srgbClr val="00BC00"/>
                          </a:solidFill>
                          <a:latin typeface="Times"/>
                          <a:cs typeface="Times"/>
                        </a:rPr>
                        <a:t>Yes</a:t>
                      </a:r>
                    </a:p>
                    <a:p>
                      <a:pPr algn="ctr"/>
                      <a:r>
                        <a:rPr lang="en-US" sz="2000" b="0" baseline="0" dirty="0" smtClean="0">
                          <a:solidFill>
                            <a:schemeClr val="tx1"/>
                          </a:solidFill>
                          <a:latin typeface="Times"/>
                          <a:cs typeface="Times"/>
                        </a:rPr>
                        <a:t> </a:t>
                      </a:r>
                      <a:endParaRPr lang="en-US" sz="2000" b="0" i="1" dirty="0">
                        <a:solidFill>
                          <a:schemeClr val="tx1"/>
                        </a:solidFill>
                        <a:latin typeface="Times"/>
                        <a:cs typeface="Times"/>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11" name="Table 10"/>
          <p:cNvGraphicFramePr>
            <a:graphicFrameLocks noGrp="1"/>
          </p:cNvGraphicFramePr>
          <p:nvPr>
            <p:extLst/>
          </p:nvPr>
        </p:nvGraphicFramePr>
        <p:xfrm>
          <a:off x="331795" y="5584377"/>
          <a:ext cx="8182086" cy="639609"/>
        </p:xfrm>
        <a:graphic>
          <a:graphicData uri="http://schemas.openxmlformats.org/drawingml/2006/table">
            <a:tbl>
              <a:tblPr firstRow="1" bandRow="1">
                <a:tableStyleId>{5C22544A-7EE6-4342-B048-85BDC9FD1C3A}</a:tableStyleId>
              </a:tblPr>
              <a:tblGrid>
                <a:gridCol w="2727362"/>
                <a:gridCol w="2727362"/>
                <a:gridCol w="2727362"/>
              </a:tblGrid>
              <a:tr h="639609">
                <a:tc>
                  <a:txBody>
                    <a:bodyPr/>
                    <a:lstStyle/>
                    <a:p>
                      <a:r>
                        <a:rPr lang="en-US" sz="2000" b="0" dirty="0" smtClean="0">
                          <a:solidFill>
                            <a:schemeClr val="tx1"/>
                          </a:solidFill>
                          <a:latin typeface="Times"/>
                          <a:cs typeface="Times"/>
                        </a:rPr>
                        <a:t>Sand</a:t>
                      </a:r>
                      <a:endParaRPr lang="en-US" sz="2000" b="0" dirty="0">
                        <a:solidFill>
                          <a:schemeClr val="tx1"/>
                        </a:solidFill>
                        <a:latin typeface="Times"/>
                        <a:cs typeface="Times"/>
                      </a:endParaRPr>
                    </a:p>
                  </a:txBody>
                  <a:tcPr>
                    <a:solidFill>
                      <a:schemeClr val="tx2">
                        <a:lumMod val="20000"/>
                        <a:lumOff val="80000"/>
                      </a:schemeClr>
                    </a:solidFill>
                  </a:tcPr>
                </a:tc>
                <a:tc>
                  <a:txBody>
                    <a:bodyPr/>
                    <a:lstStyle/>
                    <a:p>
                      <a:pPr algn="ctr"/>
                      <a:r>
                        <a:rPr lang="en-US" sz="2000" b="1" dirty="0" smtClean="0">
                          <a:solidFill>
                            <a:srgbClr val="00BC00"/>
                          </a:solidFill>
                          <a:latin typeface="Times"/>
                          <a:cs typeface="Times"/>
                        </a:rPr>
                        <a:t>Yes</a:t>
                      </a:r>
                      <a:endParaRPr lang="en-US" sz="2000" b="1" dirty="0">
                        <a:solidFill>
                          <a:srgbClr val="00BC00"/>
                        </a:solidFill>
                        <a:latin typeface="Times"/>
                        <a:cs typeface="Times"/>
                      </a:endParaRPr>
                    </a:p>
                  </a:txBody>
                  <a:tcPr>
                    <a:solidFill>
                      <a:schemeClr val="tx2">
                        <a:lumMod val="20000"/>
                        <a:lumOff val="80000"/>
                      </a:schemeClr>
                    </a:solidFill>
                  </a:tcPr>
                </a:tc>
                <a:tc>
                  <a:txBody>
                    <a:bodyPr/>
                    <a:lstStyle/>
                    <a:p>
                      <a:pPr algn="ctr"/>
                      <a:r>
                        <a:rPr lang="en-US" sz="2000" b="1" dirty="0" smtClean="0">
                          <a:solidFill>
                            <a:srgbClr val="00BC00"/>
                          </a:solidFill>
                          <a:latin typeface="Times"/>
                          <a:cs typeface="Times"/>
                        </a:rPr>
                        <a:t>Yes</a:t>
                      </a:r>
                      <a:endParaRPr lang="en-US" sz="2000" b="1" dirty="0">
                        <a:solidFill>
                          <a:srgbClr val="00BC00"/>
                        </a:solidFill>
                        <a:latin typeface="Times"/>
                        <a:cs typeface="Times"/>
                      </a:endParaRPr>
                    </a:p>
                  </a:txBody>
                  <a:tcPr>
                    <a:solidFill>
                      <a:schemeClr val="tx2">
                        <a:lumMod val="20000"/>
                        <a:lumOff val="80000"/>
                      </a:schemeClr>
                    </a:solidFill>
                  </a:tcPr>
                </a:tc>
              </a:tr>
            </a:tbl>
          </a:graphicData>
        </a:graphic>
      </p:graphicFrame>
      <p:cxnSp>
        <p:nvCxnSpPr>
          <p:cNvPr id="9" name="Straight Arrow Connector 8"/>
          <p:cNvCxnSpPr/>
          <p:nvPr/>
        </p:nvCxnSpPr>
        <p:spPr>
          <a:xfrm flipV="1">
            <a:off x="5622521" y="1161570"/>
            <a:ext cx="0" cy="45352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101896" y="1161570"/>
            <a:ext cx="0" cy="45352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0240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507469" y="4137989"/>
            <a:ext cx="184666" cy="369332"/>
          </a:xfrm>
          <a:prstGeom prst="rect">
            <a:avLst/>
          </a:prstGeom>
          <a:noFill/>
        </p:spPr>
        <p:txBody>
          <a:bodyPr wrap="none" rtlCol="0">
            <a:spAutoFit/>
          </a:bodyPr>
          <a:lstStyle/>
          <a:p>
            <a:endParaRPr lang="en-US" dirty="0"/>
          </a:p>
        </p:txBody>
      </p:sp>
      <p:sp>
        <p:nvSpPr>
          <p:cNvPr id="17" name="Title 1"/>
          <p:cNvSpPr>
            <a:spLocks noGrp="1"/>
          </p:cNvSpPr>
          <p:nvPr>
            <p:ph type="title"/>
          </p:nvPr>
        </p:nvSpPr>
        <p:spPr/>
        <p:txBody>
          <a:bodyPr/>
          <a:lstStyle/>
          <a:p>
            <a:r>
              <a:rPr lang="en-US" dirty="0" smtClean="0"/>
              <a:t>NREL </a:t>
            </a:r>
            <a:r>
              <a:rPr lang="en-US" dirty="0" err="1" smtClean="0"/>
              <a:t>SunShot</a:t>
            </a:r>
            <a:r>
              <a:rPr lang="en-US" dirty="0" smtClean="0"/>
              <a:t> CSP Award (PI:  </a:t>
            </a:r>
            <a:r>
              <a:rPr lang="en-US" dirty="0" err="1" smtClean="0"/>
              <a:t>Zhiwen</a:t>
            </a:r>
            <a:r>
              <a:rPr lang="en-US" dirty="0" smtClean="0"/>
              <a:t> Ma)</a:t>
            </a:r>
            <a:endParaRPr lang="en-US" dirty="0"/>
          </a:p>
        </p:txBody>
      </p:sp>
      <p:pic>
        <p:nvPicPr>
          <p:cNvPr id="14" name="Picture 13"/>
          <p:cNvPicPr>
            <a:picLocks noChangeAspect="1"/>
          </p:cNvPicPr>
          <p:nvPr/>
        </p:nvPicPr>
        <p:blipFill>
          <a:blip r:embed="rId2"/>
          <a:stretch>
            <a:fillRect/>
          </a:stretch>
        </p:blipFill>
        <p:spPr>
          <a:xfrm>
            <a:off x="354414" y="1009494"/>
            <a:ext cx="5064251" cy="3538619"/>
          </a:xfrm>
          <a:prstGeom prst="rect">
            <a:avLst/>
          </a:prstGeom>
        </p:spPr>
      </p:pic>
      <p:sp>
        <p:nvSpPr>
          <p:cNvPr id="15" name="Oval 14"/>
          <p:cNvSpPr/>
          <p:nvPr/>
        </p:nvSpPr>
        <p:spPr>
          <a:xfrm>
            <a:off x="2953310" y="970244"/>
            <a:ext cx="1261210" cy="835978"/>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4205111" y="1524000"/>
            <a:ext cx="614024" cy="21418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9135" y="990452"/>
            <a:ext cx="4193161" cy="3006639"/>
          </a:xfrm>
          <a:prstGeom prst="rect">
            <a:avLst/>
          </a:prstGeom>
          <a:ln w="50800">
            <a:solidFill>
              <a:srgbClr val="FF0000">
                <a:alpha val="96000"/>
              </a:srgbClr>
            </a:solidFill>
          </a:ln>
        </p:spPr>
      </p:pic>
      <p:sp>
        <p:nvSpPr>
          <p:cNvPr id="29" name="Rectangle 28"/>
          <p:cNvSpPr/>
          <p:nvPr/>
        </p:nvSpPr>
        <p:spPr>
          <a:xfrm>
            <a:off x="103481" y="4562011"/>
            <a:ext cx="9040519" cy="1975926"/>
          </a:xfrm>
          <a:prstGeom prst="rect">
            <a:avLst/>
          </a:prstGeom>
        </p:spPr>
        <p:txBody>
          <a:bodyPr wrap="square">
            <a:spAutoFit/>
          </a:bodyPr>
          <a:lstStyle/>
          <a:p>
            <a:pPr marL="0" lvl="1" indent="-285750">
              <a:spcBef>
                <a:spcPct val="20000"/>
              </a:spcBef>
              <a:defRPr/>
            </a:pPr>
            <a:r>
              <a:rPr lang="en-US" b="1" dirty="0">
                <a:solidFill>
                  <a:srgbClr val="FF0000"/>
                </a:solidFill>
              </a:rPr>
              <a:t>Overall </a:t>
            </a:r>
            <a:r>
              <a:rPr lang="en-US" b="1" dirty="0" smtClean="0">
                <a:solidFill>
                  <a:srgbClr val="FF0000"/>
                </a:solidFill>
              </a:rPr>
              <a:t>Goal:  </a:t>
            </a:r>
            <a:r>
              <a:rPr lang="en-US" sz="1600" i="1" u="sng" kern="0" dirty="0" smtClean="0"/>
              <a:t>Fundamental, continuum</a:t>
            </a:r>
            <a:r>
              <a:rPr lang="en-US" sz="1600" i="1" kern="0" dirty="0" smtClean="0"/>
              <a:t> modeling </a:t>
            </a:r>
            <a:r>
              <a:rPr lang="en-US" sz="1600" i="1" kern="0" dirty="0"/>
              <a:t>tool </a:t>
            </a:r>
            <a:r>
              <a:rPr lang="en-US" sz="1600" i="1" kern="0" dirty="0" smtClean="0"/>
              <a:t>that </a:t>
            </a:r>
            <a:r>
              <a:rPr lang="en-US" sz="1600" i="1" kern="0" dirty="0"/>
              <a:t>can be used for design of particle receiver: understanding and prediction of</a:t>
            </a:r>
            <a:r>
              <a:rPr lang="en-US" sz="1600" i="1" u="sng" kern="0" dirty="0"/>
              <a:t> heat transfer in solids flows, including </a:t>
            </a:r>
            <a:r>
              <a:rPr lang="en-US" sz="1600" i="1" u="sng" kern="0" dirty="0" smtClean="0"/>
              <a:t>radiation</a:t>
            </a:r>
          </a:p>
          <a:p>
            <a:pPr marL="0" lvl="1" indent="-285750">
              <a:spcBef>
                <a:spcPct val="20000"/>
              </a:spcBef>
              <a:defRPr/>
            </a:pPr>
            <a:endParaRPr lang="en-US" i="1" kern="0" dirty="0">
              <a:solidFill>
                <a:srgbClr val="FF0000"/>
              </a:solidFill>
            </a:endParaRPr>
          </a:p>
          <a:p>
            <a:pPr marL="0" lvl="1" indent="-285750">
              <a:spcBef>
                <a:spcPct val="20000"/>
              </a:spcBef>
              <a:defRPr/>
            </a:pPr>
            <a:r>
              <a:rPr lang="en-US" sz="1800" b="1" kern="0" dirty="0" smtClean="0">
                <a:solidFill>
                  <a:srgbClr val="FF0000"/>
                </a:solidFill>
              </a:rPr>
              <a:t>Why fundamenta</a:t>
            </a:r>
            <a:r>
              <a:rPr lang="en-US" b="1" kern="0" dirty="0" smtClean="0">
                <a:solidFill>
                  <a:srgbClr val="FF0000"/>
                </a:solidFill>
              </a:rPr>
              <a:t>l?  </a:t>
            </a:r>
            <a:r>
              <a:rPr lang="en-US" sz="1600" i="1" kern="0" dirty="0" smtClean="0">
                <a:solidFill>
                  <a:srgbClr val="000000"/>
                </a:solidFill>
              </a:rPr>
              <a:t>Counterintuitive/non-monotonic trends, correlations unreliable for extrapolation</a:t>
            </a:r>
            <a:endParaRPr lang="en-US" sz="1600" b="1" kern="0" dirty="0" smtClean="0">
              <a:solidFill>
                <a:srgbClr val="FF0000"/>
              </a:solidFill>
            </a:endParaRPr>
          </a:p>
          <a:p>
            <a:pPr marL="0" lvl="1" indent="-285750">
              <a:spcBef>
                <a:spcPct val="20000"/>
              </a:spcBef>
              <a:defRPr/>
            </a:pPr>
            <a:endParaRPr lang="en-US" sz="1800" i="1" kern="0" dirty="0">
              <a:solidFill>
                <a:srgbClr val="FF0000"/>
              </a:solidFill>
            </a:endParaRPr>
          </a:p>
          <a:p>
            <a:pPr marL="0" lvl="1" indent="-285750">
              <a:spcBef>
                <a:spcPct val="20000"/>
              </a:spcBef>
              <a:defRPr/>
            </a:pPr>
            <a:r>
              <a:rPr lang="en-US" b="1" kern="0" dirty="0" smtClean="0">
                <a:solidFill>
                  <a:srgbClr val="FF0000"/>
                </a:solidFill>
              </a:rPr>
              <a:t>Why continuum model?  </a:t>
            </a:r>
            <a:r>
              <a:rPr lang="en-US" sz="1600" i="1" kern="0" dirty="0" smtClean="0">
                <a:solidFill>
                  <a:srgbClr val="000000"/>
                </a:solidFill>
              </a:rPr>
              <a:t>Discrete-particle models computationally infeasible</a:t>
            </a:r>
            <a:endParaRPr lang="en-US" sz="1600" i="1" kern="0" dirty="0">
              <a:solidFill>
                <a:srgbClr val="000000"/>
              </a:solidFill>
            </a:endParaRPr>
          </a:p>
        </p:txBody>
      </p:sp>
    </p:spTree>
    <p:extLst>
      <p:ext uri="{BB962C8B-B14F-4D97-AF65-F5344CB8AC3E}">
        <p14:creationId xmlns:p14="http://schemas.microsoft.com/office/powerpoint/2010/main" val="113394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Model Development for Solar Collector</a:t>
            </a:r>
          </a:p>
        </p:txBody>
      </p:sp>
      <p:sp>
        <p:nvSpPr>
          <p:cNvPr id="6" name="Rectangle 7"/>
          <p:cNvSpPr>
            <a:spLocks noChangeArrowheads="1"/>
          </p:cNvSpPr>
          <p:nvPr/>
        </p:nvSpPr>
        <p:spPr bwMode="auto">
          <a:xfrm>
            <a:off x="248023" y="915894"/>
            <a:ext cx="8610600" cy="5516895"/>
          </a:xfrm>
          <a:prstGeom prst="rect">
            <a:avLst/>
          </a:prstGeom>
          <a:noFill/>
          <a:ln w="9525">
            <a:noFill/>
            <a:miter lim="800000"/>
            <a:headEnd/>
            <a:tailEnd/>
          </a:ln>
        </p:spPr>
        <p:txBody>
          <a:bodyPr wrap="square">
            <a:spAutoFit/>
          </a:bodyPr>
          <a:lstStyle/>
          <a:p>
            <a:pPr algn="l">
              <a:defRPr/>
            </a:pPr>
            <a:r>
              <a:rPr lang="en-US" sz="1800" b="1" dirty="0" smtClean="0">
                <a:solidFill>
                  <a:srgbClr val="FF0000"/>
                </a:solidFill>
                <a:latin typeface="Times New Roman"/>
                <a:cs typeface="Times New Roman"/>
              </a:rPr>
              <a:t>Overall Approach:  </a:t>
            </a:r>
            <a:r>
              <a:rPr lang="en-US" sz="1800" dirty="0" smtClean="0">
                <a:solidFill>
                  <a:srgbClr val="FF0000"/>
                </a:solidFill>
                <a:latin typeface="Times New Roman"/>
                <a:cs typeface="Times New Roman"/>
              </a:rPr>
              <a:t>Use </a:t>
            </a:r>
            <a:r>
              <a:rPr lang="en-US" sz="1800" dirty="0">
                <a:solidFill>
                  <a:srgbClr val="FF0000"/>
                </a:solidFill>
                <a:latin typeface="Times New Roman"/>
                <a:cs typeface="Times New Roman"/>
              </a:rPr>
              <a:t>DEM simulations </a:t>
            </a:r>
            <a:r>
              <a:rPr lang="en-US" sz="1800" dirty="0" smtClean="0">
                <a:solidFill>
                  <a:srgbClr val="FF0000"/>
                </a:solidFill>
                <a:latin typeface="Times New Roman"/>
                <a:cs typeface="Times New Roman"/>
              </a:rPr>
              <a:t>as “ideal experiment” to test </a:t>
            </a:r>
            <a:r>
              <a:rPr lang="en-US" sz="1800" dirty="0">
                <a:solidFill>
                  <a:srgbClr val="FF0000"/>
                </a:solidFill>
                <a:latin typeface="Times New Roman"/>
                <a:cs typeface="Times New Roman"/>
              </a:rPr>
              <a:t>continuum </a:t>
            </a:r>
            <a:r>
              <a:rPr lang="en-US" sz="1800" dirty="0" smtClean="0">
                <a:solidFill>
                  <a:srgbClr val="FF0000"/>
                </a:solidFill>
                <a:latin typeface="Times New Roman"/>
                <a:cs typeface="Times New Roman"/>
              </a:rPr>
              <a:t>theory</a:t>
            </a:r>
          </a:p>
          <a:p>
            <a:pPr lvl="1">
              <a:buFont typeface="Arial" charset="0"/>
              <a:buChar char="•"/>
              <a:defRPr/>
            </a:pPr>
            <a:r>
              <a:rPr lang="en-US" dirty="0" smtClean="0">
                <a:latin typeface="Times New Roman"/>
                <a:cs typeface="Times New Roman"/>
              </a:rPr>
              <a:t> DEM: instantaneous, local, non-intrusive measurements of </a:t>
            </a:r>
            <a:br>
              <a:rPr lang="en-US" dirty="0" smtClean="0">
                <a:latin typeface="Times New Roman"/>
                <a:cs typeface="Times New Roman"/>
              </a:rPr>
            </a:br>
            <a:r>
              <a:rPr lang="en-US" dirty="0" smtClean="0">
                <a:latin typeface="Times New Roman"/>
                <a:cs typeface="Times New Roman"/>
              </a:rPr>
              <a:t>              concentration, velocity, and</a:t>
            </a:r>
            <a:r>
              <a:rPr lang="en-US" dirty="0">
                <a:latin typeface="Times New Roman"/>
                <a:cs typeface="Times New Roman"/>
              </a:rPr>
              <a:t> </a:t>
            </a:r>
            <a:r>
              <a:rPr lang="en-US" dirty="0" smtClean="0">
                <a:latin typeface="Times New Roman"/>
                <a:cs typeface="Times New Roman"/>
              </a:rPr>
              <a:t>temperature</a:t>
            </a:r>
            <a:endParaRPr lang="en-US" dirty="0">
              <a:latin typeface="Times New Roman"/>
              <a:cs typeface="Times New Roman"/>
            </a:endParaRPr>
          </a:p>
          <a:p>
            <a:pPr lvl="1">
              <a:buFont typeface="Arial" charset="0"/>
              <a:buChar char="•"/>
              <a:defRPr/>
            </a:pPr>
            <a:r>
              <a:rPr lang="en-US" dirty="0" smtClean="0">
                <a:solidFill>
                  <a:schemeClr val="tx1"/>
                </a:solidFill>
                <a:latin typeface="Times New Roman"/>
                <a:cs typeface="Times New Roman"/>
              </a:rPr>
              <a:t> DEM: can turn various mechanisms on/off to assess relative contributions</a:t>
            </a:r>
          </a:p>
          <a:p>
            <a:pPr algn="l">
              <a:buFont typeface="Arial" charset="0"/>
              <a:buChar char="•"/>
              <a:defRPr/>
            </a:pPr>
            <a:endParaRPr lang="en-US" sz="1800" dirty="0" smtClean="0">
              <a:solidFill>
                <a:schemeClr val="tx1"/>
              </a:solidFill>
              <a:latin typeface="Times New Roman"/>
              <a:cs typeface="Times New Roman"/>
            </a:endParaRPr>
          </a:p>
          <a:p>
            <a:pPr algn="l">
              <a:defRPr/>
            </a:pPr>
            <a:endParaRPr lang="en-US" dirty="0" smtClean="0">
              <a:latin typeface="Times New Roman"/>
              <a:cs typeface="Times New Roman"/>
            </a:endParaRPr>
          </a:p>
          <a:p>
            <a:pPr algn="l">
              <a:defRPr/>
            </a:pPr>
            <a:endParaRPr lang="en-US" dirty="0">
              <a:latin typeface="Times New Roman"/>
              <a:cs typeface="Times New Roman"/>
            </a:endParaRPr>
          </a:p>
          <a:p>
            <a:pPr algn="l">
              <a:defRPr/>
            </a:pPr>
            <a:endParaRPr lang="en-US" dirty="0">
              <a:latin typeface="Times New Roman"/>
              <a:cs typeface="Times New Roman"/>
            </a:endParaRPr>
          </a:p>
          <a:p>
            <a:pPr algn="l">
              <a:defRPr/>
            </a:pPr>
            <a:endParaRPr lang="en-US" sz="1800" dirty="0">
              <a:solidFill>
                <a:schemeClr val="tx1"/>
              </a:solidFill>
              <a:latin typeface="Times New Roman"/>
              <a:cs typeface="Times New Roman"/>
            </a:endParaRPr>
          </a:p>
          <a:p>
            <a:pPr algn="l">
              <a:buFont typeface="Arial" charset="0"/>
              <a:buChar char="•"/>
              <a:defRPr/>
            </a:pPr>
            <a:endParaRPr lang="en-US" sz="1050" dirty="0">
              <a:solidFill>
                <a:schemeClr val="tx1"/>
              </a:solidFill>
              <a:latin typeface="Times New Roman"/>
              <a:cs typeface="Times New Roman"/>
            </a:endParaRPr>
          </a:p>
          <a:p>
            <a:pPr algn="l">
              <a:defRPr/>
            </a:pPr>
            <a:endParaRPr lang="en-US" sz="1800" b="1" dirty="0" smtClean="0">
              <a:solidFill>
                <a:srgbClr val="FF0000"/>
              </a:solidFill>
              <a:latin typeface="Times New Roman"/>
              <a:cs typeface="Times New Roman"/>
            </a:endParaRPr>
          </a:p>
          <a:p>
            <a:pPr algn="l">
              <a:defRPr/>
            </a:pPr>
            <a:endParaRPr lang="en-US" b="1" dirty="0" smtClean="0">
              <a:solidFill>
                <a:srgbClr val="FF0000"/>
              </a:solidFill>
              <a:latin typeface="Times New Roman"/>
              <a:cs typeface="Times New Roman"/>
            </a:endParaRPr>
          </a:p>
          <a:p>
            <a:pPr algn="l">
              <a:defRPr/>
            </a:pPr>
            <a:endParaRPr lang="en-US" b="1" dirty="0" smtClean="0">
              <a:solidFill>
                <a:srgbClr val="FF0000"/>
              </a:solidFill>
              <a:latin typeface="Times New Roman"/>
              <a:cs typeface="Times New Roman"/>
            </a:endParaRPr>
          </a:p>
          <a:p>
            <a:pPr algn="l">
              <a:defRPr/>
            </a:pPr>
            <a:endParaRPr lang="en-US" b="1" dirty="0">
              <a:solidFill>
                <a:srgbClr val="FF0000"/>
              </a:solidFill>
              <a:latin typeface="Times New Roman"/>
              <a:cs typeface="Times New Roman"/>
            </a:endParaRPr>
          </a:p>
          <a:p>
            <a:pPr algn="l">
              <a:defRPr/>
            </a:pPr>
            <a:endParaRPr lang="en-US" sz="1800" b="1" dirty="0" smtClean="0">
              <a:solidFill>
                <a:srgbClr val="FF0000"/>
              </a:solidFill>
              <a:latin typeface="Times New Roman"/>
              <a:cs typeface="Times New Roman"/>
            </a:endParaRPr>
          </a:p>
          <a:p>
            <a:pPr algn="l">
              <a:defRPr/>
            </a:pPr>
            <a:r>
              <a:rPr lang="en-US" sz="1800" b="1" dirty="0" smtClean="0">
                <a:solidFill>
                  <a:srgbClr val="FF0000"/>
                </a:solidFill>
                <a:latin typeface="Times New Roman"/>
                <a:cs typeface="Times New Roman"/>
              </a:rPr>
              <a:t>Computational </a:t>
            </a:r>
            <a:r>
              <a:rPr lang="en-US" sz="1800" b="1" dirty="0">
                <a:solidFill>
                  <a:srgbClr val="FF0000"/>
                </a:solidFill>
                <a:latin typeface="Times New Roman"/>
                <a:cs typeface="Times New Roman"/>
              </a:rPr>
              <a:t>Tool:  </a:t>
            </a:r>
            <a:r>
              <a:rPr lang="en-US" sz="1800" dirty="0">
                <a:solidFill>
                  <a:srgbClr val="FF0000"/>
                </a:solidFill>
                <a:latin typeface="Times New Roman"/>
                <a:cs typeface="Times New Roman"/>
              </a:rPr>
              <a:t>MFIX </a:t>
            </a:r>
            <a:r>
              <a:rPr lang="en-US" sz="1800" b="1" dirty="0">
                <a:solidFill>
                  <a:srgbClr val="FF0000"/>
                </a:solidFill>
                <a:latin typeface="Times New Roman"/>
                <a:cs typeface="Times New Roman"/>
              </a:rPr>
              <a:t> </a:t>
            </a:r>
            <a:r>
              <a:rPr lang="en-US" sz="1800" dirty="0">
                <a:solidFill>
                  <a:schemeClr val="tx1"/>
                </a:solidFill>
                <a:latin typeface="Times New Roman"/>
                <a:cs typeface="Times New Roman"/>
              </a:rPr>
              <a:t>(Multiphase Flow with Interface </a:t>
            </a:r>
            <a:r>
              <a:rPr lang="en-US" sz="1800" dirty="0" err="1">
                <a:solidFill>
                  <a:schemeClr val="tx1"/>
                </a:solidFill>
                <a:latin typeface="Times New Roman"/>
                <a:cs typeface="Times New Roman"/>
              </a:rPr>
              <a:t>eXchanges</a:t>
            </a:r>
            <a:r>
              <a:rPr lang="en-US" sz="1800" dirty="0">
                <a:solidFill>
                  <a:schemeClr val="tx1"/>
                </a:solidFill>
                <a:latin typeface="Times New Roman"/>
                <a:cs typeface="Times New Roman"/>
              </a:rPr>
              <a:t>)</a:t>
            </a:r>
          </a:p>
          <a:p>
            <a:pPr algn="l">
              <a:defRPr/>
            </a:pPr>
            <a:endParaRPr lang="en-US" sz="1800" b="1" dirty="0">
              <a:solidFill>
                <a:srgbClr val="FF0000"/>
              </a:solidFill>
              <a:latin typeface="Times New Roman"/>
              <a:cs typeface="Times New Roman"/>
            </a:endParaRPr>
          </a:p>
          <a:p>
            <a:pPr algn="l">
              <a:defRPr/>
            </a:pPr>
            <a:endParaRPr lang="en-US" sz="1800" b="1" dirty="0">
              <a:solidFill>
                <a:srgbClr val="FF0000"/>
              </a:solidFill>
              <a:latin typeface="Times New Roman"/>
              <a:cs typeface="Times New Roman"/>
            </a:endParaRPr>
          </a:p>
          <a:p>
            <a:pPr algn="l">
              <a:defRPr/>
            </a:pPr>
            <a:endParaRPr lang="en-US" sz="1800" dirty="0">
              <a:solidFill>
                <a:schemeClr val="tx1"/>
              </a:solidFill>
              <a:latin typeface="Times New Roman"/>
              <a:cs typeface="Times New Roman"/>
            </a:endParaRPr>
          </a:p>
          <a:p>
            <a:pPr lvl="1" algn="l">
              <a:defRPr/>
            </a:pPr>
            <a:endParaRPr lang="en-US" sz="1800" dirty="0">
              <a:solidFill>
                <a:schemeClr val="tx1"/>
              </a:solidFill>
              <a:latin typeface="Times New Roman"/>
              <a:cs typeface="Times New Roman"/>
            </a:endParaRPr>
          </a:p>
        </p:txBody>
      </p:sp>
      <p:sp>
        <p:nvSpPr>
          <p:cNvPr id="2" name="TextBox 1"/>
          <p:cNvSpPr txBox="1"/>
          <p:nvPr/>
        </p:nvSpPr>
        <p:spPr>
          <a:xfrm>
            <a:off x="2271059" y="2285994"/>
            <a:ext cx="636750" cy="369332"/>
          </a:xfrm>
          <a:prstGeom prst="rect">
            <a:avLst/>
          </a:prstGeom>
          <a:noFill/>
        </p:spPr>
        <p:txBody>
          <a:bodyPr wrap="none" rtlCol="0">
            <a:spAutoFit/>
          </a:bodyPr>
          <a:lstStyle/>
          <a:p>
            <a:r>
              <a:rPr lang="en-US" dirty="0" smtClean="0"/>
              <a:t>DEM</a:t>
            </a:r>
            <a:endParaRPr lang="en-US" dirty="0"/>
          </a:p>
        </p:txBody>
      </p:sp>
      <p:sp>
        <p:nvSpPr>
          <p:cNvPr id="7" name="TextBox 6"/>
          <p:cNvSpPr txBox="1"/>
          <p:nvPr/>
        </p:nvSpPr>
        <p:spPr>
          <a:xfrm>
            <a:off x="5590987" y="2244158"/>
            <a:ext cx="1227582" cy="369332"/>
          </a:xfrm>
          <a:prstGeom prst="rect">
            <a:avLst/>
          </a:prstGeom>
          <a:noFill/>
        </p:spPr>
        <p:txBody>
          <a:bodyPr wrap="none" rtlCol="0">
            <a:spAutoFit/>
          </a:bodyPr>
          <a:lstStyle/>
          <a:p>
            <a:r>
              <a:rPr lang="en-US" dirty="0" smtClean="0"/>
              <a:t>Continuum </a:t>
            </a:r>
            <a:endParaRPr lang="en-US" dirty="0"/>
          </a:p>
        </p:txBody>
      </p:sp>
      <p:sp>
        <p:nvSpPr>
          <p:cNvPr id="3" name="Left-Right Arrow 2"/>
          <p:cNvSpPr/>
          <p:nvPr/>
        </p:nvSpPr>
        <p:spPr>
          <a:xfrm>
            <a:off x="3795059" y="3152582"/>
            <a:ext cx="1120588" cy="194235"/>
          </a:xfrm>
          <a:prstGeom prst="leftRightArrow">
            <a:avLst/>
          </a:prstGeom>
          <a:solidFill>
            <a:schemeClr val="bg1">
              <a:lumMod val="6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p:nvPr/>
        </p:nvPicPr>
        <p:blipFill rotWithShape="1">
          <a:blip r:embed="rId2" cstate="print">
            <a:extLst>
              <a:ext uri="{28A0092B-C50C-407E-A947-70E740481C1C}">
                <a14:useLocalDpi xmlns:a14="http://schemas.microsoft.com/office/drawing/2010/main" val="0"/>
              </a:ext>
            </a:extLst>
          </a:blip>
          <a:srcRect l="1" r="24681"/>
          <a:stretch/>
        </p:blipFill>
        <p:spPr>
          <a:xfrm>
            <a:off x="1721553" y="2634075"/>
            <a:ext cx="1665122" cy="1960292"/>
          </a:xfrm>
          <a:prstGeom prst="rect">
            <a:avLst/>
          </a:prstGeom>
        </p:spPr>
      </p:pic>
      <p:pic>
        <p:nvPicPr>
          <p:cNvPr id="10" name="Picture 9"/>
          <p:cNvPicPr/>
          <p:nvPr/>
        </p:nvPicPr>
        <p:blipFill rotWithShape="1">
          <a:blip r:embed="rId3" cstate="print">
            <a:extLst>
              <a:ext uri="{28A0092B-C50C-407E-A947-70E740481C1C}">
                <a14:useLocalDpi xmlns:a14="http://schemas.microsoft.com/office/drawing/2010/main" val="0"/>
              </a:ext>
            </a:extLst>
          </a:blip>
          <a:srcRect l="7441" r="27160"/>
          <a:stretch/>
        </p:blipFill>
        <p:spPr bwMode="auto">
          <a:xfrm>
            <a:off x="5454940" y="2643480"/>
            <a:ext cx="1562981" cy="2016196"/>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41460438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transfer mechanisms</a:t>
            </a: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FF0000"/>
                </a:solidFill>
              </a:rPr>
              <a:t>Conduction</a:t>
            </a:r>
          </a:p>
          <a:p>
            <a:r>
              <a:rPr lang="en-US" i="1" dirty="0" smtClean="0">
                <a:solidFill>
                  <a:schemeClr val="bg2">
                    <a:lumMod val="75000"/>
                  </a:schemeClr>
                </a:solidFill>
              </a:rPr>
              <a:t>Particle-wall</a:t>
            </a:r>
            <a:r>
              <a:rPr lang="en-US" dirty="0" smtClean="0"/>
              <a:t> and particle-fluid-wall</a:t>
            </a:r>
          </a:p>
        </p:txBody>
      </p:sp>
      <p:sp>
        <p:nvSpPr>
          <p:cNvPr id="4" name="Hexagon 3"/>
          <p:cNvSpPr/>
          <p:nvPr/>
        </p:nvSpPr>
        <p:spPr>
          <a:xfrm rot="5400000">
            <a:off x="5343077" y="2096528"/>
            <a:ext cx="1647568" cy="881450"/>
          </a:xfrm>
          <a:prstGeom prst="hexagon">
            <a:avLst>
              <a:gd name="adj" fmla="val 56019"/>
              <a:gd name="vf" fmla="val 115470"/>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p:cNvSpPr/>
          <p:nvPr/>
        </p:nvSpPr>
        <p:spPr>
          <a:xfrm rot="5400000">
            <a:off x="6589482" y="2096528"/>
            <a:ext cx="1647568" cy="881450"/>
          </a:xfrm>
          <a:prstGeom prst="hexagon">
            <a:avLst>
              <a:gd name="adj" fmla="val 56019"/>
              <a:gd name="vf" fmla="val 115470"/>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p:cNvSpPr/>
          <p:nvPr/>
        </p:nvSpPr>
        <p:spPr>
          <a:xfrm rot="5400000">
            <a:off x="5966280" y="3524842"/>
            <a:ext cx="1647568" cy="881450"/>
          </a:xfrm>
          <a:prstGeom prst="hexagon">
            <a:avLst>
              <a:gd name="adj" fmla="val 56019"/>
              <a:gd name="vf" fmla="val 115470"/>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107235" y="1786761"/>
            <a:ext cx="137160" cy="13716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71308" y="1895616"/>
            <a:ext cx="137160" cy="13716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652904" y="2221886"/>
            <a:ext cx="137160" cy="1371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790063" y="2375931"/>
            <a:ext cx="137160" cy="1371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778" y="1612287"/>
            <a:ext cx="4412480" cy="2860859"/>
          </a:xfrm>
          <a:prstGeom prst="rect">
            <a:avLst/>
          </a:prstGeom>
        </p:spPr>
      </p:pic>
      <p:sp>
        <p:nvSpPr>
          <p:cNvPr id="14" name="TextBox 13"/>
          <p:cNvSpPr txBox="1"/>
          <p:nvPr/>
        </p:nvSpPr>
        <p:spPr>
          <a:xfrm>
            <a:off x="5913254" y="1004024"/>
            <a:ext cx="1753618" cy="646331"/>
          </a:xfrm>
          <a:prstGeom prst="rect">
            <a:avLst/>
          </a:prstGeom>
          <a:noFill/>
        </p:spPr>
        <p:txBody>
          <a:bodyPr wrap="square" rtlCol="0">
            <a:spAutoFit/>
          </a:bodyPr>
          <a:lstStyle/>
          <a:p>
            <a:pPr algn="ctr"/>
            <a:r>
              <a:rPr lang="en-US" b="1" dirty="0" smtClean="0">
                <a:latin typeface="Times" panose="02020603050405020304" pitchFamily="18" charset="0"/>
                <a:cs typeface="Times" panose="02020603050405020304" pitchFamily="18" charset="0"/>
              </a:rPr>
              <a:t>Conduction to particles</a:t>
            </a:r>
            <a:endParaRPr lang="en-US" b="1" dirty="0">
              <a:latin typeface="Times" panose="02020603050405020304" pitchFamily="18" charset="0"/>
              <a:cs typeface="Times" panose="02020603050405020304" pitchFamily="18" charset="0"/>
            </a:endParaRPr>
          </a:p>
        </p:txBody>
      </p:sp>
      <p:cxnSp>
        <p:nvCxnSpPr>
          <p:cNvPr id="16" name="Straight Arrow Connector 15"/>
          <p:cNvCxnSpPr>
            <a:endCxn id="7" idx="3"/>
          </p:cNvCxnSpPr>
          <p:nvPr/>
        </p:nvCxnSpPr>
        <p:spPr>
          <a:xfrm>
            <a:off x="6742280" y="1557121"/>
            <a:ext cx="385042" cy="346713"/>
          </a:xfrm>
          <a:prstGeom prst="straightConnector1">
            <a:avLst/>
          </a:prstGeom>
          <a:ln w="3810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74425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transfer mechanisms</a:t>
            </a: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FF0000"/>
                </a:solidFill>
              </a:rPr>
              <a:t>Conduction</a:t>
            </a:r>
          </a:p>
          <a:p>
            <a:r>
              <a:rPr lang="en-US" i="1" dirty="0" smtClean="0">
                <a:solidFill>
                  <a:schemeClr val="bg2">
                    <a:lumMod val="75000"/>
                  </a:schemeClr>
                </a:solidFill>
              </a:rPr>
              <a:t>Particle-wall</a:t>
            </a:r>
            <a:r>
              <a:rPr lang="en-US" dirty="0" smtClean="0"/>
              <a:t> and particle-fluid-wall</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r>
              <a:rPr lang="en-US" b="1" dirty="0" smtClean="0">
                <a:solidFill>
                  <a:srgbClr val="FF0000"/>
                </a:solidFill>
              </a:rPr>
              <a:t>Convection</a:t>
            </a:r>
          </a:p>
          <a:p>
            <a:r>
              <a:rPr lang="en-US" dirty="0" smtClean="0"/>
              <a:t>Entrained gas warmed heated and then heats particles</a:t>
            </a:r>
          </a:p>
          <a:p>
            <a:pPr marL="0" indent="0">
              <a:buNone/>
            </a:pPr>
            <a:endParaRPr lang="en-US" dirty="0" smtClean="0"/>
          </a:p>
        </p:txBody>
      </p:sp>
      <p:sp>
        <p:nvSpPr>
          <p:cNvPr id="4" name="Hexagon 3"/>
          <p:cNvSpPr/>
          <p:nvPr/>
        </p:nvSpPr>
        <p:spPr>
          <a:xfrm rot="5400000">
            <a:off x="5343077" y="2096528"/>
            <a:ext cx="1647568" cy="881450"/>
          </a:xfrm>
          <a:prstGeom prst="hexagon">
            <a:avLst>
              <a:gd name="adj" fmla="val 56019"/>
              <a:gd name="vf" fmla="val 115470"/>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p:cNvSpPr/>
          <p:nvPr/>
        </p:nvSpPr>
        <p:spPr>
          <a:xfrm rot="5400000">
            <a:off x="6589482" y="2096528"/>
            <a:ext cx="1647568" cy="881450"/>
          </a:xfrm>
          <a:prstGeom prst="hexagon">
            <a:avLst>
              <a:gd name="adj" fmla="val 56019"/>
              <a:gd name="vf" fmla="val 115470"/>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p:cNvSpPr/>
          <p:nvPr/>
        </p:nvSpPr>
        <p:spPr>
          <a:xfrm rot="5400000">
            <a:off x="5966280" y="3524842"/>
            <a:ext cx="1647568" cy="881450"/>
          </a:xfrm>
          <a:prstGeom prst="hexagon">
            <a:avLst>
              <a:gd name="adj" fmla="val 56019"/>
              <a:gd name="vf" fmla="val 115470"/>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107235" y="1786761"/>
            <a:ext cx="137160" cy="13716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71308" y="1895616"/>
            <a:ext cx="137160" cy="13716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652904" y="2221886"/>
            <a:ext cx="137160" cy="1371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790063" y="2375931"/>
            <a:ext cx="137160" cy="1371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913254" y="1004024"/>
            <a:ext cx="1753618" cy="646331"/>
          </a:xfrm>
          <a:prstGeom prst="rect">
            <a:avLst/>
          </a:prstGeom>
          <a:noFill/>
        </p:spPr>
        <p:txBody>
          <a:bodyPr wrap="square" rtlCol="0">
            <a:spAutoFit/>
          </a:bodyPr>
          <a:lstStyle/>
          <a:p>
            <a:pPr algn="ctr"/>
            <a:r>
              <a:rPr lang="en-US" dirty="0" smtClean="0">
                <a:solidFill>
                  <a:schemeClr val="tx1">
                    <a:lumMod val="50000"/>
                    <a:lumOff val="50000"/>
                  </a:schemeClr>
                </a:solidFill>
                <a:latin typeface="Times" panose="02020603050405020304" pitchFamily="18" charset="0"/>
                <a:cs typeface="Times" panose="02020603050405020304" pitchFamily="18" charset="0"/>
              </a:rPr>
              <a:t>Conduction to particles</a:t>
            </a:r>
            <a:endParaRPr lang="en-US" dirty="0">
              <a:solidFill>
                <a:schemeClr val="tx1">
                  <a:lumMod val="50000"/>
                  <a:lumOff val="50000"/>
                </a:schemeClr>
              </a:solidFill>
              <a:latin typeface="Times" panose="02020603050405020304" pitchFamily="18" charset="0"/>
              <a:cs typeface="Times" panose="02020603050405020304" pitchFamily="18" charset="0"/>
            </a:endParaRPr>
          </a:p>
        </p:txBody>
      </p:sp>
      <p:cxnSp>
        <p:nvCxnSpPr>
          <p:cNvPr id="16" name="Straight Arrow Connector 15"/>
          <p:cNvCxnSpPr>
            <a:endCxn id="7" idx="3"/>
          </p:cNvCxnSpPr>
          <p:nvPr/>
        </p:nvCxnSpPr>
        <p:spPr>
          <a:xfrm>
            <a:off x="6742280" y="1557121"/>
            <a:ext cx="385042" cy="346713"/>
          </a:xfrm>
          <a:prstGeom prst="straightConnector1">
            <a:avLst/>
          </a:prstGeom>
          <a:ln w="3810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9" name="Arc 18"/>
          <p:cNvSpPr/>
          <p:nvPr/>
        </p:nvSpPr>
        <p:spPr>
          <a:xfrm rot="15871944">
            <a:off x="6379211" y="3029895"/>
            <a:ext cx="585725" cy="646331"/>
          </a:xfrm>
          <a:prstGeom prst="arc">
            <a:avLst/>
          </a:prstGeom>
          <a:ln w="19050">
            <a:solidFill>
              <a:srgbClr val="FF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778" y="1612287"/>
            <a:ext cx="4412480" cy="2860859"/>
          </a:xfrm>
          <a:prstGeom prst="rect">
            <a:avLst/>
          </a:prstGeom>
        </p:spPr>
      </p:pic>
      <p:sp>
        <p:nvSpPr>
          <p:cNvPr id="15" name="TextBox 14"/>
          <p:cNvSpPr txBox="1"/>
          <p:nvPr/>
        </p:nvSpPr>
        <p:spPr>
          <a:xfrm>
            <a:off x="4534495" y="3424151"/>
            <a:ext cx="1738479" cy="646331"/>
          </a:xfrm>
          <a:prstGeom prst="rect">
            <a:avLst/>
          </a:prstGeom>
          <a:solidFill>
            <a:schemeClr val="bg1"/>
          </a:solidFill>
        </p:spPr>
        <p:txBody>
          <a:bodyPr wrap="square" rtlCol="0">
            <a:spAutoFit/>
          </a:bodyPr>
          <a:lstStyle/>
          <a:p>
            <a:pPr algn="ctr"/>
            <a:r>
              <a:rPr lang="en-US" b="1" dirty="0" smtClean="0">
                <a:latin typeface="Times" panose="02020603050405020304" pitchFamily="18" charset="0"/>
                <a:cs typeface="Times" panose="02020603050405020304" pitchFamily="18" charset="0"/>
              </a:rPr>
              <a:t>Convective transfer to gas</a:t>
            </a:r>
            <a:endParaRPr lang="en-US" b="1" dirty="0">
              <a:latin typeface="Times" panose="02020603050405020304" pitchFamily="18" charset="0"/>
              <a:cs typeface="Times" panose="02020603050405020304" pitchFamily="18" charset="0"/>
            </a:endParaRPr>
          </a:p>
        </p:txBody>
      </p:sp>
      <p:cxnSp>
        <p:nvCxnSpPr>
          <p:cNvPr id="17" name="Straight Arrow Connector 16"/>
          <p:cNvCxnSpPr/>
          <p:nvPr/>
        </p:nvCxnSpPr>
        <p:spPr>
          <a:xfrm flipV="1">
            <a:off x="6026937" y="3361038"/>
            <a:ext cx="257914" cy="345194"/>
          </a:xfrm>
          <a:prstGeom prst="straightConnector1">
            <a:avLst/>
          </a:prstGeom>
          <a:ln w="3810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18127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tx1"/>
          </a:solidFill>
          <a:headEnd type="arrow"/>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8186</TotalTime>
  <Words>1189</Words>
  <Application>Microsoft Office PowerPoint</Application>
  <PresentationFormat>On-screen Show (4:3)</PresentationFormat>
  <Paragraphs>368</Paragraphs>
  <Slides>27</Slides>
  <Notes>1</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3" baseType="lpstr">
      <vt:lpstr>Arial</vt:lpstr>
      <vt:lpstr>Calibri</vt:lpstr>
      <vt:lpstr>Times</vt:lpstr>
      <vt:lpstr>Times New Roman</vt:lpstr>
      <vt:lpstr>Office Theme</vt:lpstr>
      <vt:lpstr>Equation</vt:lpstr>
      <vt:lpstr>Simulations of Heat Transfer to Solid Particles Flowing through a Solar Receiver</vt:lpstr>
      <vt:lpstr>Concentrating Solar Power</vt:lpstr>
      <vt:lpstr>Challenges for CSP technology</vt:lpstr>
      <vt:lpstr>Challenges for CSP technology</vt:lpstr>
      <vt:lpstr>Challenges for CSP technology</vt:lpstr>
      <vt:lpstr>NREL SunShot CSP Award (PI:  Zhiwen Ma)</vt:lpstr>
      <vt:lpstr>Model Development for Solar Collector</vt:lpstr>
      <vt:lpstr>Heat transfer mechanisms</vt:lpstr>
      <vt:lpstr>Heat transfer mechanisms</vt:lpstr>
      <vt:lpstr>Heat transfer to flowing particles</vt:lpstr>
      <vt:lpstr>Heat transfer to flowing particles</vt:lpstr>
      <vt:lpstr>Heat transfer to flowing particles</vt:lpstr>
      <vt:lpstr>New continuum heat transfer model</vt:lpstr>
      <vt:lpstr>Local Heat Transfer Coefficient:  New Model vs. Previous </vt:lpstr>
      <vt:lpstr>DEM Simulations of hexagonal tube array</vt:lpstr>
      <vt:lpstr>DEM Simulations of hexagonal tube array</vt:lpstr>
      <vt:lpstr>DEM Simulations of hexagonal tube array</vt:lpstr>
      <vt:lpstr>DEM Simulations of hexagonal tube array</vt:lpstr>
      <vt:lpstr>DEM Simulations of hexagonal tube array</vt:lpstr>
      <vt:lpstr>DEM Simulations of hexagonal tube array</vt:lpstr>
      <vt:lpstr>Comparisons: Local heat transfer coefficient</vt:lpstr>
      <vt:lpstr>New continuum model vs DEM</vt:lpstr>
      <vt:lpstr>Conclusions</vt:lpstr>
      <vt:lpstr>Acknowledgements</vt:lpstr>
      <vt:lpstr>Backup slides</vt:lpstr>
      <vt:lpstr>DEM Simulations of hexagonal tube array</vt:lpstr>
      <vt:lpstr>DEM Simulations of hexagonal tube array</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Morris</dc:creator>
  <cp:lastModifiedBy>Aaron Morris</cp:lastModifiedBy>
  <cp:revision>320</cp:revision>
  <dcterms:created xsi:type="dcterms:W3CDTF">2014-04-04T18:29:21Z</dcterms:created>
  <dcterms:modified xsi:type="dcterms:W3CDTF">2015-08-12T10:47:20Z</dcterms:modified>
</cp:coreProperties>
</file>