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44" r:id="rId5"/>
    <p:sldId id="386" r:id="rId6"/>
    <p:sldId id="385" r:id="rId7"/>
    <p:sldId id="387" r:id="rId8"/>
    <p:sldId id="378" r:id="rId9"/>
    <p:sldId id="397" r:id="rId10"/>
    <p:sldId id="392" r:id="rId11"/>
    <p:sldId id="394" r:id="rId12"/>
    <p:sldId id="395" r:id="rId13"/>
    <p:sldId id="410" r:id="rId14"/>
    <p:sldId id="396" r:id="rId15"/>
    <p:sldId id="398" r:id="rId16"/>
    <p:sldId id="400" r:id="rId17"/>
    <p:sldId id="401" r:id="rId18"/>
    <p:sldId id="402" r:id="rId19"/>
    <p:sldId id="403" r:id="rId20"/>
    <p:sldId id="406" r:id="rId21"/>
    <p:sldId id="408" r:id="rId22"/>
    <p:sldId id="411" r:id="rId23"/>
    <p:sldId id="412" r:id="rId24"/>
    <p:sldId id="413" r:id="rId25"/>
    <p:sldId id="414" r:id="rId26"/>
    <p:sldId id="415" r:id="rId27"/>
    <p:sldId id="391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0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00" userDrawn="1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BFBF"/>
    <a:srgbClr val="CA5042"/>
    <a:srgbClr val="007934"/>
    <a:srgbClr val="90A6DD"/>
    <a:srgbClr val="0038A9"/>
    <a:srgbClr val="00A9E0"/>
    <a:srgbClr val="6987D1"/>
    <a:srgbClr val="37ABFF"/>
    <a:srgbClr val="5E6A71"/>
    <a:srgbClr val="B5B6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399" autoAdjust="0"/>
  </p:normalViewPr>
  <p:slideViewPr>
    <p:cSldViewPr snapToGrid="0" showGuides="1">
      <p:cViewPr>
        <p:scale>
          <a:sx n="84" d="100"/>
          <a:sy n="84" d="100"/>
        </p:scale>
        <p:origin x="-906" y="378"/>
      </p:cViewPr>
      <p:guideLst>
        <p:guide orient="horz" pos="3600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442" y="72"/>
      </p:cViewPr>
      <p:guideLst>
        <p:guide orient="horz" pos="3000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5C529C5-B75E-45E8-BAE2-97A170D3994A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258F618-4935-472A-91D2-3F31A83DDF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51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5BB1F99-7760-49B9-8A74-61C41F141F65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A5AD131-B7D6-47B0-BCAC-691D61DBDE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074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625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3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1284859"/>
            <a:ext cx="9144000" cy="36576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1213729"/>
            <a:ext cx="9144000" cy="731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143" y="5206777"/>
            <a:ext cx="6421638" cy="1252728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397067" y="5206777"/>
            <a:ext cx="2746934" cy="125272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480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</a:pPr>
            <a:endParaRPr lang="en-US" sz="2400" b="1" i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62065"/>
            <a:ext cx="1300911" cy="999251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-761" y="6450352"/>
            <a:ext cx="9145195" cy="4091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360161" y="6496947"/>
            <a:ext cx="2877642" cy="345882"/>
            <a:chOff x="6360161" y="6496947"/>
            <a:chExt cx="2877642" cy="345882"/>
          </a:xfrm>
        </p:grpSpPr>
        <p:pic>
          <p:nvPicPr>
            <p:cNvPr id="36" name="Picture 3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6553"/>
            <a:stretch/>
          </p:blipFill>
          <p:spPr>
            <a:xfrm>
              <a:off x="6360161" y="6496947"/>
              <a:ext cx="1343216" cy="34588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 userDrawn="1"/>
          </p:nvSpPr>
          <p:spPr>
            <a:xfrm>
              <a:off x="7611488" y="6499567"/>
              <a:ext cx="1626315" cy="3416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Energy Technology Laboratory</a:t>
              </a:r>
              <a:endPara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Isosceles Triangle 1"/>
          <p:cNvSpPr/>
          <p:nvPr userDrawn="1"/>
        </p:nvSpPr>
        <p:spPr>
          <a:xfrm>
            <a:off x="4872673" y="5206167"/>
            <a:ext cx="1524393" cy="1241804"/>
          </a:xfrm>
          <a:prstGeom prst="triangle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69092" y="5318971"/>
            <a:ext cx="2743200" cy="246221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903332" y="5655448"/>
            <a:ext cx="3108960" cy="246221"/>
          </a:xfrm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60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Presenter’s title and date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507287" y="430858"/>
            <a:ext cx="559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cap="none" spc="50" baseline="0" dirty="0" smtClean="0">
                <a:solidFill>
                  <a:schemeClr val="bg1"/>
                </a:solidFill>
              </a:rPr>
              <a:t>Driving Innovation </a:t>
            </a:r>
            <a:r>
              <a:rPr lang="en-US" sz="1600" b="1" i="1" cap="none" spc="50" baseline="0" dirty="0" smtClean="0">
                <a:solidFill>
                  <a:schemeClr val="bg1"/>
                </a:solidFill>
              </a:rPr>
              <a:t>♦</a:t>
            </a:r>
            <a:r>
              <a:rPr lang="en-US" sz="2000" b="1" i="1" cap="none" spc="50" baseline="0" dirty="0" smtClean="0">
                <a:solidFill>
                  <a:schemeClr val="bg1"/>
                </a:solidFill>
              </a:rPr>
              <a:t> Delivering Results</a:t>
            </a:r>
            <a:endParaRPr lang="en-US" sz="2000" b="1" i="1" cap="none" spc="50" baseline="0" dirty="0">
              <a:solidFill>
                <a:schemeClr val="bg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4319" y="5317223"/>
            <a:ext cx="5394960" cy="498598"/>
          </a:xfrm>
        </p:spPr>
        <p:txBody>
          <a:bodyPr lIns="0" r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287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762" y="6447405"/>
            <a:ext cx="6397827" cy="41148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372351" y="6447405"/>
            <a:ext cx="2772083" cy="41148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/>
          <p:cNvSpPr>
            <a:spLocks noChangeAspect="1"/>
          </p:cNvSpPr>
          <p:nvPr userDrawn="1"/>
        </p:nvSpPr>
        <p:spPr>
          <a:xfrm>
            <a:off x="5873589" y="6447405"/>
            <a:ext cx="500713" cy="411480"/>
          </a:xfrm>
          <a:prstGeom prst="triangle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861" y="1108665"/>
            <a:ext cx="9144000" cy="36576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861" y="1037535"/>
            <a:ext cx="9144000" cy="731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61" y="0"/>
            <a:ext cx="9144000" cy="10747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1" name="Title 17"/>
          <p:cNvSpPr>
            <a:spLocks noGrp="1"/>
          </p:cNvSpPr>
          <p:nvPr>
            <p:ph type="title"/>
          </p:nvPr>
        </p:nvSpPr>
        <p:spPr>
          <a:xfrm>
            <a:off x="457200" y="274320"/>
            <a:ext cx="7223760" cy="584775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38148"/>
            <a:ext cx="8229600" cy="4937760"/>
          </a:xfrm>
        </p:spPr>
        <p:txBody>
          <a:bodyPr>
            <a:normAutofit/>
          </a:bodyPr>
          <a:lstStyle>
            <a:lvl1pPr>
              <a:defRPr sz="2400">
                <a:ln>
                  <a:noFill/>
                </a:ln>
                <a:solidFill>
                  <a:schemeClr val="tx1"/>
                </a:solidFill>
              </a:defRPr>
            </a:lvl1pPr>
            <a:lvl2pPr marL="744538" indent="-280988">
              <a:defRPr sz="2000">
                <a:ln>
                  <a:noFill/>
                </a:ln>
                <a:solidFill>
                  <a:schemeClr val="tx1"/>
                </a:solidFill>
              </a:defRPr>
            </a:lvl2pPr>
            <a:lvl3pPr marL="1090613" indent="-228600">
              <a:defRPr sz="1800">
                <a:ln>
                  <a:noFill/>
                </a:ln>
                <a:solidFill>
                  <a:schemeClr val="tx1"/>
                </a:solidFill>
              </a:defRPr>
            </a:lvl3pPr>
            <a:lvl4pPr marL="1484313" indent="-228600"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 marL="1825625" indent="-228600"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46304"/>
            <a:ext cx="1097280" cy="842839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450288" y="6568507"/>
            <a:ext cx="407773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67B82-1E28-4693-A5EE-50EE6C4A916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686049" y="6560812"/>
            <a:ext cx="5029200" cy="184666"/>
          </a:xfrm>
        </p:spPr>
        <p:txBody>
          <a:bodyPr anchor="ctr">
            <a:spAutoFit/>
          </a:bodyPr>
          <a:lstStyle>
            <a:lvl1pPr marL="0" indent="1588" algn="r">
              <a:spcBef>
                <a:spcPts val="0"/>
              </a:spcBef>
              <a:buNone/>
              <a:defRPr sz="600" b="0" i="1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references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912" y="6480204"/>
            <a:ext cx="2877642" cy="345882"/>
            <a:chOff x="347472" y="6437376"/>
            <a:chExt cx="2877642" cy="345882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6553"/>
            <a:stretch/>
          </p:blipFill>
          <p:spPr>
            <a:xfrm>
              <a:off x="347472" y="6437376"/>
              <a:ext cx="1343216" cy="34588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 userDrawn="1"/>
          </p:nvSpPr>
          <p:spPr>
            <a:xfrm>
              <a:off x="1598799" y="6439996"/>
              <a:ext cx="1626315" cy="3416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Energy Technology Laboratory</a:t>
              </a:r>
              <a:endPara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6369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762" y="6447405"/>
            <a:ext cx="6397827" cy="41148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372351" y="6447405"/>
            <a:ext cx="2772083" cy="41148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/>
          <p:cNvSpPr>
            <a:spLocks noChangeAspect="1"/>
          </p:cNvSpPr>
          <p:nvPr userDrawn="1"/>
        </p:nvSpPr>
        <p:spPr>
          <a:xfrm>
            <a:off x="5873589" y="6447405"/>
            <a:ext cx="500713" cy="411480"/>
          </a:xfrm>
          <a:prstGeom prst="triangle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861" y="1108665"/>
            <a:ext cx="9144000" cy="36576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861" y="1037535"/>
            <a:ext cx="9144000" cy="731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61" y="0"/>
            <a:ext cx="9144000" cy="10747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1" name="Title 17"/>
          <p:cNvSpPr>
            <a:spLocks noGrp="1"/>
          </p:cNvSpPr>
          <p:nvPr>
            <p:ph type="title"/>
          </p:nvPr>
        </p:nvSpPr>
        <p:spPr>
          <a:xfrm>
            <a:off x="457200" y="274320"/>
            <a:ext cx="7223760" cy="584775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46304"/>
            <a:ext cx="1097280" cy="842839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450288" y="6568507"/>
            <a:ext cx="407773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67B82-1E28-4693-A5EE-50EE6C4A916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912" y="6480204"/>
            <a:ext cx="2877642" cy="345882"/>
            <a:chOff x="347472" y="6437376"/>
            <a:chExt cx="2877642" cy="345882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6553"/>
            <a:stretch/>
          </p:blipFill>
          <p:spPr>
            <a:xfrm>
              <a:off x="347472" y="6437376"/>
              <a:ext cx="1343216" cy="34588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 userDrawn="1"/>
          </p:nvSpPr>
          <p:spPr>
            <a:xfrm>
              <a:off x="1598799" y="6439996"/>
              <a:ext cx="1626315" cy="3416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Energy Technology Laboratory</a:t>
              </a:r>
              <a:endPara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686049" y="6560812"/>
            <a:ext cx="5029200" cy="184666"/>
          </a:xfrm>
        </p:spPr>
        <p:txBody>
          <a:bodyPr anchor="ctr">
            <a:spAutoFit/>
          </a:bodyPr>
          <a:lstStyle>
            <a:lvl1pPr marL="0" indent="1588" algn="r">
              <a:spcBef>
                <a:spcPts val="0"/>
              </a:spcBef>
              <a:buNone/>
              <a:defRPr sz="600" b="0" i="1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references</a:t>
            </a:r>
          </a:p>
        </p:txBody>
      </p:sp>
    </p:spTree>
    <p:extLst>
      <p:ext uri="{BB962C8B-B14F-4D97-AF65-F5344CB8AC3E}">
        <p14:creationId xmlns="" xmlns:p14="http://schemas.microsoft.com/office/powerpoint/2010/main" val="90278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04894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752114" y="6419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71600" y="338328"/>
            <a:ext cx="6400800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83" r:id="rId3"/>
    <p:sldLayoutId id="2147483679" r:id="rId4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ln>
            <a:noFill/>
          </a:ln>
          <a:solidFill>
            <a:srgbClr val="0038A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b="1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94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090613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nkaj\Desktop\PPT_MFS\PPT_PANKAJ\CFD_jet.avi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78592" y="5328496"/>
            <a:ext cx="2743200" cy="246221"/>
          </a:xfrm>
        </p:spPr>
        <p:txBody>
          <a:bodyPr/>
          <a:lstStyle/>
          <a:p>
            <a:r>
              <a:rPr lang="en-US" dirty="0" smtClean="0"/>
              <a:t>Pankaj </a:t>
            </a:r>
            <a:r>
              <a:rPr lang="en-US" dirty="0" err="1" smtClean="0"/>
              <a:t>Saha</a:t>
            </a:r>
            <a:r>
              <a:rPr lang="en-US" dirty="0" smtClean="0"/>
              <a:t>,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52366" y="5712598"/>
            <a:ext cx="2491609" cy="569387"/>
          </a:xfrm>
        </p:spPr>
        <p:txBody>
          <a:bodyPr/>
          <a:lstStyle/>
          <a:p>
            <a:r>
              <a:rPr lang="en-US" dirty="0" smtClean="0"/>
              <a:t>ORISE Research Fellow</a:t>
            </a:r>
          </a:p>
          <a:p>
            <a:r>
              <a:rPr lang="en-US" dirty="0" smtClean="0"/>
              <a:t>August 13,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318" y="5488673"/>
            <a:ext cx="5707381" cy="478272"/>
          </a:xfrm>
        </p:spPr>
        <p:txBody>
          <a:bodyPr/>
          <a:lstStyle/>
          <a:p>
            <a:r>
              <a:rPr lang="en-US" dirty="0" smtClean="0"/>
              <a:t>Numerical Study of Submerged Oil Leak Jet</a:t>
            </a:r>
            <a:endParaRPr lang="en-US" dirty="0"/>
          </a:p>
        </p:txBody>
      </p:sp>
      <p:pic>
        <p:nvPicPr>
          <p:cNvPr id="6" name="Picture 5" descr="C:\Users\Pankaj\Desktop\Presentation_NETL\Je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306" y="1482751"/>
            <a:ext cx="6412377" cy="3145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2308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9468" cy="1077218"/>
          </a:xfrm>
        </p:spPr>
        <p:txBody>
          <a:bodyPr/>
          <a:lstStyle/>
          <a:p>
            <a:r>
              <a:rPr lang="en-US" dirty="0" smtClean="0"/>
              <a:t>Result and Discussion: Experimental Validation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86374" y="1414463"/>
            <a:ext cx="3857626" cy="13144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dirty="0">
              <a:solidFill>
                <a:srgbClr val="FF0000"/>
              </a:solidFill>
            </a:endParaRPr>
          </a:p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pic>
        <p:nvPicPr>
          <p:cNvPr id="8" name="CFD_je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221"/>
            <a:ext cx="8009468" cy="584775"/>
          </a:xfrm>
        </p:spPr>
        <p:txBody>
          <a:bodyPr/>
          <a:lstStyle/>
          <a:p>
            <a:r>
              <a:rPr lang="en-US" dirty="0" smtClean="0"/>
              <a:t>Results: </a:t>
            </a:r>
            <a:r>
              <a:rPr lang="en-US" dirty="0" smtClean="0"/>
              <a:t>Experimental Validation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86374" y="1414463"/>
            <a:ext cx="3857626" cy="13144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dirty="0">
              <a:solidFill>
                <a:srgbClr val="FF0000"/>
              </a:solidFill>
            </a:endParaRPr>
          </a:p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pic>
        <p:nvPicPr>
          <p:cNvPr id="12289" name="Picture 1" descr="C:\Users\Pankaj\Desktop\PPT_MFS\Plots\Experimental Validation\Test_26_1in_snapshot_102.34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24" y="1181586"/>
            <a:ext cx="4052710" cy="2392419"/>
          </a:xfrm>
          <a:prstGeom prst="rect">
            <a:avLst/>
          </a:prstGeom>
          <a:noFill/>
        </p:spPr>
      </p:pic>
      <p:pic>
        <p:nvPicPr>
          <p:cNvPr id="12290" name="Picture 2" descr="C:\Users\Pankaj\Desktop\PPT_MFS\Plots\Experimental Validation\Validation_VolumeFraction_L_5.4D_W3.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0013"/>
            <a:ext cx="4210757" cy="2285676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583290" y="1285873"/>
            <a:ext cx="4265436" cy="32793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Top: Image of Jet Structures from Exp.</a:t>
            </a: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Bottom: CFD predicted Jet Structures using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iso</a:t>
            </a:r>
            <a:r>
              <a:rPr lang="en-US" altLang="en-US" sz="1800" dirty="0" smtClean="0">
                <a:solidFill>
                  <a:schemeClr val="tx2"/>
                </a:solidFill>
              </a:rPr>
              <a:t>-surface volume fraction</a:t>
            </a:r>
          </a:p>
          <a:p>
            <a:r>
              <a:rPr lang="en-US" altLang="en-US" sz="1800" b="0" dirty="0" smtClean="0"/>
              <a:t> Both the Jet shows similar shapes of  small and large  scale </a:t>
            </a:r>
            <a:r>
              <a:rPr lang="en-US" altLang="en-US" sz="1800" b="0" dirty="0" smtClean="0"/>
              <a:t>spatial structures.</a:t>
            </a:r>
            <a:endParaRPr lang="en-US" altLang="en-US" sz="1800" b="0" dirty="0" smtClean="0"/>
          </a:p>
          <a:p>
            <a:r>
              <a:rPr lang="en-US" altLang="en-US" sz="1800" dirty="0" smtClean="0"/>
              <a:t>The Jet expansion angle is also </a:t>
            </a:r>
            <a:r>
              <a:rPr lang="en-US" altLang="en-US" sz="1800" dirty="0" smtClean="0"/>
              <a:t>same for both CFD and Experiment(~9</a:t>
            </a:r>
            <a:r>
              <a:rPr lang="en-US" altLang="en-US" sz="1800" baseline="30000" dirty="0" smtClean="0"/>
              <a:t>0</a:t>
            </a:r>
            <a:r>
              <a:rPr lang="en-US" altLang="en-US" sz="1800" dirty="0" smtClean="0"/>
              <a:t> )</a:t>
            </a:r>
            <a:endParaRPr lang="en-US" altLang="en-US" sz="1800" dirty="0" smtClean="0"/>
          </a:p>
          <a:p>
            <a:r>
              <a:rPr lang="en-US" altLang="en-US" sz="1800" b="0" dirty="0" smtClean="0"/>
              <a:t>Literature provide expansion angle of (10±1</a:t>
            </a:r>
            <a:r>
              <a:rPr lang="en-US" altLang="en-US" sz="1800" b="0" dirty="0" smtClean="0"/>
              <a:t>) </a:t>
            </a:r>
            <a:endParaRPr lang="en-US" altLang="en-US" sz="1800" b="0" dirty="0" smtClean="0"/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11" y="246221"/>
            <a:ext cx="6841067" cy="584775"/>
          </a:xfrm>
        </p:spPr>
        <p:txBody>
          <a:bodyPr/>
          <a:lstStyle/>
          <a:p>
            <a:r>
              <a:rPr lang="en-US" dirty="0" smtClean="0"/>
              <a:t>Results: 3D-Visulization of Jet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86374" y="1414463"/>
            <a:ext cx="3857626" cy="13144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dirty="0">
              <a:solidFill>
                <a:srgbClr val="FF0000"/>
              </a:solidFill>
            </a:endParaRPr>
          </a:p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67" y="1787349"/>
            <a:ext cx="7586133" cy="293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37066" y="1207911"/>
            <a:ext cx="72700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Instantaneous Jet Structures using </a:t>
            </a:r>
            <a:r>
              <a:rPr lang="en-IN" dirty="0" err="1" smtClean="0"/>
              <a:t>iso</a:t>
            </a:r>
            <a:r>
              <a:rPr lang="en-IN" dirty="0" smtClean="0"/>
              <a:t>-surface of volume fraction (0.5)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69335" y="5463823"/>
            <a:ext cx="2291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Ligament Formation(lobe)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6089" y="3318933"/>
            <a:ext cx="372535" cy="2111024"/>
          </a:xfrm>
          <a:prstGeom prst="straightConnector1">
            <a:avLst/>
          </a:prstGeom>
          <a:ln w="2222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27777" y="5424311"/>
            <a:ext cx="344875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Droplets Formation and striped off from jet</a:t>
            </a:r>
            <a:endParaRPr lang="en-IN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025423" y="3849511"/>
            <a:ext cx="2226732" cy="157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97041"/>
            <a:ext cx="7764711" cy="31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92387"/>
            <a:ext cx="8116711" cy="492443"/>
          </a:xfrm>
        </p:spPr>
        <p:txBody>
          <a:bodyPr/>
          <a:lstStyle/>
          <a:p>
            <a:r>
              <a:rPr lang="en-US" sz="2600" dirty="0" smtClean="0"/>
              <a:t>Results:  2D-Visulization at </a:t>
            </a:r>
            <a:r>
              <a:rPr lang="en-US" sz="2600" dirty="0" err="1" smtClean="0"/>
              <a:t>MidPlane</a:t>
            </a:r>
            <a:r>
              <a:rPr lang="en-US" sz="2600" dirty="0" smtClean="0"/>
              <a:t> through Jet Center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845" y="1286934"/>
            <a:ext cx="65814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Jet Structures using </a:t>
            </a:r>
            <a:r>
              <a:rPr lang="en-IN" dirty="0" err="1" smtClean="0"/>
              <a:t>iso</a:t>
            </a:r>
            <a:r>
              <a:rPr lang="en-IN" dirty="0" smtClean="0"/>
              <a:t>-surface of volume fraction at Mid-Plane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80624" y="5181601"/>
            <a:ext cx="23480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Shear layer Roll Up and Sheet  formation 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438400" y="3160889"/>
            <a:ext cx="1027290" cy="205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2356" y="5221111"/>
            <a:ext cx="27149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Jet Breaks up into Droplets</a:t>
            </a: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03111" y="3228622"/>
            <a:ext cx="158048" cy="1930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ankaj\Desktop\PPT_MFS\Plots\cotour_closelookup\VolumeFraction_MidPl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354" y="1865902"/>
            <a:ext cx="5181600" cy="26845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7"/>
            <a:ext cx="7439379" cy="492443"/>
          </a:xfrm>
        </p:spPr>
        <p:txBody>
          <a:bodyPr/>
          <a:lstStyle/>
          <a:p>
            <a:r>
              <a:rPr lang="en-US" sz="2600" dirty="0" smtClean="0"/>
              <a:t>Results:  Jet Near Field view at </a:t>
            </a:r>
            <a:r>
              <a:rPr lang="en-US" sz="2600" dirty="0" err="1" smtClean="0"/>
              <a:t>MidPlane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845" y="1286934"/>
            <a:ext cx="65814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Contour of volume fraction at Mid-Plane shows Jet Structures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77335" y="5238045"/>
            <a:ext cx="2291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Relatively finer turbulent scale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1580447" y="3810000"/>
            <a:ext cx="242710" cy="142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7066" y="4938889"/>
            <a:ext cx="38664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Sharp Interface with larger wavelength</a:t>
            </a: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923821" y="3386666"/>
            <a:ext cx="1557867" cy="1535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87911" y="2269067"/>
            <a:ext cx="26754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VOF Model clearly reproduce sharp interface between Oil and  water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ankaj\Desktop\PPT_MFS\Plots\cotour_closelookup\Vector2d_3D_VolumeSurface_Color_U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089" y="1794068"/>
            <a:ext cx="4163448" cy="2157044"/>
          </a:xfrm>
          <a:prstGeom prst="rect">
            <a:avLst/>
          </a:prstGeom>
          <a:noFill/>
        </p:spPr>
      </p:pic>
      <p:pic>
        <p:nvPicPr>
          <p:cNvPr id="35842" name="Picture 2" descr="C:\Users\Pankaj\Desktop\PPT_MFS\Plots\cotour_closelookup\Ucontour_MidPla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771488"/>
            <a:ext cx="3555999" cy="18423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7"/>
            <a:ext cx="7439379" cy="492443"/>
          </a:xfrm>
        </p:spPr>
        <p:txBody>
          <a:bodyPr/>
          <a:lstStyle/>
          <a:p>
            <a:r>
              <a:rPr lang="en-US" sz="2600" dirty="0" smtClean="0"/>
              <a:t>Results:  Jet Near Field view at </a:t>
            </a:r>
            <a:r>
              <a:rPr lang="en-US" sz="2600" dirty="0" err="1" smtClean="0"/>
              <a:t>MidPlane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845" y="1286934"/>
            <a:ext cx="38946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Contour of Velocity and Velocity Vector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58045" y="4572000"/>
            <a:ext cx="2291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Finer turbulent scale at the interface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1202" y="3121378"/>
            <a:ext cx="242710" cy="1428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45466" y="4690534"/>
            <a:ext cx="38664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Strong inward motion and entrainment of ambient water at interface</a:t>
            </a: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62222" y="3465690"/>
            <a:ext cx="824089" cy="1230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103623"/>
            <a:ext cx="7529690" cy="892552"/>
          </a:xfrm>
        </p:spPr>
        <p:txBody>
          <a:bodyPr/>
          <a:lstStyle/>
          <a:p>
            <a:r>
              <a:rPr lang="en-US" sz="2600" dirty="0" smtClean="0"/>
              <a:t>Results:  Identification of large-Scale turbulent Structures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3955"/>
            <a:ext cx="5147733" cy="3508783"/>
            <a:chOff x="0" y="1629303"/>
            <a:chExt cx="5238044" cy="3753436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29303"/>
              <a:ext cx="5238044" cy="2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733" y="3345216"/>
              <a:ext cx="5068711" cy="203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37067" y="1377244"/>
            <a:ext cx="3499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err="1" smtClean="0"/>
              <a:t>Iso</a:t>
            </a:r>
            <a:r>
              <a:rPr lang="en-IN" dirty="0" smtClean="0"/>
              <a:t>-Surface of Second-invariant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180623" y="5441244"/>
            <a:ext cx="31270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err="1" smtClean="0"/>
              <a:t>Iso</a:t>
            </a:r>
            <a:r>
              <a:rPr lang="en-IN" dirty="0" smtClean="0"/>
              <a:t>-Surface of </a:t>
            </a:r>
            <a:r>
              <a:rPr lang="en-IN" dirty="0" err="1" smtClean="0"/>
              <a:t>vorticity</a:t>
            </a:r>
            <a:endParaRPr lang="en-IN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810830" y="1364896"/>
            <a:ext cx="4107392" cy="43134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rgbClr val="FF0000"/>
                </a:solidFill>
              </a:rPr>
              <a:t>Turbulent Structures are characterize by spatial structures with pure rotation  not the shear.</a:t>
            </a: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Second invariant technique can isolate shear from strain rate tensor, while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vorticity</a:t>
            </a:r>
            <a:r>
              <a:rPr lang="en-US" altLang="en-US" sz="1800" dirty="0" smtClean="0">
                <a:solidFill>
                  <a:srgbClr val="FF0000"/>
                </a:solidFill>
              </a:rPr>
              <a:t> cannot. </a:t>
            </a: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Both the technique identifies large-scale tubular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vortical</a:t>
            </a:r>
            <a:r>
              <a:rPr lang="en-US" altLang="en-US" sz="1800" dirty="0" smtClean="0">
                <a:solidFill>
                  <a:srgbClr val="FF0000"/>
                </a:solidFill>
              </a:rPr>
              <a:t> structures at the outer-edge.</a:t>
            </a: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Downstream no visible structures due to small scale droplets.   </a:t>
            </a: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 Unlike Second Invariant,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Vorticity</a:t>
            </a:r>
            <a:r>
              <a:rPr lang="en-US" altLang="en-US" sz="1800" dirty="0" smtClean="0">
                <a:solidFill>
                  <a:srgbClr val="FF0000"/>
                </a:solidFill>
              </a:rPr>
              <a:t> technique captures strong shear layer at Jet Inlet, which is not turbulent structures.</a:t>
            </a: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Large Scale structures posses volume fraction threshold of  ~0.4. This  volume fraction is used to identify outer edge interface of large scale structures.</a:t>
            </a: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Convection velocity of these structures is representative of outer-edge  velocity</a:t>
            </a:r>
            <a:r>
              <a:rPr lang="en-US" altLang="en-US" sz="1800" dirty="0" smtClean="0">
                <a:solidFill>
                  <a:schemeClr val="tx2"/>
                </a:solidFill>
              </a:rPr>
              <a:t>.</a:t>
            </a:r>
            <a:endParaRPr lang="en-US" altLang="en-US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en-US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8"/>
            <a:ext cx="7529690" cy="492443"/>
          </a:xfrm>
        </p:spPr>
        <p:txBody>
          <a:bodyPr/>
          <a:lstStyle/>
          <a:p>
            <a:r>
              <a:rPr lang="en-US" sz="2600" dirty="0" smtClean="0"/>
              <a:t>Results:  Core Length of primary Jet break Up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687" y="1360312"/>
            <a:ext cx="38043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Contour of Mean Volume Fraction</a:t>
            </a:r>
            <a:endParaRPr lang="en-IN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49" y="2069573"/>
            <a:ext cx="5053718" cy="258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flipH="1">
            <a:off x="925689" y="2020712"/>
            <a:ext cx="11288" cy="29125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2533" y="4763911"/>
            <a:ext cx="541867" cy="2258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9956" y="4052710"/>
            <a:ext cx="22577" cy="8805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7066" y="4854222"/>
            <a:ext cx="133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Lc~2D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904089" y="2077156"/>
            <a:ext cx="272062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Core Length of Jet primary break up is defined as the axial length </a:t>
            </a:r>
            <a:r>
              <a:rPr lang="en-IN" dirty="0" smtClean="0">
                <a:solidFill>
                  <a:schemeClr val="tx2"/>
                </a:solidFill>
              </a:rPr>
              <a:t>where </a:t>
            </a:r>
            <a:r>
              <a:rPr lang="en-IN" dirty="0" smtClean="0"/>
              <a:t>the area </a:t>
            </a:r>
            <a:r>
              <a:rPr lang="en-IN" dirty="0" smtClean="0"/>
              <a:t>of </a:t>
            </a:r>
            <a:r>
              <a:rPr lang="en-IN" dirty="0" smtClean="0"/>
              <a:t>Jet </a:t>
            </a:r>
            <a:r>
              <a:rPr lang="en-IN" dirty="0" smtClean="0"/>
              <a:t>is reduced </a:t>
            </a:r>
            <a:r>
              <a:rPr lang="en-IN" dirty="0" smtClean="0"/>
              <a:t>by 5%.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9"/>
            <a:ext cx="7236179" cy="492443"/>
          </a:xfrm>
        </p:spPr>
        <p:txBody>
          <a:bodyPr/>
          <a:lstStyle/>
          <a:p>
            <a:r>
              <a:rPr lang="en-US" sz="2600" dirty="0" smtClean="0"/>
              <a:t>Results:  Turbulence Statistics: Axial Mid Plane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687" y="1360312"/>
            <a:ext cx="38043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Contour of resolved Reynolds Stress</a:t>
            </a:r>
            <a:endParaRPr lang="en-IN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22" y="2159883"/>
            <a:ext cx="5881510" cy="24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7646" y="5317068"/>
            <a:ext cx="48542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Reynolds stresses are dominant in shear layer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95022" y="3431822"/>
            <a:ext cx="496712" cy="1851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9"/>
            <a:ext cx="7236179" cy="492443"/>
          </a:xfrm>
        </p:spPr>
        <p:txBody>
          <a:bodyPr/>
          <a:lstStyle/>
          <a:p>
            <a:r>
              <a:rPr lang="en-US" sz="2600" dirty="0" smtClean="0"/>
              <a:t>Results:  Turbulence Statistics: Axial Mid Plane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820" y="1484490"/>
            <a:ext cx="44478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Distribution of Turbulent Kinetic Energy </a:t>
            </a:r>
            <a:endParaRPr lang="en-I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77" y="1979261"/>
            <a:ext cx="4371194" cy="19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840" y="3864506"/>
            <a:ext cx="4529804" cy="19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5217231" y="1680984"/>
            <a:ext cx="3610680" cy="37489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Top: </a:t>
            </a:r>
            <a:r>
              <a:rPr lang="en-US" altLang="en-US" sz="1800" dirty="0" smtClean="0">
                <a:solidFill>
                  <a:schemeClr val="tx2"/>
                </a:solidFill>
              </a:rPr>
              <a:t>Resolved TKE</a:t>
            </a:r>
            <a:endParaRPr lang="en-US" altLang="en-US" sz="1800" dirty="0" smtClean="0">
              <a:solidFill>
                <a:schemeClr val="tx2"/>
              </a:solidFill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Bottom: </a:t>
            </a:r>
            <a:r>
              <a:rPr lang="en-US" altLang="en-US" sz="1800" dirty="0" smtClean="0">
                <a:solidFill>
                  <a:schemeClr val="tx2"/>
                </a:solidFill>
              </a:rPr>
              <a:t>SGS TKE</a:t>
            </a:r>
          </a:p>
          <a:p>
            <a:r>
              <a:rPr lang="en-US" altLang="en-US" sz="1800" dirty="0" smtClean="0"/>
              <a:t>Distribution shows larger turbulent activity in the Shear layer region</a:t>
            </a:r>
          </a:p>
          <a:p>
            <a:r>
              <a:rPr lang="en-US" altLang="en-US" sz="1800" dirty="0" smtClean="0"/>
              <a:t>The turbulence activity are less in the downstream region where droplets are dominant. </a:t>
            </a:r>
          </a:p>
          <a:p>
            <a:r>
              <a:rPr lang="en-US" altLang="en-US" sz="1800" dirty="0" smtClean="0"/>
              <a:t>Suggest fine grid in Shear layer and in initial Jet formation region.</a:t>
            </a:r>
          </a:p>
          <a:p>
            <a:r>
              <a:rPr lang="en-US" altLang="en-US" sz="1800" dirty="0" smtClean="0"/>
              <a:t>Ratio of K_GS/(K_GS+K_SGS)= 85%.</a:t>
            </a:r>
          </a:p>
          <a:p>
            <a:r>
              <a:rPr lang="en-US" altLang="en-US" sz="1800" dirty="0" smtClean="0"/>
              <a:t> Ensures LES is resolving good amount of TKE. And the grid is fine enough.</a:t>
            </a:r>
            <a:endParaRPr lang="en-US" altLang="en-US" sz="1800" dirty="0" smtClean="0"/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81448" y="1372423"/>
            <a:ext cx="5000627" cy="3944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en-US" sz="4300" dirty="0" smtClean="0"/>
              <a:t>An Opaque Jet stream discharging into sea water.</a:t>
            </a:r>
          </a:p>
          <a:p>
            <a:r>
              <a:rPr lang="en-US" sz="4300" dirty="0" smtClean="0"/>
              <a:t>Jet is turbulent and oil-water interface shows eddies with different size. </a:t>
            </a:r>
          </a:p>
          <a:p>
            <a:r>
              <a:rPr lang="en-US" sz="4300" dirty="0" smtClean="0">
                <a:solidFill>
                  <a:schemeClr val="tx2"/>
                </a:solidFill>
              </a:rPr>
              <a:t>How to calculate  oil discharge rate? </a:t>
            </a:r>
          </a:p>
          <a:p>
            <a:r>
              <a:rPr lang="en-US" sz="4300" dirty="0" smtClean="0"/>
              <a:t>No information inside the Jet core is available due to Opaque Oil.</a:t>
            </a:r>
          </a:p>
          <a:p>
            <a:r>
              <a:rPr lang="en-US" sz="4300" dirty="0" smtClean="0"/>
              <a:t>Only option is to use the information </a:t>
            </a:r>
            <a:r>
              <a:rPr lang="en-US" sz="4300" dirty="0" smtClean="0"/>
              <a:t>of visible large scale features </a:t>
            </a:r>
            <a:r>
              <a:rPr lang="en-US" sz="4300" dirty="0" smtClean="0"/>
              <a:t>at </a:t>
            </a:r>
            <a:r>
              <a:rPr lang="en-US" sz="4300" dirty="0" smtClean="0"/>
              <a:t>the </a:t>
            </a:r>
            <a:r>
              <a:rPr lang="en-US" sz="4300" dirty="0" smtClean="0"/>
              <a:t>outer-edge</a:t>
            </a:r>
            <a:endParaRPr lang="en-US" sz="4300" dirty="0" smtClean="0"/>
          </a:p>
          <a:p>
            <a:r>
              <a:rPr lang="en-US" sz="4300" dirty="0" smtClean="0"/>
              <a:t>No reliable correlation available  between jet core velocity and outer-edge velocity for multiphase jet.</a:t>
            </a:r>
          </a:p>
          <a:p>
            <a:r>
              <a:rPr lang="en-US" sz="4300" dirty="0" smtClean="0"/>
              <a:t>Plan is to pursue lab scale experiment  and  their CFD simulation to find relationship between outer-edge velocity and jet –core velocity.</a:t>
            </a:r>
          </a:p>
          <a:p>
            <a:endParaRPr lang="en-US" sz="43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72050" y="6382078"/>
            <a:ext cx="3648074" cy="523220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Deepwater Horizon video clip by </a:t>
            </a:r>
            <a:r>
              <a:rPr lang="en-US" sz="1400" dirty="0" err="1" smtClean="0">
                <a:solidFill>
                  <a:schemeClr val="tx1"/>
                </a:solidFill>
              </a:rPr>
              <a:t>Oceaneering</a:t>
            </a:r>
            <a:r>
              <a:rPr lang="en-US" sz="1400" dirty="0" smtClean="0">
                <a:solidFill>
                  <a:schemeClr val="tx1"/>
                </a:solidFill>
              </a:rPr>
              <a:t> International </a:t>
            </a:r>
            <a:r>
              <a:rPr lang="en-US" sz="1400" dirty="0" err="1" smtClean="0">
                <a:solidFill>
                  <a:schemeClr val="tx1"/>
                </a:solidFill>
              </a:rPr>
              <a:t>Inc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300162"/>
            <a:ext cx="3895725" cy="2995613"/>
            <a:chOff x="80962" y="1157287"/>
            <a:chExt cx="4043361" cy="30591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" y="1157287"/>
              <a:ext cx="2024063" cy="3059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366" y="1196367"/>
              <a:ext cx="1935957" cy="298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3104"/>
          <p:cNvSpPr txBox="1">
            <a:spLocks noChangeArrowheads="1"/>
          </p:cNvSpPr>
          <p:nvPr/>
        </p:nvSpPr>
        <p:spPr bwMode="auto">
          <a:xfrm>
            <a:off x="83344" y="4484168"/>
            <a:ext cx="4043361" cy="120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981" tIns="48491" rIns="96981" bIns="48491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Camera Images of  Oil discharge from </a:t>
            </a:r>
            <a:r>
              <a:rPr lang="en-US" alt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Macondo</a:t>
            </a:r>
            <a:r>
              <a:rPr lang="en-US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wellhead at the bottom of Gulf of Mexico (June 3, 2010). Re=125,000</a:t>
            </a:r>
            <a:endParaRPr lang="en-US" alt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911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9"/>
            <a:ext cx="7236179" cy="492443"/>
          </a:xfrm>
        </p:spPr>
        <p:txBody>
          <a:bodyPr/>
          <a:lstStyle/>
          <a:p>
            <a:r>
              <a:rPr lang="en-US" sz="2600" dirty="0" smtClean="0"/>
              <a:t>Results:  Turbulence Statistics: </a:t>
            </a:r>
            <a:r>
              <a:rPr lang="en-US" sz="2600" dirty="0" smtClean="0"/>
              <a:t>Cross-Flow Planes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7821" y="1258714"/>
            <a:ext cx="44478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Distribution </a:t>
            </a:r>
            <a:r>
              <a:rPr lang="en-IN" dirty="0" smtClean="0"/>
              <a:t>of </a:t>
            </a:r>
            <a:r>
              <a:rPr lang="en-IN" dirty="0" smtClean="0"/>
              <a:t>Reynolds Stresses at cross-flow planes  </a:t>
            </a:r>
            <a:endParaRPr lang="en-IN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393142" y="2415822"/>
            <a:ext cx="4525079" cy="21110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</a:rPr>
              <a:t>Cross-flow Plane Stress are dominated in shear layer. </a:t>
            </a: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The turbulence is diffusing  with the Jet break up and droplet formations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30223" y="2020711"/>
            <a:ext cx="7902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X=2D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3403598" y="4555068"/>
            <a:ext cx="7902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X=5D</a:t>
            </a:r>
            <a:endParaRPr lang="en-IN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3624"/>
            <a:ext cx="3107997" cy="244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74140"/>
            <a:ext cx="3261861" cy="25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9"/>
            <a:ext cx="7236179" cy="492443"/>
          </a:xfrm>
        </p:spPr>
        <p:txBody>
          <a:bodyPr/>
          <a:lstStyle/>
          <a:p>
            <a:r>
              <a:rPr lang="en-US" sz="2600" dirty="0" smtClean="0"/>
              <a:t>Results:  Turbulence Statistics: </a:t>
            </a:r>
            <a:r>
              <a:rPr lang="en-US" sz="2600" dirty="0" smtClean="0"/>
              <a:t> Axial Line Plots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042" y="5119513"/>
            <a:ext cx="44478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Axial Distribution </a:t>
            </a:r>
            <a:r>
              <a:rPr lang="en-IN" dirty="0" smtClean="0"/>
              <a:t>of </a:t>
            </a:r>
            <a:r>
              <a:rPr lang="en-IN" dirty="0" smtClean="0"/>
              <a:t>velocity fluctuations at Jet </a:t>
            </a:r>
            <a:r>
              <a:rPr lang="en-IN" dirty="0" err="1" smtClean="0"/>
              <a:t>centerline</a:t>
            </a:r>
            <a:endParaRPr lang="en-IN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935009" y="1964267"/>
            <a:ext cx="3610680" cy="147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</a:rPr>
              <a:t>Velocity fluctuations and turbulent intensity reduces with droplets formation in downstream region. </a:t>
            </a: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Anisotropy reduces with droplet formation in far field region.</a:t>
            </a:r>
            <a:endParaRPr lang="en-US" sz="1800" dirty="0"/>
          </a:p>
        </p:txBody>
      </p:sp>
      <p:pic>
        <p:nvPicPr>
          <p:cNvPr id="22530" name="Picture 2" descr="C:\Users\Pankaj\Desktop\PPT_MFS\Plots\LINE_PLOT\CENTERLINE\RMS_Velocity_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43" y="1072091"/>
            <a:ext cx="4175301" cy="3710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9"/>
            <a:ext cx="7236179" cy="492443"/>
          </a:xfrm>
        </p:spPr>
        <p:txBody>
          <a:bodyPr/>
          <a:lstStyle/>
          <a:p>
            <a:r>
              <a:rPr lang="en-US" sz="2600" dirty="0" smtClean="0"/>
              <a:t>Conclusions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16089" y="1422401"/>
            <a:ext cx="8444087" cy="44478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sz="2000" dirty="0" smtClean="0">
                <a:solidFill>
                  <a:schemeClr val="tx2"/>
                </a:solidFill>
              </a:rPr>
              <a:t>The Jet expansion angle </a:t>
            </a:r>
            <a:r>
              <a:rPr lang="en-US" altLang="en-US" sz="2000" dirty="0" smtClean="0">
                <a:solidFill>
                  <a:schemeClr val="tx2"/>
                </a:solidFill>
              </a:rPr>
              <a:t>from CFD agrees with experiment</a:t>
            </a:r>
            <a:r>
              <a:rPr lang="en-US" altLang="en-US" sz="2000" dirty="0" smtClean="0">
                <a:solidFill>
                  <a:schemeClr val="tx2"/>
                </a:solidFill>
              </a:rPr>
              <a:t>(~9</a:t>
            </a:r>
            <a:r>
              <a:rPr lang="en-US" altLang="en-US" sz="2000" baseline="30000" dirty="0" smtClean="0">
                <a:solidFill>
                  <a:schemeClr val="tx2"/>
                </a:solidFill>
              </a:rPr>
              <a:t>0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VOF method captures sharp interfaces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Large Scale structures are visible in upstream jet region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No Visible structures seen in downstream region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LES is well resolved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Large Scale structures </a:t>
            </a:r>
            <a:r>
              <a:rPr lang="en-US" altLang="en-US" sz="2000" dirty="0" smtClean="0">
                <a:solidFill>
                  <a:schemeClr val="tx2"/>
                </a:solidFill>
              </a:rPr>
              <a:t>corresponding to volume </a:t>
            </a:r>
            <a:r>
              <a:rPr lang="en-US" altLang="en-US" sz="2000" dirty="0" smtClean="0">
                <a:solidFill>
                  <a:schemeClr val="tx2"/>
                </a:solidFill>
              </a:rPr>
              <a:t>fraction threshold of  ~</a:t>
            </a:r>
            <a:r>
              <a:rPr lang="en-US" altLang="en-US" sz="2000" dirty="0" smtClean="0">
                <a:solidFill>
                  <a:schemeClr val="tx2"/>
                </a:solidFill>
              </a:rPr>
              <a:t>0.4 , identifies interface of  outer edge large scale structures. 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 Core length was found to be twice the diameter of jet.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Anisotropy reduces  in fully developed jet flow region</a:t>
            </a:r>
          </a:p>
          <a:p>
            <a:pPr>
              <a:buNone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3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2" y="303679"/>
            <a:ext cx="7236179" cy="492443"/>
          </a:xfrm>
        </p:spPr>
        <p:txBody>
          <a:bodyPr/>
          <a:lstStyle/>
          <a:p>
            <a:r>
              <a:rPr lang="en-US" sz="2600" dirty="0" smtClean="0"/>
              <a:t>Team Members: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203200" y="2523067"/>
            <a:ext cx="8444087" cy="24553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Frank </a:t>
            </a:r>
            <a:r>
              <a:rPr lang="en-US" sz="2000" dirty="0" smtClean="0"/>
              <a:t>Shaffer, </a:t>
            </a:r>
            <a:r>
              <a:rPr lang="en-US" sz="2000" dirty="0" smtClean="0"/>
              <a:t>USDOE National Energy Technology </a:t>
            </a:r>
            <a:r>
              <a:rPr lang="en-US" sz="2000" dirty="0" smtClean="0"/>
              <a:t>Laboratory</a:t>
            </a:r>
          </a:p>
          <a:p>
            <a:r>
              <a:rPr lang="en-US" sz="2000" dirty="0" err="1" smtClean="0"/>
              <a:t>Mehrdad</a:t>
            </a:r>
            <a:r>
              <a:rPr lang="en-US" sz="2000" dirty="0" smtClean="0"/>
              <a:t> </a:t>
            </a:r>
            <a:r>
              <a:rPr lang="en-US" sz="2000" dirty="0" err="1" smtClean="0"/>
              <a:t>Shahnam</a:t>
            </a:r>
            <a:r>
              <a:rPr lang="en-US" sz="2000" dirty="0" smtClean="0"/>
              <a:t>, </a:t>
            </a:r>
            <a:r>
              <a:rPr lang="en-US" sz="2000" dirty="0" smtClean="0"/>
              <a:t>USDOE National Energy Technology </a:t>
            </a:r>
            <a:r>
              <a:rPr lang="en-US" sz="2000" dirty="0" smtClean="0"/>
              <a:t>Laboratory</a:t>
            </a:r>
          </a:p>
          <a:p>
            <a:r>
              <a:rPr lang="en-US" sz="2000" dirty="0" err="1" smtClean="0"/>
              <a:t>Ömer</a:t>
            </a:r>
            <a:r>
              <a:rPr lang="en-US" sz="2000" dirty="0" smtClean="0"/>
              <a:t> </a:t>
            </a:r>
            <a:r>
              <a:rPr lang="en-US" sz="2000" dirty="0" err="1" smtClean="0"/>
              <a:t>Savaş</a:t>
            </a:r>
            <a:r>
              <a:rPr lang="en-US" sz="2000" dirty="0" smtClean="0"/>
              <a:t>, </a:t>
            </a:r>
            <a:r>
              <a:rPr lang="en-US" sz="2000" dirty="0" smtClean="0"/>
              <a:t>U.C. Berkeley, Department of Mechanical </a:t>
            </a:r>
            <a:r>
              <a:rPr lang="en-US" sz="2000" dirty="0" smtClean="0"/>
              <a:t>Engineering</a:t>
            </a:r>
          </a:p>
          <a:p>
            <a:r>
              <a:rPr lang="en-US" sz="2000" dirty="0" smtClean="0"/>
              <a:t>Dave </a:t>
            </a:r>
            <a:r>
              <a:rPr lang="en-US" sz="2000" dirty="0" err="1" smtClean="0"/>
              <a:t>DeVites</a:t>
            </a:r>
            <a:r>
              <a:rPr lang="en-US" sz="2000" dirty="0" smtClean="0"/>
              <a:t>, OHMSETT Mar Inc</a:t>
            </a:r>
            <a:endParaRPr lang="en-IN" sz="2000" dirty="0" smtClean="0"/>
          </a:p>
          <a:p>
            <a:r>
              <a:rPr lang="en-US" sz="2000" dirty="0" smtClean="0"/>
              <a:t>Timothy </a:t>
            </a:r>
            <a:r>
              <a:rPr lang="en-US" sz="2000" dirty="0" err="1" smtClean="0"/>
              <a:t>Steffeck</a:t>
            </a:r>
            <a:r>
              <a:rPr lang="en-US" sz="2000" dirty="0" smtClean="0"/>
              <a:t>, DOI Bureau of Safety and Environmental Enforcement</a:t>
            </a:r>
            <a:endParaRPr lang="en-IN" sz="2000" dirty="0" smtClean="0"/>
          </a:p>
          <a:p>
            <a:pPr>
              <a:buNone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3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67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708" y="939603"/>
            <a:ext cx="3397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4089" y="3183467"/>
            <a:ext cx="4143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</a:t>
            </a:r>
            <a:endParaRPr lang="en-IN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IN" sz="5400" dirty="0"/>
          </a:p>
        </p:txBody>
      </p:sp>
    </p:spTree>
    <p:extLst>
      <p:ext uri="{BB962C8B-B14F-4D97-AF65-F5344CB8AC3E}">
        <p14:creationId xmlns="" xmlns:p14="http://schemas.microsoft.com/office/powerpoint/2010/main" val="2489292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971572"/>
            <a:ext cx="8229600" cy="3164871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2800" dirty="0" smtClean="0"/>
              <a:t>Introduction and Motivation</a:t>
            </a:r>
          </a:p>
          <a:p>
            <a:pPr>
              <a:spcBef>
                <a:spcPts val="900"/>
              </a:spcBef>
            </a:pPr>
            <a:r>
              <a:rPr lang="en-US" sz="2800" dirty="0" smtClean="0"/>
              <a:t>Problem </a:t>
            </a:r>
            <a:r>
              <a:rPr lang="en-US" sz="2800" dirty="0" smtClean="0"/>
              <a:t>Description</a:t>
            </a:r>
            <a:endParaRPr lang="en-US" sz="2800" dirty="0" smtClean="0"/>
          </a:p>
          <a:p>
            <a:pPr>
              <a:spcBef>
                <a:spcPts val="900"/>
              </a:spcBef>
            </a:pPr>
            <a:r>
              <a:rPr lang="en-US" sz="2800" dirty="0" smtClean="0"/>
              <a:t>Numerical Approach</a:t>
            </a:r>
          </a:p>
          <a:p>
            <a:pPr>
              <a:spcBef>
                <a:spcPts val="900"/>
              </a:spcBef>
            </a:pPr>
            <a:r>
              <a:rPr lang="en-US" sz="2800" dirty="0" smtClean="0"/>
              <a:t>Result and Discussion</a:t>
            </a:r>
          </a:p>
          <a:p>
            <a:pPr>
              <a:spcBef>
                <a:spcPts val="900"/>
              </a:spcBef>
            </a:pPr>
            <a:r>
              <a:rPr lang="en-US" sz="2800" dirty="0" smtClean="0"/>
              <a:t>Conclusion</a:t>
            </a:r>
          </a:p>
          <a:p>
            <a:pPr>
              <a:spcBef>
                <a:spcPts val="900"/>
              </a:spcBef>
            </a:pPr>
            <a:endParaRPr lang="en-US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87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825" y="274320"/>
            <a:ext cx="7886699" cy="584775"/>
          </a:xfrm>
        </p:spPr>
        <p:txBody>
          <a:bodyPr/>
          <a:lstStyle/>
          <a:p>
            <a:r>
              <a:rPr lang="en-US" dirty="0" smtClean="0"/>
              <a:t>Problem Description: Experimental Test Case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ahapa\Desktop\PPT_MFS\Plots\Experimental Validation\Test_26_1in_snapshot_102.34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1206282"/>
            <a:ext cx="4076702" cy="240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286248" y="1206282"/>
            <a:ext cx="4857752" cy="4347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Experimental Test Case used for CFD Study</a:t>
            </a:r>
          </a:p>
          <a:p>
            <a:r>
              <a:rPr lang="en-US" sz="1800" dirty="0" smtClean="0"/>
              <a:t>Video Image of Submerged Turbulent Oil Jet (JP-Fuel) : Experiment  done by NETL Group at OHMSETT, </a:t>
            </a:r>
            <a:r>
              <a:rPr lang="en-US" sz="1800" dirty="0" smtClean="0"/>
              <a:t>Dec , </a:t>
            </a:r>
            <a:r>
              <a:rPr lang="en-US" sz="1800" dirty="0" smtClean="0"/>
              <a:t>2014.</a:t>
            </a:r>
          </a:p>
          <a:p>
            <a:r>
              <a:rPr lang="en-US" sz="1800" dirty="0" smtClean="0"/>
              <a:t>Oil Jet </a:t>
            </a:r>
            <a:r>
              <a:rPr lang="en-US" sz="1800" dirty="0" smtClean="0"/>
              <a:t>is Discharged  from </a:t>
            </a:r>
            <a:r>
              <a:rPr lang="en-US" sz="1800" dirty="0" smtClean="0"/>
              <a:t>a  long submerged  pipe </a:t>
            </a:r>
            <a:r>
              <a:rPr lang="en-US" sz="1800" dirty="0" smtClean="0"/>
              <a:t>end </a:t>
            </a:r>
            <a:r>
              <a:rPr lang="en-US" sz="1800" dirty="0" smtClean="0"/>
              <a:t>into  </a:t>
            </a:r>
            <a:r>
              <a:rPr lang="en-US" sz="1800" dirty="0" smtClean="0"/>
              <a:t>Water.</a:t>
            </a:r>
          </a:p>
          <a:p>
            <a:r>
              <a:rPr lang="en-US" sz="1800" dirty="0" smtClean="0"/>
              <a:t>Jet Condition at pipe exit is fully turbulent.</a:t>
            </a:r>
          </a:p>
          <a:p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 rate: 270GPM, D=1”, Re=20,000</a:t>
            </a:r>
          </a:p>
          <a:p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Properties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>
              <a:buNone/>
            </a:pP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        </a:t>
            </a:r>
            <a:r>
              <a:rPr lang="en-US" altLang="en-US" sz="1800" dirty="0" smtClean="0"/>
              <a:t>Surface Tension</a:t>
            </a:r>
            <a:r>
              <a:rPr lang="en-US" altLang="en-US" sz="1800" dirty="0" smtClean="0">
                <a:solidFill>
                  <a:srgbClr val="FF0000"/>
                </a:solidFill>
              </a:rPr>
              <a:t>: </a:t>
            </a:r>
          </a:p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The </a:t>
            </a:r>
            <a:r>
              <a:rPr lang="en-US" altLang="en-US" sz="1800" dirty="0" smtClean="0">
                <a:solidFill>
                  <a:schemeClr val="tx2"/>
                </a:solidFill>
              </a:rPr>
              <a:t>Images </a:t>
            </a:r>
            <a:r>
              <a:rPr lang="en-US" altLang="en-US" sz="1800" dirty="0" smtClean="0">
                <a:solidFill>
                  <a:schemeClr val="tx2"/>
                </a:solidFill>
              </a:rPr>
              <a:t>show </a:t>
            </a:r>
            <a:r>
              <a:rPr lang="en-US" altLang="en-US" sz="1800" dirty="0" smtClean="0">
                <a:solidFill>
                  <a:schemeClr val="tx2"/>
                </a:solidFill>
              </a:rPr>
              <a:t>large and small scale vortices and  sharp interfaces</a:t>
            </a:r>
            <a:endParaRPr lang="en-US" altLang="en-US" sz="1800" dirty="0">
              <a:solidFill>
                <a:schemeClr val="tx2"/>
              </a:solidFill>
            </a:endParaRPr>
          </a:p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481262" y="2574764"/>
            <a:ext cx="280988" cy="2076200"/>
          </a:xfrm>
          <a:prstGeom prst="straightConnector1">
            <a:avLst/>
          </a:prstGeom>
          <a:ln w="222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28837" y="4276725"/>
            <a:ext cx="145732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Small Scale Turbulence Structures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1925" y="4276725"/>
            <a:ext cx="146685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Large Scale </a:t>
            </a:r>
            <a:r>
              <a:rPr lang="en-US" dirty="0" smtClean="0"/>
              <a:t>spatial </a:t>
            </a:r>
            <a:r>
              <a:rPr lang="en-US" dirty="0" smtClean="0"/>
              <a:t> </a:t>
            </a:r>
            <a:r>
              <a:rPr lang="en-US" dirty="0" smtClean="0"/>
              <a:t>Structures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895350" y="2647951"/>
            <a:ext cx="142875" cy="1628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80140" y="3533422"/>
          <a:ext cx="2754670" cy="327377"/>
        </p:xfrm>
        <a:graphic>
          <a:graphicData uri="http://schemas.openxmlformats.org/presentationml/2006/ole">
            <p:oleObj spid="_x0000_s9217" name="Equation" r:id="rId4" imgW="2044440" imgH="203040" progId="Equation.DSMT4">
              <p:embed/>
            </p:oleObj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846638" y="3927475"/>
          <a:ext cx="2824162" cy="328613"/>
        </p:xfrm>
        <a:graphic>
          <a:graphicData uri="http://schemas.openxmlformats.org/presentationml/2006/ole">
            <p:oleObj spid="_x0000_s9218" name="Equation" r:id="rId5" imgW="2095200" imgH="20304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448778" y="4394905"/>
          <a:ext cx="1069624" cy="267406"/>
        </p:xfrm>
        <a:graphic>
          <a:graphicData uri="http://schemas.openxmlformats.org/presentationml/2006/ole">
            <p:oleObj spid="_x0000_s9219" name="Equation" r:id="rId6" imgW="761760" imgH="1904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8465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223760" cy="584775"/>
          </a:xfrm>
        </p:spPr>
        <p:txBody>
          <a:bodyPr/>
          <a:lstStyle/>
          <a:p>
            <a:pPr algn="ctr"/>
            <a:r>
              <a:rPr lang="en-US" dirty="0" smtClean="0"/>
              <a:t>Numerical Set Up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21" y="1240546"/>
            <a:ext cx="3689293" cy="233803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962401" y="1206282"/>
            <a:ext cx="4944532" cy="3660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Fully </a:t>
            </a:r>
            <a:r>
              <a:rPr lang="en-US" sz="1800" dirty="0" smtClean="0"/>
              <a:t>developed turbulent oil jet from exit of circular pipe end discharged into  quiescent water .</a:t>
            </a:r>
          </a:p>
          <a:p>
            <a:r>
              <a:rPr lang="en-US" sz="1800" dirty="0" smtClean="0"/>
              <a:t>Computational Domain</a:t>
            </a:r>
            <a:r>
              <a:rPr lang="en-US" sz="1800" dirty="0" smtClean="0"/>
              <a:t>: 25Dx10Dx10D</a:t>
            </a:r>
          </a:p>
          <a:p>
            <a:r>
              <a:rPr lang="en-US" sz="1800" dirty="0" smtClean="0"/>
              <a:t>D=Diameter of Jet=1 inch,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Re=20,000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Oil-Water properties taken from Experimental flow conditions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Imposed Boundary Condition: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Jet Inlet: Fully developed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realistic turbulent inflow condition 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Other Planes: Pressure-Outlet 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4756" y="2596445"/>
            <a:ext cx="451555" cy="1569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4188178"/>
            <a:ext cx="925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Jet Inlet</a:t>
            </a:r>
            <a:endParaRPr lang="en-IN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3467" y="2043288"/>
            <a:ext cx="970844" cy="97084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48178" y="2454719"/>
            <a:ext cx="2044114" cy="92066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229963">
            <a:off x="2483555" y="2844801"/>
            <a:ext cx="66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25D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 rot="2580484">
            <a:off x="886901" y="2092347"/>
            <a:ext cx="64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10D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338667" y="5384800"/>
            <a:ext cx="38269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Schematic of computational domain</a:t>
            </a:r>
          </a:p>
        </p:txBody>
      </p:sp>
    </p:spTree>
    <p:extLst>
      <p:ext uri="{BB962C8B-B14F-4D97-AF65-F5344CB8AC3E}">
        <p14:creationId xmlns="" xmlns:p14="http://schemas.microsoft.com/office/powerpoint/2010/main" val="2893088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223760" cy="584775"/>
          </a:xfrm>
        </p:spPr>
        <p:txBody>
          <a:bodyPr/>
          <a:lstStyle/>
          <a:p>
            <a:r>
              <a:rPr lang="en-US" dirty="0" smtClean="0"/>
              <a:t>Numerical Approach: Solution Technique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82225" y="1467555"/>
            <a:ext cx="8274755" cy="416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Numerical package: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OpenFOAM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, an open source FVM based Unstructured Collocated solver. It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has collection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of libraries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to describe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different mathematical terms of the governing fluid flow equations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 The libraries are embedded to make a specific Solver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Multiphase Incompressible 3D N-S solvers flow solver- </a:t>
            </a:r>
            <a:r>
              <a:rPr lang="en-IN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interFoam</a:t>
            </a:r>
            <a:r>
              <a:rPr lang="en-IN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IN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Single-Fluid Approach- Both the fluids use same set of governing equations. The mixture properties are calculated by volume weighted average based on volume Fraction.  </a:t>
            </a: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Immiscible  Oil-Water interface is captured using  VOF method. </a:t>
            </a: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VOF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employ High Resolution Interface Capturing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convective Scheme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(HRIC) to accurately predict the interface.</a:t>
            </a: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Turbulence is modelled by Large Eddy Simulation (LES) approach</a:t>
            </a:r>
          </a:p>
          <a:p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LES: One equation eddy model is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used. </a:t>
            </a:r>
          </a:p>
          <a:p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893088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223760" cy="584775"/>
          </a:xfrm>
        </p:spPr>
        <p:txBody>
          <a:bodyPr/>
          <a:lstStyle/>
          <a:p>
            <a:r>
              <a:rPr lang="en-US" dirty="0" smtClean="0"/>
              <a:t>Numerical Approach: Grid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91049" y="1319170"/>
            <a:ext cx="4112685" cy="4731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LES needs fine grid to resolve scales </a:t>
            </a:r>
            <a:r>
              <a:rPr lang="en-US" sz="1800" dirty="0" err="1" smtClean="0"/>
              <a:t>upto</a:t>
            </a:r>
            <a:r>
              <a:rPr lang="en-US" sz="1800" dirty="0" smtClean="0"/>
              <a:t> inertial range.</a:t>
            </a:r>
          </a:p>
          <a:p>
            <a:r>
              <a:rPr lang="en-US" sz="1800" dirty="0" smtClean="0"/>
              <a:t>Shear layer and Jet </a:t>
            </a:r>
            <a:r>
              <a:rPr lang="en-US" sz="1800" dirty="0" smtClean="0"/>
              <a:t>regions </a:t>
            </a:r>
            <a:r>
              <a:rPr lang="en-US" sz="1800" dirty="0" smtClean="0"/>
              <a:t>need finer grid to resolve fine </a:t>
            </a:r>
            <a:r>
              <a:rPr lang="en-US" sz="1800" dirty="0" smtClean="0"/>
              <a:t>scales.</a:t>
            </a:r>
            <a:endParaRPr lang="en-US" sz="1800" dirty="0" smtClean="0"/>
          </a:p>
          <a:p>
            <a:r>
              <a:rPr lang="en-US" sz="1800" dirty="0" smtClean="0"/>
              <a:t>“</a:t>
            </a:r>
            <a:r>
              <a:rPr lang="en-US" sz="1800" dirty="0" err="1" smtClean="0"/>
              <a:t>Hinze</a:t>
            </a:r>
            <a:r>
              <a:rPr lang="en-US" sz="1800" dirty="0" smtClean="0"/>
              <a:t>” </a:t>
            </a:r>
            <a:r>
              <a:rPr lang="en-US" sz="1800" dirty="0" smtClean="0"/>
              <a:t>relation for dissipation </a:t>
            </a:r>
            <a:r>
              <a:rPr lang="en-US" sz="1800" dirty="0" smtClean="0"/>
              <a:t> length scale</a:t>
            </a:r>
            <a:r>
              <a:rPr lang="en-US" sz="1800" dirty="0" smtClean="0"/>
              <a:t>:</a:t>
            </a:r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en-US" sz="1800" dirty="0" smtClean="0"/>
              <a:t>      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length scale at inertial sub-range:  </a:t>
            </a: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Re=20000,</a:t>
            </a:r>
          </a:p>
          <a:p>
            <a:r>
              <a:rPr lang="en-US" sz="1800" dirty="0" smtClean="0"/>
              <a:t> </a:t>
            </a:r>
            <a:r>
              <a:rPr lang="en-US" sz="1800" b="0" dirty="0" smtClean="0"/>
              <a:t>Grid: 7 M </a:t>
            </a:r>
            <a:r>
              <a:rPr lang="en-US" sz="1800" b="0" dirty="0" smtClean="0"/>
              <a:t>Cells </a:t>
            </a:r>
            <a:endParaRPr lang="en-US" sz="1800" b="0" dirty="0" smtClean="0"/>
          </a:p>
          <a:p>
            <a:r>
              <a:rPr lang="en-US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Time Step=10</a:t>
            </a:r>
            <a:r>
              <a:rPr lang="en-US" altLang="en-US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-05</a:t>
            </a:r>
            <a:r>
              <a:rPr lang="en-US" alt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altLang="en-US" sz="19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1618"/>
            <a:ext cx="4346222" cy="21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Pankaj\Desktop\PPT_MFS\Plots\Domain_Grid\Mesh_D1_7M_Crosssectional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843" y="3446561"/>
            <a:ext cx="2799357" cy="2759239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345059" y="2932290"/>
          <a:ext cx="1286230" cy="374176"/>
        </p:xfrm>
        <a:graphic>
          <a:graphicData uri="http://schemas.openxmlformats.org/presentationml/2006/ole">
            <p:oleObj spid="_x0000_s3082" name="Equation" r:id="rId6" imgW="698400" imgH="203040" progId="Equation.DSMT4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6270625" y="3981451"/>
          <a:ext cx="1180042" cy="353414"/>
        </p:xfrm>
        <a:graphic>
          <a:graphicData uri="http://schemas.openxmlformats.org/presentationml/2006/ole">
            <p:oleObj spid="_x0000_s3083" name="Equation" r:id="rId7" imgW="634680" imgH="190440" progId="Equation.DSMT4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243107" y="4624916"/>
          <a:ext cx="1049515" cy="310016"/>
        </p:xfrm>
        <a:graphic>
          <a:graphicData uri="http://schemas.openxmlformats.org/presentationml/2006/ole">
            <p:oleObj spid="_x0000_s3084" name="Equation" r:id="rId8" imgW="558720" imgH="1648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43690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99"/>
            <a:ext cx="7223760" cy="1077218"/>
          </a:xfrm>
        </p:spPr>
        <p:txBody>
          <a:bodyPr/>
          <a:lstStyle/>
          <a:p>
            <a:r>
              <a:rPr lang="en-US" dirty="0" smtClean="0"/>
              <a:t>Turbulent Inlet B.C: Synthetic Turbulence Generator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549422" y="1285873"/>
            <a:ext cx="4413956" cy="353448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solidFill>
                  <a:schemeClr val="tx2"/>
                </a:solidFill>
              </a:rPr>
              <a:t>LES </a:t>
            </a:r>
            <a:r>
              <a:rPr lang="en-US" altLang="en-US" sz="1800" dirty="0" smtClean="0">
                <a:solidFill>
                  <a:schemeClr val="tx2"/>
                </a:solidFill>
              </a:rPr>
              <a:t>needs realistic turbulent inflow at inlet</a:t>
            </a: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Turbulence </a:t>
            </a:r>
            <a:r>
              <a:rPr lang="en-US" altLang="en-US" sz="1800" dirty="0" smtClean="0">
                <a:solidFill>
                  <a:schemeClr val="tx2"/>
                </a:solidFill>
              </a:rPr>
              <a:t>at Inlet is specified by </a:t>
            </a:r>
            <a:r>
              <a:rPr lang="en-US" altLang="en-US" sz="1800" dirty="0" smtClean="0">
                <a:solidFill>
                  <a:schemeClr val="tx2"/>
                </a:solidFill>
              </a:rPr>
              <a:t>Synthetic </a:t>
            </a:r>
            <a:r>
              <a:rPr lang="en-US" altLang="en-US" sz="1800" dirty="0" smtClean="0">
                <a:solidFill>
                  <a:schemeClr val="tx2"/>
                </a:solidFill>
              </a:rPr>
              <a:t>Turbulence </a:t>
            </a:r>
            <a:r>
              <a:rPr lang="en-US" altLang="en-US" sz="1800" dirty="0" smtClean="0">
                <a:solidFill>
                  <a:schemeClr val="tx2"/>
                </a:solidFill>
              </a:rPr>
              <a:t>Generator.</a:t>
            </a:r>
            <a:endParaRPr lang="en-US" altLang="en-US" sz="1800" dirty="0" smtClean="0">
              <a:solidFill>
                <a:schemeClr val="tx2"/>
              </a:solidFill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The Technique </a:t>
            </a:r>
            <a:r>
              <a:rPr lang="en-US" altLang="en-US" sz="1800" dirty="0" smtClean="0">
                <a:solidFill>
                  <a:schemeClr val="tx2"/>
                </a:solidFill>
              </a:rPr>
              <a:t>uses </a:t>
            </a:r>
            <a:r>
              <a:rPr lang="en-US" altLang="en-US" sz="1800" dirty="0" smtClean="0">
                <a:solidFill>
                  <a:schemeClr val="tx2"/>
                </a:solidFill>
              </a:rPr>
              <a:t>random spot method  by using the information of initial velocity profile , stress component and turbulence Intensity.</a:t>
            </a: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The Technique ensure well spatial and temporal coherence. </a:t>
            </a: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Initial specification of  turbulence intensity for inflow generator was  calculated using standard pipe flow correlations.</a:t>
            </a:r>
            <a:endParaRPr lang="en-US" alt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404711" y="1629382"/>
            <a:ext cx="6167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T=0 s 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9321" y="1285873"/>
            <a:ext cx="2848876" cy="1276352"/>
            <a:chOff x="279321" y="1285873"/>
            <a:chExt cx="2848876" cy="1276352"/>
          </a:xfrm>
        </p:grpSpPr>
        <p:pic>
          <p:nvPicPr>
            <p:cNvPr id="4099" name="Picture 3" descr="C:\Users\sahapa\Desktop\PPT_MFS\Plots\inletgneerator\Ux_t_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21" y="1285873"/>
              <a:ext cx="1376362" cy="12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sahapa\Desktop\PPT_MFS\Plots\inletgneerator\Uy_t_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982" y="1338608"/>
              <a:ext cx="1375215" cy="12236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499961" y="3580395"/>
            <a:ext cx="6167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T=3 s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2864" y="2925556"/>
            <a:ext cx="3180235" cy="1359588"/>
            <a:chOff x="278129" y="4717362"/>
            <a:chExt cx="3180235" cy="135958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29" y="4821382"/>
              <a:ext cx="1531445" cy="1255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300" y="4717362"/>
              <a:ext cx="1563064" cy="1359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Arrow Connector 10"/>
          <p:cNvCxnSpPr/>
          <p:nvPr/>
        </p:nvCxnSpPr>
        <p:spPr>
          <a:xfrm flipV="1">
            <a:off x="1655684" y="3751549"/>
            <a:ext cx="905883" cy="737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32591" y="3751549"/>
            <a:ext cx="723900" cy="770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36603" y="4489102"/>
            <a:ext cx="13039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Spatial coherent structures </a:t>
            </a:r>
            <a:endParaRPr lang="en-US" sz="1200" dirty="0"/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218784" y="5132801"/>
            <a:ext cx="4317399" cy="1059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0" dirty="0" smtClean="0"/>
              <a:t>Generate spatial coherent Structures </a:t>
            </a:r>
          </a:p>
          <a:p>
            <a:r>
              <a:rPr lang="en-US" altLang="en-US" sz="1800" b="0" dirty="0" smtClean="0"/>
              <a:t>The structures  does not attenuate  over time </a:t>
            </a:r>
          </a:p>
        </p:txBody>
      </p:sp>
    </p:spTree>
    <p:extLst>
      <p:ext uri="{BB962C8B-B14F-4D97-AF65-F5344CB8AC3E}">
        <p14:creationId xmlns="" xmlns:p14="http://schemas.microsoft.com/office/powerpoint/2010/main" val="3630229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099"/>
            <a:ext cx="7362825" cy="1077218"/>
          </a:xfrm>
        </p:spPr>
        <p:txBody>
          <a:bodyPr/>
          <a:lstStyle/>
          <a:p>
            <a:r>
              <a:rPr lang="en-US" dirty="0" smtClean="0"/>
              <a:t>Result and Discussion: Stages of Jet Formation</a:t>
            </a:r>
            <a:endParaRPr lang="en-US" sz="2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Energy consumption: </a:t>
            </a:r>
            <a:r>
              <a:rPr lang="it-IT" dirty="0"/>
              <a:t>DOE EIA, http://www.eia.gov/cfapps/ipdbproject/IEDIndex3.cfm?tid=44&amp;pid=44&amp;aid=2, accessed </a:t>
            </a:r>
            <a:r>
              <a:rPr lang="it-IT" dirty="0" smtClean="0"/>
              <a:t>12/01/14</a:t>
            </a:r>
          </a:p>
          <a:p>
            <a:r>
              <a:rPr lang="it-IT" dirty="0" smtClean="0"/>
              <a:t>GDP: </a:t>
            </a:r>
            <a:r>
              <a:rPr lang="en-US" dirty="0" err="1"/>
              <a:t>UNDP</a:t>
            </a:r>
            <a:r>
              <a:rPr lang="en-US" dirty="0"/>
              <a:t>, http://hdr.undp.org/en/content/gdp-per-capita-2011-ppp, accessed 12/01/14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86374" y="1414463"/>
            <a:ext cx="3857626" cy="13144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dirty="0">
              <a:solidFill>
                <a:srgbClr val="FF0000"/>
              </a:solidFill>
            </a:endParaRPr>
          </a:p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14888"/>
            <a:ext cx="3538536" cy="138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41096" y="1877738"/>
            <a:ext cx="74818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T=0.01 s 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2640984"/>
            <a:ext cx="3609975" cy="141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52384" y="3122373"/>
            <a:ext cx="74818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T=0.04 s </a:t>
            </a:r>
            <a:endParaRPr lang="en-US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8843"/>
            <a:ext cx="3731179" cy="147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83113" y="4517810"/>
            <a:ext cx="74818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T=0.1 s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3709" y="5743575"/>
            <a:ext cx="34237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Iso</a:t>
            </a:r>
            <a:r>
              <a:rPr lang="en-US" dirty="0" smtClean="0"/>
              <a:t>-Surface of  volume Fraction </a:t>
            </a:r>
            <a:endParaRPr lang="en-US" dirty="0"/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5112454" y="2415822"/>
            <a:ext cx="3839634" cy="27319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Bottom Fig.:  Shows formation of Jet ligaments, and breaks into smaller size droplets.</a:t>
            </a: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Transient development shows Jet leaves the domain in 0.1 Seconds.</a:t>
            </a:r>
          </a:p>
          <a:p>
            <a:r>
              <a:rPr lang="en-US" altLang="en-US" sz="1800" dirty="0" smtClean="0">
                <a:solidFill>
                  <a:schemeClr val="tx2"/>
                </a:solidFill>
              </a:rPr>
              <a:t>Flow through Time is ~0.2 Seconds</a:t>
            </a:r>
          </a:p>
          <a:p>
            <a:endParaRPr lang="en-US" altLang="en-US" sz="1800" dirty="0" smtClean="0">
              <a:solidFill>
                <a:srgbClr val="FF0000"/>
              </a:solidFill>
            </a:endParaRPr>
          </a:p>
          <a:p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12267" y="1219199"/>
            <a:ext cx="371404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Top Fig.: Shows roll up of Shear layer eddies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1151467" y="1542365"/>
            <a:ext cx="3860800" cy="286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3411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-NETL-ppt-template">
  <a:themeElements>
    <a:clrScheme name="NETL 2015">
      <a:dk1>
        <a:sysClr val="windowText" lastClr="000000"/>
      </a:dk1>
      <a:lt1>
        <a:sysClr val="window" lastClr="FFFFFF"/>
      </a:lt1>
      <a:dk2>
        <a:srgbClr val="0038A9"/>
      </a:dk2>
      <a:lt2>
        <a:srgbClr val="90A6DD"/>
      </a:lt2>
      <a:accent1>
        <a:srgbClr val="37ABFF"/>
      </a:accent1>
      <a:accent2>
        <a:srgbClr val="007934"/>
      </a:accent2>
      <a:accent3>
        <a:srgbClr val="7AB800"/>
      </a:accent3>
      <a:accent4>
        <a:srgbClr val="FECB00"/>
      </a:accent4>
      <a:accent5>
        <a:srgbClr val="E37222"/>
      </a:accent5>
      <a:accent6>
        <a:srgbClr val="CA5042"/>
      </a:accent6>
      <a:hlink>
        <a:srgbClr val="A5A5A5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5-NETL-ppt-template.pptx" id="{CE57CF7E-7F58-486E-92C1-050B2998967E}" vid="{6423F412-5F47-4746-B591-4628909E59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1807CD2B0254BB9E9799A126B65A9" ma:contentTypeVersion="0" ma:contentTypeDescription="Create a new document." ma:contentTypeScope="" ma:versionID="62a046f077a61f86d6adc86747ad8b6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2BE5445-92C8-45D9-A59E-BCCC2F92B5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77E98-360F-4BE3-A27C-1DEB06D9846E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B08DBE8-09C6-45CD-B31D-43CCDFBB7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2015-NETL-ppt-template</Template>
  <TotalTime>2424</TotalTime>
  <Words>1741</Words>
  <Application>Microsoft Office PowerPoint</Application>
  <PresentationFormat>On-screen Show (4:3)</PresentationFormat>
  <Paragraphs>250</Paragraphs>
  <Slides>24</Slides>
  <Notes>20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2013-NETL-ppt-template</vt:lpstr>
      <vt:lpstr>MathType 5.0 Equation</vt:lpstr>
      <vt:lpstr>Slide 1</vt:lpstr>
      <vt:lpstr>Motivation:</vt:lpstr>
      <vt:lpstr>Outline of the Talk</vt:lpstr>
      <vt:lpstr>Problem Description: Experimental Test Case</vt:lpstr>
      <vt:lpstr>Numerical Set Up</vt:lpstr>
      <vt:lpstr>Numerical Approach: Solution Technique</vt:lpstr>
      <vt:lpstr>Numerical Approach: Grid</vt:lpstr>
      <vt:lpstr>Turbulent Inlet B.C: Synthetic Turbulence Generator</vt:lpstr>
      <vt:lpstr>Result and Discussion: Stages of Jet Formation</vt:lpstr>
      <vt:lpstr>Result and Discussion: Experimental Validation</vt:lpstr>
      <vt:lpstr>Results: Experimental Validation</vt:lpstr>
      <vt:lpstr>Results: 3D-Visulization of Jet</vt:lpstr>
      <vt:lpstr>Results:  2D-Visulization at MidPlane through Jet Center</vt:lpstr>
      <vt:lpstr>Results:  Jet Near Field view at MidPlane</vt:lpstr>
      <vt:lpstr>Results:  Jet Near Field view at MidPlane</vt:lpstr>
      <vt:lpstr>Results:  Identification of large-Scale turbulent Structures</vt:lpstr>
      <vt:lpstr>Results:  Core Length of primary Jet break Up</vt:lpstr>
      <vt:lpstr>Results:  Turbulence Statistics: Axial Mid Plane</vt:lpstr>
      <vt:lpstr>Results:  Turbulence Statistics: Axial Mid Plane</vt:lpstr>
      <vt:lpstr>Results:  Turbulence Statistics: Cross-Flow Planes</vt:lpstr>
      <vt:lpstr>Results:  Turbulence Statistics:  Axial Line Plots</vt:lpstr>
      <vt:lpstr>Conclusions</vt:lpstr>
      <vt:lpstr>Team Members:</vt:lpstr>
      <vt:lpstr>Slide 24</vt:lpstr>
    </vt:vector>
  </TitlesOfParts>
  <Company>NETL 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Palette</dc:title>
  <dc:creator>Boyle, Rowena C.</dc:creator>
  <cp:lastModifiedBy>Pankaj</cp:lastModifiedBy>
  <cp:revision>140</cp:revision>
  <cp:lastPrinted>2015-02-18T22:23:00Z</cp:lastPrinted>
  <dcterms:created xsi:type="dcterms:W3CDTF">2015-06-10T23:41:21Z</dcterms:created>
  <dcterms:modified xsi:type="dcterms:W3CDTF">2015-08-13T09:45:17Z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0x0101000091807CD2B0254BB9E9799A126B65A9</vt:lpwstr>
  </property>
</Properties>
</file>