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avi" ContentType="video/avi"/>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3"/>
  </p:notesMasterIdLst>
  <p:handoutMasterIdLst>
    <p:handoutMasterId r:id="rId44"/>
  </p:handoutMasterIdLst>
  <p:sldIdLst>
    <p:sldId id="259" r:id="rId2"/>
    <p:sldId id="260" r:id="rId3"/>
    <p:sldId id="357" r:id="rId4"/>
    <p:sldId id="355" r:id="rId5"/>
    <p:sldId id="313" r:id="rId6"/>
    <p:sldId id="312" r:id="rId7"/>
    <p:sldId id="316" r:id="rId8"/>
    <p:sldId id="343" r:id="rId9"/>
    <p:sldId id="317" r:id="rId10"/>
    <p:sldId id="318" r:id="rId11"/>
    <p:sldId id="358" r:id="rId12"/>
    <p:sldId id="319" r:id="rId13"/>
    <p:sldId id="324" r:id="rId14"/>
    <p:sldId id="345" r:id="rId15"/>
    <p:sldId id="347" r:id="rId16"/>
    <p:sldId id="346" r:id="rId17"/>
    <p:sldId id="348" r:id="rId18"/>
    <p:sldId id="321" r:id="rId19"/>
    <p:sldId id="328" r:id="rId20"/>
    <p:sldId id="329" r:id="rId21"/>
    <p:sldId id="326" r:id="rId22"/>
    <p:sldId id="327" r:id="rId23"/>
    <p:sldId id="330" r:id="rId24"/>
    <p:sldId id="338" r:id="rId25"/>
    <p:sldId id="339" r:id="rId26"/>
    <p:sldId id="340" r:id="rId27"/>
    <p:sldId id="341" r:id="rId28"/>
    <p:sldId id="332" r:id="rId29"/>
    <p:sldId id="333" r:id="rId30"/>
    <p:sldId id="336" r:id="rId31"/>
    <p:sldId id="337" r:id="rId32"/>
    <p:sldId id="349" r:id="rId33"/>
    <p:sldId id="350" r:id="rId34"/>
    <p:sldId id="352" r:id="rId35"/>
    <p:sldId id="351" r:id="rId36"/>
    <p:sldId id="353" r:id="rId37"/>
    <p:sldId id="354" r:id="rId38"/>
    <p:sldId id="331" r:id="rId39"/>
    <p:sldId id="342" r:id="rId40"/>
    <p:sldId id="334" r:id="rId41"/>
    <p:sldId id="314" r:id="rId4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Chalet-LondonNineteenEighty"/>
        <a:ea typeface="MS PGothic" pitchFamily="34" charset="-128"/>
        <a:cs typeface="Arial" pitchFamily="34" charset="0"/>
      </a:defRPr>
    </a:lvl1pPr>
    <a:lvl2pPr marL="457200" algn="l" rtl="0" fontAlgn="base">
      <a:spcBef>
        <a:spcPct val="0"/>
      </a:spcBef>
      <a:spcAft>
        <a:spcPct val="0"/>
      </a:spcAft>
      <a:defRPr sz="2400" kern="1200">
        <a:solidFill>
          <a:schemeClr val="tx1"/>
        </a:solidFill>
        <a:latin typeface="Chalet-LondonNineteenEighty"/>
        <a:ea typeface="MS PGothic" pitchFamily="34" charset="-128"/>
        <a:cs typeface="Arial" pitchFamily="34" charset="0"/>
      </a:defRPr>
    </a:lvl2pPr>
    <a:lvl3pPr marL="914400" algn="l" rtl="0" fontAlgn="base">
      <a:spcBef>
        <a:spcPct val="0"/>
      </a:spcBef>
      <a:spcAft>
        <a:spcPct val="0"/>
      </a:spcAft>
      <a:defRPr sz="2400" kern="1200">
        <a:solidFill>
          <a:schemeClr val="tx1"/>
        </a:solidFill>
        <a:latin typeface="Chalet-LondonNineteenEighty"/>
        <a:ea typeface="MS PGothic" pitchFamily="34" charset="-128"/>
        <a:cs typeface="Arial" pitchFamily="34" charset="0"/>
      </a:defRPr>
    </a:lvl3pPr>
    <a:lvl4pPr marL="1371600" algn="l" rtl="0" fontAlgn="base">
      <a:spcBef>
        <a:spcPct val="0"/>
      </a:spcBef>
      <a:spcAft>
        <a:spcPct val="0"/>
      </a:spcAft>
      <a:defRPr sz="2400" kern="1200">
        <a:solidFill>
          <a:schemeClr val="tx1"/>
        </a:solidFill>
        <a:latin typeface="Chalet-LondonNineteenEighty"/>
        <a:ea typeface="MS PGothic" pitchFamily="34" charset="-128"/>
        <a:cs typeface="Arial" pitchFamily="34" charset="0"/>
      </a:defRPr>
    </a:lvl4pPr>
    <a:lvl5pPr marL="1828800" algn="l" rtl="0" fontAlgn="base">
      <a:spcBef>
        <a:spcPct val="0"/>
      </a:spcBef>
      <a:spcAft>
        <a:spcPct val="0"/>
      </a:spcAft>
      <a:defRPr sz="2400" kern="1200">
        <a:solidFill>
          <a:schemeClr val="tx1"/>
        </a:solidFill>
        <a:latin typeface="Chalet-LondonNineteenEighty"/>
        <a:ea typeface="MS PGothic" pitchFamily="34" charset="-128"/>
        <a:cs typeface="Arial" pitchFamily="34" charset="0"/>
      </a:defRPr>
    </a:lvl5pPr>
    <a:lvl6pPr marL="2286000" algn="l" defTabSz="914400" rtl="0" eaLnBrk="1" latinLnBrk="0" hangingPunct="1">
      <a:defRPr sz="2400" kern="1200">
        <a:solidFill>
          <a:schemeClr val="tx1"/>
        </a:solidFill>
        <a:latin typeface="Chalet-LondonNineteenEighty"/>
        <a:ea typeface="MS PGothic" pitchFamily="34" charset="-128"/>
        <a:cs typeface="Arial" pitchFamily="34" charset="0"/>
      </a:defRPr>
    </a:lvl6pPr>
    <a:lvl7pPr marL="2743200" algn="l" defTabSz="914400" rtl="0" eaLnBrk="1" latinLnBrk="0" hangingPunct="1">
      <a:defRPr sz="2400" kern="1200">
        <a:solidFill>
          <a:schemeClr val="tx1"/>
        </a:solidFill>
        <a:latin typeface="Chalet-LondonNineteenEighty"/>
        <a:ea typeface="MS PGothic" pitchFamily="34" charset="-128"/>
        <a:cs typeface="Arial" pitchFamily="34" charset="0"/>
      </a:defRPr>
    </a:lvl7pPr>
    <a:lvl8pPr marL="3200400" algn="l" defTabSz="914400" rtl="0" eaLnBrk="1" latinLnBrk="0" hangingPunct="1">
      <a:defRPr sz="2400" kern="1200">
        <a:solidFill>
          <a:schemeClr val="tx1"/>
        </a:solidFill>
        <a:latin typeface="Chalet-LondonNineteenEighty"/>
        <a:ea typeface="MS PGothic" pitchFamily="34" charset="-128"/>
        <a:cs typeface="Arial" pitchFamily="34" charset="0"/>
      </a:defRPr>
    </a:lvl8pPr>
    <a:lvl9pPr marL="3657600" algn="l" defTabSz="914400" rtl="0" eaLnBrk="1" latinLnBrk="0" hangingPunct="1">
      <a:defRPr sz="2400" kern="1200">
        <a:solidFill>
          <a:schemeClr val="tx1"/>
        </a:solidFill>
        <a:latin typeface="Chalet-LondonNineteenEighty"/>
        <a:ea typeface="MS PGothic" pitchFamily="34" charset="-128"/>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3A81"/>
    <a:srgbClr val="F7931E"/>
    <a:srgbClr val="171717"/>
    <a:srgbClr val="FF8000"/>
    <a:srgbClr val="53535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97153" autoAdjust="0"/>
  </p:normalViewPr>
  <p:slideViewPr>
    <p:cSldViewPr>
      <p:cViewPr>
        <p:scale>
          <a:sx n="90" d="100"/>
          <a:sy n="90" d="100"/>
        </p:scale>
        <p:origin x="-1224" y="-58"/>
      </p:cViewPr>
      <p:guideLst>
        <p:guide orient="horz" pos="2160"/>
        <p:guide pos="2880"/>
      </p:guideLst>
    </p:cSldViewPr>
  </p:slideViewPr>
  <p:outlineViewPr>
    <p:cViewPr>
      <p:scale>
        <a:sx n="33" d="100"/>
        <a:sy n="33" d="100"/>
      </p:scale>
      <p:origin x="0" y="6304"/>
    </p:cViewPr>
    <p:sldLst>
      <p:sld r:id="rId1" collapse="1"/>
      <p:sld r:id="rId2" collapse="1"/>
      <p:sld r:id="rId3" collapse="1"/>
      <p:sld r:id="rId4" collapse="1"/>
    </p:sldLst>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68" d="100"/>
          <a:sy n="68" d="100"/>
        </p:scale>
        <p:origin x="-3086" y="-6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_rels/viewProps.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slide" Target="slides/slide8.xml"/><Relationship Id="rId1" Type="http://schemas.openxmlformats.org/officeDocument/2006/relationships/slide" Target="slides/slide7.xml"/><Relationship Id="rId4"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5" Type="http://schemas.openxmlformats.org/officeDocument/2006/relationships/image" Target="../media/image18.wmf"/><Relationship Id="rId4"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5" Type="http://schemas.openxmlformats.org/officeDocument/2006/relationships/image" Target="../media/image23.wmf"/><Relationship Id="rId4" Type="http://schemas.openxmlformats.org/officeDocument/2006/relationships/image" Target="../media/image2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200">
                <a:latin typeface="Chalet-LondonNineteenEighty" charset="0"/>
                <a:ea typeface="ＭＳ Ｐゴシック" charset="-128"/>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atin typeface="Chalet-LondonNineteenEighty" charset="0"/>
                <a:ea typeface="ＭＳ Ｐゴシック" charset="-128"/>
                <a:cs typeface="+mn-cs"/>
              </a:defRPr>
            </a:lvl1pPr>
          </a:lstStyle>
          <a:p>
            <a:pPr>
              <a:defRPr/>
            </a:pPr>
            <a:fld id="{6E73B6E1-1D91-4D7D-A2C1-FA356A2DF0F9}" type="datetime1">
              <a:rPr lang="en-US"/>
              <a:pPr>
                <a:defRPr/>
              </a:pPr>
              <a:t>8/12/2015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0" hangingPunct="0">
              <a:defRPr sz="1200">
                <a:latin typeface="Chalet-LondonNineteenEighty" charset="0"/>
                <a:ea typeface="ＭＳ Ｐゴシック" charset="-128"/>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atin typeface="Chalet-LondonNineteenEighty" charset="0"/>
                <a:ea typeface="ＭＳ Ｐゴシック" charset="-128"/>
                <a:cs typeface="+mn-cs"/>
              </a:defRPr>
            </a:lvl1pPr>
          </a:lstStyle>
          <a:p>
            <a:pPr>
              <a:defRPr/>
            </a:pPr>
            <a:fld id="{20572853-0B1B-4601-B96E-0B1F8311157F}" type="slidenum">
              <a:rPr lang="en-US"/>
              <a:pPr>
                <a:defRPr/>
              </a:pPr>
              <a:t>‹#›</a:t>
            </a:fld>
            <a:endParaRPr lang="en-US"/>
          </a:p>
        </p:txBody>
      </p:sp>
    </p:spTree>
    <p:extLst>
      <p:ext uri="{BB962C8B-B14F-4D97-AF65-F5344CB8AC3E}">
        <p14:creationId xmlns:p14="http://schemas.microsoft.com/office/powerpoint/2010/main" val="2410299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200">
                <a:latin typeface="Chalet-LondonNineteenEighty" charset="0"/>
                <a:ea typeface="ＭＳ Ｐゴシック" charset="-128"/>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atin typeface="Chalet-LondonNineteenEighty" charset="0"/>
                <a:ea typeface="ＭＳ Ｐゴシック" charset="-128"/>
                <a:cs typeface="+mn-cs"/>
              </a:defRPr>
            </a:lvl1pPr>
          </a:lstStyle>
          <a:p>
            <a:pPr>
              <a:defRPr/>
            </a:pPr>
            <a:fld id="{751E6374-EEC6-4FC1-93CE-4F5EA3FD108B}" type="datetime1">
              <a:rPr lang="en-US"/>
              <a:pPr>
                <a:defRPr/>
              </a:pPr>
              <a:t>8/12/2015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0" hangingPunct="0">
              <a:defRPr sz="1200">
                <a:latin typeface="Chalet-LondonNineteenEighty" charset="0"/>
                <a:ea typeface="ＭＳ Ｐゴシック" charset="-128"/>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atin typeface="Chalet-LondonNineteenEighty" charset="0"/>
                <a:ea typeface="ＭＳ Ｐゴシック" charset="-128"/>
                <a:cs typeface="+mn-cs"/>
              </a:defRPr>
            </a:lvl1pPr>
          </a:lstStyle>
          <a:p>
            <a:pPr>
              <a:defRPr/>
            </a:pPr>
            <a:fld id="{CC30645F-EB48-40DD-9357-B6027F47CE84}" type="slidenum">
              <a:rPr lang="en-US"/>
              <a:pPr>
                <a:defRPr/>
              </a:pPr>
              <a:t>‹#›</a:t>
            </a:fld>
            <a:endParaRPr lang="en-US"/>
          </a:p>
        </p:txBody>
      </p:sp>
    </p:spTree>
    <p:extLst>
      <p:ext uri="{BB962C8B-B14F-4D97-AF65-F5344CB8AC3E}">
        <p14:creationId xmlns:p14="http://schemas.microsoft.com/office/powerpoint/2010/main" val="209584817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halet-LondonNineteenEighty"/>
                <a:ea typeface="MS PGothic" pitchFamily="34" charset="-128"/>
              </a:defRPr>
            </a:lvl1pPr>
            <a:lvl2pPr marL="742950" indent="-285750" eaLnBrk="0" hangingPunct="0">
              <a:defRPr sz="2400">
                <a:solidFill>
                  <a:schemeClr val="tx1"/>
                </a:solidFill>
                <a:latin typeface="Chalet-LondonNineteenEighty"/>
                <a:ea typeface="MS PGothic" pitchFamily="34" charset="-128"/>
              </a:defRPr>
            </a:lvl2pPr>
            <a:lvl3pPr marL="1143000" indent="-228600" eaLnBrk="0" hangingPunct="0">
              <a:defRPr sz="2400">
                <a:solidFill>
                  <a:schemeClr val="tx1"/>
                </a:solidFill>
                <a:latin typeface="Chalet-LondonNineteenEighty"/>
                <a:ea typeface="MS PGothic" pitchFamily="34" charset="-128"/>
              </a:defRPr>
            </a:lvl3pPr>
            <a:lvl4pPr marL="1600200" indent="-228600" eaLnBrk="0" hangingPunct="0">
              <a:defRPr sz="2400">
                <a:solidFill>
                  <a:schemeClr val="tx1"/>
                </a:solidFill>
                <a:latin typeface="Chalet-LondonNineteenEighty"/>
                <a:ea typeface="MS PGothic" pitchFamily="34" charset="-128"/>
              </a:defRPr>
            </a:lvl4pPr>
            <a:lvl5pPr marL="2057400" indent="-228600" eaLnBrk="0" hangingPunct="0">
              <a:defRPr sz="2400">
                <a:solidFill>
                  <a:schemeClr val="tx1"/>
                </a:solidFill>
                <a:latin typeface="Chalet-LondonNineteenEighty"/>
                <a:ea typeface="MS PGothic" pitchFamily="34" charset="-128"/>
              </a:defRPr>
            </a:lvl5pPr>
            <a:lvl6pPr marL="2514600" indent="-228600" eaLnBrk="0" fontAlgn="base" hangingPunct="0">
              <a:spcBef>
                <a:spcPct val="0"/>
              </a:spcBef>
              <a:spcAft>
                <a:spcPct val="0"/>
              </a:spcAft>
              <a:defRPr sz="2400">
                <a:solidFill>
                  <a:schemeClr val="tx1"/>
                </a:solidFill>
                <a:latin typeface="Chalet-LondonNineteenEighty"/>
                <a:ea typeface="MS PGothic" pitchFamily="34" charset="-128"/>
              </a:defRPr>
            </a:lvl6pPr>
            <a:lvl7pPr marL="2971800" indent="-228600" eaLnBrk="0" fontAlgn="base" hangingPunct="0">
              <a:spcBef>
                <a:spcPct val="0"/>
              </a:spcBef>
              <a:spcAft>
                <a:spcPct val="0"/>
              </a:spcAft>
              <a:defRPr sz="2400">
                <a:solidFill>
                  <a:schemeClr val="tx1"/>
                </a:solidFill>
                <a:latin typeface="Chalet-LondonNineteenEighty"/>
                <a:ea typeface="MS PGothic" pitchFamily="34" charset="-128"/>
              </a:defRPr>
            </a:lvl7pPr>
            <a:lvl8pPr marL="3429000" indent="-228600" eaLnBrk="0" fontAlgn="base" hangingPunct="0">
              <a:spcBef>
                <a:spcPct val="0"/>
              </a:spcBef>
              <a:spcAft>
                <a:spcPct val="0"/>
              </a:spcAft>
              <a:defRPr sz="2400">
                <a:solidFill>
                  <a:schemeClr val="tx1"/>
                </a:solidFill>
                <a:latin typeface="Chalet-LondonNineteenEighty"/>
                <a:ea typeface="MS PGothic" pitchFamily="34" charset="-128"/>
              </a:defRPr>
            </a:lvl8pPr>
            <a:lvl9pPr marL="3886200" indent="-228600" eaLnBrk="0" fontAlgn="base" hangingPunct="0">
              <a:spcBef>
                <a:spcPct val="0"/>
              </a:spcBef>
              <a:spcAft>
                <a:spcPct val="0"/>
              </a:spcAft>
              <a:defRPr sz="2400">
                <a:solidFill>
                  <a:schemeClr val="tx1"/>
                </a:solidFill>
                <a:latin typeface="Chalet-LondonNineteenEighty"/>
                <a:ea typeface="MS PGothic" pitchFamily="34" charset="-128"/>
              </a:defRPr>
            </a:lvl9pPr>
          </a:lstStyle>
          <a:p>
            <a:fld id="{0362ED93-3046-4CE4-AEFD-3D32197F59B7}" type="slidenum">
              <a:rPr lang="en-US" altLang="en-US" sz="1200" smtClean="0"/>
              <a:pPr/>
              <a:t>1</a:t>
            </a:fld>
            <a:endParaRPr lang="en-US" altLang="en-US" sz="12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txBox="1">
            <a:spLocks noGrp="1" noChangeArrowheads="1"/>
          </p:cNvSpPr>
          <p:nvPr/>
        </p:nvSpPr>
        <p:spPr bwMode="auto">
          <a:xfrm>
            <a:off x="6793367" y="4954985"/>
            <a:ext cx="5228544"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7" tIns="47499" rIns="94997" bIns="47499" anchor="b"/>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518E6E02-38E8-4DDA-ABB0-E94AE57FA9EB}" type="slidenum">
              <a:rPr lang="en-US" sz="1200">
                <a:latin typeface="Times New Roman" pitchFamily="18" charset="0"/>
              </a:rPr>
              <a:pPr algn="r" eaLnBrk="1" hangingPunct="1"/>
              <a:t>10</a:t>
            </a:fld>
            <a:endParaRPr lang="en-US" sz="1200">
              <a:latin typeface="Times New Roman" pitchFamily="18" charset="0"/>
            </a:endParaRPr>
          </a:p>
        </p:txBody>
      </p:sp>
      <p:sp>
        <p:nvSpPr>
          <p:cNvPr id="153603" name="Rectangle 112641"/>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53604" name="Rectangle 112642"/>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txBox="1">
            <a:spLocks noGrp="1" noChangeArrowheads="1"/>
          </p:cNvSpPr>
          <p:nvPr/>
        </p:nvSpPr>
        <p:spPr bwMode="auto">
          <a:xfrm>
            <a:off x="6793367" y="4954985"/>
            <a:ext cx="5228544"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7" tIns="47499" rIns="94997" bIns="47499" anchor="b"/>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518E6E02-38E8-4DDA-ABB0-E94AE57FA9EB}" type="slidenum">
              <a:rPr lang="en-US" sz="1200">
                <a:latin typeface="Times New Roman" pitchFamily="18" charset="0"/>
              </a:rPr>
              <a:pPr algn="r" eaLnBrk="1" hangingPunct="1"/>
              <a:t>11</a:t>
            </a:fld>
            <a:endParaRPr lang="en-US" sz="1200">
              <a:latin typeface="Times New Roman" pitchFamily="18" charset="0"/>
            </a:endParaRPr>
          </a:p>
        </p:txBody>
      </p:sp>
      <p:sp>
        <p:nvSpPr>
          <p:cNvPr id="153603" name="Rectangle 112641"/>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53604" name="Rectangle 112642"/>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txBox="1">
            <a:spLocks noGrp="1" noChangeArrowheads="1"/>
          </p:cNvSpPr>
          <p:nvPr/>
        </p:nvSpPr>
        <p:spPr bwMode="auto">
          <a:xfrm>
            <a:off x="6793367" y="4954985"/>
            <a:ext cx="5228544"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7" tIns="47499" rIns="94997" bIns="47499" anchor="b"/>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518E6E02-38E8-4DDA-ABB0-E94AE57FA9EB}" type="slidenum">
              <a:rPr lang="en-US" sz="1200">
                <a:latin typeface="Times New Roman" pitchFamily="18" charset="0"/>
              </a:rPr>
              <a:pPr algn="r" eaLnBrk="1" hangingPunct="1"/>
              <a:t>12</a:t>
            </a:fld>
            <a:endParaRPr lang="en-US" sz="1200">
              <a:latin typeface="Times New Roman" pitchFamily="18" charset="0"/>
            </a:endParaRPr>
          </a:p>
        </p:txBody>
      </p:sp>
      <p:sp>
        <p:nvSpPr>
          <p:cNvPr id="153603" name="Rectangle 112641"/>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53604" name="Rectangle 112642"/>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3BF93D8-ECEF-4594-A5AD-A3FEF5F9FB79}"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02756" indent="-270291" eaLnBrk="0" hangingPunct="0">
              <a:defRPr>
                <a:solidFill>
                  <a:schemeClr val="tx1"/>
                </a:solidFill>
                <a:latin typeface="Arial" charset="0"/>
              </a:defRPr>
            </a:lvl2pPr>
            <a:lvl3pPr marL="1081164" indent="-216233" eaLnBrk="0" hangingPunct="0">
              <a:defRPr>
                <a:solidFill>
                  <a:schemeClr val="tx1"/>
                </a:solidFill>
                <a:latin typeface="Arial" charset="0"/>
              </a:defRPr>
            </a:lvl3pPr>
            <a:lvl4pPr marL="1513629" indent="-216233" eaLnBrk="0" hangingPunct="0">
              <a:defRPr>
                <a:solidFill>
                  <a:schemeClr val="tx1"/>
                </a:solidFill>
                <a:latin typeface="Arial" charset="0"/>
              </a:defRPr>
            </a:lvl4pPr>
            <a:lvl5pPr marL="1946095" indent="-216233" eaLnBrk="0" hangingPunct="0">
              <a:defRPr>
                <a:solidFill>
                  <a:schemeClr val="tx1"/>
                </a:solidFill>
                <a:latin typeface="Arial" charset="0"/>
              </a:defRPr>
            </a:lvl5pPr>
            <a:lvl6pPr marL="2378560" indent="-216233" eaLnBrk="0" fontAlgn="base" hangingPunct="0">
              <a:spcBef>
                <a:spcPct val="0"/>
              </a:spcBef>
              <a:spcAft>
                <a:spcPct val="0"/>
              </a:spcAft>
              <a:defRPr>
                <a:solidFill>
                  <a:schemeClr val="tx1"/>
                </a:solidFill>
                <a:latin typeface="Arial" charset="0"/>
              </a:defRPr>
            </a:lvl6pPr>
            <a:lvl7pPr marL="2811026" indent="-216233" eaLnBrk="0" fontAlgn="base" hangingPunct="0">
              <a:spcBef>
                <a:spcPct val="0"/>
              </a:spcBef>
              <a:spcAft>
                <a:spcPct val="0"/>
              </a:spcAft>
              <a:defRPr>
                <a:solidFill>
                  <a:schemeClr val="tx1"/>
                </a:solidFill>
                <a:latin typeface="Arial" charset="0"/>
              </a:defRPr>
            </a:lvl7pPr>
            <a:lvl8pPr marL="3243491" indent="-216233" eaLnBrk="0" fontAlgn="base" hangingPunct="0">
              <a:spcBef>
                <a:spcPct val="0"/>
              </a:spcBef>
              <a:spcAft>
                <a:spcPct val="0"/>
              </a:spcAft>
              <a:defRPr>
                <a:solidFill>
                  <a:schemeClr val="tx1"/>
                </a:solidFill>
                <a:latin typeface="Arial" charset="0"/>
              </a:defRPr>
            </a:lvl8pPr>
            <a:lvl9pPr marL="3675957" indent="-216233" eaLnBrk="0" fontAlgn="base" hangingPunct="0">
              <a:spcBef>
                <a:spcPct val="0"/>
              </a:spcBef>
              <a:spcAft>
                <a:spcPct val="0"/>
              </a:spcAft>
              <a:defRPr>
                <a:solidFill>
                  <a:schemeClr val="tx1"/>
                </a:solidFill>
                <a:latin typeface="Arial" charset="0"/>
              </a:defRPr>
            </a:lvl9pPr>
          </a:lstStyle>
          <a:p>
            <a:pPr eaLnBrk="1" hangingPunct="1"/>
            <a:fld id="{2A443062-8DE6-49A6-B12E-D501091C36FE}" type="slidenum">
              <a:rPr lang="en-US" smtClean="0"/>
              <a:pPr eaLnBrk="1" hangingPunct="1"/>
              <a:t>15</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02756" indent="-270291" eaLnBrk="0" hangingPunct="0">
              <a:defRPr>
                <a:solidFill>
                  <a:schemeClr val="tx1"/>
                </a:solidFill>
                <a:latin typeface="Arial" charset="0"/>
              </a:defRPr>
            </a:lvl2pPr>
            <a:lvl3pPr marL="1081164" indent="-216233" eaLnBrk="0" hangingPunct="0">
              <a:defRPr>
                <a:solidFill>
                  <a:schemeClr val="tx1"/>
                </a:solidFill>
                <a:latin typeface="Arial" charset="0"/>
              </a:defRPr>
            </a:lvl3pPr>
            <a:lvl4pPr marL="1513629" indent="-216233" eaLnBrk="0" hangingPunct="0">
              <a:defRPr>
                <a:solidFill>
                  <a:schemeClr val="tx1"/>
                </a:solidFill>
                <a:latin typeface="Arial" charset="0"/>
              </a:defRPr>
            </a:lvl4pPr>
            <a:lvl5pPr marL="1946095" indent="-216233" eaLnBrk="0" hangingPunct="0">
              <a:defRPr>
                <a:solidFill>
                  <a:schemeClr val="tx1"/>
                </a:solidFill>
                <a:latin typeface="Arial" charset="0"/>
              </a:defRPr>
            </a:lvl5pPr>
            <a:lvl6pPr marL="2378560" indent="-216233" eaLnBrk="0" fontAlgn="base" hangingPunct="0">
              <a:spcBef>
                <a:spcPct val="0"/>
              </a:spcBef>
              <a:spcAft>
                <a:spcPct val="0"/>
              </a:spcAft>
              <a:defRPr>
                <a:solidFill>
                  <a:schemeClr val="tx1"/>
                </a:solidFill>
                <a:latin typeface="Arial" charset="0"/>
              </a:defRPr>
            </a:lvl6pPr>
            <a:lvl7pPr marL="2811026" indent="-216233" eaLnBrk="0" fontAlgn="base" hangingPunct="0">
              <a:spcBef>
                <a:spcPct val="0"/>
              </a:spcBef>
              <a:spcAft>
                <a:spcPct val="0"/>
              </a:spcAft>
              <a:defRPr>
                <a:solidFill>
                  <a:schemeClr val="tx1"/>
                </a:solidFill>
                <a:latin typeface="Arial" charset="0"/>
              </a:defRPr>
            </a:lvl7pPr>
            <a:lvl8pPr marL="3243491" indent="-216233" eaLnBrk="0" fontAlgn="base" hangingPunct="0">
              <a:spcBef>
                <a:spcPct val="0"/>
              </a:spcBef>
              <a:spcAft>
                <a:spcPct val="0"/>
              </a:spcAft>
              <a:defRPr>
                <a:solidFill>
                  <a:schemeClr val="tx1"/>
                </a:solidFill>
                <a:latin typeface="Arial" charset="0"/>
              </a:defRPr>
            </a:lvl8pPr>
            <a:lvl9pPr marL="3675957" indent="-216233" eaLnBrk="0" fontAlgn="base" hangingPunct="0">
              <a:spcBef>
                <a:spcPct val="0"/>
              </a:spcBef>
              <a:spcAft>
                <a:spcPct val="0"/>
              </a:spcAft>
              <a:defRPr>
                <a:solidFill>
                  <a:schemeClr val="tx1"/>
                </a:solidFill>
                <a:latin typeface="Arial" charset="0"/>
              </a:defRPr>
            </a:lvl9pPr>
          </a:lstStyle>
          <a:p>
            <a:pPr eaLnBrk="1" hangingPunct="1"/>
            <a:fld id="{2A443062-8DE6-49A6-B12E-D501091C36FE}" type="slidenum">
              <a:rPr lang="en-US" smtClean="0"/>
              <a:pPr eaLnBrk="1" hangingPunct="1"/>
              <a:t>16</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02756" indent="-270291" eaLnBrk="0" hangingPunct="0">
              <a:defRPr>
                <a:solidFill>
                  <a:schemeClr val="tx1"/>
                </a:solidFill>
                <a:latin typeface="Arial" charset="0"/>
              </a:defRPr>
            </a:lvl2pPr>
            <a:lvl3pPr marL="1081164" indent="-216233" eaLnBrk="0" hangingPunct="0">
              <a:defRPr>
                <a:solidFill>
                  <a:schemeClr val="tx1"/>
                </a:solidFill>
                <a:latin typeface="Arial" charset="0"/>
              </a:defRPr>
            </a:lvl3pPr>
            <a:lvl4pPr marL="1513629" indent="-216233" eaLnBrk="0" hangingPunct="0">
              <a:defRPr>
                <a:solidFill>
                  <a:schemeClr val="tx1"/>
                </a:solidFill>
                <a:latin typeface="Arial" charset="0"/>
              </a:defRPr>
            </a:lvl4pPr>
            <a:lvl5pPr marL="1946095" indent="-216233" eaLnBrk="0" hangingPunct="0">
              <a:defRPr>
                <a:solidFill>
                  <a:schemeClr val="tx1"/>
                </a:solidFill>
                <a:latin typeface="Arial" charset="0"/>
              </a:defRPr>
            </a:lvl5pPr>
            <a:lvl6pPr marL="2378560" indent="-216233" eaLnBrk="0" fontAlgn="base" hangingPunct="0">
              <a:spcBef>
                <a:spcPct val="0"/>
              </a:spcBef>
              <a:spcAft>
                <a:spcPct val="0"/>
              </a:spcAft>
              <a:defRPr>
                <a:solidFill>
                  <a:schemeClr val="tx1"/>
                </a:solidFill>
                <a:latin typeface="Arial" charset="0"/>
              </a:defRPr>
            </a:lvl6pPr>
            <a:lvl7pPr marL="2811026" indent="-216233" eaLnBrk="0" fontAlgn="base" hangingPunct="0">
              <a:spcBef>
                <a:spcPct val="0"/>
              </a:spcBef>
              <a:spcAft>
                <a:spcPct val="0"/>
              </a:spcAft>
              <a:defRPr>
                <a:solidFill>
                  <a:schemeClr val="tx1"/>
                </a:solidFill>
                <a:latin typeface="Arial" charset="0"/>
              </a:defRPr>
            </a:lvl7pPr>
            <a:lvl8pPr marL="3243491" indent="-216233" eaLnBrk="0" fontAlgn="base" hangingPunct="0">
              <a:spcBef>
                <a:spcPct val="0"/>
              </a:spcBef>
              <a:spcAft>
                <a:spcPct val="0"/>
              </a:spcAft>
              <a:defRPr>
                <a:solidFill>
                  <a:schemeClr val="tx1"/>
                </a:solidFill>
                <a:latin typeface="Arial" charset="0"/>
              </a:defRPr>
            </a:lvl8pPr>
            <a:lvl9pPr marL="3675957" indent="-216233" eaLnBrk="0" fontAlgn="base" hangingPunct="0">
              <a:spcBef>
                <a:spcPct val="0"/>
              </a:spcBef>
              <a:spcAft>
                <a:spcPct val="0"/>
              </a:spcAft>
              <a:defRPr>
                <a:solidFill>
                  <a:schemeClr val="tx1"/>
                </a:solidFill>
                <a:latin typeface="Arial" charset="0"/>
              </a:defRPr>
            </a:lvl9pPr>
          </a:lstStyle>
          <a:p>
            <a:pPr eaLnBrk="1" hangingPunct="1"/>
            <a:fld id="{2A443062-8DE6-49A6-B12E-D501091C36FE}" type="slidenum">
              <a:rPr lang="en-US" smtClean="0"/>
              <a:pPr eaLnBrk="1" hangingPunct="1"/>
              <a:t>17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txBox="1">
            <a:spLocks noGrp="1" noChangeArrowheads="1"/>
          </p:cNvSpPr>
          <p:nvPr/>
        </p:nvSpPr>
        <p:spPr bwMode="auto">
          <a:xfrm>
            <a:off x="6793367" y="4954985"/>
            <a:ext cx="5228544"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7" tIns="47499" rIns="94997" bIns="47499" anchor="b"/>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518E6E02-38E8-4DDA-ABB0-E94AE57FA9EB}" type="slidenum">
              <a:rPr lang="en-US" sz="1200">
                <a:latin typeface="Times New Roman" pitchFamily="18" charset="0"/>
              </a:rPr>
              <a:pPr algn="r" eaLnBrk="1" hangingPunct="1"/>
              <a:t>18</a:t>
            </a:fld>
            <a:endParaRPr lang="en-US" sz="1200">
              <a:latin typeface="Times New Roman" pitchFamily="18" charset="0"/>
            </a:endParaRPr>
          </a:p>
        </p:txBody>
      </p:sp>
      <p:sp>
        <p:nvSpPr>
          <p:cNvPr id="153603" name="Rectangle 112641"/>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53604" name="Rectangle 112642"/>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txBox="1">
            <a:spLocks noGrp="1" noChangeArrowheads="1"/>
          </p:cNvSpPr>
          <p:nvPr/>
        </p:nvSpPr>
        <p:spPr bwMode="auto">
          <a:xfrm>
            <a:off x="6793367" y="4954985"/>
            <a:ext cx="5228544"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7" tIns="47499" rIns="94997" bIns="47499" anchor="b"/>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518E6E02-38E8-4DDA-ABB0-E94AE57FA9EB}" type="slidenum">
              <a:rPr lang="en-US" sz="1200">
                <a:latin typeface="Times New Roman" pitchFamily="18" charset="0"/>
              </a:rPr>
              <a:pPr algn="r" eaLnBrk="1" hangingPunct="1"/>
              <a:t>19</a:t>
            </a:fld>
            <a:endParaRPr lang="en-US" sz="1200">
              <a:latin typeface="Times New Roman" pitchFamily="18" charset="0"/>
            </a:endParaRPr>
          </a:p>
        </p:txBody>
      </p:sp>
      <p:sp>
        <p:nvSpPr>
          <p:cNvPr id="153603" name="Rectangle 112641"/>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53604" name="Rectangle 112642"/>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txBox="1">
            <a:spLocks noGrp="1" noChangeArrowheads="1"/>
          </p:cNvSpPr>
          <p:nvPr/>
        </p:nvSpPr>
        <p:spPr bwMode="auto">
          <a:xfrm>
            <a:off x="6793367" y="4954985"/>
            <a:ext cx="5228544"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7" tIns="47499" rIns="94997" bIns="47499" anchor="b"/>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518E6E02-38E8-4DDA-ABB0-E94AE57FA9EB}" type="slidenum">
              <a:rPr lang="en-US" sz="1200">
                <a:latin typeface="Times New Roman" pitchFamily="18" charset="0"/>
              </a:rPr>
              <a:pPr algn="r" eaLnBrk="1" hangingPunct="1"/>
              <a:t>20</a:t>
            </a:fld>
            <a:endParaRPr lang="en-US" sz="1200">
              <a:latin typeface="Times New Roman" pitchFamily="18" charset="0"/>
            </a:endParaRPr>
          </a:p>
        </p:txBody>
      </p:sp>
      <p:sp>
        <p:nvSpPr>
          <p:cNvPr id="153603" name="Rectangle 112641"/>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53604" name="Rectangle 112642"/>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halet-LondonNineteenEighty"/>
                <a:ea typeface="MS PGothic" pitchFamily="34" charset="-128"/>
              </a:defRPr>
            </a:lvl1pPr>
            <a:lvl2pPr marL="742950" indent="-285750" eaLnBrk="0" hangingPunct="0">
              <a:defRPr sz="2400">
                <a:solidFill>
                  <a:schemeClr val="tx1"/>
                </a:solidFill>
                <a:latin typeface="Chalet-LondonNineteenEighty"/>
                <a:ea typeface="MS PGothic" pitchFamily="34" charset="-128"/>
              </a:defRPr>
            </a:lvl2pPr>
            <a:lvl3pPr marL="1143000" indent="-228600" eaLnBrk="0" hangingPunct="0">
              <a:defRPr sz="2400">
                <a:solidFill>
                  <a:schemeClr val="tx1"/>
                </a:solidFill>
                <a:latin typeface="Chalet-LondonNineteenEighty"/>
                <a:ea typeface="MS PGothic" pitchFamily="34" charset="-128"/>
              </a:defRPr>
            </a:lvl3pPr>
            <a:lvl4pPr marL="1600200" indent="-228600" eaLnBrk="0" hangingPunct="0">
              <a:defRPr sz="2400">
                <a:solidFill>
                  <a:schemeClr val="tx1"/>
                </a:solidFill>
                <a:latin typeface="Chalet-LondonNineteenEighty"/>
                <a:ea typeface="MS PGothic" pitchFamily="34" charset="-128"/>
              </a:defRPr>
            </a:lvl4pPr>
            <a:lvl5pPr marL="2057400" indent="-228600" eaLnBrk="0" hangingPunct="0">
              <a:defRPr sz="2400">
                <a:solidFill>
                  <a:schemeClr val="tx1"/>
                </a:solidFill>
                <a:latin typeface="Chalet-LondonNineteenEighty"/>
                <a:ea typeface="MS PGothic" pitchFamily="34" charset="-128"/>
              </a:defRPr>
            </a:lvl5pPr>
            <a:lvl6pPr marL="2514600" indent="-228600" eaLnBrk="0" fontAlgn="base" hangingPunct="0">
              <a:spcBef>
                <a:spcPct val="0"/>
              </a:spcBef>
              <a:spcAft>
                <a:spcPct val="0"/>
              </a:spcAft>
              <a:defRPr sz="2400">
                <a:solidFill>
                  <a:schemeClr val="tx1"/>
                </a:solidFill>
                <a:latin typeface="Chalet-LondonNineteenEighty"/>
                <a:ea typeface="MS PGothic" pitchFamily="34" charset="-128"/>
              </a:defRPr>
            </a:lvl6pPr>
            <a:lvl7pPr marL="2971800" indent="-228600" eaLnBrk="0" fontAlgn="base" hangingPunct="0">
              <a:spcBef>
                <a:spcPct val="0"/>
              </a:spcBef>
              <a:spcAft>
                <a:spcPct val="0"/>
              </a:spcAft>
              <a:defRPr sz="2400">
                <a:solidFill>
                  <a:schemeClr val="tx1"/>
                </a:solidFill>
                <a:latin typeface="Chalet-LondonNineteenEighty"/>
                <a:ea typeface="MS PGothic" pitchFamily="34" charset="-128"/>
              </a:defRPr>
            </a:lvl7pPr>
            <a:lvl8pPr marL="3429000" indent="-228600" eaLnBrk="0" fontAlgn="base" hangingPunct="0">
              <a:spcBef>
                <a:spcPct val="0"/>
              </a:spcBef>
              <a:spcAft>
                <a:spcPct val="0"/>
              </a:spcAft>
              <a:defRPr sz="2400">
                <a:solidFill>
                  <a:schemeClr val="tx1"/>
                </a:solidFill>
                <a:latin typeface="Chalet-LondonNineteenEighty"/>
                <a:ea typeface="MS PGothic" pitchFamily="34" charset="-128"/>
              </a:defRPr>
            </a:lvl8pPr>
            <a:lvl9pPr marL="3886200" indent="-228600" eaLnBrk="0" fontAlgn="base" hangingPunct="0">
              <a:spcBef>
                <a:spcPct val="0"/>
              </a:spcBef>
              <a:spcAft>
                <a:spcPct val="0"/>
              </a:spcAft>
              <a:defRPr sz="2400">
                <a:solidFill>
                  <a:schemeClr val="tx1"/>
                </a:solidFill>
                <a:latin typeface="Chalet-LondonNineteenEighty"/>
                <a:ea typeface="MS PGothic" pitchFamily="34" charset="-128"/>
              </a:defRPr>
            </a:lvl9pPr>
          </a:lstStyle>
          <a:p>
            <a:fld id="{D44D2AE7-5BD1-4380-B79A-6BFE48C40784}" type="slidenum">
              <a:rPr lang="en-US" altLang="en-US" sz="1200" smtClean="0"/>
              <a:pPr/>
              <a:t>2</a:t>
            </a:fld>
            <a:endParaRPr lang="en-US" altLang="en-US" sz="12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txBox="1">
            <a:spLocks noGrp="1" noChangeArrowheads="1"/>
          </p:cNvSpPr>
          <p:nvPr/>
        </p:nvSpPr>
        <p:spPr bwMode="auto">
          <a:xfrm>
            <a:off x="6793367" y="4954985"/>
            <a:ext cx="5228544"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7" tIns="47499" rIns="94997" bIns="47499" anchor="b"/>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518E6E02-38E8-4DDA-ABB0-E94AE57FA9EB}" type="slidenum">
              <a:rPr lang="en-US" sz="1200">
                <a:latin typeface="Times New Roman" pitchFamily="18" charset="0"/>
              </a:rPr>
              <a:pPr algn="r" eaLnBrk="1" hangingPunct="1"/>
              <a:t>21</a:t>
            </a:fld>
            <a:endParaRPr lang="en-US" sz="1200">
              <a:latin typeface="Times New Roman" pitchFamily="18" charset="0"/>
            </a:endParaRPr>
          </a:p>
        </p:txBody>
      </p:sp>
      <p:sp>
        <p:nvSpPr>
          <p:cNvPr id="153603" name="Rectangle 112641"/>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53604" name="Rectangle 112642"/>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txBox="1">
            <a:spLocks noGrp="1" noChangeArrowheads="1"/>
          </p:cNvSpPr>
          <p:nvPr/>
        </p:nvSpPr>
        <p:spPr bwMode="auto">
          <a:xfrm>
            <a:off x="6793367" y="4954985"/>
            <a:ext cx="5228544"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7" tIns="47499" rIns="94997" bIns="47499" anchor="b"/>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518E6E02-38E8-4DDA-ABB0-E94AE57FA9EB}" type="slidenum">
              <a:rPr lang="en-US" sz="1200">
                <a:latin typeface="Times New Roman" pitchFamily="18" charset="0"/>
              </a:rPr>
              <a:pPr algn="r" eaLnBrk="1" hangingPunct="1"/>
              <a:t>22</a:t>
            </a:fld>
            <a:endParaRPr lang="en-US" sz="1200">
              <a:latin typeface="Times New Roman" pitchFamily="18" charset="0"/>
            </a:endParaRPr>
          </a:p>
        </p:txBody>
      </p:sp>
      <p:sp>
        <p:nvSpPr>
          <p:cNvPr id="153603" name="Rectangle 112641"/>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53604" name="Rectangle 112642"/>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txBox="1">
            <a:spLocks noGrp="1" noChangeArrowheads="1"/>
          </p:cNvSpPr>
          <p:nvPr/>
        </p:nvSpPr>
        <p:spPr bwMode="auto">
          <a:xfrm>
            <a:off x="6793367" y="4954985"/>
            <a:ext cx="5228544"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7" tIns="47499" rIns="94997" bIns="47499" anchor="b"/>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518E6E02-38E8-4DDA-ABB0-E94AE57FA9EB}" type="slidenum">
              <a:rPr lang="en-US" sz="1200">
                <a:latin typeface="Times New Roman" pitchFamily="18" charset="0"/>
              </a:rPr>
              <a:pPr algn="r" eaLnBrk="1" hangingPunct="1"/>
              <a:t>23</a:t>
            </a:fld>
            <a:endParaRPr lang="en-US" sz="1200">
              <a:latin typeface="Times New Roman" pitchFamily="18" charset="0"/>
            </a:endParaRPr>
          </a:p>
        </p:txBody>
      </p:sp>
      <p:sp>
        <p:nvSpPr>
          <p:cNvPr id="153603" name="Rectangle 112641"/>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53604" name="Rectangle 112642"/>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1BE358-1501-4A95-AF45-D2D4DBCB002B}" type="slidenum">
              <a:rPr lang="en-US" altLang="en-US"/>
              <a:pPr/>
              <a:t>24</a:t>
            </a:fld>
            <a:endParaRPr lang="en-US" altLang="en-US"/>
          </a:p>
        </p:txBody>
      </p:sp>
      <p:sp>
        <p:nvSpPr>
          <p:cNvPr id="801794" name="Rectangle 2"/>
          <p:cNvSpPr>
            <a:spLocks noGrp="1" noRot="1" noChangeAspect="1" noChangeArrowheads="1" noTextEdit="1"/>
          </p:cNvSpPr>
          <p:nvPr>
            <p:ph type="sldImg"/>
          </p:nvPr>
        </p:nvSpPr>
        <p:spPr bwMode="auto">
          <a:xfrm>
            <a:off x="1100138" y="676275"/>
            <a:ext cx="4608512" cy="3457575"/>
          </a:xfrm>
          <a:prstGeom prst="rect">
            <a:avLst/>
          </a:prstGeom>
          <a:solidFill>
            <a:srgbClr val="FFFFFF"/>
          </a:solidFill>
          <a:ln>
            <a:solidFill>
              <a:srgbClr val="000000"/>
            </a:solidFill>
            <a:miter lim="800000"/>
            <a:headEnd/>
            <a:tailEnd/>
          </a:ln>
        </p:spPr>
      </p:sp>
      <p:sp>
        <p:nvSpPr>
          <p:cNvPr id="801795" name="Rectangle 3"/>
          <p:cNvSpPr>
            <a:spLocks noGrp="1" noChangeArrowheads="1"/>
          </p:cNvSpPr>
          <p:nvPr>
            <p:ph type="body" idx="1"/>
          </p:nvPr>
        </p:nvSpPr>
        <p:spPr bwMode="auto">
          <a:xfrm>
            <a:off x="897774" y="4359058"/>
            <a:ext cx="5012575" cy="4133589"/>
          </a:xfrm>
          <a:prstGeom prst="rect">
            <a:avLst/>
          </a:prstGeom>
          <a:solidFill>
            <a:srgbClr val="FFFFFF"/>
          </a:solidFill>
          <a:ln>
            <a:solidFill>
              <a:srgbClr val="000000"/>
            </a:solidFill>
            <a:miter lim="800000"/>
            <a:headEnd/>
            <a:tailEnd/>
          </a:ln>
        </p:spPr>
        <p:txBody>
          <a:bodyPr lIns="89716" tIns="44858" rIns="89716" bIns="44858"/>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171B1D-4A2F-4FE7-A590-6BE228ADE301}" type="slidenum">
              <a:rPr lang="en-US" altLang="en-US"/>
              <a:pPr/>
              <a:t>25</a:t>
            </a:fld>
            <a:endParaRPr lang="en-US" altLang="en-US"/>
          </a:p>
        </p:txBody>
      </p:sp>
      <p:sp>
        <p:nvSpPr>
          <p:cNvPr id="805890" name="Rectangle 2"/>
          <p:cNvSpPr>
            <a:spLocks noGrp="1" noRot="1" noChangeAspect="1" noChangeArrowheads="1" noTextEdit="1"/>
          </p:cNvSpPr>
          <p:nvPr>
            <p:ph type="sldImg"/>
          </p:nvPr>
        </p:nvSpPr>
        <p:spPr bwMode="auto">
          <a:xfrm>
            <a:off x="1100138" y="676275"/>
            <a:ext cx="4608512" cy="3457575"/>
          </a:xfrm>
          <a:prstGeom prst="rect">
            <a:avLst/>
          </a:prstGeom>
          <a:solidFill>
            <a:srgbClr val="FFFFFF"/>
          </a:solidFill>
          <a:ln>
            <a:solidFill>
              <a:srgbClr val="000000"/>
            </a:solidFill>
            <a:miter lim="800000"/>
            <a:headEnd/>
            <a:tailEnd/>
          </a:ln>
        </p:spPr>
      </p:sp>
      <p:sp>
        <p:nvSpPr>
          <p:cNvPr id="805891" name="Rectangle 3"/>
          <p:cNvSpPr>
            <a:spLocks noGrp="1" noChangeArrowheads="1"/>
          </p:cNvSpPr>
          <p:nvPr>
            <p:ph type="body" idx="1"/>
          </p:nvPr>
        </p:nvSpPr>
        <p:spPr bwMode="auto">
          <a:xfrm>
            <a:off x="897774" y="4359058"/>
            <a:ext cx="5012575" cy="4133589"/>
          </a:xfrm>
          <a:prstGeom prst="rect">
            <a:avLst/>
          </a:prstGeom>
          <a:solidFill>
            <a:srgbClr val="FFFFFF"/>
          </a:solidFill>
          <a:ln>
            <a:solidFill>
              <a:srgbClr val="000000"/>
            </a:solidFill>
            <a:miter lim="800000"/>
            <a:headEnd/>
            <a:tailEnd/>
          </a:ln>
        </p:spPr>
        <p:txBody>
          <a:bodyPr lIns="89716" tIns="44858" rIns="89716" bIns="44858"/>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B6D6CD-5110-48CB-A310-126FE95CD59D}" type="slidenum">
              <a:rPr lang="en-US" altLang="en-US"/>
              <a:pPr/>
              <a:t>26</a:t>
            </a:fld>
            <a:endParaRPr lang="en-US" altLang="en-US"/>
          </a:p>
        </p:txBody>
      </p:sp>
      <p:sp>
        <p:nvSpPr>
          <p:cNvPr id="876546" name="Rectangle 2"/>
          <p:cNvSpPr>
            <a:spLocks noGrp="1" noRot="1" noChangeAspect="1" noChangeArrowheads="1" noTextEdit="1"/>
          </p:cNvSpPr>
          <p:nvPr>
            <p:ph type="sldImg"/>
          </p:nvPr>
        </p:nvSpPr>
        <p:spPr>
          <a:ln/>
        </p:spPr>
      </p:sp>
      <p:sp>
        <p:nvSpPr>
          <p:cNvPr id="8765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F8A17-A4F9-4E21-8FE3-FA0C2B4F4A38}" type="slidenum">
              <a:rPr lang="en-US" altLang="en-US"/>
              <a:pPr/>
              <a:t>27</a:t>
            </a:fld>
            <a:endParaRPr lang="en-US" altLang="en-US"/>
          </a:p>
        </p:txBody>
      </p:sp>
      <p:sp>
        <p:nvSpPr>
          <p:cNvPr id="816130" name="Rectangle 2"/>
          <p:cNvSpPr>
            <a:spLocks noGrp="1" noRot="1" noChangeAspect="1" noChangeArrowheads="1" noTextEdit="1"/>
          </p:cNvSpPr>
          <p:nvPr>
            <p:ph type="sldImg"/>
          </p:nvPr>
        </p:nvSpPr>
        <p:spPr bwMode="auto">
          <a:xfrm>
            <a:off x="1100138" y="676275"/>
            <a:ext cx="4608512" cy="3457575"/>
          </a:xfrm>
          <a:prstGeom prst="rect">
            <a:avLst/>
          </a:prstGeom>
          <a:solidFill>
            <a:srgbClr val="FFFFFF"/>
          </a:solidFill>
          <a:ln>
            <a:solidFill>
              <a:srgbClr val="000000"/>
            </a:solidFill>
            <a:miter lim="800000"/>
            <a:headEnd/>
            <a:tailEnd/>
          </a:ln>
        </p:spPr>
      </p:sp>
      <p:sp>
        <p:nvSpPr>
          <p:cNvPr id="816131" name="Rectangle 3"/>
          <p:cNvSpPr>
            <a:spLocks noGrp="1" noChangeArrowheads="1"/>
          </p:cNvSpPr>
          <p:nvPr>
            <p:ph type="body" idx="1"/>
          </p:nvPr>
        </p:nvSpPr>
        <p:spPr bwMode="auto">
          <a:xfrm>
            <a:off x="897774" y="4359058"/>
            <a:ext cx="5012575" cy="4133589"/>
          </a:xfrm>
          <a:prstGeom prst="rect">
            <a:avLst/>
          </a:prstGeom>
          <a:solidFill>
            <a:srgbClr val="FFFFFF"/>
          </a:solidFill>
          <a:ln>
            <a:solidFill>
              <a:srgbClr val="000000"/>
            </a:solidFill>
            <a:miter lim="800000"/>
            <a:headEnd/>
            <a:tailEnd/>
          </a:ln>
        </p:spPr>
        <p:txBody>
          <a:bodyPr lIns="89716" tIns="44858" rIns="89716" bIns="44858"/>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81E6D1-0F46-41B5-982C-84775F0ACBDB}" type="slidenum">
              <a:rPr lang="en-US" altLang="en-US"/>
              <a:pPr/>
              <a:t>28</a:t>
            </a:fld>
            <a:endParaRPr lang="en-US" altLang="en-US"/>
          </a:p>
        </p:txBody>
      </p:sp>
      <p:sp>
        <p:nvSpPr>
          <p:cNvPr id="732162" name="Rectangle 2"/>
          <p:cNvSpPr>
            <a:spLocks noGrp="1" noRot="1" noChangeAspect="1" noChangeArrowheads="1" noTextEdit="1"/>
          </p:cNvSpPr>
          <p:nvPr>
            <p:ph type="sldImg"/>
          </p:nvPr>
        </p:nvSpPr>
        <p:spPr>
          <a:ln/>
        </p:spPr>
      </p:sp>
      <p:sp>
        <p:nvSpPr>
          <p:cNvPr id="7321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2982DD-45FE-48DB-9ECD-BB7D4955854A}" type="slidenum">
              <a:rPr lang="en-US" altLang="en-US"/>
              <a:pPr/>
              <a:t>29</a:t>
            </a:fld>
            <a:endParaRPr lang="en-US" altLang="en-US"/>
          </a:p>
        </p:txBody>
      </p:sp>
      <p:sp>
        <p:nvSpPr>
          <p:cNvPr id="990210" name="Rectangle 2"/>
          <p:cNvSpPr>
            <a:spLocks noGrp="1" noRot="1" noChangeAspect="1" noChangeArrowheads="1"/>
          </p:cNvSpPr>
          <p:nvPr>
            <p:ph type="sldImg"/>
          </p:nvPr>
        </p:nvSpPr>
        <p:spPr bwMode="auto">
          <a:xfrm>
            <a:off x="1100138" y="676275"/>
            <a:ext cx="4608512" cy="3457575"/>
          </a:xfrm>
          <a:prstGeom prst="rect">
            <a:avLst/>
          </a:prstGeom>
          <a:solidFill>
            <a:srgbClr val="FFFFFF"/>
          </a:solidFill>
          <a:ln>
            <a:solidFill>
              <a:srgbClr val="000000"/>
            </a:solidFill>
            <a:miter lim="800000"/>
            <a:headEnd/>
            <a:tailEnd/>
          </a:ln>
        </p:spPr>
      </p:sp>
      <p:sp>
        <p:nvSpPr>
          <p:cNvPr id="990211" name="Rectangle 3"/>
          <p:cNvSpPr>
            <a:spLocks noGrp="1" noChangeArrowheads="1"/>
          </p:cNvSpPr>
          <p:nvPr>
            <p:ph type="body" idx="1"/>
          </p:nvPr>
        </p:nvSpPr>
        <p:spPr bwMode="auto">
          <a:xfrm>
            <a:off x="897774" y="4359058"/>
            <a:ext cx="5012575" cy="4133589"/>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S PGothic" pitchFamily="34" charset="-128"/>
                <a:cs typeface="+mn-cs"/>
              </a:rPr>
              <a:t>setup a GIT/version-control repository for development of the Trilinos-MFIX interface, choose the most suitable Trilinos software package for this project, and develop a </a:t>
            </a:r>
            <a:r>
              <a:rPr lang="en-US" sz="1200" kern="1200" dirty="0" err="1" smtClean="0">
                <a:solidFill>
                  <a:schemeClr val="tx1"/>
                </a:solidFill>
                <a:effectLst/>
                <a:latin typeface="+mn-lt"/>
                <a:ea typeface="MS PGothic" pitchFamily="34" charset="-128"/>
                <a:cs typeface="+mn-cs"/>
              </a:rPr>
              <a:t>ForTrilinos</a:t>
            </a:r>
            <a:r>
              <a:rPr lang="en-US" sz="1200" kern="1200" dirty="0" smtClean="0">
                <a:solidFill>
                  <a:schemeClr val="tx1"/>
                </a:solidFill>
                <a:effectLst/>
                <a:latin typeface="+mn-lt"/>
                <a:ea typeface="MS PGothic" pitchFamily="34" charset="-128"/>
                <a:cs typeface="+mn-cs"/>
              </a:rPr>
              <a:t> based Fortran program interface for MFIX.</a:t>
            </a:r>
          </a:p>
          <a:p>
            <a:endParaRPr lang="en-US" sz="1200" kern="1200" dirty="0" smtClean="0">
              <a:solidFill>
                <a:schemeClr val="tx1"/>
              </a:solidFill>
              <a:effectLst/>
              <a:latin typeface="+mn-lt"/>
              <a:ea typeface="MS PGothic" pitchFamily="34" charset="-128"/>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S PGothic" pitchFamily="34" charset="-128"/>
                <a:cs typeface="+mn-cs"/>
              </a:rPr>
              <a:t>evaluate the performance of the preconditions and linear solver libraries, perform a scalability analysis for use of the selected libraries on large parallel computing systems, and improve computing performance of the Trilinos-MFIX interface.</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S PGothic" pitchFamily="34" charset="-128"/>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S PGothic" pitchFamily="34" charset="-128"/>
                <a:cs typeface="+mn-cs"/>
              </a:rPr>
              <a:t>Define equivalence of numerical solutions and demonstrate that the Trilinos-MFIX package provides faster solutions of gas-solid fluidized bed riser simulations than MFIX with its current linear equation solvers, and that the numerical solutions using Trilinos-MFIX converge to the equivalent/same solution as solutions of the same problems using MFIX with its current linear solvers. Run test cases in both two dimensional (2D) and 3D Cartesian coordinates.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S PGothic" pitchFamily="34" charset="-128"/>
              <a:cs typeface="+mn-cs"/>
            </a:endParaRPr>
          </a:p>
          <a:p>
            <a:endParaRPr lang="en-US" dirty="0"/>
          </a:p>
        </p:txBody>
      </p:sp>
      <p:sp>
        <p:nvSpPr>
          <p:cNvPr id="4" name="Slide Number Placeholder 3"/>
          <p:cNvSpPr>
            <a:spLocks noGrp="1"/>
          </p:cNvSpPr>
          <p:nvPr>
            <p:ph type="sldNum" sz="quarter" idx="10"/>
          </p:nvPr>
        </p:nvSpPr>
        <p:spPr/>
        <p:txBody>
          <a:bodyPr/>
          <a:lstStyle/>
          <a:p>
            <a:pPr>
              <a:defRPr/>
            </a:pPr>
            <a:fld id="{CC30645F-EB48-40DD-9357-B6027F47CE84}" type="slidenum">
              <a:rPr lang="en-US" smtClean="0"/>
              <a:pPr>
                <a:defRPr/>
              </a:pPr>
              <a:t>37</a:t>
            </a:fld>
            <a:endParaRPr lang="en-US"/>
          </a:p>
        </p:txBody>
      </p:sp>
    </p:spTree>
    <p:extLst>
      <p:ext uri="{BB962C8B-B14F-4D97-AF65-F5344CB8AC3E}">
        <p14:creationId xmlns:p14="http://schemas.microsoft.com/office/powerpoint/2010/main" val="698224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halet-LondonNineteenEighty"/>
                <a:ea typeface="MS PGothic" pitchFamily="34" charset="-128"/>
              </a:defRPr>
            </a:lvl1pPr>
            <a:lvl2pPr marL="742950" indent="-285750" eaLnBrk="0" hangingPunct="0">
              <a:defRPr sz="2400">
                <a:solidFill>
                  <a:schemeClr val="tx1"/>
                </a:solidFill>
                <a:latin typeface="Chalet-LondonNineteenEighty"/>
                <a:ea typeface="MS PGothic" pitchFamily="34" charset="-128"/>
              </a:defRPr>
            </a:lvl2pPr>
            <a:lvl3pPr marL="1143000" indent="-228600" eaLnBrk="0" hangingPunct="0">
              <a:defRPr sz="2400">
                <a:solidFill>
                  <a:schemeClr val="tx1"/>
                </a:solidFill>
                <a:latin typeface="Chalet-LondonNineteenEighty"/>
                <a:ea typeface="MS PGothic" pitchFamily="34" charset="-128"/>
              </a:defRPr>
            </a:lvl3pPr>
            <a:lvl4pPr marL="1600200" indent="-228600" eaLnBrk="0" hangingPunct="0">
              <a:defRPr sz="2400">
                <a:solidFill>
                  <a:schemeClr val="tx1"/>
                </a:solidFill>
                <a:latin typeface="Chalet-LondonNineteenEighty"/>
                <a:ea typeface="MS PGothic" pitchFamily="34" charset="-128"/>
              </a:defRPr>
            </a:lvl4pPr>
            <a:lvl5pPr marL="2057400" indent="-228600" eaLnBrk="0" hangingPunct="0">
              <a:defRPr sz="2400">
                <a:solidFill>
                  <a:schemeClr val="tx1"/>
                </a:solidFill>
                <a:latin typeface="Chalet-LondonNineteenEighty"/>
                <a:ea typeface="MS PGothic" pitchFamily="34" charset="-128"/>
              </a:defRPr>
            </a:lvl5pPr>
            <a:lvl6pPr marL="2514600" indent="-228600" eaLnBrk="0" fontAlgn="base" hangingPunct="0">
              <a:spcBef>
                <a:spcPct val="0"/>
              </a:spcBef>
              <a:spcAft>
                <a:spcPct val="0"/>
              </a:spcAft>
              <a:defRPr sz="2400">
                <a:solidFill>
                  <a:schemeClr val="tx1"/>
                </a:solidFill>
                <a:latin typeface="Chalet-LondonNineteenEighty"/>
                <a:ea typeface="MS PGothic" pitchFamily="34" charset="-128"/>
              </a:defRPr>
            </a:lvl6pPr>
            <a:lvl7pPr marL="2971800" indent="-228600" eaLnBrk="0" fontAlgn="base" hangingPunct="0">
              <a:spcBef>
                <a:spcPct val="0"/>
              </a:spcBef>
              <a:spcAft>
                <a:spcPct val="0"/>
              </a:spcAft>
              <a:defRPr sz="2400">
                <a:solidFill>
                  <a:schemeClr val="tx1"/>
                </a:solidFill>
                <a:latin typeface="Chalet-LondonNineteenEighty"/>
                <a:ea typeface="MS PGothic" pitchFamily="34" charset="-128"/>
              </a:defRPr>
            </a:lvl7pPr>
            <a:lvl8pPr marL="3429000" indent="-228600" eaLnBrk="0" fontAlgn="base" hangingPunct="0">
              <a:spcBef>
                <a:spcPct val="0"/>
              </a:spcBef>
              <a:spcAft>
                <a:spcPct val="0"/>
              </a:spcAft>
              <a:defRPr sz="2400">
                <a:solidFill>
                  <a:schemeClr val="tx1"/>
                </a:solidFill>
                <a:latin typeface="Chalet-LondonNineteenEighty"/>
                <a:ea typeface="MS PGothic" pitchFamily="34" charset="-128"/>
              </a:defRPr>
            </a:lvl8pPr>
            <a:lvl9pPr marL="3886200" indent="-228600" eaLnBrk="0" fontAlgn="base" hangingPunct="0">
              <a:spcBef>
                <a:spcPct val="0"/>
              </a:spcBef>
              <a:spcAft>
                <a:spcPct val="0"/>
              </a:spcAft>
              <a:defRPr sz="2400">
                <a:solidFill>
                  <a:schemeClr val="tx1"/>
                </a:solidFill>
                <a:latin typeface="Chalet-LondonNineteenEighty"/>
                <a:ea typeface="MS PGothic" pitchFamily="34" charset="-128"/>
              </a:defRPr>
            </a:lvl9pPr>
          </a:lstStyle>
          <a:p>
            <a:fld id="{D44D2AE7-5BD1-4380-B79A-6BFE48C40784}" type="slidenum">
              <a:rPr lang="en-US" altLang="en-US" sz="1200" smtClean="0"/>
              <a:pPr/>
              <a:t>3</a:t>
            </a:fld>
            <a:endParaRPr lang="en-US" altLang="en-US" sz="120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txBox="1">
            <a:spLocks noGrp="1" noChangeArrowheads="1"/>
          </p:cNvSpPr>
          <p:nvPr/>
        </p:nvSpPr>
        <p:spPr bwMode="auto">
          <a:xfrm>
            <a:off x="6793367" y="4954985"/>
            <a:ext cx="5228544"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7" tIns="47499" rIns="94997" bIns="47499" anchor="b"/>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518E6E02-38E8-4DDA-ABB0-E94AE57FA9EB}" type="slidenum">
              <a:rPr lang="en-US" sz="1200">
                <a:latin typeface="Times New Roman" pitchFamily="18" charset="0"/>
              </a:rPr>
              <a:pPr algn="r" eaLnBrk="1" hangingPunct="1"/>
              <a:t>38</a:t>
            </a:fld>
            <a:endParaRPr lang="en-US" sz="1200">
              <a:latin typeface="Times New Roman" pitchFamily="18" charset="0"/>
            </a:endParaRPr>
          </a:p>
        </p:txBody>
      </p:sp>
      <p:sp>
        <p:nvSpPr>
          <p:cNvPr id="153603" name="Rectangle 112641"/>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53604" name="Rectangle 112642"/>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txBox="1">
            <a:spLocks noGrp="1" noChangeArrowheads="1"/>
          </p:cNvSpPr>
          <p:nvPr/>
        </p:nvSpPr>
        <p:spPr bwMode="auto">
          <a:xfrm>
            <a:off x="6793367" y="4954985"/>
            <a:ext cx="5228544"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7" tIns="47499" rIns="94997" bIns="47499" anchor="b"/>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518E6E02-38E8-4DDA-ABB0-E94AE57FA9EB}" type="slidenum">
              <a:rPr lang="en-US" sz="1200">
                <a:latin typeface="Times New Roman" pitchFamily="18" charset="0"/>
              </a:rPr>
              <a:pPr algn="r" eaLnBrk="1" hangingPunct="1"/>
              <a:t>39</a:t>
            </a:fld>
            <a:endParaRPr lang="en-US" sz="1200">
              <a:latin typeface="Times New Roman" pitchFamily="18" charset="0"/>
            </a:endParaRPr>
          </a:p>
        </p:txBody>
      </p:sp>
      <p:sp>
        <p:nvSpPr>
          <p:cNvPr id="153603" name="Rectangle 112641"/>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53604" name="Rectangle 112642"/>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EC8C87-0793-42ED-9004-8CD060391629}" type="slidenum">
              <a:rPr lang="en-US" altLang="en-US"/>
              <a:pPr/>
              <a:t>40</a:t>
            </a:fld>
            <a:endParaRPr lang="en-US" altLang="en-US"/>
          </a:p>
        </p:txBody>
      </p:sp>
      <p:sp>
        <p:nvSpPr>
          <p:cNvPr id="992258" name="Rectangle 2"/>
          <p:cNvSpPr>
            <a:spLocks noGrp="1" noRot="1" noChangeAspect="1" noChangeArrowheads="1" noTextEdit="1"/>
          </p:cNvSpPr>
          <p:nvPr>
            <p:ph type="sldImg"/>
          </p:nvPr>
        </p:nvSpPr>
        <p:spPr>
          <a:ln/>
        </p:spPr>
      </p:sp>
      <p:sp>
        <p:nvSpPr>
          <p:cNvPr id="9922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txBox="1">
            <a:spLocks noGrp="1" noChangeArrowheads="1"/>
          </p:cNvSpPr>
          <p:nvPr/>
        </p:nvSpPr>
        <p:spPr bwMode="auto">
          <a:xfrm>
            <a:off x="6793367" y="4954985"/>
            <a:ext cx="5228544"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7" tIns="47499" rIns="94997" bIns="47499" anchor="b"/>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D85D9D69-F6D6-49C4-A716-B4043B4AF957}" type="slidenum">
              <a:rPr lang="en-US" sz="1200">
                <a:latin typeface="Times New Roman" pitchFamily="18" charset="0"/>
              </a:rPr>
              <a:pPr algn="r" eaLnBrk="1" hangingPunct="1"/>
              <a:t>41</a:t>
            </a:fld>
            <a:endParaRPr lang="en-US" sz="1200">
              <a:latin typeface="Times New Roman" pitchFamily="18" charset="0"/>
            </a:endParaRPr>
          </a:p>
        </p:txBody>
      </p:sp>
      <p:sp>
        <p:nvSpPr>
          <p:cNvPr id="169987" name="Rectangle 89089"/>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69988" name="Rectangle 89090"/>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Top500 Supercomputer</a:t>
            </a:r>
            <a:endParaRPr lang="en-US" altLang="en-US" dirty="0"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halet-LondonNineteenEighty"/>
                <a:ea typeface="MS PGothic" pitchFamily="34" charset="-128"/>
              </a:defRPr>
            </a:lvl1pPr>
            <a:lvl2pPr marL="742950" indent="-285750" eaLnBrk="0" hangingPunct="0">
              <a:defRPr sz="2400">
                <a:solidFill>
                  <a:schemeClr val="tx1"/>
                </a:solidFill>
                <a:latin typeface="Chalet-LondonNineteenEighty"/>
                <a:ea typeface="MS PGothic" pitchFamily="34" charset="-128"/>
              </a:defRPr>
            </a:lvl2pPr>
            <a:lvl3pPr marL="1143000" indent="-228600" eaLnBrk="0" hangingPunct="0">
              <a:defRPr sz="2400">
                <a:solidFill>
                  <a:schemeClr val="tx1"/>
                </a:solidFill>
                <a:latin typeface="Chalet-LondonNineteenEighty"/>
                <a:ea typeface="MS PGothic" pitchFamily="34" charset="-128"/>
              </a:defRPr>
            </a:lvl3pPr>
            <a:lvl4pPr marL="1600200" indent="-228600" eaLnBrk="0" hangingPunct="0">
              <a:defRPr sz="2400">
                <a:solidFill>
                  <a:schemeClr val="tx1"/>
                </a:solidFill>
                <a:latin typeface="Chalet-LondonNineteenEighty"/>
                <a:ea typeface="MS PGothic" pitchFamily="34" charset="-128"/>
              </a:defRPr>
            </a:lvl4pPr>
            <a:lvl5pPr marL="2057400" indent="-228600" eaLnBrk="0" hangingPunct="0">
              <a:defRPr sz="2400">
                <a:solidFill>
                  <a:schemeClr val="tx1"/>
                </a:solidFill>
                <a:latin typeface="Chalet-LondonNineteenEighty"/>
                <a:ea typeface="MS PGothic" pitchFamily="34" charset="-128"/>
              </a:defRPr>
            </a:lvl5pPr>
            <a:lvl6pPr marL="2514600" indent="-228600" eaLnBrk="0" fontAlgn="base" hangingPunct="0">
              <a:spcBef>
                <a:spcPct val="0"/>
              </a:spcBef>
              <a:spcAft>
                <a:spcPct val="0"/>
              </a:spcAft>
              <a:defRPr sz="2400">
                <a:solidFill>
                  <a:schemeClr val="tx1"/>
                </a:solidFill>
                <a:latin typeface="Chalet-LondonNineteenEighty"/>
                <a:ea typeface="MS PGothic" pitchFamily="34" charset="-128"/>
              </a:defRPr>
            </a:lvl6pPr>
            <a:lvl7pPr marL="2971800" indent="-228600" eaLnBrk="0" fontAlgn="base" hangingPunct="0">
              <a:spcBef>
                <a:spcPct val="0"/>
              </a:spcBef>
              <a:spcAft>
                <a:spcPct val="0"/>
              </a:spcAft>
              <a:defRPr sz="2400">
                <a:solidFill>
                  <a:schemeClr val="tx1"/>
                </a:solidFill>
                <a:latin typeface="Chalet-LondonNineteenEighty"/>
                <a:ea typeface="MS PGothic" pitchFamily="34" charset="-128"/>
              </a:defRPr>
            </a:lvl7pPr>
            <a:lvl8pPr marL="3429000" indent="-228600" eaLnBrk="0" fontAlgn="base" hangingPunct="0">
              <a:spcBef>
                <a:spcPct val="0"/>
              </a:spcBef>
              <a:spcAft>
                <a:spcPct val="0"/>
              </a:spcAft>
              <a:defRPr sz="2400">
                <a:solidFill>
                  <a:schemeClr val="tx1"/>
                </a:solidFill>
                <a:latin typeface="Chalet-LondonNineteenEighty"/>
                <a:ea typeface="MS PGothic" pitchFamily="34" charset="-128"/>
              </a:defRPr>
            </a:lvl8pPr>
            <a:lvl9pPr marL="3886200" indent="-228600" eaLnBrk="0" fontAlgn="base" hangingPunct="0">
              <a:spcBef>
                <a:spcPct val="0"/>
              </a:spcBef>
              <a:spcAft>
                <a:spcPct val="0"/>
              </a:spcAft>
              <a:defRPr sz="2400">
                <a:solidFill>
                  <a:schemeClr val="tx1"/>
                </a:solidFill>
                <a:latin typeface="Chalet-LondonNineteenEighty"/>
                <a:ea typeface="MS PGothic" pitchFamily="34" charset="-128"/>
              </a:defRPr>
            </a:lvl9pPr>
          </a:lstStyle>
          <a:p>
            <a:fld id="{D44D2AE7-5BD1-4380-B79A-6BFE48C40784}" type="slidenum">
              <a:rPr lang="en-US" altLang="en-US" sz="1200" smtClean="0"/>
              <a:pPr/>
              <a:t>4</a:t>
            </a:fld>
            <a:endParaRPr lang="en-US" altLang="en-US"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txBox="1">
            <a:spLocks noGrp="1" noChangeArrowheads="1"/>
          </p:cNvSpPr>
          <p:nvPr/>
        </p:nvSpPr>
        <p:spPr bwMode="auto">
          <a:xfrm>
            <a:off x="6793367" y="4954985"/>
            <a:ext cx="5228544" cy="2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97" tIns="47499" rIns="94997" bIns="47499" anchor="b"/>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D85D9D69-F6D6-49C4-A716-B4043B4AF957}" type="slidenum">
              <a:rPr lang="en-US" sz="1200">
                <a:latin typeface="Times New Roman" pitchFamily="18" charset="0"/>
              </a:rPr>
              <a:pPr algn="r" eaLnBrk="1" hangingPunct="1"/>
              <a:t>5</a:t>
            </a:fld>
            <a:endParaRPr lang="en-US" sz="1200">
              <a:latin typeface="Times New Roman" pitchFamily="18" charset="0"/>
            </a:endParaRPr>
          </a:p>
        </p:txBody>
      </p:sp>
      <p:sp>
        <p:nvSpPr>
          <p:cNvPr id="169987" name="Rectangle 89089"/>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69988" name="Rectangle 89090"/>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BF93D8-ECEF-4594-A5AD-A3FEF5F9FB79}" type="slidenum">
              <a:rPr lang="en-US" smtClean="0"/>
              <a:t>6</a:t>
            </a:fld>
            <a:endParaRPr lang="en-US"/>
          </a:p>
        </p:txBody>
      </p:sp>
    </p:spTree>
    <p:extLst>
      <p:ext uri="{BB962C8B-B14F-4D97-AF65-F5344CB8AC3E}">
        <p14:creationId xmlns:p14="http://schemas.microsoft.com/office/powerpoint/2010/main" val="667652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a:spLocks noGrp="1" noChangeArrowheads="1"/>
          </p:cNvSpPr>
          <p:nvPr>
            <p:ph type="sldNum" sz="quarter" idx="5"/>
          </p:nvPr>
        </p:nvSpPr>
        <p:spPr>
          <a:noFill/>
        </p:spPr>
        <p:txBody>
          <a:bodyPr/>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2A2267C9-2486-46AF-A0A5-D8387957125D}" type="slidenum">
              <a:rPr lang="en-US">
                <a:latin typeface="Times New Roman" pitchFamily="18" charset="0"/>
              </a:rPr>
              <a:pPr algn="r" eaLnBrk="1" hangingPunct="1"/>
              <a:t>7</a:t>
            </a:fld>
            <a:endParaRPr lang="en-US">
              <a:latin typeface="Times New Roman" pitchFamily="18" charset="0"/>
            </a:endParaRPr>
          </a:p>
        </p:txBody>
      </p:sp>
      <p:sp>
        <p:nvSpPr>
          <p:cNvPr id="109570" name="Rectangle 109569"/>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09571" name="Rectangle 109570"/>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a:spLocks noGrp="1" noChangeArrowheads="1"/>
          </p:cNvSpPr>
          <p:nvPr>
            <p:ph type="sldNum" sz="quarter" idx="5"/>
          </p:nvPr>
        </p:nvSpPr>
        <p:spPr>
          <a:noFill/>
        </p:spPr>
        <p:txBody>
          <a:bodyPr/>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2A2267C9-2486-46AF-A0A5-D8387957125D}" type="slidenum">
              <a:rPr lang="en-US">
                <a:latin typeface="Times New Roman" pitchFamily="18" charset="0"/>
              </a:rPr>
              <a:pPr algn="r" eaLnBrk="1" hangingPunct="1"/>
              <a:t>8</a:t>
            </a:fld>
            <a:endParaRPr lang="en-US">
              <a:latin typeface="Times New Roman" pitchFamily="18" charset="0"/>
            </a:endParaRPr>
          </a:p>
        </p:txBody>
      </p:sp>
      <p:sp>
        <p:nvSpPr>
          <p:cNvPr id="109570" name="Rectangle 109569"/>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09571" name="Rectangle 109570"/>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4"/>
          <p:cNvSpPr>
            <a:spLocks noGrp="1" noChangeArrowheads="1"/>
          </p:cNvSpPr>
          <p:nvPr>
            <p:ph type="sldNum" sz="quarter" idx="5"/>
          </p:nvPr>
        </p:nvSpPr>
        <p:spPr>
          <a:noFill/>
        </p:spPr>
        <p:txBody>
          <a:bodyPr/>
          <a:lstStyle>
            <a:lvl1pPr algn="l" defTabSz="949325" eaLnBrk="0" hangingPunct="0">
              <a:defRPr>
                <a:solidFill>
                  <a:schemeClr val="tx1"/>
                </a:solidFill>
                <a:latin typeface="Arial" charset="0"/>
              </a:defRPr>
            </a:lvl1pPr>
            <a:lvl2pPr marL="771525" indent="-296863" algn="l" defTabSz="949325" eaLnBrk="0" hangingPunct="0">
              <a:defRPr>
                <a:solidFill>
                  <a:schemeClr val="tx1"/>
                </a:solidFill>
                <a:latin typeface="Arial" charset="0"/>
              </a:defRPr>
            </a:lvl2pPr>
            <a:lvl3pPr marL="1187450" indent="-238125" algn="l" defTabSz="949325" eaLnBrk="0" hangingPunct="0">
              <a:defRPr>
                <a:solidFill>
                  <a:schemeClr val="tx1"/>
                </a:solidFill>
                <a:latin typeface="Arial" charset="0"/>
              </a:defRPr>
            </a:lvl3pPr>
            <a:lvl4pPr marL="1662113" indent="-236538" algn="l" defTabSz="949325" eaLnBrk="0" hangingPunct="0">
              <a:defRPr>
                <a:solidFill>
                  <a:schemeClr val="tx1"/>
                </a:solidFill>
                <a:latin typeface="Arial" charset="0"/>
              </a:defRPr>
            </a:lvl4pPr>
            <a:lvl5pPr marL="2138363" indent="-238125" algn="l" defTabSz="949325" eaLnBrk="0" hangingPunct="0">
              <a:defRPr>
                <a:solidFill>
                  <a:schemeClr val="tx1"/>
                </a:solidFill>
                <a:latin typeface="Arial" charset="0"/>
              </a:defRPr>
            </a:lvl5pPr>
            <a:lvl6pPr marL="2595563" indent="-238125" defTabSz="949325" eaLnBrk="0" fontAlgn="base" hangingPunct="0">
              <a:spcBef>
                <a:spcPct val="0"/>
              </a:spcBef>
              <a:spcAft>
                <a:spcPct val="0"/>
              </a:spcAft>
              <a:defRPr>
                <a:solidFill>
                  <a:schemeClr val="tx1"/>
                </a:solidFill>
                <a:latin typeface="Arial" charset="0"/>
              </a:defRPr>
            </a:lvl6pPr>
            <a:lvl7pPr marL="3052763" indent="-238125" defTabSz="949325" eaLnBrk="0" fontAlgn="base" hangingPunct="0">
              <a:spcBef>
                <a:spcPct val="0"/>
              </a:spcBef>
              <a:spcAft>
                <a:spcPct val="0"/>
              </a:spcAft>
              <a:defRPr>
                <a:solidFill>
                  <a:schemeClr val="tx1"/>
                </a:solidFill>
                <a:latin typeface="Arial" charset="0"/>
              </a:defRPr>
            </a:lvl7pPr>
            <a:lvl8pPr marL="3509963" indent="-238125" defTabSz="949325" eaLnBrk="0" fontAlgn="base" hangingPunct="0">
              <a:spcBef>
                <a:spcPct val="0"/>
              </a:spcBef>
              <a:spcAft>
                <a:spcPct val="0"/>
              </a:spcAft>
              <a:defRPr>
                <a:solidFill>
                  <a:schemeClr val="tx1"/>
                </a:solidFill>
                <a:latin typeface="Arial" charset="0"/>
              </a:defRPr>
            </a:lvl8pPr>
            <a:lvl9pPr marL="3967163" indent="-238125" defTabSz="949325" eaLnBrk="0" fontAlgn="base" hangingPunct="0">
              <a:spcBef>
                <a:spcPct val="0"/>
              </a:spcBef>
              <a:spcAft>
                <a:spcPct val="0"/>
              </a:spcAft>
              <a:defRPr>
                <a:solidFill>
                  <a:schemeClr val="tx1"/>
                </a:solidFill>
                <a:latin typeface="Arial" charset="0"/>
              </a:defRPr>
            </a:lvl9pPr>
          </a:lstStyle>
          <a:p>
            <a:pPr algn="r" eaLnBrk="1" hangingPunct="1"/>
            <a:fld id="{3D7739AA-9A21-4E73-BE7C-7D936B09BCE1}" type="slidenum">
              <a:rPr lang="en-US">
                <a:latin typeface="Times New Roman" pitchFamily="18" charset="0"/>
              </a:rPr>
              <a:pPr algn="r" eaLnBrk="1" hangingPunct="1"/>
              <a:t>9</a:t>
            </a:fld>
            <a:endParaRPr lang="en-US">
              <a:latin typeface="Times New Roman" pitchFamily="18" charset="0"/>
            </a:endParaRPr>
          </a:p>
        </p:txBody>
      </p:sp>
      <p:sp>
        <p:nvSpPr>
          <p:cNvPr id="110594" name="Rectangle 110593"/>
          <p:cNvSpPr>
            <a:spLocks noGrp="1" noRot="1" noChangeAspect="1" noChangeArrowheads="1" noTextEdit="1"/>
          </p:cNvSpPr>
          <p:nvPr>
            <p:ph type="sldImg"/>
          </p:nvPr>
        </p:nvSpPr>
        <p:spPr>
          <a:xfrm>
            <a:off x="6038850" y="1363663"/>
            <a:ext cx="0" cy="0"/>
          </a:xfrm>
          <a:noFill/>
          <a:ln cap="flat">
            <a:headEnd type="none" w="med" len="med"/>
            <a:tailEnd type="none" w="med" len="med"/>
          </a:ln>
        </p:spPr>
      </p:sp>
      <p:sp>
        <p:nvSpPr>
          <p:cNvPr id="110595" name="Rectangle 110594"/>
          <p:cNvSpPr>
            <a:spLocks noGrp="1" noChangeArrowheads="1"/>
          </p:cNvSpPr>
          <p:nvPr>
            <p:ph type="body" idx="1"/>
          </p:nvPr>
        </p:nvSpPr>
        <p:spPr>
          <a:xfrm>
            <a:off x="1610179" y="2387204"/>
            <a:ext cx="2111375" cy="156765"/>
          </a:xfrm>
          <a:noFill/>
          <a:ln/>
        </p:spPr>
        <p:txBody>
          <a:bodyPr lIns="96574" tIns="48286" rIns="96574" bIns="48286"/>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utepwatermark_cov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266700" y="1828800"/>
            <a:ext cx="8610600" cy="457200"/>
          </a:xfrm>
        </p:spPr>
        <p:txBody>
          <a:bodyPr/>
          <a:lstStyle>
            <a:lvl1pPr algn="ctr">
              <a:defRPr sz="4600" b="1">
                <a:solidFill>
                  <a:srgbClr val="013A81"/>
                </a:solidFill>
              </a:defRPr>
            </a:lvl1pPr>
          </a:lstStyle>
          <a:p>
            <a:r>
              <a:rPr lang="en-US" dirty="0"/>
              <a:t>Click to edit Master title style</a:t>
            </a:r>
          </a:p>
        </p:txBody>
      </p:sp>
      <p:sp>
        <p:nvSpPr>
          <p:cNvPr id="3076" name="Rectangle 4"/>
          <p:cNvSpPr>
            <a:spLocks noGrp="1" noChangeArrowheads="1"/>
          </p:cNvSpPr>
          <p:nvPr>
            <p:ph type="subTitle" idx="1"/>
          </p:nvPr>
        </p:nvSpPr>
        <p:spPr>
          <a:xfrm>
            <a:off x="1104900" y="2514600"/>
            <a:ext cx="6934200" cy="457200"/>
          </a:xfrm>
        </p:spPr>
        <p:txBody>
          <a:bodyPr/>
          <a:lstStyle>
            <a:lvl1pPr marL="0" indent="0" algn="ctr">
              <a:defRPr sz="3600" b="0" i="0">
                <a:solidFill>
                  <a:srgbClr val="535353"/>
                </a:solidFill>
                <a:latin typeface="Arial"/>
                <a:cs typeface="Arial"/>
              </a:defRPr>
            </a:lvl1pPr>
          </a:lstStyle>
          <a:p>
            <a:r>
              <a:rPr lang="en-US" dirty="0"/>
              <a:t>Click to edit Master subtitle style</a:t>
            </a:r>
          </a:p>
        </p:txBody>
      </p:sp>
    </p:spTree>
    <p:extLst>
      <p:ext uri="{BB962C8B-B14F-4D97-AF65-F5344CB8AC3E}">
        <p14:creationId xmlns:p14="http://schemas.microsoft.com/office/powerpoint/2010/main" val="2709264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2547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381000"/>
            <a:ext cx="215265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381000"/>
            <a:ext cx="630555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587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Shape 1"/>
          <p:cNvSpPr>
            <a:spLocks noGrp="1"/>
          </p:cNvSpPr>
          <p:nvPr>
            <p:ph type="title"/>
          </p:nvPr>
        </p:nvSpPr>
        <p:spPr/>
        <p:txBody>
          <a:bodyPr rtlCol="0"/>
          <a:lstStyle/>
          <a:p>
            <a:r>
              <a:rPr lang="en-US"/>
              <a:t>Click to edit Master title style</a:t>
            </a:r>
          </a:p>
        </p:txBody>
      </p:sp>
      <p:sp>
        <p:nvSpPr>
          <p:cNvPr id="3" name="Text Placeholder 2"/>
          <p:cNvSpPr>
            <a:spLocks noGrp="1"/>
          </p:cNvSpPr>
          <p:nvPr>
            <p:ph type="body" idx="1"/>
          </p:nvPr>
        </p:nvSpPr>
        <p:spPr>
          <a:xfrm>
            <a:off x="457200" y="1600200"/>
            <a:ext cx="8229600" cy="4525566"/>
          </a:xfrm>
          <a:prstGeom prst="rect">
            <a:avLst/>
          </a:prstGeom>
        </p:spPr>
        <p:txBody>
          <a:bodyPr vert="horz"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noChangeArrowheads="1"/>
          </p:cNvSpPr>
          <p:nvPr>
            <p:ph type="ftr" sz="quarter" idx="10"/>
          </p:nvPr>
        </p:nvSpPr>
        <p:spPr>
          <a:xfrm>
            <a:off x="3124200" y="6096000"/>
            <a:ext cx="2895600" cy="457200"/>
          </a:xfrm>
          <a:prstGeom prst="rect">
            <a:avLst/>
          </a:prstGeom>
          <a:ln/>
        </p:spPr>
        <p:txBody>
          <a:bodyPr/>
          <a:lstStyle>
            <a:lvl1pPr>
              <a:defRPr/>
            </a:lvl1pPr>
          </a:lstStyle>
          <a:p>
            <a:endParaRPr lang="en-US"/>
          </a:p>
        </p:txBody>
      </p:sp>
      <p:sp>
        <p:nvSpPr>
          <p:cNvPr id="5" name="Slide Number Placeholder 4"/>
          <p:cNvSpPr>
            <a:spLocks noGrp="1" noChangeArrowheads="1"/>
          </p:cNvSpPr>
          <p:nvPr>
            <p:ph type="sldNum" sz="quarter" idx="11"/>
          </p:nvPr>
        </p:nvSpPr>
        <p:spPr>
          <a:xfrm>
            <a:off x="6553200" y="6096000"/>
            <a:ext cx="1905000" cy="457200"/>
          </a:xfrm>
          <a:prstGeom prst="rect">
            <a:avLst/>
          </a:prstGeom>
          <a:ln/>
        </p:spPr>
        <p:txBody>
          <a:bodyPr/>
          <a:lstStyle>
            <a:lvl1pPr>
              <a:defRPr/>
            </a:lvl1pPr>
          </a:lstStyle>
          <a:p>
            <a:fld id="{F33CFEFF-3DCC-43B4-95DD-C8EB4DB83208}" type="slidenum">
              <a:rPr lang="en-US"/>
              <a:pPr/>
              <a:t>‹#›</a:t>
            </a:fld>
            <a:endParaRPr lang="en-US"/>
          </a:p>
        </p:txBody>
      </p:sp>
    </p:spTree>
    <p:extLst>
      <p:ext uri="{BB962C8B-B14F-4D97-AF65-F5344CB8AC3E}">
        <p14:creationId xmlns:p14="http://schemas.microsoft.com/office/powerpoint/2010/main" val="4288316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600200"/>
            <a:ext cx="7772400" cy="4530725"/>
          </a:xfrm>
        </p:spPr>
        <p:txBody>
          <a:bodyPr/>
          <a:lstStyle/>
          <a:p>
            <a:pPr lvl="0"/>
            <a:endParaRPr lang="en-US" noProof="0" smtClean="0"/>
          </a:p>
        </p:txBody>
      </p:sp>
      <p:sp>
        <p:nvSpPr>
          <p:cNvPr id="4" name="Rectangle 9"/>
          <p:cNvSpPr>
            <a:spLocks noGrp="1" noChangeArrowheads="1"/>
          </p:cNvSpPr>
          <p:nvPr>
            <p:ph type="dt" sz="half" idx="10"/>
          </p:nvPr>
        </p:nvSpPr>
        <p:spPr>
          <a:xfrm>
            <a:off x="914400" y="6251575"/>
            <a:ext cx="19812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ftr" sz="quarter" idx="11"/>
          </p:nvPr>
        </p:nvSpPr>
        <p:spPr>
          <a:xfrm>
            <a:off x="3352800" y="6248400"/>
            <a:ext cx="2971800" cy="457200"/>
          </a:xfrm>
          <a:prstGeom prst="rect">
            <a:avLst/>
          </a:prstGeom>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0AA57F05-FAC9-483A-9F0C-E208421D8920}" type="slidenum">
              <a:rPr lang="en-US"/>
              <a:pPr>
                <a:defRPr/>
              </a:pPr>
              <a:t>‹#›</a:t>
            </a:fld>
            <a:endParaRPr lang="en-US"/>
          </a:p>
        </p:txBody>
      </p:sp>
    </p:spTree>
    <p:extLst>
      <p:ext uri="{BB962C8B-B14F-4D97-AF65-F5344CB8AC3E}">
        <p14:creationId xmlns:p14="http://schemas.microsoft.com/office/powerpoint/2010/main" val="1952768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2684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24765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1066800"/>
            <a:ext cx="41529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1529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6953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5677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05589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647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98205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37414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uteppan_slide.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266700" y="381000"/>
            <a:ext cx="8610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342900" y="1600200"/>
            <a:ext cx="8458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TextBox 5"/>
          <p:cNvSpPr txBox="1">
            <a:spLocks noChangeArrowheads="1"/>
          </p:cNvSpPr>
          <p:nvPr/>
        </p:nvSpPr>
        <p:spPr bwMode="auto">
          <a:xfrm>
            <a:off x="381000" y="6583363"/>
            <a:ext cx="3518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halet-LondonNineteenEighty"/>
                <a:ea typeface="MS PGothic" pitchFamily="34" charset="-128"/>
              </a:defRPr>
            </a:lvl1pPr>
            <a:lvl2pPr marL="742950" indent="-285750" eaLnBrk="0" hangingPunct="0">
              <a:defRPr sz="2400">
                <a:solidFill>
                  <a:schemeClr val="tx1"/>
                </a:solidFill>
                <a:latin typeface="Chalet-LondonNineteenEighty"/>
                <a:ea typeface="MS PGothic" pitchFamily="34" charset="-128"/>
              </a:defRPr>
            </a:lvl2pPr>
            <a:lvl3pPr marL="1143000" indent="-228600" eaLnBrk="0" hangingPunct="0">
              <a:defRPr sz="2400">
                <a:solidFill>
                  <a:schemeClr val="tx1"/>
                </a:solidFill>
                <a:latin typeface="Chalet-LondonNineteenEighty"/>
                <a:ea typeface="MS PGothic" pitchFamily="34" charset="-128"/>
              </a:defRPr>
            </a:lvl3pPr>
            <a:lvl4pPr marL="1600200" indent="-228600" eaLnBrk="0" hangingPunct="0">
              <a:defRPr sz="2400">
                <a:solidFill>
                  <a:schemeClr val="tx1"/>
                </a:solidFill>
                <a:latin typeface="Chalet-LondonNineteenEighty"/>
                <a:ea typeface="MS PGothic" pitchFamily="34" charset="-128"/>
              </a:defRPr>
            </a:lvl4pPr>
            <a:lvl5pPr marL="2057400" indent="-228600" eaLnBrk="0" hangingPunct="0">
              <a:defRPr sz="2400">
                <a:solidFill>
                  <a:schemeClr val="tx1"/>
                </a:solidFill>
                <a:latin typeface="Chalet-LondonNineteenEighty"/>
                <a:ea typeface="MS PGothic" pitchFamily="34" charset="-128"/>
              </a:defRPr>
            </a:lvl5pPr>
            <a:lvl6pPr marL="2514600" indent="-228600" eaLnBrk="0" fontAlgn="base" hangingPunct="0">
              <a:spcBef>
                <a:spcPct val="0"/>
              </a:spcBef>
              <a:spcAft>
                <a:spcPct val="0"/>
              </a:spcAft>
              <a:defRPr sz="2400">
                <a:solidFill>
                  <a:schemeClr val="tx1"/>
                </a:solidFill>
                <a:latin typeface="Chalet-LondonNineteenEighty"/>
                <a:ea typeface="MS PGothic" pitchFamily="34" charset="-128"/>
              </a:defRPr>
            </a:lvl6pPr>
            <a:lvl7pPr marL="2971800" indent="-228600" eaLnBrk="0" fontAlgn="base" hangingPunct="0">
              <a:spcBef>
                <a:spcPct val="0"/>
              </a:spcBef>
              <a:spcAft>
                <a:spcPct val="0"/>
              </a:spcAft>
              <a:defRPr sz="2400">
                <a:solidFill>
                  <a:schemeClr val="tx1"/>
                </a:solidFill>
                <a:latin typeface="Chalet-LondonNineteenEighty"/>
                <a:ea typeface="MS PGothic" pitchFamily="34" charset="-128"/>
              </a:defRPr>
            </a:lvl7pPr>
            <a:lvl8pPr marL="3429000" indent="-228600" eaLnBrk="0" fontAlgn="base" hangingPunct="0">
              <a:spcBef>
                <a:spcPct val="0"/>
              </a:spcBef>
              <a:spcAft>
                <a:spcPct val="0"/>
              </a:spcAft>
              <a:defRPr sz="2400">
                <a:solidFill>
                  <a:schemeClr val="tx1"/>
                </a:solidFill>
                <a:latin typeface="Chalet-LondonNineteenEighty"/>
                <a:ea typeface="MS PGothic" pitchFamily="34" charset="-128"/>
              </a:defRPr>
            </a:lvl8pPr>
            <a:lvl9pPr marL="3886200" indent="-228600" eaLnBrk="0" fontAlgn="base" hangingPunct="0">
              <a:spcBef>
                <a:spcPct val="0"/>
              </a:spcBef>
              <a:spcAft>
                <a:spcPct val="0"/>
              </a:spcAft>
              <a:defRPr sz="2400">
                <a:solidFill>
                  <a:schemeClr val="tx1"/>
                </a:solidFill>
                <a:latin typeface="Chalet-LondonNineteenEighty"/>
                <a:ea typeface="MS PGothic" pitchFamily="34" charset="-128"/>
              </a:defRPr>
            </a:lvl9pPr>
          </a:lstStyle>
          <a:p>
            <a:pPr>
              <a:defRPr/>
            </a:pPr>
            <a:r>
              <a:rPr lang="en-US" sz="1000" dirty="0" smtClean="0">
                <a:solidFill>
                  <a:srgbClr val="A6A6A6"/>
                </a:solidFill>
                <a:latin typeface="Arial" pitchFamily="34" charset="0"/>
              </a:rPr>
              <a:t> 2015 Multiphase</a:t>
            </a:r>
            <a:r>
              <a:rPr lang="en-US" sz="1000" baseline="0" dirty="0" smtClean="0">
                <a:solidFill>
                  <a:srgbClr val="A6A6A6"/>
                </a:solidFill>
                <a:latin typeface="Arial" pitchFamily="34" charset="0"/>
              </a:rPr>
              <a:t> Flow Workshop, NETL, Morgantown, WV</a:t>
            </a:r>
            <a:endParaRPr lang="en-US" sz="1000" dirty="0" smtClean="0">
              <a:solidFill>
                <a:srgbClr val="A6A6A6"/>
              </a:solidFill>
              <a:latin typeface="Arial" pitchFamily="34" charset="0"/>
            </a:endParaRPr>
          </a:p>
        </p:txBody>
      </p:sp>
      <p:sp>
        <p:nvSpPr>
          <p:cNvPr id="1030" name="TextBox 6"/>
          <p:cNvSpPr txBox="1">
            <a:spLocks noChangeArrowheads="1"/>
          </p:cNvSpPr>
          <p:nvPr userDrawn="1"/>
        </p:nvSpPr>
        <p:spPr bwMode="auto">
          <a:xfrm>
            <a:off x="5715000" y="6611938"/>
            <a:ext cx="3048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halet-LondonNineteenEighty"/>
                <a:ea typeface="MS PGothic" pitchFamily="34" charset="-128"/>
              </a:defRPr>
            </a:lvl1pPr>
            <a:lvl2pPr marL="742950" indent="-285750" eaLnBrk="0" hangingPunct="0">
              <a:defRPr sz="2400">
                <a:solidFill>
                  <a:schemeClr val="tx1"/>
                </a:solidFill>
                <a:latin typeface="Chalet-LondonNineteenEighty"/>
                <a:ea typeface="MS PGothic" pitchFamily="34" charset="-128"/>
              </a:defRPr>
            </a:lvl2pPr>
            <a:lvl3pPr marL="1143000" indent="-228600" eaLnBrk="0" hangingPunct="0">
              <a:defRPr sz="2400">
                <a:solidFill>
                  <a:schemeClr val="tx1"/>
                </a:solidFill>
                <a:latin typeface="Chalet-LondonNineteenEighty"/>
                <a:ea typeface="MS PGothic" pitchFamily="34" charset="-128"/>
              </a:defRPr>
            </a:lvl3pPr>
            <a:lvl4pPr marL="1600200" indent="-228600" eaLnBrk="0" hangingPunct="0">
              <a:defRPr sz="2400">
                <a:solidFill>
                  <a:schemeClr val="tx1"/>
                </a:solidFill>
                <a:latin typeface="Chalet-LondonNineteenEighty"/>
                <a:ea typeface="MS PGothic" pitchFamily="34" charset="-128"/>
              </a:defRPr>
            </a:lvl4pPr>
            <a:lvl5pPr marL="2057400" indent="-228600" eaLnBrk="0" hangingPunct="0">
              <a:defRPr sz="2400">
                <a:solidFill>
                  <a:schemeClr val="tx1"/>
                </a:solidFill>
                <a:latin typeface="Chalet-LondonNineteenEighty"/>
                <a:ea typeface="MS PGothic" pitchFamily="34" charset="-128"/>
              </a:defRPr>
            </a:lvl5pPr>
            <a:lvl6pPr marL="2514600" indent="-228600" eaLnBrk="0" fontAlgn="base" hangingPunct="0">
              <a:spcBef>
                <a:spcPct val="0"/>
              </a:spcBef>
              <a:spcAft>
                <a:spcPct val="0"/>
              </a:spcAft>
              <a:defRPr sz="2400">
                <a:solidFill>
                  <a:schemeClr val="tx1"/>
                </a:solidFill>
                <a:latin typeface="Chalet-LondonNineteenEighty"/>
                <a:ea typeface="MS PGothic" pitchFamily="34" charset="-128"/>
              </a:defRPr>
            </a:lvl6pPr>
            <a:lvl7pPr marL="2971800" indent="-228600" eaLnBrk="0" fontAlgn="base" hangingPunct="0">
              <a:spcBef>
                <a:spcPct val="0"/>
              </a:spcBef>
              <a:spcAft>
                <a:spcPct val="0"/>
              </a:spcAft>
              <a:defRPr sz="2400">
                <a:solidFill>
                  <a:schemeClr val="tx1"/>
                </a:solidFill>
                <a:latin typeface="Chalet-LondonNineteenEighty"/>
                <a:ea typeface="MS PGothic" pitchFamily="34" charset="-128"/>
              </a:defRPr>
            </a:lvl7pPr>
            <a:lvl8pPr marL="3429000" indent="-228600" eaLnBrk="0" fontAlgn="base" hangingPunct="0">
              <a:spcBef>
                <a:spcPct val="0"/>
              </a:spcBef>
              <a:spcAft>
                <a:spcPct val="0"/>
              </a:spcAft>
              <a:defRPr sz="2400">
                <a:solidFill>
                  <a:schemeClr val="tx1"/>
                </a:solidFill>
                <a:latin typeface="Chalet-LondonNineteenEighty"/>
                <a:ea typeface="MS PGothic" pitchFamily="34" charset="-128"/>
              </a:defRPr>
            </a:lvl8pPr>
            <a:lvl9pPr marL="3886200" indent="-228600" eaLnBrk="0" fontAlgn="base" hangingPunct="0">
              <a:spcBef>
                <a:spcPct val="0"/>
              </a:spcBef>
              <a:spcAft>
                <a:spcPct val="0"/>
              </a:spcAft>
              <a:defRPr sz="2400">
                <a:solidFill>
                  <a:schemeClr val="tx1"/>
                </a:solidFill>
                <a:latin typeface="Chalet-LondonNineteenEighty"/>
                <a:ea typeface="MS PGothic" pitchFamily="34" charset="-128"/>
              </a:defRPr>
            </a:lvl9pPr>
          </a:lstStyle>
          <a:p>
            <a:pPr>
              <a:defRPr/>
            </a:pPr>
            <a:r>
              <a:rPr lang="en-US" sz="1000" dirty="0" smtClean="0">
                <a:solidFill>
                  <a:srgbClr val="A6A6A6"/>
                </a:solidFill>
                <a:latin typeface="Arial" pitchFamily="34" charset="0"/>
              </a:rPr>
              <a:t>Vinod Kumar,</a:t>
            </a:r>
            <a:r>
              <a:rPr lang="en-US" sz="1000" baseline="0" dirty="0" smtClean="0">
                <a:solidFill>
                  <a:srgbClr val="A6A6A6"/>
                </a:solidFill>
                <a:latin typeface="Arial" pitchFamily="34" charset="0"/>
              </a:rPr>
              <a:t> The University of Texas at El Paso</a:t>
            </a:r>
            <a:endParaRPr lang="en-US" sz="1000" dirty="0" smtClean="0">
              <a:solidFill>
                <a:srgbClr val="A6A6A6"/>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3827"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8" r:id="rId12"/>
    <p:sldLayoutId id="2147483829" r:id="rId13"/>
  </p:sldLayoutIdLst>
  <p:txStyles>
    <p:titleStyle>
      <a:lvl1pPr algn="l" rtl="0" eaLnBrk="0" fontAlgn="base" hangingPunct="0">
        <a:spcBef>
          <a:spcPct val="0"/>
        </a:spcBef>
        <a:spcAft>
          <a:spcPct val="0"/>
        </a:spcAft>
        <a:defRPr sz="4000">
          <a:solidFill>
            <a:srgbClr val="013A81"/>
          </a:solidFill>
          <a:latin typeface="+mj-lt"/>
          <a:ea typeface="MS PGothic" pitchFamily="34" charset="-128"/>
          <a:cs typeface="ＭＳ Ｐゴシック" charset="-128"/>
        </a:defRPr>
      </a:lvl1pPr>
      <a:lvl2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2pPr>
      <a:lvl3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3pPr>
      <a:lvl4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4pPr>
      <a:lvl5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5pPr>
      <a:lvl6pPr marL="457200" algn="ctr" rtl="0" fontAlgn="base">
        <a:spcBef>
          <a:spcPct val="0"/>
        </a:spcBef>
        <a:spcAft>
          <a:spcPct val="0"/>
        </a:spcAft>
        <a:defRPr sz="4000">
          <a:solidFill>
            <a:srgbClr val="013A81"/>
          </a:solidFill>
          <a:latin typeface="Chalet-LondonNineteenEighty" charset="0"/>
        </a:defRPr>
      </a:lvl6pPr>
      <a:lvl7pPr marL="914400" algn="ctr" rtl="0" fontAlgn="base">
        <a:spcBef>
          <a:spcPct val="0"/>
        </a:spcBef>
        <a:spcAft>
          <a:spcPct val="0"/>
        </a:spcAft>
        <a:defRPr sz="4000">
          <a:solidFill>
            <a:srgbClr val="013A81"/>
          </a:solidFill>
          <a:latin typeface="Chalet-LondonNineteenEighty" charset="0"/>
        </a:defRPr>
      </a:lvl7pPr>
      <a:lvl8pPr marL="1371600" algn="ctr" rtl="0" fontAlgn="base">
        <a:spcBef>
          <a:spcPct val="0"/>
        </a:spcBef>
        <a:spcAft>
          <a:spcPct val="0"/>
        </a:spcAft>
        <a:defRPr sz="4000">
          <a:solidFill>
            <a:srgbClr val="013A81"/>
          </a:solidFill>
          <a:latin typeface="Chalet-LondonNineteenEighty" charset="0"/>
        </a:defRPr>
      </a:lvl8pPr>
      <a:lvl9pPr marL="1828800" algn="ctr" rtl="0" fontAlgn="base">
        <a:spcBef>
          <a:spcPct val="0"/>
        </a:spcBef>
        <a:spcAft>
          <a:spcPct val="0"/>
        </a:spcAft>
        <a:defRPr sz="4000">
          <a:solidFill>
            <a:srgbClr val="013A81"/>
          </a:solidFill>
          <a:latin typeface="Chalet-LondonNineteenEighty"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23.wmf"/><Relationship Id="rId3" Type="http://schemas.openxmlformats.org/officeDocument/2006/relationships/notesSlide" Target="../notesSlides/notesSlide10.xml"/><Relationship Id="rId7" Type="http://schemas.openxmlformats.org/officeDocument/2006/relationships/image" Target="../media/image20.wmf"/><Relationship Id="rId12"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8.bin"/><Relationship Id="rId11" Type="http://schemas.openxmlformats.org/officeDocument/2006/relationships/image" Target="../media/image22.wmf"/><Relationship Id="rId5" Type="http://schemas.openxmlformats.org/officeDocument/2006/relationships/image" Target="../media/image19.w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21.wmf"/></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emf"/><Relationship Id="rId4" Type="http://schemas.openxmlformats.org/officeDocument/2006/relationships/image" Target="../media/image2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5.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53.png"/><Relationship Id="rId5" Type="http://schemas.openxmlformats.org/officeDocument/2006/relationships/image" Target="../media/image39.png"/><Relationship Id="rId10" Type="http://schemas.openxmlformats.org/officeDocument/2006/relationships/image" Target="../media/image52.png"/><Relationship Id="rId4" Type="http://schemas.openxmlformats.org/officeDocument/2006/relationships/image" Target="../media/image38.pn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tmp"/><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9.tmp"/><Relationship Id="rId5" Type="http://schemas.openxmlformats.org/officeDocument/2006/relationships/image" Target="../media/image48.emf"/><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13.xml"/><Relationship Id="rId7" Type="http://schemas.openxmlformats.org/officeDocument/2006/relationships/image" Target="../media/image58.jpeg"/><Relationship Id="rId12" Type="http://schemas.openxmlformats.org/officeDocument/2006/relationships/image" Target="../media/image63.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57.jpe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notesSlide" Target="../notesSlides/notesSlide16.xml"/><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trilinos.sandia.gov/"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image" Target="../media/image78.png"/><Relationship Id="rId26" Type="http://schemas.openxmlformats.org/officeDocument/2006/relationships/image" Target="../media/image86.png"/><Relationship Id="rId3" Type="http://schemas.openxmlformats.org/officeDocument/2006/relationships/tags" Target="../tags/tag3.xml"/><Relationship Id="rId21" Type="http://schemas.openxmlformats.org/officeDocument/2006/relationships/image" Target="../media/image81.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slideLayout" Target="../slideLayouts/slideLayout7.xml"/><Relationship Id="rId25" Type="http://schemas.openxmlformats.org/officeDocument/2006/relationships/image" Target="../media/image85.png"/><Relationship Id="rId33" Type="http://schemas.openxmlformats.org/officeDocument/2006/relationships/image" Target="../media/image93.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image" Target="../media/image80.png"/><Relationship Id="rId29" Type="http://schemas.openxmlformats.org/officeDocument/2006/relationships/image" Target="../media/image89.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84.png"/><Relationship Id="rId32" Type="http://schemas.openxmlformats.org/officeDocument/2006/relationships/image" Target="../media/image92.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83.png"/><Relationship Id="rId28" Type="http://schemas.openxmlformats.org/officeDocument/2006/relationships/image" Target="../media/image88.png"/><Relationship Id="rId10" Type="http://schemas.openxmlformats.org/officeDocument/2006/relationships/tags" Target="../tags/tag10.xml"/><Relationship Id="rId19" Type="http://schemas.openxmlformats.org/officeDocument/2006/relationships/image" Target="../media/image79.png"/><Relationship Id="rId31" Type="http://schemas.openxmlformats.org/officeDocument/2006/relationships/image" Target="../media/image91.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82.png"/><Relationship Id="rId27" Type="http://schemas.openxmlformats.org/officeDocument/2006/relationships/image" Target="../media/image87.png"/><Relationship Id="rId30" Type="http://schemas.openxmlformats.org/officeDocument/2006/relationships/image" Target="../media/image9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gif"/><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3.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8.wmf"/><Relationship Id="rId3" Type="http://schemas.openxmlformats.org/officeDocument/2006/relationships/notesSlide" Target="../notesSlides/notesSlide9.xml"/><Relationship Id="rId7" Type="http://schemas.openxmlformats.org/officeDocument/2006/relationships/image" Target="../media/image15.wmf"/><Relationship Id="rId12"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7.wmf"/><Relationship Id="rId5" Type="http://schemas.openxmlformats.org/officeDocument/2006/relationships/image" Target="../media/image14.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1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0" y="533400"/>
            <a:ext cx="9144000" cy="1371600"/>
          </a:xfrm>
        </p:spPr>
        <p:txBody>
          <a:bodyPr/>
          <a:lstStyle/>
          <a:p>
            <a:r>
              <a:rPr lang="en-US" altLang="en-US" sz="2400" b="0" dirty="0" smtClean="0"/>
              <a:t/>
            </a:r>
            <a:br>
              <a:rPr lang="en-US" altLang="en-US" sz="2400" b="0" dirty="0" smtClean="0"/>
            </a:br>
            <a:r>
              <a:rPr lang="en-US" altLang="en-US" sz="2400" b="0" dirty="0" smtClean="0"/>
              <a:t>Updates: MFIX with Trilinos for High Fidelity Multiphase Computational Fluid Dynamics Simulations</a:t>
            </a:r>
            <a:endParaRPr lang="en-US" altLang="en-US" sz="2400" dirty="0" smtClean="0"/>
          </a:p>
        </p:txBody>
      </p:sp>
      <p:sp>
        <p:nvSpPr>
          <p:cNvPr id="3075" name="Subtitle 2"/>
          <p:cNvSpPr>
            <a:spLocks noGrp="1"/>
          </p:cNvSpPr>
          <p:nvPr>
            <p:ph type="subTitle" idx="1"/>
          </p:nvPr>
        </p:nvSpPr>
        <p:spPr>
          <a:xfrm>
            <a:off x="0" y="1447800"/>
            <a:ext cx="8915400" cy="2590800"/>
          </a:xfrm>
        </p:spPr>
        <p:txBody>
          <a:bodyPr/>
          <a:lstStyle/>
          <a:p>
            <a:endParaRPr lang="en-US" altLang="en-US" sz="1800" b="1" dirty="0" smtClean="0">
              <a:latin typeface="Arial" pitchFamily="34" charset="0"/>
              <a:cs typeface="Arial" pitchFamily="34" charset="0"/>
            </a:endParaRPr>
          </a:p>
          <a:p>
            <a:endParaRPr lang="en-US" altLang="en-US" sz="1600" b="1" dirty="0" smtClean="0">
              <a:latin typeface="Arial" pitchFamily="34" charset="0"/>
              <a:cs typeface="Arial" pitchFamily="34" charset="0"/>
            </a:endParaRPr>
          </a:p>
          <a:p>
            <a:r>
              <a:rPr lang="en-US" altLang="en-US" sz="1600" b="1" dirty="0" smtClean="0">
                <a:latin typeface="Arial" pitchFamily="34" charset="0"/>
                <a:cs typeface="Arial" pitchFamily="34" charset="0"/>
              </a:rPr>
              <a:t>Vinod </a:t>
            </a:r>
            <a:r>
              <a:rPr lang="en-US" altLang="en-US" sz="1600" dirty="0" smtClean="0">
                <a:latin typeface="Arial" pitchFamily="34" charset="0"/>
                <a:cs typeface="Arial" pitchFamily="34" charset="0"/>
              </a:rPr>
              <a:t>Kumar, </a:t>
            </a:r>
            <a:r>
              <a:rPr lang="en-US" altLang="en-US" sz="1600" dirty="0" smtClean="0">
                <a:latin typeface="Arial" pitchFamily="34" charset="0"/>
                <a:cs typeface="Arial" pitchFamily="34" charset="0"/>
              </a:rPr>
              <a:t>Ph.D.</a:t>
            </a:r>
          </a:p>
          <a:p>
            <a:r>
              <a:rPr lang="en-US" sz="1600" dirty="0" smtClean="0"/>
              <a:t>Associate </a:t>
            </a:r>
            <a:r>
              <a:rPr lang="en-US" sz="1600" dirty="0" smtClean="0"/>
              <a:t>Professor, </a:t>
            </a:r>
            <a:r>
              <a:rPr lang="en-US" sz="1600" dirty="0" smtClean="0"/>
              <a:t>Mech. </a:t>
            </a:r>
            <a:r>
              <a:rPr lang="en-US" sz="1600" dirty="0" err="1" smtClean="0"/>
              <a:t>Engg</a:t>
            </a:r>
            <a:r>
              <a:rPr lang="en-US" sz="1600" dirty="0" smtClean="0"/>
              <a:t>. &amp; </a:t>
            </a:r>
            <a:r>
              <a:rPr lang="en-US" sz="1600" dirty="0" smtClean="0"/>
              <a:t>Core faculty, Computational </a:t>
            </a:r>
            <a:r>
              <a:rPr lang="en-US" sz="1600" dirty="0" smtClean="0"/>
              <a:t>Science, </a:t>
            </a:r>
          </a:p>
          <a:p>
            <a:r>
              <a:rPr lang="en-US" sz="1600" dirty="0" smtClean="0"/>
              <a:t>University </a:t>
            </a:r>
            <a:r>
              <a:rPr lang="en-US" sz="1600" dirty="0"/>
              <a:t>of </a:t>
            </a:r>
            <a:r>
              <a:rPr lang="en-US" sz="1600" dirty="0" smtClean="0"/>
              <a:t>Texas, El Paso (</a:t>
            </a:r>
            <a:r>
              <a:rPr lang="en-US" sz="1600" b="1" dirty="0" smtClean="0"/>
              <a:t>UTEP</a:t>
            </a:r>
            <a:r>
              <a:rPr lang="en-US" sz="1600" dirty="0" smtClean="0"/>
              <a:t>)</a:t>
            </a:r>
            <a:endParaRPr lang="en-US" altLang="en-US" sz="1600" dirty="0">
              <a:latin typeface="Arial" pitchFamily="34" charset="0"/>
              <a:cs typeface="Arial" pitchFamily="34" charset="0"/>
            </a:endParaRPr>
          </a:p>
          <a:p>
            <a:endParaRPr lang="en-US" altLang="en-US" sz="1800" dirty="0" smtClean="0">
              <a:latin typeface="Arial" pitchFamily="34" charset="0"/>
              <a:cs typeface="Arial" pitchFamily="34" charset="0"/>
            </a:endParaRPr>
          </a:p>
          <a:p>
            <a:r>
              <a:rPr lang="en-US" altLang="en-US" sz="1600" dirty="0" smtClean="0">
                <a:latin typeface="Arial" pitchFamily="34" charset="0"/>
                <a:cs typeface="Arial" pitchFamily="34" charset="0"/>
              </a:rPr>
              <a:t>William </a:t>
            </a:r>
            <a:r>
              <a:rPr lang="en-US" altLang="en-US" sz="1600" dirty="0" smtClean="0">
                <a:latin typeface="Arial" pitchFamily="34" charset="0"/>
                <a:cs typeface="Arial" pitchFamily="34" charset="0"/>
              </a:rPr>
              <a:t>(</a:t>
            </a:r>
            <a:r>
              <a:rPr lang="en-US" altLang="en-US" sz="1600" b="1" dirty="0" smtClean="0">
                <a:latin typeface="Arial" pitchFamily="34" charset="0"/>
                <a:cs typeface="Arial" pitchFamily="34" charset="0"/>
              </a:rPr>
              <a:t>Bill</a:t>
            </a:r>
            <a:r>
              <a:rPr lang="en-US" altLang="en-US" sz="1600" dirty="0" smtClean="0">
                <a:latin typeface="Arial" pitchFamily="34" charset="0"/>
                <a:cs typeface="Arial" pitchFamily="34" charset="0"/>
              </a:rPr>
              <a:t>) </a:t>
            </a:r>
            <a:r>
              <a:rPr lang="en-US" altLang="en-US" sz="1600" dirty="0" err="1" smtClean="0">
                <a:latin typeface="Arial" pitchFamily="34" charset="0"/>
                <a:cs typeface="Arial" pitchFamily="34" charset="0"/>
              </a:rPr>
              <a:t>Spotz</a:t>
            </a:r>
            <a:r>
              <a:rPr lang="en-US" altLang="en-US" sz="1600" dirty="0" smtClean="0">
                <a:latin typeface="Arial" pitchFamily="34" charset="0"/>
                <a:cs typeface="Arial" pitchFamily="34" charset="0"/>
              </a:rPr>
              <a:t>, </a:t>
            </a:r>
            <a:r>
              <a:rPr lang="en-US" altLang="en-US" sz="1600" dirty="0" smtClean="0">
                <a:latin typeface="Arial" pitchFamily="34" charset="0"/>
                <a:cs typeface="Arial" pitchFamily="34" charset="0"/>
              </a:rPr>
              <a:t>Ph.D.</a:t>
            </a:r>
          </a:p>
          <a:p>
            <a:r>
              <a:rPr lang="en-US" altLang="en-US" sz="1600" dirty="0" smtClean="0">
                <a:latin typeface="Arial" pitchFamily="34" charset="0"/>
                <a:cs typeface="Arial" pitchFamily="34" charset="0"/>
              </a:rPr>
              <a:t>Senior </a:t>
            </a:r>
            <a:r>
              <a:rPr lang="en-US" altLang="en-US" sz="1600" dirty="0" smtClean="0">
                <a:latin typeface="Arial" pitchFamily="34" charset="0"/>
                <a:cs typeface="Arial" pitchFamily="34" charset="0"/>
              </a:rPr>
              <a:t>Staff Scientist, </a:t>
            </a:r>
            <a:r>
              <a:rPr lang="en-US" altLang="en-US" sz="1600" b="1" dirty="0" smtClean="0">
                <a:latin typeface="Arial" pitchFamily="34" charset="0"/>
                <a:cs typeface="Arial" pitchFamily="34" charset="0"/>
              </a:rPr>
              <a:t>Sandia </a:t>
            </a:r>
            <a:r>
              <a:rPr lang="en-US" altLang="en-US" sz="1600" dirty="0" smtClean="0">
                <a:latin typeface="Arial" pitchFamily="34" charset="0"/>
                <a:cs typeface="Arial" pitchFamily="34" charset="0"/>
              </a:rPr>
              <a:t>National </a:t>
            </a:r>
            <a:r>
              <a:rPr lang="en-US" altLang="en-US" sz="1600" dirty="0" smtClean="0">
                <a:latin typeface="Arial" pitchFamily="34" charset="0"/>
                <a:cs typeface="Arial" pitchFamily="34" charset="0"/>
              </a:rPr>
              <a:t>Labs, Albuquerque</a:t>
            </a:r>
            <a:endParaRPr lang="en-US" sz="1600" dirty="0" smtClean="0"/>
          </a:p>
          <a:p>
            <a:endParaRPr lang="en-US" sz="1600" b="1" dirty="0" smtClean="0"/>
          </a:p>
          <a:p>
            <a:r>
              <a:rPr lang="en-US" sz="1600" b="1" dirty="0" smtClean="0"/>
              <a:t>Leo</a:t>
            </a:r>
            <a:r>
              <a:rPr lang="en-US" sz="1600" dirty="0" smtClean="0"/>
              <a:t>. Hernandez, HPC </a:t>
            </a:r>
            <a:r>
              <a:rPr lang="en-US" sz="1600" dirty="0"/>
              <a:t>System </a:t>
            </a:r>
            <a:r>
              <a:rPr lang="en-US" sz="1600" dirty="0" smtClean="0"/>
              <a:t>Administrator, </a:t>
            </a:r>
            <a:r>
              <a:rPr lang="en-US" sz="1600" dirty="0" smtClean="0"/>
              <a:t>UTEP</a:t>
            </a:r>
            <a:endParaRPr lang="en-US" sz="1600" dirty="0"/>
          </a:p>
          <a:p>
            <a:endParaRPr lang="en-US" altLang="en-US" sz="1800" b="1" dirty="0" smtClean="0">
              <a:latin typeface="Arial" pitchFamily="34" charset="0"/>
              <a:cs typeface="Arial" pitchFamily="34" charset="0"/>
            </a:endParaRPr>
          </a:p>
          <a:p>
            <a:endParaRPr lang="en-US" altLang="en-US" sz="1800" b="1" dirty="0" smtClean="0">
              <a:latin typeface="Arial" pitchFamily="34" charset="0"/>
              <a:cs typeface="Arial" pitchFamily="34" charset="0"/>
            </a:endParaRPr>
          </a:p>
        </p:txBody>
      </p:sp>
      <p:pic>
        <p:nvPicPr>
          <p:cNvPr id="4" name="Picture 1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0" y="3333750"/>
            <a:ext cx="11430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0" y="53340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600" b="1">
                <a:solidFill>
                  <a:srgbClr val="013A81"/>
                </a:solidFill>
                <a:latin typeface="+mj-lt"/>
                <a:ea typeface="MS PGothic" pitchFamily="34" charset="-128"/>
                <a:cs typeface="ＭＳ Ｐゴシック" charset="-128"/>
              </a:defRPr>
            </a:lvl1pPr>
            <a:lvl2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2pPr>
            <a:lvl3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3pPr>
            <a:lvl4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4pPr>
            <a:lvl5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5pPr>
            <a:lvl6pPr marL="457200" algn="ctr" rtl="0" fontAlgn="base">
              <a:spcBef>
                <a:spcPct val="0"/>
              </a:spcBef>
              <a:spcAft>
                <a:spcPct val="0"/>
              </a:spcAft>
              <a:defRPr sz="4000">
                <a:solidFill>
                  <a:srgbClr val="013A81"/>
                </a:solidFill>
                <a:latin typeface="Chalet-LondonNineteenEighty" charset="0"/>
              </a:defRPr>
            </a:lvl6pPr>
            <a:lvl7pPr marL="914400" algn="ctr" rtl="0" fontAlgn="base">
              <a:spcBef>
                <a:spcPct val="0"/>
              </a:spcBef>
              <a:spcAft>
                <a:spcPct val="0"/>
              </a:spcAft>
              <a:defRPr sz="4000">
                <a:solidFill>
                  <a:srgbClr val="013A81"/>
                </a:solidFill>
                <a:latin typeface="Chalet-LondonNineteenEighty" charset="0"/>
              </a:defRPr>
            </a:lvl7pPr>
            <a:lvl8pPr marL="1371600" algn="ctr" rtl="0" fontAlgn="base">
              <a:spcBef>
                <a:spcPct val="0"/>
              </a:spcBef>
              <a:spcAft>
                <a:spcPct val="0"/>
              </a:spcAft>
              <a:defRPr sz="4000">
                <a:solidFill>
                  <a:srgbClr val="013A81"/>
                </a:solidFill>
                <a:latin typeface="Chalet-LondonNineteenEighty" charset="0"/>
              </a:defRPr>
            </a:lvl8pPr>
            <a:lvl9pPr marL="1828800" algn="ctr" rtl="0" fontAlgn="base">
              <a:spcBef>
                <a:spcPct val="0"/>
              </a:spcBef>
              <a:spcAft>
                <a:spcPct val="0"/>
              </a:spcAft>
              <a:defRPr sz="4000">
                <a:solidFill>
                  <a:srgbClr val="013A81"/>
                </a:solidFill>
                <a:latin typeface="Chalet-LondonNineteenEighty" charset="0"/>
              </a:defRPr>
            </a:lvl9pPr>
          </a:lstStyle>
          <a:p>
            <a:r>
              <a:rPr lang="en-US" altLang="en-US" sz="2400" b="0" kern="0" dirty="0" smtClean="0"/>
              <a:t/>
            </a:r>
            <a:br>
              <a:rPr lang="en-US" altLang="en-US" sz="2400" b="0" kern="0" dirty="0" smtClean="0"/>
            </a:br>
            <a:r>
              <a:rPr lang="en-US" altLang="en-US" sz="2400" b="0" kern="0" dirty="0" smtClean="0"/>
              <a:t>Trilinos Overview &amp; Installation Progress for MFIX</a:t>
            </a:r>
            <a:endParaRPr lang="en-US" altLang="en-US" sz="2400" kern="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childTnLst>
                                  <p:subTnLst>
                                    <p:set>
                                      <p:cBhvr override="childStyle">
                                        <p:cTn dur="1" fill="hold" display="0" masterRel="nextClick" afterEffect="1"/>
                                        <p:tgtEl>
                                          <p:spTgt spid="307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578" name="Object 43"/>
          <p:cNvGraphicFramePr>
            <a:graphicFrameLocks noChangeAspect="1"/>
          </p:cNvGraphicFramePr>
          <p:nvPr/>
        </p:nvGraphicFramePr>
        <p:xfrm>
          <a:off x="0" y="5486400"/>
          <a:ext cx="3779838" cy="842963"/>
        </p:xfrm>
        <a:graphic>
          <a:graphicData uri="http://schemas.openxmlformats.org/presentationml/2006/ole">
            <mc:AlternateContent xmlns:mc="http://schemas.openxmlformats.org/markup-compatibility/2006">
              <mc:Choice xmlns:v="urn:schemas-microsoft-com:vml" Requires="v">
                <p:oleObj spid="_x0000_s4578" name="Equation" r:id="rId4" imgW="3213000" imgH="660240" progId="Equation.DSMT4">
                  <p:embed/>
                </p:oleObj>
              </mc:Choice>
              <mc:Fallback>
                <p:oleObj name="Equation" r:id="rId4" imgW="3213000" imgH="6602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486400"/>
                        <a:ext cx="3779838" cy="84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2579" name="Object 3"/>
          <p:cNvGraphicFramePr>
            <a:graphicFrameLocks noChangeAspect="1"/>
          </p:cNvGraphicFramePr>
          <p:nvPr/>
        </p:nvGraphicFramePr>
        <p:xfrm>
          <a:off x="2755900" y="3757613"/>
          <a:ext cx="3810000" cy="661987"/>
        </p:xfrm>
        <a:graphic>
          <a:graphicData uri="http://schemas.openxmlformats.org/presentationml/2006/ole">
            <mc:AlternateContent xmlns:mc="http://schemas.openxmlformats.org/markup-compatibility/2006">
              <mc:Choice xmlns:v="urn:schemas-microsoft-com:vml" Requires="v">
                <p:oleObj spid="_x0000_s4579" name="Equation" r:id="rId6" imgW="2412720" imgH="419040" progId="Equation.DSMT4">
                  <p:embed/>
                </p:oleObj>
              </mc:Choice>
              <mc:Fallback>
                <p:oleObj name="Equation" r:id="rId6" imgW="2412720" imgH="4190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5900" y="3757613"/>
                        <a:ext cx="3810000" cy="661987"/>
                      </a:xfrm>
                      <a:prstGeom prst="rect">
                        <a:avLst/>
                      </a:prstGeom>
                      <a:noFill/>
                      <a:ln>
                        <a:noFill/>
                      </a:ln>
                      <a:effectLst/>
                      <a:extLst>
                        <a:ext uri="{909E8E84-426E-40DD-AFC4-6F175D3DCCD1}">
                          <a14:hiddenFill xmlns:a14="http://schemas.microsoft.com/office/drawing/2010/main">
                            <a:solidFill>
                              <a:srgbClr val="FF412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2580" name="Object 4"/>
          <p:cNvGraphicFramePr>
            <a:graphicFrameLocks noChangeAspect="1"/>
          </p:cNvGraphicFramePr>
          <p:nvPr/>
        </p:nvGraphicFramePr>
        <p:xfrm>
          <a:off x="-47625" y="4510088"/>
          <a:ext cx="5534025" cy="561975"/>
        </p:xfrm>
        <a:graphic>
          <a:graphicData uri="http://schemas.openxmlformats.org/presentationml/2006/ole">
            <mc:AlternateContent xmlns:mc="http://schemas.openxmlformats.org/markup-compatibility/2006">
              <mc:Choice xmlns:v="urn:schemas-microsoft-com:vml" Requires="v">
                <p:oleObj spid="_x0000_s4580" name="Equation" r:id="rId8" imgW="4508280" imgH="457200" progId="Equation.DSMT4">
                  <p:embed/>
                </p:oleObj>
              </mc:Choice>
              <mc:Fallback>
                <p:oleObj name="Equation" r:id="rId8" imgW="4508280" imgH="4572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625" y="4510088"/>
                        <a:ext cx="5534025" cy="561975"/>
                      </a:xfrm>
                      <a:prstGeom prst="rect">
                        <a:avLst/>
                      </a:prstGeom>
                      <a:noFill/>
                      <a:ln>
                        <a:noFill/>
                      </a:ln>
                      <a:effectLst/>
                      <a:extLst>
                        <a:ext uri="{909E8E84-426E-40DD-AFC4-6F175D3DCCD1}">
                          <a14:hiddenFill xmlns:a14="http://schemas.microsoft.com/office/drawing/2010/main">
                            <a:solidFill>
                              <a:srgbClr val="FF412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2581" name="Object 5"/>
          <p:cNvGraphicFramePr>
            <a:graphicFrameLocks noChangeAspect="1"/>
          </p:cNvGraphicFramePr>
          <p:nvPr/>
        </p:nvGraphicFramePr>
        <p:xfrm>
          <a:off x="0" y="4953000"/>
          <a:ext cx="5927725" cy="592138"/>
        </p:xfrm>
        <a:graphic>
          <a:graphicData uri="http://schemas.openxmlformats.org/presentationml/2006/ole">
            <mc:AlternateContent xmlns:mc="http://schemas.openxmlformats.org/markup-compatibility/2006">
              <mc:Choice xmlns:v="urn:schemas-microsoft-com:vml" Requires="v">
                <p:oleObj spid="_x0000_s4581" name="Equation" r:id="rId10" imgW="4444920" imgH="444240" progId="Equation.DSMT4">
                  <p:embed/>
                </p:oleObj>
              </mc:Choice>
              <mc:Fallback>
                <p:oleObj name="Equation" r:id="rId10" imgW="4444920" imgH="4442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4953000"/>
                        <a:ext cx="5927725" cy="592138"/>
                      </a:xfrm>
                      <a:prstGeom prst="rect">
                        <a:avLst/>
                      </a:prstGeom>
                      <a:noFill/>
                      <a:ln>
                        <a:noFill/>
                      </a:ln>
                      <a:effectLst/>
                      <a:extLst>
                        <a:ext uri="{909E8E84-426E-40DD-AFC4-6F175D3DCCD1}">
                          <a14:hiddenFill xmlns:a14="http://schemas.microsoft.com/office/drawing/2010/main">
                            <a:solidFill>
                              <a:srgbClr val="FF412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4019" name="Shape 214018"/>
          <p:cNvSpPr>
            <a:spLocks noGrp="1" noChangeArrowheads="1"/>
          </p:cNvSpPr>
          <p:nvPr>
            <p:ph type="title" idx="4294967295"/>
          </p:nvPr>
        </p:nvSpPr>
        <p:spPr>
          <a:xfrm>
            <a:off x="0" y="0"/>
            <a:ext cx="9144000" cy="762000"/>
          </a:xfrm>
          <a:noFill/>
          <a:ln/>
        </p:spPr>
        <p:txBody>
          <a:bodyPr/>
          <a:lstStyle/>
          <a:p>
            <a:pPr marL="0" indent="0" defTabSz="914400" eaLnBrk="1" hangingPunct="1"/>
            <a:r>
              <a:rPr lang="en-US" altLang="en-US" dirty="0" smtClean="0"/>
              <a:t>Mesh and Membrane</a:t>
            </a:r>
            <a:endParaRPr lang="en-US" dirty="0" smtClean="0"/>
          </a:p>
        </p:txBody>
      </p:sp>
      <p:grpSp>
        <p:nvGrpSpPr>
          <p:cNvPr id="152583" name="Group 4"/>
          <p:cNvGrpSpPr>
            <a:grpSpLocks/>
          </p:cNvGrpSpPr>
          <p:nvPr/>
        </p:nvGrpSpPr>
        <p:grpSpPr bwMode="auto">
          <a:xfrm>
            <a:off x="2667000" y="3733800"/>
            <a:ext cx="6108700" cy="685800"/>
            <a:chOff x="138" y="1344"/>
            <a:chExt cx="4182" cy="576"/>
          </a:xfrm>
        </p:grpSpPr>
        <p:sp>
          <p:nvSpPr>
            <p:cNvPr id="152584" name="Rectangle 6182"/>
            <p:cNvSpPr>
              <a:spLocks noChangeArrowheads="1"/>
            </p:cNvSpPr>
            <p:nvPr/>
          </p:nvSpPr>
          <p:spPr bwMode="auto">
            <a:xfrm>
              <a:off x="138" y="1344"/>
              <a:ext cx="3174" cy="576"/>
            </a:xfrm>
            <a:prstGeom prst="rect">
              <a:avLst/>
            </a:prstGeom>
            <a:noFill/>
            <a:ln w="9525"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1800">
                <a:solidFill>
                  <a:srgbClr val="000000"/>
                </a:solidFill>
                <a:latin typeface="Arial" charset="0"/>
              </a:endParaRPr>
            </a:p>
          </p:txBody>
        </p:sp>
        <p:sp>
          <p:nvSpPr>
            <p:cNvPr id="152585" name="Straight Connector 6183"/>
            <p:cNvSpPr>
              <a:spLocks noChangeShapeType="1"/>
            </p:cNvSpPr>
            <p:nvPr/>
          </p:nvSpPr>
          <p:spPr bwMode="auto">
            <a:xfrm flipH="1">
              <a:off x="3312" y="1464"/>
              <a:ext cx="144" cy="0"/>
            </a:xfrm>
            <a:prstGeom prst="line">
              <a:avLst/>
            </a:prstGeom>
            <a:noFill/>
            <a:ln w="9525" algn="ctr">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2586" name="TextBox 6184"/>
            <p:cNvSpPr txBox="1">
              <a:spLocks noChangeArrowheads="1"/>
            </p:cNvSpPr>
            <p:nvPr/>
          </p:nvSpPr>
          <p:spPr bwMode="auto">
            <a:xfrm>
              <a:off x="3408" y="1368"/>
              <a:ext cx="912"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chemeClr val="accent2"/>
                  </a:solidFill>
                  <a:latin typeface="Times New Roman" pitchFamily="18" charset="0"/>
                </a:rPr>
                <a:t>Force balance</a:t>
              </a:r>
            </a:p>
          </p:txBody>
        </p:sp>
      </p:grpSp>
      <p:sp>
        <p:nvSpPr>
          <p:cNvPr id="152587" name="Rectangle 6157"/>
          <p:cNvSpPr>
            <a:spLocks noChangeArrowheads="1"/>
          </p:cNvSpPr>
          <p:nvPr/>
        </p:nvSpPr>
        <p:spPr bwMode="auto">
          <a:xfrm>
            <a:off x="0" y="3657600"/>
            <a:ext cx="9144000" cy="2686050"/>
          </a:xfrm>
          <a:prstGeom prst="rect">
            <a:avLst/>
          </a:prstGeom>
          <a:noFill/>
          <a:ln w="38100" cmpd="dbl" algn="ctr">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1800">
              <a:solidFill>
                <a:srgbClr val="000000"/>
              </a:solidFill>
              <a:latin typeface="Arial" charset="0"/>
            </a:endParaRPr>
          </a:p>
        </p:txBody>
      </p:sp>
      <p:sp>
        <p:nvSpPr>
          <p:cNvPr id="152588" name="Rectangle 12"/>
          <p:cNvSpPr>
            <a:spLocks noChangeArrowheads="1"/>
          </p:cNvSpPr>
          <p:nvPr/>
        </p:nvSpPr>
        <p:spPr bwMode="auto">
          <a:xfrm>
            <a:off x="6477000" y="4419600"/>
            <a:ext cx="2667000" cy="1657350"/>
          </a:xfrm>
          <a:prstGeom prst="rect">
            <a:avLst/>
          </a:prstGeom>
          <a:noFill/>
          <a:ln>
            <a:noFill/>
          </a:ln>
          <a:effectLst/>
          <a:extLst>
            <a:ext uri="{909E8E84-426E-40DD-AFC4-6F175D3DCCD1}">
              <a14:hiddenFill xmlns:a14="http://schemas.microsoft.com/office/drawing/2010/main">
                <a:solidFill>
                  <a:srgbClr val="FF412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1400">
                <a:solidFill>
                  <a:schemeClr val="accent2"/>
                </a:solidFill>
                <a:latin typeface="Symbol" pitchFamily="18" charset="2"/>
              </a:rPr>
              <a:t>s</a:t>
            </a:r>
            <a:r>
              <a:rPr lang="en-US" sz="1400">
                <a:solidFill>
                  <a:schemeClr val="accent2"/>
                </a:solidFill>
              </a:rPr>
              <a:t>: Cauchy stress</a:t>
            </a:r>
          </a:p>
          <a:p>
            <a:pPr algn="l">
              <a:spcBef>
                <a:spcPct val="50000"/>
              </a:spcBef>
            </a:pPr>
            <a:r>
              <a:rPr lang="en-US" sz="1400">
                <a:solidFill>
                  <a:schemeClr val="accent2"/>
                </a:solidFill>
              </a:rPr>
              <a:t>g</a:t>
            </a:r>
            <a:r>
              <a:rPr lang="en-US" sz="1400" baseline="-25000">
                <a:solidFill>
                  <a:schemeClr val="accent2"/>
                </a:solidFill>
              </a:rPr>
              <a:t>ij</a:t>
            </a:r>
            <a:r>
              <a:rPr lang="en-US" sz="1400">
                <a:solidFill>
                  <a:schemeClr val="accent2"/>
                </a:solidFill>
              </a:rPr>
              <a:t> : Covariant metric in deformed configuration</a:t>
            </a:r>
          </a:p>
          <a:p>
            <a:pPr algn="l">
              <a:spcBef>
                <a:spcPct val="50000"/>
              </a:spcBef>
            </a:pPr>
            <a:r>
              <a:rPr lang="en-US" sz="1400">
                <a:solidFill>
                  <a:schemeClr val="accent2"/>
                </a:solidFill>
              </a:rPr>
              <a:t>G</a:t>
            </a:r>
            <a:r>
              <a:rPr lang="en-US" sz="1400" baseline="-25000">
                <a:solidFill>
                  <a:schemeClr val="accent2"/>
                </a:solidFill>
              </a:rPr>
              <a:t>ij</a:t>
            </a:r>
            <a:r>
              <a:rPr lang="en-US" sz="1200">
                <a:solidFill>
                  <a:schemeClr val="accent2"/>
                </a:solidFill>
              </a:rPr>
              <a:t> : Contravariant metric in original configuration</a:t>
            </a:r>
          </a:p>
          <a:p>
            <a:pPr algn="l">
              <a:spcBef>
                <a:spcPct val="50000"/>
              </a:spcBef>
            </a:pPr>
            <a:r>
              <a:rPr lang="en-US" sz="1400">
                <a:solidFill>
                  <a:schemeClr val="accent2"/>
                </a:solidFill>
              </a:rPr>
              <a:t>Lame’s constant: </a:t>
            </a:r>
            <a:r>
              <a:rPr lang="en-US" sz="1400">
                <a:solidFill>
                  <a:schemeClr val="accent2"/>
                </a:solidFill>
                <a:latin typeface="Symbol" pitchFamily="18" charset="2"/>
              </a:rPr>
              <a:t>l</a:t>
            </a:r>
            <a:r>
              <a:rPr lang="en-US" sz="1200" baseline="30000">
                <a:solidFill>
                  <a:schemeClr val="accent2"/>
                </a:solidFill>
              </a:rPr>
              <a:t>s</a:t>
            </a:r>
            <a:r>
              <a:rPr lang="en-US" sz="1400">
                <a:solidFill>
                  <a:schemeClr val="accent2"/>
                </a:solidFill>
                <a:latin typeface="Symbol" pitchFamily="18" charset="2"/>
              </a:rPr>
              <a:t>, m</a:t>
            </a:r>
            <a:r>
              <a:rPr lang="en-US" sz="1200" baseline="30000">
                <a:solidFill>
                  <a:schemeClr val="accent2"/>
                </a:solidFill>
              </a:rPr>
              <a:t>s</a:t>
            </a:r>
          </a:p>
        </p:txBody>
      </p:sp>
      <p:graphicFrame>
        <p:nvGraphicFramePr>
          <p:cNvPr id="152590" name="Object 19"/>
          <p:cNvGraphicFramePr>
            <a:graphicFrameLocks noChangeAspect="1"/>
          </p:cNvGraphicFramePr>
          <p:nvPr/>
        </p:nvGraphicFramePr>
        <p:xfrm>
          <a:off x="1752600" y="1209675"/>
          <a:ext cx="3962400" cy="2100263"/>
        </p:xfrm>
        <a:graphic>
          <a:graphicData uri="http://schemas.openxmlformats.org/presentationml/2006/ole">
            <mc:AlternateContent xmlns:mc="http://schemas.openxmlformats.org/markup-compatibility/2006">
              <mc:Choice xmlns:v="urn:schemas-microsoft-com:vml" Requires="v">
                <p:oleObj spid="_x0000_s4582" name="Equation" r:id="rId12" imgW="1739880" imgH="1422360" progId="Equation.DSMT4">
                  <p:embed/>
                </p:oleObj>
              </mc:Choice>
              <mc:Fallback>
                <p:oleObj name="Equation" r:id="rId12" imgW="1739880" imgH="142236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52600" y="1209675"/>
                        <a:ext cx="39624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2591" name="TextBox 3083"/>
          <p:cNvSpPr txBox="1">
            <a:spLocks noChangeArrowheads="1"/>
          </p:cNvSpPr>
          <p:nvPr/>
        </p:nvSpPr>
        <p:spPr bwMode="auto">
          <a:xfrm>
            <a:off x="5486400" y="1219200"/>
            <a:ext cx="312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chemeClr val="accent2"/>
                </a:solidFill>
                <a:latin typeface="Times New Roman" pitchFamily="18" charset="0"/>
              </a:rPr>
              <a:t>Equations of motions: Pseudo-solid</a:t>
            </a:r>
          </a:p>
        </p:txBody>
      </p:sp>
      <p:sp>
        <p:nvSpPr>
          <p:cNvPr id="152592" name="TextBox 3084"/>
          <p:cNvSpPr txBox="1">
            <a:spLocks noChangeArrowheads="1"/>
          </p:cNvSpPr>
          <p:nvPr/>
        </p:nvSpPr>
        <p:spPr bwMode="auto">
          <a:xfrm>
            <a:off x="5943600" y="1828800"/>
            <a:ext cx="25908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chemeClr val="accent2"/>
                </a:solidFill>
                <a:latin typeface="Times New Roman" pitchFamily="18" charset="0"/>
              </a:rPr>
              <a:t>Stress-strain relationship: </a:t>
            </a:r>
          </a:p>
          <a:p>
            <a:pPr eaLnBrk="1" hangingPunct="1">
              <a:spcBef>
                <a:spcPct val="50000"/>
              </a:spcBef>
            </a:pPr>
            <a:r>
              <a:rPr lang="en-US" sz="1400">
                <a:solidFill>
                  <a:schemeClr val="accent2"/>
                </a:solidFill>
                <a:latin typeface="Times New Roman" pitchFamily="18" charset="0"/>
              </a:rPr>
              <a:t>Linear elastic solid</a:t>
            </a:r>
          </a:p>
        </p:txBody>
      </p:sp>
      <p:sp>
        <p:nvSpPr>
          <p:cNvPr id="152593" name="TextBox 3085"/>
          <p:cNvSpPr txBox="1">
            <a:spLocks noChangeArrowheads="1"/>
          </p:cNvSpPr>
          <p:nvPr/>
        </p:nvSpPr>
        <p:spPr bwMode="auto">
          <a:xfrm>
            <a:off x="6019800" y="2743200"/>
            <a:ext cx="223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chemeClr val="accent2"/>
                </a:solidFill>
                <a:latin typeface="Times New Roman" pitchFamily="18" charset="0"/>
              </a:rPr>
              <a:t>Boundary conditions</a:t>
            </a:r>
          </a:p>
        </p:txBody>
      </p:sp>
      <p:sp>
        <p:nvSpPr>
          <p:cNvPr id="152595" name="Rectangle 6157"/>
          <p:cNvSpPr>
            <a:spLocks noChangeArrowheads="1"/>
          </p:cNvSpPr>
          <p:nvPr/>
        </p:nvSpPr>
        <p:spPr bwMode="auto">
          <a:xfrm>
            <a:off x="0" y="1066800"/>
            <a:ext cx="9144000" cy="2514600"/>
          </a:xfrm>
          <a:prstGeom prst="rect">
            <a:avLst/>
          </a:prstGeom>
          <a:noFill/>
          <a:ln w="38100" cmpd="dbl" algn="ctr">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1800">
              <a:solidFill>
                <a:srgbClr val="000000"/>
              </a:solidFill>
              <a:latin typeface="Arial" charset="0"/>
            </a:endParaRPr>
          </a:p>
        </p:txBody>
      </p:sp>
      <p:sp>
        <p:nvSpPr>
          <p:cNvPr id="152596" name="_s1032"/>
          <p:cNvSpPr>
            <a:spLocks noChangeArrowheads="1"/>
          </p:cNvSpPr>
          <p:nvPr/>
        </p:nvSpPr>
        <p:spPr bwMode="auto">
          <a:xfrm>
            <a:off x="0" y="1143000"/>
            <a:ext cx="1447800" cy="398463"/>
          </a:xfrm>
          <a:prstGeom prst="roundRect">
            <a:avLst>
              <a:gd name="adj" fmla="val 16667"/>
            </a:avLst>
          </a:prstGeom>
          <a:solidFill>
            <a:srgbClr val="000080"/>
          </a:solidFill>
          <a:ln w="9525">
            <a:solidFill>
              <a:schemeClr val="tx1"/>
            </a:solidFill>
            <a:round/>
            <a:headEnd/>
            <a:tailEnd/>
          </a:ln>
        </p:spPr>
        <p:txBody>
          <a:bodyPr wrap="none" lIns="0" tIns="0" rIns="0" bIns="0" anchor="ctr"/>
          <a:lstStyle/>
          <a:p>
            <a:pPr algn="ctr"/>
            <a:r>
              <a:rPr lang="en-US" sz="1600" baseline="30000">
                <a:solidFill>
                  <a:schemeClr val="bg1"/>
                </a:solidFill>
              </a:rPr>
              <a:t> </a:t>
            </a:r>
            <a:r>
              <a:rPr lang="en-US" sz="1800" b="1">
                <a:solidFill>
                  <a:schemeClr val="bg1"/>
                </a:solidFill>
              </a:rPr>
              <a:t>M</a:t>
            </a:r>
            <a:r>
              <a:rPr lang="en-US" sz="1600">
                <a:solidFill>
                  <a:schemeClr val="bg1"/>
                </a:solidFill>
              </a:rPr>
              <a:t>esh Motion</a:t>
            </a:r>
            <a:endParaRPr lang="en-US" sz="1600" baseline="30000">
              <a:solidFill>
                <a:schemeClr val="bg1"/>
              </a:solidFill>
            </a:endParaRPr>
          </a:p>
        </p:txBody>
      </p:sp>
      <p:sp>
        <p:nvSpPr>
          <p:cNvPr id="152597" name="Oval 21"/>
          <p:cNvSpPr>
            <a:spLocks noChangeArrowheads="1"/>
          </p:cNvSpPr>
          <p:nvPr/>
        </p:nvSpPr>
        <p:spPr bwMode="auto">
          <a:xfrm>
            <a:off x="1663700" y="1155700"/>
            <a:ext cx="3276600" cy="4572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2598" name="_s1032"/>
          <p:cNvSpPr>
            <a:spLocks noChangeArrowheads="1"/>
          </p:cNvSpPr>
          <p:nvPr/>
        </p:nvSpPr>
        <p:spPr bwMode="auto">
          <a:xfrm>
            <a:off x="0" y="3810000"/>
            <a:ext cx="1752600" cy="381000"/>
          </a:xfrm>
          <a:prstGeom prst="roundRect">
            <a:avLst>
              <a:gd name="adj" fmla="val 16667"/>
            </a:avLst>
          </a:prstGeom>
          <a:solidFill>
            <a:srgbClr val="000080"/>
          </a:solidFill>
          <a:ln w="9525">
            <a:solidFill>
              <a:schemeClr val="tx1"/>
            </a:solidFill>
            <a:round/>
            <a:headEnd/>
            <a:tailEnd/>
          </a:ln>
        </p:spPr>
        <p:txBody>
          <a:bodyPr wrap="none" lIns="0" tIns="0" rIns="0" bIns="0" anchor="ctr"/>
          <a:lstStyle/>
          <a:p>
            <a:pPr algn="ctr"/>
            <a:r>
              <a:rPr lang="en-US" sz="1600" baseline="30000">
                <a:solidFill>
                  <a:schemeClr val="bg1"/>
                </a:solidFill>
              </a:rPr>
              <a:t> </a:t>
            </a:r>
            <a:r>
              <a:rPr lang="en-US" sz="1800" b="1">
                <a:solidFill>
                  <a:schemeClr val="bg1"/>
                </a:solidFill>
              </a:rPr>
              <a:t>S</a:t>
            </a:r>
            <a:r>
              <a:rPr lang="en-US" sz="1600">
                <a:solidFill>
                  <a:schemeClr val="bg1"/>
                </a:solidFill>
              </a:rPr>
              <a:t>tructural Dynamics</a:t>
            </a:r>
            <a:endParaRPr lang="en-US" sz="1600" baseline="30000">
              <a:solidFill>
                <a:schemeClr val="bg1"/>
              </a:solidFill>
            </a:endParaRPr>
          </a:p>
        </p:txBody>
      </p:sp>
      <p:sp>
        <p:nvSpPr>
          <p:cNvPr id="21" name="Rectangle 20"/>
          <p:cNvSpPr/>
          <p:nvPr/>
        </p:nvSpPr>
        <p:spPr bwMode="auto">
          <a:xfrm>
            <a:off x="6420224" y="8965"/>
            <a:ext cx="1193800"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halet-LondonNineteenEighty" charset="0"/>
              </a:rPr>
              <a:t>Old days!</a:t>
            </a:r>
            <a:endParaRPr kumimoji="0" lang="en-US" sz="1600" b="0" i="0" u="none" strike="noStrike" cap="none" normalizeH="0" baseline="0" dirty="0">
              <a:ln>
                <a:noFill/>
              </a:ln>
              <a:solidFill>
                <a:schemeClr val="tx1"/>
              </a:solidFill>
              <a:effectLst/>
              <a:latin typeface="Chalet-LondonNineteenEighty" charset="0"/>
            </a:endParaRPr>
          </a:p>
        </p:txBody>
      </p:sp>
    </p:spTree>
    <p:extLst>
      <p:ext uri="{BB962C8B-B14F-4D97-AF65-F5344CB8AC3E}">
        <p14:creationId xmlns:p14="http://schemas.microsoft.com/office/powerpoint/2010/main" val="1263103263"/>
      </p:ext>
    </p:extLst>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Shape 214018"/>
          <p:cNvSpPr>
            <a:spLocks noGrp="1" noChangeArrowheads="1"/>
          </p:cNvSpPr>
          <p:nvPr>
            <p:ph type="title" idx="4294967295"/>
          </p:nvPr>
        </p:nvSpPr>
        <p:spPr>
          <a:xfrm>
            <a:off x="0" y="0"/>
            <a:ext cx="9144000" cy="762000"/>
          </a:xfrm>
          <a:noFill/>
          <a:ln/>
        </p:spPr>
        <p:txBody>
          <a:bodyPr/>
          <a:lstStyle/>
          <a:p>
            <a:pPr marL="0" indent="0" defTabSz="914400" eaLnBrk="1" hangingPunct="1"/>
            <a:r>
              <a:rPr lang="en-US" altLang="en-US" dirty="0" smtClean="0"/>
              <a:t>Hydrodynamics equation</a:t>
            </a:r>
            <a:endParaRPr lang="en-US" dirty="0" smtClean="0"/>
          </a:p>
        </p:txBody>
      </p:sp>
      <p:sp>
        <p:nvSpPr>
          <p:cNvPr id="21" name="Rectangle 20"/>
          <p:cNvSpPr/>
          <p:nvPr/>
        </p:nvSpPr>
        <p:spPr bwMode="auto">
          <a:xfrm>
            <a:off x="6420224" y="8965"/>
            <a:ext cx="1193800"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halet-LondonNineteenEighty" charset="0"/>
              </a:rPr>
              <a:t>Old days!</a:t>
            </a:r>
            <a:endParaRPr kumimoji="0" lang="en-US" sz="1600" b="0" i="0" u="none" strike="noStrike" cap="none" normalizeH="0" baseline="0" dirty="0">
              <a:ln>
                <a:noFill/>
              </a:ln>
              <a:solidFill>
                <a:schemeClr val="tx1"/>
              </a:solidFill>
              <a:effectLst/>
              <a:latin typeface="Chalet-LondonNineteenEighty" charset="0"/>
            </a:endParaRPr>
          </a:p>
        </p:txBody>
      </p:sp>
      <mc:AlternateContent xmlns:mc="http://schemas.openxmlformats.org/markup-compatibility/2006">
        <mc:Choice xmlns:a14="http://schemas.microsoft.com/office/drawing/2010/main" Requires="a14">
          <p:sp>
            <p:nvSpPr>
              <p:cNvPr id="3" name="Rectangle 2"/>
              <p:cNvSpPr/>
              <p:nvPr/>
            </p:nvSpPr>
            <p:spPr>
              <a:xfrm>
                <a:off x="228600" y="1295400"/>
                <a:ext cx="8610600" cy="274228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sz="1600" i="1" smtClean="0"/>
                        <m:t>𝑀𝑜𝑚𝑒𝑛𝑡𝑢𝑚𝑒</m:t>
                      </m:r>
                      <m:r>
                        <a:rPr lang="en-US" sz="1600" i="1" smtClean="0"/>
                        <m:t> </m:t>
                      </m:r>
                      <m:r>
                        <a:rPr lang="en-US" sz="1600" i="1" smtClean="0"/>
                        <m:t>𝐸𝑞𝑠</m:t>
                      </m:r>
                      <m:r>
                        <a:rPr lang="en-US" sz="1600" i="1" smtClean="0"/>
                        <m:t>: </m:t>
                      </m:r>
                      <m:f>
                        <m:fPr>
                          <m:ctrlPr>
                            <a:rPr lang="en-US" sz="1600" i="1"/>
                          </m:ctrlPr>
                        </m:fPr>
                        <m:num>
                          <m:r>
                            <a:rPr lang="en-US" sz="1600" i="1"/>
                            <m:t>𝜕</m:t>
                          </m:r>
                          <m:acc>
                            <m:accPr>
                              <m:chr m:val="⃗"/>
                              <m:ctrlPr>
                                <a:rPr lang="en-US" sz="1600" i="1"/>
                              </m:ctrlPr>
                            </m:accPr>
                            <m:e>
                              <m:r>
                                <a:rPr lang="en-US" sz="1600" i="1"/>
                                <m:t>𝑢</m:t>
                              </m:r>
                            </m:e>
                          </m:acc>
                        </m:num>
                        <m:den>
                          <m:r>
                            <a:rPr lang="en-US" sz="1600" i="1"/>
                            <m:t>𝜕</m:t>
                          </m:r>
                          <m:r>
                            <a:rPr lang="en-US" sz="1600" i="1"/>
                            <m:t>𝑡</m:t>
                          </m:r>
                        </m:den>
                      </m:f>
                      <m:r>
                        <a:rPr lang="en-US" sz="1600" i="1"/>
                        <m:t>+</m:t>
                      </m:r>
                      <m:r>
                        <a:rPr lang="en-US" sz="1600" i="1"/>
                        <m:t>𝜔</m:t>
                      </m:r>
                      <m:acc>
                        <m:accPr>
                          <m:chr m:val="̂"/>
                          <m:ctrlPr>
                            <a:rPr lang="en-US" sz="1600" i="1"/>
                          </m:ctrlPr>
                        </m:accPr>
                        <m:e>
                          <m:r>
                            <a:rPr lang="en-US" sz="1600" i="1"/>
                            <m:t>𝑘</m:t>
                          </m:r>
                        </m:e>
                      </m:acc>
                      <m:r>
                        <a:rPr lang="en-US" sz="1600" i="1"/>
                        <m:t>×</m:t>
                      </m:r>
                      <m:acc>
                        <m:accPr>
                          <m:chr m:val="⃗"/>
                          <m:ctrlPr>
                            <a:rPr lang="en-US" sz="1600" i="1"/>
                          </m:ctrlPr>
                        </m:accPr>
                        <m:e>
                          <m:r>
                            <a:rPr lang="en-US" sz="1600" i="1"/>
                            <m:t>𝑢</m:t>
                          </m:r>
                        </m:e>
                      </m:acc>
                      <m:r>
                        <a:rPr lang="en-US" sz="1600" i="1"/>
                        <m:t>+</m:t>
                      </m:r>
                      <m:sSub>
                        <m:sSubPr>
                          <m:ctrlPr>
                            <a:rPr lang="en-US" sz="1600" i="1"/>
                          </m:ctrlPr>
                        </m:sSubPr>
                        <m:e>
                          <m:r>
                            <a:rPr lang="en-US" sz="1600"/>
                            <m:t>∇</m:t>
                          </m:r>
                        </m:e>
                        <m:sub>
                          <m:r>
                            <m:rPr>
                              <m:sty m:val="p"/>
                            </m:rPr>
                            <a:rPr lang="en-US" sz="1600"/>
                            <m:t>d</m:t>
                          </m:r>
                        </m:sub>
                      </m:sSub>
                      <m:r>
                        <a:rPr lang="en-US" sz="1600" i="1"/>
                        <m:t>ℐ</m:t>
                      </m:r>
                      <m:d>
                        <m:dPr>
                          <m:ctrlPr>
                            <a:rPr lang="en-US" sz="1600" i="1"/>
                          </m:ctrlPr>
                        </m:dPr>
                        <m:e>
                          <m:f>
                            <m:fPr>
                              <m:ctrlPr>
                                <a:rPr lang="en-US" sz="1600" i="1"/>
                              </m:ctrlPr>
                            </m:fPr>
                            <m:num>
                              <m:acc>
                                <m:accPr>
                                  <m:chr m:val="⃗"/>
                                  <m:ctrlPr>
                                    <a:rPr lang="en-US" sz="1600" i="1"/>
                                  </m:ctrlPr>
                                </m:accPr>
                                <m:e>
                                  <m:r>
                                    <a:rPr lang="en-US" sz="1600" i="1"/>
                                    <m:t>𝑢</m:t>
                                  </m:r>
                                </m:e>
                              </m:acc>
                              <m:r>
                                <a:rPr lang="en-US" sz="1600" i="1"/>
                                <m:t>.</m:t>
                              </m:r>
                              <m:acc>
                                <m:accPr>
                                  <m:chr m:val="⃗"/>
                                  <m:ctrlPr>
                                    <a:rPr lang="en-US" sz="1600" i="1"/>
                                  </m:ctrlPr>
                                </m:accPr>
                                <m:e>
                                  <m:r>
                                    <a:rPr lang="en-US" sz="1600" i="1"/>
                                    <m:t>𝑢</m:t>
                                  </m:r>
                                </m:e>
                              </m:acc>
                            </m:num>
                            <m:den>
                              <m:r>
                                <a:rPr lang="en-US" sz="1600"/>
                                <m:t>2</m:t>
                              </m:r>
                            </m:den>
                          </m:f>
                          <m:r>
                            <a:rPr lang="en-US" sz="1600"/>
                            <m:t>+</m:t>
                          </m:r>
                          <m:r>
                            <m:rPr>
                              <m:sty m:val="p"/>
                            </m:rPr>
                            <a:rPr lang="en-US" sz="1600"/>
                            <m:t>g</m:t>
                          </m:r>
                          <m:r>
                            <a:rPr lang="en-US" sz="1600" i="1"/>
                            <m:t>𝐻</m:t>
                          </m:r>
                        </m:e>
                      </m:d>
                      <m:r>
                        <a:rPr lang="en-US" sz="1600" i="1"/>
                        <m:t>−</m:t>
                      </m:r>
                      <m:r>
                        <m:rPr>
                          <m:sty m:val="p"/>
                        </m:rPr>
                        <a:rPr lang="en-US" sz="1600"/>
                        <m:t>ν</m:t>
                      </m:r>
                      <m:sSup>
                        <m:sSupPr>
                          <m:ctrlPr>
                            <a:rPr lang="en-US" sz="1600" i="1"/>
                          </m:ctrlPr>
                        </m:sSupPr>
                        <m:e>
                          <m:r>
                            <a:rPr lang="en-US" sz="1600"/>
                            <m:t>∇</m:t>
                          </m:r>
                        </m:e>
                        <m:sup>
                          <m:r>
                            <a:rPr lang="en-US" sz="1600"/>
                            <m:t>2</m:t>
                          </m:r>
                        </m:sup>
                      </m:sSup>
                      <m:acc>
                        <m:accPr>
                          <m:chr m:val="⃗"/>
                          <m:ctrlPr>
                            <a:rPr lang="en-US" sz="1600" i="1"/>
                          </m:ctrlPr>
                        </m:accPr>
                        <m:e>
                          <m:r>
                            <a:rPr lang="en-US" sz="1600" i="1"/>
                            <m:t>𝑢</m:t>
                          </m:r>
                        </m:e>
                      </m:acc>
                      <m:r>
                        <a:rPr lang="en-US" sz="1600" i="1"/>
                        <m:t>=</m:t>
                      </m:r>
                      <m:r>
                        <a:rPr lang="en-US" sz="1600" b="1" i="1"/>
                        <m:t>𝟎</m:t>
                      </m:r>
                    </m:oMath>
                  </m:oMathPara>
                </a14:m>
                <a:endParaRPr lang="en-US" sz="1600" b="1" dirty="0" smtClean="0"/>
              </a:p>
              <a:p>
                <a:pPr/>
                <a14:m>
                  <m:oMathPara xmlns:m="http://schemas.openxmlformats.org/officeDocument/2006/math">
                    <m:oMathParaPr>
                      <m:jc m:val="left"/>
                    </m:oMathParaPr>
                    <m:oMath xmlns:m="http://schemas.openxmlformats.org/officeDocument/2006/math">
                      <m:r>
                        <a:rPr lang="en-US" sz="1600" i="1"/>
                        <m:t>𝐶𝑜𝑛𝑡𝑖𝑛𝑢𝑖𝑡𝑦</m:t>
                      </m:r>
                      <m:r>
                        <a:rPr lang="en-US" sz="1600" i="1"/>
                        <m:t> </m:t>
                      </m:r>
                      <m:r>
                        <a:rPr lang="en-US" sz="1600" i="1"/>
                        <m:t>𝐸𝑞</m:t>
                      </m:r>
                      <m:r>
                        <a:rPr lang="en-US" sz="1600" i="1"/>
                        <m:t>: </m:t>
                      </m:r>
                      <m:f>
                        <m:fPr>
                          <m:ctrlPr>
                            <a:rPr lang="en-US" sz="1600" i="1"/>
                          </m:ctrlPr>
                        </m:fPr>
                        <m:num>
                          <m:r>
                            <a:rPr lang="en-US" sz="1600" i="1"/>
                            <m:t>𝜕</m:t>
                          </m:r>
                          <m:r>
                            <a:rPr lang="en-US" sz="1600" i="1"/>
                            <m:t>h</m:t>
                          </m:r>
                        </m:num>
                        <m:den>
                          <m:r>
                            <a:rPr lang="en-US" sz="1600" i="1"/>
                            <m:t>𝜕</m:t>
                          </m:r>
                          <m:r>
                            <a:rPr lang="en-US" sz="1600" i="1"/>
                            <m:t>𝑡</m:t>
                          </m:r>
                        </m:den>
                      </m:f>
                      <m:r>
                        <a:rPr lang="en-US" sz="1600" i="1"/>
                        <m:t>+</m:t>
                      </m:r>
                      <m:sSub>
                        <m:sSubPr>
                          <m:ctrlPr>
                            <a:rPr lang="en-US" sz="1600" i="1"/>
                          </m:ctrlPr>
                        </m:sSubPr>
                        <m:e>
                          <m:r>
                            <a:rPr lang="en-US" sz="1600"/>
                            <m:t>∇</m:t>
                          </m:r>
                        </m:e>
                        <m:sub>
                          <m:r>
                            <m:rPr>
                              <m:sty m:val="p"/>
                            </m:rPr>
                            <a:rPr lang="en-US" sz="1600"/>
                            <m:t>d</m:t>
                          </m:r>
                        </m:sub>
                      </m:sSub>
                      <m:r>
                        <a:rPr lang="en-US" sz="1600"/>
                        <m:t>.</m:t>
                      </m:r>
                      <m:d>
                        <m:dPr>
                          <m:ctrlPr>
                            <a:rPr lang="en-US" sz="1600" i="1"/>
                          </m:ctrlPr>
                        </m:dPr>
                        <m:e>
                          <m:r>
                            <a:rPr lang="en-US" sz="1600" i="1"/>
                            <m:t>h</m:t>
                          </m:r>
                          <m:acc>
                            <m:accPr>
                              <m:chr m:val="⃗"/>
                              <m:ctrlPr>
                                <a:rPr lang="en-US" sz="1600" i="1"/>
                              </m:ctrlPr>
                            </m:accPr>
                            <m:e>
                              <m:r>
                                <a:rPr lang="en-US" sz="1600" i="1"/>
                                <m:t>𝑢</m:t>
                              </m:r>
                            </m:e>
                          </m:acc>
                        </m:e>
                      </m:d>
                      <m:r>
                        <a:rPr lang="en-US" sz="1600" i="1"/>
                        <m:t>=0</m:t>
                      </m:r>
                    </m:oMath>
                  </m:oMathPara>
                </a14:m>
                <a:endParaRPr lang="en-US" sz="1600" dirty="0" smtClean="0"/>
              </a:p>
              <a:p>
                <a:pPr/>
                <a:r>
                  <a:rPr lang="en-US" sz="1600" dirty="0" smtClean="0"/>
                  <a:t>Weak formulation: </a:t>
                </a:r>
                <a14:m>
                  <m:oMath xmlns:m="http://schemas.openxmlformats.org/officeDocument/2006/math">
                    <m:d>
                      <m:dPr>
                        <m:begChr m:val="〈"/>
                        <m:endChr m:val="〉"/>
                        <m:ctrlPr>
                          <a:rPr lang="en-US" sz="1600" i="1"/>
                        </m:ctrlPr>
                      </m:dPr>
                      <m:e>
                        <m:acc>
                          <m:accPr>
                            <m:chr m:val="⃗"/>
                            <m:ctrlPr>
                              <a:rPr lang="en-US" sz="1600" i="1"/>
                            </m:ctrlPr>
                          </m:accPr>
                          <m:e>
                            <m:r>
                              <a:rPr lang="en-US" sz="1600" i="1"/>
                              <m:t>𝜓</m:t>
                            </m:r>
                          </m:e>
                        </m:acc>
                        <m:r>
                          <a:rPr lang="en-US" sz="1600" i="1"/>
                          <m:t>.</m:t>
                        </m:r>
                        <m:d>
                          <m:dPr>
                            <m:ctrlPr>
                              <a:rPr lang="en-US" sz="1600" i="1"/>
                            </m:ctrlPr>
                          </m:dPr>
                          <m:e>
                            <m:f>
                              <m:fPr>
                                <m:ctrlPr>
                                  <a:rPr lang="en-US" sz="1600" i="1"/>
                                </m:ctrlPr>
                              </m:fPr>
                              <m:num>
                                <m:r>
                                  <a:rPr lang="en-US" sz="1600" i="1"/>
                                  <m:t>𝜕</m:t>
                                </m:r>
                                <m:acc>
                                  <m:accPr>
                                    <m:chr m:val="⃗"/>
                                    <m:ctrlPr>
                                      <a:rPr lang="en-US" sz="1600" i="1"/>
                                    </m:ctrlPr>
                                  </m:accPr>
                                  <m:e>
                                    <m:r>
                                      <a:rPr lang="en-US" sz="1600" i="1"/>
                                      <m:t>𝑢</m:t>
                                    </m:r>
                                  </m:e>
                                </m:acc>
                              </m:num>
                              <m:den>
                                <m:r>
                                  <a:rPr lang="en-US" sz="1600" i="1"/>
                                  <m:t>𝜕</m:t>
                                </m:r>
                                <m:r>
                                  <a:rPr lang="en-US" sz="1600" i="1"/>
                                  <m:t>𝑡</m:t>
                                </m:r>
                              </m:den>
                            </m:f>
                            <m:r>
                              <a:rPr lang="en-US" sz="1600" i="1"/>
                              <m:t>+</m:t>
                            </m:r>
                            <m:r>
                              <a:rPr lang="en-US" sz="1600" i="1"/>
                              <m:t>𝜔</m:t>
                            </m:r>
                            <m:acc>
                              <m:accPr>
                                <m:chr m:val="̂"/>
                                <m:ctrlPr>
                                  <a:rPr lang="en-US" sz="1600" i="1"/>
                                </m:ctrlPr>
                              </m:accPr>
                              <m:e>
                                <m:r>
                                  <a:rPr lang="en-US" sz="1600" i="1"/>
                                  <m:t>𝑘</m:t>
                                </m:r>
                              </m:e>
                            </m:acc>
                            <m:r>
                              <a:rPr lang="en-US" sz="1600" i="1"/>
                              <m:t>×</m:t>
                            </m:r>
                            <m:acc>
                              <m:accPr>
                                <m:chr m:val="⃗"/>
                                <m:ctrlPr>
                                  <a:rPr lang="en-US" sz="1600" i="1"/>
                                </m:ctrlPr>
                              </m:accPr>
                              <m:e>
                                <m:r>
                                  <a:rPr lang="en-US" sz="1600" i="1"/>
                                  <m:t>𝑢</m:t>
                                </m:r>
                              </m:e>
                            </m:acc>
                            <m:r>
                              <a:rPr lang="en-US" sz="1600" i="1"/>
                              <m:t>+</m:t>
                            </m:r>
                            <m:sSub>
                              <m:sSubPr>
                                <m:ctrlPr>
                                  <a:rPr lang="en-US" sz="1600" i="1"/>
                                </m:ctrlPr>
                              </m:sSubPr>
                              <m:e>
                                <m:r>
                                  <a:rPr lang="en-US" sz="1600"/>
                                  <m:t>∇</m:t>
                                </m:r>
                              </m:e>
                              <m:sub>
                                <m:r>
                                  <m:rPr>
                                    <m:sty m:val="p"/>
                                  </m:rPr>
                                  <a:rPr lang="en-US" sz="1600"/>
                                  <m:t>d</m:t>
                                </m:r>
                              </m:sub>
                            </m:sSub>
                            <m:r>
                              <a:rPr lang="en-US" sz="1600" i="1"/>
                              <m:t>ℐ</m:t>
                            </m:r>
                            <m:d>
                              <m:dPr>
                                <m:ctrlPr>
                                  <a:rPr lang="en-US" sz="1600" i="1"/>
                                </m:ctrlPr>
                              </m:dPr>
                              <m:e>
                                <m:f>
                                  <m:fPr>
                                    <m:ctrlPr>
                                      <a:rPr lang="en-US" sz="1600" i="1"/>
                                    </m:ctrlPr>
                                  </m:fPr>
                                  <m:num>
                                    <m:acc>
                                      <m:accPr>
                                        <m:chr m:val="⃗"/>
                                        <m:ctrlPr>
                                          <a:rPr lang="en-US" sz="1600" i="1"/>
                                        </m:ctrlPr>
                                      </m:accPr>
                                      <m:e>
                                        <m:r>
                                          <a:rPr lang="en-US" sz="1600" i="1"/>
                                          <m:t>𝑢</m:t>
                                        </m:r>
                                      </m:e>
                                    </m:acc>
                                    <m:r>
                                      <a:rPr lang="en-US" sz="1600" i="1"/>
                                      <m:t>.</m:t>
                                    </m:r>
                                    <m:acc>
                                      <m:accPr>
                                        <m:chr m:val="⃗"/>
                                        <m:ctrlPr>
                                          <a:rPr lang="en-US" sz="1600" i="1"/>
                                        </m:ctrlPr>
                                      </m:accPr>
                                      <m:e>
                                        <m:r>
                                          <a:rPr lang="en-US" sz="1600" i="1"/>
                                          <m:t>𝑢</m:t>
                                        </m:r>
                                      </m:e>
                                    </m:acc>
                                  </m:num>
                                  <m:den>
                                    <m:r>
                                      <a:rPr lang="en-US" sz="1600"/>
                                      <m:t>2</m:t>
                                    </m:r>
                                  </m:den>
                                </m:f>
                                <m:r>
                                  <a:rPr lang="en-US" sz="1600"/>
                                  <m:t>+</m:t>
                                </m:r>
                                <m:r>
                                  <m:rPr>
                                    <m:sty m:val="p"/>
                                  </m:rPr>
                                  <a:rPr lang="en-US" sz="1600"/>
                                  <m:t>g</m:t>
                                </m:r>
                                <m:r>
                                  <a:rPr lang="en-US" sz="1600" i="1"/>
                                  <m:t>𝐻</m:t>
                                </m:r>
                              </m:e>
                            </m:d>
                            <m:r>
                              <a:rPr lang="en-US" sz="1600" i="1"/>
                              <m:t>−</m:t>
                            </m:r>
                            <m:r>
                              <m:rPr>
                                <m:sty m:val="p"/>
                              </m:rPr>
                              <a:rPr lang="en-US" sz="1600"/>
                              <m:t>ν</m:t>
                            </m:r>
                            <m:sSup>
                              <m:sSupPr>
                                <m:ctrlPr>
                                  <a:rPr lang="en-US" sz="1600" i="1"/>
                                </m:ctrlPr>
                              </m:sSupPr>
                              <m:e>
                                <m:r>
                                  <a:rPr lang="en-US" sz="1600"/>
                                  <m:t>∇</m:t>
                                </m:r>
                              </m:e>
                              <m:sup>
                                <m:r>
                                  <a:rPr lang="en-US" sz="1600"/>
                                  <m:t>2</m:t>
                                </m:r>
                              </m:sup>
                            </m:sSup>
                            <m:acc>
                              <m:accPr>
                                <m:chr m:val="⃗"/>
                                <m:ctrlPr>
                                  <a:rPr lang="en-US" sz="1600" i="1"/>
                                </m:ctrlPr>
                              </m:accPr>
                              <m:e>
                                <m:r>
                                  <a:rPr lang="en-US" sz="1600" i="1"/>
                                  <m:t>𝑢</m:t>
                                </m:r>
                              </m:e>
                            </m:acc>
                          </m:e>
                        </m:d>
                      </m:e>
                    </m:d>
                    <m:r>
                      <a:rPr lang="en-US" sz="1600" i="1"/>
                      <m:t>=0</m:t>
                    </m:r>
                  </m:oMath>
                </a14:m>
                <a:endParaRPr lang="en-US" sz="1600" dirty="0" smtClean="0"/>
              </a:p>
              <a:p>
                <a:pPr/>
                <a:r>
                  <a:rPr lang="en-US" sz="1600" dirty="0"/>
                  <a:t> </a:t>
                </a:r>
                <a:r>
                  <a:rPr lang="en-US" sz="1600" dirty="0" smtClean="0"/>
                  <a:t>                             </a:t>
                </a:r>
                <a14:m>
                  <m:oMath xmlns:m="http://schemas.openxmlformats.org/officeDocument/2006/math">
                    <m:d>
                      <m:dPr>
                        <m:begChr m:val="〈"/>
                        <m:endChr m:val="〉"/>
                        <m:ctrlPr>
                          <a:rPr lang="en-US" sz="1600" i="1"/>
                        </m:ctrlPr>
                      </m:dPr>
                      <m:e>
                        <m:r>
                          <a:rPr lang="en-US" sz="1600" i="1"/>
                          <m:t>𝜓</m:t>
                        </m:r>
                        <m:d>
                          <m:dPr>
                            <m:ctrlPr>
                              <a:rPr lang="en-US" sz="1600" i="1"/>
                            </m:ctrlPr>
                          </m:dPr>
                          <m:e>
                            <m:f>
                              <m:fPr>
                                <m:ctrlPr>
                                  <a:rPr lang="en-US" sz="1600" i="1"/>
                                </m:ctrlPr>
                              </m:fPr>
                              <m:num>
                                <m:r>
                                  <a:rPr lang="en-US" sz="1600" i="1"/>
                                  <m:t>𝜕</m:t>
                                </m:r>
                                <m:r>
                                  <a:rPr lang="en-US" sz="1600" i="1"/>
                                  <m:t>h</m:t>
                                </m:r>
                              </m:num>
                              <m:den>
                                <m:r>
                                  <a:rPr lang="en-US" sz="1600" i="1"/>
                                  <m:t>𝜕</m:t>
                                </m:r>
                                <m:r>
                                  <a:rPr lang="en-US" sz="1600" i="1"/>
                                  <m:t>𝑡</m:t>
                                </m:r>
                              </m:den>
                            </m:f>
                            <m:r>
                              <a:rPr lang="en-US" sz="1600" i="1"/>
                              <m:t>+</m:t>
                            </m:r>
                            <m:sSub>
                              <m:sSubPr>
                                <m:ctrlPr>
                                  <a:rPr lang="en-US" sz="1600" i="1"/>
                                </m:ctrlPr>
                              </m:sSubPr>
                              <m:e>
                                <m:r>
                                  <a:rPr lang="en-US" sz="1600"/>
                                  <m:t>∇</m:t>
                                </m:r>
                              </m:e>
                              <m:sub>
                                <m:r>
                                  <m:rPr>
                                    <m:sty m:val="p"/>
                                  </m:rPr>
                                  <a:rPr lang="en-US" sz="1600"/>
                                  <m:t>d</m:t>
                                </m:r>
                              </m:sub>
                            </m:sSub>
                            <m:r>
                              <a:rPr lang="en-US" sz="1600"/>
                              <m:t>.</m:t>
                            </m:r>
                            <m:d>
                              <m:dPr>
                                <m:ctrlPr>
                                  <a:rPr lang="en-US" sz="1600" i="1"/>
                                </m:ctrlPr>
                              </m:dPr>
                              <m:e>
                                <m:r>
                                  <a:rPr lang="en-US" sz="1600" i="1"/>
                                  <m:t>h</m:t>
                                </m:r>
                                <m:acc>
                                  <m:accPr>
                                    <m:chr m:val="⃗"/>
                                    <m:ctrlPr>
                                      <a:rPr lang="en-US" sz="1600" i="1"/>
                                    </m:ctrlPr>
                                  </m:accPr>
                                  <m:e>
                                    <m:r>
                                      <a:rPr lang="en-US" sz="1600" i="1"/>
                                      <m:t>𝑢</m:t>
                                    </m:r>
                                  </m:e>
                                </m:acc>
                              </m:e>
                            </m:d>
                          </m:e>
                        </m:d>
                      </m:e>
                    </m:d>
                    <m:r>
                      <a:rPr lang="en-US" sz="1600" i="1"/>
                      <m:t>=0</m:t>
                    </m:r>
                  </m:oMath>
                </a14:m>
                <a:endParaRPr lang="en-US" sz="1600" dirty="0" smtClean="0"/>
              </a:p>
              <a:p>
                <a:pPr/>
                <a:r>
                  <a:rPr lang="en-US" sz="1600" dirty="0"/>
                  <a:t>linearized form of the </a:t>
                </a:r>
                <a:r>
                  <a:rPr lang="en-US" sz="1600" dirty="0" err="1" smtClean="0"/>
                  <a:t>advective</a:t>
                </a:r>
                <a:r>
                  <a:rPr lang="en-US" sz="1600" dirty="0" smtClean="0"/>
                  <a:t>: </a:t>
                </a:r>
                <a14:m>
                  <m:oMath xmlns:m="http://schemas.openxmlformats.org/officeDocument/2006/math">
                    <m:sSub>
                      <m:sSubPr>
                        <m:ctrlPr>
                          <a:rPr lang="en-US" sz="1600" i="1"/>
                        </m:ctrlPr>
                      </m:sSubPr>
                      <m:e>
                        <m:r>
                          <a:rPr lang="en-US" sz="1600"/>
                          <m:t>∇</m:t>
                        </m:r>
                      </m:e>
                      <m:sub>
                        <m:r>
                          <m:rPr>
                            <m:sty m:val="p"/>
                          </m:rPr>
                          <a:rPr lang="en-US" sz="1600"/>
                          <m:t>d</m:t>
                        </m:r>
                      </m:sub>
                    </m:sSub>
                    <m:r>
                      <a:rPr lang="en-US" sz="1600" i="1"/>
                      <m:t>ℐ</m:t>
                    </m:r>
                    <m:d>
                      <m:dPr>
                        <m:ctrlPr>
                          <a:rPr lang="en-US" sz="1600" i="1"/>
                        </m:ctrlPr>
                      </m:dPr>
                      <m:e>
                        <m:f>
                          <m:fPr>
                            <m:ctrlPr>
                              <a:rPr lang="en-US" sz="1600" i="1"/>
                            </m:ctrlPr>
                          </m:fPr>
                          <m:num>
                            <m:acc>
                              <m:accPr>
                                <m:chr m:val="⃗"/>
                                <m:ctrlPr>
                                  <a:rPr lang="en-US" sz="1600" i="1"/>
                                </m:ctrlPr>
                              </m:accPr>
                              <m:e>
                                <m:r>
                                  <a:rPr lang="en-US" sz="1600" i="1"/>
                                  <m:t>𝑢</m:t>
                                </m:r>
                              </m:e>
                            </m:acc>
                            <m:r>
                              <a:rPr lang="en-US" sz="1600" i="1"/>
                              <m:t>.</m:t>
                            </m:r>
                            <m:acc>
                              <m:accPr>
                                <m:chr m:val="⃗"/>
                                <m:ctrlPr>
                                  <a:rPr lang="en-US" sz="1600" i="1"/>
                                </m:ctrlPr>
                              </m:accPr>
                              <m:e>
                                <m:r>
                                  <a:rPr lang="en-US" sz="1600" i="1"/>
                                  <m:t>𝑢</m:t>
                                </m:r>
                              </m:e>
                            </m:acc>
                          </m:num>
                          <m:den>
                            <m:r>
                              <a:rPr lang="en-US" sz="1600"/>
                              <m:t>2</m:t>
                            </m:r>
                          </m:den>
                        </m:f>
                      </m:e>
                    </m:d>
                    <m:r>
                      <a:rPr lang="en-US" sz="1600"/>
                      <m:t>≈</m:t>
                    </m:r>
                    <m:d>
                      <m:dPr>
                        <m:ctrlPr>
                          <a:rPr lang="en-US" sz="1600" i="1"/>
                        </m:ctrlPr>
                      </m:dPr>
                      <m:e>
                        <m:sSub>
                          <m:sSubPr>
                            <m:ctrlPr>
                              <a:rPr lang="en-US" sz="1600" i="1"/>
                            </m:ctrlPr>
                          </m:sSubPr>
                          <m:e>
                            <m:acc>
                              <m:accPr>
                                <m:chr m:val="⃗"/>
                                <m:ctrlPr>
                                  <a:rPr lang="en-US" sz="1600" i="1"/>
                                </m:ctrlPr>
                              </m:accPr>
                              <m:e>
                                <m:r>
                                  <a:rPr lang="en-US" sz="1600" i="1"/>
                                  <m:t>𝑢</m:t>
                                </m:r>
                              </m:e>
                            </m:acc>
                            <m:r>
                              <a:rPr lang="en-US" sz="1600" i="1"/>
                              <m:t>.</m:t>
                            </m:r>
                            <m:r>
                              <a:rPr lang="en-US" sz="1600"/>
                              <m:t>∇</m:t>
                            </m:r>
                          </m:e>
                          <m:sub>
                            <m:r>
                              <m:rPr>
                                <m:sty m:val="p"/>
                              </m:rPr>
                              <a:rPr lang="en-US" sz="1600"/>
                              <m:t>d</m:t>
                            </m:r>
                          </m:sub>
                        </m:sSub>
                      </m:e>
                    </m:d>
                    <m:r>
                      <a:rPr lang="en-US" sz="1600" i="1"/>
                      <m:t>ℐ</m:t>
                    </m:r>
                    <m:d>
                      <m:dPr>
                        <m:ctrlPr>
                          <a:rPr lang="en-US" sz="1600" i="1"/>
                        </m:ctrlPr>
                      </m:dPr>
                      <m:e>
                        <m:acc>
                          <m:accPr>
                            <m:chr m:val="⃗"/>
                            <m:ctrlPr>
                              <a:rPr lang="en-US" sz="1600" i="1"/>
                            </m:ctrlPr>
                          </m:accPr>
                          <m:e>
                            <m:r>
                              <a:rPr lang="en-US" sz="1600" i="1"/>
                              <m:t>𝑢</m:t>
                            </m:r>
                          </m:e>
                        </m:acc>
                      </m:e>
                    </m:d>
                  </m:oMath>
                </a14:m>
                <a:endParaRPr lang="en-US" sz="1600" dirty="0" smtClean="0"/>
              </a:p>
              <a:p>
                <a:pPr/>
                <a:r>
                  <a:rPr lang="en-US" sz="1600" dirty="0" smtClean="0"/>
                  <a:t>SUPG: </a:t>
                </a:r>
                <a14:m>
                  <m:oMath xmlns:m="http://schemas.openxmlformats.org/officeDocument/2006/math">
                    <m:d>
                      <m:dPr>
                        <m:begChr m:val="〈"/>
                        <m:endChr m:val="〉"/>
                        <m:ctrlPr>
                          <a:rPr lang="en-US" sz="1600" i="1"/>
                        </m:ctrlPr>
                      </m:dPr>
                      <m:e>
                        <m:acc>
                          <m:accPr>
                            <m:chr m:val="⃗"/>
                            <m:ctrlPr>
                              <a:rPr lang="en-US" sz="1600" i="1"/>
                            </m:ctrlPr>
                          </m:accPr>
                          <m:e>
                            <m:r>
                              <a:rPr lang="en-US" sz="1600" i="1"/>
                              <m:t>𝜓</m:t>
                            </m:r>
                          </m:e>
                        </m:acc>
                        <m:r>
                          <a:rPr lang="en-US" sz="1600" i="1"/>
                          <m:t>.</m:t>
                        </m:r>
                        <m:d>
                          <m:dPr>
                            <m:ctrlPr>
                              <a:rPr lang="en-US" sz="1600" i="1"/>
                            </m:ctrlPr>
                          </m:dPr>
                          <m:e>
                            <m:f>
                              <m:fPr>
                                <m:ctrlPr>
                                  <a:rPr lang="en-US" sz="1600" i="1"/>
                                </m:ctrlPr>
                              </m:fPr>
                              <m:num>
                                <m:r>
                                  <a:rPr lang="en-US" sz="1600" i="1"/>
                                  <m:t>𝜕</m:t>
                                </m:r>
                                <m:acc>
                                  <m:accPr>
                                    <m:chr m:val="⃗"/>
                                    <m:ctrlPr>
                                      <a:rPr lang="en-US" sz="1600" i="1"/>
                                    </m:ctrlPr>
                                  </m:accPr>
                                  <m:e>
                                    <m:r>
                                      <a:rPr lang="en-US" sz="1600" i="1"/>
                                      <m:t>𝑢</m:t>
                                    </m:r>
                                  </m:e>
                                </m:acc>
                              </m:num>
                              <m:den>
                                <m:r>
                                  <a:rPr lang="en-US" sz="1600" i="1"/>
                                  <m:t>𝜕</m:t>
                                </m:r>
                                <m:r>
                                  <a:rPr lang="en-US" sz="1600" i="1"/>
                                  <m:t>𝑡</m:t>
                                </m:r>
                              </m:den>
                            </m:f>
                            <m:r>
                              <a:rPr lang="en-US" sz="1600" i="1"/>
                              <m:t>+</m:t>
                            </m:r>
                            <m:r>
                              <a:rPr lang="en-US" sz="1600" i="1"/>
                              <m:t>𝜔</m:t>
                            </m:r>
                            <m:acc>
                              <m:accPr>
                                <m:chr m:val="̂"/>
                                <m:ctrlPr>
                                  <a:rPr lang="en-US" sz="1600" i="1"/>
                                </m:ctrlPr>
                              </m:accPr>
                              <m:e>
                                <m:r>
                                  <a:rPr lang="en-US" sz="1600" i="1"/>
                                  <m:t>𝑘</m:t>
                                </m:r>
                              </m:e>
                            </m:acc>
                            <m:r>
                              <a:rPr lang="en-US" sz="1600" i="1"/>
                              <m:t>×</m:t>
                            </m:r>
                            <m:acc>
                              <m:accPr>
                                <m:chr m:val="⃗"/>
                                <m:ctrlPr>
                                  <a:rPr lang="en-US" sz="1600" i="1"/>
                                </m:ctrlPr>
                              </m:accPr>
                              <m:e>
                                <m:r>
                                  <a:rPr lang="en-US" sz="1600" i="1"/>
                                  <m:t>𝑢</m:t>
                                </m:r>
                              </m:e>
                            </m:acc>
                            <m:r>
                              <a:rPr lang="en-US" sz="1600" i="1"/>
                              <m:t>+</m:t>
                            </m:r>
                            <m:sSub>
                              <m:sSubPr>
                                <m:ctrlPr>
                                  <a:rPr lang="en-US" sz="1600" i="1"/>
                                </m:ctrlPr>
                              </m:sSubPr>
                              <m:e>
                                <m:r>
                                  <a:rPr lang="en-US" sz="1600"/>
                                  <m:t>∇</m:t>
                                </m:r>
                              </m:e>
                              <m:sub>
                                <m:r>
                                  <m:rPr>
                                    <m:sty m:val="p"/>
                                  </m:rPr>
                                  <a:rPr lang="en-US" sz="1600"/>
                                  <m:t>d</m:t>
                                </m:r>
                              </m:sub>
                            </m:sSub>
                            <m:r>
                              <a:rPr lang="en-US" sz="1600" i="1"/>
                              <m:t>ℐ</m:t>
                            </m:r>
                            <m:d>
                              <m:dPr>
                                <m:ctrlPr>
                                  <a:rPr lang="en-US" sz="1600" i="1"/>
                                </m:ctrlPr>
                              </m:dPr>
                              <m:e>
                                <m:f>
                                  <m:fPr>
                                    <m:ctrlPr>
                                      <a:rPr lang="en-US" sz="1600" i="1"/>
                                    </m:ctrlPr>
                                  </m:fPr>
                                  <m:num>
                                    <m:acc>
                                      <m:accPr>
                                        <m:chr m:val="⃗"/>
                                        <m:ctrlPr>
                                          <a:rPr lang="en-US" sz="1600" i="1"/>
                                        </m:ctrlPr>
                                      </m:accPr>
                                      <m:e>
                                        <m:r>
                                          <a:rPr lang="en-US" sz="1600" i="1"/>
                                          <m:t>𝑢</m:t>
                                        </m:r>
                                      </m:e>
                                    </m:acc>
                                    <m:r>
                                      <a:rPr lang="en-US" sz="1600" i="1"/>
                                      <m:t>.</m:t>
                                    </m:r>
                                    <m:acc>
                                      <m:accPr>
                                        <m:chr m:val="⃗"/>
                                        <m:ctrlPr>
                                          <a:rPr lang="en-US" sz="1600" i="1"/>
                                        </m:ctrlPr>
                                      </m:accPr>
                                      <m:e>
                                        <m:r>
                                          <a:rPr lang="en-US" sz="1600" i="1"/>
                                          <m:t>𝑢</m:t>
                                        </m:r>
                                      </m:e>
                                    </m:acc>
                                  </m:num>
                                  <m:den>
                                    <m:r>
                                      <a:rPr lang="en-US" sz="1600"/>
                                      <m:t>2</m:t>
                                    </m:r>
                                  </m:den>
                                </m:f>
                                <m:r>
                                  <a:rPr lang="en-US" sz="1600"/>
                                  <m:t>+</m:t>
                                </m:r>
                                <m:r>
                                  <m:rPr>
                                    <m:sty m:val="p"/>
                                  </m:rPr>
                                  <a:rPr lang="en-US" sz="1600"/>
                                  <m:t>g</m:t>
                                </m:r>
                                <m:r>
                                  <a:rPr lang="en-US" sz="1600" i="1"/>
                                  <m:t>𝐻</m:t>
                                </m:r>
                              </m:e>
                            </m:d>
                          </m:e>
                        </m:d>
                      </m:e>
                    </m:d>
                    <m:r>
                      <a:rPr lang="en-US" sz="1600" i="1"/>
                      <m:t>+</m:t>
                    </m:r>
                    <m:d>
                      <m:dPr>
                        <m:begChr m:val="〈"/>
                        <m:endChr m:val="〉"/>
                        <m:ctrlPr>
                          <a:rPr lang="en-US" sz="1600" i="1"/>
                        </m:ctrlPr>
                      </m:dPr>
                      <m:e>
                        <m:sSub>
                          <m:sSubPr>
                            <m:ctrlPr>
                              <a:rPr lang="en-US" sz="1600" i="1"/>
                            </m:ctrlPr>
                          </m:sSubPr>
                          <m:e>
                            <m:r>
                              <a:rPr lang="en-US" sz="1600"/>
                              <m:t>∇</m:t>
                            </m:r>
                          </m:e>
                          <m:sub>
                            <m:r>
                              <m:rPr>
                                <m:sty m:val="p"/>
                              </m:rPr>
                              <a:rPr lang="en-US" sz="1600"/>
                              <m:t>d</m:t>
                            </m:r>
                          </m:sub>
                        </m:sSub>
                        <m:acc>
                          <m:accPr>
                            <m:chr m:val="⃗"/>
                            <m:ctrlPr>
                              <a:rPr lang="en-US" sz="1600" i="1"/>
                            </m:ctrlPr>
                          </m:accPr>
                          <m:e>
                            <m:r>
                              <a:rPr lang="en-US" sz="1600" i="1"/>
                              <m:t>𝜓</m:t>
                            </m:r>
                          </m:e>
                        </m:acc>
                        <m:r>
                          <a:rPr lang="en-US" sz="1600" i="1"/>
                          <m:t>.(</m:t>
                        </m:r>
                        <m:r>
                          <a:rPr lang="en-US" sz="1600" i="1"/>
                          <m:t>𝜏</m:t>
                        </m:r>
                        <m:sSub>
                          <m:sSubPr>
                            <m:ctrlPr>
                              <a:rPr lang="en-US" sz="1600" i="1"/>
                            </m:ctrlPr>
                          </m:sSubPr>
                          <m:e>
                            <m:acc>
                              <m:accPr>
                                <m:chr m:val="⃗"/>
                                <m:ctrlPr>
                                  <a:rPr lang="en-US" sz="1600" i="1"/>
                                </m:ctrlPr>
                              </m:accPr>
                              <m:e>
                                <m:r>
                                  <a:rPr lang="en-US" sz="1600" i="1"/>
                                  <m:t>𝑢</m:t>
                                </m:r>
                              </m:e>
                            </m:acc>
                            <m:r>
                              <a:rPr lang="en-US" sz="1600" i="1"/>
                              <m:t>.</m:t>
                            </m:r>
                            <m:acc>
                              <m:accPr>
                                <m:chr m:val="⃗"/>
                                <m:ctrlPr>
                                  <a:rPr lang="en-US" sz="1600" i="1"/>
                                </m:ctrlPr>
                              </m:accPr>
                              <m:e>
                                <m:r>
                                  <a:rPr lang="en-US" sz="1600" i="1"/>
                                  <m:t>𝑢</m:t>
                                </m:r>
                              </m:e>
                            </m:acc>
                            <m:r>
                              <a:rPr lang="en-US" sz="1600"/>
                              <m:t>)∇</m:t>
                            </m:r>
                          </m:e>
                          <m:sub>
                            <m:r>
                              <m:rPr>
                                <m:sty m:val="p"/>
                              </m:rPr>
                              <a:rPr lang="en-US" sz="1600"/>
                              <m:t>d</m:t>
                            </m:r>
                          </m:sub>
                        </m:sSub>
                        <m:acc>
                          <m:accPr>
                            <m:chr m:val="⃗"/>
                            <m:ctrlPr>
                              <a:rPr lang="en-US" sz="1600" i="1"/>
                            </m:ctrlPr>
                          </m:accPr>
                          <m:e>
                            <m:r>
                              <a:rPr lang="en-US" sz="1600" i="1"/>
                              <m:t>𝑢</m:t>
                            </m:r>
                          </m:e>
                        </m:acc>
                      </m:e>
                    </m:d>
                    <m:r>
                      <a:rPr lang="en-US" sz="1600" i="1"/>
                      <m:t>=0</m:t>
                    </m:r>
                  </m:oMath>
                </a14:m>
                <a:endParaRPr lang="en-US" sz="1600" dirty="0"/>
              </a:p>
            </p:txBody>
          </p:sp>
        </mc:Choice>
        <mc:Fallback>
          <p:sp>
            <p:nvSpPr>
              <p:cNvPr id="3" name="Rectangle 2"/>
              <p:cNvSpPr>
                <a:spLocks noRot="1" noChangeAspect="1" noMove="1" noResize="1" noEditPoints="1" noAdjustHandles="1" noChangeArrowheads="1" noChangeShapeType="1" noTextEdit="1"/>
              </p:cNvSpPr>
              <p:nvPr/>
            </p:nvSpPr>
            <p:spPr>
              <a:xfrm>
                <a:off x="228600" y="1295400"/>
                <a:ext cx="8610600" cy="2742289"/>
              </a:xfrm>
              <a:prstGeom prst="rect">
                <a:avLst/>
              </a:prstGeom>
              <a:blipFill rotWithShape="1">
                <a:blip r:embed="rId3"/>
                <a:stretch>
                  <a:fillRect l="-425"/>
                </a:stretch>
              </a:blipFill>
            </p:spPr>
            <p:txBody>
              <a:bodyPr/>
              <a:lstStyle/>
              <a:p>
                <a:r>
                  <a:rPr lang="en-US">
                    <a:noFill/>
                  </a:rPr>
                  <a:t> </a:t>
                </a:r>
              </a:p>
            </p:txBody>
          </p:sp>
        </mc:Fallback>
      </mc:AlternateContent>
      <p:pic>
        <p:nvPicPr>
          <p:cNvPr id="24" name="Picture 23" descr="ncview.u01.jpg"/>
          <p:cNvPicPr/>
          <p:nvPr/>
        </p:nvPicPr>
        <p:blipFill>
          <a:blip r:embed="rId4" cstate="print"/>
          <a:srcRect l="17005" t="13623" r="17845" b="61594"/>
          <a:stretch>
            <a:fillRect/>
          </a:stretch>
        </p:blipFill>
        <p:spPr>
          <a:xfrm>
            <a:off x="3124200" y="4190365"/>
            <a:ext cx="2999740" cy="1475105"/>
          </a:xfrm>
          <a:prstGeom prst="rect">
            <a:avLst/>
          </a:prstGeom>
        </p:spPr>
      </p:pic>
      <p:pic>
        <p:nvPicPr>
          <p:cNvPr id="26" name="Picture 25" descr="ncview.u16.jpg"/>
          <p:cNvPicPr/>
          <p:nvPr/>
        </p:nvPicPr>
        <p:blipFill>
          <a:blip r:embed="rId5" cstate="print"/>
          <a:srcRect l="17246" t="13453" r="17768" b="61317"/>
          <a:stretch>
            <a:fillRect/>
          </a:stretch>
        </p:blipFill>
        <p:spPr>
          <a:xfrm>
            <a:off x="6187652" y="3300136"/>
            <a:ext cx="2939415" cy="1475105"/>
          </a:xfrm>
          <a:prstGeom prst="rect">
            <a:avLst/>
          </a:prstGeom>
        </p:spPr>
      </p:pic>
      <p:pic>
        <p:nvPicPr>
          <p:cNvPr id="27" name="Picture 26" descr="ncview.u16.jpg"/>
          <p:cNvPicPr/>
          <p:nvPr/>
        </p:nvPicPr>
        <p:blipFill>
          <a:blip r:embed="rId6" cstate="print"/>
          <a:srcRect l="17269" t="13545" r="17598" b="60951"/>
          <a:stretch>
            <a:fillRect/>
          </a:stretch>
        </p:blipFill>
        <p:spPr>
          <a:xfrm>
            <a:off x="6187652" y="4876800"/>
            <a:ext cx="3016885" cy="1526540"/>
          </a:xfrm>
          <a:prstGeom prst="rect">
            <a:avLst/>
          </a:prstGeom>
        </p:spPr>
      </p:pic>
    </p:spTree>
    <p:extLst>
      <p:ext uri="{BB962C8B-B14F-4D97-AF65-F5344CB8AC3E}">
        <p14:creationId xmlns:p14="http://schemas.microsoft.com/office/powerpoint/2010/main" val="1588873699"/>
      </p:ext>
    </p:extLst>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4019" name="Shape 214018"/>
          <p:cNvSpPr>
            <a:spLocks noGrp="1" noChangeArrowheads="1"/>
          </p:cNvSpPr>
          <p:nvPr>
            <p:ph type="title" idx="4294967295"/>
          </p:nvPr>
        </p:nvSpPr>
        <p:spPr>
          <a:xfrm>
            <a:off x="0" y="161365"/>
            <a:ext cx="9144000" cy="762000"/>
          </a:xfrm>
          <a:noFill/>
          <a:ln/>
        </p:spPr>
        <p:txBody>
          <a:bodyPr/>
          <a:lstStyle/>
          <a:p>
            <a:pPr marL="0" indent="0" defTabSz="914400" eaLnBrk="1" hangingPunct="1"/>
            <a:r>
              <a:rPr lang="en-US" altLang="en-US" sz="2800" dirty="0" smtClean="0"/>
              <a:t>Flow distributors, temperature profile</a:t>
            </a:r>
            <a:br>
              <a:rPr lang="en-US" altLang="en-US" sz="2800" dirty="0" smtClean="0"/>
            </a:br>
            <a:r>
              <a:rPr lang="en-US" altLang="en-US" sz="2800" dirty="0" err="1" smtClean="0"/>
              <a:t>Nanofluid</a:t>
            </a:r>
            <a:r>
              <a:rPr lang="en-US" altLang="en-US" sz="2800" dirty="0" smtClean="0"/>
              <a:t> </a:t>
            </a:r>
            <a:r>
              <a:rPr lang="en-US" altLang="en-US" sz="1800" dirty="0" smtClean="0"/>
              <a:t>(modeled as </a:t>
            </a:r>
            <a:r>
              <a:rPr lang="en-US" altLang="en-US" sz="1800" dirty="0" err="1" smtClean="0"/>
              <a:t>Eulerian</a:t>
            </a:r>
            <a:r>
              <a:rPr lang="en-US" altLang="en-US" sz="1800" dirty="0"/>
              <a:t> </a:t>
            </a:r>
            <a:r>
              <a:rPr lang="en-US" altLang="en-US" sz="1800" dirty="0" smtClean="0"/>
              <a:t>approach)</a:t>
            </a:r>
            <a:endParaRPr lang="en-US" sz="1800" dirty="0" smtClean="0"/>
          </a:p>
        </p:txBody>
      </p:sp>
      <p:sp>
        <p:nvSpPr>
          <p:cNvPr id="21" name="Rectangle 20"/>
          <p:cNvSpPr/>
          <p:nvPr/>
        </p:nvSpPr>
        <p:spPr bwMode="auto">
          <a:xfrm>
            <a:off x="6420224" y="8965"/>
            <a:ext cx="1390276"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halet-LondonNineteenEighty" charset="0"/>
              </a:rPr>
              <a:t>Recent days!</a:t>
            </a:r>
            <a:endParaRPr kumimoji="0" lang="en-US" sz="1600" b="0" i="0" u="none" strike="noStrike" cap="none" normalizeH="0" baseline="0" dirty="0">
              <a:ln>
                <a:noFill/>
              </a:ln>
              <a:solidFill>
                <a:schemeClr val="tx1"/>
              </a:solidFill>
              <a:effectLst/>
              <a:latin typeface="Chalet-LondonNineteenEighty" charset="0"/>
            </a:endParaRPr>
          </a:p>
        </p:txBody>
      </p:sp>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7440" y="4398169"/>
            <a:ext cx="1809496"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4047" t="18006" r="11065" b="28274"/>
          <a:stretch/>
        </p:blipFill>
        <p:spPr bwMode="auto">
          <a:xfrm>
            <a:off x="-27926" y="4060164"/>
            <a:ext cx="2511847" cy="2466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3" descr="http://amacs.com/wp-content/uploads/2012/09/liquid_pip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2801" y="1552588"/>
            <a:ext cx="1290390" cy="64519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4861466" y="1437700"/>
            <a:ext cx="369332" cy="895438"/>
          </a:xfrm>
          <a:prstGeom prst="rect">
            <a:avLst/>
          </a:prstGeom>
        </p:spPr>
        <p:txBody>
          <a:bodyPr vert="vert270" wrap="none">
            <a:spAutoFit/>
          </a:bodyPr>
          <a:lstStyle/>
          <a:p>
            <a:r>
              <a:rPr lang="en-US" sz="1200" kern="0" dirty="0" smtClean="0"/>
              <a:t>Amacs.com</a:t>
            </a:r>
            <a:endParaRPr lang="en-US" sz="1200" dirty="0"/>
          </a:p>
        </p:txBody>
      </p:sp>
      <p:pic>
        <p:nvPicPr>
          <p:cNvPr id="28" name="Picture 55" descr="http://pimg.tradeindia.com/00314339/b/0/Trough-Type-Distributo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9328" y="2400776"/>
            <a:ext cx="961174" cy="96117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7" descr="http://www.raschig.de/editor/assets/Internals/DP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71841" y="3464776"/>
            <a:ext cx="1290425" cy="88667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4815249" y="3318230"/>
            <a:ext cx="369332" cy="1165897"/>
          </a:xfrm>
          <a:prstGeom prst="rect">
            <a:avLst/>
          </a:prstGeom>
        </p:spPr>
        <p:txBody>
          <a:bodyPr vert="vert270" wrap="none">
            <a:spAutoFit/>
          </a:bodyPr>
          <a:lstStyle/>
          <a:p>
            <a:r>
              <a:rPr lang="en-US" sz="1200" dirty="0" smtClean="0"/>
              <a:t>www.raschig.de</a:t>
            </a:r>
            <a:endParaRPr lang="en-US" sz="1200" dirty="0"/>
          </a:p>
        </p:txBody>
      </p:sp>
      <p:pic>
        <p:nvPicPr>
          <p:cNvPr id="31" name="Picture 59" descr="https://encrypted-tbn3.gstatic.com/images?q=tbn:ANd9GcSLjz1m2ZlC3DkiyFIb6FBAtKoSDQFov9dFR2pYSXlDLnPa9Y_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6521" y="2217234"/>
            <a:ext cx="1326437" cy="99354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5"/>
          <p:cNvPicPr>
            <a:picLocks noChangeAspect="1" noChangeArrowheads="1"/>
          </p:cNvPicPr>
          <p:nvPr/>
        </p:nvPicPr>
        <p:blipFill>
          <a:blip r:embed="rId9">
            <a:extLst>
              <a:ext uri="{28A0092B-C50C-407E-A947-70E740481C1C}">
                <a14:useLocalDpi xmlns:a14="http://schemas.microsoft.com/office/drawing/2010/main" val="0"/>
              </a:ext>
            </a:extLst>
          </a:blip>
          <a:srcRect l="31149" t="25378" r="43321" b="29924"/>
          <a:stretch>
            <a:fillRect/>
          </a:stretch>
        </p:blipFill>
        <p:spPr bwMode="auto">
          <a:xfrm>
            <a:off x="2709841" y="4506540"/>
            <a:ext cx="1524000" cy="1711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415" y="1571008"/>
            <a:ext cx="2971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p:cNvSpPr/>
          <p:nvPr/>
        </p:nvSpPr>
        <p:spPr>
          <a:xfrm>
            <a:off x="2639954" y="2206149"/>
            <a:ext cx="369332" cy="501099"/>
          </a:xfrm>
          <a:prstGeom prst="rect">
            <a:avLst/>
          </a:prstGeom>
        </p:spPr>
        <p:txBody>
          <a:bodyPr vert="vert270" wrap="none">
            <a:spAutoFit/>
          </a:bodyPr>
          <a:lstStyle/>
          <a:p>
            <a:r>
              <a:rPr lang="en-US" sz="1200" dirty="0" smtClean="0"/>
              <a:t>NREL</a:t>
            </a:r>
            <a:endParaRPr lang="en-US" sz="1200" dirty="0"/>
          </a:p>
        </p:txBody>
      </p:sp>
      <p:pic>
        <p:nvPicPr>
          <p:cNvPr id="35" name="Picture 23"/>
          <p:cNvPicPr>
            <a:picLocks noChangeAspect="1" noChangeArrowheads="1"/>
          </p:cNvPicPr>
          <p:nvPr/>
        </p:nvPicPr>
        <p:blipFill rotWithShape="1">
          <a:blip r:embed="rId11">
            <a:extLst>
              <a:ext uri="{28A0092B-C50C-407E-A947-70E740481C1C}">
                <a14:useLocalDpi xmlns:a14="http://schemas.microsoft.com/office/drawing/2010/main" val="0"/>
              </a:ext>
            </a:extLst>
          </a:blip>
          <a:srcRect b="1636"/>
          <a:stretch/>
        </p:blipFill>
        <p:spPr bwMode="auto">
          <a:xfrm>
            <a:off x="5529254" y="1331260"/>
            <a:ext cx="3614746"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0746537"/>
      </p:ext>
    </p:extLst>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87362"/>
          </a:xfrm>
        </p:spPr>
        <p:txBody>
          <a:bodyPr>
            <a:normAutofit/>
          </a:bodyPr>
          <a:lstStyle/>
          <a:p>
            <a:r>
              <a:rPr lang="en-US" sz="2000" b="1" dirty="0"/>
              <a:t>High order </a:t>
            </a:r>
            <a:r>
              <a:rPr lang="en-US" sz="2000" b="1" dirty="0" smtClean="0"/>
              <a:t>scheme for </a:t>
            </a:r>
            <a:r>
              <a:rPr lang="en-US" sz="2000" b="1" u="sng" dirty="0" smtClean="0"/>
              <a:t>Thermocline Advection</a:t>
            </a:r>
            <a:endParaRPr lang="en-US" sz="2000" b="1" u="sng" dirty="0"/>
          </a:p>
        </p:txBody>
      </p:sp>
      <p:sp>
        <p:nvSpPr>
          <p:cNvPr id="3" name="Rectangle 2"/>
          <p:cNvSpPr/>
          <p:nvPr/>
        </p:nvSpPr>
        <p:spPr>
          <a:xfrm>
            <a:off x="524781" y="609600"/>
            <a:ext cx="7974842" cy="954107"/>
          </a:xfrm>
          <a:prstGeom prst="rect">
            <a:avLst/>
          </a:prstGeom>
        </p:spPr>
        <p:txBody>
          <a:bodyPr wrap="square">
            <a:spAutoFit/>
          </a:bodyPr>
          <a:lstStyle/>
          <a:p>
            <a:pPr fontAlgn="auto">
              <a:spcBef>
                <a:spcPts val="0"/>
              </a:spcBef>
              <a:spcAft>
                <a:spcPts val="0"/>
              </a:spcAft>
            </a:pPr>
            <a:r>
              <a:rPr lang="en-US" sz="1400" i="1" dirty="0" smtClean="0">
                <a:solidFill>
                  <a:prstClr val="black"/>
                </a:solidFill>
                <a:latin typeface="Calibri"/>
              </a:rPr>
              <a:t>Collaborators: </a:t>
            </a:r>
          </a:p>
          <a:p>
            <a:pPr fontAlgn="auto">
              <a:spcBef>
                <a:spcPts val="0"/>
              </a:spcBef>
              <a:spcAft>
                <a:spcPts val="0"/>
              </a:spcAft>
            </a:pPr>
            <a:r>
              <a:rPr lang="en-US" sz="1400" i="1" dirty="0">
                <a:solidFill>
                  <a:prstClr val="black"/>
                </a:solidFill>
                <a:latin typeface="Calibri"/>
              </a:rPr>
              <a:t>	</a:t>
            </a:r>
            <a:r>
              <a:rPr lang="en-US" sz="1400" i="1" dirty="0" smtClean="0">
                <a:solidFill>
                  <a:prstClr val="black"/>
                </a:solidFill>
                <a:latin typeface="Calibri"/>
              </a:rPr>
              <a:t>Dr. Ram Nair, National Center for Atmospheric Science (NCAR), Boulder</a:t>
            </a:r>
          </a:p>
          <a:p>
            <a:pPr fontAlgn="auto">
              <a:spcBef>
                <a:spcPts val="0"/>
              </a:spcBef>
              <a:spcAft>
                <a:spcPts val="0"/>
              </a:spcAft>
            </a:pPr>
            <a:r>
              <a:rPr lang="en-US" sz="1400" i="1" dirty="0">
                <a:solidFill>
                  <a:prstClr val="black"/>
                </a:solidFill>
                <a:latin typeface="Calibri"/>
              </a:rPr>
              <a:t>	</a:t>
            </a:r>
            <a:r>
              <a:rPr lang="en-US" sz="1400" i="1" dirty="0" smtClean="0">
                <a:solidFill>
                  <a:prstClr val="black"/>
                </a:solidFill>
                <a:latin typeface="Calibri"/>
              </a:rPr>
              <a:t>Dr. Mark Taylor, Sandia National Lab, Albuquerque</a:t>
            </a:r>
          </a:p>
          <a:p>
            <a:pPr fontAlgn="auto">
              <a:spcBef>
                <a:spcPts val="0"/>
              </a:spcBef>
              <a:spcAft>
                <a:spcPts val="0"/>
              </a:spcAft>
            </a:pPr>
            <a:r>
              <a:rPr lang="en-US" sz="1400" i="1" dirty="0" smtClean="0">
                <a:solidFill>
                  <a:prstClr val="black"/>
                </a:solidFill>
                <a:latin typeface="Calibri"/>
              </a:rPr>
              <a:t>Student: Dr. Kiran K. Katta (adviser – Dr. V. Kumar, co-adviser: Dr. Ram Nair)</a:t>
            </a:r>
            <a:endParaRPr lang="en-US" sz="1400" dirty="0">
              <a:solidFill>
                <a:prstClr val="black"/>
              </a:solidFill>
              <a:latin typeface="Calibri"/>
            </a:endParaRPr>
          </a:p>
        </p:txBody>
      </p:sp>
      <p:pic>
        <p:nvPicPr>
          <p:cNvPr id="337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3433"/>
          <a:stretch/>
        </p:blipFill>
        <p:spPr bwMode="auto">
          <a:xfrm>
            <a:off x="1143000" y="2012267"/>
            <a:ext cx="2362200" cy="2032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138640"/>
            <a:ext cx="20574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36" y="2448203"/>
            <a:ext cx="139747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1" y="1579493"/>
            <a:ext cx="363855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9"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b="17575"/>
          <a:stretch/>
        </p:blipFill>
        <p:spPr bwMode="auto">
          <a:xfrm>
            <a:off x="4343400" y="4038600"/>
            <a:ext cx="4686300" cy="1915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5375" y="1759526"/>
            <a:ext cx="3562350"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Rectangle 3"/>
              <p:cNvSpPr/>
              <p:nvPr/>
            </p:nvSpPr>
            <p:spPr>
              <a:xfrm>
                <a:off x="14708" y="4138890"/>
                <a:ext cx="5090692" cy="91820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1200" i="1">
                              <a:latin typeface="Cambria Math"/>
                            </a:rPr>
                          </m:ctrlPr>
                        </m:accPr>
                        <m:e>
                          <m:r>
                            <a:rPr lang="en-US" sz="1200" i="1">
                              <a:latin typeface="Cambria Math"/>
                            </a:rPr>
                            <m:t>𝑢</m:t>
                          </m:r>
                        </m:e>
                      </m:acc>
                      <m:d>
                        <m:dPr>
                          <m:ctrlPr>
                            <a:rPr lang="en-US" sz="1200" i="1">
                              <a:latin typeface="Cambria Math"/>
                            </a:rPr>
                          </m:ctrlPr>
                        </m:dPr>
                        <m:e>
                          <m:r>
                            <a:rPr lang="en-US" sz="1200" i="1">
                              <a:latin typeface="Cambria Math"/>
                            </a:rPr>
                            <m:t>𝑥</m:t>
                          </m:r>
                        </m:e>
                        <m:e>
                          <m:r>
                            <a:rPr lang="en-US" sz="1200" i="1">
                              <a:latin typeface="Cambria Math"/>
                            </a:rPr>
                            <m:t>,</m:t>
                          </m:r>
                          <m:r>
                            <a:rPr lang="en-US" sz="1200" i="1">
                              <a:latin typeface="Cambria Math"/>
                            </a:rPr>
                            <m:t>𝑡</m:t>
                          </m:r>
                          <m:r>
                            <a:rPr lang="en-US" sz="1200" i="1">
                              <a:latin typeface="Cambria Math"/>
                            </a:rPr>
                            <m:t>+∆</m:t>
                          </m:r>
                          <m:r>
                            <a:rPr lang="en-US" sz="1200" i="1">
                              <a:latin typeface="Cambria Math"/>
                            </a:rPr>
                            <m:t>𝑡</m:t>
                          </m:r>
                        </m:e>
                      </m:d>
                      <m:r>
                        <a:rPr lang="en-US" sz="1200" i="1">
                          <a:latin typeface="Cambria Math"/>
                        </a:rPr>
                        <m:t>=</m:t>
                      </m:r>
                      <m:acc>
                        <m:accPr>
                          <m:chr m:val="̅"/>
                          <m:ctrlPr>
                            <a:rPr lang="en-US" sz="1200" i="1">
                              <a:latin typeface="Cambria Math"/>
                            </a:rPr>
                          </m:ctrlPr>
                        </m:accPr>
                        <m:e>
                          <m:r>
                            <a:rPr lang="en-US" sz="1200" i="1">
                              <a:latin typeface="Cambria Math"/>
                            </a:rPr>
                            <m:t>𝑢</m:t>
                          </m:r>
                        </m:e>
                      </m:acc>
                      <m:d>
                        <m:dPr>
                          <m:ctrlPr>
                            <a:rPr lang="en-US" sz="1200" i="1">
                              <a:latin typeface="Cambria Math"/>
                            </a:rPr>
                          </m:ctrlPr>
                        </m:dPr>
                        <m:e>
                          <m:r>
                            <a:rPr lang="en-US" sz="1200" i="1">
                              <a:latin typeface="Cambria Math"/>
                            </a:rPr>
                            <m:t>𝑥</m:t>
                          </m:r>
                          <m:r>
                            <a:rPr lang="en-US" sz="1200" i="1">
                              <a:latin typeface="Cambria Math"/>
                            </a:rPr>
                            <m:t>,</m:t>
                          </m:r>
                          <m:r>
                            <a:rPr lang="en-US" sz="1200" i="1">
                              <a:latin typeface="Cambria Math"/>
                            </a:rPr>
                            <m:t>𝑡</m:t>
                          </m:r>
                        </m:e>
                      </m:d>
                      <m:r>
                        <a:rPr lang="en-US" sz="1200" i="1">
                          <a:latin typeface="Cambria Math"/>
                        </a:rPr>
                        <m:t>−</m:t>
                      </m:r>
                      <m:f>
                        <m:fPr>
                          <m:ctrlPr>
                            <a:rPr lang="en-US" sz="1200" i="1">
                              <a:latin typeface="Cambria Math"/>
                            </a:rPr>
                          </m:ctrlPr>
                        </m:fPr>
                        <m:num>
                          <m:r>
                            <a:rPr lang="en-US" sz="1200" i="1">
                              <a:latin typeface="Cambria Math"/>
                            </a:rPr>
                            <m:t>1</m:t>
                          </m:r>
                        </m:num>
                        <m:den>
                          <m:r>
                            <a:rPr lang="en-US" sz="1200" i="1">
                              <a:latin typeface="Cambria Math"/>
                            </a:rPr>
                            <m:t>∆</m:t>
                          </m:r>
                          <m:r>
                            <a:rPr lang="en-US" sz="1200" i="1">
                              <a:latin typeface="Cambria Math"/>
                            </a:rPr>
                            <m:t>𝑥</m:t>
                          </m:r>
                        </m:den>
                      </m:f>
                      <m:r>
                        <a:rPr lang="en-US" sz="1200" i="1">
                          <a:latin typeface="Cambria Math"/>
                        </a:rPr>
                        <m:t>×</m:t>
                      </m:r>
                      <m:d>
                        <m:dPr>
                          <m:begChr m:val="["/>
                          <m:endChr m:val="]"/>
                          <m:ctrlPr>
                            <a:rPr lang="en-US" sz="1200" i="1">
                              <a:latin typeface="Cambria Math"/>
                            </a:rPr>
                          </m:ctrlPr>
                        </m:dPr>
                        <m:e>
                          <m:nary>
                            <m:naryPr>
                              <m:limLoc m:val="subSup"/>
                              <m:ctrlPr>
                                <a:rPr lang="en-US" sz="1200" i="1">
                                  <a:latin typeface="Cambria Math"/>
                                </a:rPr>
                              </m:ctrlPr>
                            </m:naryPr>
                            <m:sub>
                              <m:r>
                                <a:rPr lang="en-US" sz="1200" i="1">
                                  <a:latin typeface="Cambria Math"/>
                                </a:rPr>
                                <m:t>𝜏</m:t>
                              </m:r>
                              <m:r>
                                <a:rPr lang="en-US" sz="1200" i="1">
                                  <a:latin typeface="Cambria Math"/>
                                </a:rPr>
                                <m:t>=</m:t>
                              </m:r>
                              <m:r>
                                <a:rPr lang="en-US" sz="1200" i="1">
                                  <a:latin typeface="Cambria Math"/>
                                </a:rPr>
                                <m:t>𝑡</m:t>
                              </m:r>
                            </m:sub>
                            <m:sup>
                              <m:r>
                                <a:rPr lang="en-US" sz="1200" i="1">
                                  <a:latin typeface="Cambria Math"/>
                                </a:rPr>
                                <m:t>𝑡</m:t>
                              </m:r>
                              <m:r>
                                <a:rPr lang="en-US" sz="1200" i="1">
                                  <a:latin typeface="Cambria Math"/>
                                </a:rPr>
                                <m:t>+∆</m:t>
                              </m:r>
                              <m:r>
                                <a:rPr lang="en-US" sz="1200" i="1">
                                  <a:latin typeface="Cambria Math"/>
                                </a:rPr>
                                <m:t>𝑡</m:t>
                              </m:r>
                            </m:sup>
                            <m:e>
                              <m:r>
                                <a:rPr lang="en-US" sz="1200" i="1">
                                  <a:latin typeface="Cambria Math"/>
                                </a:rPr>
                                <m:t>𝑓</m:t>
                              </m:r>
                              <m:d>
                                <m:dPr>
                                  <m:ctrlPr>
                                    <a:rPr lang="en-US" sz="1200" i="1">
                                      <a:latin typeface="Cambria Math"/>
                                    </a:rPr>
                                  </m:ctrlPr>
                                </m:dPr>
                                <m:e>
                                  <m:r>
                                    <a:rPr lang="en-US" sz="1200" i="1">
                                      <a:latin typeface="Cambria Math"/>
                                    </a:rPr>
                                    <m:t>𝑢</m:t>
                                  </m:r>
                                  <m:d>
                                    <m:dPr>
                                      <m:ctrlPr>
                                        <a:rPr lang="en-US" sz="1200" i="1">
                                          <a:latin typeface="Cambria Math"/>
                                        </a:rPr>
                                      </m:ctrlPr>
                                    </m:dPr>
                                    <m:e>
                                      <m:r>
                                        <a:rPr lang="en-US" sz="1200" i="1">
                                          <a:latin typeface="Cambria Math"/>
                                        </a:rPr>
                                        <m:t>𝑥</m:t>
                                      </m:r>
                                      <m:r>
                                        <a:rPr lang="en-US" sz="1200" i="1">
                                          <a:latin typeface="Cambria Math"/>
                                        </a:rPr>
                                        <m:t>+</m:t>
                                      </m:r>
                                      <m:f>
                                        <m:fPr>
                                          <m:ctrlPr>
                                            <a:rPr lang="en-US" sz="1200" i="1">
                                              <a:latin typeface="Cambria Math"/>
                                            </a:rPr>
                                          </m:ctrlPr>
                                        </m:fPr>
                                        <m:num>
                                          <m:r>
                                            <a:rPr lang="en-US" sz="1200" i="1">
                                              <a:latin typeface="Cambria Math"/>
                                            </a:rPr>
                                            <m:t>∆</m:t>
                                          </m:r>
                                          <m:r>
                                            <a:rPr lang="en-US" sz="1200" i="1">
                                              <a:latin typeface="Cambria Math"/>
                                            </a:rPr>
                                            <m:t>𝑥</m:t>
                                          </m:r>
                                        </m:num>
                                        <m:den>
                                          <m:r>
                                            <a:rPr lang="en-US" sz="1200" i="1">
                                              <a:latin typeface="Cambria Math"/>
                                            </a:rPr>
                                            <m:t>2</m:t>
                                          </m:r>
                                        </m:den>
                                      </m:f>
                                      <m:r>
                                        <a:rPr lang="en-US" sz="1200" i="1">
                                          <a:latin typeface="Cambria Math"/>
                                        </a:rPr>
                                        <m:t>,</m:t>
                                      </m:r>
                                      <m:r>
                                        <a:rPr lang="en-US" sz="1200" i="1">
                                          <a:latin typeface="Cambria Math"/>
                                        </a:rPr>
                                        <m:t>𝜏</m:t>
                                      </m:r>
                                    </m:e>
                                  </m:d>
                                </m:e>
                              </m:d>
                              <m:r>
                                <a:rPr lang="en-US" sz="1200" i="1">
                                  <a:latin typeface="Cambria Math"/>
                                </a:rPr>
                                <m:t>𝑑</m:t>
                              </m:r>
                              <m:r>
                                <a:rPr lang="en-US" sz="1200" i="1">
                                  <a:latin typeface="Cambria Math"/>
                                </a:rPr>
                                <m:t>𝜏</m:t>
                              </m:r>
                              <m:r>
                                <a:rPr lang="en-US" sz="1200" i="1">
                                  <a:latin typeface="Cambria Math"/>
                                </a:rPr>
                                <m:t>−</m:t>
                              </m:r>
                              <m:nary>
                                <m:naryPr>
                                  <m:limLoc m:val="subSup"/>
                                  <m:ctrlPr>
                                    <a:rPr lang="en-US" sz="1200" i="1">
                                      <a:latin typeface="Cambria Math"/>
                                    </a:rPr>
                                  </m:ctrlPr>
                                </m:naryPr>
                                <m:sub>
                                  <m:r>
                                    <a:rPr lang="en-US" sz="1200" i="1">
                                      <a:latin typeface="Cambria Math"/>
                                    </a:rPr>
                                    <m:t>𝜏</m:t>
                                  </m:r>
                                  <m:r>
                                    <a:rPr lang="en-US" sz="1200" i="1">
                                      <a:latin typeface="Cambria Math"/>
                                    </a:rPr>
                                    <m:t>=</m:t>
                                  </m:r>
                                  <m:r>
                                    <a:rPr lang="en-US" sz="1200" i="1">
                                      <a:latin typeface="Cambria Math"/>
                                    </a:rPr>
                                    <m:t>𝑡</m:t>
                                  </m:r>
                                </m:sub>
                                <m:sup>
                                  <m:r>
                                    <a:rPr lang="en-US" sz="1200" i="1">
                                      <a:latin typeface="Cambria Math"/>
                                    </a:rPr>
                                    <m:t>𝑡</m:t>
                                  </m:r>
                                  <m:r>
                                    <a:rPr lang="en-US" sz="1200" i="1">
                                      <a:latin typeface="Cambria Math"/>
                                    </a:rPr>
                                    <m:t>+∆</m:t>
                                  </m:r>
                                  <m:r>
                                    <a:rPr lang="en-US" sz="1200" i="1">
                                      <a:latin typeface="Cambria Math"/>
                                    </a:rPr>
                                    <m:t>𝑡</m:t>
                                  </m:r>
                                </m:sup>
                                <m:e>
                                  <m:r>
                                    <a:rPr lang="en-US" sz="1200" i="1">
                                      <a:latin typeface="Cambria Math"/>
                                    </a:rPr>
                                    <m:t>𝑓</m:t>
                                  </m:r>
                                  <m:d>
                                    <m:dPr>
                                      <m:ctrlPr>
                                        <a:rPr lang="en-US" sz="1200" i="1">
                                          <a:latin typeface="Cambria Math"/>
                                        </a:rPr>
                                      </m:ctrlPr>
                                    </m:dPr>
                                    <m:e>
                                      <m:r>
                                        <a:rPr lang="en-US" sz="1200" i="1">
                                          <a:latin typeface="Cambria Math"/>
                                        </a:rPr>
                                        <m:t>𝑢</m:t>
                                      </m:r>
                                      <m:d>
                                        <m:dPr>
                                          <m:ctrlPr>
                                            <a:rPr lang="en-US" sz="1200" i="1">
                                              <a:latin typeface="Cambria Math"/>
                                            </a:rPr>
                                          </m:ctrlPr>
                                        </m:dPr>
                                        <m:e>
                                          <m:r>
                                            <a:rPr lang="en-US" sz="1200" i="1">
                                              <a:latin typeface="Cambria Math"/>
                                            </a:rPr>
                                            <m:t>𝑥</m:t>
                                          </m:r>
                                          <m:r>
                                            <a:rPr lang="en-US" sz="1200" i="1">
                                              <a:latin typeface="Cambria Math"/>
                                            </a:rPr>
                                            <m:t>−</m:t>
                                          </m:r>
                                          <m:f>
                                            <m:fPr>
                                              <m:ctrlPr>
                                                <a:rPr lang="en-US" sz="1200" i="1">
                                                  <a:latin typeface="Cambria Math"/>
                                                </a:rPr>
                                              </m:ctrlPr>
                                            </m:fPr>
                                            <m:num>
                                              <m:r>
                                                <a:rPr lang="en-US" sz="1200" i="1">
                                                  <a:latin typeface="Cambria Math"/>
                                                </a:rPr>
                                                <m:t>∆</m:t>
                                              </m:r>
                                              <m:r>
                                                <a:rPr lang="en-US" sz="1200" i="1">
                                                  <a:latin typeface="Cambria Math"/>
                                                </a:rPr>
                                                <m:t>𝑥</m:t>
                                              </m:r>
                                            </m:num>
                                            <m:den>
                                              <m:r>
                                                <a:rPr lang="en-US" sz="1200" i="1">
                                                  <a:latin typeface="Cambria Math"/>
                                                </a:rPr>
                                                <m:t>2</m:t>
                                              </m:r>
                                            </m:den>
                                          </m:f>
                                          <m:r>
                                            <a:rPr lang="en-US" sz="1200" i="1">
                                              <a:latin typeface="Cambria Math"/>
                                            </a:rPr>
                                            <m:t>,</m:t>
                                          </m:r>
                                          <m:r>
                                            <a:rPr lang="en-US" sz="1200" i="1">
                                              <a:latin typeface="Cambria Math"/>
                                            </a:rPr>
                                            <m:t>𝜏</m:t>
                                          </m:r>
                                        </m:e>
                                      </m:d>
                                    </m:e>
                                  </m:d>
                                  <m:r>
                                    <a:rPr lang="en-US" sz="1200" i="1">
                                      <a:latin typeface="Cambria Math"/>
                                    </a:rPr>
                                    <m:t>𝑑</m:t>
                                  </m:r>
                                  <m:r>
                                    <a:rPr lang="en-US" sz="1200" i="1">
                                      <a:latin typeface="Cambria Math"/>
                                    </a:rPr>
                                    <m:t>𝜏</m:t>
                                  </m:r>
                                </m:e>
                              </m:nary>
                            </m:e>
                          </m:nary>
                        </m:e>
                      </m:d>
                    </m:oMath>
                  </m:oMathPara>
                </a14:m>
                <a:endParaRPr lang="en-US" sz="1200" dirty="0"/>
              </a:p>
            </p:txBody>
          </p:sp>
        </mc:Choice>
        <mc:Fallback xmlns="">
          <p:sp>
            <p:nvSpPr>
              <p:cNvPr id="4" name="Rectangle 3"/>
              <p:cNvSpPr>
                <a:spLocks noRot="1" noChangeAspect="1" noMove="1" noResize="1" noEditPoints="1" noAdjustHandles="1" noChangeArrowheads="1" noChangeShapeType="1" noTextEdit="1"/>
              </p:cNvSpPr>
              <p:nvPr/>
            </p:nvSpPr>
            <p:spPr>
              <a:xfrm>
                <a:off x="14708" y="4138890"/>
                <a:ext cx="5090692" cy="918200"/>
              </a:xfrm>
              <a:prstGeom prst="rect">
                <a:avLst/>
              </a:prstGeom>
              <a:blipFill rotWithShape="1">
                <a:blip r:embed="rId9"/>
                <a:stretch>
                  <a:fillRect t="-38411" b="-112583"/>
                </a:stretch>
              </a:blipFill>
            </p:spPr>
            <p:txBody>
              <a:bodyPr/>
              <a:lstStyle/>
              <a:p>
                <a:r>
                  <a:rPr lang="en-US">
                    <a:noFill/>
                  </a:rPr>
                  <a:t> </a:t>
                </a:r>
              </a:p>
            </p:txBody>
          </p:sp>
        </mc:Fallback>
      </mc:AlternateContent>
      <p:sp>
        <p:nvSpPr>
          <p:cNvPr id="5" name="Rectangle 4"/>
          <p:cNvSpPr/>
          <p:nvPr/>
        </p:nvSpPr>
        <p:spPr>
          <a:xfrm>
            <a:off x="76200" y="3978851"/>
            <a:ext cx="4193777" cy="307777"/>
          </a:xfrm>
          <a:prstGeom prst="rect">
            <a:avLst/>
          </a:prstGeom>
        </p:spPr>
        <p:txBody>
          <a:bodyPr wrap="none">
            <a:spAutoFit/>
          </a:bodyPr>
          <a:lstStyle/>
          <a:p>
            <a:r>
              <a:rPr lang="en-US" sz="1400" dirty="0" smtClean="0"/>
              <a:t>High-Order Central </a:t>
            </a:r>
            <a:r>
              <a:rPr lang="en-US" sz="1400" dirty="0"/>
              <a:t>schemes for conservation laws</a:t>
            </a:r>
          </a:p>
        </p:txBody>
      </p:sp>
      <mc:AlternateContent xmlns:mc="http://schemas.openxmlformats.org/markup-compatibility/2006" xmlns:a14="http://schemas.microsoft.com/office/drawing/2010/main">
        <mc:Choice Requires="a14">
          <p:sp>
            <p:nvSpPr>
              <p:cNvPr id="6" name="Rectangle 5"/>
              <p:cNvSpPr/>
              <p:nvPr/>
            </p:nvSpPr>
            <p:spPr>
              <a:xfrm>
                <a:off x="107730" y="5057090"/>
                <a:ext cx="2851037" cy="3702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a:latin typeface="Cambria Math"/>
                        </a:rPr>
                        <m:t>𝑝</m:t>
                      </m:r>
                      <m:d>
                        <m:dPr>
                          <m:ctrlPr>
                            <a:rPr lang="en-US" sz="1600" i="1">
                              <a:latin typeface="Cambria Math"/>
                            </a:rPr>
                          </m:ctrlPr>
                        </m:dPr>
                        <m:e>
                          <m:r>
                            <a:rPr lang="en-US" sz="1600" i="1">
                              <a:latin typeface="Cambria Math"/>
                            </a:rPr>
                            <m:t>𝑥</m:t>
                          </m:r>
                          <m:r>
                            <a:rPr lang="en-US" sz="1600" i="1">
                              <a:latin typeface="Cambria Math"/>
                            </a:rPr>
                            <m:t>,</m:t>
                          </m:r>
                          <m:sSup>
                            <m:sSupPr>
                              <m:ctrlPr>
                                <a:rPr lang="en-US" sz="1600" i="1">
                                  <a:latin typeface="Cambria Math"/>
                                </a:rPr>
                              </m:ctrlPr>
                            </m:sSupPr>
                            <m:e>
                              <m:r>
                                <a:rPr lang="en-US" sz="1600" i="1">
                                  <a:latin typeface="Cambria Math"/>
                                </a:rPr>
                                <m:t>𝑡</m:t>
                              </m:r>
                            </m:e>
                            <m:sup>
                              <m:r>
                                <a:rPr lang="en-US" sz="1600" i="1">
                                  <a:latin typeface="Cambria Math"/>
                                </a:rPr>
                                <m:t>𝑛</m:t>
                              </m:r>
                            </m:sup>
                          </m:sSup>
                        </m:e>
                      </m:d>
                      <m:r>
                        <a:rPr lang="en-US" sz="1600" i="1">
                          <a:latin typeface="Cambria Math"/>
                        </a:rPr>
                        <m:t>=</m:t>
                      </m:r>
                      <m:r>
                        <a:rPr lang="en-US" sz="1600" i="1">
                          <a:latin typeface="Cambria Math"/>
                        </a:rPr>
                        <m:t>𝑢</m:t>
                      </m:r>
                      <m:d>
                        <m:dPr>
                          <m:ctrlPr>
                            <a:rPr lang="en-US" sz="1600" i="1">
                              <a:latin typeface="Cambria Math"/>
                            </a:rPr>
                          </m:ctrlPr>
                        </m:dPr>
                        <m:e>
                          <m:r>
                            <a:rPr lang="en-US" sz="1600" i="1">
                              <a:latin typeface="Cambria Math"/>
                            </a:rPr>
                            <m:t>𝑥</m:t>
                          </m:r>
                          <m:r>
                            <a:rPr lang="en-US" sz="1600" i="1">
                              <a:latin typeface="Cambria Math"/>
                            </a:rPr>
                            <m:t>,</m:t>
                          </m:r>
                          <m:sSup>
                            <m:sSupPr>
                              <m:ctrlPr>
                                <a:rPr lang="en-US" sz="1600" i="1">
                                  <a:latin typeface="Cambria Math"/>
                                </a:rPr>
                              </m:ctrlPr>
                            </m:sSupPr>
                            <m:e>
                              <m:r>
                                <a:rPr lang="en-US" sz="1600" i="1">
                                  <a:latin typeface="Cambria Math"/>
                                </a:rPr>
                                <m:t>𝑡</m:t>
                              </m:r>
                            </m:e>
                            <m:sup>
                              <m:r>
                                <a:rPr lang="en-US" sz="1600" i="1">
                                  <a:latin typeface="Cambria Math"/>
                                </a:rPr>
                                <m:t>𝑛</m:t>
                              </m:r>
                            </m:sup>
                          </m:sSup>
                        </m:e>
                      </m:d>
                      <m:r>
                        <a:rPr lang="en-US" sz="1600" i="1">
                          <a:latin typeface="Cambria Math"/>
                        </a:rPr>
                        <m:t>+</m:t>
                      </m:r>
                      <m:r>
                        <a:rPr lang="en-US" sz="1600" i="1">
                          <a:latin typeface="Cambria Math"/>
                        </a:rPr>
                        <m:t>𝒪</m:t>
                      </m:r>
                      <m:d>
                        <m:dPr>
                          <m:ctrlPr>
                            <a:rPr lang="en-US" sz="1600" i="1">
                              <a:latin typeface="Cambria Math"/>
                            </a:rPr>
                          </m:ctrlPr>
                        </m:dPr>
                        <m:e>
                          <m:sSup>
                            <m:sSupPr>
                              <m:ctrlPr>
                                <a:rPr lang="en-US" sz="1600" i="1">
                                  <a:latin typeface="Cambria Math"/>
                                </a:rPr>
                              </m:ctrlPr>
                            </m:sSupPr>
                            <m:e>
                              <m:d>
                                <m:dPr>
                                  <m:ctrlPr>
                                    <a:rPr lang="en-US" sz="1600" i="1">
                                      <a:latin typeface="Cambria Math"/>
                                    </a:rPr>
                                  </m:ctrlPr>
                                </m:dPr>
                                <m:e>
                                  <m:r>
                                    <a:rPr lang="en-US" sz="1600" i="1">
                                      <a:latin typeface="Cambria Math"/>
                                    </a:rPr>
                                    <m:t>∆</m:t>
                                  </m:r>
                                  <m:r>
                                    <a:rPr lang="en-US" sz="1600" i="1">
                                      <a:latin typeface="Cambria Math"/>
                                    </a:rPr>
                                    <m:t>𝑥</m:t>
                                  </m:r>
                                </m:e>
                              </m:d>
                            </m:e>
                            <m:sup>
                              <m:r>
                                <a:rPr lang="en-US" sz="1600" i="1">
                                  <a:latin typeface="Cambria Math"/>
                                </a:rPr>
                                <m:t>𝑟</m:t>
                              </m:r>
                            </m:sup>
                          </m:sSup>
                        </m:e>
                      </m:d>
                    </m:oMath>
                  </m:oMathPara>
                </a14:m>
                <a:endParaRPr lang="en-US" sz="1600" dirty="0"/>
              </a:p>
            </p:txBody>
          </p:sp>
        </mc:Choice>
        <mc:Fallback xmlns="">
          <p:sp>
            <p:nvSpPr>
              <p:cNvPr id="6" name="Rectangle 5"/>
              <p:cNvSpPr>
                <a:spLocks noRot="1" noChangeAspect="1" noMove="1" noResize="1" noEditPoints="1" noAdjustHandles="1" noChangeArrowheads="1" noChangeShapeType="1" noTextEdit="1"/>
              </p:cNvSpPr>
              <p:nvPr/>
            </p:nvSpPr>
            <p:spPr>
              <a:xfrm>
                <a:off x="107730" y="5057090"/>
                <a:ext cx="2851037" cy="370294"/>
              </a:xfrm>
              <a:prstGeom prst="rect">
                <a:avLst/>
              </a:prstGeom>
              <a:blipFill rotWithShape="1">
                <a:blip r:embed="rId10"/>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958767" y="5227597"/>
                <a:ext cx="2290948" cy="6773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1600" i="1">
                              <a:latin typeface="Cambria Math"/>
                            </a:rPr>
                          </m:ctrlPr>
                        </m:sSubSupPr>
                        <m:e>
                          <m:acc>
                            <m:accPr>
                              <m:chr m:val="̅"/>
                              <m:ctrlPr>
                                <a:rPr lang="en-US" sz="1600" i="1">
                                  <a:latin typeface="Cambria Math"/>
                                </a:rPr>
                              </m:ctrlPr>
                            </m:accPr>
                            <m:e>
                              <m:r>
                                <a:rPr lang="en-US" sz="1600" i="1">
                                  <a:latin typeface="Cambria Math"/>
                                </a:rPr>
                                <m:t>𝑢</m:t>
                              </m:r>
                            </m:e>
                          </m:acc>
                        </m:e>
                        <m:sub>
                          <m:r>
                            <a:rPr lang="en-US" sz="1600" i="1">
                              <a:latin typeface="Cambria Math"/>
                            </a:rPr>
                            <m:t>𝑖</m:t>
                          </m:r>
                        </m:sub>
                        <m:sup>
                          <m:r>
                            <a:rPr lang="en-US" sz="1600" i="1">
                              <a:latin typeface="Cambria Math"/>
                            </a:rPr>
                            <m:t>𝑛</m:t>
                          </m:r>
                        </m:sup>
                      </m:sSubSup>
                      <m:r>
                        <a:rPr lang="en-US" sz="1600" i="1">
                          <a:latin typeface="Cambria Math"/>
                        </a:rPr>
                        <m:t>=</m:t>
                      </m:r>
                      <m:f>
                        <m:fPr>
                          <m:ctrlPr>
                            <a:rPr lang="en-US" sz="1600" i="1">
                              <a:latin typeface="Cambria Math"/>
                            </a:rPr>
                          </m:ctrlPr>
                        </m:fPr>
                        <m:num>
                          <m:r>
                            <a:rPr lang="en-US" sz="1600" i="1">
                              <a:latin typeface="Cambria Math"/>
                            </a:rPr>
                            <m:t>1</m:t>
                          </m:r>
                        </m:num>
                        <m:den>
                          <m:r>
                            <a:rPr lang="en-US" sz="1600" i="1">
                              <a:latin typeface="Cambria Math"/>
                            </a:rPr>
                            <m:t>∆</m:t>
                          </m:r>
                          <m:r>
                            <a:rPr lang="en-US" sz="1600" i="1">
                              <a:latin typeface="Cambria Math"/>
                            </a:rPr>
                            <m:t>𝑥</m:t>
                          </m:r>
                        </m:den>
                      </m:f>
                      <m:nary>
                        <m:naryPr>
                          <m:limLoc m:val="subSup"/>
                          <m:ctrlPr>
                            <a:rPr lang="en-US" sz="1600" i="1">
                              <a:latin typeface="Cambria Math"/>
                            </a:rPr>
                          </m:ctrlPr>
                        </m:naryPr>
                        <m:sub>
                          <m:sSub>
                            <m:sSubPr>
                              <m:ctrlPr>
                                <a:rPr lang="en-US" sz="1600" i="1">
                                  <a:latin typeface="Cambria Math"/>
                                </a:rPr>
                              </m:ctrlPr>
                            </m:sSubPr>
                            <m:e>
                              <m:r>
                                <a:rPr lang="en-US" sz="1600" i="1">
                                  <a:latin typeface="Cambria Math"/>
                                </a:rPr>
                                <m:t>𝑥</m:t>
                              </m:r>
                            </m:e>
                            <m:sub>
                              <m:r>
                                <a:rPr lang="en-US" sz="1600" i="1">
                                  <a:latin typeface="Cambria Math"/>
                                </a:rPr>
                                <m:t>𝑖</m:t>
                              </m:r>
                              <m:r>
                                <a:rPr lang="en-US" sz="1600" i="1">
                                  <a:latin typeface="Cambria Math"/>
                                </a:rPr>
                                <m:t>−</m:t>
                              </m:r>
                              <m:f>
                                <m:fPr>
                                  <m:type m:val="lin"/>
                                  <m:ctrlPr>
                                    <a:rPr lang="en-US" sz="1600" i="1">
                                      <a:latin typeface="Cambria Math"/>
                                    </a:rPr>
                                  </m:ctrlPr>
                                </m:fPr>
                                <m:num>
                                  <m:r>
                                    <a:rPr lang="en-US" sz="1600" i="1">
                                      <a:latin typeface="Cambria Math"/>
                                    </a:rPr>
                                    <m:t>1</m:t>
                                  </m:r>
                                </m:num>
                                <m:den>
                                  <m:r>
                                    <a:rPr lang="en-US" sz="1600" i="1">
                                      <a:latin typeface="Cambria Math"/>
                                    </a:rPr>
                                    <m:t>2</m:t>
                                  </m:r>
                                </m:den>
                              </m:f>
                            </m:sub>
                          </m:sSub>
                        </m:sub>
                        <m:sup>
                          <m:sSub>
                            <m:sSubPr>
                              <m:ctrlPr>
                                <a:rPr lang="en-US" sz="1600" i="1">
                                  <a:latin typeface="Cambria Math"/>
                                </a:rPr>
                              </m:ctrlPr>
                            </m:sSubPr>
                            <m:e>
                              <m:r>
                                <a:rPr lang="en-US" sz="1600" i="1">
                                  <a:latin typeface="Cambria Math"/>
                                </a:rPr>
                                <m:t>𝑥</m:t>
                              </m:r>
                            </m:e>
                            <m:sub>
                              <m:r>
                                <a:rPr lang="en-US" sz="1600" i="1">
                                  <a:latin typeface="Cambria Math"/>
                                </a:rPr>
                                <m:t>𝑖</m:t>
                              </m:r>
                              <m:r>
                                <a:rPr lang="en-US" sz="1600" i="1">
                                  <a:latin typeface="Cambria Math"/>
                                </a:rPr>
                                <m:t>+</m:t>
                              </m:r>
                              <m:f>
                                <m:fPr>
                                  <m:type m:val="lin"/>
                                  <m:ctrlPr>
                                    <a:rPr lang="en-US" sz="1600" i="1">
                                      <a:latin typeface="Cambria Math"/>
                                    </a:rPr>
                                  </m:ctrlPr>
                                </m:fPr>
                                <m:num>
                                  <m:r>
                                    <a:rPr lang="en-US" sz="1600" i="1">
                                      <a:latin typeface="Cambria Math"/>
                                    </a:rPr>
                                    <m:t>1</m:t>
                                  </m:r>
                                </m:num>
                                <m:den>
                                  <m:r>
                                    <a:rPr lang="en-US" sz="1600" i="1">
                                      <a:latin typeface="Cambria Math"/>
                                    </a:rPr>
                                    <m:t>2</m:t>
                                  </m:r>
                                </m:den>
                              </m:f>
                            </m:sub>
                          </m:sSub>
                        </m:sup>
                        <m:e>
                          <m:sSubSup>
                            <m:sSubSupPr>
                              <m:ctrlPr>
                                <a:rPr lang="en-US" sz="1600" i="1">
                                  <a:latin typeface="Cambria Math"/>
                                </a:rPr>
                              </m:ctrlPr>
                            </m:sSubSupPr>
                            <m:e>
                              <m:r>
                                <a:rPr lang="en-US" sz="1600" i="1">
                                  <a:latin typeface="Cambria Math"/>
                                </a:rPr>
                                <m:t>𝑝</m:t>
                              </m:r>
                            </m:e>
                            <m:sub>
                              <m:r>
                                <a:rPr lang="en-US" sz="1600" i="1">
                                  <a:latin typeface="Cambria Math"/>
                                </a:rPr>
                                <m:t>𝑖</m:t>
                              </m:r>
                            </m:sub>
                            <m:sup>
                              <m:r>
                                <a:rPr lang="en-US" sz="1600" i="1">
                                  <a:latin typeface="Cambria Math"/>
                                </a:rPr>
                                <m:t>𝑛</m:t>
                              </m:r>
                            </m:sup>
                          </m:sSubSup>
                          <m:d>
                            <m:dPr>
                              <m:ctrlPr>
                                <a:rPr lang="en-US" sz="1600" i="1">
                                  <a:latin typeface="Cambria Math"/>
                                </a:rPr>
                              </m:ctrlPr>
                            </m:dPr>
                            <m:e>
                              <m:r>
                                <a:rPr lang="en-US" sz="1600" i="1">
                                  <a:latin typeface="Cambria Math"/>
                                </a:rPr>
                                <m:t>𝑥</m:t>
                              </m:r>
                            </m:e>
                          </m:d>
                          <m:r>
                            <a:rPr lang="en-US" sz="1600" i="1">
                              <a:latin typeface="Cambria Math"/>
                            </a:rPr>
                            <m:t>𝑑𝑥</m:t>
                          </m:r>
                        </m:e>
                      </m:nary>
                    </m:oMath>
                  </m:oMathPara>
                </a14:m>
                <a:endParaRPr lang="en-US" sz="1600" dirty="0"/>
              </a:p>
            </p:txBody>
          </p:sp>
        </mc:Choice>
        <mc:Fallback xmlns="">
          <p:sp>
            <p:nvSpPr>
              <p:cNvPr id="7" name="Rectangle 6"/>
              <p:cNvSpPr>
                <a:spLocks noRot="1" noChangeAspect="1" noMove="1" noResize="1" noEditPoints="1" noAdjustHandles="1" noChangeArrowheads="1" noChangeShapeType="1" noTextEdit="1"/>
              </p:cNvSpPr>
              <p:nvPr/>
            </p:nvSpPr>
            <p:spPr>
              <a:xfrm>
                <a:off x="2958767" y="5227597"/>
                <a:ext cx="2290948" cy="677301"/>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83678" y="5618153"/>
                <a:ext cx="3242811" cy="5734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600" i="1">
                              <a:latin typeface="Cambria Math"/>
                            </a:rPr>
                          </m:ctrlPr>
                        </m:fPr>
                        <m:num>
                          <m:r>
                            <a:rPr lang="en-US" sz="1600" i="1">
                              <a:latin typeface="Cambria Math"/>
                            </a:rPr>
                            <m:t>𝑑</m:t>
                          </m:r>
                        </m:num>
                        <m:den>
                          <m:r>
                            <a:rPr lang="en-US" sz="1600" i="1">
                              <a:latin typeface="Cambria Math"/>
                            </a:rPr>
                            <m:t>𝑑𝑡</m:t>
                          </m:r>
                        </m:den>
                      </m:f>
                      <m:sSub>
                        <m:sSubPr>
                          <m:ctrlPr>
                            <a:rPr lang="en-US" sz="1600" i="1">
                              <a:latin typeface="Cambria Math"/>
                            </a:rPr>
                          </m:ctrlPr>
                        </m:sSubPr>
                        <m:e>
                          <m:acc>
                            <m:accPr>
                              <m:chr m:val="̅"/>
                              <m:ctrlPr>
                                <a:rPr lang="en-US" sz="1600" i="1">
                                  <a:latin typeface="Cambria Math"/>
                                </a:rPr>
                              </m:ctrlPr>
                            </m:accPr>
                            <m:e>
                              <m:r>
                                <a:rPr lang="en-US" sz="1600" i="1">
                                  <a:latin typeface="Cambria Math"/>
                                </a:rPr>
                                <m:t>𝑢</m:t>
                              </m:r>
                            </m:e>
                          </m:acc>
                        </m:e>
                        <m:sub>
                          <m:r>
                            <a:rPr lang="en-US" sz="1600" i="1">
                              <a:latin typeface="Cambria Math"/>
                            </a:rPr>
                            <m:t>𝑖</m:t>
                          </m:r>
                        </m:sub>
                      </m:sSub>
                      <m:d>
                        <m:dPr>
                          <m:ctrlPr>
                            <a:rPr lang="en-US" sz="1600" i="1">
                              <a:latin typeface="Cambria Math"/>
                            </a:rPr>
                          </m:ctrlPr>
                        </m:dPr>
                        <m:e>
                          <m:r>
                            <a:rPr lang="en-US" sz="1600" i="1">
                              <a:latin typeface="Cambria Math"/>
                            </a:rPr>
                            <m:t>𝑡</m:t>
                          </m:r>
                        </m:e>
                      </m:d>
                      <m:r>
                        <a:rPr lang="en-US" sz="1600" i="1">
                          <a:latin typeface="Cambria Math"/>
                        </a:rPr>
                        <m:t>=−</m:t>
                      </m:r>
                      <m:f>
                        <m:fPr>
                          <m:ctrlPr>
                            <a:rPr lang="en-US" sz="1600" i="1">
                              <a:latin typeface="Cambria Math"/>
                            </a:rPr>
                          </m:ctrlPr>
                        </m:fPr>
                        <m:num>
                          <m:sSub>
                            <m:sSubPr>
                              <m:ctrlPr>
                                <a:rPr lang="en-US" sz="1600" i="1">
                                  <a:latin typeface="Cambria Math"/>
                                </a:rPr>
                              </m:ctrlPr>
                            </m:sSubPr>
                            <m:e>
                              <m:r>
                                <a:rPr lang="en-US" sz="1600" i="1">
                                  <a:latin typeface="Cambria Math"/>
                                </a:rPr>
                                <m:t>𝐻</m:t>
                              </m:r>
                            </m:e>
                            <m:sub>
                              <m:r>
                                <a:rPr lang="en-US" sz="1600" i="1">
                                  <a:latin typeface="Cambria Math"/>
                                </a:rPr>
                                <m:t>𝑖</m:t>
                              </m:r>
                              <m:r>
                                <a:rPr lang="en-US" sz="1600" i="1">
                                  <a:latin typeface="Cambria Math"/>
                                </a:rPr>
                                <m:t>+</m:t>
                              </m:r>
                              <m:f>
                                <m:fPr>
                                  <m:type m:val="lin"/>
                                  <m:ctrlPr>
                                    <a:rPr lang="en-US" sz="1600" i="1">
                                      <a:latin typeface="Cambria Math"/>
                                    </a:rPr>
                                  </m:ctrlPr>
                                </m:fPr>
                                <m:num>
                                  <m:r>
                                    <a:rPr lang="en-US" sz="1600" i="1">
                                      <a:latin typeface="Cambria Math"/>
                                    </a:rPr>
                                    <m:t>1</m:t>
                                  </m:r>
                                </m:num>
                                <m:den>
                                  <m:r>
                                    <a:rPr lang="en-US" sz="1600" i="1">
                                      <a:latin typeface="Cambria Math"/>
                                    </a:rPr>
                                    <m:t>2</m:t>
                                  </m:r>
                                </m:den>
                              </m:f>
                            </m:sub>
                          </m:sSub>
                          <m:d>
                            <m:dPr>
                              <m:ctrlPr>
                                <a:rPr lang="en-US" sz="1600" i="1">
                                  <a:latin typeface="Cambria Math"/>
                                </a:rPr>
                              </m:ctrlPr>
                            </m:dPr>
                            <m:e>
                              <m:r>
                                <a:rPr lang="en-US" sz="1600" i="1">
                                  <a:latin typeface="Cambria Math"/>
                                </a:rPr>
                                <m:t>𝑡</m:t>
                              </m:r>
                            </m:e>
                          </m:d>
                          <m:r>
                            <a:rPr lang="en-US" sz="1600" i="1">
                              <a:latin typeface="Cambria Math"/>
                            </a:rPr>
                            <m:t>−</m:t>
                          </m:r>
                          <m:sSub>
                            <m:sSubPr>
                              <m:ctrlPr>
                                <a:rPr lang="en-US" sz="1600" i="1">
                                  <a:latin typeface="Cambria Math"/>
                                </a:rPr>
                              </m:ctrlPr>
                            </m:sSubPr>
                            <m:e>
                              <m:r>
                                <a:rPr lang="en-US" sz="1600" i="1">
                                  <a:latin typeface="Cambria Math"/>
                                </a:rPr>
                                <m:t>𝐻</m:t>
                              </m:r>
                            </m:e>
                            <m:sub>
                              <m:r>
                                <a:rPr lang="en-US" sz="1600" i="1">
                                  <a:latin typeface="Cambria Math"/>
                                </a:rPr>
                                <m:t>𝑖</m:t>
                              </m:r>
                              <m:r>
                                <a:rPr lang="en-US" sz="1600" i="1">
                                  <a:latin typeface="Cambria Math"/>
                                </a:rPr>
                                <m:t>−</m:t>
                              </m:r>
                              <m:f>
                                <m:fPr>
                                  <m:type m:val="lin"/>
                                  <m:ctrlPr>
                                    <a:rPr lang="en-US" sz="1600" i="1">
                                      <a:latin typeface="Cambria Math"/>
                                    </a:rPr>
                                  </m:ctrlPr>
                                </m:fPr>
                                <m:num>
                                  <m:r>
                                    <a:rPr lang="en-US" sz="1600" i="1">
                                      <a:latin typeface="Cambria Math"/>
                                    </a:rPr>
                                    <m:t>1</m:t>
                                  </m:r>
                                </m:num>
                                <m:den>
                                  <m:r>
                                    <a:rPr lang="en-US" sz="1600" i="1">
                                      <a:latin typeface="Cambria Math"/>
                                    </a:rPr>
                                    <m:t>2</m:t>
                                  </m:r>
                                </m:den>
                              </m:f>
                            </m:sub>
                          </m:sSub>
                          <m:d>
                            <m:dPr>
                              <m:ctrlPr>
                                <a:rPr lang="en-US" sz="1600" i="1">
                                  <a:latin typeface="Cambria Math"/>
                                </a:rPr>
                              </m:ctrlPr>
                            </m:dPr>
                            <m:e>
                              <m:r>
                                <a:rPr lang="en-US" sz="1600" i="1">
                                  <a:latin typeface="Cambria Math"/>
                                </a:rPr>
                                <m:t>𝑡</m:t>
                              </m:r>
                            </m:e>
                          </m:d>
                        </m:num>
                        <m:den>
                          <m:r>
                            <a:rPr lang="en-US" sz="1600" i="1">
                              <a:latin typeface="Cambria Math"/>
                            </a:rPr>
                            <m:t>∆</m:t>
                          </m:r>
                          <m:r>
                            <a:rPr lang="en-US" sz="1600" i="1">
                              <a:latin typeface="Cambria Math"/>
                            </a:rPr>
                            <m:t>𝑥</m:t>
                          </m:r>
                        </m:den>
                      </m:f>
                    </m:oMath>
                  </m:oMathPara>
                </a14:m>
                <a:endParaRPr lang="en-US" sz="1600" dirty="0"/>
              </a:p>
            </p:txBody>
          </p:sp>
        </mc:Choice>
        <mc:Fallback xmlns="">
          <p:sp>
            <p:nvSpPr>
              <p:cNvPr id="8" name="Rectangle 7"/>
              <p:cNvSpPr>
                <a:spLocks noRot="1" noChangeAspect="1" noMove="1" noResize="1" noEditPoints="1" noAdjustHandles="1" noChangeArrowheads="1" noChangeShapeType="1" noTextEdit="1"/>
              </p:cNvSpPr>
              <p:nvPr/>
            </p:nvSpPr>
            <p:spPr>
              <a:xfrm>
                <a:off x="183678" y="5618153"/>
                <a:ext cx="3242811" cy="573490"/>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28601" y="6152994"/>
                <a:ext cx="7848599" cy="6894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a:rPr>
                          </m:ctrlPr>
                        </m:sSubPr>
                        <m:e>
                          <m:r>
                            <a:rPr lang="en-US" sz="1600" i="1">
                              <a:latin typeface="Cambria Math"/>
                            </a:rPr>
                            <m:t>𝐻</m:t>
                          </m:r>
                        </m:e>
                        <m:sub>
                          <m:r>
                            <a:rPr lang="en-US" sz="1600" i="1">
                              <a:latin typeface="Cambria Math"/>
                            </a:rPr>
                            <m:t>𝑖</m:t>
                          </m:r>
                          <m:r>
                            <a:rPr lang="en-US" sz="1600" i="1">
                              <a:latin typeface="Cambria Math"/>
                            </a:rPr>
                            <m:t>+</m:t>
                          </m:r>
                          <m:f>
                            <m:fPr>
                              <m:type m:val="lin"/>
                              <m:ctrlPr>
                                <a:rPr lang="en-US" sz="1600" i="1">
                                  <a:latin typeface="Cambria Math"/>
                                </a:rPr>
                              </m:ctrlPr>
                            </m:fPr>
                            <m:num>
                              <m:r>
                                <a:rPr lang="en-US" sz="1600" i="1">
                                  <a:latin typeface="Cambria Math"/>
                                </a:rPr>
                                <m:t>1</m:t>
                              </m:r>
                            </m:num>
                            <m:den>
                              <m:r>
                                <a:rPr lang="en-US" sz="1600" i="1">
                                  <a:latin typeface="Cambria Math"/>
                                </a:rPr>
                                <m:t>2</m:t>
                              </m:r>
                            </m:den>
                          </m:f>
                        </m:sub>
                      </m:sSub>
                      <m:d>
                        <m:dPr>
                          <m:ctrlPr>
                            <a:rPr lang="en-US" sz="1600" i="1">
                              <a:latin typeface="Cambria Math"/>
                            </a:rPr>
                          </m:ctrlPr>
                        </m:dPr>
                        <m:e>
                          <m:r>
                            <a:rPr lang="en-US" sz="1600" i="1">
                              <a:latin typeface="Cambria Math"/>
                            </a:rPr>
                            <m:t>𝑡</m:t>
                          </m:r>
                        </m:e>
                      </m:d>
                      <m:r>
                        <a:rPr lang="en-US" sz="1600" i="1">
                          <a:latin typeface="Cambria Math"/>
                        </a:rPr>
                        <m:t>=</m:t>
                      </m:r>
                      <m:f>
                        <m:fPr>
                          <m:ctrlPr>
                            <a:rPr lang="en-US" sz="1600" i="1">
                              <a:latin typeface="Cambria Math"/>
                            </a:rPr>
                          </m:ctrlPr>
                        </m:fPr>
                        <m:num>
                          <m:r>
                            <a:rPr lang="en-US" sz="1600" i="1">
                              <a:latin typeface="Cambria Math"/>
                            </a:rPr>
                            <m:t>𝑓</m:t>
                          </m:r>
                          <m:d>
                            <m:dPr>
                              <m:ctrlPr>
                                <a:rPr lang="en-US" sz="1600" i="1">
                                  <a:latin typeface="Cambria Math"/>
                                </a:rPr>
                              </m:ctrlPr>
                            </m:dPr>
                            <m:e>
                              <m:sSubSup>
                                <m:sSubSupPr>
                                  <m:ctrlPr>
                                    <a:rPr lang="en-US" sz="1600" i="1">
                                      <a:latin typeface="Cambria Math"/>
                                    </a:rPr>
                                  </m:ctrlPr>
                                </m:sSubSupPr>
                                <m:e>
                                  <m:r>
                                    <a:rPr lang="en-US" sz="1600" i="1">
                                      <a:latin typeface="Cambria Math"/>
                                    </a:rPr>
                                    <m:t>𝑢</m:t>
                                  </m:r>
                                </m:e>
                                <m:sub>
                                  <m:r>
                                    <a:rPr lang="en-US" sz="1600" i="1">
                                      <a:latin typeface="Cambria Math"/>
                                    </a:rPr>
                                    <m:t>𝑖</m:t>
                                  </m:r>
                                  <m:r>
                                    <a:rPr lang="en-US" sz="1600" i="1">
                                      <a:latin typeface="Cambria Math"/>
                                    </a:rPr>
                                    <m:t>+</m:t>
                                  </m:r>
                                  <m:f>
                                    <m:fPr>
                                      <m:type m:val="lin"/>
                                      <m:ctrlPr>
                                        <a:rPr lang="en-US" sz="1600" i="1">
                                          <a:latin typeface="Cambria Math"/>
                                        </a:rPr>
                                      </m:ctrlPr>
                                    </m:fPr>
                                    <m:num>
                                      <m:r>
                                        <a:rPr lang="en-US" sz="1600" i="1">
                                          <a:latin typeface="Cambria Math"/>
                                        </a:rPr>
                                        <m:t>1</m:t>
                                      </m:r>
                                    </m:num>
                                    <m:den>
                                      <m:r>
                                        <a:rPr lang="en-US" sz="1600" i="1">
                                          <a:latin typeface="Cambria Math"/>
                                        </a:rPr>
                                        <m:t>2</m:t>
                                      </m:r>
                                    </m:den>
                                  </m:f>
                                </m:sub>
                                <m:sup>
                                  <m:r>
                                    <a:rPr lang="en-US" sz="1600" i="1">
                                      <a:latin typeface="Cambria Math"/>
                                    </a:rPr>
                                    <m:t>+</m:t>
                                  </m:r>
                                </m:sup>
                              </m:sSubSup>
                              <m:d>
                                <m:dPr>
                                  <m:ctrlPr>
                                    <a:rPr lang="en-US" sz="1600" i="1">
                                      <a:latin typeface="Cambria Math"/>
                                    </a:rPr>
                                  </m:ctrlPr>
                                </m:dPr>
                                <m:e>
                                  <m:r>
                                    <a:rPr lang="en-US" sz="1600" i="1">
                                      <a:latin typeface="Cambria Math"/>
                                    </a:rPr>
                                    <m:t>𝑡</m:t>
                                  </m:r>
                                </m:e>
                              </m:d>
                            </m:e>
                          </m:d>
                          <m:r>
                            <a:rPr lang="en-US" sz="1600" i="1">
                              <a:latin typeface="Cambria Math"/>
                            </a:rPr>
                            <m:t>+</m:t>
                          </m:r>
                          <m:r>
                            <a:rPr lang="en-US" sz="1600" i="1">
                              <a:latin typeface="Cambria Math"/>
                            </a:rPr>
                            <m:t>𝑓</m:t>
                          </m:r>
                          <m:d>
                            <m:dPr>
                              <m:ctrlPr>
                                <a:rPr lang="en-US" sz="1600" i="1">
                                  <a:latin typeface="Cambria Math"/>
                                </a:rPr>
                              </m:ctrlPr>
                            </m:dPr>
                            <m:e>
                              <m:sSubSup>
                                <m:sSubSupPr>
                                  <m:ctrlPr>
                                    <a:rPr lang="en-US" sz="1600" i="1">
                                      <a:latin typeface="Cambria Math"/>
                                    </a:rPr>
                                  </m:ctrlPr>
                                </m:sSubSupPr>
                                <m:e>
                                  <m:r>
                                    <a:rPr lang="en-US" sz="1600" i="1">
                                      <a:latin typeface="Cambria Math"/>
                                    </a:rPr>
                                    <m:t>𝑢</m:t>
                                  </m:r>
                                </m:e>
                                <m:sub>
                                  <m:r>
                                    <a:rPr lang="en-US" sz="1600" i="1">
                                      <a:latin typeface="Cambria Math"/>
                                    </a:rPr>
                                    <m:t>𝑖</m:t>
                                  </m:r>
                                  <m:r>
                                    <a:rPr lang="en-US" sz="1600" i="1">
                                      <a:latin typeface="Cambria Math"/>
                                    </a:rPr>
                                    <m:t>+</m:t>
                                  </m:r>
                                  <m:f>
                                    <m:fPr>
                                      <m:type m:val="lin"/>
                                      <m:ctrlPr>
                                        <a:rPr lang="en-US" sz="1600" i="1">
                                          <a:latin typeface="Cambria Math"/>
                                        </a:rPr>
                                      </m:ctrlPr>
                                    </m:fPr>
                                    <m:num>
                                      <m:r>
                                        <a:rPr lang="en-US" sz="1600" i="1">
                                          <a:latin typeface="Cambria Math"/>
                                        </a:rPr>
                                        <m:t>1</m:t>
                                      </m:r>
                                    </m:num>
                                    <m:den>
                                      <m:r>
                                        <a:rPr lang="en-US" sz="1600" i="1">
                                          <a:latin typeface="Cambria Math"/>
                                        </a:rPr>
                                        <m:t>2</m:t>
                                      </m:r>
                                    </m:den>
                                  </m:f>
                                </m:sub>
                                <m:sup>
                                  <m:r>
                                    <a:rPr lang="en-US" sz="1600" i="1">
                                      <a:latin typeface="Cambria Math"/>
                                    </a:rPr>
                                    <m:t>−</m:t>
                                  </m:r>
                                </m:sup>
                              </m:sSubSup>
                              <m:d>
                                <m:dPr>
                                  <m:ctrlPr>
                                    <a:rPr lang="en-US" sz="1600" i="1">
                                      <a:latin typeface="Cambria Math"/>
                                    </a:rPr>
                                  </m:ctrlPr>
                                </m:dPr>
                                <m:e>
                                  <m:r>
                                    <a:rPr lang="en-US" sz="1600" i="1">
                                      <a:latin typeface="Cambria Math"/>
                                    </a:rPr>
                                    <m:t>𝑡</m:t>
                                  </m:r>
                                </m:e>
                              </m:d>
                            </m:e>
                          </m:d>
                        </m:num>
                        <m:den>
                          <m:r>
                            <a:rPr lang="en-US" sz="1600" i="1">
                              <a:latin typeface="Cambria Math"/>
                            </a:rPr>
                            <m:t>2</m:t>
                          </m:r>
                        </m:den>
                      </m:f>
                      <m:r>
                        <a:rPr lang="en-US" sz="1600" i="1">
                          <a:latin typeface="Cambria Math"/>
                        </a:rPr>
                        <m:t>−</m:t>
                      </m:r>
                      <m:f>
                        <m:fPr>
                          <m:ctrlPr>
                            <a:rPr lang="en-US" sz="1600" i="1">
                              <a:latin typeface="Cambria Math"/>
                            </a:rPr>
                          </m:ctrlPr>
                        </m:fPr>
                        <m:num>
                          <m:sSub>
                            <m:sSubPr>
                              <m:ctrlPr>
                                <a:rPr lang="en-US" sz="1600" i="1">
                                  <a:latin typeface="Cambria Math"/>
                                </a:rPr>
                              </m:ctrlPr>
                            </m:sSubPr>
                            <m:e>
                              <m:r>
                                <a:rPr lang="en-US" sz="1600" i="1">
                                  <a:latin typeface="Cambria Math"/>
                                </a:rPr>
                                <m:t>𝑎</m:t>
                              </m:r>
                            </m:e>
                            <m:sub>
                              <m:r>
                                <a:rPr lang="en-US" sz="1600" i="1">
                                  <a:latin typeface="Cambria Math"/>
                                </a:rPr>
                                <m:t>𝑖</m:t>
                              </m:r>
                              <m:r>
                                <a:rPr lang="en-US" sz="1600" i="1">
                                  <a:latin typeface="Cambria Math"/>
                                </a:rPr>
                                <m:t>+</m:t>
                              </m:r>
                              <m:f>
                                <m:fPr>
                                  <m:type m:val="lin"/>
                                  <m:ctrlPr>
                                    <a:rPr lang="en-US" sz="1600" i="1">
                                      <a:latin typeface="Cambria Math"/>
                                    </a:rPr>
                                  </m:ctrlPr>
                                </m:fPr>
                                <m:num>
                                  <m:r>
                                    <a:rPr lang="en-US" sz="1600" i="1">
                                      <a:latin typeface="Cambria Math"/>
                                    </a:rPr>
                                    <m:t>1</m:t>
                                  </m:r>
                                </m:num>
                                <m:den>
                                  <m:r>
                                    <a:rPr lang="en-US" sz="1600" i="1">
                                      <a:latin typeface="Cambria Math"/>
                                    </a:rPr>
                                    <m:t>2</m:t>
                                  </m:r>
                                </m:den>
                              </m:f>
                            </m:sub>
                          </m:sSub>
                          <m:d>
                            <m:dPr>
                              <m:ctrlPr>
                                <a:rPr lang="en-US" sz="1600" i="1">
                                  <a:latin typeface="Cambria Math"/>
                                </a:rPr>
                              </m:ctrlPr>
                            </m:dPr>
                            <m:e>
                              <m:r>
                                <a:rPr lang="en-US" sz="1600" i="1">
                                  <a:latin typeface="Cambria Math"/>
                                </a:rPr>
                                <m:t>𝑡</m:t>
                              </m:r>
                            </m:e>
                          </m:d>
                        </m:num>
                        <m:den>
                          <m:r>
                            <a:rPr lang="en-US" sz="1600" i="1">
                              <a:latin typeface="Cambria Math"/>
                            </a:rPr>
                            <m:t>2</m:t>
                          </m:r>
                        </m:den>
                      </m:f>
                      <m:d>
                        <m:dPr>
                          <m:begChr m:val="["/>
                          <m:endChr m:val="]"/>
                          <m:ctrlPr>
                            <a:rPr lang="en-US" sz="1600" i="1">
                              <a:latin typeface="Cambria Math"/>
                            </a:rPr>
                          </m:ctrlPr>
                        </m:dPr>
                        <m:e>
                          <m:sSubSup>
                            <m:sSubSupPr>
                              <m:ctrlPr>
                                <a:rPr lang="en-US" sz="1600" i="1">
                                  <a:latin typeface="Cambria Math"/>
                                </a:rPr>
                              </m:ctrlPr>
                            </m:sSubSupPr>
                            <m:e>
                              <m:r>
                                <a:rPr lang="en-US" sz="1600" i="1">
                                  <a:latin typeface="Cambria Math"/>
                                </a:rPr>
                                <m:t>𝑢</m:t>
                              </m:r>
                            </m:e>
                            <m:sub>
                              <m:r>
                                <a:rPr lang="en-US" sz="1600" i="1">
                                  <a:latin typeface="Cambria Math"/>
                                </a:rPr>
                                <m:t>𝑖</m:t>
                              </m:r>
                              <m:r>
                                <a:rPr lang="en-US" sz="1600" i="1">
                                  <a:latin typeface="Cambria Math"/>
                                </a:rPr>
                                <m:t>+</m:t>
                              </m:r>
                              <m:f>
                                <m:fPr>
                                  <m:type m:val="lin"/>
                                  <m:ctrlPr>
                                    <a:rPr lang="en-US" sz="1600" i="1">
                                      <a:latin typeface="Cambria Math"/>
                                    </a:rPr>
                                  </m:ctrlPr>
                                </m:fPr>
                                <m:num>
                                  <m:r>
                                    <a:rPr lang="en-US" sz="1600" i="1">
                                      <a:latin typeface="Cambria Math"/>
                                    </a:rPr>
                                    <m:t>1</m:t>
                                  </m:r>
                                </m:num>
                                <m:den>
                                  <m:r>
                                    <a:rPr lang="en-US" sz="1600" i="1">
                                      <a:latin typeface="Cambria Math"/>
                                    </a:rPr>
                                    <m:t>2</m:t>
                                  </m:r>
                                </m:den>
                              </m:f>
                            </m:sub>
                            <m:sup>
                              <m:r>
                                <a:rPr lang="en-US" sz="1600" i="1">
                                  <a:latin typeface="Cambria Math"/>
                                </a:rPr>
                                <m:t>+</m:t>
                              </m:r>
                            </m:sup>
                          </m:sSubSup>
                          <m:d>
                            <m:dPr>
                              <m:ctrlPr>
                                <a:rPr lang="en-US" sz="1600" i="1">
                                  <a:latin typeface="Cambria Math"/>
                                </a:rPr>
                              </m:ctrlPr>
                            </m:dPr>
                            <m:e>
                              <m:r>
                                <a:rPr lang="en-US" sz="1600" i="1">
                                  <a:latin typeface="Cambria Math"/>
                                </a:rPr>
                                <m:t>𝑡</m:t>
                              </m:r>
                            </m:e>
                          </m:d>
                          <m:r>
                            <a:rPr lang="en-US" sz="1600" i="1">
                              <a:latin typeface="Cambria Math"/>
                            </a:rPr>
                            <m:t>−</m:t>
                          </m:r>
                          <m:sSubSup>
                            <m:sSubSupPr>
                              <m:ctrlPr>
                                <a:rPr lang="en-US" sz="1600" i="1">
                                  <a:latin typeface="Cambria Math"/>
                                </a:rPr>
                              </m:ctrlPr>
                            </m:sSubSupPr>
                            <m:e>
                              <m:r>
                                <a:rPr lang="en-US" sz="1600" i="1">
                                  <a:latin typeface="Cambria Math"/>
                                </a:rPr>
                                <m:t>𝑢</m:t>
                              </m:r>
                            </m:e>
                            <m:sub>
                              <m:r>
                                <a:rPr lang="en-US" sz="1600" i="1">
                                  <a:latin typeface="Cambria Math"/>
                                </a:rPr>
                                <m:t>𝑖</m:t>
                              </m:r>
                              <m:r>
                                <a:rPr lang="en-US" sz="1600" i="1">
                                  <a:latin typeface="Cambria Math"/>
                                </a:rPr>
                                <m:t>+</m:t>
                              </m:r>
                              <m:f>
                                <m:fPr>
                                  <m:type m:val="lin"/>
                                  <m:ctrlPr>
                                    <a:rPr lang="en-US" sz="1600" i="1">
                                      <a:latin typeface="Cambria Math"/>
                                    </a:rPr>
                                  </m:ctrlPr>
                                </m:fPr>
                                <m:num>
                                  <m:r>
                                    <a:rPr lang="en-US" sz="1600" i="1">
                                      <a:latin typeface="Cambria Math"/>
                                    </a:rPr>
                                    <m:t>1</m:t>
                                  </m:r>
                                </m:num>
                                <m:den>
                                  <m:r>
                                    <a:rPr lang="en-US" sz="1600" i="1">
                                      <a:latin typeface="Cambria Math"/>
                                    </a:rPr>
                                    <m:t>2</m:t>
                                  </m:r>
                                </m:den>
                              </m:f>
                            </m:sub>
                            <m:sup>
                              <m:r>
                                <a:rPr lang="en-US" sz="1600" i="1">
                                  <a:latin typeface="Cambria Math"/>
                                </a:rPr>
                                <m:t>−</m:t>
                              </m:r>
                            </m:sup>
                          </m:sSubSup>
                          <m:d>
                            <m:dPr>
                              <m:ctrlPr>
                                <a:rPr lang="en-US" sz="1600" i="1">
                                  <a:latin typeface="Cambria Math"/>
                                </a:rPr>
                              </m:ctrlPr>
                            </m:dPr>
                            <m:e>
                              <m:r>
                                <a:rPr lang="en-US" sz="1600" i="1">
                                  <a:latin typeface="Cambria Math"/>
                                </a:rPr>
                                <m:t>𝑡</m:t>
                              </m:r>
                            </m:e>
                          </m:d>
                        </m:e>
                      </m:d>
                    </m:oMath>
                  </m:oMathPara>
                </a14:m>
                <a:endParaRPr lang="en-US" sz="1600" dirty="0"/>
              </a:p>
            </p:txBody>
          </p:sp>
        </mc:Choice>
        <mc:Fallback xmlns="">
          <p:sp>
            <p:nvSpPr>
              <p:cNvPr id="9" name="Rectangle 8"/>
              <p:cNvSpPr>
                <a:spLocks noRot="1" noChangeAspect="1" noMove="1" noResize="1" noEditPoints="1" noAdjustHandles="1" noChangeArrowheads="1" noChangeShapeType="1" noTextEdit="1"/>
              </p:cNvSpPr>
              <p:nvPr/>
            </p:nvSpPr>
            <p:spPr>
              <a:xfrm>
                <a:off x="228601" y="6152994"/>
                <a:ext cx="7848599" cy="689420"/>
              </a:xfrm>
              <a:prstGeom prst="rect">
                <a:avLst/>
              </a:prstGeom>
              <a:blipFill rotWithShape="1">
                <a:blip r:embed="rId13"/>
                <a:stretch>
                  <a:fillRect/>
                </a:stretch>
              </a:blipFill>
            </p:spPr>
            <p:txBody>
              <a:bodyPr/>
              <a:lstStyle/>
              <a:p>
                <a:r>
                  <a:rPr lang="en-US">
                    <a:noFill/>
                  </a:rPr>
                  <a:t> </a:t>
                </a:r>
              </a:p>
            </p:txBody>
          </p:sp>
        </mc:Fallback>
      </mc:AlternateContent>
      <p:sp>
        <p:nvSpPr>
          <p:cNvPr id="16" name="Rectangle 15"/>
          <p:cNvSpPr/>
          <p:nvPr/>
        </p:nvSpPr>
        <p:spPr bwMode="auto">
          <a:xfrm>
            <a:off x="6420224" y="8965"/>
            <a:ext cx="1390276"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halet-LondonNineteenEighty" charset="0"/>
              </a:rPr>
              <a:t>Recent days!</a:t>
            </a:r>
            <a:endParaRPr kumimoji="0" lang="en-US" sz="1600" b="0" i="0" u="none" strike="noStrike" cap="none" normalizeH="0" baseline="0" dirty="0">
              <a:ln>
                <a:noFill/>
              </a:ln>
              <a:solidFill>
                <a:schemeClr val="tx1"/>
              </a:solidFill>
              <a:effectLst/>
              <a:latin typeface="Chalet-LondonNineteenEighty" charset="0"/>
            </a:endParaRPr>
          </a:p>
        </p:txBody>
      </p:sp>
    </p:spTree>
    <p:extLst>
      <p:ext uri="{BB962C8B-B14F-4D97-AF65-F5344CB8AC3E}">
        <p14:creationId xmlns:p14="http://schemas.microsoft.com/office/powerpoint/2010/main" val="1767113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Fluidizedization</a:t>
            </a:r>
            <a:r>
              <a:rPr lang="en-US" dirty="0" smtClean="0"/>
              <a:t> Problem</a:t>
            </a:r>
            <a:endParaRPr lang="en-US" dirty="0"/>
          </a:p>
        </p:txBody>
      </p:sp>
      <p:grpSp>
        <p:nvGrpSpPr>
          <p:cNvPr id="5" name="Canvas 9257"/>
          <p:cNvGrpSpPr/>
          <p:nvPr/>
        </p:nvGrpSpPr>
        <p:grpSpPr>
          <a:xfrm>
            <a:off x="6221307" y="1593486"/>
            <a:ext cx="2756746" cy="4149223"/>
            <a:chOff x="-78271" y="-21912"/>
            <a:chExt cx="3352800" cy="4574951"/>
          </a:xfrm>
        </p:grpSpPr>
        <p:sp>
          <p:nvSpPr>
            <p:cNvPr id="6" name="Rectangle 5"/>
            <p:cNvSpPr/>
            <p:nvPr/>
          </p:nvSpPr>
          <p:spPr>
            <a:xfrm>
              <a:off x="0" y="-21912"/>
              <a:ext cx="3095625" cy="4574951"/>
            </a:xfrm>
            <a:prstGeom prst="rect">
              <a:avLst/>
            </a:prstGeom>
            <a:ln/>
          </p:spPr>
          <p:style>
            <a:lnRef idx="2">
              <a:schemeClr val="accent4"/>
            </a:lnRef>
            <a:fillRef idx="1">
              <a:schemeClr val="lt1"/>
            </a:fillRef>
            <a:effectRef idx="0">
              <a:schemeClr val="accent4"/>
            </a:effectRef>
            <a:fontRef idx="minor">
              <a:schemeClr val="dk1"/>
            </a:fontRef>
          </p:style>
        </p:sp>
        <p:sp>
          <p:nvSpPr>
            <p:cNvPr id="7" name="Cube 6"/>
            <p:cNvSpPr/>
            <p:nvPr/>
          </p:nvSpPr>
          <p:spPr>
            <a:xfrm>
              <a:off x="833001" y="732670"/>
              <a:ext cx="1485900" cy="3695700"/>
            </a:xfrm>
            <a:prstGeom prst="cube">
              <a:avLst/>
            </a:prstGeom>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Flowchart: Data 7"/>
            <p:cNvSpPr/>
            <p:nvPr/>
          </p:nvSpPr>
          <p:spPr>
            <a:xfrm>
              <a:off x="1073634" y="744427"/>
              <a:ext cx="1009650" cy="219075"/>
            </a:xfrm>
            <a:prstGeom prst="flowChartInputOutput">
              <a:avLst/>
            </a:prstGeom>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9" name="Straight Connector 8"/>
            <p:cNvCxnSpPr/>
            <p:nvPr/>
          </p:nvCxnSpPr>
          <p:spPr>
            <a:xfrm flipH="1" flipV="1">
              <a:off x="1254609" y="268177"/>
              <a:ext cx="19050" cy="476204"/>
            </a:xfrm>
            <a:prstGeom prst="line">
              <a:avLst/>
            </a:prstGeom>
            <a:ln/>
          </p:spPr>
          <p:style>
            <a:lnRef idx="2">
              <a:schemeClr val="accent4"/>
            </a:lnRef>
            <a:fillRef idx="1">
              <a:schemeClr val="lt1"/>
            </a:fillRef>
            <a:effectRef idx="0">
              <a:schemeClr val="accent4"/>
            </a:effectRef>
            <a:fontRef idx="minor">
              <a:schemeClr val="dk1"/>
            </a:fontRef>
          </p:style>
        </p:cxnSp>
        <p:cxnSp>
          <p:nvCxnSpPr>
            <p:cNvPr id="10" name="Straight Connector 9"/>
            <p:cNvCxnSpPr/>
            <p:nvPr/>
          </p:nvCxnSpPr>
          <p:spPr>
            <a:xfrm flipH="1" flipV="1">
              <a:off x="2057884" y="268162"/>
              <a:ext cx="19050" cy="476232"/>
            </a:xfrm>
            <a:prstGeom prst="line">
              <a:avLst/>
            </a:prstGeom>
            <a:ln/>
          </p:spPr>
          <p:style>
            <a:lnRef idx="2">
              <a:schemeClr val="accent4"/>
            </a:lnRef>
            <a:fillRef idx="1">
              <a:schemeClr val="lt1"/>
            </a:fillRef>
            <a:effectRef idx="0">
              <a:schemeClr val="accent4"/>
            </a:effectRef>
            <a:fontRef idx="minor">
              <a:schemeClr val="dk1"/>
            </a:fontRef>
          </p:style>
        </p:cxnSp>
        <p:cxnSp>
          <p:nvCxnSpPr>
            <p:cNvPr id="11" name="Straight Connector 10"/>
            <p:cNvCxnSpPr/>
            <p:nvPr/>
          </p:nvCxnSpPr>
          <p:spPr>
            <a:xfrm>
              <a:off x="1254609" y="268162"/>
              <a:ext cx="803275" cy="0"/>
            </a:xfrm>
            <a:prstGeom prst="line">
              <a:avLst/>
            </a:prstGeom>
            <a:ln/>
          </p:spPr>
          <p:style>
            <a:lnRef idx="2">
              <a:schemeClr val="accent4"/>
            </a:lnRef>
            <a:fillRef idx="1">
              <a:schemeClr val="lt1"/>
            </a:fillRef>
            <a:effectRef idx="0">
              <a:schemeClr val="accent4"/>
            </a:effectRef>
            <a:fontRef idx="minor">
              <a:schemeClr val="dk1"/>
            </a:fontRef>
          </p:style>
        </p:cxnSp>
        <p:cxnSp>
          <p:nvCxnSpPr>
            <p:cNvPr id="12" name="Straight Connector 11"/>
            <p:cNvCxnSpPr/>
            <p:nvPr/>
          </p:nvCxnSpPr>
          <p:spPr>
            <a:xfrm flipH="1">
              <a:off x="1137134" y="268162"/>
              <a:ext cx="136525" cy="60340"/>
            </a:xfrm>
            <a:prstGeom prst="line">
              <a:avLst/>
            </a:prstGeom>
            <a:ln/>
          </p:spPr>
          <p:style>
            <a:lnRef idx="2">
              <a:schemeClr val="accent4"/>
            </a:lnRef>
            <a:fillRef idx="1">
              <a:schemeClr val="lt1"/>
            </a:fillRef>
            <a:effectRef idx="0">
              <a:schemeClr val="accent4"/>
            </a:effectRef>
            <a:fontRef idx="minor">
              <a:schemeClr val="dk1"/>
            </a:fontRef>
          </p:style>
        </p:cxnSp>
        <p:cxnSp>
          <p:nvCxnSpPr>
            <p:cNvPr id="13" name="Straight Connector 12"/>
            <p:cNvCxnSpPr/>
            <p:nvPr/>
          </p:nvCxnSpPr>
          <p:spPr>
            <a:xfrm flipH="1">
              <a:off x="1921359" y="268165"/>
              <a:ext cx="136525" cy="60325"/>
            </a:xfrm>
            <a:prstGeom prst="line">
              <a:avLst/>
            </a:prstGeom>
            <a:ln/>
          </p:spPr>
          <p:style>
            <a:lnRef idx="2">
              <a:schemeClr val="accent4"/>
            </a:lnRef>
            <a:fillRef idx="1">
              <a:schemeClr val="lt1"/>
            </a:fillRef>
            <a:effectRef idx="0">
              <a:schemeClr val="accent4"/>
            </a:effectRef>
            <a:fontRef idx="minor">
              <a:schemeClr val="dk1"/>
            </a:fontRef>
          </p:style>
        </p:cxnSp>
        <p:cxnSp>
          <p:nvCxnSpPr>
            <p:cNvPr id="14" name="Straight Connector 13"/>
            <p:cNvCxnSpPr/>
            <p:nvPr/>
          </p:nvCxnSpPr>
          <p:spPr>
            <a:xfrm>
              <a:off x="1137134" y="328504"/>
              <a:ext cx="803275" cy="0"/>
            </a:xfrm>
            <a:prstGeom prst="line">
              <a:avLst/>
            </a:prstGeom>
            <a:ln/>
          </p:spPr>
          <p:style>
            <a:lnRef idx="2">
              <a:schemeClr val="accent4"/>
            </a:lnRef>
            <a:fillRef idx="1">
              <a:schemeClr val="lt1"/>
            </a:fillRef>
            <a:effectRef idx="0">
              <a:schemeClr val="accent4"/>
            </a:effectRef>
            <a:fontRef idx="minor">
              <a:schemeClr val="dk1"/>
            </a:fontRef>
          </p:style>
        </p:cxnSp>
        <p:cxnSp>
          <p:nvCxnSpPr>
            <p:cNvPr id="15" name="Straight Connector 14"/>
            <p:cNvCxnSpPr/>
            <p:nvPr/>
          </p:nvCxnSpPr>
          <p:spPr>
            <a:xfrm flipH="1">
              <a:off x="1073634" y="328488"/>
              <a:ext cx="63500" cy="634987"/>
            </a:xfrm>
            <a:prstGeom prst="line">
              <a:avLst/>
            </a:prstGeom>
            <a:ln/>
          </p:spPr>
          <p:style>
            <a:lnRef idx="2">
              <a:schemeClr val="accent4"/>
            </a:lnRef>
            <a:fillRef idx="1">
              <a:schemeClr val="lt1"/>
            </a:fillRef>
            <a:effectRef idx="0">
              <a:schemeClr val="accent4"/>
            </a:effectRef>
            <a:fontRef idx="minor">
              <a:schemeClr val="dk1"/>
            </a:fontRef>
          </p:style>
        </p:cxnSp>
        <p:cxnSp>
          <p:nvCxnSpPr>
            <p:cNvPr id="16" name="Straight Connector 15"/>
            <p:cNvCxnSpPr/>
            <p:nvPr/>
          </p:nvCxnSpPr>
          <p:spPr>
            <a:xfrm flipH="1">
              <a:off x="1876909" y="329107"/>
              <a:ext cx="53975" cy="634355"/>
            </a:xfrm>
            <a:prstGeom prst="line">
              <a:avLst/>
            </a:prstGeom>
            <a:ln/>
          </p:spPr>
          <p:style>
            <a:lnRef idx="2">
              <a:schemeClr val="accent4"/>
            </a:lnRef>
            <a:fillRef idx="1">
              <a:schemeClr val="lt1"/>
            </a:fillRef>
            <a:effectRef idx="0">
              <a:schemeClr val="accent4"/>
            </a:effectRef>
            <a:fontRef idx="minor">
              <a:schemeClr val="dk1"/>
            </a:fontRef>
          </p:style>
        </p:cxnSp>
        <p:sp>
          <p:nvSpPr>
            <p:cNvPr id="17" name="Rectangle 16"/>
            <p:cNvSpPr/>
            <p:nvPr/>
          </p:nvSpPr>
          <p:spPr>
            <a:xfrm>
              <a:off x="995071" y="2697509"/>
              <a:ext cx="775412" cy="1470355"/>
            </a:xfrm>
            <a:prstGeom prst="rect">
              <a:avLst/>
            </a:prstGeom>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8" name="Straight Connector 17"/>
            <p:cNvCxnSpPr/>
            <p:nvPr/>
          </p:nvCxnSpPr>
          <p:spPr>
            <a:xfrm>
              <a:off x="1262170" y="297925"/>
              <a:ext cx="647670" cy="0"/>
            </a:xfrm>
            <a:prstGeom prst="line">
              <a:avLst/>
            </a:prstGeom>
            <a:ln/>
          </p:spPr>
          <p:style>
            <a:lnRef idx="2">
              <a:schemeClr val="accent4"/>
            </a:lnRef>
            <a:fillRef idx="1">
              <a:schemeClr val="lt1"/>
            </a:fillRef>
            <a:effectRef idx="0">
              <a:schemeClr val="accent4"/>
            </a:effectRef>
            <a:fontRef idx="minor">
              <a:schemeClr val="dk1"/>
            </a:fontRef>
          </p:style>
        </p:cxnSp>
        <p:cxnSp>
          <p:nvCxnSpPr>
            <p:cNvPr id="19" name="Straight Connector 18"/>
            <p:cNvCxnSpPr/>
            <p:nvPr/>
          </p:nvCxnSpPr>
          <p:spPr>
            <a:xfrm flipV="1">
              <a:off x="1266898" y="115109"/>
              <a:ext cx="246701" cy="180444"/>
            </a:xfrm>
            <a:prstGeom prst="line">
              <a:avLst/>
            </a:prstGeom>
            <a:ln/>
          </p:spPr>
          <p:style>
            <a:lnRef idx="2">
              <a:schemeClr val="accent4"/>
            </a:lnRef>
            <a:fillRef idx="1">
              <a:schemeClr val="lt1"/>
            </a:fillRef>
            <a:effectRef idx="0">
              <a:schemeClr val="accent4"/>
            </a:effectRef>
            <a:fontRef idx="minor">
              <a:schemeClr val="dk1"/>
            </a:fontRef>
          </p:style>
        </p:cxnSp>
        <p:cxnSp>
          <p:nvCxnSpPr>
            <p:cNvPr id="20" name="Straight Connector 19"/>
            <p:cNvCxnSpPr/>
            <p:nvPr/>
          </p:nvCxnSpPr>
          <p:spPr>
            <a:xfrm flipV="1">
              <a:off x="1907546" y="119760"/>
              <a:ext cx="246380" cy="180340"/>
            </a:xfrm>
            <a:prstGeom prst="line">
              <a:avLst/>
            </a:prstGeom>
            <a:ln/>
          </p:spPr>
          <p:style>
            <a:lnRef idx="2">
              <a:schemeClr val="accent4"/>
            </a:lnRef>
            <a:fillRef idx="1">
              <a:schemeClr val="lt1"/>
            </a:fillRef>
            <a:effectRef idx="0">
              <a:schemeClr val="accent4"/>
            </a:effectRef>
            <a:fontRef idx="minor">
              <a:schemeClr val="dk1"/>
            </a:fontRef>
          </p:style>
        </p:cxnSp>
        <p:cxnSp>
          <p:nvCxnSpPr>
            <p:cNvPr id="21" name="Straight Connector 20"/>
            <p:cNvCxnSpPr/>
            <p:nvPr/>
          </p:nvCxnSpPr>
          <p:spPr>
            <a:xfrm flipV="1">
              <a:off x="1418290" y="185232"/>
              <a:ext cx="639499" cy="2214"/>
            </a:xfrm>
            <a:prstGeom prst="line">
              <a:avLst/>
            </a:prstGeom>
            <a:ln/>
          </p:spPr>
          <p:style>
            <a:lnRef idx="2">
              <a:schemeClr val="accent4"/>
            </a:lnRef>
            <a:fillRef idx="1">
              <a:schemeClr val="lt1"/>
            </a:fillRef>
            <a:effectRef idx="0">
              <a:schemeClr val="accent4"/>
            </a:effectRef>
            <a:fontRef idx="minor">
              <a:schemeClr val="dk1"/>
            </a:fontRef>
          </p:style>
        </p:cxnSp>
        <p:sp>
          <p:nvSpPr>
            <p:cNvPr id="22" name="Text Box 29"/>
            <p:cNvSpPr txBox="1"/>
            <p:nvPr/>
          </p:nvSpPr>
          <p:spPr>
            <a:xfrm>
              <a:off x="1437491" y="-21912"/>
              <a:ext cx="734185" cy="17544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hangingPunct="0">
                <a:spcBef>
                  <a:spcPts val="0"/>
                </a:spcBef>
                <a:spcAft>
                  <a:spcPts val="0"/>
                </a:spcAft>
              </a:pPr>
              <a:r>
                <a:rPr lang="en-US" sz="1000" dirty="0">
                  <a:effectLst/>
                  <a:latin typeface="Times"/>
                  <a:ea typeface="Times New Roman"/>
                  <a:cs typeface="Times New Roman"/>
                </a:rPr>
                <a:t>0.99 m</a:t>
              </a:r>
            </a:p>
          </p:txBody>
        </p:sp>
        <p:cxnSp>
          <p:nvCxnSpPr>
            <p:cNvPr id="23" name="Straight Connector 22"/>
            <p:cNvCxnSpPr/>
            <p:nvPr/>
          </p:nvCxnSpPr>
          <p:spPr>
            <a:xfrm flipV="1">
              <a:off x="2335765" y="425348"/>
              <a:ext cx="247650" cy="242756"/>
            </a:xfrm>
            <a:prstGeom prst="line">
              <a:avLst/>
            </a:prstGeom>
            <a:ln/>
          </p:spPr>
          <p:style>
            <a:lnRef idx="2">
              <a:schemeClr val="accent4"/>
            </a:lnRef>
            <a:fillRef idx="1">
              <a:schemeClr val="lt1"/>
            </a:fillRef>
            <a:effectRef idx="0">
              <a:schemeClr val="accent4"/>
            </a:effectRef>
            <a:fontRef idx="minor">
              <a:schemeClr val="dk1"/>
            </a:fontRef>
          </p:style>
        </p:cxnSp>
        <p:cxnSp>
          <p:nvCxnSpPr>
            <p:cNvPr id="24" name="Straight Connector 23"/>
            <p:cNvCxnSpPr/>
            <p:nvPr/>
          </p:nvCxnSpPr>
          <p:spPr>
            <a:xfrm flipV="1">
              <a:off x="2336301" y="3742248"/>
              <a:ext cx="247015" cy="242570"/>
            </a:xfrm>
            <a:prstGeom prst="line">
              <a:avLst/>
            </a:prstGeom>
            <a:ln/>
          </p:spPr>
          <p:style>
            <a:lnRef idx="2">
              <a:schemeClr val="accent4"/>
            </a:lnRef>
            <a:fillRef idx="1">
              <a:schemeClr val="lt1"/>
            </a:fillRef>
            <a:effectRef idx="0">
              <a:schemeClr val="accent4"/>
            </a:effectRef>
            <a:fontRef idx="minor">
              <a:schemeClr val="dk1"/>
            </a:fontRef>
          </p:style>
        </p:cxnSp>
        <p:cxnSp>
          <p:nvCxnSpPr>
            <p:cNvPr id="25" name="Straight Connector 24"/>
            <p:cNvCxnSpPr/>
            <p:nvPr/>
          </p:nvCxnSpPr>
          <p:spPr>
            <a:xfrm>
              <a:off x="2455850" y="561035"/>
              <a:ext cx="0" cy="3309988"/>
            </a:xfrm>
            <a:prstGeom prst="line">
              <a:avLst/>
            </a:prstGeom>
            <a:ln/>
          </p:spPr>
          <p:style>
            <a:lnRef idx="2">
              <a:schemeClr val="accent4"/>
            </a:lnRef>
            <a:fillRef idx="1">
              <a:schemeClr val="lt1"/>
            </a:fillRef>
            <a:effectRef idx="0">
              <a:schemeClr val="accent4"/>
            </a:effectRef>
            <a:fontRef idx="minor">
              <a:schemeClr val="dk1"/>
            </a:fontRef>
          </p:style>
        </p:cxnSp>
        <p:sp>
          <p:nvSpPr>
            <p:cNvPr id="26" name="Text Box 58"/>
            <p:cNvSpPr txBox="1"/>
            <p:nvPr/>
          </p:nvSpPr>
          <p:spPr>
            <a:xfrm>
              <a:off x="2484824" y="2093282"/>
              <a:ext cx="789705" cy="17311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hangingPunct="0">
                <a:spcBef>
                  <a:spcPts val="0"/>
                </a:spcBef>
                <a:spcAft>
                  <a:spcPts val="0"/>
                </a:spcAft>
              </a:pPr>
              <a:r>
                <a:rPr lang="en-US" sz="1000" dirty="0">
                  <a:effectLst/>
                  <a:latin typeface="Times"/>
                  <a:ea typeface="Calibri"/>
                  <a:cs typeface="Times New Roman"/>
                </a:rPr>
                <a:t>6.3</a:t>
              </a:r>
              <a:r>
                <a:rPr lang="en-US" sz="1000" dirty="0">
                  <a:effectLst/>
                  <a:ea typeface="Calibri"/>
                  <a:cs typeface="Times New Roman"/>
                </a:rPr>
                <a:t>0</a:t>
              </a:r>
              <a:r>
                <a:rPr lang="en-US" sz="1000" dirty="0">
                  <a:effectLst/>
                  <a:latin typeface="Times"/>
                  <a:ea typeface="Calibri"/>
                  <a:cs typeface="Times New Roman"/>
                </a:rPr>
                <a:t> m</a:t>
              </a:r>
              <a:endParaRPr lang="en-US" sz="1000" dirty="0">
                <a:effectLst/>
                <a:latin typeface="Times"/>
                <a:ea typeface="Times New Roman"/>
                <a:cs typeface="Times New Roman"/>
              </a:endParaRPr>
            </a:p>
          </p:txBody>
        </p:sp>
        <p:cxnSp>
          <p:nvCxnSpPr>
            <p:cNvPr id="27" name="Straight Connector 26"/>
            <p:cNvCxnSpPr/>
            <p:nvPr/>
          </p:nvCxnSpPr>
          <p:spPr>
            <a:xfrm flipV="1">
              <a:off x="995024" y="2298395"/>
              <a:ext cx="0" cy="318211"/>
            </a:xfrm>
            <a:prstGeom prst="line">
              <a:avLst/>
            </a:prstGeom>
            <a:ln/>
          </p:spPr>
          <p:style>
            <a:lnRef idx="2">
              <a:schemeClr val="accent4"/>
            </a:lnRef>
            <a:fillRef idx="1">
              <a:schemeClr val="lt1"/>
            </a:fillRef>
            <a:effectRef idx="0">
              <a:schemeClr val="accent4"/>
            </a:effectRef>
            <a:fontRef idx="minor">
              <a:schemeClr val="dk1"/>
            </a:fontRef>
          </p:style>
        </p:cxnSp>
        <p:cxnSp>
          <p:nvCxnSpPr>
            <p:cNvPr id="28" name="Straight Connector 27"/>
            <p:cNvCxnSpPr/>
            <p:nvPr/>
          </p:nvCxnSpPr>
          <p:spPr>
            <a:xfrm flipV="1">
              <a:off x="1770535" y="2298396"/>
              <a:ext cx="0" cy="318135"/>
            </a:xfrm>
            <a:prstGeom prst="line">
              <a:avLst/>
            </a:prstGeom>
            <a:ln/>
          </p:spPr>
          <p:style>
            <a:lnRef idx="2">
              <a:schemeClr val="accent4"/>
            </a:lnRef>
            <a:fillRef idx="1">
              <a:schemeClr val="lt1"/>
            </a:fillRef>
            <a:effectRef idx="0">
              <a:schemeClr val="accent4"/>
            </a:effectRef>
            <a:fontRef idx="minor">
              <a:schemeClr val="dk1"/>
            </a:fontRef>
          </p:style>
        </p:cxnSp>
        <p:cxnSp>
          <p:nvCxnSpPr>
            <p:cNvPr id="29" name="Straight Connector 28"/>
            <p:cNvCxnSpPr/>
            <p:nvPr/>
          </p:nvCxnSpPr>
          <p:spPr>
            <a:xfrm>
              <a:off x="994977" y="2448356"/>
              <a:ext cx="775476" cy="0"/>
            </a:xfrm>
            <a:prstGeom prst="line">
              <a:avLst/>
            </a:prstGeom>
            <a:ln/>
          </p:spPr>
          <p:style>
            <a:lnRef idx="2">
              <a:schemeClr val="accent4"/>
            </a:lnRef>
            <a:fillRef idx="1">
              <a:schemeClr val="lt1"/>
            </a:fillRef>
            <a:effectRef idx="0">
              <a:schemeClr val="accent4"/>
            </a:effectRef>
            <a:fontRef idx="minor">
              <a:schemeClr val="dk1"/>
            </a:fontRef>
          </p:style>
        </p:cxnSp>
        <p:sp>
          <p:nvSpPr>
            <p:cNvPr id="30" name="Text Box 58"/>
            <p:cNvSpPr txBox="1"/>
            <p:nvPr/>
          </p:nvSpPr>
          <p:spPr>
            <a:xfrm>
              <a:off x="1064729" y="2208162"/>
              <a:ext cx="681373" cy="181315"/>
            </a:xfrm>
            <a:prstGeom prst="rect">
              <a:avLst/>
            </a:prstGeom>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hangingPunct="0">
                <a:spcBef>
                  <a:spcPts val="0"/>
                </a:spcBef>
                <a:spcAft>
                  <a:spcPts val="0"/>
                </a:spcAft>
              </a:pPr>
              <a:r>
                <a:rPr lang="en-US" sz="1000" dirty="0">
                  <a:effectLst/>
                  <a:latin typeface="Times"/>
                  <a:ea typeface="Calibri"/>
                  <a:cs typeface="Times New Roman"/>
                </a:rPr>
                <a:t>1.50 m</a:t>
              </a:r>
              <a:endParaRPr lang="en-US" sz="1000" dirty="0">
                <a:effectLst/>
                <a:latin typeface="Times"/>
                <a:ea typeface="Times New Roman"/>
                <a:cs typeface="Times New Roman"/>
              </a:endParaRPr>
            </a:p>
          </p:txBody>
        </p:sp>
        <p:cxnSp>
          <p:nvCxnSpPr>
            <p:cNvPr id="31" name="Straight Arrow Connector 30"/>
            <p:cNvCxnSpPr/>
            <p:nvPr/>
          </p:nvCxnSpPr>
          <p:spPr>
            <a:xfrm flipV="1">
              <a:off x="755780" y="2964015"/>
              <a:ext cx="590607" cy="145789"/>
            </a:xfrm>
            <a:prstGeom prst="straightConnector1">
              <a:avLst/>
            </a:prstGeom>
            <a:ln>
              <a:tailEnd type="arrow"/>
            </a:ln>
          </p:spPr>
          <p:style>
            <a:lnRef idx="2">
              <a:schemeClr val="accent4"/>
            </a:lnRef>
            <a:fillRef idx="1">
              <a:schemeClr val="lt1"/>
            </a:fillRef>
            <a:effectRef idx="0">
              <a:schemeClr val="accent4"/>
            </a:effectRef>
            <a:fontRef idx="minor">
              <a:schemeClr val="dk1"/>
            </a:fontRef>
          </p:style>
        </p:cxnSp>
        <p:sp>
          <p:nvSpPr>
            <p:cNvPr id="32" name="Text Box 58"/>
            <p:cNvSpPr txBox="1"/>
            <p:nvPr/>
          </p:nvSpPr>
          <p:spPr>
            <a:xfrm>
              <a:off x="-78271" y="2970162"/>
              <a:ext cx="856565" cy="18873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000" dirty="0">
                  <a:effectLst/>
                  <a:latin typeface="Times New Roman"/>
                  <a:ea typeface="Calibri"/>
                </a:rPr>
                <a:t>Aperture</a:t>
              </a:r>
              <a:endParaRPr lang="en-US" sz="1000" dirty="0">
                <a:effectLst/>
                <a:latin typeface="Times New Roman"/>
                <a:ea typeface="MS Mincho"/>
              </a:endParaRPr>
            </a:p>
          </p:txBody>
        </p:sp>
        <p:cxnSp>
          <p:nvCxnSpPr>
            <p:cNvPr id="33" name="Straight Arrow Connector 32"/>
            <p:cNvCxnSpPr/>
            <p:nvPr/>
          </p:nvCxnSpPr>
          <p:spPr>
            <a:xfrm flipV="1">
              <a:off x="759384" y="3426971"/>
              <a:ext cx="469653" cy="266848"/>
            </a:xfrm>
            <a:prstGeom prst="straightConnector1">
              <a:avLst/>
            </a:prstGeom>
            <a:ln>
              <a:tailEnd type="arrow"/>
            </a:ln>
          </p:spPr>
          <p:style>
            <a:lnRef idx="2">
              <a:schemeClr val="accent4"/>
            </a:lnRef>
            <a:fillRef idx="1">
              <a:schemeClr val="lt1"/>
            </a:fillRef>
            <a:effectRef idx="0">
              <a:schemeClr val="accent4"/>
            </a:effectRef>
            <a:fontRef idx="minor">
              <a:schemeClr val="dk1"/>
            </a:fontRef>
          </p:style>
        </p:cxnSp>
        <p:cxnSp>
          <p:nvCxnSpPr>
            <p:cNvPr id="34" name="Straight Arrow Connector 33"/>
            <p:cNvCxnSpPr/>
            <p:nvPr/>
          </p:nvCxnSpPr>
          <p:spPr>
            <a:xfrm flipV="1">
              <a:off x="910919" y="3552968"/>
              <a:ext cx="469265" cy="266700"/>
            </a:xfrm>
            <a:prstGeom prst="straightConnector1">
              <a:avLst/>
            </a:prstGeom>
            <a:ln>
              <a:tailEnd type="arrow"/>
            </a:ln>
          </p:spPr>
          <p:style>
            <a:lnRef idx="2">
              <a:schemeClr val="accent4"/>
            </a:lnRef>
            <a:fillRef idx="1">
              <a:schemeClr val="lt1"/>
            </a:fillRef>
            <a:effectRef idx="0">
              <a:schemeClr val="accent4"/>
            </a:effectRef>
            <a:fontRef idx="minor">
              <a:schemeClr val="dk1"/>
            </a:fontRef>
          </p:style>
        </p:cxnSp>
        <p:cxnSp>
          <p:nvCxnSpPr>
            <p:cNvPr id="35" name="Straight Arrow Connector 34"/>
            <p:cNvCxnSpPr/>
            <p:nvPr/>
          </p:nvCxnSpPr>
          <p:spPr>
            <a:xfrm flipV="1">
              <a:off x="1063319" y="3705368"/>
              <a:ext cx="469265" cy="266700"/>
            </a:xfrm>
            <a:prstGeom prst="straightConnector1">
              <a:avLst/>
            </a:prstGeom>
            <a:ln>
              <a:tailEnd type="arrow"/>
            </a:ln>
          </p:spPr>
          <p:style>
            <a:lnRef idx="2">
              <a:schemeClr val="accent4"/>
            </a:lnRef>
            <a:fillRef idx="1">
              <a:schemeClr val="lt1"/>
            </a:fillRef>
            <a:effectRef idx="0">
              <a:schemeClr val="accent4"/>
            </a:effectRef>
            <a:fontRef idx="minor">
              <a:schemeClr val="dk1"/>
            </a:fontRef>
          </p:style>
        </p:cxnSp>
        <p:sp>
          <p:nvSpPr>
            <p:cNvPr id="36" name="Text Box 58"/>
            <p:cNvSpPr txBox="1"/>
            <p:nvPr/>
          </p:nvSpPr>
          <p:spPr>
            <a:xfrm>
              <a:off x="47356" y="3579762"/>
              <a:ext cx="910252" cy="240216"/>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000" dirty="0">
                  <a:effectLst/>
                  <a:latin typeface="Times New Roman"/>
                  <a:ea typeface="Calibri"/>
                </a:rPr>
                <a:t>Solar Radiation</a:t>
              </a:r>
              <a:endParaRPr lang="en-US" sz="1000" dirty="0">
                <a:effectLst/>
                <a:latin typeface="Times New Roman"/>
                <a:ea typeface="MS Mincho"/>
              </a:endParaRPr>
            </a:p>
          </p:txBody>
        </p:sp>
        <p:cxnSp>
          <p:nvCxnSpPr>
            <p:cNvPr id="37" name="Straight Connector 36"/>
            <p:cNvCxnSpPr/>
            <p:nvPr/>
          </p:nvCxnSpPr>
          <p:spPr>
            <a:xfrm flipV="1">
              <a:off x="1812477" y="3776940"/>
              <a:ext cx="407663" cy="352309"/>
            </a:xfrm>
            <a:prstGeom prst="line">
              <a:avLst/>
            </a:prstGeom>
            <a:ln/>
          </p:spPr>
          <p:style>
            <a:lnRef idx="2">
              <a:schemeClr val="accent4"/>
            </a:lnRef>
            <a:fillRef idx="1">
              <a:schemeClr val="lt1"/>
            </a:fillRef>
            <a:effectRef idx="0">
              <a:schemeClr val="accent4"/>
            </a:effectRef>
            <a:fontRef idx="minor">
              <a:schemeClr val="dk1"/>
            </a:fontRef>
          </p:style>
        </p:cxnSp>
        <p:cxnSp>
          <p:nvCxnSpPr>
            <p:cNvPr id="38" name="Straight Connector 37"/>
            <p:cNvCxnSpPr/>
            <p:nvPr/>
          </p:nvCxnSpPr>
          <p:spPr>
            <a:xfrm flipV="1">
              <a:off x="1802125" y="2374486"/>
              <a:ext cx="367527" cy="316375"/>
            </a:xfrm>
            <a:prstGeom prst="line">
              <a:avLst/>
            </a:prstGeom>
            <a:ln/>
          </p:spPr>
          <p:style>
            <a:lnRef idx="2">
              <a:schemeClr val="accent4"/>
            </a:lnRef>
            <a:fillRef idx="1">
              <a:schemeClr val="lt1"/>
            </a:fillRef>
            <a:effectRef idx="0">
              <a:schemeClr val="accent4"/>
            </a:effectRef>
            <a:fontRef idx="minor">
              <a:schemeClr val="dk1"/>
            </a:fontRef>
          </p:style>
        </p:cxnSp>
        <p:cxnSp>
          <p:nvCxnSpPr>
            <p:cNvPr id="39" name="Straight Connector 38"/>
            <p:cNvCxnSpPr/>
            <p:nvPr/>
          </p:nvCxnSpPr>
          <p:spPr>
            <a:xfrm flipH="1">
              <a:off x="2082900" y="2446453"/>
              <a:ext cx="288" cy="1446571"/>
            </a:xfrm>
            <a:prstGeom prst="line">
              <a:avLst/>
            </a:prstGeom>
            <a:ln/>
          </p:spPr>
          <p:style>
            <a:lnRef idx="2">
              <a:schemeClr val="accent4"/>
            </a:lnRef>
            <a:fillRef idx="1">
              <a:schemeClr val="lt1"/>
            </a:fillRef>
            <a:effectRef idx="0">
              <a:schemeClr val="accent4"/>
            </a:effectRef>
            <a:fontRef idx="minor">
              <a:schemeClr val="dk1"/>
            </a:fontRef>
          </p:style>
        </p:cxnSp>
        <p:sp>
          <p:nvSpPr>
            <p:cNvPr id="40" name="Text Box 58"/>
            <p:cNvSpPr txBox="1"/>
            <p:nvPr/>
          </p:nvSpPr>
          <p:spPr>
            <a:xfrm>
              <a:off x="1902929" y="2970162"/>
              <a:ext cx="706370" cy="1696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000" dirty="0" smtClean="0">
                  <a:latin typeface="Times" panose="02020603050405020304" pitchFamily="18" charset="0"/>
                  <a:ea typeface="Calibri"/>
                  <a:cs typeface="Times" panose="02020603050405020304" pitchFamily="18" charset="0"/>
                </a:rPr>
                <a:t>3.0</a:t>
              </a:r>
              <a:r>
                <a:rPr lang="en-US" sz="1000" dirty="0" smtClean="0">
                  <a:effectLst/>
                  <a:latin typeface="Times" panose="02020603050405020304" pitchFamily="18" charset="0"/>
                  <a:ea typeface="Calibri"/>
                  <a:cs typeface="Times" panose="02020603050405020304" pitchFamily="18" charset="0"/>
                </a:rPr>
                <a:t> </a:t>
              </a:r>
              <a:r>
                <a:rPr lang="en-US" sz="1000" dirty="0">
                  <a:effectLst/>
                  <a:latin typeface="Times" panose="02020603050405020304" pitchFamily="18" charset="0"/>
                  <a:ea typeface="Calibri"/>
                  <a:cs typeface="Times" panose="02020603050405020304" pitchFamily="18" charset="0"/>
                </a:rPr>
                <a:t>m</a:t>
              </a:r>
              <a:endParaRPr lang="en-US" sz="1000" dirty="0">
                <a:effectLst/>
                <a:latin typeface="Times" panose="02020603050405020304" pitchFamily="18" charset="0"/>
                <a:ea typeface="MS Mincho"/>
                <a:cs typeface="Times" panose="02020603050405020304" pitchFamily="18" charset="0"/>
              </a:endParaRPr>
            </a:p>
          </p:txBody>
        </p:sp>
        <p:cxnSp>
          <p:nvCxnSpPr>
            <p:cNvPr id="41" name="Straight Arrow Connector 40"/>
            <p:cNvCxnSpPr/>
            <p:nvPr/>
          </p:nvCxnSpPr>
          <p:spPr>
            <a:xfrm flipV="1">
              <a:off x="860351" y="297768"/>
              <a:ext cx="723918" cy="370215"/>
            </a:xfrm>
            <a:prstGeom prst="straightConnector1">
              <a:avLst/>
            </a:prstGeom>
            <a:ln>
              <a:tailEnd type="arrow"/>
            </a:ln>
          </p:spPr>
          <p:style>
            <a:lnRef idx="2">
              <a:schemeClr val="accent4"/>
            </a:lnRef>
            <a:fillRef idx="1">
              <a:schemeClr val="lt1"/>
            </a:fillRef>
            <a:effectRef idx="0">
              <a:schemeClr val="accent4"/>
            </a:effectRef>
            <a:fontRef idx="minor">
              <a:schemeClr val="dk1"/>
            </a:fontRef>
          </p:style>
        </p:cxnSp>
        <p:sp>
          <p:nvSpPr>
            <p:cNvPr id="42" name="Text Box 58"/>
            <p:cNvSpPr txBox="1"/>
            <p:nvPr/>
          </p:nvSpPr>
          <p:spPr>
            <a:xfrm>
              <a:off x="74129" y="455562"/>
              <a:ext cx="919606" cy="32256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000" dirty="0">
                  <a:effectLst/>
                  <a:latin typeface="Times New Roman"/>
                  <a:ea typeface="Calibri"/>
                </a:rPr>
                <a:t>Particle injection</a:t>
              </a:r>
              <a:endParaRPr lang="en-US" sz="1000" dirty="0">
                <a:effectLst/>
                <a:latin typeface="Times New Roman"/>
                <a:ea typeface="MS Mincho"/>
              </a:endParaRPr>
            </a:p>
          </p:txBody>
        </p:sp>
      </p:grpSp>
      <p:pic>
        <p:nvPicPr>
          <p:cNvPr id="43" name="Content Placeholder 4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1295400"/>
            <a:ext cx="5255401" cy="2974180"/>
          </a:xfrm>
        </p:spPr>
      </p:pic>
      <p:sp>
        <p:nvSpPr>
          <p:cNvPr id="45" name="Rectangle 44"/>
          <p:cNvSpPr/>
          <p:nvPr/>
        </p:nvSpPr>
        <p:spPr>
          <a:xfrm>
            <a:off x="6324600" y="5742709"/>
            <a:ext cx="2590800" cy="784830"/>
          </a:xfrm>
          <a:prstGeom prst="rect">
            <a:avLst/>
          </a:prstGeom>
        </p:spPr>
        <p:txBody>
          <a:bodyPr wrap="square">
            <a:spAutoFit/>
          </a:bodyPr>
          <a:lstStyle/>
          <a:p>
            <a:pPr algn="l">
              <a:lnSpc>
                <a:spcPct val="150000"/>
              </a:lnSpc>
              <a:buFont typeface="Arial" panose="020B0604020202020204" pitchFamily="34" charset="0"/>
              <a:buChar char="•"/>
            </a:pPr>
            <a:r>
              <a:rPr lang="en-US" sz="1000" dirty="0">
                <a:solidFill>
                  <a:schemeClr val="tx1"/>
                </a:solidFill>
              </a:rPr>
              <a:t>The SPR consist of an arrangement of a vertical chamber with a rectangle shape with supply of material on the top</a:t>
            </a:r>
          </a:p>
        </p:txBody>
      </p:sp>
      <p:pic>
        <p:nvPicPr>
          <p:cNvPr id="44" name="Picture 43"/>
          <p:cNvPicPr>
            <a:picLocks noChangeAspect="1"/>
          </p:cNvPicPr>
          <p:nvPr/>
        </p:nvPicPr>
        <p:blipFill rotWithShape="1">
          <a:blip r:embed="rId3" cstate="print">
            <a:extLst>
              <a:ext uri="{28A0092B-C50C-407E-A947-70E740481C1C}">
                <a14:useLocalDpi xmlns:a14="http://schemas.microsoft.com/office/drawing/2010/main" val="0"/>
              </a:ext>
            </a:extLst>
          </a:blip>
          <a:srcRect b="43873"/>
          <a:stretch/>
        </p:blipFill>
        <p:spPr>
          <a:xfrm>
            <a:off x="609600" y="4419600"/>
            <a:ext cx="5257800" cy="1912926"/>
          </a:xfrm>
          <a:prstGeom prst="rect">
            <a:avLst/>
          </a:prstGeom>
        </p:spPr>
      </p:pic>
      <p:sp>
        <p:nvSpPr>
          <p:cNvPr id="46" name="TextBox 45"/>
          <p:cNvSpPr txBox="1"/>
          <p:nvPr/>
        </p:nvSpPr>
        <p:spPr>
          <a:xfrm>
            <a:off x="4495800" y="6337756"/>
            <a:ext cx="304800" cy="215444"/>
          </a:xfrm>
          <a:prstGeom prst="rect">
            <a:avLst/>
          </a:prstGeom>
          <a:noFill/>
        </p:spPr>
        <p:txBody>
          <a:bodyPr wrap="square" rtlCol="0">
            <a:spAutoFit/>
          </a:bodyPr>
          <a:lstStyle/>
          <a:p>
            <a:r>
              <a:rPr lang="en-US" sz="800" dirty="0" smtClean="0"/>
              <a:t>18</a:t>
            </a:r>
          </a:p>
        </p:txBody>
      </p:sp>
    </p:spTree>
    <p:extLst>
      <p:ext uri="{BB962C8B-B14F-4D97-AF65-F5344CB8AC3E}">
        <p14:creationId xmlns:p14="http://schemas.microsoft.com/office/powerpoint/2010/main" val="11793042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4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8" name="Title 1"/>
          <p:cNvSpPr txBox="1">
            <a:spLocks/>
          </p:cNvSpPr>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r>
              <a:rPr lang="en-US" sz="2000" b="1" dirty="0" smtClean="0"/>
              <a:t>Application CSP</a:t>
            </a:r>
            <a:endParaRPr lang="en-US" sz="2000" dirty="0"/>
          </a:p>
        </p:txBody>
      </p:sp>
      <p:sp>
        <p:nvSpPr>
          <p:cNvPr id="11" name="Rectangle 10"/>
          <p:cNvSpPr/>
          <p:nvPr/>
        </p:nvSpPr>
        <p:spPr bwMode="auto">
          <a:xfrm>
            <a:off x="5181600" y="8964"/>
            <a:ext cx="2514600" cy="905435"/>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Chalet-LondonNineteenEighty" charset="0"/>
              </a:rPr>
              <a:t>Falling </a:t>
            </a:r>
            <a:r>
              <a:rPr lang="en-US" sz="1600" dirty="0" smtClean="0">
                <a:latin typeface="Chalet-LondonNineteenEighty" charset="0"/>
              </a:rPr>
              <a:t>particle receiver</a:t>
            </a:r>
            <a:endParaRPr kumimoji="0" lang="en-US" sz="1600" b="0" i="0" u="none" strike="noStrike" cap="none" normalizeH="0" baseline="0" dirty="0" smtClean="0">
              <a:ln>
                <a:noFill/>
              </a:ln>
              <a:solidFill>
                <a:schemeClr val="tx1"/>
              </a:solidFill>
              <a:effectLst/>
              <a:latin typeface="Chalet-LondonNineteenEighty" charset="0"/>
            </a:endParaRPr>
          </a:p>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Chalet-LondonNineteenEighty" charset="0"/>
              </a:rPr>
              <a:t>Sandia</a:t>
            </a:r>
            <a:endParaRPr kumimoji="0" lang="en-US" sz="1600" b="0" i="0" u="none" strike="noStrike" cap="none" normalizeH="0" baseline="0" dirty="0">
              <a:ln>
                <a:noFill/>
              </a:ln>
              <a:solidFill>
                <a:schemeClr val="tx1"/>
              </a:solidFill>
              <a:effectLst/>
              <a:latin typeface="Chalet-LondonNineteenEighty" charset="0"/>
            </a:endParaRPr>
          </a:p>
        </p:txBody>
      </p:sp>
      <p:pic>
        <p:nvPicPr>
          <p:cNvPr id="9" name="Falling_particle_receiver_March2013_small.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1676400"/>
            <a:ext cx="7924800" cy="4457701"/>
          </a:xfrm>
          <a:prstGeom prst="rect">
            <a:avLst/>
          </a:prstGeom>
        </p:spPr>
      </p:pic>
    </p:spTree>
    <p:extLst>
      <p:ext uri="{BB962C8B-B14F-4D97-AF65-F5344CB8AC3E}">
        <p14:creationId xmlns:p14="http://schemas.microsoft.com/office/powerpoint/2010/main" val="210689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2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4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8" name="Title 1"/>
          <p:cNvSpPr txBox="1">
            <a:spLocks/>
          </p:cNvSpPr>
          <p:nvPr/>
        </p:nvSpPr>
        <p:spPr bwMode="auto">
          <a:xfrm>
            <a:off x="0" y="1524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20000"/>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r>
              <a:rPr lang="en-US" sz="2000" b="1" dirty="0" smtClean="0"/>
              <a:t>Application CSP</a:t>
            </a:r>
          </a:p>
          <a:p>
            <a:r>
              <a:rPr lang="en-US" sz="2000" dirty="0">
                <a:latin typeface="Chalet-LondonNineteenEighty" charset="0"/>
              </a:rPr>
              <a:t>Falling particle receiver</a:t>
            </a:r>
            <a:endParaRPr lang="en-US" sz="2000" dirty="0">
              <a:solidFill>
                <a:schemeClr val="tx1"/>
              </a:solidFill>
              <a:latin typeface="Chalet-LondonNineteenEighty" charset="0"/>
            </a:endParaRPr>
          </a:p>
          <a:p>
            <a:r>
              <a:rPr lang="en-US" sz="2000" dirty="0" smtClean="0">
                <a:latin typeface="Chalet-LondonNineteenEighty" charset="0"/>
              </a:rPr>
              <a:t>With </a:t>
            </a:r>
            <a:r>
              <a:rPr lang="en-US" sz="2000" dirty="0" smtClean="0">
                <a:latin typeface="Chalet-LondonNineteenEighty" charset="0"/>
              </a:rPr>
              <a:t>Sandia</a:t>
            </a:r>
            <a:endParaRPr lang="en-US" sz="2000" dirty="0">
              <a:solidFill>
                <a:schemeClr val="tx1"/>
              </a:solidFill>
              <a:latin typeface="Chalet-LondonNineteenEighty" charset="0"/>
            </a:endParaRPr>
          </a:p>
          <a:p>
            <a:endParaRPr lang="en-US" sz="2000"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1869" y="1874371"/>
            <a:ext cx="1661256" cy="1441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2"/>
          <p:cNvSpPr txBox="1">
            <a:spLocks/>
          </p:cNvSpPr>
          <p:nvPr/>
        </p:nvSpPr>
        <p:spPr bwMode="auto">
          <a:xfrm>
            <a:off x="69054" y="3761412"/>
            <a:ext cx="3058956" cy="279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a:lstStyle>
          <a:p>
            <a:pPr>
              <a:buFont typeface="Arial" panose="020B0604020202020204" pitchFamily="34" charset="0"/>
              <a:buChar char="•"/>
            </a:pPr>
            <a:r>
              <a:rPr lang="en-US" sz="1600" kern="0" dirty="0" smtClean="0"/>
              <a:t>High temperature (&gt;1000C)</a:t>
            </a:r>
          </a:p>
          <a:p>
            <a:pPr>
              <a:buFont typeface="Arial" panose="020B0604020202020204" pitchFamily="34" charset="0"/>
              <a:buChar char="•"/>
            </a:pPr>
            <a:r>
              <a:rPr lang="en-US" sz="1600" kern="0" dirty="0" err="1" smtClean="0"/>
              <a:t>Cp</a:t>
            </a:r>
            <a:r>
              <a:rPr lang="en-US" sz="1600" kern="0" dirty="0" smtClean="0"/>
              <a:t> &amp; k: f(</a:t>
            </a:r>
            <a:r>
              <a:rPr lang="en-US" sz="1600" kern="0" dirty="0" err="1" smtClean="0"/>
              <a:t>t,T</a:t>
            </a:r>
            <a:r>
              <a:rPr lang="en-US" sz="1600" kern="0" dirty="0" smtClean="0"/>
              <a:t>)</a:t>
            </a:r>
          </a:p>
          <a:p>
            <a:pPr>
              <a:buFont typeface="Arial" panose="020B0604020202020204" pitchFamily="34" charset="0"/>
              <a:buChar char="•"/>
            </a:pPr>
            <a:r>
              <a:rPr lang="en-US" sz="1600" kern="0" dirty="0" smtClean="0"/>
              <a:t>Solid particle</a:t>
            </a:r>
          </a:p>
          <a:p>
            <a:pPr>
              <a:buFont typeface="Arial" panose="020B0604020202020204" pitchFamily="34" charset="0"/>
              <a:buChar char="•"/>
            </a:pPr>
            <a:r>
              <a:rPr lang="en-US" sz="1600" kern="0" dirty="0" smtClean="0"/>
              <a:t>Engineered </a:t>
            </a:r>
            <a:r>
              <a:rPr lang="en-US" sz="1600" kern="0" dirty="0" smtClean="0"/>
              <a:t>PCM </a:t>
            </a:r>
          </a:p>
          <a:p>
            <a:pPr marL="0" indent="0"/>
            <a:r>
              <a:rPr lang="en-US" sz="1600" kern="0" dirty="0" smtClean="0"/>
              <a:t>materials</a:t>
            </a:r>
            <a:endParaRPr lang="en-US" sz="1600" kern="0" dirty="0" smtClean="0"/>
          </a:p>
          <a:p>
            <a:pPr lvl="1">
              <a:buFont typeface="Arial" panose="020B0604020202020204" pitchFamily="34" charset="0"/>
              <a:buChar char="•"/>
            </a:pPr>
            <a:r>
              <a:rPr lang="en-US" sz="1600" kern="0" dirty="0" smtClean="0"/>
              <a:t>Encapsulated PCM particles</a:t>
            </a:r>
          </a:p>
          <a:p>
            <a:pPr lvl="1">
              <a:buFont typeface="Arial" panose="020B0604020202020204" pitchFamily="34" charset="0"/>
              <a:buChar char="•"/>
            </a:pPr>
            <a:r>
              <a:rPr lang="en-US" sz="1600" kern="0" dirty="0" smtClean="0"/>
              <a:t>Coating</a:t>
            </a:r>
          </a:p>
          <a:p>
            <a:pPr lvl="1">
              <a:buFont typeface="Arial" panose="020B0604020202020204" pitchFamily="34" charset="0"/>
              <a:buChar char="•"/>
            </a:pPr>
            <a:r>
              <a:rPr lang="en-US" sz="1600" kern="0" dirty="0" smtClean="0"/>
              <a:t>Attrition</a:t>
            </a: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6634" y="4101721"/>
            <a:ext cx="2352566" cy="2111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p:nvPr/>
        </p:nvPicPr>
        <p:blipFill>
          <a:blip r:embed="rId5">
            <a:extLst>
              <a:ext uri="{28A0092B-C50C-407E-A947-70E740481C1C}">
                <a14:useLocalDpi xmlns:a14="http://schemas.microsoft.com/office/drawing/2010/main" val="0"/>
              </a:ext>
            </a:extLst>
          </a:blip>
          <a:srcRect/>
          <a:stretch>
            <a:fillRect/>
          </a:stretch>
        </p:blipFill>
        <p:spPr bwMode="auto">
          <a:xfrm>
            <a:off x="228600" y="1353671"/>
            <a:ext cx="2899410" cy="2209800"/>
          </a:xfrm>
          <a:prstGeom prst="rect">
            <a:avLst/>
          </a:prstGeom>
          <a:noFill/>
          <a:ln>
            <a:noFill/>
          </a:ln>
          <a:extLst/>
        </p:spPr>
      </p:pic>
      <p:pic>
        <p:nvPicPr>
          <p:cNvPr id="16" name="Picture 1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9200" y="1392743"/>
            <a:ext cx="4055533" cy="2039618"/>
          </a:xfrm>
          <a:prstGeom prst="rect">
            <a:avLst/>
          </a:prstGeom>
        </p:spPr>
      </p:pic>
      <p:sp>
        <p:nvSpPr>
          <p:cNvPr id="17" name="Rectangle 16"/>
          <p:cNvSpPr/>
          <p:nvPr/>
        </p:nvSpPr>
        <p:spPr>
          <a:xfrm>
            <a:off x="4871592" y="3597513"/>
            <a:ext cx="4267200" cy="276999"/>
          </a:xfrm>
          <a:prstGeom prst="rect">
            <a:avLst/>
          </a:prstGeom>
        </p:spPr>
        <p:txBody>
          <a:bodyPr wrap="square">
            <a:spAutoFit/>
          </a:bodyPr>
          <a:lstStyle/>
          <a:p>
            <a:pPr algn="ctr"/>
            <a:r>
              <a:rPr lang="en-US" sz="1200" dirty="0" smtClean="0"/>
              <a:t>Mass </a:t>
            </a:r>
            <a:r>
              <a:rPr lang="en-US" sz="1200" dirty="0"/>
              <a:t>flow </a:t>
            </a:r>
            <a:r>
              <a:rPr lang="en-US" sz="1200" dirty="0" smtClean="0"/>
              <a:t>rate = 3.84 </a:t>
            </a:r>
            <a:r>
              <a:rPr lang="en-US" sz="1200" dirty="0"/>
              <a:t>Kg/s </a:t>
            </a:r>
            <a:r>
              <a:rPr lang="en-US" sz="1200" dirty="0" smtClean="0"/>
              <a:t>&amp; Heat </a:t>
            </a:r>
            <a:r>
              <a:rPr lang="en-US" sz="1200" dirty="0"/>
              <a:t>Flux </a:t>
            </a:r>
            <a:r>
              <a:rPr lang="en-US" sz="1200" dirty="0" smtClean="0"/>
              <a:t>= </a:t>
            </a:r>
            <a:r>
              <a:rPr lang="en-US" sz="1200" dirty="0" smtClean="0"/>
              <a:t>3MW/m</a:t>
            </a:r>
            <a:r>
              <a:rPr lang="en-US" sz="1200" baseline="30000" dirty="0" smtClean="0"/>
              <a:t>2</a:t>
            </a:r>
            <a:endParaRPr lang="en-US" sz="1200" baseline="30000" dirty="0"/>
          </a:p>
        </p:txBody>
      </p:sp>
      <p:pic>
        <p:nvPicPr>
          <p:cNvPr id="19" name="Picture 18"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3000" y="3998933"/>
            <a:ext cx="4185792" cy="1999730"/>
          </a:xfrm>
          <a:prstGeom prst="rect">
            <a:avLst/>
          </a:prstGeom>
        </p:spPr>
      </p:pic>
      <p:sp>
        <p:nvSpPr>
          <p:cNvPr id="20" name="Rectangle 19"/>
          <p:cNvSpPr/>
          <p:nvPr/>
        </p:nvSpPr>
        <p:spPr>
          <a:xfrm>
            <a:off x="4923366" y="6000875"/>
            <a:ext cx="4267200" cy="276999"/>
          </a:xfrm>
          <a:prstGeom prst="rect">
            <a:avLst/>
          </a:prstGeom>
        </p:spPr>
        <p:txBody>
          <a:bodyPr wrap="square">
            <a:spAutoFit/>
          </a:bodyPr>
          <a:lstStyle/>
          <a:p>
            <a:pPr algn="ctr"/>
            <a:r>
              <a:rPr lang="en-US" sz="1200" dirty="0" smtClean="0"/>
              <a:t>Mass </a:t>
            </a:r>
            <a:r>
              <a:rPr lang="en-US" sz="1200" dirty="0"/>
              <a:t>flow </a:t>
            </a:r>
            <a:r>
              <a:rPr lang="en-US" sz="1200" dirty="0" smtClean="0"/>
              <a:t>rate = 3.84 </a:t>
            </a:r>
            <a:r>
              <a:rPr lang="en-US" sz="1200" dirty="0"/>
              <a:t>Kg/s </a:t>
            </a:r>
            <a:r>
              <a:rPr lang="en-US" sz="1200" dirty="0" smtClean="0"/>
              <a:t>&amp; Heat Flux = 7MW/m</a:t>
            </a:r>
            <a:r>
              <a:rPr lang="en-US" sz="1200" baseline="30000" dirty="0" smtClean="0"/>
              <a:t>2</a:t>
            </a:r>
            <a:endParaRPr lang="en-US" sz="1200" baseline="30000" dirty="0"/>
          </a:p>
        </p:txBody>
      </p:sp>
    </p:spTree>
    <p:extLst>
      <p:ext uri="{BB962C8B-B14F-4D97-AF65-F5344CB8AC3E}">
        <p14:creationId xmlns:p14="http://schemas.microsoft.com/office/powerpoint/2010/main" val="20907393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3" name="Rectangle 4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8" name="Title 1"/>
          <p:cNvSpPr txBox="1">
            <a:spLocks/>
          </p:cNvSpPr>
          <p:nvPr/>
        </p:nvSpPr>
        <p:spPr bwMode="auto">
          <a:xfrm>
            <a:off x="0" y="1524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r>
              <a:rPr lang="en-US" sz="2000" b="1" dirty="0" err="1" smtClean="0"/>
              <a:t>Multiscale</a:t>
            </a:r>
            <a:r>
              <a:rPr lang="en-US" sz="2000" b="1" dirty="0" smtClean="0"/>
              <a:t>: CO2 Sequestration</a:t>
            </a:r>
            <a:endParaRPr lang="en-US" sz="2000" dirty="0"/>
          </a:p>
        </p:txBody>
      </p:sp>
      <p:sp>
        <p:nvSpPr>
          <p:cNvPr id="11" name="Rectangle 10"/>
          <p:cNvSpPr/>
          <p:nvPr/>
        </p:nvSpPr>
        <p:spPr bwMode="auto">
          <a:xfrm>
            <a:off x="5181600" y="8964"/>
            <a:ext cx="1219200" cy="452717"/>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Chalet-LondonNineteenEighty" charset="0"/>
              </a:rPr>
              <a:t>Recent</a:t>
            </a:r>
            <a:r>
              <a:rPr kumimoji="0" lang="en-US" sz="1600" b="0" i="0" u="none" strike="noStrike" cap="none" normalizeH="0" baseline="0" dirty="0" smtClean="0">
                <a:ln>
                  <a:noFill/>
                </a:ln>
                <a:solidFill>
                  <a:schemeClr val="tx1"/>
                </a:solidFill>
                <a:effectLst/>
                <a:latin typeface="Chalet-LondonNineteenEighty" charset="0"/>
              </a:rPr>
              <a:t>!</a:t>
            </a:r>
          </a:p>
        </p:txBody>
      </p:sp>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5937" y="4538758"/>
            <a:ext cx="4664513" cy="215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18" descr="example1-pressure_saturation.jpg"/>
          <p:cNvPicPr>
            <a:picLocks noChangeAspect="1" noChangeArrowheads="1"/>
          </p:cNvPicPr>
          <p:nvPr/>
        </p:nvPicPr>
        <p:blipFill>
          <a:blip r:embed="rId6">
            <a:extLst>
              <a:ext uri="{28A0092B-C50C-407E-A947-70E740481C1C}">
                <a14:useLocalDpi xmlns:a14="http://schemas.microsoft.com/office/drawing/2010/main" val="0"/>
              </a:ext>
            </a:extLst>
          </a:blip>
          <a:srcRect l="55000" t="4143" r="8333" b="7539"/>
          <a:stretch>
            <a:fillRect/>
          </a:stretch>
        </p:blipFill>
        <p:spPr bwMode="auto">
          <a:xfrm>
            <a:off x="-49196" y="2793365"/>
            <a:ext cx="1871692" cy="147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319" descr="example1-pressure_saturation.jpg"/>
          <p:cNvPicPr>
            <a:picLocks noChangeAspect="1" noChangeArrowheads="1"/>
          </p:cNvPicPr>
          <p:nvPr/>
        </p:nvPicPr>
        <p:blipFill>
          <a:blip r:embed="rId6">
            <a:extLst>
              <a:ext uri="{28A0092B-C50C-407E-A947-70E740481C1C}">
                <a14:useLocalDpi xmlns:a14="http://schemas.microsoft.com/office/drawing/2010/main" val="0"/>
              </a:ext>
            </a:extLst>
          </a:blip>
          <a:srcRect l="10001" t="5095" r="61667" b="6586"/>
          <a:stretch>
            <a:fillRect/>
          </a:stretch>
        </p:blipFill>
        <p:spPr bwMode="auto">
          <a:xfrm>
            <a:off x="1610702" y="2766469"/>
            <a:ext cx="1855778" cy="1458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320" descr="Final_Pressure_Profile.jpg"/>
          <p:cNvPicPr>
            <a:picLocks noChangeAspect="1" noChangeArrowheads="1"/>
          </p:cNvPicPr>
          <p:nvPr/>
        </p:nvPicPr>
        <p:blipFill>
          <a:blip r:embed="rId7">
            <a:extLst>
              <a:ext uri="{28A0092B-C50C-407E-A947-70E740481C1C}">
                <a14:useLocalDpi xmlns:a14="http://schemas.microsoft.com/office/drawing/2010/main" val="0"/>
              </a:ext>
            </a:extLst>
          </a:blip>
          <a:srcRect l="53464" t="1747" r="8627" b="7423"/>
          <a:stretch>
            <a:fillRect/>
          </a:stretch>
        </p:blipFill>
        <p:spPr bwMode="auto">
          <a:xfrm>
            <a:off x="3455594" y="2766469"/>
            <a:ext cx="1649806" cy="150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584404" y="4176469"/>
            <a:ext cx="4711546" cy="369332"/>
          </a:xfrm>
          <a:prstGeom prst="rect">
            <a:avLst/>
          </a:prstGeom>
        </p:spPr>
        <p:txBody>
          <a:bodyPr wrap="none">
            <a:spAutoFit/>
          </a:bodyPr>
          <a:lstStyle/>
          <a:p>
            <a:r>
              <a:rPr lang="en-US" sz="1800" b="1" dirty="0" err="1" smtClean="0"/>
              <a:t>Multiscale</a:t>
            </a:r>
            <a:r>
              <a:rPr lang="en-US" sz="1800" b="1" dirty="0" smtClean="0"/>
              <a:t> scheme</a:t>
            </a:r>
            <a:r>
              <a:rPr lang="en-US" sz="1800" dirty="0" smtClean="0"/>
              <a:t>: Block iterative coupling</a:t>
            </a:r>
            <a:endParaRPr lang="en-US" sz="1800" dirty="0"/>
          </a:p>
        </p:txBody>
      </p:sp>
      <p:pic>
        <p:nvPicPr>
          <p:cNvPr id="62" name="Picture 3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55" y="1219200"/>
            <a:ext cx="1685381" cy="158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3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3214" y="1219200"/>
            <a:ext cx="1550754" cy="157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3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72391" y="1219200"/>
            <a:ext cx="1733009" cy="157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29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600" y="4724400"/>
            <a:ext cx="3768539" cy="157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timelapse_viscous_trun_nor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2">
            <a:extLst>
              <a:ext uri="{28A0092B-C50C-407E-A947-70E740481C1C}">
                <a14:useLocalDpi xmlns:a14="http://schemas.microsoft.com/office/drawing/2010/main" val="0"/>
              </a:ext>
            </a:extLst>
          </a:blip>
          <a:srcRect l="27762" t="14157" r="24101" b="21081"/>
          <a:stretch/>
        </p:blipFill>
        <p:spPr bwMode="auto">
          <a:xfrm>
            <a:off x="5638800" y="685800"/>
            <a:ext cx="317173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8738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6"/>
                                        </p:tgtEl>
                                      </p:cBhvr>
                                    </p:cmd>
                                  </p:childTnLst>
                                </p:cTn>
                              </p:par>
                            </p:childTnLst>
                          </p:cTn>
                        </p:par>
                      </p:childTnLst>
                    </p:cTn>
                  </p:par>
                </p:childTnLst>
              </p:cTn>
              <p:nextCondLst>
                <p:cond evt="onClick" delay="0">
                  <p:tgtEl>
                    <p:spTgt spid="66"/>
                  </p:tgtEl>
                </p:cond>
              </p:nextCondLst>
            </p:seq>
            <p:video>
              <p:cMediaNode vol="80000">
                <p:cTn id="7" fill="hold" display="0">
                  <p:stCondLst>
                    <p:cond delay="indefinite"/>
                  </p:stCondLst>
                </p:cTn>
                <p:tgtEl>
                  <p:spTgt spid="6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Shape 214018"/>
          <p:cNvSpPr>
            <a:spLocks noGrp="1" noChangeArrowheads="1"/>
          </p:cNvSpPr>
          <p:nvPr>
            <p:ph type="title" idx="4294967295"/>
          </p:nvPr>
        </p:nvSpPr>
        <p:spPr>
          <a:xfrm>
            <a:off x="0" y="170330"/>
            <a:ext cx="9144000" cy="762000"/>
          </a:xfrm>
          <a:noFill/>
          <a:ln/>
        </p:spPr>
        <p:txBody>
          <a:bodyPr/>
          <a:lstStyle/>
          <a:p>
            <a:pPr marL="0" indent="0" defTabSz="914400" eaLnBrk="1" hangingPunct="1"/>
            <a:r>
              <a:rPr lang="en-US" altLang="en-US" dirty="0" smtClean="0"/>
              <a:t>Detour Ends - </a:t>
            </a:r>
            <a:r>
              <a:rPr lang="en-US" altLang="en-US" dirty="0" err="1" smtClean="0"/>
              <a:t>MFiX</a:t>
            </a:r>
            <a:r>
              <a:rPr lang="en-US" altLang="en-US" dirty="0" smtClean="0"/>
              <a:t> </a:t>
            </a:r>
            <a:r>
              <a:rPr lang="en-US" altLang="en-US" sz="2000" dirty="0" smtClean="0"/>
              <a:t>(</a:t>
            </a:r>
            <a:r>
              <a:rPr lang="en-US" altLang="en-US" sz="2000" dirty="0" smtClean="0"/>
              <a:t>From </a:t>
            </a:r>
            <a:r>
              <a:rPr lang="en-US" altLang="en-US" sz="2000" dirty="0" err="1" smtClean="0"/>
              <a:t>MFiX</a:t>
            </a:r>
            <a:r>
              <a:rPr lang="en-US" altLang="en-US" sz="2000" dirty="0" smtClean="0"/>
              <a:t> reports)</a:t>
            </a:r>
            <a:br>
              <a:rPr lang="en-US" altLang="en-US" sz="2000" dirty="0" smtClean="0"/>
            </a:br>
            <a:r>
              <a:rPr lang="en-US" altLang="en-US" sz="2000" dirty="0" smtClean="0"/>
              <a:t>Rogers, </a:t>
            </a:r>
            <a:r>
              <a:rPr lang="en-US" altLang="en-US" sz="2000" dirty="0" err="1" smtClean="0"/>
              <a:t>Syamlal</a:t>
            </a:r>
            <a:r>
              <a:rPr lang="en-US" altLang="en-US" sz="2000" dirty="0" smtClean="0"/>
              <a:t>, O’Brien</a:t>
            </a:r>
            <a:endParaRPr lang="en-US" sz="2000" dirty="0" smtClean="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6547283"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410200" y="1219199"/>
            <a:ext cx="3581400" cy="3170099"/>
          </a:xfrm>
          <a:prstGeom prst="rect">
            <a:avLst/>
          </a:prstGeom>
          <a:noFill/>
        </p:spPr>
        <p:txBody>
          <a:bodyPr wrap="square" rtlCol="0">
            <a:spAutoFit/>
          </a:bodyPr>
          <a:lstStyle/>
          <a:p>
            <a:r>
              <a:rPr lang="en-US" sz="1800" dirty="0" smtClean="0"/>
              <a:t>Convection-diffusion/Transport of species</a:t>
            </a:r>
          </a:p>
          <a:p>
            <a:pPr marL="342900" indent="-342900">
              <a:buFont typeface="Arial" panose="020B0604020202020204" pitchFamily="34" charset="0"/>
              <a:buChar char="•"/>
            </a:pPr>
            <a:r>
              <a:rPr lang="en-US" sz="1400" dirty="0" smtClean="0"/>
              <a:t>First-order schemes/Second-order/High-order schemes</a:t>
            </a:r>
          </a:p>
          <a:p>
            <a:r>
              <a:rPr lang="en-US" sz="1200" i="1" dirty="0" smtClean="0"/>
              <a:t>The </a:t>
            </a:r>
            <a:r>
              <a:rPr lang="en-US" sz="1200" i="1" dirty="0"/>
              <a:t>use of higher order methods may result in a violation of </a:t>
            </a:r>
            <a:r>
              <a:rPr lang="en-US" sz="1200" i="1" dirty="0" err="1"/>
              <a:t>Patankar’s</a:t>
            </a:r>
            <a:r>
              <a:rPr lang="en-US" sz="1200" i="1" dirty="0"/>
              <a:t> Rule </a:t>
            </a:r>
            <a:r>
              <a:rPr lang="en-US" sz="1200" i="1" dirty="0" smtClean="0"/>
              <a:t>2 </a:t>
            </a:r>
            <a:r>
              <a:rPr lang="en-US" sz="1200" i="1" dirty="0"/>
              <a:t>in </a:t>
            </a:r>
            <a:r>
              <a:rPr lang="en-US" sz="1200" i="1" dirty="0" smtClean="0"/>
              <a:t>some regions!</a:t>
            </a:r>
          </a:p>
          <a:p>
            <a:pPr marL="342900" indent="-342900">
              <a:buFont typeface="Arial" panose="020B0604020202020204" pitchFamily="34" charset="0"/>
              <a:buChar char="•"/>
            </a:pPr>
            <a:r>
              <a:rPr lang="en-US" sz="1400" dirty="0" smtClean="0"/>
              <a:t>Downwind factors</a:t>
            </a:r>
          </a:p>
          <a:p>
            <a:pPr marL="342900" indent="-342900">
              <a:buFont typeface="Arial" panose="020B0604020202020204" pitchFamily="34" charset="0"/>
              <a:buChar char="•"/>
            </a:pPr>
            <a:endParaRPr lang="en-US" sz="1400" dirty="0" smtClean="0"/>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endParaRPr lang="en-US" sz="1400" dirty="0" smtClean="0"/>
          </a:p>
          <a:p>
            <a:pPr marL="342900" indent="-342900">
              <a:buFont typeface="Arial" panose="020B0604020202020204" pitchFamily="34" charset="0"/>
              <a:buChar char="•"/>
            </a:pPr>
            <a:endParaRPr lang="en-US" sz="1400" dirty="0" smtClean="0"/>
          </a:p>
          <a:p>
            <a:pPr marL="342900" indent="-342900">
              <a:buFont typeface="Arial" panose="020B0604020202020204" pitchFamily="34" charset="0"/>
              <a:buChar char="•"/>
            </a:pPr>
            <a:endParaRPr lang="en-US" sz="1400" dirty="0"/>
          </a:p>
          <a:p>
            <a:pPr marL="342900" indent="-342900">
              <a:buFont typeface="Arial" panose="020B0604020202020204" pitchFamily="34" charset="0"/>
              <a:buChar char="•"/>
            </a:pPr>
            <a:r>
              <a:rPr lang="en-US" sz="1400" dirty="0" smtClean="0"/>
              <a:t>Numerical diffusion</a:t>
            </a:r>
          </a:p>
          <a:p>
            <a:pPr marL="342900" indent="-342900">
              <a:buFont typeface="Arial" panose="020B0604020202020204" pitchFamily="34" charset="0"/>
              <a:buChar char="•"/>
            </a:pPr>
            <a:r>
              <a:rPr lang="en-US" sz="1400" dirty="0" smtClean="0"/>
              <a:t>Consistency</a:t>
            </a:r>
            <a:endParaRPr lang="en-US" dirty="0"/>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442" y="2804248"/>
            <a:ext cx="3650863" cy="588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3873" y="3276600"/>
            <a:ext cx="1905000" cy="63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6101941"/>
      </p:ext>
    </p:extLst>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Shape 214018"/>
          <p:cNvSpPr>
            <a:spLocks noGrp="1" noChangeArrowheads="1"/>
          </p:cNvSpPr>
          <p:nvPr>
            <p:ph type="title" idx="4294967295"/>
          </p:nvPr>
        </p:nvSpPr>
        <p:spPr>
          <a:xfrm>
            <a:off x="0" y="170330"/>
            <a:ext cx="9144000" cy="762000"/>
          </a:xfrm>
          <a:noFill/>
          <a:ln/>
        </p:spPr>
        <p:txBody>
          <a:bodyPr/>
          <a:lstStyle/>
          <a:p>
            <a:pPr marL="0" indent="0" defTabSz="914400" eaLnBrk="1" hangingPunct="1"/>
            <a:r>
              <a:rPr lang="en-US" altLang="en-US" dirty="0" err="1" smtClean="0"/>
              <a:t>MFiX</a:t>
            </a:r>
            <a:r>
              <a:rPr lang="en-US" altLang="en-US" dirty="0" smtClean="0"/>
              <a:t> </a:t>
            </a:r>
            <a:r>
              <a:rPr lang="en-US" altLang="en-US" dirty="0" err="1" smtClean="0"/>
              <a:t>Eqs</a:t>
            </a:r>
            <a:r>
              <a:rPr lang="en-US" altLang="en-US" dirty="0" smtClean="0"/>
              <a:t> &amp; Schemes </a:t>
            </a:r>
            <a:r>
              <a:rPr lang="en-US" altLang="en-US" sz="2000" dirty="0"/>
              <a:t>(</a:t>
            </a:r>
            <a:r>
              <a:rPr lang="en-US" altLang="en-US" sz="2000" dirty="0" smtClean="0"/>
              <a:t>From </a:t>
            </a:r>
            <a:r>
              <a:rPr lang="en-US" altLang="en-US" sz="2000" dirty="0" err="1" smtClean="0"/>
              <a:t>MFiX</a:t>
            </a:r>
            <a:r>
              <a:rPr lang="en-US" altLang="en-US" sz="2000" dirty="0" smtClean="0"/>
              <a:t> reports)</a:t>
            </a:r>
            <a:br>
              <a:rPr lang="en-US" altLang="en-US" sz="2000" dirty="0" smtClean="0"/>
            </a:br>
            <a:r>
              <a:rPr lang="en-US" altLang="en-US" sz="2000" dirty="0" smtClean="0"/>
              <a:t>Rogers, </a:t>
            </a:r>
            <a:r>
              <a:rPr lang="en-US" altLang="en-US" sz="2000" dirty="0" err="1" smtClean="0"/>
              <a:t>Syamlal</a:t>
            </a:r>
            <a:r>
              <a:rPr lang="en-US" altLang="en-US" sz="2000" dirty="0" smtClean="0"/>
              <a:t>, O’Brien</a:t>
            </a:r>
            <a:endParaRPr lang="en-US" sz="2000" dirty="0" smtClean="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483" y="1286435"/>
            <a:ext cx="5867400" cy="542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0624767"/>
      </p:ext>
    </p:extLst>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altLang="en-US" dirty="0" smtClean="0"/>
              <a:t>Outline</a:t>
            </a:r>
            <a:endParaRPr lang="en-US" altLang="en-US" dirty="0" smtClean="0"/>
          </a:p>
        </p:txBody>
      </p:sp>
      <p:sp>
        <p:nvSpPr>
          <p:cNvPr id="4099" name="Content Placeholder 2"/>
          <p:cNvSpPr>
            <a:spLocks noGrp="1"/>
          </p:cNvSpPr>
          <p:nvPr>
            <p:ph idx="1"/>
          </p:nvPr>
        </p:nvSpPr>
        <p:spPr/>
        <p:txBody>
          <a:bodyPr/>
          <a:lstStyle/>
          <a:p>
            <a:pPr>
              <a:buFontTx/>
              <a:buChar char="•"/>
            </a:pPr>
            <a:r>
              <a:rPr lang="en-US" altLang="en-US" dirty="0" smtClean="0"/>
              <a:t>Introduction </a:t>
            </a:r>
          </a:p>
          <a:p>
            <a:pPr>
              <a:buFontTx/>
              <a:buChar char="•"/>
            </a:pPr>
            <a:r>
              <a:rPr lang="en-US" altLang="en-US" dirty="0" smtClean="0"/>
              <a:t>Some Examples</a:t>
            </a:r>
          </a:p>
          <a:p>
            <a:pPr>
              <a:buFontTx/>
              <a:buChar char="•"/>
            </a:pPr>
            <a:r>
              <a:rPr lang="en-US" altLang="en-US" dirty="0" err="1" smtClean="0"/>
              <a:t>MFiX</a:t>
            </a:r>
            <a:endParaRPr lang="en-US" altLang="en-US" dirty="0" smtClean="0"/>
          </a:p>
          <a:p>
            <a:pPr>
              <a:buFontTx/>
              <a:buChar char="•"/>
            </a:pPr>
            <a:r>
              <a:rPr lang="en-US" altLang="en-US" dirty="0" smtClean="0"/>
              <a:t>Trilinos</a:t>
            </a:r>
            <a:r>
              <a:rPr lang="en-US" altLang="en-US" dirty="0" smtClean="0"/>
              <a:t> – What &amp; why?</a:t>
            </a:r>
            <a:endParaRPr lang="en-US" altLang="en-US" dirty="0" smtClean="0"/>
          </a:p>
          <a:p>
            <a:pPr>
              <a:buFontTx/>
              <a:buChar char="•"/>
            </a:pPr>
            <a:r>
              <a:rPr lang="en-US" altLang="en-US" dirty="0" smtClean="0"/>
              <a:t>Concluding </a:t>
            </a:r>
            <a:r>
              <a:rPr lang="en-US" altLang="en-US" dirty="0" smtClean="0"/>
              <a:t>remarks</a:t>
            </a:r>
          </a:p>
          <a:p>
            <a:pPr marL="0" indent="0"/>
            <a:endParaRPr lang="en-US" altLang="en-US" dirty="0" smtClean="0"/>
          </a:p>
          <a:p>
            <a:pPr>
              <a:buFontTx/>
              <a:buChar char="•"/>
            </a:pPr>
            <a:endParaRPr lang="en-US" altLang="en-US" dirty="0" smtClean="0"/>
          </a:p>
          <a:p>
            <a:endParaRPr lang="en-US" altLang="en-US" dirty="0" smtClean="0"/>
          </a:p>
          <a:p>
            <a:endParaRPr lang="en-US" alt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Shape 214018"/>
          <p:cNvSpPr>
            <a:spLocks noGrp="1" noChangeArrowheads="1"/>
          </p:cNvSpPr>
          <p:nvPr>
            <p:ph type="title" idx="4294967295"/>
          </p:nvPr>
        </p:nvSpPr>
        <p:spPr>
          <a:xfrm>
            <a:off x="0" y="170330"/>
            <a:ext cx="9144000" cy="762000"/>
          </a:xfrm>
          <a:noFill/>
          <a:ln/>
        </p:spPr>
        <p:txBody>
          <a:bodyPr/>
          <a:lstStyle/>
          <a:p>
            <a:pPr marL="0" indent="0" defTabSz="914400" eaLnBrk="1" hangingPunct="1"/>
            <a:r>
              <a:rPr lang="en-US" altLang="en-US" dirty="0" err="1" smtClean="0"/>
              <a:t>MFiX</a:t>
            </a:r>
            <a:r>
              <a:rPr lang="en-US" altLang="en-US" dirty="0" smtClean="0"/>
              <a:t> </a:t>
            </a:r>
            <a:r>
              <a:rPr lang="en-US" altLang="en-US" dirty="0" err="1" smtClean="0"/>
              <a:t>Eqs</a:t>
            </a:r>
            <a:r>
              <a:rPr lang="en-US" altLang="en-US" dirty="0" smtClean="0"/>
              <a:t> &amp; Schemes </a:t>
            </a:r>
            <a:r>
              <a:rPr lang="en-US" altLang="en-US" sz="2000" dirty="0"/>
              <a:t>(</a:t>
            </a:r>
            <a:r>
              <a:rPr lang="en-US" altLang="en-US" sz="2000" dirty="0" smtClean="0"/>
              <a:t>From </a:t>
            </a:r>
            <a:r>
              <a:rPr lang="en-US" altLang="en-US" sz="2000" dirty="0" err="1" smtClean="0"/>
              <a:t>MFiX</a:t>
            </a:r>
            <a:r>
              <a:rPr lang="en-US" altLang="en-US" sz="2000" dirty="0" smtClean="0"/>
              <a:t> reports)</a:t>
            </a:r>
            <a:br>
              <a:rPr lang="en-US" altLang="en-US" sz="2000" dirty="0" smtClean="0"/>
            </a:br>
            <a:r>
              <a:rPr lang="en-US" altLang="en-US" sz="2000" dirty="0" smtClean="0"/>
              <a:t>Rogers, </a:t>
            </a:r>
            <a:r>
              <a:rPr lang="en-US" altLang="en-US" sz="2000" dirty="0" err="1" smtClean="0"/>
              <a:t>Syamlal</a:t>
            </a:r>
            <a:r>
              <a:rPr lang="en-US" altLang="en-US" sz="2000" dirty="0" smtClean="0"/>
              <a:t>, O’Brien</a:t>
            </a:r>
            <a:endParaRPr lang="en-US" sz="2000" dirty="0" smtClean="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4000"/>
            <a:ext cx="5048250"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971800"/>
            <a:ext cx="5686425"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295400" y="5867400"/>
            <a:ext cx="3581400" cy="369332"/>
          </a:xfrm>
          <a:prstGeom prst="rect">
            <a:avLst/>
          </a:prstGeom>
          <a:noFill/>
        </p:spPr>
        <p:txBody>
          <a:bodyPr wrap="square" rtlCol="0">
            <a:spAutoFit/>
          </a:bodyPr>
          <a:lstStyle/>
          <a:p>
            <a:r>
              <a:rPr lang="en-US" sz="1800" dirty="0" smtClean="0"/>
              <a:t>And, Even More </a:t>
            </a:r>
            <a:r>
              <a:rPr lang="en-US" sz="1800" dirty="0"/>
              <a:t>E</a:t>
            </a:r>
            <a:r>
              <a:rPr lang="en-US" sz="1800" dirty="0" smtClean="0"/>
              <a:t>quations…</a:t>
            </a:r>
            <a:endParaRPr lang="en-US" dirty="0"/>
          </a:p>
        </p:txBody>
      </p:sp>
    </p:spTree>
    <p:extLst>
      <p:ext uri="{BB962C8B-B14F-4D97-AF65-F5344CB8AC3E}">
        <p14:creationId xmlns:p14="http://schemas.microsoft.com/office/powerpoint/2010/main" val="2195110277"/>
      </p:ext>
    </p:extLst>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Shape 214018"/>
          <p:cNvSpPr>
            <a:spLocks noGrp="1" noChangeArrowheads="1"/>
          </p:cNvSpPr>
          <p:nvPr>
            <p:ph type="title" idx="4294967295"/>
          </p:nvPr>
        </p:nvSpPr>
        <p:spPr>
          <a:xfrm>
            <a:off x="0" y="0"/>
            <a:ext cx="9144000" cy="762000"/>
          </a:xfrm>
          <a:noFill/>
          <a:ln/>
        </p:spPr>
        <p:txBody>
          <a:bodyPr/>
          <a:lstStyle/>
          <a:p>
            <a:pPr marL="0" indent="0" defTabSz="914400" eaLnBrk="1" hangingPunct="1"/>
            <a:r>
              <a:rPr lang="en-US" altLang="en-US" dirty="0" err="1" smtClean="0"/>
              <a:t>MFiX</a:t>
            </a:r>
            <a:endParaRPr lang="en-US" dirty="0" smtClean="0"/>
          </a:p>
        </p:txBody>
      </p:sp>
      <p:sp>
        <p:nvSpPr>
          <p:cNvPr id="3" name="TextBox 2"/>
          <p:cNvSpPr txBox="1"/>
          <p:nvPr/>
        </p:nvSpPr>
        <p:spPr>
          <a:xfrm>
            <a:off x="381000" y="1385047"/>
            <a:ext cx="7543800" cy="5170646"/>
          </a:xfrm>
          <a:prstGeom prst="rect">
            <a:avLst/>
          </a:prstGeom>
          <a:noFill/>
        </p:spPr>
        <p:txBody>
          <a:bodyPr wrap="square" rtlCol="0">
            <a:spAutoFit/>
          </a:bodyPr>
          <a:lstStyle/>
          <a:p>
            <a:r>
              <a:rPr lang="en-US" dirty="0" smtClean="0"/>
              <a:t>Solution algorithms</a:t>
            </a:r>
          </a:p>
          <a:p>
            <a:pPr marL="800100" lvl="1" indent="-342900">
              <a:buFont typeface="Arial" panose="020B0604020202020204" pitchFamily="34" charset="0"/>
              <a:buChar char="•"/>
            </a:pPr>
            <a:r>
              <a:rPr lang="en-US" sz="1800" dirty="0"/>
              <a:t>SIMPLE (</a:t>
            </a:r>
            <a:r>
              <a:rPr lang="en-US" sz="1800" dirty="0" err="1"/>
              <a:t>Patankar</a:t>
            </a:r>
            <a:r>
              <a:rPr lang="en-US" sz="1800" dirty="0"/>
              <a:t> 1980</a:t>
            </a:r>
            <a:r>
              <a:rPr lang="en-US" sz="1800" dirty="0" smtClean="0"/>
              <a:t>)</a:t>
            </a:r>
          </a:p>
          <a:p>
            <a:pPr marL="1257300" lvl="2" indent="-342900">
              <a:buFont typeface="Arial" panose="020B0604020202020204" pitchFamily="34" charset="0"/>
              <a:buChar char="•"/>
            </a:pPr>
            <a:r>
              <a:rPr lang="en-US" sz="1800" dirty="0" smtClean="0"/>
              <a:t>More variables than single phase (slows computations)</a:t>
            </a:r>
          </a:p>
          <a:p>
            <a:pPr marL="1257300" lvl="2" indent="-342900">
              <a:buFont typeface="Arial" panose="020B0604020202020204" pitchFamily="34" charset="0"/>
              <a:buChar char="•"/>
            </a:pPr>
            <a:r>
              <a:rPr lang="en-US" sz="1800" dirty="0"/>
              <a:t>The multiphase momentum equations are strongly coupled through the </a:t>
            </a:r>
            <a:r>
              <a:rPr lang="en-US" sz="1800" dirty="0" smtClean="0"/>
              <a:t>momentum exchange term</a:t>
            </a:r>
          </a:p>
          <a:p>
            <a:pPr marL="800100" lvl="1" indent="-342900">
              <a:buFont typeface="Arial" panose="020B0604020202020204" pitchFamily="34" charset="0"/>
              <a:buChar char="•"/>
            </a:pPr>
            <a:r>
              <a:rPr lang="en-US" sz="1800" dirty="0"/>
              <a:t>H</a:t>
            </a:r>
            <a:r>
              <a:rPr lang="en-US" sz="1800" dirty="0" smtClean="0"/>
              <a:t>andling </a:t>
            </a:r>
            <a:r>
              <a:rPr lang="en-US" sz="1800" dirty="0"/>
              <a:t>of close-packed </a:t>
            </a:r>
            <a:r>
              <a:rPr lang="en-US" sz="1800" dirty="0" smtClean="0"/>
              <a:t>regions</a:t>
            </a:r>
          </a:p>
          <a:p>
            <a:pPr marL="800100" lvl="1" indent="-342900">
              <a:buFont typeface="Arial" panose="020B0604020202020204" pitchFamily="34" charset="0"/>
              <a:buChar char="•"/>
            </a:pPr>
            <a:r>
              <a:rPr lang="en-US" sz="1800" dirty="0" smtClean="0"/>
              <a:t>Fluid-pressure correction </a:t>
            </a:r>
          </a:p>
          <a:p>
            <a:pPr marL="800100" lvl="1" indent="-342900">
              <a:buFont typeface="Arial" panose="020B0604020202020204" pitchFamily="34" charset="0"/>
              <a:buChar char="•"/>
            </a:pPr>
            <a:r>
              <a:rPr lang="en-US" sz="1800" dirty="0" smtClean="0"/>
              <a:t>Boundary conditions</a:t>
            </a:r>
          </a:p>
          <a:p>
            <a:pPr marL="800100" lvl="1" indent="-342900">
              <a:buFont typeface="Arial" panose="020B0604020202020204" pitchFamily="34" charset="0"/>
              <a:buChar char="•"/>
            </a:pPr>
            <a:r>
              <a:rPr lang="en-US" sz="2000" b="1" dirty="0" smtClean="0"/>
              <a:t>Numerical schemes</a:t>
            </a:r>
          </a:p>
          <a:p>
            <a:pPr marL="1257300" lvl="2" indent="-342900">
              <a:buFont typeface="Arial" panose="020B0604020202020204" pitchFamily="34" charset="0"/>
              <a:buChar char="•"/>
            </a:pPr>
            <a:r>
              <a:rPr lang="en-US" sz="2000" b="1" dirty="0" smtClean="0"/>
              <a:t>Linear/Non-linear system of equations solver</a:t>
            </a:r>
          </a:p>
          <a:p>
            <a:pPr marL="1257300" lvl="2" indent="-342900">
              <a:buFont typeface="Arial" panose="020B0604020202020204" pitchFamily="34" charset="0"/>
              <a:buChar char="•"/>
            </a:pPr>
            <a:r>
              <a:rPr lang="en-US" sz="2000" b="1" dirty="0" smtClean="0"/>
              <a:t>Parallel/Distributed computing</a:t>
            </a:r>
          </a:p>
          <a:p>
            <a:pPr marL="1714500" lvl="3" indent="-342900">
              <a:buFont typeface="Arial" panose="020B0604020202020204" pitchFamily="34" charset="0"/>
              <a:buChar char="•"/>
            </a:pPr>
            <a:r>
              <a:rPr lang="en-US" sz="2000" b="1" dirty="0" smtClean="0"/>
              <a:t>Partitioning/Domain decomposition</a:t>
            </a:r>
          </a:p>
          <a:p>
            <a:pPr marL="1714500" lvl="3" indent="-342900">
              <a:buFont typeface="Arial" panose="020B0604020202020204" pitchFamily="34" charset="0"/>
              <a:buChar char="•"/>
            </a:pPr>
            <a:r>
              <a:rPr lang="en-US" sz="2000" b="1" dirty="0" smtClean="0"/>
              <a:t>I/O , Data management/Cloud</a:t>
            </a:r>
          </a:p>
          <a:p>
            <a:pPr marL="1714500" lvl="3" indent="-342900">
              <a:buFont typeface="Arial" panose="020B0604020202020204" pitchFamily="34" charset="0"/>
              <a:buChar char="•"/>
            </a:pPr>
            <a:r>
              <a:rPr lang="en-US" sz="2000" b="1" dirty="0" smtClean="0"/>
              <a:t>Number crunching – HPC/GPU?</a:t>
            </a:r>
          </a:p>
          <a:p>
            <a:pPr marL="800100" lvl="1" indent="-342900">
              <a:buFont typeface="Arial" panose="020B0604020202020204" pitchFamily="34" charset="0"/>
              <a:buChar char="•"/>
            </a:pPr>
            <a:r>
              <a:rPr lang="en-US" sz="2000" b="1" dirty="0" smtClean="0"/>
              <a:t>Graphics</a:t>
            </a:r>
          </a:p>
          <a:p>
            <a:pPr marL="1257300" lvl="2" indent="-342900">
              <a:buFont typeface="Arial" panose="020B0604020202020204" pitchFamily="34" charset="0"/>
              <a:buChar char="•"/>
            </a:pPr>
            <a:r>
              <a:rPr lang="en-US" sz="2000" b="1" dirty="0" smtClean="0"/>
              <a:t>Data-storage</a:t>
            </a:r>
          </a:p>
          <a:p>
            <a:pPr marL="1257300" lvl="2" indent="-342900">
              <a:buFont typeface="Arial" panose="020B0604020202020204" pitchFamily="34" charset="0"/>
              <a:buChar char="•"/>
            </a:pPr>
            <a:r>
              <a:rPr lang="en-US" sz="2000" b="1" dirty="0" smtClean="0"/>
              <a:t>Rendering</a:t>
            </a:r>
            <a:endParaRPr lang="en-US" sz="2000" b="1" dirty="0"/>
          </a:p>
        </p:txBody>
      </p:sp>
    </p:spTree>
    <p:extLst>
      <p:ext uri="{BB962C8B-B14F-4D97-AF65-F5344CB8AC3E}">
        <p14:creationId xmlns:p14="http://schemas.microsoft.com/office/powerpoint/2010/main" val="3286784314"/>
      </p:ext>
    </p:extLst>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Shape 214018"/>
          <p:cNvSpPr>
            <a:spLocks noGrp="1" noChangeArrowheads="1"/>
          </p:cNvSpPr>
          <p:nvPr>
            <p:ph type="title" idx="4294967295"/>
          </p:nvPr>
        </p:nvSpPr>
        <p:spPr>
          <a:xfrm>
            <a:off x="0" y="0"/>
            <a:ext cx="9144000" cy="762000"/>
          </a:xfrm>
          <a:noFill/>
          <a:ln/>
        </p:spPr>
        <p:txBody>
          <a:bodyPr/>
          <a:lstStyle/>
          <a:p>
            <a:pPr marL="0" indent="0" defTabSz="914400" eaLnBrk="1" hangingPunct="1"/>
            <a:r>
              <a:rPr lang="en-US" altLang="en-US" dirty="0" err="1" smtClean="0"/>
              <a:t>MFiX</a:t>
            </a:r>
            <a:endParaRPr lang="en-US" dirty="0" smtClean="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5412"/>
          <a:stretch/>
        </p:blipFill>
        <p:spPr bwMode="auto">
          <a:xfrm>
            <a:off x="381000" y="3657600"/>
            <a:ext cx="6945166" cy="1420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1000" y="1385047"/>
            <a:ext cx="7543800" cy="1938992"/>
          </a:xfrm>
          <a:prstGeom prst="rect">
            <a:avLst/>
          </a:prstGeom>
          <a:noFill/>
        </p:spPr>
        <p:txBody>
          <a:bodyPr wrap="square" rtlCol="0">
            <a:spAutoFit/>
          </a:bodyPr>
          <a:lstStyle/>
          <a:p>
            <a:pPr marL="342900" indent="-342900">
              <a:buFont typeface="Arial" panose="020B0604020202020204" pitchFamily="34" charset="0"/>
              <a:buChar char="•"/>
            </a:pPr>
            <a:r>
              <a:rPr lang="en-US" dirty="0" smtClean="0"/>
              <a:t>Time-step adjustment</a:t>
            </a:r>
          </a:p>
          <a:p>
            <a:pPr marL="342900" indent="-342900">
              <a:buFont typeface="Arial" panose="020B0604020202020204" pitchFamily="34" charset="0"/>
              <a:buChar char="•"/>
            </a:pPr>
            <a:r>
              <a:rPr lang="en-US" dirty="0" smtClean="0"/>
              <a:t>Nonlinear solver</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b="1" dirty="0" smtClean="0"/>
              <a:t>Linear Solver</a:t>
            </a:r>
          </a:p>
        </p:txBody>
      </p:sp>
    </p:spTree>
    <p:extLst>
      <p:ext uri="{BB962C8B-B14F-4D97-AF65-F5344CB8AC3E}">
        <p14:creationId xmlns:p14="http://schemas.microsoft.com/office/powerpoint/2010/main" val="664266331"/>
      </p:ext>
    </p:extLst>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Shape 214018"/>
          <p:cNvSpPr>
            <a:spLocks noGrp="1" noChangeArrowheads="1"/>
          </p:cNvSpPr>
          <p:nvPr>
            <p:ph type="title" idx="4294967295"/>
          </p:nvPr>
        </p:nvSpPr>
        <p:spPr>
          <a:xfrm>
            <a:off x="0" y="0"/>
            <a:ext cx="9144000" cy="762000"/>
          </a:xfrm>
          <a:noFill/>
          <a:ln/>
        </p:spPr>
        <p:txBody>
          <a:bodyPr/>
          <a:lstStyle/>
          <a:p>
            <a:pPr marL="0" indent="0" defTabSz="914400" eaLnBrk="1" hangingPunct="1"/>
            <a:r>
              <a:rPr lang="en-US" altLang="en-US" dirty="0" err="1" smtClean="0"/>
              <a:t>Trilinos</a:t>
            </a:r>
            <a:endParaRPr lang="en-US" dirty="0" smtClean="0"/>
          </a:p>
        </p:txBody>
      </p:sp>
      <p:sp>
        <p:nvSpPr>
          <p:cNvPr id="2" name="Rectangle 1"/>
          <p:cNvSpPr/>
          <p:nvPr/>
        </p:nvSpPr>
        <p:spPr>
          <a:xfrm>
            <a:off x="304800" y="1295400"/>
            <a:ext cx="8458200" cy="5239896"/>
          </a:xfrm>
          <a:prstGeom prst="rect">
            <a:avLst/>
          </a:prstGeom>
        </p:spPr>
        <p:txBody>
          <a:bodyPr wrap="square">
            <a:spAutoFit/>
          </a:bodyPr>
          <a:lstStyle/>
          <a:p>
            <a:r>
              <a:rPr lang="en-US" sz="1800" i="1" dirty="0"/>
              <a:t>The </a:t>
            </a:r>
            <a:r>
              <a:rPr lang="en-US" sz="1800" i="1" dirty="0" err="1"/>
              <a:t>Trilinos</a:t>
            </a:r>
            <a:r>
              <a:rPr lang="en-US" sz="1800" i="1" dirty="0"/>
              <a:t> Project is an effort to develop and implement </a:t>
            </a:r>
            <a:r>
              <a:rPr lang="en-US" sz="1800" b="1" i="1" dirty="0"/>
              <a:t>robust algorithms </a:t>
            </a:r>
            <a:r>
              <a:rPr lang="en-US" sz="1800" i="1" dirty="0"/>
              <a:t>and </a:t>
            </a:r>
            <a:r>
              <a:rPr lang="en-US" sz="1800" b="1" i="1" dirty="0"/>
              <a:t>enabling technologies </a:t>
            </a:r>
            <a:r>
              <a:rPr lang="en-US" sz="1800" i="1" dirty="0"/>
              <a:t>using modern object-oriented software design, while still leveraging the value of established libraries such as </a:t>
            </a:r>
            <a:r>
              <a:rPr lang="en-US" sz="1800" b="1" i="1" dirty="0" err="1"/>
              <a:t>PETSc</a:t>
            </a:r>
            <a:r>
              <a:rPr lang="en-US" sz="1800" b="1" i="1" dirty="0"/>
              <a:t>, Metis/</a:t>
            </a:r>
            <a:r>
              <a:rPr lang="en-US" sz="1800" b="1" i="1" dirty="0" err="1"/>
              <a:t>ParMetis</a:t>
            </a:r>
            <a:r>
              <a:rPr lang="en-US" sz="1800" b="1" i="1" dirty="0"/>
              <a:t>, </a:t>
            </a:r>
            <a:r>
              <a:rPr lang="en-US" sz="1800" b="1" i="1" dirty="0" err="1"/>
              <a:t>SuperLU</a:t>
            </a:r>
            <a:r>
              <a:rPr lang="en-US" sz="1800" b="1" i="1" dirty="0"/>
              <a:t>, Aztec, the BLAS and LAPACK</a:t>
            </a:r>
            <a:r>
              <a:rPr lang="en-US" sz="1800" i="1" dirty="0"/>
              <a:t>. </a:t>
            </a:r>
            <a:r>
              <a:rPr lang="en-US" sz="1800" i="1" dirty="0" smtClean="0"/>
              <a:t>It </a:t>
            </a:r>
            <a:r>
              <a:rPr lang="en-US" sz="1800" i="1" dirty="0"/>
              <a:t>emphasizes </a:t>
            </a:r>
            <a:r>
              <a:rPr lang="en-US" sz="1800" b="1" i="1" dirty="0" smtClean="0"/>
              <a:t>abstract </a:t>
            </a:r>
            <a:r>
              <a:rPr lang="en-US" sz="1800" b="1" i="1" dirty="0"/>
              <a:t>interfaces </a:t>
            </a:r>
            <a:r>
              <a:rPr lang="en-US" sz="1800" i="1" dirty="0"/>
              <a:t>for maximum </a:t>
            </a:r>
            <a:r>
              <a:rPr lang="en-US" sz="1800" b="1" i="1" dirty="0"/>
              <a:t>flexibility</a:t>
            </a:r>
            <a:r>
              <a:rPr lang="en-US" sz="1800" i="1" dirty="0"/>
              <a:t> of component interchanging, and provides a full-featured set of concrete classes that implement all abstract interfaces. Research efforts in </a:t>
            </a:r>
            <a:r>
              <a:rPr lang="en-US" sz="1800" b="1" i="1" dirty="0"/>
              <a:t>advanced solution algorithms </a:t>
            </a:r>
            <a:r>
              <a:rPr lang="en-US" sz="1800" i="1" dirty="0"/>
              <a:t>and </a:t>
            </a:r>
            <a:r>
              <a:rPr lang="en-US" sz="1800" b="1" i="1" dirty="0"/>
              <a:t>parallel solver </a:t>
            </a:r>
            <a:r>
              <a:rPr lang="en-US" sz="1800" i="1" dirty="0"/>
              <a:t>libraries have historically had a large impact on engineering and scientific computing. Algorithmic advances increase the range of tractable problems and reduce the cost of solving existing problems. Well-designed solver libraries provide a mechanism for leveraging solver development across a broad set of applications and minimize the cost of solver integration. Emphasis is required in both new algorithms and new software (</a:t>
            </a:r>
            <a:r>
              <a:rPr lang="en-US" sz="1800" i="1" dirty="0" err="1" smtClean="0"/>
              <a:t>Heroux</a:t>
            </a:r>
            <a:r>
              <a:rPr lang="en-US" sz="1800" i="1" dirty="0" smtClean="0"/>
              <a:t> et.al., </a:t>
            </a:r>
            <a:r>
              <a:rPr lang="en-US" sz="1800" i="1" dirty="0">
                <a:hlinkClick r:id="rId3"/>
              </a:rPr>
              <a:t>http://trilinos.sandia.gov</a:t>
            </a:r>
            <a:r>
              <a:rPr lang="en-US" sz="1800" i="1" dirty="0" smtClean="0">
                <a:hlinkClick r:id="rId3"/>
              </a:rPr>
              <a:t>/</a:t>
            </a:r>
            <a:r>
              <a:rPr lang="en-US" sz="1800" i="1" dirty="0" smtClean="0"/>
              <a:t>).</a:t>
            </a:r>
          </a:p>
          <a:p>
            <a:endParaRPr lang="en-US" sz="1800" i="1" dirty="0"/>
          </a:p>
          <a:p>
            <a:r>
              <a:rPr lang="en-US" sz="1800" i="1" dirty="0" smtClean="0"/>
              <a:t>Funded by </a:t>
            </a:r>
            <a:r>
              <a:rPr lang="en-US" sz="1800" i="1" dirty="0" smtClean="0"/>
              <a:t>variou</a:t>
            </a:r>
            <a:r>
              <a:rPr lang="en-US" sz="1800" i="1" dirty="0" smtClean="0"/>
              <a:t>s DOE entities mainly </a:t>
            </a:r>
            <a:r>
              <a:rPr lang="en-US" sz="1800" i="1" dirty="0" smtClean="0"/>
              <a:t>NNSA </a:t>
            </a:r>
            <a:r>
              <a:rPr lang="en-US" sz="1800" dirty="0" smtClean="0"/>
              <a:t>-Advanced </a:t>
            </a:r>
            <a:r>
              <a:rPr lang="en-US" sz="1800" dirty="0"/>
              <a:t>Simulation and Computing (</a:t>
            </a:r>
            <a:r>
              <a:rPr lang="en-US" sz="1800" b="1" dirty="0"/>
              <a:t>ASC</a:t>
            </a:r>
            <a:r>
              <a:rPr lang="en-US" sz="1800" dirty="0" smtClean="0"/>
              <a:t>)/</a:t>
            </a:r>
            <a:r>
              <a:rPr lang="en-US" sz="1800" i="1" dirty="0"/>
              <a:t>DOE Office of </a:t>
            </a:r>
            <a:r>
              <a:rPr lang="en-US" sz="1800" i="1" dirty="0" smtClean="0"/>
              <a:t>Science (</a:t>
            </a:r>
            <a:r>
              <a:rPr lang="en-US" sz="1800" b="1" dirty="0" err="1" smtClean="0"/>
              <a:t>SciDAC</a:t>
            </a:r>
            <a:r>
              <a:rPr lang="en-US" sz="1800" dirty="0" smtClean="0"/>
              <a:t>), </a:t>
            </a:r>
            <a:r>
              <a:rPr lang="en-US" sz="1800" dirty="0"/>
              <a:t>Advanced Scientific Computing Research (</a:t>
            </a:r>
            <a:r>
              <a:rPr lang="en-US" sz="1800" b="1" dirty="0"/>
              <a:t>ASCR</a:t>
            </a:r>
            <a:r>
              <a:rPr lang="en-US" sz="1800" dirty="0"/>
              <a:t>) </a:t>
            </a:r>
            <a:endParaRPr lang="en-US" sz="1800" i="1" dirty="0" smtClean="0"/>
          </a:p>
          <a:p>
            <a:endParaRPr lang="en-US" sz="1800" i="1" dirty="0"/>
          </a:p>
          <a:p>
            <a:r>
              <a:rPr lang="en-US" sz="1050" i="1" dirty="0" smtClean="0"/>
              <a:t>Note: Slides in this topic mostly borrowed from </a:t>
            </a:r>
            <a:r>
              <a:rPr lang="en-US" sz="1050" i="1" dirty="0" err="1" smtClean="0"/>
              <a:t>M.Heroux</a:t>
            </a:r>
            <a:r>
              <a:rPr lang="en-US" sz="1050" i="1" dirty="0" smtClean="0"/>
              <a:t> &amp; other </a:t>
            </a:r>
            <a:r>
              <a:rPr lang="en-US" sz="1050" i="1" dirty="0" err="1" smtClean="0"/>
              <a:t>trilinos</a:t>
            </a:r>
            <a:r>
              <a:rPr lang="en-US" sz="1050" i="1" dirty="0" smtClean="0"/>
              <a:t> members</a:t>
            </a:r>
            <a:endParaRPr lang="en-US" sz="1050" i="1" dirty="0"/>
          </a:p>
        </p:txBody>
      </p:sp>
    </p:spTree>
    <p:extLst>
      <p:ext uri="{BB962C8B-B14F-4D97-AF65-F5344CB8AC3E}">
        <p14:creationId xmlns:p14="http://schemas.microsoft.com/office/powerpoint/2010/main" val="236352083"/>
      </p:ext>
    </p:extLst>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2"/>
          <p:cNvSpPr>
            <a:spLocks noGrp="1" noChangeArrowheads="1"/>
          </p:cNvSpPr>
          <p:nvPr>
            <p:ph type="title"/>
          </p:nvPr>
        </p:nvSpPr>
        <p:spPr>
          <a:xfrm>
            <a:off x="0" y="152400"/>
            <a:ext cx="6477000" cy="1066800"/>
          </a:xfrm>
        </p:spPr>
        <p:txBody>
          <a:bodyPr/>
          <a:lstStyle/>
          <a:p>
            <a:r>
              <a:rPr lang="en-US" altLang="en-US" sz="3200" dirty="0"/>
              <a:t>Target </a:t>
            </a:r>
            <a:r>
              <a:rPr lang="en-US" altLang="en-US" sz="3200" dirty="0" smtClean="0"/>
              <a:t>Platforms</a:t>
            </a:r>
            <a:endParaRPr lang="en-US" altLang="en-US" sz="2400" dirty="0"/>
          </a:p>
        </p:txBody>
      </p:sp>
      <p:pic>
        <p:nvPicPr>
          <p:cNvPr id="800771" name="Picture 3" descr="rs_10_19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452938"/>
            <a:ext cx="2819400" cy="2405062"/>
          </a:xfrm>
          <a:prstGeom prst="rect">
            <a:avLst/>
          </a:prstGeom>
          <a:noFill/>
          <a:extLst>
            <a:ext uri="{909E8E84-426E-40DD-AFC4-6F175D3DCCD1}">
              <a14:hiddenFill xmlns:a14="http://schemas.microsoft.com/office/drawing/2010/main">
                <a:solidFill>
                  <a:srgbClr val="FFFFFF"/>
                </a:solidFill>
              </a14:hiddenFill>
            </a:ext>
          </a:extLst>
        </p:spPr>
      </p:pic>
      <p:pic>
        <p:nvPicPr>
          <p:cNvPr id="800772" name="Picture 4" descr="ferrari-macbook-p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7450" y="0"/>
            <a:ext cx="2876550" cy="1671638"/>
          </a:xfrm>
          <a:prstGeom prst="rect">
            <a:avLst/>
          </a:prstGeom>
          <a:noFill/>
          <a:extLst>
            <a:ext uri="{909E8E84-426E-40DD-AFC4-6F175D3DCCD1}">
              <a14:hiddenFill xmlns:a14="http://schemas.microsoft.com/office/drawing/2010/main">
                <a:solidFill>
                  <a:srgbClr val="FFFFFF"/>
                </a:solidFill>
              </a14:hiddenFill>
            </a:ext>
          </a:extLst>
        </p:spPr>
      </p:pic>
      <p:pic>
        <p:nvPicPr>
          <p:cNvPr id="800773" name="Picture 5" descr="ibmcellchi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1447800"/>
            <a:ext cx="1828800" cy="1325563"/>
          </a:xfrm>
          <a:prstGeom prst="rect">
            <a:avLst/>
          </a:prstGeom>
          <a:noFill/>
          <a:extLst>
            <a:ext uri="{909E8E84-426E-40DD-AFC4-6F175D3DCCD1}">
              <a14:hiddenFill xmlns:a14="http://schemas.microsoft.com/office/drawing/2010/main">
                <a:solidFill>
                  <a:srgbClr val="FFFFFF"/>
                </a:solidFill>
              </a14:hiddenFill>
            </a:ext>
          </a:extLst>
        </p:spPr>
      </p:pic>
      <p:sp>
        <p:nvSpPr>
          <p:cNvPr id="800774" name="Rectangle 6"/>
          <p:cNvSpPr>
            <a:spLocks noGrp="1" noChangeArrowheads="1"/>
          </p:cNvSpPr>
          <p:nvPr>
            <p:ph type="body" idx="1"/>
          </p:nvPr>
        </p:nvSpPr>
        <p:spPr>
          <a:xfrm>
            <a:off x="304800" y="1295400"/>
            <a:ext cx="5029200" cy="5257800"/>
          </a:xfrm>
          <a:noFill/>
          <a:ln/>
        </p:spPr>
        <p:txBody>
          <a:bodyPr/>
          <a:lstStyle/>
          <a:p>
            <a:pPr>
              <a:lnSpc>
                <a:spcPct val="90000"/>
              </a:lnSpc>
            </a:pPr>
            <a:r>
              <a:rPr lang="en-US" altLang="en-US" sz="2400" dirty="0"/>
              <a:t>Desktop: Development and more…</a:t>
            </a:r>
          </a:p>
          <a:p>
            <a:pPr>
              <a:lnSpc>
                <a:spcPct val="90000"/>
              </a:lnSpc>
            </a:pPr>
            <a:r>
              <a:rPr lang="en-US" altLang="en-US" sz="2400" dirty="0"/>
              <a:t>Capability machines: </a:t>
            </a:r>
          </a:p>
          <a:p>
            <a:pPr lvl="1">
              <a:lnSpc>
                <a:spcPct val="90000"/>
              </a:lnSpc>
            </a:pPr>
            <a:r>
              <a:rPr lang="en-US" altLang="en-US" sz="2000" dirty="0" err="1"/>
              <a:t>Redstorm</a:t>
            </a:r>
            <a:r>
              <a:rPr lang="en-US" altLang="en-US" sz="2000" dirty="0"/>
              <a:t> (XT3), Clusters</a:t>
            </a:r>
          </a:p>
          <a:p>
            <a:pPr lvl="1">
              <a:lnSpc>
                <a:spcPct val="90000"/>
              </a:lnSpc>
            </a:pPr>
            <a:r>
              <a:rPr lang="en-US" altLang="en-US" sz="2000" dirty="0"/>
              <a:t>Roadrunner (Cell-based).</a:t>
            </a:r>
          </a:p>
          <a:p>
            <a:pPr lvl="1">
              <a:lnSpc>
                <a:spcPct val="90000"/>
              </a:lnSpc>
            </a:pPr>
            <a:r>
              <a:rPr lang="en-US" altLang="en-US" b="1" dirty="0"/>
              <a:t>Multicore nodes</a:t>
            </a:r>
            <a:r>
              <a:rPr lang="en-US" altLang="en-US" sz="2000" dirty="0"/>
              <a:t>.</a:t>
            </a:r>
          </a:p>
          <a:p>
            <a:pPr>
              <a:lnSpc>
                <a:spcPct val="90000"/>
              </a:lnSpc>
            </a:pPr>
            <a:r>
              <a:rPr lang="en-US" altLang="en-US" sz="2400" dirty="0"/>
              <a:t>Parallel software environments:</a:t>
            </a:r>
          </a:p>
          <a:p>
            <a:pPr lvl="1">
              <a:lnSpc>
                <a:spcPct val="90000"/>
              </a:lnSpc>
            </a:pPr>
            <a:r>
              <a:rPr lang="en-US" altLang="en-US" sz="2000" dirty="0" smtClean="0"/>
              <a:t>MPI</a:t>
            </a:r>
            <a:endParaRPr lang="en-US" altLang="en-US" sz="2000" dirty="0"/>
          </a:p>
          <a:p>
            <a:pPr lvl="1">
              <a:lnSpc>
                <a:spcPct val="90000"/>
              </a:lnSpc>
            </a:pPr>
            <a:r>
              <a:rPr lang="en-US" altLang="en-US" sz="2000" dirty="0"/>
              <a:t>UPC, CAF, threads, vectors,…</a:t>
            </a:r>
          </a:p>
          <a:p>
            <a:pPr lvl="1">
              <a:lnSpc>
                <a:spcPct val="90000"/>
              </a:lnSpc>
            </a:pPr>
            <a:r>
              <a:rPr lang="en-US" altLang="en-US" sz="2000" dirty="0"/>
              <a:t>Combinations of the above.</a:t>
            </a:r>
          </a:p>
          <a:p>
            <a:pPr>
              <a:lnSpc>
                <a:spcPct val="90000"/>
              </a:lnSpc>
            </a:pPr>
            <a:r>
              <a:rPr lang="en-US" altLang="en-US" sz="2400" dirty="0"/>
              <a:t>User “skins”:</a:t>
            </a:r>
          </a:p>
          <a:p>
            <a:pPr lvl="1">
              <a:lnSpc>
                <a:spcPct val="90000"/>
              </a:lnSpc>
            </a:pPr>
            <a:r>
              <a:rPr lang="en-US" altLang="en-US" sz="2000" dirty="0"/>
              <a:t>C++/C, Python</a:t>
            </a:r>
          </a:p>
          <a:p>
            <a:pPr lvl="1">
              <a:lnSpc>
                <a:spcPct val="90000"/>
              </a:lnSpc>
            </a:pPr>
            <a:r>
              <a:rPr lang="en-US" altLang="en-US" sz="2000" dirty="0"/>
              <a:t>Fortran.</a:t>
            </a:r>
          </a:p>
          <a:p>
            <a:pPr lvl="1">
              <a:lnSpc>
                <a:spcPct val="90000"/>
              </a:lnSpc>
            </a:pPr>
            <a:r>
              <a:rPr lang="en-US" altLang="en-US" b="1" dirty="0"/>
              <a:t>Web</a:t>
            </a:r>
            <a:r>
              <a:rPr lang="en-US" altLang="en-US" sz="2000" dirty="0"/>
              <a:t>, CCA.</a:t>
            </a:r>
          </a:p>
          <a:p>
            <a:pPr lvl="1">
              <a:lnSpc>
                <a:spcPct val="90000"/>
              </a:lnSpc>
            </a:pPr>
            <a:endParaRPr lang="en-US" altLang="en-US" sz="2000" dirty="0"/>
          </a:p>
        </p:txBody>
      </p:sp>
      <p:pic>
        <p:nvPicPr>
          <p:cNvPr id="800775" name="Picture 7" descr="upcTHRE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1828800"/>
            <a:ext cx="222885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800777" name="Picture 9" descr="Clovertow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5029200"/>
            <a:ext cx="3429000" cy="1582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254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2"/>
          <p:cNvSpPr>
            <a:spLocks noChangeArrowheads="1"/>
          </p:cNvSpPr>
          <p:nvPr/>
        </p:nvSpPr>
        <p:spPr bwMode="auto">
          <a:xfrm>
            <a:off x="609600" y="5410200"/>
            <a:ext cx="8229600" cy="6858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4867" name="Rectangle 3"/>
          <p:cNvSpPr>
            <a:spLocks noGrp="1" noChangeArrowheads="1"/>
          </p:cNvSpPr>
          <p:nvPr>
            <p:ph type="title"/>
          </p:nvPr>
        </p:nvSpPr>
        <p:spPr>
          <a:xfrm>
            <a:off x="685800" y="228600"/>
            <a:ext cx="7772400" cy="685800"/>
          </a:xfrm>
        </p:spPr>
        <p:txBody>
          <a:bodyPr/>
          <a:lstStyle/>
          <a:p>
            <a:r>
              <a:rPr lang="en-US" altLang="en-US"/>
              <a:t>Evolving Trilinos Solution</a:t>
            </a:r>
          </a:p>
        </p:txBody>
      </p:sp>
      <p:sp>
        <p:nvSpPr>
          <p:cNvPr id="804868" name="Rectangle 4"/>
          <p:cNvSpPr>
            <a:spLocks noGrp="1" noChangeArrowheads="1"/>
          </p:cNvSpPr>
          <p:nvPr>
            <p:ph type="body" idx="1"/>
          </p:nvPr>
        </p:nvSpPr>
        <p:spPr>
          <a:xfrm>
            <a:off x="152400" y="1066800"/>
            <a:ext cx="8991600" cy="5105400"/>
          </a:xfrm>
        </p:spPr>
        <p:txBody>
          <a:bodyPr/>
          <a:lstStyle/>
          <a:p>
            <a:pPr>
              <a:lnSpc>
                <a:spcPct val="90000"/>
              </a:lnSpc>
            </a:pPr>
            <a:r>
              <a:rPr lang="en-US" altLang="en-US" sz="2400" dirty="0"/>
              <a:t>Trilinos</a:t>
            </a:r>
            <a:r>
              <a:rPr lang="en-US" altLang="en-US" sz="2400" baseline="30000" dirty="0"/>
              <a:t>1</a:t>
            </a:r>
            <a:r>
              <a:rPr lang="en-US" altLang="en-US" sz="2400" dirty="0"/>
              <a:t> is an evolving framework to address these challenges:</a:t>
            </a:r>
          </a:p>
          <a:p>
            <a:pPr lvl="1">
              <a:lnSpc>
                <a:spcPct val="90000"/>
              </a:lnSpc>
            </a:pPr>
            <a:r>
              <a:rPr lang="en-US" altLang="en-US" sz="2000" dirty="0"/>
              <a:t>Fundamental atomic unit is a </a:t>
            </a:r>
            <a:r>
              <a:rPr lang="en-US" altLang="en-US" sz="2000" i="1" dirty="0"/>
              <a:t>package</a:t>
            </a:r>
            <a:r>
              <a:rPr lang="en-US" altLang="en-US" sz="2000" dirty="0"/>
              <a:t>.</a:t>
            </a:r>
          </a:p>
          <a:p>
            <a:pPr lvl="1">
              <a:lnSpc>
                <a:spcPct val="90000"/>
              </a:lnSpc>
            </a:pPr>
            <a:r>
              <a:rPr lang="en-US" altLang="en-US" sz="2000" dirty="0"/>
              <a:t>Includes core set of vector, graph and matrix classes (</a:t>
            </a:r>
            <a:r>
              <a:rPr lang="en-US" altLang="en-US" sz="2000" dirty="0" err="1"/>
              <a:t>Epetra</a:t>
            </a:r>
            <a:r>
              <a:rPr lang="en-US" altLang="en-US" sz="2000" dirty="0"/>
              <a:t>/</a:t>
            </a:r>
            <a:r>
              <a:rPr lang="en-US" altLang="en-US" sz="2000" b="1" dirty="0" err="1"/>
              <a:t>Tpetra</a:t>
            </a:r>
            <a:r>
              <a:rPr lang="en-US" altLang="en-US" sz="2000" dirty="0"/>
              <a:t> packages).</a:t>
            </a:r>
          </a:p>
          <a:p>
            <a:pPr lvl="1">
              <a:lnSpc>
                <a:spcPct val="90000"/>
              </a:lnSpc>
            </a:pPr>
            <a:r>
              <a:rPr lang="en-US" altLang="en-US" sz="2000" dirty="0"/>
              <a:t>Provides a common abstract solver API (</a:t>
            </a:r>
            <a:r>
              <a:rPr lang="en-US" altLang="en-US" sz="2000" dirty="0" err="1"/>
              <a:t>Thyra</a:t>
            </a:r>
            <a:r>
              <a:rPr lang="en-US" altLang="en-US" sz="2000" dirty="0"/>
              <a:t> package).</a:t>
            </a:r>
          </a:p>
          <a:p>
            <a:pPr lvl="1">
              <a:lnSpc>
                <a:spcPct val="90000"/>
              </a:lnSpc>
            </a:pPr>
            <a:r>
              <a:rPr lang="en-US" altLang="en-US" sz="2000" dirty="0"/>
              <a:t>Provides a ready-made package infrastructure (</a:t>
            </a:r>
            <a:r>
              <a:rPr lang="en-US" altLang="en-US" sz="2000" dirty="0" err="1"/>
              <a:t>new_package</a:t>
            </a:r>
            <a:r>
              <a:rPr lang="en-US" altLang="en-US" sz="2000" dirty="0"/>
              <a:t> package):</a:t>
            </a:r>
          </a:p>
          <a:p>
            <a:pPr lvl="2">
              <a:lnSpc>
                <a:spcPct val="90000"/>
              </a:lnSpc>
            </a:pPr>
            <a:r>
              <a:rPr lang="en-US" altLang="en-US" sz="1600" dirty="0"/>
              <a:t>Source code management (</a:t>
            </a:r>
            <a:r>
              <a:rPr lang="en-US" altLang="en-US" sz="1600" dirty="0" err="1"/>
              <a:t>cvs</a:t>
            </a:r>
            <a:r>
              <a:rPr lang="en-US" altLang="en-US" sz="1600" dirty="0"/>
              <a:t>, </a:t>
            </a:r>
            <a:r>
              <a:rPr lang="en-US" altLang="en-US" sz="1600" dirty="0" err="1" smtClean="0"/>
              <a:t>git</a:t>
            </a:r>
            <a:r>
              <a:rPr lang="en-US" altLang="en-US" sz="1600" dirty="0" smtClean="0"/>
              <a:t>, bonsai</a:t>
            </a:r>
            <a:r>
              <a:rPr lang="en-US" altLang="en-US" sz="1600" dirty="0"/>
              <a:t>).</a:t>
            </a:r>
          </a:p>
          <a:p>
            <a:pPr lvl="2">
              <a:lnSpc>
                <a:spcPct val="90000"/>
              </a:lnSpc>
            </a:pPr>
            <a:r>
              <a:rPr lang="en-US" altLang="en-US" sz="1600" dirty="0"/>
              <a:t>Build tools </a:t>
            </a:r>
            <a:r>
              <a:rPr lang="en-US" altLang="en-US" sz="1600" dirty="0" smtClean="0"/>
              <a:t>(</a:t>
            </a:r>
            <a:r>
              <a:rPr lang="en-US" altLang="en-US" sz="1600" dirty="0" err="1" smtClean="0"/>
              <a:t>Cmake</a:t>
            </a:r>
            <a:r>
              <a:rPr lang="en-US" altLang="en-US" sz="1600" dirty="0"/>
              <a:t>).</a:t>
            </a:r>
          </a:p>
          <a:p>
            <a:pPr lvl="2">
              <a:lnSpc>
                <a:spcPct val="90000"/>
              </a:lnSpc>
            </a:pPr>
            <a:r>
              <a:rPr lang="en-US" altLang="en-US" sz="1600" dirty="0"/>
              <a:t>Automated regression testing.</a:t>
            </a:r>
          </a:p>
          <a:p>
            <a:pPr lvl="2">
              <a:lnSpc>
                <a:spcPct val="90000"/>
              </a:lnSpc>
            </a:pPr>
            <a:r>
              <a:rPr lang="en-US" altLang="en-US" sz="1600" dirty="0"/>
              <a:t>Communication tools (mailman mail lists).</a:t>
            </a:r>
          </a:p>
          <a:p>
            <a:pPr lvl="1">
              <a:lnSpc>
                <a:spcPct val="90000"/>
              </a:lnSpc>
            </a:pPr>
            <a:r>
              <a:rPr lang="en-US" altLang="en-US" sz="2000" dirty="0"/>
              <a:t>Specifies requirements and suggested practices for package SQA.</a:t>
            </a:r>
          </a:p>
          <a:p>
            <a:pPr>
              <a:lnSpc>
                <a:spcPct val="90000"/>
              </a:lnSpc>
            </a:pPr>
            <a:r>
              <a:rPr lang="en-US" altLang="en-US" sz="2400" dirty="0"/>
              <a:t>In general allows us to categorize efforts:</a:t>
            </a:r>
          </a:p>
          <a:p>
            <a:pPr lvl="1">
              <a:lnSpc>
                <a:spcPct val="90000"/>
              </a:lnSpc>
            </a:pPr>
            <a:r>
              <a:rPr lang="en-US" altLang="en-US" sz="1800" dirty="0"/>
              <a:t>Efforts best done at the </a:t>
            </a:r>
            <a:r>
              <a:rPr lang="en-US" altLang="en-US" sz="1800" dirty="0" err="1"/>
              <a:t>Trilinos</a:t>
            </a:r>
            <a:r>
              <a:rPr lang="en-US" altLang="en-US" sz="1800" dirty="0"/>
              <a:t> level (useful to most or all packages).</a:t>
            </a:r>
          </a:p>
          <a:p>
            <a:pPr lvl="1">
              <a:lnSpc>
                <a:spcPct val="90000"/>
              </a:lnSpc>
            </a:pPr>
            <a:r>
              <a:rPr lang="en-US" altLang="en-US" sz="1600" dirty="0"/>
              <a:t>Efforts best done at a package level (peculiar or important to a package</a:t>
            </a:r>
            <a:r>
              <a:rPr lang="en-US" altLang="en-US" sz="1600" dirty="0" smtClean="0"/>
              <a:t>).</a:t>
            </a:r>
            <a:endParaRPr lang="en-US" altLang="en-US" sz="1600" dirty="0"/>
          </a:p>
          <a:p>
            <a:pPr lvl="1">
              <a:lnSpc>
                <a:spcPct val="90000"/>
              </a:lnSpc>
            </a:pPr>
            <a:r>
              <a:rPr lang="en-US" altLang="en-US" sz="1600" b="1" dirty="0"/>
              <a:t>Allows package developers to focus only on things that are unique to </a:t>
            </a:r>
            <a:br>
              <a:rPr lang="en-US" altLang="en-US" sz="1600" b="1" dirty="0"/>
            </a:br>
            <a:r>
              <a:rPr lang="en-US" altLang="en-US" sz="1600" b="1" dirty="0"/>
              <a:t>their package</a:t>
            </a:r>
            <a:r>
              <a:rPr lang="en-US" altLang="en-US" sz="2000" b="1" dirty="0"/>
              <a:t>.</a:t>
            </a:r>
          </a:p>
        </p:txBody>
      </p:sp>
      <p:sp>
        <p:nvSpPr>
          <p:cNvPr id="804869" name="Text Box 5"/>
          <p:cNvSpPr txBox="1">
            <a:spLocks noChangeArrowheads="1"/>
          </p:cNvSpPr>
          <p:nvPr/>
        </p:nvSpPr>
        <p:spPr bwMode="auto">
          <a:xfrm>
            <a:off x="609600" y="6324600"/>
            <a:ext cx="3333670"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dirty="0" smtClean="0"/>
              <a:t>1. Trilinos </a:t>
            </a:r>
            <a:r>
              <a:rPr lang="en-US" altLang="en-US" sz="1200" dirty="0"/>
              <a:t>loose translation: “A string of pearls”</a:t>
            </a:r>
          </a:p>
        </p:txBody>
      </p:sp>
    </p:spTree>
    <p:extLst>
      <p:ext uri="{BB962C8B-B14F-4D97-AF65-F5344CB8AC3E}">
        <p14:creationId xmlns:p14="http://schemas.microsoft.com/office/powerpoint/2010/main" val="1736879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65400" cy="146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6915" name="Rectangle 3"/>
          <p:cNvSpPr>
            <a:spLocks noGrp="1" noChangeArrowheads="1"/>
          </p:cNvSpPr>
          <p:nvPr>
            <p:ph type="title"/>
          </p:nvPr>
        </p:nvSpPr>
        <p:spPr>
          <a:xfrm>
            <a:off x="2286000" y="152400"/>
            <a:ext cx="6553200" cy="838200"/>
          </a:xfrm>
        </p:spPr>
        <p:txBody>
          <a:bodyPr/>
          <a:lstStyle/>
          <a:p>
            <a:r>
              <a:rPr lang="en-US" altLang="en-US">
                <a:latin typeface="Arial" charset="0"/>
              </a:rPr>
              <a:t>Evolving Trilinos Solution</a:t>
            </a:r>
          </a:p>
        </p:txBody>
      </p:sp>
      <p:grpSp>
        <p:nvGrpSpPr>
          <p:cNvPr id="806916" name="Group 4"/>
          <p:cNvGrpSpPr>
            <a:grpSpLocks/>
          </p:cNvGrpSpPr>
          <p:nvPr/>
        </p:nvGrpSpPr>
        <p:grpSpPr bwMode="auto">
          <a:xfrm>
            <a:off x="182563" y="523875"/>
            <a:ext cx="8699500" cy="6099175"/>
            <a:chOff x="115" y="330"/>
            <a:chExt cx="5480" cy="3842"/>
          </a:xfrm>
        </p:grpSpPr>
        <p:sp>
          <p:nvSpPr>
            <p:cNvPr id="806917" name="AutoShape 5"/>
            <p:cNvSpPr>
              <a:spLocks noChangeArrowheads="1"/>
            </p:cNvSpPr>
            <p:nvPr/>
          </p:nvSpPr>
          <p:spPr bwMode="auto">
            <a:xfrm>
              <a:off x="115" y="1241"/>
              <a:ext cx="5480" cy="1997"/>
            </a:xfrm>
            <a:prstGeom prst="roundRect">
              <a:avLst>
                <a:gd name="adj" fmla="val 16667"/>
              </a:avLst>
            </a:prstGeom>
            <a:solidFill>
              <a:schemeClr val="folHlink"/>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6918" name="AutoShape 6"/>
            <p:cNvSpPr>
              <a:spLocks noChangeArrowheads="1"/>
            </p:cNvSpPr>
            <p:nvPr/>
          </p:nvSpPr>
          <p:spPr bwMode="auto">
            <a:xfrm>
              <a:off x="836" y="2446"/>
              <a:ext cx="278" cy="289"/>
            </a:xfrm>
            <a:prstGeom prst="downArrow">
              <a:avLst>
                <a:gd name="adj1" fmla="val 50000"/>
                <a:gd name="adj2" fmla="val 25989"/>
              </a:avLst>
            </a:prstGeom>
            <a:gradFill rotWithShape="0">
              <a:gsLst>
                <a:gs pos="0">
                  <a:schemeClr val="tx1">
                    <a:gamma/>
                    <a:tint val="0"/>
                    <a:invGamma/>
                  </a:schemeClr>
                </a:gs>
                <a:gs pos="100000">
                  <a:schemeClr val="tx1"/>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6919" name="Text Box 7"/>
            <p:cNvSpPr txBox="1">
              <a:spLocks noChangeArrowheads="1"/>
            </p:cNvSpPr>
            <p:nvPr/>
          </p:nvSpPr>
          <p:spPr bwMode="auto">
            <a:xfrm>
              <a:off x="1784" y="1605"/>
              <a:ext cx="1406" cy="5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1600" b="1">
                  <a:solidFill>
                    <a:srgbClr val="0000FF"/>
                  </a:solidFill>
                  <a:latin typeface="Arial" charset="0"/>
                </a:rPr>
                <a:t>Numerical math</a:t>
              </a:r>
            </a:p>
            <a:p>
              <a:pPr eaLnBrk="0" hangingPunct="0">
                <a:lnSpc>
                  <a:spcPct val="90000"/>
                </a:lnSpc>
              </a:pPr>
              <a:r>
                <a:rPr lang="en-US" altLang="en-US" sz="1400">
                  <a:solidFill>
                    <a:srgbClr val="0000FF"/>
                  </a:solidFill>
                  <a:latin typeface="Arial" charset="0"/>
                </a:rPr>
                <a:t>Convert to models that can be solved on digital computers</a:t>
              </a:r>
              <a:endParaRPr lang="en-US" altLang="en-US" sz="1600" b="1">
                <a:latin typeface="Arial" charset="0"/>
              </a:endParaRPr>
            </a:p>
          </p:txBody>
        </p:sp>
        <p:sp>
          <p:nvSpPr>
            <p:cNvPr id="806920" name="Text Box 8"/>
            <p:cNvSpPr txBox="1">
              <a:spLocks noChangeArrowheads="1"/>
            </p:cNvSpPr>
            <p:nvPr/>
          </p:nvSpPr>
          <p:spPr bwMode="auto">
            <a:xfrm>
              <a:off x="1771" y="2401"/>
              <a:ext cx="1433" cy="5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1600" b="1">
                  <a:solidFill>
                    <a:srgbClr val="0000FF"/>
                  </a:solidFill>
                  <a:latin typeface="Arial" charset="0"/>
                </a:rPr>
                <a:t>Algorithms</a:t>
              </a:r>
            </a:p>
            <a:p>
              <a:pPr eaLnBrk="0" hangingPunct="0">
                <a:lnSpc>
                  <a:spcPct val="90000"/>
                </a:lnSpc>
              </a:pPr>
              <a:r>
                <a:rPr lang="en-US" altLang="en-US" sz="1400">
                  <a:solidFill>
                    <a:srgbClr val="0000FF"/>
                  </a:solidFill>
                  <a:latin typeface="Arial" charset="0"/>
                </a:rPr>
                <a:t>Find faster and more efficient ways to solve numerical models</a:t>
              </a:r>
              <a:endParaRPr lang="en-US" altLang="en-US" sz="1600" b="1">
                <a:latin typeface="Arial" charset="0"/>
              </a:endParaRPr>
            </a:p>
          </p:txBody>
        </p:sp>
        <p:sp>
          <p:nvSpPr>
            <p:cNvPr id="806921" name="AutoShape 9"/>
            <p:cNvSpPr>
              <a:spLocks noChangeArrowheads="1"/>
            </p:cNvSpPr>
            <p:nvPr/>
          </p:nvSpPr>
          <p:spPr bwMode="auto">
            <a:xfrm>
              <a:off x="836" y="3272"/>
              <a:ext cx="278" cy="289"/>
            </a:xfrm>
            <a:prstGeom prst="downArrow">
              <a:avLst>
                <a:gd name="adj1" fmla="val 50000"/>
                <a:gd name="adj2" fmla="val 25989"/>
              </a:avLst>
            </a:prstGeom>
            <a:gradFill rotWithShape="0">
              <a:gsLst>
                <a:gs pos="0">
                  <a:schemeClr val="tx1">
                    <a:gamma/>
                    <a:tint val="0"/>
                    <a:invGamma/>
                  </a:schemeClr>
                </a:gs>
                <a:gs pos="100000">
                  <a:schemeClr val="tx1"/>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6922" name="AutoShape 10"/>
            <p:cNvSpPr>
              <a:spLocks noChangeArrowheads="1"/>
            </p:cNvSpPr>
            <p:nvPr/>
          </p:nvSpPr>
          <p:spPr bwMode="auto">
            <a:xfrm>
              <a:off x="836" y="1720"/>
              <a:ext cx="278" cy="289"/>
            </a:xfrm>
            <a:prstGeom prst="downArrow">
              <a:avLst>
                <a:gd name="adj1" fmla="val 50000"/>
                <a:gd name="adj2" fmla="val 25989"/>
              </a:avLst>
            </a:prstGeom>
            <a:gradFill rotWithShape="0">
              <a:gsLst>
                <a:gs pos="0">
                  <a:schemeClr val="tx1">
                    <a:gamma/>
                    <a:tint val="0"/>
                    <a:invGamma/>
                  </a:schemeClr>
                </a:gs>
                <a:gs pos="100000">
                  <a:schemeClr val="tx1"/>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6923" name="AutoShape 11"/>
            <p:cNvSpPr>
              <a:spLocks noChangeArrowheads="1"/>
            </p:cNvSpPr>
            <p:nvPr/>
          </p:nvSpPr>
          <p:spPr bwMode="auto">
            <a:xfrm>
              <a:off x="836" y="946"/>
              <a:ext cx="278" cy="289"/>
            </a:xfrm>
            <a:prstGeom prst="downArrow">
              <a:avLst>
                <a:gd name="adj1" fmla="val 50000"/>
                <a:gd name="adj2" fmla="val 25989"/>
              </a:avLst>
            </a:prstGeom>
            <a:gradFill rotWithShape="0">
              <a:gsLst>
                <a:gs pos="0">
                  <a:schemeClr val="tx1">
                    <a:gamma/>
                    <a:tint val="0"/>
                    <a:invGamma/>
                  </a:schemeClr>
                </a:gs>
                <a:gs pos="100000">
                  <a:schemeClr val="tx1"/>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6924" name="AutoShape 12"/>
            <p:cNvSpPr>
              <a:spLocks noChangeArrowheads="1"/>
            </p:cNvSpPr>
            <p:nvPr/>
          </p:nvSpPr>
          <p:spPr bwMode="auto">
            <a:xfrm>
              <a:off x="486" y="1296"/>
              <a:ext cx="979" cy="415"/>
            </a:xfrm>
            <a:prstGeom prst="roundRect">
              <a:avLst>
                <a:gd name="adj" fmla="val 16667"/>
              </a:avLst>
            </a:prstGeom>
            <a:solidFill>
              <a:schemeClr val="accent1"/>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pPr eaLnBrk="0" hangingPunct="0"/>
              <a:r>
                <a:rPr lang="en-US" altLang="en-US" sz="2000" b="1" i="1">
                  <a:latin typeface="Arial" charset="0"/>
                </a:rPr>
                <a:t>L(u)=f</a:t>
              </a:r>
            </a:p>
            <a:p>
              <a:pPr eaLnBrk="0" hangingPunct="0"/>
              <a:r>
                <a:rPr lang="en-US" altLang="en-US" sz="1400" i="1">
                  <a:latin typeface="Arial" charset="0"/>
                </a:rPr>
                <a:t>Math. model</a:t>
              </a:r>
              <a:endParaRPr lang="en-US" altLang="en-US" sz="2000">
                <a:latin typeface="Arial" charset="0"/>
              </a:endParaRPr>
            </a:p>
          </p:txBody>
        </p:sp>
        <p:sp>
          <p:nvSpPr>
            <p:cNvPr id="806925" name="AutoShape 13"/>
            <p:cNvSpPr>
              <a:spLocks noChangeArrowheads="1"/>
            </p:cNvSpPr>
            <p:nvPr/>
          </p:nvSpPr>
          <p:spPr bwMode="auto">
            <a:xfrm>
              <a:off x="486" y="2021"/>
              <a:ext cx="979" cy="415"/>
            </a:xfrm>
            <a:prstGeom prst="roundRect">
              <a:avLst>
                <a:gd name="adj" fmla="val 16667"/>
              </a:avLst>
            </a:prstGeom>
            <a:solidFill>
              <a:schemeClr val="accent1"/>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pPr eaLnBrk="0" hangingPunct="0"/>
              <a:r>
                <a:rPr lang="en-US" altLang="en-US" sz="2000" b="1" i="1">
                  <a:latin typeface="Arial" charset="0"/>
                </a:rPr>
                <a:t>L</a:t>
              </a:r>
              <a:r>
                <a:rPr lang="en-US" altLang="en-US" sz="2000" b="1" i="1" baseline="-25000">
                  <a:latin typeface="Arial" charset="0"/>
                </a:rPr>
                <a:t>h</a:t>
              </a:r>
              <a:r>
                <a:rPr lang="en-US" altLang="en-US" sz="2000" b="1" i="1">
                  <a:latin typeface="Arial" charset="0"/>
                </a:rPr>
                <a:t>(u</a:t>
              </a:r>
              <a:r>
                <a:rPr lang="en-US" altLang="en-US" sz="2000" b="1" i="1" baseline="-25000">
                  <a:latin typeface="Arial" charset="0"/>
                </a:rPr>
                <a:t>h</a:t>
              </a:r>
              <a:r>
                <a:rPr lang="en-US" altLang="en-US" sz="2000" b="1" i="1">
                  <a:latin typeface="Arial" charset="0"/>
                </a:rPr>
                <a:t>)=f</a:t>
              </a:r>
              <a:r>
                <a:rPr lang="en-US" altLang="en-US" sz="2000" b="1" i="1" baseline="-25000">
                  <a:latin typeface="Arial" charset="0"/>
                </a:rPr>
                <a:t>h</a:t>
              </a:r>
            </a:p>
            <a:p>
              <a:pPr eaLnBrk="0" hangingPunct="0"/>
              <a:r>
                <a:rPr lang="en-US" altLang="en-US" sz="1400" i="1">
                  <a:latin typeface="Arial" charset="0"/>
                </a:rPr>
                <a:t>Numerical model</a:t>
              </a:r>
              <a:endParaRPr lang="en-US" altLang="en-US" sz="2000" b="1" i="1" baseline="-25000">
                <a:latin typeface="Arial" charset="0"/>
              </a:endParaRPr>
            </a:p>
          </p:txBody>
        </p:sp>
        <p:sp>
          <p:nvSpPr>
            <p:cNvPr id="806926" name="AutoShape 14"/>
            <p:cNvSpPr>
              <a:spLocks noChangeArrowheads="1"/>
            </p:cNvSpPr>
            <p:nvPr/>
          </p:nvSpPr>
          <p:spPr bwMode="auto">
            <a:xfrm>
              <a:off x="486" y="2746"/>
              <a:ext cx="979" cy="415"/>
            </a:xfrm>
            <a:prstGeom prst="roundRect">
              <a:avLst>
                <a:gd name="adj" fmla="val 16667"/>
              </a:avLst>
            </a:prstGeom>
            <a:solidFill>
              <a:schemeClr val="accent1"/>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pPr eaLnBrk="0" hangingPunct="0"/>
              <a:r>
                <a:rPr lang="en-US" altLang="en-US" sz="2000" b="1" i="1">
                  <a:latin typeface="Arial" charset="0"/>
                </a:rPr>
                <a:t>u</a:t>
              </a:r>
              <a:r>
                <a:rPr lang="en-US" altLang="en-US" sz="2000" b="1" i="1" baseline="-25000">
                  <a:latin typeface="Arial" charset="0"/>
                </a:rPr>
                <a:t>h</a:t>
              </a:r>
              <a:r>
                <a:rPr lang="en-US" altLang="en-US" sz="2000" b="1" i="1">
                  <a:latin typeface="Arial" charset="0"/>
                </a:rPr>
                <a:t>=L</a:t>
              </a:r>
              <a:r>
                <a:rPr lang="en-US" altLang="en-US" sz="2000" b="1" i="1" baseline="-25000">
                  <a:latin typeface="Arial" charset="0"/>
                </a:rPr>
                <a:t>h</a:t>
              </a:r>
              <a:r>
                <a:rPr lang="en-US" altLang="en-US" sz="2000" b="1" i="1" baseline="30000">
                  <a:latin typeface="Arial" charset="0"/>
                </a:rPr>
                <a:t>-1</a:t>
              </a:r>
              <a:r>
                <a:rPr lang="en-US" altLang="en-US" sz="1400" b="1" i="1">
                  <a:latin typeface="Arial" charset="0"/>
                  <a:sym typeface="Symbol" pitchFamily="48" charset="2"/>
                </a:rPr>
                <a:t></a:t>
              </a:r>
              <a:r>
                <a:rPr lang="en-US" altLang="en-US" sz="2000" b="1" i="1">
                  <a:latin typeface="Arial" charset="0"/>
                </a:rPr>
                <a:t>f</a:t>
              </a:r>
              <a:r>
                <a:rPr lang="en-US" altLang="en-US" sz="2000" b="1" i="1" baseline="-25000">
                  <a:latin typeface="Arial" charset="0"/>
                </a:rPr>
                <a:t>h</a:t>
              </a:r>
            </a:p>
            <a:p>
              <a:pPr eaLnBrk="0" hangingPunct="0"/>
              <a:r>
                <a:rPr lang="en-US" altLang="en-US" sz="1400" i="1">
                  <a:latin typeface="Arial" charset="0"/>
                </a:rPr>
                <a:t>Algorithms</a:t>
              </a:r>
            </a:p>
          </p:txBody>
        </p:sp>
        <p:sp>
          <p:nvSpPr>
            <p:cNvPr id="806927" name="AutoShape 15"/>
            <p:cNvSpPr>
              <a:spLocks noChangeArrowheads="1"/>
            </p:cNvSpPr>
            <p:nvPr/>
          </p:nvSpPr>
          <p:spPr bwMode="auto">
            <a:xfrm>
              <a:off x="486" y="496"/>
              <a:ext cx="979" cy="415"/>
            </a:xfrm>
            <a:prstGeom prst="roundRect">
              <a:avLst>
                <a:gd name="adj" fmla="val 16667"/>
              </a:avLst>
            </a:prstGeom>
            <a:solidFill>
              <a:srgbClr val="FF0000"/>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pPr eaLnBrk="0" hangingPunct="0"/>
              <a:r>
                <a:rPr lang="en-US" altLang="en-US" b="1" i="1">
                  <a:latin typeface="Arial" charset="0"/>
                </a:rPr>
                <a:t>physics</a:t>
              </a:r>
              <a:endParaRPr lang="en-US" altLang="en-US">
                <a:latin typeface="Arial" charset="0"/>
              </a:endParaRPr>
            </a:p>
          </p:txBody>
        </p:sp>
        <p:sp>
          <p:nvSpPr>
            <p:cNvPr id="806928" name="AutoShape 16"/>
            <p:cNvSpPr>
              <a:spLocks noChangeArrowheads="1"/>
            </p:cNvSpPr>
            <p:nvPr/>
          </p:nvSpPr>
          <p:spPr bwMode="auto">
            <a:xfrm>
              <a:off x="486" y="3603"/>
              <a:ext cx="979" cy="415"/>
            </a:xfrm>
            <a:prstGeom prst="roundRect">
              <a:avLst>
                <a:gd name="adj" fmla="val 16667"/>
              </a:avLst>
            </a:prstGeom>
            <a:solidFill>
              <a:srgbClr val="FF0000"/>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pPr eaLnBrk="0" hangingPunct="0"/>
              <a:r>
                <a:rPr lang="en-US" altLang="en-US" b="1" i="1">
                  <a:latin typeface="Arial" charset="0"/>
                </a:rPr>
                <a:t>computation</a:t>
              </a:r>
            </a:p>
          </p:txBody>
        </p:sp>
        <p:sp>
          <p:nvSpPr>
            <p:cNvPr id="806929" name="AutoShape 17"/>
            <p:cNvSpPr>
              <a:spLocks noChangeArrowheads="1"/>
            </p:cNvSpPr>
            <p:nvPr/>
          </p:nvSpPr>
          <p:spPr bwMode="auto">
            <a:xfrm>
              <a:off x="3396" y="2418"/>
              <a:ext cx="927" cy="576"/>
            </a:xfrm>
            <a:prstGeom prst="roundRect">
              <a:avLst>
                <a:gd name="adj" fmla="val 16667"/>
              </a:avLst>
            </a:prstGeom>
            <a:solidFill>
              <a:schemeClr val="accent1"/>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pPr eaLnBrk="0" hangingPunct="0"/>
              <a:r>
                <a:rPr lang="en-US" altLang="en-US" sz="1400">
                  <a:latin typeface="Arial" charset="0"/>
                </a:rPr>
                <a:t>Linear</a:t>
              </a:r>
            </a:p>
            <a:p>
              <a:pPr eaLnBrk="0" hangingPunct="0"/>
              <a:r>
                <a:rPr lang="en-US" altLang="en-US" sz="1400">
                  <a:latin typeface="Arial" charset="0"/>
                </a:rPr>
                <a:t>Nonlinear</a:t>
              </a:r>
            </a:p>
            <a:p>
              <a:pPr eaLnBrk="0" hangingPunct="0"/>
              <a:r>
                <a:rPr lang="en-US" altLang="en-US" sz="1400">
                  <a:latin typeface="Arial" charset="0"/>
                </a:rPr>
                <a:t>Eigenvalues</a:t>
              </a:r>
            </a:p>
            <a:p>
              <a:pPr eaLnBrk="0" hangingPunct="0"/>
              <a:r>
                <a:rPr lang="en-US" altLang="en-US" sz="1400">
                  <a:latin typeface="Arial" charset="0"/>
                </a:rPr>
                <a:t>Optimization</a:t>
              </a:r>
            </a:p>
          </p:txBody>
        </p:sp>
        <p:sp>
          <p:nvSpPr>
            <p:cNvPr id="806930" name="AutoShape 18"/>
            <p:cNvSpPr>
              <a:spLocks noChangeArrowheads="1"/>
            </p:cNvSpPr>
            <p:nvPr/>
          </p:nvSpPr>
          <p:spPr bwMode="auto">
            <a:xfrm>
              <a:off x="4428" y="1586"/>
              <a:ext cx="927" cy="576"/>
            </a:xfrm>
            <a:prstGeom prst="roundRect">
              <a:avLst>
                <a:gd name="adj" fmla="val 16667"/>
              </a:avLst>
            </a:prstGeom>
            <a:solidFill>
              <a:schemeClr val="accent1"/>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pPr eaLnBrk="0" hangingPunct="0"/>
              <a:r>
                <a:rPr lang="en-US" altLang="en-US" sz="1400">
                  <a:latin typeface="Arial" charset="0"/>
                </a:rPr>
                <a:t>Automatic diff.</a:t>
              </a:r>
            </a:p>
            <a:p>
              <a:pPr eaLnBrk="0" hangingPunct="0">
                <a:lnSpc>
                  <a:spcPct val="120000"/>
                </a:lnSpc>
              </a:pPr>
              <a:r>
                <a:rPr lang="en-US" altLang="en-US" sz="1400">
                  <a:latin typeface="Arial" charset="0"/>
                </a:rPr>
                <a:t>Domain dec.</a:t>
              </a:r>
            </a:p>
            <a:p>
              <a:pPr eaLnBrk="0" hangingPunct="0"/>
              <a:r>
                <a:rPr lang="en-US" altLang="en-US" sz="1400">
                  <a:latin typeface="Arial" charset="0"/>
                </a:rPr>
                <a:t>Mortar methods</a:t>
              </a:r>
            </a:p>
          </p:txBody>
        </p:sp>
        <p:sp>
          <p:nvSpPr>
            <p:cNvPr id="806931" name="AutoShape 19"/>
            <p:cNvSpPr>
              <a:spLocks noChangeArrowheads="1"/>
            </p:cNvSpPr>
            <p:nvPr/>
          </p:nvSpPr>
          <p:spPr bwMode="auto">
            <a:xfrm>
              <a:off x="3395" y="1586"/>
              <a:ext cx="927" cy="576"/>
            </a:xfrm>
            <a:prstGeom prst="roundRect">
              <a:avLst>
                <a:gd name="adj" fmla="val 16667"/>
              </a:avLst>
            </a:prstGeom>
            <a:solidFill>
              <a:schemeClr val="accent1"/>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pPr eaLnBrk="0" hangingPunct="0"/>
              <a:r>
                <a:rPr lang="en-US" altLang="en-US" sz="1400">
                  <a:latin typeface="Arial" charset="0"/>
                </a:rPr>
                <a:t>Time domain</a:t>
              </a:r>
            </a:p>
            <a:p>
              <a:pPr eaLnBrk="0" hangingPunct="0">
                <a:lnSpc>
                  <a:spcPct val="120000"/>
                </a:lnSpc>
              </a:pPr>
              <a:r>
                <a:rPr lang="en-US" altLang="en-US" sz="1400">
                  <a:latin typeface="Arial" charset="0"/>
                </a:rPr>
                <a:t>Space domain</a:t>
              </a:r>
            </a:p>
          </p:txBody>
        </p:sp>
        <p:sp>
          <p:nvSpPr>
            <p:cNvPr id="806932" name="AutoShape 20"/>
            <p:cNvSpPr>
              <a:spLocks noChangeArrowheads="1"/>
            </p:cNvSpPr>
            <p:nvPr/>
          </p:nvSpPr>
          <p:spPr bwMode="auto">
            <a:xfrm>
              <a:off x="4429" y="2418"/>
              <a:ext cx="927" cy="576"/>
            </a:xfrm>
            <a:prstGeom prst="roundRect">
              <a:avLst>
                <a:gd name="adj" fmla="val 16667"/>
              </a:avLst>
            </a:prstGeom>
            <a:solidFill>
              <a:schemeClr val="accent1"/>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round/>
                  <a:headEnd/>
                  <a:tailEnd/>
                </a14:hiddenLine>
              </a:ext>
            </a:extLst>
          </p:spPr>
          <p:txBody>
            <a:bodyPr wrap="none" anchor="ctr"/>
            <a:lstStyle/>
            <a:p>
              <a:pPr eaLnBrk="0" hangingPunct="0"/>
              <a:r>
                <a:rPr lang="en-US" altLang="en-US" sz="1400">
                  <a:latin typeface="Arial" charset="0"/>
                </a:rPr>
                <a:t>Petra </a:t>
              </a:r>
            </a:p>
            <a:p>
              <a:pPr eaLnBrk="0" hangingPunct="0"/>
              <a:r>
                <a:rPr lang="en-US" altLang="en-US" sz="1400">
                  <a:latin typeface="Arial" charset="0"/>
                </a:rPr>
                <a:t>Utilities</a:t>
              </a:r>
            </a:p>
            <a:p>
              <a:pPr eaLnBrk="0" hangingPunct="0"/>
              <a:r>
                <a:rPr lang="en-US" altLang="en-US" sz="1400">
                  <a:latin typeface="Arial" charset="0"/>
                </a:rPr>
                <a:t>Interfaces</a:t>
              </a:r>
            </a:p>
            <a:p>
              <a:pPr eaLnBrk="0" hangingPunct="0"/>
              <a:r>
                <a:rPr lang="en-US" altLang="en-US" sz="1400">
                  <a:latin typeface="Arial" charset="0"/>
                </a:rPr>
                <a:t>Load Balancing</a:t>
              </a:r>
            </a:p>
          </p:txBody>
        </p:sp>
        <p:sp>
          <p:nvSpPr>
            <p:cNvPr id="806933" name="Rectangle 21"/>
            <p:cNvSpPr>
              <a:spLocks noChangeArrowheads="1"/>
            </p:cNvSpPr>
            <p:nvPr/>
          </p:nvSpPr>
          <p:spPr bwMode="auto">
            <a:xfrm>
              <a:off x="3605" y="2268"/>
              <a:ext cx="50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1400" b="1">
                  <a:latin typeface="Arial" charset="0"/>
                </a:rPr>
                <a:t>solvers</a:t>
              </a:r>
            </a:p>
          </p:txBody>
        </p:sp>
        <p:sp>
          <p:nvSpPr>
            <p:cNvPr id="806934" name="Rectangle 22"/>
            <p:cNvSpPr>
              <a:spLocks noChangeArrowheads="1"/>
            </p:cNvSpPr>
            <p:nvPr/>
          </p:nvSpPr>
          <p:spPr bwMode="auto">
            <a:xfrm>
              <a:off x="3408" y="1440"/>
              <a:ext cx="90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1400" b="1">
                  <a:latin typeface="Arial" charset="0"/>
                </a:rPr>
                <a:t>discretizations</a:t>
              </a:r>
            </a:p>
          </p:txBody>
        </p:sp>
        <p:sp>
          <p:nvSpPr>
            <p:cNvPr id="806935" name="Rectangle 23"/>
            <p:cNvSpPr>
              <a:spLocks noChangeArrowheads="1"/>
            </p:cNvSpPr>
            <p:nvPr/>
          </p:nvSpPr>
          <p:spPr bwMode="auto">
            <a:xfrm>
              <a:off x="4600" y="1439"/>
              <a:ext cx="58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1400" b="1">
                  <a:latin typeface="Arial" charset="0"/>
                </a:rPr>
                <a:t>methods</a:t>
              </a:r>
            </a:p>
          </p:txBody>
        </p:sp>
        <p:sp>
          <p:nvSpPr>
            <p:cNvPr id="806936" name="Rectangle 24"/>
            <p:cNvSpPr>
              <a:spLocks noChangeArrowheads="1"/>
            </p:cNvSpPr>
            <p:nvPr/>
          </p:nvSpPr>
          <p:spPr bwMode="auto">
            <a:xfrm>
              <a:off x="4715" y="2269"/>
              <a:ext cx="35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1400" b="1">
                  <a:latin typeface="Arial" charset="0"/>
                </a:rPr>
                <a:t>core</a:t>
              </a:r>
            </a:p>
          </p:txBody>
        </p:sp>
        <p:pic>
          <p:nvPicPr>
            <p:cNvPr id="806937" name="Picture 25" descr="trilin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4" y="2169"/>
              <a:ext cx="724" cy="236"/>
            </a:xfrm>
            <a:prstGeom prst="rect">
              <a:avLst/>
            </a:prstGeom>
            <a:noFill/>
            <a:extLst>
              <a:ext uri="{909E8E84-426E-40DD-AFC4-6F175D3DCCD1}">
                <a14:hiddenFill xmlns:a14="http://schemas.microsoft.com/office/drawing/2010/main">
                  <a:solidFill>
                    <a:srgbClr val="FFFFFF"/>
                  </a:solidFill>
                </a14:hiddenFill>
              </a:ext>
            </a:extLst>
          </p:spPr>
        </p:pic>
        <p:sp>
          <p:nvSpPr>
            <p:cNvPr id="806938" name="AutoShape 26" descr="25%"/>
            <p:cNvSpPr>
              <a:spLocks noChangeArrowheads="1"/>
            </p:cNvSpPr>
            <p:nvPr/>
          </p:nvSpPr>
          <p:spPr bwMode="auto">
            <a:xfrm>
              <a:off x="335" y="330"/>
              <a:ext cx="1278" cy="3842"/>
            </a:xfrm>
            <a:prstGeom prst="roundRect">
              <a:avLst>
                <a:gd name="adj" fmla="val 16667"/>
              </a:avLst>
            </a:prstGeom>
            <a:noFill/>
            <a:ln w="28575">
              <a:solidFill>
                <a:schemeClr val="tx1"/>
              </a:solidFill>
              <a:round/>
              <a:headEnd/>
              <a:tailEnd/>
            </a:ln>
            <a:effectLst/>
            <a:extLst>
              <a:ext uri="{909E8E84-426E-40DD-AFC4-6F175D3DCCD1}">
                <a14:hiddenFill xmlns:a14="http://schemas.microsoft.com/office/drawing/2010/main">
                  <a:pattFill prst="pct25">
                    <a:fgClr>
                      <a:schemeClr val="folHlink"/>
                    </a:fgClr>
                    <a:bgClr>
                      <a:schemeClr val="bg1"/>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06939" name="Rectangle 27"/>
          <p:cNvSpPr>
            <a:spLocks noChangeArrowheads="1"/>
          </p:cNvSpPr>
          <p:nvPr/>
        </p:nvSpPr>
        <p:spPr bwMode="auto">
          <a:xfrm>
            <a:off x="2743200" y="914400"/>
            <a:ext cx="54864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Font typeface="Wingdings" pitchFamily="48" charset="2"/>
              <a:buChar char="§"/>
              <a:defRPr sz="2400">
                <a:solidFill>
                  <a:schemeClr val="tx1"/>
                </a:solidFill>
                <a:latin typeface="Times New Roman" pitchFamily="18" charset="0"/>
              </a:defRPr>
            </a:lvl1pPr>
            <a:lvl2pPr marL="742950" indent="-285750" algn="l">
              <a:spcBef>
                <a:spcPct val="20000"/>
              </a:spcBef>
              <a:buFont typeface="Wingdings" pitchFamily="48" charset="2"/>
              <a:buChar char="w"/>
              <a:defRPr sz="2000">
                <a:solidFill>
                  <a:schemeClr val="tx1"/>
                </a:solidFill>
                <a:latin typeface="Times New Roman" pitchFamily="18" charset="0"/>
              </a:defRPr>
            </a:lvl2pPr>
            <a:lvl3pPr marL="1143000" indent="-228600" algn="l">
              <a:spcBef>
                <a:spcPct val="20000"/>
              </a:spcBef>
              <a:buChar char="•"/>
              <a:defRPr>
                <a:solidFill>
                  <a:schemeClr val="tx1"/>
                </a:solidFill>
                <a:latin typeface="Times New Roman" pitchFamily="18" charset="0"/>
              </a:defRPr>
            </a:lvl3pPr>
            <a:lvl4pPr marL="1600200" indent="-228600" algn="l">
              <a:spcBef>
                <a:spcPct val="20000"/>
              </a:spcBef>
              <a:buChar char="–"/>
              <a:defRPr sz="1600">
                <a:solidFill>
                  <a:schemeClr val="tx1"/>
                </a:solidFill>
                <a:latin typeface="Times New Roman" pitchFamily="18" charset="0"/>
              </a:defRPr>
            </a:lvl4pPr>
            <a:lvl5pPr marL="2057400" indent="-228600" algn="l">
              <a:spcBef>
                <a:spcPct val="20000"/>
              </a:spcBef>
              <a:buChar char="»"/>
              <a:defRPr sz="1600">
                <a:solidFill>
                  <a:schemeClr val="tx1"/>
                </a:solidFill>
                <a:latin typeface="Times New Roman" pitchFamily="18" charset="0"/>
              </a:defRPr>
            </a:lvl5pPr>
            <a:lvl6pPr marL="2514600" indent="-228600" fontAlgn="base">
              <a:spcBef>
                <a:spcPct val="20000"/>
              </a:spcBef>
              <a:spcAft>
                <a:spcPct val="0"/>
              </a:spcAft>
              <a:buChar char="»"/>
              <a:defRPr sz="1600">
                <a:solidFill>
                  <a:schemeClr val="tx1"/>
                </a:solidFill>
                <a:latin typeface="Times New Roman" pitchFamily="18" charset="0"/>
              </a:defRPr>
            </a:lvl6pPr>
            <a:lvl7pPr marL="2971800" indent="-228600" fontAlgn="base">
              <a:spcBef>
                <a:spcPct val="20000"/>
              </a:spcBef>
              <a:spcAft>
                <a:spcPct val="0"/>
              </a:spcAft>
              <a:buChar char="»"/>
              <a:defRPr sz="1600">
                <a:solidFill>
                  <a:schemeClr val="tx1"/>
                </a:solidFill>
                <a:latin typeface="Times New Roman" pitchFamily="18" charset="0"/>
              </a:defRPr>
            </a:lvl7pPr>
            <a:lvl8pPr marL="3429000" indent="-228600" fontAlgn="base">
              <a:spcBef>
                <a:spcPct val="20000"/>
              </a:spcBef>
              <a:spcAft>
                <a:spcPct val="0"/>
              </a:spcAft>
              <a:buChar char="»"/>
              <a:defRPr sz="1600">
                <a:solidFill>
                  <a:schemeClr val="tx1"/>
                </a:solidFill>
                <a:latin typeface="Times New Roman" pitchFamily="18" charset="0"/>
              </a:defRPr>
            </a:lvl8pPr>
            <a:lvl9pPr marL="3886200" indent="-228600" fontAlgn="base">
              <a:spcBef>
                <a:spcPct val="20000"/>
              </a:spcBef>
              <a:spcAft>
                <a:spcPct val="0"/>
              </a:spcAft>
              <a:buChar char="»"/>
              <a:defRPr sz="1600">
                <a:solidFill>
                  <a:schemeClr val="tx1"/>
                </a:solidFill>
                <a:latin typeface="Times New Roman" pitchFamily="18" charset="0"/>
              </a:defRPr>
            </a:lvl9pPr>
          </a:lstStyle>
          <a:p>
            <a:r>
              <a:rPr lang="en-US" altLang="en-US" sz="1800">
                <a:solidFill>
                  <a:srgbClr val="FF0000"/>
                </a:solidFill>
                <a:latin typeface="Arial" charset="0"/>
              </a:rPr>
              <a:t>Beyond a “solvers” framework</a:t>
            </a:r>
          </a:p>
          <a:p>
            <a:r>
              <a:rPr lang="en-US" altLang="en-US" sz="1800">
                <a:latin typeface="Arial" charset="0"/>
              </a:rPr>
              <a:t>Natural expansion of capabilities to satisfy application and research needs</a:t>
            </a:r>
          </a:p>
        </p:txBody>
      </p:sp>
      <p:sp>
        <p:nvSpPr>
          <p:cNvPr id="806940" name="Rectangle 28"/>
          <p:cNvSpPr>
            <a:spLocks noChangeArrowheads="1"/>
          </p:cNvSpPr>
          <p:nvPr/>
        </p:nvSpPr>
        <p:spPr bwMode="auto">
          <a:xfrm>
            <a:off x="2895600" y="5334000"/>
            <a:ext cx="5410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Font typeface="Wingdings" pitchFamily="48" charset="2"/>
              <a:buChar char="§"/>
              <a:defRPr sz="2400">
                <a:solidFill>
                  <a:schemeClr val="tx1"/>
                </a:solidFill>
                <a:latin typeface="Times New Roman" pitchFamily="18" charset="0"/>
              </a:defRPr>
            </a:lvl1pPr>
            <a:lvl2pPr marL="742950" indent="-285750" algn="l">
              <a:spcBef>
                <a:spcPct val="20000"/>
              </a:spcBef>
              <a:buFont typeface="Wingdings" pitchFamily="48" charset="2"/>
              <a:buChar char="w"/>
              <a:defRPr sz="2000">
                <a:solidFill>
                  <a:schemeClr val="tx1"/>
                </a:solidFill>
                <a:latin typeface="Times New Roman" pitchFamily="18" charset="0"/>
              </a:defRPr>
            </a:lvl2pPr>
            <a:lvl3pPr marL="1143000" indent="-228600" algn="l">
              <a:spcBef>
                <a:spcPct val="20000"/>
              </a:spcBef>
              <a:buChar char="•"/>
              <a:defRPr>
                <a:solidFill>
                  <a:schemeClr val="tx1"/>
                </a:solidFill>
                <a:latin typeface="Times New Roman" pitchFamily="18" charset="0"/>
              </a:defRPr>
            </a:lvl3pPr>
            <a:lvl4pPr marL="1600200" indent="-228600" algn="l">
              <a:spcBef>
                <a:spcPct val="20000"/>
              </a:spcBef>
              <a:buChar char="–"/>
              <a:defRPr sz="1600">
                <a:solidFill>
                  <a:schemeClr val="tx1"/>
                </a:solidFill>
                <a:latin typeface="Times New Roman" pitchFamily="18" charset="0"/>
              </a:defRPr>
            </a:lvl4pPr>
            <a:lvl5pPr marL="2057400" indent="-228600" algn="l">
              <a:spcBef>
                <a:spcPct val="20000"/>
              </a:spcBef>
              <a:buChar char="»"/>
              <a:defRPr sz="1600">
                <a:solidFill>
                  <a:schemeClr val="tx1"/>
                </a:solidFill>
                <a:latin typeface="Times New Roman" pitchFamily="18" charset="0"/>
              </a:defRPr>
            </a:lvl5pPr>
            <a:lvl6pPr marL="2514600" indent="-228600" fontAlgn="base">
              <a:spcBef>
                <a:spcPct val="20000"/>
              </a:spcBef>
              <a:spcAft>
                <a:spcPct val="0"/>
              </a:spcAft>
              <a:buChar char="»"/>
              <a:defRPr sz="1600">
                <a:solidFill>
                  <a:schemeClr val="tx1"/>
                </a:solidFill>
                <a:latin typeface="Times New Roman" pitchFamily="18" charset="0"/>
              </a:defRPr>
            </a:lvl6pPr>
            <a:lvl7pPr marL="2971800" indent="-228600" fontAlgn="base">
              <a:spcBef>
                <a:spcPct val="20000"/>
              </a:spcBef>
              <a:spcAft>
                <a:spcPct val="0"/>
              </a:spcAft>
              <a:buChar char="»"/>
              <a:defRPr sz="1600">
                <a:solidFill>
                  <a:schemeClr val="tx1"/>
                </a:solidFill>
                <a:latin typeface="Times New Roman" pitchFamily="18" charset="0"/>
              </a:defRPr>
            </a:lvl7pPr>
            <a:lvl8pPr marL="3429000" indent="-228600" fontAlgn="base">
              <a:spcBef>
                <a:spcPct val="20000"/>
              </a:spcBef>
              <a:spcAft>
                <a:spcPct val="0"/>
              </a:spcAft>
              <a:buChar char="»"/>
              <a:defRPr sz="1600">
                <a:solidFill>
                  <a:schemeClr val="tx1"/>
                </a:solidFill>
                <a:latin typeface="Times New Roman" pitchFamily="18" charset="0"/>
              </a:defRPr>
            </a:lvl8pPr>
            <a:lvl9pPr marL="3886200" indent="-228600" fontAlgn="base">
              <a:spcBef>
                <a:spcPct val="20000"/>
              </a:spcBef>
              <a:spcAft>
                <a:spcPct val="0"/>
              </a:spcAft>
              <a:buChar char="»"/>
              <a:defRPr sz="1600">
                <a:solidFill>
                  <a:schemeClr val="tx1"/>
                </a:solidFill>
                <a:latin typeface="Times New Roman" pitchFamily="18" charset="0"/>
              </a:defRPr>
            </a:lvl9pPr>
          </a:lstStyle>
          <a:p>
            <a:r>
              <a:rPr lang="en-US" altLang="en-US" sz="1800">
                <a:latin typeface="Arial" charset="0"/>
              </a:rPr>
              <a:t>Discretization methods, AD, Mortar methods, …</a:t>
            </a:r>
          </a:p>
        </p:txBody>
      </p:sp>
    </p:spTree>
    <p:extLst>
      <p:ext uri="{BB962C8B-B14F-4D97-AF65-F5344CB8AC3E}">
        <p14:creationId xmlns:p14="http://schemas.microsoft.com/office/powerpoint/2010/main" val="3543504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2"/>
          <p:cNvSpPr>
            <a:spLocks noGrp="1" noChangeArrowheads="1"/>
          </p:cNvSpPr>
          <p:nvPr>
            <p:ph type="title"/>
          </p:nvPr>
        </p:nvSpPr>
        <p:spPr>
          <a:xfrm>
            <a:off x="685800" y="228600"/>
            <a:ext cx="7772400" cy="609600"/>
          </a:xfrm>
        </p:spPr>
        <p:txBody>
          <a:bodyPr/>
          <a:lstStyle/>
          <a:p>
            <a:r>
              <a:rPr lang="en-US" altLang="en-US"/>
              <a:t>Trilinos Strategic Goals</a:t>
            </a:r>
          </a:p>
        </p:txBody>
      </p:sp>
      <p:sp>
        <p:nvSpPr>
          <p:cNvPr id="815107" name="Rectangle 3"/>
          <p:cNvSpPr>
            <a:spLocks noGrp="1" noChangeArrowheads="1"/>
          </p:cNvSpPr>
          <p:nvPr>
            <p:ph type="body" idx="1"/>
          </p:nvPr>
        </p:nvSpPr>
        <p:spPr>
          <a:xfrm>
            <a:off x="0" y="914400"/>
            <a:ext cx="7848600" cy="5791200"/>
          </a:xfrm>
        </p:spPr>
        <p:txBody>
          <a:bodyPr/>
          <a:lstStyle/>
          <a:p>
            <a:pPr>
              <a:lnSpc>
                <a:spcPct val="80000"/>
              </a:lnSpc>
            </a:pPr>
            <a:endParaRPr lang="en-US" altLang="en-US" sz="1800" b="1" dirty="0">
              <a:cs typeface="Times New Roman" pitchFamily="18" charset="0"/>
            </a:endParaRPr>
          </a:p>
          <a:p>
            <a:pPr>
              <a:lnSpc>
                <a:spcPct val="80000"/>
              </a:lnSpc>
            </a:pPr>
            <a:r>
              <a:rPr lang="en-US" altLang="en-US" sz="1800" b="1" dirty="0" smtClean="0">
                <a:cs typeface="Times New Roman" pitchFamily="18" charset="0"/>
              </a:rPr>
              <a:t>Scalable </a:t>
            </a:r>
            <a:r>
              <a:rPr lang="en-US" altLang="en-US" sz="1800" b="1" dirty="0">
                <a:cs typeface="Times New Roman" pitchFamily="18" charset="0"/>
              </a:rPr>
              <a:t>Computations:</a:t>
            </a:r>
            <a:r>
              <a:rPr lang="en-US" altLang="en-US" sz="1800" dirty="0">
                <a:cs typeface="Times New Roman" pitchFamily="18" charset="0"/>
              </a:rPr>
              <a:t> As problem size and processor counts increase, the cost of the computation will remain nearly fixed.  </a:t>
            </a:r>
          </a:p>
          <a:p>
            <a:pPr>
              <a:lnSpc>
                <a:spcPct val="80000"/>
              </a:lnSpc>
            </a:pPr>
            <a:r>
              <a:rPr lang="en-US" altLang="en-US" sz="1800" b="1" dirty="0">
                <a:cs typeface="Times New Roman" pitchFamily="18" charset="0"/>
              </a:rPr>
              <a:t>Hardened Computations:</a:t>
            </a:r>
            <a:r>
              <a:rPr lang="en-US" altLang="en-US" sz="1800" dirty="0">
                <a:cs typeface="Times New Roman" pitchFamily="18" charset="0"/>
              </a:rPr>
              <a:t> Never fail unless problem essentially intractable, in which case we diagnose and inform the user why the problem fails and provide a reliable measure of error.</a:t>
            </a:r>
          </a:p>
          <a:p>
            <a:pPr>
              <a:lnSpc>
                <a:spcPct val="80000"/>
              </a:lnSpc>
            </a:pPr>
            <a:r>
              <a:rPr lang="en-US" altLang="en-US" sz="1800" b="1" dirty="0">
                <a:cs typeface="Times New Roman" pitchFamily="18" charset="0"/>
              </a:rPr>
              <a:t>Full Vertical Coverage:</a:t>
            </a:r>
            <a:r>
              <a:rPr lang="en-US" altLang="en-US" sz="1800" dirty="0">
                <a:cs typeface="Times New Roman" pitchFamily="18" charset="0"/>
              </a:rPr>
              <a:t> Provide leading edge enabling technologies through the entire technical application software stack: from problem construction, solution, analysis to optimization. </a:t>
            </a:r>
            <a:br>
              <a:rPr lang="en-US" altLang="en-US" sz="1800" dirty="0">
                <a:cs typeface="Times New Roman" pitchFamily="18" charset="0"/>
              </a:rPr>
            </a:br>
            <a:endParaRPr lang="en-US" altLang="en-US" sz="1800" dirty="0" smtClean="0">
              <a:cs typeface="Times New Roman" pitchFamily="18" charset="0"/>
            </a:endParaRPr>
          </a:p>
          <a:p>
            <a:pPr>
              <a:lnSpc>
                <a:spcPct val="80000"/>
              </a:lnSpc>
            </a:pPr>
            <a:endParaRPr lang="en-US" altLang="en-US" sz="1800" dirty="0">
              <a:cs typeface="Times New Roman" pitchFamily="18" charset="0"/>
            </a:endParaRPr>
          </a:p>
          <a:p>
            <a:pPr>
              <a:lnSpc>
                <a:spcPct val="80000"/>
              </a:lnSpc>
            </a:pPr>
            <a:r>
              <a:rPr lang="en-US" altLang="en-US" sz="1800" b="1" dirty="0">
                <a:cs typeface="Times New Roman" pitchFamily="18" charset="0"/>
              </a:rPr>
              <a:t>Grand Universal Interoperability:</a:t>
            </a:r>
            <a:r>
              <a:rPr lang="en-US" altLang="en-US" sz="1800" dirty="0">
                <a:cs typeface="Times New Roman" pitchFamily="18" charset="0"/>
              </a:rPr>
              <a:t> All </a:t>
            </a:r>
            <a:r>
              <a:rPr lang="en-US" altLang="en-US" sz="1800" dirty="0" err="1">
                <a:cs typeface="Times New Roman" pitchFamily="18" charset="0"/>
              </a:rPr>
              <a:t>Trilinos</a:t>
            </a:r>
            <a:r>
              <a:rPr lang="en-US" altLang="en-US" sz="1800" dirty="0">
                <a:cs typeface="Times New Roman" pitchFamily="18" charset="0"/>
              </a:rPr>
              <a:t> packages will be interoperable, so that any combination of packages that </a:t>
            </a:r>
            <a:br>
              <a:rPr lang="en-US" altLang="en-US" sz="1800" dirty="0">
                <a:cs typeface="Times New Roman" pitchFamily="18" charset="0"/>
              </a:rPr>
            </a:br>
            <a:r>
              <a:rPr lang="en-US" altLang="en-US" sz="1800" dirty="0">
                <a:cs typeface="Times New Roman" pitchFamily="18" charset="0"/>
              </a:rPr>
              <a:t>makes sense algorithmically will be possible within </a:t>
            </a:r>
            <a:r>
              <a:rPr lang="en-US" altLang="en-US" sz="1800" dirty="0" err="1">
                <a:cs typeface="Times New Roman" pitchFamily="18" charset="0"/>
              </a:rPr>
              <a:t>Trilinos</a:t>
            </a:r>
            <a:r>
              <a:rPr lang="en-US" altLang="en-US" sz="1800" dirty="0">
                <a:cs typeface="Times New Roman" pitchFamily="18" charset="0"/>
              </a:rPr>
              <a:t> and with compatible external software. </a:t>
            </a:r>
          </a:p>
          <a:p>
            <a:pPr>
              <a:lnSpc>
                <a:spcPct val="80000"/>
              </a:lnSpc>
            </a:pPr>
            <a:r>
              <a:rPr lang="en-US" altLang="en-US" sz="1800" b="1" dirty="0">
                <a:cs typeface="Times New Roman" pitchFamily="18" charset="0"/>
              </a:rPr>
              <a:t>Universal Accessibility:</a:t>
            </a:r>
            <a:r>
              <a:rPr lang="en-US" altLang="en-US" sz="1800" dirty="0">
                <a:cs typeface="Times New Roman" pitchFamily="18" charset="0"/>
              </a:rPr>
              <a:t> All </a:t>
            </a:r>
            <a:r>
              <a:rPr lang="en-US" altLang="en-US" sz="1800" dirty="0" err="1">
                <a:cs typeface="Times New Roman" pitchFamily="18" charset="0"/>
              </a:rPr>
              <a:t>Trilinos</a:t>
            </a:r>
            <a:r>
              <a:rPr lang="en-US" altLang="en-US" sz="1800" dirty="0">
                <a:cs typeface="Times New Roman" pitchFamily="18" charset="0"/>
              </a:rPr>
              <a:t> capabilities will be available to users of major computing environments: C++, Fortran, Python and the Web, and from the desktop to the latest scalable systems.</a:t>
            </a:r>
          </a:p>
          <a:p>
            <a:pPr>
              <a:lnSpc>
                <a:spcPct val="80000"/>
              </a:lnSpc>
            </a:pPr>
            <a:r>
              <a:rPr lang="en-US" altLang="en-US" sz="1800" b="1" dirty="0">
                <a:cs typeface="Times New Roman" pitchFamily="18" charset="0"/>
              </a:rPr>
              <a:t>Universal Capabilities RAS:</a:t>
            </a:r>
            <a:r>
              <a:rPr lang="en-US" altLang="en-US" sz="1800" dirty="0">
                <a:cs typeface="Times New Roman" pitchFamily="18" charset="0"/>
              </a:rPr>
              <a:t> </a:t>
            </a:r>
            <a:r>
              <a:rPr lang="en-US" altLang="en-US" sz="1800" dirty="0" err="1">
                <a:cs typeface="Times New Roman" pitchFamily="18" charset="0"/>
              </a:rPr>
              <a:t>Trilinos</a:t>
            </a:r>
            <a:r>
              <a:rPr lang="en-US" altLang="en-US" sz="1800" dirty="0">
                <a:cs typeface="Times New Roman" pitchFamily="18" charset="0"/>
              </a:rPr>
              <a:t> will be:</a:t>
            </a:r>
          </a:p>
          <a:p>
            <a:pPr lvl="1">
              <a:lnSpc>
                <a:spcPct val="80000"/>
              </a:lnSpc>
            </a:pPr>
            <a:r>
              <a:rPr lang="en-US" altLang="en-US" sz="1600" dirty="0">
                <a:cs typeface="Times New Roman" pitchFamily="18" charset="0"/>
              </a:rPr>
              <a:t>Integrated into every major application at Sandia (</a:t>
            </a:r>
            <a:r>
              <a:rPr lang="en-US" altLang="en-US" sz="1600" b="1" dirty="0">
                <a:cs typeface="Times New Roman" pitchFamily="18" charset="0"/>
              </a:rPr>
              <a:t>Availability</a:t>
            </a:r>
            <a:r>
              <a:rPr lang="en-US" altLang="en-US" sz="1600" dirty="0">
                <a:cs typeface="Times New Roman" pitchFamily="18" charset="0"/>
              </a:rPr>
              <a:t>).</a:t>
            </a:r>
          </a:p>
          <a:p>
            <a:pPr lvl="1">
              <a:lnSpc>
                <a:spcPct val="80000"/>
              </a:lnSpc>
            </a:pPr>
            <a:r>
              <a:rPr lang="en-US" altLang="en-US" sz="1600" dirty="0">
                <a:cs typeface="Times New Roman" pitchFamily="18" charset="0"/>
              </a:rPr>
              <a:t>The leading edge hardened, efficient, scalable solution for each of these applications (</a:t>
            </a:r>
            <a:r>
              <a:rPr lang="en-US" altLang="en-US" sz="1600" b="1" dirty="0">
                <a:cs typeface="Times New Roman" pitchFamily="18" charset="0"/>
              </a:rPr>
              <a:t>Reliability</a:t>
            </a:r>
            <a:r>
              <a:rPr lang="en-US" altLang="en-US" sz="1600" dirty="0">
                <a:cs typeface="Times New Roman" pitchFamily="18" charset="0"/>
              </a:rPr>
              <a:t>). </a:t>
            </a:r>
          </a:p>
          <a:p>
            <a:pPr lvl="1">
              <a:lnSpc>
                <a:spcPct val="80000"/>
              </a:lnSpc>
            </a:pPr>
            <a:r>
              <a:rPr lang="en-US" altLang="en-US" sz="1600" dirty="0">
                <a:cs typeface="Times New Roman" pitchFamily="18" charset="0"/>
              </a:rPr>
              <a:t>Easy to maintain and upgrade within the application environment (</a:t>
            </a:r>
            <a:r>
              <a:rPr lang="en-US" altLang="en-US" sz="1600" b="1" dirty="0">
                <a:cs typeface="Times New Roman" pitchFamily="18" charset="0"/>
              </a:rPr>
              <a:t>Serviceability</a:t>
            </a:r>
            <a:r>
              <a:rPr lang="en-US" altLang="en-US" sz="1600" dirty="0">
                <a:cs typeface="Times New Roman" pitchFamily="18" charset="0"/>
              </a:rPr>
              <a:t>).</a:t>
            </a:r>
            <a:endParaRPr lang="en-US" altLang="en-US" sz="1600" dirty="0"/>
          </a:p>
        </p:txBody>
      </p:sp>
      <p:sp>
        <p:nvSpPr>
          <p:cNvPr id="815108" name="AutoShape 4"/>
          <p:cNvSpPr>
            <a:spLocks/>
          </p:cNvSpPr>
          <p:nvPr/>
        </p:nvSpPr>
        <p:spPr bwMode="auto">
          <a:xfrm>
            <a:off x="7543800" y="914400"/>
            <a:ext cx="381000" cy="2286000"/>
          </a:xfrm>
          <a:prstGeom prst="rightBrace">
            <a:avLst>
              <a:gd name="adj1" fmla="val 500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5109" name="Text Box 5"/>
          <p:cNvSpPr txBox="1">
            <a:spLocks noChangeArrowheads="1"/>
          </p:cNvSpPr>
          <p:nvPr/>
        </p:nvSpPr>
        <p:spPr bwMode="auto">
          <a:xfrm>
            <a:off x="7720013" y="1447800"/>
            <a:ext cx="14255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Times New Roman" pitchFamily="18" charset="0"/>
                <a:cs typeface="Times New Roman" pitchFamily="18" charset="0"/>
              </a:rPr>
              <a:t>Algorithmic</a:t>
            </a:r>
          </a:p>
          <a:p>
            <a:r>
              <a:rPr lang="en-US" altLang="en-US" sz="2000">
                <a:latin typeface="Times New Roman" pitchFamily="18" charset="0"/>
                <a:cs typeface="Times New Roman" pitchFamily="18" charset="0"/>
              </a:rPr>
              <a:t>Goals</a:t>
            </a:r>
          </a:p>
        </p:txBody>
      </p:sp>
      <p:sp>
        <p:nvSpPr>
          <p:cNvPr id="815110" name="AutoShape 6"/>
          <p:cNvSpPr>
            <a:spLocks/>
          </p:cNvSpPr>
          <p:nvPr/>
        </p:nvSpPr>
        <p:spPr bwMode="auto">
          <a:xfrm>
            <a:off x="7543800" y="3352800"/>
            <a:ext cx="381000" cy="3200400"/>
          </a:xfrm>
          <a:prstGeom prst="rightBrace">
            <a:avLst>
              <a:gd name="adj1" fmla="val 700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5111" name="Text Box 7"/>
          <p:cNvSpPr txBox="1">
            <a:spLocks noChangeArrowheads="1"/>
          </p:cNvSpPr>
          <p:nvPr/>
        </p:nvSpPr>
        <p:spPr bwMode="auto">
          <a:xfrm>
            <a:off x="8043863" y="4327525"/>
            <a:ext cx="1101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a:latin typeface="Times New Roman" pitchFamily="18" charset="0"/>
                <a:cs typeface="Times New Roman" pitchFamily="18" charset="0"/>
              </a:rPr>
              <a:t>Software</a:t>
            </a:r>
          </a:p>
          <a:p>
            <a:r>
              <a:rPr lang="en-US" altLang="en-US" sz="2000">
                <a:latin typeface="Times New Roman" pitchFamily="18" charset="0"/>
                <a:cs typeface="Times New Roman" pitchFamily="18" charset="0"/>
              </a:rPr>
              <a:t>Goals</a:t>
            </a:r>
          </a:p>
        </p:txBody>
      </p:sp>
    </p:spTree>
    <p:extLst>
      <p:ext uri="{BB962C8B-B14F-4D97-AF65-F5344CB8AC3E}">
        <p14:creationId xmlns:p14="http://schemas.microsoft.com/office/powerpoint/2010/main" val="2134181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p:txBody>
          <a:bodyPr/>
          <a:lstStyle/>
          <a:p>
            <a:r>
              <a:rPr lang="en-US" altLang="en-US" dirty="0" err="1"/>
              <a:t>Trilinos</a:t>
            </a:r>
            <a:r>
              <a:rPr lang="en-US" altLang="en-US" dirty="0"/>
              <a:t> Packages</a:t>
            </a:r>
          </a:p>
        </p:txBody>
      </p:sp>
      <p:sp>
        <p:nvSpPr>
          <p:cNvPr id="312323" name="Rectangle 3"/>
          <p:cNvSpPr>
            <a:spLocks noGrp="1" noChangeArrowheads="1"/>
          </p:cNvSpPr>
          <p:nvPr>
            <p:ph type="body" idx="1"/>
          </p:nvPr>
        </p:nvSpPr>
        <p:spPr>
          <a:xfrm>
            <a:off x="685800" y="1219200"/>
            <a:ext cx="7772400" cy="4876800"/>
          </a:xfrm>
        </p:spPr>
        <p:txBody>
          <a:bodyPr/>
          <a:lstStyle/>
          <a:p>
            <a:pPr>
              <a:lnSpc>
                <a:spcPct val="90000"/>
              </a:lnSpc>
            </a:pPr>
            <a:r>
              <a:rPr lang="en-US" altLang="en-US" sz="2000" dirty="0" err="1"/>
              <a:t>Trilinos</a:t>
            </a:r>
            <a:r>
              <a:rPr lang="en-US" altLang="en-US" sz="2000" dirty="0"/>
              <a:t> is a collection of </a:t>
            </a:r>
            <a:r>
              <a:rPr lang="en-US" altLang="en-US" sz="2000" i="1" dirty="0">
                <a:solidFill>
                  <a:srgbClr val="0099CC"/>
                </a:solidFill>
              </a:rPr>
              <a:t>Packages</a:t>
            </a:r>
            <a:r>
              <a:rPr lang="en-US" altLang="en-US" sz="2000" dirty="0"/>
              <a:t>.</a:t>
            </a:r>
          </a:p>
          <a:p>
            <a:pPr>
              <a:lnSpc>
                <a:spcPct val="90000"/>
              </a:lnSpc>
              <a:buFont typeface="Arial" panose="020B0604020202020204" pitchFamily="34" charset="0"/>
              <a:buChar char="•"/>
            </a:pPr>
            <a:r>
              <a:rPr lang="en-US" altLang="en-US" sz="2000" dirty="0"/>
              <a:t>Each package is:</a:t>
            </a:r>
          </a:p>
          <a:p>
            <a:pPr lvl="1">
              <a:lnSpc>
                <a:spcPct val="90000"/>
              </a:lnSpc>
            </a:pPr>
            <a:r>
              <a:rPr lang="en-US" altLang="en-US" sz="1800" dirty="0"/>
              <a:t>Focused on important, state-of-the-art algorithms in its problem regime.</a:t>
            </a:r>
          </a:p>
          <a:p>
            <a:pPr lvl="1">
              <a:lnSpc>
                <a:spcPct val="90000"/>
              </a:lnSpc>
            </a:pPr>
            <a:r>
              <a:rPr lang="en-US" altLang="en-US" sz="1800" dirty="0"/>
              <a:t>Developed by a small team of domain experts.</a:t>
            </a:r>
          </a:p>
          <a:p>
            <a:pPr lvl="1">
              <a:lnSpc>
                <a:spcPct val="90000"/>
              </a:lnSpc>
            </a:pPr>
            <a:r>
              <a:rPr lang="en-US" altLang="en-US" sz="1800" dirty="0"/>
              <a:t>Self-contained: No explicit dependencies on any other software packages (with some special exceptions).</a:t>
            </a:r>
          </a:p>
          <a:p>
            <a:pPr lvl="1">
              <a:lnSpc>
                <a:spcPct val="90000"/>
              </a:lnSpc>
            </a:pPr>
            <a:r>
              <a:rPr lang="en-US" altLang="en-US" sz="1800" dirty="0"/>
              <a:t>Configurable/buildable/documented on its own.</a:t>
            </a:r>
          </a:p>
          <a:p>
            <a:pPr>
              <a:lnSpc>
                <a:spcPct val="90000"/>
              </a:lnSpc>
              <a:buFont typeface="Arial" panose="020B0604020202020204" pitchFamily="34" charset="0"/>
              <a:buChar char="•"/>
            </a:pPr>
            <a:r>
              <a:rPr lang="en-US" altLang="en-US" sz="2000" dirty="0"/>
              <a:t>Sample packages: NOX, </a:t>
            </a:r>
            <a:r>
              <a:rPr lang="en-US" altLang="en-US" sz="2000" dirty="0" err="1"/>
              <a:t>AztecOO</a:t>
            </a:r>
            <a:r>
              <a:rPr lang="en-US" altLang="en-US" sz="2000" dirty="0"/>
              <a:t>, ML, IFPACK, </a:t>
            </a:r>
            <a:r>
              <a:rPr lang="en-US" altLang="en-US" sz="2000" dirty="0" err="1"/>
              <a:t>Meros</a:t>
            </a:r>
            <a:r>
              <a:rPr lang="en-US" altLang="en-US" sz="2000" dirty="0"/>
              <a:t>.</a:t>
            </a:r>
          </a:p>
          <a:p>
            <a:pPr>
              <a:lnSpc>
                <a:spcPct val="90000"/>
              </a:lnSpc>
              <a:buFont typeface="Arial" panose="020B0604020202020204" pitchFamily="34" charset="0"/>
              <a:buChar char="•"/>
            </a:pPr>
            <a:r>
              <a:rPr lang="en-US" altLang="en-US" sz="2000" dirty="0"/>
              <a:t>Special package collections: </a:t>
            </a:r>
          </a:p>
          <a:p>
            <a:pPr lvl="1">
              <a:lnSpc>
                <a:spcPct val="90000"/>
              </a:lnSpc>
            </a:pPr>
            <a:r>
              <a:rPr lang="en-US" altLang="en-US" sz="1800" dirty="0"/>
              <a:t>Petra (</a:t>
            </a:r>
            <a:r>
              <a:rPr lang="en-US" altLang="en-US" sz="1800" dirty="0" err="1"/>
              <a:t>Epetra</a:t>
            </a:r>
            <a:r>
              <a:rPr lang="en-US" altLang="en-US" sz="1800" dirty="0"/>
              <a:t>, </a:t>
            </a:r>
            <a:r>
              <a:rPr lang="en-US" altLang="en-US" sz="1800" b="1" dirty="0" err="1"/>
              <a:t>Tpetra</a:t>
            </a:r>
            <a:r>
              <a:rPr lang="en-US" altLang="en-US" sz="1800" dirty="0"/>
              <a:t>, </a:t>
            </a:r>
            <a:r>
              <a:rPr lang="en-US" altLang="en-US" sz="1800" dirty="0" err="1"/>
              <a:t>Jpetra</a:t>
            </a:r>
            <a:r>
              <a:rPr lang="en-US" altLang="en-US" sz="1800" dirty="0"/>
              <a:t>): Concrete Data Objects</a:t>
            </a:r>
          </a:p>
          <a:p>
            <a:pPr lvl="1">
              <a:lnSpc>
                <a:spcPct val="90000"/>
              </a:lnSpc>
            </a:pPr>
            <a:r>
              <a:rPr lang="en-US" altLang="en-US" sz="1800" b="1" dirty="0" err="1"/>
              <a:t>Thyra</a:t>
            </a:r>
            <a:r>
              <a:rPr lang="en-US" altLang="en-US" sz="1800" dirty="0"/>
              <a:t>: Abstract Conceptual Interfaces</a:t>
            </a:r>
          </a:p>
          <a:p>
            <a:pPr lvl="1">
              <a:lnSpc>
                <a:spcPct val="90000"/>
              </a:lnSpc>
            </a:pPr>
            <a:r>
              <a:rPr lang="en-US" altLang="en-US" sz="1800" dirty="0" err="1"/>
              <a:t>Teuchos</a:t>
            </a:r>
            <a:r>
              <a:rPr lang="en-US" altLang="en-US" sz="1800" dirty="0"/>
              <a:t>: Common Tools.</a:t>
            </a:r>
          </a:p>
          <a:p>
            <a:pPr lvl="1">
              <a:lnSpc>
                <a:spcPct val="90000"/>
              </a:lnSpc>
            </a:pPr>
            <a:r>
              <a:rPr lang="en-US" altLang="en-US" sz="1800" dirty="0" err="1"/>
              <a:t>New_package</a:t>
            </a:r>
            <a:r>
              <a:rPr lang="en-US" altLang="en-US" sz="1800" dirty="0"/>
              <a:t>: Jumpstart prototype</a:t>
            </a:r>
            <a:r>
              <a:rPr lang="en-US" altLang="en-US" sz="1800" dirty="0" smtClean="0"/>
              <a:t>.</a:t>
            </a:r>
          </a:p>
          <a:p>
            <a:pPr>
              <a:lnSpc>
                <a:spcPct val="90000"/>
              </a:lnSpc>
              <a:buFont typeface="Arial" panose="020B0604020202020204" pitchFamily="34" charset="0"/>
              <a:buChar char="•"/>
            </a:pPr>
            <a:r>
              <a:rPr lang="en-US" sz="2200" b="1" dirty="0" smtClean="0"/>
              <a:t>Multi-scale/physics</a:t>
            </a:r>
            <a:r>
              <a:rPr lang="en-US" sz="2200" dirty="0" smtClean="0"/>
              <a:t> simulation– Panzer</a:t>
            </a:r>
          </a:p>
          <a:p>
            <a:pPr marL="457200" lvl="1" indent="0">
              <a:lnSpc>
                <a:spcPct val="90000"/>
              </a:lnSpc>
            </a:pPr>
            <a:r>
              <a:rPr lang="en-US" sz="1800" b="1" dirty="0"/>
              <a:t>User Physics Kernels + Problem Description </a:t>
            </a:r>
            <a:r>
              <a:rPr lang="en-US" sz="1800" dirty="0"/>
              <a:t>= </a:t>
            </a:r>
            <a:r>
              <a:rPr lang="en-US" sz="1800" dirty="0" err="1"/>
              <a:t>Thyra</a:t>
            </a:r>
            <a:r>
              <a:rPr lang="en-US" sz="1800" dirty="0"/>
              <a:t>::</a:t>
            </a:r>
            <a:r>
              <a:rPr lang="en-US" sz="1800" dirty="0" err="1"/>
              <a:t>ModelEvaluator</a:t>
            </a:r>
            <a:endParaRPr lang="en-US" altLang="en-US" sz="1800" dirty="0"/>
          </a:p>
        </p:txBody>
      </p:sp>
    </p:spTree>
    <p:extLst>
      <p:ext uri="{BB962C8B-B14F-4D97-AF65-F5344CB8AC3E}">
        <p14:creationId xmlns:p14="http://schemas.microsoft.com/office/powerpoint/2010/main" val="167527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2"/>
          <p:cNvSpPr>
            <a:spLocks noGrp="1" noChangeArrowheads="1"/>
          </p:cNvSpPr>
          <p:nvPr>
            <p:ph type="title"/>
          </p:nvPr>
        </p:nvSpPr>
        <p:spPr>
          <a:xfrm>
            <a:off x="1905000" y="152400"/>
            <a:ext cx="6096000" cy="914400"/>
          </a:xfrm>
        </p:spPr>
        <p:txBody>
          <a:bodyPr/>
          <a:lstStyle/>
          <a:p>
            <a:r>
              <a:rPr lang="it-IT" altLang="en-US" sz="3600" dirty="0">
                <a:latin typeface="Arial" charset="0"/>
              </a:rPr>
              <a:t>Trilinos Package Summary</a:t>
            </a:r>
            <a:br>
              <a:rPr lang="it-IT" altLang="en-US" sz="3600" dirty="0">
                <a:latin typeface="Arial" charset="0"/>
              </a:rPr>
            </a:br>
            <a:r>
              <a:rPr lang="it-IT" altLang="en-US" sz="1800" dirty="0">
                <a:latin typeface="Arial" charset="0"/>
              </a:rPr>
              <a:t>http://trilinos.sandia.gov</a:t>
            </a:r>
            <a:endParaRPr lang="it-IT" altLang="en-US" sz="3600" dirty="0">
              <a:latin typeface="Arial" charset="0"/>
            </a:endParaRPr>
          </a:p>
        </p:txBody>
      </p:sp>
      <p:graphicFrame>
        <p:nvGraphicFramePr>
          <p:cNvPr id="989187" name="Group 3"/>
          <p:cNvGraphicFramePr>
            <a:graphicFrameLocks noGrp="1"/>
          </p:cNvGraphicFramePr>
          <p:nvPr>
            <p:ph sz="half" idx="2"/>
          </p:nvPr>
        </p:nvGraphicFramePr>
        <p:xfrm>
          <a:off x="228600" y="1219200"/>
          <a:ext cx="8763000" cy="5547360"/>
        </p:xfrm>
        <a:graphic>
          <a:graphicData uri="http://schemas.openxmlformats.org/drawingml/2006/table">
            <a:tbl>
              <a:tblPr/>
              <a:tblGrid>
                <a:gridCol w="1550988"/>
                <a:gridCol w="2868612"/>
                <a:gridCol w="4343400"/>
              </a:tblGrid>
              <a:tr h="314325">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endParaRPr kumimoji="0" lang="en-US" altLang="en-US" sz="1400" b="0" i="0" u="none" strike="noStrike" cap="none" normalizeH="0" baseline="0" smtClean="0">
                        <a:ln>
                          <a:noFill/>
                        </a:ln>
                        <a:solidFill>
                          <a:schemeClr val="tx1"/>
                        </a:solidFill>
                        <a:effectLst/>
                        <a:latin typeface="Arial"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alpha val="50000"/>
                      </a:srgbClr>
                    </a:solid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en-US" altLang="en-US" sz="1600" b="1" i="0" u="none" strike="noStrike" cap="none" normalizeH="0" baseline="0" smtClean="0">
                          <a:ln>
                            <a:noFill/>
                          </a:ln>
                          <a:solidFill>
                            <a:schemeClr val="tx1"/>
                          </a:solidFill>
                          <a:effectLst/>
                          <a:latin typeface="Arial" charset="0"/>
                        </a:rPr>
                        <a:t>Objective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alpha val="50000"/>
                      </a:srgbClr>
                    </a:solid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en-US" altLang="en-US" sz="1600" b="1" i="0" u="none" strike="noStrike" cap="none" normalizeH="0" baseline="0" smtClean="0">
                          <a:ln>
                            <a:noFill/>
                          </a:ln>
                          <a:solidFill>
                            <a:schemeClr val="tx1"/>
                          </a:solidFill>
                          <a:effectLst/>
                          <a:latin typeface="Arial" charset="0"/>
                        </a:rPr>
                        <a:t>Package(s)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alpha val="50000"/>
                      </a:srgbClr>
                    </a:solidFill>
                  </a:tcPr>
                </a:tc>
              </a:tr>
              <a:tr h="163513">
                <a:tc rowSpan="2">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en-US" altLang="en-US" sz="1400" b="1" i="0" u="none" strike="noStrike" cap="none" normalizeH="0" baseline="0" smtClean="0">
                          <a:ln>
                            <a:noFill/>
                          </a:ln>
                          <a:solidFill>
                            <a:schemeClr val="tx1"/>
                          </a:solidFill>
                          <a:effectLst/>
                          <a:latin typeface="Arial" charset="0"/>
                        </a:rPr>
                        <a:t>Discretizations</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alpha val="50000"/>
                      </a:srgbClr>
                    </a:solid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en-US" altLang="en-US" sz="1200" b="1" i="0" u="none" strike="noStrike" cap="none" normalizeH="0" baseline="0" smtClean="0">
                          <a:ln>
                            <a:noFill/>
                          </a:ln>
                          <a:solidFill>
                            <a:schemeClr val="tx1"/>
                          </a:solidFill>
                          <a:effectLst/>
                          <a:latin typeface="Arial" charset="0"/>
                        </a:rPr>
                        <a:t>Meshing &amp; Spatial Discretizations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en-US" altLang="en-US" sz="1200" b="1" i="0" u="none" strike="noStrike" cap="none" normalizeH="0" baseline="0" smtClean="0">
                          <a:ln>
                            <a:noFill/>
                          </a:ln>
                          <a:solidFill>
                            <a:schemeClr val="tx1"/>
                          </a:solidFill>
                          <a:effectLst/>
                          <a:latin typeface="Arial" charset="0"/>
                        </a:rPr>
                        <a:t>phdMesh, Intrepid, Pamgen, Sundance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Time Integration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Rythmos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rowSpan="2">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en-US" altLang="en-US" sz="1400" b="1" i="0" u="none" strike="noStrike" cap="none" normalizeH="0" baseline="0" smtClean="0">
                          <a:ln>
                            <a:noFill/>
                          </a:ln>
                          <a:solidFill>
                            <a:schemeClr val="tx1"/>
                          </a:solidFill>
                          <a:effectLst/>
                          <a:latin typeface="Arial" charset="0"/>
                        </a:rPr>
                        <a:t>Methods</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alpha val="50000"/>
                      </a:srgbClr>
                    </a:solid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en-US" altLang="en-US" sz="1200" b="1" i="0" u="none" strike="noStrike" cap="none" normalizeH="0" baseline="0" smtClean="0">
                          <a:ln>
                            <a:noFill/>
                          </a:ln>
                          <a:solidFill>
                            <a:schemeClr val="tx1"/>
                          </a:solidFill>
                          <a:effectLst/>
                          <a:latin typeface="Arial" charset="0"/>
                        </a:rPr>
                        <a:t>Automatic Differentiation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en-US" altLang="en-US" sz="1200" b="1" i="0" u="none" strike="noStrike" cap="none" normalizeH="0" baseline="0" smtClean="0">
                          <a:ln>
                            <a:noFill/>
                          </a:ln>
                          <a:solidFill>
                            <a:schemeClr val="tx1"/>
                          </a:solidFill>
                          <a:effectLst/>
                          <a:latin typeface="Arial" charset="0"/>
                        </a:rPr>
                        <a:t>Sacado</a:t>
                      </a:r>
                      <a:endParaRPr kumimoji="0" lang="en-US" altLang="en-US" sz="1200" b="1" i="0" u="none" strike="noStrike" cap="none" normalizeH="0" baseline="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3513">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en-US" altLang="en-US" sz="1200" b="1" i="0" u="none" strike="noStrike" cap="none" normalizeH="0" baseline="0" smtClean="0">
                          <a:ln>
                            <a:noFill/>
                          </a:ln>
                          <a:solidFill>
                            <a:schemeClr val="tx1"/>
                          </a:solidFill>
                          <a:effectLst/>
                          <a:latin typeface="Arial" charset="0"/>
                        </a:rPr>
                        <a:t>Mortar Methods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en-US" altLang="en-US" sz="1200" b="1" i="0" u="none" strike="noStrike" cap="none" normalizeH="0" baseline="0" smtClean="0">
                          <a:ln>
                            <a:noFill/>
                          </a:ln>
                          <a:solidFill>
                            <a:schemeClr val="tx1"/>
                          </a:solidFill>
                          <a:effectLst/>
                          <a:latin typeface="Arial" charset="0"/>
                        </a:rPr>
                        <a:t>Moertel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rowSpan="5">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en-US" altLang="en-US" sz="1600" b="1" i="0" u="none" strike="noStrike" cap="none" normalizeH="0" baseline="0" smtClean="0">
                          <a:ln>
                            <a:noFill/>
                          </a:ln>
                          <a:solidFill>
                            <a:schemeClr val="tx1"/>
                          </a:solidFill>
                          <a:effectLst/>
                          <a:latin typeface="Arial" charset="0"/>
                        </a:rPr>
                        <a:t>Core</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alpha val="50000"/>
                      </a:srgbClr>
                    </a:solid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Linear algebra objects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Epetra, Jpetra, Tpetra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Abstract interfaces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Thyra, Stratimikos, RTOp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Load Balancing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Zoltan, Isorropia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“Skins”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PyTrilinos, WebTrilinos, Star-P, ForTrilinos, CTrilinos</a:t>
                      </a:r>
                      <a:endParaRPr kumimoji="0" lang="it-IT" altLang="en-US" sz="1200" b="1" i="1"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C++ utilities, I/O, thread API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Teuchos, EpetraExt, Kokkos, Triutils, TPI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rowSpan="10">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en-US" altLang="en-US" sz="1400" b="1" i="0" u="none" strike="noStrike" cap="none" normalizeH="0" baseline="0" smtClean="0">
                          <a:ln>
                            <a:noFill/>
                          </a:ln>
                          <a:solidFill>
                            <a:schemeClr val="tx1"/>
                          </a:solidFill>
                          <a:effectLst/>
                          <a:latin typeface="Arial" charset="0"/>
                        </a:rPr>
                        <a:t>Solvers</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CCFF">
                        <a:alpha val="50000"/>
                      </a:srgbClr>
                    </a:solid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Iterative (Krylov) linear solvers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AztecOO, Belos, Komplex</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Direct sparse linear solvers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Amesos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Direct dense linear solvers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Epetra, Teuchos, Pliris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Iterative eigenvalue solvers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Anasazi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ILU-type preconditioners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AztecOO, IFPACK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3513">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Multilevel preconditioners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ML, CLAPS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3513">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Block preconditioners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Meros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3513">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Nonlinear system solvers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NOX, LOCA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3050">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Optimization (SAND)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MOOCHO, Aristos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3513">
                <a:tc vMerge="1">
                  <a:txBody>
                    <a:bodyPr/>
                    <a:lstStyle/>
                    <a:p>
                      <a:endParaRPr lang="en-US"/>
                    </a:p>
                  </a:txBody>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Stochastic PDEs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Font typeface="Wingdings" pitchFamily="48" charset="2"/>
                        <a:defRPr sz="2000">
                          <a:solidFill>
                            <a:schemeClr val="tx1"/>
                          </a:solidFill>
                          <a:latin typeface="Times New Roman" pitchFamily="18" charset="0"/>
                        </a:defRPr>
                      </a:lvl1pPr>
                      <a:lvl2pPr algn="l">
                        <a:spcBef>
                          <a:spcPct val="20000"/>
                        </a:spcBef>
                        <a:buFont typeface="Wingdings" pitchFamily="48" charset="2"/>
                        <a:defRPr>
                          <a:solidFill>
                            <a:schemeClr val="tx1"/>
                          </a:solidFill>
                          <a:latin typeface="Times New Roman" pitchFamily="18" charset="0"/>
                        </a:defRPr>
                      </a:lvl2pPr>
                      <a:lvl3pPr algn="l">
                        <a:spcBef>
                          <a:spcPct val="20000"/>
                        </a:spcBef>
                        <a:defRPr sz="1600">
                          <a:solidFill>
                            <a:schemeClr val="tx1"/>
                          </a:solidFill>
                          <a:latin typeface="Times New Roman" pitchFamily="18" charset="0"/>
                        </a:defRPr>
                      </a:lvl3pPr>
                      <a:lvl4pPr algn="l">
                        <a:spcBef>
                          <a:spcPct val="20000"/>
                        </a:spcBef>
                        <a:defRPr sz="1400">
                          <a:solidFill>
                            <a:schemeClr val="tx1"/>
                          </a:solidFill>
                          <a:latin typeface="Times New Roman" pitchFamily="18" charset="0"/>
                        </a:defRPr>
                      </a:lvl4pPr>
                      <a:lvl5pPr algn="l">
                        <a:spcBef>
                          <a:spcPct val="20000"/>
                        </a:spcBef>
                        <a:defRPr sz="1400">
                          <a:solidFill>
                            <a:schemeClr val="tx1"/>
                          </a:solidFill>
                          <a:latin typeface="Times New Roman" pitchFamily="18" charset="0"/>
                        </a:defRPr>
                      </a:lvl5pPr>
                      <a:lvl6pPr fontAlgn="base">
                        <a:spcBef>
                          <a:spcPct val="20000"/>
                        </a:spcBef>
                        <a:spcAft>
                          <a:spcPct val="0"/>
                        </a:spcAft>
                        <a:defRPr sz="1400">
                          <a:solidFill>
                            <a:schemeClr val="tx1"/>
                          </a:solidFill>
                          <a:latin typeface="Times New Roman" pitchFamily="18" charset="0"/>
                        </a:defRPr>
                      </a:lvl6pPr>
                      <a:lvl7pPr fontAlgn="base">
                        <a:spcBef>
                          <a:spcPct val="20000"/>
                        </a:spcBef>
                        <a:spcAft>
                          <a:spcPct val="0"/>
                        </a:spcAft>
                        <a:defRPr sz="1400">
                          <a:solidFill>
                            <a:schemeClr val="tx1"/>
                          </a:solidFill>
                          <a:latin typeface="Times New Roman" pitchFamily="18" charset="0"/>
                        </a:defRPr>
                      </a:lvl7pPr>
                      <a:lvl8pPr fontAlgn="base">
                        <a:spcBef>
                          <a:spcPct val="20000"/>
                        </a:spcBef>
                        <a:spcAft>
                          <a:spcPct val="0"/>
                        </a:spcAft>
                        <a:defRPr sz="1400">
                          <a:solidFill>
                            <a:schemeClr val="tx1"/>
                          </a:solidFill>
                          <a:latin typeface="Times New Roman" pitchFamily="18" charset="0"/>
                        </a:defRPr>
                      </a:lvl8pPr>
                      <a:lvl9pPr fontAlgn="base">
                        <a:spcBef>
                          <a:spcPct val="20000"/>
                        </a:spcBef>
                        <a:spcAft>
                          <a:spcPct val="0"/>
                        </a:spcAft>
                        <a:defRPr sz="1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itchFamily="48" charset="2"/>
                        <a:buNone/>
                        <a:tabLst/>
                      </a:pPr>
                      <a:r>
                        <a:rPr kumimoji="0" lang="it-IT" altLang="en-US" sz="1200" b="1" i="0" u="none" strike="noStrike" cap="none" normalizeH="0" baseline="0" smtClean="0">
                          <a:ln>
                            <a:noFill/>
                          </a:ln>
                          <a:solidFill>
                            <a:schemeClr val="tx1"/>
                          </a:solidFill>
                          <a:effectLst/>
                          <a:latin typeface="Arial" charset="0"/>
                        </a:rPr>
                        <a:t>Stokhos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89258" name="Oval 74"/>
          <p:cNvSpPr>
            <a:spLocks noChangeArrowheads="1"/>
          </p:cNvSpPr>
          <p:nvPr/>
        </p:nvSpPr>
        <p:spPr bwMode="auto">
          <a:xfrm>
            <a:off x="4648200" y="2590800"/>
            <a:ext cx="609600" cy="3810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59" name="Oval 75"/>
          <p:cNvSpPr>
            <a:spLocks noChangeArrowheads="1"/>
          </p:cNvSpPr>
          <p:nvPr/>
        </p:nvSpPr>
        <p:spPr bwMode="auto">
          <a:xfrm>
            <a:off x="5715000" y="2590800"/>
            <a:ext cx="762000" cy="3810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60" name="Oval 76"/>
          <p:cNvSpPr>
            <a:spLocks noChangeArrowheads="1"/>
          </p:cNvSpPr>
          <p:nvPr/>
        </p:nvSpPr>
        <p:spPr bwMode="auto">
          <a:xfrm>
            <a:off x="6172200" y="3657600"/>
            <a:ext cx="685800" cy="3810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9261" name="Line 77"/>
          <p:cNvSpPr>
            <a:spLocks noChangeShapeType="1"/>
          </p:cNvSpPr>
          <p:nvPr/>
        </p:nvSpPr>
        <p:spPr bwMode="auto">
          <a:xfrm>
            <a:off x="6172200" y="2971800"/>
            <a:ext cx="228600" cy="685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9532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altLang="en-US" dirty="0" smtClean="0"/>
              <a:t>Narrative</a:t>
            </a:r>
            <a:endParaRPr lang="en-US" altLang="en-US" dirty="0" smtClean="0"/>
          </a:p>
        </p:txBody>
      </p:sp>
      <p:sp>
        <p:nvSpPr>
          <p:cNvPr id="4099" name="Content Placeholder 2"/>
          <p:cNvSpPr>
            <a:spLocks noGrp="1"/>
          </p:cNvSpPr>
          <p:nvPr>
            <p:ph idx="1"/>
          </p:nvPr>
        </p:nvSpPr>
        <p:spPr/>
        <p:txBody>
          <a:bodyPr/>
          <a:lstStyle/>
          <a:p>
            <a:pPr marL="0" indent="0"/>
            <a:r>
              <a:rPr lang="en-US" sz="2400" b="1" dirty="0" smtClean="0"/>
              <a:t>MFIX</a:t>
            </a:r>
            <a:r>
              <a:rPr lang="en-US" sz="2400" dirty="0" smtClean="0"/>
              <a:t> </a:t>
            </a:r>
            <a:r>
              <a:rPr lang="en-US" sz="1800" dirty="0" smtClean="0"/>
              <a:t>is </a:t>
            </a:r>
            <a:r>
              <a:rPr lang="en-US" sz="1800" b="1" dirty="0"/>
              <a:t>increasingly being used </a:t>
            </a:r>
            <a:r>
              <a:rPr lang="en-US" sz="1800" dirty="0" smtClean="0"/>
              <a:t>to design &amp; scale-up </a:t>
            </a:r>
            <a:r>
              <a:rPr lang="en-US" sz="1800" dirty="0"/>
              <a:t>of fossil fuel </a:t>
            </a:r>
            <a:r>
              <a:rPr lang="en-US" sz="1800" dirty="0" smtClean="0"/>
              <a:t>reactors, </a:t>
            </a:r>
            <a:endParaRPr lang="en-US" sz="1800" dirty="0"/>
          </a:p>
          <a:p>
            <a:pPr marL="0" indent="0"/>
            <a:r>
              <a:rPr lang="en-US" sz="1800" dirty="0"/>
              <a:t> </a:t>
            </a:r>
            <a:r>
              <a:rPr lang="en-US" sz="1800" dirty="0" smtClean="0"/>
              <a:t> - Overall </a:t>
            </a:r>
            <a:r>
              <a:rPr lang="en-US" sz="1800" dirty="0"/>
              <a:t>utility of </a:t>
            </a:r>
            <a:r>
              <a:rPr lang="en-US" sz="1800" dirty="0" smtClean="0"/>
              <a:t>the multiphase models </a:t>
            </a:r>
            <a:r>
              <a:rPr lang="en-US" sz="1800" dirty="0"/>
              <a:t>remains </a:t>
            </a:r>
            <a:r>
              <a:rPr lang="en-US" sz="1800" b="1" dirty="0"/>
              <a:t>limited</a:t>
            </a:r>
            <a:r>
              <a:rPr lang="en-US" sz="1800" dirty="0"/>
              <a:t> due to the </a:t>
            </a:r>
            <a:r>
              <a:rPr lang="en-US" sz="1800" b="1" dirty="0"/>
              <a:t>computational expense</a:t>
            </a:r>
            <a:r>
              <a:rPr lang="en-US" sz="1800" dirty="0"/>
              <a:t> of large scale </a:t>
            </a:r>
            <a:r>
              <a:rPr lang="en-US" sz="1800" dirty="0" smtClean="0"/>
              <a:t>simulations</a:t>
            </a:r>
            <a:endParaRPr lang="en-US" sz="1800" dirty="0"/>
          </a:p>
          <a:p>
            <a:pPr marL="0" indent="0"/>
            <a:r>
              <a:rPr lang="en-US" sz="1800" dirty="0" smtClean="0"/>
              <a:t>   - The </a:t>
            </a:r>
            <a:r>
              <a:rPr lang="en-US" sz="1800" dirty="0"/>
              <a:t>time-to-solution can be reduced by </a:t>
            </a:r>
            <a:r>
              <a:rPr lang="en-US" sz="1800" b="1" dirty="0"/>
              <a:t>leveraging</a:t>
            </a:r>
            <a:r>
              <a:rPr lang="en-US" sz="1800" dirty="0"/>
              <a:t> the state-of-the-art in </a:t>
            </a:r>
            <a:r>
              <a:rPr lang="en-US" sz="1800" b="1" dirty="0"/>
              <a:t>preconditions and linear solver libraries</a:t>
            </a:r>
          </a:p>
          <a:p>
            <a:pPr marL="400050" lvl="1" indent="0"/>
            <a:r>
              <a:rPr lang="en-US" sz="1400" dirty="0" smtClean="0"/>
              <a:t>- Majority </a:t>
            </a:r>
            <a:r>
              <a:rPr lang="en-US" sz="1400" dirty="0"/>
              <a:t>of processor-level time is spent solving large systems of linearized equations </a:t>
            </a:r>
          </a:p>
          <a:p>
            <a:endParaRPr lang="en-US" sz="1800" dirty="0"/>
          </a:p>
          <a:p>
            <a:r>
              <a:rPr lang="en-US" sz="2800" b="1" dirty="0"/>
              <a:t>Trilinos</a:t>
            </a:r>
            <a:r>
              <a:rPr lang="en-US" sz="2800" dirty="0"/>
              <a:t> </a:t>
            </a:r>
            <a:r>
              <a:rPr lang="en-US" sz="1800" dirty="0"/>
              <a:t>provides the state-of-the-art in preconditions and </a:t>
            </a:r>
            <a:r>
              <a:rPr lang="en-US" sz="1800" b="1" dirty="0"/>
              <a:t>linear solver </a:t>
            </a:r>
            <a:r>
              <a:rPr lang="en-US" sz="1800" dirty="0"/>
              <a:t>libraries</a:t>
            </a:r>
          </a:p>
          <a:p>
            <a:r>
              <a:rPr lang="en-US" sz="1800" dirty="0"/>
              <a:t>    - demonstrate </a:t>
            </a:r>
            <a:r>
              <a:rPr lang="en-US" sz="1800" b="1" dirty="0"/>
              <a:t>scalability</a:t>
            </a:r>
            <a:r>
              <a:rPr lang="en-US" sz="1800" dirty="0"/>
              <a:t> on </a:t>
            </a:r>
            <a:r>
              <a:rPr lang="en-US" sz="1800" b="1" dirty="0"/>
              <a:t>current</a:t>
            </a:r>
            <a:r>
              <a:rPr lang="en-US" sz="1800" dirty="0"/>
              <a:t> </a:t>
            </a:r>
            <a:r>
              <a:rPr lang="en-US" sz="1800" b="1" dirty="0" smtClean="0"/>
              <a:t>HPC systems </a:t>
            </a:r>
            <a:endParaRPr lang="en-US" sz="1800" b="1" dirty="0"/>
          </a:p>
          <a:p>
            <a:r>
              <a:rPr lang="en-US" sz="1800" dirty="0"/>
              <a:t>    - illustrate plans for </a:t>
            </a:r>
            <a:r>
              <a:rPr lang="en-US" sz="1800" b="1" dirty="0"/>
              <a:t>continued </a:t>
            </a:r>
            <a:r>
              <a:rPr lang="en-US" sz="1800" b="1" dirty="0" smtClean="0"/>
              <a:t>maintenance</a:t>
            </a:r>
            <a:endParaRPr lang="en-US" sz="1800" dirty="0"/>
          </a:p>
          <a:p>
            <a:r>
              <a:rPr lang="en-US" sz="1800" dirty="0"/>
              <a:t>    - include </a:t>
            </a:r>
            <a:r>
              <a:rPr lang="en-US" sz="1800" b="1" dirty="0"/>
              <a:t>support for new hardware technologies </a:t>
            </a:r>
          </a:p>
          <a:p>
            <a:endParaRPr lang="en-US" sz="1800" dirty="0"/>
          </a:p>
          <a:p>
            <a:pPr marL="0" indent="0"/>
            <a:endParaRPr lang="en-US" altLang="en-US" sz="1800" dirty="0" smtClean="0"/>
          </a:p>
          <a:p>
            <a:pPr>
              <a:buFontTx/>
              <a:buChar char="•"/>
            </a:pPr>
            <a:endParaRPr lang="en-US" altLang="en-US" sz="1800" dirty="0" smtClean="0"/>
          </a:p>
          <a:p>
            <a:endParaRPr lang="en-US" altLang="en-US" sz="1800" dirty="0" smtClean="0"/>
          </a:p>
          <a:p>
            <a:endParaRPr lang="en-US" altLang="en-US" sz="1800" dirty="0" smtClean="0"/>
          </a:p>
        </p:txBody>
      </p:sp>
    </p:spTree>
    <p:extLst>
      <p:ext uri="{BB962C8B-B14F-4D97-AF65-F5344CB8AC3E}">
        <p14:creationId xmlns:p14="http://schemas.microsoft.com/office/powerpoint/2010/main" val="32516977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 name="Text Box 10"/>
          <p:cNvSpPr txBox="1">
            <a:spLocks noChangeArrowheads="1"/>
          </p:cNvSpPr>
          <p:nvPr/>
        </p:nvSpPr>
        <p:spPr bwMode="auto">
          <a:xfrm>
            <a:off x="237067" y="1447800"/>
            <a:ext cx="4343400" cy="21236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800" b="1" u="sng" dirty="0">
                <a:solidFill>
                  <a:schemeClr val="tx2"/>
                </a:solidFill>
              </a:rPr>
              <a:t>Embedded Nonlinear Analysis Tools</a:t>
            </a:r>
            <a:r>
              <a:rPr lang="en-US" altLang="en-US" sz="1800" b="1" dirty="0">
                <a:solidFill>
                  <a:schemeClr val="tx2"/>
                </a:solidFill>
              </a:rPr>
              <a:t> Capability Area</a:t>
            </a:r>
          </a:p>
          <a:p>
            <a:pPr lvl="1">
              <a:buFontTx/>
              <a:buChar char="•"/>
            </a:pPr>
            <a:r>
              <a:rPr lang="en-US" altLang="en-US" sz="1600" dirty="0" smtClean="0">
                <a:solidFill>
                  <a:schemeClr val="accent2"/>
                </a:solidFill>
              </a:rPr>
              <a:t>solution </a:t>
            </a:r>
            <a:r>
              <a:rPr lang="en-US" altLang="en-US" sz="1600" dirty="0">
                <a:solidFill>
                  <a:schemeClr val="accent2"/>
                </a:solidFill>
              </a:rPr>
              <a:t>of nonlinear equations</a:t>
            </a:r>
          </a:p>
          <a:p>
            <a:pPr lvl="1">
              <a:buFontTx/>
              <a:buChar char="•"/>
            </a:pPr>
            <a:r>
              <a:rPr lang="en-US" altLang="en-US" sz="1600" dirty="0">
                <a:solidFill>
                  <a:schemeClr val="accent2"/>
                </a:solidFill>
              </a:rPr>
              <a:t>time integration</a:t>
            </a:r>
          </a:p>
          <a:p>
            <a:pPr lvl="1">
              <a:buFontTx/>
              <a:buChar char="•"/>
            </a:pPr>
            <a:r>
              <a:rPr lang="en-US" altLang="en-US" sz="1600" dirty="0">
                <a:solidFill>
                  <a:schemeClr val="accent2"/>
                </a:solidFill>
              </a:rPr>
              <a:t>bifurcation tracking / stability analysis</a:t>
            </a:r>
          </a:p>
          <a:p>
            <a:pPr lvl="1">
              <a:buFontTx/>
              <a:buChar char="•"/>
            </a:pPr>
            <a:r>
              <a:rPr lang="en-US" altLang="en-US" sz="1600" dirty="0">
                <a:solidFill>
                  <a:schemeClr val="accent2"/>
                </a:solidFill>
              </a:rPr>
              <a:t>parameter continuation</a:t>
            </a:r>
          </a:p>
          <a:p>
            <a:pPr lvl="1">
              <a:buFontTx/>
              <a:buChar char="•"/>
            </a:pPr>
            <a:r>
              <a:rPr lang="en-US" altLang="en-US" sz="1600" dirty="0">
                <a:solidFill>
                  <a:schemeClr val="accent2"/>
                </a:solidFill>
              </a:rPr>
              <a:t>optimization (PDE-constrained)</a:t>
            </a:r>
          </a:p>
          <a:p>
            <a:pPr lvl="1">
              <a:buFontTx/>
              <a:buChar char="•"/>
            </a:pPr>
            <a:r>
              <a:rPr lang="en-US" altLang="en-US" sz="1600" dirty="0">
                <a:solidFill>
                  <a:schemeClr val="accent2"/>
                </a:solidFill>
              </a:rPr>
              <a:t>uncertainty quantification</a:t>
            </a:r>
          </a:p>
        </p:txBody>
      </p:sp>
      <p:sp>
        <p:nvSpPr>
          <p:cNvPr id="4107" name="Text Box 11"/>
          <p:cNvSpPr txBox="1">
            <a:spLocks noChangeArrowheads="1"/>
          </p:cNvSpPr>
          <p:nvPr/>
        </p:nvSpPr>
        <p:spPr bwMode="auto">
          <a:xfrm>
            <a:off x="228600" y="3657600"/>
            <a:ext cx="4724400" cy="27392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800" b="1" dirty="0"/>
              <a:t>Governing Philosophy: “Analysis beyond Simulation,” </a:t>
            </a:r>
          </a:p>
          <a:p>
            <a:r>
              <a:rPr lang="en-US" altLang="en-US" sz="1200" i="1" dirty="0"/>
              <a:t>Goal: to automate many computational analysis and design tasks using good algorithms and good math, replacing trial-and-error or repeated simulation.</a:t>
            </a:r>
          </a:p>
          <a:p>
            <a:pPr lvl="1">
              <a:buFontTx/>
              <a:buChar char="•"/>
            </a:pPr>
            <a:r>
              <a:rPr lang="en-US" altLang="en-US" sz="1600" dirty="0">
                <a:solidFill>
                  <a:srgbClr val="A50021"/>
                </a:solidFill>
              </a:rPr>
              <a:t>parameter studies</a:t>
            </a:r>
          </a:p>
          <a:p>
            <a:pPr lvl="1">
              <a:buFontTx/>
              <a:buChar char="•"/>
            </a:pPr>
            <a:r>
              <a:rPr lang="en-US" altLang="en-US" sz="1600" dirty="0">
                <a:solidFill>
                  <a:srgbClr val="A50021"/>
                </a:solidFill>
              </a:rPr>
              <a:t>sensitivity analysis</a:t>
            </a:r>
          </a:p>
          <a:p>
            <a:pPr lvl="1">
              <a:buFontTx/>
              <a:buChar char="•"/>
            </a:pPr>
            <a:r>
              <a:rPr lang="en-US" altLang="en-US" sz="1600" dirty="0">
                <a:solidFill>
                  <a:srgbClr val="A50021"/>
                </a:solidFill>
              </a:rPr>
              <a:t>calibration</a:t>
            </a:r>
          </a:p>
          <a:p>
            <a:pPr lvl="1">
              <a:buFontTx/>
              <a:buChar char="•"/>
            </a:pPr>
            <a:r>
              <a:rPr lang="en-US" altLang="en-US" sz="1600" dirty="0">
                <a:solidFill>
                  <a:srgbClr val="A50021"/>
                </a:solidFill>
              </a:rPr>
              <a:t>optimization</a:t>
            </a:r>
          </a:p>
          <a:p>
            <a:pPr lvl="1">
              <a:buFontTx/>
              <a:buChar char="•"/>
            </a:pPr>
            <a:r>
              <a:rPr lang="en-US" altLang="en-US" sz="1600" dirty="0">
                <a:solidFill>
                  <a:srgbClr val="A50021"/>
                </a:solidFill>
              </a:rPr>
              <a:t>error control in transient integration</a:t>
            </a:r>
          </a:p>
          <a:p>
            <a:pPr lvl="1">
              <a:buFontTx/>
              <a:buChar char="•"/>
            </a:pPr>
            <a:r>
              <a:rPr lang="en-US" altLang="en-US" sz="1600" dirty="0">
                <a:solidFill>
                  <a:srgbClr val="A50021"/>
                </a:solidFill>
              </a:rPr>
              <a:t>locating </a:t>
            </a:r>
            <a:r>
              <a:rPr lang="en-US" altLang="en-US" sz="1600" dirty="0" smtClean="0">
                <a:solidFill>
                  <a:srgbClr val="A50021"/>
                </a:solidFill>
              </a:rPr>
              <a:t>instabilities</a:t>
            </a:r>
            <a:endParaRPr lang="en-US" altLang="en-US" sz="1600" dirty="0">
              <a:solidFill>
                <a:srgbClr val="A50021"/>
              </a:solidFill>
            </a:endParaRPr>
          </a:p>
        </p:txBody>
      </p:sp>
      <p:sp>
        <p:nvSpPr>
          <p:cNvPr id="4108" name="Text Box 12"/>
          <p:cNvSpPr txBox="1">
            <a:spLocks noChangeArrowheads="1"/>
          </p:cNvSpPr>
          <p:nvPr/>
        </p:nvSpPr>
        <p:spPr bwMode="auto">
          <a:xfrm>
            <a:off x="4724400" y="1447800"/>
            <a:ext cx="4114800" cy="107950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r>
              <a:rPr lang="en-US" altLang="en-US" sz="1600" dirty="0" err="1"/>
              <a:t>Trilinos</a:t>
            </a:r>
            <a:r>
              <a:rPr lang="en-US" altLang="en-US" sz="1600" dirty="0"/>
              <a:t> Strategic Goals that we align with:</a:t>
            </a:r>
          </a:p>
          <a:p>
            <a:pPr lvl="1">
              <a:buFontTx/>
              <a:buAutoNum type="arabicPeriod"/>
            </a:pPr>
            <a:r>
              <a:rPr lang="en-US" altLang="en-US" sz="1600" b="1" dirty="0">
                <a:solidFill>
                  <a:srgbClr val="666633"/>
                </a:solidFill>
              </a:rPr>
              <a:t>Full Vertical Coverage </a:t>
            </a:r>
          </a:p>
          <a:p>
            <a:pPr lvl="1">
              <a:buFontTx/>
              <a:buAutoNum type="arabicPeriod"/>
            </a:pPr>
            <a:r>
              <a:rPr lang="en-US" altLang="en-US" sz="1600" dirty="0">
                <a:solidFill>
                  <a:srgbClr val="666633"/>
                </a:solidFill>
              </a:rPr>
              <a:t>Hardened Solvers</a:t>
            </a:r>
          </a:p>
          <a:p>
            <a:pPr lvl="1">
              <a:buFontTx/>
              <a:buAutoNum type="arabicPeriod"/>
            </a:pPr>
            <a:r>
              <a:rPr lang="en-US" altLang="en-US" sz="1600" dirty="0">
                <a:solidFill>
                  <a:srgbClr val="666633"/>
                </a:solidFill>
              </a:rPr>
              <a:t>Scalability</a:t>
            </a:r>
          </a:p>
        </p:txBody>
      </p:sp>
      <p:sp>
        <p:nvSpPr>
          <p:cNvPr id="4112" name="Rectangle 16"/>
          <p:cNvSpPr>
            <a:spLocks noChangeArrowheads="1"/>
          </p:cNvSpPr>
          <p:nvPr/>
        </p:nvSpPr>
        <p:spPr bwMode="auto">
          <a:xfrm>
            <a:off x="7016750" y="9525"/>
            <a:ext cx="1917700" cy="346075"/>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altLang="en-US" sz="1600">
                <a:solidFill>
                  <a:schemeClr val="bg2"/>
                </a:solidFill>
              </a:rPr>
              <a:t>SAND2008-7504P</a:t>
            </a:r>
            <a:r>
              <a:rPr lang="en-US" altLang="en-US" sz="1600"/>
              <a:t> </a:t>
            </a:r>
          </a:p>
        </p:txBody>
      </p:sp>
      <p:sp>
        <p:nvSpPr>
          <p:cNvPr id="7" name="Shape 214018"/>
          <p:cNvSpPr txBox="1">
            <a:spLocks noChangeArrowheads="1"/>
          </p:cNvSpPr>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rgbClr val="013A81"/>
                </a:solidFill>
                <a:latin typeface="+mj-lt"/>
                <a:ea typeface="MS PGothic" pitchFamily="34" charset="-128"/>
                <a:cs typeface="ＭＳ Ｐゴシック" charset="-128"/>
              </a:defRPr>
            </a:lvl1pPr>
            <a:lvl2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2pPr>
            <a:lvl3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3pPr>
            <a:lvl4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4pPr>
            <a:lvl5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5pPr>
            <a:lvl6pPr marL="457200" algn="ctr" rtl="0" fontAlgn="base">
              <a:spcBef>
                <a:spcPct val="0"/>
              </a:spcBef>
              <a:spcAft>
                <a:spcPct val="0"/>
              </a:spcAft>
              <a:defRPr sz="4000">
                <a:solidFill>
                  <a:srgbClr val="013A81"/>
                </a:solidFill>
                <a:latin typeface="Chalet-LondonNineteenEighty" charset="0"/>
              </a:defRPr>
            </a:lvl6pPr>
            <a:lvl7pPr marL="914400" algn="ctr" rtl="0" fontAlgn="base">
              <a:spcBef>
                <a:spcPct val="0"/>
              </a:spcBef>
              <a:spcAft>
                <a:spcPct val="0"/>
              </a:spcAft>
              <a:defRPr sz="4000">
                <a:solidFill>
                  <a:srgbClr val="013A81"/>
                </a:solidFill>
                <a:latin typeface="Chalet-LondonNineteenEighty" charset="0"/>
              </a:defRPr>
            </a:lvl7pPr>
            <a:lvl8pPr marL="1371600" algn="ctr" rtl="0" fontAlgn="base">
              <a:spcBef>
                <a:spcPct val="0"/>
              </a:spcBef>
              <a:spcAft>
                <a:spcPct val="0"/>
              </a:spcAft>
              <a:defRPr sz="4000">
                <a:solidFill>
                  <a:srgbClr val="013A81"/>
                </a:solidFill>
                <a:latin typeface="Chalet-LondonNineteenEighty" charset="0"/>
              </a:defRPr>
            </a:lvl8pPr>
            <a:lvl9pPr marL="1828800" algn="ctr" rtl="0" fontAlgn="base">
              <a:spcBef>
                <a:spcPct val="0"/>
              </a:spcBef>
              <a:spcAft>
                <a:spcPct val="0"/>
              </a:spcAft>
              <a:defRPr sz="4000">
                <a:solidFill>
                  <a:srgbClr val="013A81"/>
                </a:solidFill>
                <a:latin typeface="Chalet-LondonNineteenEighty" charset="0"/>
              </a:defRPr>
            </a:lvl9pPr>
          </a:lstStyle>
          <a:p>
            <a:pPr eaLnBrk="1" hangingPunct="1"/>
            <a:r>
              <a:rPr lang="en-US" altLang="en-US" sz="2000" kern="0" dirty="0" smtClean="0"/>
              <a:t>Example: </a:t>
            </a:r>
            <a:r>
              <a:rPr lang="en-US" altLang="en-US" sz="2000" kern="0" dirty="0" err="1" smtClean="0"/>
              <a:t>Trilinos’s</a:t>
            </a:r>
            <a:r>
              <a:rPr lang="en-US" altLang="en-US" sz="2000" kern="0" dirty="0"/>
              <a:t> </a:t>
            </a:r>
            <a:r>
              <a:rPr lang="en-US" altLang="en-US" sz="2000" kern="0" dirty="0" smtClean="0"/>
              <a:t>Nonlinear </a:t>
            </a:r>
            <a:r>
              <a:rPr lang="en-US" altLang="en-US" sz="2000" kern="0" dirty="0"/>
              <a:t>Analysis Tools  </a:t>
            </a:r>
            <a:endParaRPr lang="en-US" sz="2000" kern="0" dirty="0" smtClean="0"/>
          </a:p>
        </p:txBody>
      </p:sp>
    </p:spTree>
    <p:extLst>
      <p:ext uri="{BB962C8B-B14F-4D97-AF65-F5344CB8AC3E}">
        <p14:creationId xmlns:p14="http://schemas.microsoft.com/office/powerpoint/2010/main" val="125996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533400" y="152400"/>
            <a:ext cx="6858000" cy="64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658938" algn="l"/>
              </a:tabLst>
              <a:defRPr>
                <a:solidFill>
                  <a:schemeClr val="tx1"/>
                </a:solidFill>
                <a:latin typeface="Arial" charset="0"/>
              </a:defRPr>
            </a:lvl1pPr>
            <a:lvl2pPr>
              <a:tabLst>
                <a:tab pos="1658938" algn="l"/>
              </a:tabLst>
              <a:defRPr>
                <a:solidFill>
                  <a:schemeClr val="tx1"/>
                </a:solidFill>
                <a:latin typeface="Arial" charset="0"/>
              </a:defRPr>
            </a:lvl2pPr>
            <a:lvl3pPr>
              <a:tabLst>
                <a:tab pos="1658938" algn="l"/>
              </a:tabLst>
              <a:defRPr>
                <a:solidFill>
                  <a:schemeClr val="tx1"/>
                </a:solidFill>
                <a:latin typeface="Arial" charset="0"/>
              </a:defRPr>
            </a:lvl3pPr>
            <a:lvl4pPr>
              <a:tabLst>
                <a:tab pos="1658938" algn="l"/>
              </a:tabLst>
              <a:defRPr>
                <a:solidFill>
                  <a:schemeClr val="tx1"/>
                </a:solidFill>
                <a:latin typeface="Arial" charset="0"/>
              </a:defRPr>
            </a:lvl4pPr>
            <a:lvl5pPr>
              <a:tabLst>
                <a:tab pos="1658938" algn="l"/>
              </a:tabLst>
              <a:defRPr>
                <a:solidFill>
                  <a:schemeClr val="tx1"/>
                </a:solidFill>
                <a:latin typeface="Arial" charset="0"/>
              </a:defRPr>
            </a:lvl5pPr>
            <a:lvl6pPr fontAlgn="base">
              <a:spcBef>
                <a:spcPct val="0"/>
              </a:spcBef>
              <a:spcAft>
                <a:spcPct val="0"/>
              </a:spcAft>
              <a:tabLst>
                <a:tab pos="1658938" algn="l"/>
              </a:tabLst>
              <a:defRPr>
                <a:solidFill>
                  <a:schemeClr val="tx1"/>
                </a:solidFill>
                <a:latin typeface="Arial" charset="0"/>
              </a:defRPr>
            </a:lvl6pPr>
            <a:lvl7pPr fontAlgn="base">
              <a:spcBef>
                <a:spcPct val="0"/>
              </a:spcBef>
              <a:spcAft>
                <a:spcPct val="0"/>
              </a:spcAft>
              <a:tabLst>
                <a:tab pos="1658938" algn="l"/>
              </a:tabLst>
              <a:defRPr>
                <a:solidFill>
                  <a:schemeClr val="tx1"/>
                </a:solidFill>
                <a:latin typeface="Arial" charset="0"/>
              </a:defRPr>
            </a:lvl7pPr>
            <a:lvl8pPr fontAlgn="base">
              <a:spcBef>
                <a:spcPct val="0"/>
              </a:spcBef>
              <a:spcAft>
                <a:spcPct val="0"/>
              </a:spcAft>
              <a:tabLst>
                <a:tab pos="1658938" algn="l"/>
              </a:tabLst>
              <a:defRPr>
                <a:solidFill>
                  <a:schemeClr val="tx1"/>
                </a:solidFill>
                <a:latin typeface="Arial" charset="0"/>
              </a:defRPr>
            </a:lvl8pPr>
            <a:lvl9pPr fontAlgn="base">
              <a:spcBef>
                <a:spcPct val="0"/>
              </a:spcBef>
              <a:spcAft>
                <a:spcPct val="0"/>
              </a:spcAft>
              <a:tabLst>
                <a:tab pos="1658938" algn="l"/>
              </a:tabLst>
              <a:defRPr>
                <a:solidFill>
                  <a:schemeClr val="tx1"/>
                </a:solidFill>
                <a:latin typeface="Arial" charset="0"/>
              </a:defRPr>
            </a:lvl9pPr>
          </a:lstStyle>
          <a:p>
            <a:r>
              <a:rPr lang="en-US" altLang="en-US" sz="1600" b="1" dirty="0" err="1" smtClean="0"/>
              <a:t>Exmaple</a:t>
            </a:r>
            <a:r>
              <a:rPr lang="en-US" altLang="en-US" sz="1600" b="1" dirty="0" smtClean="0"/>
              <a:t>: Math for Embedded </a:t>
            </a:r>
            <a:r>
              <a:rPr lang="en-US" altLang="en-US" sz="1600" b="1" dirty="0"/>
              <a:t>Nonlinear Analysis Capabilities:</a:t>
            </a:r>
          </a:p>
          <a:p>
            <a:r>
              <a:rPr lang="en-US" altLang="en-US" sz="800" dirty="0">
                <a:solidFill>
                  <a:schemeClr val="accent2"/>
                </a:solidFill>
              </a:rPr>
              <a:t>	</a:t>
            </a:r>
          </a:p>
          <a:p>
            <a:endParaRPr lang="en-US" altLang="en-US" sz="1800" b="1" dirty="0" smtClean="0">
              <a:solidFill>
                <a:schemeClr val="accent2"/>
              </a:solidFill>
            </a:endParaRPr>
          </a:p>
          <a:p>
            <a:r>
              <a:rPr lang="en-US" altLang="en-US" sz="1800" b="1" dirty="0" smtClean="0">
                <a:solidFill>
                  <a:schemeClr val="accent2"/>
                </a:solidFill>
              </a:rPr>
              <a:t>Nonlinear </a:t>
            </a:r>
            <a:r>
              <a:rPr lang="en-US" altLang="en-US" sz="1800" b="1" dirty="0">
                <a:solidFill>
                  <a:schemeClr val="accent2"/>
                </a:solidFill>
              </a:rPr>
              <a:t>Solver (NOX):</a:t>
            </a:r>
          </a:p>
          <a:p>
            <a:endParaRPr lang="en-US" altLang="en-US" sz="1800" dirty="0">
              <a:solidFill>
                <a:schemeClr val="accent2"/>
              </a:solidFill>
            </a:endParaRPr>
          </a:p>
          <a:p>
            <a:endParaRPr lang="en-US" altLang="en-US" sz="1800" dirty="0">
              <a:solidFill>
                <a:schemeClr val="accent2"/>
              </a:solidFill>
            </a:endParaRPr>
          </a:p>
          <a:p>
            <a:r>
              <a:rPr lang="en-US" altLang="en-US" sz="1800" b="1" dirty="0">
                <a:solidFill>
                  <a:schemeClr val="accent2"/>
                </a:solidFill>
              </a:rPr>
              <a:t>Time Integration (</a:t>
            </a:r>
            <a:r>
              <a:rPr lang="en-US" altLang="en-US" sz="1800" b="1" dirty="0" err="1">
                <a:solidFill>
                  <a:schemeClr val="accent2"/>
                </a:solidFill>
              </a:rPr>
              <a:t>Rythmos</a:t>
            </a:r>
            <a:r>
              <a:rPr lang="en-US" altLang="en-US" sz="1800" b="1" dirty="0">
                <a:solidFill>
                  <a:schemeClr val="accent2"/>
                </a:solidFill>
              </a:rPr>
              <a:t>):</a:t>
            </a:r>
            <a:endParaRPr lang="en-US" altLang="en-US" sz="1800" dirty="0">
              <a:solidFill>
                <a:schemeClr val="accent2"/>
              </a:solidFill>
            </a:endParaRPr>
          </a:p>
          <a:p>
            <a:endParaRPr lang="en-US" altLang="en-US" sz="1800" dirty="0">
              <a:solidFill>
                <a:schemeClr val="accent2"/>
              </a:solidFill>
            </a:endParaRPr>
          </a:p>
          <a:p>
            <a:endParaRPr lang="en-US" altLang="en-US" sz="1800" dirty="0">
              <a:solidFill>
                <a:schemeClr val="accent2"/>
              </a:solidFill>
            </a:endParaRPr>
          </a:p>
          <a:p>
            <a:r>
              <a:rPr lang="en-US" altLang="en-US" sz="1800" b="1" dirty="0">
                <a:solidFill>
                  <a:schemeClr val="accent2"/>
                </a:solidFill>
              </a:rPr>
              <a:t>Bifurcation Tracking / Constraint Enforcement (LOCA):</a:t>
            </a:r>
            <a:endParaRPr lang="en-US" altLang="en-US" sz="1800" dirty="0">
              <a:solidFill>
                <a:schemeClr val="accent2"/>
              </a:solidFill>
            </a:endParaRPr>
          </a:p>
          <a:p>
            <a:endParaRPr lang="en-US" altLang="en-US" sz="1800" b="1" dirty="0">
              <a:solidFill>
                <a:schemeClr val="accent2"/>
              </a:solidFill>
            </a:endParaRPr>
          </a:p>
          <a:p>
            <a:endParaRPr lang="en-US" altLang="en-US" sz="1800" b="1" dirty="0">
              <a:solidFill>
                <a:schemeClr val="accent2"/>
              </a:solidFill>
            </a:endParaRPr>
          </a:p>
          <a:p>
            <a:endParaRPr lang="en-US" altLang="en-US" sz="1800" b="1" dirty="0">
              <a:solidFill>
                <a:schemeClr val="accent2"/>
              </a:solidFill>
            </a:endParaRPr>
          </a:p>
          <a:p>
            <a:r>
              <a:rPr lang="en-US" altLang="en-US" sz="1800" b="1" dirty="0">
                <a:solidFill>
                  <a:schemeClr val="accent2"/>
                </a:solidFill>
              </a:rPr>
              <a:t>Parameter Continuation (LOCA):</a:t>
            </a:r>
            <a:endParaRPr lang="en-US" altLang="en-US" sz="1800" dirty="0">
              <a:solidFill>
                <a:schemeClr val="accent2"/>
              </a:solidFill>
            </a:endParaRPr>
          </a:p>
          <a:p>
            <a:endParaRPr lang="en-US" altLang="en-US" sz="1800" b="1" dirty="0">
              <a:solidFill>
                <a:schemeClr val="accent2"/>
              </a:solidFill>
            </a:endParaRPr>
          </a:p>
          <a:p>
            <a:endParaRPr lang="en-US" altLang="en-US" sz="1800" b="1" dirty="0">
              <a:solidFill>
                <a:schemeClr val="accent2"/>
              </a:solidFill>
            </a:endParaRPr>
          </a:p>
          <a:p>
            <a:r>
              <a:rPr lang="en-US" altLang="en-US" sz="1800" b="1" dirty="0">
                <a:solidFill>
                  <a:schemeClr val="accent2"/>
                </a:solidFill>
              </a:rPr>
              <a:t>Stability Analysis (</a:t>
            </a:r>
            <a:r>
              <a:rPr lang="en-US" altLang="en-US" sz="1800" b="1" dirty="0" err="1">
                <a:solidFill>
                  <a:schemeClr val="accent2"/>
                </a:solidFill>
              </a:rPr>
              <a:t>LOCA</a:t>
            </a:r>
            <a:r>
              <a:rPr lang="en-US" altLang="en-US" sz="1800" b="1" dirty="0" err="1">
                <a:solidFill>
                  <a:schemeClr val="accent2"/>
                </a:solidFill>
                <a:sym typeface="Wingdings" pitchFamily="48" charset="2"/>
              </a:rPr>
              <a:t></a:t>
            </a:r>
            <a:r>
              <a:rPr lang="en-US" altLang="en-US" sz="1800" b="1" dirty="0" err="1">
                <a:solidFill>
                  <a:schemeClr val="accent2"/>
                </a:solidFill>
              </a:rPr>
              <a:t>Anasazi</a:t>
            </a:r>
            <a:r>
              <a:rPr lang="en-US" altLang="en-US" sz="1800" b="1" dirty="0">
                <a:solidFill>
                  <a:schemeClr val="accent2"/>
                </a:solidFill>
              </a:rPr>
              <a:t>):</a:t>
            </a:r>
          </a:p>
          <a:p>
            <a:endParaRPr lang="en-US" altLang="en-US" sz="2000" b="1" dirty="0">
              <a:solidFill>
                <a:schemeClr val="accent2"/>
              </a:solidFill>
            </a:endParaRPr>
          </a:p>
          <a:p>
            <a:endParaRPr lang="en-US" altLang="en-US" sz="2000" b="1" dirty="0">
              <a:solidFill>
                <a:schemeClr val="accent2"/>
              </a:solidFill>
            </a:endParaRPr>
          </a:p>
          <a:p>
            <a:r>
              <a:rPr lang="en-US" altLang="en-US" sz="2000" b="1" dirty="0">
                <a:solidFill>
                  <a:schemeClr val="accent2"/>
                </a:solidFill>
              </a:rPr>
              <a:t>PDE-Constrained Optimization (</a:t>
            </a:r>
            <a:r>
              <a:rPr lang="en-US" altLang="en-US" sz="2000" b="1" dirty="0" err="1">
                <a:solidFill>
                  <a:schemeClr val="accent2"/>
                </a:solidFill>
              </a:rPr>
              <a:t>Moocho</a:t>
            </a:r>
            <a:r>
              <a:rPr lang="en-US" altLang="en-US" sz="2000" b="1" dirty="0">
                <a:solidFill>
                  <a:schemeClr val="accent2"/>
                </a:solidFill>
              </a:rPr>
              <a:t>/Aristos):</a:t>
            </a:r>
          </a:p>
          <a:p>
            <a:endParaRPr lang="en-US" altLang="en-US" sz="2000" b="1" dirty="0">
              <a:solidFill>
                <a:schemeClr val="accent2"/>
              </a:solidFill>
            </a:endParaRPr>
          </a:p>
          <a:p>
            <a:endParaRPr lang="en-US" altLang="en-US" sz="2000" b="1" dirty="0">
              <a:solidFill>
                <a:schemeClr val="accent2"/>
              </a:solidFill>
            </a:endParaRPr>
          </a:p>
          <a:p>
            <a:r>
              <a:rPr lang="en-US" altLang="en-US" sz="2000" b="1" dirty="0">
                <a:solidFill>
                  <a:schemeClr val="accent2"/>
                </a:solidFill>
              </a:rPr>
              <a:t>Embedded UQ (</a:t>
            </a:r>
            <a:r>
              <a:rPr lang="en-US" altLang="en-US" sz="2000" b="1" dirty="0" err="1">
                <a:solidFill>
                  <a:schemeClr val="accent2"/>
                </a:solidFill>
              </a:rPr>
              <a:t>Stokhos</a:t>
            </a:r>
            <a:r>
              <a:rPr lang="en-US" altLang="en-US" sz="2000" b="1" dirty="0">
                <a:solidFill>
                  <a:schemeClr val="accent2"/>
                </a:solidFill>
              </a:rPr>
              <a:t>):</a:t>
            </a:r>
          </a:p>
        </p:txBody>
      </p:sp>
      <p:pic>
        <p:nvPicPr>
          <p:cNvPr id="5128" name="Picture 8" descr="txp_fig"/>
          <p:cNvPicPr>
            <a:picLocks noChangeAspect="1" noChangeArrowheads="1"/>
          </p:cNvPicPr>
          <p:nvPr>
            <p:custDataLst>
              <p:tags r:id="rId1"/>
            </p:custDataLst>
          </p:nvPr>
        </p:nvPicPr>
        <p:blipFill>
          <a:blip r:embed="rId18">
            <a:extLst>
              <a:ext uri="{28A0092B-C50C-407E-A947-70E740481C1C}">
                <a14:useLocalDpi xmlns:a14="http://schemas.microsoft.com/office/drawing/2010/main" val="0"/>
              </a:ext>
            </a:extLst>
          </a:blip>
          <a:srcRect/>
          <a:stretch>
            <a:fillRect/>
          </a:stretch>
        </p:blipFill>
        <p:spPr bwMode="auto">
          <a:xfrm>
            <a:off x="4876800" y="914400"/>
            <a:ext cx="116205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86" name="Picture 66" descr="txp_fig"/>
          <p:cNvPicPr>
            <a:picLocks noChangeAspect="1" noChangeArrowheads="1"/>
          </p:cNvPicPr>
          <p:nvPr>
            <p:custDataLst>
              <p:tags r:id="rId2"/>
            </p:custDataLst>
          </p:nvPr>
        </p:nvPicPr>
        <p:blipFill>
          <a:blip r:embed="rId19">
            <a:extLst>
              <a:ext uri="{28A0092B-C50C-407E-A947-70E740481C1C}">
                <a14:useLocalDpi xmlns:a14="http://schemas.microsoft.com/office/drawing/2010/main" val="0"/>
              </a:ext>
            </a:extLst>
          </a:blip>
          <a:srcRect/>
          <a:stretch>
            <a:fillRect/>
          </a:stretch>
        </p:blipFill>
        <p:spPr bwMode="auto">
          <a:xfrm>
            <a:off x="4692650" y="4768850"/>
            <a:ext cx="1371600" cy="22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87" name="Picture 67" descr="txp_fig"/>
          <p:cNvPicPr>
            <a:picLocks noChangeAspect="1" noChangeArrowheads="1"/>
          </p:cNvPicPr>
          <p:nvPr>
            <p:custDataLst>
              <p:tags r:id="rId3"/>
            </p:custDataLst>
          </p:nvPr>
        </p:nvPicPr>
        <p:blipFill>
          <a:blip r:embed="rId20">
            <a:extLst>
              <a:ext uri="{28A0092B-C50C-407E-A947-70E740481C1C}">
                <a14:useLocalDpi xmlns:a14="http://schemas.microsoft.com/office/drawing/2010/main" val="0"/>
              </a:ext>
            </a:extLst>
          </a:blip>
          <a:srcRect/>
          <a:stretch>
            <a:fillRect/>
          </a:stretch>
        </p:blipFill>
        <p:spPr bwMode="auto">
          <a:xfrm>
            <a:off x="4635500" y="3903663"/>
            <a:ext cx="142875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196" name="Group 76"/>
          <p:cNvGrpSpPr>
            <a:grpSpLocks/>
          </p:cNvGrpSpPr>
          <p:nvPr/>
        </p:nvGrpSpPr>
        <p:grpSpPr bwMode="auto">
          <a:xfrm>
            <a:off x="806450" y="2895600"/>
            <a:ext cx="5257800" cy="536575"/>
            <a:chOff x="1344" y="1824"/>
            <a:chExt cx="3216" cy="336"/>
          </a:xfrm>
        </p:grpSpPr>
        <p:pic>
          <p:nvPicPr>
            <p:cNvPr id="5166" name="Picture 46" descr="txp_fig"/>
            <p:cNvPicPr>
              <a:picLocks noChangeAspect="1" noChangeArrowheads="1"/>
            </p:cNvPicPr>
            <p:nvPr>
              <p:custDataLst>
                <p:tags r:id="rId15"/>
              </p:custDataLst>
            </p:nvPr>
          </p:nvPicPr>
          <p:blipFill>
            <a:blip r:embed="rId21">
              <a:extLst>
                <a:ext uri="{28A0092B-C50C-407E-A947-70E740481C1C}">
                  <a14:useLocalDpi xmlns:a14="http://schemas.microsoft.com/office/drawing/2010/main" val="0"/>
                </a:ext>
              </a:extLst>
            </a:blip>
            <a:srcRect/>
            <a:stretch>
              <a:fillRect/>
            </a:stretch>
          </p:blipFill>
          <p:spPr bwMode="auto">
            <a:xfrm>
              <a:off x="3120" y="1824"/>
              <a:ext cx="1440"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92" name="Picture 72" descr="txp_fig"/>
            <p:cNvPicPr>
              <a:picLocks noChangeAspect="1" noChangeArrowheads="1"/>
            </p:cNvPicPr>
            <p:nvPr>
              <p:custDataLst>
                <p:tags r:id="rId16"/>
              </p:custDataLst>
            </p:nvPr>
          </p:nvPicPr>
          <p:blipFill>
            <a:blip r:embed="rId22">
              <a:extLst>
                <a:ext uri="{28A0092B-C50C-407E-A947-70E740481C1C}">
                  <a14:useLocalDpi xmlns:a14="http://schemas.microsoft.com/office/drawing/2010/main" val="0"/>
                </a:ext>
              </a:extLst>
            </a:blip>
            <a:srcRect/>
            <a:stretch>
              <a:fillRect/>
            </a:stretch>
          </p:blipFill>
          <p:spPr bwMode="auto">
            <a:xfrm>
              <a:off x="1344" y="1824"/>
              <a:ext cx="1440"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193" name="Picture 73" descr="txp_fig"/>
          <p:cNvPicPr>
            <a:picLocks noChangeAspect="1" noChangeArrowheads="1"/>
          </p:cNvPicPr>
          <p:nvPr>
            <p:custDataLst>
              <p:tags r:id="rId4"/>
            </p:custDataLst>
          </p:nvPr>
        </p:nvPicPr>
        <p:blipFill>
          <a:blip r:embed="rId23">
            <a:extLst>
              <a:ext uri="{28A0092B-C50C-407E-A947-70E740481C1C}">
                <a14:useLocalDpi xmlns:a14="http://schemas.microsoft.com/office/drawing/2010/main" val="0"/>
              </a:ext>
            </a:extLst>
          </a:blip>
          <a:srcRect/>
          <a:stretch>
            <a:fillRect/>
          </a:stretch>
        </p:blipFill>
        <p:spPr bwMode="auto">
          <a:xfrm>
            <a:off x="1111250" y="5638800"/>
            <a:ext cx="49530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95" name="Picture 75" descr="txp_fig"/>
          <p:cNvPicPr>
            <a:picLocks noChangeAspect="1" noChangeArrowheads="1"/>
          </p:cNvPicPr>
          <p:nvPr>
            <p:custDataLst>
              <p:tags r:id="rId5"/>
            </p:custDataLst>
          </p:nvPr>
        </p:nvPicPr>
        <p:blipFill>
          <a:blip r:embed="rId24">
            <a:extLst>
              <a:ext uri="{28A0092B-C50C-407E-A947-70E740481C1C}">
                <a14:useLocalDpi xmlns:a14="http://schemas.microsoft.com/office/drawing/2010/main" val="0"/>
              </a:ext>
            </a:extLst>
          </a:blip>
          <a:srcRect/>
          <a:stretch>
            <a:fillRect/>
          </a:stretch>
        </p:blipFill>
        <p:spPr bwMode="auto">
          <a:xfrm>
            <a:off x="4235450" y="6338888"/>
            <a:ext cx="18288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98" name="Picture 78" descr="txp_fig"/>
          <p:cNvPicPr>
            <a:picLocks noChangeAspect="1" noChangeArrowheads="1"/>
          </p:cNvPicPr>
          <p:nvPr>
            <p:custDataLst>
              <p:tags r:id="rId6"/>
            </p:custDataLst>
          </p:nvPr>
        </p:nvPicPr>
        <p:blipFill>
          <a:blip r:embed="rId25">
            <a:extLst>
              <a:ext uri="{28A0092B-C50C-407E-A947-70E740481C1C}">
                <a14:useLocalDpi xmlns:a14="http://schemas.microsoft.com/office/drawing/2010/main" val="0"/>
              </a:ext>
            </a:extLst>
          </a:blip>
          <a:srcRect/>
          <a:stretch>
            <a:fillRect/>
          </a:stretch>
        </p:blipFill>
        <p:spPr bwMode="auto">
          <a:xfrm>
            <a:off x="6640513" y="949325"/>
            <a:ext cx="140017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07" name="Picture 87" descr="txp_fig"/>
          <p:cNvPicPr>
            <a:picLocks noChangeAspect="1" noChangeArrowheads="1"/>
          </p:cNvPicPr>
          <p:nvPr>
            <p:custDataLst>
              <p:tags r:id="rId7"/>
            </p:custDataLst>
          </p:nvPr>
        </p:nvPicPr>
        <p:blipFill>
          <a:blip r:embed="rId26">
            <a:extLst>
              <a:ext uri="{28A0092B-C50C-407E-A947-70E740481C1C}">
                <a14:useLocalDpi xmlns:a14="http://schemas.microsoft.com/office/drawing/2010/main" val="0"/>
              </a:ext>
            </a:extLst>
          </a:blip>
          <a:srcRect/>
          <a:stretch>
            <a:fillRect/>
          </a:stretch>
        </p:blipFill>
        <p:spPr bwMode="auto">
          <a:xfrm>
            <a:off x="6629400" y="4800600"/>
            <a:ext cx="18653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08" name="Picture 88" descr="txp_fig"/>
          <p:cNvPicPr>
            <a:picLocks noChangeAspect="1" noChangeArrowheads="1"/>
          </p:cNvPicPr>
          <p:nvPr>
            <p:custDataLst>
              <p:tags r:id="rId8"/>
            </p:custDataLst>
          </p:nvPr>
        </p:nvPicPr>
        <p:blipFill>
          <a:blip r:embed="rId27">
            <a:extLst>
              <a:ext uri="{28A0092B-C50C-407E-A947-70E740481C1C}">
                <a14:useLocalDpi xmlns:a14="http://schemas.microsoft.com/office/drawing/2010/main" val="0"/>
              </a:ext>
            </a:extLst>
          </a:blip>
          <a:srcRect/>
          <a:stretch>
            <a:fillRect/>
          </a:stretch>
        </p:blipFill>
        <p:spPr bwMode="auto">
          <a:xfrm>
            <a:off x="6629400" y="6324600"/>
            <a:ext cx="1743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09" name="Picture 89" descr="txp_fig"/>
          <p:cNvPicPr>
            <a:picLocks noChangeAspect="1" noChangeArrowheads="1"/>
          </p:cNvPicPr>
          <p:nvPr>
            <p:custDataLst>
              <p:tags r:id="rId9"/>
            </p:custDataLst>
          </p:nvPr>
        </p:nvPicPr>
        <p:blipFill>
          <a:blip r:embed="rId28">
            <a:extLst>
              <a:ext uri="{28A0092B-C50C-407E-A947-70E740481C1C}">
                <a14:useLocalDpi xmlns:a14="http://schemas.microsoft.com/office/drawing/2010/main" val="0"/>
              </a:ext>
            </a:extLst>
          </a:blip>
          <a:srcRect/>
          <a:stretch>
            <a:fillRect/>
          </a:stretch>
        </p:blipFill>
        <p:spPr bwMode="auto">
          <a:xfrm>
            <a:off x="6640513" y="5638800"/>
            <a:ext cx="25034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11" name="Picture 91" descr="txp_fig"/>
          <p:cNvPicPr>
            <a:picLocks noChangeAspect="1" noChangeArrowheads="1"/>
          </p:cNvPicPr>
          <p:nvPr>
            <p:custDataLst>
              <p:tags r:id="rId10"/>
            </p:custDataLst>
          </p:nvPr>
        </p:nvPicPr>
        <p:blipFill>
          <a:blip r:embed="rId29">
            <a:extLst>
              <a:ext uri="{28A0092B-C50C-407E-A947-70E740481C1C}">
                <a14:useLocalDpi xmlns:a14="http://schemas.microsoft.com/office/drawing/2010/main" val="0"/>
              </a:ext>
            </a:extLst>
          </a:blip>
          <a:srcRect/>
          <a:stretch>
            <a:fillRect/>
          </a:stretch>
        </p:blipFill>
        <p:spPr bwMode="auto">
          <a:xfrm>
            <a:off x="6640513" y="1711325"/>
            <a:ext cx="2112962"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12" name="Picture 92" descr="txp_fig"/>
          <p:cNvPicPr>
            <a:picLocks noChangeAspect="1" noChangeArrowheads="1"/>
          </p:cNvPicPr>
          <p:nvPr>
            <p:custDataLst>
              <p:tags r:id="rId11"/>
            </p:custDataLst>
          </p:nvPr>
        </p:nvPicPr>
        <p:blipFill>
          <a:blip r:embed="rId30">
            <a:extLst>
              <a:ext uri="{28A0092B-C50C-407E-A947-70E740481C1C}">
                <a14:useLocalDpi xmlns:a14="http://schemas.microsoft.com/office/drawing/2010/main" val="0"/>
              </a:ext>
            </a:extLst>
          </a:blip>
          <a:srcRect/>
          <a:stretch>
            <a:fillRect/>
          </a:stretch>
        </p:blipFill>
        <p:spPr bwMode="auto">
          <a:xfrm>
            <a:off x="3962400" y="1752600"/>
            <a:ext cx="2101850"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13" name="Picture 93" descr="txp_fig"/>
          <p:cNvPicPr>
            <a:picLocks noChangeAspect="1" noChangeArrowheads="1"/>
          </p:cNvPicPr>
          <p:nvPr>
            <p:custDataLst>
              <p:tags r:id="rId12"/>
            </p:custDataLst>
          </p:nvPr>
        </p:nvPicPr>
        <p:blipFill>
          <a:blip r:embed="rId31">
            <a:extLst>
              <a:ext uri="{28A0092B-C50C-407E-A947-70E740481C1C}">
                <a14:useLocalDpi xmlns:a14="http://schemas.microsoft.com/office/drawing/2010/main" val="0"/>
              </a:ext>
            </a:extLst>
          </a:blip>
          <a:srcRect/>
          <a:stretch>
            <a:fillRect/>
          </a:stretch>
        </p:blipFill>
        <p:spPr bwMode="auto">
          <a:xfrm>
            <a:off x="6640513" y="3844925"/>
            <a:ext cx="22701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14" name="Picture 94" descr="txp_fig"/>
          <p:cNvPicPr>
            <a:picLocks noChangeAspect="1" noChangeArrowheads="1"/>
          </p:cNvPicPr>
          <p:nvPr>
            <p:custDataLst>
              <p:tags r:id="rId13"/>
            </p:custDataLst>
          </p:nvPr>
        </p:nvPicPr>
        <p:blipFill>
          <a:blip r:embed="rId32">
            <a:extLst>
              <a:ext uri="{28A0092B-C50C-407E-A947-70E740481C1C}">
                <a14:useLocalDpi xmlns:a14="http://schemas.microsoft.com/office/drawing/2010/main" val="0"/>
              </a:ext>
            </a:extLst>
          </a:blip>
          <a:srcRect/>
          <a:stretch>
            <a:fillRect/>
          </a:stretch>
        </p:blipFill>
        <p:spPr bwMode="auto">
          <a:xfrm>
            <a:off x="6664325" y="3048000"/>
            <a:ext cx="2479675"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16" name="Picture 96" descr="txp_fig"/>
          <p:cNvPicPr>
            <a:picLocks noChangeAspect="1" noChangeArrowheads="1"/>
          </p:cNvPicPr>
          <p:nvPr>
            <p:custDataLst>
              <p:tags r:id="rId14"/>
            </p:custDataLst>
          </p:nvPr>
        </p:nvPicPr>
        <p:blipFill>
          <a:blip r:embed="rId33">
            <a:extLst>
              <a:ext uri="{28A0092B-C50C-407E-A947-70E740481C1C}">
                <a14:useLocalDpi xmlns:a14="http://schemas.microsoft.com/office/drawing/2010/main" val="0"/>
              </a:ext>
            </a:extLst>
          </a:blip>
          <a:srcRect/>
          <a:stretch>
            <a:fillRect/>
          </a:stretch>
        </p:blipFill>
        <p:spPr bwMode="auto">
          <a:xfrm>
            <a:off x="663575" y="2887663"/>
            <a:ext cx="262413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97022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 y="1328737"/>
            <a:ext cx="4495800" cy="5663089"/>
          </a:xfrm>
          <a:prstGeom prst="rect">
            <a:avLst/>
          </a:prstGeom>
        </p:spPr>
        <p:txBody>
          <a:bodyPr wrap="square">
            <a:spAutoFit/>
          </a:bodyPr>
          <a:lstStyle/>
          <a:p>
            <a:pPr lvl="0" fontAlgn="ctr"/>
            <a:r>
              <a:rPr lang="en-US" sz="1600" dirty="0" smtClean="0"/>
              <a:t>Install cmake28 </a:t>
            </a:r>
          </a:p>
          <a:p>
            <a:r>
              <a:rPr lang="en-US" sz="1600" dirty="0"/>
              <a:t>Install Python Modules</a:t>
            </a:r>
            <a:r>
              <a:rPr lang="en-US" sz="1600" dirty="0" smtClean="0"/>
              <a:t>: </a:t>
            </a:r>
            <a:r>
              <a:rPr lang="en-US" sz="1600" dirty="0" err="1" smtClean="0"/>
              <a:t>Numpy</a:t>
            </a:r>
            <a:r>
              <a:rPr lang="en-US" sz="1600" dirty="0" smtClean="0"/>
              <a:t>, </a:t>
            </a:r>
            <a:r>
              <a:rPr lang="en-US" sz="1600" dirty="0" err="1" smtClean="0"/>
              <a:t>Scipy</a:t>
            </a:r>
            <a:r>
              <a:rPr lang="en-US" sz="1600" dirty="0" smtClean="0"/>
              <a:t>, </a:t>
            </a:r>
            <a:r>
              <a:rPr lang="en-US" sz="1600" dirty="0" err="1" smtClean="0"/>
              <a:t>Cython</a:t>
            </a:r>
            <a:endParaRPr lang="en-US" sz="1600" dirty="0" smtClean="0"/>
          </a:p>
          <a:p>
            <a:r>
              <a:rPr lang="en-US" sz="1600" dirty="0"/>
              <a:t>Install </a:t>
            </a:r>
            <a:r>
              <a:rPr lang="en-US" sz="1600" dirty="0" err="1"/>
              <a:t>matio</a:t>
            </a:r>
            <a:r>
              <a:rPr lang="en-US" sz="1600" dirty="0"/>
              <a:t> libraries</a:t>
            </a:r>
          </a:p>
          <a:p>
            <a:r>
              <a:rPr lang="en-US" sz="1600" dirty="0"/>
              <a:t>Install swig 2.0.8 </a:t>
            </a:r>
            <a:endParaRPr lang="en-US" sz="1600" dirty="0" smtClean="0"/>
          </a:p>
          <a:p>
            <a:r>
              <a:rPr lang="en-US" sz="1600" dirty="0"/>
              <a:t>Install </a:t>
            </a:r>
            <a:r>
              <a:rPr lang="en-US" sz="1600" dirty="0" smtClean="0"/>
              <a:t>mpi4py</a:t>
            </a:r>
          </a:p>
          <a:p>
            <a:r>
              <a:rPr lang="en-US" sz="1600" dirty="0"/>
              <a:t>Install </a:t>
            </a:r>
            <a:r>
              <a:rPr lang="en-US" sz="1600" dirty="0" err="1" smtClean="0"/>
              <a:t>openGLM</a:t>
            </a:r>
            <a:endParaRPr lang="en-US" sz="1600" dirty="0" smtClean="0"/>
          </a:p>
          <a:p>
            <a:r>
              <a:rPr lang="en-US" sz="1600" dirty="0"/>
              <a:t>Install Trilinos</a:t>
            </a:r>
          </a:p>
          <a:p>
            <a:r>
              <a:rPr lang="en-US" sz="1000" dirty="0" smtClean="0"/>
              <a:t>-----------------------------</a:t>
            </a:r>
          </a:p>
          <a:p>
            <a:r>
              <a:rPr lang="en-US" sz="1000" dirty="0" smtClean="0"/>
              <a:t>#!/</a:t>
            </a:r>
            <a:r>
              <a:rPr lang="en-US" sz="1000" dirty="0"/>
              <a:t>bin/bash</a:t>
            </a:r>
          </a:p>
          <a:p>
            <a:r>
              <a:rPr lang="en-US" sz="1000" dirty="0"/>
              <a:t># Base on https://code.google.com/p/trilinos/wiki/BuildScript</a:t>
            </a:r>
          </a:p>
          <a:p>
            <a:r>
              <a:rPr lang="en-US" sz="1000" dirty="0"/>
              <a:t>#</a:t>
            </a:r>
          </a:p>
          <a:p>
            <a:r>
              <a:rPr lang="en-US" sz="1000" dirty="0"/>
              <a:t># ============================================</a:t>
            </a:r>
          </a:p>
          <a:p>
            <a:r>
              <a:rPr lang="en-US" sz="1000" dirty="0"/>
              <a:t>#   Requirements:</a:t>
            </a:r>
          </a:p>
          <a:p>
            <a:r>
              <a:rPr lang="en-US" sz="1000" dirty="0"/>
              <a:t>#        Install python </a:t>
            </a:r>
            <a:r>
              <a:rPr lang="en-US" sz="1000" dirty="0" err="1"/>
              <a:t>Numpy</a:t>
            </a:r>
            <a:r>
              <a:rPr lang="en-US" sz="1000" dirty="0"/>
              <a:t> and </a:t>
            </a:r>
            <a:r>
              <a:rPr lang="en-US" sz="1000" dirty="0" err="1"/>
              <a:t>Scipe</a:t>
            </a:r>
            <a:endParaRPr lang="en-US" sz="1000" dirty="0"/>
          </a:p>
          <a:p>
            <a:r>
              <a:rPr lang="en-US" sz="1000" dirty="0"/>
              <a:t># ============================================</a:t>
            </a:r>
          </a:p>
          <a:p>
            <a:r>
              <a:rPr lang="en-US" sz="1000" dirty="0"/>
              <a:t>#</a:t>
            </a:r>
          </a:p>
          <a:p>
            <a:endParaRPr lang="en-US" sz="1000" dirty="0"/>
          </a:p>
          <a:p>
            <a:r>
              <a:rPr lang="en-US" sz="1000" dirty="0"/>
              <a:t># Trilinos Source location</a:t>
            </a:r>
          </a:p>
          <a:p>
            <a:r>
              <a:rPr lang="en-US" sz="1000" dirty="0"/>
              <a:t>SOURCE_BASE="/root/trilinos-11.10.2-Source/"</a:t>
            </a:r>
          </a:p>
          <a:p>
            <a:endParaRPr lang="en-US" sz="1000" dirty="0"/>
          </a:p>
          <a:p>
            <a:r>
              <a:rPr lang="en-US" sz="1000" dirty="0"/>
              <a:t># Path to build source</a:t>
            </a:r>
          </a:p>
          <a:p>
            <a:r>
              <a:rPr lang="en-US" sz="1000" dirty="0"/>
              <a:t>BUILD="$SOURCE_BASE/Build"</a:t>
            </a:r>
          </a:p>
          <a:p>
            <a:endParaRPr lang="en-US" sz="1000" dirty="0"/>
          </a:p>
          <a:p>
            <a:r>
              <a:rPr lang="en-US" sz="1000" dirty="0"/>
              <a:t># Installation path:</a:t>
            </a:r>
          </a:p>
          <a:p>
            <a:r>
              <a:rPr lang="en-US" sz="1000" dirty="0"/>
              <a:t>PREFIX="/shared/</a:t>
            </a:r>
            <a:r>
              <a:rPr lang="en-US" sz="1000" dirty="0" err="1"/>
              <a:t>trilinos</a:t>
            </a:r>
            <a:r>
              <a:rPr lang="en-US" sz="1000" dirty="0"/>
              <a:t>/11.10.2/"</a:t>
            </a:r>
          </a:p>
          <a:p>
            <a:endParaRPr lang="en-US" sz="1000" dirty="0"/>
          </a:p>
          <a:p>
            <a:r>
              <a:rPr lang="en-US" sz="1000" dirty="0"/>
              <a:t># Third party software installation paths</a:t>
            </a:r>
          </a:p>
          <a:p>
            <a:r>
              <a:rPr lang="en-US" sz="1000" dirty="0"/>
              <a:t>MPI_HOME="/shared/</a:t>
            </a:r>
            <a:r>
              <a:rPr lang="en-US" sz="1000" dirty="0" err="1"/>
              <a:t>gcc</a:t>
            </a:r>
            <a:r>
              <a:rPr lang="en-US" sz="1000" dirty="0"/>
              <a:t>/4.4.7/</a:t>
            </a:r>
            <a:r>
              <a:rPr lang="en-US" sz="1000" dirty="0" err="1"/>
              <a:t>openmpi</a:t>
            </a:r>
            <a:r>
              <a:rPr lang="en-US" sz="1000" dirty="0"/>
              <a:t>/1.8.1"</a:t>
            </a:r>
          </a:p>
          <a:p>
            <a:r>
              <a:rPr lang="en-US" sz="1000" dirty="0"/>
              <a:t>MPI_BIN="${MPI_HOME}/bin"</a:t>
            </a:r>
          </a:p>
          <a:p>
            <a:r>
              <a:rPr lang="en-US" sz="1000" dirty="0"/>
              <a:t>MKLROOT="/shared/lib/lib64"</a:t>
            </a:r>
          </a:p>
          <a:p>
            <a:r>
              <a:rPr lang="en-US" sz="1000" dirty="0"/>
              <a:t>NETCDF="/shared/</a:t>
            </a:r>
            <a:r>
              <a:rPr lang="en-US" sz="1000" dirty="0" err="1"/>
              <a:t>netcdf</a:t>
            </a:r>
            <a:r>
              <a:rPr lang="en-US" sz="1000" dirty="0" smtClean="0"/>
              <a:t>"</a:t>
            </a:r>
            <a:endParaRPr lang="en-US" sz="1000" dirty="0"/>
          </a:p>
        </p:txBody>
      </p:sp>
      <p:sp>
        <p:nvSpPr>
          <p:cNvPr id="21" name="Rectangle 20"/>
          <p:cNvSpPr/>
          <p:nvPr/>
        </p:nvSpPr>
        <p:spPr>
          <a:xfrm>
            <a:off x="4419600" y="1728847"/>
            <a:ext cx="4716780" cy="4862870"/>
          </a:xfrm>
          <a:prstGeom prst="rect">
            <a:avLst/>
          </a:prstGeom>
        </p:spPr>
        <p:txBody>
          <a:bodyPr wrap="square">
            <a:spAutoFit/>
          </a:bodyPr>
          <a:lstStyle/>
          <a:p>
            <a:endParaRPr lang="en-US" sz="1000" dirty="0"/>
          </a:p>
          <a:p>
            <a:r>
              <a:rPr lang="en-US" sz="1000" dirty="0"/>
              <a:t>cmake28 \</a:t>
            </a:r>
          </a:p>
          <a:p>
            <a:r>
              <a:rPr lang="en-US" sz="1000" dirty="0" smtClean="0"/>
              <a:t>-</a:t>
            </a:r>
            <a:r>
              <a:rPr lang="en-US" sz="1000" dirty="0"/>
              <a:t>D CMAKE_INSTALL_PREFIX="${PREFIX}" \</a:t>
            </a:r>
          </a:p>
          <a:p>
            <a:r>
              <a:rPr lang="en-US" sz="1000" dirty="0" smtClean="0"/>
              <a:t>-</a:t>
            </a:r>
            <a:r>
              <a:rPr lang="en-US" sz="1000" dirty="0"/>
              <a:t>D </a:t>
            </a:r>
            <a:r>
              <a:rPr lang="en-US" sz="1000" dirty="0" err="1"/>
              <a:t>Trilinos_INSTALL_INCLUDE_DIR:PATH</a:t>
            </a:r>
            <a:r>
              <a:rPr lang="en-US" sz="1000" dirty="0"/>
              <a:t>="${PREFIX}/include" \</a:t>
            </a:r>
          </a:p>
          <a:p>
            <a:r>
              <a:rPr lang="en-US" sz="1000" dirty="0" smtClean="0"/>
              <a:t>-</a:t>
            </a:r>
            <a:r>
              <a:rPr lang="en-US" sz="1000" dirty="0"/>
              <a:t>D </a:t>
            </a:r>
            <a:r>
              <a:rPr lang="en-US" sz="1000" dirty="0" err="1"/>
              <a:t>Trilinos_INSTALL_LIB_DIR:PATH</a:t>
            </a:r>
            <a:r>
              <a:rPr lang="en-US" sz="1000" dirty="0"/>
              <a:t>="${PREFIX}/lib" \</a:t>
            </a:r>
          </a:p>
          <a:p>
            <a:r>
              <a:rPr lang="en-US" sz="1000" dirty="0" smtClean="0"/>
              <a:t>-</a:t>
            </a:r>
            <a:r>
              <a:rPr lang="en-US" sz="1000" dirty="0"/>
              <a:t>D </a:t>
            </a:r>
            <a:r>
              <a:rPr lang="en-US" sz="1000" dirty="0" err="1"/>
              <a:t>Trilinos_INSTALL_RUNTIME_DIR:PATH</a:t>
            </a:r>
            <a:r>
              <a:rPr lang="en-US" sz="1000" dirty="0"/>
              <a:t>="${PREFIX}/bin" \</a:t>
            </a:r>
          </a:p>
          <a:p>
            <a:r>
              <a:rPr lang="en-US" sz="1000" dirty="0" smtClean="0"/>
              <a:t>-</a:t>
            </a:r>
            <a:r>
              <a:rPr lang="en-US" sz="1000" dirty="0"/>
              <a:t>D CMAKE_BUILD_TYPE:STRING=RELEASE \</a:t>
            </a:r>
          </a:p>
          <a:p>
            <a:r>
              <a:rPr lang="en-US" sz="1000" dirty="0" smtClean="0"/>
              <a:t>-</a:t>
            </a:r>
            <a:r>
              <a:rPr lang="en-US" sz="1000" dirty="0"/>
              <a:t>D TPL_ENABLE_MPI:BOOL=ON \</a:t>
            </a:r>
          </a:p>
          <a:p>
            <a:r>
              <a:rPr lang="en-US" sz="1000" dirty="0" smtClean="0"/>
              <a:t>-</a:t>
            </a:r>
            <a:r>
              <a:rPr lang="en-US" sz="1000" dirty="0"/>
              <a:t>D MPI_BASE_DIR:FILEPATH="${MPI_HOME}" \</a:t>
            </a:r>
          </a:p>
          <a:p>
            <a:r>
              <a:rPr lang="en-US" sz="1000" dirty="0" smtClean="0"/>
              <a:t>-</a:t>
            </a:r>
            <a:r>
              <a:rPr lang="en-US" sz="1000" dirty="0"/>
              <a:t>D MPI_EXEC:FILEPATH="${MPI_BIN}/</a:t>
            </a:r>
            <a:r>
              <a:rPr lang="en-US" sz="1000" dirty="0" err="1"/>
              <a:t>mpiexec</a:t>
            </a:r>
            <a:r>
              <a:rPr lang="en-US" sz="1000" dirty="0"/>
              <a:t>" \</a:t>
            </a:r>
          </a:p>
          <a:p>
            <a:r>
              <a:rPr lang="en-US" sz="1000" dirty="0" smtClean="0"/>
              <a:t>-</a:t>
            </a:r>
            <a:r>
              <a:rPr lang="en-US" sz="1000" dirty="0"/>
              <a:t>D </a:t>
            </a:r>
            <a:r>
              <a:rPr lang="en-US" sz="1000" dirty="0" err="1"/>
              <a:t>MPI_Fortran_COMPILER:FILEPATH</a:t>
            </a:r>
            <a:r>
              <a:rPr lang="en-US" sz="1000" dirty="0"/>
              <a:t>="${MPI_BIN}/mpif90" </a:t>
            </a:r>
            <a:r>
              <a:rPr lang="en-US" sz="1000" dirty="0" smtClean="0"/>
              <a:t>\ </a:t>
            </a:r>
          </a:p>
          <a:p>
            <a:r>
              <a:rPr lang="en-US" sz="1000" dirty="0" smtClean="0"/>
              <a:t>-</a:t>
            </a:r>
            <a:r>
              <a:rPr lang="en-US" sz="1000" dirty="0"/>
              <a:t>D MPI_CXX_COMPILER:FILEPATH="${MPI_BIN}/</a:t>
            </a:r>
            <a:r>
              <a:rPr lang="en-US" sz="1000" dirty="0" err="1"/>
              <a:t>mpicxx</a:t>
            </a:r>
            <a:r>
              <a:rPr lang="en-US" sz="1000" dirty="0"/>
              <a:t>" \</a:t>
            </a:r>
          </a:p>
          <a:p>
            <a:r>
              <a:rPr lang="en-US" sz="1000" dirty="0" smtClean="0"/>
              <a:t>-</a:t>
            </a:r>
            <a:r>
              <a:rPr lang="en-US" sz="1000" dirty="0"/>
              <a:t>D MPI_C_COMPILER:FILEPATH="${MPI_BIN}/</a:t>
            </a:r>
            <a:r>
              <a:rPr lang="en-US" sz="1000" dirty="0" err="1"/>
              <a:t>mpicc</a:t>
            </a:r>
            <a:r>
              <a:rPr lang="en-US" sz="1000" dirty="0"/>
              <a:t>" \</a:t>
            </a:r>
          </a:p>
          <a:p>
            <a:r>
              <a:rPr lang="en-US" sz="1000" dirty="0" smtClean="0"/>
              <a:t>-</a:t>
            </a:r>
            <a:r>
              <a:rPr lang="en-US" sz="1000" dirty="0"/>
              <a:t>D CMAKE_CXX_FLAGS:STRING="-</a:t>
            </a:r>
            <a:r>
              <a:rPr lang="en-US" sz="1000" dirty="0" err="1"/>
              <a:t>ansi</a:t>
            </a:r>
            <a:r>
              <a:rPr lang="en-US" sz="1000" dirty="0"/>
              <a:t> -Wall" </a:t>
            </a:r>
            <a:r>
              <a:rPr lang="en-US" sz="1000" dirty="0" smtClean="0"/>
              <a:t>\ </a:t>
            </a:r>
          </a:p>
          <a:p>
            <a:r>
              <a:rPr lang="en-US" sz="1000" dirty="0" smtClean="0"/>
              <a:t>-</a:t>
            </a:r>
            <a:r>
              <a:rPr lang="en-US" sz="1000" dirty="0"/>
              <a:t>D BLAS_LIBRARY_DIRS:FILEPATH="${MKLROOT}" \</a:t>
            </a:r>
          </a:p>
          <a:p>
            <a:r>
              <a:rPr lang="en-US" sz="1000" dirty="0" smtClean="0"/>
              <a:t>-</a:t>
            </a:r>
            <a:r>
              <a:rPr lang="en-US" sz="1000" dirty="0"/>
              <a:t>D BLAS_LIBRARY_NAMES:STRING="</a:t>
            </a:r>
            <a:r>
              <a:rPr lang="en-US" sz="1000" dirty="0" err="1"/>
              <a:t>mkl_rt</a:t>
            </a:r>
            <a:r>
              <a:rPr lang="en-US" sz="1000" dirty="0"/>
              <a:t>" \</a:t>
            </a:r>
          </a:p>
          <a:p>
            <a:r>
              <a:rPr lang="en-US" sz="1000" dirty="0" smtClean="0"/>
              <a:t>-</a:t>
            </a:r>
            <a:r>
              <a:rPr lang="en-US" sz="1000" dirty="0"/>
              <a:t>D LAPACK_LIBRARY_DIRS:FILEPATH="${MKLROOT}/" \</a:t>
            </a:r>
          </a:p>
          <a:p>
            <a:r>
              <a:rPr lang="en-US" sz="1000" dirty="0" smtClean="0"/>
              <a:t>-</a:t>
            </a:r>
            <a:r>
              <a:rPr lang="en-US" sz="1000" dirty="0"/>
              <a:t>D LAPACK_LIBRARY_NAMES:STRING="</a:t>
            </a:r>
            <a:r>
              <a:rPr lang="en-US" sz="1000" dirty="0" err="1"/>
              <a:t>mkl_rt</a:t>
            </a:r>
            <a:r>
              <a:rPr lang="en-US" sz="1000" dirty="0"/>
              <a:t>" \</a:t>
            </a:r>
          </a:p>
          <a:p>
            <a:r>
              <a:rPr lang="en-US" sz="1000" dirty="0" smtClean="0"/>
              <a:t>-</a:t>
            </a:r>
            <a:r>
              <a:rPr lang="en-US" sz="1000" dirty="0"/>
              <a:t>D </a:t>
            </a:r>
            <a:r>
              <a:rPr lang="en-US" sz="1000" dirty="0" err="1"/>
              <a:t>Netcdf_INCLUDE_DIRS:FILEPATH</a:t>
            </a:r>
            <a:r>
              <a:rPr lang="en-US" sz="1000" dirty="0"/>
              <a:t>="${NETCDF}/include"\</a:t>
            </a:r>
          </a:p>
          <a:p>
            <a:r>
              <a:rPr lang="en-US" sz="1000" dirty="0" smtClean="0"/>
              <a:t>-</a:t>
            </a:r>
            <a:r>
              <a:rPr lang="en-US" sz="1000" dirty="0"/>
              <a:t>D </a:t>
            </a:r>
            <a:r>
              <a:rPr lang="en-US" sz="1000" dirty="0" err="1"/>
              <a:t>Netcdf_LIBRARY_DIRS:FILEPATH</a:t>
            </a:r>
            <a:r>
              <a:rPr lang="en-US" sz="1000" dirty="0"/>
              <a:t>="${NETCDF}/lib"\</a:t>
            </a:r>
          </a:p>
          <a:p>
            <a:r>
              <a:rPr lang="en-US" sz="1000" dirty="0" smtClean="0"/>
              <a:t>-</a:t>
            </a:r>
            <a:r>
              <a:rPr lang="en-US" sz="1000" dirty="0"/>
              <a:t>D </a:t>
            </a:r>
            <a:r>
              <a:rPr lang="en-US" sz="1000" dirty="0" err="1"/>
              <a:t>Netcdf_LIBRARY_NAMES:STRING</a:t>
            </a:r>
            <a:r>
              <a:rPr lang="en-US" sz="1000" dirty="0"/>
              <a:t>="</a:t>
            </a:r>
            <a:r>
              <a:rPr lang="en-US" sz="1000" dirty="0" err="1"/>
              <a:t>netcdf</a:t>
            </a:r>
            <a:r>
              <a:rPr lang="en-US" sz="1000" dirty="0"/>
              <a:t>"\</a:t>
            </a:r>
          </a:p>
          <a:p>
            <a:r>
              <a:rPr lang="en-US" sz="1000" dirty="0" smtClean="0"/>
              <a:t>-</a:t>
            </a:r>
            <a:r>
              <a:rPr lang="en-US" sz="1000" dirty="0"/>
              <a:t>D </a:t>
            </a:r>
            <a:r>
              <a:rPr lang="en-US" sz="1000" dirty="0" err="1"/>
              <a:t>Trilinos_ENABLE_OpenMP:BOOL</a:t>
            </a:r>
            <a:r>
              <a:rPr lang="en-US" sz="1000" dirty="0"/>
              <a:t>=ON \</a:t>
            </a:r>
          </a:p>
          <a:p>
            <a:r>
              <a:rPr lang="en-US" sz="1000" dirty="0" smtClean="0"/>
              <a:t>-</a:t>
            </a:r>
            <a:r>
              <a:rPr lang="en-US" sz="1000" dirty="0"/>
              <a:t>D BUILD_SHARED_LIBS:BOOL=ON \</a:t>
            </a:r>
          </a:p>
          <a:p>
            <a:r>
              <a:rPr lang="en-US" sz="1000" dirty="0" smtClean="0"/>
              <a:t>-</a:t>
            </a:r>
            <a:r>
              <a:rPr lang="en-US" sz="1000" dirty="0"/>
              <a:t>D </a:t>
            </a:r>
            <a:r>
              <a:rPr lang="en-US" sz="1000" dirty="0" err="1"/>
              <a:t>Trilinos_ENABLE_TESTS:BOOL</a:t>
            </a:r>
            <a:r>
              <a:rPr lang="en-US" sz="1000" dirty="0"/>
              <a:t>=ON \</a:t>
            </a:r>
          </a:p>
          <a:p>
            <a:r>
              <a:rPr lang="en-US" sz="1000" dirty="0" smtClean="0"/>
              <a:t>-</a:t>
            </a:r>
            <a:r>
              <a:rPr lang="en-US" sz="1000" dirty="0"/>
              <a:t>D </a:t>
            </a:r>
            <a:r>
              <a:rPr lang="en-US" sz="1000" dirty="0" err="1"/>
              <a:t>Trilinos_ENABLE_DEBUG:BOOL</a:t>
            </a:r>
            <a:r>
              <a:rPr lang="en-US" sz="1000" dirty="0"/>
              <a:t>=ON \</a:t>
            </a:r>
          </a:p>
          <a:p>
            <a:r>
              <a:rPr lang="en-US" sz="1000" dirty="0" smtClean="0"/>
              <a:t>-</a:t>
            </a:r>
            <a:r>
              <a:rPr lang="en-US" sz="1000" dirty="0"/>
              <a:t>D </a:t>
            </a:r>
            <a:r>
              <a:rPr lang="en-US" sz="1000" dirty="0" err="1"/>
              <a:t>Trilinos_SHOW_DEPRECATED_WARNINGS:BOOL</a:t>
            </a:r>
            <a:r>
              <a:rPr lang="en-US" sz="1000" dirty="0"/>
              <a:t>=OFF\</a:t>
            </a:r>
          </a:p>
          <a:p>
            <a:r>
              <a:rPr lang="en-US" sz="1000" dirty="0" smtClean="0"/>
              <a:t>-</a:t>
            </a:r>
            <a:r>
              <a:rPr lang="en-US" sz="1000" dirty="0"/>
              <a:t>D </a:t>
            </a:r>
            <a:r>
              <a:rPr lang="en-US" sz="1000" dirty="0" err="1"/>
              <a:t>Trilinos_ENABLE_ALL_PACKAGES:BOOL</a:t>
            </a:r>
            <a:r>
              <a:rPr lang="en-US" sz="1000" dirty="0"/>
              <a:t>=ON \</a:t>
            </a:r>
          </a:p>
          <a:p>
            <a:r>
              <a:rPr lang="en-US" sz="1000" dirty="0" smtClean="0"/>
              <a:t>-</a:t>
            </a:r>
            <a:r>
              <a:rPr lang="en-US" sz="1000" dirty="0"/>
              <a:t>D </a:t>
            </a:r>
            <a:r>
              <a:rPr lang="en-US" sz="1000" dirty="0" err="1"/>
              <a:t>Trilinos_ENABLE_SECONDARY_STABLE_CODE:BOOL</a:t>
            </a:r>
            <a:r>
              <a:rPr lang="en-US" sz="1000" dirty="0"/>
              <a:t>=OFF\</a:t>
            </a:r>
          </a:p>
          <a:p>
            <a:r>
              <a:rPr lang="en-US" sz="1000" dirty="0" smtClean="0"/>
              <a:t>-</a:t>
            </a:r>
            <a:r>
              <a:rPr lang="en-US" sz="1000" dirty="0"/>
              <a:t>D </a:t>
            </a:r>
            <a:r>
              <a:rPr lang="en-US" sz="1000" dirty="0" err="1"/>
              <a:t>Trilinos_ENABLE_PyTrilinos:BOOL</a:t>
            </a:r>
            <a:r>
              <a:rPr lang="en-US" sz="1000" dirty="0"/>
              <a:t>=ON \</a:t>
            </a:r>
          </a:p>
          <a:p>
            <a:r>
              <a:rPr lang="en-US" sz="1000" dirty="0" smtClean="0"/>
              <a:t>$</a:t>
            </a:r>
            <a:r>
              <a:rPr lang="en-US" sz="1000" dirty="0"/>
              <a:t>EXTRA_ARGS \</a:t>
            </a:r>
          </a:p>
          <a:p>
            <a:r>
              <a:rPr lang="en-US" sz="1000" dirty="0" smtClean="0"/>
              <a:t>${</a:t>
            </a:r>
            <a:r>
              <a:rPr lang="en-US" sz="1000" dirty="0"/>
              <a:t>SOURCE_BASE}</a:t>
            </a:r>
          </a:p>
        </p:txBody>
      </p:sp>
      <p:sp>
        <p:nvSpPr>
          <p:cNvPr id="22" name="Rectangle 2"/>
          <p:cNvSpPr txBox="1">
            <a:spLocks noChangeArrowheads="1"/>
          </p:cNvSpPr>
          <p:nvPr/>
        </p:nvSpPr>
        <p:spPr>
          <a:xfrm>
            <a:off x="304800" y="152400"/>
            <a:ext cx="7696200" cy="914400"/>
          </a:xfrm>
          <a:prstGeom prst="rect">
            <a:avLst/>
          </a:prstGeom>
        </p:spPr>
        <p:txBody>
          <a:bodyPr/>
          <a:lstStyle>
            <a:lvl1pPr algn="l" rtl="0" eaLnBrk="0" fontAlgn="base" hangingPunct="0">
              <a:spcBef>
                <a:spcPct val="0"/>
              </a:spcBef>
              <a:spcAft>
                <a:spcPct val="0"/>
              </a:spcAft>
              <a:defRPr sz="4000">
                <a:solidFill>
                  <a:srgbClr val="013A81"/>
                </a:solidFill>
                <a:latin typeface="+mj-lt"/>
                <a:ea typeface="MS PGothic" pitchFamily="34" charset="-128"/>
                <a:cs typeface="ＭＳ Ｐゴシック" charset="-128"/>
              </a:defRPr>
            </a:lvl1pPr>
            <a:lvl2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2pPr>
            <a:lvl3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3pPr>
            <a:lvl4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4pPr>
            <a:lvl5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5pPr>
            <a:lvl6pPr marL="457200" algn="ctr" rtl="0" fontAlgn="base">
              <a:spcBef>
                <a:spcPct val="0"/>
              </a:spcBef>
              <a:spcAft>
                <a:spcPct val="0"/>
              </a:spcAft>
              <a:defRPr sz="4000">
                <a:solidFill>
                  <a:srgbClr val="013A81"/>
                </a:solidFill>
                <a:latin typeface="Chalet-LondonNineteenEighty" charset="0"/>
              </a:defRPr>
            </a:lvl6pPr>
            <a:lvl7pPr marL="914400" algn="ctr" rtl="0" fontAlgn="base">
              <a:spcBef>
                <a:spcPct val="0"/>
              </a:spcBef>
              <a:spcAft>
                <a:spcPct val="0"/>
              </a:spcAft>
              <a:defRPr sz="4000">
                <a:solidFill>
                  <a:srgbClr val="013A81"/>
                </a:solidFill>
                <a:latin typeface="Chalet-LondonNineteenEighty" charset="0"/>
              </a:defRPr>
            </a:lvl7pPr>
            <a:lvl8pPr marL="1371600" algn="ctr" rtl="0" fontAlgn="base">
              <a:spcBef>
                <a:spcPct val="0"/>
              </a:spcBef>
              <a:spcAft>
                <a:spcPct val="0"/>
              </a:spcAft>
              <a:defRPr sz="4000">
                <a:solidFill>
                  <a:srgbClr val="013A81"/>
                </a:solidFill>
                <a:latin typeface="Chalet-LondonNineteenEighty" charset="0"/>
              </a:defRPr>
            </a:lvl8pPr>
            <a:lvl9pPr marL="1828800" algn="ctr" rtl="0" fontAlgn="base">
              <a:spcBef>
                <a:spcPct val="0"/>
              </a:spcBef>
              <a:spcAft>
                <a:spcPct val="0"/>
              </a:spcAft>
              <a:defRPr sz="4000">
                <a:solidFill>
                  <a:srgbClr val="013A81"/>
                </a:solidFill>
                <a:latin typeface="Chalet-LondonNineteenEighty" charset="0"/>
              </a:defRPr>
            </a:lvl9pPr>
          </a:lstStyle>
          <a:p>
            <a:r>
              <a:rPr lang="it-IT" altLang="en-US" sz="3600" kern="0" dirty="0" smtClean="0">
                <a:latin typeface="Arial" charset="0"/>
              </a:rPr>
              <a:t>Compilation Script – Trilinos 11.10.2</a:t>
            </a:r>
            <a:endParaRPr lang="it-IT" altLang="en-US" sz="3600" kern="0" dirty="0">
              <a:latin typeface="Arial" charset="0"/>
            </a:endParaRPr>
          </a:p>
        </p:txBody>
      </p:sp>
    </p:spTree>
    <p:extLst>
      <p:ext uri="{BB962C8B-B14F-4D97-AF65-F5344CB8AC3E}">
        <p14:creationId xmlns:p14="http://schemas.microsoft.com/office/powerpoint/2010/main" val="39238440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752600"/>
            <a:ext cx="4495800" cy="3970318"/>
          </a:xfrm>
          <a:prstGeom prst="rect">
            <a:avLst/>
          </a:prstGeom>
        </p:spPr>
        <p:txBody>
          <a:bodyPr wrap="square">
            <a:spAutoFit/>
          </a:bodyPr>
          <a:lstStyle/>
          <a:p>
            <a:pPr marL="285750" indent="-285750">
              <a:buFont typeface="Arial" panose="020B0604020202020204" pitchFamily="34" charset="0"/>
              <a:buChar char="•"/>
            </a:pPr>
            <a:r>
              <a:rPr lang="en-US" sz="1600" dirty="0"/>
              <a:t>A</a:t>
            </a:r>
            <a:r>
              <a:rPr lang="en-US" sz="1600" dirty="0" smtClean="0"/>
              <a:t> </a:t>
            </a:r>
            <a:r>
              <a:rPr lang="en-US" sz="1600" dirty="0"/>
              <a:t>web-based interface to Trilinos </a:t>
            </a:r>
            <a:endParaRPr lang="en-US" sz="1600" dirty="0" smtClean="0"/>
          </a:p>
          <a:p>
            <a:pPr marL="285750" indent="-285750">
              <a:buFont typeface="Arial" panose="020B0604020202020204" pitchFamily="34" charset="0"/>
              <a:buChar char="•"/>
            </a:pPr>
            <a:r>
              <a:rPr lang="en-US" sz="1600" dirty="0"/>
              <a:t>M</a:t>
            </a:r>
            <a:r>
              <a:rPr lang="en-US" sz="1600" dirty="0" smtClean="0"/>
              <a:t>ost </a:t>
            </a:r>
            <a:r>
              <a:rPr lang="en-US" sz="1600" dirty="0"/>
              <a:t>of Trilinos from the </a:t>
            </a:r>
            <a:r>
              <a:rPr lang="en-US" sz="1600" dirty="0" smtClean="0"/>
              <a:t>Web</a:t>
            </a:r>
            <a:endParaRPr lang="en-US" sz="1600" dirty="0"/>
          </a:p>
          <a:p>
            <a:pPr lvl="1"/>
            <a:r>
              <a:rPr lang="en-US" sz="1600" dirty="0" err="1" smtClean="0"/>
              <a:t>Teuchos</a:t>
            </a:r>
            <a:r>
              <a:rPr lang="en-US" sz="1600" dirty="0" smtClean="0"/>
              <a:t>, </a:t>
            </a:r>
            <a:r>
              <a:rPr lang="en-US" sz="1600" b="1" dirty="0" err="1" smtClean="0"/>
              <a:t>Epetra</a:t>
            </a:r>
            <a:r>
              <a:rPr lang="en-US" sz="1600" b="1" dirty="0" smtClean="0"/>
              <a:t>, </a:t>
            </a:r>
            <a:r>
              <a:rPr lang="en-US" sz="1600" dirty="0" err="1" smtClean="0"/>
              <a:t>EpetraExt</a:t>
            </a:r>
            <a:r>
              <a:rPr lang="en-US" sz="1600" dirty="0" smtClean="0"/>
              <a:t>, </a:t>
            </a:r>
            <a:r>
              <a:rPr lang="en-US" sz="1600" dirty="0" err="1" smtClean="0"/>
              <a:t>Galeri</a:t>
            </a:r>
            <a:endParaRPr lang="en-US" sz="1600" dirty="0"/>
          </a:p>
          <a:p>
            <a:pPr lvl="1"/>
            <a:r>
              <a:rPr lang="en-US" sz="1600" dirty="0" err="1" smtClean="0"/>
              <a:t>AztecOO</a:t>
            </a:r>
            <a:r>
              <a:rPr lang="en-US" sz="1600" dirty="0" smtClean="0"/>
              <a:t>, </a:t>
            </a:r>
            <a:r>
              <a:rPr lang="en-US" sz="1600" dirty="0" err="1" smtClean="0"/>
              <a:t>Amesos</a:t>
            </a:r>
            <a:r>
              <a:rPr lang="en-US" sz="1600" dirty="0" smtClean="0"/>
              <a:t>, IFPACK, ML, </a:t>
            </a:r>
            <a:r>
              <a:rPr lang="en-US" sz="1600" b="1" dirty="0" err="1" smtClean="0"/>
              <a:t>PyTrilinos</a:t>
            </a:r>
            <a:endParaRPr lang="en-US" sz="1600" b="1" dirty="0" smtClean="0"/>
          </a:p>
          <a:p>
            <a:pPr lvl="1"/>
            <a:endParaRPr lang="en-US" sz="1600" b="1" dirty="0"/>
          </a:p>
          <a:p>
            <a:pPr marL="285750" indent="-285750">
              <a:buFont typeface="Arial" panose="020B0604020202020204" pitchFamily="34" charset="0"/>
              <a:buChar char="•"/>
            </a:pPr>
            <a:r>
              <a:rPr lang="en-US" sz="1600" dirty="0"/>
              <a:t> </a:t>
            </a:r>
            <a:r>
              <a:rPr lang="en-US" sz="1600" dirty="0" smtClean="0"/>
              <a:t>XML, PHP, </a:t>
            </a:r>
            <a:r>
              <a:rPr lang="en-US" sz="1600" dirty="0" err="1" smtClean="0"/>
              <a:t>PyChart</a:t>
            </a:r>
            <a:endParaRPr lang="en-US" sz="1600" dirty="0" smtClean="0"/>
          </a:p>
          <a:p>
            <a:pPr marL="285750" indent="-285750">
              <a:buFont typeface="Arial" panose="020B0604020202020204" pitchFamily="34" charset="0"/>
              <a:buChar char="•"/>
            </a:pPr>
            <a:r>
              <a:rPr lang="en-US" sz="1600" dirty="0" smtClean="0"/>
              <a:t>C++ </a:t>
            </a:r>
            <a:r>
              <a:rPr lang="en-US" sz="1600" dirty="0"/>
              <a:t>module, which allows the </a:t>
            </a:r>
            <a:r>
              <a:rPr lang="en-US" sz="1600" dirty="0" smtClean="0"/>
              <a:t>programs</a:t>
            </a:r>
          </a:p>
          <a:p>
            <a:pPr marL="285750" indent="-285750">
              <a:buFont typeface="Arial" panose="020B0604020202020204" pitchFamily="34" charset="0"/>
              <a:buChar char="•"/>
            </a:pPr>
            <a:r>
              <a:rPr lang="en-US" sz="1600" dirty="0" smtClean="0"/>
              <a:t>MPI hack, web-socket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HTML5 – </a:t>
            </a:r>
            <a:r>
              <a:rPr lang="en-US" sz="1600" dirty="0" smtClean="0"/>
              <a:t>SVG, </a:t>
            </a:r>
            <a:r>
              <a:rPr lang="en-US" sz="1600" dirty="0" err="1" smtClean="0"/>
              <a:t>WebGL</a:t>
            </a:r>
            <a:endParaRPr lang="en-US" sz="1600" dirty="0" smtClean="0"/>
          </a:p>
          <a:p>
            <a:pPr marL="285750" indent="-285750">
              <a:buFont typeface="Arial" panose="020B0604020202020204" pitchFamily="34" charset="0"/>
              <a:buChar char="•"/>
            </a:pPr>
            <a:endParaRPr lang="en-US" sz="1600" dirty="0" smtClean="0"/>
          </a:p>
          <a:p>
            <a:endParaRPr lang="en-US" sz="1000" dirty="0"/>
          </a:p>
          <a:p>
            <a:endParaRPr lang="en-US" sz="1000" dirty="0" smtClean="0"/>
          </a:p>
          <a:p>
            <a:endParaRPr lang="en-US" sz="1000" dirty="0"/>
          </a:p>
          <a:p>
            <a:r>
              <a:rPr lang="en-US" sz="1000" dirty="0"/>
              <a:t> </a:t>
            </a:r>
          </a:p>
          <a:p>
            <a:r>
              <a:rPr lang="en-US" sz="1000" dirty="0"/>
              <a:t> </a:t>
            </a:r>
          </a:p>
          <a:p>
            <a:pPr lvl="0" fontAlgn="ctr"/>
            <a:endParaRPr lang="en-US" sz="1000" dirty="0"/>
          </a:p>
        </p:txBody>
      </p:sp>
      <p:sp>
        <p:nvSpPr>
          <p:cNvPr id="21" name="Rectangle 20"/>
          <p:cNvSpPr/>
          <p:nvPr/>
        </p:nvSpPr>
        <p:spPr>
          <a:xfrm>
            <a:off x="4419600" y="1728847"/>
            <a:ext cx="4716780" cy="4616648"/>
          </a:xfrm>
          <a:prstGeom prst="rect">
            <a:avLst/>
          </a:prstGeom>
        </p:spPr>
        <p:txBody>
          <a:bodyPr wrap="square">
            <a:spAutoFit/>
          </a:bodyPr>
          <a:lstStyle/>
          <a:p>
            <a:r>
              <a:rPr lang="en-US" sz="1600" dirty="0"/>
              <a:t>Install </a:t>
            </a:r>
            <a:r>
              <a:rPr lang="en-US" sz="1600" dirty="0" err="1"/>
              <a:t>Pychart</a:t>
            </a:r>
            <a:endParaRPr lang="en-US" sz="1600" dirty="0"/>
          </a:p>
          <a:p>
            <a:pPr lvl="1" fontAlgn="ctr"/>
            <a:r>
              <a:rPr lang="en-US" sz="1000" dirty="0" err="1"/>
              <a:t>Untar</a:t>
            </a:r>
            <a:r>
              <a:rPr lang="en-US" sz="1000" dirty="0"/>
              <a:t>,  CD into folder</a:t>
            </a:r>
          </a:p>
          <a:p>
            <a:pPr lvl="1" fontAlgn="ctr"/>
            <a:r>
              <a:rPr lang="en-US" sz="1000" dirty="0"/>
              <a:t># python setup.py install</a:t>
            </a:r>
          </a:p>
          <a:p>
            <a:pPr lvl="1" fontAlgn="ctr"/>
            <a:r>
              <a:rPr lang="en-US" sz="1000" dirty="0"/>
              <a:t>Testing</a:t>
            </a:r>
          </a:p>
          <a:p>
            <a:pPr lvl="2" fontAlgn="ctr"/>
            <a:r>
              <a:rPr lang="en-US" sz="1000" dirty="0"/>
              <a:t># python ./demo/date.py &gt; ../../date.pdf</a:t>
            </a:r>
          </a:p>
          <a:p>
            <a:pPr lvl="2" fontAlgn="ctr"/>
            <a:r>
              <a:rPr lang="en-US" sz="1000" dirty="0"/>
              <a:t># evince ../../date.pdf</a:t>
            </a:r>
          </a:p>
          <a:p>
            <a:r>
              <a:rPr lang="en-US" sz="1600" dirty="0"/>
              <a:t>Install Apache/</a:t>
            </a:r>
            <a:r>
              <a:rPr lang="en-US" sz="1600" dirty="0" err="1"/>
              <a:t>httpd</a:t>
            </a:r>
            <a:endParaRPr lang="en-US" sz="1600" dirty="0"/>
          </a:p>
          <a:p>
            <a:r>
              <a:rPr lang="en-US" sz="1600" dirty="0"/>
              <a:t>Install PHP</a:t>
            </a:r>
          </a:p>
          <a:p>
            <a:r>
              <a:rPr lang="en-US" sz="1600" dirty="0"/>
              <a:t>Installing the Web interface</a:t>
            </a:r>
          </a:p>
          <a:p>
            <a:r>
              <a:rPr lang="en-US" sz="1000" dirty="0"/>
              <a:t>    - Trilinos install by default the minimal </a:t>
            </a:r>
            <a:r>
              <a:rPr lang="en-US" sz="1000" dirty="0" err="1"/>
              <a:t>WebTrilinos</a:t>
            </a:r>
            <a:r>
              <a:rPr lang="en-US" sz="1000" dirty="0"/>
              <a:t> requirements</a:t>
            </a:r>
          </a:p>
          <a:p>
            <a:endParaRPr lang="en-US" sz="1000" dirty="0"/>
          </a:p>
          <a:p>
            <a:pPr lvl="1"/>
            <a:r>
              <a:rPr lang="en-US" sz="1000" dirty="0"/>
              <a:t># vi Build-</a:t>
            </a:r>
            <a:r>
              <a:rPr lang="en-US" sz="1000" dirty="0" err="1"/>
              <a:t>Webtrilinos</a:t>
            </a:r>
            <a:endParaRPr lang="en-US" sz="1000" dirty="0"/>
          </a:p>
          <a:p>
            <a:pPr lvl="1"/>
            <a:r>
              <a:rPr lang="en-US" sz="1000" dirty="0"/>
              <a:t>#!/bin/bash</a:t>
            </a:r>
          </a:p>
          <a:p>
            <a:pPr lvl="1"/>
            <a:r>
              <a:rPr lang="en-US" sz="1000" dirty="0"/>
              <a:t> </a:t>
            </a:r>
          </a:p>
          <a:p>
            <a:pPr lvl="1"/>
            <a:r>
              <a:rPr lang="en-US" sz="1000" dirty="0"/>
              <a:t># Third party software installation paths</a:t>
            </a:r>
          </a:p>
          <a:p>
            <a:pPr lvl="1"/>
            <a:r>
              <a:rPr lang="en-US" sz="1000" dirty="0"/>
              <a:t>MPI_HOME="/shared/</a:t>
            </a:r>
            <a:r>
              <a:rPr lang="en-US" sz="1000" dirty="0" err="1"/>
              <a:t>gcc</a:t>
            </a:r>
            <a:r>
              <a:rPr lang="en-US" sz="1000" dirty="0"/>
              <a:t>/4.4.7/</a:t>
            </a:r>
            <a:r>
              <a:rPr lang="en-US" sz="1000" dirty="0" err="1"/>
              <a:t>openmpi</a:t>
            </a:r>
            <a:r>
              <a:rPr lang="en-US" sz="1000" dirty="0"/>
              <a:t>/1.8.1"</a:t>
            </a:r>
          </a:p>
          <a:p>
            <a:pPr lvl="1"/>
            <a:r>
              <a:rPr lang="en-US" sz="1000" dirty="0"/>
              <a:t>MPI_BIN="${MPI_HOME}/bin"</a:t>
            </a:r>
          </a:p>
          <a:p>
            <a:pPr lvl="1"/>
            <a:r>
              <a:rPr lang="en-US" sz="1000" dirty="0"/>
              <a:t>MKLROOT="/shared/lib/lib64"</a:t>
            </a:r>
          </a:p>
          <a:p>
            <a:pPr lvl="1"/>
            <a:r>
              <a:rPr lang="en-US" sz="1000" dirty="0"/>
              <a:t>NETCDF="/shared/</a:t>
            </a:r>
            <a:r>
              <a:rPr lang="en-US" sz="1000" dirty="0" err="1"/>
              <a:t>netcdf</a:t>
            </a:r>
            <a:r>
              <a:rPr lang="en-US" sz="1000" dirty="0"/>
              <a:t>/4.3.2"</a:t>
            </a:r>
            <a:endParaRPr lang="en-US" sz="1000" dirty="0" smtClean="0"/>
          </a:p>
          <a:p>
            <a:endParaRPr lang="en-US" sz="1000" dirty="0"/>
          </a:p>
          <a:p>
            <a:endParaRPr lang="en-US" sz="1000" dirty="0" smtClean="0"/>
          </a:p>
          <a:p>
            <a:endParaRPr lang="en-US" sz="1000" dirty="0"/>
          </a:p>
          <a:p>
            <a:r>
              <a:rPr lang="en-US" sz="1000" dirty="0" smtClean="0"/>
              <a:t>./</a:t>
            </a:r>
            <a:r>
              <a:rPr lang="en-US" sz="1000" dirty="0"/>
              <a:t>configure --prefix=/shared/</a:t>
            </a:r>
            <a:r>
              <a:rPr lang="en-US" sz="1000" dirty="0" err="1"/>
              <a:t>WebTrilinos</a:t>
            </a:r>
            <a:r>
              <a:rPr lang="en-US" sz="1000" dirty="0"/>
              <a:t> --enable-</a:t>
            </a:r>
            <a:r>
              <a:rPr lang="en-US" sz="1000" dirty="0" err="1"/>
              <a:t>mpi</a:t>
            </a:r>
            <a:r>
              <a:rPr lang="en-US" sz="1000" dirty="0"/>
              <a:t> --enable-tests --enable-</a:t>
            </a:r>
            <a:r>
              <a:rPr lang="en-US" sz="1000" dirty="0" err="1"/>
              <a:t>webtrilinos</a:t>
            </a:r>
            <a:r>
              <a:rPr lang="en-US" sz="1000" dirty="0"/>
              <a:t>-tests --enable-</a:t>
            </a:r>
            <a:r>
              <a:rPr lang="en-US" sz="1000" dirty="0" err="1"/>
              <a:t>webtrilinos</a:t>
            </a:r>
            <a:r>
              <a:rPr lang="en-US" sz="1000" dirty="0"/>
              <a:t>-examples --with-</a:t>
            </a:r>
            <a:r>
              <a:rPr lang="en-US" sz="1000" dirty="0" err="1"/>
              <a:t>mpi</a:t>
            </a:r>
            <a:r>
              <a:rPr lang="en-US" sz="1000" dirty="0"/>
              <a:t>-compilers="${MPI_BIN}"</a:t>
            </a:r>
          </a:p>
          <a:p>
            <a:r>
              <a:rPr lang="en-US" sz="1000" dirty="0"/>
              <a:t> </a:t>
            </a:r>
          </a:p>
          <a:p>
            <a:pPr lvl="0" fontAlgn="ctr"/>
            <a:r>
              <a:rPr lang="en-US" sz="1000" dirty="0"/>
              <a:t># </a:t>
            </a:r>
            <a:r>
              <a:rPr lang="en-US" sz="1000" dirty="0" err="1"/>
              <a:t>sh</a:t>
            </a:r>
            <a:r>
              <a:rPr lang="en-US" sz="1000" dirty="0"/>
              <a:t> Build-</a:t>
            </a:r>
            <a:r>
              <a:rPr lang="en-US" sz="1000" dirty="0" err="1"/>
              <a:t>Webtrilinos</a:t>
            </a:r>
            <a:endParaRPr lang="en-US" sz="1000" dirty="0"/>
          </a:p>
        </p:txBody>
      </p:sp>
      <p:sp>
        <p:nvSpPr>
          <p:cNvPr id="22" name="Rectangle 2"/>
          <p:cNvSpPr txBox="1">
            <a:spLocks noChangeArrowheads="1"/>
          </p:cNvSpPr>
          <p:nvPr/>
        </p:nvSpPr>
        <p:spPr>
          <a:xfrm>
            <a:off x="152400" y="152400"/>
            <a:ext cx="7848600" cy="914400"/>
          </a:xfrm>
          <a:prstGeom prst="rect">
            <a:avLst/>
          </a:prstGeom>
        </p:spPr>
        <p:txBody>
          <a:bodyPr/>
          <a:lstStyle>
            <a:lvl1pPr algn="l" rtl="0" eaLnBrk="0" fontAlgn="base" hangingPunct="0">
              <a:spcBef>
                <a:spcPct val="0"/>
              </a:spcBef>
              <a:spcAft>
                <a:spcPct val="0"/>
              </a:spcAft>
              <a:defRPr sz="4000">
                <a:solidFill>
                  <a:srgbClr val="013A81"/>
                </a:solidFill>
                <a:latin typeface="+mj-lt"/>
                <a:ea typeface="MS PGothic" pitchFamily="34" charset="-128"/>
                <a:cs typeface="ＭＳ Ｐゴシック" charset="-128"/>
              </a:defRPr>
            </a:lvl1pPr>
            <a:lvl2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2pPr>
            <a:lvl3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3pPr>
            <a:lvl4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4pPr>
            <a:lvl5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5pPr>
            <a:lvl6pPr marL="457200" algn="ctr" rtl="0" fontAlgn="base">
              <a:spcBef>
                <a:spcPct val="0"/>
              </a:spcBef>
              <a:spcAft>
                <a:spcPct val="0"/>
              </a:spcAft>
              <a:defRPr sz="4000">
                <a:solidFill>
                  <a:srgbClr val="013A81"/>
                </a:solidFill>
                <a:latin typeface="Chalet-LondonNineteenEighty" charset="0"/>
              </a:defRPr>
            </a:lvl6pPr>
            <a:lvl7pPr marL="914400" algn="ctr" rtl="0" fontAlgn="base">
              <a:spcBef>
                <a:spcPct val="0"/>
              </a:spcBef>
              <a:spcAft>
                <a:spcPct val="0"/>
              </a:spcAft>
              <a:defRPr sz="4000">
                <a:solidFill>
                  <a:srgbClr val="013A81"/>
                </a:solidFill>
                <a:latin typeface="Chalet-LondonNineteenEighty" charset="0"/>
              </a:defRPr>
            </a:lvl7pPr>
            <a:lvl8pPr marL="1371600" algn="ctr" rtl="0" fontAlgn="base">
              <a:spcBef>
                <a:spcPct val="0"/>
              </a:spcBef>
              <a:spcAft>
                <a:spcPct val="0"/>
              </a:spcAft>
              <a:defRPr sz="4000">
                <a:solidFill>
                  <a:srgbClr val="013A81"/>
                </a:solidFill>
                <a:latin typeface="Chalet-LondonNineteenEighty" charset="0"/>
              </a:defRPr>
            </a:lvl8pPr>
            <a:lvl9pPr marL="1828800" algn="ctr" rtl="0" fontAlgn="base">
              <a:spcBef>
                <a:spcPct val="0"/>
              </a:spcBef>
              <a:spcAft>
                <a:spcPct val="0"/>
              </a:spcAft>
              <a:defRPr sz="4000">
                <a:solidFill>
                  <a:srgbClr val="013A81"/>
                </a:solidFill>
                <a:latin typeface="Chalet-LondonNineteenEighty" charset="0"/>
              </a:defRPr>
            </a:lvl9pPr>
          </a:lstStyle>
          <a:p>
            <a:r>
              <a:rPr lang="it-IT" altLang="en-US" sz="3600" kern="0" dirty="0" smtClean="0">
                <a:latin typeface="Arial" charset="0"/>
              </a:rPr>
              <a:t>Web-Trilinos</a:t>
            </a:r>
            <a:endParaRPr lang="it-IT" altLang="en-US" sz="3600" kern="0" dirty="0">
              <a:latin typeface="Arial" charset="0"/>
            </a:endParaRPr>
          </a:p>
        </p:txBody>
      </p:sp>
    </p:spTree>
    <p:extLst>
      <p:ext uri="{BB962C8B-B14F-4D97-AF65-F5344CB8AC3E}">
        <p14:creationId xmlns:p14="http://schemas.microsoft.com/office/powerpoint/2010/main" val="35029861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txBox="1">
            <a:spLocks noChangeArrowheads="1"/>
          </p:cNvSpPr>
          <p:nvPr/>
        </p:nvSpPr>
        <p:spPr>
          <a:xfrm>
            <a:off x="152400" y="152400"/>
            <a:ext cx="7848600" cy="914400"/>
          </a:xfrm>
          <a:prstGeom prst="rect">
            <a:avLst/>
          </a:prstGeom>
        </p:spPr>
        <p:txBody>
          <a:bodyPr/>
          <a:lstStyle>
            <a:lvl1pPr algn="l" rtl="0" eaLnBrk="0" fontAlgn="base" hangingPunct="0">
              <a:spcBef>
                <a:spcPct val="0"/>
              </a:spcBef>
              <a:spcAft>
                <a:spcPct val="0"/>
              </a:spcAft>
              <a:defRPr sz="4000">
                <a:solidFill>
                  <a:srgbClr val="013A81"/>
                </a:solidFill>
                <a:latin typeface="+mj-lt"/>
                <a:ea typeface="MS PGothic" pitchFamily="34" charset="-128"/>
                <a:cs typeface="ＭＳ Ｐゴシック" charset="-128"/>
              </a:defRPr>
            </a:lvl1pPr>
            <a:lvl2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2pPr>
            <a:lvl3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3pPr>
            <a:lvl4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4pPr>
            <a:lvl5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5pPr>
            <a:lvl6pPr marL="457200" algn="ctr" rtl="0" fontAlgn="base">
              <a:spcBef>
                <a:spcPct val="0"/>
              </a:spcBef>
              <a:spcAft>
                <a:spcPct val="0"/>
              </a:spcAft>
              <a:defRPr sz="4000">
                <a:solidFill>
                  <a:srgbClr val="013A81"/>
                </a:solidFill>
                <a:latin typeface="Chalet-LondonNineteenEighty" charset="0"/>
              </a:defRPr>
            </a:lvl6pPr>
            <a:lvl7pPr marL="914400" algn="ctr" rtl="0" fontAlgn="base">
              <a:spcBef>
                <a:spcPct val="0"/>
              </a:spcBef>
              <a:spcAft>
                <a:spcPct val="0"/>
              </a:spcAft>
              <a:defRPr sz="4000">
                <a:solidFill>
                  <a:srgbClr val="013A81"/>
                </a:solidFill>
                <a:latin typeface="Chalet-LondonNineteenEighty" charset="0"/>
              </a:defRPr>
            </a:lvl7pPr>
            <a:lvl8pPr marL="1371600" algn="ctr" rtl="0" fontAlgn="base">
              <a:spcBef>
                <a:spcPct val="0"/>
              </a:spcBef>
              <a:spcAft>
                <a:spcPct val="0"/>
              </a:spcAft>
              <a:defRPr sz="4000">
                <a:solidFill>
                  <a:srgbClr val="013A81"/>
                </a:solidFill>
                <a:latin typeface="Chalet-LondonNineteenEighty" charset="0"/>
              </a:defRPr>
            </a:lvl8pPr>
            <a:lvl9pPr marL="1828800" algn="ctr" rtl="0" fontAlgn="base">
              <a:spcBef>
                <a:spcPct val="0"/>
              </a:spcBef>
              <a:spcAft>
                <a:spcPct val="0"/>
              </a:spcAft>
              <a:defRPr sz="4000">
                <a:solidFill>
                  <a:srgbClr val="013A81"/>
                </a:solidFill>
                <a:latin typeface="Chalet-LondonNineteenEighty" charset="0"/>
              </a:defRPr>
            </a:lvl9pPr>
          </a:lstStyle>
          <a:p>
            <a:r>
              <a:rPr lang="it-IT" altLang="en-US" sz="3600" kern="0" dirty="0" smtClean="0">
                <a:latin typeface="Arial" charset="0"/>
              </a:rPr>
              <a:t>Apache+PHP</a:t>
            </a:r>
            <a:endParaRPr lang="it-IT" altLang="en-US" sz="3600" kern="0" dirty="0">
              <a:latin typeface="Arial" charset="0"/>
            </a:endParaRPr>
          </a:p>
        </p:txBody>
      </p:sp>
      <p:pic>
        <p:nvPicPr>
          <p:cNvPr id="5" name="Picture 4" descr="Machine generated alternative text:&#10;# PHP is an HTML -embedded scripting language which attempts to make it &#10;# easy for developers to write dynamically generated webpages . &#10;elf Module prefork. &#10;LoadP10dule php5 module modules/libphp5. so &#10;ell f Modu &#10;elf Module worker. &#10;LoadModule php5 module modules/libphp5-zts , so &#10;ell f Modu &#10;# Cause the PHP interpreter to handle files with a &#10;AddHandler php5 &#10;script . php &#10;Add Type &#10;text/ html . php &#10;. php extension. &#10;# Add index. php to the list of files that will be served as directory &#10;# indexes . &#10;Directorylndex index. php &#10;# Uncomment the following line to allow PHP to pretty -print &#10;. phps &#10;# files &#10;Add Type &#10;# Leo &#10;# parse &#10;d d Ty pe &#10;as PHP source &#10;application/x- &#10;html with PHP &#10;application/x &#10;code : &#10;httpd -php-source , phps &#10;code to PHP parser &#10;httpd php . html "/>
          <p:cNvPicPr/>
          <p:nvPr/>
        </p:nvPicPr>
        <p:blipFill>
          <a:blip r:embed="rId2">
            <a:extLst>
              <a:ext uri="{28A0092B-C50C-407E-A947-70E740481C1C}">
                <a14:useLocalDpi xmlns:a14="http://schemas.microsoft.com/office/drawing/2010/main" val="0"/>
              </a:ext>
            </a:extLst>
          </a:blip>
          <a:srcRect/>
          <a:stretch>
            <a:fillRect/>
          </a:stretch>
        </p:blipFill>
        <p:spPr bwMode="auto">
          <a:xfrm>
            <a:off x="30480" y="1238250"/>
            <a:ext cx="5486400" cy="4686300"/>
          </a:xfrm>
          <a:prstGeom prst="rect">
            <a:avLst/>
          </a:prstGeom>
          <a:noFill/>
          <a:ln>
            <a:noFill/>
          </a:ln>
        </p:spPr>
      </p:pic>
      <p:pic>
        <p:nvPicPr>
          <p:cNvPr id="6" name="Picture 5" descr="Machine generated alternative text:&#10;o &#10;&quot;PHP has been installed successfully! &#10;Same message as above but in bluec/a:. &#10;ea:.Wi t ho ut tt &#10;php &#10;efont &#10;echo &quot;PHP has been installed successfully! &#10;phpinfo()' &#10;ea:.With tt &#10;php &#10;efont color—green:' &#10;Same message as above but in greene/a:. &#10;ec o &#10;&quot;PHP has been installed successfully! "/>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106930"/>
            <a:ext cx="5486400" cy="3810000"/>
          </a:xfrm>
          <a:prstGeom prst="rect">
            <a:avLst/>
          </a:prstGeom>
          <a:noFill/>
          <a:ln>
            <a:solidFill>
              <a:schemeClr val="tx1"/>
            </a:solidFill>
          </a:ln>
        </p:spPr>
      </p:pic>
    </p:spTree>
    <p:extLst>
      <p:ext uri="{BB962C8B-B14F-4D97-AF65-F5344CB8AC3E}">
        <p14:creationId xmlns:p14="http://schemas.microsoft.com/office/powerpoint/2010/main" val="21381503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txBox="1">
            <a:spLocks noChangeArrowheads="1"/>
          </p:cNvSpPr>
          <p:nvPr/>
        </p:nvSpPr>
        <p:spPr>
          <a:xfrm>
            <a:off x="152400" y="152400"/>
            <a:ext cx="7848600" cy="914400"/>
          </a:xfrm>
          <a:prstGeom prst="rect">
            <a:avLst/>
          </a:prstGeom>
        </p:spPr>
        <p:txBody>
          <a:bodyPr/>
          <a:lstStyle>
            <a:lvl1pPr algn="l" rtl="0" eaLnBrk="0" fontAlgn="base" hangingPunct="0">
              <a:spcBef>
                <a:spcPct val="0"/>
              </a:spcBef>
              <a:spcAft>
                <a:spcPct val="0"/>
              </a:spcAft>
              <a:defRPr sz="4000">
                <a:solidFill>
                  <a:srgbClr val="013A81"/>
                </a:solidFill>
                <a:latin typeface="+mj-lt"/>
                <a:ea typeface="MS PGothic" pitchFamily="34" charset="-128"/>
                <a:cs typeface="ＭＳ Ｐゴシック" charset="-128"/>
              </a:defRPr>
            </a:lvl1pPr>
            <a:lvl2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2pPr>
            <a:lvl3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3pPr>
            <a:lvl4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4pPr>
            <a:lvl5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5pPr>
            <a:lvl6pPr marL="457200" algn="ctr" rtl="0" fontAlgn="base">
              <a:spcBef>
                <a:spcPct val="0"/>
              </a:spcBef>
              <a:spcAft>
                <a:spcPct val="0"/>
              </a:spcAft>
              <a:defRPr sz="4000">
                <a:solidFill>
                  <a:srgbClr val="013A81"/>
                </a:solidFill>
                <a:latin typeface="Chalet-LondonNineteenEighty" charset="0"/>
              </a:defRPr>
            </a:lvl6pPr>
            <a:lvl7pPr marL="914400" algn="ctr" rtl="0" fontAlgn="base">
              <a:spcBef>
                <a:spcPct val="0"/>
              </a:spcBef>
              <a:spcAft>
                <a:spcPct val="0"/>
              </a:spcAft>
              <a:defRPr sz="4000">
                <a:solidFill>
                  <a:srgbClr val="013A81"/>
                </a:solidFill>
                <a:latin typeface="Chalet-LondonNineteenEighty" charset="0"/>
              </a:defRPr>
            </a:lvl7pPr>
            <a:lvl8pPr marL="1371600" algn="ctr" rtl="0" fontAlgn="base">
              <a:spcBef>
                <a:spcPct val="0"/>
              </a:spcBef>
              <a:spcAft>
                <a:spcPct val="0"/>
              </a:spcAft>
              <a:defRPr sz="4000">
                <a:solidFill>
                  <a:srgbClr val="013A81"/>
                </a:solidFill>
                <a:latin typeface="Chalet-LondonNineteenEighty" charset="0"/>
              </a:defRPr>
            </a:lvl8pPr>
            <a:lvl9pPr marL="1828800" algn="ctr" rtl="0" fontAlgn="base">
              <a:spcBef>
                <a:spcPct val="0"/>
              </a:spcBef>
              <a:spcAft>
                <a:spcPct val="0"/>
              </a:spcAft>
              <a:defRPr sz="4000">
                <a:solidFill>
                  <a:srgbClr val="013A81"/>
                </a:solidFill>
                <a:latin typeface="Chalet-LondonNineteenEighty" charset="0"/>
              </a:defRPr>
            </a:lvl9pPr>
          </a:lstStyle>
          <a:p>
            <a:r>
              <a:rPr lang="it-IT" altLang="en-US" sz="3600" kern="0" dirty="0" smtClean="0">
                <a:latin typeface="Arial" charset="0"/>
              </a:rPr>
              <a:t>Web-Trilinos</a:t>
            </a:r>
            <a:endParaRPr lang="it-IT" altLang="en-US" sz="3600" kern="0" dirty="0">
              <a:latin typeface="Arial" charset="0"/>
            </a:endParaRPr>
          </a:p>
        </p:txBody>
      </p:sp>
      <p:pic>
        <p:nvPicPr>
          <p:cNvPr id="5" name="Picture 4" descr="Machine generated alternative text:&#10;Trilinos package Neb Trilinos built successfully &#10;I *Note that Neb Trilinos must be manually installed* I &#10;I *to be operational through a web browser* &#10;Details are reported on the web site &#10;http : // trilinos . sandia . gov/packages/ &#10;webtrilinos/installation . html &#10;Please send questions/comments to: &#10;. sandia . gov &#10;. sandia . gov &#10;Have fun! &#10;I NOTE: YOU HAVE CONFIGURED TRILINOS WITH SUPPORT &#10;FOR MPI. WebTri1inos CURRENTLY DOES NOT &#10;SUPPORT MPI. YOU WILL BE ABLE TO COMPILE AND I &#10;RUN ALL THE EXAMPLES. BUT INSTALLING &#10;WebTri1inos ON a NEB SERVER WILL REQUIRE TO &#10;HACK FEN MPI COMMANDS (LIKE lamboot/lamhalt) &#10;IN THE SCRIPTS. SEE DETAILS ON THE NEB PAGES I &#10;OR RE-CONFIGURE MPI SUPPORT . "/>
          <p:cNvPicPr/>
          <p:nvPr/>
        </p:nvPicPr>
        <p:blipFill>
          <a:blip r:embed="rId2">
            <a:extLst>
              <a:ext uri="{28A0092B-C50C-407E-A947-70E740481C1C}">
                <a14:useLocalDpi xmlns:a14="http://schemas.microsoft.com/office/drawing/2010/main" val="0"/>
              </a:ext>
            </a:extLst>
          </a:blip>
          <a:srcRect/>
          <a:stretch>
            <a:fillRect/>
          </a:stretch>
        </p:blipFill>
        <p:spPr bwMode="auto">
          <a:xfrm>
            <a:off x="1952625" y="1143000"/>
            <a:ext cx="5238750" cy="4772025"/>
          </a:xfrm>
          <a:prstGeom prst="rect">
            <a:avLst/>
          </a:prstGeom>
          <a:noFill/>
          <a:ln>
            <a:noFill/>
          </a:ln>
        </p:spPr>
      </p:pic>
    </p:spTree>
    <p:extLst>
      <p:ext uri="{BB962C8B-B14F-4D97-AF65-F5344CB8AC3E}">
        <p14:creationId xmlns:p14="http://schemas.microsoft.com/office/powerpoint/2010/main" val="22392037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txBox="1">
            <a:spLocks noChangeArrowheads="1"/>
          </p:cNvSpPr>
          <p:nvPr/>
        </p:nvSpPr>
        <p:spPr>
          <a:xfrm>
            <a:off x="152400" y="152400"/>
            <a:ext cx="7848600" cy="914400"/>
          </a:xfrm>
          <a:prstGeom prst="rect">
            <a:avLst/>
          </a:prstGeom>
        </p:spPr>
        <p:txBody>
          <a:bodyPr/>
          <a:lstStyle>
            <a:lvl1pPr algn="l" rtl="0" eaLnBrk="0" fontAlgn="base" hangingPunct="0">
              <a:spcBef>
                <a:spcPct val="0"/>
              </a:spcBef>
              <a:spcAft>
                <a:spcPct val="0"/>
              </a:spcAft>
              <a:defRPr sz="4000">
                <a:solidFill>
                  <a:srgbClr val="013A81"/>
                </a:solidFill>
                <a:latin typeface="+mj-lt"/>
                <a:ea typeface="MS PGothic" pitchFamily="34" charset="-128"/>
                <a:cs typeface="ＭＳ Ｐゴシック" charset="-128"/>
              </a:defRPr>
            </a:lvl1pPr>
            <a:lvl2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2pPr>
            <a:lvl3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3pPr>
            <a:lvl4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4pPr>
            <a:lvl5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5pPr>
            <a:lvl6pPr marL="457200" algn="ctr" rtl="0" fontAlgn="base">
              <a:spcBef>
                <a:spcPct val="0"/>
              </a:spcBef>
              <a:spcAft>
                <a:spcPct val="0"/>
              </a:spcAft>
              <a:defRPr sz="4000">
                <a:solidFill>
                  <a:srgbClr val="013A81"/>
                </a:solidFill>
                <a:latin typeface="Chalet-LondonNineteenEighty" charset="0"/>
              </a:defRPr>
            </a:lvl6pPr>
            <a:lvl7pPr marL="914400" algn="ctr" rtl="0" fontAlgn="base">
              <a:spcBef>
                <a:spcPct val="0"/>
              </a:spcBef>
              <a:spcAft>
                <a:spcPct val="0"/>
              </a:spcAft>
              <a:defRPr sz="4000">
                <a:solidFill>
                  <a:srgbClr val="013A81"/>
                </a:solidFill>
                <a:latin typeface="Chalet-LondonNineteenEighty" charset="0"/>
              </a:defRPr>
            </a:lvl7pPr>
            <a:lvl8pPr marL="1371600" algn="ctr" rtl="0" fontAlgn="base">
              <a:spcBef>
                <a:spcPct val="0"/>
              </a:spcBef>
              <a:spcAft>
                <a:spcPct val="0"/>
              </a:spcAft>
              <a:defRPr sz="4000">
                <a:solidFill>
                  <a:srgbClr val="013A81"/>
                </a:solidFill>
                <a:latin typeface="Chalet-LondonNineteenEighty" charset="0"/>
              </a:defRPr>
            </a:lvl8pPr>
            <a:lvl9pPr marL="1828800" algn="ctr" rtl="0" fontAlgn="base">
              <a:spcBef>
                <a:spcPct val="0"/>
              </a:spcBef>
              <a:spcAft>
                <a:spcPct val="0"/>
              </a:spcAft>
              <a:defRPr sz="4000">
                <a:solidFill>
                  <a:srgbClr val="013A81"/>
                </a:solidFill>
                <a:latin typeface="Chalet-LondonNineteenEighty" charset="0"/>
              </a:defRPr>
            </a:lvl9pPr>
          </a:lstStyle>
          <a:p>
            <a:r>
              <a:rPr lang="it-IT" altLang="en-US" sz="3600" kern="0" dirty="0" smtClean="0">
                <a:latin typeface="Arial" charset="0"/>
              </a:rPr>
              <a:t>Web-Trilinos: Error!</a:t>
            </a:r>
            <a:endParaRPr lang="it-IT" altLang="en-US" sz="3600" kern="0" dirty="0">
              <a:latin typeface="Arial" charset="0"/>
            </a:endParaRPr>
          </a:p>
        </p:txBody>
      </p:sp>
      <p:pic>
        <p:nvPicPr>
          <p:cNvPr id="4" name="Picture 3" descr="Machine generated alternative text:&#10;Edi' &#10;rnxng: &#10;/ld: w rnln &#10;/ld: warnin &#10;/ Id: rnln &#10;/ Id: ax-ruin &#10;so &#10;warn Ing: &#10;/ld: war &#10;n Ing: &#10;/ Id: ax-ruin &#10;11b teuchoscore so &#10;/ld: warn &#10;Ing: &#10;warn Ing: &#10;/ld: warnin &#10;us Ing &#10;w rnxng: &#10;us Ing &#10;warn Ing: &#10;/ Id: ax-nin &#10;goo &#10;o Yiesdin &#10;Too &#10;hiip: 1 &#10;// 92 &#10;68 &#10;mmon testing himl &#10;Mozilla Firefox &#10;hiip://1g2168A2 &#10;92 681217 &#10;The output is reported below, and it should contain the printout of the Epetra communicator object. If it does not, please check your installation, then reload &#10;page. Recall that you need to nake insta &#10;11 Trilinos to use WebTrilinos. Problems may arise from the incorrect location of header files, LDFLAGS, LIBS. &#10;/ us r / b In &#10;needed by / shared/ trlllnos &#10;/ 11.2.3,' lib,'llbnl.so, &#10;needed by / shared/ trlllnos &#10;/ 11.2.3,' lib/llbnl.so, &#10;needed by / shared/ trlllnos &#10;/ 11.2.3/ lib,'llbnl.so, &#10;not found ( &#10;or — &#10;1 uch osc &#10;1 uch os &#10;1 IExpe t &#10;1 IExpe t &#10;1 Ibtpe t r ae &#10;1 Ibtpe t r a &#10;1 Ibkokkos &#10;1 le r 1— xpe t &#10;1 uch os 1 n &#10;11b xpetra sup &#10;11btr1ut11s so &#10;us Ing — rpath &#10;not found ( &#10;not foun &#10;us Ing — &#10;or — rpath—llnk) &#10;us Ing — &#10;us Ing — &#10;or — rpath—llnk) &#10;or — rpath—llnk) &#10;or — rpath—11n &#10;or — rpath—11n &#10;needed by / shared/ trlllnos &#10;/ 11.2.3,' lib/llbnl.so, &#10;/ 11.2.3,' lib/llbnl.so, &#10;/ 11.2.3,' lib/llbnl.so, &#10;not found ( &#10;not found ( &#10;needed by / shared/ trlllnos &#10;needed by / shared/ trlllnos &#10;needed by / share &#10;needed by / shared/ trlllnos &#10;needed by / shared/ trlllnos &#10;needed by / shared/ trlllnos &#10;not foun &#10;us Ing — &#10;not foun &#10;us Ing — &#10;us Ing — &#10;us Ing — &#10;d/ t 111 nos &#10;/ 11.2.3/ lib,'llbnl.so, &#10;us Ing — &#10;or — rpath—11n &#10;or — rpath—11n &#10;or — rpath—11n &#10;/ 11.2.3,' lib/llbnl.so, &#10;/ 11.2.3,' lib/llbnl.so, &#10;/ 11.2.3,' lib/llbnl.so, &#10;not foun &#10;not foun &#10;not foun &#10;us Ing — rpa &#10;or — rpath—11n &#10;or — rpath—11n &#10;or — rpath— &#10;1 Ink) &#10;needed by / shared/ trlllnos &#10;/ 11.2.3,' lib/llbnl.so, &#10;needed by / shared/ trlllnos &#10;/ 11.2.3,' lib,'llbnl.so, &#10;needed by / shared/ trlllnos &#10;/ 11.2.3,' lib/llbnl.so, &#10;not found ( &#10;not found ( &#10;not found ( &#10;needed by / shared/ trlllnos &#10;/ 11.2.3,' lib/llbnl.so, &#10;not found ( &#10;not found ( &#10;not found ( &#10;needed by / shared/ trlllnos &#10;/ 11.2.3/ lib,'llbnl.so, &#10;us Ing &#10;h or — rpath—llnk) &#10;—rpath o &#10;r — rpa &#10;needed by / shared/ trlllnos &#10;/ 11.2.3/11b/11bn1.so, &#10;th—11n "/>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7810500" cy="3248025"/>
          </a:xfrm>
          <a:prstGeom prst="rect">
            <a:avLst/>
          </a:prstGeom>
          <a:noFill/>
          <a:ln>
            <a:noFill/>
          </a:ln>
        </p:spPr>
      </p:pic>
      <p:pic>
        <p:nvPicPr>
          <p:cNvPr id="6" name="Picture 5" descr="Machine generated alternative text:&#10;The output is reported below, &#10;and it should contain the printout of the Epetra communicator object. If it does not, please check your installation, then reload this &#10;page. Recall that you need to nake &#10;install Trilinos to use WebTrilinos. Problems may arise from the incorrect location of header files, LDFLAGS, LIBS. &#10;O of 1 total processors. &#10;Threa &#10;of 2 total threads &#10;Threa &#10;of 2 total threa "/>
          <p:cNvPicPr/>
          <p:nvPr/>
        </p:nvPicPr>
        <p:blipFill>
          <a:blip r:embed="rId3">
            <a:extLst>
              <a:ext uri="{28A0092B-C50C-407E-A947-70E740481C1C}">
                <a14:useLocalDpi xmlns:a14="http://schemas.microsoft.com/office/drawing/2010/main" val="0"/>
              </a:ext>
            </a:extLst>
          </a:blip>
          <a:srcRect/>
          <a:stretch>
            <a:fillRect/>
          </a:stretch>
        </p:blipFill>
        <p:spPr bwMode="auto">
          <a:xfrm>
            <a:off x="304800" y="5587663"/>
            <a:ext cx="8162925" cy="962025"/>
          </a:xfrm>
          <a:prstGeom prst="rect">
            <a:avLst/>
          </a:prstGeom>
          <a:noFill/>
          <a:ln>
            <a:noFill/>
          </a:ln>
        </p:spPr>
      </p:pic>
      <p:sp>
        <p:nvSpPr>
          <p:cNvPr id="2" name="Rectangle 1"/>
          <p:cNvSpPr/>
          <p:nvPr/>
        </p:nvSpPr>
        <p:spPr>
          <a:xfrm>
            <a:off x="304800" y="4572000"/>
            <a:ext cx="7848600" cy="1015663"/>
          </a:xfrm>
          <a:prstGeom prst="rect">
            <a:avLst/>
          </a:prstGeom>
        </p:spPr>
        <p:txBody>
          <a:bodyPr wrap="square">
            <a:spAutoFit/>
          </a:bodyPr>
          <a:lstStyle/>
          <a:p>
            <a:r>
              <a:rPr lang="en-US" sz="1200" dirty="0"/>
              <a:t>Adding the /shared/</a:t>
            </a:r>
            <a:r>
              <a:rPr lang="en-US" sz="1200" dirty="0" err="1"/>
              <a:t>trilinos</a:t>
            </a:r>
            <a:r>
              <a:rPr lang="en-US" sz="1200" dirty="0"/>
              <a:t>/11.2.3/lib to LD_LIBRARY_PATH  does not work!</a:t>
            </a:r>
          </a:p>
          <a:p>
            <a:r>
              <a:rPr lang="en-US" sz="1200" dirty="0"/>
              <a:t>Fix adding </a:t>
            </a:r>
            <a:r>
              <a:rPr lang="en-US" sz="1200" dirty="0" err="1"/>
              <a:t>ldconfig</a:t>
            </a:r>
            <a:r>
              <a:rPr lang="en-US" sz="1200" dirty="0"/>
              <a:t> it does:</a:t>
            </a:r>
          </a:p>
          <a:p>
            <a:pPr lvl="0" fontAlgn="ctr"/>
            <a:r>
              <a:rPr lang="en-US" sz="1200" dirty="0"/>
              <a:t>Touch /</a:t>
            </a:r>
            <a:r>
              <a:rPr lang="en-US" sz="1200" dirty="0" err="1"/>
              <a:t>etc</a:t>
            </a:r>
            <a:r>
              <a:rPr lang="en-US" sz="1200" dirty="0"/>
              <a:t>/</a:t>
            </a:r>
            <a:r>
              <a:rPr lang="en-US" sz="1200" dirty="0" err="1"/>
              <a:t>ld.so.conf.d</a:t>
            </a:r>
            <a:r>
              <a:rPr lang="en-US" sz="1200" dirty="0"/>
              <a:t>/trilinos-11.2.3.conf</a:t>
            </a:r>
          </a:p>
          <a:p>
            <a:pPr lvl="1" fontAlgn="ctr"/>
            <a:r>
              <a:rPr lang="en-US" sz="1200" dirty="0"/>
              <a:t>/shared/</a:t>
            </a:r>
            <a:r>
              <a:rPr lang="en-US" sz="1200" dirty="0" err="1"/>
              <a:t>trilinos</a:t>
            </a:r>
            <a:r>
              <a:rPr lang="en-US" sz="1200" dirty="0"/>
              <a:t>/11.2.3/lib</a:t>
            </a:r>
          </a:p>
          <a:p>
            <a:pPr lvl="0" fontAlgn="ctr"/>
            <a:r>
              <a:rPr lang="en-US" sz="1200" dirty="0"/>
              <a:t># </a:t>
            </a:r>
            <a:r>
              <a:rPr lang="en-US" sz="1200" dirty="0" err="1"/>
              <a:t>ldconfig</a:t>
            </a:r>
            <a:r>
              <a:rPr lang="en-US" sz="1200" dirty="0"/>
              <a:t> -</a:t>
            </a:r>
            <a:r>
              <a:rPr lang="en-US" sz="1200" dirty="0" smtClean="0"/>
              <a:t>v (update </a:t>
            </a:r>
            <a:r>
              <a:rPr lang="en-US" sz="1200" dirty="0"/>
              <a:t>the library </a:t>
            </a:r>
            <a:r>
              <a:rPr lang="en-US" sz="1200" dirty="0" smtClean="0"/>
              <a:t>path)</a:t>
            </a:r>
            <a:endParaRPr lang="en-US" sz="1200" dirty="0"/>
          </a:p>
        </p:txBody>
      </p:sp>
    </p:spTree>
    <p:extLst>
      <p:ext uri="{BB962C8B-B14F-4D97-AF65-F5344CB8AC3E}">
        <p14:creationId xmlns:p14="http://schemas.microsoft.com/office/powerpoint/2010/main" val="202763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txBox="1">
            <a:spLocks noChangeArrowheads="1"/>
          </p:cNvSpPr>
          <p:nvPr/>
        </p:nvSpPr>
        <p:spPr>
          <a:xfrm>
            <a:off x="152400" y="152400"/>
            <a:ext cx="7848600" cy="914400"/>
          </a:xfrm>
          <a:prstGeom prst="rect">
            <a:avLst/>
          </a:prstGeom>
        </p:spPr>
        <p:txBody>
          <a:bodyPr/>
          <a:lstStyle>
            <a:lvl1pPr algn="l" rtl="0" eaLnBrk="0" fontAlgn="base" hangingPunct="0">
              <a:spcBef>
                <a:spcPct val="0"/>
              </a:spcBef>
              <a:spcAft>
                <a:spcPct val="0"/>
              </a:spcAft>
              <a:defRPr sz="4000">
                <a:solidFill>
                  <a:srgbClr val="013A81"/>
                </a:solidFill>
                <a:latin typeface="+mj-lt"/>
                <a:ea typeface="MS PGothic" pitchFamily="34" charset="-128"/>
                <a:cs typeface="ＭＳ Ｐゴシック" charset="-128"/>
              </a:defRPr>
            </a:lvl1pPr>
            <a:lvl2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2pPr>
            <a:lvl3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3pPr>
            <a:lvl4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4pPr>
            <a:lvl5pPr algn="l" rtl="0" eaLnBrk="0" fontAlgn="base" hangingPunct="0">
              <a:spcBef>
                <a:spcPct val="0"/>
              </a:spcBef>
              <a:spcAft>
                <a:spcPct val="0"/>
              </a:spcAft>
              <a:defRPr sz="4000">
                <a:solidFill>
                  <a:srgbClr val="013A81"/>
                </a:solidFill>
                <a:latin typeface="Chalet-LondonNineteenEighty" charset="0"/>
                <a:ea typeface="MS PGothic" pitchFamily="34" charset="-128"/>
                <a:cs typeface="ＭＳ Ｐゴシック" charset="-128"/>
              </a:defRPr>
            </a:lvl5pPr>
            <a:lvl6pPr marL="457200" algn="ctr" rtl="0" fontAlgn="base">
              <a:spcBef>
                <a:spcPct val="0"/>
              </a:spcBef>
              <a:spcAft>
                <a:spcPct val="0"/>
              </a:spcAft>
              <a:defRPr sz="4000">
                <a:solidFill>
                  <a:srgbClr val="013A81"/>
                </a:solidFill>
                <a:latin typeface="Chalet-LondonNineteenEighty" charset="0"/>
              </a:defRPr>
            </a:lvl6pPr>
            <a:lvl7pPr marL="914400" algn="ctr" rtl="0" fontAlgn="base">
              <a:spcBef>
                <a:spcPct val="0"/>
              </a:spcBef>
              <a:spcAft>
                <a:spcPct val="0"/>
              </a:spcAft>
              <a:defRPr sz="4000">
                <a:solidFill>
                  <a:srgbClr val="013A81"/>
                </a:solidFill>
                <a:latin typeface="Chalet-LondonNineteenEighty" charset="0"/>
              </a:defRPr>
            </a:lvl7pPr>
            <a:lvl8pPr marL="1371600" algn="ctr" rtl="0" fontAlgn="base">
              <a:spcBef>
                <a:spcPct val="0"/>
              </a:spcBef>
              <a:spcAft>
                <a:spcPct val="0"/>
              </a:spcAft>
              <a:defRPr sz="4000">
                <a:solidFill>
                  <a:srgbClr val="013A81"/>
                </a:solidFill>
                <a:latin typeface="Chalet-LondonNineteenEighty" charset="0"/>
              </a:defRPr>
            </a:lvl8pPr>
            <a:lvl9pPr marL="1828800" algn="ctr" rtl="0" fontAlgn="base">
              <a:spcBef>
                <a:spcPct val="0"/>
              </a:spcBef>
              <a:spcAft>
                <a:spcPct val="0"/>
              </a:spcAft>
              <a:defRPr sz="4000">
                <a:solidFill>
                  <a:srgbClr val="013A81"/>
                </a:solidFill>
                <a:latin typeface="Chalet-LondonNineteenEighty" charset="0"/>
              </a:defRPr>
            </a:lvl9pPr>
          </a:lstStyle>
          <a:p>
            <a:r>
              <a:rPr lang="it-IT" altLang="en-US" sz="3600" kern="0" dirty="0" smtClean="0">
                <a:latin typeface="Arial" charset="0"/>
              </a:rPr>
              <a:t>Trilinos MFIX: Future</a:t>
            </a:r>
            <a:endParaRPr lang="it-IT" altLang="en-US" sz="3600" kern="0" dirty="0">
              <a:latin typeface="Arial" charset="0"/>
            </a:endParaRPr>
          </a:p>
        </p:txBody>
      </p:sp>
      <p:sp>
        <p:nvSpPr>
          <p:cNvPr id="3" name="Rectangle 2"/>
          <p:cNvSpPr/>
          <p:nvPr/>
        </p:nvSpPr>
        <p:spPr>
          <a:xfrm>
            <a:off x="304800" y="1447800"/>
            <a:ext cx="7924800" cy="4339650"/>
          </a:xfrm>
          <a:prstGeom prst="rect">
            <a:avLst/>
          </a:prstGeom>
        </p:spPr>
        <p:txBody>
          <a:bodyPr wrap="square">
            <a:spAutoFit/>
          </a:bodyPr>
          <a:lstStyle/>
          <a:p>
            <a:r>
              <a:rPr lang="en-US" sz="1600" dirty="0" smtClean="0"/>
              <a:t>Project: High </a:t>
            </a:r>
            <a:r>
              <a:rPr lang="en-US" sz="1600" dirty="0"/>
              <a:t>Fidelity Computational Model for Fluidized Bed </a:t>
            </a:r>
            <a:r>
              <a:rPr lang="en-US" sz="1600" dirty="0" smtClean="0"/>
              <a:t>Experiments, </a:t>
            </a:r>
            <a:r>
              <a:rPr lang="en-US" sz="1600" dirty="0" smtClean="0"/>
              <a:t>09/2015-08/2018, DOE </a:t>
            </a:r>
            <a:r>
              <a:rPr lang="en-US" sz="1600" dirty="0" smtClean="0"/>
              <a:t>FE / </a:t>
            </a:r>
            <a:r>
              <a:rPr lang="en-US" sz="1600" dirty="0" smtClean="0"/>
              <a:t>NETL</a:t>
            </a:r>
            <a:endParaRPr lang="en-US" sz="1600" dirty="0" smtClean="0"/>
          </a:p>
          <a:p>
            <a:endParaRPr lang="en-US" sz="1600" dirty="0"/>
          </a:p>
          <a:p>
            <a:pPr marL="285750" indent="-285750">
              <a:buFont typeface="Arial" panose="020B0604020202020204" pitchFamily="34" charset="0"/>
              <a:buChar char="•"/>
            </a:pPr>
            <a:r>
              <a:rPr lang="en-US" sz="1600" dirty="0" smtClean="0"/>
              <a:t>Setup GIT/version-control repository</a:t>
            </a:r>
          </a:p>
          <a:p>
            <a:pPr marL="285750" indent="-285750">
              <a:buFont typeface="Arial" panose="020B0604020202020204" pitchFamily="34" charset="0"/>
              <a:buChar char="•"/>
            </a:pPr>
            <a:r>
              <a:rPr lang="en-US" sz="1600" dirty="0" smtClean="0"/>
              <a:t>Select </a:t>
            </a:r>
            <a:r>
              <a:rPr lang="en-US" sz="1600" dirty="0" err="1" smtClean="0"/>
              <a:t>optimumTrilinos</a:t>
            </a:r>
            <a:r>
              <a:rPr lang="en-US" sz="1600" dirty="0" smtClean="0"/>
              <a:t> </a:t>
            </a:r>
            <a:r>
              <a:rPr lang="en-US" sz="1600" dirty="0"/>
              <a:t>software </a:t>
            </a:r>
            <a:r>
              <a:rPr lang="en-US" sz="1600" dirty="0" smtClean="0"/>
              <a:t>package</a:t>
            </a:r>
          </a:p>
          <a:p>
            <a:pPr marL="285750" indent="-285750">
              <a:buFont typeface="Arial" panose="020B0604020202020204" pitchFamily="34" charset="0"/>
              <a:buChar char="•"/>
            </a:pPr>
            <a:r>
              <a:rPr lang="en-US" sz="1600" dirty="0" smtClean="0"/>
              <a:t>Develop </a:t>
            </a:r>
            <a:r>
              <a:rPr lang="en-US" sz="1600" dirty="0" err="1" smtClean="0"/>
              <a:t>ForTrilinos</a:t>
            </a:r>
            <a:r>
              <a:rPr lang="en-US" sz="1600" dirty="0" smtClean="0"/>
              <a:t> </a:t>
            </a:r>
            <a:r>
              <a:rPr lang="en-US" sz="1600" dirty="0"/>
              <a:t>based Fortran interface for </a:t>
            </a:r>
            <a:r>
              <a:rPr lang="en-US" sz="1600" dirty="0" smtClean="0"/>
              <a:t>MFIX</a:t>
            </a:r>
          </a:p>
          <a:p>
            <a:pPr marL="285750" indent="-285750">
              <a:buFont typeface="Arial" panose="020B0604020202020204" pitchFamily="34" charset="0"/>
              <a:buChar char="•"/>
            </a:pPr>
            <a:r>
              <a:rPr lang="en-US" sz="1600" dirty="0"/>
              <a:t>Test and compare the linear </a:t>
            </a:r>
            <a:r>
              <a:rPr lang="en-US" sz="1600" dirty="0" smtClean="0"/>
              <a:t>solver </a:t>
            </a:r>
            <a:r>
              <a:rPr lang="en-US" sz="1600" dirty="0"/>
              <a:t>packages in </a:t>
            </a:r>
            <a:r>
              <a:rPr lang="en-US" sz="1600" dirty="0" smtClean="0"/>
              <a:t>Trilinos</a:t>
            </a:r>
          </a:p>
          <a:p>
            <a:pPr marL="742950" lvl="1" indent="-285750">
              <a:buFont typeface="Arial" panose="020B0604020202020204" pitchFamily="34" charset="0"/>
              <a:buChar char="•"/>
            </a:pPr>
            <a:r>
              <a:rPr lang="en-US" sz="1400" dirty="0"/>
              <a:t>Run test cases of fluidized bed simulations in MFIX using the various Trilinos linear equations </a:t>
            </a:r>
            <a:r>
              <a:rPr lang="en-US" sz="1400" dirty="0" err="1" smtClean="0"/>
              <a:t>preconditioner</a:t>
            </a:r>
            <a:r>
              <a:rPr lang="en-US" sz="1400" dirty="0" smtClean="0"/>
              <a:t>. </a:t>
            </a:r>
            <a:r>
              <a:rPr lang="en-US" sz="1400" dirty="0"/>
              <a:t>Compare the performance (computing time and accuracy) of the MFIX- Trilinos package with solutions that use MFIX and its existing linear </a:t>
            </a:r>
            <a:r>
              <a:rPr lang="en-US" sz="1400" dirty="0" smtClean="0"/>
              <a:t>solvers</a:t>
            </a:r>
          </a:p>
          <a:p>
            <a:pPr marL="285750" indent="-285750">
              <a:buFont typeface="Arial" panose="020B0604020202020204" pitchFamily="34" charset="0"/>
              <a:buChar char="•"/>
            </a:pPr>
            <a:r>
              <a:rPr lang="en-US" sz="1600" dirty="0" smtClean="0"/>
              <a:t>Perform scalability </a:t>
            </a:r>
            <a:r>
              <a:rPr lang="en-US" sz="1600" dirty="0"/>
              <a:t>analysis of </a:t>
            </a:r>
            <a:r>
              <a:rPr lang="en-US" sz="1600" dirty="0" smtClean="0"/>
              <a:t>Trilinos-MFIX</a:t>
            </a:r>
          </a:p>
          <a:p>
            <a:pPr marL="742950" lvl="1" indent="-285750">
              <a:buFont typeface="Arial" panose="020B0604020202020204" pitchFamily="34" charset="0"/>
              <a:buChar char="•"/>
            </a:pPr>
            <a:r>
              <a:rPr lang="en-US" sz="1400" dirty="0"/>
              <a:t>Conduct scalability tests of the Trilinos-MFIX package on single node and multi-core computer clusters using distributed/shared or in hybrid environment HPC systems. Test multi-core clusters containing 4, 16, 64, 128, </a:t>
            </a:r>
            <a:r>
              <a:rPr lang="en-US" sz="1400" dirty="0" smtClean="0"/>
              <a:t>512, 1024, 8192(?) </a:t>
            </a:r>
            <a:r>
              <a:rPr lang="en-US" sz="1400" dirty="0"/>
              <a:t>cores.</a:t>
            </a:r>
          </a:p>
          <a:p>
            <a:pPr marL="285750" indent="-285750">
              <a:buFont typeface="Arial" panose="020B0604020202020204" pitchFamily="34" charset="0"/>
              <a:buChar char="•"/>
            </a:pPr>
            <a:r>
              <a:rPr lang="en-US" sz="1600" dirty="0" smtClean="0"/>
              <a:t>Address Trilinos-MFIX performance bottlenecks via profiling </a:t>
            </a:r>
            <a:r>
              <a:rPr lang="en-US" sz="1600" dirty="0"/>
              <a:t>and debugging tools in </a:t>
            </a:r>
            <a:r>
              <a:rPr lang="en-US" sz="1600" dirty="0" smtClean="0"/>
              <a:t>Trilinos</a:t>
            </a:r>
          </a:p>
          <a:p>
            <a:pPr marL="285750" indent="-285750">
              <a:buFont typeface="Arial" panose="020B0604020202020204" pitchFamily="34" charset="0"/>
              <a:buChar char="•"/>
            </a:pPr>
            <a:r>
              <a:rPr lang="en-US" sz="1600" dirty="0" smtClean="0"/>
              <a:t>Run fluidized </a:t>
            </a:r>
            <a:r>
              <a:rPr lang="en-US" sz="1600" dirty="0"/>
              <a:t>bed test problems </a:t>
            </a:r>
            <a:r>
              <a:rPr lang="en-US" sz="1600" dirty="0" smtClean="0"/>
              <a:t>(various particle </a:t>
            </a:r>
            <a:r>
              <a:rPr lang="en-US" sz="1600" dirty="0"/>
              <a:t>sizes and </a:t>
            </a:r>
            <a:r>
              <a:rPr lang="en-US" sz="1600" dirty="0" smtClean="0"/>
              <a:t>shapes, 2D/3D, Small/Large Scale, etc.)</a:t>
            </a:r>
            <a:endParaRPr lang="en-US" sz="1600" dirty="0"/>
          </a:p>
        </p:txBody>
      </p:sp>
    </p:spTree>
    <p:extLst>
      <p:ext uri="{BB962C8B-B14F-4D97-AF65-F5344CB8AC3E}">
        <p14:creationId xmlns:p14="http://schemas.microsoft.com/office/powerpoint/2010/main" val="27010150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Shape 214018"/>
          <p:cNvSpPr>
            <a:spLocks noGrp="1" noChangeArrowheads="1"/>
          </p:cNvSpPr>
          <p:nvPr>
            <p:ph type="title" idx="4294967295"/>
          </p:nvPr>
        </p:nvSpPr>
        <p:spPr>
          <a:xfrm>
            <a:off x="0" y="0"/>
            <a:ext cx="9144000" cy="762000"/>
          </a:xfrm>
          <a:noFill/>
          <a:ln/>
        </p:spPr>
        <p:txBody>
          <a:bodyPr/>
          <a:lstStyle/>
          <a:p>
            <a:pPr marL="0" indent="0" defTabSz="914400" eaLnBrk="1" hangingPunct="1"/>
            <a:r>
              <a:rPr lang="en-US" altLang="en-US" dirty="0" smtClean="0"/>
              <a:t>HPC/Cloud/GPU</a:t>
            </a:r>
            <a:endParaRPr lang="en-US" dirty="0" smtClean="0"/>
          </a:p>
        </p:txBody>
      </p:sp>
      <p:sp>
        <p:nvSpPr>
          <p:cNvPr id="21" name="Rectangle 20"/>
          <p:cNvSpPr/>
          <p:nvPr/>
        </p:nvSpPr>
        <p:spPr bwMode="auto">
          <a:xfrm>
            <a:off x="6420224" y="8965"/>
            <a:ext cx="971176"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halet-LondonNineteenEighty" charset="0"/>
              </a:rPr>
              <a:t>Future!</a:t>
            </a:r>
            <a:endParaRPr kumimoji="0" lang="en-US" sz="1600" b="0" i="0" u="none" strike="noStrike" cap="none" normalizeH="0" baseline="0" dirty="0">
              <a:ln>
                <a:noFill/>
              </a:ln>
              <a:solidFill>
                <a:schemeClr val="tx1"/>
              </a:solidFill>
              <a:effectLst/>
              <a:latin typeface="Chalet-LondonNineteenEighty"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752600"/>
            <a:ext cx="7267575"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8128100"/>
      </p:ext>
    </p:extLst>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Shape 214018"/>
          <p:cNvSpPr>
            <a:spLocks noGrp="1" noChangeArrowheads="1"/>
          </p:cNvSpPr>
          <p:nvPr>
            <p:ph type="title" idx="4294967295"/>
          </p:nvPr>
        </p:nvSpPr>
        <p:spPr>
          <a:xfrm>
            <a:off x="0" y="0"/>
            <a:ext cx="9144000" cy="762000"/>
          </a:xfrm>
          <a:noFill/>
          <a:ln/>
        </p:spPr>
        <p:txBody>
          <a:bodyPr/>
          <a:lstStyle/>
          <a:p>
            <a:pPr marL="0" indent="0" defTabSz="914400" eaLnBrk="1" hangingPunct="1"/>
            <a:r>
              <a:rPr lang="en-US" altLang="en-US" dirty="0" smtClean="0"/>
              <a:t>HPC/Cloud/GPU</a:t>
            </a:r>
            <a:endParaRPr lang="en-US" dirty="0" smtClean="0"/>
          </a:p>
        </p:txBody>
      </p:sp>
      <p:sp>
        <p:nvSpPr>
          <p:cNvPr id="21" name="Rectangle 20"/>
          <p:cNvSpPr/>
          <p:nvPr/>
        </p:nvSpPr>
        <p:spPr bwMode="auto">
          <a:xfrm>
            <a:off x="6420224" y="8965"/>
            <a:ext cx="971176"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halet-LondonNineteenEighty" charset="0"/>
              </a:rPr>
              <a:t>Future!</a:t>
            </a:r>
            <a:endParaRPr kumimoji="0" lang="en-US" sz="1600" b="0" i="0" u="none" strike="noStrike" cap="none" normalizeH="0" baseline="0" dirty="0">
              <a:ln>
                <a:noFill/>
              </a:ln>
              <a:solidFill>
                <a:schemeClr val="tx1"/>
              </a:solidFill>
              <a:effectLst/>
              <a:latin typeface="Chalet-LondonNineteenEighty"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5" y="1219200"/>
            <a:ext cx="4876185"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220" y="1250576"/>
            <a:ext cx="39243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4337467"/>
            <a:ext cx="2590800" cy="1817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9370" y="3993776"/>
            <a:ext cx="2171700"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9216722"/>
      </p:ext>
    </p:extLst>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altLang="en-US" dirty="0" smtClean="0">
                <a:solidFill>
                  <a:srgbClr val="FF0000"/>
                </a:solidFill>
              </a:rPr>
              <a:t>Detour </a:t>
            </a:r>
            <a:r>
              <a:rPr lang="en-US" altLang="en-US" dirty="0" smtClean="0"/>
              <a:t>- Supercomputers</a:t>
            </a:r>
            <a:endParaRPr lang="en-US" altLang="en-US" dirty="0" smtClean="0"/>
          </a:p>
        </p:txBody>
      </p:sp>
      <p:pic>
        <p:nvPicPr>
          <p:cNvPr id="16386" name="Picture 2" descr="C:\Users\vkumar\Downloads\downloa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0867"/>
            <a:ext cx="5638800" cy="501226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090" t="4607" r="8911" b="14363"/>
          <a:stretch/>
        </p:blipFill>
        <p:spPr bwMode="auto">
          <a:xfrm>
            <a:off x="4850424" y="2946400"/>
            <a:ext cx="4284784"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14133" y="4648200"/>
            <a:ext cx="1447800" cy="461665"/>
          </a:xfrm>
          <a:prstGeom prst="rect">
            <a:avLst/>
          </a:prstGeom>
          <a:noFill/>
        </p:spPr>
        <p:txBody>
          <a:bodyPr wrap="square" rtlCol="0">
            <a:spAutoFit/>
          </a:bodyPr>
          <a:lstStyle/>
          <a:p>
            <a:r>
              <a:rPr lang="en-US" dirty="0" smtClean="0"/>
              <a:t>Top500</a:t>
            </a:r>
            <a:endParaRPr lang="en-US" dirty="0"/>
          </a:p>
        </p:txBody>
      </p:sp>
    </p:spTree>
    <p:extLst>
      <p:ext uri="{BB962C8B-B14F-4D97-AF65-F5344CB8AC3E}">
        <p14:creationId xmlns:p14="http://schemas.microsoft.com/office/powerpoint/2010/main" val="8190836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Grp="1" noChangeArrowheads="1"/>
          </p:cNvSpPr>
          <p:nvPr>
            <p:ph type="title"/>
          </p:nvPr>
        </p:nvSpPr>
        <p:spPr/>
        <p:txBody>
          <a:bodyPr/>
          <a:lstStyle/>
          <a:p>
            <a:r>
              <a:rPr lang="en-US" altLang="en-US" dirty="0" smtClean="0"/>
              <a:t>Next Gen </a:t>
            </a:r>
            <a:r>
              <a:rPr lang="en-US" altLang="en-US" dirty="0" err="1" smtClean="0"/>
              <a:t>MFiX</a:t>
            </a:r>
            <a:endParaRPr lang="en-US" altLang="en-US" dirty="0"/>
          </a:p>
        </p:txBody>
      </p:sp>
      <p:sp>
        <p:nvSpPr>
          <p:cNvPr id="991235" name="Rectangle 3"/>
          <p:cNvSpPr>
            <a:spLocks noGrp="1" noChangeArrowheads="1"/>
          </p:cNvSpPr>
          <p:nvPr>
            <p:ph type="body" idx="1"/>
          </p:nvPr>
        </p:nvSpPr>
        <p:spPr>
          <a:xfrm>
            <a:off x="685800" y="1371600"/>
            <a:ext cx="8077200" cy="4800600"/>
          </a:xfrm>
        </p:spPr>
        <p:txBody>
          <a:bodyPr/>
          <a:lstStyle/>
          <a:p>
            <a:pPr marL="457200" indent="-457200">
              <a:lnSpc>
                <a:spcPct val="90000"/>
              </a:lnSpc>
              <a:buFont typeface="Arial" panose="020B0604020202020204" pitchFamily="34" charset="0"/>
              <a:buChar char="•"/>
            </a:pPr>
            <a:r>
              <a:rPr lang="en-US" altLang="en-US" dirty="0" smtClean="0"/>
              <a:t>Desktop </a:t>
            </a:r>
            <a:r>
              <a:rPr lang="en-US" altLang="en-US" dirty="0"/>
              <a:t>to </a:t>
            </a:r>
            <a:r>
              <a:rPr lang="en-US" altLang="en-US" dirty="0" smtClean="0"/>
              <a:t>Supercomputers</a:t>
            </a:r>
          </a:p>
          <a:p>
            <a:pPr marL="457200" indent="-457200">
              <a:lnSpc>
                <a:spcPct val="90000"/>
              </a:lnSpc>
              <a:buFont typeface="Arial" panose="020B0604020202020204" pitchFamily="34" charset="0"/>
              <a:buChar char="•"/>
            </a:pPr>
            <a:r>
              <a:rPr lang="en-US" altLang="en-US" dirty="0" smtClean="0"/>
              <a:t>Latest solver capability</a:t>
            </a:r>
          </a:p>
          <a:p>
            <a:pPr marL="457200" indent="-457200">
              <a:lnSpc>
                <a:spcPct val="90000"/>
              </a:lnSpc>
              <a:buFont typeface="Arial" panose="020B0604020202020204" pitchFamily="34" charset="0"/>
              <a:buChar char="•"/>
            </a:pPr>
            <a:r>
              <a:rPr lang="en-US" altLang="en-US" sz="2800" dirty="0" smtClean="0"/>
              <a:t>Extreme (</a:t>
            </a:r>
            <a:r>
              <a:rPr lang="en-US" altLang="en-US" sz="2800" dirty="0" err="1" smtClean="0"/>
              <a:t>Exa</a:t>
            </a:r>
            <a:r>
              <a:rPr lang="en-US" altLang="en-US" sz="2800" dirty="0" smtClean="0"/>
              <a:t>?) Scale computing</a:t>
            </a:r>
          </a:p>
          <a:p>
            <a:pPr marL="457200" indent="-457200">
              <a:lnSpc>
                <a:spcPct val="90000"/>
              </a:lnSpc>
              <a:buFont typeface="Arial" panose="020B0604020202020204" pitchFamily="34" charset="0"/>
              <a:buChar char="•"/>
            </a:pPr>
            <a:r>
              <a:rPr lang="en-US" altLang="en-US" sz="2800" dirty="0" smtClean="0"/>
              <a:t>Scalable </a:t>
            </a:r>
            <a:r>
              <a:rPr lang="en-US" altLang="en-US" sz="2800" dirty="0"/>
              <a:t>Linear Algebra Themes:</a:t>
            </a:r>
          </a:p>
          <a:p>
            <a:pPr lvl="1">
              <a:lnSpc>
                <a:spcPct val="90000"/>
              </a:lnSpc>
            </a:pPr>
            <a:r>
              <a:rPr lang="en-US" altLang="en-US" sz="2400" dirty="0"/>
              <a:t>Multicore/GPUs: Pre-requisite for extreme scale.</a:t>
            </a:r>
          </a:p>
          <a:p>
            <a:pPr lvl="1">
              <a:lnSpc>
                <a:spcPct val="90000"/>
              </a:lnSpc>
            </a:pPr>
            <a:r>
              <a:rPr lang="en-US" altLang="en-US" sz="2400" dirty="0"/>
              <a:t>Multi-precision algorithms</a:t>
            </a:r>
            <a:r>
              <a:rPr lang="en-US" altLang="en-US" sz="2400" dirty="0" smtClean="0"/>
              <a:t>.</a:t>
            </a:r>
          </a:p>
          <a:p>
            <a:pPr lvl="1">
              <a:lnSpc>
                <a:spcPct val="90000"/>
              </a:lnSpc>
            </a:pPr>
            <a:endParaRPr lang="en-US" altLang="en-US" sz="2400" dirty="0" smtClean="0"/>
          </a:p>
          <a:p>
            <a:pPr lvl="1">
              <a:lnSpc>
                <a:spcPct val="90000"/>
              </a:lnSpc>
            </a:pPr>
            <a:r>
              <a:rPr lang="en-US" altLang="en-US" sz="2400" dirty="0" smtClean="0"/>
              <a:t>Cloud based Supercomputer </a:t>
            </a:r>
            <a:r>
              <a:rPr lang="en-US" altLang="en-US" sz="2400" dirty="0"/>
              <a:t>to Tablet </a:t>
            </a:r>
            <a:r>
              <a:rPr lang="en-US" altLang="en-US" sz="2400" dirty="0" smtClean="0"/>
              <a:t>Computing?</a:t>
            </a:r>
            <a:endParaRPr lang="en-US" altLang="en-US" sz="2400" dirty="0"/>
          </a:p>
          <a:p>
            <a:pPr lvl="1">
              <a:lnSpc>
                <a:spcPct val="90000"/>
              </a:lnSpc>
            </a:pPr>
            <a:endParaRPr lang="en-US" altLang="en-US" sz="2400" dirty="0"/>
          </a:p>
          <a:p>
            <a:pPr>
              <a:lnSpc>
                <a:spcPct val="90000"/>
              </a:lnSpc>
            </a:pPr>
            <a:endParaRPr lang="en-US" altLang="en-US" sz="2800" dirty="0"/>
          </a:p>
        </p:txBody>
      </p:sp>
    </p:spTree>
    <p:extLst>
      <p:ext uri="{BB962C8B-B14F-4D97-AF65-F5344CB8AC3E}">
        <p14:creationId xmlns:p14="http://schemas.microsoft.com/office/powerpoint/2010/main" val="3273507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38200" y="1155700"/>
            <a:ext cx="6883400" cy="2246769"/>
          </a:xfrm>
          <a:prstGeom prst="rect">
            <a:avLst/>
          </a:prstGeom>
        </p:spPr>
        <p:txBody>
          <a:bodyPr wrap="square">
            <a:spAutoFit/>
          </a:bodyPr>
          <a:lstStyle/>
          <a:p>
            <a:pPr algn="l"/>
            <a:endParaRPr lang="en-US" sz="1200" u="sng" dirty="0" smtClean="0">
              <a:solidFill>
                <a:schemeClr val="tx1"/>
              </a:solidFill>
            </a:endParaRPr>
          </a:p>
          <a:p>
            <a:pPr marL="285750" indent="-285750" algn="l">
              <a:buFont typeface="Arial" pitchFamily="34" charset="0"/>
              <a:buChar char="•"/>
            </a:pPr>
            <a:r>
              <a:rPr lang="en-US" sz="1600" dirty="0" smtClean="0">
                <a:solidFill>
                  <a:schemeClr val="tx1"/>
                </a:solidFill>
              </a:rPr>
              <a:t>At Texas, New Mexico and Mexico Border</a:t>
            </a:r>
          </a:p>
          <a:p>
            <a:pPr marL="285750" indent="-285750" algn="l">
              <a:buFont typeface="Arial" pitchFamily="34" charset="0"/>
              <a:buChar char="•"/>
            </a:pPr>
            <a:r>
              <a:rPr lang="en-US" sz="1600" dirty="0" smtClean="0">
                <a:solidFill>
                  <a:schemeClr val="tx1"/>
                </a:solidFill>
              </a:rPr>
              <a:t>23,000+ Students and growing</a:t>
            </a:r>
          </a:p>
          <a:p>
            <a:pPr algn="l"/>
            <a:endParaRPr lang="en-US" sz="1600" dirty="0" smtClean="0">
              <a:solidFill>
                <a:schemeClr val="tx1"/>
              </a:solidFill>
            </a:endParaRPr>
          </a:p>
          <a:p>
            <a:pPr marL="285750" indent="-285750" algn="l">
              <a:buFont typeface="Arial" pitchFamily="34" charset="0"/>
              <a:buChar char="•"/>
            </a:pPr>
            <a:r>
              <a:rPr lang="en-US" sz="1600" dirty="0" smtClean="0">
                <a:solidFill>
                  <a:schemeClr val="tx1"/>
                </a:solidFill>
              </a:rPr>
              <a:t>&gt;70% Hispanic (a Minority Serving Institution)</a:t>
            </a:r>
          </a:p>
          <a:p>
            <a:pPr algn="l"/>
            <a:endParaRPr lang="en-US" sz="1600" dirty="0" smtClean="0">
              <a:solidFill>
                <a:schemeClr val="tx1"/>
              </a:solidFill>
            </a:endParaRPr>
          </a:p>
          <a:p>
            <a:pPr marL="285750" indent="-285750" algn="l">
              <a:buFont typeface="Arial" pitchFamily="34" charset="0"/>
              <a:buChar char="•"/>
            </a:pPr>
            <a:r>
              <a:rPr lang="en-US" sz="1600" dirty="0" smtClean="0">
                <a:solidFill>
                  <a:schemeClr val="tx1"/>
                </a:solidFill>
              </a:rPr>
              <a:t>Mechanical Engineering </a:t>
            </a:r>
          </a:p>
          <a:p>
            <a:pPr marL="742950" lvl="1" indent="-285750" algn="l">
              <a:buFont typeface="Arial" pitchFamily="34" charset="0"/>
              <a:buChar char="•"/>
            </a:pPr>
            <a:r>
              <a:rPr lang="en-US" sz="1600" dirty="0" smtClean="0">
                <a:solidFill>
                  <a:schemeClr val="tx1"/>
                </a:solidFill>
              </a:rPr>
              <a:t>~700 Mechanical UG, ~100 MS</a:t>
            </a:r>
          </a:p>
          <a:p>
            <a:pPr marL="742950" lvl="1" indent="-285750" algn="l">
              <a:buFont typeface="Arial" pitchFamily="34" charset="0"/>
              <a:buChar char="•"/>
            </a:pPr>
            <a:r>
              <a:rPr lang="en-US" sz="1600" dirty="0" smtClean="0">
                <a:solidFill>
                  <a:schemeClr val="tx1"/>
                </a:solidFill>
              </a:rPr>
              <a:t>Energy track PhD program in the interdisciplinary ESE </a:t>
            </a:r>
          </a:p>
        </p:txBody>
      </p:sp>
      <p:sp>
        <p:nvSpPr>
          <p:cNvPr id="16" name="Shape 189441"/>
          <p:cNvSpPr txBox="1">
            <a:spLocks noChangeArrowheads="1"/>
          </p:cNvSpPr>
          <p:nvPr/>
        </p:nvSpPr>
        <p:spPr bwMode="auto">
          <a:xfrm>
            <a:off x="609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ctr" defTabSz="-13873163" rtl="0" eaLnBrk="0" fontAlgn="base" hangingPunct="0">
              <a:spcBef>
                <a:spcPct val="0"/>
              </a:spcBef>
              <a:spcAft>
                <a:spcPct val="0"/>
              </a:spcAft>
              <a:defRPr sz="4400">
                <a:solidFill>
                  <a:schemeClr val="tx2"/>
                </a:solidFill>
                <a:latin typeface="+mj-lt"/>
                <a:ea typeface="+mj-ea"/>
                <a:cs typeface="+mj-cs"/>
              </a:defRPr>
            </a:lvl1pPr>
            <a:lvl2pPr marL="342900" indent="-342900" algn="ctr" defTabSz="-13873163" rtl="0" eaLnBrk="0" fontAlgn="base" hangingPunct="0">
              <a:spcBef>
                <a:spcPct val="0"/>
              </a:spcBef>
              <a:spcAft>
                <a:spcPct val="0"/>
              </a:spcAft>
              <a:defRPr sz="4400">
                <a:solidFill>
                  <a:schemeClr val="tx2"/>
                </a:solidFill>
                <a:latin typeface="Times New Roman"/>
              </a:defRPr>
            </a:lvl2pPr>
            <a:lvl3pPr marL="342900" indent="-342900" algn="ctr" defTabSz="-13873163" rtl="0" eaLnBrk="0" fontAlgn="base" hangingPunct="0">
              <a:spcBef>
                <a:spcPct val="0"/>
              </a:spcBef>
              <a:spcAft>
                <a:spcPct val="0"/>
              </a:spcAft>
              <a:defRPr sz="4400">
                <a:solidFill>
                  <a:schemeClr val="tx2"/>
                </a:solidFill>
                <a:latin typeface="Times New Roman"/>
              </a:defRPr>
            </a:lvl3pPr>
            <a:lvl4pPr marL="342900" indent="-342900" algn="ctr" defTabSz="-13873163" rtl="0" eaLnBrk="0" fontAlgn="base" hangingPunct="0">
              <a:spcBef>
                <a:spcPct val="0"/>
              </a:spcBef>
              <a:spcAft>
                <a:spcPct val="0"/>
              </a:spcAft>
              <a:defRPr sz="4400">
                <a:solidFill>
                  <a:schemeClr val="tx2"/>
                </a:solidFill>
                <a:latin typeface="Times New Roman"/>
              </a:defRPr>
            </a:lvl4pPr>
            <a:lvl5pPr marL="342900" indent="-342900" algn="ctr" defTabSz="-13873163" rtl="0" eaLnBrk="0" fontAlgn="base" hangingPunct="0">
              <a:spcBef>
                <a:spcPct val="0"/>
              </a:spcBef>
              <a:spcAft>
                <a:spcPct val="0"/>
              </a:spcAft>
              <a:defRPr sz="4400">
                <a:solidFill>
                  <a:schemeClr val="tx2"/>
                </a:solidFill>
                <a:latin typeface="Times New Roman"/>
              </a:defRPr>
            </a:lvl5pPr>
            <a:lvl6pPr marL="457200" algn="ctr" fontAlgn="base">
              <a:spcBef>
                <a:spcPct val="0"/>
              </a:spcBef>
              <a:spcAft>
                <a:spcPct val="0"/>
              </a:spcAft>
              <a:defRPr sz="4400">
                <a:solidFill>
                  <a:schemeClr val="tx2">
                    <a:alpha val="100000"/>
                  </a:schemeClr>
                </a:solidFill>
                <a:latin typeface="Times New Roman"/>
              </a:defRPr>
            </a:lvl6pPr>
            <a:lvl7pPr marL="914400" algn="ctr" fontAlgn="base">
              <a:spcBef>
                <a:spcPct val="0"/>
              </a:spcBef>
              <a:spcAft>
                <a:spcPct val="0"/>
              </a:spcAft>
              <a:defRPr sz="4400">
                <a:solidFill>
                  <a:schemeClr val="tx2">
                    <a:alpha val="100000"/>
                  </a:schemeClr>
                </a:solidFill>
                <a:latin typeface="Times New Roman"/>
              </a:defRPr>
            </a:lvl7pPr>
            <a:lvl8pPr marL="1371600" algn="ctr" fontAlgn="base">
              <a:spcBef>
                <a:spcPct val="0"/>
              </a:spcBef>
              <a:spcAft>
                <a:spcPct val="0"/>
              </a:spcAft>
              <a:defRPr sz="4400">
                <a:solidFill>
                  <a:schemeClr val="tx2">
                    <a:alpha val="100000"/>
                  </a:schemeClr>
                </a:solidFill>
                <a:latin typeface="Times New Roman"/>
              </a:defRPr>
            </a:lvl8pPr>
            <a:lvl9pPr marL="1828800" algn="ctr" fontAlgn="base">
              <a:spcBef>
                <a:spcPct val="0"/>
              </a:spcBef>
              <a:spcAft>
                <a:spcPct val="0"/>
              </a:spcAft>
              <a:defRPr sz="4400">
                <a:solidFill>
                  <a:schemeClr val="tx2">
                    <a:alpha val="100000"/>
                  </a:schemeClr>
                </a:solidFill>
                <a:latin typeface="Times New Roman"/>
              </a:defRPr>
            </a:lvl9pPr>
          </a:lstStyle>
          <a:p>
            <a:pPr marL="0" indent="0" defTabSz="914400" eaLnBrk="1" hangingPunct="1"/>
            <a:r>
              <a:rPr lang="en-US" altLang="en-US" dirty="0" smtClean="0"/>
              <a:t>UTEP</a:t>
            </a:r>
            <a:endParaRPr lang="en-US" dirty="0" smtClean="0"/>
          </a:p>
        </p:txBody>
      </p:sp>
      <p:sp>
        <p:nvSpPr>
          <p:cNvPr id="2" name="Rectangle 1"/>
          <p:cNvSpPr/>
          <p:nvPr/>
        </p:nvSpPr>
        <p:spPr>
          <a:xfrm>
            <a:off x="40341" y="3657600"/>
            <a:ext cx="8960224" cy="2554545"/>
          </a:xfrm>
          <a:prstGeom prst="rect">
            <a:avLst/>
          </a:prstGeom>
        </p:spPr>
        <p:txBody>
          <a:bodyPr wrap="square">
            <a:spAutoFit/>
          </a:bodyPr>
          <a:lstStyle/>
          <a:p>
            <a:pPr algn="just"/>
            <a:r>
              <a:rPr lang="en-US" sz="2000" i="1" dirty="0"/>
              <a:t>The UTEP community - faculty, students, staff, and administrators - commits itself to the two ideals of </a:t>
            </a:r>
            <a:r>
              <a:rPr lang="en-US" sz="2000" b="1" i="1" dirty="0"/>
              <a:t>excellence and access</a:t>
            </a:r>
            <a:r>
              <a:rPr lang="en-US" sz="2000" i="1" dirty="0"/>
              <a:t>. In addition, the University accepts a strict standard of accountability for institutional effectiveness as it educates students who will be the leaders of the 21st century. Through the accomplishment of its mission and goals via continuous improvement, UTEP aspires to be an educational leader in a changing economic, technological, and social </a:t>
            </a:r>
            <a:r>
              <a:rPr lang="en-US" sz="2000" i="1" dirty="0" smtClean="0"/>
              <a:t>environment [</a:t>
            </a:r>
            <a:r>
              <a:rPr lang="en-US" sz="2000" b="1" i="1" dirty="0" smtClean="0"/>
              <a:t>with 21</a:t>
            </a:r>
            <a:r>
              <a:rPr lang="en-US" sz="2000" b="1" i="1" baseline="30000" dirty="0" smtClean="0"/>
              <a:t>st</a:t>
            </a:r>
            <a:r>
              <a:rPr lang="en-US" sz="2000" b="1" i="1" dirty="0" smtClean="0"/>
              <a:t> century demography</a:t>
            </a:r>
            <a:r>
              <a:rPr lang="en-US" sz="2000" i="1" dirty="0" smtClean="0"/>
              <a:t>]: </a:t>
            </a:r>
            <a:r>
              <a:rPr lang="en-US" sz="2000" i="1" dirty="0"/>
              <a:t>a new model for Texas higher education</a:t>
            </a:r>
            <a:r>
              <a:rPr lang="en-US" sz="2000" i="1" dirty="0" smtClean="0"/>
              <a:t>.</a:t>
            </a:r>
            <a:endParaRPr lang="en-US" sz="2000" i="1" dirty="0"/>
          </a:p>
        </p:txBody>
      </p:sp>
    </p:spTree>
    <p:extLst>
      <p:ext uri="{BB962C8B-B14F-4D97-AF65-F5344CB8AC3E}">
        <p14:creationId xmlns:p14="http://schemas.microsoft.com/office/powerpoint/2010/main" val="613106967"/>
      </p:ext>
    </p:extLst>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19925526"/>
              </p:ext>
            </p:extLst>
          </p:nvPr>
        </p:nvGraphicFramePr>
        <p:xfrm>
          <a:off x="381000" y="2743200"/>
          <a:ext cx="7543800" cy="2141665"/>
        </p:xfrm>
        <a:graphic>
          <a:graphicData uri="http://schemas.openxmlformats.org/drawingml/2006/table">
            <a:tbl>
              <a:tblPr firstRow="1" firstCol="1" bandRow="1">
                <a:tableStyleId>{2D5ABB26-0587-4C30-8999-92F81FD0307C}</a:tableStyleId>
              </a:tblPr>
              <a:tblGrid>
                <a:gridCol w="2276532"/>
                <a:gridCol w="2892366"/>
                <a:gridCol w="2374902"/>
              </a:tblGrid>
              <a:tr h="238125">
                <a:tc>
                  <a:txBody>
                    <a:bodyPr/>
                    <a:lstStyle/>
                    <a:p>
                      <a:pPr marL="0" marR="0" algn="just">
                        <a:lnSpc>
                          <a:spcPct val="115000"/>
                        </a:lnSpc>
                        <a:spcBef>
                          <a:spcPts val="0"/>
                        </a:spcBef>
                        <a:spcAft>
                          <a:spcPts val="0"/>
                        </a:spcAft>
                      </a:pPr>
                      <a:r>
                        <a:rPr lang="en-US" sz="1200" b="1" dirty="0" smtClean="0">
                          <a:effectLst/>
                        </a:rPr>
                        <a:t>Sabbatical</a:t>
                      </a:r>
                    </a:p>
                    <a:p>
                      <a:pPr marL="0" marR="0" algn="just">
                        <a:lnSpc>
                          <a:spcPct val="115000"/>
                        </a:lnSpc>
                        <a:spcBef>
                          <a:spcPts val="0"/>
                        </a:spcBef>
                        <a:spcAft>
                          <a:spcPts val="0"/>
                        </a:spcAft>
                      </a:pPr>
                      <a:r>
                        <a:rPr lang="en-US" sz="1200" dirty="0" smtClean="0">
                          <a:effectLst/>
                        </a:rPr>
                        <a:t>Visiting </a:t>
                      </a:r>
                      <a:r>
                        <a:rPr lang="en-US" sz="1200" dirty="0">
                          <a:effectLst/>
                        </a:rPr>
                        <a:t>Professor</a:t>
                      </a:r>
                      <a:endParaRPr lang="en-US" sz="1800" dirty="0">
                        <a:effectLst/>
                      </a:endParaRPr>
                    </a:p>
                    <a:p>
                      <a:pPr marL="0" marR="0" algn="just">
                        <a:lnSpc>
                          <a:spcPct val="115000"/>
                        </a:lnSpc>
                        <a:spcBef>
                          <a:spcPts val="0"/>
                        </a:spcBef>
                        <a:spcAft>
                          <a:spcPts val="0"/>
                        </a:spcAft>
                      </a:pPr>
                      <a:r>
                        <a:rPr lang="en-US" sz="1200" dirty="0">
                          <a:effectLst/>
                        </a:rPr>
                        <a:t>Visiting Professor</a:t>
                      </a:r>
                      <a:endParaRPr lang="en-US" sz="1800" dirty="0">
                        <a:effectLst/>
                      </a:endParaRPr>
                    </a:p>
                    <a:p>
                      <a:pPr marL="0" marR="0" algn="just">
                        <a:lnSpc>
                          <a:spcPct val="115000"/>
                        </a:lnSpc>
                        <a:spcBef>
                          <a:spcPts val="0"/>
                        </a:spcBef>
                        <a:spcAft>
                          <a:spcPts val="0"/>
                        </a:spcAft>
                      </a:pPr>
                      <a:r>
                        <a:rPr lang="en-US" sz="1200" dirty="0" smtClean="0">
                          <a:effectLst/>
                        </a:rPr>
                        <a:t>AFOSR</a:t>
                      </a:r>
                      <a:r>
                        <a:rPr lang="en-US" sz="1200" baseline="0" dirty="0" smtClean="0">
                          <a:effectLst/>
                        </a:rPr>
                        <a:t> </a:t>
                      </a:r>
                      <a:r>
                        <a:rPr lang="en-US" sz="1200" b="0" dirty="0" smtClean="0">
                          <a:effectLst/>
                        </a:rPr>
                        <a:t>Visiting Faculty</a:t>
                      </a:r>
                      <a:endParaRPr lang="en-US" sz="1800" b="0" dirty="0" smtClean="0">
                        <a:effectLst/>
                      </a:endParaRPr>
                    </a:p>
                    <a:p>
                      <a:pPr marL="0" marR="0" algn="just">
                        <a:lnSpc>
                          <a:spcPct val="115000"/>
                        </a:lnSpc>
                        <a:spcBef>
                          <a:spcPts val="0"/>
                        </a:spcBef>
                        <a:spcAft>
                          <a:spcPts val="0"/>
                        </a:spcAft>
                      </a:pPr>
                      <a:r>
                        <a:rPr lang="en-US" sz="1200" dirty="0" smtClean="0">
                          <a:effectLst/>
                        </a:rPr>
                        <a:t>DOE </a:t>
                      </a:r>
                      <a:r>
                        <a:rPr lang="en-US" sz="1200" dirty="0" err="1" smtClean="0">
                          <a:effectLst/>
                        </a:rPr>
                        <a:t>FaST</a:t>
                      </a:r>
                      <a:r>
                        <a:rPr lang="en-US" sz="1200" dirty="0" smtClean="0">
                          <a:effectLst/>
                        </a:rPr>
                        <a:t>  Fellow </a:t>
                      </a:r>
                      <a:endParaRPr lang="en-US" sz="1800" dirty="0" smtClean="0">
                        <a:effectLst/>
                      </a:endParaRPr>
                    </a:p>
                    <a:p>
                      <a:pPr marL="0" marR="0" algn="just">
                        <a:lnSpc>
                          <a:spcPct val="115000"/>
                        </a:lnSpc>
                        <a:spcBef>
                          <a:spcPts val="0"/>
                        </a:spcBef>
                        <a:spcAft>
                          <a:spcPts val="0"/>
                        </a:spcAft>
                      </a:pPr>
                      <a:r>
                        <a:rPr lang="en-US" sz="1200" dirty="0" smtClean="0">
                          <a:effectLst/>
                        </a:rPr>
                        <a:t>Cons/</a:t>
                      </a:r>
                      <a:r>
                        <a:rPr lang="en-US" sz="1200" dirty="0" err="1" smtClean="0">
                          <a:effectLst/>
                        </a:rPr>
                        <a:t>Smr</a:t>
                      </a:r>
                      <a:r>
                        <a:rPr lang="en-US" sz="1200" dirty="0" smtClean="0">
                          <a:effectLst/>
                        </a:rPr>
                        <a:t>-faculty</a:t>
                      </a:r>
                      <a:endParaRPr lang="en-US" sz="1800" dirty="0" smtClean="0">
                        <a:effectLst/>
                      </a:endParaRPr>
                    </a:p>
                    <a:p>
                      <a:pPr marL="0" marR="0" algn="just">
                        <a:lnSpc>
                          <a:spcPct val="115000"/>
                        </a:lnSpc>
                        <a:spcBef>
                          <a:spcPts val="0"/>
                        </a:spcBef>
                        <a:spcAft>
                          <a:spcPts val="0"/>
                        </a:spcAft>
                      </a:pPr>
                      <a:r>
                        <a:rPr lang="en-US" sz="1200" b="0" dirty="0" smtClean="0">
                          <a:effectLst/>
                        </a:rPr>
                        <a:t>ORISE Visiting Faculty</a:t>
                      </a:r>
                      <a:endParaRPr lang="en-US" sz="1800" b="0" dirty="0">
                        <a:effectLst/>
                      </a:endParaRPr>
                    </a:p>
                    <a:p>
                      <a:pPr marL="0" marR="0" algn="just">
                        <a:lnSpc>
                          <a:spcPct val="115000"/>
                        </a:lnSpc>
                        <a:spcBef>
                          <a:spcPts val="0"/>
                        </a:spcBef>
                        <a:spcAft>
                          <a:spcPts val="0"/>
                        </a:spcAft>
                      </a:pPr>
                      <a:r>
                        <a:rPr lang="en-US" sz="1200" dirty="0" smtClean="0">
                          <a:effectLst/>
                        </a:rPr>
                        <a:t>Visiting Faculty</a:t>
                      </a:r>
                      <a:endParaRPr lang="en-US" sz="1800" dirty="0">
                        <a:effectLst/>
                        <a:latin typeface="Times New Roman"/>
                        <a:ea typeface="Times New Roman"/>
                      </a:endParaRPr>
                    </a:p>
                  </a:txBody>
                  <a:tcPr marL="0" marR="0" marT="0" marB="0"/>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US" sz="1200" b="1" dirty="0" smtClean="0">
                          <a:effectLst/>
                        </a:rPr>
                        <a:t>Sandia, Trilinos</a:t>
                      </a:r>
                      <a:r>
                        <a:rPr lang="en-US" sz="1200" b="0" dirty="0" smtClean="0">
                          <a:effectLst/>
                        </a:rPr>
                        <a:t>/CSRI</a:t>
                      </a:r>
                    </a:p>
                    <a:p>
                      <a:pPr marL="0" marR="0" algn="l">
                        <a:lnSpc>
                          <a:spcPct val="115000"/>
                        </a:lnSpc>
                        <a:spcBef>
                          <a:spcPts val="0"/>
                        </a:spcBef>
                        <a:spcAft>
                          <a:spcPts val="0"/>
                        </a:spcAft>
                      </a:pPr>
                      <a:r>
                        <a:rPr lang="en-US" sz="1200" b="0" dirty="0" smtClean="0">
                          <a:effectLst/>
                        </a:rPr>
                        <a:t>Sandia</a:t>
                      </a:r>
                      <a:r>
                        <a:rPr lang="en-US" sz="1200" b="1" dirty="0" smtClean="0">
                          <a:effectLst/>
                        </a:rPr>
                        <a:t>, </a:t>
                      </a:r>
                      <a:r>
                        <a:rPr lang="en-US" sz="1200" b="0" dirty="0" smtClean="0">
                          <a:effectLst/>
                        </a:rPr>
                        <a:t>CSP</a:t>
                      </a:r>
                      <a:endParaRPr lang="en-US" sz="1800" b="0" dirty="0">
                        <a:effectLst/>
                      </a:endParaRPr>
                    </a:p>
                    <a:p>
                      <a:pPr marL="0" marR="0" algn="l">
                        <a:lnSpc>
                          <a:spcPct val="115000"/>
                        </a:lnSpc>
                        <a:spcBef>
                          <a:spcPts val="0"/>
                        </a:spcBef>
                        <a:spcAft>
                          <a:spcPts val="0"/>
                        </a:spcAft>
                      </a:pPr>
                      <a:r>
                        <a:rPr lang="en-US" sz="1200" dirty="0" smtClean="0">
                          <a:effectLst/>
                        </a:rPr>
                        <a:t>Sandia, Climate Modeling</a:t>
                      </a:r>
                    </a:p>
                    <a:p>
                      <a:pPr marL="0" marR="0" algn="l">
                        <a:lnSpc>
                          <a:spcPct val="115000"/>
                        </a:lnSpc>
                        <a:spcBef>
                          <a:spcPts val="0"/>
                        </a:spcBef>
                        <a:spcAft>
                          <a:spcPts val="0"/>
                        </a:spcAft>
                      </a:pPr>
                      <a:r>
                        <a:rPr lang="en-US" sz="1200" dirty="0" smtClean="0">
                          <a:effectLst/>
                        </a:rPr>
                        <a:t>KAFB/Maui,</a:t>
                      </a:r>
                      <a:r>
                        <a:rPr lang="en-US" sz="1200" baseline="0" dirty="0" smtClean="0">
                          <a:effectLst/>
                        </a:rPr>
                        <a:t> Atmospheric turbulence</a:t>
                      </a:r>
                      <a:endParaRPr lang="en-US" sz="1200" dirty="0" smtClean="0">
                        <a:effectLst/>
                      </a:endParaRPr>
                    </a:p>
                    <a:p>
                      <a:pPr marL="0" marR="0" algn="l">
                        <a:lnSpc>
                          <a:spcPct val="115000"/>
                        </a:lnSpc>
                        <a:spcBef>
                          <a:spcPts val="0"/>
                        </a:spcBef>
                        <a:spcAft>
                          <a:spcPts val="0"/>
                        </a:spcAft>
                      </a:pPr>
                      <a:r>
                        <a:rPr lang="en-US" sz="1200" b="0" dirty="0" smtClean="0">
                          <a:effectLst/>
                        </a:rPr>
                        <a:t>NREL,</a:t>
                      </a:r>
                      <a:r>
                        <a:rPr lang="en-US" sz="1200" b="0" baseline="0" dirty="0" smtClean="0">
                          <a:effectLst/>
                        </a:rPr>
                        <a:t> Thermal-fluid/CSP</a:t>
                      </a:r>
                      <a:endParaRPr lang="en-US" sz="1200" b="0" dirty="0" smtClean="0">
                        <a:effectLst/>
                      </a:endParaRPr>
                    </a:p>
                    <a:p>
                      <a:pPr marL="0" marR="0" algn="l">
                        <a:lnSpc>
                          <a:spcPct val="115000"/>
                        </a:lnSpc>
                        <a:spcBef>
                          <a:spcPts val="0"/>
                        </a:spcBef>
                        <a:spcAft>
                          <a:spcPts val="0"/>
                        </a:spcAft>
                      </a:pPr>
                      <a:r>
                        <a:rPr lang="en-US" sz="1200" dirty="0" smtClean="0">
                          <a:effectLst/>
                        </a:rPr>
                        <a:t>Sandia,</a:t>
                      </a:r>
                      <a:r>
                        <a:rPr lang="en-US" sz="1200" baseline="0" dirty="0" smtClean="0">
                          <a:effectLst/>
                        </a:rPr>
                        <a:t> Climate Modeling</a:t>
                      </a:r>
                      <a:endParaRPr lang="en-US" sz="1200" dirty="0" smtClean="0">
                        <a:effectLst/>
                      </a:endParaRPr>
                    </a:p>
                    <a:p>
                      <a:pPr marL="0" marR="0" algn="l">
                        <a:lnSpc>
                          <a:spcPct val="115000"/>
                        </a:lnSpc>
                        <a:spcBef>
                          <a:spcPts val="0"/>
                        </a:spcBef>
                        <a:spcAft>
                          <a:spcPts val="0"/>
                        </a:spcAft>
                      </a:pPr>
                      <a:r>
                        <a:rPr lang="en-US" sz="1200" b="1" u="none" dirty="0" smtClean="0">
                          <a:effectLst/>
                        </a:rPr>
                        <a:t>NETL</a:t>
                      </a:r>
                      <a:r>
                        <a:rPr lang="en-US" sz="1200" b="0" u="none" dirty="0" smtClean="0">
                          <a:effectLst/>
                        </a:rPr>
                        <a:t>, Geological Sequestration</a:t>
                      </a:r>
                    </a:p>
                    <a:p>
                      <a:pPr marL="0" marR="0" algn="l">
                        <a:lnSpc>
                          <a:spcPct val="115000"/>
                        </a:lnSpc>
                        <a:spcBef>
                          <a:spcPts val="0"/>
                        </a:spcBef>
                        <a:spcAft>
                          <a:spcPts val="0"/>
                        </a:spcAft>
                      </a:pPr>
                      <a:r>
                        <a:rPr lang="en-US" sz="1200" dirty="0" smtClean="0">
                          <a:effectLst/>
                        </a:rPr>
                        <a:t>ORNL, Climate Modeling</a:t>
                      </a:r>
                      <a:endParaRPr lang="en-US" sz="1800" dirty="0">
                        <a:effectLst/>
                        <a:latin typeface="Times New Roman"/>
                        <a:ea typeface="Times New Roman"/>
                      </a:endParaRPr>
                    </a:p>
                  </a:txBody>
                  <a:tcPr marL="0" marR="0" marT="0" marB="0"/>
                </a:tc>
                <a:tc>
                  <a:txBody>
                    <a:bodyPr/>
                    <a:lstStyle/>
                    <a:p>
                      <a:pPr marL="0" marR="0" algn="r">
                        <a:lnSpc>
                          <a:spcPct val="115000"/>
                        </a:lnSpc>
                        <a:spcBef>
                          <a:spcPts val="0"/>
                        </a:spcBef>
                        <a:spcAft>
                          <a:spcPts val="0"/>
                        </a:spcAft>
                      </a:pPr>
                      <a:r>
                        <a:rPr lang="en-US" sz="1200" b="1" dirty="0" smtClean="0">
                          <a:effectLst/>
                        </a:rPr>
                        <a:t>08/2015</a:t>
                      </a:r>
                      <a:r>
                        <a:rPr lang="en-US" sz="1200" baseline="0" dirty="0" smtClean="0">
                          <a:effectLst/>
                        </a:rPr>
                        <a:t> – 2016  </a:t>
                      </a:r>
                      <a:endParaRPr lang="en-US" sz="1200" dirty="0" smtClean="0">
                        <a:effectLst/>
                      </a:endParaRPr>
                    </a:p>
                    <a:p>
                      <a:pPr marL="0" marR="0" algn="r">
                        <a:lnSpc>
                          <a:spcPct val="115000"/>
                        </a:lnSpc>
                        <a:spcBef>
                          <a:spcPts val="0"/>
                        </a:spcBef>
                        <a:spcAft>
                          <a:spcPts val="0"/>
                        </a:spcAft>
                      </a:pPr>
                      <a:r>
                        <a:rPr lang="en-US" sz="1200" dirty="0" smtClean="0">
                          <a:effectLst/>
                        </a:rPr>
                        <a:t>09/2012 </a:t>
                      </a:r>
                      <a:r>
                        <a:rPr lang="en-US" sz="1200" dirty="0">
                          <a:effectLst/>
                        </a:rPr>
                        <a:t>–  </a:t>
                      </a:r>
                      <a:r>
                        <a:rPr lang="en-US" sz="1200" dirty="0" smtClean="0">
                          <a:effectLst/>
                        </a:rPr>
                        <a:t>12/2014</a:t>
                      </a:r>
                      <a:endParaRPr lang="en-US" sz="1800" dirty="0">
                        <a:effectLst/>
                      </a:endParaRPr>
                    </a:p>
                    <a:p>
                      <a:pPr marL="0" marR="0" algn="r">
                        <a:lnSpc>
                          <a:spcPct val="115000"/>
                        </a:lnSpc>
                        <a:spcBef>
                          <a:spcPts val="0"/>
                        </a:spcBef>
                        <a:spcAft>
                          <a:spcPts val="0"/>
                        </a:spcAft>
                      </a:pPr>
                      <a:r>
                        <a:rPr lang="en-US" sz="1200" dirty="0">
                          <a:effectLst/>
                        </a:rPr>
                        <a:t>09/2010 –  </a:t>
                      </a:r>
                      <a:r>
                        <a:rPr lang="en-US" sz="1200" dirty="0" smtClean="0">
                          <a:effectLst/>
                        </a:rPr>
                        <a:t>08/2013</a:t>
                      </a:r>
                      <a:endParaRPr lang="en-US" sz="1800" dirty="0">
                        <a:effectLst/>
                      </a:endParaRPr>
                    </a:p>
                    <a:p>
                      <a:pPr marL="0" marR="0" algn="r">
                        <a:lnSpc>
                          <a:spcPct val="115000"/>
                        </a:lnSpc>
                        <a:spcBef>
                          <a:spcPts val="0"/>
                        </a:spcBef>
                        <a:spcAft>
                          <a:spcPts val="0"/>
                        </a:spcAft>
                      </a:pPr>
                      <a:r>
                        <a:rPr lang="en-US" sz="1200" dirty="0">
                          <a:effectLst/>
                        </a:rPr>
                        <a:t>06/2012 –08/2012</a:t>
                      </a:r>
                      <a:endParaRPr lang="en-US" sz="1800" dirty="0">
                        <a:effectLst/>
                      </a:endParaRPr>
                    </a:p>
                    <a:p>
                      <a:pPr marL="0" marR="0" algn="r">
                        <a:lnSpc>
                          <a:spcPct val="115000"/>
                        </a:lnSpc>
                        <a:spcBef>
                          <a:spcPts val="0"/>
                        </a:spcBef>
                        <a:spcAft>
                          <a:spcPts val="0"/>
                        </a:spcAft>
                      </a:pPr>
                      <a:r>
                        <a:rPr lang="en-US" sz="1200" dirty="0">
                          <a:effectLst/>
                        </a:rPr>
                        <a:t>06/2011 – 08/2011</a:t>
                      </a:r>
                      <a:endParaRPr lang="en-US" sz="1800" dirty="0">
                        <a:effectLst/>
                      </a:endParaRPr>
                    </a:p>
                    <a:p>
                      <a:pPr marL="0" marR="0" algn="r">
                        <a:lnSpc>
                          <a:spcPct val="115000"/>
                        </a:lnSpc>
                        <a:spcBef>
                          <a:spcPts val="0"/>
                        </a:spcBef>
                        <a:spcAft>
                          <a:spcPts val="0"/>
                        </a:spcAft>
                      </a:pPr>
                      <a:r>
                        <a:rPr lang="en-US" sz="1200" dirty="0">
                          <a:effectLst/>
                        </a:rPr>
                        <a:t>06/2010 – 08/2010</a:t>
                      </a:r>
                      <a:endParaRPr lang="en-US" sz="1800" dirty="0">
                        <a:effectLst/>
                      </a:endParaRPr>
                    </a:p>
                    <a:p>
                      <a:pPr marL="0" marR="0" algn="r">
                        <a:lnSpc>
                          <a:spcPct val="115000"/>
                        </a:lnSpc>
                        <a:spcBef>
                          <a:spcPts val="0"/>
                        </a:spcBef>
                        <a:spcAft>
                          <a:spcPts val="0"/>
                        </a:spcAft>
                      </a:pPr>
                      <a:r>
                        <a:rPr lang="en-US" sz="1200" b="0" u="none" dirty="0">
                          <a:effectLst/>
                        </a:rPr>
                        <a:t>06/2010 – 08/2010</a:t>
                      </a:r>
                      <a:endParaRPr lang="en-US" sz="1800" b="0" u="none" dirty="0">
                        <a:effectLst/>
                      </a:endParaRPr>
                    </a:p>
                    <a:p>
                      <a:pPr marL="0" marR="0" algn="r">
                        <a:lnSpc>
                          <a:spcPct val="115000"/>
                        </a:lnSpc>
                        <a:spcBef>
                          <a:spcPts val="0"/>
                        </a:spcBef>
                        <a:spcAft>
                          <a:spcPts val="0"/>
                        </a:spcAft>
                      </a:pPr>
                      <a:r>
                        <a:rPr lang="en-US" sz="1200" dirty="0">
                          <a:effectLst/>
                        </a:rPr>
                        <a:t>06/2009 – 08/2009</a:t>
                      </a:r>
                      <a:endParaRPr lang="en-US" sz="1800" dirty="0">
                        <a:effectLst/>
                        <a:latin typeface="Times New Roman"/>
                        <a:ea typeface="Times New Roman"/>
                      </a:endParaRPr>
                    </a:p>
                  </a:txBody>
                  <a:tcPr marL="0" marR="0" marT="0" marB="0"/>
                </a:tc>
              </a:tr>
              <a:tr h="238125">
                <a:tc>
                  <a:txBody>
                    <a:bodyPr/>
                    <a:lstStyle/>
                    <a:p>
                      <a:pPr marL="0" marR="0" algn="just">
                        <a:lnSpc>
                          <a:spcPct val="115000"/>
                        </a:lnSpc>
                        <a:spcBef>
                          <a:spcPts val="0"/>
                        </a:spcBef>
                        <a:spcAft>
                          <a:spcPts val="0"/>
                        </a:spcAft>
                      </a:pPr>
                      <a:r>
                        <a:rPr lang="en-US" sz="1200" dirty="0" smtClean="0">
                          <a:effectLst/>
                        </a:rPr>
                        <a:t>Development Engineer</a:t>
                      </a:r>
                      <a:endParaRPr lang="en-US" sz="1800" dirty="0">
                        <a:effectLst/>
                        <a:latin typeface="Times New Roman"/>
                        <a:ea typeface="Times New Roman"/>
                      </a:endParaRPr>
                    </a:p>
                  </a:txBody>
                  <a:tcPr marL="0" marR="0" marT="0" marB="0"/>
                </a:tc>
                <a:tc>
                  <a:txBody>
                    <a:bodyPr/>
                    <a:lstStyle/>
                    <a:p>
                      <a:pPr marL="0" marR="0" algn="l">
                        <a:lnSpc>
                          <a:spcPct val="115000"/>
                        </a:lnSpc>
                        <a:spcBef>
                          <a:spcPts val="0"/>
                        </a:spcBef>
                        <a:spcAft>
                          <a:spcPts val="0"/>
                        </a:spcAft>
                      </a:pPr>
                      <a:r>
                        <a:rPr lang="en-US" sz="1200" b="1" dirty="0">
                          <a:effectLst/>
                        </a:rPr>
                        <a:t>Fluent </a:t>
                      </a:r>
                      <a:r>
                        <a:rPr lang="en-US" sz="1200" b="1" dirty="0" smtClean="0">
                          <a:effectLst/>
                        </a:rPr>
                        <a:t>(now ANSYS)</a:t>
                      </a:r>
                      <a:endParaRPr lang="en-US" sz="1800" b="1" dirty="0">
                        <a:effectLst/>
                        <a:latin typeface="Times New Roman"/>
                        <a:ea typeface="Times New Roman"/>
                      </a:endParaRPr>
                    </a:p>
                  </a:txBody>
                  <a:tcPr marL="0" marR="0" marT="0" marB="0"/>
                </a:tc>
                <a:tc>
                  <a:txBody>
                    <a:bodyPr/>
                    <a:lstStyle/>
                    <a:p>
                      <a:pPr marL="0" marR="0" algn="r">
                        <a:lnSpc>
                          <a:spcPct val="115000"/>
                        </a:lnSpc>
                        <a:spcBef>
                          <a:spcPts val="0"/>
                        </a:spcBef>
                        <a:spcAft>
                          <a:spcPts val="0"/>
                        </a:spcAft>
                      </a:pPr>
                      <a:r>
                        <a:rPr lang="en-US" sz="1200" dirty="0">
                          <a:effectLst/>
                        </a:rPr>
                        <a:t>     07/1997 – 05/1999</a:t>
                      </a:r>
                      <a:endParaRPr lang="en-US" sz="1800" dirty="0">
                        <a:effectLst/>
                        <a:latin typeface="Times New Roman"/>
                        <a:ea typeface="Times New Roman"/>
                      </a:endParaRPr>
                    </a:p>
                  </a:txBody>
                  <a:tcPr marL="0" marR="0" marT="0" marB="0"/>
                </a:tc>
              </a:tr>
              <a:tr h="238125">
                <a:tc>
                  <a:txBody>
                    <a:bodyPr/>
                    <a:lstStyle/>
                    <a:p>
                      <a:pPr marL="0" marR="0" algn="just">
                        <a:lnSpc>
                          <a:spcPct val="115000"/>
                        </a:lnSpc>
                        <a:spcBef>
                          <a:spcPts val="0"/>
                        </a:spcBef>
                        <a:spcAft>
                          <a:spcPts val="0"/>
                        </a:spcAft>
                      </a:pPr>
                      <a:r>
                        <a:rPr lang="en-US" sz="1200" dirty="0">
                          <a:effectLst/>
                        </a:rPr>
                        <a:t>UG </a:t>
                      </a:r>
                      <a:r>
                        <a:rPr lang="en-US" sz="1200" dirty="0" smtClean="0">
                          <a:effectLst/>
                        </a:rPr>
                        <a:t>RA</a:t>
                      </a:r>
                      <a:endParaRPr lang="en-US" sz="1800" dirty="0">
                        <a:effectLst/>
                        <a:latin typeface="Times New Roman"/>
                        <a:ea typeface="Times New Roman"/>
                      </a:endParaRPr>
                    </a:p>
                  </a:txBody>
                  <a:tcPr marL="0" marR="0" marT="0" marB="0"/>
                </a:tc>
                <a:tc>
                  <a:txBody>
                    <a:bodyPr/>
                    <a:lstStyle/>
                    <a:p>
                      <a:pPr marL="0" marR="0" algn="l">
                        <a:lnSpc>
                          <a:spcPct val="115000"/>
                        </a:lnSpc>
                        <a:spcBef>
                          <a:spcPts val="0"/>
                        </a:spcBef>
                        <a:spcAft>
                          <a:spcPts val="0"/>
                        </a:spcAft>
                      </a:pPr>
                      <a:r>
                        <a:rPr lang="en-US" sz="1200" dirty="0">
                          <a:effectLst/>
                        </a:rPr>
                        <a:t>IIT </a:t>
                      </a:r>
                      <a:r>
                        <a:rPr lang="en-US" sz="1200" dirty="0" smtClean="0">
                          <a:effectLst/>
                        </a:rPr>
                        <a:t>Kanpur</a:t>
                      </a:r>
                      <a:endParaRPr lang="en-US" sz="1800" dirty="0">
                        <a:effectLst/>
                        <a:latin typeface="Times New Roman"/>
                        <a:ea typeface="Times New Roman"/>
                      </a:endParaRPr>
                    </a:p>
                  </a:txBody>
                  <a:tcPr marL="0" marR="0" marT="0" marB="0"/>
                </a:tc>
                <a:tc>
                  <a:txBody>
                    <a:bodyPr/>
                    <a:lstStyle/>
                    <a:p>
                      <a:pPr marL="0" marR="0" algn="r">
                        <a:lnSpc>
                          <a:spcPct val="115000"/>
                        </a:lnSpc>
                        <a:spcBef>
                          <a:spcPts val="0"/>
                        </a:spcBef>
                        <a:spcAft>
                          <a:spcPts val="0"/>
                        </a:spcAft>
                      </a:pPr>
                      <a:r>
                        <a:rPr lang="en-US" sz="1200" dirty="0">
                          <a:effectLst/>
                        </a:rPr>
                        <a:t>     07/1995 – 07/1997</a:t>
                      </a:r>
                      <a:endParaRPr lang="en-US" sz="1800" dirty="0">
                        <a:effectLst/>
                        <a:latin typeface="Times New Roman"/>
                        <a:ea typeface="Times New Roman"/>
                      </a:endParaRPr>
                    </a:p>
                  </a:txBody>
                  <a:tcPr marL="0" marR="0" marT="0" marB="0"/>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085408754"/>
              </p:ext>
            </p:extLst>
          </p:nvPr>
        </p:nvGraphicFramePr>
        <p:xfrm>
          <a:off x="381000" y="1235519"/>
          <a:ext cx="7161213" cy="1366013"/>
        </p:xfrm>
        <a:graphic>
          <a:graphicData uri="http://schemas.openxmlformats.org/drawingml/2006/table">
            <a:tbl>
              <a:tblPr firstRow="1" firstCol="1" bandRow="1">
                <a:tableStyleId>{2D5ABB26-0587-4C30-8999-92F81FD0307C}</a:tableStyleId>
              </a:tblPr>
              <a:tblGrid>
                <a:gridCol w="2133600"/>
                <a:gridCol w="3732212"/>
                <a:gridCol w="1295401"/>
              </a:tblGrid>
              <a:tr h="238125">
                <a:tc>
                  <a:txBody>
                    <a:bodyPr/>
                    <a:lstStyle/>
                    <a:p>
                      <a:pPr marL="0" marR="0" algn="just">
                        <a:lnSpc>
                          <a:spcPct val="115000"/>
                        </a:lnSpc>
                        <a:spcBef>
                          <a:spcPts val="0"/>
                        </a:spcBef>
                        <a:spcAft>
                          <a:spcPts val="0"/>
                        </a:spcAft>
                      </a:pPr>
                      <a:r>
                        <a:rPr lang="en-US" sz="1200" dirty="0" smtClean="0">
                          <a:effectLst/>
                          <a:latin typeface="+mn-lt"/>
                          <a:ea typeface="Times New Roman"/>
                        </a:rPr>
                        <a:t>UTEP</a:t>
                      </a:r>
                      <a:endParaRPr lang="en-US" sz="1200" dirty="0">
                        <a:effectLst/>
                        <a:latin typeface="+mn-lt"/>
                        <a:ea typeface="Times New Roman"/>
                      </a:endParaRPr>
                    </a:p>
                  </a:txBody>
                  <a:tcPr marL="0" marR="0" marT="0" marB="0"/>
                </a:tc>
                <a:tc>
                  <a:txBody>
                    <a:bodyPr/>
                    <a:lstStyle/>
                    <a:p>
                      <a:pPr marL="0" marR="0" algn="just">
                        <a:lnSpc>
                          <a:spcPct val="115000"/>
                        </a:lnSpc>
                        <a:spcBef>
                          <a:spcPts val="0"/>
                        </a:spcBef>
                        <a:spcAft>
                          <a:spcPts val="0"/>
                        </a:spcAft>
                      </a:pPr>
                      <a:r>
                        <a:rPr lang="en-US" sz="1200" b="1" dirty="0" smtClean="0">
                          <a:effectLst/>
                          <a:latin typeface="+mn-lt"/>
                        </a:rPr>
                        <a:t>Associate Professor</a:t>
                      </a:r>
                    </a:p>
                    <a:p>
                      <a:pPr marL="0" marR="0" algn="just">
                        <a:lnSpc>
                          <a:spcPct val="115000"/>
                        </a:lnSpc>
                        <a:spcBef>
                          <a:spcPts val="0"/>
                        </a:spcBef>
                        <a:spcAft>
                          <a:spcPts val="0"/>
                        </a:spcAft>
                      </a:pPr>
                      <a:r>
                        <a:rPr lang="en-US" sz="1200" dirty="0" smtClean="0">
                          <a:effectLst/>
                          <a:latin typeface="+mn-lt"/>
                        </a:rPr>
                        <a:t>Assistant Professor, Mechanical Engineering</a:t>
                      </a:r>
                      <a:endParaRPr lang="en-US" sz="1200" dirty="0">
                        <a:effectLst/>
                        <a:latin typeface="+mn-lt"/>
                      </a:endParaRPr>
                    </a:p>
                  </a:txBody>
                  <a:tcPr marL="0" marR="0" marT="0" marB="0" anchor="ctr"/>
                </a:tc>
                <a:tc>
                  <a:txBody>
                    <a:bodyPr/>
                    <a:lstStyle/>
                    <a:p>
                      <a:pPr marL="0" marR="0" algn="r">
                        <a:lnSpc>
                          <a:spcPct val="115000"/>
                        </a:lnSpc>
                        <a:spcBef>
                          <a:spcPts val="0"/>
                        </a:spcBef>
                        <a:spcAft>
                          <a:spcPts val="0"/>
                        </a:spcAft>
                      </a:pPr>
                      <a:r>
                        <a:rPr lang="en-US" sz="1200" dirty="0" smtClean="0">
                          <a:effectLst/>
                          <a:latin typeface="+mn-lt"/>
                          <a:ea typeface="Times New Roman"/>
                        </a:rPr>
                        <a:t>2014</a:t>
                      </a:r>
                      <a:r>
                        <a:rPr lang="en-US" sz="1200" baseline="0" dirty="0" smtClean="0">
                          <a:effectLst/>
                          <a:latin typeface="+mn-lt"/>
                          <a:ea typeface="Times New Roman"/>
                        </a:rPr>
                        <a:t> - Present</a:t>
                      </a:r>
                      <a:endParaRPr lang="en-US" sz="1200" dirty="0" smtClean="0">
                        <a:effectLst/>
                        <a:latin typeface="+mn-lt"/>
                        <a:ea typeface="Times New Roman"/>
                      </a:endParaRPr>
                    </a:p>
                    <a:p>
                      <a:pPr marL="0" marR="0" algn="r">
                        <a:lnSpc>
                          <a:spcPct val="115000"/>
                        </a:lnSpc>
                        <a:spcBef>
                          <a:spcPts val="0"/>
                        </a:spcBef>
                        <a:spcAft>
                          <a:spcPts val="0"/>
                        </a:spcAft>
                      </a:pPr>
                      <a:r>
                        <a:rPr lang="en-US" sz="1200" dirty="0" smtClean="0">
                          <a:effectLst/>
                          <a:latin typeface="+mn-lt"/>
                          <a:ea typeface="Times New Roman"/>
                        </a:rPr>
                        <a:t>2008-2014</a:t>
                      </a:r>
                      <a:endParaRPr lang="en-US" sz="1200" dirty="0">
                        <a:effectLst/>
                        <a:latin typeface="+mn-lt"/>
                        <a:ea typeface="Times New Roman"/>
                      </a:endParaRPr>
                    </a:p>
                  </a:txBody>
                  <a:tcPr marL="0" marR="0" marT="0" marB="0"/>
                </a:tc>
              </a:tr>
              <a:tr h="238125">
                <a:tc>
                  <a:txBody>
                    <a:bodyPr/>
                    <a:lstStyle/>
                    <a:p>
                      <a:pPr marL="0" marR="0" algn="just">
                        <a:lnSpc>
                          <a:spcPct val="115000"/>
                        </a:lnSpc>
                        <a:spcBef>
                          <a:spcPts val="0"/>
                        </a:spcBef>
                        <a:spcAft>
                          <a:spcPts val="0"/>
                        </a:spcAft>
                      </a:pPr>
                      <a:r>
                        <a:rPr lang="en-US" sz="1200" dirty="0" smtClean="0">
                          <a:effectLst/>
                          <a:latin typeface="+mn-lt"/>
                          <a:ea typeface="Times New Roman"/>
                        </a:rPr>
                        <a:t>GFDL(Princeton</a:t>
                      </a:r>
                      <a:r>
                        <a:rPr lang="en-US" sz="1200" baseline="0" dirty="0" smtClean="0">
                          <a:effectLst/>
                          <a:latin typeface="+mn-lt"/>
                          <a:ea typeface="Times New Roman"/>
                        </a:rPr>
                        <a:t> Univ./NOAA)</a:t>
                      </a:r>
                      <a:endParaRPr lang="en-US" sz="1200" dirty="0">
                        <a:effectLst/>
                        <a:latin typeface="+mn-lt"/>
                        <a:ea typeface="Times New Roman"/>
                      </a:endParaRPr>
                    </a:p>
                  </a:txBody>
                  <a:tcPr marL="0" marR="0" marT="0" marB="0"/>
                </a:tc>
                <a:tc>
                  <a:txBody>
                    <a:bodyPr/>
                    <a:lstStyle/>
                    <a:p>
                      <a:pPr marL="0" marR="0" algn="just">
                        <a:lnSpc>
                          <a:spcPct val="115000"/>
                        </a:lnSpc>
                        <a:spcBef>
                          <a:spcPts val="0"/>
                        </a:spcBef>
                        <a:spcAft>
                          <a:spcPts val="0"/>
                        </a:spcAft>
                      </a:pPr>
                      <a:r>
                        <a:rPr lang="en-US" sz="1200" dirty="0" smtClean="0">
                          <a:effectLst/>
                          <a:latin typeface="+mn-lt"/>
                        </a:rPr>
                        <a:t>Research Scientist, Climate</a:t>
                      </a:r>
                      <a:r>
                        <a:rPr lang="en-US" sz="1200" baseline="0" dirty="0" smtClean="0">
                          <a:effectLst/>
                          <a:latin typeface="+mn-lt"/>
                        </a:rPr>
                        <a:t> Modeling</a:t>
                      </a:r>
                      <a:endParaRPr lang="en-US" sz="1200" dirty="0">
                        <a:effectLst/>
                        <a:latin typeface="+mn-lt"/>
                      </a:endParaRPr>
                    </a:p>
                  </a:txBody>
                  <a:tcPr marL="0" marR="0" marT="0" marB="0" anchor="ctr"/>
                </a:tc>
                <a:tc>
                  <a:txBody>
                    <a:bodyPr/>
                    <a:lstStyle/>
                    <a:p>
                      <a:pPr marL="0" marR="0" algn="r">
                        <a:lnSpc>
                          <a:spcPct val="115000"/>
                        </a:lnSpc>
                        <a:spcBef>
                          <a:spcPts val="0"/>
                        </a:spcBef>
                        <a:spcAft>
                          <a:spcPts val="0"/>
                        </a:spcAft>
                      </a:pPr>
                      <a:r>
                        <a:rPr lang="en-US" sz="1200" dirty="0" smtClean="0">
                          <a:effectLst/>
                        </a:rPr>
                        <a:t>2007-2008</a:t>
                      </a:r>
                      <a:endParaRPr lang="en-US" sz="1200" dirty="0">
                        <a:effectLst/>
                        <a:latin typeface="+mn-lt"/>
                        <a:ea typeface="Times New Roman"/>
                      </a:endParaRPr>
                    </a:p>
                  </a:txBody>
                  <a:tcPr marL="0" marR="0" marT="0" marB="0"/>
                </a:tc>
              </a:tr>
              <a:tr h="239332">
                <a:tc>
                  <a:txBody>
                    <a:bodyPr/>
                    <a:lstStyle/>
                    <a:p>
                      <a:pPr marL="0" marR="0" algn="just">
                        <a:lnSpc>
                          <a:spcPct val="115000"/>
                        </a:lnSpc>
                        <a:spcBef>
                          <a:spcPts val="0"/>
                        </a:spcBef>
                        <a:spcAft>
                          <a:spcPts val="0"/>
                        </a:spcAft>
                      </a:pPr>
                      <a:r>
                        <a:rPr lang="en-US" sz="1200" dirty="0">
                          <a:effectLst/>
                          <a:latin typeface="+mn-lt"/>
                        </a:rPr>
                        <a:t>Rice </a:t>
                      </a:r>
                      <a:r>
                        <a:rPr lang="en-US" sz="1200" dirty="0" err="1" smtClean="0">
                          <a:effectLst/>
                          <a:latin typeface="+mn-lt"/>
                        </a:rPr>
                        <a:t>Univ</a:t>
                      </a:r>
                      <a:r>
                        <a:rPr lang="en-US" sz="1200" dirty="0" smtClean="0">
                          <a:effectLst/>
                          <a:latin typeface="+mn-lt"/>
                        </a:rPr>
                        <a:t>,</a:t>
                      </a:r>
                      <a:endParaRPr lang="en-US" sz="1200" dirty="0">
                        <a:effectLst/>
                        <a:latin typeface="+mn-lt"/>
                        <a:ea typeface="Times New Roman"/>
                      </a:endParaRPr>
                    </a:p>
                  </a:txBody>
                  <a:tcPr marL="0" marR="0" marT="0" marB="0"/>
                </a:tc>
                <a:tc>
                  <a:txBody>
                    <a:bodyPr/>
                    <a:lstStyle/>
                    <a:p>
                      <a:pPr marL="0" marR="0" algn="just">
                        <a:lnSpc>
                          <a:spcPct val="115000"/>
                        </a:lnSpc>
                        <a:spcBef>
                          <a:spcPts val="0"/>
                        </a:spcBef>
                        <a:spcAft>
                          <a:spcPts val="0"/>
                        </a:spcAft>
                      </a:pPr>
                      <a:r>
                        <a:rPr lang="en-US" sz="1200" dirty="0" err="1">
                          <a:effectLst/>
                          <a:latin typeface="+mn-lt"/>
                        </a:rPr>
                        <a:t>PostDoc</a:t>
                      </a:r>
                      <a:r>
                        <a:rPr lang="en-US" sz="1200" dirty="0">
                          <a:effectLst/>
                          <a:latin typeface="+mn-lt"/>
                        </a:rPr>
                        <a:t>, </a:t>
                      </a:r>
                      <a:r>
                        <a:rPr lang="en-US" sz="1200" dirty="0" smtClean="0">
                          <a:effectLst/>
                          <a:latin typeface="+mn-lt"/>
                        </a:rPr>
                        <a:t>Physic </a:t>
                      </a:r>
                      <a:r>
                        <a:rPr lang="en-US" sz="1200" dirty="0">
                          <a:effectLst/>
                          <a:latin typeface="+mn-lt"/>
                        </a:rPr>
                        <a:t>&amp; </a:t>
                      </a:r>
                      <a:r>
                        <a:rPr lang="en-US" sz="1200" dirty="0" smtClean="0">
                          <a:effectLst/>
                          <a:latin typeface="+mn-lt"/>
                        </a:rPr>
                        <a:t>Astronomy</a:t>
                      </a:r>
                      <a:endParaRPr lang="en-US" sz="1200" dirty="0">
                        <a:effectLst/>
                        <a:latin typeface="+mn-lt"/>
                      </a:endParaRPr>
                    </a:p>
                  </a:txBody>
                  <a:tcPr marL="0" marR="0" marT="0" marB="0" anchor="ctr"/>
                </a:tc>
                <a:tc>
                  <a:txBody>
                    <a:bodyPr/>
                    <a:lstStyle/>
                    <a:p>
                      <a:pPr marL="0" marR="0" algn="r">
                        <a:lnSpc>
                          <a:spcPct val="115000"/>
                        </a:lnSpc>
                        <a:spcBef>
                          <a:spcPts val="0"/>
                        </a:spcBef>
                        <a:spcAft>
                          <a:spcPts val="0"/>
                        </a:spcAft>
                      </a:pPr>
                      <a:r>
                        <a:rPr lang="en-US" sz="1200" dirty="0">
                          <a:effectLst/>
                          <a:latin typeface="+mn-lt"/>
                        </a:rPr>
                        <a:t>2005-2007</a:t>
                      </a:r>
                      <a:endParaRPr lang="en-US" sz="1200" dirty="0">
                        <a:effectLst/>
                        <a:latin typeface="+mn-lt"/>
                        <a:ea typeface="Times New Roman"/>
                      </a:endParaRPr>
                    </a:p>
                  </a:txBody>
                  <a:tcPr marL="0" marR="0" marT="0" marB="0"/>
                </a:tc>
              </a:tr>
              <a:tr h="229807">
                <a:tc>
                  <a:txBody>
                    <a:bodyPr/>
                    <a:lstStyle/>
                    <a:p>
                      <a:pPr marL="0" marR="0" algn="just">
                        <a:lnSpc>
                          <a:spcPct val="115000"/>
                        </a:lnSpc>
                        <a:spcBef>
                          <a:spcPts val="0"/>
                        </a:spcBef>
                        <a:spcAft>
                          <a:spcPts val="0"/>
                        </a:spcAft>
                      </a:pPr>
                      <a:r>
                        <a:rPr lang="en-US" sz="1200" dirty="0">
                          <a:effectLst/>
                          <a:latin typeface="+mn-lt"/>
                        </a:rPr>
                        <a:t>Rice </a:t>
                      </a:r>
                      <a:r>
                        <a:rPr lang="en-US" sz="1200" dirty="0" err="1" smtClean="0">
                          <a:effectLst/>
                          <a:latin typeface="+mn-lt"/>
                        </a:rPr>
                        <a:t>Univ</a:t>
                      </a:r>
                      <a:r>
                        <a:rPr lang="en-US" sz="1200" dirty="0" smtClean="0">
                          <a:effectLst/>
                          <a:latin typeface="+mn-lt"/>
                        </a:rPr>
                        <a:t>, </a:t>
                      </a:r>
                      <a:endParaRPr lang="en-US" sz="1200" dirty="0">
                        <a:effectLst/>
                        <a:latin typeface="+mn-lt"/>
                        <a:ea typeface="Times New Roman"/>
                      </a:endParaRPr>
                    </a:p>
                  </a:txBody>
                  <a:tcPr marL="0" marR="0" marT="0" marB="0"/>
                </a:tc>
                <a:tc>
                  <a:txBody>
                    <a:bodyPr/>
                    <a:lstStyle/>
                    <a:p>
                      <a:pPr marL="0" marR="0" algn="just">
                        <a:lnSpc>
                          <a:spcPct val="115000"/>
                        </a:lnSpc>
                        <a:spcBef>
                          <a:spcPts val="0"/>
                        </a:spcBef>
                        <a:spcAft>
                          <a:spcPts val="0"/>
                        </a:spcAft>
                      </a:pPr>
                      <a:r>
                        <a:rPr lang="en-US" sz="1200" dirty="0">
                          <a:effectLst/>
                          <a:latin typeface="+mn-lt"/>
                        </a:rPr>
                        <a:t>Ph.D., Mechanical </a:t>
                      </a:r>
                      <a:r>
                        <a:rPr lang="en-US" sz="1200" dirty="0" smtClean="0">
                          <a:effectLst/>
                          <a:latin typeface="+mn-lt"/>
                        </a:rPr>
                        <a:t>Engineering</a:t>
                      </a:r>
                      <a:endParaRPr lang="en-US" sz="1200" dirty="0">
                        <a:effectLst/>
                        <a:latin typeface="+mn-lt"/>
                      </a:endParaRPr>
                    </a:p>
                  </a:txBody>
                  <a:tcPr marL="0" marR="0" marT="0" marB="0" anchor="ctr"/>
                </a:tc>
                <a:tc>
                  <a:txBody>
                    <a:bodyPr/>
                    <a:lstStyle/>
                    <a:p>
                      <a:pPr marL="0" marR="0" algn="r">
                        <a:lnSpc>
                          <a:spcPct val="115000"/>
                        </a:lnSpc>
                        <a:spcBef>
                          <a:spcPts val="0"/>
                        </a:spcBef>
                        <a:spcAft>
                          <a:spcPts val="0"/>
                        </a:spcAft>
                      </a:pPr>
                      <a:r>
                        <a:rPr lang="en-US" sz="1200" dirty="0">
                          <a:effectLst/>
                          <a:latin typeface="+mn-lt"/>
                        </a:rPr>
                        <a:t>1999-2005</a:t>
                      </a:r>
                      <a:endParaRPr lang="en-US" sz="1200" dirty="0">
                        <a:effectLst/>
                        <a:latin typeface="+mn-lt"/>
                        <a:ea typeface="Times New Roman"/>
                      </a:endParaRPr>
                    </a:p>
                  </a:txBody>
                  <a:tcPr marL="0" marR="0" marT="0" marB="0"/>
                </a:tc>
              </a:tr>
              <a:tr h="238125">
                <a:tc>
                  <a:txBody>
                    <a:bodyPr/>
                    <a:lstStyle/>
                    <a:p>
                      <a:pPr marL="0" marR="0" algn="just">
                        <a:lnSpc>
                          <a:spcPct val="115000"/>
                        </a:lnSpc>
                        <a:spcBef>
                          <a:spcPts val="0"/>
                        </a:spcBef>
                        <a:spcAft>
                          <a:spcPts val="0"/>
                        </a:spcAft>
                      </a:pPr>
                      <a:r>
                        <a:rPr lang="en-US" sz="1200" dirty="0" smtClean="0">
                          <a:effectLst/>
                          <a:latin typeface="+mn-lt"/>
                        </a:rPr>
                        <a:t>IIT Kanpur</a:t>
                      </a:r>
                      <a:endParaRPr lang="en-US" sz="1200" dirty="0">
                        <a:effectLst/>
                        <a:latin typeface="+mn-lt"/>
                        <a:ea typeface="Times New Roman"/>
                      </a:endParaRPr>
                    </a:p>
                  </a:txBody>
                  <a:tcPr marL="0" marR="0" marT="0" marB="0" anchor="ctr"/>
                </a:tc>
                <a:tc>
                  <a:txBody>
                    <a:bodyPr/>
                    <a:lstStyle/>
                    <a:p>
                      <a:pPr marL="0" marR="0" algn="just">
                        <a:lnSpc>
                          <a:spcPct val="115000"/>
                        </a:lnSpc>
                        <a:spcBef>
                          <a:spcPts val="0"/>
                        </a:spcBef>
                        <a:spcAft>
                          <a:spcPts val="0"/>
                        </a:spcAft>
                      </a:pPr>
                      <a:r>
                        <a:rPr lang="en-US" sz="1200" dirty="0" err="1">
                          <a:effectLst/>
                          <a:latin typeface="+mn-lt"/>
                        </a:rPr>
                        <a:t>B.Tech</a:t>
                      </a:r>
                      <a:r>
                        <a:rPr lang="en-US" sz="1200" dirty="0">
                          <a:effectLst/>
                          <a:latin typeface="+mn-lt"/>
                        </a:rPr>
                        <a:t>., Aerospace Engineering</a:t>
                      </a:r>
                      <a:endParaRPr lang="en-US" sz="1200" dirty="0">
                        <a:effectLst/>
                        <a:latin typeface="+mn-lt"/>
                        <a:ea typeface="Times New Roman"/>
                      </a:endParaRPr>
                    </a:p>
                  </a:txBody>
                  <a:tcPr marL="0" marR="0" marT="0" marB="0" anchor="ctr"/>
                </a:tc>
                <a:tc>
                  <a:txBody>
                    <a:bodyPr/>
                    <a:lstStyle/>
                    <a:p>
                      <a:pPr marL="0" marR="0" algn="r">
                        <a:lnSpc>
                          <a:spcPct val="115000"/>
                        </a:lnSpc>
                        <a:spcBef>
                          <a:spcPts val="0"/>
                        </a:spcBef>
                        <a:spcAft>
                          <a:spcPts val="0"/>
                        </a:spcAft>
                      </a:pPr>
                      <a:r>
                        <a:rPr lang="en-US" sz="1200" dirty="0">
                          <a:effectLst/>
                          <a:latin typeface="+mn-lt"/>
                        </a:rPr>
                        <a:t>1993-1997</a:t>
                      </a:r>
                      <a:endParaRPr lang="en-US" sz="1200" dirty="0">
                        <a:effectLst/>
                        <a:latin typeface="+mn-lt"/>
                        <a:ea typeface="Times New Roman"/>
                      </a:endParaRPr>
                    </a:p>
                  </a:txBody>
                  <a:tcPr marL="0" marR="0" marT="0" marB="0"/>
                </a:tc>
              </a:tr>
            </a:tbl>
          </a:graphicData>
        </a:graphic>
      </p:graphicFrame>
      <p:sp>
        <p:nvSpPr>
          <p:cNvPr id="15" name="Rectangle 14"/>
          <p:cNvSpPr/>
          <p:nvPr/>
        </p:nvSpPr>
        <p:spPr>
          <a:xfrm>
            <a:off x="152400" y="4646474"/>
            <a:ext cx="8864600" cy="1754326"/>
          </a:xfrm>
          <a:prstGeom prst="rect">
            <a:avLst/>
          </a:prstGeom>
        </p:spPr>
        <p:txBody>
          <a:bodyPr wrap="square">
            <a:spAutoFit/>
          </a:bodyPr>
          <a:lstStyle/>
          <a:p>
            <a:pPr algn="l"/>
            <a:endParaRPr lang="en-US" sz="1200" u="sng" dirty="0" smtClean="0">
              <a:solidFill>
                <a:schemeClr val="tx1"/>
              </a:solidFill>
            </a:endParaRPr>
          </a:p>
          <a:p>
            <a:pPr algn="l"/>
            <a:r>
              <a:rPr lang="en-US" sz="1200" u="sng" dirty="0" smtClean="0">
                <a:solidFill>
                  <a:schemeClr val="tx1"/>
                </a:solidFill>
              </a:rPr>
              <a:t>Recent Research Activities:</a:t>
            </a:r>
            <a:endParaRPr lang="en-US" sz="1200" dirty="0" smtClean="0">
              <a:solidFill>
                <a:schemeClr val="tx1"/>
              </a:solidFill>
            </a:endParaRPr>
          </a:p>
          <a:p>
            <a:pPr marL="171450" lvl="0" indent="-171450" algn="l">
              <a:buFont typeface="Arial" panose="020B0604020202020204" pitchFamily="34" charset="0"/>
              <a:buChar char="•"/>
            </a:pPr>
            <a:r>
              <a:rPr lang="en-US" sz="1200" b="1" dirty="0" smtClean="0">
                <a:solidFill>
                  <a:schemeClr val="tx1"/>
                </a:solidFill>
              </a:rPr>
              <a:t>V. Kumar</a:t>
            </a:r>
            <a:r>
              <a:rPr lang="en-US" sz="1200" dirty="0" smtClean="0">
                <a:solidFill>
                  <a:schemeClr val="tx1"/>
                </a:solidFill>
              </a:rPr>
              <a:t> </a:t>
            </a:r>
            <a:r>
              <a:rPr lang="en-US" sz="1200" dirty="0">
                <a:solidFill>
                  <a:schemeClr val="tx1"/>
                </a:solidFill>
              </a:rPr>
              <a:t>(</a:t>
            </a:r>
            <a:r>
              <a:rPr lang="en-US" sz="1200" dirty="0" smtClean="0">
                <a:solidFill>
                  <a:schemeClr val="tx1"/>
                </a:solidFill>
              </a:rPr>
              <a:t>PI), Collaborator</a:t>
            </a:r>
            <a:r>
              <a:rPr lang="en-US" sz="1200" dirty="0">
                <a:solidFill>
                  <a:schemeClr val="tx1"/>
                </a:solidFill>
              </a:rPr>
              <a:t>: </a:t>
            </a:r>
            <a:r>
              <a:rPr lang="en-US" sz="1200" dirty="0" err="1" smtClean="0">
                <a:solidFill>
                  <a:schemeClr val="tx1"/>
                </a:solidFill>
              </a:rPr>
              <a:t>Glatzmaier</a:t>
            </a:r>
            <a:r>
              <a:rPr lang="en-US" sz="1200" dirty="0" smtClean="0">
                <a:solidFill>
                  <a:schemeClr val="tx1"/>
                </a:solidFill>
              </a:rPr>
              <a:t>/</a:t>
            </a:r>
            <a:r>
              <a:rPr lang="en-US" sz="1200" dirty="0" err="1" smtClean="0">
                <a:solidFill>
                  <a:schemeClr val="tx1"/>
                </a:solidFill>
              </a:rPr>
              <a:t>Bharathan</a:t>
            </a:r>
            <a:r>
              <a:rPr lang="en-US" sz="1200" dirty="0" smtClean="0">
                <a:solidFill>
                  <a:schemeClr val="tx1"/>
                </a:solidFill>
              </a:rPr>
              <a:t>/Ma (NREL), “Comp. </a:t>
            </a:r>
            <a:r>
              <a:rPr lang="en-US" sz="1200" dirty="0" err="1" smtClean="0">
                <a:solidFill>
                  <a:schemeClr val="tx1"/>
                </a:solidFill>
              </a:rPr>
              <a:t>ana</a:t>
            </a:r>
            <a:r>
              <a:rPr lang="en-US" sz="1200" dirty="0" smtClean="0">
                <a:solidFill>
                  <a:schemeClr val="tx1"/>
                </a:solidFill>
              </a:rPr>
              <a:t>. of Nano Particles-Molten </a:t>
            </a:r>
            <a:r>
              <a:rPr lang="en-US" sz="1200" dirty="0">
                <a:solidFill>
                  <a:schemeClr val="tx1"/>
                </a:solidFill>
              </a:rPr>
              <a:t>Salt Thermal Energy Storage for Concentrated Solar Power Systems," </a:t>
            </a:r>
            <a:r>
              <a:rPr lang="en-US" sz="1200" b="1" u="sng" dirty="0" smtClean="0">
                <a:solidFill>
                  <a:schemeClr val="tx1"/>
                </a:solidFill>
              </a:rPr>
              <a:t>DOE</a:t>
            </a:r>
            <a:r>
              <a:rPr lang="en-US" sz="1200" u="sng" dirty="0" smtClean="0">
                <a:solidFill>
                  <a:schemeClr val="tx1"/>
                </a:solidFill>
              </a:rPr>
              <a:t>- EERE/</a:t>
            </a:r>
            <a:r>
              <a:rPr lang="en-US" sz="1200" u="sng" dirty="0" err="1" smtClean="0">
                <a:solidFill>
                  <a:schemeClr val="tx1"/>
                </a:solidFill>
              </a:rPr>
              <a:t>SunShot</a:t>
            </a:r>
            <a:r>
              <a:rPr lang="en-US" sz="1200" dirty="0">
                <a:solidFill>
                  <a:schemeClr val="tx1"/>
                </a:solidFill>
              </a:rPr>
              <a:t>, </a:t>
            </a:r>
            <a:r>
              <a:rPr lang="en-US" sz="1200" dirty="0" smtClean="0">
                <a:solidFill>
                  <a:schemeClr val="tx1"/>
                </a:solidFill>
              </a:rPr>
              <a:t>$348K, Completed</a:t>
            </a:r>
          </a:p>
          <a:p>
            <a:pPr marL="171450" lvl="0" indent="-171450" algn="l">
              <a:buFont typeface="Arial" panose="020B0604020202020204" pitchFamily="34" charset="0"/>
              <a:buChar char="•"/>
            </a:pPr>
            <a:r>
              <a:rPr lang="en-US" sz="1200" dirty="0" smtClean="0">
                <a:solidFill>
                  <a:schemeClr val="tx1"/>
                </a:solidFill>
              </a:rPr>
              <a:t>A. Bronson </a:t>
            </a:r>
            <a:r>
              <a:rPr lang="en-US" sz="1200" dirty="0">
                <a:solidFill>
                  <a:schemeClr val="tx1"/>
                </a:solidFill>
              </a:rPr>
              <a:t>(</a:t>
            </a:r>
            <a:r>
              <a:rPr lang="en-US" sz="1200" dirty="0" smtClean="0">
                <a:solidFill>
                  <a:schemeClr val="tx1"/>
                </a:solidFill>
              </a:rPr>
              <a:t>PI), V. </a:t>
            </a:r>
            <a:r>
              <a:rPr lang="en-US" sz="1200" b="1" dirty="0" smtClean="0">
                <a:solidFill>
                  <a:schemeClr val="tx1"/>
                </a:solidFill>
              </a:rPr>
              <a:t>Kumar</a:t>
            </a:r>
            <a:r>
              <a:rPr lang="en-US" sz="1200" dirty="0" smtClean="0">
                <a:solidFill>
                  <a:schemeClr val="tx1"/>
                </a:solidFill>
              </a:rPr>
              <a:t> </a:t>
            </a:r>
            <a:r>
              <a:rPr lang="en-US" sz="1200" dirty="0">
                <a:solidFill>
                  <a:schemeClr val="tx1"/>
                </a:solidFill>
              </a:rPr>
              <a:t>(</a:t>
            </a:r>
            <a:r>
              <a:rPr lang="en-US" sz="1200" dirty="0" smtClean="0">
                <a:solidFill>
                  <a:schemeClr val="tx1"/>
                </a:solidFill>
              </a:rPr>
              <a:t>CO-PI), Comp-</a:t>
            </a:r>
            <a:r>
              <a:rPr lang="en-US" sz="1200" dirty="0" err="1" smtClean="0">
                <a:solidFill>
                  <a:schemeClr val="tx1"/>
                </a:solidFill>
              </a:rPr>
              <a:t>Expl</a:t>
            </a:r>
            <a:r>
              <a:rPr lang="en-US" sz="1200" dirty="0" smtClean="0">
                <a:solidFill>
                  <a:schemeClr val="tx1"/>
                </a:solidFill>
              </a:rPr>
              <a:t> </a:t>
            </a:r>
            <a:r>
              <a:rPr lang="en-US" sz="1200" dirty="0" err="1">
                <a:solidFill>
                  <a:schemeClr val="tx1"/>
                </a:solidFill>
              </a:rPr>
              <a:t>p</a:t>
            </a:r>
            <a:r>
              <a:rPr lang="en-US" sz="1200" dirty="0" err="1" smtClean="0">
                <a:solidFill>
                  <a:schemeClr val="tx1"/>
                </a:solidFill>
              </a:rPr>
              <a:t>roc</a:t>
            </a:r>
            <a:r>
              <a:rPr lang="en-US" sz="1200" dirty="0" smtClean="0">
                <a:solidFill>
                  <a:schemeClr val="tx1"/>
                </a:solidFill>
              </a:rPr>
              <a:t> of </a:t>
            </a:r>
            <a:r>
              <a:rPr lang="en-US" sz="1200" dirty="0" err="1" smtClean="0">
                <a:solidFill>
                  <a:schemeClr val="tx1"/>
                </a:solidFill>
              </a:rPr>
              <a:t>BrC</a:t>
            </a:r>
            <a:r>
              <a:rPr lang="en-US" sz="1200" dirty="0" smtClean="0">
                <a:solidFill>
                  <a:schemeClr val="tx1"/>
                </a:solidFill>
              </a:rPr>
              <a:t> Composites by </a:t>
            </a:r>
            <a:r>
              <a:rPr lang="en-US" sz="1200" dirty="0">
                <a:solidFill>
                  <a:schemeClr val="tx1"/>
                </a:solidFill>
              </a:rPr>
              <a:t>Reactive Infusion of </a:t>
            </a:r>
            <a:r>
              <a:rPr lang="en-US" sz="1200" dirty="0" err="1">
                <a:solidFill>
                  <a:schemeClr val="tx1"/>
                </a:solidFill>
              </a:rPr>
              <a:t>Hf</a:t>
            </a:r>
            <a:r>
              <a:rPr lang="en-US" sz="1200" dirty="0">
                <a:solidFill>
                  <a:schemeClr val="tx1"/>
                </a:solidFill>
              </a:rPr>
              <a:t> Alloy Melts into B4C, </a:t>
            </a:r>
            <a:r>
              <a:rPr lang="en-US" sz="1200" b="1" u="sng" dirty="0" smtClean="0">
                <a:solidFill>
                  <a:schemeClr val="tx1"/>
                </a:solidFill>
              </a:rPr>
              <a:t>AFOSR</a:t>
            </a:r>
            <a:r>
              <a:rPr lang="en-US" sz="1200" dirty="0" smtClean="0">
                <a:solidFill>
                  <a:schemeClr val="tx1"/>
                </a:solidFill>
              </a:rPr>
              <a:t>, $396K, Completed</a:t>
            </a:r>
          </a:p>
          <a:p>
            <a:pPr marL="171450" lvl="0" indent="-171450" algn="l">
              <a:buFont typeface="Arial" panose="020B0604020202020204" pitchFamily="34" charset="0"/>
              <a:buChar char="•"/>
            </a:pPr>
            <a:r>
              <a:rPr lang="en-US" sz="1200" dirty="0" smtClean="0">
                <a:solidFill>
                  <a:schemeClr val="tx1"/>
                </a:solidFill>
              </a:rPr>
              <a:t>A. Bronson </a:t>
            </a:r>
            <a:r>
              <a:rPr lang="en-US" sz="1200" dirty="0">
                <a:solidFill>
                  <a:schemeClr val="tx1"/>
                </a:solidFill>
              </a:rPr>
              <a:t>(</a:t>
            </a:r>
            <a:r>
              <a:rPr lang="en-US" sz="1200" dirty="0" smtClean="0">
                <a:solidFill>
                  <a:schemeClr val="tx1"/>
                </a:solidFill>
              </a:rPr>
              <a:t>PI), V. </a:t>
            </a:r>
            <a:r>
              <a:rPr lang="en-US" sz="1200" b="1" dirty="0" smtClean="0">
                <a:solidFill>
                  <a:schemeClr val="tx1"/>
                </a:solidFill>
              </a:rPr>
              <a:t>Kumar</a:t>
            </a:r>
            <a:r>
              <a:rPr lang="en-US" sz="1200" dirty="0" smtClean="0">
                <a:solidFill>
                  <a:schemeClr val="tx1"/>
                </a:solidFill>
              </a:rPr>
              <a:t> </a:t>
            </a:r>
            <a:r>
              <a:rPr lang="en-US" sz="1200" dirty="0">
                <a:solidFill>
                  <a:schemeClr val="tx1"/>
                </a:solidFill>
              </a:rPr>
              <a:t>(</a:t>
            </a:r>
            <a:r>
              <a:rPr lang="en-US" sz="1200" dirty="0" smtClean="0">
                <a:solidFill>
                  <a:schemeClr val="tx1"/>
                </a:solidFill>
              </a:rPr>
              <a:t>CO-PI), Computational-Experimental </a:t>
            </a:r>
            <a:r>
              <a:rPr lang="en-US" sz="1200" dirty="0">
                <a:solidFill>
                  <a:schemeClr val="tx1"/>
                </a:solidFill>
              </a:rPr>
              <a:t>Study of the Plasma </a:t>
            </a:r>
            <a:r>
              <a:rPr lang="en-US" sz="1200" dirty="0" smtClean="0">
                <a:solidFill>
                  <a:schemeClr val="tx1"/>
                </a:solidFill>
              </a:rPr>
              <a:t>Proc. of </a:t>
            </a:r>
            <a:r>
              <a:rPr lang="en-US" sz="1200" dirty="0">
                <a:solidFill>
                  <a:schemeClr val="tx1"/>
                </a:solidFill>
              </a:rPr>
              <a:t>Carbides at High </a:t>
            </a:r>
            <a:r>
              <a:rPr lang="en-US" sz="1200" dirty="0" smtClean="0">
                <a:solidFill>
                  <a:schemeClr val="tx1"/>
                </a:solidFill>
              </a:rPr>
              <a:t>Temp, </a:t>
            </a:r>
            <a:r>
              <a:rPr lang="en-US" sz="1200" u="sng" dirty="0">
                <a:solidFill>
                  <a:schemeClr val="tx1"/>
                </a:solidFill>
              </a:rPr>
              <a:t>NETL– </a:t>
            </a:r>
            <a:r>
              <a:rPr lang="en-US" sz="1200" b="1" u="sng" dirty="0" smtClean="0">
                <a:solidFill>
                  <a:schemeClr val="tx1"/>
                </a:solidFill>
              </a:rPr>
              <a:t>DOE</a:t>
            </a:r>
            <a:r>
              <a:rPr lang="en-US" sz="1200" dirty="0" smtClean="0">
                <a:solidFill>
                  <a:schemeClr val="tx1"/>
                </a:solidFill>
              </a:rPr>
              <a:t>, $200K, Completed</a:t>
            </a:r>
          </a:p>
          <a:p>
            <a:pPr marL="171450" lvl="0" indent="-171450" algn="l">
              <a:buFont typeface="Arial" panose="020B0604020202020204" pitchFamily="34" charset="0"/>
              <a:buChar char="•"/>
            </a:pPr>
            <a:r>
              <a:rPr lang="en-US" sz="1200" dirty="0" smtClean="0">
                <a:solidFill>
                  <a:schemeClr val="tx1"/>
                </a:solidFill>
              </a:rPr>
              <a:t>V</a:t>
            </a:r>
            <a:r>
              <a:rPr lang="en-US" sz="1200" dirty="0">
                <a:solidFill>
                  <a:schemeClr val="tx1"/>
                </a:solidFill>
              </a:rPr>
              <a:t>. </a:t>
            </a:r>
            <a:r>
              <a:rPr lang="en-US" sz="1200" b="1" dirty="0">
                <a:solidFill>
                  <a:schemeClr val="tx1"/>
                </a:solidFill>
              </a:rPr>
              <a:t>Kumar</a:t>
            </a:r>
            <a:r>
              <a:rPr lang="en-US" sz="1200" dirty="0">
                <a:solidFill>
                  <a:schemeClr val="tx1"/>
                </a:solidFill>
              </a:rPr>
              <a:t> (PI</a:t>
            </a:r>
            <a:r>
              <a:rPr lang="en-US" sz="1200" dirty="0" smtClean="0">
                <a:solidFill>
                  <a:schemeClr val="tx1"/>
                </a:solidFill>
              </a:rPr>
              <a:t>), </a:t>
            </a:r>
            <a:r>
              <a:rPr lang="en-US" sz="1200" dirty="0">
                <a:solidFill>
                  <a:schemeClr val="tx1"/>
                </a:solidFill>
              </a:rPr>
              <a:t>"High fidelity computational analysis </a:t>
            </a:r>
            <a:r>
              <a:rPr lang="en-US" sz="1200" dirty="0" smtClean="0">
                <a:solidFill>
                  <a:schemeClr val="tx1"/>
                </a:solidFill>
              </a:rPr>
              <a:t>of CO2 trapping </a:t>
            </a:r>
            <a:r>
              <a:rPr lang="en-US" sz="1200" dirty="0">
                <a:solidFill>
                  <a:schemeClr val="tx1"/>
                </a:solidFill>
              </a:rPr>
              <a:t>at pore </a:t>
            </a:r>
            <a:r>
              <a:rPr lang="en-US" sz="1200" dirty="0" smtClean="0">
                <a:solidFill>
                  <a:schemeClr val="tx1"/>
                </a:solidFill>
              </a:rPr>
              <a:t>scales" </a:t>
            </a:r>
            <a:r>
              <a:rPr lang="en-US" sz="1200" u="sng" dirty="0">
                <a:solidFill>
                  <a:schemeClr val="tx1"/>
                </a:solidFill>
              </a:rPr>
              <a:t>NETL – </a:t>
            </a:r>
            <a:r>
              <a:rPr lang="en-US" sz="1200" b="1" u="sng" dirty="0">
                <a:solidFill>
                  <a:schemeClr val="tx1"/>
                </a:solidFill>
              </a:rPr>
              <a:t>DOE</a:t>
            </a:r>
            <a:r>
              <a:rPr lang="en-US" sz="1200" dirty="0">
                <a:solidFill>
                  <a:schemeClr val="tx1"/>
                </a:solidFill>
              </a:rPr>
              <a:t>, </a:t>
            </a:r>
            <a:r>
              <a:rPr lang="en-US" sz="1200" dirty="0" smtClean="0">
                <a:solidFill>
                  <a:schemeClr val="tx1"/>
                </a:solidFill>
              </a:rPr>
              <a:t>$288K, Completed</a:t>
            </a:r>
            <a:endParaRPr lang="en-US" sz="1200" dirty="0" smtClean="0"/>
          </a:p>
        </p:txBody>
      </p:sp>
      <p:sp>
        <p:nvSpPr>
          <p:cNvPr id="16" name="Shape 189441"/>
          <p:cNvSpPr txBox="1">
            <a:spLocks noChangeArrowheads="1"/>
          </p:cNvSpPr>
          <p:nvPr/>
        </p:nvSpPr>
        <p:spPr bwMode="auto">
          <a:xfrm>
            <a:off x="609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ctr" defTabSz="-13873163" rtl="0" eaLnBrk="0" fontAlgn="base" hangingPunct="0">
              <a:spcBef>
                <a:spcPct val="0"/>
              </a:spcBef>
              <a:spcAft>
                <a:spcPct val="0"/>
              </a:spcAft>
              <a:defRPr sz="4400">
                <a:solidFill>
                  <a:schemeClr val="tx2"/>
                </a:solidFill>
                <a:latin typeface="+mj-lt"/>
                <a:ea typeface="+mj-ea"/>
                <a:cs typeface="+mj-cs"/>
              </a:defRPr>
            </a:lvl1pPr>
            <a:lvl2pPr marL="342900" indent="-342900" algn="ctr" defTabSz="-13873163" rtl="0" eaLnBrk="0" fontAlgn="base" hangingPunct="0">
              <a:spcBef>
                <a:spcPct val="0"/>
              </a:spcBef>
              <a:spcAft>
                <a:spcPct val="0"/>
              </a:spcAft>
              <a:defRPr sz="4400">
                <a:solidFill>
                  <a:schemeClr val="tx2"/>
                </a:solidFill>
                <a:latin typeface="Times New Roman"/>
              </a:defRPr>
            </a:lvl2pPr>
            <a:lvl3pPr marL="342900" indent="-342900" algn="ctr" defTabSz="-13873163" rtl="0" eaLnBrk="0" fontAlgn="base" hangingPunct="0">
              <a:spcBef>
                <a:spcPct val="0"/>
              </a:spcBef>
              <a:spcAft>
                <a:spcPct val="0"/>
              </a:spcAft>
              <a:defRPr sz="4400">
                <a:solidFill>
                  <a:schemeClr val="tx2"/>
                </a:solidFill>
                <a:latin typeface="Times New Roman"/>
              </a:defRPr>
            </a:lvl3pPr>
            <a:lvl4pPr marL="342900" indent="-342900" algn="ctr" defTabSz="-13873163" rtl="0" eaLnBrk="0" fontAlgn="base" hangingPunct="0">
              <a:spcBef>
                <a:spcPct val="0"/>
              </a:spcBef>
              <a:spcAft>
                <a:spcPct val="0"/>
              </a:spcAft>
              <a:defRPr sz="4400">
                <a:solidFill>
                  <a:schemeClr val="tx2"/>
                </a:solidFill>
                <a:latin typeface="Times New Roman"/>
              </a:defRPr>
            </a:lvl4pPr>
            <a:lvl5pPr marL="342900" indent="-342900" algn="ctr" defTabSz="-13873163" rtl="0" eaLnBrk="0" fontAlgn="base" hangingPunct="0">
              <a:spcBef>
                <a:spcPct val="0"/>
              </a:spcBef>
              <a:spcAft>
                <a:spcPct val="0"/>
              </a:spcAft>
              <a:defRPr sz="4400">
                <a:solidFill>
                  <a:schemeClr val="tx2"/>
                </a:solidFill>
                <a:latin typeface="Times New Roman"/>
              </a:defRPr>
            </a:lvl5pPr>
            <a:lvl6pPr marL="457200" algn="ctr" fontAlgn="base">
              <a:spcBef>
                <a:spcPct val="0"/>
              </a:spcBef>
              <a:spcAft>
                <a:spcPct val="0"/>
              </a:spcAft>
              <a:defRPr sz="4400">
                <a:solidFill>
                  <a:schemeClr val="tx2">
                    <a:alpha val="100000"/>
                  </a:schemeClr>
                </a:solidFill>
                <a:latin typeface="Times New Roman"/>
              </a:defRPr>
            </a:lvl6pPr>
            <a:lvl7pPr marL="914400" algn="ctr" fontAlgn="base">
              <a:spcBef>
                <a:spcPct val="0"/>
              </a:spcBef>
              <a:spcAft>
                <a:spcPct val="0"/>
              </a:spcAft>
              <a:defRPr sz="4400">
                <a:solidFill>
                  <a:schemeClr val="tx2">
                    <a:alpha val="100000"/>
                  </a:schemeClr>
                </a:solidFill>
                <a:latin typeface="Times New Roman"/>
              </a:defRPr>
            </a:lvl7pPr>
            <a:lvl8pPr marL="1371600" algn="ctr" fontAlgn="base">
              <a:spcBef>
                <a:spcPct val="0"/>
              </a:spcBef>
              <a:spcAft>
                <a:spcPct val="0"/>
              </a:spcAft>
              <a:defRPr sz="4400">
                <a:solidFill>
                  <a:schemeClr val="tx2">
                    <a:alpha val="100000"/>
                  </a:schemeClr>
                </a:solidFill>
                <a:latin typeface="Times New Roman"/>
              </a:defRPr>
            </a:lvl8pPr>
            <a:lvl9pPr marL="1828800" algn="ctr" fontAlgn="base">
              <a:spcBef>
                <a:spcPct val="0"/>
              </a:spcBef>
              <a:spcAft>
                <a:spcPct val="0"/>
              </a:spcAft>
              <a:defRPr sz="4400">
                <a:solidFill>
                  <a:schemeClr val="tx2">
                    <a:alpha val="100000"/>
                  </a:schemeClr>
                </a:solidFill>
                <a:latin typeface="Times New Roman"/>
              </a:defRPr>
            </a:lvl9pPr>
          </a:lstStyle>
          <a:p>
            <a:pPr marL="0" indent="0" defTabSz="914400" eaLnBrk="1" hangingPunct="1"/>
            <a:r>
              <a:rPr lang="en-US" altLang="en-US" dirty="0" smtClean="0"/>
              <a:t>Myself</a:t>
            </a:r>
            <a:endParaRPr lang="en-US" dirty="0" smtClean="0"/>
          </a:p>
        </p:txBody>
      </p:sp>
    </p:spTree>
    <p:extLst>
      <p:ext uri="{BB962C8B-B14F-4D97-AF65-F5344CB8AC3E}">
        <p14:creationId xmlns:p14="http://schemas.microsoft.com/office/powerpoint/2010/main" val="120853724"/>
      </p:ext>
    </p:extLst>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a:xfrm>
            <a:off x="0" y="0"/>
            <a:ext cx="9144000" cy="487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t>My </a:t>
            </a:r>
            <a:r>
              <a:rPr lang="en-US" sz="2000" b="1" dirty="0" smtClean="0"/>
              <a:t>Research Group</a:t>
            </a:r>
            <a:endParaRPr lang="en-US" sz="2000" dirty="0"/>
          </a:p>
        </p:txBody>
      </p:sp>
      <p:sp>
        <p:nvSpPr>
          <p:cNvPr id="31" name="Title 1"/>
          <p:cNvSpPr txBox="1">
            <a:spLocks/>
          </p:cNvSpPr>
          <p:nvPr/>
        </p:nvSpPr>
        <p:spPr>
          <a:xfrm>
            <a:off x="208503" y="1142834"/>
            <a:ext cx="7981027" cy="11431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dirty="0" smtClean="0"/>
              <a:t>Faculty </a:t>
            </a:r>
            <a:r>
              <a:rPr lang="en-US" sz="1600" dirty="0"/>
              <a:t>Advisor - Vinod Kumar,  </a:t>
            </a:r>
            <a:r>
              <a:rPr lang="en-US" sz="1600" dirty="0" smtClean="0"/>
              <a:t>Assistant Professor, Mechanical Engineering</a:t>
            </a:r>
          </a:p>
          <a:p>
            <a:pPr algn="l"/>
            <a:r>
              <a:rPr lang="en-US" sz="1600" dirty="0"/>
              <a:t>	</a:t>
            </a:r>
            <a:r>
              <a:rPr lang="en-US" sz="1600" dirty="0" smtClean="0"/>
              <a:t>Core faculty, Computational Science Doctoral Program</a:t>
            </a:r>
          </a:p>
          <a:p>
            <a:pPr algn="l"/>
            <a:r>
              <a:rPr lang="en-US" sz="1400" dirty="0" smtClean="0"/>
              <a:t>Collaborators: B. </a:t>
            </a:r>
            <a:r>
              <a:rPr lang="en-US" sz="1400" dirty="0" err="1" smtClean="0"/>
              <a:t>Spotz</a:t>
            </a:r>
            <a:r>
              <a:rPr lang="en-US" sz="1400" dirty="0" smtClean="0"/>
              <a:t>, M. Taylor &amp; C. Ho (Sandia), Z. Ma &amp; G. </a:t>
            </a:r>
            <a:r>
              <a:rPr lang="en-US" sz="1400" dirty="0" err="1" smtClean="0"/>
              <a:t>Glatzmaier</a:t>
            </a:r>
            <a:r>
              <a:rPr lang="en-US" sz="1400" dirty="0" smtClean="0"/>
              <a:t>(NREL), V. </a:t>
            </a:r>
            <a:r>
              <a:rPr lang="en-US" sz="1400" dirty="0" err="1" smtClean="0"/>
              <a:t>Balaji</a:t>
            </a:r>
            <a:r>
              <a:rPr lang="en-US" sz="1400" dirty="0" smtClean="0"/>
              <a:t> (Princeton), D. Banerjee (Texas A&amp;M), S. Kumar (UTB), A. Bronson (UTEP), G. Rao (KAFB), V. </a:t>
            </a:r>
            <a:r>
              <a:rPr lang="en-US" sz="1400" dirty="0" err="1" smtClean="0"/>
              <a:t>Udeowa</a:t>
            </a:r>
            <a:r>
              <a:rPr lang="en-US" sz="1400" dirty="0" smtClean="0"/>
              <a:t> (Google), S. Mittal (IIT K)</a:t>
            </a:r>
          </a:p>
        </p:txBody>
      </p:sp>
      <p:grpSp>
        <p:nvGrpSpPr>
          <p:cNvPr id="7" name="Group 6"/>
          <p:cNvGrpSpPr/>
          <p:nvPr/>
        </p:nvGrpSpPr>
        <p:grpSpPr>
          <a:xfrm>
            <a:off x="1" y="2514600"/>
            <a:ext cx="6175934" cy="2175164"/>
            <a:chOff x="337578" y="2164493"/>
            <a:chExt cx="6175934" cy="2175164"/>
          </a:xfrm>
        </p:grpSpPr>
        <p:grpSp>
          <p:nvGrpSpPr>
            <p:cNvPr id="3" name="Group 2"/>
            <p:cNvGrpSpPr/>
            <p:nvPr/>
          </p:nvGrpSpPr>
          <p:grpSpPr>
            <a:xfrm>
              <a:off x="337578" y="2216824"/>
              <a:ext cx="1904999" cy="2122833"/>
              <a:chOff x="679136" y="2216824"/>
              <a:chExt cx="1904999" cy="2122833"/>
            </a:xfrm>
          </p:grpSpPr>
          <p:pic>
            <p:nvPicPr>
              <p:cNvPr id="2971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014" y="2913553"/>
                <a:ext cx="1228426" cy="142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itle 1"/>
              <p:cNvSpPr txBox="1">
                <a:spLocks/>
              </p:cNvSpPr>
              <p:nvPr/>
            </p:nvSpPr>
            <p:spPr>
              <a:xfrm>
                <a:off x="679136" y="2216824"/>
                <a:ext cx="1904999" cy="70966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t>Dr. </a:t>
                </a:r>
                <a:r>
                  <a:rPr lang="en-US" sz="1400" dirty="0" err="1" smtClean="0"/>
                  <a:t>Kiran</a:t>
                </a:r>
                <a:r>
                  <a:rPr lang="en-US" sz="1400" dirty="0" smtClean="0"/>
                  <a:t> </a:t>
                </a:r>
                <a:r>
                  <a:rPr lang="en-US" sz="1400" dirty="0"/>
                  <a:t>K. </a:t>
                </a:r>
                <a:r>
                  <a:rPr lang="en-US" sz="1400" dirty="0" smtClean="0"/>
                  <a:t>Katta</a:t>
                </a:r>
              </a:p>
              <a:p>
                <a:r>
                  <a:rPr lang="en-US" sz="1200" dirty="0" smtClean="0"/>
                  <a:t>Computational Science</a:t>
                </a:r>
              </a:p>
              <a:p>
                <a:r>
                  <a:rPr lang="en-US" sz="1400" dirty="0" smtClean="0"/>
                  <a:t> </a:t>
                </a:r>
                <a:r>
                  <a:rPr lang="en-US" sz="1100" dirty="0" smtClean="0"/>
                  <a:t>Graduated, May 2013</a:t>
                </a:r>
                <a:endParaRPr lang="en-US" sz="1400" dirty="0" smtClean="0"/>
              </a:p>
            </p:txBody>
          </p:sp>
        </p:grpSp>
        <p:sp>
          <p:nvSpPr>
            <p:cNvPr id="34" name="Title 1"/>
            <p:cNvSpPr txBox="1">
              <a:spLocks/>
            </p:cNvSpPr>
            <p:nvPr/>
          </p:nvSpPr>
          <p:spPr>
            <a:xfrm>
              <a:off x="2040005" y="2193289"/>
              <a:ext cx="1537377" cy="6570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err="1" smtClean="0"/>
                <a:t>Samia</a:t>
              </a:r>
              <a:r>
                <a:rPr lang="en-US" sz="1400" dirty="0" smtClean="0"/>
                <a:t> Afrin</a:t>
              </a:r>
            </a:p>
            <a:p>
              <a:r>
                <a:rPr lang="en-US" sz="1200" dirty="0" smtClean="0"/>
                <a:t>Energy (Dec 2015, expected)</a:t>
              </a:r>
              <a:endParaRPr lang="en-US" sz="1200" dirty="0"/>
            </a:p>
          </p:txBody>
        </p:sp>
        <p:sp>
          <p:nvSpPr>
            <p:cNvPr id="35" name="Title 1"/>
            <p:cNvSpPr txBox="1">
              <a:spLocks/>
            </p:cNvSpPr>
            <p:nvPr/>
          </p:nvSpPr>
          <p:spPr>
            <a:xfrm>
              <a:off x="3343127" y="2164493"/>
              <a:ext cx="1700397" cy="685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t>Dr. Paul Delgado</a:t>
              </a:r>
            </a:p>
            <a:p>
              <a:r>
                <a:rPr lang="en-US" sz="1200" dirty="0" smtClean="0"/>
                <a:t>Computational Science, May 2015</a:t>
              </a:r>
              <a:endParaRPr lang="en-US" sz="1200" dirty="0"/>
            </a:p>
          </p:txBody>
        </p:sp>
        <p:sp>
          <p:nvSpPr>
            <p:cNvPr id="36" name="Title 1"/>
            <p:cNvSpPr txBox="1">
              <a:spLocks/>
            </p:cNvSpPr>
            <p:nvPr/>
          </p:nvSpPr>
          <p:spPr>
            <a:xfrm>
              <a:off x="4744168" y="2193886"/>
              <a:ext cx="1769344" cy="67179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t>Dr. A. Sepulveda</a:t>
              </a:r>
            </a:p>
            <a:p>
              <a:r>
                <a:rPr lang="en-US" sz="1200" dirty="0"/>
                <a:t>Energy, </a:t>
              </a:r>
              <a:r>
                <a:rPr lang="en-US" sz="1200" dirty="0" smtClean="0"/>
                <a:t>Graduated</a:t>
              </a:r>
              <a:r>
                <a:rPr lang="en-US" sz="1200" dirty="0"/>
                <a:t> </a:t>
              </a:r>
              <a:r>
                <a:rPr lang="en-US" sz="1200" dirty="0" smtClean="0"/>
                <a:t>May 2015</a:t>
              </a:r>
              <a:endParaRPr lang="en-US" sz="1400" dirty="0"/>
            </a:p>
          </p:txBody>
        </p:sp>
      </p:grpSp>
      <p:sp>
        <p:nvSpPr>
          <p:cNvPr id="38" name="Title 1"/>
          <p:cNvSpPr txBox="1">
            <a:spLocks/>
          </p:cNvSpPr>
          <p:nvPr/>
        </p:nvSpPr>
        <p:spPr>
          <a:xfrm>
            <a:off x="239878" y="4953000"/>
            <a:ext cx="1837381" cy="15779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Current UG Research Assistants</a:t>
            </a:r>
          </a:p>
          <a:p>
            <a:pPr algn="l"/>
            <a:r>
              <a:rPr lang="en-US" sz="1200" dirty="0" smtClean="0"/>
              <a:t>1. A. Cabral</a:t>
            </a:r>
          </a:p>
          <a:p>
            <a:pPr algn="l"/>
            <a:r>
              <a:rPr lang="en-US" sz="1200" dirty="0" smtClean="0"/>
              <a:t>2. Alexandra</a:t>
            </a:r>
          </a:p>
        </p:txBody>
      </p:sp>
      <p:sp>
        <p:nvSpPr>
          <p:cNvPr id="40" name="Title 1"/>
          <p:cNvSpPr txBox="1">
            <a:spLocks/>
          </p:cNvSpPr>
          <p:nvPr/>
        </p:nvSpPr>
        <p:spPr>
          <a:xfrm>
            <a:off x="2142977" y="2133600"/>
            <a:ext cx="2115741" cy="4669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t>Doctoral</a:t>
            </a:r>
            <a:endParaRPr lang="en-US" sz="1600" dirty="0"/>
          </a:p>
        </p:txBody>
      </p:sp>
      <p:sp>
        <p:nvSpPr>
          <p:cNvPr id="41" name="Title 1"/>
          <p:cNvSpPr txBox="1">
            <a:spLocks/>
          </p:cNvSpPr>
          <p:nvPr/>
        </p:nvSpPr>
        <p:spPr>
          <a:xfrm>
            <a:off x="6019801" y="2615052"/>
            <a:ext cx="1601685" cy="6786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a:t> </a:t>
            </a:r>
            <a:r>
              <a:rPr lang="en-US" sz="1400" dirty="0" smtClean="0"/>
              <a:t> </a:t>
            </a:r>
            <a:r>
              <a:rPr lang="en-US" sz="1400" dirty="0" err="1" smtClean="0"/>
              <a:t>Nazmul</a:t>
            </a:r>
            <a:r>
              <a:rPr lang="en-US" sz="1400" dirty="0" smtClean="0"/>
              <a:t> Hossain</a:t>
            </a:r>
          </a:p>
          <a:p>
            <a:r>
              <a:rPr lang="en-US" sz="1200" dirty="0"/>
              <a:t>Computational Science</a:t>
            </a:r>
          </a:p>
        </p:txBody>
      </p:sp>
      <p:pic>
        <p:nvPicPr>
          <p:cNvPr id="29700" name="Picture 4" descr="http://engineering.utep.edu/mu3com/images/Logo-2.gif"/>
          <p:cNvPicPr>
            <a:picLocks noChangeAspect="1" noChangeArrowheads="1"/>
          </p:cNvPicPr>
          <p:nvPr/>
        </p:nvPicPr>
        <p:blipFill rotWithShape="1">
          <a:blip r:embed="rId4">
            <a:extLst>
              <a:ext uri="{28A0092B-C50C-407E-A947-70E740481C1C}">
                <a14:useLocalDpi xmlns:a14="http://schemas.microsoft.com/office/drawing/2010/main" val="0"/>
              </a:ext>
            </a:extLst>
          </a:blip>
          <a:srcRect t="24111"/>
          <a:stretch/>
        </p:blipFill>
        <p:spPr bwMode="auto">
          <a:xfrm>
            <a:off x="29469" y="-4597"/>
            <a:ext cx="2113508" cy="758087"/>
          </a:xfrm>
          <a:prstGeom prst="rect">
            <a:avLst/>
          </a:prstGeom>
          <a:noFill/>
          <a:extLst>
            <a:ext uri="{909E8E84-426E-40DD-AFC4-6F175D3DCCD1}">
              <a14:hiddenFill xmlns:a14="http://schemas.microsoft.com/office/drawing/2010/main">
                <a:solidFill>
                  <a:srgbClr val="FFFFFF"/>
                </a:solidFill>
              </a14:hiddenFill>
            </a:ext>
          </a:extLst>
        </p:spPr>
      </p:pic>
      <p:sp>
        <p:nvSpPr>
          <p:cNvPr id="9" name="Left Brace 8"/>
          <p:cNvSpPr/>
          <p:nvPr/>
        </p:nvSpPr>
        <p:spPr>
          <a:xfrm rot="5400000">
            <a:off x="3046865" y="-228552"/>
            <a:ext cx="295229" cy="565064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Left Brace 27"/>
          <p:cNvSpPr/>
          <p:nvPr/>
        </p:nvSpPr>
        <p:spPr>
          <a:xfrm rot="5400000">
            <a:off x="7419905" y="1176490"/>
            <a:ext cx="295231" cy="284056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itle 1"/>
          <p:cNvSpPr txBox="1">
            <a:spLocks/>
          </p:cNvSpPr>
          <p:nvPr/>
        </p:nvSpPr>
        <p:spPr>
          <a:xfrm>
            <a:off x="6215137" y="2170619"/>
            <a:ext cx="2115741" cy="4669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t>M.S.</a:t>
            </a:r>
            <a:endParaRPr lang="en-US" sz="1600" dirty="0"/>
          </a:p>
        </p:txBody>
      </p:sp>
      <p:sp>
        <p:nvSpPr>
          <p:cNvPr id="32" name="Title 1"/>
          <p:cNvSpPr txBox="1">
            <a:spLocks/>
          </p:cNvSpPr>
          <p:nvPr/>
        </p:nvSpPr>
        <p:spPr>
          <a:xfrm>
            <a:off x="2590800" y="4953000"/>
            <a:ext cx="3121661" cy="15779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Alumni: </a:t>
            </a:r>
          </a:p>
          <a:p>
            <a:pPr algn="l"/>
            <a:r>
              <a:rPr lang="en-US" sz="1200" dirty="0" smtClean="0"/>
              <a:t>M.S.: </a:t>
            </a:r>
          </a:p>
          <a:p>
            <a:pPr marL="342900" indent="-342900" algn="l">
              <a:buFontTx/>
              <a:buAutoNum type="arabicPeriod"/>
            </a:pPr>
            <a:r>
              <a:rPr lang="en-US" sz="1200" dirty="0" smtClean="0"/>
              <a:t>T. </a:t>
            </a:r>
            <a:r>
              <a:rPr lang="en-US" sz="1200" dirty="0" err="1" smtClean="0"/>
              <a:t>Dorethy</a:t>
            </a:r>
            <a:r>
              <a:rPr lang="en-US" sz="1200" dirty="0" smtClean="0"/>
              <a:t> (Comp., 2014 </a:t>
            </a:r>
            <a:r>
              <a:rPr lang="en-US" sz="1200" dirty="0"/>
              <a:t>US Army), </a:t>
            </a:r>
            <a:endParaRPr lang="en-US" sz="1200" dirty="0" smtClean="0"/>
          </a:p>
          <a:p>
            <a:pPr marL="342900" indent="-342900" algn="l">
              <a:buFontTx/>
              <a:buAutoNum type="arabicPeriod"/>
            </a:pPr>
            <a:r>
              <a:rPr lang="en-US" sz="1200" dirty="0" smtClean="0"/>
              <a:t>P. Delgado(Comp</a:t>
            </a:r>
            <a:r>
              <a:rPr lang="en-US" sz="1200" dirty="0"/>
              <a:t>., </a:t>
            </a:r>
            <a:r>
              <a:rPr lang="en-US" sz="1200" dirty="0" smtClean="0"/>
              <a:t>2014)</a:t>
            </a:r>
          </a:p>
          <a:p>
            <a:pPr marL="342900" indent="-342900" algn="l">
              <a:buAutoNum type="arabicPeriod"/>
            </a:pPr>
            <a:r>
              <a:rPr lang="en-US" sz="1200" dirty="0" smtClean="0"/>
              <a:t>J. </a:t>
            </a:r>
            <a:r>
              <a:rPr lang="en-US" sz="1200" dirty="0" err="1" smtClean="0"/>
              <a:t>Valles</a:t>
            </a:r>
            <a:r>
              <a:rPr lang="en-US" sz="1200" dirty="0"/>
              <a:t> </a:t>
            </a:r>
            <a:r>
              <a:rPr lang="en-US" sz="1200" dirty="0" smtClean="0"/>
              <a:t>(Mechanical, 2011 US Army), </a:t>
            </a:r>
          </a:p>
          <a:p>
            <a:pPr marL="342900" indent="-342900" algn="l">
              <a:buAutoNum type="arabicPeriod"/>
            </a:pPr>
            <a:r>
              <a:rPr lang="en-US" sz="1200" dirty="0" smtClean="0"/>
              <a:t>U. Parimi (Mechanical, 2010), </a:t>
            </a:r>
            <a:endParaRPr lang="en-US" sz="1200" dirty="0"/>
          </a:p>
          <a:p>
            <a:pPr marL="342900" indent="-342900" algn="l">
              <a:buAutoNum type="arabicPeriod"/>
            </a:pPr>
            <a:r>
              <a:rPr lang="en-US" sz="1200" dirty="0" smtClean="0"/>
              <a:t>N. Kavoori (Mechanical, 2010), </a:t>
            </a:r>
            <a:endParaRPr lang="en-US" sz="1200" dirty="0"/>
          </a:p>
          <a:p>
            <a:pPr marL="342900" indent="-342900" algn="l">
              <a:buAutoNum type="arabicPeriod"/>
            </a:pPr>
            <a:r>
              <a:rPr lang="en-US" sz="1200" dirty="0" smtClean="0"/>
              <a:t>K. Katta (Computational, 2011)</a:t>
            </a:r>
          </a:p>
        </p:txBody>
      </p:sp>
      <p:sp>
        <p:nvSpPr>
          <p:cNvPr id="39" name="Title 1"/>
          <p:cNvSpPr txBox="1">
            <a:spLocks/>
          </p:cNvSpPr>
          <p:nvPr/>
        </p:nvSpPr>
        <p:spPr>
          <a:xfrm>
            <a:off x="7491783" y="2645806"/>
            <a:ext cx="1496021" cy="5469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dirty="0" smtClean="0"/>
              <a:t>Jesus Ortega</a:t>
            </a:r>
          </a:p>
          <a:p>
            <a:r>
              <a:rPr lang="en-US" sz="1200" dirty="0" smtClean="0"/>
              <a:t>Mech. Eng.</a:t>
            </a:r>
            <a:endParaRPr lang="en-US" sz="1200" dirty="0"/>
          </a:p>
        </p:txBody>
      </p:sp>
      <p:sp>
        <p:nvSpPr>
          <p:cNvPr id="42" name="Title 1"/>
          <p:cNvSpPr txBox="1">
            <a:spLocks/>
          </p:cNvSpPr>
          <p:nvPr/>
        </p:nvSpPr>
        <p:spPr>
          <a:xfrm>
            <a:off x="5562468" y="4953000"/>
            <a:ext cx="3425337" cy="1828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200" dirty="0" smtClean="0"/>
              <a:t>Alumni: UG RAs</a:t>
            </a:r>
          </a:p>
          <a:p>
            <a:pPr algn="l"/>
            <a:r>
              <a:rPr lang="en-US" sz="1200" dirty="0"/>
              <a:t>Claudia </a:t>
            </a:r>
            <a:r>
              <a:rPr lang="en-US" sz="1200" dirty="0" smtClean="0"/>
              <a:t>Guevara, S</a:t>
            </a:r>
            <a:r>
              <a:rPr lang="en-US" sz="1200" dirty="0"/>
              <a:t>. D. </a:t>
            </a:r>
            <a:r>
              <a:rPr lang="en-US" sz="1200" dirty="0" smtClean="0"/>
              <a:t>Rosa, Daniel </a:t>
            </a:r>
            <a:r>
              <a:rPr lang="en-US" sz="1200" dirty="0" err="1" smtClean="0"/>
              <a:t>Llausas</a:t>
            </a:r>
            <a:r>
              <a:rPr lang="en-US" sz="1200" dirty="0" smtClean="0"/>
              <a:t>, Daniel Landis, Christian Barraza, Enrique Busquets, Rene Chacon, Javier Motta, Jesus </a:t>
            </a:r>
            <a:r>
              <a:rPr lang="en-US" sz="1200" dirty="0" err="1" smtClean="0"/>
              <a:t>Presa</a:t>
            </a:r>
            <a:r>
              <a:rPr lang="en-US" sz="1200" dirty="0" smtClean="0"/>
              <a:t>, Paul Rodriguez, Karla Corral </a:t>
            </a:r>
            <a:r>
              <a:rPr lang="en-US" sz="1200" dirty="0"/>
              <a:t>US Army), </a:t>
            </a:r>
            <a:r>
              <a:rPr lang="en-US" sz="1200" dirty="0" smtClean="0"/>
              <a:t> Jesus </a:t>
            </a:r>
            <a:r>
              <a:rPr lang="en-US" sz="1200" dirty="0" err="1" smtClean="0"/>
              <a:t>Mijares</a:t>
            </a:r>
            <a:r>
              <a:rPr lang="en-US" sz="1200" dirty="0" smtClean="0"/>
              <a:t>, Jesus Valles, Raul Corral, T</a:t>
            </a:r>
            <a:r>
              <a:rPr lang="en-US" sz="1200" dirty="0"/>
              <a:t>. </a:t>
            </a:r>
            <a:r>
              <a:rPr lang="en-US" sz="1200" dirty="0" smtClean="0"/>
              <a:t>Brown, D</a:t>
            </a:r>
            <a:r>
              <a:rPr lang="en-US" sz="1200" dirty="0"/>
              <a:t>. </a:t>
            </a:r>
            <a:r>
              <a:rPr lang="en-US" sz="1200" dirty="0" smtClean="0"/>
              <a:t>Alvarez, L. </a:t>
            </a:r>
            <a:r>
              <a:rPr lang="en-US" sz="1200" dirty="0" err="1" smtClean="0"/>
              <a:t>Valles</a:t>
            </a:r>
            <a:r>
              <a:rPr lang="en-US" sz="1200" dirty="0" smtClean="0"/>
              <a:t> (</a:t>
            </a:r>
            <a:r>
              <a:rPr lang="en-US" sz="1200" dirty="0" err="1" smtClean="0"/>
              <a:t>Mech</a:t>
            </a:r>
            <a:r>
              <a:rPr lang="en-US" sz="1200" dirty="0" smtClean="0"/>
              <a:t>, US Army)</a:t>
            </a:r>
          </a:p>
          <a:p>
            <a:endParaRPr lang="en-US" sz="2000" dirty="0"/>
          </a:p>
        </p:txBody>
      </p:sp>
      <p:pic>
        <p:nvPicPr>
          <p:cNvPr id="4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9024" y="3122061"/>
            <a:ext cx="1266825"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19" descr="http://engineering.utep.edu/mu3com/People/P.Delgado/pictur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5697" y="3276599"/>
            <a:ext cx="1313854" cy="152527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ata:image/png;base64,iVBORw0KGgoAAAANSUhEUgAAAFUAAABbCAIAAACNnV59AAAgAElEQVR4nJy3Z1STCdtoHaWkQei9dwghDUIJvRMIvUmxoGBBBaSDdEJCCb0JSBcIpFPsXRy71DSafRxn1FFHHdtMvh9xfHxm5n2/c85ae10rC/iz933dVxRQzlz7P6SUufFPShjr/ycUMdb+lQLG6n+gr+Uz1vIZa3n01e/JnViRkDMu+kY2TZhNW5GQNSb6nsxR4b+SMSL4RvoxYfoxYdqwAFDJWv0/oYK1WsZel1DKWvu/ooS5+o1ixorkQxFj5RuH6aIChqiQuVbI/K8i+fSVfPpK3oToe3LHhRL+qvCVrDHBv5I5yv+eQyMCCRnH+OnHhP8v/v8MIVmQCsZfm/Ldz/+ZoIS5WvwX31coYqz9M8H/VoH2/S78X4T4T4JhIYDEXvlfWZNQyV6rmr5fOblRwVqt4m6UMVYlYmXs9TLGajl9tZbzgERbqWbdK5tYqZq+X8per2DdK5tYK6WvFY+vlDDWi+lrpOmHJay14u/8v4/y3y3+azu+UTghlJBPF/5Pe/GfBaEJvpE9xs8e42eN8rJGeVkjfAmZxwT/4l/FWZXwvT+JvVbF3ShnCSuYQsrkOom9VsFarZq+X85ZqZ7aIE0IKOOC2glRPfsehbNWQFsspC+XTaxUse+V0IRljNUyxmoJc7WCe+9f5b/9wT824u/+3yconPj7XvyfJPha4WsCIYDMWfkP7NV/pYq1UsVaIXPXSGxRBYNP5qxUMnnV06vlLF7VlKB6UljD5jewhfVMfjWdVzJyu2pGVDmzQuKuVLJERWOL5QwBmbtRwVqtZK+ROOvfXorvjutKOXPlb++I5Fh8TxFd9I3/DiEsGBd8Tz6N/z15Y7y8MZ4kQe7oV3JGeFkj/H/xp3DWKJy1f1ao5q7XctYpDGH95BppYqGGvVzFnK8Yv76LMnagnlHadTqdMq6KDJWzDgw81BCU3dJ0cpUyySNz+FVsXgVjuYotIrNXK1mrlcx1CRUsCasS/qdj8b+E+MdG/L3Ff1cQ5NAEeWOCvDHBXxUEgBrO6r/DXvtGNWu1mrVKZqxT6Ks148ImpqiFLUjM7wWoYQFQM4C8KUDeDKBg7h60S83QHqhuDYAZy+jbWfjviC3qLB+9UnbsBwpzgcJcrpzgkRkiMmOVxFgnMdYrmev/ua9skWQL/kkZQ/SNUrpQQjFD+O97MSH8RuG44BvfWhTQ+AU0fv6oJITwX/xruWu13LXv/SWQGavNUw/auOttdF70/iYA0BygZgM1tN2sZiqtbGCD89IzROkbogyM0CrqZhomGJiZg4yRgwYuuKT3VPnQlXr2cjV9qYa1QmGuVTE3JPx1XFZI7JXKvxbhu434H0OUMURfT8a/7sX/UOFrCxq/YExYMCYsGBMB6jgr/2Dte2rZq38hauQKWpmLMal1UsooKWUrqC5CSlVf2chSCqYKVVTX1DS0MkfpqhtbmqENjGyMbJw3KRtrwt0McMHJxT3UidsNrGUqW0RhrlSx1qqYGyTWV/8q1n+ubyVL9DcqmMLvKWcIyhmCMqbgX/eilC4smRBIKB7nf08RjVdE4xXRBBIkFf7//f9ihcrmUZnzISkUwGbDTfIW0nIG0jBtJW0jiIKygoKSnqoG1sQyFO/pj3Wy1TcjuPiamyANTFCGFk4qhrYqpm7uW3JLey/UMBar2cIqzmoVZ/0vvt6X77+D/vcKkgQVzJUyhqicIZLMUrqwTJJgQlAyIZDMknF+8Ti/5L8qCL5DBGjgiv7Baj1nhcoWUdlfP9cyBXUsYRNHVNh6BqjjBgBbSUPNZKH6MkAVZXkVfWVVRxPjnV7ePVnZ55ta5/oGf+ju6czK88PgPew9rYyxZuaONo4hehhiaGp11dhN6tQKmbtayuDXHL9PnlqvYArJ7NXqybXvL3EVW/Q3SCzhNyqZgkqmoJIhrGAKJbOCLihnCCSzfIJfRudLZtk4r3SCJ5kl48sl48sl43wJxTRe8ZgA0MRdaeCKGjmib7OJu9bAXW1grzROrjVx16hsUQN7pW16vaDlNI6QBpAx3yRnuRliAIJqqyhrm+kahLm4ZkdEtu3ey8k/fKOhSdjbf298/PGJ08c7++O8QwmOARaGaCNzvI6VN8p/177a8VoOr+7EBnlqrZwlIHFXq6c2KNzVmql1iXk1++usYosoLNH3k8QSkplCyZT4f08FXfCN8gn+N8rGed/45l9K+8u/mStsmhQ2c4WNXEETR9TIEbVMrjZxV5o4opaptWbuCpXJb+asdc2sbT3UApDW36RoIa1kClYzUtQy1NY3srWxSfQLSPULoETFjRzIvFrbtDHGeHbm3POr19dOXt4XHGeri0AaYc3NHFR1bYE6drtJA5VjNyjsJRKHR54UkdiimukNiV41e6WavVLD+vusZoooLJFkUhhCMlMomRKqGILvIdH536ic4H2jnP6fCqW05fIxfimNX0rjA5q5wu9Y+UYTR9Q6tdbMXWlgCZrYq00Tc0V1NICMjoyiqYoBSt0QrmlkbmxiYQu3jnByTXHzLiGE0w5kX6e2LfUPPzx+4vnV68uc08OVTXhjtL0ZDmHmoG1gK69nb+qyhTJ6teW4kMxarJ1eqWTyyJyVKoaghrP63aFdrWWv1rBWvqeaKfoeCuN/rPB9gu8rVNB4ZeO8ChqvgsYrH+NLALRxRW1cUStH+I0WtqCNK2pmCVs5KxIaGfzSznNJ6VQAQEPLAKdrZKdniDIysrY0gduZwX3hmJ1OniWE8NF9h36oaZrr7OaNjKxyp5Y5p88PsSLwAa4IFxzCVVcPo2fpZogJSq8erZu4QWUt1DAWa9ki6tQGmS6gctfr2WuSo/M36ljC76llCmqZgmqm4G8tvhahC75RNcH/xn9C0JYracuVf1X46v8NiX/75EozS9jCFrVyVton1xrovGwqR83MTQqqr66DNDSyNTVGWxjZWBlYOlmig21dEhzdS0Jjhw7mXKhuuFTbeK6+nsdk/Xht7smdlSOkJowJ2hbujMV4G1u6mWOJobtKMmvGm1nzdfSFJu5K8/QGlbtex1mrZ6/Vc1a+8b+HqP3O/28Vvk/wfQWJP2lckoBXSeNV0ASAtklh26Tw+wQtbEHH1KqkQitH2MYVNTEFOY2TGlaum+U0dfQQJgZIM2040hCFNrHBGFl7IHBEnOtWN5/9fsEFIdH7XDyzA4kXevofXJtfvnjrJG3KBe0GN8YY6iFNzfB2+IiwhLzK1ukuzmI7e7mJI2jkrLZMP2ieuv83/38N8X2Cf74X3y/CP3eBNM77hsS/ksYDtHOFbZPCdq6ojStq/ytBx9RqK0d4ZGb9r1djpbj9BEBKRQamYWiMtDJBWepZo41R1gZWSGME1gLljLDF6JuaQBQtIAr26jpRGIfcmAS0uoG9Edwf62yurKcvp2moqIc1sQ9wjiYS9o6zF3rpi63ji+1cUcukqIEtbJpa/frtyxbWc77n74vw3wmEdcyVaqagliH6640QUBhCCoMvmWS6gEznSRJ8708a53/1P8IVdUyKvp89J+51zax3Tq12Tq12n7jXzOK3sEV7SgYAm1TA8urGZkh1dUNNNUNlBU11JU1NFW1DHSMDTQNDDV0rXRMbXWOcvikBiQtG2rvpW0VinS8dHRZOn9zu6oZT1PDVgjNI/WW761jDd/qH549OCLq5Ky2c5ebpxTrOnUYuv5EraOIIGrlfaeDwG9hCCf8VgrX612cBlSmsY/GpTGEtk1fLFHybFAafwlymMPhkxhKZziPTeZSJ5W+QaTwyjUca5wGOcEV/o2d6vWNypZMjamULOiZX2rmiZiYvLqMFsFkNDNXQ0DKDwjSUlXV1tI31dYzVlTTVFdQt9MzsbbDmOkZoI0tbfTNHbWOCGaokasdEafWHW3cfzcy07tqehneh7c2/SO7vPXx0mjbfP7p4hM4/wha2spdbpucbJ+82cZebOIImjqCJw//rg6CRzW9kCxslCViCepaoniVqYIrqWaJ6lqCeJaAy+RLqGLw6Bq+W+ZUaxjKFuUxhLpMZSxL+6U+m8QBdHNE/aWfxj7CFbUxeG5PXyRG2s/g7c7sAsroQRX0VdTN9QxsLC4yujomJrqmxmoGRojbeHBXnRwzE4Z0MzT2NLTP8Q0eySvpS80SjbDFf+PzsSVZe5sWysm2K+vss3a6OXx4YvtzBWWo/sd7CFHZyRB2TolauRFjUwha1sAUtbNF/YAq/wuI3MwTNDEErXdDMEDSweBLqmcv1zOU65tJXJCHoyzWM5RrGcjV9SQJlYpEysVg9vlg9vkihLZHHl/7dv5Ml6GDye7grXWxhB4PXTl/s4a6QjpwCSGmDFE2UNCy0dOCGhghTI4SRmoGVpjEBhV8+dflA+BZbdZ0AK9RWR/f9Tl65boS7bUPi+dV3V2YfTTJ53W0LdXUX9uWWOBHPDJ3sGTnfNrNcPyNqnVprZgi6uOutbEELW9TEkch/pZUtaGULWlj8FhZf8jBaGcutjOU2+nIrY7mJtdzA4jUxefXM5UbGMpWxRGUs1TGXqAxeHYNXR1+upS/X0pdrJpZqJpaq6UsS82/+EgDdHNHf6GQud3MEvRzhUbagm8nrpM/3coT9k0uuwXsA0trm1u7GJjhzU6ypPtxcywShbuxjjr1/4SZv+lxrZgFCTsFNQzvVwWUsLef1zCXx9YVnx2d+mmIudDRdJ1WeTD601jnBbadXN9COzCzVTvJaZtbbptdbmMJmJq+VK2jhLP+TZvZSM3uphfWVZuZiK3OxmbnYzFxsYi03M5cbmUtNjKVG5lIDY5HKWGygL1EZS/UTi3X0xTr6cu3EUu3EUs3EUs34/DeqaQsU2gKFtgDo4qx0cUR/TYk/v5cj7OUIe1j8Pg7/KGu5m7E4OM3rnLhuiiUqqSOM9G3NDVBmenADZV0bTSM/c8xYZf1Ied2prj6sspqPoXEs3KacGHGtofMpa+YBi/lkkrU2MrDc1vaJcWr9KIfZTq+ijnbPLLUcX2mdWumc3mibFDYzF9u4SxJaOYutnMV/JpDQxFqW0Py1wnIzc7mJsdTEWGpgLDYwFhvoSw30pfqJxfqJxfqJZer4EnV8qfYf/pIEgCOctSPcla+TuyLZ/26OqJsj6GLze7n8vklBJ32+l7vcxZnbk9eso4Mz0cGaaFpZ6VnZGFpZaujhDSyj7d3C0U52ajoO2vreFuZeJkZxGAw9t2ihu18wNvLoOPfFuVOPmZz7R+n8/uMHk/KGJm8dmVxqm+R3c1daxhe7jgtbOfMdnKVO9lIHh9fOXm5nL7ey+RJa2IJm1tcr2MgWNrJW6lmiBpbguwSLEv8mxlIjfbGRvtRIX2qYWGyYWGwYX66nLdXTlqjjEv+5v/znqmlz1bQFQPvkxl+sdXDXOiZXuiZX21n8Lo6oZ0rUzRH0cPmdzOXeGVHX5ALlyHF1FTTC0NHWzB5lADfTNrTU0rdR17VT13fTM/cygvtZ2XhaWOL0dFz1daqio28d6bzV0/n4xOTTMydfnL3wZuZqx74yGyuPppGL7ZOLLSzeEZagmyNqot1uZy92spc62bxONq+TJWhn8dtZ/K/vP1vUwhY1s4SNrBUJ9azVBqaomcX/tgL/7/6He2+RabwG9loTd6OJvd7IWqkZna8dm2uYWGxmLrcxee3s5TYmr4W11Mya7xi/YWXui9C1xxnjbI0RlnpGpto6Vuq6GA1DfxMUwQTtb4m21dK11lC3UVXcjXeYLi/5obVxnUV7dHr66bnzv8xcme2dDAre2c6+3jbDb2Tzuyc3ulir7bTFHpawm7vSzuK3MpbbWYJ2lqCFvtzM5Em+fdu5ola2oJHBb2IKGui8+gl+M0vYQF9qZC41s3mSY9nE5P219sv/gcaTIPGvnpivHl+UvPnksXny2CIgtelCRsfV3O6bh/vnyobmy4cXSCOLVaMLlNHFatpCHW2ROr5AHV+onVionZhvpt1099huoWXrYIyzUjO00jc20dKG6xg6GVgmOQcWhe9MtPXc4uBmpaJmq6Ox192Jlpt+iUrmj/Stn2A9PX/2xYnZ9alr7S1jRzk3OjhLjWx+A1PURF/pZKwe5d7v4K41s4RNzK8PvJHBlwg3s4QStwb6UjOLL1H9astc/vZe1DP5VAavdmKpgc6jMnj1E/zvoY7zKLQF8vgCeWy+ijZPHpsnjS1UjS4AdtSe3Uk9v7vhUmrL1YyOa1ldN/OP3i7sv102NF85skgaXaocWaw8tlA2fKds+E7V4PWU/Y2GGnZIPTRS19JQTUsNKmeta+RpgU7zjioL3sEqqFsY5kTh8E46WttwqO7UHTOlOUuDHSuToz+emf50ZvYJ41zF/lI6/WoBZaKg/Wxq89kDLZeKOm+XH10gT6yUjiwfHpwvHp6voPEqabyykYXSwbtVtEXS2Bx5bJ5CW5Dsbc34PGV8rmp0jjy2SKEt1Uzwaun8b9RNSKawdlzwjerxZdLYQsXYQuXofPnofMXIXNnIQsWxBcA26sUddReTqJeS66+kNFze03jlYPv1tI4bmUduZHffyuu9W9h3t2hgvnhwoXh4sWLwTu2RC8oqGKSZo7Ue3ERTX09F1URVy97AwlvT6pBLGDe39jSphVZOTnRySMHbNu2IYRWm/9BWszxx9BF3Qjx9/nR6pYuy+b25Z6fOrmdRGGnNp1IaT2U0Xdpfdz6t7eqexosp9ef3Nl061H09f3Cu5NhS2ehS+ehS8dDdkuG50mPzpUO3y4bvVIzMlQzeKuy/dXjgTtHg3eKhuZLh+ZLh+bKh+fLh+aoxXtXYctXYMml0SULV6FLlyGLpsfmSkfmS4bniY3Mlw3NFQ3PFQ3OAhNrLiTWXE2sub6u+vK3m4jbKhe3V53fWXdrTcHV/67WD7TfS226ktV7f33otrfNOQe9CTvMpA2SwiamTuSHCSF3fTEvPxsgMo2viqWmZgvYa2Vs4kVHCqSQPFuQVBxNq4yJGcvafrC6Z629/PDz4sKyx0zEkQMn8p9uPvrwWX7/zoqCec6hxal8d90DjqVTq6dS68/upFw42XEpvupLeejWtZfZA0+UDLVcyOq4V9M+XHOMVDC4XDvGKR4SHh5eLhpaKhpYODy4eHlwsHJgrHJg73D93eOBO8eBC8dCchKLBu0WDd0sG7hYN3j08eLdg6G7hwJ38wTuFA3fyBu4W9N8FxFfPxlEux5OvJFRf2VY9u636ciL5YiL54jbypW2UC9vJF7aTL+ygXNxOuRxXcTGh8vy2So7H1mI5TaSBPkJfQ99AVdNM18BG19jLCJHjH0VLKzpeTJ7t6BguzC0PDy4PC+o9kHK6qvRmY91afUuvjfcIPioN7ftB+OKPl+Jfnoo3nognL20MnxF0TS5Qei/X9F+v6pktaDqdTp48QOIcrD2e0XjuYP3Z/fXn9jde2N98ObXlalrHzUPdd7OOzmf2zGUevZvVM5fVO5fTO58/sFA4tHT42GJu/53c/jv5fXfy+27l9d7M672Z33szr/dmbv8tya9y+m7n9N3OPnon++gdQDz5alzV5Xjy1QTK7PbqH5Jqr8dVXEyoupRIvryVcmVr1eWEyvNbys7ElJyNKroUVXZhC/nEdvKYormrio6lnraRibaBvraOiaYuVsdkm5Nny/a9nKKyk/WUtrSU3CBfckxE3+6Uqazs6+WUDjfiUQuvbkzo8IHSz49ef/zp09ONX398+Nv9e69nr/Cu/iBcWPxxcemnxeVflgSvFkXvbiy/mpl9NDTDow5dK+46n1Y3lULm7q47ua/x/O6GC8kNF3dRL+6sv7iLejm58fLe5qsHOq5ndN/O6r2T3Xc3u/+2RDKn73Z2763cozeye29k997K6r2TefS2hEM9dw713AFsKb8SV3E5ofJSIunyVvLsturZBNLlxKorW8mz28iz28izW6uuJJAux1deia24Fku6Gll1MoHC8t9ZulnBWEvLTFVBTV9Lz1RHH6Vr6GOB2Ovu25Sc0pa+h7Q9piQusnZr/GjqganUQx0ewRUGtiOo0CIt+8utI28e/PLuyZv7y/dX59Z5N4VXT1+fHj9xgnH6JOfcmanLZ05cv3Rx8fqNjRt3H/9w5+n82vv5e19+EH2cvPFL74yovHf2YO3kbjL7YMOZffXn9lLP7qaeS6m/tLvxyp6Wq/vaf8jtm5M8/Jy+mzm9dyVk993NPHo38+jdQz13MrtvZXffyuq6ntV1HbCdfGtH5dXEknM7SBdjy05uqTy9pep8LOnC1qoriRVXdpCvxZZciC6/GFF2Prz8Qlj52bDyU7Hl3B1lY9ZuiXIq5loapvoa+iYaOnBtPXtj00AbVKKby4HggNzokLyYcHJ8XO/2nWUox1SgVou5Wz86PFvPVTB55enqk+f3nt1bXBPc4M+e/GH2zO3howxaL+sE6wJ9aGb82Ek24xKTfonLvnp8+ubJU3cvXxFeu3H/6rWNOws/L6+8XRC+PXvtybGp5YqOU8mF/dvzB5NJJ5KrL2+pOhtayE6qmElvOJdcxUksZ26rPLGVdGYb5VxE8WRE8XTYYU5YPiM0a8Q6qBATUhia2g5IKDm/o/RCUsnpHaUnt1WejjjM3V57aV/z7TrWy+KB+/sb7saVno8pOxtRenoL+VJkxelY0rn4ihnC3jas3z5VXVs9HStDdX1jdW0zdS1LTS20vr6rpVmwHSre1WE3wfegt882Q7Mt0ko1BrgWc49aq4A63yTeyZs/3f/lIf/+xsIq79oyd2Rq9sxd+vBJamUHe/TUwBFmT+tEM3W4u4PZ18Wmj56dol+cZl44wbl8knvl5NS1i+cWr1zgX/1hdfaH9eWVN4ui3xgnBCn5w1CLOHXndG2PQ07RVY5hRWEHWneWjhl5Zqjj0wCmcdLWO0GYfbKoFIBxjAWhIKf5YssEn3H5F0DAnl7vxPagpF5CUq/frn5cdJPHzn6HuI79Ndfso5qSSs/E5nFQUTVmweXI6AZkNNUymGTql6uGjDXCRMirWCkr6ploGRlr6Jho6Jhr6yL09THGBjhjXQdDbWcDXRQQ6C0LTVbWJ+nako1d4hWtjuXU3Ji8fOvSbdGcUHhXcP30tbPsi2c5s9WlbcXZNf0d9DbqYEVhc0lBU1FeQ0NNf3vT6FA3e6ibPdjF6u9kTIyc6T/KpR07w2FePjF1ef6m8NXTD+9eiT//IaYf5/vFVSZm9cald+zI7tx7+GgBlVnWcaa8+0rV4Dw2olIOnbyliBN6aHBk9reRiy86WcL6geuALs5aH2fjcN1Za9d0kH5Y1MFhE7ccZfRufFR9M/0xklAWkXHMf2+PnM0ONbtUU698FUyKKmqbAS7R0CYYImcEBaopQZS0YMp6qhpGmjrGWtqG6mpGKoqmCnKGgE1YaWCiumGOnk2ZJqbEEB+iCmc3DVxknaf10mkD9EunZpev82dPXD/adKwoqzovrZJK6ulsHCUVtWankw/n1pcUNFIpvUPd3O6WMSqpp7qyq7XhWA25p4k63H+U3dHUx7vFf/f07ecXX35/JX77TpyS3grW8VawIChaBiqbBkD1PFXgREV4qKXvIW2XA/LY3XJ2e5Ud9qs77tVzPaDjmKxjnwSo6ThObZ/el9mYuKcyKaM+o/JY0+gdl8hSp/DypPyJ9Jqzlj7ZMbkjuyonzV3TdTA71awTDey2m9jG6ph6KiiayoFVwZvB8tJAGEhOAQJThCooysmryUP1IVDrzSACVD1V3bxQA0HWcUjXQCc7BF2YOHWOcf5IfW/a3syB7mMP+Y+nx04eoQ5l7SvPTq0ozKytKGwpzm/MPVSdnU4uL2qlUvo6W8Zb6ofLDrcU5lApFV3VpJ4m6vDWhIypydmFO2vvn316/9Pvb37+/eMH8ZLos4p5iJZzkprzTgv/jMiMbp/kWgVcItQ2GYjdB3JIBzllgRzSwY5pEMcDQOyeTfBtgFv8NxdvProx/+j8NeF13o+P3ohP3HgwfnbFMzo/uXDYK5aUWXvSa2utifM+PdRWHasYXXisvk2MkXWIjpGzrIyaAlhFHgiFSINkpEAy0hAQUF4OqqgkD9MByTlCVGMUDLLVrEvUUYXq2EiQQePBktnjV5kDk42k9j3J6eOj3LPcC3mpRT2NI0fbGAeSi9JTy9P2leUeqi7Obyw73FJe1FpR3NZMHW6sHczLrEnckp5zqJpS2b0lan9mBvnKrJDPe/ru588fX3z++Oun92/E7z+JC+q41hGH7XY1WkWUOWytTWk8JY9PVnDLhLrlgVxy5X2KQS45UPd8oHM2wPaArFMGYEdW657cVkornXv27rWlB3fXnvIevZq//+uVxafPv4gFT8RZFXQ9ZKI+IkEfHmWMjDFGxhjCQwytAnSNHKQ3K0Jl5SHSIDlZCAQIAwIVpIEwaSAMAoZpAhV8NM2S9VDZytbl2rhMQwcPGa2ZDtrV4zcG28eLciipe3NaG3vvXllyRfvEEJNpAye59KvxUWm7tualJpfkpVNK8xpLCprys2oplUebqCPlxR0JsRk5h2pTkvI9nCNqyD0/zIrubbx69+LLxxefPz3/+PuvX979Jr40/0LPK03ZJ0fRKwviegDqvF+DUAhxz1EKKFMJKFH2L1bwK1INKlcKKIH5HlbwKwG4xxU1jczefy3++aP4lw/iZ+/EtwRPpy8tDrOvZZR0aZkH6FiEGlpvMbTeYoqINEdG6FkEGsGDELah2roYWWkFeRBMGQyDgeTAIBgIpAyEqICgqnJQFVWgIlxWOVLdPNvQId/UmQAzjMP6XKZfOM+9SiltO5haXFpCbazvuXLyhjvWLzpoF4t2OTOtJjI0NSE2IzuturygufJwa2lhc3Y6OTezrqLsSHlJ1/69lbuTi9zw4Vu3pJ05fvPWddHGyrO3zz+/e/bu5cYz8Xux+KP41WexFSFDO7BQnXgY5pcHck2HuGcpBhxWIhQp+ORD3bIUfPLlvXK1QjPxi1AAACAASURBVEhKASVy3ocBpf1Xz/A+tNKu7clvcwva7x6YeiC3e9ueJht8sh48xtR2myEqXt8mxsA63AQRbIIIMkGGmKOIZjY+ymrmMlIwOaC8giwULAUEgxRBIGV5BV0TM+xmgLwySEVbWtEEAI0xRCeY2+sAwDkpGbMz11nHzianFO47UNrZRaPWdJPyqcHuMSkJWaMDp3dsLSQS90aE7EvfV1lX2dNI6SstbM5KJx9IrSgu7iwp6U5NJUVH7scifQuya69dXFy8KbjPf/D2+e+vHr/8RfBQ/OsH8e9/fPgk3pLeaBqUqxqQpxpSoh5SqkEsUfYvUPDOUvDM1vQ/rOZfpOp3WC2gVJ1QpuxbApCyid1kSgw50JJBZpY2nNp9qA9hl2LjsNcUvdMQudUQFa9nHaFvHWKEIJoggkwQBBMk0QwTZGbjBVM1lZGWkwNC5YFQ0GZZWRl5GRkleQVdBZju3uQshCkGtgmqsRlqAVS2lFdXASl2tfb/cHr+aBsjPDI1Iu5AZzeTOXGGXNzkgvZrpgxUFHVERKR5eW8PJe4pyKF2ttA6G0dJpR3p+yuSdxYeyqJmZTclJOY7O0c6O4RQKjrmrwnXF1Z/XH3088MXP9//5RfBw09PX4h///zutz/zyQNGnns0AnM0o0lKhCKtkAp14mHdsDKD8ArdkFJtYqmaf6EWsVzRO1/OMw+gElSoHlCg65On75Khj91jbLPLxGaHiXWiGXqrCSpWDx5saBVoah1gBg8wQxBMEAQTZKDEH6pkJCMtB5WFKIDlITJgGWk5aWlFeTltqc2Ku7anGWmZQwBgVbCSlpwaTAqKsbJjjx0/xb5WUdTh6hobGJpSeLiJy7pUVdyyPWb/se6p9H1Vfv4prp7bgoJSKkrah/umj7aN15C6s9LJqakVaRk12TnNAYQULDbQ1yu2t4PGu7nyo+jh8wfPnj749cm9F08Ej39ZfSJ+++X9W/HL9+KI/TWa/ocUAwvVQss1wyq1QsrUggrVggoMtlRphpcoBebB/HIUA/JkPdIAxkltZlubzKOqrYnlGogkU0yKGWqHoWWMgXWkASJU3zrIHEWEo4iWNoHmNoEmCIIpKsgME2SK8gXB9KWk5MFAObA0SB4EAwEVNm+GgYBqUpsVYyKStFUNIQConIw8DKq8GSCbELbtLPvSSda1vEP1jo5Rnt6J27dmTXGu7tyadaRprIM6kraX5OO7y917h79/UmVpB3vi/Pjg8WbqQPr+it27S5JSSvYdrHV1i3dwCA0P2TUxPMO/JXp+78fn93589uj1k42Xj4WPHwkefPz1w+cP4k9/iucffrAMyzbZQtIOLQe7ZUA9MqEemTLuB2XcDwI908Heh6C+WVKu+wGOewHGO5oN48jG4YcVbRO00bEGNlHGyBgTVLQ+IlwXEaKPDNW3IRpbB5ghCOY2geYIoikq2AwTZIb2k4Zob94sB5KFQmTAEJA8BKIsC1IFgtWBYHUvjxCkpT1MSkkFrCoPUVGEqObtzr/IvMI9dnFbXJ6721ZX17gwYspADzd5e87IwPHSvMa9yaUO+Dg376SwsNRqUg977Cx34uxADzsznZS4LScmPmvbztKg0FQHh9BtCRns0RP8m/zn6w9/Xr3/48rjJys/PV55srF87+3P7z6//fL5g/iDWJzTOGEekqkblKdOyFfxzdUglhjFN8MI5UqB5arBJJhvMcy7QD2wEqCf2Gid1GgeWSiPitBCh+khgo2sQ8ywUXo2IVoIoj4m3AAZamwTDEeHWSCIFgiiGTLUAh1siSJsktXavFlOVgYCkoVKS4FAIEU5RR2wvJacoq68vJaRAQIsqwSDqsPkNOCm6PrChrO0S/ShCwlb8nD20S6uCX5eW3MPVY/0TlNJRzP3kbbGZTs6x+Pdt0ZGHqypOkobnDrOvjDNvFBU0BCXkBkUujd+e9G2ncV2dsQ9yXnHWed4N5YeLAp+Eq3dX1p7vPJkden+3A3ey0evP7/+JP4i/iIWn7v9ABeRYbu1yjyGhNzRbL2jzSiuxXR7l8X2I1ZJ3YaxjTphZGXfIoBuXJNxbI2GTxrYOkzLJszQJtTQKtAIQdRDBGnDgwzR4UaoCH3zIDOrEEt4mKV1iCUywgoVaokiAKTUN22CyspANgFkNksBN8vIQZR0ZOQ1QTBtqLwWWF5dTk1fWl4VCFV1dvTuovZxR84M9J7ckliAdYqxd97iio9O3Vk41juTuqOgIL02ZUeJo3O8k1tifHx2U/3QSB+HNsjljJ/paB2NT8xy906Mjs+L3Zpna0c4lFZ+bmZ24dq86PbSE9H6g+XVh8IHc7dWrl5eerT+y6e3f4o/id+///PtZ3Fq2RFERIH97g7zeKrl9nbTHR36Cc06sXVakVUmCVSDaJJRdBUAfXAUkdyp7ZcFtg7XRUdqmfuZIIINLP0NbYK1rQL04EQzVISROdHKJsIKEWppHWJlEwFHhVohgwCb1DdtkpeVgcrIAIEgOSlZeUUNA1mYFgCkAoSqA2GaUoqaAKgKEKpOCIjpbh0ZHzxZXz9GDDuIdYjGOcU42UfWVPZWHm5N3Vl4aG/l1rhsvFsC3j0xISGru5PBGj/X20Hr7ZoYGZo5cIAUFLw7bmtudGyGkwOxrKj+wonZO1dury2uPBSsP+Kv31/euHWNf/Payqrgx4/vxR/f//HHF/GHT+KFtVcmHjuRsZXagYUQ90Ma4eWKwUXKxCJ53+zNjruVfLP1wooBWrFN2pG12gEFslbhGtYhulYEfSuCvhXBAB5oaB1kCg80QxDMEURzBNESRbSwCYYjw+GoUIRNkJS0FlBGBSgNhYCgQCAYBIaBoKpSQBVpiLoUWE1exQCqpCcrpwlTNNi2Nb23m93Vymykjvl573Swj3Zx2uKO39LZytqekLt/T1l+dv32rTl+AUnevtuSkgqGBo7PTF7r62IW5dUd7WQ21g7u2p67e2fBluhUd3xIA6Xz4ukf5m8uCxZFK0urq3eFDxfX1+Y3bl1Z5M2tP3/29vMH8Zff//z8TvznH+LKxnG4TwoMnySDT5ZxT5ELOKgakqsSkKnonSHnfkDe9SDAYGuHYVyTXlCRrFW4OjxI09xb38pf4m8EJ5jBA8ytCeY2gaY2geboIAtkIBwVao0MtUESgTI6QBkVoLQ8SBYMBkPBIJgMSAkE0dgMUgUr6ADltaRBqpuklA0MsSm7Czvb6Y11xyqKe/w8t7s5xeHQYfuSKwpyW2Oj0rMy6g4fbo2LO+Tjk0ggJGWkkcbHzp6cuXm0i1WQXZuXWd3VPF5e0Fxe0LQvKdcR493e2HvpzLXlu0Le4irvjlB0m/9gbvXBwsbSNd7i7ZUnj16+f/Xpy7s/xB/Fn9+J1x68U4f7quK3gV13SjnvkHbbJeOyS87zINTtoIJnJtT5AMBqd6/Vjg6LyAoFVIyiibcB3E/fytfA0l/ib2odYIYgmNoQTW2I3/zhNkQkKkgOYigrrSwrAwXKgL75Q+Q0ZaAaEEVdKbAaBKYtA9JAY7zT0is72+k1lP60/dUuTjHO9jHO9jHUGloocV9MZFpWVn1eXmNc3KGAgB1EYnJ+LpXNvHz+zPxgH7e8qGX/rsLCzNqq4vbmmoHKw01uDoSBbprk+c/d5t2enVu8Ord6i/9w8Z7ozuri7ZWH9395/+rTp98+//nmy6c34k9/iA+V9xh47VTz3a/onwHzz1b0y9EilmsHk3RCqjQCygCIvX1ehUyvg92KyCg1cx89Cy99S28DS18DS39DqwBTeKAJIsjYJtgESTRDBVogA6yRwXAbIhpNVFQyk5FSBMrKgWTBsrIgEFAeCFECQdRhynrSUDUpiKoMVAsKM8A5Bu1LLT1yhEOtObY9scDZMdrJPjoyLD0ns9nPe2dMTOaePeWZmdS4uEP+/tsjIveWl7ZNcq+cPXX7WP9UbUVXxt7SlK05pKLW7pbxo23jXs7Bgz3jJyfP/3Dx5uUL16+cu3bz/PXl2bmNu6srd1d4c6sPNp59evvnu5fv/3j9+f0vHz9+Ep+9+djEK8k6tsggqkQ7qsIkocE0rtE8vlU3rFY/rA4A9i3Qj6QgYyvlrUPVzbx0jF0MLTwNLbwl/iZWBGPrQGNEqAkyROKPQIXAkUEYTJC6hrWMlCJQFgoGgmRkZGRlICCoMhiqIaeoIwVRlZFTB8ioKGvA8e4RiduymlsnGhpoQUF7HB1icHaRxUU9Pt47Pdy3xcfnpqVVZ2TWhYfv8/ffnhifUV3VzWFePD1zgz52srqsfV9S7p6tOeV5jce6J0+yZ90dA0f6mVPMU+dOXDo+df7i6dmrp67cvXSLd31x4erC4m3hmujx+1efxL+LxW8+f/z108f34pcfxU4RGXbxJRYJldrR5fpbqo3iqKjdfVY7uhA7ugEm29u1Qyv1CdlKqEgVE1cjKw+jr/6+3/sb2wSb2xAskX4IdLA1ItDWNlhfFyO9WV7iLysrKyMLAUMU5BQ0pUFKQJi6jJy6rJyuoZmTb+C28JgDlVV97R2TPt47Heyjvb2Sig53S/4VtGVLdm5uy4E0SlTUgeCgpN3JBc0Ng5Psi2dOXGdNnGms7s45WLErPj33YMXIUe7cDyJPfOBIP5M5NjXNOslhnjwzc+ny8ct3L92av3Jn9uTlqxduLd0RvH729subz3++/vTxxcd3r8XvPovbaFfctlegdtQYJVbrxVK0Iqt0o6nqIRTVIBLAIrnHJL7JLKxY3jpU3dxD08TJ8D/+fiZwf1N4oIl1qLFNkLmN/1/+AXZ2IcaGOKlNciCgHBAIBIFAQBAECJIHQVWlgIogBTUgTB0IM7RE+vgE7vAPTkneW17XOBEaloZ3jjuU2eTrl+zoFO3mnrAjqTivoGX33vLIyP3EwB3pB8r7u1knp6+empwdG+D0d4zVkzr3bDtUllc7eIQuuPsgjBBXV9Xad+TYxDEWc2KGzThxbur83JU7C1fnznBPH2eduTl79/njX8UfxH+8+vj2pze/vxa/fit++FIM90nR8svQDCs3jKdqR1arh1DkA8rUgskAs51d8F1HkPEUOUSEkrGblinewNzD0MLTwMrH2MrP1MrfDB4g+Z+vhY2vJdIHgQ6yRgTgcKGmxg4Sf1lZWTAYDIHKA0Hym6ShYDkVoJwiRElLGqqHtid6+G1z993q6bsjLbM+MirTwTEmL7/D0Sna3iHS0Sl6b2pl+qHa+MSchISskMCkrIzKwV4Wl3l2hnV+bIBD6+eQixv27chqru7pa6etLz/Zn5ydeSC/raF7qH9iYnT62ADrOOvUwtW55euLp9gnmSOT1y7cfnbv5y+vPr19+ur1jy/fvfjw4Xfxq/figxX9un4ZGsFFJglU3ehai11d+nHNBvEtAMS+AcukDrPwEpBliKKRq4aJs665u56Fh6GFt5Glj6mlr5mVnxk8wNw6wArlb4HwQtgQUGgiDheKRnoDAGAwSB4IBEpLS2/aLC0LlJMGwqAwNTBMWUZOFaZm4eaT6EdMdvVOcPFKDAjZ6+WXFL+twNt/J8o2BGsbSq4eLCxsi4vLios7FBm5Py76QH4WZaSPM8U4Oz7AHeoeZ43ODHWPs4an22q6u5qGhXP3ScX1iTE7W6hHeo4MD/ezOloGh3to185d59/mnZ08QxtgXj59bXVh7fOvH98/e/P6x5evn719/0b88ZN4enZD2TFRLSBLwfcQ0D1NnnBYKbRCJYwMwKT2o1M6kXEkMDxY3shF4q9r7m5g7mVk7m1q6W1h6WMO97ew9rNC+ljaeNugApBoAg4bjEH5bAZAQUA5CAQCAoGkZcAgMEwaCAPLqciCYdIgJQNTR1fvBGfPOCf3WJxztJN7nIfP9qSUMjvHSAwuxMEp4lAWNT+/BYsNlFy+pMRMUmlrX+f4QNf4YBetu6V/4MjYFP300ebBpqqOhqojNy4udLUOEv2iyGXU0QFGV/uxOkpHWSH53MxF0ZxwemJmuId2bubyxtKDtz//9vrHly8f/fLi0fNfnrz+/EF8/2exZUCa1ZYKw8gKxM5mi6RWs51H4Hv6AJiUdrvkFtv4cpgNEWboqGKA0zZ11TFz0zfzNLLwNLPwsLT0soR7W1n7wBHeCKQvEk1Aogl2GKItxg8KVpeVgUIgcmAwGAiSg0AVQSBFEFRZGignDVKCo7z9g/d4Bexw9oyzd4lyco+1w0fYu0ShbIm2jiFItD/OISQycn905L6MNFL6wcrMg5WkoubOhsHhngnmyCRrlDvexzjBON1C6WwktVEr25jHZpgj0/7uIYf2500cm6RWd+VnV6UmZ3LpM7y7fPbYZG/70LmZy8L59ecPX/z65MXzRz89XX+ywX/w5vmn17+LCSn12Ph6i6g6s5gGzdBqzch67ZgWACGrJ7Rg0DY6XxnhL6drq2pgq2WK1zJx0TP1MDT3MLPwsLBwt7LyhsO94AhPG5QfChOIRAZiUYF2WH91VSMZaQgIBAGBICCwPASqCAYrQaEq0kA5CEzDwSXM0z8J77HF0S3GDh+Bc45E4YIR2ABbxxA7p1AUJsDZJTwnqyYnq6Ygrz4/p7aisJFc2nykcYBxbIo5MjlFPz49MXOccaK3ZWBHdEpVUf3gkfHLp2/gbFz27UqfZJyuruwMIWxNiEpmj89cu3CTPszq6xi5duHuBv/J88e/vvjxxbP7Tx4K79/jbfz+4sP79+L8+pPYmFrLcIpFTIMmkaxEIMEIVQA9/BZ0aBrCL0nDylNJF6mqh9Qystc0dtYycdMzdTM1d7ewcLe28vzmj0YTUaggDJKAsyUYGthISUGBslAQCAKGwCBQRQhEGQpVkQXKKSrr2zsG2zlGOjhH4d1i7fBhWMcQpC3B1jEE5xCCsQ3A2QfZ4Qj79hRRSF1lxS3F+Q2Hs6qrS1s6G/rZY9PHGSfOTp65ePzClVOzortrFXlVBWkl7bXdV8/dtkM4J8bsHB+azEoj+XluCQ9OpI1wTnDPDHQf62zsuz27dE/09NmjX58+fHZfdH91UfBAcE/82x+/vxUPTArtIiuQUVV221ust7XDk7qtko4CAFJaACkdANR4E8xASdNSRctCwwCrbuSgaeysa+JqYuYm8UfAvRA2XjYoPxQqCI0KwSCD7O0CrSztpaSgEDAMAoZB5ZQgEGUwWAUCUZaWllPTMHFyDrPHR+PdYu0cw1G4IKxjCMouEGUXgET74hyDbO0CHO2DQoJ2ZKaTaqt68jOqMvYUFmWRqKRW2gDzBPPkac6pM9zTp9gnz3IvnGCc7qjr6ajrOc46h7Fy3LV13/jQZERwsrdbtLd7WG/X2JGWvoqi6pbarqWbq4/Wf/nx/vNHG09EyyuLt+c3lkR/vPr47rX4pugTPrrMMZ5iHVOJSmoxi2/QCqsGyMhrA4AamyBaAFkVEEQdBNFQ10NpGNhpGOEl/ubmbnALLwTcywbpbWPji0QGYtChGGQQzjYIhXSTloaBQTAwSP7ryw9ShkCUZWVhuvpwJ+cwW4cwe3ykg3MUDh+GxgWh7ALQOAIa629rT7B3CMLZ+cVG7cnJrCovasraX5aWkp+5r7CmpGH4yOgkbeoE8/gPp2fnZ+/Wlzd21B6pr2hhH5vuah7Awp22xu6qKmnA24V4Okd7u0U01/d0NvfmHSquLmsUzt3/6cHrJ/debKw+5s3z+fPLT1bu//nyw+e34qdvxB6xZejwQnQ8yTCsRMk/VyWoBCAlJS8NUgVIwQBSMBkZBZiiroaejbo+RtPQQdfYxdjUVeIPh3shUT4IGy8E0h+DDUGhibZ2BIyth7Q0TFYGKisDBYMUZWUVQSBViLw6CKpsbI7BOgTZ4yPxbrHO7ltw+DArpA/KLgDrEGRrT7B3Ito7EOxsfV2ciGn7S8oON+YcrMjcX5yVephS2nC0uZ8zyp2hT/9wevYh//4p5qkDSenbInd1NvRXFNTa2jgT/SK2RO3yco30dI3y84zeFr8vfX/Bgb25xbnkM9Oz/MVHy/P3hLz7y3P8h6sPf/v5108v3v/+65+v3osp3WfMfNOMg/JUfTOU/bO0Q4oBMrJQaSBMSlYBICW3SVpeCqgsp2ysoYtS10Fp6dsZGjubmLlZW/taW3tbIzzQtn422AAULgiO9kPY+mIcvbR0TTZtBoJBijJSMKCMsgJMFwhVl4IoW9u5Yp2IOOdIB9dInHM42p5oY0tA4wgSf5xjkBM+xA7r72DnHx+bmnuoKjezcs+uzOy0osriuiNN/fRhznHWqZsXrz8Q3FtbXO2kdkcTtx5IyUvcss/VmYCzdfP1DnFzJro4B3m4hnh5hvt4Rwb4x4aHbI+NSjmwr6i8pLGO0lFeUkMqqf7x3tM/3/7x++vP79+Lz914oIzZqutfqOqTqeB1UNk7DSAjC5UFyknJygOkIABpBSmgClTJQE3HWkPbRlsXY2jsZGLmBof7SPxRWF9rtI+NLQGO9bW280Xbe+kZwQEAEExeDSitAJJVUVTUBULVpeVVUU7ef/NH2gWicQRbR6K9E9EBH4x3DrXDERzs/KPCk3MySNkZ5fv35KSl5tdUtLTW99AG2KxR7s2L1x+v3l+ZF107d33v9syYkF1hQds93IhoNN7V1d/VleDpEeLpEebpEebjGxtASPDzjfX2iiIExPt4Rvh5hft6hmak5v/08Pkf78Rffv/z4+9fNn78iAoqNCGSNIMK9cKK9YMLADKyEBlZ6GYZuU3SUIC0wmZZZShMT03TSl0LoamN0jfEGZs6W1p6wOFe1ggPNMYXjvBEYHyRtgQbrB/GztfCyl5WRl4OrCgHlFeEqUCgilIgmLKWCdrR19aRiMOHObhE4PBhEn+MfaCdU7Cjc4ijc4izSxjOPtDJnkAkJGanV2ZnlB/cnZuy/WBb3VFKacNQ59gkbeoM5+RDwfra4urjlScFGZWh/omhQYn+vpHm5mg83svbO9TdjejlGernG+3nG+vnG+vrE+PpEeGI88M7BPh5hW+J2kkfmXrx9PXH118+/fb5z4/i1+/FcYd6MVsaLeJqDaMqdQiHAbJAqIwsZLMMZJM0dJMMbLOsElheS0nVRFXDUk3TWtcAa2TiaG7hYgV3t7H2xKB8rODuCKQ3xjYQhQnA2gZg0F5QsCpQBiIHgSrCFGSBYIA0SM8UibL3s3MKxuHDcPgwW8cQtD0RhQvCOgTh8CFOLqGOziF451B7hyBnxyA/75istIqCHHLGvoLkbQcGj4yX5VUf6xqfpE1N0ThrC6Kn6z8+Wf2xidId7Bsf4h/n6xlmYY50dPSQPH8vz1Af73BvrwhnPNEe5++MJ8ZGpaTszNq/J/dwXtXs+Zu/Pvvt02+fP7759OXdH29/FzcM3sLF1aN3tiJ3tdundAGAQLC0DHiTNHizjNwmWblNMjBZiBpMWV9ZzVRF3UJL18bQxN7UzAlu6YaEe2KRvgi4B8LGC4sNRKMDMZggnC1BEaYrIw0Bg4FAkBQIAgbIgI0t7VH2ATh8mJ1TqK1jCNYhGI0jSB6+vXOoAz7Y0TnECR/i4Eh0xQd7uUekHygtK6rPTS9N3ZXVSO6ilDR2NfRN9DHYw8w7l28+5N9/vPJkuJsZ4pcQ4h/n6UpEoxxMTay9vYM9PYM9PUJcnAkO9n7O+EBPjwgP9/AA35jgwISs9JK2pr75m/xfn7759NvnT799Fn8Uv3klPnXtpW9yq1/umHs2Dbe7DwACQWRkgFLSoM0yEClZ+U2yclJARQhMS1HVUFHFWEPbysDY1tgEZ2XhgrL2skX5IRFeKBtvLDYQgwmyRQfb2xG1taw2bQIDwSBpWSlZCBQopwzHeCLtAiX+WIdgNC5Icvlw+BAHlzAHfLCTS6ijU7CDI9HFOdjDNWxvSj6lso1S1rI/ObuysL67YWiwbXSadpw5SD9OnxLdETzbeF5T3Ez0iSP6xnq7hzjYu5maWHl7B3t5hTjjA+xx3o4O/g72frZYHztbXxzW2wUfEB2+Y7BvfHXp/q9P3zx/8uLz609/vBG/fi5efSS2Dy/yzTrmmDHslDoEAAMh0tKym6WAUkCIlOQQyMCAUHUFFX2Ysr66trmBMcbIBGtliUchPG1Rfli0Lxrpg8EQJAkwGIKZOR4AkJcGKspAFDeDlZS1LWzxwShcsL1zOM6BaIsLxNgGfL18ziGOrmFOLqHObuFO+BBHp2AX52BXl5Dtiel1lCOdTUOZ+wrLsquri5r6W46xh7msQTprcOLSzIWXj17v354VRUwKDYj39QzDYpzMzay9PILwjt4ODt54vJ+To5+jg6+TY4CTYwAO6+3uGuThElRZVvdk/eeXP75+/fTVh5e/f3r++fMb8YtX4pgDrc57OlB7jtimdAMgIKiMlKzUZqDkEG6SBm+ShspCVGDKevJKumpaZvrGSENjlLmlAxLhaYvxs8P6Y1A+aIwf1jYAgyEg0f5whKe0rA5AWkMKpCMrb6Bnhsfiw+3wERJ/rB3hb/7ObuFunlF459Bv/lui91IpPdSqzpqy5vKcusbKzqONg6whzkTvGHNgnDXE+vDic/quvMigHX5ekS74ABTS3tzMGotxcrT3dHb2d3b2xzv5Ozn6Odj72eN8cVhvJwdfP6+w0oKqXx69evbg+U8bT9///Pbzi0+fX4k/fxRnVR4LyOrF7u10TO0BKMsryUjJbtokJQsES8uAZcEwgBRkkzQULK8OgWkoKutr6VgYGNlYWTtaWjkjUd5YW38U2gdh44lEeWPs/NE4AgIboKJlq6Bua2zlh3WKgduGYV1iUQ4h9o7B9g5BOMcgnGOQvRPR0TkE7xrm4h6Bdw1zdgv/ev+cQlydw6LCd5PL2+tIHfWkdmpZRwu5u7P2KGOANTnCpvUcG2wffMB/zBo6HuARHeAd6+zkbw3HGptY4uxcXJy9XfC+jvae9vZeWKwbCumCs/NywQc42vu4OxOGjtJ+3Pjl4cqTF5kzuAAADbdJREFUnzaevnv225dfP/75RvzxrZh6ZNIuocLpQJd7ej9ATVEVBpaHgKAyMkBpGTAAIA2QAm2ShoLk1CAwDQUlPU1tcwMjG0u4vSXcyQbpgcH6oDHeSJSnDdodhfVG4vytMAEmCIKBBdHIKszebZcVNhLpGIm0I+IciBJ/yRe+k0voV3PXMGe3cGeXMCd8iJtLuAs+NChga1ZaRVEOpaasuaO2r6t+sIvaN95LPzExzRiY6KzrnD117ad7b3xcwr3cI+xsvU1Nkbq6pkgbnD3O1QHngUU7YzCuKJSzxN/JwRdv7xtKiL1y7sY67+EG/8HP95+9evxS/NuXTy8/vH35ZebcIjGt1Td7wDd7CKCmqKqhrC61SXbzJtlNm2WlpEEAKdAmaTAQ8v91VefhTZX5HsBP9pRWSjfSpltI06xnPycnZz8nzdKmSZumSUvLVsrmOCKjoCjgMiLCHUAui4pYyqrYBdqB1pYdWWS4AsrABRwYhNG5Xq6PMEJZC2PuH1HufeZ5fn+8/37e9/v+vlkjnsodmWXMyx9TMsZpd1JWJ+WEeASTcdKH4l4Q5SFUgkg/RNaW2KrMjniJNUFyT7uIJpxpINk6kgpTnrCHjjBsbQqfml8iwNdxfJ1XSoh8LOhrenrK3OdmzH3txbfb/n1r98a+jrYd3Rt3DHT192zZ3r6qfcvaT66c/2FT206KqEJg0WrF8/NN5jEOBCbdJE/iAoGJOCrgqOgmvDxdKfPhxb9fsbf/sy+Pn7ty/tr1b/779vWfHt+6//j28J0bd4+fvgpVzywOzi7wzQGyM0ZhIKpW6rTqNJVSByg0CnWaQp2m0WemZeRkZOZn55UUldqtDtzqpOxOD4TwJOElcBlCeBfCgZgfZ+Kl9lBVdF60cSHJTXcgcZJpJKkaN1VNecI0U8Ny//fyDB8V5Dgr1PFCjBdiXikhi/HqygnPTHtl9rML5s567f1l63u29ndv6O3vGNi9faCvc9fHbdvWLPvw0OCphW+8S+KVICSV28hcg2m0ochS5oAhNwy5YdCDITyBSW7CKzBVTYkpW9u7O7f2DvTs+Y/Dp/569vLNv//4eOjBo9v3h4ceXbxyIx+tL/XOKqqYAxRkF+TnFKTpMvTadI16BAD84ldqMn6NQL6x2Fpux2wOyuagYIgjcYnEJRTmQViAUB+IR8rhMO//TU3DPIqdiJFxio556BqPu5qhqxk2wvG1vBDlhSgr1LJCbeoiBLFeEOtlMe6VEjXVLc/OmD/3+dfnzXlzzdK2rs27trV1H+w/tG/n3t09gz0f9W5c98mcWQtlPs54alygaLGThkJLVrYh31BUUlxmKrWZTS6nncBRwU3IAW901m9f6f64r3Nr78ftHbs6+g59evDahW/u3xwavvPg4Z1HP9z42UI3W3y/K/W+AJQVlWVoMrQKnUqh1WrSFYBWrRmhUKcBqhHatFFpGTnpI/PyCy0WG2pzUE6HBwYZHOYJRMAgHoYkCPYhRMSBRhxoJNo4G6diGBbm2XqKqGLoapYJM2yE5WpSfk6McmI0lQJJTkhyIuWPhCZNa33x5RfeeHXuwtVL1+34uH9bW+dnA4f379p3YODgnp37Zz+7ICA3VgbGS3IDSgRLy4kikyMr25CdNTrfUGwqLS8vg0Gnm8QlNyGHAvEVSz84MHi0v2fv7p49gzt293Xu+vLY6fs/3R++++j+rUe3bicRabKt4jlzxRwAc2I6QKcBdCpAp1LqFYBWrc5QqdIBhV6jz9SNyNKnZxuMY8qsiMNOgU4adlGYy4ODLAkJOOSDQT9GVIN4VVEZFaxpwd1VJBFg3WHWHeaZCMf+OqkISHWCHBO9CVaok+SEt6LRXzG2MjAuGmltnfTCvDlvvrlgyTtvv9u1Zee2Dd37+g4e3nvk84PHVyxeFQk0BL1jA77xgtBAUCEryBpK7Ll5xlGZuQX5JXYbhMIMiQs05aNIb1Niyq6e/fs+Pbx/4MiR3UeP7f38xME/XTzz9YOh4ft3Ht0b+vnhcLJx6tt0dF4eORXAnNhT+pFahV4D6NK0TwGARqtJV6nSAUCX8utGZBmMY8zlsMPhhlw07KJgO446KRIScMiLuCog2IfggRILyUu1CMyLXIQnQyJTI7A1T/ypCAhyXPQmfMFmXqoXpbi3orEqOL420tpQ//T01tmzZ85f9PrS5YvWdG7+Y8+2Tw8NHjvx2emDu49Fw82RquZgRbMkNNB0HempBhGxxAzlF5RkjszJyzXarDCGsG5Cpimfx13ROnHmpvVdBwY//+LIV6ePfnn2xLnTR099+/Xf7t6892BoePhO8sG95Oauk3+5njz8dRJI02VoVHoVoNYAWr0q7ddFqFerM7Rpo9Iy8jJGFYw2lpWWgTYb5nKQMORGIQqFaBRkEYhDIRGGBKeDQRHJWk7giOzGfZyniqFCAl8rcL/s+dSwfIzlY7K3UZIb/BVjQ5UTQsHmxviMieOee2b63LnPv77srdWrl6zd+kHnji19u3uPnPnTpVdfXhYJTaoKTvB6mwWhgWZqCdwPuhi7Fcs3FGdnjR6dV+iwo5CLdhNeiqygKT9LVXKe4MzpL/V17z1x4OTZE+eu/Pnytxev3vmfW49uDT8aSj68l3xlwYdVdS+taj8K6LTpapVeCWjUgEan1OuU+lQRqFXpGn1myp9jtJSWwVYr6nRgEEgiMIVANAx6EIhFYQ5HRaedglyM3UoyVCVF+CW+hqPDPBvl2SjLRVkuyvExjo+l/IIY5/iYLMYDvqZIaEJ9dMrkibN+9+z8119ZvHThqvbVW7o37fy0a9+RPacODX4ZrW4Nh1qDwclyxXhOSHjoCIFXgE7aVo4WGk052flFhWVOO4HCHIYIFOF34z4S9YpsuDHasnHttqO7j3/1+ZnLX/3lbxe+uf39T8m7yYdDyQd3kytX9RqKpSwjA2jUaRp1mkqhVQBqrUKnU+o1Kn3Kr9aN1KfnPpVlzDFaiseAFgtst2Kg0w2DHhhkYJBJ+QlMgkHWXk7hiMzRIZ6ploU6ga3hmNp/8XN8jBfqJblBEOOp5qsNT2qMz5g+Zc7zMxe8/dry1Uve2/Te1q6Nvf2dez8b/OLd5Vtrq1urqyYHAi2St4kT6ikmguJel5O2WlGj0Zydk28y2UGQwjABgXkPGSAxvwcPegh/PDJh4fw/7O09cP7khb+euXTtP7+5+e3NuzeG7w8lb9xMrm0fHDf192VIJaBS6jTqNLVSpwDUGkCrU+rVSp1aqUt9Ad2InJS/sNRpNoNWC+K0E5CLglw05KJhkEn5cVR02mg37qMIv8CGeSYicrUsXcMxtQxb+8TPC/W8UB8Ijvf5m6uC4ysD4xKxaa2TXpj5zPx5Ly1asfi9tpUb1q1Y39HePbh9//6+41PHPx+PzghVtvgCk4SKJlqIuekwjMl2p6e8HDEYSrOyDSaTE4ZZHJMwVKbdVRQRdKN+gY5Eq8YtXLBsoOfAmeN//u7id99f+n7o+oN7N34eupW8ey+5+oNdcmRGkUsElAqtWqV/4tcqdGqlTqXQKhU6pXKENi17ZHZhjtFcUGw1mZwWM+SwkS4HBTo9kIuGQRaBOByRUUiEXaLTxjptLIH6PGSIo2tS/ZdKQQoviHFBjPNCPcfHAr6mUOWERGzazGdefXnOon97c1Xbmk0dGzo3vb855d+yrqsmMK7SNy4YnFThn8jLzRRfj3uqIVSyOilzOWwwlObkFhSW2CCEg1EBxb0kESCJgBsPCHRE9ITGxaf2b9939ovzf7/0X1fPX/vh6j8e3U7e+sc/b91Orny/x0FEjDYaUCq0KqVOpdCqFFoNoFUDmtRZAWgVSp1Ol5mZXZhXYDYUWkpK7GaTy1aOO+3u1BWk/BgsoZAIOvhys9tUjMIuEYN9rCdCe0IMXZ1KwRO/KCUEMS7JDT5vY8DXVFczee6cxW+9sfKtV5e3v7dlV0ff9i07PlnfNdC976WZr0UrJ1QHJwYCLZJvAis3ubkY6gk5UbnM4TZZkPxCs8FQml9ocbg8EMIjmAxDEop4MdhLEUGWqvQLNfv6jpw7+fWlM5evnr9287s7Qz/889aNx7eHku+s6sLo+hF5NiDV+UpAo1bqtAqdClCrFFoloAEADQBodLrMzOyCvALzaGNZUZHdZALLyzG7nXTYKafDA7o4GBIQWEYRr9PBQaBoK2dxNICjAZoK054Q7QkxngjH1HJ8HS/ERCkhSgmWi8reBq+U8FeMjdW2vvzikrVrPlr5h3Ufrt7c1zGwY8sft2/uHew92DpuZiwyJRxq8QdbJN8kRmomuHqYCjnQCrOdKi1DjMXWvPzSXINpTBkCowKMSg4n7wJlAgsyVEhgqhe8uOjUsXNnv7h44dTFK2evXb984871x3dvJh/eSy5f3mFx+jNybYBKqQcAjRLQaFR6nVKvAtRKQPPEr9WOHJVjzCsw5xWYi4rspaUuiwW12Yh/8afGQ1XxbNTjrmY8EYoMeaiq/+8XxHpRSkhyA8tFRSnulRKVwaZK/9jG+IxlSz5Yvaxt/btb+zoGej/q7+/c07V5V0vTb+O100KVLT7/ZME38Vd/2IZ6zXa6uAzJL7Rk5xVl5RYbi+woLsGo5HQJEFyBIX6SCIwf+5sNH3YO9h48efTMhVMXL3115frlH4dvJO/+mHx4L/nOO51FJiEty/q/7BU7K4jmVBk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3" name="Picture 3" descr="C:\Users\vkumar\Downloads\downloa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1485" y="3294567"/>
            <a:ext cx="1366319" cy="146276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Users\vkumar\Downloads\downloa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9075" y="3294567"/>
            <a:ext cx="1510885" cy="1418758"/>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C:\Users\vkumar\Downloads\downloa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9508" y="3294566"/>
            <a:ext cx="1204092" cy="139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6582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hape 277505"/>
          <p:cNvSpPr>
            <a:spLocks noGrp="1" noChangeArrowheads="1"/>
          </p:cNvSpPr>
          <p:nvPr>
            <p:ph type="title"/>
          </p:nvPr>
        </p:nvSpPr>
        <p:spPr>
          <a:xfrm>
            <a:off x="0" y="0"/>
            <a:ext cx="9144000" cy="1143000"/>
          </a:xfrm>
          <a:noFill/>
        </p:spPr>
        <p:txBody>
          <a:bodyPr/>
          <a:lstStyle/>
          <a:p>
            <a:pPr marL="0" indent="0" defTabSz="914400" eaLnBrk="1" hangingPunct="1"/>
            <a:r>
              <a:rPr lang="en-US" altLang="en-US" dirty="0" smtClean="0"/>
              <a:t>(Co-) Developed in-house </a:t>
            </a:r>
            <a:r>
              <a:rPr lang="en-US" altLang="en-US" dirty="0" smtClean="0"/>
              <a:t>codes</a:t>
            </a:r>
            <a:endParaRPr lang="en-US" dirty="0" smtClean="0"/>
          </a:p>
        </p:txBody>
      </p:sp>
      <p:sp>
        <p:nvSpPr>
          <p:cNvPr id="2" name="Rectangle 1"/>
          <p:cNvSpPr/>
          <p:nvPr/>
        </p:nvSpPr>
        <p:spPr bwMode="auto">
          <a:xfrm>
            <a:off x="6420224" y="8965"/>
            <a:ext cx="1193800"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halet-LondonNineteenEighty" charset="0"/>
              </a:rPr>
              <a:t>Old days!</a:t>
            </a:r>
            <a:endParaRPr kumimoji="0" lang="en-US" sz="1600" b="0" i="0" u="none" strike="noStrike" cap="none" normalizeH="0" baseline="0" dirty="0">
              <a:ln>
                <a:noFill/>
              </a:ln>
              <a:solidFill>
                <a:schemeClr val="tx1"/>
              </a:solidFill>
              <a:effectLst/>
              <a:latin typeface="Chalet-LondonNineteenEighty" charset="0"/>
            </a:endParaRPr>
          </a:p>
        </p:txBody>
      </p:sp>
      <p:sp>
        <p:nvSpPr>
          <p:cNvPr id="25" name="Rectangle 24"/>
          <p:cNvSpPr>
            <a:spLocks noChangeArrowheads="1"/>
          </p:cNvSpPr>
          <p:nvPr/>
        </p:nvSpPr>
        <p:spPr bwMode="auto">
          <a:xfrm>
            <a:off x="76200" y="1981200"/>
            <a:ext cx="8991600"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smtClean="0">
                <a:solidFill>
                  <a:schemeClr val="accent2"/>
                </a:solidFill>
              </a:rPr>
              <a:t>   </a:t>
            </a:r>
            <a:r>
              <a:rPr lang="en-US" dirty="0" smtClean="0">
                <a:solidFill>
                  <a:schemeClr val="accent2"/>
                </a:solidFill>
              </a:rPr>
              <a:t>- MHD Solver </a:t>
            </a:r>
            <a:r>
              <a:rPr lang="en-US" dirty="0" smtClean="0">
                <a:solidFill>
                  <a:schemeClr val="accent2"/>
                </a:solidFill>
              </a:rPr>
              <a:t>(Space plasma, Fortran, MPI, Postdoc </a:t>
            </a:r>
            <a:r>
              <a:rPr lang="en-US" dirty="0" smtClean="0">
                <a:solidFill>
                  <a:schemeClr val="accent2"/>
                </a:solidFill>
              </a:rPr>
              <a:t>work)</a:t>
            </a:r>
          </a:p>
          <a:p>
            <a:r>
              <a:rPr lang="en-US" dirty="0">
                <a:solidFill>
                  <a:schemeClr val="accent2"/>
                </a:solidFill>
              </a:rPr>
              <a:t> </a:t>
            </a:r>
            <a:r>
              <a:rPr lang="en-US" dirty="0" smtClean="0">
                <a:solidFill>
                  <a:schemeClr val="accent2"/>
                </a:solidFill>
              </a:rPr>
              <a:t>  - </a:t>
            </a:r>
            <a:r>
              <a:rPr lang="en-US" dirty="0" err="1" smtClean="0">
                <a:solidFill>
                  <a:schemeClr val="accent2"/>
                </a:solidFill>
              </a:rPr>
              <a:t>Navier</a:t>
            </a:r>
            <a:r>
              <a:rPr lang="en-US" dirty="0" smtClean="0">
                <a:solidFill>
                  <a:schemeClr val="accent2"/>
                </a:solidFill>
              </a:rPr>
              <a:t>-Stokes, </a:t>
            </a:r>
            <a:r>
              <a:rPr lang="en-US" dirty="0" smtClean="0">
                <a:solidFill>
                  <a:schemeClr val="accent2"/>
                </a:solidFill>
              </a:rPr>
              <a:t>Fluid-Structure/Solid </a:t>
            </a:r>
            <a:r>
              <a:rPr lang="en-US" dirty="0" smtClean="0">
                <a:solidFill>
                  <a:schemeClr val="accent2"/>
                </a:solidFill>
              </a:rPr>
              <a:t>interaction </a:t>
            </a:r>
            <a:r>
              <a:rPr lang="en-US" dirty="0" smtClean="0">
                <a:solidFill>
                  <a:schemeClr val="accent2"/>
                </a:solidFill>
              </a:rPr>
              <a:t>(Fortran/C, MPI, PhD </a:t>
            </a:r>
            <a:r>
              <a:rPr lang="en-US" dirty="0" smtClean="0">
                <a:solidFill>
                  <a:schemeClr val="accent2"/>
                </a:solidFill>
              </a:rPr>
              <a:t>work</a:t>
            </a:r>
            <a:r>
              <a:rPr lang="en-US" dirty="0" smtClean="0">
                <a:solidFill>
                  <a:schemeClr val="accent2"/>
                </a:solidFill>
              </a:rPr>
              <a:t>)</a:t>
            </a:r>
          </a:p>
          <a:p>
            <a:endParaRPr lang="en-US" dirty="0">
              <a:solidFill>
                <a:schemeClr val="accent2"/>
              </a:solidFill>
            </a:endParaRPr>
          </a:p>
          <a:p>
            <a:endParaRPr lang="en-US" dirty="0" smtClean="0">
              <a:solidFill>
                <a:schemeClr val="accent2"/>
              </a:solidFill>
            </a:endParaRPr>
          </a:p>
          <a:p>
            <a:r>
              <a:rPr lang="en-US" dirty="0">
                <a:solidFill>
                  <a:schemeClr val="accent2"/>
                </a:solidFill>
              </a:rPr>
              <a:t> </a:t>
            </a:r>
            <a:r>
              <a:rPr lang="en-US" dirty="0" smtClean="0">
                <a:solidFill>
                  <a:schemeClr val="accent2"/>
                </a:solidFill>
              </a:rPr>
              <a:t>  - Climate Models </a:t>
            </a:r>
            <a:endParaRPr lang="en-US" dirty="0" smtClean="0">
              <a:solidFill>
                <a:schemeClr val="accent2"/>
              </a:solidFill>
            </a:endParaRPr>
          </a:p>
          <a:p>
            <a:r>
              <a:rPr lang="en-US" dirty="0">
                <a:solidFill>
                  <a:schemeClr val="accent2"/>
                </a:solidFill>
              </a:rPr>
              <a:t> </a:t>
            </a:r>
            <a:r>
              <a:rPr lang="en-US" dirty="0" smtClean="0">
                <a:solidFill>
                  <a:schemeClr val="accent2"/>
                </a:solidFill>
              </a:rPr>
              <a:t>     -</a:t>
            </a:r>
            <a:r>
              <a:rPr lang="en-US" dirty="0" smtClean="0">
                <a:solidFill>
                  <a:schemeClr val="accent2"/>
                </a:solidFill>
              </a:rPr>
              <a:t> GFDL (Princeton/NOAA)-CM2.1 (Fortran, MPI) </a:t>
            </a:r>
            <a:r>
              <a:rPr lang="en-US" dirty="0">
                <a:solidFill>
                  <a:schemeClr val="accent2"/>
                </a:solidFill>
              </a:rPr>
              <a:t>&amp; </a:t>
            </a:r>
            <a:endParaRPr lang="en-US" dirty="0" smtClean="0">
              <a:solidFill>
                <a:schemeClr val="accent2"/>
              </a:solidFill>
            </a:endParaRPr>
          </a:p>
          <a:p>
            <a:r>
              <a:rPr lang="en-US" dirty="0">
                <a:solidFill>
                  <a:schemeClr val="accent2"/>
                </a:solidFill>
              </a:rPr>
              <a:t> </a:t>
            </a:r>
            <a:r>
              <a:rPr lang="en-US" dirty="0" smtClean="0">
                <a:solidFill>
                  <a:schemeClr val="accent2"/>
                </a:solidFill>
              </a:rPr>
              <a:t>     - </a:t>
            </a:r>
            <a:r>
              <a:rPr lang="en-US" dirty="0" smtClean="0">
                <a:solidFill>
                  <a:schemeClr val="accent2"/>
                </a:solidFill>
              </a:rPr>
              <a:t>HOMME (DOE/NCAR) </a:t>
            </a:r>
            <a:r>
              <a:rPr lang="en-US" dirty="0" smtClean="0">
                <a:solidFill>
                  <a:schemeClr val="accent2"/>
                </a:solidFill>
              </a:rPr>
              <a:t>(</a:t>
            </a:r>
            <a:r>
              <a:rPr lang="en-US" dirty="0" smtClean="0">
                <a:solidFill>
                  <a:schemeClr val="accent2"/>
                </a:solidFill>
              </a:rPr>
              <a:t>Fortran/C, MPI, Trilinos)</a:t>
            </a:r>
          </a:p>
          <a:p>
            <a:endParaRPr lang="en-US" dirty="0">
              <a:solidFill>
                <a:schemeClr val="accent2"/>
              </a:solidFill>
            </a:endParaRPr>
          </a:p>
          <a:p>
            <a:endParaRPr lang="en-US" dirty="0" smtClean="0">
              <a:solidFill>
                <a:schemeClr val="accent2"/>
              </a:solidFill>
            </a:endParaRPr>
          </a:p>
          <a:p>
            <a:endParaRPr lang="en-US" sz="1000" dirty="0">
              <a:solidFill>
                <a:schemeClr val="accent2"/>
              </a:solidFill>
            </a:endParaRPr>
          </a:p>
        </p:txBody>
      </p:sp>
      <p:sp>
        <p:nvSpPr>
          <p:cNvPr id="4" name="Rectangle 3"/>
          <p:cNvSpPr/>
          <p:nvPr/>
        </p:nvSpPr>
        <p:spPr>
          <a:xfrm>
            <a:off x="304800" y="1295400"/>
            <a:ext cx="8229600" cy="461665"/>
          </a:xfrm>
          <a:prstGeom prst="rect">
            <a:avLst/>
          </a:prstGeom>
        </p:spPr>
        <p:txBody>
          <a:bodyPr wrap="square">
            <a:spAutoFit/>
          </a:bodyPr>
          <a:lstStyle/>
          <a:p>
            <a:r>
              <a:rPr lang="en-US" altLang="en-US" dirty="0" smtClean="0"/>
              <a:t>Codes I (co-)developed but don’t </a:t>
            </a:r>
            <a:r>
              <a:rPr lang="en-US" altLang="en-US" dirty="0"/>
              <a:t>use any </a:t>
            </a:r>
            <a:r>
              <a:rPr lang="en-US" altLang="en-US" dirty="0" smtClean="0"/>
              <a:t>more because…</a:t>
            </a:r>
            <a:endParaRPr lang="en-US" altLang="en-US" dirty="0"/>
          </a:p>
        </p:txBody>
      </p:sp>
    </p:spTree>
    <p:extLst>
      <p:ext uri="{BB962C8B-B14F-4D97-AF65-F5344CB8AC3E}">
        <p14:creationId xmlns:p14="http://schemas.microsoft.com/office/powerpoint/2010/main" val="3817605662"/>
      </p:ext>
    </p:extLst>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7506" name="Shape 277505"/>
          <p:cNvSpPr>
            <a:spLocks noGrp="1" noChangeArrowheads="1"/>
          </p:cNvSpPr>
          <p:nvPr>
            <p:ph type="title"/>
          </p:nvPr>
        </p:nvSpPr>
        <p:spPr>
          <a:xfrm>
            <a:off x="0" y="0"/>
            <a:ext cx="9144000" cy="1143000"/>
          </a:xfrm>
          <a:noFill/>
        </p:spPr>
        <p:txBody>
          <a:bodyPr/>
          <a:lstStyle/>
          <a:p>
            <a:pPr marL="0" indent="0" defTabSz="914400" eaLnBrk="1" hangingPunct="1"/>
            <a:r>
              <a:rPr lang="en-US" altLang="en-US" dirty="0" smtClean="0"/>
              <a:t>Incompressible Flows</a:t>
            </a:r>
            <a:endParaRPr lang="en-US" dirty="0" smtClean="0"/>
          </a:p>
        </p:txBody>
      </p:sp>
      <p:sp>
        <p:nvSpPr>
          <p:cNvPr id="3076" name="Rectangle 3075"/>
          <p:cNvSpPr>
            <a:spLocks noChangeArrowheads="1"/>
          </p:cNvSpPr>
          <p:nvPr/>
        </p:nvSpPr>
        <p:spPr bwMode="auto">
          <a:xfrm>
            <a:off x="36513" y="1143000"/>
            <a:ext cx="5297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400" dirty="0"/>
              <a:t>Fluid dynamics: </a:t>
            </a:r>
            <a:r>
              <a:rPr lang="en-US" altLang="en-US" sz="1800" dirty="0" err="1">
                <a:solidFill>
                  <a:schemeClr val="tx1"/>
                </a:solidFill>
              </a:rPr>
              <a:t>Navier</a:t>
            </a:r>
            <a:r>
              <a:rPr lang="en-US" altLang="en-US" sz="1800" dirty="0">
                <a:solidFill>
                  <a:schemeClr val="tx1"/>
                </a:solidFill>
              </a:rPr>
              <a:t>-Stokes equation</a:t>
            </a:r>
            <a:r>
              <a:rPr lang="en-US" altLang="en-US" sz="2400" dirty="0"/>
              <a:t> </a:t>
            </a:r>
            <a:endParaRPr lang="en-US" sz="1000" dirty="0">
              <a:solidFill>
                <a:schemeClr val="accent2"/>
              </a:solidFill>
            </a:endParaRPr>
          </a:p>
        </p:txBody>
      </p:sp>
      <p:sp>
        <p:nvSpPr>
          <p:cNvPr id="3077" name="Rectangle 3076"/>
          <p:cNvSpPr>
            <a:spLocks noChangeArrowheads="1"/>
          </p:cNvSpPr>
          <p:nvPr/>
        </p:nvSpPr>
        <p:spPr bwMode="auto">
          <a:xfrm>
            <a:off x="0" y="914400"/>
            <a:ext cx="9144000" cy="3314700"/>
          </a:xfrm>
          <a:prstGeom prst="rect">
            <a:avLst/>
          </a:prstGeom>
          <a:noFill/>
          <a:ln w="38100" cmpd="dbl" algn="ctr">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sz="1800">
              <a:solidFill>
                <a:srgbClr val="000000"/>
              </a:solidFill>
              <a:latin typeface="Arial" charset="0"/>
            </a:endParaRPr>
          </a:p>
        </p:txBody>
      </p:sp>
      <p:graphicFrame>
        <p:nvGraphicFramePr>
          <p:cNvPr id="3073" name="Object 18"/>
          <p:cNvGraphicFramePr>
            <a:graphicFrameLocks noChangeAspect="1"/>
          </p:cNvGraphicFramePr>
          <p:nvPr/>
        </p:nvGraphicFramePr>
        <p:xfrm>
          <a:off x="533400" y="1676400"/>
          <a:ext cx="4279900" cy="2286000"/>
        </p:xfrm>
        <a:graphic>
          <a:graphicData uri="http://schemas.openxmlformats.org/presentationml/2006/ole">
            <mc:AlternateContent xmlns:mc="http://schemas.openxmlformats.org/markup-compatibility/2006">
              <mc:Choice xmlns:v="urn:schemas-microsoft-com:vml" Requires="v">
                <p:oleObj spid="_x0000_s14408" name="Equation" r:id="rId4" imgW="2768400" imgH="1790640" progId="Equation.DSMT4">
                  <p:embed/>
                </p:oleObj>
              </mc:Choice>
              <mc:Fallback>
                <p:oleObj name="Equation" r:id="rId4" imgW="2768400" imgH="17906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676400"/>
                        <a:ext cx="42799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101" name="Group 29"/>
          <p:cNvGrpSpPr>
            <a:grpSpLocks/>
          </p:cNvGrpSpPr>
          <p:nvPr/>
        </p:nvGrpSpPr>
        <p:grpSpPr bwMode="auto">
          <a:xfrm>
            <a:off x="457200" y="1676400"/>
            <a:ext cx="7848600" cy="533400"/>
            <a:chOff x="288" y="1056"/>
            <a:chExt cx="4944" cy="336"/>
          </a:xfrm>
        </p:grpSpPr>
        <p:sp>
          <p:nvSpPr>
            <p:cNvPr id="3082" name="TextBox 3081"/>
            <p:cNvSpPr txBox="1">
              <a:spLocks noChangeArrowheads="1"/>
            </p:cNvSpPr>
            <p:nvPr/>
          </p:nvSpPr>
          <p:spPr bwMode="auto">
            <a:xfrm>
              <a:off x="3312" y="1152"/>
              <a:ext cx="19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chemeClr val="accent2"/>
                  </a:solidFill>
                  <a:latin typeface="Times New Roman" pitchFamily="18" charset="0"/>
                </a:rPr>
                <a:t>Conservation of momentum</a:t>
              </a:r>
            </a:p>
          </p:txBody>
        </p:sp>
        <p:sp>
          <p:nvSpPr>
            <p:cNvPr id="3091" name="Rectangle 19"/>
            <p:cNvSpPr>
              <a:spLocks noChangeArrowheads="1"/>
            </p:cNvSpPr>
            <p:nvPr/>
          </p:nvSpPr>
          <p:spPr bwMode="auto">
            <a:xfrm>
              <a:off x="288" y="1056"/>
              <a:ext cx="2784" cy="336"/>
            </a:xfrm>
            <a:prstGeom prst="rect">
              <a:avLst/>
            </a:prstGeom>
            <a:noFill/>
            <a:ln w="28575">
              <a:solidFill>
                <a:schemeClr val="accent2"/>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2"/>
                  </a:solidFill>
                </a14:hiddenFill>
              </a:ext>
            </a:extLst>
          </p:spPr>
          <p:txBody>
            <a:bodyPr wrap="none" anchor="ctr"/>
            <a:lstStyle/>
            <a:p>
              <a:endParaRPr lang="en-US"/>
            </a:p>
          </p:txBody>
        </p:sp>
      </p:grpSp>
      <p:grpSp>
        <p:nvGrpSpPr>
          <p:cNvPr id="3102" name="Group 30"/>
          <p:cNvGrpSpPr>
            <a:grpSpLocks/>
          </p:cNvGrpSpPr>
          <p:nvPr/>
        </p:nvGrpSpPr>
        <p:grpSpPr bwMode="auto">
          <a:xfrm>
            <a:off x="457200" y="2209800"/>
            <a:ext cx="6121400" cy="381000"/>
            <a:chOff x="288" y="1392"/>
            <a:chExt cx="3856" cy="240"/>
          </a:xfrm>
        </p:grpSpPr>
        <p:sp>
          <p:nvSpPr>
            <p:cNvPr id="3083" name="TextBox 3082"/>
            <p:cNvSpPr txBox="1">
              <a:spLocks noChangeArrowheads="1"/>
            </p:cNvSpPr>
            <p:nvPr/>
          </p:nvSpPr>
          <p:spPr bwMode="auto">
            <a:xfrm>
              <a:off x="3312" y="1440"/>
              <a:ext cx="8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chemeClr val="accent2"/>
                  </a:solidFill>
                  <a:latin typeface="Times New Roman" pitchFamily="18" charset="0"/>
                </a:rPr>
                <a:t>Continuity</a:t>
              </a:r>
            </a:p>
          </p:txBody>
        </p:sp>
        <p:sp>
          <p:nvSpPr>
            <p:cNvPr id="3092" name="Rectangle 20"/>
            <p:cNvSpPr>
              <a:spLocks noChangeArrowheads="1"/>
            </p:cNvSpPr>
            <p:nvPr/>
          </p:nvSpPr>
          <p:spPr bwMode="auto">
            <a:xfrm>
              <a:off x="288" y="1392"/>
              <a:ext cx="1680" cy="192"/>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05" name="Group 33"/>
          <p:cNvGrpSpPr>
            <a:grpSpLocks/>
          </p:cNvGrpSpPr>
          <p:nvPr/>
        </p:nvGrpSpPr>
        <p:grpSpPr bwMode="auto">
          <a:xfrm>
            <a:off x="457200" y="2559050"/>
            <a:ext cx="7366000" cy="762000"/>
            <a:chOff x="288" y="1612"/>
            <a:chExt cx="4640" cy="480"/>
          </a:xfrm>
        </p:grpSpPr>
        <p:sp>
          <p:nvSpPr>
            <p:cNvPr id="3081" name="TextBox 3080"/>
            <p:cNvSpPr txBox="1">
              <a:spLocks noChangeArrowheads="1"/>
            </p:cNvSpPr>
            <p:nvPr/>
          </p:nvSpPr>
          <p:spPr bwMode="auto">
            <a:xfrm>
              <a:off x="3264" y="1680"/>
              <a:ext cx="16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chemeClr val="accent2"/>
                  </a:solidFill>
                  <a:latin typeface="Times New Roman" pitchFamily="18" charset="0"/>
                </a:rPr>
                <a:t>Stress-strain relationship</a:t>
              </a:r>
            </a:p>
          </p:txBody>
        </p:sp>
        <p:sp>
          <p:nvSpPr>
            <p:cNvPr id="3097" name="Rectangle 25"/>
            <p:cNvSpPr>
              <a:spLocks noChangeArrowheads="1"/>
            </p:cNvSpPr>
            <p:nvPr/>
          </p:nvSpPr>
          <p:spPr bwMode="auto">
            <a:xfrm>
              <a:off x="288" y="1612"/>
              <a:ext cx="1680" cy="480"/>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06" name="Group 34"/>
          <p:cNvGrpSpPr>
            <a:grpSpLocks/>
          </p:cNvGrpSpPr>
          <p:nvPr/>
        </p:nvGrpSpPr>
        <p:grpSpPr bwMode="auto">
          <a:xfrm>
            <a:off x="457200" y="3276600"/>
            <a:ext cx="7035800" cy="381000"/>
            <a:chOff x="288" y="2064"/>
            <a:chExt cx="4432" cy="240"/>
          </a:xfrm>
        </p:grpSpPr>
        <p:sp>
          <p:nvSpPr>
            <p:cNvPr id="3080" name="TextBox 3079"/>
            <p:cNvSpPr txBox="1">
              <a:spLocks noChangeArrowheads="1"/>
            </p:cNvSpPr>
            <p:nvPr/>
          </p:nvSpPr>
          <p:spPr bwMode="auto">
            <a:xfrm>
              <a:off x="3312" y="2064"/>
              <a:ext cx="14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chemeClr val="accent2"/>
                  </a:solidFill>
                  <a:latin typeface="Times New Roman" pitchFamily="18" charset="0"/>
                </a:rPr>
                <a:t>Boundary conditions</a:t>
              </a:r>
            </a:p>
          </p:txBody>
        </p:sp>
        <p:sp>
          <p:nvSpPr>
            <p:cNvPr id="3099" name="Rectangle 27"/>
            <p:cNvSpPr>
              <a:spLocks noChangeArrowheads="1"/>
            </p:cNvSpPr>
            <p:nvPr/>
          </p:nvSpPr>
          <p:spPr bwMode="auto">
            <a:xfrm>
              <a:off x="288" y="2112"/>
              <a:ext cx="2064" cy="192"/>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107" name="Group 35"/>
          <p:cNvGrpSpPr>
            <a:grpSpLocks/>
          </p:cNvGrpSpPr>
          <p:nvPr/>
        </p:nvGrpSpPr>
        <p:grpSpPr bwMode="auto">
          <a:xfrm>
            <a:off x="457200" y="3657600"/>
            <a:ext cx="7112000" cy="304800"/>
            <a:chOff x="288" y="2304"/>
            <a:chExt cx="4480" cy="192"/>
          </a:xfrm>
        </p:grpSpPr>
        <p:sp>
          <p:nvSpPr>
            <p:cNvPr id="3079" name="TextBox 3078"/>
            <p:cNvSpPr txBox="1">
              <a:spLocks noChangeArrowheads="1"/>
            </p:cNvSpPr>
            <p:nvPr/>
          </p:nvSpPr>
          <p:spPr bwMode="auto">
            <a:xfrm>
              <a:off x="3360" y="2304"/>
              <a:ext cx="14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chemeClr val="accent2"/>
                  </a:solidFill>
                  <a:latin typeface="Times New Roman" pitchFamily="18" charset="0"/>
                </a:rPr>
                <a:t>Initial conditions</a:t>
              </a:r>
            </a:p>
          </p:txBody>
        </p:sp>
        <p:sp>
          <p:nvSpPr>
            <p:cNvPr id="3100" name="Rectangle 28"/>
            <p:cNvSpPr>
              <a:spLocks noChangeArrowheads="1"/>
            </p:cNvSpPr>
            <p:nvPr/>
          </p:nvSpPr>
          <p:spPr bwMode="auto">
            <a:xfrm>
              <a:off x="288" y="2304"/>
              <a:ext cx="912" cy="192"/>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 name="Rectangle 1"/>
          <p:cNvSpPr/>
          <p:nvPr/>
        </p:nvSpPr>
        <p:spPr bwMode="auto">
          <a:xfrm>
            <a:off x="6420224" y="8965"/>
            <a:ext cx="1193800"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halet-LondonNineteenEighty" charset="0"/>
              </a:rPr>
              <a:t>Old days!</a:t>
            </a:r>
            <a:endParaRPr kumimoji="0" lang="en-US" sz="1600" b="0" i="0" u="none" strike="noStrike" cap="none" normalizeH="0" baseline="0" dirty="0">
              <a:ln>
                <a:noFill/>
              </a:ln>
              <a:solidFill>
                <a:schemeClr val="tx1"/>
              </a:solidFill>
              <a:effectLst/>
              <a:latin typeface="Chalet-LondonNineteenEighty" charset="0"/>
            </a:endParaRPr>
          </a:p>
        </p:txBody>
      </p:sp>
    </p:spTree>
    <p:extLst>
      <p:ext uri="{BB962C8B-B14F-4D97-AF65-F5344CB8AC3E}">
        <p14:creationId xmlns:p14="http://schemas.microsoft.com/office/powerpoint/2010/main" val="2192598429"/>
      </p:ext>
    </p:extLst>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12"/>
          <p:cNvGraphicFramePr>
            <a:graphicFrameLocks noChangeAspect="1"/>
          </p:cNvGraphicFramePr>
          <p:nvPr/>
        </p:nvGraphicFramePr>
        <p:xfrm>
          <a:off x="228600" y="1600200"/>
          <a:ext cx="4921250" cy="2058988"/>
        </p:xfrm>
        <a:graphic>
          <a:graphicData uri="http://schemas.openxmlformats.org/presentationml/2006/ole">
            <mc:AlternateContent xmlns:mc="http://schemas.openxmlformats.org/markup-compatibility/2006">
              <mc:Choice xmlns:v="urn:schemas-microsoft-com:vml" Requires="v">
                <p:oleObj spid="_x0000_s3554" name="Equation" r:id="rId4" imgW="2222280" imgH="1218960" progId="Equation.DSMT4">
                  <p:embed/>
                </p:oleObj>
              </mc:Choice>
              <mc:Fallback>
                <p:oleObj name="Equation" r:id="rId4" imgW="2222280" imgH="121896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600200"/>
                        <a:ext cx="4921250" cy="20589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8899" name="Shape 208898"/>
          <p:cNvSpPr>
            <a:spLocks noGrp="1" noChangeArrowheads="1"/>
          </p:cNvSpPr>
          <p:nvPr>
            <p:ph type="title"/>
          </p:nvPr>
        </p:nvSpPr>
        <p:spPr>
          <a:xfrm>
            <a:off x="609600" y="0"/>
            <a:ext cx="7772400" cy="762000"/>
          </a:xfrm>
          <a:noFill/>
        </p:spPr>
        <p:txBody>
          <a:bodyPr/>
          <a:lstStyle/>
          <a:p>
            <a:pPr marL="0" indent="0" defTabSz="914400" eaLnBrk="1" hangingPunct="1"/>
            <a:r>
              <a:rPr lang="en-US" altLang="en-US" smtClean="0"/>
              <a:t>Compressible Flows</a:t>
            </a:r>
            <a:endParaRPr lang="en-US" smtClean="0"/>
          </a:p>
        </p:txBody>
      </p:sp>
      <p:sp>
        <p:nvSpPr>
          <p:cNvPr id="4123" name="Rectangle 27"/>
          <p:cNvSpPr>
            <a:spLocks noChangeArrowheads="1"/>
          </p:cNvSpPr>
          <p:nvPr/>
        </p:nvSpPr>
        <p:spPr bwMode="auto">
          <a:xfrm>
            <a:off x="7086600" y="4191000"/>
            <a:ext cx="762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281" name="Group 185"/>
          <p:cNvGrpSpPr>
            <a:grpSpLocks/>
          </p:cNvGrpSpPr>
          <p:nvPr/>
        </p:nvGrpSpPr>
        <p:grpSpPr bwMode="auto">
          <a:xfrm>
            <a:off x="228600" y="4114800"/>
            <a:ext cx="7848600" cy="2120900"/>
            <a:chOff x="144" y="2592"/>
            <a:chExt cx="4944" cy="1336"/>
          </a:xfrm>
        </p:grpSpPr>
        <p:graphicFrame>
          <p:nvGraphicFramePr>
            <p:cNvPr id="4097" name="Object 13"/>
            <p:cNvGraphicFramePr>
              <a:graphicFrameLocks noChangeAspect="1"/>
            </p:cNvGraphicFramePr>
            <p:nvPr/>
          </p:nvGraphicFramePr>
          <p:xfrm>
            <a:off x="2880" y="2592"/>
            <a:ext cx="1585" cy="897"/>
          </p:xfrm>
          <a:graphic>
            <a:graphicData uri="http://schemas.openxmlformats.org/presentationml/2006/ole">
              <mc:AlternateContent xmlns:mc="http://schemas.openxmlformats.org/markup-compatibility/2006">
                <mc:Choice xmlns:v="urn:schemas-microsoft-com:vml" Requires="v">
                  <p:oleObj spid="_x0000_s3555" name="Equation" r:id="rId6" imgW="1650960" imgH="1143000" progId="Equation.DSMT4">
                    <p:embed/>
                  </p:oleObj>
                </mc:Choice>
                <mc:Fallback>
                  <p:oleObj name="Equation" r:id="rId6" imgW="1650960" imgH="11430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0" y="2592"/>
                          <a:ext cx="1585" cy="897"/>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242" name="Object 146"/>
            <p:cNvGraphicFramePr>
              <a:graphicFrameLocks noChangeAspect="1"/>
            </p:cNvGraphicFramePr>
            <p:nvPr/>
          </p:nvGraphicFramePr>
          <p:xfrm>
            <a:off x="2784" y="3648"/>
            <a:ext cx="2304" cy="280"/>
          </p:xfrm>
          <a:graphic>
            <a:graphicData uri="http://schemas.openxmlformats.org/presentationml/2006/ole">
              <mc:AlternateContent xmlns:mc="http://schemas.openxmlformats.org/markup-compatibility/2006">
                <mc:Choice xmlns:v="urn:schemas-microsoft-com:vml" Requires="v">
                  <p:oleObj spid="_x0000_s3556" name="Equation" r:id="rId8" imgW="3657600" imgH="444240" progId="Equation.DSMT4">
                    <p:embed/>
                  </p:oleObj>
                </mc:Choice>
                <mc:Fallback>
                  <p:oleObj name="Equation" r:id="rId8" imgW="3657600" imgH="4442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4" y="3648"/>
                          <a:ext cx="2304" cy="280"/>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244" name="Group 148"/>
            <p:cNvGrpSpPr>
              <a:grpSpLocks/>
            </p:cNvGrpSpPr>
            <p:nvPr/>
          </p:nvGrpSpPr>
          <p:grpSpPr bwMode="auto">
            <a:xfrm>
              <a:off x="144" y="3408"/>
              <a:ext cx="2904" cy="492"/>
              <a:chOff x="144" y="3312"/>
              <a:chExt cx="2904" cy="492"/>
            </a:xfrm>
          </p:grpSpPr>
          <p:sp>
            <p:nvSpPr>
              <p:cNvPr id="4106" name="TextBox 4105"/>
              <p:cNvSpPr txBox="1">
                <a:spLocks noChangeArrowheads="1"/>
              </p:cNvSpPr>
              <p:nvPr/>
            </p:nvSpPr>
            <p:spPr bwMode="auto">
              <a:xfrm>
                <a:off x="144" y="3312"/>
                <a:ext cx="91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latin typeface="Times New Roman" pitchFamily="18" charset="0"/>
                  </a:rPr>
                  <a:t>Heat Conduction</a:t>
                </a:r>
              </a:p>
            </p:txBody>
          </p:sp>
          <p:graphicFrame>
            <p:nvGraphicFramePr>
              <p:cNvPr id="4099" name="Object 14"/>
              <p:cNvGraphicFramePr>
                <a:graphicFrameLocks noChangeAspect="1"/>
              </p:cNvGraphicFramePr>
              <p:nvPr/>
            </p:nvGraphicFramePr>
            <p:xfrm>
              <a:off x="192" y="3552"/>
              <a:ext cx="2083" cy="252"/>
            </p:xfrm>
            <a:graphic>
              <a:graphicData uri="http://schemas.openxmlformats.org/presentationml/2006/ole">
                <mc:AlternateContent xmlns:mc="http://schemas.openxmlformats.org/markup-compatibility/2006">
                  <mc:Choice xmlns:v="urn:schemas-microsoft-com:vml" Requires="v">
                    <p:oleObj spid="_x0000_s3557" name="Equation" r:id="rId10" imgW="1676160" imgH="203040" progId="Equation.DSMT4">
                      <p:embed/>
                    </p:oleObj>
                  </mc:Choice>
                  <mc:Fallback>
                    <p:oleObj name="Equation" r:id="rId10" imgW="1676160" imgH="2030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2" y="3552"/>
                            <a:ext cx="2083"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243" name="TextBox 4105"/>
              <p:cNvSpPr txBox="1">
                <a:spLocks noChangeArrowheads="1"/>
              </p:cNvSpPr>
              <p:nvPr/>
            </p:nvSpPr>
            <p:spPr bwMode="auto">
              <a:xfrm>
                <a:off x="1080" y="3312"/>
                <a:ext cx="196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dirty="0">
                    <a:solidFill>
                      <a:srgbClr val="0066FF"/>
                    </a:solidFill>
                    <a:latin typeface="Times New Roman" pitchFamily="18" charset="0"/>
                  </a:rPr>
                  <a:t>Energy </a:t>
                </a:r>
                <a:r>
                  <a:rPr lang="en-US" sz="1400" dirty="0" err="1" smtClean="0">
                    <a:solidFill>
                      <a:srgbClr val="0066FF"/>
                    </a:solidFill>
                    <a:latin typeface="Wingdings 3" pitchFamily="18" charset="2"/>
                  </a:rPr>
                  <a:t>g</a:t>
                </a:r>
                <a:r>
                  <a:rPr lang="en-US" sz="1400" dirty="0" err="1" smtClean="0">
                    <a:solidFill>
                      <a:srgbClr val="0066FF"/>
                    </a:solidFill>
                    <a:latin typeface="Times New Roman" pitchFamily="18" charset="0"/>
                  </a:rPr>
                  <a:t>Heat</a:t>
                </a:r>
                <a:r>
                  <a:rPr lang="en-US" sz="1400" dirty="0" smtClean="0">
                    <a:solidFill>
                      <a:srgbClr val="0066FF"/>
                    </a:solidFill>
                    <a:latin typeface="Times New Roman" pitchFamily="18" charset="0"/>
                  </a:rPr>
                  <a:t> Equation (steady state)</a:t>
                </a:r>
                <a:endParaRPr lang="en-US" sz="1400" dirty="0">
                  <a:solidFill>
                    <a:srgbClr val="0066FF"/>
                  </a:solidFill>
                  <a:latin typeface="Times New Roman" pitchFamily="18" charset="0"/>
                </a:endParaRPr>
              </a:p>
            </p:txBody>
          </p:sp>
        </p:grpSp>
        <p:grpSp>
          <p:nvGrpSpPr>
            <p:cNvPr id="4245" name="Group 149"/>
            <p:cNvGrpSpPr>
              <a:grpSpLocks/>
            </p:cNvGrpSpPr>
            <p:nvPr/>
          </p:nvGrpSpPr>
          <p:grpSpPr bwMode="auto">
            <a:xfrm>
              <a:off x="144" y="2640"/>
              <a:ext cx="2656" cy="588"/>
              <a:chOff x="144" y="2448"/>
              <a:chExt cx="2656" cy="588"/>
            </a:xfrm>
          </p:grpSpPr>
          <p:graphicFrame>
            <p:nvGraphicFramePr>
              <p:cNvPr id="4241" name="Object 145"/>
              <p:cNvGraphicFramePr>
                <a:graphicFrameLocks noChangeAspect="1"/>
              </p:cNvGraphicFramePr>
              <p:nvPr/>
            </p:nvGraphicFramePr>
            <p:xfrm>
              <a:off x="144" y="2448"/>
              <a:ext cx="2608" cy="588"/>
            </p:xfrm>
            <a:graphic>
              <a:graphicData uri="http://schemas.openxmlformats.org/presentationml/2006/ole">
                <mc:AlternateContent xmlns:mc="http://schemas.openxmlformats.org/markup-compatibility/2006">
                  <mc:Choice xmlns:v="urn:schemas-microsoft-com:vml" Requires="v">
                    <p:oleObj spid="_x0000_s3558" name="Equation" r:id="rId12" imgW="3149280" imgH="711000" progId="Equation.DSMT4">
                      <p:embed/>
                    </p:oleObj>
                  </mc:Choice>
                  <mc:Fallback>
                    <p:oleObj name="Equation" r:id="rId12" imgW="3149280" imgH="7110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4" y="2448"/>
                            <a:ext cx="2608" cy="5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4" name="TextBox 4103"/>
              <p:cNvSpPr txBox="1">
                <a:spLocks noChangeArrowheads="1"/>
              </p:cNvSpPr>
              <p:nvPr/>
            </p:nvSpPr>
            <p:spPr bwMode="auto">
              <a:xfrm>
                <a:off x="1008" y="2448"/>
                <a:ext cx="17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latin typeface="Times New Roman" pitchFamily="18" charset="0"/>
                  </a:rPr>
                  <a:t>Constitutive relationship</a:t>
                </a:r>
              </a:p>
            </p:txBody>
          </p:sp>
        </p:grpSp>
      </p:grpSp>
      <p:grpSp>
        <p:nvGrpSpPr>
          <p:cNvPr id="4252" name="Group 156"/>
          <p:cNvGrpSpPr>
            <a:grpSpLocks/>
          </p:cNvGrpSpPr>
          <p:nvPr/>
        </p:nvGrpSpPr>
        <p:grpSpPr bwMode="auto">
          <a:xfrm>
            <a:off x="260350" y="1665288"/>
            <a:ext cx="8197850" cy="620712"/>
            <a:chOff x="164" y="1049"/>
            <a:chExt cx="5164" cy="391"/>
          </a:xfrm>
        </p:grpSpPr>
        <p:sp>
          <p:nvSpPr>
            <p:cNvPr id="4101" name="TextBox 4100"/>
            <p:cNvSpPr txBox="1">
              <a:spLocks noChangeArrowheads="1"/>
            </p:cNvSpPr>
            <p:nvPr/>
          </p:nvSpPr>
          <p:spPr bwMode="auto">
            <a:xfrm>
              <a:off x="3264" y="1200"/>
              <a:ext cx="20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chemeClr val="accent2"/>
                  </a:solidFill>
                  <a:latin typeface="Times New Roman" pitchFamily="18" charset="0"/>
                </a:rPr>
                <a:t>Conservation of mass/Continuity equations</a:t>
              </a:r>
            </a:p>
          </p:txBody>
        </p:sp>
        <p:sp>
          <p:nvSpPr>
            <p:cNvPr id="4247" name="Rectangle 151"/>
            <p:cNvSpPr>
              <a:spLocks noChangeArrowheads="1"/>
            </p:cNvSpPr>
            <p:nvPr/>
          </p:nvSpPr>
          <p:spPr bwMode="auto">
            <a:xfrm>
              <a:off x="164" y="1049"/>
              <a:ext cx="1488" cy="391"/>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253" name="Group 157"/>
          <p:cNvGrpSpPr>
            <a:grpSpLocks/>
          </p:cNvGrpSpPr>
          <p:nvPr/>
        </p:nvGrpSpPr>
        <p:grpSpPr bwMode="auto">
          <a:xfrm>
            <a:off x="228600" y="2330450"/>
            <a:ext cx="7620000" cy="609600"/>
            <a:chOff x="144" y="1468"/>
            <a:chExt cx="4800" cy="384"/>
          </a:xfrm>
        </p:grpSpPr>
        <p:sp>
          <p:nvSpPr>
            <p:cNvPr id="4102" name="TextBox 4101"/>
            <p:cNvSpPr txBox="1">
              <a:spLocks noChangeArrowheads="1"/>
            </p:cNvSpPr>
            <p:nvPr/>
          </p:nvSpPr>
          <p:spPr bwMode="auto">
            <a:xfrm>
              <a:off x="3280" y="1584"/>
              <a:ext cx="166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chemeClr val="accent2"/>
                  </a:solidFill>
                  <a:latin typeface="Times New Roman" pitchFamily="18" charset="0"/>
                </a:rPr>
                <a:t>Momentum conservation</a:t>
              </a:r>
            </a:p>
          </p:txBody>
        </p:sp>
        <p:sp>
          <p:nvSpPr>
            <p:cNvPr id="4248" name="Rectangle 152"/>
            <p:cNvSpPr>
              <a:spLocks noChangeArrowheads="1"/>
            </p:cNvSpPr>
            <p:nvPr/>
          </p:nvSpPr>
          <p:spPr bwMode="auto">
            <a:xfrm>
              <a:off x="144" y="1468"/>
              <a:ext cx="2832" cy="384"/>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254" name="Group 158"/>
          <p:cNvGrpSpPr>
            <a:grpSpLocks/>
          </p:cNvGrpSpPr>
          <p:nvPr/>
        </p:nvGrpSpPr>
        <p:grpSpPr bwMode="auto">
          <a:xfrm>
            <a:off x="228600" y="3025775"/>
            <a:ext cx="7493000" cy="609600"/>
            <a:chOff x="144" y="1906"/>
            <a:chExt cx="4720" cy="384"/>
          </a:xfrm>
        </p:grpSpPr>
        <p:sp>
          <p:nvSpPr>
            <p:cNvPr id="4103" name="TextBox 4102"/>
            <p:cNvSpPr txBox="1">
              <a:spLocks noChangeArrowheads="1"/>
            </p:cNvSpPr>
            <p:nvPr/>
          </p:nvSpPr>
          <p:spPr bwMode="auto">
            <a:xfrm>
              <a:off x="3264" y="2016"/>
              <a:ext cx="160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400">
                  <a:solidFill>
                    <a:schemeClr val="accent2"/>
                  </a:solidFill>
                  <a:latin typeface="Times New Roman" pitchFamily="18" charset="0"/>
                </a:rPr>
                <a:t>Energy conservation</a:t>
              </a:r>
            </a:p>
          </p:txBody>
        </p:sp>
        <p:sp>
          <p:nvSpPr>
            <p:cNvPr id="4249" name="Rectangle 153"/>
            <p:cNvSpPr>
              <a:spLocks noChangeArrowheads="1"/>
            </p:cNvSpPr>
            <p:nvPr/>
          </p:nvSpPr>
          <p:spPr bwMode="auto">
            <a:xfrm>
              <a:off x="144" y="1906"/>
              <a:ext cx="3024" cy="384"/>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283" name="Group 187"/>
          <p:cNvGrpSpPr>
            <a:grpSpLocks/>
          </p:cNvGrpSpPr>
          <p:nvPr/>
        </p:nvGrpSpPr>
        <p:grpSpPr bwMode="auto">
          <a:xfrm>
            <a:off x="609600" y="1219200"/>
            <a:ext cx="4452938" cy="2822575"/>
            <a:chOff x="384" y="768"/>
            <a:chExt cx="2805" cy="1778"/>
          </a:xfrm>
        </p:grpSpPr>
        <p:sp>
          <p:nvSpPr>
            <p:cNvPr id="4257" name="Rectangle 161"/>
            <p:cNvSpPr>
              <a:spLocks noChangeArrowheads="1"/>
            </p:cNvSpPr>
            <p:nvPr/>
          </p:nvSpPr>
          <p:spPr bwMode="auto">
            <a:xfrm>
              <a:off x="1678" y="768"/>
              <a:ext cx="479" cy="194"/>
            </a:xfrm>
            <a:prstGeom prst="rect">
              <a:avLst/>
            </a:prstGeom>
            <a:noFill/>
            <a:ln w="3175">
              <a:solidFill>
                <a:srgbClr val="1118A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1118A9"/>
                  </a:solidFill>
                </a:rPr>
                <a:t>Density</a:t>
              </a:r>
            </a:p>
          </p:txBody>
        </p:sp>
        <p:sp>
          <p:nvSpPr>
            <p:cNvPr id="4258" name="Rectangle 162"/>
            <p:cNvSpPr>
              <a:spLocks noChangeArrowheads="1"/>
            </p:cNvSpPr>
            <p:nvPr/>
          </p:nvSpPr>
          <p:spPr bwMode="auto">
            <a:xfrm>
              <a:off x="2208" y="768"/>
              <a:ext cx="837" cy="194"/>
            </a:xfrm>
            <a:prstGeom prst="rect">
              <a:avLst/>
            </a:prstGeom>
            <a:noFill/>
            <a:ln w="3175">
              <a:solidFill>
                <a:srgbClr val="1118A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1118A9"/>
                  </a:solidFill>
                </a:rPr>
                <a:t>Velocity vector</a:t>
              </a:r>
            </a:p>
          </p:txBody>
        </p:sp>
        <p:sp>
          <p:nvSpPr>
            <p:cNvPr id="4259" name="Rectangle 163"/>
            <p:cNvSpPr>
              <a:spLocks noChangeArrowheads="1"/>
            </p:cNvSpPr>
            <p:nvPr/>
          </p:nvSpPr>
          <p:spPr bwMode="auto">
            <a:xfrm>
              <a:off x="1872" y="1152"/>
              <a:ext cx="536" cy="194"/>
            </a:xfrm>
            <a:prstGeom prst="rect">
              <a:avLst/>
            </a:prstGeom>
            <a:noFill/>
            <a:ln w="3175">
              <a:solidFill>
                <a:srgbClr val="1118A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1118A9"/>
                  </a:solidFill>
                </a:rPr>
                <a:t>Pressure</a:t>
              </a:r>
            </a:p>
          </p:txBody>
        </p:sp>
        <p:sp>
          <p:nvSpPr>
            <p:cNvPr id="4260" name="Rectangle 164"/>
            <p:cNvSpPr>
              <a:spLocks noChangeArrowheads="1"/>
            </p:cNvSpPr>
            <p:nvPr/>
          </p:nvSpPr>
          <p:spPr bwMode="auto">
            <a:xfrm>
              <a:off x="2448" y="1152"/>
              <a:ext cx="741" cy="194"/>
            </a:xfrm>
            <a:prstGeom prst="rect">
              <a:avLst/>
            </a:prstGeom>
            <a:noFill/>
            <a:ln w="3175">
              <a:solidFill>
                <a:srgbClr val="1118A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1118A9"/>
                  </a:solidFill>
                </a:rPr>
                <a:t>Stress-tensor</a:t>
              </a:r>
            </a:p>
          </p:txBody>
        </p:sp>
        <p:sp>
          <p:nvSpPr>
            <p:cNvPr id="4261" name="Rectangle 165"/>
            <p:cNvSpPr>
              <a:spLocks noChangeArrowheads="1"/>
            </p:cNvSpPr>
            <p:nvPr/>
          </p:nvSpPr>
          <p:spPr bwMode="auto">
            <a:xfrm>
              <a:off x="624" y="2352"/>
              <a:ext cx="1253" cy="194"/>
            </a:xfrm>
            <a:prstGeom prst="rect">
              <a:avLst/>
            </a:prstGeom>
            <a:noFill/>
            <a:ln w="3175">
              <a:solidFill>
                <a:srgbClr val="1118A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1118A9"/>
                  </a:solidFill>
                </a:rPr>
                <a:t>Energy per unit volume</a:t>
              </a:r>
            </a:p>
          </p:txBody>
        </p:sp>
        <p:sp>
          <p:nvSpPr>
            <p:cNvPr id="4262" name="Rectangle 166"/>
            <p:cNvSpPr>
              <a:spLocks noChangeArrowheads="1"/>
            </p:cNvSpPr>
            <p:nvPr/>
          </p:nvSpPr>
          <p:spPr bwMode="auto">
            <a:xfrm>
              <a:off x="2064" y="2352"/>
              <a:ext cx="571" cy="194"/>
            </a:xfrm>
            <a:prstGeom prst="rect">
              <a:avLst/>
            </a:prstGeom>
            <a:noFill/>
            <a:ln w="3175">
              <a:solidFill>
                <a:srgbClr val="1118A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1118A9"/>
                  </a:solidFill>
                </a:rPr>
                <a:t>Heat-flux</a:t>
              </a:r>
            </a:p>
          </p:txBody>
        </p:sp>
        <p:sp>
          <p:nvSpPr>
            <p:cNvPr id="4264" name="Line 168"/>
            <p:cNvSpPr>
              <a:spLocks noChangeShapeType="1"/>
            </p:cNvSpPr>
            <p:nvPr/>
          </p:nvSpPr>
          <p:spPr bwMode="auto">
            <a:xfrm flipH="1">
              <a:off x="2016" y="1344"/>
              <a:ext cx="144" cy="240"/>
            </a:xfrm>
            <a:prstGeom prst="line">
              <a:avLst/>
            </a:prstGeom>
            <a:noFill/>
            <a:ln w="9525">
              <a:solidFill>
                <a:srgbClr val="1118A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265" name="Line 169"/>
            <p:cNvSpPr>
              <a:spLocks noChangeShapeType="1"/>
            </p:cNvSpPr>
            <p:nvPr/>
          </p:nvSpPr>
          <p:spPr bwMode="auto">
            <a:xfrm flipH="1">
              <a:off x="2496" y="1344"/>
              <a:ext cx="144" cy="240"/>
            </a:xfrm>
            <a:prstGeom prst="line">
              <a:avLst/>
            </a:prstGeom>
            <a:noFill/>
            <a:ln w="9525">
              <a:solidFill>
                <a:srgbClr val="1118A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266" name="Line 170"/>
            <p:cNvSpPr>
              <a:spLocks noChangeShapeType="1"/>
            </p:cNvSpPr>
            <p:nvPr/>
          </p:nvSpPr>
          <p:spPr bwMode="auto">
            <a:xfrm flipH="1">
              <a:off x="1104" y="960"/>
              <a:ext cx="1296" cy="240"/>
            </a:xfrm>
            <a:prstGeom prst="line">
              <a:avLst/>
            </a:prstGeom>
            <a:noFill/>
            <a:ln w="9525">
              <a:solidFill>
                <a:srgbClr val="1118A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267" name="Line 171"/>
            <p:cNvSpPr>
              <a:spLocks noChangeShapeType="1"/>
            </p:cNvSpPr>
            <p:nvPr/>
          </p:nvSpPr>
          <p:spPr bwMode="auto">
            <a:xfrm flipH="1">
              <a:off x="384" y="940"/>
              <a:ext cx="1296" cy="240"/>
            </a:xfrm>
            <a:prstGeom prst="line">
              <a:avLst/>
            </a:prstGeom>
            <a:noFill/>
            <a:ln w="9525">
              <a:solidFill>
                <a:srgbClr val="1118A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268" name="Line 172"/>
            <p:cNvSpPr>
              <a:spLocks noChangeShapeType="1"/>
            </p:cNvSpPr>
            <p:nvPr/>
          </p:nvSpPr>
          <p:spPr bwMode="auto">
            <a:xfrm flipH="1" flipV="1">
              <a:off x="528" y="2016"/>
              <a:ext cx="96" cy="336"/>
            </a:xfrm>
            <a:prstGeom prst="line">
              <a:avLst/>
            </a:prstGeom>
            <a:noFill/>
            <a:ln w="9525">
              <a:solidFill>
                <a:srgbClr val="1118A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269" name="Line 173"/>
            <p:cNvSpPr>
              <a:spLocks noChangeShapeType="1"/>
            </p:cNvSpPr>
            <p:nvPr/>
          </p:nvSpPr>
          <p:spPr bwMode="auto">
            <a:xfrm flipV="1">
              <a:off x="2640" y="2160"/>
              <a:ext cx="96" cy="192"/>
            </a:xfrm>
            <a:prstGeom prst="line">
              <a:avLst/>
            </a:prstGeom>
            <a:noFill/>
            <a:ln w="9525">
              <a:solidFill>
                <a:srgbClr val="1118A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nvGrpSpPr>
          <p:cNvPr id="4282" name="Group 186"/>
          <p:cNvGrpSpPr>
            <a:grpSpLocks/>
          </p:cNvGrpSpPr>
          <p:nvPr/>
        </p:nvGrpSpPr>
        <p:grpSpPr bwMode="auto">
          <a:xfrm>
            <a:off x="1608138" y="3733800"/>
            <a:ext cx="6423025" cy="2808288"/>
            <a:chOff x="1013" y="2352"/>
            <a:chExt cx="4046" cy="1769"/>
          </a:xfrm>
        </p:grpSpPr>
        <p:sp>
          <p:nvSpPr>
            <p:cNvPr id="4270" name="Rectangle 174"/>
            <p:cNvSpPr>
              <a:spLocks noChangeArrowheads="1"/>
            </p:cNvSpPr>
            <p:nvPr/>
          </p:nvSpPr>
          <p:spPr bwMode="auto">
            <a:xfrm>
              <a:off x="1482" y="3047"/>
              <a:ext cx="481" cy="175"/>
            </a:xfrm>
            <a:prstGeom prst="rect">
              <a:avLst/>
            </a:prstGeom>
            <a:noFill/>
            <a:ln w="3175">
              <a:solidFill>
                <a:srgbClr val="1118A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1118A9"/>
                  </a:solidFill>
                </a:rPr>
                <a:t>Viscosity</a:t>
              </a:r>
            </a:p>
          </p:txBody>
        </p:sp>
        <p:sp>
          <p:nvSpPr>
            <p:cNvPr id="4271" name="Line 175"/>
            <p:cNvSpPr>
              <a:spLocks noChangeShapeType="1"/>
            </p:cNvSpPr>
            <p:nvPr/>
          </p:nvSpPr>
          <p:spPr bwMode="auto">
            <a:xfrm flipH="1" flipV="1">
              <a:off x="1289" y="2983"/>
              <a:ext cx="192" cy="96"/>
            </a:xfrm>
            <a:prstGeom prst="line">
              <a:avLst/>
            </a:prstGeom>
            <a:noFill/>
            <a:ln w="9525">
              <a:solidFill>
                <a:srgbClr val="1118A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272" name="Rectangle 176"/>
            <p:cNvSpPr>
              <a:spLocks noChangeArrowheads="1"/>
            </p:cNvSpPr>
            <p:nvPr/>
          </p:nvSpPr>
          <p:spPr bwMode="auto">
            <a:xfrm>
              <a:off x="1981" y="3946"/>
              <a:ext cx="611" cy="175"/>
            </a:xfrm>
            <a:prstGeom prst="rect">
              <a:avLst/>
            </a:prstGeom>
            <a:noFill/>
            <a:ln w="3175">
              <a:solidFill>
                <a:srgbClr val="1118A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1118A9"/>
                  </a:solidFill>
                </a:rPr>
                <a:t>Temperature</a:t>
              </a:r>
            </a:p>
          </p:txBody>
        </p:sp>
        <p:sp>
          <p:nvSpPr>
            <p:cNvPr id="4273" name="Line 177"/>
            <p:cNvSpPr>
              <a:spLocks noChangeShapeType="1"/>
            </p:cNvSpPr>
            <p:nvPr/>
          </p:nvSpPr>
          <p:spPr bwMode="auto">
            <a:xfrm flipH="1" flipV="1">
              <a:off x="1918" y="3841"/>
              <a:ext cx="192" cy="96"/>
            </a:xfrm>
            <a:prstGeom prst="line">
              <a:avLst/>
            </a:prstGeom>
            <a:noFill/>
            <a:ln w="9525">
              <a:solidFill>
                <a:srgbClr val="1118A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274" name="Rectangle 178"/>
            <p:cNvSpPr>
              <a:spLocks noChangeArrowheads="1"/>
            </p:cNvSpPr>
            <p:nvPr/>
          </p:nvSpPr>
          <p:spPr bwMode="auto">
            <a:xfrm>
              <a:off x="1013" y="3945"/>
              <a:ext cx="621" cy="175"/>
            </a:xfrm>
            <a:prstGeom prst="rect">
              <a:avLst/>
            </a:prstGeom>
            <a:noFill/>
            <a:ln w="3175">
              <a:solidFill>
                <a:srgbClr val="1118A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1118A9"/>
                  </a:solidFill>
                </a:rPr>
                <a:t>Conductivity</a:t>
              </a:r>
            </a:p>
          </p:txBody>
        </p:sp>
        <p:sp>
          <p:nvSpPr>
            <p:cNvPr id="4275" name="Line 179"/>
            <p:cNvSpPr>
              <a:spLocks noChangeShapeType="1"/>
            </p:cNvSpPr>
            <p:nvPr/>
          </p:nvSpPr>
          <p:spPr bwMode="auto">
            <a:xfrm flipV="1">
              <a:off x="1440" y="3840"/>
              <a:ext cx="192" cy="96"/>
            </a:xfrm>
            <a:prstGeom prst="line">
              <a:avLst/>
            </a:prstGeom>
            <a:noFill/>
            <a:ln w="9525">
              <a:solidFill>
                <a:srgbClr val="1118A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276" name="Rectangle 180"/>
            <p:cNvSpPr>
              <a:spLocks noChangeArrowheads="1"/>
            </p:cNvSpPr>
            <p:nvPr/>
          </p:nvSpPr>
          <p:spPr bwMode="auto">
            <a:xfrm>
              <a:off x="3168" y="2352"/>
              <a:ext cx="1338" cy="175"/>
            </a:xfrm>
            <a:prstGeom prst="rect">
              <a:avLst/>
            </a:prstGeom>
            <a:noFill/>
            <a:ln w="3175">
              <a:solidFill>
                <a:srgbClr val="1118A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1118A9"/>
                  </a:solidFill>
                </a:rPr>
                <a:t>Internal energy per unit volume</a:t>
              </a:r>
            </a:p>
          </p:txBody>
        </p:sp>
        <p:sp>
          <p:nvSpPr>
            <p:cNvPr id="4277" name="Line 181"/>
            <p:cNvSpPr>
              <a:spLocks noChangeShapeType="1"/>
            </p:cNvSpPr>
            <p:nvPr/>
          </p:nvSpPr>
          <p:spPr bwMode="auto">
            <a:xfrm flipH="1">
              <a:off x="3628" y="2530"/>
              <a:ext cx="48" cy="288"/>
            </a:xfrm>
            <a:prstGeom prst="line">
              <a:avLst/>
            </a:prstGeom>
            <a:noFill/>
            <a:ln w="9525">
              <a:solidFill>
                <a:srgbClr val="1118A9"/>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278" name="Rectangle 182"/>
            <p:cNvSpPr>
              <a:spLocks noChangeArrowheads="1"/>
            </p:cNvSpPr>
            <p:nvPr/>
          </p:nvSpPr>
          <p:spPr bwMode="auto">
            <a:xfrm>
              <a:off x="4128" y="2928"/>
              <a:ext cx="931" cy="175"/>
            </a:xfrm>
            <a:prstGeom prst="rect">
              <a:avLst/>
            </a:prstGeom>
            <a:noFill/>
            <a:ln w="3175">
              <a:solidFill>
                <a:srgbClr val="1118A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rgbClr val="1118A9"/>
                  </a:solidFill>
                </a:rPr>
                <a:t>Specific gas constant</a:t>
              </a:r>
            </a:p>
          </p:txBody>
        </p:sp>
        <p:sp>
          <p:nvSpPr>
            <p:cNvPr id="4279" name="Line 183"/>
            <p:cNvSpPr>
              <a:spLocks noChangeShapeType="1"/>
            </p:cNvSpPr>
            <p:nvPr/>
          </p:nvSpPr>
          <p:spPr bwMode="auto">
            <a:xfrm flipH="1">
              <a:off x="2976" y="3099"/>
              <a:ext cx="1152" cy="144"/>
            </a:xfrm>
            <a:prstGeom prst="line">
              <a:avLst/>
            </a:prstGeom>
            <a:noFill/>
            <a:ln w="9525">
              <a:solidFill>
                <a:srgbClr val="1118A9"/>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280" name="Line 184"/>
            <p:cNvSpPr>
              <a:spLocks noChangeShapeType="1"/>
            </p:cNvSpPr>
            <p:nvPr/>
          </p:nvSpPr>
          <p:spPr bwMode="auto">
            <a:xfrm flipH="1">
              <a:off x="3744" y="3106"/>
              <a:ext cx="384" cy="144"/>
            </a:xfrm>
            <a:prstGeom prst="line">
              <a:avLst/>
            </a:prstGeom>
            <a:noFill/>
            <a:ln w="9525">
              <a:solidFill>
                <a:srgbClr val="1118A9"/>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50" name="Rectangle 49"/>
          <p:cNvSpPr/>
          <p:nvPr/>
        </p:nvSpPr>
        <p:spPr bwMode="auto">
          <a:xfrm>
            <a:off x="6420224" y="8965"/>
            <a:ext cx="1193800" cy="304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halet-LondonNineteenEighty" charset="0"/>
              </a:rPr>
              <a:t>Old days!</a:t>
            </a:r>
            <a:endParaRPr kumimoji="0" lang="en-US" sz="1600" b="0" i="0" u="none" strike="noStrike" cap="none" normalizeH="0" baseline="0" dirty="0">
              <a:ln>
                <a:noFill/>
              </a:ln>
              <a:solidFill>
                <a:schemeClr val="tx1"/>
              </a:solidFill>
              <a:effectLst/>
              <a:latin typeface="Chalet-LondonNineteenEighty" charset="0"/>
            </a:endParaRPr>
          </a:p>
        </p:txBody>
      </p:sp>
    </p:spTree>
    <p:extLst>
      <p:ext uri="{BB962C8B-B14F-4D97-AF65-F5344CB8AC3E}">
        <p14:creationId xmlns:p14="http://schemas.microsoft.com/office/powerpoint/2010/main" val="650514943"/>
      </p:ext>
    </p:extLst>
  </p:cSld>
  <p:clrMapOvr>
    <a:masterClrMapping/>
  </p:clrMapOvr>
  <p:transition>
    <p:rand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0$&#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85"/>
  <p:tag name="PICTUREFILESIZE" val="4119"/>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olve for: $x(t); \frac{dx}{dp}$&#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172"/>
  <p:tag name="PICTUREFILESIZE" val="11114"/>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dot{x}, x, p, t)=0$&#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144"/>
  <p:tag name="PICTUREFILESIZE" val="7344"/>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olve for: $(x,p); \frac{dx}{dp}$&#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185"/>
  <p:tag name="PICTUREFILESIZE" val="11903"/>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olve for: $X=(x,p)$&#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202"/>
  <p:tag name="PICTUREFILESIZE" val="9800"/>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 = \left[ \begin{array}{c}f(x,p)\\ \left[Real(\lambda)\right] \end{array} \right] =0$&#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253"/>
  <p:tag name="PICTUREFILESIZE" val="18033"/>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 = \left[ \begin{array}{c}f(x,p)\\ h(x,p) \end{array} \right] =0$&#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227"/>
  <p:tag name="PICTUREFILESIZE" val="16290"/>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 = \left[ \begin{array}{c}f(x,p)\\ Re(\lambda) \end{array} \right] =0$&#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227"/>
  <p:tag name="PICTUREFILESIZE" val="15903"/>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Jz=\lambda Mz$&#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99"/>
  <p:tag name="PICTUREFILESIZE" val="4893"/>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p)=0$&#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105"/>
  <p:tag name="PICTUREFILESIZE" val="5306"/>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mbox{minimize } g(x,p) \mbox{ subject to } f(x,p)=0$&#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381"/>
  <p:tag name="PICTUREFILESIZE" val="17423"/>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xi),\xi)=0$&#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134"/>
  <p:tag name="PICTUREFILESIZE" val="7504"/>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olve for: $x$&#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114"/>
  <p:tag name="PICTUREFILESIZE" val="5251"/>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olve for: $(\lambda, z)$&#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152"/>
  <p:tag name="PICTUREFILESIZE" val="8058"/>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olve for: $x(\xi)$&#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142"/>
  <p:tag name="PICTUREFILESIZE" val="7820"/>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olve for: $(x,p, g_{min})$&#10;\end{document}&#10;"/>
  <p:tag name="EXTERNALNAME" val="txp_fig"/>
  <p:tag name="BLEND" val="False"/>
  <p:tag name="TRANSPARENT" val="False"/>
  <p:tag name="KEEPFILES" val="False"/>
  <p:tag name="DEBUGPAUSE" val="False"/>
  <p:tag name="RESOLUTION" val="1200"/>
  <p:tag name="TIMEOUT" val="(none)"/>
  <p:tag name="BOXWIDTH" val="412"/>
  <p:tag name="BOXHEIGHT" val="367"/>
  <p:tag name="BOXFONT" val="10"/>
  <p:tag name="BOXWRAP" val="False"/>
  <p:tag name="WORKAROUNDTRANSPARENCYBUG" val="False"/>
  <p:tag name="ALLOWFONTSUBSTITUTION" val="False"/>
  <p:tag name="BITMAPFORMAT" val="pngmono"/>
  <p:tag name="ORIGWIDTH" val="204"/>
  <p:tag name="PICTUREFILESIZE" val="11094"/>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halet-LondonNineteenEighty"/>
        <a:ea typeface=""/>
        <a:cs typeface=""/>
      </a:majorFont>
      <a:minorFont>
        <a:latin typeface="Chalet-LondonNineteenEight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halet-LondonNineteenEighty"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halet-LondonNineteenEighty"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10866</TotalTime>
  <Words>3317</Words>
  <Application>Microsoft Office PowerPoint</Application>
  <PresentationFormat>On-screen Show (4:3)</PresentationFormat>
  <Paragraphs>641</Paragraphs>
  <Slides>41</Slides>
  <Notes>33</Notes>
  <HiddenSlides>4</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Blank Presentation</vt:lpstr>
      <vt:lpstr>Equation</vt:lpstr>
      <vt:lpstr> Updates: MFIX with Trilinos for High Fidelity Multiphase Computational Fluid Dynamics Simulations</vt:lpstr>
      <vt:lpstr>Outline</vt:lpstr>
      <vt:lpstr>Narrative</vt:lpstr>
      <vt:lpstr>Detour - Supercomputers</vt:lpstr>
      <vt:lpstr>PowerPoint Presentation</vt:lpstr>
      <vt:lpstr>PowerPoint Presentation</vt:lpstr>
      <vt:lpstr>(Co-) Developed in-house codes</vt:lpstr>
      <vt:lpstr>Incompressible Flows</vt:lpstr>
      <vt:lpstr>Compressible Flows</vt:lpstr>
      <vt:lpstr>Mesh and Membrane</vt:lpstr>
      <vt:lpstr>Hydrodynamics equation</vt:lpstr>
      <vt:lpstr>Flow distributors, temperature profile Nanofluid (modeled as Eulerian approach)</vt:lpstr>
      <vt:lpstr>High order scheme for Thermocline Advection</vt:lpstr>
      <vt:lpstr>Fluidizedization Problem</vt:lpstr>
      <vt:lpstr>PowerPoint Presentation</vt:lpstr>
      <vt:lpstr>PowerPoint Presentation</vt:lpstr>
      <vt:lpstr>PowerPoint Presentation</vt:lpstr>
      <vt:lpstr>Detour Ends - MFiX (From MFiX reports) Rogers, Syamlal, O’Brien</vt:lpstr>
      <vt:lpstr>MFiX Eqs &amp; Schemes (From MFiX reports) Rogers, Syamlal, O’Brien</vt:lpstr>
      <vt:lpstr>MFiX Eqs &amp; Schemes (From MFiX reports) Rogers, Syamlal, O’Brien</vt:lpstr>
      <vt:lpstr>MFiX</vt:lpstr>
      <vt:lpstr>MFiX</vt:lpstr>
      <vt:lpstr>Trilinos</vt:lpstr>
      <vt:lpstr>Target Platforms</vt:lpstr>
      <vt:lpstr>Evolving Trilinos Solution</vt:lpstr>
      <vt:lpstr>Evolving Trilinos Solution</vt:lpstr>
      <vt:lpstr>Trilinos Strategic Goals</vt:lpstr>
      <vt:lpstr>Trilinos Packages</vt:lpstr>
      <vt:lpstr>Trilinos Package Summary http://trilinos.sandia.gov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HPC/Cloud/GPU</vt:lpstr>
      <vt:lpstr>HPC/Cloud/GPU</vt:lpstr>
      <vt:lpstr>Next Gen MFiX</vt:lpstr>
      <vt:lpstr>PowerPoint Presentation</vt:lpstr>
    </vt:vector>
  </TitlesOfParts>
  <Company>UTEP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ISS/CETaL Powerpoint</dc:title>
  <dc:subject>Campus Powerpoint Template</dc:subject>
  <dc:creator>UTEP</dc:creator>
  <cp:lastModifiedBy>Kumar, Vinod</cp:lastModifiedBy>
  <cp:revision>198</cp:revision>
  <dcterms:created xsi:type="dcterms:W3CDTF">2009-01-28T18:04:48Z</dcterms:created>
  <dcterms:modified xsi:type="dcterms:W3CDTF">2015-08-13T14:21:32Z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Description0">
    <vt:lpwstr>Powerpoint presentation template for ISS/CETaL workshops</vt:lpwstr>
  </property>
</Properties>
</file>