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avi" ContentType="video/avi"/>
  <Default Extension="jpg" ContentType="image/jpeg"/>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9"/>
  </p:notesMasterIdLst>
  <p:handoutMasterIdLst>
    <p:handoutMasterId r:id="rId30"/>
  </p:handoutMasterIdLst>
  <p:sldIdLst>
    <p:sldId id="413" r:id="rId5"/>
    <p:sldId id="392" r:id="rId6"/>
    <p:sldId id="417" r:id="rId7"/>
    <p:sldId id="393" r:id="rId8"/>
    <p:sldId id="396" r:id="rId9"/>
    <p:sldId id="397" r:id="rId10"/>
    <p:sldId id="398" r:id="rId11"/>
    <p:sldId id="399" r:id="rId12"/>
    <p:sldId id="400" r:id="rId13"/>
    <p:sldId id="402" r:id="rId14"/>
    <p:sldId id="414" r:id="rId15"/>
    <p:sldId id="401" r:id="rId16"/>
    <p:sldId id="404" r:id="rId17"/>
    <p:sldId id="419" r:id="rId18"/>
    <p:sldId id="420" r:id="rId19"/>
    <p:sldId id="421" r:id="rId20"/>
    <p:sldId id="405" r:id="rId21"/>
    <p:sldId id="407" r:id="rId22"/>
    <p:sldId id="409" r:id="rId23"/>
    <p:sldId id="412" r:id="rId24"/>
    <p:sldId id="415" r:id="rId25"/>
    <p:sldId id="416" r:id="rId26"/>
    <p:sldId id="422" r:id="rId27"/>
    <p:sldId id="418" r:id="rId28"/>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3600" userDrawn="1">
          <p15:clr>
            <a:srgbClr val="A4A3A4"/>
          </p15:clr>
        </p15:guide>
        <p15:guide id="2" orient="horz" pos="2160" userDrawn="1">
          <p15:clr>
            <a:srgbClr val="A4A3A4"/>
          </p15:clr>
        </p15:guide>
        <p15:guide id="3" pos="2880">
          <p15:clr>
            <a:srgbClr val="A4A3A4"/>
          </p15:clr>
        </p15:guide>
      </p15:sldGuideLst>
    </p:ext>
    <p:ext uri="{2D200454-40CA-4A62-9FC3-DE9A4176ACB9}">
      <p15:notesGuideLst xmlns="" xmlns:p15="http://schemas.microsoft.com/office/powerpoint/2012/main">
        <p15:guide id="1" orient="horz" pos="3000" userDrawn="1">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8A9"/>
    <a:srgbClr val="CA5042"/>
    <a:srgbClr val="BFBFBF"/>
    <a:srgbClr val="007934"/>
    <a:srgbClr val="90A6DD"/>
    <a:srgbClr val="00A9E0"/>
    <a:srgbClr val="6987D1"/>
    <a:srgbClr val="37ABFF"/>
    <a:srgbClr val="5E6A71"/>
    <a:srgbClr val="B5B6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33" autoAdjust="0"/>
    <p:restoredTop sz="94399" autoAdjust="0"/>
  </p:normalViewPr>
  <p:slideViewPr>
    <p:cSldViewPr snapToGrid="0" showGuides="1">
      <p:cViewPr>
        <p:scale>
          <a:sx n="120" d="100"/>
          <a:sy n="120" d="100"/>
        </p:scale>
        <p:origin x="-666" y="54"/>
      </p:cViewPr>
      <p:guideLst>
        <p:guide orient="horz" pos="3600"/>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howGuides="1">
      <p:cViewPr varScale="1">
        <p:scale>
          <a:sx n="56" d="100"/>
          <a:sy n="56" d="100"/>
        </p:scale>
        <p:origin x="2442" y="72"/>
      </p:cViewPr>
      <p:guideLst>
        <p:guide orient="horz" pos="3000"/>
        <p:guide pos="2304"/>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wmf"/><Relationship Id="rId1" Type="http://schemas.openxmlformats.org/officeDocument/2006/relationships/image" Target="../media/image10.wmf"/><Relationship Id="rId4" Type="http://schemas.openxmlformats.org/officeDocument/2006/relationships/image" Target="../media/image13.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wmf"/><Relationship Id="rId1" Type="http://schemas.openxmlformats.org/officeDocument/2006/relationships/image" Target="../media/image3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53" tIns="48327" rIns="96653" bIns="48327" rtlCol="0"/>
          <a:lstStyle>
            <a:lvl1pPr algn="r">
              <a:defRPr sz="1200"/>
            </a:lvl1pPr>
          </a:lstStyle>
          <a:p>
            <a:fld id="{D5C529C5-B75E-45E8-BAE2-97A170D3994A}" type="datetimeFigureOut">
              <a:rPr lang="en-US" smtClean="0"/>
              <a:t>8/10/2015</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53" tIns="48327" rIns="96653" bIns="48327" rtlCol="0" anchor="b"/>
          <a:lstStyle>
            <a:lvl1pPr algn="r">
              <a:defRPr sz="1200"/>
            </a:lvl1pPr>
          </a:lstStyle>
          <a:p>
            <a:fld id="{0258F618-4935-472A-91D2-3F31A83DDFBC}" type="slidenum">
              <a:rPr lang="en-US" smtClean="0"/>
              <a:t>‹#›</a:t>
            </a:fld>
            <a:endParaRPr lang="en-US" dirty="0"/>
          </a:p>
        </p:txBody>
      </p:sp>
    </p:spTree>
    <p:extLst>
      <p:ext uri="{BB962C8B-B14F-4D97-AF65-F5344CB8AC3E}">
        <p14:creationId xmlns:p14="http://schemas.microsoft.com/office/powerpoint/2010/main" val="39805120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53" tIns="48327" rIns="96653" bIns="48327" rtlCol="0"/>
          <a:lstStyle>
            <a:lvl1pPr algn="r">
              <a:defRPr sz="1200"/>
            </a:lvl1pPr>
          </a:lstStyle>
          <a:p>
            <a:fld id="{05BB1F99-7760-49B9-8A74-61C41F141F65}" type="datetimeFigureOut">
              <a:rPr lang="en-US" smtClean="0"/>
              <a:pPr/>
              <a:t>8/10/2015</a:t>
            </a:fld>
            <a:endParaRPr lang="en-US" dirty="0"/>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6653" tIns="48327" rIns="96653" bIns="48327"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53" tIns="48327" rIns="96653" bIns="48327"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3" tIns="48327" rIns="96653" bIns="48327" rtlCol="0" anchor="b"/>
          <a:lstStyle>
            <a:lvl1pPr algn="r">
              <a:defRPr sz="1200"/>
            </a:lvl1pPr>
          </a:lstStyle>
          <a:p>
            <a:fld id="{5A5AD131-B7D6-47B0-BCAC-691D61DBDE58}" type="slidenum">
              <a:rPr lang="en-US" smtClean="0"/>
              <a:pPr/>
              <a:t>‹#›</a:t>
            </a:fld>
            <a:endParaRPr lang="en-US" dirty="0"/>
          </a:p>
        </p:txBody>
      </p:sp>
    </p:spTree>
    <p:extLst>
      <p:ext uri="{BB962C8B-B14F-4D97-AF65-F5344CB8AC3E}">
        <p14:creationId xmlns:p14="http://schemas.microsoft.com/office/powerpoint/2010/main" val="2190742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5AD131-B7D6-47B0-BCAC-691D61DBDE58}" type="slidenum">
              <a:rPr lang="en-US" smtClean="0"/>
              <a:pPr/>
              <a:t>1</a:t>
            </a:fld>
            <a:endParaRPr lang="en-US" dirty="0"/>
          </a:p>
        </p:txBody>
      </p:sp>
    </p:spTree>
    <p:extLst>
      <p:ext uri="{BB962C8B-B14F-4D97-AF65-F5344CB8AC3E}">
        <p14:creationId xmlns:p14="http://schemas.microsoft.com/office/powerpoint/2010/main" val="42262503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0" name="Rectangle 19"/>
          <p:cNvSpPr/>
          <p:nvPr userDrawn="1"/>
        </p:nvSpPr>
        <p:spPr>
          <a:xfrm>
            <a:off x="0" y="1284859"/>
            <a:ext cx="9144000" cy="36576"/>
          </a:xfrm>
          <a:prstGeom prst="rect">
            <a:avLst/>
          </a:prstGeom>
          <a:solidFill>
            <a:schemeClr val="accent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23" name="Rectangle 22"/>
          <p:cNvSpPr/>
          <p:nvPr userDrawn="1"/>
        </p:nvSpPr>
        <p:spPr>
          <a:xfrm>
            <a:off x="0" y="1213729"/>
            <a:ext cx="9144000" cy="73152"/>
          </a:xfrm>
          <a:prstGeom prst="rect">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33" name="Rectangle 32"/>
          <p:cNvSpPr/>
          <p:nvPr userDrawn="1"/>
        </p:nvSpPr>
        <p:spPr>
          <a:xfrm>
            <a:off x="143" y="5206777"/>
            <a:ext cx="6421638" cy="1252728"/>
          </a:xfrm>
          <a:prstGeom prst="rect">
            <a:avLst/>
          </a:prstGeom>
          <a:solidFill>
            <a:schemeClr val="bg2">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56" name="Rectangle 55"/>
          <p:cNvSpPr/>
          <p:nvPr userDrawn="1"/>
        </p:nvSpPr>
        <p:spPr>
          <a:xfrm>
            <a:off x="6397067" y="5206777"/>
            <a:ext cx="2746934" cy="1252728"/>
          </a:xfrm>
          <a:prstGeom prst="rect">
            <a:avLst/>
          </a:prstGeom>
          <a:solidFill>
            <a:schemeClr val="bg1">
              <a:lumMod val="5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7" name="Rectangle 6"/>
          <p:cNvSpPr/>
          <p:nvPr userDrawn="1"/>
        </p:nvSpPr>
        <p:spPr>
          <a:xfrm>
            <a:off x="0" y="0"/>
            <a:ext cx="9144000" cy="1248032"/>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ts val="1200"/>
              </a:spcBef>
            </a:pPr>
            <a:endParaRPr lang="en-US" sz="2400" b="1" i="1" dirty="0">
              <a:solidFill>
                <a:prstClr val="white"/>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4320" y="162065"/>
            <a:ext cx="1300911" cy="999251"/>
          </a:xfrm>
          <a:prstGeom prst="rect">
            <a:avLst/>
          </a:prstGeom>
        </p:spPr>
      </p:pic>
      <p:sp>
        <p:nvSpPr>
          <p:cNvPr id="57" name="Rectangle 56"/>
          <p:cNvSpPr/>
          <p:nvPr userDrawn="1"/>
        </p:nvSpPr>
        <p:spPr>
          <a:xfrm>
            <a:off x="-761" y="6450352"/>
            <a:ext cx="9145195" cy="409149"/>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p:cNvGrpSpPr/>
          <p:nvPr userDrawn="1"/>
        </p:nvGrpSpPr>
        <p:grpSpPr>
          <a:xfrm>
            <a:off x="6360161" y="6496947"/>
            <a:ext cx="2877642" cy="345882"/>
            <a:chOff x="6360161" y="6496947"/>
            <a:chExt cx="2877642" cy="345882"/>
          </a:xfrm>
        </p:grpSpPr>
        <p:pic>
          <p:nvPicPr>
            <p:cNvPr id="36" name="Picture 35"/>
            <p:cNvPicPr>
              <a:picLocks noChangeAspect="1"/>
            </p:cNvPicPr>
            <p:nvPr userDrawn="1"/>
          </p:nvPicPr>
          <p:blipFill rotWithShape="1">
            <a:blip r:embed="rId3" cstate="print">
              <a:extLst>
                <a:ext uri="{28A0092B-C50C-407E-A947-70E740481C1C}">
                  <a14:useLocalDpi xmlns:a14="http://schemas.microsoft.com/office/drawing/2010/main" val="0"/>
                </a:ext>
              </a:extLst>
            </a:blip>
            <a:srcRect r="26553"/>
            <a:stretch/>
          </p:blipFill>
          <p:spPr>
            <a:xfrm>
              <a:off x="6360161" y="6496947"/>
              <a:ext cx="1343216" cy="345882"/>
            </a:xfrm>
            <a:prstGeom prst="rect">
              <a:avLst/>
            </a:prstGeom>
          </p:spPr>
        </p:pic>
        <p:sp>
          <p:nvSpPr>
            <p:cNvPr id="37" name="TextBox 36"/>
            <p:cNvSpPr txBox="1"/>
            <p:nvPr userDrawn="1"/>
          </p:nvSpPr>
          <p:spPr>
            <a:xfrm>
              <a:off x="7611488" y="6499567"/>
              <a:ext cx="1626315" cy="341632"/>
            </a:xfrm>
            <a:prstGeom prst="rect">
              <a:avLst/>
            </a:prstGeom>
            <a:noFill/>
          </p:spPr>
          <p:txBody>
            <a:bodyPr wrap="square" rtlCol="0" anchor="ctr" anchorCtr="0">
              <a:spAutoFit/>
            </a:bodyPr>
            <a:lstStyle/>
            <a:p>
              <a:pPr>
                <a:lnSpc>
                  <a:spcPct val="90000"/>
                </a:lnSpc>
              </a:pPr>
              <a:r>
                <a:rPr lang="en-US" sz="900" b="1" dirty="0" smtClean="0">
                  <a:solidFill>
                    <a:prstClr val="white"/>
                  </a:solidFill>
                  <a:latin typeface="Arial" panose="020B0604020202020204" pitchFamily="34" charset="0"/>
                  <a:cs typeface="Arial" panose="020B0604020202020204" pitchFamily="34" charset="0"/>
                </a:rPr>
                <a:t>National Energy Technology Laboratory</a:t>
              </a:r>
              <a:endParaRPr lang="en-US" sz="900" b="1" dirty="0">
                <a:solidFill>
                  <a:prstClr val="white"/>
                </a:solidFill>
                <a:latin typeface="Arial" panose="020B0604020202020204" pitchFamily="34" charset="0"/>
                <a:cs typeface="Arial" panose="020B0604020202020204" pitchFamily="34" charset="0"/>
              </a:endParaRPr>
            </a:p>
          </p:txBody>
        </p:sp>
      </p:grpSp>
      <p:sp>
        <p:nvSpPr>
          <p:cNvPr id="2" name="Isosceles Triangle 1"/>
          <p:cNvSpPr/>
          <p:nvPr userDrawn="1"/>
        </p:nvSpPr>
        <p:spPr>
          <a:xfrm>
            <a:off x="4872673" y="5206167"/>
            <a:ext cx="1524393" cy="1241804"/>
          </a:xfrm>
          <a:prstGeom prst="triangle">
            <a:avLst>
              <a:gd name="adj" fmla="val 10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 Placeholder 8"/>
          <p:cNvSpPr>
            <a:spLocks noGrp="1"/>
          </p:cNvSpPr>
          <p:nvPr userDrawn="1">
            <p:ph type="body" sz="quarter" idx="13" hasCustomPrompt="1"/>
          </p:nvPr>
        </p:nvSpPr>
        <p:spPr>
          <a:xfrm>
            <a:off x="6269092" y="5318971"/>
            <a:ext cx="2743200" cy="246221"/>
          </a:xfrm>
        </p:spPr>
        <p:txBody>
          <a:bodyPr wrap="square" lIns="0" tIns="0" rIns="0" bIns="0">
            <a:spAutoFit/>
          </a:bodyPr>
          <a:lstStyle>
            <a:lvl1pPr marL="0" indent="0" algn="r">
              <a:buNone/>
              <a:defRPr sz="1600">
                <a:solidFill>
                  <a:schemeClr val="bg1"/>
                </a:solidFill>
              </a:defRPr>
            </a:lvl1pPr>
          </a:lstStyle>
          <a:p>
            <a:r>
              <a:rPr lang="en-US" dirty="0" smtClean="0"/>
              <a:t>Presenter’s name</a:t>
            </a:r>
            <a:endParaRPr lang="en-US" dirty="0"/>
          </a:p>
        </p:txBody>
      </p:sp>
      <p:sp>
        <p:nvSpPr>
          <p:cNvPr id="22" name="Text Placeholder 9"/>
          <p:cNvSpPr>
            <a:spLocks noGrp="1"/>
          </p:cNvSpPr>
          <p:nvPr userDrawn="1">
            <p:ph type="body" sz="quarter" idx="14" hasCustomPrompt="1"/>
          </p:nvPr>
        </p:nvSpPr>
        <p:spPr>
          <a:xfrm>
            <a:off x="5903332" y="5655448"/>
            <a:ext cx="3108960" cy="246221"/>
          </a:xfrm>
        </p:spPr>
        <p:txBody>
          <a:bodyPr wrap="square" lIns="0" tIns="0" rIns="0" bIns="0">
            <a:spAutoFit/>
          </a:bodyPr>
          <a:lstStyle>
            <a:lvl1pPr marL="0" indent="0" algn="r">
              <a:spcBef>
                <a:spcPts val="600"/>
              </a:spcBef>
              <a:buNone/>
              <a:defRPr sz="1600" b="0">
                <a:solidFill>
                  <a:schemeClr val="bg1"/>
                </a:solidFill>
              </a:defRPr>
            </a:lvl1pPr>
          </a:lstStyle>
          <a:p>
            <a:r>
              <a:rPr lang="en-US" dirty="0" smtClean="0"/>
              <a:t>Presenter’s title and date</a:t>
            </a:r>
          </a:p>
        </p:txBody>
      </p:sp>
      <p:sp>
        <p:nvSpPr>
          <p:cNvPr id="24" name="TextBox 23"/>
          <p:cNvSpPr txBox="1"/>
          <p:nvPr userDrawn="1"/>
        </p:nvSpPr>
        <p:spPr>
          <a:xfrm>
            <a:off x="3507287" y="430858"/>
            <a:ext cx="5598099" cy="400110"/>
          </a:xfrm>
          <a:prstGeom prst="rect">
            <a:avLst/>
          </a:prstGeom>
          <a:noFill/>
        </p:spPr>
        <p:txBody>
          <a:bodyPr wrap="square" rtlCol="0">
            <a:spAutoFit/>
          </a:bodyPr>
          <a:lstStyle/>
          <a:p>
            <a:pPr algn="r"/>
            <a:r>
              <a:rPr lang="en-US" sz="2000" b="1" i="1" cap="none" spc="50" baseline="0" dirty="0" smtClean="0">
                <a:solidFill>
                  <a:schemeClr val="bg1"/>
                </a:solidFill>
              </a:rPr>
              <a:t>Driving Innovation </a:t>
            </a:r>
            <a:r>
              <a:rPr lang="en-US" sz="1600" b="1" i="1" cap="none" spc="50" baseline="0" dirty="0" smtClean="0">
                <a:solidFill>
                  <a:schemeClr val="bg1"/>
                </a:solidFill>
              </a:rPr>
              <a:t>♦</a:t>
            </a:r>
            <a:r>
              <a:rPr lang="en-US" sz="2000" b="1" i="1" cap="none" spc="50" baseline="0" dirty="0" smtClean="0">
                <a:solidFill>
                  <a:schemeClr val="bg1"/>
                </a:solidFill>
              </a:rPr>
              <a:t> Delivering Results</a:t>
            </a:r>
            <a:endParaRPr lang="en-US" sz="2000" b="1" i="1" cap="none" spc="50" baseline="0" dirty="0">
              <a:solidFill>
                <a:schemeClr val="bg1"/>
              </a:solidFill>
            </a:endParaRPr>
          </a:p>
        </p:txBody>
      </p:sp>
      <p:sp>
        <p:nvSpPr>
          <p:cNvPr id="17" name="Text Placeholder 7"/>
          <p:cNvSpPr>
            <a:spLocks noGrp="1"/>
          </p:cNvSpPr>
          <p:nvPr userDrawn="1">
            <p:ph type="body" sz="quarter" idx="10" hasCustomPrompt="1"/>
          </p:nvPr>
        </p:nvSpPr>
        <p:spPr>
          <a:xfrm>
            <a:off x="274319" y="5317223"/>
            <a:ext cx="5394960" cy="498598"/>
          </a:xfrm>
        </p:spPr>
        <p:txBody>
          <a:bodyPr lIns="0" rIns="0" anchor="t" anchorCtr="0">
            <a:spAutoFit/>
          </a:bodyPr>
          <a:lstStyle>
            <a:lvl1pPr marL="0" indent="0">
              <a:lnSpc>
                <a:spcPct val="110000"/>
              </a:lnSpc>
              <a:spcBef>
                <a:spcPts val="0"/>
              </a:spcBef>
              <a:buNone/>
              <a:defRPr sz="2400">
                <a:solidFill>
                  <a:schemeClr val="bg1"/>
                </a:solidFill>
              </a:defRPr>
            </a:lvl1pPr>
          </a:lstStyle>
          <a:p>
            <a:r>
              <a:rPr lang="en-US" dirty="0" smtClean="0"/>
              <a:t>Click to add presentation title</a:t>
            </a:r>
            <a:endParaRPr lang="en-US" dirty="0"/>
          </a:p>
        </p:txBody>
      </p:sp>
    </p:spTree>
    <p:extLst>
      <p:ext uri="{BB962C8B-B14F-4D97-AF65-F5344CB8AC3E}">
        <p14:creationId xmlns:p14="http://schemas.microsoft.com/office/powerpoint/2010/main" val="3932871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
    <p:bg>
      <p:bgPr>
        <a:solidFill>
          <a:schemeClr val="bg1"/>
        </a:solidFill>
        <a:effectLst/>
      </p:bgPr>
    </p:bg>
    <p:spTree>
      <p:nvGrpSpPr>
        <p:cNvPr id="1" name=""/>
        <p:cNvGrpSpPr/>
        <p:nvPr/>
      </p:nvGrpSpPr>
      <p:grpSpPr>
        <a:xfrm>
          <a:off x="0" y="0"/>
          <a:ext cx="0" cy="0"/>
          <a:chOff x="0" y="0"/>
          <a:chExt cx="0" cy="0"/>
        </a:xfrm>
      </p:grpSpPr>
      <p:sp>
        <p:nvSpPr>
          <p:cNvPr id="19" name="Rectangle 18"/>
          <p:cNvSpPr/>
          <p:nvPr userDrawn="1"/>
        </p:nvSpPr>
        <p:spPr>
          <a:xfrm>
            <a:off x="-762" y="6447405"/>
            <a:ext cx="6397827" cy="411480"/>
          </a:xfrm>
          <a:prstGeom prst="rect">
            <a:avLst/>
          </a:prstGeom>
          <a:solidFill>
            <a:schemeClr val="bg2">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20" name="Rectangle 19"/>
          <p:cNvSpPr/>
          <p:nvPr userDrawn="1"/>
        </p:nvSpPr>
        <p:spPr>
          <a:xfrm>
            <a:off x="6372351" y="6447405"/>
            <a:ext cx="2772083" cy="411480"/>
          </a:xfrm>
          <a:prstGeom prst="rect">
            <a:avLst/>
          </a:prstGeom>
          <a:solidFill>
            <a:schemeClr val="bg1">
              <a:lumMod val="5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22" name="Isosceles Triangle 21"/>
          <p:cNvSpPr>
            <a:spLocks noChangeAspect="1"/>
          </p:cNvSpPr>
          <p:nvPr userDrawn="1"/>
        </p:nvSpPr>
        <p:spPr>
          <a:xfrm>
            <a:off x="5873589" y="6447405"/>
            <a:ext cx="500713" cy="411480"/>
          </a:xfrm>
          <a:prstGeom prst="triangle">
            <a:avLst>
              <a:gd name="adj" fmla="val 10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2861" y="1108665"/>
            <a:ext cx="9144000" cy="36576"/>
          </a:xfrm>
          <a:prstGeom prst="rect">
            <a:avLst/>
          </a:prstGeom>
          <a:solidFill>
            <a:schemeClr val="accent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7" name="Rectangle 16"/>
          <p:cNvSpPr/>
          <p:nvPr userDrawn="1"/>
        </p:nvSpPr>
        <p:spPr>
          <a:xfrm>
            <a:off x="2861" y="1037535"/>
            <a:ext cx="9144000" cy="73152"/>
          </a:xfrm>
          <a:prstGeom prst="rect">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4" name="Rectangle 13"/>
          <p:cNvSpPr/>
          <p:nvPr userDrawn="1"/>
        </p:nvSpPr>
        <p:spPr>
          <a:xfrm>
            <a:off x="2861" y="0"/>
            <a:ext cx="9144000" cy="107473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ts val="1200"/>
              </a:spcBef>
            </a:pPr>
            <a:endParaRPr lang="en-US" sz="2400" b="1" i="1" dirty="0">
              <a:solidFill>
                <a:schemeClr val="bg1"/>
              </a:solidFill>
            </a:endParaRPr>
          </a:p>
        </p:txBody>
      </p:sp>
      <p:sp>
        <p:nvSpPr>
          <p:cNvPr id="21" name="Title 17"/>
          <p:cNvSpPr>
            <a:spLocks noGrp="1"/>
          </p:cNvSpPr>
          <p:nvPr>
            <p:ph type="title"/>
          </p:nvPr>
        </p:nvSpPr>
        <p:spPr>
          <a:xfrm>
            <a:off x="457200" y="274320"/>
            <a:ext cx="7223760" cy="584775"/>
          </a:xfrm>
          <a:prstGeom prst="rect">
            <a:avLst/>
          </a:prstGeom>
        </p:spPr>
        <p:txBody>
          <a:bodyPr lIns="0" rIns="0" anchor="ctr" anchorCtr="0"/>
          <a:lstStyle>
            <a:lvl1pPr algn="l">
              <a:defRPr sz="3200">
                <a:solidFill>
                  <a:schemeClr val="bg1"/>
                </a:solidFill>
              </a:defRPr>
            </a:lvl1pPr>
          </a:lstStyle>
          <a:p>
            <a:r>
              <a:rPr lang="en-US" smtClean="0"/>
              <a:t>Click to edit Master title style</a:t>
            </a:r>
            <a:endParaRPr lang="en-US" dirty="0"/>
          </a:p>
        </p:txBody>
      </p:sp>
      <p:sp>
        <p:nvSpPr>
          <p:cNvPr id="11" name="Content Placeholder 2"/>
          <p:cNvSpPr>
            <a:spLocks noGrp="1"/>
          </p:cNvSpPr>
          <p:nvPr>
            <p:ph idx="1"/>
          </p:nvPr>
        </p:nvSpPr>
        <p:spPr>
          <a:xfrm>
            <a:off x="457200" y="1238148"/>
            <a:ext cx="8229600" cy="4937760"/>
          </a:xfrm>
        </p:spPr>
        <p:txBody>
          <a:bodyPr>
            <a:normAutofit/>
          </a:bodyPr>
          <a:lstStyle>
            <a:lvl1pPr>
              <a:defRPr sz="2400">
                <a:ln>
                  <a:noFill/>
                </a:ln>
                <a:solidFill>
                  <a:schemeClr val="tx1"/>
                </a:solidFill>
              </a:defRPr>
            </a:lvl1pPr>
            <a:lvl2pPr marL="744538" indent="-280988">
              <a:defRPr sz="2000">
                <a:ln>
                  <a:noFill/>
                </a:ln>
                <a:solidFill>
                  <a:schemeClr val="tx1"/>
                </a:solidFill>
              </a:defRPr>
            </a:lvl2pPr>
            <a:lvl3pPr marL="1090613" indent="-228600">
              <a:defRPr sz="1800">
                <a:ln>
                  <a:noFill/>
                </a:ln>
                <a:solidFill>
                  <a:schemeClr val="tx1"/>
                </a:solidFill>
              </a:defRPr>
            </a:lvl3pPr>
            <a:lvl4pPr marL="1484313" indent="-228600">
              <a:defRPr>
                <a:ln>
                  <a:noFill/>
                </a:ln>
                <a:solidFill>
                  <a:schemeClr val="tx1"/>
                </a:solidFill>
              </a:defRPr>
            </a:lvl4pPr>
            <a:lvl5pPr marL="1825625" indent="-228600">
              <a:defRPr>
                <a:ln>
                  <a:noFill/>
                </a:ln>
                <a:solidFill>
                  <a:schemeClr val="tx1"/>
                </a:solidFill>
              </a:defRPr>
            </a:lvl5pPr>
          </a:lstStyle>
          <a:p>
            <a:pPr lvl="0"/>
            <a:r>
              <a:rPr lang="en-US" smtClean="0"/>
              <a:t>Click to edit Master text styles</a:t>
            </a:r>
          </a:p>
          <a:p>
            <a:pPr lvl="1"/>
            <a:r>
              <a:rPr lang="en-US" smtClean="0"/>
              <a:t>Second level</a:t>
            </a:r>
          </a:p>
          <a:p>
            <a:pPr lvl="2"/>
            <a:r>
              <a:rPr lang="en-US" smtClean="0"/>
              <a:t>Third level</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63840" y="146304"/>
            <a:ext cx="1097280" cy="842839"/>
          </a:xfrm>
          <a:prstGeom prst="rect">
            <a:avLst/>
          </a:prstGeom>
        </p:spPr>
      </p:pic>
      <p:sp>
        <p:nvSpPr>
          <p:cNvPr id="24" name="Slide Number Placeholder 5"/>
          <p:cNvSpPr txBox="1">
            <a:spLocks/>
          </p:cNvSpPr>
          <p:nvPr userDrawn="1"/>
        </p:nvSpPr>
        <p:spPr>
          <a:xfrm>
            <a:off x="8450288" y="6568507"/>
            <a:ext cx="407773" cy="169277"/>
          </a:xfrm>
          <a:prstGeom prst="rect">
            <a:avLst/>
          </a:prstGeom>
        </p:spPr>
        <p:txBody>
          <a:bodyPr vert="horz" lIns="0" tIns="0" rIns="0" bIns="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1A67B82-1E28-4693-A5EE-50EE6C4A9166}" type="slidenum">
              <a:rPr kumimoji="0" lang="en-US" sz="1100" b="0" i="0" u="none" strike="noStrike" kern="1200" cap="none" spc="0" normalizeH="0" baseline="0" noProof="0" smtClean="0">
                <a:ln>
                  <a:noFill/>
                </a:ln>
                <a:solidFill>
                  <a:schemeClr val="bg1"/>
                </a:solidFill>
                <a:effectLst/>
                <a:uLnTx/>
                <a:uFillTx/>
                <a:latin typeface="Calibri"/>
                <a:ea typeface="+mn-ea"/>
                <a:cs typeface="+mn-cs"/>
              </a:rPr>
              <a:t>‹#›</a:t>
            </a:fld>
            <a:endParaRPr kumimoji="0" lang="en-US" sz="1100" b="0" i="0" u="none" strike="noStrike" kern="1200" cap="none" spc="0" normalizeH="0" baseline="0" noProof="0" dirty="0" smtClean="0">
              <a:ln>
                <a:noFill/>
              </a:ln>
              <a:solidFill>
                <a:schemeClr val="bg1"/>
              </a:solidFill>
              <a:effectLst/>
              <a:uLnTx/>
              <a:uFillTx/>
              <a:latin typeface="Calibri"/>
              <a:ea typeface="+mn-ea"/>
              <a:cs typeface="+mn-cs"/>
            </a:endParaRPr>
          </a:p>
        </p:txBody>
      </p:sp>
      <p:sp>
        <p:nvSpPr>
          <p:cNvPr id="25" name="Text Placeholder 19"/>
          <p:cNvSpPr>
            <a:spLocks noGrp="1"/>
          </p:cNvSpPr>
          <p:nvPr>
            <p:ph type="body" sz="quarter" idx="11" hasCustomPrompt="1"/>
          </p:nvPr>
        </p:nvSpPr>
        <p:spPr>
          <a:xfrm>
            <a:off x="3686049" y="6560812"/>
            <a:ext cx="5029200" cy="184666"/>
          </a:xfrm>
        </p:spPr>
        <p:txBody>
          <a:bodyPr anchor="ctr">
            <a:spAutoFit/>
          </a:bodyPr>
          <a:lstStyle>
            <a:lvl1pPr marL="0" indent="1588" algn="r">
              <a:spcBef>
                <a:spcPts val="0"/>
              </a:spcBef>
              <a:buNone/>
              <a:defRPr sz="600" b="0" i="1">
                <a:solidFill>
                  <a:schemeClr val="bg1">
                    <a:lumMod val="65000"/>
                  </a:schemeClr>
                </a:solidFill>
              </a:defRPr>
            </a:lvl1pPr>
            <a:lvl2pPr>
              <a:buNone/>
              <a:defRPr/>
            </a:lvl2pPr>
            <a:lvl3pPr>
              <a:buNone/>
              <a:defRPr/>
            </a:lvl3pPr>
            <a:lvl4pPr>
              <a:buNone/>
              <a:defRPr/>
            </a:lvl4pPr>
            <a:lvl5pPr>
              <a:buNone/>
              <a:defRPr/>
            </a:lvl5pPr>
          </a:lstStyle>
          <a:p>
            <a:pPr lvl="0"/>
            <a:r>
              <a:rPr lang="en-US" dirty="0" smtClean="0"/>
              <a:t>Click to add references</a:t>
            </a:r>
          </a:p>
        </p:txBody>
      </p:sp>
      <p:grpSp>
        <p:nvGrpSpPr>
          <p:cNvPr id="28" name="Group 27"/>
          <p:cNvGrpSpPr/>
          <p:nvPr userDrawn="1"/>
        </p:nvGrpSpPr>
        <p:grpSpPr>
          <a:xfrm>
            <a:off x="344912" y="6480204"/>
            <a:ext cx="2877642" cy="345882"/>
            <a:chOff x="347472" y="6437376"/>
            <a:chExt cx="2877642" cy="345882"/>
          </a:xfrm>
        </p:grpSpPr>
        <p:pic>
          <p:nvPicPr>
            <p:cNvPr id="29" name="Picture 28"/>
            <p:cNvPicPr>
              <a:picLocks noChangeAspect="1"/>
            </p:cNvPicPr>
            <p:nvPr userDrawn="1"/>
          </p:nvPicPr>
          <p:blipFill rotWithShape="1">
            <a:blip r:embed="rId3" cstate="print">
              <a:extLst>
                <a:ext uri="{28A0092B-C50C-407E-A947-70E740481C1C}">
                  <a14:useLocalDpi xmlns:a14="http://schemas.microsoft.com/office/drawing/2010/main" val="0"/>
                </a:ext>
              </a:extLst>
            </a:blip>
            <a:srcRect r="26553"/>
            <a:stretch/>
          </p:blipFill>
          <p:spPr>
            <a:xfrm>
              <a:off x="347472" y="6437376"/>
              <a:ext cx="1343216" cy="345882"/>
            </a:xfrm>
            <a:prstGeom prst="rect">
              <a:avLst/>
            </a:prstGeom>
          </p:spPr>
        </p:pic>
        <p:sp>
          <p:nvSpPr>
            <p:cNvPr id="30" name="TextBox 29"/>
            <p:cNvSpPr txBox="1"/>
            <p:nvPr userDrawn="1"/>
          </p:nvSpPr>
          <p:spPr>
            <a:xfrm>
              <a:off x="1598799" y="6439996"/>
              <a:ext cx="1626315" cy="341632"/>
            </a:xfrm>
            <a:prstGeom prst="rect">
              <a:avLst/>
            </a:prstGeom>
            <a:noFill/>
          </p:spPr>
          <p:txBody>
            <a:bodyPr wrap="square" rtlCol="0" anchor="ctr" anchorCtr="0">
              <a:spAutoFit/>
            </a:bodyPr>
            <a:lstStyle/>
            <a:p>
              <a:pPr>
                <a:lnSpc>
                  <a:spcPct val="90000"/>
                </a:lnSpc>
              </a:pPr>
              <a:r>
                <a:rPr lang="en-US" sz="900" b="1" dirty="0" smtClean="0">
                  <a:solidFill>
                    <a:prstClr val="white"/>
                  </a:solidFill>
                  <a:latin typeface="Arial" panose="020B0604020202020204" pitchFamily="34" charset="0"/>
                  <a:cs typeface="Arial" panose="020B0604020202020204" pitchFamily="34" charset="0"/>
                </a:rPr>
                <a:t>National Energy Technology Laboratory</a:t>
              </a:r>
              <a:endParaRPr lang="en-US" sz="900" b="1" dirty="0">
                <a:solidFill>
                  <a:prstClr val="white"/>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3636911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lain">
    <p:bg>
      <p:bgPr>
        <a:solidFill>
          <a:schemeClr val="bg1"/>
        </a:solidFill>
        <a:effectLst/>
      </p:bgPr>
    </p:bg>
    <p:spTree>
      <p:nvGrpSpPr>
        <p:cNvPr id="1" name=""/>
        <p:cNvGrpSpPr/>
        <p:nvPr/>
      </p:nvGrpSpPr>
      <p:grpSpPr>
        <a:xfrm>
          <a:off x="0" y="0"/>
          <a:ext cx="0" cy="0"/>
          <a:chOff x="0" y="0"/>
          <a:chExt cx="0" cy="0"/>
        </a:xfrm>
      </p:grpSpPr>
      <p:sp>
        <p:nvSpPr>
          <p:cNvPr id="19" name="Rectangle 18"/>
          <p:cNvSpPr/>
          <p:nvPr userDrawn="1"/>
        </p:nvSpPr>
        <p:spPr>
          <a:xfrm>
            <a:off x="-762" y="6447405"/>
            <a:ext cx="6397827" cy="411480"/>
          </a:xfrm>
          <a:prstGeom prst="rect">
            <a:avLst/>
          </a:prstGeom>
          <a:solidFill>
            <a:schemeClr val="bg2">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20" name="Rectangle 19"/>
          <p:cNvSpPr/>
          <p:nvPr userDrawn="1"/>
        </p:nvSpPr>
        <p:spPr>
          <a:xfrm>
            <a:off x="6372351" y="6447405"/>
            <a:ext cx="2772083" cy="411480"/>
          </a:xfrm>
          <a:prstGeom prst="rect">
            <a:avLst/>
          </a:prstGeom>
          <a:solidFill>
            <a:schemeClr val="bg1">
              <a:lumMod val="5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22" name="Isosceles Triangle 21"/>
          <p:cNvSpPr>
            <a:spLocks noChangeAspect="1"/>
          </p:cNvSpPr>
          <p:nvPr userDrawn="1"/>
        </p:nvSpPr>
        <p:spPr>
          <a:xfrm>
            <a:off x="5873589" y="6447405"/>
            <a:ext cx="500713" cy="411480"/>
          </a:xfrm>
          <a:prstGeom prst="triangle">
            <a:avLst>
              <a:gd name="adj" fmla="val 10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2861" y="1108665"/>
            <a:ext cx="9144000" cy="36576"/>
          </a:xfrm>
          <a:prstGeom prst="rect">
            <a:avLst/>
          </a:prstGeom>
          <a:solidFill>
            <a:schemeClr val="accent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7" name="Rectangle 16"/>
          <p:cNvSpPr/>
          <p:nvPr userDrawn="1"/>
        </p:nvSpPr>
        <p:spPr>
          <a:xfrm>
            <a:off x="2861" y="1037535"/>
            <a:ext cx="9144000" cy="73152"/>
          </a:xfrm>
          <a:prstGeom prst="rect">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4" name="Rectangle 13"/>
          <p:cNvSpPr/>
          <p:nvPr userDrawn="1"/>
        </p:nvSpPr>
        <p:spPr>
          <a:xfrm>
            <a:off x="2861" y="0"/>
            <a:ext cx="9144000" cy="107473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ts val="1200"/>
              </a:spcBef>
            </a:pPr>
            <a:endParaRPr lang="en-US" sz="2400" b="1" i="1" dirty="0">
              <a:solidFill>
                <a:schemeClr val="bg1"/>
              </a:solidFill>
            </a:endParaRPr>
          </a:p>
        </p:txBody>
      </p:sp>
      <p:sp>
        <p:nvSpPr>
          <p:cNvPr id="21" name="Title 17"/>
          <p:cNvSpPr>
            <a:spLocks noGrp="1"/>
          </p:cNvSpPr>
          <p:nvPr>
            <p:ph type="title"/>
          </p:nvPr>
        </p:nvSpPr>
        <p:spPr>
          <a:xfrm>
            <a:off x="457200" y="274320"/>
            <a:ext cx="7223760" cy="584775"/>
          </a:xfrm>
          <a:prstGeom prst="rect">
            <a:avLst/>
          </a:prstGeom>
        </p:spPr>
        <p:txBody>
          <a:bodyPr lIns="0" rIns="0" anchor="ctr" anchorCtr="0"/>
          <a:lstStyle>
            <a:lvl1pPr algn="l">
              <a:defRPr sz="3200">
                <a:solidFill>
                  <a:schemeClr val="bg1"/>
                </a:solidFill>
              </a:defRPr>
            </a:lvl1pPr>
          </a:lstStyle>
          <a:p>
            <a:r>
              <a:rPr lang="en-US" smtClean="0"/>
              <a:t>Click to edit Master title style</a:t>
            </a:r>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63840" y="146304"/>
            <a:ext cx="1097280" cy="842839"/>
          </a:xfrm>
          <a:prstGeom prst="rect">
            <a:avLst/>
          </a:prstGeom>
        </p:spPr>
      </p:pic>
      <p:sp>
        <p:nvSpPr>
          <p:cNvPr id="24" name="Slide Number Placeholder 5"/>
          <p:cNvSpPr txBox="1">
            <a:spLocks/>
          </p:cNvSpPr>
          <p:nvPr userDrawn="1"/>
        </p:nvSpPr>
        <p:spPr>
          <a:xfrm>
            <a:off x="8450288" y="6568507"/>
            <a:ext cx="407773" cy="169277"/>
          </a:xfrm>
          <a:prstGeom prst="rect">
            <a:avLst/>
          </a:prstGeom>
        </p:spPr>
        <p:txBody>
          <a:bodyPr vert="horz" lIns="0" tIns="0" rIns="0" bIns="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1A67B82-1E28-4693-A5EE-50EE6C4A9166}" type="slidenum">
              <a:rPr kumimoji="0" lang="en-US" sz="1100" b="0" i="0" u="none" strike="noStrike" kern="1200" cap="none" spc="0" normalizeH="0" baseline="0" noProof="0" smtClean="0">
                <a:ln>
                  <a:noFill/>
                </a:ln>
                <a:solidFill>
                  <a:schemeClr val="bg1"/>
                </a:solidFill>
                <a:effectLst/>
                <a:uLnTx/>
                <a:uFillTx/>
                <a:latin typeface="Calibri"/>
                <a:ea typeface="+mn-ea"/>
                <a:cs typeface="+mn-cs"/>
              </a:rPr>
              <a:t>‹#›</a:t>
            </a:fld>
            <a:endParaRPr kumimoji="0" lang="en-US" sz="1100" b="0" i="0" u="none" strike="noStrike" kern="1200" cap="none" spc="0" normalizeH="0" baseline="0" noProof="0" dirty="0" smtClean="0">
              <a:ln>
                <a:noFill/>
              </a:ln>
              <a:solidFill>
                <a:schemeClr val="bg1"/>
              </a:solidFill>
              <a:effectLst/>
              <a:uLnTx/>
              <a:uFillTx/>
              <a:latin typeface="Calibri"/>
              <a:ea typeface="+mn-ea"/>
              <a:cs typeface="+mn-cs"/>
            </a:endParaRPr>
          </a:p>
        </p:txBody>
      </p:sp>
      <p:grpSp>
        <p:nvGrpSpPr>
          <p:cNvPr id="28" name="Group 27"/>
          <p:cNvGrpSpPr/>
          <p:nvPr userDrawn="1"/>
        </p:nvGrpSpPr>
        <p:grpSpPr>
          <a:xfrm>
            <a:off x="344912" y="6480204"/>
            <a:ext cx="2877642" cy="345882"/>
            <a:chOff x="347472" y="6437376"/>
            <a:chExt cx="2877642" cy="345882"/>
          </a:xfrm>
        </p:grpSpPr>
        <p:pic>
          <p:nvPicPr>
            <p:cNvPr id="29" name="Picture 28"/>
            <p:cNvPicPr>
              <a:picLocks noChangeAspect="1"/>
            </p:cNvPicPr>
            <p:nvPr userDrawn="1"/>
          </p:nvPicPr>
          <p:blipFill rotWithShape="1">
            <a:blip r:embed="rId3" cstate="print">
              <a:extLst>
                <a:ext uri="{28A0092B-C50C-407E-A947-70E740481C1C}">
                  <a14:useLocalDpi xmlns:a14="http://schemas.microsoft.com/office/drawing/2010/main" val="0"/>
                </a:ext>
              </a:extLst>
            </a:blip>
            <a:srcRect r="26553"/>
            <a:stretch/>
          </p:blipFill>
          <p:spPr>
            <a:xfrm>
              <a:off x="347472" y="6437376"/>
              <a:ext cx="1343216" cy="345882"/>
            </a:xfrm>
            <a:prstGeom prst="rect">
              <a:avLst/>
            </a:prstGeom>
          </p:spPr>
        </p:pic>
        <p:sp>
          <p:nvSpPr>
            <p:cNvPr id="30" name="TextBox 29"/>
            <p:cNvSpPr txBox="1"/>
            <p:nvPr userDrawn="1"/>
          </p:nvSpPr>
          <p:spPr>
            <a:xfrm>
              <a:off x="1598799" y="6439996"/>
              <a:ext cx="1626315" cy="341632"/>
            </a:xfrm>
            <a:prstGeom prst="rect">
              <a:avLst/>
            </a:prstGeom>
            <a:noFill/>
          </p:spPr>
          <p:txBody>
            <a:bodyPr wrap="square" rtlCol="0" anchor="ctr" anchorCtr="0">
              <a:spAutoFit/>
            </a:bodyPr>
            <a:lstStyle/>
            <a:p>
              <a:pPr>
                <a:lnSpc>
                  <a:spcPct val="90000"/>
                </a:lnSpc>
              </a:pPr>
              <a:r>
                <a:rPr lang="en-US" sz="900" b="1" dirty="0" smtClean="0">
                  <a:solidFill>
                    <a:prstClr val="white"/>
                  </a:solidFill>
                  <a:latin typeface="Arial" panose="020B0604020202020204" pitchFamily="34" charset="0"/>
                  <a:cs typeface="Arial" panose="020B0604020202020204" pitchFamily="34" charset="0"/>
                </a:rPr>
                <a:t>National Energy Technology Laboratory</a:t>
              </a:r>
              <a:endParaRPr lang="en-US" sz="900" b="1" dirty="0">
                <a:solidFill>
                  <a:prstClr val="white"/>
                </a:solidFill>
                <a:latin typeface="Arial" panose="020B0604020202020204" pitchFamily="34" charset="0"/>
                <a:cs typeface="Arial" panose="020B0604020202020204" pitchFamily="34" charset="0"/>
              </a:endParaRPr>
            </a:p>
          </p:txBody>
        </p:sp>
      </p:grpSp>
      <p:sp>
        <p:nvSpPr>
          <p:cNvPr id="18" name="Text Placeholder 19"/>
          <p:cNvSpPr>
            <a:spLocks noGrp="1"/>
          </p:cNvSpPr>
          <p:nvPr>
            <p:ph type="body" sz="quarter" idx="11" hasCustomPrompt="1"/>
          </p:nvPr>
        </p:nvSpPr>
        <p:spPr>
          <a:xfrm>
            <a:off x="3686049" y="6560812"/>
            <a:ext cx="5029200" cy="184666"/>
          </a:xfrm>
        </p:spPr>
        <p:txBody>
          <a:bodyPr anchor="ctr">
            <a:spAutoFit/>
          </a:bodyPr>
          <a:lstStyle>
            <a:lvl1pPr marL="0" indent="1588" algn="r">
              <a:spcBef>
                <a:spcPts val="0"/>
              </a:spcBef>
              <a:buNone/>
              <a:defRPr sz="600" b="0" i="1">
                <a:solidFill>
                  <a:schemeClr val="bg1">
                    <a:lumMod val="65000"/>
                  </a:schemeClr>
                </a:solidFill>
              </a:defRPr>
            </a:lvl1pPr>
            <a:lvl2pPr>
              <a:buNone/>
              <a:defRPr/>
            </a:lvl2pPr>
            <a:lvl3pPr>
              <a:buNone/>
              <a:defRPr/>
            </a:lvl3pPr>
            <a:lvl4pPr>
              <a:buNone/>
              <a:defRPr/>
            </a:lvl4pPr>
            <a:lvl5pPr>
              <a:buNone/>
              <a:defRPr/>
            </a:lvl5pPr>
          </a:lstStyle>
          <a:p>
            <a:pPr lvl="0"/>
            <a:r>
              <a:rPr lang="en-US" dirty="0" smtClean="0"/>
              <a:t>Click to add references</a:t>
            </a:r>
          </a:p>
        </p:txBody>
      </p:sp>
    </p:spTree>
    <p:extLst>
      <p:ext uri="{BB962C8B-B14F-4D97-AF65-F5344CB8AC3E}">
        <p14:creationId xmlns:p14="http://schemas.microsoft.com/office/powerpoint/2010/main" val="902788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48946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23444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TextBox 3"/>
          <p:cNvSpPr txBox="1"/>
          <p:nvPr userDrawn="1"/>
        </p:nvSpPr>
        <p:spPr>
          <a:xfrm>
            <a:off x="8752114" y="6419334"/>
            <a:ext cx="184731" cy="369332"/>
          </a:xfrm>
          <a:prstGeom prst="rect">
            <a:avLst/>
          </a:prstGeom>
          <a:noFill/>
        </p:spPr>
        <p:txBody>
          <a:bodyPr wrap="none" rtlCol="0">
            <a:spAutoFit/>
          </a:bodyPr>
          <a:lstStyle/>
          <a:p>
            <a:endParaRPr lang="en-US" dirty="0"/>
          </a:p>
        </p:txBody>
      </p:sp>
      <p:sp>
        <p:nvSpPr>
          <p:cNvPr id="5" name="Title Placeholder 1"/>
          <p:cNvSpPr>
            <a:spLocks noGrp="1"/>
          </p:cNvSpPr>
          <p:nvPr>
            <p:ph type="title"/>
          </p:nvPr>
        </p:nvSpPr>
        <p:spPr>
          <a:xfrm>
            <a:off x="1371600" y="338328"/>
            <a:ext cx="6400800" cy="584775"/>
          </a:xfrm>
          <a:prstGeom prst="rect">
            <a:avLst/>
          </a:prstGeom>
        </p:spPr>
        <p:txBody>
          <a:bodyPr vert="horz" lIns="91440" tIns="45720" rIns="91440" bIns="45720" rtlCol="0" anchor="t" anchorCtr="0">
            <a:spAutoFit/>
          </a:bodyPr>
          <a:lstStyle/>
          <a:p>
            <a:r>
              <a:rPr lang="en-US"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676" r:id="rId1"/>
    <p:sldLayoutId id="2147483682" r:id="rId2"/>
    <p:sldLayoutId id="2147483683" r:id="rId3"/>
    <p:sldLayoutId id="2147483679" r:id="rId4"/>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txStyles>
    <p:titleStyle>
      <a:lvl1pPr algn="ctr" defTabSz="914400" rtl="0" eaLnBrk="1" latinLnBrk="0" hangingPunct="1">
        <a:spcBef>
          <a:spcPct val="0"/>
        </a:spcBef>
        <a:buNone/>
        <a:defRPr sz="3200" b="1" kern="1200">
          <a:ln>
            <a:noFill/>
          </a:ln>
          <a:solidFill>
            <a:srgbClr val="0038A9"/>
          </a:solidFill>
          <a:latin typeface="+mj-lt"/>
          <a:ea typeface="+mj-ea"/>
          <a:cs typeface="+mj-cs"/>
        </a:defRPr>
      </a:lvl1pPr>
    </p:titleStyle>
    <p:bodyStyle>
      <a:lvl1pPr marL="342900" indent="-342900" algn="l" defTabSz="914400" rtl="0" eaLnBrk="1" latinLnBrk="0" hangingPunct="1">
        <a:spcBef>
          <a:spcPts val="600"/>
        </a:spcBef>
        <a:buFont typeface="Arial" pitchFamily="34" charset="0"/>
        <a:buChar char="•"/>
        <a:defRPr sz="2400" b="1" kern="1200">
          <a:ln>
            <a:noFill/>
          </a:ln>
          <a:solidFill>
            <a:schemeClr val="tx1"/>
          </a:solidFill>
          <a:latin typeface="+mn-lt"/>
          <a:ea typeface="+mn-ea"/>
          <a:cs typeface="+mn-cs"/>
        </a:defRPr>
      </a:lvl1pPr>
      <a:lvl2pPr marL="742950" indent="-279400" algn="l" defTabSz="914400" rtl="0" eaLnBrk="1" latinLnBrk="0" hangingPunct="1">
        <a:spcBef>
          <a:spcPts val="600"/>
        </a:spcBef>
        <a:buFont typeface="Arial" pitchFamily="34" charset="0"/>
        <a:buChar char="–"/>
        <a:defRPr sz="2000" kern="1200">
          <a:ln>
            <a:noFill/>
          </a:ln>
          <a:solidFill>
            <a:schemeClr val="tx1"/>
          </a:solidFill>
          <a:latin typeface="+mn-lt"/>
          <a:ea typeface="+mn-ea"/>
          <a:cs typeface="+mn-cs"/>
        </a:defRPr>
      </a:lvl2pPr>
      <a:lvl3pPr marL="1090613" indent="-228600" algn="l" defTabSz="914400" rtl="0" eaLnBrk="1" latinLnBrk="0" hangingPunct="1">
        <a:spcBef>
          <a:spcPts val="600"/>
        </a:spcBef>
        <a:buFont typeface="Arial" pitchFamily="34" charset="0"/>
        <a:buChar char="•"/>
        <a:defRPr sz="1800" kern="1200">
          <a:ln>
            <a:noFill/>
          </a:ln>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ln>
            <a:noFill/>
          </a:ln>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ln>
            <a:noFill/>
          </a:ln>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34.wmf"/><Relationship Id="rId3" Type="http://schemas.openxmlformats.org/officeDocument/2006/relationships/image" Target="../media/image35.png"/><Relationship Id="rId7" Type="http://schemas.openxmlformats.org/officeDocument/2006/relationships/image" Target="../media/image37.png"/><Relationship Id="rId12"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6.png"/><Relationship Id="rId11" Type="http://schemas.openxmlformats.org/officeDocument/2006/relationships/image" Target="../media/image33.wmf"/><Relationship Id="rId5" Type="http://schemas.openxmlformats.org/officeDocument/2006/relationships/image" Target="../media/image32.wmf"/><Relationship Id="rId10" Type="http://schemas.openxmlformats.org/officeDocument/2006/relationships/oleObject" Target="../embeddings/oleObject6.bin"/><Relationship Id="rId4" Type="http://schemas.openxmlformats.org/officeDocument/2006/relationships/oleObject" Target="../embeddings/oleObject5.bin"/><Relationship Id="rId9" Type="http://schemas.openxmlformats.org/officeDocument/2006/relationships/image" Target="../media/image39.png"/><Relationship Id="rId14" Type="http://schemas.openxmlformats.org/officeDocument/2006/relationships/image" Target="../media/image4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1.wmf"/><Relationship Id="rId11" Type="http://schemas.openxmlformats.org/officeDocument/2006/relationships/image" Target="../media/image14.png"/><Relationship Id="rId5" Type="http://schemas.openxmlformats.org/officeDocument/2006/relationships/oleObject" Target="../embeddings/oleObject2.bin"/><Relationship Id="rId10" Type="http://schemas.openxmlformats.org/officeDocument/2006/relationships/image" Target="../media/image13.wmf"/><Relationship Id="rId4" Type="http://schemas.openxmlformats.org/officeDocument/2006/relationships/image" Target="../media/image10.wmf"/><Relationship Id="rId9" Type="http://schemas.openxmlformats.org/officeDocument/2006/relationships/oleObject" Target="../embeddings/oleObject4.bin"/></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microsoft.com/office/2007/relationships/media" Target="../media/media3.wmv"/><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video" Target="../media/media2.avi"/><Relationship Id="rId1" Type="http://schemas.microsoft.com/office/2007/relationships/media" Target="../media/media2.avi"/><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slideLayout" Target="../slideLayouts/slideLayout2.xml"/><Relationship Id="rId10" Type="http://schemas.openxmlformats.org/officeDocument/2006/relationships/image" Target="../media/image28.png"/><Relationship Id="rId4" Type="http://schemas.openxmlformats.org/officeDocument/2006/relationships/video" Target="../media/media3.wmv"/><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6241774" y="5334873"/>
            <a:ext cx="2902225" cy="815608"/>
          </a:xfrm>
        </p:spPr>
        <p:txBody>
          <a:bodyPr/>
          <a:lstStyle/>
          <a:p>
            <a:pPr algn="l"/>
            <a:r>
              <a:rPr lang="en-US" u="sng" dirty="0" smtClean="0"/>
              <a:t>Vikrant Verma</a:t>
            </a:r>
            <a:endParaRPr lang="en-US" dirty="0" smtClean="0"/>
          </a:p>
          <a:p>
            <a:pPr algn="l"/>
            <a:r>
              <a:rPr lang="en-US" dirty="0" err="1" smtClean="0"/>
              <a:t>Tingwen</a:t>
            </a:r>
            <a:r>
              <a:rPr lang="en-US" dirty="0" smtClean="0"/>
              <a:t> Li, </a:t>
            </a:r>
            <a:r>
              <a:rPr lang="en-US" dirty="0"/>
              <a:t>Jean-François </a:t>
            </a:r>
            <a:r>
              <a:rPr lang="en-US" dirty="0" err="1" smtClean="0"/>
              <a:t>Dietiker</a:t>
            </a:r>
            <a:r>
              <a:rPr lang="en-US" dirty="0" smtClean="0"/>
              <a:t>, </a:t>
            </a:r>
            <a:r>
              <a:rPr lang="en-US" dirty="0"/>
              <a:t>William A. </a:t>
            </a:r>
            <a:r>
              <a:rPr lang="en-US" dirty="0" smtClean="0"/>
              <a:t>Rogers</a:t>
            </a:r>
            <a:endParaRPr lang="en-US" dirty="0"/>
          </a:p>
        </p:txBody>
      </p:sp>
      <p:sp>
        <p:nvSpPr>
          <p:cNvPr id="5" name="Text Placeholder 4"/>
          <p:cNvSpPr>
            <a:spLocks noGrp="1"/>
          </p:cNvSpPr>
          <p:nvPr>
            <p:ph type="body" sz="quarter" idx="14"/>
          </p:nvPr>
        </p:nvSpPr>
        <p:spPr>
          <a:xfrm>
            <a:off x="5927186" y="6180234"/>
            <a:ext cx="3108960" cy="246221"/>
          </a:xfrm>
        </p:spPr>
        <p:txBody>
          <a:bodyPr/>
          <a:lstStyle/>
          <a:p>
            <a:r>
              <a:rPr lang="en-US" dirty="0" smtClean="0"/>
              <a:t>12</a:t>
            </a:r>
            <a:r>
              <a:rPr lang="en-US" baseline="30000" dirty="0" smtClean="0"/>
              <a:t>th</a:t>
            </a:r>
            <a:r>
              <a:rPr lang="en-US" dirty="0" smtClean="0"/>
              <a:t> August, 2015</a:t>
            </a:r>
            <a:endParaRPr lang="en-US" dirty="0"/>
          </a:p>
        </p:txBody>
      </p:sp>
      <p:sp>
        <p:nvSpPr>
          <p:cNvPr id="3" name="Text Placeholder 2"/>
          <p:cNvSpPr>
            <a:spLocks noGrp="1"/>
          </p:cNvSpPr>
          <p:nvPr>
            <p:ph type="body" sz="quarter" idx="10"/>
          </p:nvPr>
        </p:nvSpPr>
        <p:spPr>
          <a:xfrm>
            <a:off x="274319" y="5213860"/>
            <a:ext cx="5394960" cy="1697068"/>
          </a:xfrm>
        </p:spPr>
        <p:txBody>
          <a:bodyPr/>
          <a:lstStyle/>
          <a:p>
            <a:r>
              <a:rPr lang="en-US" dirty="0"/>
              <a:t>Hydrodynamics of gas-solids flow in a bubbling fluidized bed with immersed vertical U-tube banks</a:t>
            </a:r>
          </a:p>
          <a:p>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r="10105" b="1963"/>
          <a:stretch/>
        </p:blipFill>
        <p:spPr>
          <a:xfrm>
            <a:off x="4546049" y="1349396"/>
            <a:ext cx="4597951" cy="3854724"/>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35391" t="5109" r="35652"/>
          <a:stretch/>
        </p:blipFill>
        <p:spPr>
          <a:xfrm>
            <a:off x="123" y="1323557"/>
            <a:ext cx="2109480" cy="3888514"/>
          </a:xfrm>
          <a:prstGeom prst="rect">
            <a:avLst/>
          </a:prstGeom>
        </p:spPr>
      </p:pic>
      <p:sp>
        <p:nvSpPr>
          <p:cNvPr id="11" name="TextBox 10"/>
          <p:cNvSpPr txBox="1"/>
          <p:nvPr/>
        </p:nvSpPr>
        <p:spPr>
          <a:xfrm>
            <a:off x="4546049" y="1470991"/>
            <a:ext cx="3549626" cy="523220"/>
          </a:xfrm>
          <a:prstGeom prst="rect">
            <a:avLst/>
          </a:prstGeom>
          <a:noFill/>
        </p:spPr>
        <p:txBody>
          <a:bodyPr wrap="none" rtlCol="0">
            <a:spAutoFit/>
          </a:bodyPr>
          <a:lstStyle/>
          <a:p>
            <a:r>
              <a:rPr lang="en-US" sz="2800" b="1" dirty="0" smtClean="0">
                <a:solidFill>
                  <a:srgbClr val="CA5042"/>
                </a:solidFill>
                <a:latin typeface="Arial Black" panose="020B0A04020102020204" pitchFamily="34" charset="0"/>
              </a:rPr>
              <a:t>MFiX</a:t>
            </a:r>
            <a:r>
              <a:rPr lang="en-US" sz="2800" dirty="0" smtClean="0">
                <a:solidFill>
                  <a:srgbClr val="CA5042"/>
                </a:solidFill>
              </a:rPr>
              <a:t> </a:t>
            </a:r>
            <a:r>
              <a:rPr lang="en-US" sz="2800" b="1" dirty="0">
                <a:solidFill>
                  <a:srgbClr val="CA5042"/>
                </a:solidFill>
                <a:latin typeface="Arial Black" panose="020B0A04020102020204" pitchFamily="34" charset="0"/>
              </a:rPr>
              <a:t>Simulations</a:t>
            </a: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33861" t="26667" r="37618"/>
          <a:stretch/>
        </p:blipFill>
        <p:spPr>
          <a:xfrm>
            <a:off x="3245652" y="1323557"/>
            <a:ext cx="1244736" cy="3840480"/>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39009" t="25582" r="38174" b="5189"/>
          <a:stretch/>
        </p:blipFill>
        <p:spPr>
          <a:xfrm>
            <a:off x="2355675" y="1323557"/>
            <a:ext cx="1065841" cy="3880563"/>
          </a:xfrm>
          <a:prstGeom prst="rect">
            <a:avLst/>
          </a:prstGeom>
        </p:spPr>
      </p:pic>
    </p:spTree>
    <p:extLst>
      <p:ext uri="{BB962C8B-B14F-4D97-AF65-F5344CB8AC3E}">
        <p14:creationId xmlns:p14="http://schemas.microsoft.com/office/powerpoint/2010/main" val="28755852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 processing</a:t>
            </a:r>
            <a:endParaRPr lang="en-US" dirty="0"/>
          </a:p>
        </p:txBody>
      </p:sp>
      <p:pic>
        <p:nvPicPr>
          <p:cNvPr id="15" name="Content Placeholder 1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1048735">
            <a:off x="2555127" y="1788252"/>
            <a:ext cx="2133599" cy="2560320"/>
          </a:xfrm>
        </p:spPr>
      </p:pic>
      <p:sp>
        <p:nvSpPr>
          <p:cNvPr id="4" name="Text Placeholder 3"/>
          <p:cNvSpPr>
            <a:spLocks noGrp="1"/>
          </p:cNvSpPr>
          <p:nvPr>
            <p:ph type="body" sz="quarter" idx="11"/>
          </p:nvPr>
        </p:nvSpPr>
        <p:spPr>
          <a:xfrm>
            <a:off x="3686049" y="6514646"/>
            <a:ext cx="5029200" cy="276999"/>
          </a:xfrm>
        </p:spPr>
        <p:txBody>
          <a:bodyPr/>
          <a:lstStyle/>
          <a:p>
            <a:r>
              <a:rPr lang="en-US" sz="1200" dirty="0" smtClean="0"/>
              <a:t>Reference  : Bubble tracking algorithm: Verma et al</a:t>
            </a:r>
            <a:r>
              <a:rPr lang="en-US" sz="1200" dirty="0"/>
              <a:t>., 2015 </a:t>
            </a:r>
            <a:r>
              <a:rPr lang="en-US" sz="1200" dirty="0" err="1"/>
              <a:t>AIChE</a:t>
            </a:r>
            <a:r>
              <a:rPr lang="en-US" sz="1200" dirty="0"/>
              <a:t> J. </a:t>
            </a:r>
            <a:r>
              <a:rPr lang="en-US" sz="1200" dirty="0" smtClean="0"/>
              <a:t>61: </a:t>
            </a:r>
            <a:r>
              <a:rPr lang="en-US" sz="1200" dirty="0"/>
              <a:t>4 </a:t>
            </a: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4016260745"/>
              </p:ext>
            </p:extLst>
          </p:nvPr>
        </p:nvGraphicFramePr>
        <p:xfrm>
          <a:off x="2358295" y="5108064"/>
          <a:ext cx="2708275" cy="504825"/>
        </p:xfrm>
        <a:graphic>
          <a:graphicData uri="http://schemas.openxmlformats.org/presentationml/2006/ole">
            <mc:AlternateContent xmlns:mc="http://schemas.openxmlformats.org/markup-compatibility/2006">
              <mc:Choice xmlns:v="urn:schemas-microsoft-com:vml" Requires="v">
                <p:oleObj spid="_x0000_s4431" name="Equation" r:id="rId4" imgW="2705040" imgH="482400" progId="Equation.DSMT4">
                  <p:embed/>
                </p:oleObj>
              </mc:Choice>
              <mc:Fallback>
                <p:oleObj name="Equation" r:id="rId4" imgW="2705040" imgH="482400" progId="Equation.DSMT4">
                  <p:embed/>
                  <p:pic>
                    <p:nvPicPr>
                      <p:cNvPr id="0" name="Object 1"/>
                      <p:cNvPicPr>
                        <a:picLocks noChangeAspect="1" noChangeArrowheads="1"/>
                      </p:cNvPicPr>
                      <p:nvPr/>
                    </p:nvPicPr>
                    <p:blipFill>
                      <a:blip r:embed="rId5"/>
                      <a:srcRect/>
                      <a:stretch>
                        <a:fillRect/>
                      </a:stretch>
                    </p:blipFill>
                    <p:spPr bwMode="auto">
                      <a:xfrm>
                        <a:off x="2358295" y="5108064"/>
                        <a:ext cx="2708275" cy="504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3" name="Group 12"/>
          <p:cNvGrpSpPr/>
          <p:nvPr/>
        </p:nvGrpSpPr>
        <p:grpSpPr>
          <a:xfrm>
            <a:off x="235296" y="1660572"/>
            <a:ext cx="2186609" cy="1554480"/>
            <a:chOff x="6333947" y="1469752"/>
            <a:chExt cx="2186609" cy="1554480"/>
          </a:xfrm>
        </p:grpSpPr>
        <p:pic>
          <p:nvPicPr>
            <p:cNvPr id="7"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50000" b="71615"/>
            <a:stretch/>
          </p:blipFill>
          <p:spPr bwMode="auto">
            <a:xfrm>
              <a:off x="6583679" y="1469752"/>
              <a:ext cx="1687146" cy="1554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Connector 9"/>
            <p:cNvCxnSpPr/>
            <p:nvPr/>
          </p:nvCxnSpPr>
          <p:spPr>
            <a:xfrm>
              <a:off x="6333947" y="2239041"/>
              <a:ext cx="2186609" cy="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322758" y="3457566"/>
            <a:ext cx="2186609" cy="1511999"/>
            <a:chOff x="6373701" y="3592752"/>
            <a:chExt cx="2186609" cy="1511999"/>
          </a:xfrm>
        </p:grpSpPr>
        <p:pic>
          <p:nvPicPr>
            <p:cNvPr id="8"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2770" t="69217" b="2505"/>
            <a:stretch/>
          </p:blipFill>
          <p:spPr bwMode="auto">
            <a:xfrm>
              <a:off x="6714891" y="3592752"/>
              <a:ext cx="1555934" cy="1511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1" name="Straight Connector 10"/>
            <p:cNvCxnSpPr/>
            <p:nvPr/>
          </p:nvCxnSpPr>
          <p:spPr>
            <a:xfrm>
              <a:off x="6373701" y="4258098"/>
              <a:ext cx="2186609" cy="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pic>
        <p:nvPicPr>
          <p:cNvPr id="22" name="Picture 21"/>
          <p:cNvPicPr>
            <a:picLocks noChangeAspect="1"/>
          </p:cNvPicPr>
          <p:nvPr/>
        </p:nvPicPr>
        <p:blipFill rotWithShape="1">
          <a:blip r:embed="rId8">
            <a:extLst>
              <a:ext uri="{28A0092B-C50C-407E-A947-70E740481C1C}">
                <a14:useLocalDpi xmlns:a14="http://schemas.microsoft.com/office/drawing/2010/main" val="0"/>
              </a:ext>
            </a:extLst>
          </a:blip>
          <a:srcRect l="40455" t="5850" r="40554"/>
          <a:stretch/>
        </p:blipFill>
        <p:spPr>
          <a:xfrm>
            <a:off x="6615483" y="1447137"/>
            <a:ext cx="795130" cy="4735002"/>
          </a:xfrm>
          <a:prstGeom prst="rect">
            <a:avLst/>
          </a:prstGeom>
        </p:spPr>
      </p:pic>
      <p:pic>
        <p:nvPicPr>
          <p:cNvPr id="23" name="Picture 22"/>
          <p:cNvPicPr>
            <a:picLocks noChangeAspect="1"/>
          </p:cNvPicPr>
          <p:nvPr/>
        </p:nvPicPr>
        <p:blipFill rotWithShape="1">
          <a:blip r:embed="rId8">
            <a:extLst>
              <a:ext uri="{28A0092B-C50C-407E-A947-70E740481C1C}">
                <a14:useLocalDpi xmlns:a14="http://schemas.microsoft.com/office/drawing/2010/main" val="0"/>
              </a:ext>
            </a:extLst>
          </a:blip>
          <a:srcRect l="40455" t="5850" r="40554"/>
          <a:stretch/>
        </p:blipFill>
        <p:spPr>
          <a:xfrm>
            <a:off x="7386760" y="1447137"/>
            <a:ext cx="795130" cy="4735002"/>
          </a:xfrm>
          <a:prstGeom prst="rect">
            <a:avLst/>
          </a:prstGeom>
        </p:spPr>
      </p:pic>
      <p:pic>
        <p:nvPicPr>
          <p:cNvPr id="24" name="Picture 23"/>
          <p:cNvPicPr>
            <a:picLocks noChangeAspect="1"/>
          </p:cNvPicPr>
          <p:nvPr/>
        </p:nvPicPr>
        <p:blipFill rotWithShape="1">
          <a:blip r:embed="rId9">
            <a:extLst>
              <a:ext uri="{28A0092B-C50C-407E-A947-70E740481C1C}">
                <a14:useLocalDpi xmlns:a14="http://schemas.microsoft.com/office/drawing/2010/main" val="0"/>
              </a:ext>
            </a:extLst>
          </a:blip>
          <a:srcRect l="39125" t="5850" r="39605"/>
          <a:stretch/>
        </p:blipFill>
        <p:spPr>
          <a:xfrm>
            <a:off x="8086474" y="1447137"/>
            <a:ext cx="890548" cy="4735002"/>
          </a:xfrm>
          <a:prstGeom prst="rect">
            <a:avLst/>
          </a:prstGeom>
        </p:spPr>
      </p:pic>
      <p:sp>
        <p:nvSpPr>
          <p:cNvPr id="25" name="TextBox 24"/>
          <p:cNvSpPr txBox="1"/>
          <p:nvPr/>
        </p:nvSpPr>
        <p:spPr>
          <a:xfrm>
            <a:off x="6871214" y="5897807"/>
            <a:ext cx="235962" cy="276999"/>
          </a:xfrm>
          <a:prstGeom prst="rect">
            <a:avLst/>
          </a:prstGeom>
          <a:noFill/>
        </p:spPr>
        <p:txBody>
          <a:bodyPr wrap="none" rtlCol="0">
            <a:spAutoFit/>
          </a:bodyPr>
          <a:lstStyle/>
          <a:p>
            <a:r>
              <a:rPr lang="en-US" sz="1200" b="1" dirty="0" smtClean="0"/>
              <a:t>t</a:t>
            </a:r>
            <a:endParaRPr lang="en-US" sz="1200" b="1" dirty="0"/>
          </a:p>
        </p:txBody>
      </p:sp>
      <p:sp>
        <p:nvSpPr>
          <p:cNvPr id="26" name="TextBox 25"/>
          <p:cNvSpPr txBox="1"/>
          <p:nvPr/>
        </p:nvSpPr>
        <p:spPr>
          <a:xfrm>
            <a:off x="7591145" y="5913709"/>
            <a:ext cx="455574" cy="276999"/>
          </a:xfrm>
          <a:prstGeom prst="rect">
            <a:avLst/>
          </a:prstGeom>
          <a:noFill/>
        </p:spPr>
        <p:txBody>
          <a:bodyPr wrap="none" rtlCol="0">
            <a:spAutoFit/>
          </a:bodyPr>
          <a:lstStyle/>
          <a:p>
            <a:r>
              <a:rPr lang="en-US" sz="1200" b="1" dirty="0"/>
              <a:t>t</a:t>
            </a:r>
            <a:r>
              <a:rPr lang="en-US" sz="1200" b="1" dirty="0" smtClean="0"/>
              <a:t>+∆t</a:t>
            </a:r>
            <a:endParaRPr lang="en-US" sz="1200" b="1" dirty="0"/>
          </a:p>
        </p:txBody>
      </p:sp>
      <p:sp>
        <p:nvSpPr>
          <p:cNvPr id="27" name="TextBox 26"/>
          <p:cNvSpPr txBox="1"/>
          <p:nvPr/>
        </p:nvSpPr>
        <p:spPr>
          <a:xfrm>
            <a:off x="8264206" y="5922279"/>
            <a:ext cx="534121" cy="276999"/>
          </a:xfrm>
          <a:prstGeom prst="rect">
            <a:avLst/>
          </a:prstGeom>
          <a:noFill/>
        </p:spPr>
        <p:txBody>
          <a:bodyPr wrap="none" rtlCol="0">
            <a:spAutoFit/>
          </a:bodyPr>
          <a:lstStyle/>
          <a:p>
            <a:r>
              <a:rPr lang="en-US" sz="1200" b="1" dirty="0" smtClean="0"/>
              <a:t>t+2∆t</a:t>
            </a:r>
            <a:endParaRPr lang="en-US" sz="1200" b="1" dirty="0"/>
          </a:p>
        </p:txBody>
      </p:sp>
      <p:sp>
        <p:nvSpPr>
          <p:cNvPr id="28" name="TextBox 27"/>
          <p:cNvSpPr txBox="1"/>
          <p:nvPr/>
        </p:nvSpPr>
        <p:spPr>
          <a:xfrm>
            <a:off x="7290338" y="6089962"/>
            <a:ext cx="1205651" cy="276999"/>
          </a:xfrm>
          <a:prstGeom prst="rect">
            <a:avLst/>
          </a:prstGeom>
          <a:noFill/>
        </p:spPr>
        <p:txBody>
          <a:bodyPr wrap="none" rtlCol="0">
            <a:spAutoFit/>
          </a:bodyPr>
          <a:lstStyle/>
          <a:p>
            <a:r>
              <a:rPr lang="en-US" sz="1200" b="1" dirty="0" smtClean="0"/>
              <a:t>Where ∆t=0.01s</a:t>
            </a:r>
            <a:endParaRPr lang="en-US" sz="1200" b="1" dirty="0"/>
          </a:p>
        </p:txBody>
      </p:sp>
      <p:sp>
        <p:nvSpPr>
          <p:cNvPr id="29" name="TextBox 28"/>
          <p:cNvSpPr txBox="1"/>
          <p:nvPr/>
        </p:nvSpPr>
        <p:spPr>
          <a:xfrm>
            <a:off x="485028" y="1188387"/>
            <a:ext cx="2193806" cy="338554"/>
          </a:xfrm>
          <a:prstGeom prst="rect">
            <a:avLst/>
          </a:prstGeom>
          <a:noFill/>
        </p:spPr>
        <p:txBody>
          <a:bodyPr wrap="none" rtlCol="0">
            <a:spAutoFit/>
          </a:bodyPr>
          <a:lstStyle/>
          <a:p>
            <a:r>
              <a:rPr lang="en-US" sz="1600" b="1" dirty="0" smtClean="0"/>
              <a:t>Plane of measurements</a:t>
            </a:r>
            <a:endParaRPr lang="en-US" sz="1600" b="1" dirty="0"/>
          </a:p>
        </p:txBody>
      </p:sp>
      <p:graphicFrame>
        <p:nvGraphicFramePr>
          <p:cNvPr id="30" name="Object 29"/>
          <p:cNvGraphicFramePr>
            <a:graphicFrameLocks noChangeAspect="1"/>
          </p:cNvGraphicFramePr>
          <p:nvPr>
            <p:extLst>
              <p:ext uri="{D42A27DB-BD31-4B8C-83A1-F6EECF244321}">
                <p14:modId xmlns:p14="http://schemas.microsoft.com/office/powerpoint/2010/main" val="1281112698"/>
              </p:ext>
            </p:extLst>
          </p:nvPr>
        </p:nvGraphicFramePr>
        <p:xfrm>
          <a:off x="2421905" y="5610537"/>
          <a:ext cx="1982788" cy="479425"/>
        </p:xfrm>
        <a:graphic>
          <a:graphicData uri="http://schemas.openxmlformats.org/presentationml/2006/ole">
            <mc:AlternateContent xmlns:mc="http://schemas.openxmlformats.org/markup-compatibility/2006">
              <mc:Choice xmlns:v="urn:schemas-microsoft-com:vml" Requires="v">
                <p:oleObj spid="_x0000_s4432" name="Equation" r:id="rId10" imgW="1981080" imgH="457200" progId="Equation.DSMT4">
                  <p:embed/>
                </p:oleObj>
              </mc:Choice>
              <mc:Fallback>
                <p:oleObj name="Equation" r:id="rId10" imgW="1981080" imgH="457200" progId="Equation.DSMT4">
                  <p:embed/>
                  <p:pic>
                    <p:nvPicPr>
                      <p:cNvPr id="0" name="Object 5"/>
                      <p:cNvPicPr>
                        <a:picLocks noChangeAspect="1" noChangeArrowheads="1"/>
                      </p:cNvPicPr>
                      <p:nvPr/>
                    </p:nvPicPr>
                    <p:blipFill>
                      <a:blip r:embed="rId11"/>
                      <a:srcRect/>
                      <a:stretch>
                        <a:fillRect/>
                      </a:stretch>
                    </p:blipFill>
                    <p:spPr bwMode="auto">
                      <a:xfrm>
                        <a:off x="2421905" y="5610537"/>
                        <a:ext cx="198278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4220022452"/>
              </p:ext>
            </p:extLst>
          </p:nvPr>
        </p:nvGraphicFramePr>
        <p:xfrm>
          <a:off x="2409825" y="6127750"/>
          <a:ext cx="1995488" cy="239713"/>
        </p:xfrm>
        <a:graphic>
          <a:graphicData uri="http://schemas.openxmlformats.org/presentationml/2006/ole">
            <mc:AlternateContent xmlns:mc="http://schemas.openxmlformats.org/markup-compatibility/2006">
              <mc:Choice xmlns:v="urn:schemas-microsoft-com:vml" Requires="v">
                <p:oleObj spid="_x0000_s4433" name="Equation" r:id="rId12" imgW="1993680" imgH="228600" progId="Equation.DSMT4">
                  <p:embed/>
                </p:oleObj>
              </mc:Choice>
              <mc:Fallback>
                <p:oleObj name="Equation" r:id="rId12" imgW="1993680" imgH="228600" progId="Equation.DSMT4">
                  <p:embed/>
                  <p:pic>
                    <p:nvPicPr>
                      <p:cNvPr id="0" name="Object 29"/>
                      <p:cNvPicPr>
                        <a:picLocks noChangeAspect="1" noChangeArrowheads="1"/>
                      </p:cNvPicPr>
                      <p:nvPr/>
                    </p:nvPicPr>
                    <p:blipFill>
                      <a:blip r:embed="rId13"/>
                      <a:srcRect/>
                      <a:stretch>
                        <a:fillRect/>
                      </a:stretch>
                    </p:blipFill>
                    <p:spPr bwMode="auto">
                      <a:xfrm>
                        <a:off x="2409825" y="6127750"/>
                        <a:ext cx="1995488"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3" name="TextBox 32"/>
          <p:cNvSpPr txBox="1"/>
          <p:nvPr/>
        </p:nvSpPr>
        <p:spPr>
          <a:xfrm>
            <a:off x="6981244" y="1109609"/>
            <a:ext cx="1513876" cy="338554"/>
          </a:xfrm>
          <a:prstGeom prst="rect">
            <a:avLst/>
          </a:prstGeom>
          <a:noFill/>
        </p:spPr>
        <p:txBody>
          <a:bodyPr wrap="none" rtlCol="0">
            <a:spAutoFit/>
          </a:bodyPr>
          <a:lstStyle/>
          <a:p>
            <a:r>
              <a:rPr lang="en-US" sz="1600" b="1" dirty="0" smtClean="0"/>
              <a:t>Bubble tracking</a:t>
            </a:r>
            <a:endParaRPr lang="en-US" sz="1600" b="1" dirty="0"/>
          </a:p>
        </p:txBody>
      </p:sp>
      <p:sp>
        <p:nvSpPr>
          <p:cNvPr id="34" name="TextBox 33"/>
          <p:cNvSpPr txBox="1"/>
          <p:nvPr/>
        </p:nvSpPr>
        <p:spPr>
          <a:xfrm>
            <a:off x="794770" y="3180567"/>
            <a:ext cx="1242584" cy="276999"/>
          </a:xfrm>
          <a:prstGeom prst="rect">
            <a:avLst/>
          </a:prstGeom>
          <a:noFill/>
        </p:spPr>
        <p:txBody>
          <a:bodyPr wrap="none" rtlCol="0">
            <a:spAutoFit/>
          </a:bodyPr>
          <a:lstStyle/>
          <a:p>
            <a:r>
              <a:rPr lang="en-US" sz="1200" b="1" dirty="0" smtClean="0"/>
              <a:t>Sq. arrangement</a:t>
            </a:r>
            <a:endParaRPr lang="en-US" sz="1200" b="1" dirty="0"/>
          </a:p>
        </p:txBody>
      </p:sp>
      <p:sp>
        <p:nvSpPr>
          <p:cNvPr id="35" name="TextBox 34"/>
          <p:cNvSpPr txBox="1"/>
          <p:nvPr/>
        </p:nvSpPr>
        <p:spPr>
          <a:xfrm>
            <a:off x="794770" y="4969565"/>
            <a:ext cx="1249125" cy="276999"/>
          </a:xfrm>
          <a:prstGeom prst="rect">
            <a:avLst/>
          </a:prstGeom>
          <a:noFill/>
        </p:spPr>
        <p:txBody>
          <a:bodyPr wrap="none" rtlCol="0">
            <a:spAutoFit/>
          </a:bodyPr>
          <a:lstStyle/>
          <a:p>
            <a:r>
              <a:rPr lang="en-US" sz="1200" b="1" dirty="0" smtClean="0"/>
              <a:t>Tri. arrangement</a:t>
            </a:r>
            <a:endParaRPr lang="en-US" sz="1200" b="1" dirty="0"/>
          </a:p>
        </p:txBody>
      </p:sp>
      <p:pic>
        <p:nvPicPr>
          <p:cNvPr id="36" name="Picture 35"/>
          <p:cNvPicPr>
            <a:picLocks noChangeAspect="1"/>
          </p:cNvPicPr>
          <p:nvPr/>
        </p:nvPicPr>
        <p:blipFill rotWithShape="1">
          <a:blip r:embed="rId14" cstate="print">
            <a:extLst>
              <a:ext uri="{28A0092B-C50C-407E-A947-70E740481C1C}">
                <a14:useLocalDpi xmlns:a14="http://schemas.microsoft.com/office/drawing/2010/main" val="0"/>
              </a:ext>
            </a:extLst>
          </a:blip>
          <a:srcRect l="35195" t="2230" r="34054" b="3915"/>
          <a:stretch/>
        </p:blipFill>
        <p:spPr>
          <a:xfrm>
            <a:off x="5255810" y="1372866"/>
            <a:ext cx="916272" cy="4663440"/>
          </a:xfrm>
          <a:prstGeom prst="rect">
            <a:avLst/>
          </a:prstGeom>
        </p:spPr>
      </p:pic>
      <p:sp>
        <p:nvSpPr>
          <p:cNvPr id="37" name="TextBox 36"/>
          <p:cNvSpPr txBox="1"/>
          <p:nvPr/>
        </p:nvSpPr>
        <p:spPr>
          <a:xfrm>
            <a:off x="4049588" y="1119229"/>
            <a:ext cx="2232855" cy="338554"/>
          </a:xfrm>
          <a:prstGeom prst="rect">
            <a:avLst/>
          </a:prstGeom>
          <a:noFill/>
        </p:spPr>
        <p:txBody>
          <a:bodyPr wrap="none" rtlCol="0">
            <a:spAutoFit/>
          </a:bodyPr>
          <a:lstStyle/>
          <a:p>
            <a:r>
              <a:rPr lang="en-US" sz="1600" b="1" dirty="0" smtClean="0"/>
              <a:t>Data storage 3D domain</a:t>
            </a:r>
            <a:endParaRPr lang="en-US" sz="1600" b="1" dirty="0"/>
          </a:p>
        </p:txBody>
      </p:sp>
    </p:spTree>
    <p:extLst>
      <p:ext uri="{BB962C8B-B14F-4D97-AF65-F5344CB8AC3E}">
        <p14:creationId xmlns:p14="http://schemas.microsoft.com/office/powerpoint/2010/main" val="3297543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77654" y="2404998"/>
            <a:ext cx="6601217" cy="830997"/>
          </a:xfrm>
          <a:prstGeom prst="rect">
            <a:avLst/>
          </a:prstGeom>
          <a:noFill/>
        </p:spPr>
        <p:txBody>
          <a:bodyPr wrap="square" rtlCol="0">
            <a:spAutoFit/>
          </a:bodyPr>
          <a:lstStyle/>
          <a:p>
            <a:pPr algn="ctr">
              <a:spcBef>
                <a:spcPts val="1200"/>
              </a:spcBef>
            </a:pPr>
            <a:r>
              <a:rPr lang="en-US" sz="4800" b="1" dirty="0" smtClean="0"/>
              <a:t>Simulation Results</a:t>
            </a:r>
            <a:endParaRPr lang="en-US" sz="4800" b="1" dirty="0"/>
          </a:p>
        </p:txBody>
      </p:sp>
    </p:spTree>
    <p:extLst>
      <p:ext uri="{BB962C8B-B14F-4D97-AF65-F5344CB8AC3E}">
        <p14:creationId xmlns:p14="http://schemas.microsoft.com/office/powerpoint/2010/main" val="38432406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Equivalent bubble diameter </a:t>
            </a:r>
            <a:endParaRPr lang="en-US" dirty="0"/>
          </a:p>
        </p:txBody>
      </p:sp>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2250"/>
          <a:stretch/>
        </p:blipFill>
        <p:spPr>
          <a:xfrm>
            <a:off x="789957" y="1160890"/>
            <a:ext cx="3654999" cy="2681506"/>
          </a:xfrm>
        </p:spPr>
      </p:pic>
      <p:sp>
        <p:nvSpPr>
          <p:cNvPr id="4" name="Text Placeholder 3"/>
          <p:cNvSpPr>
            <a:spLocks noGrp="1"/>
          </p:cNvSpPr>
          <p:nvPr>
            <p:ph type="body" sz="quarter" idx="11"/>
          </p:nvPr>
        </p:nvSpPr>
        <p:spPr>
          <a:xfrm>
            <a:off x="3686049" y="6468480"/>
            <a:ext cx="5029200" cy="369332"/>
          </a:xfrm>
        </p:spPr>
        <p:txBody>
          <a:bodyPr/>
          <a:lstStyle/>
          <a:p>
            <a:r>
              <a:rPr lang="en-US" sz="1200" dirty="0"/>
              <a:t>Reference </a:t>
            </a:r>
            <a:r>
              <a:rPr lang="en-US" sz="1200" dirty="0" smtClean="0"/>
              <a:t>(Exp.): </a:t>
            </a:r>
            <a:r>
              <a:rPr lang="en-US" sz="1200" dirty="0"/>
              <a:t>Rudisuli et al., 2012, Ind. Eng. Chem. Res. 51: 4748-4758</a:t>
            </a:r>
          </a:p>
          <a:p>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1530" b="-1"/>
          <a:stretch/>
        </p:blipFill>
        <p:spPr>
          <a:xfrm>
            <a:off x="790860" y="3697357"/>
            <a:ext cx="3655000" cy="2701241"/>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529"/>
          <a:stretch/>
        </p:blipFill>
        <p:spPr>
          <a:xfrm>
            <a:off x="5219733" y="1148687"/>
            <a:ext cx="3635773" cy="2743200"/>
          </a:xfrm>
          <a:prstGeom prst="rect">
            <a:avLst/>
          </a:prstGeom>
        </p:spPr>
      </p:pic>
      <p:sp>
        <p:nvSpPr>
          <p:cNvPr id="8" name="TextBox 7"/>
          <p:cNvSpPr txBox="1"/>
          <p:nvPr/>
        </p:nvSpPr>
        <p:spPr>
          <a:xfrm>
            <a:off x="0" y="2226365"/>
            <a:ext cx="906449" cy="276999"/>
          </a:xfrm>
          <a:prstGeom prst="rect">
            <a:avLst/>
          </a:prstGeom>
          <a:noFill/>
        </p:spPr>
        <p:txBody>
          <a:bodyPr wrap="square" rtlCol="0">
            <a:spAutoFit/>
          </a:bodyPr>
          <a:lstStyle/>
          <a:p>
            <a:r>
              <a:rPr lang="en-US" sz="1200" b="1" dirty="0" smtClean="0"/>
              <a:t>U/</a:t>
            </a:r>
            <a:r>
              <a:rPr lang="en-US" sz="1200" b="1" dirty="0" err="1" smtClean="0"/>
              <a:t>U</a:t>
            </a:r>
            <a:r>
              <a:rPr lang="en-US" sz="1200" b="1" baseline="-25000" dirty="0" err="1" smtClean="0"/>
              <a:t>mf</a:t>
            </a:r>
            <a:r>
              <a:rPr lang="en-US" sz="1200" b="1" baseline="-25000" dirty="0" smtClean="0"/>
              <a:t> </a:t>
            </a:r>
            <a:r>
              <a:rPr lang="en-US" sz="1200" b="1" dirty="0" smtClean="0"/>
              <a:t>=2.3</a:t>
            </a:r>
            <a:endParaRPr lang="en-US" sz="1200" b="1" dirty="0"/>
          </a:p>
        </p:txBody>
      </p:sp>
      <p:sp>
        <p:nvSpPr>
          <p:cNvPr id="9" name="TextBox 8"/>
          <p:cNvSpPr txBox="1"/>
          <p:nvPr/>
        </p:nvSpPr>
        <p:spPr>
          <a:xfrm>
            <a:off x="-1" y="4974045"/>
            <a:ext cx="906449" cy="276999"/>
          </a:xfrm>
          <a:prstGeom prst="rect">
            <a:avLst/>
          </a:prstGeom>
          <a:noFill/>
        </p:spPr>
        <p:txBody>
          <a:bodyPr wrap="square" rtlCol="0">
            <a:spAutoFit/>
          </a:bodyPr>
          <a:lstStyle/>
          <a:p>
            <a:r>
              <a:rPr lang="en-US" sz="1200" b="1" dirty="0" smtClean="0"/>
              <a:t>U/</a:t>
            </a:r>
            <a:r>
              <a:rPr lang="en-US" sz="1200" b="1" dirty="0" err="1" smtClean="0"/>
              <a:t>U</a:t>
            </a:r>
            <a:r>
              <a:rPr lang="en-US" sz="1200" b="1" baseline="-25000" dirty="0" err="1" smtClean="0"/>
              <a:t>mf</a:t>
            </a:r>
            <a:r>
              <a:rPr lang="en-US" sz="1200" b="1" baseline="-25000" dirty="0" smtClean="0"/>
              <a:t> </a:t>
            </a:r>
            <a:r>
              <a:rPr lang="en-US" sz="1200" b="1" dirty="0" smtClean="0"/>
              <a:t>=4.5</a:t>
            </a:r>
            <a:endParaRPr lang="en-US" sz="1200" b="1" dirty="0"/>
          </a:p>
        </p:txBody>
      </p:sp>
      <p:sp>
        <p:nvSpPr>
          <p:cNvPr id="10" name="TextBox 9"/>
          <p:cNvSpPr txBox="1"/>
          <p:nvPr/>
        </p:nvSpPr>
        <p:spPr>
          <a:xfrm>
            <a:off x="4313284" y="2334453"/>
            <a:ext cx="906449" cy="276999"/>
          </a:xfrm>
          <a:prstGeom prst="rect">
            <a:avLst/>
          </a:prstGeom>
          <a:noFill/>
        </p:spPr>
        <p:txBody>
          <a:bodyPr wrap="square" rtlCol="0">
            <a:spAutoFit/>
          </a:bodyPr>
          <a:lstStyle/>
          <a:p>
            <a:r>
              <a:rPr lang="en-US" sz="1200" b="1" dirty="0" smtClean="0"/>
              <a:t>U/</a:t>
            </a:r>
            <a:r>
              <a:rPr lang="en-US" sz="1200" b="1" dirty="0" err="1" smtClean="0"/>
              <a:t>U</a:t>
            </a:r>
            <a:r>
              <a:rPr lang="en-US" sz="1200" b="1" baseline="-25000" dirty="0" err="1" smtClean="0"/>
              <a:t>mf</a:t>
            </a:r>
            <a:r>
              <a:rPr lang="en-US" sz="1200" b="1" baseline="-25000" dirty="0" smtClean="0"/>
              <a:t> </a:t>
            </a:r>
            <a:r>
              <a:rPr lang="en-US" sz="1200" b="1" dirty="0" smtClean="0"/>
              <a:t>=6.8</a:t>
            </a:r>
            <a:endParaRPr lang="en-US" sz="1200" b="1" dirty="0"/>
          </a:p>
        </p:txBody>
      </p:sp>
      <p:sp>
        <p:nvSpPr>
          <p:cNvPr id="11" name="TextBox 10"/>
          <p:cNvSpPr txBox="1"/>
          <p:nvPr/>
        </p:nvSpPr>
        <p:spPr>
          <a:xfrm>
            <a:off x="4445860" y="4039262"/>
            <a:ext cx="4544469" cy="1815882"/>
          </a:xfrm>
          <a:prstGeom prst="rect">
            <a:avLst/>
          </a:prstGeom>
          <a:noFill/>
        </p:spPr>
        <p:txBody>
          <a:bodyPr wrap="square" rtlCol="0">
            <a:spAutoFit/>
          </a:bodyPr>
          <a:lstStyle/>
          <a:p>
            <a:pPr marL="285750" indent="-285750">
              <a:buFont typeface="Wingdings" panose="05000000000000000000" pitchFamily="2" charset="2"/>
              <a:buChar char="ü"/>
            </a:pPr>
            <a:r>
              <a:rPr lang="en-US" sz="1400" dirty="0" smtClean="0"/>
              <a:t>Predicted bubble size for no tube is in good agreement with literature correlation of </a:t>
            </a:r>
            <a:r>
              <a:rPr lang="en-US" sz="1400" dirty="0" err="1" smtClean="0"/>
              <a:t>Werther</a:t>
            </a:r>
            <a:endParaRPr lang="en-US" sz="1400" dirty="0" smtClean="0"/>
          </a:p>
          <a:p>
            <a:pPr marL="285750" indent="-285750">
              <a:buFont typeface="Wingdings" panose="05000000000000000000" pitchFamily="2" charset="2"/>
              <a:buChar char="ü"/>
            </a:pPr>
            <a:r>
              <a:rPr lang="en-US" sz="1400" dirty="0"/>
              <a:t>Bubble size decreases </a:t>
            </a:r>
            <a:r>
              <a:rPr lang="en-US" sz="1400" dirty="0" smtClean="0"/>
              <a:t>with </a:t>
            </a:r>
            <a:r>
              <a:rPr lang="en-US" sz="1400" dirty="0"/>
              <a:t>the effect of vertical tubes</a:t>
            </a:r>
          </a:p>
          <a:p>
            <a:pPr marL="285750" indent="-285750">
              <a:buFont typeface="Wingdings" panose="05000000000000000000" pitchFamily="2" charset="2"/>
              <a:buChar char="ü"/>
            </a:pPr>
            <a:r>
              <a:rPr lang="en-US" sz="1400" dirty="0" err="1"/>
              <a:t>Sim</a:t>
            </a:r>
            <a:r>
              <a:rPr lang="en-US" sz="1400" dirty="0"/>
              <a:t>. and Exp. results are in good agreement for the higher inlet gas velocities of U/</a:t>
            </a:r>
            <a:r>
              <a:rPr lang="en-US" sz="1400" dirty="0" err="1"/>
              <a:t>U</a:t>
            </a:r>
            <a:r>
              <a:rPr lang="en-US" sz="1400" baseline="-25000" dirty="0" err="1"/>
              <a:t>mf</a:t>
            </a:r>
            <a:r>
              <a:rPr lang="en-US" sz="1400" dirty="0"/>
              <a:t> = 4.8 and 6.8</a:t>
            </a:r>
          </a:p>
          <a:p>
            <a:pPr marL="285750" indent="-285750">
              <a:buFont typeface="Wingdings" panose="05000000000000000000" pitchFamily="2" charset="2"/>
              <a:buChar char="ü"/>
            </a:pPr>
            <a:r>
              <a:rPr lang="en-US" sz="1400" dirty="0"/>
              <a:t>At U/</a:t>
            </a:r>
            <a:r>
              <a:rPr lang="en-US" sz="1400" dirty="0" err="1"/>
              <a:t>U</a:t>
            </a:r>
            <a:r>
              <a:rPr lang="en-US" sz="1400" baseline="-25000" dirty="0" err="1"/>
              <a:t>mf</a:t>
            </a:r>
            <a:r>
              <a:rPr lang="en-US" sz="1400" dirty="0"/>
              <a:t> = 2.3 Exp. results are under </a:t>
            </a:r>
            <a:r>
              <a:rPr lang="en-US" sz="1400" dirty="0" smtClean="0"/>
              <a:t>predicted, considering </a:t>
            </a:r>
            <a:r>
              <a:rPr lang="en-US" sz="1400" dirty="0" err="1" smtClean="0"/>
              <a:t>Sim</a:t>
            </a:r>
            <a:r>
              <a:rPr lang="en-US" sz="1400" dirty="0" smtClean="0"/>
              <a:t>. result in a close agreement with bubble size correlation of </a:t>
            </a:r>
            <a:r>
              <a:rPr lang="en-US" sz="1400" dirty="0" err="1" smtClean="0"/>
              <a:t>Werther</a:t>
            </a:r>
            <a:r>
              <a:rPr lang="en-US" sz="1400" dirty="0" smtClean="0"/>
              <a:t> </a:t>
            </a:r>
          </a:p>
        </p:txBody>
      </p:sp>
    </p:spTree>
    <p:extLst>
      <p:ext uri="{BB962C8B-B14F-4D97-AF65-F5344CB8AC3E}">
        <p14:creationId xmlns:p14="http://schemas.microsoft.com/office/powerpoint/2010/main" val="9462402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Equivalent bubble diameter </a:t>
            </a:r>
            <a:endParaRPr lang="en-US" dirty="0"/>
          </a:p>
        </p:txBody>
      </p:sp>
      <p:sp>
        <p:nvSpPr>
          <p:cNvPr id="4" name="Text Placeholder 3"/>
          <p:cNvSpPr>
            <a:spLocks noGrp="1"/>
          </p:cNvSpPr>
          <p:nvPr>
            <p:ph type="body" sz="quarter" idx="11"/>
          </p:nvPr>
        </p:nvSpPr>
        <p:spPr/>
        <p:txBody>
          <a:bodyPr/>
          <a:lstStyle/>
          <a:p>
            <a:endParaRPr lang="en-US"/>
          </a:p>
        </p:txBody>
      </p:sp>
      <p:sp>
        <p:nvSpPr>
          <p:cNvPr id="8" name="TextBox 7"/>
          <p:cNvSpPr txBox="1"/>
          <p:nvPr/>
        </p:nvSpPr>
        <p:spPr>
          <a:xfrm>
            <a:off x="0" y="2226365"/>
            <a:ext cx="906449" cy="276999"/>
          </a:xfrm>
          <a:prstGeom prst="rect">
            <a:avLst/>
          </a:prstGeom>
          <a:noFill/>
        </p:spPr>
        <p:txBody>
          <a:bodyPr wrap="square" rtlCol="0">
            <a:spAutoFit/>
          </a:bodyPr>
          <a:lstStyle/>
          <a:p>
            <a:r>
              <a:rPr lang="en-US" sz="1200" b="1" dirty="0" smtClean="0"/>
              <a:t>U/</a:t>
            </a:r>
            <a:r>
              <a:rPr lang="en-US" sz="1200" b="1" dirty="0" err="1" smtClean="0"/>
              <a:t>U</a:t>
            </a:r>
            <a:r>
              <a:rPr lang="en-US" sz="1200" b="1" baseline="-25000" dirty="0" err="1" smtClean="0"/>
              <a:t>mf</a:t>
            </a:r>
            <a:r>
              <a:rPr lang="en-US" sz="1200" b="1" baseline="-25000" dirty="0" smtClean="0"/>
              <a:t> </a:t>
            </a:r>
            <a:r>
              <a:rPr lang="en-US" sz="1200" b="1" dirty="0" smtClean="0"/>
              <a:t>=2.3</a:t>
            </a:r>
            <a:endParaRPr lang="en-US" sz="1200" b="1" dirty="0"/>
          </a:p>
        </p:txBody>
      </p:sp>
      <p:sp>
        <p:nvSpPr>
          <p:cNvPr id="9" name="TextBox 8"/>
          <p:cNvSpPr txBox="1"/>
          <p:nvPr/>
        </p:nvSpPr>
        <p:spPr>
          <a:xfrm>
            <a:off x="-1" y="4974045"/>
            <a:ext cx="906449" cy="276999"/>
          </a:xfrm>
          <a:prstGeom prst="rect">
            <a:avLst/>
          </a:prstGeom>
          <a:noFill/>
        </p:spPr>
        <p:txBody>
          <a:bodyPr wrap="square" rtlCol="0">
            <a:spAutoFit/>
          </a:bodyPr>
          <a:lstStyle/>
          <a:p>
            <a:r>
              <a:rPr lang="en-US" sz="1200" b="1" dirty="0" smtClean="0"/>
              <a:t>U/</a:t>
            </a:r>
            <a:r>
              <a:rPr lang="en-US" sz="1200" b="1" dirty="0" err="1" smtClean="0"/>
              <a:t>U</a:t>
            </a:r>
            <a:r>
              <a:rPr lang="en-US" sz="1200" b="1" baseline="-25000" dirty="0" err="1" smtClean="0"/>
              <a:t>mf</a:t>
            </a:r>
            <a:r>
              <a:rPr lang="en-US" sz="1200" b="1" baseline="-25000" dirty="0" smtClean="0"/>
              <a:t> </a:t>
            </a:r>
            <a:r>
              <a:rPr lang="en-US" sz="1200" b="1" dirty="0" smtClean="0"/>
              <a:t>=4.5</a:t>
            </a:r>
            <a:endParaRPr lang="en-US" sz="1200" b="1" dirty="0"/>
          </a:p>
        </p:txBody>
      </p:sp>
      <p:sp>
        <p:nvSpPr>
          <p:cNvPr id="10" name="TextBox 9"/>
          <p:cNvSpPr txBox="1"/>
          <p:nvPr/>
        </p:nvSpPr>
        <p:spPr>
          <a:xfrm>
            <a:off x="4349276" y="2304913"/>
            <a:ext cx="906449" cy="276999"/>
          </a:xfrm>
          <a:prstGeom prst="rect">
            <a:avLst/>
          </a:prstGeom>
          <a:noFill/>
        </p:spPr>
        <p:txBody>
          <a:bodyPr wrap="square" rtlCol="0">
            <a:spAutoFit/>
          </a:bodyPr>
          <a:lstStyle/>
          <a:p>
            <a:r>
              <a:rPr lang="en-US" sz="1200" b="1" dirty="0" smtClean="0"/>
              <a:t>U/</a:t>
            </a:r>
            <a:r>
              <a:rPr lang="en-US" sz="1200" b="1" dirty="0" err="1" smtClean="0"/>
              <a:t>U</a:t>
            </a:r>
            <a:r>
              <a:rPr lang="en-US" sz="1200" b="1" baseline="-25000" dirty="0" err="1" smtClean="0"/>
              <a:t>mf</a:t>
            </a:r>
            <a:r>
              <a:rPr lang="en-US" sz="1200" b="1" baseline="-25000" dirty="0" smtClean="0"/>
              <a:t> </a:t>
            </a:r>
            <a:r>
              <a:rPr lang="en-US" sz="1200" b="1" dirty="0" smtClean="0"/>
              <a:t>=6.8</a:t>
            </a:r>
            <a:endParaRPr lang="en-US" sz="1200" b="1" dirty="0"/>
          </a:p>
        </p:txBody>
      </p:sp>
      <p:pic>
        <p:nvPicPr>
          <p:cNvPr id="16" name="Content Placeholder 1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670"/>
          <a:stretch/>
        </p:blipFill>
        <p:spPr>
          <a:xfrm>
            <a:off x="790860" y="1137036"/>
            <a:ext cx="3654999" cy="2697408"/>
          </a:xfrm>
        </p:spPr>
      </p:pic>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t="70"/>
          <a:stretch/>
        </p:blipFill>
        <p:spPr>
          <a:xfrm>
            <a:off x="806764" y="3689331"/>
            <a:ext cx="3655000" cy="2741284"/>
          </a:xfrm>
          <a:prstGeom prst="rect">
            <a:avLst/>
          </a:prstGeom>
        </p:spPr>
      </p:pic>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t="2338"/>
          <a:stretch/>
        </p:blipFill>
        <p:spPr>
          <a:xfrm>
            <a:off x="5205601" y="1176795"/>
            <a:ext cx="3645844" cy="2672330"/>
          </a:xfrm>
          <a:prstGeom prst="rect">
            <a:avLst/>
          </a:prstGeom>
        </p:spPr>
      </p:pic>
      <p:sp>
        <p:nvSpPr>
          <p:cNvPr id="20" name="TextBox 19"/>
          <p:cNvSpPr txBox="1"/>
          <p:nvPr/>
        </p:nvSpPr>
        <p:spPr>
          <a:xfrm>
            <a:off x="4445860" y="4039262"/>
            <a:ext cx="4544469" cy="1600438"/>
          </a:xfrm>
          <a:prstGeom prst="rect">
            <a:avLst/>
          </a:prstGeom>
          <a:noFill/>
        </p:spPr>
        <p:txBody>
          <a:bodyPr wrap="square" rtlCol="0">
            <a:spAutoFit/>
          </a:bodyPr>
          <a:lstStyle/>
          <a:p>
            <a:pPr marL="285750" indent="-285750">
              <a:buFont typeface="Wingdings" panose="05000000000000000000" pitchFamily="2" charset="2"/>
              <a:buChar char="ü"/>
            </a:pPr>
            <a:r>
              <a:rPr lang="en-US" sz="1400" dirty="0"/>
              <a:t>B</a:t>
            </a:r>
            <a:r>
              <a:rPr lang="en-US" sz="1400" dirty="0" smtClean="0"/>
              <a:t>ubble size is larger in the center for No tubes</a:t>
            </a:r>
          </a:p>
          <a:p>
            <a:pPr marL="285750" indent="-285750">
              <a:buFont typeface="Wingdings" panose="05000000000000000000" pitchFamily="2" charset="2"/>
              <a:buChar char="ü"/>
            </a:pPr>
            <a:r>
              <a:rPr lang="en-US" sz="1400" dirty="0" smtClean="0"/>
              <a:t>Uniform bubble </a:t>
            </a:r>
            <a:r>
              <a:rPr lang="en-US" sz="1400" dirty="0"/>
              <a:t>size </a:t>
            </a:r>
            <a:r>
              <a:rPr lang="en-US" sz="1400" dirty="0" smtClean="0"/>
              <a:t>predicted across </a:t>
            </a:r>
            <a:r>
              <a:rPr lang="en-US" sz="1400" dirty="0"/>
              <a:t>the bed diameter </a:t>
            </a:r>
            <a:r>
              <a:rPr lang="en-US" sz="1400" dirty="0" smtClean="0"/>
              <a:t>when there are </a:t>
            </a:r>
            <a:r>
              <a:rPr lang="en-US" sz="1400" dirty="0"/>
              <a:t>v</a:t>
            </a:r>
            <a:r>
              <a:rPr lang="en-US" sz="1400" dirty="0" smtClean="0"/>
              <a:t>ertical tubes in the bed</a:t>
            </a:r>
          </a:p>
          <a:p>
            <a:pPr marL="285750" indent="-285750">
              <a:buFont typeface="Wingdings" panose="05000000000000000000" pitchFamily="2" charset="2"/>
              <a:buChar char="ü"/>
            </a:pPr>
            <a:r>
              <a:rPr lang="en-US" sz="1400" dirty="0" smtClean="0"/>
              <a:t>Vertical </a:t>
            </a:r>
            <a:r>
              <a:rPr lang="en-US" sz="1400" dirty="0"/>
              <a:t>tubes prevent coalescence and </a:t>
            </a:r>
            <a:r>
              <a:rPr lang="en-US" sz="1400" dirty="0" smtClean="0"/>
              <a:t>also promote larger bubbles to  split </a:t>
            </a:r>
          </a:p>
          <a:p>
            <a:pPr marL="285750" indent="-285750">
              <a:buFont typeface="Wingdings" panose="05000000000000000000" pitchFamily="2" charset="2"/>
              <a:buChar char="ü"/>
            </a:pPr>
            <a:r>
              <a:rPr lang="en-US" sz="1400" dirty="0" smtClean="0"/>
              <a:t>Slugging of bubbles can be prevented using vertical tubes, enhances quality fluidization</a:t>
            </a:r>
          </a:p>
        </p:txBody>
      </p:sp>
    </p:spTree>
    <p:extLst>
      <p:ext uri="{BB962C8B-B14F-4D97-AF65-F5344CB8AC3E}">
        <p14:creationId xmlns:p14="http://schemas.microsoft.com/office/powerpoint/2010/main" val="12388169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Bubble distribution</a:t>
            </a:r>
            <a:endParaRPr lang="en-US" dirty="0"/>
          </a:p>
        </p:txBody>
      </p:sp>
      <p:sp>
        <p:nvSpPr>
          <p:cNvPr id="4" name="Text Placeholder 3"/>
          <p:cNvSpPr>
            <a:spLocks noGrp="1"/>
          </p:cNvSpPr>
          <p:nvPr>
            <p:ph type="body" sz="quarter" idx="11"/>
          </p:nvPr>
        </p:nvSpPr>
        <p:spPr/>
        <p:txBody>
          <a:bodyPr/>
          <a:lstStyle/>
          <a:p>
            <a:endParaRPr lang="en-US"/>
          </a:p>
        </p:txBody>
      </p:sp>
      <p:sp>
        <p:nvSpPr>
          <p:cNvPr id="8" name="TextBox 7"/>
          <p:cNvSpPr txBox="1"/>
          <p:nvPr/>
        </p:nvSpPr>
        <p:spPr>
          <a:xfrm>
            <a:off x="0" y="2226365"/>
            <a:ext cx="906449" cy="276999"/>
          </a:xfrm>
          <a:prstGeom prst="rect">
            <a:avLst/>
          </a:prstGeom>
          <a:noFill/>
        </p:spPr>
        <p:txBody>
          <a:bodyPr wrap="square" rtlCol="0">
            <a:spAutoFit/>
          </a:bodyPr>
          <a:lstStyle/>
          <a:p>
            <a:r>
              <a:rPr lang="en-US" sz="1200" b="1" dirty="0" smtClean="0"/>
              <a:t>U/</a:t>
            </a:r>
            <a:r>
              <a:rPr lang="en-US" sz="1200" b="1" dirty="0" err="1" smtClean="0"/>
              <a:t>U</a:t>
            </a:r>
            <a:r>
              <a:rPr lang="en-US" sz="1200" b="1" baseline="-25000" dirty="0" err="1" smtClean="0"/>
              <a:t>mf</a:t>
            </a:r>
            <a:r>
              <a:rPr lang="en-US" sz="1200" b="1" baseline="-25000" dirty="0" smtClean="0"/>
              <a:t> </a:t>
            </a:r>
            <a:r>
              <a:rPr lang="en-US" sz="1200" b="1" dirty="0" smtClean="0"/>
              <a:t>=2.3</a:t>
            </a:r>
            <a:endParaRPr lang="en-US" sz="1200" b="1" dirty="0"/>
          </a:p>
        </p:txBody>
      </p:sp>
      <p:sp>
        <p:nvSpPr>
          <p:cNvPr id="9" name="TextBox 8"/>
          <p:cNvSpPr txBox="1"/>
          <p:nvPr/>
        </p:nvSpPr>
        <p:spPr>
          <a:xfrm>
            <a:off x="-1" y="4974045"/>
            <a:ext cx="906449" cy="276999"/>
          </a:xfrm>
          <a:prstGeom prst="rect">
            <a:avLst/>
          </a:prstGeom>
          <a:noFill/>
        </p:spPr>
        <p:txBody>
          <a:bodyPr wrap="square" rtlCol="0">
            <a:spAutoFit/>
          </a:bodyPr>
          <a:lstStyle/>
          <a:p>
            <a:r>
              <a:rPr lang="en-US" sz="1200" b="1" dirty="0" smtClean="0"/>
              <a:t>U/</a:t>
            </a:r>
            <a:r>
              <a:rPr lang="en-US" sz="1200" b="1" dirty="0" err="1" smtClean="0"/>
              <a:t>U</a:t>
            </a:r>
            <a:r>
              <a:rPr lang="en-US" sz="1200" b="1" baseline="-25000" dirty="0" err="1" smtClean="0"/>
              <a:t>mf</a:t>
            </a:r>
            <a:r>
              <a:rPr lang="en-US" sz="1200" b="1" baseline="-25000" dirty="0" smtClean="0"/>
              <a:t> </a:t>
            </a:r>
            <a:r>
              <a:rPr lang="en-US" sz="1200" b="1" dirty="0" smtClean="0"/>
              <a:t>=4.5</a:t>
            </a:r>
            <a:endParaRPr lang="en-US" sz="1200" b="1" dirty="0"/>
          </a:p>
        </p:txBody>
      </p:sp>
      <p:sp>
        <p:nvSpPr>
          <p:cNvPr id="10" name="TextBox 9"/>
          <p:cNvSpPr txBox="1"/>
          <p:nvPr/>
        </p:nvSpPr>
        <p:spPr>
          <a:xfrm>
            <a:off x="4561448" y="2387752"/>
            <a:ext cx="906449" cy="276999"/>
          </a:xfrm>
          <a:prstGeom prst="rect">
            <a:avLst/>
          </a:prstGeom>
          <a:noFill/>
        </p:spPr>
        <p:txBody>
          <a:bodyPr wrap="square" rtlCol="0">
            <a:spAutoFit/>
          </a:bodyPr>
          <a:lstStyle/>
          <a:p>
            <a:r>
              <a:rPr lang="en-US" sz="1200" b="1" dirty="0" smtClean="0"/>
              <a:t>U/</a:t>
            </a:r>
            <a:r>
              <a:rPr lang="en-US" sz="1200" b="1" dirty="0" err="1" smtClean="0"/>
              <a:t>U</a:t>
            </a:r>
            <a:r>
              <a:rPr lang="en-US" sz="1200" b="1" baseline="-25000" dirty="0" err="1" smtClean="0"/>
              <a:t>mf</a:t>
            </a:r>
            <a:r>
              <a:rPr lang="en-US" sz="1200" b="1" baseline="-25000" dirty="0" smtClean="0"/>
              <a:t> </a:t>
            </a:r>
            <a:r>
              <a:rPr lang="en-US" sz="1200" b="1" dirty="0" smtClean="0"/>
              <a:t>=6.8</a:t>
            </a:r>
            <a:endParaRPr lang="en-US" sz="1200" b="1" dirty="0"/>
          </a:p>
        </p:txBody>
      </p:sp>
      <p:pic>
        <p:nvPicPr>
          <p:cNvPr id="11" name="Content Placeholder 10"/>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538"/>
          <a:stretch/>
        </p:blipFill>
        <p:spPr>
          <a:xfrm>
            <a:off x="866693" y="1129085"/>
            <a:ext cx="3654999" cy="2700998"/>
          </a:xfrm>
        </p:spPr>
      </p:pic>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t="1658"/>
          <a:stretch/>
        </p:blipFill>
        <p:spPr>
          <a:xfrm>
            <a:off x="906448" y="3694971"/>
            <a:ext cx="3655000" cy="2697696"/>
          </a:xfrm>
          <a:prstGeom prst="rect">
            <a:avLst/>
          </a:prstGeom>
        </p:spPr>
      </p:pic>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t="2986"/>
          <a:stretch/>
        </p:blipFill>
        <p:spPr>
          <a:xfrm>
            <a:off x="5330127" y="1192696"/>
            <a:ext cx="3555494" cy="2588842"/>
          </a:xfrm>
          <a:prstGeom prst="rect">
            <a:avLst/>
          </a:prstGeom>
        </p:spPr>
      </p:pic>
      <p:sp>
        <p:nvSpPr>
          <p:cNvPr id="18" name="TextBox 17"/>
          <p:cNvSpPr txBox="1"/>
          <p:nvPr/>
        </p:nvSpPr>
        <p:spPr>
          <a:xfrm>
            <a:off x="4445860" y="3983605"/>
            <a:ext cx="4544469" cy="2462213"/>
          </a:xfrm>
          <a:prstGeom prst="rect">
            <a:avLst/>
          </a:prstGeom>
          <a:noFill/>
        </p:spPr>
        <p:txBody>
          <a:bodyPr wrap="square" rtlCol="0">
            <a:spAutoFit/>
          </a:bodyPr>
          <a:lstStyle/>
          <a:p>
            <a:pPr marL="285750" indent="-285750">
              <a:buFont typeface="Wingdings" panose="05000000000000000000" pitchFamily="2" charset="2"/>
              <a:buChar char="ü"/>
            </a:pPr>
            <a:r>
              <a:rPr lang="en-US" sz="1400" dirty="0" smtClean="0"/>
              <a:t>For vertical tubes inside, large </a:t>
            </a:r>
            <a:r>
              <a:rPr lang="en-US" sz="1400" dirty="0"/>
              <a:t>number of bubbles are predicted throughout the </a:t>
            </a:r>
            <a:r>
              <a:rPr lang="en-US" sz="1400" dirty="0" smtClean="0"/>
              <a:t>height</a:t>
            </a:r>
          </a:p>
          <a:p>
            <a:pPr marL="285750" indent="-285750">
              <a:buFont typeface="Wingdings" panose="05000000000000000000" pitchFamily="2" charset="2"/>
              <a:buChar char="ü"/>
            </a:pPr>
            <a:r>
              <a:rPr lang="en-US" sz="1400" dirty="0"/>
              <a:t>Significantly more bubbles are predicted in the bottom section of the </a:t>
            </a:r>
            <a:r>
              <a:rPr lang="en-US" sz="1400" dirty="0" smtClean="0"/>
              <a:t>bed</a:t>
            </a:r>
          </a:p>
          <a:p>
            <a:pPr marL="285750" indent="-285750">
              <a:buFont typeface="Wingdings" panose="05000000000000000000" pitchFamily="2" charset="2"/>
              <a:buChar char="ü"/>
            </a:pPr>
            <a:r>
              <a:rPr lang="en-US" sz="1400" dirty="0"/>
              <a:t>U-shape bank prevents bubble coalescence at the initial stage as the bubble </a:t>
            </a:r>
            <a:r>
              <a:rPr lang="en-US" sz="1400" dirty="0" smtClean="0"/>
              <a:t>grows</a:t>
            </a:r>
          </a:p>
          <a:p>
            <a:pPr marL="285750" indent="-285750">
              <a:buFont typeface="Wingdings" panose="05000000000000000000" pitchFamily="2" charset="2"/>
              <a:buChar char="ü"/>
            </a:pPr>
            <a:r>
              <a:rPr lang="en-US" sz="1400" dirty="0" smtClean="0"/>
              <a:t>Square </a:t>
            </a:r>
            <a:r>
              <a:rPr lang="en-US" sz="1400" dirty="0"/>
              <a:t>tube arrangement </a:t>
            </a:r>
            <a:r>
              <a:rPr lang="en-US" sz="1400" dirty="0" smtClean="0"/>
              <a:t>create </a:t>
            </a:r>
            <a:r>
              <a:rPr lang="en-US" sz="1400" dirty="0"/>
              <a:t>parallel chambers for the bubble to </a:t>
            </a:r>
            <a:r>
              <a:rPr lang="en-US" sz="1400" dirty="0" smtClean="0"/>
              <a:t>rise, hence efficient in preventing bubble coalescence</a:t>
            </a:r>
          </a:p>
          <a:p>
            <a:pPr marL="285750" indent="-285750">
              <a:buFont typeface="Wingdings" panose="05000000000000000000" pitchFamily="2" charset="2"/>
              <a:buChar char="ü"/>
            </a:pPr>
            <a:r>
              <a:rPr lang="en-US" sz="1400" dirty="0"/>
              <a:t>T</a:t>
            </a:r>
            <a:r>
              <a:rPr lang="en-US" sz="1400" dirty="0" smtClean="0"/>
              <a:t>riangular </a:t>
            </a:r>
            <a:r>
              <a:rPr lang="en-US" sz="1400" dirty="0"/>
              <a:t>tube </a:t>
            </a:r>
            <a:r>
              <a:rPr lang="en-US" sz="1400" dirty="0" smtClean="0"/>
              <a:t>forms </a:t>
            </a:r>
            <a:r>
              <a:rPr lang="en-US" sz="1400" dirty="0"/>
              <a:t>staggered alignment of the tubes, </a:t>
            </a:r>
            <a:r>
              <a:rPr lang="en-US" sz="1400" dirty="0" smtClean="0"/>
              <a:t>promote splitting of larger bubbles</a:t>
            </a:r>
          </a:p>
        </p:txBody>
      </p:sp>
    </p:spTree>
    <p:extLst>
      <p:ext uri="{BB962C8B-B14F-4D97-AF65-F5344CB8AC3E}">
        <p14:creationId xmlns:p14="http://schemas.microsoft.com/office/powerpoint/2010/main" val="39018360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Bubble distribution</a:t>
            </a:r>
          </a:p>
        </p:txBody>
      </p:sp>
      <p:sp>
        <p:nvSpPr>
          <p:cNvPr id="4" name="Text Placeholder 3"/>
          <p:cNvSpPr>
            <a:spLocks noGrp="1"/>
          </p:cNvSpPr>
          <p:nvPr>
            <p:ph type="body" sz="quarter" idx="11"/>
          </p:nvPr>
        </p:nvSpPr>
        <p:spPr/>
        <p:txBody>
          <a:bodyPr/>
          <a:lstStyle/>
          <a:p>
            <a:endParaRPr lang="en-US"/>
          </a:p>
        </p:txBody>
      </p:sp>
      <p:sp>
        <p:nvSpPr>
          <p:cNvPr id="8" name="TextBox 7"/>
          <p:cNvSpPr txBox="1"/>
          <p:nvPr/>
        </p:nvSpPr>
        <p:spPr>
          <a:xfrm>
            <a:off x="0" y="2226365"/>
            <a:ext cx="906449" cy="276999"/>
          </a:xfrm>
          <a:prstGeom prst="rect">
            <a:avLst/>
          </a:prstGeom>
          <a:noFill/>
        </p:spPr>
        <p:txBody>
          <a:bodyPr wrap="square" rtlCol="0">
            <a:spAutoFit/>
          </a:bodyPr>
          <a:lstStyle/>
          <a:p>
            <a:r>
              <a:rPr lang="en-US" sz="1200" b="1" dirty="0" smtClean="0"/>
              <a:t>U/</a:t>
            </a:r>
            <a:r>
              <a:rPr lang="en-US" sz="1200" b="1" dirty="0" err="1" smtClean="0"/>
              <a:t>U</a:t>
            </a:r>
            <a:r>
              <a:rPr lang="en-US" sz="1200" b="1" baseline="-25000" dirty="0" err="1" smtClean="0"/>
              <a:t>mf</a:t>
            </a:r>
            <a:r>
              <a:rPr lang="en-US" sz="1200" b="1" baseline="-25000" dirty="0" smtClean="0"/>
              <a:t> </a:t>
            </a:r>
            <a:r>
              <a:rPr lang="en-US" sz="1200" b="1" dirty="0" smtClean="0"/>
              <a:t>=2.3</a:t>
            </a:r>
            <a:endParaRPr lang="en-US" sz="1200" b="1" dirty="0"/>
          </a:p>
        </p:txBody>
      </p:sp>
      <p:sp>
        <p:nvSpPr>
          <p:cNvPr id="9" name="TextBox 8"/>
          <p:cNvSpPr txBox="1"/>
          <p:nvPr/>
        </p:nvSpPr>
        <p:spPr>
          <a:xfrm>
            <a:off x="-1" y="4974045"/>
            <a:ext cx="906449" cy="276999"/>
          </a:xfrm>
          <a:prstGeom prst="rect">
            <a:avLst/>
          </a:prstGeom>
          <a:noFill/>
        </p:spPr>
        <p:txBody>
          <a:bodyPr wrap="square" rtlCol="0">
            <a:spAutoFit/>
          </a:bodyPr>
          <a:lstStyle/>
          <a:p>
            <a:r>
              <a:rPr lang="en-US" sz="1200" b="1" dirty="0" smtClean="0"/>
              <a:t>U/</a:t>
            </a:r>
            <a:r>
              <a:rPr lang="en-US" sz="1200" b="1" dirty="0" err="1" smtClean="0"/>
              <a:t>U</a:t>
            </a:r>
            <a:r>
              <a:rPr lang="en-US" sz="1200" b="1" baseline="-25000" dirty="0" err="1" smtClean="0"/>
              <a:t>mf</a:t>
            </a:r>
            <a:r>
              <a:rPr lang="en-US" sz="1200" b="1" baseline="-25000" dirty="0" smtClean="0"/>
              <a:t> </a:t>
            </a:r>
            <a:r>
              <a:rPr lang="en-US" sz="1200" b="1" dirty="0" smtClean="0"/>
              <a:t>=4.5</a:t>
            </a:r>
            <a:endParaRPr lang="en-US" sz="1200" b="1" dirty="0"/>
          </a:p>
        </p:txBody>
      </p:sp>
      <p:sp>
        <p:nvSpPr>
          <p:cNvPr id="10" name="TextBox 9"/>
          <p:cNvSpPr txBox="1"/>
          <p:nvPr/>
        </p:nvSpPr>
        <p:spPr>
          <a:xfrm>
            <a:off x="4590792" y="2510349"/>
            <a:ext cx="906449" cy="276999"/>
          </a:xfrm>
          <a:prstGeom prst="rect">
            <a:avLst/>
          </a:prstGeom>
          <a:noFill/>
        </p:spPr>
        <p:txBody>
          <a:bodyPr wrap="square" rtlCol="0">
            <a:spAutoFit/>
          </a:bodyPr>
          <a:lstStyle/>
          <a:p>
            <a:r>
              <a:rPr lang="en-US" sz="1200" b="1" dirty="0" smtClean="0"/>
              <a:t>U/</a:t>
            </a:r>
            <a:r>
              <a:rPr lang="en-US" sz="1200" b="1" dirty="0" err="1" smtClean="0"/>
              <a:t>U</a:t>
            </a:r>
            <a:r>
              <a:rPr lang="en-US" sz="1200" b="1" baseline="-25000" dirty="0" err="1" smtClean="0"/>
              <a:t>mf</a:t>
            </a:r>
            <a:r>
              <a:rPr lang="en-US" sz="1200" b="1" baseline="-25000" dirty="0" smtClean="0"/>
              <a:t> </a:t>
            </a:r>
            <a:r>
              <a:rPr lang="en-US" sz="1200" b="1" dirty="0" smtClean="0"/>
              <a:t>=6.8</a:t>
            </a:r>
            <a:endParaRPr lang="en-US" sz="1200" b="1" dirty="0"/>
          </a:p>
        </p:txBody>
      </p:sp>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3817"/>
          <a:stretch/>
        </p:blipFill>
        <p:spPr>
          <a:xfrm>
            <a:off x="850788" y="1113184"/>
            <a:ext cx="3654999" cy="2638482"/>
          </a:xfr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1503"/>
          <a:stretch/>
        </p:blipFill>
        <p:spPr>
          <a:xfrm>
            <a:off x="850789" y="3609892"/>
            <a:ext cx="3655000" cy="270198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97241" y="1120989"/>
            <a:ext cx="3533167" cy="2651760"/>
          </a:xfrm>
          <a:prstGeom prst="rect">
            <a:avLst/>
          </a:prstGeom>
        </p:spPr>
      </p:pic>
      <p:sp>
        <p:nvSpPr>
          <p:cNvPr id="14" name="TextBox 13"/>
          <p:cNvSpPr txBox="1"/>
          <p:nvPr/>
        </p:nvSpPr>
        <p:spPr>
          <a:xfrm>
            <a:off x="4445860" y="4039262"/>
            <a:ext cx="4544469" cy="1384995"/>
          </a:xfrm>
          <a:prstGeom prst="rect">
            <a:avLst/>
          </a:prstGeom>
          <a:noFill/>
        </p:spPr>
        <p:txBody>
          <a:bodyPr wrap="square" rtlCol="0">
            <a:spAutoFit/>
          </a:bodyPr>
          <a:lstStyle/>
          <a:p>
            <a:pPr marL="285750" indent="-285750">
              <a:buFont typeface="Wingdings" panose="05000000000000000000" pitchFamily="2" charset="2"/>
              <a:buChar char="ü"/>
            </a:pPr>
            <a:r>
              <a:rPr lang="en-US" sz="1400" dirty="0" smtClean="0"/>
              <a:t>Number </a:t>
            </a:r>
            <a:r>
              <a:rPr lang="en-US" sz="1400" dirty="0"/>
              <a:t>of small bubbles in the bed is significantly greater for the beds with vertical tubes when compared to the bed with no </a:t>
            </a:r>
            <a:r>
              <a:rPr lang="en-US" sz="1400" dirty="0" smtClean="0"/>
              <a:t>tubes </a:t>
            </a:r>
          </a:p>
          <a:p>
            <a:pPr marL="285750" indent="-285750">
              <a:buFont typeface="Wingdings" panose="05000000000000000000" pitchFamily="2" charset="2"/>
              <a:buChar char="ü"/>
            </a:pPr>
            <a:r>
              <a:rPr lang="en-US" sz="1400" dirty="0"/>
              <a:t>The number of larger bubbles is similar for both tube arrangements indicating that bubble size is unaffected if it is sufficiently large compared to the tube spacing</a:t>
            </a:r>
          </a:p>
        </p:txBody>
      </p:sp>
    </p:spTree>
    <p:extLst>
      <p:ext uri="{BB962C8B-B14F-4D97-AF65-F5344CB8AC3E}">
        <p14:creationId xmlns:p14="http://schemas.microsoft.com/office/powerpoint/2010/main" val="34046234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Bubble shape/Aspect ratio</a:t>
            </a:r>
            <a:endParaRPr lang="en-US" dirty="0"/>
          </a:p>
        </p:txBody>
      </p:sp>
      <p:sp>
        <p:nvSpPr>
          <p:cNvPr id="4" name="Text Placeholder 3"/>
          <p:cNvSpPr>
            <a:spLocks noGrp="1"/>
          </p:cNvSpPr>
          <p:nvPr>
            <p:ph type="body" sz="quarter" idx="11"/>
          </p:nvPr>
        </p:nvSpPr>
        <p:spPr/>
        <p:txBody>
          <a:bodyPr/>
          <a:lstStyle/>
          <a:p>
            <a:endParaRPr lang="en-US"/>
          </a:p>
        </p:txBody>
      </p:sp>
      <p:sp>
        <p:nvSpPr>
          <p:cNvPr id="8" name="TextBox 7"/>
          <p:cNvSpPr txBox="1"/>
          <p:nvPr/>
        </p:nvSpPr>
        <p:spPr>
          <a:xfrm>
            <a:off x="0" y="2226365"/>
            <a:ext cx="906449" cy="276999"/>
          </a:xfrm>
          <a:prstGeom prst="rect">
            <a:avLst/>
          </a:prstGeom>
          <a:noFill/>
        </p:spPr>
        <p:txBody>
          <a:bodyPr wrap="square" rtlCol="0">
            <a:spAutoFit/>
          </a:bodyPr>
          <a:lstStyle/>
          <a:p>
            <a:r>
              <a:rPr lang="en-US" sz="1200" b="1" dirty="0" smtClean="0"/>
              <a:t>U/</a:t>
            </a:r>
            <a:r>
              <a:rPr lang="en-US" sz="1200" b="1" dirty="0" err="1" smtClean="0"/>
              <a:t>U</a:t>
            </a:r>
            <a:r>
              <a:rPr lang="en-US" sz="1200" b="1" baseline="-25000" dirty="0" err="1" smtClean="0"/>
              <a:t>mf</a:t>
            </a:r>
            <a:r>
              <a:rPr lang="en-US" sz="1200" b="1" baseline="-25000" dirty="0" smtClean="0"/>
              <a:t> </a:t>
            </a:r>
            <a:r>
              <a:rPr lang="en-US" sz="1200" b="1" dirty="0" smtClean="0"/>
              <a:t>=2.3</a:t>
            </a:r>
            <a:endParaRPr lang="en-US" sz="1200" b="1" dirty="0"/>
          </a:p>
        </p:txBody>
      </p:sp>
      <p:sp>
        <p:nvSpPr>
          <p:cNvPr id="9" name="TextBox 8"/>
          <p:cNvSpPr txBox="1"/>
          <p:nvPr/>
        </p:nvSpPr>
        <p:spPr>
          <a:xfrm>
            <a:off x="-1" y="4974045"/>
            <a:ext cx="906449" cy="276999"/>
          </a:xfrm>
          <a:prstGeom prst="rect">
            <a:avLst/>
          </a:prstGeom>
          <a:noFill/>
        </p:spPr>
        <p:txBody>
          <a:bodyPr wrap="square" rtlCol="0">
            <a:spAutoFit/>
          </a:bodyPr>
          <a:lstStyle/>
          <a:p>
            <a:r>
              <a:rPr lang="en-US" sz="1200" b="1" dirty="0" smtClean="0"/>
              <a:t>U/</a:t>
            </a:r>
            <a:r>
              <a:rPr lang="en-US" sz="1200" b="1" dirty="0" err="1" smtClean="0"/>
              <a:t>U</a:t>
            </a:r>
            <a:r>
              <a:rPr lang="en-US" sz="1200" b="1" baseline="-25000" dirty="0" err="1" smtClean="0"/>
              <a:t>mf</a:t>
            </a:r>
            <a:r>
              <a:rPr lang="en-US" sz="1200" b="1" baseline="-25000" dirty="0" smtClean="0"/>
              <a:t> </a:t>
            </a:r>
            <a:r>
              <a:rPr lang="en-US" sz="1200" b="1" dirty="0" smtClean="0"/>
              <a:t>=4.5</a:t>
            </a:r>
            <a:endParaRPr lang="en-US" sz="1200" b="1" dirty="0"/>
          </a:p>
        </p:txBody>
      </p:sp>
      <p:sp>
        <p:nvSpPr>
          <p:cNvPr id="10" name="TextBox 9"/>
          <p:cNvSpPr txBox="1"/>
          <p:nvPr/>
        </p:nvSpPr>
        <p:spPr>
          <a:xfrm>
            <a:off x="4485860" y="2364864"/>
            <a:ext cx="906449" cy="276999"/>
          </a:xfrm>
          <a:prstGeom prst="rect">
            <a:avLst/>
          </a:prstGeom>
          <a:noFill/>
        </p:spPr>
        <p:txBody>
          <a:bodyPr wrap="square" rtlCol="0">
            <a:spAutoFit/>
          </a:bodyPr>
          <a:lstStyle/>
          <a:p>
            <a:r>
              <a:rPr lang="en-US" sz="1200" b="1" dirty="0" smtClean="0"/>
              <a:t>U/</a:t>
            </a:r>
            <a:r>
              <a:rPr lang="en-US" sz="1200" b="1" dirty="0" err="1" smtClean="0"/>
              <a:t>U</a:t>
            </a:r>
            <a:r>
              <a:rPr lang="en-US" sz="1200" b="1" baseline="-25000" dirty="0" err="1" smtClean="0"/>
              <a:t>mf</a:t>
            </a:r>
            <a:r>
              <a:rPr lang="en-US" sz="1200" b="1" baseline="-25000" dirty="0" smtClean="0"/>
              <a:t> </a:t>
            </a:r>
            <a:r>
              <a:rPr lang="en-US" sz="1200" b="1" dirty="0" smtClean="0"/>
              <a:t>=6.8</a:t>
            </a:r>
            <a:endParaRPr lang="en-US" sz="1200" b="1" dirty="0"/>
          </a:p>
        </p:txBody>
      </p:sp>
      <p:pic>
        <p:nvPicPr>
          <p:cNvPr id="11" name="Content Placeholder 10"/>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2511"/>
          <a:stretch/>
        </p:blipFill>
        <p:spPr>
          <a:xfrm>
            <a:off x="742251" y="1176793"/>
            <a:ext cx="3654999" cy="2674318"/>
          </a:xfrm>
        </p:spPr>
      </p:pic>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t="2814"/>
          <a:stretch/>
        </p:blipFill>
        <p:spPr>
          <a:xfrm>
            <a:off x="760858" y="3713257"/>
            <a:ext cx="3655000" cy="2666006"/>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1219" y="1177484"/>
            <a:ext cx="3533167" cy="2651760"/>
          </a:xfrm>
          <a:prstGeom prst="rect">
            <a:avLst/>
          </a:prstGeom>
        </p:spPr>
      </p:pic>
      <p:sp>
        <p:nvSpPr>
          <p:cNvPr id="14" name="TextBox 13"/>
          <p:cNvSpPr txBox="1"/>
          <p:nvPr/>
        </p:nvSpPr>
        <p:spPr>
          <a:xfrm>
            <a:off x="4445860" y="4039262"/>
            <a:ext cx="4544469" cy="2246769"/>
          </a:xfrm>
          <a:prstGeom prst="rect">
            <a:avLst/>
          </a:prstGeom>
          <a:noFill/>
        </p:spPr>
        <p:txBody>
          <a:bodyPr wrap="square" rtlCol="0">
            <a:spAutoFit/>
          </a:bodyPr>
          <a:lstStyle/>
          <a:p>
            <a:pPr marL="285750" indent="-285750">
              <a:buFont typeface="Wingdings" panose="05000000000000000000" pitchFamily="2" charset="2"/>
              <a:buChar char="ü"/>
            </a:pPr>
            <a:r>
              <a:rPr lang="en-US" sz="1400" dirty="0"/>
              <a:t>The shape of the bubble </a:t>
            </a:r>
            <a:r>
              <a:rPr lang="en-US" sz="1400" dirty="0" smtClean="0"/>
              <a:t>is estimated </a:t>
            </a:r>
            <a:r>
              <a:rPr lang="en-US" sz="1400" dirty="0"/>
              <a:t>from the bubble aspect ratio, </a:t>
            </a:r>
            <a:r>
              <a:rPr lang="en-US" sz="1400" dirty="0" smtClean="0"/>
              <a:t>i.e. ratio </a:t>
            </a:r>
            <a:r>
              <a:rPr lang="en-US" sz="1400" dirty="0"/>
              <a:t>of vertical length to the horizontal length of the </a:t>
            </a:r>
            <a:r>
              <a:rPr lang="en-US" sz="1400" dirty="0" smtClean="0"/>
              <a:t>bubble</a:t>
            </a:r>
          </a:p>
          <a:p>
            <a:pPr marL="285750" indent="-285750">
              <a:buFont typeface="Wingdings" panose="05000000000000000000" pitchFamily="2" charset="2"/>
              <a:buChar char="ü"/>
            </a:pPr>
            <a:r>
              <a:rPr lang="en-US" sz="1400" dirty="0" smtClean="0"/>
              <a:t>For no </a:t>
            </a:r>
            <a:r>
              <a:rPr lang="en-US" sz="1400" dirty="0"/>
              <a:t>tubes, bubbles are nearly spherical in </a:t>
            </a:r>
            <a:r>
              <a:rPr lang="en-US" sz="1400" dirty="0" smtClean="0"/>
              <a:t>shape.</a:t>
            </a:r>
          </a:p>
          <a:p>
            <a:pPr marL="285750" indent="-285750">
              <a:buFont typeface="Wingdings" panose="05000000000000000000" pitchFamily="2" charset="2"/>
              <a:buChar char="ü"/>
            </a:pPr>
            <a:r>
              <a:rPr lang="en-US" sz="1400" dirty="0"/>
              <a:t>B</a:t>
            </a:r>
            <a:r>
              <a:rPr lang="en-US" sz="1400" dirty="0" smtClean="0"/>
              <a:t>ubbles </a:t>
            </a:r>
            <a:r>
              <a:rPr lang="en-US" sz="1400" dirty="0"/>
              <a:t>elongate significantly under the influence of vertical </a:t>
            </a:r>
            <a:r>
              <a:rPr lang="en-US" sz="1400" dirty="0" smtClean="0"/>
              <a:t>tubes</a:t>
            </a:r>
          </a:p>
          <a:p>
            <a:pPr marL="285750" indent="-285750">
              <a:buFont typeface="Wingdings" panose="05000000000000000000" pitchFamily="2" charset="2"/>
              <a:buChar char="ü"/>
            </a:pPr>
            <a:r>
              <a:rPr lang="en-US" sz="1400" dirty="0" smtClean="0"/>
              <a:t>The </a:t>
            </a:r>
            <a:r>
              <a:rPr lang="en-US" sz="1400" dirty="0"/>
              <a:t>initial effect of vertical tubes is to squeeze and deform bubbles to fit the space between the </a:t>
            </a:r>
            <a:r>
              <a:rPr lang="en-US" sz="1400" dirty="0" smtClean="0"/>
              <a:t>tubes</a:t>
            </a:r>
          </a:p>
          <a:p>
            <a:pPr marL="285750" indent="-285750">
              <a:buFont typeface="Wingdings" panose="05000000000000000000" pitchFamily="2" charset="2"/>
              <a:buChar char="ü"/>
            </a:pPr>
            <a:r>
              <a:rPr lang="en-US" sz="1400" dirty="0" smtClean="0"/>
              <a:t>Tri. </a:t>
            </a:r>
            <a:r>
              <a:rPr lang="en-US" sz="1400" dirty="0"/>
              <a:t>tube arrangements shows considerable difference </a:t>
            </a:r>
            <a:r>
              <a:rPr lang="en-US" sz="1400" dirty="0" smtClean="0"/>
              <a:t>when </a:t>
            </a:r>
            <a:r>
              <a:rPr lang="en-US" sz="1400" dirty="0"/>
              <a:t>compared with </a:t>
            </a:r>
            <a:r>
              <a:rPr lang="en-US" sz="1400" dirty="0" smtClean="0"/>
              <a:t>Sq. </a:t>
            </a:r>
            <a:r>
              <a:rPr lang="en-US" sz="1400" dirty="0"/>
              <a:t>tube </a:t>
            </a:r>
            <a:r>
              <a:rPr lang="en-US" sz="1400" dirty="0" smtClean="0"/>
              <a:t>arrangement</a:t>
            </a:r>
          </a:p>
        </p:txBody>
      </p:sp>
    </p:spTree>
    <p:extLst>
      <p:ext uri="{BB962C8B-B14F-4D97-AF65-F5344CB8AC3E}">
        <p14:creationId xmlns:p14="http://schemas.microsoft.com/office/powerpoint/2010/main" val="39908129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Average bubble rise velocity</a:t>
            </a:r>
            <a:endParaRPr lang="en-US" dirty="0"/>
          </a:p>
        </p:txBody>
      </p:sp>
      <p:sp>
        <p:nvSpPr>
          <p:cNvPr id="4" name="Text Placeholder 3"/>
          <p:cNvSpPr>
            <a:spLocks noGrp="1"/>
          </p:cNvSpPr>
          <p:nvPr>
            <p:ph type="body" sz="quarter" idx="11"/>
          </p:nvPr>
        </p:nvSpPr>
        <p:spPr/>
        <p:txBody>
          <a:bodyPr/>
          <a:lstStyle/>
          <a:p>
            <a:endParaRPr lang="en-US"/>
          </a:p>
        </p:txBody>
      </p:sp>
      <p:sp>
        <p:nvSpPr>
          <p:cNvPr id="8" name="TextBox 7"/>
          <p:cNvSpPr txBox="1"/>
          <p:nvPr/>
        </p:nvSpPr>
        <p:spPr>
          <a:xfrm>
            <a:off x="0" y="2226365"/>
            <a:ext cx="906449" cy="276999"/>
          </a:xfrm>
          <a:prstGeom prst="rect">
            <a:avLst/>
          </a:prstGeom>
          <a:noFill/>
        </p:spPr>
        <p:txBody>
          <a:bodyPr wrap="square" rtlCol="0">
            <a:spAutoFit/>
          </a:bodyPr>
          <a:lstStyle/>
          <a:p>
            <a:r>
              <a:rPr lang="en-US" sz="1200" b="1" dirty="0" smtClean="0"/>
              <a:t>U/</a:t>
            </a:r>
            <a:r>
              <a:rPr lang="en-US" sz="1200" b="1" dirty="0" err="1" smtClean="0"/>
              <a:t>U</a:t>
            </a:r>
            <a:r>
              <a:rPr lang="en-US" sz="1200" b="1" baseline="-25000" dirty="0" err="1" smtClean="0"/>
              <a:t>mf</a:t>
            </a:r>
            <a:r>
              <a:rPr lang="en-US" sz="1200" b="1" baseline="-25000" dirty="0" smtClean="0"/>
              <a:t> </a:t>
            </a:r>
            <a:r>
              <a:rPr lang="en-US" sz="1200" b="1" dirty="0" smtClean="0"/>
              <a:t>=2.3</a:t>
            </a:r>
            <a:endParaRPr lang="en-US" sz="1200" b="1" dirty="0"/>
          </a:p>
        </p:txBody>
      </p:sp>
      <p:sp>
        <p:nvSpPr>
          <p:cNvPr id="9" name="TextBox 8"/>
          <p:cNvSpPr txBox="1"/>
          <p:nvPr/>
        </p:nvSpPr>
        <p:spPr>
          <a:xfrm>
            <a:off x="-1" y="4974045"/>
            <a:ext cx="906449" cy="276999"/>
          </a:xfrm>
          <a:prstGeom prst="rect">
            <a:avLst/>
          </a:prstGeom>
          <a:noFill/>
        </p:spPr>
        <p:txBody>
          <a:bodyPr wrap="square" rtlCol="0">
            <a:spAutoFit/>
          </a:bodyPr>
          <a:lstStyle/>
          <a:p>
            <a:r>
              <a:rPr lang="en-US" sz="1200" b="1" dirty="0" smtClean="0"/>
              <a:t>U/</a:t>
            </a:r>
            <a:r>
              <a:rPr lang="en-US" sz="1200" b="1" dirty="0" err="1" smtClean="0"/>
              <a:t>U</a:t>
            </a:r>
            <a:r>
              <a:rPr lang="en-US" sz="1200" b="1" baseline="-25000" dirty="0" err="1" smtClean="0"/>
              <a:t>mf</a:t>
            </a:r>
            <a:r>
              <a:rPr lang="en-US" sz="1200" b="1" baseline="-25000" dirty="0" smtClean="0"/>
              <a:t> </a:t>
            </a:r>
            <a:r>
              <a:rPr lang="en-US" sz="1200" b="1" dirty="0" smtClean="0"/>
              <a:t>=4.5</a:t>
            </a:r>
            <a:endParaRPr lang="en-US" sz="1200" b="1" dirty="0"/>
          </a:p>
        </p:txBody>
      </p:sp>
      <p:sp>
        <p:nvSpPr>
          <p:cNvPr id="10" name="TextBox 9"/>
          <p:cNvSpPr txBox="1"/>
          <p:nvPr/>
        </p:nvSpPr>
        <p:spPr>
          <a:xfrm>
            <a:off x="4280687" y="2352145"/>
            <a:ext cx="906449" cy="276999"/>
          </a:xfrm>
          <a:prstGeom prst="rect">
            <a:avLst/>
          </a:prstGeom>
          <a:noFill/>
        </p:spPr>
        <p:txBody>
          <a:bodyPr wrap="square" rtlCol="0">
            <a:spAutoFit/>
          </a:bodyPr>
          <a:lstStyle/>
          <a:p>
            <a:r>
              <a:rPr lang="en-US" sz="1200" b="1" dirty="0" err="1" smtClean="0"/>
              <a:t>UU</a:t>
            </a:r>
            <a:r>
              <a:rPr lang="en-US" sz="1200" b="1" baseline="-25000" dirty="0" err="1" smtClean="0"/>
              <a:t>mf</a:t>
            </a:r>
            <a:r>
              <a:rPr lang="en-US" sz="1200" b="1" baseline="-25000" dirty="0" smtClean="0"/>
              <a:t> </a:t>
            </a:r>
            <a:r>
              <a:rPr lang="en-US" sz="1200" b="1" dirty="0" smtClean="0"/>
              <a:t>=6.8</a:t>
            </a:r>
            <a:endParaRPr lang="en-US" sz="1200" b="1" dirty="0"/>
          </a:p>
        </p:txBody>
      </p:sp>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2510" b="1"/>
          <a:stretch/>
        </p:blipFill>
        <p:spPr>
          <a:xfrm>
            <a:off x="806764" y="1144989"/>
            <a:ext cx="3654999" cy="2674318"/>
          </a:xfr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1996" b="-1"/>
          <a:stretch/>
        </p:blipFill>
        <p:spPr>
          <a:xfrm>
            <a:off x="814715" y="3681454"/>
            <a:ext cx="3655000" cy="2688451"/>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253"/>
          <a:stretch/>
        </p:blipFill>
        <p:spPr>
          <a:xfrm>
            <a:off x="5187136" y="1155617"/>
            <a:ext cx="3542128" cy="2651760"/>
          </a:xfrm>
          <a:prstGeom prst="rect">
            <a:avLst/>
          </a:prstGeom>
        </p:spPr>
      </p:pic>
      <p:sp>
        <p:nvSpPr>
          <p:cNvPr id="14" name="TextBox 13"/>
          <p:cNvSpPr txBox="1"/>
          <p:nvPr/>
        </p:nvSpPr>
        <p:spPr>
          <a:xfrm>
            <a:off x="4445860" y="4039262"/>
            <a:ext cx="4544469" cy="2246769"/>
          </a:xfrm>
          <a:prstGeom prst="rect">
            <a:avLst/>
          </a:prstGeom>
          <a:noFill/>
        </p:spPr>
        <p:txBody>
          <a:bodyPr wrap="square" rtlCol="0">
            <a:spAutoFit/>
          </a:bodyPr>
          <a:lstStyle/>
          <a:p>
            <a:pPr marL="285750" indent="-285750">
              <a:buFont typeface="Wingdings" panose="05000000000000000000" pitchFamily="2" charset="2"/>
              <a:buChar char="ü"/>
            </a:pPr>
            <a:r>
              <a:rPr lang="en-US" sz="1400" dirty="0"/>
              <a:t>B</a:t>
            </a:r>
            <a:r>
              <a:rPr lang="en-US" sz="1400" dirty="0" smtClean="0"/>
              <a:t>ubble </a:t>
            </a:r>
            <a:r>
              <a:rPr lang="en-US" sz="1400" dirty="0"/>
              <a:t>rise velocity shows an increasing trend in the presence of </a:t>
            </a:r>
            <a:r>
              <a:rPr lang="en-US" sz="1400" dirty="0" smtClean="0"/>
              <a:t>tubes for lower inlet gas velocity</a:t>
            </a:r>
          </a:p>
          <a:p>
            <a:pPr marL="285750" indent="-285750">
              <a:buFont typeface="Wingdings" panose="05000000000000000000" pitchFamily="2" charset="2"/>
              <a:buChar char="ü"/>
            </a:pPr>
            <a:r>
              <a:rPr lang="en-US" sz="1400" dirty="0" smtClean="0"/>
              <a:t>At low </a:t>
            </a:r>
            <a:r>
              <a:rPr lang="en-US" sz="1400" dirty="0"/>
              <a:t>inlet gas velocities bubble size is comparable to the tube spacing, therefore considerable squeeze occurs between the tubes and bubbles rise </a:t>
            </a:r>
            <a:r>
              <a:rPr lang="en-US" sz="1400" dirty="0" smtClean="0"/>
              <a:t>faster</a:t>
            </a:r>
          </a:p>
          <a:p>
            <a:pPr marL="285750" indent="-285750">
              <a:buFont typeface="Wingdings" panose="05000000000000000000" pitchFamily="2" charset="2"/>
              <a:buChar char="ü"/>
            </a:pPr>
            <a:r>
              <a:rPr lang="en-US" sz="1400" dirty="0"/>
              <a:t>Squeezing of bubble between the tubes, the centroid of bubble moves a longer distance than uniform size </a:t>
            </a:r>
            <a:r>
              <a:rPr lang="en-US" sz="1400" dirty="0" smtClean="0"/>
              <a:t>bubble</a:t>
            </a:r>
          </a:p>
          <a:p>
            <a:pPr marL="285750" indent="-285750">
              <a:buFont typeface="Wingdings" panose="05000000000000000000" pitchFamily="2" charset="2"/>
              <a:buChar char="ü"/>
            </a:pPr>
            <a:r>
              <a:rPr lang="en-US" sz="1400" dirty="0"/>
              <a:t>At higher gas velocities, bubble sizes are large enough that they enclose the tube and rise along the tube </a:t>
            </a:r>
            <a:r>
              <a:rPr lang="en-US" sz="1400" dirty="0" smtClean="0"/>
              <a:t>walls</a:t>
            </a:r>
          </a:p>
        </p:txBody>
      </p:sp>
    </p:spTree>
    <p:extLst>
      <p:ext uri="{BB962C8B-B14F-4D97-AF65-F5344CB8AC3E}">
        <p14:creationId xmlns:p14="http://schemas.microsoft.com/office/powerpoint/2010/main" val="2407139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Average bubble rise velocity </a:t>
            </a:r>
            <a:endParaRPr lang="en-US" dirty="0"/>
          </a:p>
        </p:txBody>
      </p:sp>
      <p:sp>
        <p:nvSpPr>
          <p:cNvPr id="4" name="Text Placeholder 3"/>
          <p:cNvSpPr>
            <a:spLocks noGrp="1"/>
          </p:cNvSpPr>
          <p:nvPr>
            <p:ph type="body" sz="quarter" idx="11"/>
          </p:nvPr>
        </p:nvSpPr>
        <p:spPr/>
        <p:txBody>
          <a:bodyPr/>
          <a:lstStyle/>
          <a:p>
            <a:endParaRPr lang="en-US"/>
          </a:p>
        </p:txBody>
      </p:sp>
      <p:sp>
        <p:nvSpPr>
          <p:cNvPr id="8" name="TextBox 7"/>
          <p:cNvSpPr txBox="1"/>
          <p:nvPr/>
        </p:nvSpPr>
        <p:spPr>
          <a:xfrm>
            <a:off x="0" y="2226365"/>
            <a:ext cx="906449" cy="276999"/>
          </a:xfrm>
          <a:prstGeom prst="rect">
            <a:avLst/>
          </a:prstGeom>
          <a:noFill/>
        </p:spPr>
        <p:txBody>
          <a:bodyPr wrap="square" rtlCol="0">
            <a:spAutoFit/>
          </a:bodyPr>
          <a:lstStyle/>
          <a:p>
            <a:r>
              <a:rPr lang="en-US" sz="1200" b="1" dirty="0" smtClean="0"/>
              <a:t>U/</a:t>
            </a:r>
            <a:r>
              <a:rPr lang="en-US" sz="1200" b="1" dirty="0" err="1" smtClean="0"/>
              <a:t>U</a:t>
            </a:r>
            <a:r>
              <a:rPr lang="en-US" sz="1200" b="1" baseline="-25000" dirty="0" err="1" smtClean="0"/>
              <a:t>mf</a:t>
            </a:r>
            <a:r>
              <a:rPr lang="en-US" sz="1200" b="1" baseline="-25000" dirty="0" smtClean="0"/>
              <a:t> </a:t>
            </a:r>
            <a:r>
              <a:rPr lang="en-US" sz="1200" b="1" dirty="0" smtClean="0"/>
              <a:t>=2.3</a:t>
            </a:r>
            <a:endParaRPr lang="en-US" sz="1200" b="1" dirty="0"/>
          </a:p>
        </p:txBody>
      </p:sp>
      <p:sp>
        <p:nvSpPr>
          <p:cNvPr id="9" name="TextBox 8"/>
          <p:cNvSpPr txBox="1"/>
          <p:nvPr/>
        </p:nvSpPr>
        <p:spPr>
          <a:xfrm>
            <a:off x="-1" y="4974045"/>
            <a:ext cx="906449" cy="276999"/>
          </a:xfrm>
          <a:prstGeom prst="rect">
            <a:avLst/>
          </a:prstGeom>
          <a:noFill/>
        </p:spPr>
        <p:txBody>
          <a:bodyPr wrap="square" rtlCol="0">
            <a:spAutoFit/>
          </a:bodyPr>
          <a:lstStyle/>
          <a:p>
            <a:r>
              <a:rPr lang="en-US" sz="1200" b="1" dirty="0" smtClean="0"/>
              <a:t>U/</a:t>
            </a:r>
            <a:r>
              <a:rPr lang="en-US" sz="1200" b="1" dirty="0" err="1" smtClean="0"/>
              <a:t>U</a:t>
            </a:r>
            <a:r>
              <a:rPr lang="en-US" sz="1200" b="1" baseline="-25000" dirty="0" err="1" smtClean="0"/>
              <a:t>mf</a:t>
            </a:r>
            <a:r>
              <a:rPr lang="en-US" sz="1200" b="1" baseline="-25000" dirty="0" smtClean="0"/>
              <a:t> </a:t>
            </a:r>
            <a:r>
              <a:rPr lang="en-US" sz="1200" b="1" dirty="0" smtClean="0"/>
              <a:t>=4.5</a:t>
            </a:r>
            <a:endParaRPr lang="en-US" sz="1200" b="1" dirty="0"/>
          </a:p>
        </p:txBody>
      </p:sp>
      <p:sp>
        <p:nvSpPr>
          <p:cNvPr id="10" name="TextBox 9"/>
          <p:cNvSpPr txBox="1"/>
          <p:nvPr/>
        </p:nvSpPr>
        <p:spPr>
          <a:xfrm>
            <a:off x="4489887" y="2364864"/>
            <a:ext cx="906449" cy="276999"/>
          </a:xfrm>
          <a:prstGeom prst="rect">
            <a:avLst/>
          </a:prstGeom>
          <a:noFill/>
        </p:spPr>
        <p:txBody>
          <a:bodyPr wrap="square" rtlCol="0">
            <a:spAutoFit/>
          </a:bodyPr>
          <a:lstStyle/>
          <a:p>
            <a:r>
              <a:rPr lang="en-US" sz="1200" b="1" dirty="0" smtClean="0"/>
              <a:t>U/</a:t>
            </a:r>
            <a:r>
              <a:rPr lang="en-US" sz="1200" b="1" dirty="0" err="1" smtClean="0"/>
              <a:t>U</a:t>
            </a:r>
            <a:r>
              <a:rPr lang="en-US" sz="1200" b="1" baseline="-25000" dirty="0" err="1" smtClean="0"/>
              <a:t>mf</a:t>
            </a:r>
            <a:r>
              <a:rPr lang="en-US" sz="1200" b="1" baseline="-25000" dirty="0" smtClean="0"/>
              <a:t> </a:t>
            </a:r>
            <a:r>
              <a:rPr lang="en-US" sz="1200" b="1" dirty="0" smtClean="0"/>
              <a:t>=6.8</a:t>
            </a:r>
            <a:endParaRPr lang="en-US" sz="1200" b="1" dirty="0"/>
          </a:p>
        </p:txBody>
      </p:sp>
      <p:pic>
        <p:nvPicPr>
          <p:cNvPr id="12" name="Content Placeholder 11"/>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2488" b="1"/>
          <a:stretch/>
        </p:blipFill>
        <p:spPr>
          <a:xfrm>
            <a:off x="806764" y="1144988"/>
            <a:ext cx="3654999" cy="2674951"/>
          </a:xfrm>
        </p:spPr>
      </p:pic>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t="790"/>
          <a:stretch/>
        </p:blipFill>
        <p:spPr>
          <a:xfrm>
            <a:off x="834887" y="3673503"/>
            <a:ext cx="3655000" cy="2721497"/>
          </a:xfrm>
          <a:prstGeom prst="rect">
            <a:avLst/>
          </a:prstGeom>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t="1454" b="-1"/>
          <a:stretch/>
        </p:blipFill>
        <p:spPr>
          <a:xfrm>
            <a:off x="5237311" y="1144987"/>
            <a:ext cx="3585285" cy="2651760"/>
          </a:xfrm>
          <a:prstGeom prst="rect">
            <a:avLst/>
          </a:prstGeom>
        </p:spPr>
      </p:pic>
      <p:sp>
        <p:nvSpPr>
          <p:cNvPr id="16" name="TextBox 15"/>
          <p:cNvSpPr txBox="1"/>
          <p:nvPr/>
        </p:nvSpPr>
        <p:spPr>
          <a:xfrm>
            <a:off x="4445860" y="4039262"/>
            <a:ext cx="4544469" cy="1600438"/>
          </a:xfrm>
          <a:prstGeom prst="rect">
            <a:avLst/>
          </a:prstGeom>
          <a:noFill/>
        </p:spPr>
        <p:txBody>
          <a:bodyPr wrap="square" rtlCol="0">
            <a:spAutoFit/>
          </a:bodyPr>
          <a:lstStyle/>
          <a:p>
            <a:pPr marL="285750" indent="-285750">
              <a:buFont typeface="Wingdings" panose="05000000000000000000" pitchFamily="2" charset="2"/>
              <a:buChar char="ü"/>
            </a:pPr>
            <a:r>
              <a:rPr lang="en-US" sz="1400" dirty="0" smtClean="0"/>
              <a:t>Bubbles </a:t>
            </a:r>
            <a:r>
              <a:rPr lang="en-US" sz="1400" dirty="0"/>
              <a:t>of the same size rise with different velocities, where bubbles travel faster in the bed with </a:t>
            </a:r>
            <a:r>
              <a:rPr lang="en-US" sz="1400" dirty="0" smtClean="0"/>
              <a:t>tubes</a:t>
            </a:r>
          </a:p>
          <a:p>
            <a:pPr marL="285750" indent="-285750">
              <a:buFont typeface="Wingdings" panose="05000000000000000000" pitchFamily="2" charset="2"/>
              <a:buChar char="ü"/>
            </a:pPr>
            <a:r>
              <a:rPr lang="en-US" sz="1400" dirty="0" smtClean="0"/>
              <a:t>Because the </a:t>
            </a:r>
            <a:r>
              <a:rPr lang="en-US" sz="1400" dirty="0"/>
              <a:t>bubble is elongated and follows preferential path along the vertical </a:t>
            </a:r>
            <a:r>
              <a:rPr lang="en-US" sz="1400" dirty="0" smtClean="0"/>
              <a:t>tubes</a:t>
            </a:r>
          </a:p>
          <a:p>
            <a:pPr marL="285750" indent="-285750">
              <a:buFont typeface="Wingdings" panose="05000000000000000000" pitchFamily="2" charset="2"/>
              <a:buChar char="ü"/>
            </a:pPr>
            <a:r>
              <a:rPr lang="en-US" sz="1400" dirty="0" smtClean="0"/>
              <a:t>Bubble </a:t>
            </a:r>
            <a:r>
              <a:rPr lang="en-US" sz="1400" dirty="0"/>
              <a:t>rise velocity in the bed with tubes depends upon fluidizing gas </a:t>
            </a:r>
            <a:r>
              <a:rPr lang="en-US" sz="1400" dirty="0" smtClean="0"/>
              <a:t>velocity</a:t>
            </a:r>
            <a:r>
              <a:rPr lang="en-US" sz="1400" dirty="0"/>
              <a:t> </a:t>
            </a:r>
            <a:r>
              <a:rPr lang="en-US" sz="1400" dirty="0" smtClean="0"/>
              <a:t>and tube arrangements</a:t>
            </a:r>
          </a:p>
          <a:p>
            <a:pPr marL="285750" indent="-285750">
              <a:buFont typeface="Wingdings" panose="05000000000000000000" pitchFamily="2" charset="2"/>
              <a:buChar char="ü"/>
            </a:pPr>
            <a:endParaRPr lang="en-US" sz="1400" dirty="0"/>
          </a:p>
        </p:txBody>
      </p:sp>
    </p:spTree>
    <p:extLst>
      <p:ext uri="{BB962C8B-B14F-4D97-AF65-F5344CB8AC3E}">
        <p14:creationId xmlns:p14="http://schemas.microsoft.com/office/powerpoint/2010/main" val="1067480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Solids circulations</a:t>
            </a:r>
            <a:endParaRPr lang="en-US" dirty="0"/>
          </a:p>
        </p:txBody>
      </p:sp>
      <p:sp>
        <p:nvSpPr>
          <p:cNvPr id="4" name="Text Placeholder 3"/>
          <p:cNvSpPr>
            <a:spLocks noGrp="1"/>
          </p:cNvSpPr>
          <p:nvPr>
            <p:ph type="body" sz="quarter" idx="11"/>
          </p:nvPr>
        </p:nvSpPr>
        <p:spPr/>
        <p:txBody>
          <a:bodyPr/>
          <a:lstStyle/>
          <a:p>
            <a:endParaRPr lang="en-US"/>
          </a:p>
        </p:txBody>
      </p:sp>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r="55417"/>
          <a:stretch/>
        </p:blipFill>
        <p:spPr>
          <a:xfrm>
            <a:off x="523452" y="1208000"/>
            <a:ext cx="1949404" cy="4919073"/>
          </a:xfrm>
          <a:prstGeom prst="rect">
            <a:avLst/>
          </a:prstGeom>
        </p:spPr>
      </p:pic>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r="53455"/>
          <a:stretch/>
        </p:blipFill>
        <p:spPr>
          <a:xfrm>
            <a:off x="2806811" y="1207999"/>
            <a:ext cx="2035180" cy="4919073"/>
          </a:xfrm>
          <a:prstGeom prst="rect">
            <a:avLst/>
          </a:prstGeom>
        </p:spPr>
      </p:pic>
      <p:pic>
        <p:nvPicPr>
          <p:cNvPr id="23" name="Content Placeholder 22"/>
          <p:cNvPicPr>
            <a:picLocks noGrp="1" noChangeAspect="1"/>
          </p:cNvPicPr>
          <p:nvPr>
            <p:ph idx="1"/>
          </p:nvPr>
        </p:nvPicPr>
        <p:blipFill rotWithShape="1">
          <a:blip r:embed="rId4">
            <a:extLst>
              <a:ext uri="{28A0092B-C50C-407E-A947-70E740481C1C}">
                <a14:useLocalDpi xmlns:a14="http://schemas.microsoft.com/office/drawing/2010/main" val="0"/>
              </a:ext>
            </a:extLst>
          </a:blip>
          <a:srcRect r="54910"/>
          <a:stretch/>
        </p:blipFill>
        <p:spPr>
          <a:xfrm>
            <a:off x="4993773" y="1207998"/>
            <a:ext cx="1971569" cy="4919073"/>
          </a:xfrm>
        </p:spPr>
      </p:pic>
      <p:pic>
        <p:nvPicPr>
          <p:cNvPr id="25" name="Picture 24"/>
          <p:cNvPicPr>
            <a:picLocks noChangeAspect="1"/>
          </p:cNvPicPr>
          <p:nvPr/>
        </p:nvPicPr>
        <p:blipFill rotWithShape="1">
          <a:blip r:embed="rId4">
            <a:extLst>
              <a:ext uri="{28A0092B-C50C-407E-A947-70E740481C1C}">
                <a14:useLocalDpi xmlns:a14="http://schemas.microsoft.com/office/drawing/2010/main" val="0"/>
              </a:ext>
            </a:extLst>
          </a:blip>
          <a:srcRect l="80005"/>
          <a:stretch/>
        </p:blipFill>
        <p:spPr>
          <a:xfrm>
            <a:off x="7323152" y="1208000"/>
            <a:ext cx="874288" cy="4919073"/>
          </a:xfrm>
          <a:prstGeom prst="rect">
            <a:avLst/>
          </a:prstGeom>
        </p:spPr>
      </p:pic>
      <p:sp>
        <p:nvSpPr>
          <p:cNvPr id="26" name="TextBox 25"/>
          <p:cNvSpPr txBox="1"/>
          <p:nvPr/>
        </p:nvSpPr>
        <p:spPr>
          <a:xfrm>
            <a:off x="1383527" y="6127073"/>
            <a:ext cx="359394" cy="276999"/>
          </a:xfrm>
          <a:prstGeom prst="rect">
            <a:avLst/>
          </a:prstGeom>
          <a:noFill/>
        </p:spPr>
        <p:txBody>
          <a:bodyPr wrap="none" rtlCol="0">
            <a:spAutoFit/>
          </a:bodyPr>
          <a:lstStyle/>
          <a:p>
            <a:r>
              <a:rPr lang="en-US" sz="1200" b="1" dirty="0" smtClean="0"/>
              <a:t>NT</a:t>
            </a:r>
            <a:endParaRPr lang="en-US" sz="1200" b="1" dirty="0"/>
          </a:p>
        </p:txBody>
      </p:sp>
      <p:sp>
        <p:nvSpPr>
          <p:cNvPr id="27" name="TextBox 26"/>
          <p:cNvSpPr txBox="1"/>
          <p:nvPr/>
        </p:nvSpPr>
        <p:spPr>
          <a:xfrm>
            <a:off x="3422068" y="6142751"/>
            <a:ext cx="1242584" cy="276999"/>
          </a:xfrm>
          <a:prstGeom prst="rect">
            <a:avLst/>
          </a:prstGeom>
          <a:noFill/>
        </p:spPr>
        <p:txBody>
          <a:bodyPr wrap="none" rtlCol="0">
            <a:spAutoFit/>
          </a:bodyPr>
          <a:lstStyle/>
          <a:p>
            <a:r>
              <a:rPr lang="en-US" sz="1200" b="1" dirty="0" smtClean="0"/>
              <a:t>Sq. arrangement</a:t>
            </a:r>
            <a:endParaRPr lang="en-US" sz="1200" b="1" dirty="0"/>
          </a:p>
        </p:txBody>
      </p:sp>
      <p:sp>
        <p:nvSpPr>
          <p:cNvPr id="28" name="TextBox 27"/>
          <p:cNvSpPr txBox="1"/>
          <p:nvPr/>
        </p:nvSpPr>
        <p:spPr>
          <a:xfrm>
            <a:off x="5530489" y="6142751"/>
            <a:ext cx="1249125" cy="276999"/>
          </a:xfrm>
          <a:prstGeom prst="rect">
            <a:avLst/>
          </a:prstGeom>
          <a:noFill/>
        </p:spPr>
        <p:txBody>
          <a:bodyPr wrap="none" rtlCol="0">
            <a:spAutoFit/>
          </a:bodyPr>
          <a:lstStyle/>
          <a:p>
            <a:r>
              <a:rPr lang="en-US" sz="1200" b="1" dirty="0" smtClean="0"/>
              <a:t>Tri. arrangement</a:t>
            </a:r>
            <a:endParaRPr lang="en-US" sz="1200" b="1" dirty="0"/>
          </a:p>
        </p:txBody>
      </p:sp>
      <p:sp>
        <p:nvSpPr>
          <p:cNvPr id="3" name="TextBox 2"/>
          <p:cNvSpPr txBox="1"/>
          <p:nvPr/>
        </p:nvSpPr>
        <p:spPr>
          <a:xfrm>
            <a:off x="7472794" y="5705709"/>
            <a:ext cx="432234" cy="276999"/>
          </a:xfrm>
          <a:prstGeom prst="rect">
            <a:avLst/>
          </a:prstGeom>
          <a:noFill/>
        </p:spPr>
        <p:txBody>
          <a:bodyPr wrap="none" rtlCol="0">
            <a:spAutoFit/>
          </a:bodyPr>
          <a:lstStyle/>
          <a:p>
            <a:r>
              <a:rPr lang="en-US" sz="1200" b="1" dirty="0" smtClean="0"/>
              <a:t>m/s</a:t>
            </a:r>
            <a:endParaRPr lang="en-US" sz="1200" b="1" dirty="0"/>
          </a:p>
        </p:txBody>
      </p:sp>
    </p:spTree>
    <p:extLst>
      <p:ext uri="{BB962C8B-B14F-4D97-AF65-F5344CB8AC3E}">
        <p14:creationId xmlns:p14="http://schemas.microsoft.com/office/powerpoint/2010/main" val="40484947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Fluidization</a:t>
            </a:r>
          </a:p>
          <a:p>
            <a:r>
              <a:rPr lang="en-US" dirty="0" smtClean="0"/>
              <a:t>Motivation</a:t>
            </a:r>
          </a:p>
          <a:p>
            <a:r>
              <a:rPr lang="en-US" dirty="0" smtClean="0"/>
              <a:t>Two fluid model</a:t>
            </a:r>
          </a:p>
          <a:p>
            <a:r>
              <a:rPr lang="en-US" dirty="0" smtClean="0"/>
              <a:t>Cut-cell method</a:t>
            </a:r>
          </a:p>
          <a:p>
            <a:r>
              <a:rPr lang="en-US" dirty="0" smtClean="0"/>
              <a:t>Geometry configuration</a:t>
            </a:r>
          </a:p>
          <a:p>
            <a:r>
              <a:rPr lang="en-US" dirty="0" smtClean="0"/>
              <a:t>Post processing</a:t>
            </a:r>
          </a:p>
          <a:p>
            <a:r>
              <a:rPr lang="en-US" dirty="0" smtClean="0"/>
              <a:t>Simulations results</a:t>
            </a:r>
          </a:p>
          <a:p>
            <a:pPr lvl="1">
              <a:buFont typeface="Wingdings" panose="05000000000000000000" pitchFamily="2" charset="2"/>
              <a:buChar char="Ø"/>
            </a:pPr>
            <a:r>
              <a:rPr lang="en-US" dirty="0" smtClean="0"/>
              <a:t>Bubble properties</a:t>
            </a:r>
          </a:p>
          <a:p>
            <a:pPr lvl="1">
              <a:buFont typeface="Wingdings" panose="05000000000000000000" pitchFamily="2" charset="2"/>
              <a:buChar char="Ø"/>
            </a:pPr>
            <a:r>
              <a:rPr lang="en-US" dirty="0" smtClean="0"/>
              <a:t>Solids motion</a:t>
            </a:r>
          </a:p>
          <a:p>
            <a:r>
              <a:rPr lang="en-US" dirty="0"/>
              <a:t>Conclusions</a:t>
            </a:r>
          </a:p>
          <a:p>
            <a:endParaRPr lang="en-US" dirty="0"/>
          </a:p>
        </p:txBody>
      </p:sp>
      <p:sp>
        <p:nvSpPr>
          <p:cNvPr id="4" name="Text Placeholder 3"/>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8621955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Solids velocity profile</a:t>
            </a:r>
            <a:endParaRPr lang="en-US" dirty="0"/>
          </a:p>
        </p:txBody>
      </p:sp>
      <p:sp>
        <p:nvSpPr>
          <p:cNvPr id="4" name="Text Placeholder 3"/>
          <p:cNvSpPr>
            <a:spLocks noGrp="1"/>
          </p:cNvSpPr>
          <p:nvPr>
            <p:ph type="body" sz="quarter" idx="11"/>
          </p:nvPr>
        </p:nvSpPr>
        <p:spPr/>
        <p:txBody>
          <a:bodyPr/>
          <a:lstStyle/>
          <a:p>
            <a:endParaRPr lang="en-US"/>
          </a:p>
        </p:txBody>
      </p:sp>
      <p:pic>
        <p:nvPicPr>
          <p:cNvPr id="15" name="Content Placeholder 1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56591" y="1090243"/>
            <a:ext cx="3654999" cy="2743200"/>
          </a:xfr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762" y="3698277"/>
            <a:ext cx="3655000" cy="2743200"/>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38075" y="3714182"/>
            <a:ext cx="3655000" cy="2743200"/>
          </a:xfrm>
          <a:prstGeom prst="rect">
            <a:avLst/>
          </a:prstGeom>
        </p:spPr>
      </p:pic>
      <p:sp>
        <p:nvSpPr>
          <p:cNvPr id="18" name="TextBox 17"/>
          <p:cNvSpPr txBox="1"/>
          <p:nvPr/>
        </p:nvSpPr>
        <p:spPr>
          <a:xfrm>
            <a:off x="1224501" y="1046188"/>
            <a:ext cx="359394" cy="276999"/>
          </a:xfrm>
          <a:prstGeom prst="rect">
            <a:avLst/>
          </a:prstGeom>
          <a:noFill/>
        </p:spPr>
        <p:txBody>
          <a:bodyPr wrap="none" rtlCol="0">
            <a:spAutoFit/>
          </a:bodyPr>
          <a:lstStyle/>
          <a:p>
            <a:r>
              <a:rPr lang="en-US" sz="1200" b="1" dirty="0" smtClean="0"/>
              <a:t>NT</a:t>
            </a:r>
            <a:endParaRPr lang="en-US" sz="1200" b="1" dirty="0"/>
          </a:p>
        </p:txBody>
      </p:sp>
      <p:sp>
        <p:nvSpPr>
          <p:cNvPr id="19" name="TextBox 18"/>
          <p:cNvSpPr txBox="1"/>
          <p:nvPr/>
        </p:nvSpPr>
        <p:spPr>
          <a:xfrm>
            <a:off x="1338826" y="3663140"/>
            <a:ext cx="1242584" cy="276999"/>
          </a:xfrm>
          <a:prstGeom prst="rect">
            <a:avLst/>
          </a:prstGeom>
          <a:noFill/>
        </p:spPr>
        <p:txBody>
          <a:bodyPr wrap="none" rtlCol="0">
            <a:spAutoFit/>
          </a:bodyPr>
          <a:lstStyle/>
          <a:p>
            <a:r>
              <a:rPr lang="en-US" sz="1200" b="1" dirty="0" smtClean="0"/>
              <a:t>Sq. arrangement</a:t>
            </a:r>
            <a:endParaRPr lang="en-US" sz="1200" b="1" dirty="0"/>
          </a:p>
        </p:txBody>
      </p:sp>
      <p:sp>
        <p:nvSpPr>
          <p:cNvPr id="20" name="TextBox 19"/>
          <p:cNvSpPr txBox="1"/>
          <p:nvPr/>
        </p:nvSpPr>
        <p:spPr>
          <a:xfrm>
            <a:off x="5476049" y="3694944"/>
            <a:ext cx="1249125" cy="276999"/>
          </a:xfrm>
          <a:prstGeom prst="rect">
            <a:avLst/>
          </a:prstGeom>
          <a:noFill/>
        </p:spPr>
        <p:txBody>
          <a:bodyPr wrap="none" rtlCol="0">
            <a:spAutoFit/>
          </a:bodyPr>
          <a:lstStyle/>
          <a:p>
            <a:r>
              <a:rPr lang="en-US" sz="1200" b="1" dirty="0" smtClean="0"/>
              <a:t>Tri. arrangement</a:t>
            </a:r>
            <a:endParaRPr lang="en-US" sz="1200" b="1" dirty="0"/>
          </a:p>
        </p:txBody>
      </p:sp>
      <p:sp>
        <p:nvSpPr>
          <p:cNvPr id="21" name="TextBox 20"/>
          <p:cNvSpPr txBox="1"/>
          <p:nvPr/>
        </p:nvSpPr>
        <p:spPr>
          <a:xfrm>
            <a:off x="4346761" y="1804945"/>
            <a:ext cx="4544469" cy="1384995"/>
          </a:xfrm>
          <a:prstGeom prst="rect">
            <a:avLst/>
          </a:prstGeom>
          <a:noFill/>
        </p:spPr>
        <p:txBody>
          <a:bodyPr wrap="square" rtlCol="0">
            <a:spAutoFit/>
          </a:bodyPr>
          <a:lstStyle/>
          <a:p>
            <a:pPr marL="285750" indent="-285750">
              <a:buFont typeface="Wingdings" panose="05000000000000000000" pitchFamily="2" charset="2"/>
              <a:buChar char="ü"/>
            </a:pPr>
            <a:r>
              <a:rPr lang="en-US" sz="1400" dirty="0" smtClean="0"/>
              <a:t>Upward motion of solids in the center and downward </a:t>
            </a:r>
            <a:r>
              <a:rPr lang="en-US" sz="1400" dirty="0"/>
              <a:t>motion </a:t>
            </a:r>
            <a:r>
              <a:rPr lang="en-US" sz="1400" dirty="0" smtClean="0"/>
              <a:t>near to the walls for no tubes.</a:t>
            </a:r>
          </a:p>
          <a:p>
            <a:pPr marL="285750" indent="-285750">
              <a:buFont typeface="Wingdings" panose="05000000000000000000" pitchFamily="2" charset="2"/>
              <a:buChar char="ü"/>
            </a:pPr>
            <a:r>
              <a:rPr lang="en-US" sz="1400" dirty="0" smtClean="0"/>
              <a:t>For tubes higher </a:t>
            </a:r>
            <a:r>
              <a:rPr lang="en-US" sz="1400" dirty="0"/>
              <a:t>solids velocities lie in the region between the </a:t>
            </a:r>
            <a:r>
              <a:rPr lang="en-US" sz="1400" dirty="0" smtClean="0"/>
              <a:t>tubes.</a:t>
            </a:r>
          </a:p>
          <a:p>
            <a:pPr marL="285750" indent="-285750">
              <a:buFont typeface="Wingdings" panose="05000000000000000000" pitchFamily="2" charset="2"/>
              <a:buChar char="ü"/>
            </a:pPr>
            <a:r>
              <a:rPr lang="en-US" sz="1400" dirty="0"/>
              <a:t>The magnitude of solids velocities is nearly the same at these three heights for vertical tubes.</a:t>
            </a:r>
          </a:p>
        </p:txBody>
      </p:sp>
    </p:spTree>
    <p:extLst>
      <p:ext uri="{BB962C8B-B14F-4D97-AF65-F5344CB8AC3E}">
        <p14:creationId xmlns:p14="http://schemas.microsoft.com/office/powerpoint/2010/main" val="3385832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normAutofit lnSpcReduction="10000"/>
          </a:bodyPr>
          <a:lstStyle/>
          <a:p>
            <a:pPr>
              <a:buFont typeface="Wingdings" panose="05000000000000000000" pitchFamily="2" charset="2"/>
              <a:buChar char="ü"/>
            </a:pPr>
            <a:r>
              <a:rPr lang="en-US" sz="1800" b="0" dirty="0"/>
              <a:t>The influence of vertical tubes on bubble characteristics and solids motion in a fluidized bed has been investigated using the MFIX two-fluid </a:t>
            </a:r>
            <a:r>
              <a:rPr lang="en-US" sz="1800" b="0" dirty="0" smtClean="0"/>
              <a:t>model</a:t>
            </a:r>
          </a:p>
          <a:p>
            <a:pPr>
              <a:buFont typeface="Wingdings" panose="05000000000000000000" pitchFamily="2" charset="2"/>
              <a:buChar char="ü"/>
            </a:pPr>
            <a:r>
              <a:rPr lang="en-US" sz="1800" b="0" dirty="0"/>
              <a:t>A comparison of simulation results with experimental data shows good agreement</a:t>
            </a:r>
          </a:p>
          <a:p>
            <a:pPr>
              <a:buFont typeface="Wingdings" panose="05000000000000000000" pitchFamily="2" charset="2"/>
              <a:buChar char="ü"/>
            </a:pPr>
            <a:r>
              <a:rPr lang="en-US" sz="1800" b="0" dirty="0"/>
              <a:t>Square and triangular tube arrangements have been compared to the bed without tubes</a:t>
            </a:r>
          </a:p>
          <a:p>
            <a:pPr>
              <a:buFont typeface="Wingdings" panose="05000000000000000000" pitchFamily="2" charset="2"/>
              <a:buChar char="ü"/>
            </a:pPr>
            <a:r>
              <a:rPr lang="en-US" sz="1800" b="0" dirty="0"/>
              <a:t>A decrease in equivalent bubble diameter and a uniform distribution of bubble are seen for the bed with vertical tubes </a:t>
            </a:r>
            <a:endParaRPr lang="en-US" sz="1800" b="0" dirty="0" smtClean="0"/>
          </a:p>
          <a:p>
            <a:pPr>
              <a:buFont typeface="Wingdings" panose="05000000000000000000" pitchFamily="2" charset="2"/>
              <a:buChar char="ü"/>
            </a:pPr>
            <a:r>
              <a:rPr lang="en-US" sz="1800" b="0" dirty="0"/>
              <a:t>Simulation results show that the square tube arrangement forms longitudinal, parallel chambers that prevent bubble </a:t>
            </a:r>
            <a:r>
              <a:rPr lang="en-US" sz="1800" b="0" dirty="0" smtClean="0"/>
              <a:t>coalescence</a:t>
            </a:r>
          </a:p>
          <a:p>
            <a:pPr>
              <a:buFont typeface="Wingdings" panose="05000000000000000000" pitchFamily="2" charset="2"/>
              <a:buChar char="ü"/>
            </a:pPr>
            <a:r>
              <a:rPr lang="en-US" sz="1800" b="0" dirty="0" smtClean="0"/>
              <a:t>Triangular </a:t>
            </a:r>
            <a:r>
              <a:rPr lang="en-US" sz="1800" b="0" dirty="0"/>
              <a:t>tubes are in a staggered arrangement, they promote bubble </a:t>
            </a:r>
            <a:r>
              <a:rPr lang="en-US" sz="1800" b="0" dirty="0" smtClean="0"/>
              <a:t>splitting</a:t>
            </a:r>
          </a:p>
          <a:p>
            <a:pPr>
              <a:buFont typeface="Wingdings" panose="05000000000000000000" pitchFamily="2" charset="2"/>
              <a:buChar char="ü"/>
            </a:pPr>
            <a:r>
              <a:rPr lang="en-US" sz="1800" b="0" dirty="0"/>
              <a:t>S</a:t>
            </a:r>
            <a:r>
              <a:rPr lang="en-US" sz="1800" b="0" dirty="0" smtClean="0"/>
              <a:t>plitting </a:t>
            </a:r>
            <a:r>
              <a:rPr lang="en-US" sz="1800" b="0" dirty="0"/>
              <a:t>and squeezing of bubbles between the tubes their shapes change significantly, becoming more </a:t>
            </a:r>
            <a:r>
              <a:rPr lang="en-US" sz="1800" b="0" dirty="0" smtClean="0"/>
              <a:t>elongated and travel faster</a:t>
            </a:r>
          </a:p>
          <a:p>
            <a:pPr>
              <a:buFont typeface="Wingdings" panose="05000000000000000000" pitchFamily="2" charset="2"/>
              <a:buChar char="ü"/>
            </a:pPr>
            <a:r>
              <a:rPr lang="en-US" sz="1800" b="0" dirty="0"/>
              <a:t>Differences in solids circulation patterns are very distinct for the three bed </a:t>
            </a:r>
            <a:r>
              <a:rPr lang="en-US" sz="1800" b="0" dirty="0" smtClean="0"/>
              <a:t>configurations </a:t>
            </a:r>
          </a:p>
          <a:p>
            <a:pPr>
              <a:buFont typeface="Wingdings" panose="05000000000000000000" pitchFamily="2" charset="2"/>
              <a:buChar char="ü"/>
            </a:pPr>
            <a:r>
              <a:rPr lang="en-US" sz="1800" b="0" dirty="0" smtClean="0"/>
              <a:t>Solids </a:t>
            </a:r>
            <a:r>
              <a:rPr lang="en-US" sz="1800" b="0" dirty="0"/>
              <a:t>motion is rarely seen in the radial direction because the vertical tubes prevent lateral solids </a:t>
            </a:r>
            <a:r>
              <a:rPr lang="en-US" sz="1800" b="0" dirty="0" smtClean="0"/>
              <a:t>motion</a:t>
            </a:r>
          </a:p>
        </p:txBody>
      </p:sp>
      <p:sp>
        <p:nvSpPr>
          <p:cNvPr id="4" name="Text Placeholder 3"/>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4125947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CSI_logo"/>
          <p:cNvPicPr>
            <a:picLocks/>
          </p:cNvPicPr>
          <p:nvPr/>
        </p:nvPicPr>
        <p:blipFill>
          <a:blip r:embed="rId2" cstate="print"/>
          <a:stretch>
            <a:fillRect/>
          </a:stretch>
        </p:blipFill>
        <p:spPr bwMode="auto">
          <a:xfrm>
            <a:off x="712258" y="2139335"/>
            <a:ext cx="4690882" cy="1685547"/>
          </a:xfrm>
          <a:prstGeom prst="rect">
            <a:avLst/>
          </a:prstGeom>
          <a:noFill/>
        </p:spPr>
      </p:pic>
      <p:sp>
        <p:nvSpPr>
          <p:cNvPr id="2" name="Rectangle 1"/>
          <p:cNvSpPr/>
          <p:nvPr/>
        </p:nvSpPr>
        <p:spPr>
          <a:xfrm>
            <a:off x="828376" y="4014092"/>
            <a:ext cx="6850413" cy="523220"/>
          </a:xfrm>
          <a:prstGeom prst="rect">
            <a:avLst/>
          </a:prstGeom>
        </p:spPr>
        <p:txBody>
          <a:bodyPr wrap="square">
            <a:spAutoFit/>
          </a:bodyPr>
          <a:lstStyle/>
          <a:p>
            <a:pPr algn="just"/>
            <a:r>
              <a:rPr lang="en-US" sz="1400" dirty="0"/>
              <a:t>This </a:t>
            </a:r>
            <a:r>
              <a:rPr lang="en-US" sz="1400" dirty="0" smtClean="0"/>
              <a:t>work is performed </a:t>
            </a:r>
            <a:r>
              <a:rPr lang="en-US" sz="1400" dirty="0"/>
              <a:t>in support of the U.S. Department of Energy, Office of Fossil Energy's Carbon Capture Simulation Initiative (</a:t>
            </a:r>
            <a:r>
              <a:rPr lang="en-US" sz="1400" dirty="0" smtClean="0"/>
              <a:t>CCSI)</a:t>
            </a:r>
            <a:endParaRPr lang="en-US" sz="1400" dirty="0"/>
          </a:p>
        </p:txBody>
      </p:sp>
      <p:sp>
        <p:nvSpPr>
          <p:cNvPr id="7" name="TextBox 6"/>
          <p:cNvSpPr txBox="1"/>
          <p:nvPr/>
        </p:nvSpPr>
        <p:spPr>
          <a:xfrm>
            <a:off x="952975" y="527728"/>
            <a:ext cx="6601217" cy="707886"/>
          </a:xfrm>
          <a:prstGeom prst="rect">
            <a:avLst/>
          </a:prstGeom>
          <a:noFill/>
        </p:spPr>
        <p:txBody>
          <a:bodyPr wrap="square" rtlCol="0">
            <a:spAutoFit/>
          </a:bodyPr>
          <a:lstStyle/>
          <a:p>
            <a:pPr>
              <a:spcBef>
                <a:spcPts val="1200"/>
              </a:spcBef>
            </a:pPr>
            <a:r>
              <a:rPr lang="en-US" sz="4000" b="1" dirty="0" smtClean="0"/>
              <a:t>Acknowledgements</a:t>
            </a:r>
            <a:endParaRPr lang="en-US" sz="4000" b="1" dirty="0"/>
          </a:p>
        </p:txBody>
      </p:sp>
    </p:spTree>
    <p:extLst>
      <p:ext uri="{BB962C8B-B14F-4D97-AF65-F5344CB8AC3E}">
        <p14:creationId xmlns:p14="http://schemas.microsoft.com/office/powerpoint/2010/main" val="24151482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80196" y="2109840"/>
            <a:ext cx="6601217" cy="1107996"/>
          </a:xfrm>
          <a:prstGeom prst="rect">
            <a:avLst/>
          </a:prstGeom>
          <a:noFill/>
        </p:spPr>
        <p:txBody>
          <a:bodyPr wrap="square" rtlCol="0">
            <a:spAutoFit/>
          </a:bodyPr>
          <a:lstStyle/>
          <a:p>
            <a:pPr algn="ctr">
              <a:spcBef>
                <a:spcPts val="1200"/>
              </a:spcBef>
            </a:pPr>
            <a:r>
              <a:rPr lang="en-US" sz="6600" b="1" dirty="0" smtClean="0"/>
              <a:t>Thank you</a:t>
            </a:r>
            <a:endParaRPr lang="en-US" sz="6600" b="1" dirty="0"/>
          </a:p>
        </p:txBody>
      </p:sp>
      <p:sp>
        <p:nvSpPr>
          <p:cNvPr id="9" name="TextBox 8"/>
          <p:cNvSpPr txBox="1"/>
          <p:nvPr/>
        </p:nvSpPr>
        <p:spPr>
          <a:xfrm>
            <a:off x="1080195" y="4135847"/>
            <a:ext cx="6601217" cy="923330"/>
          </a:xfrm>
          <a:prstGeom prst="rect">
            <a:avLst/>
          </a:prstGeom>
          <a:noFill/>
        </p:spPr>
        <p:txBody>
          <a:bodyPr wrap="square" rtlCol="0">
            <a:spAutoFit/>
          </a:bodyPr>
          <a:lstStyle/>
          <a:p>
            <a:pPr algn="ctr">
              <a:spcBef>
                <a:spcPts val="1200"/>
              </a:spcBef>
            </a:pPr>
            <a:r>
              <a:rPr lang="en-US" sz="5400" b="1" dirty="0" smtClean="0">
                <a:latin typeface="Times New Roman" panose="02020603050405020304" pitchFamily="18" charset="0"/>
                <a:cs typeface="Times New Roman" panose="02020603050405020304" pitchFamily="18" charset="0"/>
              </a:rPr>
              <a:t>Questions ?</a:t>
            </a:r>
            <a:endParaRPr lang="en-US" sz="5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805284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69702" y="2975387"/>
            <a:ext cx="6601217" cy="2831544"/>
          </a:xfrm>
          <a:prstGeom prst="rect">
            <a:avLst/>
          </a:prstGeom>
          <a:noFill/>
        </p:spPr>
        <p:txBody>
          <a:bodyPr wrap="square" rtlCol="0">
            <a:spAutoFit/>
          </a:bodyPr>
          <a:lstStyle/>
          <a:p>
            <a:r>
              <a:rPr lang="en-US" sz="2400" b="1" dirty="0" smtClean="0"/>
              <a:t>                                         Disclaimer</a:t>
            </a:r>
            <a:endParaRPr lang="en-US" sz="2400" dirty="0"/>
          </a:p>
          <a:p>
            <a:pPr algn="just"/>
            <a:r>
              <a:rPr lang="en-US" sz="1400" dirty="0"/>
              <a:t>This </a:t>
            </a:r>
            <a:r>
              <a:rPr lang="en-US" sz="1400" dirty="0" smtClean="0"/>
              <a:t>presentation </a:t>
            </a:r>
            <a:r>
              <a:rPr lang="en-US" sz="1400" dirty="0"/>
              <a:t>was prepared as an account of work sponsored by an agency of the United States Government. Neither the United States Government nor any agency thereof, nor any of their employees, makes any warranty, express or implied, or assumes any legal liability or responsibility for the accuracy, completeness, or usefulness of any information, apparatus, product, or process disclosed, or represents that its use would not infringe privately owned rights. Reference herein to any specific commercial product, process, or service by trade name, trademark, manufacturer, or otherwise does not necessarily constitute or imply its endorsement, recommendation, or favoring by the United States Government or any agency thereof. The views and opinions of authors expressed herein do not necessarily state or reflect those of the United States Government or any agency thereof.</a:t>
            </a:r>
          </a:p>
        </p:txBody>
      </p:sp>
    </p:spTree>
    <p:extLst>
      <p:ext uri="{BB962C8B-B14F-4D97-AF65-F5344CB8AC3E}">
        <p14:creationId xmlns:p14="http://schemas.microsoft.com/office/powerpoint/2010/main" val="20237620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Fluidization</a:t>
            </a:r>
            <a:endParaRPr lang="en-US" dirty="0"/>
          </a:p>
        </p:txBody>
      </p:sp>
      <p:sp>
        <p:nvSpPr>
          <p:cNvPr id="4" name="Text Placeholder 3"/>
          <p:cNvSpPr>
            <a:spLocks noGrp="1"/>
          </p:cNvSpPr>
          <p:nvPr>
            <p:ph type="body" sz="quarter" idx="11"/>
          </p:nvPr>
        </p:nvSpPr>
        <p:spPr>
          <a:xfrm>
            <a:off x="3686049" y="6522340"/>
            <a:ext cx="5029200" cy="261610"/>
          </a:xfrm>
        </p:spPr>
        <p:txBody>
          <a:bodyPr/>
          <a:lstStyle/>
          <a:p>
            <a:r>
              <a:rPr lang="en-US" sz="1100" dirty="0" smtClean="0"/>
              <a:t>Image Courtesy : Multiphase Reactor group , TU/e, Netherlands</a:t>
            </a:r>
            <a:endParaRPr lang="en-US" sz="11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31" y="1207935"/>
            <a:ext cx="2857500" cy="4572000"/>
          </a:xfrm>
          <a:prstGeom prst="rect">
            <a:avLst/>
          </a:prstGeom>
        </p:spPr>
      </p:pic>
      <p:pic>
        <p:nvPicPr>
          <p:cNvPr id="6" name="Picture 3"/>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28330" t="13830" r="27262" b="23611"/>
          <a:stretch/>
        </p:blipFill>
        <p:spPr bwMode="auto">
          <a:xfrm>
            <a:off x="1143628" y="2960538"/>
            <a:ext cx="685800" cy="2362200"/>
          </a:xfrm>
          <a:prstGeom prst="rect">
            <a:avLst/>
          </a:prstGeom>
          <a:noFill/>
          <a:ln>
            <a:noFill/>
          </a:ln>
          <a:effectLst>
            <a:reflection stA="95000" endPos="7000" dir="5400000" sy="-100000" algn="bl" rotWithShape="0"/>
          </a:effectLst>
          <a:scene3d>
            <a:camera prst="orthographicFront">
              <a:rot lat="1200000" lon="600000" rev="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101009" y="1354138"/>
            <a:ext cx="5883965" cy="4708981"/>
          </a:xfrm>
          <a:prstGeom prst="rect">
            <a:avLst/>
          </a:prstGeom>
          <a:noFill/>
        </p:spPr>
        <p:txBody>
          <a:bodyPr wrap="square" rtlCol="0">
            <a:spAutoFit/>
          </a:bodyPr>
          <a:lstStyle/>
          <a:p>
            <a:r>
              <a:rPr lang="en-US" sz="2000" b="1" dirty="0" smtClean="0">
                <a:solidFill>
                  <a:schemeClr val="tx2">
                    <a:lumMod val="60000"/>
                    <a:lumOff val="40000"/>
                  </a:schemeClr>
                </a:solidFill>
                <a:latin typeface="Calibri" panose="020F0502020204030204" pitchFamily="34" charset="0"/>
              </a:rPr>
              <a:t>Gas-solid contacting</a:t>
            </a:r>
            <a:r>
              <a:rPr lang="en-US" sz="2000" dirty="0" smtClean="0">
                <a:solidFill>
                  <a:schemeClr val="tx2">
                    <a:lumMod val="60000"/>
                    <a:lumOff val="40000"/>
                  </a:schemeClr>
                </a:solidFill>
                <a:latin typeface="Calibri" panose="020F0502020204030204" pitchFamily="34" charset="0"/>
              </a:rPr>
              <a:t> </a:t>
            </a:r>
            <a:r>
              <a:rPr lang="en-US" sz="2000" dirty="0" smtClean="0">
                <a:latin typeface="Calibri" panose="020F0502020204030204" pitchFamily="34" charset="0"/>
              </a:rPr>
              <a:t>in many different processes:</a:t>
            </a:r>
          </a:p>
          <a:p>
            <a:pPr marL="708660" indent="-342900">
              <a:buFont typeface="Arial" panose="020B0604020202020204" pitchFamily="34" charset="0"/>
              <a:buChar char="•"/>
            </a:pPr>
            <a:r>
              <a:rPr lang="en-US" sz="2000" dirty="0" smtClean="0">
                <a:latin typeface="Calibri" panose="020F0502020204030204" pitchFamily="34" charset="0"/>
              </a:rPr>
              <a:t>polymerization</a:t>
            </a:r>
          </a:p>
          <a:p>
            <a:pPr marL="708660" indent="-342900">
              <a:buFont typeface="Arial" panose="020B0604020202020204" pitchFamily="34" charset="0"/>
              <a:buChar char="•"/>
            </a:pPr>
            <a:r>
              <a:rPr lang="en-US" sz="2000" dirty="0" smtClean="0">
                <a:latin typeface="Calibri" panose="020F0502020204030204" pitchFamily="34" charset="0"/>
              </a:rPr>
              <a:t>fluid-catalytic cracking</a:t>
            </a:r>
          </a:p>
          <a:p>
            <a:pPr marL="708660" indent="-342900">
              <a:buFont typeface="Arial" panose="020B0604020202020204" pitchFamily="34" charset="0"/>
              <a:buChar char="•"/>
            </a:pPr>
            <a:r>
              <a:rPr lang="en-US" sz="2000" dirty="0" smtClean="0">
                <a:latin typeface="Calibri" panose="020F0502020204030204" pitchFamily="34" charset="0"/>
              </a:rPr>
              <a:t>dry roasting</a:t>
            </a:r>
          </a:p>
          <a:p>
            <a:pPr marL="708660" indent="-342900">
              <a:buFont typeface="Arial" panose="020B0604020202020204" pitchFamily="34" charset="0"/>
              <a:buChar char="•"/>
            </a:pPr>
            <a:r>
              <a:rPr lang="en-US" sz="2000" dirty="0" smtClean="0">
                <a:latin typeface="Calibri" panose="020F0502020204030204" pitchFamily="34" charset="0"/>
              </a:rPr>
              <a:t>Combustion and gasification</a:t>
            </a:r>
          </a:p>
          <a:p>
            <a:pPr marL="708660" indent="-342900">
              <a:buFont typeface="Arial" panose="020B0604020202020204" pitchFamily="34" charset="0"/>
              <a:buChar char="•"/>
            </a:pPr>
            <a:r>
              <a:rPr lang="en-US" sz="2000" dirty="0" smtClean="0">
                <a:latin typeface="Calibri" panose="020F0502020204030204" pitchFamily="34" charset="0"/>
              </a:rPr>
              <a:t>…</a:t>
            </a:r>
          </a:p>
          <a:p>
            <a:pPr marL="708660" indent="-342900">
              <a:buFont typeface="Arial" panose="020B0604020202020204" pitchFamily="34" charset="0"/>
              <a:buChar char="•"/>
            </a:pPr>
            <a:endParaRPr lang="en-US" sz="2000" dirty="0" smtClean="0">
              <a:solidFill>
                <a:srgbClr val="0070C0"/>
              </a:solidFill>
              <a:latin typeface="Calibri" panose="020F0502020204030204" pitchFamily="34" charset="0"/>
            </a:endParaRPr>
          </a:p>
          <a:p>
            <a:r>
              <a:rPr lang="en-US" sz="2000" b="1" dirty="0" smtClean="0">
                <a:latin typeface="Calibri" panose="020F0502020204030204" pitchFamily="34" charset="0"/>
              </a:rPr>
              <a:t>Key </a:t>
            </a:r>
            <a:r>
              <a:rPr lang="en-US" sz="2000" b="1" dirty="0" smtClean="0">
                <a:latin typeface="Calibri" panose="020F0502020204030204" pitchFamily="34" charset="0"/>
              </a:rPr>
              <a:t>characteristics:</a:t>
            </a:r>
            <a:r>
              <a:rPr lang="en-US" sz="2000" b="1" dirty="0">
                <a:latin typeface="Calibri" panose="020F0502020204030204" pitchFamily="34" charset="0"/>
              </a:rPr>
              <a:t> </a:t>
            </a:r>
            <a:r>
              <a:rPr lang="en-US" sz="2000" b="1" dirty="0">
                <a:solidFill>
                  <a:schemeClr val="tx2">
                    <a:lumMod val="60000"/>
                    <a:lumOff val="40000"/>
                  </a:schemeClr>
                </a:solidFill>
                <a:latin typeface="Calibri" panose="020F0502020204030204" pitchFamily="34" charset="0"/>
              </a:rPr>
              <a:t>intrinsically </a:t>
            </a:r>
            <a:r>
              <a:rPr lang="en-US" sz="2000" b="1" dirty="0" err="1">
                <a:solidFill>
                  <a:schemeClr val="tx2">
                    <a:lumMod val="60000"/>
                    <a:lumOff val="40000"/>
                  </a:schemeClr>
                </a:solidFill>
                <a:latin typeface="Calibri" panose="020F0502020204030204" pitchFamily="34" charset="0"/>
              </a:rPr>
              <a:t>multiscale</a:t>
            </a:r>
            <a:endParaRPr lang="en-US" sz="2000" b="1" dirty="0">
              <a:solidFill>
                <a:schemeClr val="tx2">
                  <a:lumMod val="60000"/>
                  <a:lumOff val="40000"/>
                </a:schemeClr>
              </a:solidFill>
              <a:latin typeface="Calibri" panose="020F0502020204030204" pitchFamily="34" charset="0"/>
            </a:endParaRPr>
          </a:p>
          <a:p>
            <a:pPr marL="708660" indent="-342900">
              <a:buSzPct val="100000"/>
              <a:buFont typeface="Arial" panose="020B0604020202020204" pitchFamily="34" charset="0"/>
              <a:buChar char="•"/>
            </a:pPr>
            <a:r>
              <a:rPr lang="en-US" sz="2000" dirty="0" smtClean="0">
                <a:latin typeface="Calibri" panose="020F0502020204030204" pitchFamily="34" charset="0"/>
              </a:rPr>
              <a:t>p-p &amp; p-g interactions at 1-5 </a:t>
            </a:r>
            <a:r>
              <a:rPr lang="en-US" sz="2000" i="1" dirty="0" err="1" smtClean="0">
                <a:latin typeface="Calibri" panose="020F0502020204030204" pitchFamily="34" charset="0"/>
              </a:rPr>
              <a:t>d</a:t>
            </a:r>
            <a:r>
              <a:rPr lang="en-US" sz="2000" i="1" baseline="-25000" dirty="0" err="1" smtClean="0">
                <a:latin typeface="Calibri" panose="020F0502020204030204" pitchFamily="34" charset="0"/>
              </a:rPr>
              <a:t>p</a:t>
            </a:r>
            <a:endParaRPr lang="en-US" sz="2000" dirty="0" smtClean="0">
              <a:latin typeface="Calibri" panose="020F0502020204030204" pitchFamily="34" charset="0"/>
            </a:endParaRPr>
          </a:p>
          <a:p>
            <a:pPr marL="708660" indent="-342900">
              <a:buSzPct val="100000"/>
              <a:buFont typeface="Arial" panose="020B0604020202020204" pitchFamily="34" charset="0"/>
              <a:buChar char="•"/>
            </a:pPr>
            <a:r>
              <a:rPr lang="en-US" sz="2000" dirty="0" smtClean="0">
                <a:latin typeface="Calibri" panose="020F0502020204030204" pitchFamily="34" charset="0"/>
              </a:rPr>
              <a:t>flow structures (10-100 </a:t>
            </a:r>
            <a:r>
              <a:rPr lang="en-US" sz="2000" i="1" dirty="0" err="1" smtClean="0">
                <a:latin typeface="Calibri" panose="020F0502020204030204" pitchFamily="34" charset="0"/>
              </a:rPr>
              <a:t>d</a:t>
            </a:r>
            <a:r>
              <a:rPr lang="en-US" sz="2000" i="1" baseline="-25000" dirty="0" err="1" smtClean="0">
                <a:latin typeface="Calibri" panose="020F0502020204030204" pitchFamily="34" charset="0"/>
              </a:rPr>
              <a:t>p</a:t>
            </a:r>
            <a:r>
              <a:rPr lang="en-US" sz="2000" dirty="0" smtClean="0">
                <a:latin typeface="Calibri" panose="020F0502020204030204" pitchFamily="34" charset="0"/>
              </a:rPr>
              <a:t>)</a:t>
            </a:r>
          </a:p>
          <a:p>
            <a:pPr marL="708660" indent="-342900">
              <a:buSzPct val="100000"/>
              <a:buFont typeface="Arial" panose="020B0604020202020204" pitchFamily="34" charset="0"/>
              <a:buChar char="•"/>
            </a:pPr>
            <a:r>
              <a:rPr lang="en-US" sz="2000" dirty="0" smtClean="0">
                <a:latin typeface="Calibri" panose="020F0502020204030204" pitchFamily="34" charset="0"/>
              </a:rPr>
              <a:t>gas-solid behavior (industrial size: many other </a:t>
            </a:r>
            <a:r>
              <a:rPr lang="en-US" sz="2000" dirty="0" smtClean="0">
                <a:latin typeface="Calibri" panose="020F0502020204030204" pitchFamily="34" charset="0"/>
              </a:rPr>
              <a:t>factors)</a:t>
            </a:r>
          </a:p>
          <a:p>
            <a:pPr marL="365760">
              <a:buSzPct val="100000"/>
            </a:pPr>
            <a:endParaRPr lang="en-US" sz="2000" dirty="0" smtClean="0"/>
          </a:p>
          <a:p>
            <a:pPr marL="708660" indent="-342900">
              <a:buSzPct val="100000"/>
              <a:buFont typeface="Arial" panose="020B0604020202020204" pitchFamily="34" charset="0"/>
              <a:buChar char="•"/>
            </a:pPr>
            <a:endParaRPr lang="en-US" sz="2000" dirty="0" smtClean="0">
              <a:latin typeface="Calibri" panose="020F0502020204030204" pitchFamily="34" charset="0"/>
            </a:endParaRPr>
          </a:p>
          <a:p>
            <a:pPr marL="708660" indent="-342900">
              <a:buSzPct val="100000"/>
              <a:buFont typeface="Arial" panose="020B0604020202020204" pitchFamily="34" charset="0"/>
              <a:buChar char="•"/>
            </a:pPr>
            <a:endParaRPr lang="en-US" sz="2000" dirty="0">
              <a:latin typeface="Calibri" panose="020F0502020204030204" pitchFamily="34" charset="0"/>
            </a:endParaRPr>
          </a:p>
        </p:txBody>
      </p:sp>
    </p:spTree>
    <p:extLst>
      <p:ext uri="{BB962C8B-B14F-4D97-AF65-F5344CB8AC3E}">
        <p14:creationId xmlns:p14="http://schemas.microsoft.com/office/powerpoint/2010/main" val="33582173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a:t>
            </a:r>
            <a:endParaRPr lang="en-US" dirty="0"/>
          </a:p>
        </p:txBody>
      </p:sp>
      <p:sp>
        <p:nvSpPr>
          <p:cNvPr id="3" name="Content Placeholder 2"/>
          <p:cNvSpPr>
            <a:spLocks noGrp="1"/>
          </p:cNvSpPr>
          <p:nvPr>
            <p:ph idx="1"/>
          </p:nvPr>
        </p:nvSpPr>
        <p:spPr>
          <a:xfrm>
            <a:off x="457198" y="1397168"/>
            <a:ext cx="5919748" cy="4937760"/>
          </a:xfrm>
        </p:spPr>
        <p:txBody>
          <a:bodyPr>
            <a:normAutofit/>
          </a:bodyPr>
          <a:lstStyle/>
          <a:p>
            <a:pPr>
              <a:buFont typeface="Wingdings" panose="05000000000000000000" pitchFamily="2" charset="2"/>
              <a:buChar char="q"/>
            </a:pPr>
            <a:r>
              <a:rPr lang="en-US" sz="1800" b="0" dirty="0" smtClean="0"/>
              <a:t>In industrial fluidized-bed </a:t>
            </a:r>
            <a:r>
              <a:rPr lang="en-US" sz="1800" b="0" dirty="0"/>
              <a:t>applications, internals such as </a:t>
            </a:r>
            <a:r>
              <a:rPr lang="en-US" sz="1800" b="0" dirty="0" smtClean="0"/>
              <a:t>heat exchanger tubes </a:t>
            </a:r>
            <a:r>
              <a:rPr lang="en-US" sz="1800" b="0" dirty="0"/>
              <a:t>and baffles are regularly </a:t>
            </a:r>
            <a:r>
              <a:rPr lang="en-US" sz="1800" b="0" dirty="0" smtClean="0"/>
              <a:t>employed</a:t>
            </a:r>
          </a:p>
          <a:p>
            <a:pPr>
              <a:buFont typeface="Wingdings" panose="05000000000000000000" pitchFamily="2" charset="2"/>
              <a:buChar char="q"/>
            </a:pPr>
            <a:r>
              <a:rPr lang="en-US" sz="1800" b="0" dirty="0" smtClean="0"/>
              <a:t>Immersed </a:t>
            </a:r>
            <a:r>
              <a:rPr lang="en-US" sz="1800" b="0" dirty="0"/>
              <a:t>internals modify the gas−solid </a:t>
            </a:r>
            <a:r>
              <a:rPr lang="en-US" sz="1800" b="0" dirty="0" smtClean="0"/>
              <a:t>flow </a:t>
            </a:r>
            <a:r>
              <a:rPr lang="en-US" sz="1800" b="0" dirty="0"/>
              <a:t>structure and thus may have </a:t>
            </a:r>
            <a:r>
              <a:rPr lang="en-US" sz="1800" b="0" dirty="0" smtClean="0"/>
              <a:t>significant effects </a:t>
            </a:r>
            <a:r>
              <a:rPr lang="en-US" sz="1800" b="0" dirty="0"/>
              <a:t>on the </a:t>
            </a:r>
            <a:r>
              <a:rPr lang="en-US" sz="1800" b="0" dirty="0" smtClean="0"/>
              <a:t>fluidization</a:t>
            </a:r>
          </a:p>
          <a:p>
            <a:pPr>
              <a:buFont typeface="Wingdings" panose="05000000000000000000" pitchFamily="2" charset="2"/>
              <a:buChar char="q"/>
            </a:pPr>
            <a:r>
              <a:rPr lang="en-US" sz="1800" b="0" dirty="0" smtClean="0"/>
              <a:t>Complex </a:t>
            </a:r>
            <a:r>
              <a:rPr lang="en-US" sz="1800" b="0" dirty="0"/>
              <a:t>hydrodynamics in bubbling fluidized beds </a:t>
            </a:r>
            <a:r>
              <a:rPr lang="en-US" sz="1800" b="0" dirty="0" smtClean="0"/>
              <a:t>with </a:t>
            </a:r>
            <a:r>
              <a:rPr lang="en-US" sz="1800" b="0" dirty="0"/>
              <a:t>immersed internals are still difficult to describe. </a:t>
            </a:r>
            <a:endParaRPr lang="en-US" sz="1800" b="0" dirty="0" smtClean="0"/>
          </a:p>
          <a:p>
            <a:pPr>
              <a:buFont typeface="Wingdings" panose="05000000000000000000" pitchFamily="2" charset="2"/>
              <a:buChar char="q"/>
            </a:pPr>
            <a:r>
              <a:rPr lang="en-US" sz="1800" b="0" dirty="0"/>
              <a:t>The effectiveness of internals is greatly dependent on their </a:t>
            </a:r>
            <a:r>
              <a:rPr lang="en-US" sz="1800" b="0" dirty="0" smtClean="0"/>
              <a:t>design</a:t>
            </a:r>
            <a:r>
              <a:rPr lang="en-US" sz="1800" b="0" dirty="0"/>
              <a:t> </a:t>
            </a:r>
            <a:r>
              <a:rPr lang="en-US" sz="1800" b="0" dirty="0" smtClean="0"/>
              <a:t>(horizontal/vertical tubes, packing, baffles…)</a:t>
            </a:r>
          </a:p>
          <a:p>
            <a:pPr>
              <a:buFont typeface="Wingdings" panose="05000000000000000000" pitchFamily="2" charset="2"/>
              <a:buChar char="q"/>
            </a:pPr>
            <a:r>
              <a:rPr lang="en-US" sz="1800" b="0" dirty="0" smtClean="0"/>
              <a:t>Experimental study of FBs with internals is challenging</a:t>
            </a:r>
          </a:p>
          <a:p>
            <a:pPr>
              <a:buFont typeface="Wingdings" panose="05000000000000000000" pitchFamily="2" charset="2"/>
              <a:buChar char="q"/>
            </a:pPr>
            <a:r>
              <a:rPr lang="en-US" sz="1800" b="0" dirty="0" smtClean="0"/>
              <a:t>CFD has an advantage to investigate this complex hydrodynamics</a:t>
            </a:r>
          </a:p>
          <a:p>
            <a:pPr>
              <a:buFont typeface="Wingdings" panose="05000000000000000000" pitchFamily="2" charset="2"/>
              <a:buChar char="q"/>
            </a:pPr>
            <a:r>
              <a:rPr lang="en-US" sz="1800" dirty="0"/>
              <a:t>Supporting </a:t>
            </a:r>
            <a:r>
              <a:rPr lang="en-US" sz="1800" dirty="0" smtClean="0"/>
              <a:t>CFD study of 1 </a:t>
            </a:r>
            <a:r>
              <a:rPr lang="en-US" sz="1800" dirty="0"/>
              <a:t>MW pilot plant at </a:t>
            </a:r>
            <a:r>
              <a:rPr lang="en-US" sz="1800" dirty="0" smtClean="0"/>
              <a:t>ADA-</a:t>
            </a:r>
            <a:r>
              <a:rPr lang="en-US" sz="1800" dirty="0" err="1" smtClean="0"/>
              <a:t>Inc</a:t>
            </a:r>
            <a:r>
              <a:rPr lang="en-US" sz="1800" dirty="0" smtClean="0"/>
              <a:t> </a:t>
            </a:r>
            <a:r>
              <a:rPr lang="en-US" sz="1800" dirty="0"/>
              <a:t>under </a:t>
            </a:r>
            <a:r>
              <a:rPr lang="en-US" sz="1800" dirty="0" smtClean="0"/>
              <a:t>CCSI, where internal </a:t>
            </a:r>
            <a:r>
              <a:rPr lang="en-US" sz="1800" dirty="0"/>
              <a:t>vertical tubes </a:t>
            </a:r>
            <a:r>
              <a:rPr lang="en-US" sz="1800" dirty="0" smtClean="0"/>
              <a:t>in the FB act </a:t>
            </a:r>
            <a:r>
              <a:rPr lang="en-US" sz="1800" dirty="0"/>
              <a:t>as </a:t>
            </a:r>
            <a:r>
              <a:rPr lang="en-US" sz="1800" dirty="0" smtClean="0"/>
              <a:t>a heat exchanger.  </a:t>
            </a:r>
            <a:endParaRPr lang="en-US" sz="1800" dirty="0"/>
          </a:p>
          <a:p>
            <a:pPr>
              <a:buFont typeface="Wingdings" panose="05000000000000000000" pitchFamily="2" charset="2"/>
              <a:buChar char="q"/>
            </a:pPr>
            <a:endParaRPr lang="en-US" sz="1800" b="0" dirty="0"/>
          </a:p>
        </p:txBody>
      </p:sp>
      <p:sp>
        <p:nvSpPr>
          <p:cNvPr id="4" name="Text Placeholder 3"/>
          <p:cNvSpPr>
            <a:spLocks noGrp="1"/>
          </p:cNvSpPr>
          <p:nvPr>
            <p:ph type="body" sz="quarter" idx="11"/>
          </p:nvPr>
        </p:nvSpPr>
        <p:spPr>
          <a:xfrm>
            <a:off x="3686049" y="6537729"/>
            <a:ext cx="5029200" cy="230832"/>
          </a:xfrm>
        </p:spPr>
        <p:txBody>
          <a:bodyPr/>
          <a:lstStyle/>
          <a:p>
            <a:r>
              <a:rPr lang="en-US" sz="900" dirty="0" smtClean="0"/>
              <a:t>Image reference :  </a:t>
            </a:r>
            <a:r>
              <a:rPr lang="en-US" sz="900" dirty="0"/>
              <a:t>J.F. de </a:t>
            </a:r>
            <a:r>
              <a:rPr lang="en-US" sz="900" dirty="0" smtClean="0"/>
              <a:t>Jong, PhD Thesis, Eindhoven University of Technology</a:t>
            </a:r>
            <a:endParaRPr lang="en-US" sz="9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2182" y="1387243"/>
            <a:ext cx="2788325"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060759" y="6023761"/>
            <a:ext cx="1553374" cy="276999"/>
          </a:xfrm>
          <a:prstGeom prst="rect">
            <a:avLst/>
          </a:prstGeom>
          <a:noFill/>
        </p:spPr>
        <p:txBody>
          <a:bodyPr wrap="none" rtlCol="0">
            <a:spAutoFit/>
          </a:bodyPr>
          <a:lstStyle/>
          <a:p>
            <a:r>
              <a:rPr lang="en-US" sz="1200" dirty="0" smtClean="0"/>
              <a:t>Membrane FB reactor</a:t>
            </a:r>
            <a:endParaRPr lang="en-US" sz="1200" dirty="0"/>
          </a:p>
        </p:txBody>
      </p:sp>
    </p:spTree>
    <p:extLst>
      <p:ext uri="{BB962C8B-B14F-4D97-AF65-F5344CB8AC3E}">
        <p14:creationId xmlns:p14="http://schemas.microsoft.com/office/powerpoint/2010/main" val="14608090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Two-fluid model</a:t>
            </a:r>
            <a:endParaRPr lang="en-US" dirty="0"/>
          </a:p>
        </p:txBody>
      </p:sp>
      <p:sp>
        <p:nvSpPr>
          <p:cNvPr id="3" name="Content Placeholder 2"/>
          <p:cNvSpPr>
            <a:spLocks noGrp="1"/>
          </p:cNvSpPr>
          <p:nvPr>
            <p:ph idx="1"/>
          </p:nvPr>
        </p:nvSpPr>
        <p:spPr/>
        <p:txBody>
          <a:bodyPr/>
          <a:lstStyle/>
          <a:p>
            <a:r>
              <a:rPr lang="en-US" sz="2000" dirty="0">
                <a:latin typeface="Times New Roman" pitchFamily="18" charset="0"/>
                <a:cs typeface="Times New Roman" pitchFamily="18" charset="0"/>
              </a:rPr>
              <a:t>Generalized </a:t>
            </a:r>
            <a:r>
              <a:rPr lang="en-US" sz="2000" dirty="0" err="1">
                <a:latin typeface="Times New Roman" pitchFamily="18" charset="0"/>
                <a:cs typeface="Times New Roman" pitchFamily="18" charset="0"/>
              </a:rPr>
              <a:t>Navier</a:t>
            </a:r>
            <a:r>
              <a:rPr lang="en-US" sz="2000" dirty="0">
                <a:latin typeface="Times New Roman" pitchFamily="18" charset="0"/>
                <a:cs typeface="Times New Roman" pitchFamily="18" charset="0"/>
              </a:rPr>
              <a:t>-Stokes equations for interacting </a:t>
            </a:r>
            <a:r>
              <a:rPr lang="en-US" sz="2000" dirty="0" smtClean="0">
                <a:latin typeface="Times New Roman" pitchFamily="18" charset="0"/>
                <a:cs typeface="Times New Roman" pitchFamily="18" charset="0"/>
              </a:rPr>
              <a:t>continua</a:t>
            </a:r>
          </a:p>
          <a:p>
            <a:pPr marL="0" indent="0">
              <a:buNone/>
            </a:pPr>
            <a:endParaRPr lang="en-US" dirty="0"/>
          </a:p>
        </p:txBody>
      </p:sp>
      <p:sp>
        <p:nvSpPr>
          <p:cNvPr id="4" name="Text Placeholder 3"/>
          <p:cNvSpPr>
            <a:spLocks noGrp="1"/>
          </p:cNvSpPr>
          <p:nvPr>
            <p:ph type="body" sz="quarter" idx="11"/>
          </p:nvPr>
        </p:nvSpPr>
        <p:spPr/>
        <p:txBody>
          <a:bodyPr/>
          <a:lstStyle/>
          <a:p>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3817747907"/>
              </p:ext>
            </p:extLst>
          </p:nvPr>
        </p:nvGraphicFramePr>
        <p:xfrm>
          <a:off x="871893" y="2379428"/>
          <a:ext cx="2743200" cy="685800"/>
        </p:xfrm>
        <a:graphic>
          <a:graphicData uri="http://schemas.openxmlformats.org/presentationml/2006/ole">
            <mc:AlternateContent xmlns:mc="http://schemas.openxmlformats.org/markup-compatibility/2006">
              <mc:Choice xmlns:v="urn:schemas-microsoft-com:vml" Requires="v">
                <p:oleObj spid="_x0000_s1498" name="Equation" r:id="rId3" imgW="1524000" imgH="381000" progId="Equation.DSMT4">
                  <p:embed/>
                </p:oleObj>
              </mc:Choice>
              <mc:Fallback>
                <p:oleObj name="Equation" r:id="rId3" imgW="1524000" imgH="381000" progId="Equation.DSMT4">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893" y="2379428"/>
                        <a:ext cx="2743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263214661"/>
              </p:ext>
            </p:extLst>
          </p:nvPr>
        </p:nvGraphicFramePr>
        <p:xfrm>
          <a:off x="4878788" y="2334729"/>
          <a:ext cx="2743200" cy="663575"/>
        </p:xfrm>
        <a:graphic>
          <a:graphicData uri="http://schemas.openxmlformats.org/presentationml/2006/ole">
            <mc:AlternateContent xmlns:mc="http://schemas.openxmlformats.org/markup-compatibility/2006">
              <mc:Choice xmlns:v="urn:schemas-microsoft-com:vml" Requires="v">
                <p:oleObj spid="_x0000_s1499" name="Equation" r:id="rId5" imgW="1434477" imgH="355446" progId="Equation.DSMT4">
                  <p:embed/>
                </p:oleObj>
              </mc:Choice>
              <mc:Fallback>
                <p:oleObj name="Equation" r:id="rId5" imgW="1434477" imgH="355446" progId="Equation.DSMT4">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8788" y="2334729"/>
                        <a:ext cx="2743200"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4121717335"/>
              </p:ext>
            </p:extLst>
          </p:nvPr>
        </p:nvGraphicFramePr>
        <p:xfrm>
          <a:off x="871893" y="3588689"/>
          <a:ext cx="7042150" cy="671513"/>
        </p:xfrm>
        <a:graphic>
          <a:graphicData uri="http://schemas.openxmlformats.org/presentationml/2006/ole">
            <mc:AlternateContent xmlns:mc="http://schemas.openxmlformats.org/markup-compatibility/2006">
              <mc:Choice xmlns:v="urn:schemas-microsoft-com:vml" Requires="v">
                <p:oleObj spid="_x0000_s1500" name="Equation" r:id="rId7" imgW="3987800" imgH="381000" progId="Equation.DSMT4">
                  <p:embed/>
                </p:oleObj>
              </mc:Choice>
              <mc:Fallback>
                <p:oleObj name="Equation" r:id="rId7" imgW="3987800" imgH="381000" progId="Equation.DSMT4">
                  <p:embed/>
                  <p:pic>
                    <p:nvPicPr>
                      <p:cNvPr id="0"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893" y="3588689"/>
                        <a:ext cx="704215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4000430751"/>
              </p:ext>
            </p:extLst>
          </p:nvPr>
        </p:nvGraphicFramePr>
        <p:xfrm>
          <a:off x="871895" y="4352013"/>
          <a:ext cx="7040562" cy="609600"/>
        </p:xfrm>
        <a:graphic>
          <a:graphicData uri="http://schemas.openxmlformats.org/presentationml/2006/ole">
            <mc:AlternateContent xmlns:mc="http://schemas.openxmlformats.org/markup-compatibility/2006">
              <mc:Choice xmlns:v="urn:schemas-microsoft-com:vml" Requires="v">
                <p:oleObj spid="_x0000_s1501" name="Equation" r:id="rId9" imgW="4127500" imgH="355600" progId="Equation.DSMT4">
                  <p:embed/>
                </p:oleObj>
              </mc:Choice>
              <mc:Fallback>
                <p:oleObj name="Equation" r:id="rId9" imgW="4127500" imgH="355600" progId="Equation.DSMT4">
                  <p:embed/>
                  <p:pic>
                    <p:nvPicPr>
                      <p:cNvPr id="0" name="Object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1895" y="4352013"/>
                        <a:ext cx="70405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Rectangle 8"/>
          <p:cNvSpPr/>
          <p:nvPr/>
        </p:nvSpPr>
        <p:spPr>
          <a:xfrm>
            <a:off x="871893" y="1906729"/>
            <a:ext cx="2852063" cy="369332"/>
          </a:xfrm>
          <a:prstGeom prst="rect">
            <a:avLst/>
          </a:prstGeom>
        </p:spPr>
        <p:txBody>
          <a:bodyPr wrap="none">
            <a:spAutoFit/>
          </a:bodyPr>
          <a:lstStyle/>
          <a:p>
            <a:pPr>
              <a:spcBef>
                <a:spcPct val="0"/>
              </a:spcBef>
            </a:pPr>
            <a:r>
              <a:rPr lang="en-US" dirty="0">
                <a:latin typeface="Times New Roman" pitchFamily="18" charset="0"/>
                <a:cs typeface="Times New Roman" pitchFamily="18" charset="0"/>
              </a:rPr>
              <a:t>Mass conservation equations</a:t>
            </a:r>
          </a:p>
        </p:txBody>
      </p:sp>
      <p:sp>
        <p:nvSpPr>
          <p:cNvPr id="10" name="Rectangle 9"/>
          <p:cNvSpPr/>
          <p:nvPr/>
        </p:nvSpPr>
        <p:spPr>
          <a:xfrm>
            <a:off x="871895" y="3107578"/>
            <a:ext cx="3441968" cy="369332"/>
          </a:xfrm>
          <a:prstGeom prst="rect">
            <a:avLst/>
          </a:prstGeom>
        </p:spPr>
        <p:txBody>
          <a:bodyPr wrap="none">
            <a:spAutoFit/>
          </a:bodyPr>
          <a:lstStyle/>
          <a:p>
            <a:pPr>
              <a:spcBef>
                <a:spcPct val="0"/>
              </a:spcBef>
            </a:pPr>
            <a:r>
              <a:rPr lang="en-US" dirty="0">
                <a:latin typeface="Times New Roman" pitchFamily="18" charset="0"/>
                <a:cs typeface="Times New Roman" pitchFamily="18" charset="0"/>
              </a:rPr>
              <a:t>Momentum conservation equations</a:t>
            </a:r>
          </a:p>
        </p:txBody>
      </p:sp>
      <p:pic>
        <p:nvPicPr>
          <p:cNvPr id="11" name="Picture 1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71894" y="5513719"/>
            <a:ext cx="6426434" cy="64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968039" y="5080776"/>
            <a:ext cx="3117072" cy="369332"/>
          </a:xfrm>
          <a:prstGeom prst="rect">
            <a:avLst/>
          </a:prstGeom>
        </p:spPr>
        <p:txBody>
          <a:bodyPr wrap="none">
            <a:spAutoFit/>
          </a:bodyPr>
          <a:lstStyle/>
          <a:p>
            <a:pPr>
              <a:spcBef>
                <a:spcPct val="0"/>
              </a:spcBef>
            </a:pPr>
            <a:r>
              <a:rPr lang="en-US" dirty="0">
                <a:latin typeface="Times New Roman" pitchFamily="18" charset="0"/>
                <a:cs typeface="Times New Roman" pitchFamily="18" charset="0"/>
              </a:rPr>
              <a:t>Granular temperature balances</a:t>
            </a:r>
          </a:p>
        </p:txBody>
      </p:sp>
    </p:spTree>
    <p:extLst>
      <p:ext uri="{BB962C8B-B14F-4D97-AF65-F5344CB8AC3E}">
        <p14:creationId xmlns:p14="http://schemas.microsoft.com/office/powerpoint/2010/main" val="20957116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Cut cell method for internal surface</a:t>
            </a:r>
            <a:endParaRPr lang="en-US" dirty="0"/>
          </a:p>
        </p:txBody>
      </p:sp>
      <p:sp>
        <p:nvSpPr>
          <p:cNvPr id="4" name="Text Placeholder 3"/>
          <p:cNvSpPr>
            <a:spLocks noGrp="1"/>
          </p:cNvSpPr>
          <p:nvPr>
            <p:ph type="body" sz="quarter" idx="11"/>
          </p:nvPr>
        </p:nvSpPr>
        <p:spPr>
          <a:xfrm>
            <a:off x="3686049" y="6514646"/>
            <a:ext cx="5029200" cy="276999"/>
          </a:xfrm>
        </p:spPr>
        <p:txBody>
          <a:bodyPr/>
          <a:lstStyle/>
          <a:p>
            <a:r>
              <a:rPr lang="en-US" sz="1200" dirty="0" smtClean="0"/>
              <a:t>Reference: </a:t>
            </a:r>
            <a:r>
              <a:rPr lang="en-US" sz="1200" dirty="0" err="1"/>
              <a:t>Dietiker</a:t>
            </a:r>
            <a:r>
              <a:rPr lang="en-US" sz="1200" dirty="0"/>
              <a:t> et al., 2009, </a:t>
            </a:r>
            <a:r>
              <a:rPr lang="en-US" sz="1200" dirty="0" err="1"/>
              <a:t>AIChE</a:t>
            </a:r>
            <a:r>
              <a:rPr lang="en-US" sz="1200" dirty="0"/>
              <a:t> Annual </a:t>
            </a:r>
            <a:r>
              <a:rPr lang="en-US" sz="1200" dirty="0" smtClean="0"/>
              <a:t>Meeting</a:t>
            </a:r>
            <a:endParaRPr lang="en-US" sz="1200" dirty="0"/>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1496833" y="3869711"/>
            <a:ext cx="5943600" cy="2442210"/>
          </a:xfrm>
          <a:prstGeom prst="rect">
            <a:avLst/>
          </a:prstGeom>
          <a:noFill/>
          <a:ln>
            <a:noFill/>
          </a:ln>
          <a:extLst/>
        </p:spPr>
      </p:pic>
      <p:sp>
        <p:nvSpPr>
          <p:cNvPr id="7" name="Rectangle 6"/>
          <p:cNvSpPr/>
          <p:nvPr/>
        </p:nvSpPr>
        <p:spPr>
          <a:xfrm>
            <a:off x="604299" y="1313955"/>
            <a:ext cx="8078525" cy="2585323"/>
          </a:xfrm>
          <a:prstGeom prst="rect">
            <a:avLst/>
          </a:prstGeom>
        </p:spPr>
        <p:txBody>
          <a:bodyPr wrap="square">
            <a:spAutoFit/>
          </a:bodyPr>
          <a:lstStyle/>
          <a:p>
            <a:r>
              <a:rPr lang="en-US" dirty="0" smtClean="0"/>
              <a:t>The internal surface (thick </a:t>
            </a:r>
            <a:r>
              <a:rPr lang="en-US" dirty="0"/>
              <a:t>solid </a:t>
            </a:r>
            <a:r>
              <a:rPr lang="en-US" dirty="0" smtClean="0"/>
              <a:t>line) partition computational domain into three </a:t>
            </a:r>
            <a:r>
              <a:rPr lang="en-US" dirty="0"/>
              <a:t>types of cells </a:t>
            </a:r>
            <a:r>
              <a:rPr lang="en-US" dirty="0" smtClean="0"/>
              <a:t>:</a:t>
            </a:r>
          </a:p>
          <a:p>
            <a:r>
              <a:rPr lang="en-US" dirty="0" smtClean="0"/>
              <a:t>(</a:t>
            </a:r>
            <a:r>
              <a:rPr lang="en-US" dirty="0"/>
              <a:t>1) standard (uncut) cells; </a:t>
            </a:r>
            <a:endParaRPr lang="en-US" dirty="0" smtClean="0"/>
          </a:p>
          <a:p>
            <a:r>
              <a:rPr lang="en-US" dirty="0" smtClean="0"/>
              <a:t>(</a:t>
            </a:r>
            <a:r>
              <a:rPr lang="en-US" dirty="0"/>
              <a:t>2) cut-cells that require special treatment to incorporate the presence of the solid </a:t>
            </a:r>
            <a:r>
              <a:rPr lang="en-US" dirty="0" smtClean="0"/>
              <a:t>wall/surface (velocity nodes are adjusted to the center of the cut cell)</a:t>
            </a:r>
          </a:p>
          <a:p>
            <a:r>
              <a:rPr lang="en-US" dirty="0" smtClean="0"/>
              <a:t> (</a:t>
            </a:r>
            <a:r>
              <a:rPr lang="en-US" dirty="0"/>
              <a:t>3) blocked cells that are excluded from computations since they are located outside the active computational domain. </a:t>
            </a:r>
            <a:endParaRPr lang="en-US" dirty="0" smtClean="0"/>
          </a:p>
          <a:p>
            <a:r>
              <a:rPr lang="en-US" dirty="0" smtClean="0"/>
              <a:t>A </a:t>
            </a:r>
            <a:r>
              <a:rPr lang="en-US" dirty="0"/>
              <a:t>no-slip or free-slip velocity boundary condition can be applied for each phase at the wall.</a:t>
            </a:r>
          </a:p>
        </p:txBody>
      </p:sp>
    </p:spTree>
    <p:extLst>
      <p:ext uri="{BB962C8B-B14F-4D97-AF65-F5344CB8AC3E}">
        <p14:creationId xmlns:p14="http://schemas.microsoft.com/office/powerpoint/2010/main" val="19443555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223760" cy="584775"/>
          </a:xfrm>
        </p:spPr>
        <p:txBody>
          <a:bodyPr/>
          <a:lstStyle/>
          <a:p>
            <a:r>
              <a:rPr lang="en-US" dirty="0" smtClean="0"/>
              <a:t>Experimental work: Rudisuli et al. 2012 </a:t>
            </a:r>
            <a:endParaRPr lang="en-US" dirty="0"/>
          </a:p>
        </p:txBody>
      </p:sp>
      <p:sp>
        <p:nvSpPr>
          <p:cNvPr id="4" name="Text Placeholder 3"/>
          <p:cNvSpPr>
            <a:spLocks noGrp="1"/>
          </p:cNvSpPr>
          <p:nvPr>
            <p:ph type="body" sz="quarter" idx="11"/>
          </p:nvPr>
        </p:nvSpPr>
        <p:spPr>
          <a:xfrm>
            <a:off x="3686049" y="6522340"/>
            <a:ext cx="5029200" cy="261610"/>
          </a:xfrm>
        </p:spPr>
        <p:txBody>
          <a:bodyPr/>
          <a:lstStyle/>
          <a:p>
            <a:r>
              <a:rPr lang="en-US" sz="1100" dirty="0" smtClean="0"/>
              <a:t>Reference : Rudisuli et al., 2012, </a:t>
            </a:r>
            <a:r>
              <a:rPr lang="en-US" sz="1100" dirty="0"/>
              <a:t>Ind. Eng. Chem. Res. </a:t>
            </a:r>
            <a:r>
              <a:rPr lang="en-US" sz="1100" dirty="0" smtClean="0"/>
              <a:t>51: </a:t>
            </a:r>
            <a:r>
              <a:rPr lang="en-US" sz="1100" dirty="0"/>
              <a:t>4748-4758</a:t>
            </a: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96" y="1215311"/>
            <a:ext cx="2591659" cy="4206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54990" y="1224501"/>
            <a:ext cx="1399196" cy="1343771"/>
          </a:xfrm>
          <a:prstGeom prst="rect">
            <a:avLst/>
          </a:prstGeom>
          <a:solidFill>
            <a:schemeClr val="accent1">
              <a:alpha val="0"/>
            </a:schemeClr>
          </a:solidFill>
          <a:ln w="412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1"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7600"/>
          <a:stretch/>
        </p:blipFill>
        <p:spPr bwMode="auto">
          <a:xfrm>
            <a:off x="3243703" y="1669756"/>
            <a:ext cx="3577136" cy="30957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35585" y="5470009"/>
            <a:ext cx="1127185"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4" name="Elbow Connector 13"/>
          <p:cNvCxnSpPr/>
          <p:nvPr/>
        </p:nvCxnSpPr>
        <p:spPr>
          <a:xfrm>
            <a:off x="2074976" y="5470009"/>
            <a:ext cx="3697504" cy="620694"/>
          </a:xfrm>
          <a:prstGeom prst="bentConnector3">
            <a:avLst>
              <a:gd name="adj1" fmla="val -32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383236" y="5796404"/>
            <a:ext cx="2874505" cy="261610"/>
          </a:xfrm>
          <a:prstGeom prst="rect">
            <a:avLst/>
          </a:prstGeom>
          <a:noFill/>
        </p:spPr>
        <p:txBody>
          <a:bodyPr wrap="none" rtlCol="0">
            <a:spAutoFit/>
          </a:bodyPr>
          <a:lstStyle/>
          <a:p>
            <a:r>
              <a:rPr lang="en-US" sz="1100" dirty="0" smtClean="0"/>
              <a:t>Conf. similar to ADA.inc 1MW pilot plant study</a:t>
            </a:r>
            <a:endParaRPr lang="en-US" sz="1100" dirty="0"/>
          </a:p>
        </p:txBody>
      </p:sp>
      <p:pic>
        <p:nvPicPr>
          <p:cNvPr id="30" name="Picture 4"/>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60489" b="5199"/>
          <a:stretch/>
        </p:blipFill>
        <p:spPr bwMode="auto">
          <a:xfrm>
            <a:off x="7274023" y="1203398"/>
            <a:ext cx="1350349" cy="2103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TextBox 30"/>
          <p:cNvSpPr txBox="1"/>
          <p:nvPr/>
        </p:nvSpPr>
        <p:spPr>
          <a:xfrm>
            <a:off x="6962770" y="3351726"/>
            <a:ext cx="1778708" cy="246221"/>
          </a:xfrm>
          <a:prstGeom prst="rect">
            <a:avLst/>
          </a:prstGeom>
          <a:noFill/>
        </p:spPr>
        <p:txBody>
          <a:bodyPr wrap="square" lIns="0" tIns="0" rIns="0" bIns="0" rtlCol="0">
            <a:spAutoFit/>
          </a:bodyPr>
          <a:lstStyle/>
          <a:p>
            <a:r>
              <a:rPr lang="en-US" sz="800" dirty="0" smtClean="0"/>
              <a:t>OP: optical probe measurements</a:t>
            </a:r>
          </a:p>
          <a:p>
            <a:r>
              <a:rPr lang="en-US" sz="800" dirty="0" smtClean="0"/>
              <a:t>PFM: Pressure fluctuation measurements</a:t>
            </a:r>
            <a:endParaRPr lang="en-US" sz="800" dirty="0"/>
          </a:p>
        </p:txBody>
      </p:sp>
      <p:sp>
        <p:nvSpPr>
          <p:cNvPr id="32" name="Rectangle 31"/>
          <p:cNvSpPr/>
          <p:nvPr/>
        </p:nvSpPr>
        <p:spPr>
          <a:xfrm>
            <a:off x="1375378" y="4126238"/>
            <a:ext cx="1399196" cy="1343771"/>
          </a:xfrm>
          <a:prstGeom prst="rect">
            <a:avLst/>
          </a:prstGeom>
          <a:solidFill>
            <a:schemeClr val="accent1">
              <a:alpha val="0"/>
            </a:schemeClr>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EPG_poin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272813" y="3704819"/>
            <a:ext cx="2301418" cy="2560320"/>
          </a:xfrm>
          <a:prstGeom prst="rect">
            <a:avLst/>
          </a:prstGeom>
        </p:spPr>
      </p:pic>
    </p:spTree>
    <p:extLst>
      <p:ext uri="{BB962C8B-B14F-4D97-AF65-F5344CB8AC3E}">
        <p14:creationId xmlns:p14="http://schemas.microsoft.com/office/powerpoint/2010/main" val="322478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28"/>
                </p:tgtEl>
              </p:cMediaNode>
            </p:video>
          </p:childTnLst>
        </p:cTn>
      </p:par>
    </p:tnLst>
    <p:bldLst>
      <p:bldP spid="9" grpId="0" animBg="1"/>
      <p:bldP spid="25" grpId="0"/>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Computational geometry</a:t>
            </a:r>
            <a:endParaRPr lang="en-US" dirty="0"/>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453275" y="3371853"/>
            <a:ext cx="3019370" cy="1920240"/>
          </a:xfrm>
        </p:spPr>
      </p:pic>
      <p:sp>
        <p:nvSpPr>
          <p:cNvPr id="4" name="Text Placeholder 3"/>
          <p:cNvSpPr>
            <a:spLocks noGrp="1"/>
          </p:cNvSpPr>
          <p:nvPr>
            <p:ph type="body" sz="quarter" idx="11"/>
          </p:nvPr>
        </p:nvSpPr>
        <p:spPr/>
        <p:txBody>
          <a:bodyPr/>
          <a:lstStyle/>
          <a:p>
            <a:endParaRPr lang="en-US"/>
          </a:p>
        </p:txBody>
      </p:sp>
      <p:grpSp>
        <p:nvGrpSpPr>
          <p:cNvPr id="5" name="Group 4"/>
          <p:cNvGrpSpPr/>
          <p:nvPr/>
        </p:nvGrpSpPr>
        <p:grpSpPr>
          <a:xfrm>
            <a:off x="261198" y="3055335"/>
            <a:ext cx="4925061" cy="2419350"/>
            <a:chOff x="360552" y="523628"/>
            <a:chExt cx="4925117" cy="2419960"/>
          </a:xfrm>
        </p:grpSpPr>
        <p:pic>
          <p:nvPicPr>
            <p:cNvPr id="6" name="Picture 5"/>
            <p:cNvPicPr/>
            <p:nvPr/>
          </p:nvPicPr>
          <p:blipFill rotWithShape="1">
            <a:blip r:embed="rId3" cstate="print">
              <a:extLst>
                <a:ext uri="{28A0092B-C50C-407E-A947-70E740481C1C}">
                  <a14:useLocalDpi xmlns:a14="http://schemas.microsoft.com/office/drawing/2010/main" val="0"/>
                </a:ext>
              </a:extLst>
            </a:blip>
            <a:srcRect l="24976" t="20708" r="23795" b="23647"/>
            <a:stretch/>
          </p:blipFill>
          <p:spPr bwMode="auto">
            <a:xfrm rot="842537">
              <a:off x="360552" y="523628"/>
              <a:ext cx="2188210" cy="2377440"/>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4" cstate="print">
              <a:extLst>
                <a:ext uri="{28A0092B-C50C-407E-A947-70E740481C1C}">
                  <a14:useLocalDpi xmlns:a14="http://schemas.microsoft.com/office/drawing/2010/main" val="0"/>
                </a:ext>
              </a:extLst>
            </a:blip>
            <a:srcRect l="20666" t="1315" r="2215" b="26739"/>
            <a:stretch/>
          </p:blipFill>
          <p:spPr bwMode="auto">
            <a:xfrm>
              <a:off x="2835839" y="657588"/>
              <a:ext cx="2449830" cy="2286000"/>
            </a:xfrm>
            <a:prstGeom prst="rect">
              <a:avLst/>
            </a:prstGeom>
            <a:ln>
              <a:noFill/>
            </a:ln>
            <a:extLst>
              <a:ext uri="{53640926-AAD7-44D8-BBD7-CCE9431645EC}">
                <a14:shadowObscured xmlns:a14="http://schemas.microsoft.com/office/drawing/2010/main"/>
              </a:ext>
            </a:extLst>
          </p:spPr>
        </p:pic>
      </p:grpSp>
      <p:graphicFrame>
        <p:nvGraphicFramePr>
          <p:cNvPr id="9" name="Table 8"/>
          <p:cNvGraphicFramePr>
            <a:graphicFrameLocks noGrp="1"/>
          </p:cNvGraphicFramePr>
          <p:nvPr>
            <p:extLst>
              <p:ext uri="{D42A27DB-BD31-4B8C-83A1-F6EECF244321}">
                <p14:modId xmlns:p14="http://schemas.microsoft.com/office/powerpoint/2010/main" val="829669764"/>
              </p:ext>
            </p:extLst>
          </p:nvPr>
        </p:nvGraphicFramePr>
        <p:xfrm>
          <a:off x="23853" y="1420132"/>
          <a:ext cx="5807836" cy="1419606"/>
        </p:xfrm>
        <a:graphic>
          <a:graphicData uri="http://schemas.openxmlformats.org/drawingml/2006/table">
            <a:tbl>
              <a:tblPr firstRow="1" lastRow="1">
                <a:tableStyleId>{5C22544A-7EE6-4342-B048-85BDC9FD1C3A}</a:tableStyleId>
              </a:tblPr>
              <a:tblGrid>
                <a:gridCol w="2237700"/>
                <a:gridCol w="1152939"/>
                <a:gridCol w="1192696"/>
                <a:gridCol w="1224501"/>
              </a:tblGrid>
              <a:tr h="0">
                <a:tc>
                  <a:txBody>
                    <a:bodyPr/>
                    <a:lstStyle/>
                    <a:p>
                      <a:pPr marL="0" marR="0">
                        <a:lnSpc>
                          <a:spcPct val="115000"/>
                        </a:lnSpc>
                        <a:spcBef>
                          <a:spcPts val="0"/>
                        </a:spcBef>
                        <a:spcAft>
                          <a:spcPts val="0"/>
                        </a:spcAft>
                      </a:pPr>
                      <a:r>
                        <a:rPr lang="en-US" sz="1000" dirty="0">
                          <a:effectLst/>
                        </a:rPr>
                        <a:t>Properties</a:t>
                      </a:r>
                      <a:endParaRPr lang="en-US" sz="1100" dirty="0">
                        <a:solidFill>
                          <a:srgbClr val="365F91"/>
                        </a:solidFill>
                        <a:effectLst/>
                        <a:latin typeface="Calibri"/>
                        <a:ea typeface="Calibri"/>
                        <a:cs typeface="Times New Roman"/>
                      </a:endParaRPr>
                    </a:p>
                  </a:txBody>
                  <a:tcPr marL="73025" marR="73025" marT="0" marB="0"/>
                </a:tc>
                <a:tc>
                  <a:txBody>
                    <a:bodyPr/>
                    <a:lstStyle/>
                    <a:p>
                      <a:pPr marL="0" marR="0">
                        <a:lnSpc>
                          <a:spcPct val="115000"/>
                        </a:lnSpc>
                        <a:spcBef>
                          <a:spcPts val="0"/>
                        </a:spcBef>
                        <a:spcAft>
                          <a:spcPts val="0"/>
                        </a:spcAft>
                      </a:pPr>
                      <a:r>
                        <a:rPr lang="en-US" sz="1000">
                          <a:effectLst/>
                        </a:rPr>
                        <a:t>Without tubes</a:t>
                      </a:r>
                      <a:endParaRPr lang="en-US" sz="1100">
                        <a:solidFill>
                          <a:srgbClr val="365F91"/>
                        </a:solidFill>
                        <a:effectLst/>
                        <a:latin typeface="Calibri"/>
                        <a:ea typeface="Calibri"/>
                        <a:cs typeface="Times New Roman"/>
                      </a:endParaRPr>
                    </a:p>
                  </a:txBody>
                  <a:tcPr marL="73025" marR="73025" marT="0" marB="0"/>
                </a:tc>
                <a:tc>
                  <a:txBody>
                    <a:bodyPr/>
                    <a:lstStyle/>
                    <a:p>
                      <a:pPr marL="0" marR="0">
                        <a:lnSpc>
                          <a:spcPct val="115000"/>
                        </a:lnSpc>
                        <a:spcBef>
                          <a:spcPts val="0"/>
                        </a:spcBef>
                        <a:spcAft>
                          <a:spcPts val="0"/>
                        </a:spcAft>
                      </a:pPr>
                      <a:r>
                        <a:rPr lang="en-US" sz="1000">
                          <a:effectLst/>
                        </a:rPr>
                        <a:t>Sq. arrangement</a:t>
                      </a:r>
                      <a:endParaRPr lang="en-US" sz="1100">
                        <a:solidFill>
                          <a:srgbClr val="365F91"/>
                        </a:solidFill>
                        <a:effectLst/>
                        <a:latin typeface="Calibri"/>
                        <a:ea typeface="Calibri"/>
                        <a:cs typeface="Times New Roman"/>
                      </a:endParaRPr>
                    </a:p>
                  </a:txBody>
                  <a:tcPr marL="73025" marR="73025" marT="0" marB="0"/>
                </a:tc>
                <a:tc>
                  <a:txBody>
                    <a:bodyPr/>
                    <a:lstStyle/>
                    <a:p>
                      <a:pPr marL="0" marR="0">
                        <a:lnSpc>
                          <a:spcPct val="115000"/>
                        </a:lnSpc>
                        <a:spcBef>
                          <a:spcPts val="0"/>
                        </a:spcBef>
                        <a:spcAft>
                          <a:spcPts val="0"/>
                        </a:spcAft>
                      </a:pPr>
                      <a:r>
                        <a:rPr lang="en-US" sz="1000" dirty="0">
                          <a:effectLst/>
                        </a:rPr>
                        <a:t>Tri. arrangement</a:t>
                      </a:r>
                      <a:endParaRPr lang="en-US" sz="1100" dirty="0">
                        <a:solidFill>
                          <a:srgbClr val="365F91"/>
                        </a:solidFill>
                        <a:effectLst/>
                        <a:latin typeface="Calibri"/>
                        <a:ea typeface="Calibri"/>
                        <a:cs typeface="Times New Roman"/>
                      </a:endParaRPr>
                    </a:p>
                  </a:txBody>
                  <a:tcPr marL="73025" marR="73025" marT="0" marB="0"/>
                </a:tc>
              </a:tr>
              <a:tr h="0">
                <a:tc>
                  <a:txBody>
                    <a:bodyPr/>
                    <a:lstStyle/>
                    <a:p>
                      <a:pPr marL="0" marR="0" algn="just">
                        <a:lnSpc>
                          <a:spcPct val="115000"/>
                        </a:lnSpc>
                        <a:spcBef>
                          <a:spcPts val="0"/>
                        </a:spcBef>
                        <a:spcAft>
                          <a:spcPts val="0"/>
                        </a:spcAft>
                      </a:pPr>
                      <a:r>
                        <a:rPr lang="en-US" sz="1000" b="1">
                          <a:effectLst/>
                        </a:rPr>
                        <a:t>Column width  (number of grids)</a:t>
                      </a:r>
                      <a:endParaRPr lang="en-US" sz="1100" b="1">
                        <a:solidFill>
                          <a:srgbClr val="365F91"/>
                        </a:solidFill>
                        <a:effectLst/>
                        <a:latin typeface="Calibri"/>
                        <a:ea typeface="Calibri"/>
                        <a:cs typeface="Times New Roman"/>
                      </a:endParaRPr>
                    </a:p>
                  </a:txBody>
                  <a:tcPr marL="73025" marR="73025" marT="0" marB="0"/>
                </a:tc>
                <a:tc>
                  <a:txBody>
                    <a:bodyPr/>
                    <a:lstStyle/>
                    <a:p>
                      <a:pPr marL="0" marR="0" algn="l">
                        <a:lnSpc>
                          <a:spcPct val="115000"/>
                        </a:lnSpc>
                        <a:spcBef>
                          <a:spcPts val="0"/>
                        </a:spcBef>
                        <a:spcAft>
                          <a:spcPts val="0"/>
                        </a:spcAft>
                        <a:tabLst>
                          <a:tab pos="228600" algn="dec"/>
                        </a:tabLst>
                      </a:pPr>
                      <a:r>
                        <a:rPr lang="en-US" sz="1000" b="1" dirty="0">
                          <a:effectLst/>
                        </a:rPr>
                        <a:t>0.15 m (100)</a:t>
                      </a:r>
                      <a:endParaRPr lang="en-US" sz="1100" b="1" dirty="0">
                        <a:solidFill>
                          <a:srgbClr val="365F91"/>
                        </a:solidFill>
                        <a:effectLst/>
                        <a:latin typeface="Calibri"/>
                        <a:ea typeface="Calibri"/>
                        <a:cs typeface="Times New Roman"/>
                      </a:endParaRPr>
                    </a:p>
                  </a:txBody>
                  <a:tcPr marL="73025" marR="73025" marT="0" marB="0"/>
                </a:tc>
                <a:tc>
                  <a:txBody>
                    <a:bodyPr/>
                    <a:lstStyle/>
                    <a:p>
                      <a:pPr marL="0" marR="0" algn="l">
                        <a:lnSpc>
                          <a:spcPct val="115000"/>
                        </a:lnSpc>
                        <a:spcBef>
                          <a:spcPts val="0"/>
                        </a:spcBef>
                        <a:spcAft>
                          <a:spcPts val="0"/>
                        </a:spcAft>
                        <a:tabLst>
                          <a:tab pos="228600" algn="dec"/>
                        </a:tabLst>
                      </a:pPr>
                      <a:r>
                        <a:rPr lang="en-US" sz="1000" b="1">
                          <a:effectLst/>
                        </a:rPr>
                        <a:t>0.15 m (100)</a:t>
                      </a:r>
                      <a:endParaRPr lang="en-US" sz="1100" b="1">
                        <a:solidFill>
                          <a:srgbClr val="365F91"/>
                        </a:solidFill>
                        <a:effectLst/>
                        <a:latin typeface="Calibri"/>
                        <a:ea typeface="Calibri"/>
                        <a:cs typeface="Times New Roman"/>
                      </a:endParaRPr>
                    </a:p>
                  </a:txBody>
                  <a:tcPr marL="73025" marR="73025" marT="0" marB="0"/>
                </a:tc>
                <a:tc>
                  <a:txBody>
                    <a:bodyPr/>
                    <a:lstStyle/>
                    <a:p>
                      <a:pPr marL="0" marR="0" algn="l">
                        <a:lnSpc>
                          <a:spcPct val="115000"/>
                        </a:lnSpc>
                        <a:spcBef>
                          <a:spcPts val="0"/>
                        </a:spcBef>
                        <a:spcAft>
                          <a:spcPts val="0"/>
                        </a:spcAft>
                        <a:tabLst>
                          <a:tab pos="228600" algn="dec"/>
                        </a:tabLst>
                      </a:pPr>
                      <a:r>
                        <a:rPr lang="en-US" sz="1000" b="1">
                          <a:effectLst/>
                        </a:rPr>
                        <a:t>0.15 m (100)</a:t>
                      </a:r>
                      <a:endParaRPr lang="en-US" sz="1100" b="1">
                        <a:solidFill>
                          <a:srgbClr val="365F91"/>
                        </a:solidFill>
                        <a:effectLst/>
                        <a:latin typeface="Calibri"/>
                        <a:ea typeface="Calibri"/>
                        <a:cs typeface="Times New Roman"/>
                      </a:endParaRPr>
                    </a:p>
                  </a:txBody>
                  <a:tcPr marL="73025" marR="73025" marT="0" marB="0"/>
                </a:tc>
              </a:tr>
              <a:tr h="0">
                <a:tc>
                  <a:txBody>
                    <a:bodyPr/>
                    <a:lstStyle/>
                    <a:p>
                      <a:pPr marL="0" marR="0" algn="just">
                        <a:lnSpc>
                          <a:spcPct val="115000"/>
                        </a:lnSpc>
                        <a:spcBef>
                          <a:spcPts val="0"/>
                        </a:spcBef>
                        <a:spcAft>
                          <a:spcPts val="0"/>
                        </a:spcAft>
                        <a:tabLst>
                          <a:tab pos="2305050" algn="l"/>
                        </a:tabLst>
                      </a:pPr>
                      <a:r>
                        <a:rPr lang="en-US" sz="1000" b="1">
                          <a:effectLst/>
                        </a:rPr>
                        <a:t>Column depth  (number of grids)</a:t>
                      </a:r>
                      <a:endParaRPr lang="en-US" sz="1100" b="1">
                        <a:solidFill>
                          <a:srgbClr val="365F91"/>
                        </a:solidFill>
                        <a:effectLst/>
                        <a:latin typeface="Calibri"/>
                        <a:ea typeface="Calibri"/>
                        <a:cs typeface="Times New Roman"/>
                      </a:endParaRPr>
                    </a:p>
                  </a:txBody>
                  <a:tcPr marL="73025" marR="73025" marT="0" marB="0"/>
                </a:tc>
                <a:tc>
                  <a:txBody>
                    <a:bodyPr/>
                    <a:lstStyle/>
                    <a:p>
                      <a:pPr marL="0" marR="0" algn="l">
                        <a:lnSpc>
                          <a:spcPct val="115000"/>
                        </a:lnSpc>
                        <a:spcBef>
                          <a:spcPts val="0"/>
                        </a:spcBef>
                        <a:spcAft>
                          <a:spcPts val="0"/>
                        </a:spcAft>
                        <a:tabLst>
                          <a:tab pos="228600" algn="dec"/>
                        </a:tabLst>
                      </a:pPr>
                      <a:r>
                        <a:rPr lang="en-US" sz="1000" b="1" dirty="0">
                          <a:effectLst/>
                        </a:rPr>
                        <a:t>0.15 m (100)</a:t>
                      </a:r>
                      <a:endParaRPr lang="en-US" sz="1100" b="1" dirty="0">
                        <a:solidFill>
                          <a:srgbClr val="365F91"/>
                        </a:solidFill>
                        <a:effectLst/>
                        <a:latin typeface="Calibri"/>
                        <a:ea typeface="Calibri"/>
                        <a:cs typeface="Times New Roman"/>
                      </a:endParaRPr>
                    </a:p>
                  </a:txBody>
                  <a:tcPr marL="73025" marR="73025" marT="0" marB="0"/>
                </a:tc>
                <a:tc>
                  <a:txBody>
                    <a:bodyPr/>
                    <a:lstStyle/>
                    <a:p>
                      <a:pPr marL="0" marR="0" algn="l">
                        <a:lnSpc>
                          <a:spcPct val="115000"/>
                        </a:lnSpc>
                        <a:spcBef>
                          <a:spcPts val="0"/>
                        </a:spcBef>
                        <a:spcAft>
                          <a:spcPts val="0"/>
                        </a:spcAft>
                        <a:tabLst>
                          <a:tab pos="228600" algn="dec"/>
                        </a:tabLst>
                      </a:pPr>
                      <a:r>
                        <a:rPr lang="en-US" sz="1000" b="1">
                          <a:effectLst/>
                        </a:rPr>
                        <a:t>0.15 m (100)</a:t>
                      </a:r>
                      <a:endParaRPr lang="en-US" sz="1100" b="1">
                        <a:solidFill>
                          <a:srgbClr val="365F91"/>
                        </a:solidFill>
                        <a:effectLst/>
                        <a:latin typeface="Calibri"/>
                        <a:ea typeface="Calibri"/>
                        <a:cs typeface="Times New Roman"/>
                      </a:endParaRPr>
                    </a:p>
                  </a:txBody>
                  <a:tcPr marL="73025" marR="73025" marT="0" marB="0"/>
                </a:tc>
                <a:tc>
                  <a:txBody>
                    <a:bodyPr/>
                    <a:lstStyle/>
                    <a:p>
                      <a:pPr marL="0" marR="0" algn="l">
                        <a:lnSpc>
                          <a:spcPct val="115000"/>
                        </a:lnSpc>
                        <a:spcBef>
                          <a:spcPts val="0"/>
                        </a:spcBef>
                        <a:spcAft>
                          <a:spcPts val="0"/>
                        </a:spcAft>
                        <a:tabLst>
                          <a:tab pos="228600" algn="dec"/>
                        </a:tabLst>
                      </a:pPr>
                      <a:r>
                        <a:rPr lang="en-US" sz="1000" b="1">
                          <a:effectLst/>
                        </a:rPr>
                        <a:t>0.15 m (100)</a:t>
                      </a:r>
                      <a:endParaRPr lang="en-US" sz="1100" b="1">
                        <a:solidFill>
                          <a:srgbClr val="365F91"/>
                        </a:solidFill>
                        <a:effectLst/>
                        <a:latin typeface="Calibri"/>
                        <a:ea typeface="Calibri"/>
                        <a:cs typeface="Times New Roman"/>
                      </a:endParaRPr>
                    </a:p>
                  </a:txBody>
                  <a:tcPr marL="73025" marR="73025" marT="0" marB="0"/>
                </a:tc>
              </a:tr>
              <a:tr h="0">
                <a:tc>
                  <a:txBody>
                    <a:bodyPr/>
                    <a:lstStyle/>
                    <a:p>
                      <a:pPr marL="0" marR="0" algn="just">
                        <a:lnSpc>
                          <a:spcPct val="115000"/>
                        </a:lnSpc>
                        <a:spcBef>
                          <a:spcPts val="0"/>
                        </a:spcBef>
                        <a:spcAft>
                          <a:spcPts val="0"/>
                        </a:spcAft>
                        <a:tabLst>
                          <a:tab pos="2305050" algn="l"/>
                        </a:tabLst>
                      </a:pPr>
                      <a:r>
                        <a:rPr lang="en-US" sz="1000" b="1">
                          <a:effectLst/>
                        </a:rPr>
                        <a:t>Column height (number of grids)</a:t>
                      </a:r>
                      <a:endParaRPr lang="en-US" sz="1100" b="1">
                        <a:effectLst/>
                      </a:endParaRPr>
                    </a:p>
                    <a:p>
                      <a:pPr marL="0" marR="0" algn="just">
                        <a:lnSpc>
                          <a:spcPct val="115000"/>
                        </a:lnSpc>
                        <a:spcBef>
                          <a:spcPts val="0"/>
                        </a:spcBef>
                        <a:spcAft>
                          <a:spcPts val="0"/>
                        </a:spcAft>
                        <a:tabLst>
                          <a:tab pos="2305050" algn="l"/>
                        </a:tabLst>
                      </a:pPr>
                      <a:r>
                        <a:rPr lang="en-US" sz="1000" b="1">
                          <a:effectLst/>
                        </a:rPr>
                        <a:t>Bed diameter from cut-cells</a:t>
                      </a:r>
                      <a:endParaRPr lang="en-US" sz="1100" b="1">
                        <a:solidFill>
                          <a:srgbClr val="365F91"/>
                        </a:solidFill>
                        <a:effectLst/>
                        <a:latin typeface="Calibri"/>
                        <a:ea typeface="Calibri"/>
                        <a:cs typeface="Times New Roman"/>
                      </a:endParaRPr>
                    </a:p>
                  </a:txBody>
                  <a:tcPr marL="73025" marR="73025" marT="0" marB="0"/>
                </a:tc>
                <a:tc>
                  <a:txBody>
                    <a:bodyPr/>
                    <a:lstStyle/>
                    <a:p>
                      <a:pPr marL="0" marR="0" algn="l">
                        <a:lnSpc>
                          <a:spcPct val="115000"/>
                        </a:lnSpc>
                        <a:spcBef>
                          <a:spcPts val="0"/>
                        </a:spcBef>
                        <a:spcAft>
                          <a:spcPts val="0"/>
                        </a:spcAft>
                        <a:tabLst>
                          <a:tab pos="228600" algn="dec"/>
                        </a:tabLst>
                      </a:pPr>
                      <a:r>
                        <a:rPr lang="en-US" sz="1000" b="1" dirty="0">
                          <a:effectLst/>
                        </a:rPr>
                        <a:t>0.96 m (640)</a:t>
                      </a:r>
                      <a:endParaRPr lang="en-US" sz="1100" b="1" dirty="0">
                        <a:effectLst/>
                      </a:endParaRPr>
                    </a:p>
                    <a:p>
                      <a:pPr marL="0" marR="0" algn="l">
                        <a:lnSpc>
                          <a:spcPct val="115000"/>
                        </a:lnSpc>
                        <a:spcBef>
                          <a:spcPts val="0"/>
                        </a:spcBef>
                        <a:spcAft>
                          <a:spcPts val="0"/>
                        </a:spcAft>
                        <a:tabLst>
                          <a:tab pos="228600" algn="dec"/>
                        </a:tabLst>
                      </a:pPr>
                      <a:r>
                        <a:rPr lang="en-US" sz="1000" b="1" dirty="0">
                          <a:effectLst/>
                        </a:rPr>
                        <a:t>0.145 m</a:t>
                      </a:r>
                      <a:endParaRPr lang="en-US" sz="1100" b="1" dirty="0">
                        <a:solidFill>
                          <a:srgbClr val="365F91"/>
                        </a:solidFill>
                        <a:effectLst/>
                        <a:latin typeface="Calibri"/>
                        <a:ea typeface="Calibri"/>
                        <a:cs typeface="Times New Roman"/>
                      </a:endParaRPr>
                    </a:p>
                  </a:txBody>
                  <a:tcPr marL="73025" marR="73025" marT="0" marB="0"/>
                </a:tc>
                <a:tc>
                  <a:txBody>
                    <a:bodyPr/>
                    <a:lstStyle/>
                    <a:p>
                      <a:pPr marL="0" marR="0" algn="l">
                        <a:lnSpc>
                          <a:spcPct val="115000"/>
                        </a:lnSpc>
                        <a:spcBef>
                          <a:spcPts val="0"/>
                        </a:spcBef>
                        <a:spcAft>
                          <a:spcPts val="0"/>
                        </a:spcAft>
                        <a:tabLst>
                          <a:tab pos="228600" algn="dec"/>
                        </a:tabLst>
                      </a:pPr>
                      <a:r>
                        <a:rPr lang="en-US" sz="1000" b="1" dirty="0">
                          <a:effectLst/>
                        </a:rPr>
                        <a:t>0.96 m (640)</a:t>
                      </a:r>
                      <a:endParaRPr lang="en-US" sz="1100" b="1" dirty="0">
                        <a:effectLst/>
                      </a:endParaRPr>
                    </a:p>
                    <a:p>
                      <a:pPr marL="0" marR="0" algn="l">
                        <a:lnSpc>
                          <a:spcPct val="115000"/>
                        </a:lnSpc>
                        <a:spcBef>
                          <a:spcPts val="0"/>
                        </a:spcBef>
                        <a:spcAft>
                          <a:spcPts val="0"/>
                        </a:spcAft>
                        <a:tabLst>
                          <a:tab pos="228600" algn="dec"/>
                        </a:tabLst>
                      </a:pPr>
                      <a:r>
                        <a:rPr lang="en-US" sz="1000" b="1" dirty="0">
                          <a:effectLst/>
                        </a:rPr>
                        <a:t>0.145 m</a:t>
                      </a:r>
                      <a:endParaRPr lang="en-US" sz="1100" b="1" dirty="0">
                        <a:solidFill>
                          <a:srgbClr val="365F91"/>
                        </a:solidFill>
                        <a:effectLst/>
                        <a:latin typeface="Calibri"/>
                        <a:ea typeface="Calibri"/>
                        <a:cs typeface="Times New Roman"/>
                      </a:endParaRPr>
                    </a:p>
                  </a:txBody>
                  <a:tcPr marL="73025" marR="73025" marT="0" marB="0"/>
                </a:tc>
                <a:tc>
                  <a:txBody>
                    <a:bodyPr/>
                    <a:lstStyle/>
                    <a:p>
                      <a:pPr marL="0" marR="0" algn="l">
                        <a:lnSpc>
                          <a:spcPct val="115000"/>
                        </a:lnSpc>
                        <a:spcBef>
                          <a:spcPts val="0"/>
                        </a:spcBef>
                        <a:spcAft>
                          <a:spcPts val="0"/>
                        </a:spcAft>
                        <a:tabLst>
                          <a:tab pos="228600" algn="dec"/>
                        </a:tabLst>
                      </a:pPr>
                      <a:r>
                        <a:rPr lang="en-US" sz="1000" b="1">
                          <a:effectLst/>
                        </a:rPr>
                        <a:t>0.96 m (640)</a:t>
                      </a:r>
                      <a:endParaRPr lang="en-US" sz="1100" b="1">
                        <a:effectLst/>
                      </a:endParaRPr>
                    </a:p>
                    <a:p>
                      <a:pPr marL="0" marR="0" algn="l">
                        <a:lnSpc>
                          <a:spcPct val="115000"/>
                        </a:lnSpc>
                        <a:spcBef>
                          <a:spcPts val="0"/>
                        </a:spcBef>
                        <a:spcAft>
                          <a:spcPts val="0"/>
                        </a:spcAft>
                        <a:tabLst>
                          <a:tab pos="228600" algn="dec"/>
                        </a:tabLst>
                      </a:pPr>
                      <a:r>
                        <a:rPr lang="en-US" sz="1000" b="1">
                          <a:effectLst/>
                        </a:rPr>
                        <a:t>0.145</a:t>
                      </a:r>
                      <a:endParaRPr lang="en-US" sz="1100" b="1">
                        <a:solidFill>
                          <a:srgbClr val="365F91"/>
                        </a:solidFill>
                        <a:effectLst/>
                        <a:latin typeface="Calibri"/>
                        <a:ea typeface="Calibri"/>
                        <a:cs typeface="Times New Roman"/>
                      </a:endParaRPr>
                    </a:p>
                  </a:txBody>
                  <a:tcPr marL="73025" marR="73025" marT="0" marB="0"/>
                </a:tc>
              </a:tr>
              <a:tr h="0">
                <a:tc>
                  <a:txBody>
                    <a:bodyPr/>
                    <a:lstStyle/>
                    <a:p>
                      <a:pPr marL="0" marR="0" algn="just">
                        <a:lnSpc>
                          <a:spcPct val="115000"/>
                        </a:lnSpc>
                        <a:spcBef>
                          <a:spcPts val="0"/>
                        </a:spcBef>
                        <a:spcAft>
                          <a:spcPts val="0"/>
                        </a:spcAft>
                        <a:tabLst>
                          <a:tab pos="2363470" algn="l"/>
                        </a:tabLst>
                      </a:pPr>
                      <a:r>
                        <a:rPr lang="en-US" sz="1000" b="1" dirty="0">
                          <a:effectLst/>
                        </a:rPr>
                        <a:t>Number of principal tubes (diameter)</a:t>
                      </a:r>
                      <a:endParaRPr lang="en-US" sz="1100" b="1" dirty="0">
                        <a:solidFill>
                          <a:srgbClr val="365F91"/>
                        </a:solidFill>
                        <a:effectLst/>
                        <a:latin typeface="Calibri"/>
                        <a:ea typeface="Calibri"/>
                        <a:cs typeface="Times New Roman"/>
                      </a:endParaRPr>
                    </a:p>
                  </a:txBody>
                  <a:tcPr marL="73025" marR="73025" marT="0" marB="0"/>
                </a:tc>
                <a:tc>
                  <a:txBody>
                    <a:bodyPr/>
                    <a:lstStyle/>
                    <a:p>
                      <a:pPr marL="0" marR="0" algn="l">
                        <a:lnSpc>
                          <a:spcPct val="115000"/>
                        </a:lnSpc>
                        <a:spcBef>
                          <a:spcPts val="0"/>
                        </a:spcBef>
                        <a:spcAft>
                          <a:spcPts val="0"/>
                        </a:spcAft>
                        <a:tabLst>
                          <a:tab pos="228600" algn="dec"/>
                        </a:tabLst>
                      </a:pPr>
                      <a:r>
                        <a:rPr lang="en-US" sz="1000" b="1" dirty="0" smtClean="0">
                          <a:effectLst/>
                        </a:rPr>
                        <a:t>                     -</a:t>
                      </a:r>
                      <a:endParaRPr lang="en-US" sz="1100" b="1" dirty="0">
                        <a:solidFill>
                          <a:srgbClr val="365F91"/>
                        </a:solidFill>
                        <a:effectLst/>
                        <a:latin typeface="Calibri"/>
                        <a:ea typeface="Calibri"/>
                        <a:cs typeface="Times New Roman"/>
                      </a:endParaRPr>
                    </a:p>
                  </a:txBody>
                  <a:tcPr marL="73025" marR="73025" marT="0" marB="0"/>
                </a:tc>
                <a:tc>
                  <a:txBody>
                    <a:bodyPr/>
                    <a:lstStyle/>
                    <a:p>
                      <a:pPr marL="0" marR="0" algn="l">
                        <a:lnSpc>
                          <a:spcPct val="115000"/>
                        </a:lnSpc>
                        <a:spcBef>
                          <a:spcPts val="0"/>
                        </a:spcBef>
                        <a:spcAft>
                          <a:spcPts val="0"/>
                        </a:spcAft>
                        <a:tabLst>
                          <a:tab pos="228600" algn="dec"/>
                        </a:tabLst>
                      </a:pPr>
                      <a:r>
                        <a:rPr lang="en-US" sz="1000" b="1" dirty="0">
                          <a:effectLst/>
                        </a:rPr>
                        <a:t>     16 (15 mm)</a:t>
                      </a:r>
                      <a:endParaRPr lang="en-US" sz="1100" b="1" dirty="0">
                        <a:solidFill>
                          <a:srgbClr val="365F91"/>
                        </a:solidFill>
                        <a:effectLst/>
                        <a:latin typeface="Calibri"/>
                        <a:ea typeface="Calibri"/>
                        <a:cs typeface="Times New Roman"/>
                      </a:endParaRPr>
                    </a:p>
                  </a:txBody>
                  <a:tcPr marL="73025" marR="73025" marT="0" marB="0"/>
                </a:tc>
                <a:tc>
                  <a:txBody>
                    <a:bodyPr/>
                    <a:lstStyle/>
                    <a:p>
                      <a:pPr marL="0" marR="0" algn="l">
                        <a:lnSpc>
                          <a:spcPct val="115000"/>
                        </a:lnSpc>
                        <a:spcBef>
                          <a:spcPts val="0"/>
                        </a:spcBef>
                        <a:spcAft>
                          <a:spcPts val="0"/>
                        </a:spcAft>
                        <a:tabLst>
                          <a:tab pos="228600" algn="dec"/>
                        </a:tabLst>
                      </a:pPr>
                      <a:r>
                        <a:rPr lang="en-US" sz="1000" b="1" dirty="0">
                          <a:effectLst/>
                        </a:rPr>
                        <a:t>     24 (15 mm)</a:t>
                      </a:r>
                      <a:endParaRPr lang="en-US" sz="1100" b="1" dirty="0">
                        <a:solidFill>
                          <a:srgbClr val="365F91"/>
                        </a:solidFill>
                        <a:effectLst/>
                        <a:latin typeface="Calibri"/>
                        <a:ea typeface="Calibri"/>
                        <a:cs typeface="Times New Roman"/>
                      </a:endParaRPr>
                    </a:p>
                  </a:txBody>
                  <a:tcPr marL="73025" marR="73025" marT="0" marB="0"/>
                </a:tc>
              </a:tr>
              <a:tr h="0">
                <a:tc>
                  <a:txBody>
                    <a:bodyPr/>
                    <a:lstStyle/>
                    <a:p>
                      <a:pPr marL="0" marR="0">
                        <a:lnSpc>
                          <a:spcPct val="115000"/>
                        </a:lnSpc>
                        <a:spcBef>
                          <a:spcPts val="0"/>
                        </a:spcBef>
                        <a:spcAft>
                          <a:spcPts val="0"/>
                        </a:spcAft>
                      </a:pPr>
                      <a:r>
                        <a:rPr lang="en-US" sz="1000" b="1" dirty="0">
                          <a:effectLst/>
                        </a:rPr>
                        <a:t>Number of auxiliary tubes (diameter)</a:t>
                      </a:r>
                      <a:endParaRPr lang="en-US" sz="1100" b="1" dirty="0">
                        <a:solidFill>
                          <a:srgbClr val="365F91"/>
                        </a:solidFill>
                        <a:effectLst/>
                        <a:latin typeface="Calibri"/>
                        <a:ea typeface="Calibri"/>
                        <a:cs typeface="Times New Roman"/>
                      </a:endParaRPr>
                    </a:p>
                  </a:txBody>
                  <a:tcPr marL="73025" marR="73025" marT="0" marB="0"/>
                </a:tc>
                <a:tc>
                  <a:txBody>
                    <a:bodyPr/>
                    <a:lstStyle/>
                    <a:p>
                      <a:pPr marL="0" marR="0" algn="l">
                        <a:lnSpc>
                          <a:spcPct val="115000"/>
                        </a:lnSpc>
                        <a:spcBef>
                          <a:spcPts val="0"/>
                        </a:spcBef>
                        <a:spcAft>
                          <a:spcPts val="0"/>
                        </a:spcAft>
                      </a:pPr>
                      <a:r>
                        <a:rPr lang="en-US" sz="1000" b="1" dirty="0">
                          <a:effectLst/>
                        </a:rPr>
                        <a:t>     </a:t>
                      </a:r>
                      <a:r>
                        <a:rPr lang="en-US" sz="1000" b="1" dirty="0" smtClean="0">
                          <a:effectLst/>
                        </a:rPr>
                        <a:t>                </a:t>
                      </a:r>
                      <a:r>
                        <a:rPr lang="en-US" sz="1000" b="1" dirty="0">
                          <a:effectLst/>
                        </a:rPr>
                        <a:t>-</a:t>
                      </a:r>
                      <a:endParaRPr lang="en-US" sz="1100" b="1" dirty="0">
                        <a:solidFill>
                          <a:srgbClr val="365F91"/>
                        </a:solidFill>
                        <a:effectLst/>
                        <a:latin typeface="Calibri"/>
                        <a:ea typeface="Calibri"/>
                        <a:cs typeface="Times New Roman"/>
                      </a:endParaRPr>
                    </a:p>
                  </a:txBody>
                  <a:tcPr marL="73025" marR="73025" marT="0" marB="0"/>
                </a:tc>
                <a:tc>
                  <a:txBody>
                    <a:bodyPr/>
                    <a:lstStyle/>
                    <a:p>
                      <a:pPr marL="0" marR="0" algn="l">
                        <a:lnSpc>
                          <a:spcPct val="115000"/>
                        </a:lnSpc>
                        <a:spcBef>
                          <a:spcPts val="0"/>
                        </a:spcBef>
                        <a:spcAft>
                          <a:spcPts val="0"/>
                        </a:spcAft>
                      </a:pPr>
                      <a:r>
                        <a:rPr lang="en-US" sz="1000" b="1">
                          <a:effectLst/>
                        </a:rPr>
                        <a:t>       8 (12 mm)</a:t>
                      </a:r>
                      <a:endParaRPr lang="en-US" sz="1100" b="1">
                        <a:solidFill>
                          <a:srgbClr val="365F91"/>
                        </a:solidFill>
                        <a:effectLst/>
                        <a:latin typeface="Calibri"/>
                        <a:ea typeface="Calibri"/>
                        <a:cs typeface="Times New Roman"/>
                      </a:endParaRPr>
                    </a:p>
                  </a:txBody>
                  <a:tcPr marL="73025" marR="73025" marT="0" marB="0"/>
                </a:tc>
                <a:tc>
                  <a:txBody>
                    <a:bodyPr/>
                    <a:lstStyle/>
                    <a:p>
                      <a:pPr marL="0" marR="0" algn="l">
                        <a:lnSpc>
                          <a:spcPct val="115000"/>
                        </a:lnSpc>
                        <a:spcBef>
                          <a:spcPts val="0"/>
                        </a:spcBef>
                        <a:spcAft>
                          <a:spcPts val="0"/>
                        </a:spcAft>
                      </a:pPr>
                      <a:r>
                        <a:rPr lang="en-US" sz="1000" b="1" dirty="0">
                          <a:effectLst/>
                        </a:rPr>
                        <a:t>       2 (10 </a:t>
                      </a:r>
                      <a:r>
                        <a:rPr lang="en-US" sz="1000" b="1" dirty="0" smtClean="0">
                          <a:effectLst/>
                        </a:rPr>
                        <a:t>mm)</a:t>
                      </a:r>
                      <a:endParaRPr lang="en-US" sz="1100" b="1" dirty="0">
                        <a:solidFill>
                          <a:srgbClr val="365F91"/>
                        </a:solidFill>
                        <a:effectLst/>
                        <a:latin typeface="Calibri"/>
                        <a:ea typeface="Calibri"/>
                        <a:cs typeface="Times New Roman"/>
                      </a:endParaRPr>
                    </a:p>
                  </a:txBody>
                  <a:tcPr marL="73025" marR="73025" marT="0" marB="0"/>
                </a:tc>
              </a:tr>
              <a:tr h="0">
                <a:tc>
                  <a:txBody>
                    <a:bodyPr/>
                    <a:lstStyle/>
                    <a:p>
                      <a:pPr marL="0" marR="0">
                        <a:lnSpc>
                          <a:spcPct val="115000"/>
                        </a:lnSpc>
                        <a:spcBef>
                          <a:spcPts val="0"/>
                        </a:spcBef>
                        <a:spcAft>
                          <a:spcPts val="0"/>
                        </a:spcAft>
                      </a:pPr>
                      <a:r>
                        <a:rPr lang="en-US" sz="1100" dirty="0">
                          <a:effectLst/>
                        </a:rPr>
                        <a:t> </a:t>
                      </a:r>
                      <a:endParaRPr lang="en-US" sz="1100" dirty="0">
                        <a:solidFill>
                          <a:srgbClr val="365F91"/>
                        </a:solidFill>
                        <a:effectLst/>
                        <a:latin typeface="Calibri"/>
                        <a:ea typeface="Calibri"/>
                        <a:cs typeface="Times New Roman"/>
                      </a:endParaRPr>
                    </a:p>
                  </a:txBody>
                  <a:tcPr marL="73025" marR="73025" marT="0" marB="0"/>
                </a:tc>
                <a:tc>
                  <a:txBody>
                    <a:bodyPr/>
                    <a:lstStyle/>
                    <a:p>
                      <a:pPr marL="0" marR="0">
                        <a:lnSpc>
                          <a:spcPct val="115000"/>
                        </a:lnSpc>
                        <a:spcBef>
                          <a:spcPts val="0"/>
                        </a:spcBef>
                        <a:spcAft>
                          <a:spcPts val="0"/>
                        </a:spcAft>
                        <a:tabLst>
                          <a:tab pos="228600" algn="dec"/>
                        </a:tabLst>
                      </a:pPr>
                      <a:r>
                        <a:rPr lang="en-US" sz="1100">
                          <a:effectLst/>
                        </a:rPr>
                        <a:t> </a:t>
                      </a:r>
                      <a:endParaRPr lang="en-US" sz="1100">
                        <a:solidFill>
                          <a:srgbClr val="365F91"/>
                        </a:solidFill>
                        <a:effectLst/>
                        <a:latin typeface="Calibri"/>
                        <a:ea typeface="Calibri"/>
                        <a:cs typeface="Times New Roman"/>
                      </a:endParaRPr>
                    </a:p>
                  </a:txBody>
                  <a:tcPr marL="73025" marR="73025" marT="0" marB="0"/>
                </a:tc>
                <a:tc>
                  <a:txBody>
                    <a:bodyPr/>
                    <a:lstStyle/>
                    <a:p>
                      <a:pPr marL="0" marR="0">
                        <a:lnSpc>
                          <a:spcPct val="115000"/>
                        </a:lnSpc>
                        <a:spcBef>
                          <a:spcPts val="0"/>
                        </a:spcBef>
                        <a:spcAft>
                          <a:spcPts val="0"/>
                        </a:spcAft>
                        <a:tabLst>
                          <a:tab pos="228600" algn="dec"/>
                        </a:tabLst>
                      </a:pPr>
                      <a:r>
                        <a:rPr lang="en-US" sz="1100">
                          <a:effectLst/>
                        </a:rPr>
                        <a:t> </a:t>
                      </a:r>
                      <a:endParaRPr lang="en-US" sz="1100">
                        <a:solidFill>
                          <a:srgbClr val="365F91"/>
                        </a:solidFill>
                        <a:effectLst/>
                        <a:latin typeface="Calibri"/>
                        <a:ea typeface="Calibri"/>
                        <a:cs typeface="Times New Roman"/>
                      </a:endParaRPr>
                    </a:p>
                  </a:txBody>
                  <a:tcPr marL="73025" marR="73025" marT="0" marB="0"/>
                </a:tc>
                <a:tc>
                  <a:txBody>
                    <a:bodyPr/>
                    <a:lstStyle/>
                    <a:p>
                      <a:pPr marL="0" marR="0">
                        <a:lnSpc>
                          <a:spcPct val="115000"/>
                        </a:lnSpc>
                        <a:spcBef>
                          <a:spcPts val="0"/>
                        </a:spcBef>
                        <a:spcAft>
                          <a:spcPts val="0"/>
                        </a:spcAft>
                        <a:tabLst>
                          <a:tab pos="228600" algn="dec"/>
                        </a:tabLst>
                      </a:pPr>
                      <a:r>
                        <a:rPr lang="en-US" sz="1100" dirty="0">
                          <a:effectLst/>
                        </a:rPr>
                        <a:t> </a:t>
                      </a:r>
                      <a:endParaRPr lang="en-US" sz="1100" dirty="0">
                        <a:solidFill>
                          <a:srgbClr val="365F91"/>
                        </a:solidFill>
                        <a:effectLst/>
                        <a:latin typeface="Calibri"/>
                        <a:ea typeface="Calibri"/>
                        <a:cs typeface="Times New Roman"/>
                      </a:endParaRPr>
                    </a:p>
                  </a:txBody>
                  <a:tcPr marL="73025" marR="73025" marT="0" marB="0"/>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2221396626"/>
              </p:ext>
            </p:extLst>
          </p:nvPr>
        </p:nvGraphicFramePr>
        <p:xfrm>
          <a:off x="5877707" y="1911693"/>
          <a:ext cx="3444903" cy="1226820"/>
        </p:xfrm>
        <a:graphic>
          <a:graphicData uri="http://schemas.openxmlformats.org/drawingml/2006/table">
            <a:tbl>
              <a:tblPr firstRow="1">
                <a:tableStyleId>{5C22544A-7EE6-4342-B048-85BDC9FD1C3A}</a:tableStyleId>
              </a:tblPr>
              <a:tblGrid>
                <a:gridCol w="2069327"/>
                <a:gridCol w="1375576"/>
              </a:tblGrid>
              <a:tr h="0">
                <a:tc>
                  <a:txBody>
                    <a:bodyPr/>
                    <a:lstStyle/>
                    <a:p>
                      <a:pPr marL="0" marR="0">
                        <a:lnSpc>
                          <a:spcPct val="115000"/>
                        </a:lnSpc>
                        <a:spcBef>
                          <a:spcPts val="0"/>
                        </a:spcBef>
                        <a:spcAft>
                          <a:spcPts val="0"/>
                        </a:spcAft>
                      </a:pPr>
                      <a:r>
                        <a:rPr lang="en-US" sz="1000" dirty="0">
                          <a:effectLst/>
                        </a:rPr>
                        <a:t>Properties</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000" dirty="0">
                          <a:effectLst/>
                        </a:rPr>
                        <a:t>Values</a:t>
                      </a:r>
                      <a:endParaRPr lang="en-US" sz="1100" dirty="0">
                        <a:effectLst/>
                        <a:latin typeface="Calibri"/>
                        <a:ea typeface="Calibri"/>
                        <a:cs typeface="Times New Roman"/>
                      </a:endParaRPr>
                    </a:p>
                  </a:txBody>
                  <a:tcPr marL="68580" marR="68580" marT="0" marB="0"/>
                </a:tc>
              </a:tr>
              <a:tr h="0">
                <a:tc>
                  <a:txBody>
                    <a:bodyPr/>
                    <a:lstStyle/>
                    <a:p>
                      <a:pPr marL="0" marR="0">
                        <a:lnSpc>
                          <a:spcPct val="115000"/>
                        </a:lnSpc>
                        <a:spcBef>
                          <a:spcPts val="0"/>
                        </a:spcBef>
                        <a:spcAft>
                          <a:spcPts val="0"/>
                        </a:spcAft>
                      </a:pPr>
                      <a:r>
                        <a:rPr lang="en-US" sz="1000">
                          <a:effectLst/>
                        </a:rPr>
                        <a:t>Particle type</a:t>
                      </a:r>
                      <a:endParaRPr lang="en-US" sz="110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1000">
                          <a:effectLst/>
                        </a:rPr>
                        <a:t>Aluminum oxide</a:t>
                      </a:r>
                      <a:endParaRPr lang="en-US" sz="1100">
                        <a:effectLst/>
                        <a:latin typeface="Calibri"/>
                        <a:ea typeface="Calibri"/>
                        <a:cs typeface="Times New Roman"/>
                      </a:endParaRPr>
                    </a:p>
                  </a:txBody>
                  <a:tcPr marL="68580" marR="68580" marT="0" marB="0"/>
                </a:tc>
              </a:tr>
              <a:tr h="0">
                <a:tc>
                  <a:txBody>
                    <a:bodyPr/>
                    <a:lstStyle/>
                    <a:p>
                      <a:pPr marL="0" marR="0">
                        <a:lnSpc>
                          <a:spcPct val="115000"/>
                        </a:lnSpc>
                        <a:spcBef>
                          <a:spcPts val="0"/>
                        </a:spcBef>
                        <a:spcAft>
                          <a:spcPts val="0"/>
                        </a:spcAft>
                      </a:pPr>
                      <a:r>
                        <a:rPr lang="en-US" sz="1000">
                          <a:effectLst/>
                        </a:rPr>
                        <a:t>Particle density</a:t>
                      </a:r>
                      <a:endParaRPr lang="en-US" sz="110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1000">
                          <a:effectLst/>
                        </a:rPr>
                        <a:t>1350 kg/m</a:t>
                      </a:r>
                      <a:r>
                        <a:rPr lang="en-US" sz="1000" baseline="30000">
                          <a:effectLst/>
                        </a:rPr>
                        <a:t>3</a:t>
                      </a:r>
                      <a:endParaRPr lang="en-US" sz="1100">
                        <a:effectLst/>
                        <a:latin typeface="Calibri"/>
                        <a:ea typeface="Calibri"/>
                        <a:cs typeface="Times New Roman"/>
                      </a:endParaRPr>
                    </a:p>
                  </a:txBody>
                  <a:tcPr marL="68580" marR="68580" marT="0" marB="0"/>
                </a:tc>
              </a:tr>
              <a:tr h="0">
                <a:tc>
                  <a:txBody>
                    <a:bodyPr/>
                    <a:lstStyle/>
                    <a:p>
                      <a:pPr marL="0" marR="0">
                        <a:lnSpc>
                          <a:spcPct val="115000"/>
                        </a:lnSpc>
                        <a:spcBef>
                          <a:spcPts val="0"/>
                        </a:spcBef>
                        <a:spcAft>
                          <a:spcPts val="0"/>
                        </a:spcAft>
                      </a:pPr>
                      <a:r>
                        <a:rPr lang="en-US" sz="1000">
                          <a:effectLst/>
                        </a:rPr>
                        <a:t>Particle diameter</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000">
                          <a:effectLst/>
                        </a:rPr>
                        <a:t>289µm</a:t>
                      </a:r>
                      <a:endParaRPr lang="en-US" sz="1100">
                        <a:effectLst/>
                        <a:latin typeface="Calibri"/>
                        <a:ea typeface="Calibri"/>
                        <a:cs typeface="Times New Roman"/>
                      </a:endParaRPr>
                    </a:p>
                  </a:txBody>
                  <a:tcPr marL="68580" marR="68580" marT="0" marB="0"/>
                </a:tc>
              </a:tr>
              <a:tr h="0">
                <a:tc>
                  <a:txBody>
                    <a:bodyPr/>
                    <a:lstStyle/>
                    <a:p>
                      <a:pPr marL="0" marR="0">
                        <a:lnSpc>
                          <a:spcPct val="115000"/>
                        </a:lnSpc>
                        <a:spcBef>
                          <a:spcPts val="0"/>
                        </a:spcBef>
                        <a:spcAft>
                          <a:spcPts val="0"/>
                        </a:spcAft>
                      </a:pPr>
                      <a:r>
                        <a:rPr lang="en-US" sz="1000">
                          <a:effectLst/>
                        </a:rPr>
                        <a:t>Coefficient of restitution</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000">
                          <a:effectLst/>
                        </a:rPr>
                        <a:t>0.90</a:t>
                      </a:r>
                      <a:endParaRPr lang="en-US" sz="1100">
                        <a:effectLst/>
                        <a:latin typeface="Calibri"/>
                        <a:ea typeface="Calibri"/>
                        <a:cs typeface="Times New Roman"/>
                      </a:endParaRPr>
                    </a:p>
                  </a:txBody>
                  <a:tcPr marL="68580" marR="68580" marT="0" marB="0"/>
                </a:tc>
              </a:tr>
              <a:tr h="0">
                <a:tc>
                  <a:txBody>
                    <a:bodyPr/>
                    <a:lstStyle/>
                    <a:p>
                      <a:pPr marL="0" marR="0">
                        <a:lnSpc>
                          <a:spcPct val="115000"/>
                        </a:lnSpc>
                        <a:spcBef>
                          <a:spcPts val="0"/>
                        </a:spcBef>
                        <a:spcAft>
                          <a:spcPts val="0"/>
                        </a:spcAft>
                      </a:pPr>
                      <a:r>
                        <a:rPr lang="en-US" sz="1000" dirty="0">
                          <a:effectLst/>
                        </a:rPr>
                        <a:t>Minimum fluidizing velocity(</a:t>
                      </a:r>
                      <a:r>
                        <a:rPr lang="en-US" sz="1000" dirty="0" err="1">
                          <a:effectLst/>
                        </a:rPr>
                        <a:t>U</a:t>
                      </a:r>
                      <a:r>
                        <a:rPr lang="en-US" sz="1000" baseline="-25000" dirty="0" err="1">
                          <a:effectLst/>
                        </a:rPr>
                        <a:t>mf</a:t>
                      </a:r>
                      <a:r>
                        <a:rPr lang="en-US" sz="1000" dirty="0">
                          <a:effectLst/>
                        </a:rPr>
                        <a:t>)</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000">
                          <a:effectLst/>
                        </a:rPr>
                        <a:t>0.041 m/s</a:t>
                      </a:r>
                      <a:endParaRPr lang="en-US" sz="1100">
                        <a:effectLst/>
                        <a:latin typeface="Calibri"/>
                        <a:ea typeface="Calibri"/>
                        <a:cs typeface="Times New Roman"/>
                      </a:endParaRPr>
                    </a:p>
                  </a:txBody>
                  <a:tcPr marL="68580" marR="68580" marT="0" marB="0"/>
                </a:tc>
              </a:tr>
              <a:tr h="0">
                <a:tc>
                  <a:txBody>
                    <a:bodyPr/>
                    <a:lstStyle/>
                    <a:p>
                      <a:pPr marL="0" marR="0">
                        <a:lnSpc>
                          <a:spcPct val="115000"/>
                        </a:lnSpc>
                        <a:spcBef>
                          <a:spcPts val="0"/>
                        </a:spcBef>
                        <a:spcAft>
                          <a:spcPts val="0"/>
                        </a:spcAft>
                      </a:pPr>
                      <a:r>
                        <a:rPr lang="en-US" sz="1000">
                          <a:effectLst/>
                        </a:rPr>
                        <a:t>Superficial velocity at inlet (U</a:t>
                      </a:r>
                      <a:r>
                        <a:rPr lang="en-US" sz="1000" baseline="-25000">
                          <a:effectLst/>
                        </a:rPr>
                        <a:t>0</a:t>
                      </a:r>
                      <a:r>
                        <a:rPr lang="en-US" sz="1000">
                          <a:effectLst/>
                        </a:rPr>
                        <a:t>)</a:t>
                      </a:r>
                      <a:endParaRPr lang="en-US" sz="110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tabLst>
                          <a:tab pos="1898650" algn="ctr"/>
                        </a:tabLst>
                      </a:pPr>
                      <a:r>
                        <a:rPr lang="en-US" sz="1000" dirty="0">
                          <a:effectLst/>
                        </a:rPr>
                        <a:t>2.3U</a:t>
                      </a:r>
                      <a:r>
                        <a:rPr lang="en-US" sz="1000" baseline="-25000" dirty="0">
                          <a:effectLst/>
                        </a:rPr>
                        <a:t>mf</a:t>
                      </a:r>
                      <a:r>
                        <a:rPr lang="en-US" sz="1000" dirty="0">
                          <a:effectLst/>
                        </a:rPr>
                        <a:t>, 4.5U</a:t>
                      </a:r>
                      <a:r>
                        <a:rPr lang="en-US" sz="1000" baseline="-25000" dirty="0">
                          <a:effectLst/>
                        </a:rPr>
                        <a:t>mf</a:t>
                      </a:r>
                      <a:r>
                        <a:rPr lang="en-US" sz="1000" dirty="0">
                          <a:effectLst/>
                        </a:rPr>
                        <a:t>, 6.8U</a:t>
                      </a:r>
                      <a:r>
                        <a:rPr lang="en-US" sz="1000" baseline="-25000" dirty="0">
                          <a:effectLst/>
                        </a:rPr>
                        <a:t>mf</a:t>
                      </a:r>
                      <a:endParaRPr lang="en-US" sz="1100" dirty="0">
                        <a:effectLst/>
                        <a:latin typeface="Calibri"/>
                        <a:ea typeface="Calibri"/>
                        <a:cs typeface="Times New Roman"/>
                      </a:endParaRPr>
                    </a:p>
                  </a:txBody>
                  <a:tcPr marL="68580" marR="68580" marT="0" marB="0"/>
                </a:tc>
              </a:tr>
            </a:tbl>
          </a:graphicData>
        </a:graphic>
      </p:graphicFrame>
      <p:sp>
        <p:nvSpPr>
          <p:cNvPr id="11" name="TextBox 10"/>
          <p:cNvSpPr txBox="1"/>
          <p:nvPr/>
        </p:nvSpPr>
        <p:spPr>
          <a:xfrm>
            <a:off x="24222" y="1111397"/>
            <a:ext cx="2349105" cy="307777"/>
          </a:xfrm>
          <a:prstGeom prst="rect">
            <a:avLst/>
          </a:prstGeom>
          <a:noFill/>
        </p:spPr>
        <p:txBody>
          <a:bodyPr wrap="none" rtlCol="0">
            <a:spAutoFit/>
          </a:bodyPr>
          <a:lstStyle/>
          <a:p>
            <a:r>
              <a:rPr lang="en-US" sz="1400" b="1" dirty="0" smtClean="0"/>
              <a:t>Fluidized bed configurations</a:t>
            </a:r>
            <a:endParaRPr lang="en-US" sz="1400" b="1" dirty="0"/>
          </a:p>
        </p:txBody>
      </p:sp>
      <p:sp>
        <p:nvSpPr>
          <p:cNvPr id="12" name="TextBox 11"/>
          <p:cNvSpPr txBox="1"/>
          <p:nvPr/>
        </p:nvSpPr>
        <p:spPr>
          <a:xfrm>
            <a:off x="5877707" y="1603916"/>
            <a:ext cx="1560748" cy="307777"/>
          </a:xfrm>
          <a:prstGeom prst="rect">
            <a:avLst/>
          </a:prstGeom>
          <a:noFill/>
        </p:spPr>
        <p:txBody>
          <a:bodyPr wrap="none" rtlCol="0">
            <a:spAutoFit/>
          </a:bodyPr>
          <a:lstStyle/>
          <a:p>
            <a:r>
              <a:rPr lang="en-US" sz="1400" b="1" dirty="0" smtClean="0"/>
              <a:t>Particle properties</a:t>
            </a:r>
            <a:endParaRPr lang="en-US" sz="1400" b="1" dirty="0"/>
          </a:p>
        </p:txBody>
      </p:sp>
      <p:sp>
        <p:nvSpPr>
          <p:cNvPr id="13" name="TextBox 12"/>
          <p:cNvSpPr txBox="1"/>
          <p:nvPr/>
        </p:nvSpPr>
        <p:spPr>
          <a:xfrm>
            <a:off x="433274" y="5586212"/>
            <a:ext cx="1530997" cy="276999"/>
          </a:xfrm>
          <a:prstGeom prst="rect">
            <a:avLst/>
          </a:prstGeom>
          <a:noFill/>
        </p:spPr>
        <p:txBody>
          <a:bodyPr wrap="none" rtlCol="0">
            <a:spAutoFit/>
          </a:bodyPr>
          <a:lstStyle/>
          <a:p>
            <a:r>
              <a:rPr lang="en-US" sz="1200" b="1" dirty="0" smtClean="0"/>
              <a:t>Square arrangement</a:t>
            </a:r>
            <a:endParaRPr lang="en-US" sz="1200" b="1" dirty="0"/>
          </a:p>
        </p:txBody>
      </p:sp>
      <p:sp>
        <p:nvSpPr>
          <p:cNvPr id="14" name="TextBox 13"/>
          <p:cNvSpPr txBox="1"/>
          <p:nvPr/>
        </p:nvSpPr>
        <p:spPr>
          <a:xfrm>
            <a:off x="2705044" y="5584747"/>
            <a:ext cx="1719702" cy="276999"/>
          </a:xfrm>
          <a:prstGeom prst="rect">
            <a:avLst/>
          </a:prstGeom>
          <a:noFill/>
        </p:spPr>
        <p:txBody>
          <a:bodyPr wrap="none" rtlCol="0">
            <a:spAutoFit/>
          </a:bodyPr>
          <a:lstStyle/>
          <a:p>
            <a:r>
              <a:rPr lang="en-US" sz="1200" b="1" dirty="0" smtClean="0"/>
              <a:t>Triangular arrangement</a:t>
            </a:r>
            <a:endParaRPr lang="en-US" sz="1200" b="1" dirty="0"/>
          </a:p>
        </p:txBody>
      </p:sp>
      <p:sp>
        <p:nvSpPr>
          <p:cNvPr id="15" name="TextBox 14"/>
          <p:cNvSpPr txBox="1"/>
          <p:nvPr/>
        </p:nvSpPr>
        <p:spPr>
          <a:xfrm>
            <a:off x="6515125" y="5523631"/>
            <a:ext cx="1485022" cy="276999"/>
          </a:xfrm>
          <a:prstGeom prst="rect">
            <a:avLst/>
          </a:prstGeom>
          <a:noFill/>
        </p:spPr>
        <p:txBody>
          <a:bodyPr wrap="none" rtlCol="0">
            <a:spAutoFit/>
          </a:bodyPr>
          <a:lstStyle/>
          <a:p>
            <a:r>
              <a:rPr lang="en-US" sz="1200" b="1" dirty="0" smtClean="0"/>
              <a:t>Computational grids</a:t>
            </a:r>
            <a:endParaRPr lang="en-US" sz="1200" b="1" dirty="0"/>
          </a:p>
        </p:txBody>
      </p:sp>
      <p:sp>
        <p:nvSpPr>
          <p:cNvPr id="16" name="TextBox 15"/>
          <p:cNvSpPr txBox="1"/>
          <p:nvPr/>
        </p:nvSpPr>
        <p:spPr>
          <a:xfrm>
            <a:off x="412427" y="5970137"/>
            <a:ext cx="8053102" cy="461665"/>
          </a:xfrm>
          <a:prstGeom prst="rect">
            <a:avLst/>
          </a:prstGeom>
          <a:noFill/>
        </p:spPr>
        <p:txBody>
          <a:bodyPr wrap="none" rtlCol="0">
            <a:spAutoFit/>
          </a:bodyPr>
          <a:lstStyle/>
          <a:p>
            <a:r>
              <a:rPr lang="en-US" sz="1200" dirty="0" smtClean="0">
                <a:solidFill>
                  <a:srgbClr val="FF0000"/>
                </a:solidFill>
              </a:rPr>
              <a:t>Computational time: </a:t>
            </a:r>
            <a:r>
              <a:rPr lang="en-US" sz="1200" dirty="0" smtClean="0"/>
              <a:t>Real time of 1 s  per day using 128 processors on NETL supercomputers for 6.4 million computational cells</a:t>
            </a:r>
          </a:p>
          <a:p>
            <a:r>
              <a:rPr lang="en-US" sz="1200" dirty="0" smtClean="0"/>
              <a:t>Simulations were performed for 25 s of real time</a:t>
            </a:r>
            <a:endParaRPr lang="en-US" sz="1200" dirty="0"/>
          </a:p>
        </p:txBody>
      </p:sp>
    </p:spTree>
    <p:extLst>
      <p:ext uri="{BB962C8B-B14F-4D97-AF65-F5344CB8AC3E}">
        <p14:creationId xmlns:p14="http://schemas.microsoft.com/office/powerpoint/2010/main" val="24872786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Snapshots</a:t>
            </a:r>
            <a:endParaRPr lang="en-US" dirty="0"/>
          </a:p>
        </p:txBody>
      </p:sp>
      <p:pic>
        <p:nvPicPr>
          <p:cNvPr id="9" name="3D_tilted_view.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6"/>
          <a:srcRect l="31225" t="947"/>
          <a:stretch/>
        </p:blipFill>
        <p:spPr>
          <a:xfrm>
            <a:off x="2885289" y="1144836"/>
            <a:ext cx="2347418" cy="5072108"/>
          </a:xfrm>
        </p:spPr>
      </p:pic>
      <p:sp>
        <p:nvSpPr>
          <p:cNvPr id="4" name="Text Placeholder 3"/>
          <p:cNvSpPr>
            <a:spLocks noGrp="1"/>
          </p:cNvSpPr>
          <p:nvPr>
            <p:ph type="body" sz="quarter" idx="11"/>
          </p:nvPr>
        </p:nvSpPr>
        <p:spPr/>
        <p:txBody>
          <a:bodyPr/>
          <a:lstStyle/>
          <a:p>
            <a:endParaRPr lang="en-US"/>
          </a:p>
        </p:txBody>
      </p:sp>
      <p:grpSp>
        <p:nvGrpSpPr>
          <p:cNvPr id="5" name="Group 4"/>
          <p:cNvGrpSpPr/>
          <p:nvPr/>
        </p:nvGrpSpPr>
        <p:grpSpPr>
          <a:xfrm>
            <a:off x="233529" y="1138886"/>
            <a:ext cx="2651760" cy="5212080"/>
            <a:chOff x="477024" y="232416"/>
            <a:chExt cx="3051851" cy="5952936"/>
          </a:xfrm>
        </p:grpSpPr>
        <p:pic>
          <p:nvPicPr>
            <p:cNvPr id="6" name="Picture 5"/>
            <p:cNvPicPr/>
            <p:nvPr/>
          </p:nvPicPr>
          <p:blipFill rotWithShape="1">
            <a:blip r:embed="rId7" cstate="print">
              <a:extLst>
                <a:ext uri="{28A0092B-C50C-407E-A947-70E740481C1C}">
                  <a14:useLocalDpi xmlns:a14="http://schemas.microsoft.com/office/drawing/2010/main" val="0"/>
                </a:ext>
              </a:extLst>
            </a:blip>
            <a:srcRect l="41724" r="41332"/>
            <a:stretch/>
          </p:blipFill>
          <p:spPr bwMode="auto">
            <a:xfrm>
              <a:off x="477024" y="232416"/>
              <a:ext cx="1007110" cy="5946140"/>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8" cstate="print">
              <a:extLst>
                <a:ext uri="{28A0092B-C50C-407E-A947-70E740481C1C}">
                  <a14:useLocalDpi xmlns:a14="http://schemas.microsoft.com/office/drawing/2010/main" val="0"/>
                </a:ext>
              </a:extLst>
            </a:blip>
            <a:srcRect l="41528" r="41430"/>
            <a:stretch/>
          </p:blipFill>
          <p:spPr bwMode="auto">
            <a:xfrm>
              <a:off x="1532183" y="239212"/>
              <a:ext cx="1012825" cy="5946140"/>
            </a:xfrm>
            <a:prstGeom prst="rect">
              <a:avLst/>
            </a:prstGeom>
            <a:ln>
              <a:noFill/>
            </a:ln>
            <a:extLst>
              <a:ext uri="{53640926-AAD7-44D8-BBD7-CCE9431645EC}">
                <a14:shadowObscured xmlns:a14="http://schemas.microsoft.com/office/drawing/2010/main"/>
              </a:ext>
            </a:extLst>
          </p:spPr>
        </p:pic>
        <p:pic>
          <p:nvPicPr>
            <p:cNvPr id="8" name="Picture 7"/>
            <p:cNvPicPr/>
            <p:nvPr/>
          </p:nvPicPr>
          <p:blipFill rotWithShape="1">
            <a:blip r:embed="rId9" cstate="print">
              <a:extLst>
                <a:ext uri="{28A0092B-C50C-407E-A947-70E740481C1C}">
                  <a14:useLocalDpi xmlns:a14="http://schemas.microsoft.com/office/drawing/2010/main" val="0"/>
                </a:ext>
              </a:extLst>
            </a:blip>
            <a:srcRect l="41528" r="41920"/>
            <a:stretch/>
          </p:blipFill>
          <p:spPr bwMode="auto">
            <a:xfrm>
              <a:off x="2544625" y="239207"/>
              <a:ext cx="984250" cy="5946140"/>
            </a:xfrm>
            <a:prstGeom prst="rect">
              <a:avLst/>
            </a:prstGeom>
            <a:ln>
              <a:noFill/>
            </a:ln>
            <a:extLst>
              <a:ext uri="{53640926-AAD7-44D8-BBD7-CCE9431645EC}">
                <a14:shadowObscured xmlns:a14="http://schemas.microsoft.com/office/drawing/2010/main"/>
              </a:ext>
            </a:extLst>
          </p:spPr>
        </p:pic>
      </p:grpSp>
      <p:pic>
        <p:nvPicPr>
          <p:cNvPr id="24" name="Picture 23"/>
          <p:cNvPicPr>
            <a:picLocks noChangeAspect="1"/>
          </p:cNvPicPr>
          <p:nvPr/>
        </p:nvPicPr>
        <p:blipFill rotWithShape="1">
          <a:blip r:embed="rId10" cstate="print">
            <a:extLst>
              <a:ext uri="{28A0092B-C50C-407E-A947-70E740481C1C}">
                <a14:useLocalDpi xmlns:a14="http://schemas.microsoft.com/office/drawing/2010/main" val="0"/>
              </a:ext>
            </a:extLst>
          </a:blip>
          <a:srcRect l="31791" t="32384" r="32647" b="32384"/>
          <a:stretch/>
        </p:blipFill>
        <p:spPr>
          <a:xfrm>
            <a:off x="7184778" y="1323862"/>
            <a:ext cx="1886055" cy="1868556"/>
          </a:xfrm>
          <a:prstGeom prst="rect">
            <a:avLst/>
          </a:prstGeom>
        </p:spPr>
      </p:pic>
      <p:pic>
        <p:nvPicPr>
          <p:cNvPr id="25" name="Picture 24"/>
          <p:cNvPicPr>
            <a:picLocks noChangeAspect="1"/>
          </p:cNvPicPr>
          <p:nvPr/>
        </p:nvPicPr>
        <p:blipFill rotWithShape="1">
          <a:blip r:embed="rId11" cstate="print">
            <a:extLst>
              <a:ext uri="{28A0092B-C50C-407E-A947-70E740481C1C}">
                <a14:useLocalDpi xmlns:a14="http://schemas.microsoft.com/office/drawing/2010/main" val="0"/>
              </a:ext>
            </a:extLst>
          </a:blip>
          <a:srcRect l="31062" t="30925" r="31157" b="31294"/>
          <a:stretch/>
        </p:blipFill>
        <p:spPr>
          <a:xfrm>
            <a:off x="7242035" y="3192418"/>
            <a:ext cx="1828798" cy="1828800"/>
          </a:xfrm>
          <a:prstGeom prst="rect">
            <a:avLst/>
          </a:prstGeom>
        </p:spPr>
      </p:pic>
      <p:pic>
        <p:nvPicPr>
          <p:cNvPr id="26" name="Picture 25"/>
          <p:cNvPicPr>
            <a:picLocks noChangeAspect="1"/>
          </p:cNvPicPr>
          <p:nvPr/>
        </p:nvPicPr>
        <p:blipFill rotWithShape="1">
          <a:blip r:embed="rId12" cstate="print">
            <a:extLst>
              <a:ext uri="{28A0092B-C50C-407E-A947-70E740481C1C}">
                <a14:useLocalDpi xmlns:a14="http://schemas.microsoft.com/office/drawing/2010/main" val="0"/>
              </a:ext>
            </a:extLst>
          </a:blip>
          <a:srcRect l="73651" t="31979" r="7567" b="22793"/>
          <a:stretch/>
        </p:blipFill>
        <p:spPr>
          <a:xfrm>
            <a:off x="8296280" y="5021218"/>
            <a:ext cx="774553" cy="1280160"/>
          </a:xfrm>
          <a:prstGeom prst="rect">
            <a:avLst/>
          </a:prstGeom>
        </p:spPr>
      </p:pic>
      <p:pic>
        <p:nvPicPr>
          <p:cNvPr id="27" name="movie.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13"/>
          <a:srcRect l="24996" r="32281"/>
          <a:stretch/>
        </p:blipFill>
        <p:spPr>
          <a:xfrm>
            <a:off x="5001369" y="1138886"/>
            <a:ext cx="1790543" cy="5029200"/>
          </a:xfrm>
          <a:prstGeom prst="rect">
            <a:avLst/>
          </a:prstGeom>
        </p:spPr>
      </p:pic>
    </p:spTree>
    <p:extLst>
      <p:ext uri="{BB962C8B-B14F-4D97-AF65-F5344CB8AC3E}">
        <p14:creationId xmlns:p14="http://schemas.microsoft.com/office/powerpoint/2010/main" val="11848725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2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7"/>
                                        </p:tgtEl>
                                      </p:cBhvr>
                                    </p:cmd>
                                  </p:childTnLst>
                                </p:cTn>
                              </p:par>
                            </p:childTnLst>
                          </p:cTn>
                        </p:par>
                      </p:childTnLst>
                    </p:cTn>
                  </p:par>
                </p:childTnLst>
              </p:cTn>
              <p:nextCondLst>
                <p:cond evt="onClick" delay="0">
                  <p:tgtEl>
                    <p:spTgt spid="27"/>
                  </p:tgtEl>
                </p:cond>
              </p:nextCondLst>
            </p:seq>
            <p:video>
              <p:cMediaNode vol="80000">
                <p:cTn id="13" fill="hold" display="0">
                  <p:stCondLst>
                    <p:cond delay="indefinite"/>
                  </p:stCondLst>
                </p:cTn>
                <p:tgtEl>
                  <p:spTgt spid="27"/>
                </p:tgtEl>
              </p:cMediaNode>
            </p:video>
          </p:childTnLst>
        </p:cTn>
      </p:par>
    </p:tnLst>
  </p:timing>
</p:sld>
</file>

<file path=ppt/theme/theme1.xml><?xml version="1.0" encoding="utf-8"?>
<a:theme xmlns:a="http://schemas.openxmlformats.org/drawingml/2006/main" name="2013-NETL-ppt-template">
  <a:themeElements>
    <a:clrScheme name="NETL 2015">
      <a:dk1>
        <a:sysClr val="windowText" lastClr="000000"/>
      </a:dk1>
      <a:lt1>
        <a:sysClr val="window" lastClr="FFFFFF"/>
      </a:lt1>
      <a:dk2>
        <a:srgbClr val="0038A9"/>
      </a:dk2>
      <a:lt2>
        <a:srgbClr val="90A6DD"/>
      </a:lt2>
      <a:accent1>
        <a:srgbClr val="37ABFF"/>
      </a:accent1>
      <a:accent2>
        <a:srgbClr val="007934"/>
      </a:accent2>
      <a:accent3>
        <a:srgbClr val="7AB800"/>
      </a:accent3>
      <a:accent4>
        <a:srgbClr val="FECB00"/>
      </a:accent4>
      <a:accent5>
        <a:srgbClr val="E37222"/>
      </a:accent5>
      <a:accent6>
        <a:srgbClr val="CA5042"/>
      </a:accent6>
      <a:hlink>
        <a:srgbClr val="A5A5A5"/>
      </a:hlink>
      <a:folHlink>
        <a:srgbClr val="A5A5A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chemeClr val="accent4"/>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 xmlns:thm15="http://schemas.microsoft.com/office/thememl/2012/main" name="2015-NETL-ppt-template.pptx" id="{CE57CF7E-7F58-486E-92C1-050B2998967E}" vid="{6423F412-5F47-4746-B591-4628909E59F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091807CD2B0254BB9E9799A126B65A9" ma:contentTypeVersion="0" ma:contentTypeDescription="Create a new document." ma:contentTypeScope="" ma:versionID="62a046f077a61f86d6adc86747ad8b6d">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A2BE5445-92C8-45D9-A59E-BCCC2F92B55E}">
  <ds:schemaRefs>
    <ds:schemaRef ds:uri="http://schemas.microsoft.com/sharepoint/v3/contenttype/forms"/>
  </ds:schemaRefs>
</ds:datastoreItem>
</file>

<file path=customXml/itemProps2.xml><?xml version="1.0" encoding="utf-8"?>
<ds:datastoreItem xmlns:ds="http://schemas.openxmlformats.org/officeDocument/2006/customXml" ds:itemID="{0D377E98-360F-4BE3-A27C-1DEB06D9846E}">
  <ds:schemaRefs>
    <ds:schemaRef ds:uri="http://schemas.microsoft.com/office/2006/documentManagement/types"/>
    <ds:schemaRef ds:uri="http://schemas.openxmlformats.org/package/2006/metadata/core-properties"/>
    <ds:schemaRef ds:uri="http://purl.org/dc/elements/1.1/"/>
    <ds:schemaRef ds:uri="http://www.w3.org/XML/1998/namespace"/>
    <ds:schemaRef ds:uri="http://schemas.microsoft.com/office/2006/metadata/properties"/>
    <ds:schemaRef ds:uri="http://purl.org/dc/dcmitype/"/>
    <ds:schemaRef ds:uri="http://purl.org/dc/terms/"/>
  </ds:schemaRefs>
</ds:datastoreItem>
</file>

<file path=customXml/itemProps3.xml><?xml version="1.0" encoding="utf-8"?>
<ds:datastoreItem xmlns:ds="http://schemas.openxmlformats.org/officeDocument/2006/customXml" ds:itemID="{0B08DBE8-09C6-45CD-B31D-43CCDFBB77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2015-NETL-ppt-template</Template>
  <TotalTime>13408</TotalTime>
  <Words>1616</Words>
  <Application>Microsoft Office PowerPoint</Application>
  <PresentationFormat>On-screen Show (4:3)</PresentationFormat>
  <Paragraphs>209</Paragraphs>
  <Slides>24</Slides>
  <Notes>1</Notes>
  <HiddenSlides>0</HiddenSlides>
  <MMClips>3</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26" baseType="lpstr">
      <vt:lpstr>2013-NETL-ppt-template</vt:lpstr>
      <vt:lpstr>Equation</vt:lpstr>
      <vt:lpstr>PowerPoint Presentation</vt:lpstr>
      <vt:lpstr>Outline</vt:lpstr>
      <vt:lpstr>Fluidization</vt:lpstr>
      <vt:lpstr>Motivation</vt:lpstr>
      <vt:lpstr>Two-fluid model</vt:lpstr>
      <vt:lpstr>Cut cell method for internal surface</vt:lpstr>
      <vt:lpstr>Experimental work: Rudisuli et al. 2012 </vt:lpstr>
      <vt:lpstr>Computational geometry</vt:lpstr>
      <vt:lpstr>Snapshots</vt:lpstr>
      <vt:lpstr>Post processing</vt:lpstr>
      <vt:lpstr>PowerPoint Presentation</vt:lpstr>
      <vt:lpstr>Equivalent bubble diameter </vt:lpstr>
      <vt:lpstr>Equivalent bubble diameter </vt:lpstr>
      <vt:lpstr>Bubble distribution</vt:lpstr>
      <vt:lpstr>Bubble distribution</vt:lpstr>
      <vt:lpstr>Bubble shape/Aspect ratio</vt:lpstr>
      <vt:lpstr>Average bubble rise velocity</vt:lpstr>
      <vt:lpstr>Average bubble rise velocity </vt:lpstr>
      <vt:lpstr>Solids circulations</vt:lpstr>
      <vt:lpstr>Solids velocity profile</vt:lpstr>
      <vt:lpstr>Conclusions</vt:lpstr>
      <vt:lpstr>PowerPoint Presentation</vt:lpstr>
      <vt:lpstr>PowerPoint Presentation</vt:lpstr>
      <vt:lpstr>PowerPoint Presentation</vt:lpstr>
    </vt:vector>
  </TitlesOfParts>
  <Company>NETL DoE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 Palette</dc:title>
  <dc:creator>Boyle, Rowena C.</dc:creator>
  <cp:lastModifiedBy>Vikrant Verma</cp:lastModifiedBy>
  <cp:revision>124</cp:revision>
  <cp:lastPrinted>2015-02-18T22:23:00Z</cp:lastPrinted>
  <dcterms:created xsi:type="dcterms:W3CDTF">2015-06-10T23:41:21Z</dcterms:created>
  <dcterms:modified xsi:type="dcterms:W3CDTF">2015-08-11T20:25:32Z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0x0101000091807CD2B0254BB9E9799A126B65A9</vt:lpwstr>
  </property>
</Properties>
</file>