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57" r:id="rId4"/>
    <p:sldId id="258" r:id="rId5"/>
    <p:sldId id="262" r:id="rId6"/>
    <p:sldId id="263" r:id="rId7"/>
    <p:sldId id="275" r:id="rId8"/>
    <p:sldId id="276" r:id="rId9"/>
    <p:sldId id="277" r:id="rId10"/>
    <p:sldId id="278" r:id="rId11"/>
    <p:sldId id="280" r:id="rId12"/>
    <p:sldId id="279" r:id="rId13"/>
    <p:sldId id="260" r:id="rId14"/>
    <p:sldId id="264" r:id="rId15"/>
    <p:sldId id="261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2" r:id="rId25"/>
    <p:sldId id="281" r:id="rId26"/>
    <p:sldId id="274" r:id="rId27"/>
    <p:sldId id="282" r:id="rId28"/>
  </p:sldIdLst>
  <p:sldSz cx="9144000" cy="6858000" type="letter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F5"/>
    <a:srgbClr val="F2F7F5"/>
    <a:srgbClr val="F2F7F2"/>
    <a:srgbClr val="F2F4F2"/>
    <a:srgbClr val="486879"/>
    <a:srgbClr val="6C939B"/>
    <a:srgbClr val="254555"/>
    <a:srgbClr val="263F4E"/>
    <a:srgbClr val="306120"/>
    <a:srgbClr val="436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575" autoAdjust="0"/>
  </p:normalViewPr>
  <p:slideViewPr>
    <p:cSldViewPr snapToGrid="0" snapToObjects="1">
      <p:cViewPr varScale="1">
        <p:scale>
          <a:sx n="119" d="100"/>
          <a:sy n="119" d="100"/>
        </p:scale>
        <p:origin x="-21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10" y="-9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5F862E-F84F-4485-B30F-6C881CC5FA8E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933230-7146-4F0E-AD33-1F5718E9A408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70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 smtClean="0"/>
            </a:lvl1pPr>
          </a:lstStyle>
          <a:p>
            <a:pPr>
              <a:defRPr/>
            </a:pPr>
            <a:fld id="{189A397E-4B45-41AA-AA80-E58BB779BA02}" type="datetimeFigureOut">
              <a:rPr lang="en-CA"/>
              <a:pPr>
                <a:defRPr/>
              </a:pPr>
              <a:t>2016-08-09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CA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30D57A7-C7E5-4EF1-BC1F-98690B96E2F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16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D57A7-C7E5-4EF1-BC1F-98690B96E2FB}" type="slidenum">
              <a:rPr lang="en-CA" smtClean="0"/>
              <a:pPr>
                <a:defRPr/>
              </a:pPr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238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anmetENERG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7488238" y="5610225"/>
            <a:ext cx="152400" cy="96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287E175-E67D-49F5-99A9-F8E7B2DBE8B2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0F9AF72-B136-4DF8-88EE-5F1B250725E1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9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A89ABF-AB96-456B-A201-62FF5AE13BDD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A682B01-3DC1-457C-ABCE-F107ED3ED918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8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86879"/>
              </a:buClr>
              <a:buFont typeface="Wingdings" charset="2"/>
              <a:buChar char="§"/>
              <a:defRPr/>
            </a:lvl1pPr>
            <a:lvl2pPr>
              <a:buClr>
                <a:srgbClr val="486879"/>
              </a:buClr>
              <a:buFont typeface="Wingdings" charset="2"/>
              <a:buChar char="§"/>
              <a:defRPr/>
            </a:lvl2pPr>
            <a:lvl3pPr>
              <a:buClr>
                <a:srgbClr val="486879"/>
              </a:buClr>
              <a:buFont typeface="Wingdings" charset="2"/>
              <a:buChar char="§"/>
              <a:defRPr/>
            </a:lvl3pPr>
            <a:lvl4pPr>
              <a:buClr>
                <a:srgbClr val="486879"/>
              </a:buClr>
              <a:buFont typeface="Wingdings" charset="2"/>
              <a:buChar char="§"/>
              <a:defRPr/>
            </a:lvl4pPr>
            <a:lvl5pPr>
              <a:buClr>
                <a:srgbClr val="486879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27B193-8948-4FE4-B830-77F943D6B8A9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9FA5BE-8548-4D10-8E6A-B7A1DEB4380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2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845B13-C14D-4D21-806B-D1E5EBAA7939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DB4B30-80B8-4FBE-A873-DDDC32FC85EA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4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029FC7-C513-4D4C-B12F-82A494957F89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6417893-8234-42E8-B51A-38A54E560A9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5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65579A4-3200-4FDF-B099-6F616F349579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61C3FB-0312-4E75-B5AA-E4D7DE56C5FD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1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8EA6F1-6505-4318-BB53-18657C3FC0FA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C4A7C3-D114-491C-8844-58C4C5476EF4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7EBFC7-6E64-48ED-AE20-C661E943996E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8BF7A83-C6AB-4E5A-9479-601997E30AA6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5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72C38EC-D55D-4B03-B83C-E2642B5EA8DD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4085EC-7CDB-4400-A088-37EE9678784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0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365522-87FA-455E-A9EE-8F32D12E66E0}" type="datetimeFigureOut">
              <a:rPr lang="en-US"/>
              <a:pPr>
                <a:defRPr/>
              </a:pPr>
              <a:t>8/9/2016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27FC68A-4F76-449C-975D-78B60FE5919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2514600" y="0"/>
            <a:ext cx="3733800" cy="228600"/>
          </a:xfrm>
          <a:prstGeom prst="rect">
            <a:avLst/>
          </a:prstGeom>
          <a:solidFill>
            <a:srgbClr val="4868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0"/>
            <a:ext cx="2895600" cy="228600"/>
          </a:xfrm>
          <a:prstGeom prst="rect">
            <a:avLst/>
          </a:prstGeom>
          <a:solidFill>
            <a:srgbClr val="25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6019800" y="0"/>
            <a:ext cx="3124200" cy="228600"/>
          </a:xfrm>
          <a:prstGeom prst="rect">
            <a:avLst/>
          </a:prstGeom>
          <a:solidFill>
            <a:srgbClr val="6C93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dirty="0" smtClean="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C8021F-A07B-45A9-95C8-532456FFB716}" type="slidenum">
              <a:rPr lang="en-US"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latin typeface="+mn-lt"/>
              <a:cs typeface="+mn-cs"/>
            </a:endParaRPr>
          </a:p>
        </p:txBody>
      </p:sp>
      <p:pic>
        <p:nvPicPr>
          <p:cNvPr id="1032" name="Picture 12" descr="Canada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5" descr="nrcan_fip_e_2c_5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34150"/>
            <a:ext cx="2590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7" descr="canmet_energ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>
            <a:fillRect/>
          </a:stretch>
        </p:blipFill>
        <p:spPr bwMode="auto">
          <a:xfrm>
            <a:off x="6518275" y="5840413"/>
            <a:ext cx="26257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0" y="6361113"/>
            <a:ext cx="9144000" cy="0"/>
          </a:xfrm>
          <a:prstGeom prst="line">
            <a:avLst/>
          </a:prstGeom>
          <a:noFill/>
          <a:ln w="2857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486879"/>
          </a:solidFill>
          <a:latin typeface="Myriad Pro"/>
          <a:ea typeface="Myriad Pro"/>
          <a:cs typeface="Myriad Pro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486879"/>
          </a:solidFill>
          <a:latin typeface="Myriad Pro"/>
          <a:ea typeface="Myriad Pro"/>
          <a:cs typeface="Myriad Pro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3200" kern="1200">
          <a:solidFill>
            <a:schemeClr val="tx1"/>
          </a:solidFill>
          <a:latin typeface="Myriad Pro"/>
          <a:ea typeface="Myriad Pro"/>
          <a:cs typeface="Myriad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800" kern="1200">
          <a:solidFill>
            <a:schemeClr val="tx1"/>
          </a:solidFill>
          <a:latin typeface="Myriad Pro"/>
          <a:ea typeface="Myriad Pro"/>
          <a:cs typeface="Myriad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400" kern="1200">
          <a:solidFill>
            <a:schemeClr val="tx1"/>
          </a:solidFill>
          <a:latin typeface="Myriad Pro"/>
          <a:ea typeface="Myriad Pro"/>
          <a:cs typeface="Myriad Pro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000" kern="1200">
          <a:solidFill>
            <a:schemeClr val="tx1"/>
          </a:solidFill>
          <a:latin typeface="Myriad Pro"/>
          <a:ea typeface="Myriad Pro"/>
          <a:cs typeface="Myriad Pro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86879"/>
        </a:buClr>
        <a:buFont typeface="Wingdings" pitchFamily="2" charset="2"/>
        <a:buChar char="§"/>
        <a:defRPr sz="2000" kern="1200">
          <a:solidFill>
            <a:schemeClr val="tx1"/>
          </a:solidFill>
          <a:latin typeface="Myriad Pro"/>
          <a:ea typeface="Myriad Pro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7480"/>
            <a:ext cx="7772400" cy="1470025"/>
          </a:xfrm>
        </p:spPr>
        <p:txBody>
          <a:bodyPr rtlCol="0">
            <a:normAutofit fontScale="90000"/>
          </a:bodyPr>
          <a:lstStyle/>
          <a:p>
            <a:r>
              <a:rPr lang="en-CA" sz="2400" b="0" dirty="0"/>
              <a:t/>
            </a:r>
            <a:br>
              <a:rPr lang="en-CA" sz="2400" b="0" dirty="0"/>
            </a:br>
            <a:r>
              <a:rPr lang="en-CA" sz="2400" b="0" dirty="0"/>
              <a:t> </a:t>
            </a:r>
            <a:r>
              <a:rPr lang="en-CA" sz="2200" b="0" dirty="0"/>
              <a:t>U.S. Department of Energy, National Energy Technology Laboratory’s (NETL) 2016 Workshop on Multiphase Flow </a:t>
            </a:r>
            <a:r>
              <a:rPr lang="en-CA" sz="2200" b="0" dirty="0" smtClean="0"/>
              <a:t>Science</a:t>
            </a:r>
            <a:r>
              <a:rPr lang="en-CA" sz="2200" dirty="0"/>
              <a:t/>
            </a:r>
            <a:br>
              <a:rPr lang="en-CA" sz="2200" dirty="0"/>
            </a:br>
            <a:r>
              <a:rPr lang="en-CA" sz="2200" dirty="0" smtClean="0"/>
              <a:t/>
            </a:r>
            <a:br>
              <a:rPr lang="en-CA" sz="2200" dirty="0" smtClean="0"/>
            </a:br>
            <a:r>
              <a:rPr lang="en-CA" sz="2800" dirty="0" smtClean="0"/>
              <a:t>Conversion of Petroleum Coke in a High-Pressure Entrained-Flow Gasifier: Comparison of CFD Model and Experiment</a:t>
            </a:r>
            <a:endParaRPr lang="en-US" sz="2800" spc="-90" dirty="0">
              <a:ea typeface="+mj-ea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189913" y="3919032"/>
            <a:ext cx="8806375" cy="161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8687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 smtClean="0"/>
              <a:t>August 9, 2016</a:t>
            </a:r>
            <a:endParaRPr lang="en-CA" altLang="en-US" sz="2400" dirty="0"/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en-CA" altLang="en-US" sz="1800" dirty="0"/>
          </a:p>
          <a:p>
            <a:pPr algn="r" eaLnBrk="1" hangingPunct="1">
              <a:lnSpc>
                <a:spcPct val="90000"/>
              </a:lnSpc>
              <a:buNone/>
            </a:pPr>
            <a:r>
              <a:rPr lang="en-CA" sz="1800" dirty="0" smtClean="0"/>
              <a:t>Allan </a:t>
            </a:r>
            <a:r>
              <a:rPr lang="en-CA" sz="1800" dirty="0"/>
              <a:t>Runstedtler, Robert Yandon, Marc Duchesne, Robin Hughes, Patrick Boisvert</a:t>
            </a:r>
            <a:endParaRPr lang="en-CA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Gaseous Reactions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03247"/>
                <a:ext cx="8229600" cy="4751365"/>
              </a:xfrm>
            </p:spPr>
            <p:txBody>
              <a:bodyPr/>
              <a:lstStyle/>
              <a:p>
                <a:r>
                  <a:rPr lang="en-CA" sz="2000" dirty="0" smtClean="0"/>
                  <a:t>Generally</a:t>
                </a:r>
                <a:r>
                  <a:rPr lang="en-CA" sz="2000" dirty="0" smtClean="0"/>
                  <a:t>, the slower </a:t>
                </a:r>
                <a:r>
                  <a:rPr lang="en-CA" sz="2000" dirty="0" smtClean="0"/>
                  <a:t>of eddy dissipation model (EDM) and finite rate chemistry (FRC)</a:t>
                </a:r>
                <a:endParaRPr lang="en-CA" dirty="0"/>
              </a:p>
              <a:p>
                <a:endParaRPr lang="en-CA" sz="800" dirty="0" smtClean="0"/>
              </a:p>
              <a:p>
                <a:r>
                  <a:rPr lang="en-CA" sz="2000" dirty="0"/>
                  <a:t>S</a:t>
                </a:r>
                <a:r>
                  <a:rPr lang="en-CA" sz="2000" dirty="0" smtClean="0"/>
                  <a:t>toichiometry </a:t>
                </a:r>
                <a:r>
                  <a:rPr lang="en-CA" sz="2000" dirty="0"/>
                  <a:t>of the volatile oxidation reaction was obtained from PC Coal Lab® software, but no reaction rate was available. </a:t>
                </a:r>
                <a:r>
                  <a:rPr lang="en-CA" sz="2000" dirty="0"/>
                  <a:t>I</a:t>
                </a:r>
                <a:r>
                  <a:rPr lang="en-CA" sz="2000" dirty="0" smtClean="0"/>
                  <a:t>t </a:t>
                </a:r>
                <a:r>
                  <a:rPr lang="en-CA" sz="2000" dirty="0"/>
                  <a:t>was assumed that the volatile reaction was limited by turbulent mixing, using the eddy dissipation </a:t>
                </a:r>
                <a:r>
                  <a:rPr lang="en-CA" sz="2000" dirty="0" smtClean="0"/>
                  <a:t>model.</a:t>
                </a:r>
              </a:p>
              <a:p>
                <a:endParaRPr lang="en-CA" sz="800" dirty="0"/>
              </a:p>
              <a:p>
                <a:r>
                  <a:rPr lang="en-CA" sz="2000" dirty="0" smtClean="0"/>
                  <a:t>The other gas phase reactions were</a:t>
                </a:r>
              </a:p>
              <a:p>
                <a:pPr marL="0" indent="0">
                  <a:buNone/>
                </a:pPr>
                <a:endParaRPr lang="en-CA" sz="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en-CA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𝑂</m:t>
                    </m:r>
                  </m:oMath>
                </a14:m>
                <a:r>
                  <a:rPr lang="en-CA" sz="1800" dirty="0" smtClean="0"/>
                  <a:t> </a:t>
                </a:r>
                <a:r>
                  <a:rPr lang="en-CA" sz="1600" dirty="0" smtClean="0"/>
                  <a:t>(EDM and FRC)</a:t>
                </a:r>
              </a:p>
              <a:p>
                <a:pPr marL="0" indent="0" algn="ctr">
                  <a:buNone/>
                </a:pPr>
                <a:endParaRPr lang="en-CA" sz="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1800" i="1">
                        <a:latin typeface="Cambria Math"/>
                      </a:rPr>
                      <m:t>𝐶𝑂</m:t>
                    </m:r>
                    <m:r>
                      <a:rPr lang="en-CA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𝑂</m:t>
                    </m:r>
                    <m:r>
                      <a:rPr lang="en-CA" sz="1800" i="1">
                        <a:latin typeface="Cambria Math"/>
                      </a:rPr>
                      <m:t>↔</m:t>
                    </m:r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𝐶𝑂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1600" dirty="0" smtClean="0"/>
                  <a:t> (FRC only)</a:t>
                </a:r>
              </a:p>
              <a:p>
                <a:pPr marL="0" indent="0" algn="ctr">
                  <a:buNone/>
                </a:pPr>
                <a:endParaRPr lang="en-CA" sz="1600" dirty="0"/>
              </a:p>
              <a:p>
                <a:r>
                  <a:rPr lang="en-CA" sz="2000" dirty="0"/>
                  <a:t>Including the reaction, </a:t>
                </a:r>
                <a14:m>
                  <m:oMath xmlns:m="http://schemas.openxmlformats.org/officeDocument/2006/math">
                    <m:r>
                      <a:rPr lang="en-CA" sz="1800" i="1">
                        <a:latin typeface="Cambria Math"/>
                      </a:rPr>
                      <m:t>𝐶𝑂</m:t>
                    </m:r>
                    <m:r>
                      <a:rPr lang="en-CA" sz="18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CA" sz="1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sz="1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1800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CA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/>
                          </a:rPr>
                          <m:t>𝐶𝑂</m:t>
                        </m:r>
                      </m:e>
                      <m:sub>
                        <m:r>
                          <a:rPr lang="en-CA" sz="1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2000" dirty="0"/>
                  <a:t>, produced little change in the results</a:t>
                </a:r>
              </a:p>
              <a:p>
                <a:endParaRPr lang="en-CA" sz="2000" dirty="0"/>
              </a:p>
              <a:p>
                <a:endParaRPr lang="en-CA" sz="20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03247"/>
                <a:ext cx="8229600" cy="4751365"/>
              </a:xfrm>
              <a:blipFill rotWithShape="1">
                <a:blip r:embed="rId2"/>
                <a:stretch>
                  <a:fillRect l="-593" t="-513" b="-29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5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Particle-Wall Interaction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sz="2000" dirty="0"/>
                  <a:t>For particles above 99% conversion, the approach used to account for particle-wall interactions is similar to the work by Richter et al</a:t>
                </a:r>
                <a:r>
                  <a:rPr lang="en-CA" sz="2000" dirty="0" smtClean="0"/>
                  <a:t>.,</a:t>
                </a:r>
              </a:p>
              <a:p>
                <a:pPr marL="0" indent="0">
                  <a:buNone/>
                </a:pPr>
                <a:endParaRPr lang="en-CA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0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CA" sz="2000" i="1">
                              <a:latin typeface="Cambria Math"/>
                            </a:rPr>
                            <m:t>𝑑𝑒𝑝</m:t>
                          </m:r>
                        </m:sub>
                      </m:sSub>
                      <m:r>
                        <a:rPr lang="en-CA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sz="20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CA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20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CA" sz="2000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CA" sz="2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CA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CA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0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CA" sz="20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CA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i="1">
                              <a:latin typeface="Cambria Math"/>
                            </a:rPr>
                            <m:t>+4</m:t>
                          </m:r>
                          <m:r>
                            <a:rPr lang="en-CA" sz="2000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2000" i="1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2000" i="1">
                              <a:latin typeface="Cambria Math"/>
                            </a:rPr>
                            <m:t>−4</m:t>
                          </m:r>
                          <m:r>
                            <a:rPr lang="en-CA" sz="2000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20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2000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2000" i="1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0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CA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000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CA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CA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sz="2000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lin"/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000" i="1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CA" sz="2000" i="1"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CA" sz="2000" i="1">
                                      <a:latin typeface="Cambria Math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CA" sz="2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sz="20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CA" sz="2000" i="1">
                                  <a:latin typeface="Cambria Math"/>
                                </a:rPr>
                                <m:t>        </m:t>
                              </m:r>
                              <m:sSub>
                                <m:sSub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CA" sz="20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CA" sz="20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CA" sz="2000" i="1">
                                  <a:latin typeface="Cambria Math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e>
                              <m:r>
                                <a:rPr lang="en-CA" sz="2000" i="1">
                                  <a:latin typeface="Cambria Math"/>
                                </a:rPr>
                                <m:t>1                      </m:t>
                              </m:r>
                              <m:sSub>
                                <m:sSub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CA" sz="20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CA" sz="2000" i="1">
                                  <a:latin typeface="Cambria Math"/>
                                </a:rPr>
                                <m:t>≥</m:t>
                              </m:r>
                              <m:r>
                                <a:rPr lang="en-CA" sz="2000" i="1">
                                  <a:latin typeface="Cambria Math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CA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CA" sz="2000" dirty="0" smtClean="0"/>
              </a:p>
              <a:p>
                <a:pPr marL="0" indent="0">
                  <a:buNone/>
                </a:pPr>
                <a:endParaRPr lang="en-CA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CA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CA" sz="20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sz="2000" dirty="0"/>
                  <a:t> is the critical viscosity of 100 </a:t>
                </a:r>
                <a:r>
                  <a:rPr lang="en-CA" sz="2000" dirty="0" err="1" smtClean="0"/>
                  <a:t>Pa</a:t>
                </a:r>
                <a:r>
                  <a:rPr lang="en-CA" sz="2000" dirty="0" err="1" smtClean="0">
                    <a:latin typeface="Times New Roman"/>
                    <a:cs typeface="Times New Roman"/>
                  </a:rPr>
                  <a:t>·</a:t>
                </a:r>
                <a:r>
                  <a:rPr lang="en-CA" sz="2000" dirty="0" err="1" smtClean="0"/>
                  <a:t>s</a:t>
                </a:r>
                <a:r>
                  <a:rPr lang="en-CA" sz="2000" dirty="0" smtClean="0"/>
                  <a:t> </a:t>
                </a:r>
                <a:r>
                  <a:rPr lang="en-CA" sz="2000" dirty="0"/>
                  <a:t>and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CA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en-CA" sz="2000" dirty="0"/>
                  <a:t> is the ash viscosity predicted using the approach from </a:t>
                </a:r>
                <a:r>
                  <a:rPr lang="en-CA" sz="2000" dirty="0" err="1"/>
                  <a:t>Kalmanovitch</a:t>
                </a:r>
                <a:r>
                  <a:rPr lang="en-CA" sz="2000" dirty="0"/>
                  <a:t> and Frank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5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8260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Model: Heat 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D</a:t>
            </a:r>
            <a:r>
              <a:rPr lang="en-CA" sz="2400" dirty="0" smtClean="0"/>
              <a:t>iscrete </a:t>
            </a:r>
            <a:r>
              <a:rPr lang="en-CA" sz="2400" dirty="0"/>
              <a:t>transfer radiation model with 8 rays and composition-dependent gas </a:t>
            </a:r>
            <a:r>
              <a:rPr lang="en-CA" sz="2400" dirty="0" smtClean="0"/>
              <a:t>radiative properties</a:t>
            </a:r>
          </a:p>
          <a:p>
            <a:endParaRPr lang="en-CA" sz="2400" dirty="0"/>
          </a:p>
          <a:p>
            <a:r>
              <a:rPr lang="en-CA" sz="2400" dirty="0"/>
              <a:t>B</a:t>
            </a:r>
            <a:r>
              <a:rPr lang="en-CA" sz="2400" dirty="0" smtClean="0"/>
              <a:t>lackbody </a:t>
            </a:r>
            <a:r>
              <a:rPr lang="en-CA" sz="2400" dirty="0"/>
              <a:t>temperature of 135°C </a:t>
            </a:r>
            <a:r>
              <a:rPr lang="en-CA" sz="2400" dirty="0" smtClean="0"/>
              <a:t>was </a:t>
            </a:r>
            <a:r>
              <a:rPr lang="en-CA" sz="2400" dirty="0"/>
              <a:t>applied to the </a:t>
            </a:r>
            <a:r>
              <a:rPr lang="en-CA" sz="2400" dirty="0" smtClean="0"/>
              <a:t>outlet </a:t>
            </a:r>
            <a:r>
              <a:rPr lang="en-CA" sz="2400" dirty="0"/>
              <a:t>to represent the effect of the water quench zone below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27102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Heat Transfer (continued)</a:t>
            </a:r>
            <a:endParaRPr lang="en-CA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 bwMode="auto">
          <a:xfrm>
            <a:off x="2011675" y="1581817"/>
            <a:ext cx="4851926" cy="4294513"/>
            <a:chOff x="0" y="542"/>
            <a:chExt cx="2784" cy="2464"/>
          </a:xfrm>
        </p:grpSpPr>
        <p:pic>
          <p:nvPicPr>
            <p:cNvPr id="19" name="Picture 18" descr="heat_xfer_layers_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1"/>
              <a:ext cx="2784" cy="1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geom_insul_layers_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1" r="2498" b="59044"/>
            <a:stretch>
              <a:fillRect/>
            </a:stretch>
          </p:blipFill>
          <p:spPr bwMode="auto">
            <a:xfrm rot="-32400000">
              <a:off x="309" y="542"/>
              <a:ext cx="2395" cy="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2508597" y="1541262"/>
            <a:ext cx="1736662" cy="1252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4279790" y="1520737"/>
            <a:ext cx="2610699" cy="127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55474" y="2411857"/>
            <a:ext cx="7034" cy="30815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53357" y="1470072"/>
            <a:ext cx="1923964" cy="929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84205" y="2411857"/>
            <a:ext cx="93550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31090" y="2138055"/>
            <a:ext cx="19876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Coupled 1-D conduction heat transfer calculation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5743" y="2153461"/>
            <a:ext cx="9988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Part of CFD calculation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6122" y="1513703"/>
            <a:ext cx="320815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sz="2400" b="1" dirty="0" smtClean="0"/>
              <a:t>Heat loss through wall</a:t>
            </a:r>
          </a:p>
        </p:txBody>
      </p:sp>
    </p:spTree>
    <p:extLst>
      <p:ext uri="{BB962C8B-B14F-4D97-AF65-F5344CB8AC3E}">
        <p14:creationId xmlns:p14="http://schemas.microsoft.com/office/powerpoint/2010/main" val="13053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Operating Conditions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04543"/>
              </p:ext>
            </p:extLst>
          </p:nvPr>
        </p:nvGraphicFramePr>
        <p:xfrm>
          <a:off x="1048044" y="1617782"/>
          <a:ext cx="6890250" cy="426584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52000"/>
                <a:gridCol w="1556082"/>
                <a:gridCol w="1641084"/>
                <a:gridCol w="1641084"/>
              </a:tblGrid>
              <a:tr h="219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3030" algn="r"/>
                        </a:tabLst>
                      </a:pPr>
                      <a:r>
                        <a:rPr lang="en-CA" sz="1400" dirty="0">
                          <a:effectLst/>
                        </a:rPr>
                        <a:t>Case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1 (base case)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2 (higher fuel rate)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3 (lower pressure)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9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3030" algn="r"/>
                        </a:tabLst>
                      </a:pPr>
                      <a:r>
                        <a:rPr lang="en-CA" sz="1400" b="0" dirty="0">
                          <a:effectLst/>
                        </a:rPr>
                        <a:t>Duration (minutes)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300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25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25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3030" algn="r"/>
                        </a:tabLst>
                      </a:pPr>
                      <a:r>
                        <a:rPr lang="en-CA" sz="1400" b="0" dirty="0">
                          <a:effectLst/>
                        </a:rPr>
                        <a:t>Fuel flow rate (kg/h)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3030" algn="r"/>
                        </a:tabLst>
                      </a:pPr>
                      <a:r>
                        <a:rPr lang="en-CA" sz="1400" b="0" dirty="0">
                          <a:effectLst/>
                        </a:rPr>
                        <a:t>Standard deviation (kg/h)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41.2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7.7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59.7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5.5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43.1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3.4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Steam flow rate (kg/h)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Standard deviation (kg/h)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10.7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0.9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10.2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0.8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10.9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0.3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Oxygen flow rate (kg/h)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Standard deviation (kg/h)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37.2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2.1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43.6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0.3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36.8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0.7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Gasifier pressure (</a:t>
                      </a:r>
                      <a:r>
                        <a:rPr lang="en-CA" sz="1400" b="0" dirty="0" err="1">
                          <a:effectLst/>
                        </a:rPr>
                        <a:t>kPa</a:t>
                      </a:r>
                      <a:r>
                        <a:rPr lang="en-CA" sz="1400" b="0" dirty="0">
                          <a:effectLst/>
                        </a:rPr>
                        <a:t> gauge)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1500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1500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700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Steam supply temperature (°C)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226.6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230.6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206.3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b="0" dirty="0">
                          <a:effectLst/>
                        </a:rPr>
                        <a:t>N</a:t>
                      </a:r>
                      <a:r>
                        <a:rPr lang="en-CA" sz="1400" b="0" baseline="-25000" dirty="0">
                          <a:effectLst/>
                        </a:rPr>
                        <a:t>2</a:t>
                      </a:r>
                      <a:r>
                        <a:rPr lang="en-CA" sz="1400" b="0" dirty="0">
                          <a:effectLst/>
                        </a:rPr>
                        <a:t> flow (kg/h) for conveying fuel and for instrumentation ports</a:t>
                      </a:r>
                      <a:endParaRPr lang="en-CA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12.1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11.1</a:t>
                      </a:r>
                      <a:endParaRPr lang="en-C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7.2</a:t>
                      </a:r>
                      <a:endParaRPr lang="en-C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0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Solid Conversion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77461"/>
              </p:ext>
            </p:extLst>
          </p:nvPr>
        </p:nvGraphicFramePr>
        <p:xfrm>
          <a:off x="787791" y="2644723"/>
          <a:ext cx="7237551" cy="175143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153551"/>
                <a:gridCol w="1260000"/>
                <a:gridCol w="1152000"/>
                <a:gridCol w="1260000"/>
                <a:gridCol w="1152000"/>
                <a:gridCol w="1260000"/>
              </a:tblGrid>
              <a:tr h="583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Case </a:t>
                      </a:r>
                      <a:r>
                        <a:rPr lang="en-CA" sz="1600" dirty="0" smtClean="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(base case)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Case </a:t>
                      </a:r>
                      <a:r>
                        <a:rPr lang="en-CA" sz="1600" dirty="0" smtClean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(higher fuel rate)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Case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(lower pressure)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583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CFD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Experiment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CFD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Experiment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CFD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Experiment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3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92.3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89.7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74.1</a:t>
                      </a:r>
                      <a:endParaRPr lang="en-C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77.2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82.0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77.3</a:t>
                      </a:r>
                      <a:endParaRPr lang="en-C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2336630" y="1990984"/>
            <a:ext cx="400225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b="1" dirty="0" smtClean="0"/>
              <a:t>% Conversion of Solid to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982" y="5015523"/>
            <a:ext cx="7800535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dirty="0"/>
              <a:t>I</a:t>
            </a:r>
            <a:r>
              <a:rPr lang="en-CA" dirty="0" smtClean="0"/>
              <a:t>teration-to-iteration </a:t>
            </a:r>
            <a:r>
              <a:rPr lang="en-CA" dirty="0"/>
              <a:t>variability of 3% in the conversion rate was observed during the numerical </a:t>
            </a:r>
            <a:r>
              <a:rPr lang="en-CA" dirty="0" smtClean="0"/>
              <a:t>solution for </a:t>
            </a:r>
            <a:r>
              <a:rPr lang="en-CA" b="1" dirty="0" smtClean="0"/>
              <a:t>Case 3</a:t>
            </a:r>
            <a:r>
              <a:rPr lang="en-CA" dirty="0" smtClean="0"/>
              <a:t>, </a:t>
            </a:r>
            <a:r>
              <a:rPr lang="en-CA" dirty="0"/>
              <a:t>suggesting some flow </a:t>
            </a:r>
            <a:r>
              <a:rPr lang="en-CA" dirty="0" smtClean="0"/>
              <a:t>instability for this case.</a:t>
            </a:r>
          </a:p>
        </p:txBody>
      </p:sp>
    </p:spTree>
    <p:extLst>
      <p:ext uri="{BB962C8B-B14F-4D97-AF65-F5344CB8AC3E}">
        <p14:creationId xmlns:p14="http://schemas.microsoft.com/office/powerpoint/2010/main" val="9658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Outlet Gas Composition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75" y="2146674"/>
            <a:ext cx="5400000" cy="2569893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336630" y="1674454"/>
            <a:ext cx="400225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b="1" dirty="0" smtClean="0"/>
              <a:t>Case 1 (base case)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1214" y="2167776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8865" y="2500879"/>
            <a:ext cx="430015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5</a:t>
            </a:r>
            <a:r>
              <a:rPr lang="en-CA" sz="1200" dirty="0" smtClean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9483" y="2829129"/>
            <a:ext cx="439397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1203" y="3157055"/>
            <a:ext cx="37236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3</a:t>
            </a:r>
            <a:r>
              <a:rPr lang="en-CA" sz="1200" dirty="0" smtClean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1821" y="3492339"/>
            <a:ext cx="38174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2439" y="3820589"/>
            <a:ext cx="391128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1</a:t>
            </a:r>
            <a:r>
              <a:rPr lang="en-CA" sz="1200" dirty="0" smtClean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3260" y="4141169"/>
            <a:ext cx="350307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2695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Results: Outlet Gas Composition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73" y="2249484"/>
            <a:ext cx="5400000" cy="2569893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336630" y="1674454"/>
            <a:ext cx="400225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b="1" dirty="0" smtClean="0"/>
              <a:t>Case 2 (higher fuel rate)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1636" y="2280320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7</a:t>
            </a:r>
            <a:r>
              <a:rPr lang="en-CA" sz="1200" dirty="0" smtClean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9288" y="2559332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6940" y="2838344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5</a:t>
            </a:r>
            <a:r>
              <a:rPr lang="en-CA" sz="1200" dirty="0" smtClean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8660" y="3124390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6312" y="3403402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3</a:t>
            </a:r>
            <a:r>
              <a:rPr lang="en-CA" sz="1200" dirty="0" smtClean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3964" y="3689448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28650" y="3968460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1</a:t>
            </a:r>
            <a:r>
              <a:rPr lang="en-CA" sz="1200" dirty="0" smtClean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6302" y="4254506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  0</a:t>
            </a:r>
          </a:p>
        </p:txBody>
      </p:sp>
    </p:spTree>
    <p:extLst>
      <p:ext uri="{BB962C8B-B14F-4D97-AF65-F5344CB8AC3E}">
        <p14:creationId xmlns:p14="http://schemas.microsoft.com/office/powerpoint/2010/main" val="33790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Results: Outlet Gas Composition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25" y="2260377"/>
            <a:ext cx="5400000" cy="2577392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336630" y="1674454"/>
            <a:ext cx="400225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b="1" dirty="0" smtClean="0"/>
              <a:t>Case 3 (lower pressure)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8588" y="2287354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7</a:t>
            </a:r>
            <a:r>
              <a:rPr lang="en-CA" sz="1200" dirty="0" smtClean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6240" y="2566366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3892" y="2845378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5</a:t>
            </a:r>
            <a:r>
              <a:rPr lang="en-CA" sz="1200" dirty="0" smtClean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612" y="3131424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3264" y="3410436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3</a:t>
            </a:r>
            <a:r>
              <a:rPr lang="en-CA" sz="1200" dirty="0" smtClean="0"/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0916" y="3696482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5602" y="3975494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1</a:t>
            </a:r>
            <a:r>
              <a:rPr lang="en-CA" sz="1200" dirty="0" smtClean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3254" y="4261540"/>
            <a:ext cx="42766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  0</a:t>
            </a:r>
          </a:p>
        </p:txBody>
      </p:sp>
    </p:spTree>
    <p:extLst>
      <p:ext uri="{BB962C8B-B14F-4D97-AF65-F5344CB8AC3E}">
        <p14:creationId xmlns:p14="http://schemas.microsoft.com/office/powerpoint/2010/main" val="3838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Wall Temperature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75" y="2416032"/>
            <a:ext cx="5400000" cy="274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2336630" y="1674454"/>
            <a:ext cx="400225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b="1" dirty="0" smtClean="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9024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sifier2_comp6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1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0372" y="1484726"/>
            <a:ext cx="2541240" cy="4320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5" y="233645"/>
            <a:ext cx="7701775" cy="1143000"/>
          </a:xfrm>
        </p:spPr>
        <p:txBody>
          <a:bodyPr/>
          <a:lstStyle/>
          <a:p>
            <a:r>
              <a:rPr lang="en-CA" dirty="0" smtClean="0"/>
              <a:t>Entrained Flow Gasification</a:t>
            </a:r>
            <a:endParaRPr lang="en-CA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0292"/>
            <a:ext cx="1532589" cy="417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7223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Note: Reactor Temperature Sensitivity</a:t>
            </a:r>
            <a:endParaRPr lang="en-CA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67" y="2475116"/>
            <a:ext cx="5400000" cy="337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872203" y="1777780"/>
            <a:ext cx="723782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dirty="0"/>
              <a:t>Adiabatic reactor temperature versus variation in fuel flow rate for </a:t>
            </a:r>
            <a:r>
              <a:rPr lang="en-CA" b="1" dirty="0"/>
              <a:t>Case 1</a:t>
            </a:r>
            <a:endParaRPr lang="en-CA" b="1" dirty="0" smtClean="0"/>
          </a:p>
        </p:txBody>
      </p:sp>
    </p:spTree>
    <p:extLst>
      <p:ext uri="{BB962C8B-B14F-4D97-AF65-F5344CB8AC3E}">
        <p14:creationId xmlns:p14="http://schemas.microsoft.com/office/powerpoint/2010/main" val="42322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Temperature</a:t>
            </a:r>
            <a:endParaRPr lang="en-CA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pic>
        <p:nvPicPr>
          <p:cNvPr id="5" name="Picture 4" descr="O:\P_001645_ecoeii_impp\01_WP3.2_srt_gasification\post_analysis\06_2015_runs\comparison images\temp_s1_v1.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2" t="3139" r="22217" b="47086"/>
          <a:stretch/>
        </p:blipFill>
        <p:spPr bwMode="auto">
          <a:xfrm>
            <a:off x="1104315" y="2840410"/>
            <a:ext cx="955699" cy="2297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O:\P_001645_ecoeii_impp\01_WP3.2_srt_gasification\post_analysis\06_2015_runs\comparison images\temp_s1_v1.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0" b="56629"/>
          <a:stretch/>
        </p:blipFill>
        <p:spPr bwMode="auto">
          <a:xfrm>
            <a:off x="2095182" y="1858574"/>
            <a:ext cx="1570355" cy="3599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O:\P_001645_ecoeii_impp\01_WP3.2_srt_gasification\post_analysis\06_2015_runs\comparison images\temp_v3a_v1.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0" b="56468"/>
          <a:stretch/>
        </p:blipFill>
        <p:spPr bwMode="auto">
          <a:xfrm>
            <a:off x="3838918" y="1854180"/>
            <a:ext cx="1564640" cy="3599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O:\P_001645_ecoeii_impp\01_WP3.2_srt_gasification\post_analysis\06_2015_runs\comparison images\temp_v3d_v1.1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0" b="56629"/>
          <a:stretch/>
        </p:blipFill>
        <p:spPr bwMode="auto">
          <a:xfrm>
            <a:off x="5418710" y="1847146"/>
            <a:ext cx="1570355" cy="3599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61982" y="2403158"/>
            <a:ext cx="728699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dirty="0" smtClean="0"/>
              <a:t>Solid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68089" y="2615960"/>
            <a:ext cx="429064" cy="281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7770" y="3146414"/>
            <a:ext cx="728699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dirty="0" smtClean="0"/>
              <a:t>Gas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400803" y="3352182"/>
            <a:ext cx="722138" cy="481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85667" y="3114317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2125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5763" y="346148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1705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7483" y="3810840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1285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5135" y="415315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865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2787" y="4495476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445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00439" y="484482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25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4315" y="2833376"/>
            <a:ext cx="955699" cy="359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1055079" y="2662672"/>
            <a:ext cx="118168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Temperature (°C)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8885" y="1379165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9234" y="1379165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2653" y="1379165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28028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Velocity</a:t>
            </a:r>
            <a:endParaRPr lang="en-CA" dirty="0"/>
          </a:p>
        </p:txBody>
      </p:sp>
      <p:pic>
        <p:nvPicPr>
          <p:cNvPr id="4" name="Picture 3" descr="O:\P_001645_ecoeii_impp\01_WP3.2_srt_gasification\post_analysis\06_2015_runs\comparison images\vel_vect_s1_v2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6" b="68499"/>
          <a:stretch/>
        </p:blipFill>
        <p:spPr bwMode="auto">
          <a:xfrm>
            <a:off x="1386252" y="2360807"/>
            <a:ext cx="899160" cy="2558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O:\P_001645_ecoeii_impp\01_WP3.2_srt_gasification\post_analysis\06_2015_runs\comparison images\vel_vect_s1_v2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1"/>
          <a:stretch/>
        </p:blipFill>
        <p:spPr bwMode="auto">
          <a:xfrm>
            <a:off x="2509836" y="1888807"/>
            <a:ext cx="1381125" cy="3811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O:\P_001645_ecoeii_impp\01_WP3.2_srt_gasification\post_analysis\06_2015_runs\comparison images\vel_vect_v3a_v2.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r="6069"/>
          <a:stretch/>
        </p:blipFill>
        <p:spPr bwMode="auto">
          <a:xfrm>
            <a:off x="4031446" y="1888806"/>
            <a:ext cx="1306195" cy="3811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O:\P_001645_ecoeii_impp\01_WP3.2_srt_gasification\post_analysis\06_2015_runs\comparison images\vel_vect_v3d_v2.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r="6332"/>
          <a:stretch/>
        </p:blipFill>
        <p:spPr bwMode="auto">
          <a:xfrm>
            <a:off x="5619727" y="1888805"/>
            <a:ext cx="1280795" cy="3811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1607233" y="2628980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15.0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4885" y="307680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11.25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8468" y="3524636"/>
            <a:ext cx="696943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/>
              <a:t>7</a:t>
            </a:r>
            <a:r>
              <a:rPr lang="en-CA" sz="1200" dirty="0" smtClean="0"/>
              <a:t>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120" y="3965430"/>
            <a:ext cx="696943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3.75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2608" y="4414606"/>
            <a:ext cx="696943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8355" y="2172924"/>
            <a:ext cx="825314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Velocity (m/s)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8355" y="4614203"/>
            <a:ext cx="547477" cy="1899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2543473" y="1282913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9234" y="1282913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82653" y="1282913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30849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CO</a:t>
            </a:r>
            <a:r>
              <a:rPr lang="en-CA" baseline="-25000" dirty="0" smtClean="0"/>
              <a:t>2</a:t>
            </a:r>
            <a:r>
              <a:rPr lang="en-CA" dirty="0" smtClean="0"/>
              <a:t> Molar Fraction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1"/>
          <a:stretch/>
        </p:blipFill>
        <p:spPr>
          <a:xfrm>
            <a:off x="2349309" y="1752178"/>
            <a:ext cx="4860382" cy="41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r="68821" b="45491"/>
          <a:stretch/>
        </p:blipFill>
        <p:spPr>
          <a:xfrm>
            <a:off x="1033976" y="2544661"/>
            <a:ext cx="1146517" cy="22664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2689" y="1857209"/>
            <a:ext cx="1294228" cy="201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11261" y="1857209"/>
            <a:ext cx="1294228" cy="201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1312975" y="3220161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0.064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7661" y="3534343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0.048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137" y="3850199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8823" y="4157347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6475" y="4462482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4616" y="2602522"/>
            <a:ext cx="1011132" cy="420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08289" y="2905979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5159" y="2403625"/>
            <a:ext cx="1111348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CO</a:t>
            </a:r>
            <a:r>
              <a:rPr lang="en-CA" sz="1400" baseline="-25000" dirty="0" smtClean="0"/>
              <a:t>2</a:t>
            </a:r>
            <a:r>
              <a:rPr lang="en-CA" sz="1400" dirty="0" smtClean="0"/>
              <a:t> Molar Fraction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02318" y="1210724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03612" y="1210724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2249" y="1210724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40843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Particle Concentration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4"/>
          <a:stretch/>
        </p:blipFill>
        <p:spPr>
          <a:xfrm>
            <a:off x="2300069" y="1674325"/>
            <a:ext cx="4895556" cy="415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r="68249" b="46849"/>
          <a:stretch/>
        </p:blipFill>
        <p:spPr>
          <a:xfrm>
            <a:off x="787786" y="2433997"/>
            <a:ext cx="1223889" cy="22106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7" name="Rectangle 6"/>
          <p:cNvSpPr/>
          <p:nvPr/>
        </p:nvSpPr>
        <p:spPr>
          <a:xfrm>
            <a:off x="3052689" y="1857209"/>
            <a:ext cx="1294228" cy="201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11261" y="1857209"/>
            <a:ext cx="1294228" cy="201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097269" y="2807503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0234" y="3127871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723" y="3431150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4375" y="3745332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2027" y="4059514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9679" y="435962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9867" y="2461842"/>
            <a:ext cx="1151807" cy="420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682275" y="2319217"/>
            <a:ext cx="1371604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Particle Average Volume Fraction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6276" y="1170619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03612" y="1170619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8291" y="1170619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330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CO Source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7635" b="42066"/>
          <a:stretch/>
        </p:blipFill>
        <p:spPr>
          <a:xfrm>
            <a:off x="2701030" y="2246447"/>
            <a:ext cx="942523" cy="327512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2137" r="74541" b="45160"/>
          <a:stretch/>
        </p:blipFill>
        <p:spPr>
          <a:xfrm>
            <a:off x="1470096" y="2539222"/>
            <a:ext cx="914401" cy="2595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2554" y="2978992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172" y="3356480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4892" y="3719900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9578" y="409738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1298" y="4453774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984" y="4824228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72" y="2486681"/>
            <a:ext cx="977696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CO Source (kg/(m</a:t>
            </a:r>
            <a:r>
              <a:rPr lang="en-CA" sz="1400" baseline="30000" dirty="0" smtClean="0"/>
              <a:t>3</a:t>
            </a:r>
            <a:r>
              <a:rPr lang="en-CA" sz="1400" dirty="0" smtClean="0">
                <a:latin typeface="Times New Roman"/>
                <a:cs typeface="Times New Roman"/>
              </a:rPr>
              <a:t>·</a:t>
            </a:r>
            <a:r>
              <a:rPr lang="en-CA" sz="1400" dirty="0" smtClean="0"/>
              <a:t>s))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r="50506" b="42066"/>
          <a:stretch/>
        </p:blipFill>
        <p:spPr>
          <a:xfrm>
            <a:off x="4178097" y="2251133"/>
            <a:ext cx="1026939" cy="32751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8" r="13665" b="42066"/>
          <a:stretch/>
        </p:blipFill>
        <p:spPr>
          <a:xfrm>
            <a:off x="5676308" y="2246446"/>
            <a:ext cx="1098850" cy="3275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9515" y="1627816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9234" y="1627816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82653" y="1627816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14157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Results: Particle Deposition on Wall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9"/>
          <a:stretch/>
        </p:blipFill>
        <p:spPr>
          <a:xfrm>
            <a:off x="2542858" y="1807027"/>
            <a:ext cx="4849713" cy="41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67873" b="46810"/>
          <a:stretch/>
        </p:blipFill>
        <p:spPr>
          <a:xfrm>
            <a:off x="1062107" y="2501033"/>
            <a:ext cx="1301262" cy="2211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6335" y="1857209"/>
            <a:ext cx="1294228" cy="2109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244907" y="1857209"/>
            <a:ext cx="1294228" cy="2109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329391" y="2856741"/>
            <a:ext cx="55567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4077" y="3170923"/>
            <a:ext cx="67759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1.6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8763" y="3485105"/>
            <a:ext cx="67759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1.2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9381" y="3778185"/>
            <a:ext cx="67759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4067" y="4106435"/>
            <a:ext cx="67759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1719" y="4413583"/>
            <a:ext cx="677594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200" dirty="0" smtClean="0"/>
              <a:t>0.0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731" y="2196767"/>
            <a:ext cx="1371604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400" dirty="0" smtClean="0"/>
              <a:t>Particle Deposition Rate (g/(m</a:t>
            </a:r>
            <a:r>
              <a:rPr lang="en-CA" sz="1400" baseline="30000" dirty="0" smtClean="0"/>
              <a:t>2</a:t>
            </a:r>
            <a:r>
              <a:rPr lang="en-CA" sz="1400" dirty="0" smtClean="0">
                <a:latin typeface="Times New Roman"/>
                <a:cs typeface="Times New Roman"/>
              </a:rPr>
              <a:t>·</a:t>
            </a:r>
            <a:r>
              <a:rPr lang="en-CA" sz="1400" dirty="0" smtClean="0"/>
              <a:t>s))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18885" y="1234787"/>
            <a:ext cx="112294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1</a:t>
            </a:r>
          </a:p>
          <a:p>
            <a:pPr algn="ctr"/>
            <a:r>
              <a:rPr lang="en-CA" sz="1400" dirty="0" smtClean="0"/>
              <a:t>(base case)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64032" y="1234787"/>
            <a:ext cx="141487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2</a:t>
            </a:r>
          </a:p>
          <a:p>
            <a:pPr algn="ctr"/>
            <a:r>
              <a:rPr lang="en-CA" sz="1400" dirty="0" smtClean="0"/>
              <a:t>(higher fuel rate)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2669" y="1234787"/>
            <a:ext cx="13743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400" dirty="0" smtClean="0"/>
              <a:t>Case 3</a:t>
            </a:r>
          </a:p>
          <a:p>
            <a:pPr algn="ctr"/>
            <a:r>
              <a:rPr lang="en-CA" sz="1400" dirty="0" smtClean="0"/>
              <a:t>(lower pressure)</a:t>
            </a:r>
          </a:p>
        </p:txBody>
      </p:sp>
    </p:spTree>
    <p:extLst>
      <p:ext uri="{BB962C8B-B14F-4D97-AF65-F5344CB8AC3E}">
        <p14:creationId xmlns:p14="http://schemas.microsoft.com/office/powerpoint/2010/main" val="18291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The model predicted variation in solid fuel conversion over the range of conditions in agreement with the experimental findings, showing that it tracks a key gasifier performance indicator—conversion of solid fuel to gas and its dependence on burner and gasifier design and operating </a:t>
            </a:r>
            <a:r>
              <a:rPr lang="en-CA" sz="2000" dirty="0" smtClean="0"/>
              <a:t>conditions.</a:t>
            </a:r>
          </a:p>
          <a:p>
            <a:endParaRPr lang="en-CA" sz="2000" dirty="0"/>
          </a:p>
          <a:p>
            <a:r>
              <a:rPr lang="en-CA" sz="2000" dirty="0"/>
              <a:t>The model provided further insight into the gasifier performance, showing that at the lower pressure operation, poor flow dynamics led to reduced solid fuel conversion.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21623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CFD Model Validation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6" y="1515792"/>
            <a:ext cx="8229600" cy="40831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z="2000" dirty="0"/>
              <a:t>E</a:t>
            </a:r>
            <a:r>
              <a:rPr lang="en-CA" sz="2000" dirty="0" smtClean="0"/>
              <a:t>xperimental </a:t>
            </a:r>
            <a:r>
              <a:rPr lang="en-CA" sz="2000" dirty="0"/>
              <a:t>measurements of high-pressure gasifiers usually consist only of wall temperatures and outlet gas temperature and </a:t>
            </a:r>
            <a:r>
              <a:rPr lang="en-CA" sz="2000" dirty="0" smtClean="0"/>
              <a:t>composition.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z="2000" dirty="0" smtClean="0"/>
              <a:t>How should a CFD model be validated with this data?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z="2000" dirty="0"/>
              <a:t>T</a:t>
            </a:r>
            <a:r>
              <a:rPr lang="en-CA" sz="2000" dirty="0" smtClean="0"/>
              <a:t>he </a:t>
            </a:r>
            <a:r>
              <a:rPr lang="en-CA" sz="2000" dirty="0"/>
              <a:t>approach taken here is to compare the model predictions </a:t>
            </a:r>
            <a:r>
              <a:rPr lang="en-CA" sz="2000" dirty="0" smtClean="0"/>
              <a:t>with </a:t>
            </a:r>
            <a:r>
              <a:rPr lang="en-CA" sz="2000" dirty="0" smtClean="0"/>
              <a:t>measurements </a:t>
            </a:r>
            <a:r>
              <a:rPr lang="en-CA" sz="2000" dirty="0" smtClean="0"/>
              <a:t>over </a:t>
            </a:r>
            <a:r>
              <a:rPr lang="en-CA" sz="2000" dirty="0"/>
              <a:t>a range of operating conditions comprising both favorable and unfavorable </a:t>
            </a:r>
            <a:r>
              <a:rPr lang="en-CA" sz="2000" dirty="0" smtClean="0"/>
              <a:t>performance.</a:t>
            </a:r>
            <a:endParaRPr lang="en-CA" sz="20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z="2000" dirty="0" smtClean="0"/>
              <a:t>The CFD </a:t>
            </a:r>
            <a:r>
              <a:rPr lang="en-CA" sz="2000" dirty="0"/>
              <a:t>model </a:t>
            </a:r>
            <a:r>
              <a:rPr lang="en-CA" sz="2000" dirty="0" smtClean="0"/>
              <a:t>should </a:t>
            </a:r>
            <a:r>
              <a:rPr lang="en-CA" sz="2000" dirty="0"/>
              <a:t>able to track the performance of the gasifier over the range of operating </a:t>
            </a:r>
            <a:r>
              <a:rPr lang="en-CA" sz="2000" dirty="0" smtClean="0"/>
              <a:t>conditions, </a:t>
            </a:r>
            <a:r>
              <a:rPr lang="en-CA" sz="2000" i="1" dirty="0" smtClean="0"/>
              <a:t>i.e.</a:t>
            </a:r>
            <a:r>
              <a:rPr lang="en-CA" sz="2000" dirty="0" smtClean="0"/>
              <a:t>, to </a:t>
            </a:r>
            <a:r>
              <a:rPr lang="en-CA" sz="2000" dirty="0"/>
              <a:t>predict higher and lower solid fuel conversion </a:t>
            </a:r>
            <a:r>
              <a:rPr lang="en-CA" sz="2000" dirty="0" smtClean="0"/>
              <a:t>levels.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4126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Geometry</a:t>
            </a:r>
            <a:endParaRPr lang="en-CA" dirty="0"/>
          </a:p>
        </p:txBody>
      </p:sp>
      <p:pic>
        <p:nvPicPr>
          <p:cNvPr id="4" name="Picture 3" descr="C:\Users\Hossein\Desktop\New folder\Fig.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6" y="1364536"/>
            <a:ext cx="6945047" cy="42489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890895" y="2975317"/>
            <a:ext cx="492369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37079" y="2574387"/>
            <a:ext cx="0" cy="3938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29116" y="2148984"/>
            <a:ext cx="131533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200" dirty="0" smtClean="0"/>
              <a:t>ACTIVELY COOLED TOP HEAD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71730" y="4766608"/>
            <a:ext cx="616634" cy="32589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01989" y="5035089"/>
            <a:ext cx="68228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200" b="1" dirty="0" smtClean="0"/>
              <a:t>Probe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3" name="Rectangle 2"/>
          <p:cNvSpPr/>
          <p:nvPr/>
        </p:nvSpPr>
        <p:spPr>
          <a:xfrm>
            <a:off x="1723282" y="5261312"/>
            <a:ext cx="386862" cy="352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5584868" y="5242554"/>
            <a:ext cx="386862" cy="352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5359785" y="3802196"/>
            <a:ext cx="1214511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en-CA" sz="1000" b="1" dirty="0" smtClean="0"/>
              <a:t>Petroleum Coke &amp; Carrier Gas (N</a:t>
            </a:r>
            <a:r>
              <a:rPr lang="en-CA" sz="1000" b="1" baseline="-25000" dirty="0" smtClean="0"/>
              <a:t>2</a:t>
            </a:r>
            <a:r>
              <a:rPr lang="en-CA" sz="1000" b="1" dirty="0" smtClean="0"/>
              <a:t>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347545" y="1946031"/>
            <a:ext cx="492369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593729" y="1545101"/>
            <a:ext cx="0" cy="3938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63140" y="1105630"/>
            <a:ext cx="131533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200" dirty="0" smtClean="0"/>
              <a:t>ACTIVELY COOLED TOP HEAD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573232" y="3825237"/>
            <a:ext cx="616634" cy="32589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3491" y="4093718"/>
            <a:ext cx="68228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200" b="1" dirty="0" smtClean="0"/>
              <a:t>Probe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340510" y="2773689"/>
            <a:ext cx="23262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37493" y="3495832"/>
            <a:ext cx="235637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34000" y="4186298"/>
            <a:ext cx="239130" cy="587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41034" y="4852168"/>
            <a:ext cx="246184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73130" y="3480873"/>
            <a:ext cx="131533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1200" dirty="0" smtClean="0"/>
              <a:t>WALL</a:t>
            </a:r>
          </a:p>
          <a:p>
            <a:pPr algn="ctr"/>
            <a:r>
              <a:rPr lang="en-CA" sz="1200" dirty="0" smtClean="0"/>
              <a:t>THERMO-COUPLES</a:t>
            </a:r>
          </a:p>
        </p:txBody>
      </p:sp>
      <p:sp>
        <p:nvSpPr>
          <p:cNvPr id="31" name="Right Brace 30"/>
          <p:cNvSpPr/>
          <p:nvPr/>
        </p:nvSpPr>
        <p:spPr>
          <a:xfrm>
            <a:off x="7671104" y="2773689"/>
            <a:ext cx="164599" cy="2078479"/>
          </a:xfrm>
          <a:prstGeom prst="rightBrac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267278" y="5629648"/>
            <a:ext cx="8588328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Modeled half-section with symmetry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Mesh </a:t>
            </a:r>
            <a:r>
              <a:rPr lang="en-CA" dirty="0"/>
              <a:t>consists of 1.5 million nodes, primarily hexahedral </a:t>
            </a:r>
            <a:r>
              <a:rPr lang="en-CA" dirty="0" smtClean="0"/>
              <a:t>elements, refined near burner</a:t>
            </a:r>
          </a:p>
        </p:txBody>
      </p:sp>
    </p:spTree>
    <p:extLst>
      <p:ext uri="{BB962C8B-B14F-4D97-AF65-F5344CB8AC3E}">
        <p14:creationId xmlns:p14="http://schemas.microsoft.com/office/powerpoint/2010/main" val="25933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Petroleum Coke Analysis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69332"/>
              </p:ext>
            </p:extLst>
          </p:nvPr>
        </p:nvGraphicFramePr>
        <p:xfrm>
          <a:off x="2440751" y="1962433"/>
          <a:ext cx="3924886" cy="338328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18306"/>
                <a:gridCol w="1906580"/>
              </a:tblGrid>
              <a:tr h="4201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Proximate Analysis (mass percent)</a:t>
                      </a:r>
                      <a:endParaRPr lang="en-C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Volatiles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>
                          <a:effectLst/>
                        </a:rPr>
                        <a:t>12.7</a:t>
                      </a:r>
                      <a:endParaRPr lang="en-CA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Fixed Carbon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>
                          <a:effectLst/>
                        </a:rPr>
                        <a:t>82.2</a:t>
                      </a:r>
                      <a:endParaRPr lang="en-CA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Ash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>
                          <a:effectLst/>
                        </a:rPr>
                        <a:t>4.6</a:t>
                      </a:r>
                      <a:endParaRPr lang="en-CA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Moisture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0.5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01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Ultimate Analysis (mass percent)</a:t>
                      </a:r>
                      <a:endParaRPr lang="en-C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Carbon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86.4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Hydrogen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4.2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Sulphur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6.1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Nitrogen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1.8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Oxygen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600" b="0" dirty="0">
                          <a:effectLst/>
                        </a:rPr>
                        <a:t>1.5</a:t>
                      </a:r>
                      <a:endParaRPr lang="en-CA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31153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Particle Size Distribution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45" y="1913612"/>
            <a:ext cx="5463640" cy="3284395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1441933" y="5537367"/>
            <a:ext cx="635859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CA" dirty="0"/>
              <a:t>A total of </a:t>
            </a:r>
            <a:r>
              <a:rPr lang="en-CA" dirty="0" smtClean="0"/>
              <a:t>30,000 </a:t>
            </a:r>
            <a:r>
              <a:rPr lang="en-CA" dirty="0"/>
              <a:t>particles </a:t>
            </a:r>
            <a:r>
              <a:rPr lang="en-CA" dirty="0" smtClean="0"/>
              <a:t>were </a:t>
            </a:r>
            <a:r>
              <a:rPr lang="en-CA" dirty="0"/>
              <a:t>injected in 66 particle groups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9237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</a:t>
            </a:r>
            <a:r>
              <a:rPr lang="en-CA" dirty="0" err="1" smtClean="0"/>
              <a:t>Devolatilization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 err="1" smtClean="0"/>
              <a:t>Devolatilization</a:t>
            </a:r>
            <a:r>
              <a:rPr lang="en-CA" sz="2000" dirty="0" smtClean="0"/>
              <a:t> </a:t>
            </a:r>
            <a:r>
              <a:rPr lang="en-CA" sz="2000" dirty="0"/>
              <a:t>rate is modeled using a first-order Arrhenius rate equation, with the rate constants estimated from the PC Coal Lab® </a:t>
            </a:r>
            <a:r>
              <a:rPr lang="en-CA" sz="2000" dirty="0" smtClean="0"/>
              <a:t>software</a:t>
            </a:r>
          </a:p>
          <a:p>
            <a:endParaRPr lang="en-CA" sz="2000" dirty="0" smtClean="0"/>
          </a:p>
          <a:p>
            <a:r>
              <a:rPr lang="en-CA" sz="2000" dirty="0"/>
              <a:t>V</a:t>
            </a:r>
            <a:r>
              <a:rPr lang="en-CA" sz="2000" dirty="0" smtClean="0"/>
              <a:t>olatile </a:t>
            </a:r>
            <a:r>
              <a:rPr lang="en-CA" sz="2000" dirty="0"/>
              <a:t>yield (weight loss on as-received basis) is 16.5</a:t>
            </a:r>
            <a:r>
              <a:rPr lang="en-CA" sz="2000" dirty="0" smtClean="0"/>
              <a:t>%, implying </a:t>
            </a:r>
            <a:r>
              <a:rPr lang="en-CA" sz="2000" dirty="0"/>
              <a:t>a volatile yield factor of </a:t>
            </a:r>
            <a:r>
              <a:rPr lang="en-CA" sz="2000" dirty="0" smtClean="0"/>
              <a:t>1.3</a:t>
            </a:r>
          </a:p>
          <a:p>
            <a:endParaRPr lang="en-CA" sz="2000" dirty="0" smtClean="0"/>
          </a:p>
          <a:p>
            <a:r>
              <a:rPr lang="en-CA" sz="2000" dirty="0"/>
              <a:t>P</a:t>
            </a:r>
            <a:r>
              <a:rPr lang="en-CA" sz="2000" dirty="0" smtClean="0"/>
              <a:t>etroleum </a:t>
            </a:r>
            <a:r>
              <a:rPr lang="en-CA" sz="2000" dirty="0"/>
              <a:t>coke char composition after </a:t>
            </a:r>
            <a:r>
              <a:rPr lang="en-CA" sz="2000" dirty="0" err="1"/>
              <a:t>devolatilization</a:t>
            </a:r>
            <a:r>
              <a:rPr lang="en-CA" sz="2000" dirty="0"/>
              <a:t> (dry ash-free weight percent) predicted by PC Coal Lab® is C: 92.7%, H: 0.4%, O: 0.1%, N: 1.9%, S: 4.9</a:t>
            </a:r>
            <a:r>
              <a:rPr lang="en-CA" sz="2000" dirty="0" smtClean="0"/>
              <a:t>%</a:t>
            </a:r>
          </a:p>
          <a:p>
            <a:endParaRPr lang="en-CA" sz="20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42676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Char Reactions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sz="2000" dirty="0" smtClean="0"/>
                  <a:t>Char reaction stoichiometry:</a:t>
                </a:r>
              </a:p>
              <a:p>
                <a:endParaRPr lang="en-CA" sz="2000" dirty="0" smtClean="0"/>
              </a:p>
              <a:p>
                <a:pPr marL="457200" lvl="1" indent="0">
                  <a:buNone/>
                </a:pPr>
                <a:r>
                  <a:rPr lang="en-CA" sz="1600" dirty="0" smtClean="0"/>
                  <a:t>Char </a:t>
                </a:r>
                <a:r>
                  <a:rPr lang="en-CA" sz="1600" dirty="0"/>
                  <a:t>+ 0.485 O</a:t>
                </a:r>
                <a:r>
                  <a:rPr lang="en-CA" sz="1600" baseline="-25000" dirty="0"/>
                  <a:t>2</a:t>
                </a:r>
                <a:r>
                  <a:rPr lang="en-CA" sz="1600" dirty="0"/>
                  <a:t> → 0.918 CO + 0.0236 </a:t>
                </a:r>
                <a:r>
                  <a:rPr lang="en-CA" sz="1600" dirty="0" smtClean="0"/>
                  <a:t>H</a:t>
                </a:r>
                <a:r>
                  <a:rPr lang="en-CA" sz="1600" baseline="-25000" dirty="0" smtClean="0"/>
                  <a:t>2</a:t>
                </a:r>
                <a:endParaRPr lang="en-CA" sz="1600" dirty="0"/>
              </a:p>
              <a:p>
                <a:pPr marL="457200" lvl="1" indent="0">
                  <a:buNone/>
                </a:pPr>
                <a:r>
                  <a:rPr lang="en-CA" sz="1600" dirty="0"/>
                  <a:t>Char + 0.969 CO</a:t>
                </a:r>
                <a:r>
                  <a:rPr lang="en-CA" sz="1600" baseline="-25000" dirty="0"/>
                  <a:t>2</a:t>
                </a:r>
                <a:r>
                  <a:rPr lang="en-CA" sz="1600" dirty="0"/>
                  <a:t> → 1.89 CO + 0.0236 </a:t>
                </a:r>
                <a:r>
                  <a:rPr lang="en-CA" sz="1600" dirty="0" smtClean="0"/>
                  <a:t>H</a:t>
                </a:r>
                <a:r>
                  <a:rPr lang="en-CA" sz="1600" baseline="-25000" dirty="0" smtClean="0"/>
                  <a:t>2</a:t>
                </a:r>
                <a:endParaRPr lang="en-CA" sz="1600" dirty="0"/>
              </a:p>
              <a:p>
                <a:pPr marL="457200" lvl="1" indent="0">
                  <a:buNone/>
                </a:pPr>
                <a:r>
                  <a:rPr lang="en-CA" sz="1600" dirty="0"/>
                  <a:t>Char + 0.969 H</a:t>
                </a:r>
                <a:r>
                  <a:rPr lang="en-CA" sz="1600" baseline="-25000" dirty="0"/>
                  <a:t>2</a:t>
                </a:r>
                <a:r>
                  <a:rPr lang="en-CA" sz="1600" dirty="0"/>
                  <a:t>O → 0.918 CO + 0.993 </a:t>
                </a:r>
                <a:r>
                  <a:rPr lang="en-CA" sz="1600" dirty="0" smtClean="0"/>
                  <a:t>H</a:t>
                </a:r>
                <a:r>
                  <a:rPr lang="en-CA" sz="1600" baseline="-25000" dirty="0" smtClean="0"/>
                  <a:t>2</a:t>
                </a:r>
              </a:p>
              <a:p>
                <a:pPr marL="57150" indent="0">
                  <a:buNone/>
                </a:pPr>
                <a:endParaRPr lang="en-CA" sz="2000" baseline="-25000" dirty="0"/>
              </a:p>
              <a:p>
                <a:pPr marL="400050"/>
                <a:r>
                  <a:rPr lang="en-CA" sz="2000" dirty="0" smtClean="0"/>
                  <a:t>Char reaction rates given by: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CA" sz="1400" i="1">
                          <a:latin typeface="Cambria Math"/>
                        </a:rPr>
                        <m:t>=</m:t>
                      </m:r>
                      <m:r>
                        <a:rPr lang="en-CA" sz="1400" i="1">
                          <a:latin typeface="Cambria Math"/>
                        </a:rPr>
                        <m:t>𝜗</m:t>
                      </m:r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CA" sz="14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ℛ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CA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sup>
                      </m:sSup>
                    </m:oMath>
                  </m:oMathPara>
                </a14:m>
                <a:endParaRPr lang="en-CA" sz="1400" dirty="0" smtClean="0"/>
              </a:p>
              <a:p>
                <a:pPr marL="0" indent="0">
                  <a:buNone/>
                </a:pPr>
                <a:endParaRPr lang="en-CA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CA" sz="1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1400" i="1">
                                  <a:latin typeface="Cambria Math"/>
                                </a:rPr>
                                <m:t>𝜗</m:t>
                              </m:r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𝐶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CA" sz="14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CA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ℛ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CA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sup>
                      </m:sSup>
                    </m:oMath>
                  </m:oMathPara>
                </a14:m>
                <a:endParaRPr lang="en-CA" sz="1400" dirty="0" smtClean="0"/>
              </a:p>
              <a:p>
                <a:pPr marL="0" indent="0">
                  <a:buNone/>
                </a:pPr>
                <a:endParaRPr lang="en-CA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CA" sz="14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r>
                        <a:rPr lang="en-CA" sz="1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1400" i="1">
                                  <a:latin typeface="Cambria Math"/>
                                </a:rPr>
                                <m:t>𝜗</m:t>
                              </m:r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𝐶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CA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CA" sz="14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CA" sz="14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CA" sz="1400" i="1">
                                  <a:latin typeface="Cambria Math"/>
                                </a:rPr>
                                <m:t>ℛ</m:t>
                              </m:r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CA" sz="14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CA" sz="1400" i="1">
                                  <a:latin typeface="Cambria Math"/>
                                </a:rPr>
                                <m:t>𝑂</m:t>
                              </m:r>
                              <m:r>
                                <a:rPr lang="en-CA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CA" sz="1400" i="1">
                                  <a:latin typeface="Cambria Math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CA" sz="1400" dirty="0" smtClean="0"/>
              </a:p>
              <a:p>
                <a:pPr marL="0" indent="0">
                  <a:buNone/>
                </a:pPr>
                <a:endParaRPr lang="en-CA" sz="1400" dirty="0"/>
              </a:p>
              <a:p>
                <a:pPr marL="514350" lvl="1" indent="0">
                  <a:buNone/>
                </a:pPr>
                <a:endParaRPr lang="en-CA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5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30478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Model: Char Reactions (continued)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Char reactivity calibration points were obtained using thermogravimetric analysis performed at </a:t>
            </a:r>
            <a:r>
              <a:rPr lang="en-CA" sz="2000" dirty="0" smtClean="0"/>
              <a:t>CanmetENERGY</a:t>
            </a:r>
          </a:p>
          <a:p>
            <a:endParaRPr lang="en-CA" sz="2000" dirty="0"/>
          </a:p>
          <a:p>
            <a:r>
              <a:rPr lang="en-CA" sz="2000" dirty="0"/>
              <a:t>Reaction rates were estimated from PC Coal Lab® simulations of a drop tube furnace with the gasifier environment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38888" y="5852609"/>
            <a:ext cx="2805112" cy="4937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6BA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600"/>
          </a:p>
        </p:txBody>
      </p:sp>
    </p:spTree>
    <p:extLst>
      <p:ext uri="{BB962C8B-B14F-4D97-AF65-F5344CB8AC3E}">
        <p14:creationId xmlns:p14="http://schemas.microsoft.com/office/powerpoint/2010/main" val="27208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 anchorCtr="0">
        <a:spAutoFit/>
      </a:bodyPr>
      <a:lstStyle>
        <a:defPPr marL="285750" indent="-285750" algn="ctr">
          <a:buFont typeface="Wingdings" panose="05000000000000000000" pitchFamily="2" charset="2"/>
          <a:buChar char="§"/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51639</TotalTime>
  <Words>1426</Words>
  <Application>Microsoft Office PowerPoint</Application>
  <PresentationFormat>Letter Paper (8.5x11 in)</PresentationFormat>
  <Paragraphs>283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 U.S. Department of Energy, National Energy Technology Laboratory’s (NETL) 2016 Workshop on Multiphase Flow Science  Conversion of Petroleum Coke in a High-Pressure Entrained-Flow Gasifier: Comparison of CFD Model and Experiment</vt:lpstr>
      <vt:lpstr>Entrained Flow Gasification</vt:lpstr>
      <vt:lpstr>CFD Model Validation</vt:lpstr>
      <vt:lpstr>Geometry</vt:lpstr>
      <vt:lpstr>Petroleum Coke Analysis</vt:lpstr>
      <vt:lpstr>Particle Size Distribution</vt:lpstr>
      <vt:lpstr>Model: Devolatilization</vt:lpstr>
      <vt:lpstr>Model: Char Reactions</vt:lpstr>
      <vt:lpstr>Model: Char Reactions (continued)</vt:lpstr>
      <vt:lpstr>Model: Gaseous Reactions</vt:lpstr>
      <vt:lpstr>Model: Particle-Wall Interaction</vt:lpstr>
      <vt:lpstr>Model: Heat Transfer</vt:lpstr>
      <vt:lpstr>Model: Heat Transfer (continued)</vt:lpstr>
      <vt:lpstr>Operating Conditions</vt:lpstr>
      <vt:lpstr>Results: Solid Conversion</vt:lpstr>
      <vt:lpstr>Results: Outlet Gas Composition</vt:lpstr>
      <vt:lpstr>Results: Outlet Gas Composition</vt:lpstr>
      <vt:lpstr>Results: Outlet Gas Composition</vt:lpstr>
      <vt:lpstr>Results: Wall Temperature</vt:lpstr>
      <vt:lpstr>Note: Reactor Temperature Sensitivity</vt:lpstr>
      <vt:lpstr>Results: Temperature</vt:lpstr>
      <vt:lpstr>Results: Velocity</vt:lpstr>
      <vt:lpstr>Results: CO2 Molar Fraction</vt:lpstr>
      <vt:lpstr>Results: Particle Concentration</vt:lpstr>
      <vt:lpstr>Results: CO Source</vt:lpstr>
      <vt:lpstr>Results: Particle Deposition on Wall</vt:lpstr>
      <vt:lpstr>Conclusions</vt:lpstr>
    </vt:vector>
  </TitlesOfParts>
  <Company>NRCAN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 Allard User</dc:creator>
  <cp:lastModifiedBy>Runstedtler, Allan</cp:lastModifiedBy>
  <cp:revision>1220</cp:revision>
  <cp:lastPrinted>2016-07-11T14:41:36Z</cp:lastPrinted>
  <dcterms:created xsi:type="dcterms:W3CDTF">2014-03-06T21:30:06Z</dcterms:created>
  <dcterms:modified xsi:type="dcterms:W3CDTF">2016-08-09T11:21:01Z</dcterms:modified>
</cp:coreProperties>
</file>