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gif" ContentType="image/gif"/>
  <Default Extension="avi" ContentType="video/x-msvide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7" r:id="rId2"/>
    <p:sldId id="261" r:id="rId3"/>
    <p:sldId id="282" r:id="rId4"/>
    <p:sldId id="260" r:id="rId5"/>
    <p:sldId id="259" r:id="rId6"/>
    <p:sldId id="271" r:id="rId7"/>
    <p:sldId id="270" r:id="rId8"/>
    <p:sldId id="272" r:id="rId9"/>
    <p:sldId id="273" r:id="rId10"/>
    <p:sldId id="274" r:id="rId11"/>
    <p:sldId id="283" r:id="rId12"/>
    <p:sldId id="281" r:id="rId13"/>
    <p:sldId id="276" r:id="rId14"/>
    <p:sldId id="287" r:id="rId15"/>
    <p:sldId id="262" r:id="rId16"/>
    <p:sldId id="263" r:id="rId17"/>
    <p:sldId id="26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5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70"/>
    <p:restoredTop sz="90495"/>
  </p:normalViewPr>
  <p:slideViewPr>
    <p:cSldViewPr snapToGrid="0" snapToObjects="1" showGuides="1">
      <p:cViewPr>
        <p:scale>
          <a:sx n="74" d="100"/>
          <a:sy n="74" d="100"/>
        </p:scale>
        <p:origin x="1072" y="232"/>
      </p:cViewPr>
      <p:guideLst>
        <p:guide orient="horz" pos="2136"/>
        <p:guide pos="2856"/>
      </p:guideLst>
    </p:cSldViewPr>
  </p:slideViewPr>
  <p:outlineViewPr>
    <p:cViewPr>
      <p:scale>
        <a:sx n="33" d="100"/>
        <a:sy n="33" d="100"/>
      </p:scale>
      <p:origin x="0" y="-15664"/>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81" d="100"/>
          <a:sy n="81" d="100"/>
        </p:scale>
        <p:origin x="3576"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4164A-02E7-A441-ACE8-D02FFDCC4E79}" type="datetimeFigureOut">
              <a:rPr lang="en-US" smtClean="0"/>
              <a:t>8/8/16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D41F1-6533-2C48-9D63-EDF73F947730}" type="slidenum">
              <a:rPr lang="en-US" smtClean="0"/>
              <a:t>‹#›</a:t>
            </a:fld>
            <a:endParaRPr lang="en-US"/>
          </a:p>
        </p:txBody>
      </p:sp>
    </p:spTree>
    <p:extLst>
      <p:ext uri="{BB962C8B-B14F-4D97-AF65-F5344CB8AC3E}">
        <p14:creationId xmlns:p14="http://schemas.microsoft.com/office/powerpoint/2010/main" val="1017640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1</a:t>
            </a:fld>
            <a:endParaRPr lang="en-US"/>
          </a:p>
        </p:txBody>
      </p:sp>
    </p:spTree>
    <p:extLst>
      <p:ext uri="{BB962C8B-B14F-4D97-AF65-F5344CB8AC3E}">
        <p14:creationId xmlns:p14="http://schemas.microsoft.com/office/powerpoint/2010/main" val="1478487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10</a:t>
            </a:fld>
            <a:endParaRPr lang="en-US"/>
          </a:p>
        </p:txBody>
      </p:sp>
    </p:spTree>
    <p:extLst>
      <p:ext uri="{BB962C8B-B14F-4D97-AF65-F5344CB8AC3E}">
        <p14:creationId xmlns:p14="http://schemas.microsoft.com/office/powerpoint/2010/main" val="1019750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12</a:t>
            </a:fld>
            <a:endParaRPr lang="en-US"/>
          </a:p>
        </p:txBody>
      </p:sp>
    </p:spTree>
    <p:extLst>
      <p:ext uri="{BB962C8B-B14F-4D97-AF65-F5344CB8AC3E}">
        <p14:creationId xmlns:p14="http://schemas.microsoft.com/office/powerpoint/2010/main" val="10188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13</a:t>
            </a:fld>
            <a:endParaRPr lang="en-US"/>
          </a:p>
        </p:txBody>
      </p:sp>
    </p:spTree>
    <p:extLst>
      <p:ext uri="{BB962C8B-B14F-4D97-AF65-F5344CB8AC3E}">
        <p14:creationId xmlns:p14="http://schemas.microsoft.com/office/powerpoint/2010/main" val="137445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14</a:t>
            </a:fld>
            <a:endParaRPr lang="en-US"/>
          </a:p>
        </p:txBody>
      </p:sp>
    </p:spTree>
    <p:extLst>
      <p:ext uri="{BB962C8B-B14F-4D97-AF65-F5344CB8AC3E}">
        <p14:creationId xmlns:p14="http://schemas.microsoft.com/office/powerpoint/2010/main" val="1888261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15</a:t>
            </a:fld>
            <a:endParaRPr lang="en-US"/>
          </a:p>
        </p:txBody>
      </p:sp>
    </p:spTree>
    <p:extLst>
      <p:ext uri="{BB962C8B-B14F-4D97-AF65-F5344CB8AC3E}">
        <p14:creationId xmlns:p14="http://schemas.microsoft.com/office/powerpoint/2010/main" val="249682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1D41F1-6533-2C48-9D63-EDF73F947730}" type="slidenum">
              <a:rPr lang="en-US" smtClean="0"/>
              <a:t>16</a:t>
            </a:fld>
            <a:endParaRPr lang="en-US"/>
          </a:p>
        </p:txBody>
      </p:sp>
    </p:spTree>
    <p:extLst>
      <p:ext uri="{BB962C8B-B14F-4D97-AF65-F5344CB8AC3E}">
        <p14:creationId xmlns:p14="http://schemas.microsoft.com/office/powerpoint/2010/main" val="2014768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1D41F1-6533-2C48-9D63-EDF73F947730}" type="slidenum">
              <a:rPr lang="en-US" smtClean="0"/>
              <a:t>17</a:t>
            </a:fld>
            <a:endParaRPr lang="en-US"/>
          </a:p>
        </p:txBody>
      </p:sp>
    </p:spTree>
    <p:extLst>
      <p:ext uri="{BB962C8B-B14F-4D97-AF65-F5344CB8AC3E}">
        <p14:creationId xmlns:p14="http://schemas.microsoft.com/office/powerpoint/2010/main" val="2547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B5BC654-F1AA-4F79-8EB1-E8CBEA182906}" type="slidenum">
              <a:rPr lang="en-US" smtClean="0"/>
              <a:pPr/>
              <a:t>2</a:t>
            </a:fld>
            <a:endParaRPr lang="en-US"/>
          </a:p>
        </p:txBody>
      </p:sp>
    </p:spTree>
    <p:extLst>
      <p:ext uri="{BB962C8B-B14F-4D97-AF65-F5344CB8AC3E}">
        <p14:creationId xmlns:p14="http://schemas.microsoft.com/office/powerpoint/2010/main" val="33408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3</a:t>
            </a:fld>
            <a:endParaRPr lang="en-US"/>
          </a:p>
        </p:txBody>
      </p:sp>
    </p:spTree>
    <p:extLst>
      <p:ext uri="{BB962C8B-B14F-4D97-AF65-F5344CB8AC3E}">
        <p14:creationId xmlns:p14="http://schemas.microsoft.com/office/powerpoint/2010/main" val="1257167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4</a:t>
            </a:fld>
            <a:endParaRPr lang="en-US"/>
          </a:p>
        </p:txBody>
      </p:sp>
    </p:spTree>
    <p:extLst>
      <p:ext uri="{BB962C8B-B14F-4D97-AF65-F5344CB8AC3E}">
        <p14:creationId xmlns:p14="http://schemas.microsoft.com/office/powerpoint/2010/main" val="622337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and motivation</a:t>
            </a:r>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5</a:t>
            </a:fld>
            <a:endParaRPr lang="en-US"/>
          </a:p>
        </p:txBody>
      </p:sp>
    </p:spTree>
    <p:extLst>
      <p:ext uri="{BB962C8B-B14F-4D97-AF65-F5344CB8AC3E}">
        <p14:creationId xmlns:p14="http://schemas.microsoft.com/office/powerpoint/2010/main" val="750415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A865188-1ECF-48DB-96C2-5A9D4547BB9B}" type="slidenum">
              <a:rPr lang="en-US" smtClean="0"/>
              <a:t>6</a:t>
            </a:fld>
            <a:endParaRPr lang="en-US"/>
          </a:p>
        </p:txBody>
      </p:sp>
    </p:spTree>
    <p:extLst>
      <p:ext uri="{BB962C8B-B14F-4D97-AF65-F5344CB8AC3E}">
        <p14:creationId xmlns:p14="http://schemas.microsoft.com/office/powerpoint/2010/main" val="1988109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7</a:t>
            </a:fld>
            <a:endParaRPr lang="en-US"/>
          </a:p>
        </p:txBody>
      </p:sp>
    </p:spTree>
    <p:extLst>
      <p:ext uri="{BB962C8B-B14F-4D97-AF65-F5344CB8AC3E}">
        <p14:creationId xmlns:p14="http://schemas.microsoft.com/office/powerpoint/2010/main" val="54533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8</a:t>
            </a:fld>
            <a:endParaRPr lang="en-US"/>
          </a:p>
        </p:txBody>
      </p:sp>
    </p:spTree>
    <p:extLst>
      <p:ext uri="{BB962C8B-B14F-4D97-AF65-F5344CB8AC3E}">
        <p14:creationId xmlns:p14="http://schemas.microsoft.com/office/powerpoint/2010/main" val="1582052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Bubble spatiotemporal evolution</a:t>
            </a:r>
            <a:endParaRPr lang="en-US" dirty="0"/>
          </a:p>
        </p:txBody>
      </p:sp>
      <p:sp>
        <p:nvSpPr>
          <p:cNvPr id="4" name="Slide Number Placeholder 3"/>
          <p:cNvSpPr>
            <a:spLocks noGrp="1"/>
          </p:cNvSpPr>
          <p:nvPr>
            <p:ph type="sldNum" sz="quarter" idx="10"/>
          </p:nvPr>
        </p:nvSpPr>
        <p:spPr/>
        <p:txBody>
          <a:bodyPr/>
          <a:lstStyle/>
          <a:p>
            <a:fld id="{3B5BC654-F1AA-4F79-8EB1-E8CBEA182906}" type="slidenum">
              <a:rPr lang="en-US" smtClean="0"/>
              <a:pPr/>
              <a:t>9</a:t>
            </a:fld>
            <a:endParaRPr lang="en-US"/>
          </a:p>
        </p:txBody>
      </p:sp>
    </p:spTree>
    <p:extLst>
      <p:ext uri="{BB962C8B-B14F-4D97-AF65-F5344CB8AC3E}">
        <p14:creationId xmlns:p14="http://schemas.microsoft.com/office/powerpoint/2010/main" val="1784483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2115DC5-0CFD-4543-96FC-E34E472926AD}" type="datetime1">
              <a:rPr lang="en-US" smtClean="0"/>
              <a:t>8/8/16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BF79-CFF7-6444-8E0C-C6F26E1B5B0C}" type="slidenum">
              <a:rPr lang="en-US" smtClean="0"/>
              <a:t>‹#›</a:t>
            </a:fld>
            <a:endParaRPr lang="en-US"/>
          </a:p>
        </p:txBody>
      </p:sp>
    </p:spTree>
    <p:extLst>
      <p:ext uri="{BB962C8B-B14F-4D97-AF65-F5344CB8AC3E}">
        <p14:creationId xmlns:p14="http://schemas.microsoft.com/office/powerpoint/2010/main" val="9389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7A02F5-1211-0F47-9AC5-C5EED6E43B98}" type="datetime1">
              <a:rPr lang="en-US" smtClean="0"/>
              <a:t>8/8/16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BF79-CFF7-6444-8E0C-C6F26E1B5B0C}" type="slidenum">
              <a:rPr lang="en-US" smtClean="0"/>
              <a:t>‹#›</a:t>
            </a:fld>
            <a:endParaRPr lang="en-US"/>
          </a:p>
        </p:txBody>
      </p:sp>
    </p:spTree>
    <p:extLst>
      <p:ext uri="{BB962C8B-B14F-4D97-AF65-F5344CB8AC3E}">
        <p14:creationId xmlns:p14="http://schemas.microsoft.com/office/powerpoint/2010/main" val="113610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93E86C-329C-6E44-A7EF-5E902E4AD054}" type="datetime1">
              <a:rPr lang="en-US" smtClean="0"/>
              <a:t>8/8/16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BF79-CFF7-6444-8E0C-C6F26E1B5B0C}" type="slidenum">
              <a:rPr lang="en-US" smtClean="0"/>
              <a:t>‹#›</a:t>
            </a:fld>
            <a:endParaRPr lang="en-US"/>
          </a:p>
        </p:txBody>
      </p:sp>
    </p:spTree>
    <p:extLst>
      <p:ext uri="{BB962C8B-B14F-4D97-AF65-F5344CB8AC3E}">
        <p14:creationId xmlns:p14="http://schemas.microsoft.com/office/powerpoint/2010/main" val="346492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B04584-4829-334D-AC78-84962C728DD9}" type="datetime1">
              <a:rPr lang="en-US" smtClean="0"/>
              <a:t>8/8/16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BF79-CFF7-6444-8E0C-C6F26E1B5B0C}" type="slidenum">
              <a:rPr lang="en-US" smtClean="0"/>
              <a:t>‹#›</a:t>
            </a:fld>
            <a:endParaRPr lang="en-US"/>
          </a:p>
        </p:txBody>
      </p:sp>
    </p:spTree>
    <p:extLst>
      <p:ext uri="{BB962C8B-B14F-4D97-AF65-F5344CB8AC3E}">
        <p14:creationId xmlns:p14="http://schemas.microsoft.com/office/powerpoint/2010/main" val="178707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841A78-1874-D44F-8D59-883A5605C6DA}" type="datetime1">
              <a:rPr lang="en-US" smtClean="0"/>
              <a:t>8/8/16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BF79-CFF7-6444-8E0C-C6F26E1B5B0C}" type="slidenum">
              <a:rPr lang="en-US" smtClean="0"/>
              <a:t>‹#›</a:t>
            </a:fld>
            <a:endParaRPr lang="en-US"/>
          </a:p>
        </p:txBody>
      </p:sp>
    </p:spTree>
    <p:extLst>
      <p:ext uri="{BB962C8B-B14F-4D97-AF65-F5344CB8AC3E}">
        <p14:creationId xmlns:p14="http://schemas.microsoft.com/office/powerpoint/2010/main" val="645540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53C18CB-3905-164D-8CBE-8B2EA1FF1E71}" type="datetime1">
              <a:rPr lang="en-US" smtClean="0"/>
              <a:t>8/8/16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BF79-CFF7-6444-8E0C-C6F26E1B5B0C}" type="slidenum">
              <a:rPr lang="en-US" smtClean="0"/>
              <a:t>‹#›</a:t>
            </a:fld>
            <a:endParaRPr lang="en-US"/>
          </a:p>
        </p:txBody>
      </p:sp>
    </p:spTree>
    <p:extLst>
      <p:ext uri="{BB962C8B-B14F-4D97-AF65-F5344CB8AC3E}">
        <p14:creationId xmlns:p14="http://schemas.microsoft.com/office/powerpoint/2010/main" val="50821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F9E7E4-E933-2046-9982-1880EE24267F}" type="datetime1">
              <a:rPr lang="en-US" smtClean="0"/>
              <a:t>8/8/16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BF79-CFF7-6444-8E0C-C6F26E1B5B0C}" type="slidenum">
              <a:rPr lang="en-US" smtClean="0"/>
              <a:t>‹#›</a:t>
            </a:fld>
            <a:endParaRPr lang="en-US"/>
          </a:p>
        </p:txBody>
      </p:sp>
    </p:spTree>
    <p:extLst>
      <p:ext uri="{BB962C8B-B14F-4D97-AF65-F5344CB8AC3E}">
        <p14:creationId xmlns:p14="http://schemas.microsoft.com/office/powerpoint/2010/main" val="1093680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06B7554-726B-F34F-92DF-31B4A5DC133E}" type="datetime1">
              <a:rPr lang="en-US" smtClean="0"/>
              <a:t>8/8/16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BF79-CFF7-6444-8E0C-C6F26E1B5B0C}" type="slidenum">
              <a:rPr lang="en-US" smtClean="0"/>
              <a:t>‹#›</a:t>
            </a:fld>
            <a:endParaRPr lang="en-US"/>
          </a:p>
        </p:txBody>
      </p:sp>
    </p:spTree>
    <p:extLst>
      <p:ext uri="{BB962C8B-B14F-4D97-AF65-F5344CB8AC3E}">
        <p14:creationId xmlns:p14="http://schemas.microsoft.com/office/powerpoint/2010/main" val="1177914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CD30E5-3388-2A49-8DAF-C86CBB4B2416}" type="datetime1">
              <a:rPr lang="en-US" smtClean="0"/>
              <a:t>8/8/16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BF79-CFF7-6444-8E0C-C6F26E1B5B0C}" type="slidenum">
              <a:rPr lang="en-US" smtClean="0"/>
              <a:t>‹#›</a:t>
            </a:fld>
            <a:endParaRPr lang="en-US"/>
          </a:p>
        </p:txBody>
      </p:sp>
    </p:spTree>
    <p:extLst>
      <p:ext uri="{BB962C8B-B14F-4D97-AF65-F5344CB8AC3E}">
        <p14:creationId xmlns:p14="http://schemas.microsoft.com/office/powerpoint/2010/main" val="170607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A94B1D-7FB9-8143-88D6-AE1A63061455}" type="datetime1">
              <a:rPr lang="en-US" smtClean="0"/>
              <a:t>8/8/16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BF79-CFF7-6444-8E0C-C6F26E1B5B0C}" type="slidenum">
              <a:rPr lang="en-US" smtClean="0"/>
              <a:t>‹#›</a:t>
            </a:fld>
            <a:endParaRPr lang="en-US"/>
          </a:p>
        </p:txBody>
      </p:sp>
    </p:spTree>
    <p:extLst>
      <p:ext uri="{BB962C8B-B14F-4D97-AF65-F5344CB8AC3E}">
        <p14:creationId xmlns:p14="http://schemas.microsoft.com/office/powerpoint/2010/main" val="73712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9ECCBC-3CA0-7F47-B4DA-2C2A6D521E18}" type="datetime1">
              <a:rPr lang="en-US" smtClean="0"/>
              <a:t>8/8/16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BF79-CFF7-6444-8E0C-C6F26E1B5B0C}" type="slidenum">
              <a:rPr lang="en-US" smtClean="0"/>
              <a:t>‹#›</a:t>
            </a:fld>
            <a:endParaRPr lang="en-US"/>
          </a:p>
        </p:txBody>
      </p:sp>
    </p:spTree>
    <p:extLst>
      <p:ext uri="{BB962C8B-B14F-4D97-AF65-F5344CB8AC3E}">
        <p14:creationId xmlns:p14="http://schemas.microsoft.com/office/powerpoint/2010/main" val="21120972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2EE35D-0375-1D40-8DF6-2E6EDB6421F2}" type="datetime1">
              <a:rPr lang="en-US" smtClean="0"/>
              <a:t>8/8/16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5BF79-CFF7-6444-8E0C-C6F26E1B5B0C}" type="slidenum">
              <a:rPr lang="en-US" smtClean="0"/>
              <a:t>‹#›</a:t>
            </a:fld>
            <a:endParaRPr lang="en-US"/>
          </a:p>
        </p:txBody>
      </p:sp>
    </p:spTree>
    <p:extLst>
      <p:ext uri="{BB962C8B-B14F-4D97-AF65-F5344CB8AC3E}">
        <p14:creationId xmlns:p14="http://schemas.microsoft.com/office/powerpoint/2010/main" val="186682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37.jpeg"/><Relationship Id="rId12" Type="http://schemas.openxmlformats.org/officeDocument/2006/relationships/image" Target="../media/image38.jpeg"/><Relationship Id="rId13"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0" Type="http://schemas.openxmlformats.org/officeDocument/2006/relationships/image" Target="../media/image24.png"/><Relationship Id="rId11" Type="http://schemas.openxmlformats.org/officeDocument/2006/relationships/image" Target="../media/image42.jpeg"/><Relationship Id="rId12" Type="http://schemas.openxmlformats.org/officeDocument/2006/relationships/image" Target="../media/image43.jpeg"/><Relationship Id="rId13"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gif"/><Relationship Id="rId7" Type="http://schemas.openxmlformats.org/officeDocument/2006/relationships/image" Target="../media/image54.jpeg"/><Relationship Id="rId8"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package" Target="../embeddings/Microsoft_Excel_Worksheet1.xlsx"/><Relationship Id="rId5" Type="http://schemas.openxmlformats.org/officeDocument/2006/relationships/image" Target="../media/image5.emf"/><Relationship Id="rId6" Type="http://schemas.openxmlformats.org/officeDocument/2006/relationships/image" Target="../media/image6.tif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9" Type="http://schemas.openxmlformats.org/officeDocument/2006/relationships/image" Target="../media/image11.png"/><Relationship Id="rId20" Type="http://schemas.openxmlformats.org/officeDocument/2006/relationships/image" Target="../media/image22.jpeg"/><Relationship Id="rId21" Type="http://schemas.openxmlformats.org/officeDocument/2006/relationships/image" Target="../media/image23.jpeg"/><Relationship Id="rId22" Type="http://schemas.openxmlformats.org/officeDocument/2006/relationships/image" Target="../media/image24.jpeg"/><Relationship Id="rId23" Type="http://schemas.openxmlformats.org/officeDocument/2006/relationships/image" Target="../media/image25.jpeg"/><Relationship Id="rId10" Type="http://schemas.openxmlformats.org/officeDocument/2006/relationships/image" Target="../media/image12.jpeg"/><Relationship Id="rId11" Type="http://schemas.openxmlformats.org/officeDocument/2006/relationships/image" Target="../media/image13.jpeg"/><Relationship Id="rId12" Type="http://schemas.openxmlformats.org/officeDocument/2006/relationships/image" Target="../media/image14.jpeg"/><Relationship Id="rId13" Type="http://schemas.openxmlformats.org/officeDocument/2006/relationships/image" Target="../media/image15.jpeg"/><Relationship Id="rId14" Type="http://schemas.openxmlformats.org/officeDocument/2006/relationships/image" Target="../media/image16.jpeg"/><Relationship Id="rId15" Type="http://schemas.openxmlformats.org/officeDocument/2006/relationships/image" Target="../media/image17.jpeg"/><Relationship Id="rId16" Type="http://schemas.openxmlformats.org/officeDocument/2006/relationships/image" Target="../media/image18.jpeg"/><Relationship Id="rId17" Type="http://schemas.openxmlformats.org/officeDocument/2006/relationships/image" Target="../media/image19.jpeg"/><Relationship Id="rId18" Type="http://schemas.openxmlformats.org/officeDocument/2006/relationships/image" Target="../media/image20.jpeg"/><Relationship Id="rId19" Type="http://schemas.openxmlformats.org/officeDocument/2006/relationships/image" Target="../media/image21.jpeg"/><Relationship Id="rId1" Type="http://schemas.openxmlformats.org/officeDocument/2006/relationships/tags" Target="../tags/tag1.xml"/><Relationship Id="rId2" Type="http://schemas.microsoft.com/office/2007/relationships/media" Target="../media/media1.avi"/><Relationship Id="rId3" Type="http://schemas.openxmlformats.org/officeDocument/2006/relationships/video" Target="../media/media1.avi"/><Relationship Id="rId4" Type="http://schemas.microsoft.com/office/2007/relationships/media" Target="../media/media2.avi"/><Relationship Id="rId5" Type="http://schemas.openxmlformats.org/officeDocument/2006/relationships/video" Target="../media/media2.avi"/><Relationship Id="rId6" Type="http://schemas.openxmlformats.org/officeDocument/2006/relationships/slideLayout" Target="../slideLayouts/slideLayout2.xml"/><Relationship Id="rId7" Type="http://schemas.openxmlformats.org/officeDocument/2006/relationships/notesSlide" Target="../notesSlides/notesSlide9.xml"/><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3"/>
            <a:ext cx="7772400" cy="2209799"/>
          </a:xfrm>
        </p:spPr>
        <p:txBody>
          <a:bodyPr>
            <a:normAutofit fontScale="90000"/>
          </a:bodyPr>
          <a:lstStyle/>
          <a:p>
            <a:r>
              <a:rPr lang="en-US" sz="2800" b="1" dirty="0">
                <a:latin typeface="+mn-lt"/>
              </a:rPr>
              <a:t>Emilio </a:t>
            </a:r>
            <a:r>
              <a:rPr lang="en-US" sz="2800" b="1" dirty="0" smtClean="0">
                <a:latin typeface="+mn-lt"/>
              </a:rPr>
              <a:t>Ramirez</a:t>
            </a:r>
            <a:br>
              <a:rPr lang="en-US" sz="2800" b="1" dirty="0" smtClean="0">
                <a:latin typeface="+mn-lt"/>
              </a:rPr>
            </a:br>
            <a:r>
              <a:rPr lang="en-US" sz="2800" b="1" dirty="0"/>
              <a:t>Stuart </a:t>
            </a:r>
            <a:r>
              <a:rPr lang="en-US" sz="2800" b="1" dirty="0" err="1"/>
              <a:t>Daw</a:t>
            </a:r>
            <a:r>
              <a:rPr lang="en-US" sz="2800" b="1" dirty="0"/>
              <a:t/>
            </a:r>
            <a:br>
              <a:rPr lang="en-US" sz="2800" b="1" dirty="0"/>
            </a:br>
            <a:r>
              <a:rPr lang="en-US" sz="2800" b="1" dirty="0"/>
              <a:t>Charles </a:t>
            </a:r>
            <a:r>
              <a:rPr lang="en-US" sz="2800" b="1" dirty="0" smtClean="0"/>
              <a:t>Finney</a:t>
            </a:r>
            <a:br>
              <a:rPr lang="en-US" sz="2800" b="1" dirty="0" smtClean="0"/>
            </a:br>
            <a:r>
              <a:rPr lang="en-US" sz="2800" dirty="0" err="1" smtClean="0">
                <a:latin typeface="+mn-lt"/>
              </a:rPr>
              <a:t>Sreekanth</a:t>
            </a:r>
            <a:r>
              <a:rPr lang="en-US" sz="2800" dirty="0" smtClean="0">
                <a:latin typeface="+mn-lt"/>
              </a:rPr>
              <a:t> </a:t>
            </a:r>
            <a:r>
              <a:rPr lang="en-US" sz="2800" dirty="0" err="1" smtClean="0">
                <a:latin typeface="+mn-lt"/>
              </a:rPr>
              <a:t>Pannala</a:t>
            </a:r>
            <a:r>
              <a:rPr lang="en-US" sz="2800" dirty="0" smtClean="0">
                <a:latin typeface="+mn-lt"/>
              </a:rPr>
              <a:t/>
            </a:r>
            <a:br>
              <a:rPr lang="en-US" sz="2800" dirty="0" smtClean="0">
                <a:latin typeface="+mn-lt"/>
              </a:rPr>
            </a:br>
            <a:r>
              <a:rPr lang="en-US" sz="2800" dirty="0" smtClean="0">
                <a:latin typeface="+mn-lt"/>
              </a:rPr>
              <a:t>Jack </a:t>
            </a:r>
            <a:r>
              <a:rPr lang="en-US" sz="2800" dirty="0" err="1" smtClean="0">
                <a:latin typeface="+mn-lt"/>
              </a:rPr>
              <a:t>Halow</a:t>
            </a:r>
            <a:r>
              <a:rPr lang="en-US" sz="2800" dirty="0">
                <a:latin typeface="+mn-lt"/>
              </a:rPr>
              <a:t/>
            </a:r>
            <a:br>
              <a:rPr lang="en-US" sz="2800" dirty="0">
                <a:latin typeface="+mn-lt"/>
              </a:rPr>
            </a:br>
            <a:r>
              <a:rPr lang="en-US" sz="2800" dirty="0" err="1" smtClean="0">
                <a:latin typeface="+mn-lt"/>
              </a:rPr>
              <a:t>Qingang</a:t>
            </a:r>
            <a:r>
              <a:rPr lang="en-US" sz="2800" dirty="0" smtClean="0">
                <a:latin typeface="+mn-lt"/>
              </a:rPr>
              <a:t> </a:t>
            </a:r>
            <a:r>
              <a:rPr lang="en-US" sz="2800" dirty="0" err="1" smtClean="0">
                <a:latin typeface="+mn-lt"/>
              </a:rPr>
              <a:t>Xiong</a:t>
            </a:r>
            <a:endParaRPr lang="en-US" sz="2800" dirty="0">
              <a:latin typeface="+mn-lt"/>
            </a:endParaRPr>
          </a:p>
        </p:txBody>
      </p:sp>
      <p:sp>
        <p:nvSpPr>
          <p:cNvPr id="3" name="Subtitle 2"/>
          <p:cNvSpPr>
            <a:spLocks noGrp="1"/>
          </p:cNvSpPr>
          <p:nvPr>
            <p:ph type="subTitle" idx="1"/>
          </p:nvPr>
        </p:nvSpPr>
        <p:spPr>
          <a:xfrm>
            <a:off x="1371600" y="4495800"/>
            <a:ext cx="6400800" cy="1752600"/>
          </a:xfrm>
        </p:spPr>
        <p:txBody>
          <a:bodyPr>
            <a:normAutofit/>
          </a:bodyPr>
          <a:lstStyle/>
          <a:p>
            <a:r>
              <a:rPr lang="en-US" sz="2800" b="1" dirty="0" smtClean="0"/>
              <a:t>NETL 2016 </a:t>
            </a:r>
          </a:p>
          <a:p>
            <a:r>
              <a:rPr lang="en-US" sz="2800" b="1" dirty="0" smtClean="0"/>
              <a:t>Workshop on Multiphase Flow Science</a:t>
            </a:r>
          </a:p>
          <a:p>
            <a:r>
              <a:rPr lang="en-US" sz="2800" b="1" dirty="0" smtClean="0"/>
              <a:t>Day 1 </a:t>
            </a:r>
            <a:r>
              <a:rPr lang="en-US" sz="2800" b="1" dirty="0"/>
              <a:t>- </a:t>
            </a:r>
            <a:r>
              <a:rPr lang="en-US" sz="2800" b="1" dirty="0" smtClean="0"/>
              <a:t>Tuesday, Aug. 9, 2016</a:t>
            </a:r>
            <a:endParaRPr lang="en-US" sz="2800" b="1" dirty="0"/>
          </a:p>
        </p:txBody>
      </p:sp>
      <p:sp>
        <p:nvSpPr>
          <p:cNvPr id="4" name="Rectangle 3"/>
          <p:cNvSpPr/>
          <p:nvPr/>
        </p:nvSpPr>
        <p:spPr>
          <a:xfrm>
            <a:off x="0" y="0"/>
            <a:ext cx="9144000" cy="1524000"/>
          </a:xfrm>
          <a:prstGeom prst="rect">
            <a:avLst/>
          </a:prstGeom>
          <a:solidFill>
            <a:srgbClr val="007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Computational study of the </a:t>
            </a:r>
          </a:p>
          <a:p>
            <a:pPr algn="ctr"/>
            <a:r>
              <a:rPr lang="en-US" sz="3200" dirty="0" smtClean="0"/>
              <a:t>bubbling-to‐slugging </a:t>
            </a:r>
            <a:r>
              <a:rPr lang="en-US" sz="3200" dirty="0"/>
              <a:t>t</a:t>
            </a:r>
            <a:r>
              <a:rPr lang="en-US" sz="3200" dirty="0" smtClean="0"/>
              <a:t>ransition </a:t>
            </a:r>
          </a:p>
          <a:p>
            <a:pPr algn="ctr"/>
            <a:r>
              <a:rPr lang="en-US" sz="3200" dirty="0" smtClean="0"/>
              <a:t>in a laboratory‐scale fluidized bed</a:t>
            </a:r>
            <a:endParaRPr lang="en-US" sz="3200" dirty="0">
              <a:effectLst>
                <a:outerShdw blurRad="38100" dist="38100" dir="2700000" algn="tl">
                  <a:srgbClr val="000000">
                    <a:alpha val="43137"/>
                  </a:srgbClr>
                </a:outerShdw>
              </a:effectLst>
              <a:latin typeface="+mj-lt"/>
            </a:endParaRPr>
          </a:p>
        </p:txBody>
      </p:sp>
      <p:pic>
        <p:nvPicPr>
          <p:cNvPr id="18434" name="Picture 2" descr="https://portal09.ornl.gov/sites/cm/branding/Logo%20Downloads/ORNL%20Two-line_color.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4602" y="6121957"/>
            <a:ext cx="2659801" cy="640080"/>
          </a:xfrm>
          <a:prstGeom prst="rect">
            <a:avLst/>
          </a:prstGeom>
          <a:noFill/>
        </p:spPr>
      </p:pic>
      <p:sp>
        <p:nvSpPr>
          <p:cNvPr id="8" name="TextBox 7"/>
          <p:cNvSpPr txBox="1"/>
          <p:nvPr/>
        </p:nvSpPr>
        <p:spPr>
          <a:xfrm>
            <a:off x="3105234" y="6392705"/>
            <a:ext cx="2685966" cy="369332"/>
          </a:xfrm>
          <a:prstGeom prst="rect">
            <a:avLst/>
          </a:prstGeom>
          <a:noFill/>
        </p:spPr>
        <p:txBody>
          <a:bodyPr wrap="square" rtlCol="0">
            <a:spAutoFit/>
          </a:bodyPr>
          <a:lstStyle/>
          <a:p>
            <a:r>
              <a:rPr lang="en-US" dirty="0">
                <a:solidFill>
                  <a:srgbClr val="C00000"/>
                </a:solidFill>
              </a:rPr>
              <a:t>http://energy.ornl.gov/cpc</a:t>
            </a:r>
          </a:p>
        </p:txBody>
      </p:sp>
      <p:pic>
        <p:nvPicPr>
          <p:cNvPr id="18435" name="Picture 3" descr="C:\Users\g72\Desktop\copy-Icon-O-e1404147914303.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50" y="6030517"/>
            <a:ext cx="1073296" cy="731520"/>
          </a:xfrm>
          <a:prstGeom prst="rect">
            <a:avLst/>
          </a:prstGeom>
          <a:noFill/>
        </p:spPr>
      </p:pic>
      <p:sp>
        <p:nvSpPr>
          <p:cNvPr id="11" name="TextBox 10"/>
          <p:cNvSpPr txBox="1"/>
          <p:nvPr/>
        </p:nvSpPr>
        <p:spPr>
          <a:xfrm>
            <a:off x="1212850" y="6030517"/>
            <a:ext cx="1981200" cy="731520"/>
          </a:xfrm>
          <a:prstGeom prst="rect">
            <a:avLst/>
          </a:prstGeom>
          <a:noFill/>
        </p:spPr>
        <p:txBody>
          <a:bodyPr wrap="square" rtlCol="0">
            <a:spAutoFit/>
          </a:bodyPr>
          <a:lstStyle/>
          <a:p>
            <a:r>
              <a:rPr lang="en-US" sz="1400" dirty="0"/>
              <a:t>Computational</a:t>
            </a:r>
          </a:p>
          <a:p>
            <a:r>
              <a:rPr lang="en-US" sz="1400" dirty="0"/>
              <a:t>Pyrolysis</a:t>
            </a:r>
          </a:p>
          <a:p>
            <a:r>
              <a:rPr lang="en-US" sz="1400" dirty="0"/>
              <a:t>Consortium</a:t>
            </a:r>
          </a:p>
        </p:txBody>
      </p:sp>
      <p:sp>
        <p:nvSpPr>
          <p:cNvPr id="5" name="Slide Number Placeholder 4"/>
          <p:cNvSpPr>
            <a:spLocks noGrp="1"/>
          </p:cNvSpPr>
          <p:nvPr>
            <p:ph type="sldNum" sz="quarter" idx="12"/>
          </p:nvPr>
        </p:nvSpPr>
        <p:spPr/>
        <p:txBody>
          <a:bodyPr/>
          <a:lstStyle/>
          <a:p>
            <a:fld id="{E975BF79-CFF7-6444-8E0C-C6F26E1B5B0C}" type="slidenum">
              <a:rPr lang="en-US" smtClean="0"/>
              <a:t>1</a:t>
            </a:fld>
            <a:endParaRPr lang="en-US"/>
          </a:p>
        </p:txBody>
      </p:sp>
    </p:spTree>
    <p:extLst>
      <p:ext uri="{BB962C8B-B14F-4D97-AF65-F5344CB8AC3E}">
        <p14:creationId xmlns:p14="http://schemas.microsoft.com/office/powerpoint/2010/main" val="931043276"/>
      </p:ext>
    </p:extLst>
  </p:cSld>
  <p:clrMapOvr>
    <a:masterClrMapping/>
  </p:clrMapOvr>
  <mc:AlternateContent xmlns:mc="http://schemas.openxmlformats.org/markup-compatibility/2006" xmlns:p14="http://schemas.microsoft.com/office/powerpoint/2010/main">
    <mc:Choice Requires="p14">
      <p:transition spd="slow" p14:dur="2000" advTm="17765"/>
    </mc:Choice>
    <mc:Fallback xmlns="">
      <p:transition spd="slow" advTm="1776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581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latin typeface="+mj-lt"/>
              </a:rPr>
              <a:t>B</a:t>
            </a:r>
            <a:r>
              <a:rPr lang="en-US" sz="3600" dirty="0" smtClean="0">
                <a:effectLst>
                  <a:outerShdw blurRad="38100" dist="38100" dir="2700000" algn="tl">
                    <a:srgbClr val="000000">
                      <a:alpha val="43137"/>
                    </a:srgbClr>
                  </a:outerShdw>
                </a:effectLst>
                <a:latin typeface="+mj-lt"/>
              </a:rPr>
              <a:t>ubble spatiotemporal relationship at slugging transition, also identified in bubble frequency</a:t>
            </a:r>
            <a:endParaRPr lang="en-US" sz="3600" dirty="0">
              <a:effectLst>
                <a:outerShdw blurRad="38100" dist="38100" dir="2700000" algn="tl">
                  <a:srgbClr val="000000">
                    <a:alpha val="43137"/>
                  </a:srgbClr>
                </a:outerShdw>
              </a:effectLst>
              <a:latin typeface="+mj-lt"/>
            </a:endParaRPr>
          </a:p>
        </p:txBody>
      </p:sp>
      <p:sp>
        <p:nvSpPr>
          <p:cNvPr id="3" name="Slide Number Placeholder 2"/>
          <p:cNvSpPr>
            <a:spLocks noGrp="1"/>
          </p:cNvSpPr>
          <p:nvPr>
            <p:ph type="sldNum" sz="quarter" idx="12"/>
          </p:nvPr>
        </p:nvSpPr>
        <p:spPr/>
        <p:txBody>
          <a:bodyPr/>
          <a:lstStyle/>
          <a:p>
            <a:fld id="{4C976B89-B934-42B7-BBE1-B47766382DCC}" type="slidenum">
              <a:rPr lang="en-US" smtClean="0"/>
              <a:pPr/>
              <a:t>10</a:t>
            </a:fld>
            <a:endParaRPr lang="en-US" dirty="0"/>
          </a:p>
        </p:txBody>
      </p:sp>
      <p:sp>
        <p:nvSpPr>
          <p:cNvPr id="21" name="Rectangle 20"/>
          <p:cNvSpPr/>
          <p:nvPr/>
        </p:nvSpPr>
        <p:spPr>
          <a:xfrm>
            <a:off x="353413" y="6400800"/>
            <a:ext cx="8561987" cy="430887"/>
          </a:xfrm>
          <a:prstGeom prst="rect">
            <a:avLst/>
          </a:prstGeom>
        </p:spPr>
        <p:txBody>
          <a:bodyPr wrap="square">
            <a:spAutoFit/>
          </a:bodyPr>
          <a:lstStyle/>
          <a:p>
            <a:r>
              <a:rPr lang="en-US" sz="1100" dirty="0">
                <a:solidFill>
                  <a:srgbClr val="555555"/>
                </a:solidFill>
                <a:latin typeface="Lucida Sans Unicode" charset="0"/>
              </a:rPr>
              <a:t>"Computational study of the bubbling-to-slugging transition in a laboratory-scale fluidized bed", E. Ramirez, C.E.A. Finney, S. </a:t>
            </a:r>
            <a:r>
              <a:rPr lang="en-US" sz="1100" dirty="0" err="1">
                <a:solidFill>
                  <a:srgbClr val="555555"/>
                </a:solidFill>
                <a:latin typeface="Lucida Sans Unicode" charset="0"/>
              </a:rPr>
              <a:t>Pannala</a:t>
            </a:r>
            <a:r>
              <a:rPr lang="en-US" sz="1100" dirty="0">
                <a:solidFill>
                  <a:srgbClr val="555555"/>
                </a:solidFill>
                <a:latin typeface="Lucida Sans Unicode" charset="0"/>
              </a:rPr>
              <a:t>, C. S. </a:t>
            </a:r>
            <a:r>
              <a:rPr lang="en-US" sz="1100" dirty="0" err="1">
                <a:solidFill>
                  <a:srgbClr val="555555"/>
                </a:solidFill>
                <a:latin typeface="Lucida Sans Unicode" charset="0"/>
              </a:rPr>
              <a:t>Daw</a:t>
            </a:r>
            <a:r>
              <a:rPr lang="en-US" sz="1100" dirty="0">
                <a:solidFill>
                  <a:srgbClr val="555555"/>
                </a:solidFill>
                <a:latin typeface="Lucida Sans Unicode" charset="0"/>
              </a:rPr>
              <a:t>, J. </a:t>
            </a:r>
            <a:r>
              <a:rPr lang="en-US" sz="1100" dirty="0" err="1">
                <a:solidFill>
                  <a:srgbClr val="555555"/>
                </a:solidFill>
                <a:latin typeface="Lucida Sans Unicode" charset="0"/>
              </a:rPr>
              <a:t>Halow</a:t>
            </a:r>
            <a:r>
              <a:rPr lang="en-US" sz="1100" dirty="0">
                <a:solidFill>
                  <a:srgbClr val="555555"/>
                </a:solidFill>
                <a:latin typeface="Lucida Sans Unicode" charset="0"/>
              </a:rPr>
              <a:t>, Q. </a:t>
            </a:r>
            <a:r>
              <a:rPr lang="en-US" sz="1100" dirty="0" err="1">
                <a:solidFill>
                  <a:srgbClr val="555555"/>
                </a:solidFill>
                <a:latin typeface="Lucida Sans Unicode" charset="0"/>
              </a:rPr>
              <a:t>Xiong</a:t>
            </a:r>
            <a:r>
              <a:rPr lang="en-US" sz="1100" dirty="0">
                <a:solidFill>
                  <a:srgbClr val="555555"/>
                </a:solidFill>
                <a:latin typeface="Lucida Sans Unicode" charset="0"/>
              </a:rPr>
              <a:t>, Chemical Engineering Journal, Submitted April </a:t>
            </a:r>
            <a:r>
              <a:rPr lang="en-US" sz="1100" dirty="0" smtClean="0">
                <a:solidFill>
                  <a:srgbClr val="555555"/>
                </a:solidFill>
                <a:latin typeface="Lucida Sans Unicode" charset="0"/>
              </a:rPr>
              <a:t>2016, revising manuscript</a:t>
            </a:r>
            <a:endParaRPr lang="en-US" sz="1100" dirty="0"/>
          </a:p>
        </p:txBody>
      </p:sp>
      <p:grpSp>
        <p:nvGrpSpPr>
          <p:cNvPr id="22" name="Group 21"/>
          <p:cNvGrpSpPr/>
          <p:nvPr/>
        </p:nvGrpSpPr>
        <p:grpSpPr>
          <a:xfrm>
            <a:off x="99489" y="2277070"/>
            <a:ext cx="3587142" cy="4046235"/>
            <a:chOff x="5531100" y="1499946"/>
            <a:chExt cx="4603705" cy="4603705"/>
          </a:xfrm>
        </p:grpSpPr>
        <p:pic>
          <p:nvPicPr>
            <p:cNvPr id="33" name="Picture 3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1100" y="1499946"/>
              <a:ext cx="4603705" cy="4603705"/>
            </a:xfrm>
            <a:prstGeom prst="rect">
              <a:avLst/>
            </a:prstGeom>
          </p:spPr>
        </p:pic>
        <p:sp>
          <p:nvSpPr>
            <p:cNvPr id="26" name="TextBox 25"/>
            <p:cNvSpPr txBox="1"/>
            <p:nvPr/>
          </p:nvSpPr>
          <p:spPr>
            <a:xfrm>
              <a:off x="8827578" y="1755084"/>
              <a:ext cx="859305" cy="35018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i="1" dirty="0" smtClean="0">
                  <a:latin typeface="Arial" charset="0"/>
                  <a:ea typeface="Arial" charset="0"/>
                  <a:cs typeface="Arial" charset="0"/>
                </a:rPr>
                <a:t>U/</a:t>
              </a:r>
              <a:r>
                <a:rPr lang="en-US" sz="1400" i="1" dirty="0" err="1" smtClean="0">
                  <a:latin typeface="Arial" charset="0"/>
                  <a:ea typeface="Arial" charset="0"/>
                  <a:cs typeface="Arial" charset="0"/>
                </a:rPr>
                <a:t>U</a:t>
              </a:r>
              <a:r>
                <a:rPr lang="en-US" sz="1400" i="1" baseline="-25000" dirty="0" err="1" smtClean="0">
                  <a:latin typeface="Arial" charset="0"/>
                  <a:ea typeface="Arial" charset="0"/>
                  <a:cs typeface="Arial" charset="0"/>
                </a:rPr>
                <a:t>mf</a:t>
              </a:r>
              <a:endParaRPr lang="en-US" sz="1400" i="1" baseline="-25000" dirty="0">
                <a:latin typeface="Arial" charset="0"/>
                <a:ea typeface="Arial" charset="0"/>
                <a:cs typeface="Arial" charset="0"/>
              </a:endParaRPr>
            </a:p>
          </p:txBody>
        </p:sp>
        <p:cxnSp>
          <p:nvCxnSpPr>
            <p:cNvPr id="27" name="Straight Arrow Connector 26"/>
            <p:cNvCxnSpPr/>
            <p:nvPr/>
          </p:nvCxnSpPr>
          <p:spPr>
            <a:xfrm flipH="1">
              <a:off x="7575544" y="2400300"/>
              <a:ext cx="501656" cy="110243"/>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8025603" y="2169158"/>
              <a:ext cx="576953" cy="369332"/>
            </a:xfrm>
            <a:prstGeom prst="rect">
              <a:avLst/>
            </a:prstGeom>
            <a:noFill/>
          </p:spPr>
          <p:txBody>
            <a:bodyPr wrap="none" rtlCol="0">
              <a:spAutoFit/>
            </a:bodyPr>
            <a:lstStyle/>
            <a:p>
              <a:r>
                <a:rPr lang="en-US" dirty="0" smtClean="0"/>
                <a:t>max</a:t>
              </a:r>
              <a:endParaRPr lang="en-US" dirty="0"/>
            </a:p>
          </p:txBody>
        </p:sp>
        <p:cxnSp>
          <p:nvCxnSpPr>
            <p:cNvPr id="29" name="Straight Arrow Connector 28"/>
            <p:cNvCxnSpPr/>
            <p:nvPr/>
          </p:nvCxnSpPr>
          <p:spPr>
            <a:xfrm flipH="1">
              <a:off x="7023089" y="2120905"/>
              <a:ext cx="628090" cy="389639"/>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30" name="TextBox 29"/>
            <p:cNvSpPr txBox="1"/>
            <p:nvPr/>
          </p:nvSpPr>
          <p:spPr>
            <a:xfrm>
              <a:off x="7613079" y="1838260"/>
              <a:ext cx="543739" cy="369332"/>
            </a:xfrm>
            <a:prstGeom prst="rect">
              <a:avLst/>
            </a:prstGeom>
            <a:noFill/>
          </p:spPr>
          <p:txBody>
            <a:bodyPr wrap="none" rtlCol="0">
              <a:spAutoFit/>
            </a:bodyPr>
            <a:lstStyle/>
            <a:p>
              <a:r>
                <a:rPr lang="en-US" dirty="0" smtClean="0"/>
                <a:t>min</a:t>
              </a:r>
              <a:endParaRPr lang="en-US" dirty="0"/>
            </a:p>
          </p:txBody>
        </p:sp>
      </p:grpSp>
      <p:grpSp>
        <p:nvGrpSpPr>
          <p:cNvPr id="35" name="Group 34"/>
          <p:cNvGrpSpPr/>
          <p:nvPr/>
        </p:nvGrpSpPr>
        <p:grpSpPr>
          <a:xfrm>
            <a:off x="3654655" y="2577107"/>
            <a:ext cx="5163155" cy="3668704"/>
            <a:chOff x="1758405" y="1673508"/>
            <a:chExt cx="9315996" cy="5071782"/>
          </a:xfrm>
        </p:grpSpPr>
        <p:grpSp>
          <p:nvGrpSpPr>
            <p:cNvPr id="36" name="Group 35"/>
            <p:cNvGrpSpPr/>
            <p:nvPr/>
          </p:nvGrpSpPr>
          <p:grpSpPr>
            <a:xfrm>
              <a:off x="1758405" y="1690687"/>
              <a:ext cx="9315996" cy="5054603"/>
              <a:chOff x="1009105" y="406009"/>
              <a:chExt cx="9315996" cy="5054603"/>
            </a:xfrm>
          </p:grpSpPr>
          <p:pic>
            <p:nvPicPr>
              <p:cNvPr id="39" name="Picture 3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5899" y="406009"/>
                <a:ext cx="8149202" cy="4447343"/>
              </a:xfrm>
              <a:prstGeom prst="rect">
                <a:avLst/>
              </a:prstGeom>
            </p:spPr>
          </p:pic>
          <p:sp>
            <p:nvSpPr>
              <p:cNvPr id="40" name="TextBox 39"/>
              <p:cNvSpPr txBox="1"/>
              <p:nvPr/>
            </p:nvSpPr>
            <p:spPr>
              <a:xfrm>
                <a:off x="1551930" y="530168"/>
                <a:ext cx="1247942" cy="4169745"/>
              </a:xfrm>
              <a:prstGeom prst="rect">
                <a:avLst/>
              </a:prstGeom>
              <a:noFill/>
            </p:spPr>
            <p:txBody>
              <a:bodyPr wrap="square" rtlCol="0">
                <a:spAutoFit/>
              </a:bodyPr>
              <a:lstStyle/>
              <a:p>
                <a:r>
                  <a:rPr lang="en-US" sz="1000" dirty="0" smtClean="0">
                    <a:latin typeface="Arial" charset="0"/>
                    <a:ea typeface="Arial" charset="0"/>
                    <a:cs typeface="Arial" charset="0"/>
                  </a:rPr>
                  <a:t>0.9</a:t>
                </a:r>
              </a:p>
              <a:p>
                <a:endParaRPr lang="en-US" sz="1000" dirty="0" smtClean="0">
                  <a:latin typeface="Arial" charset="0"/>
                  <a:ea typeface="Arial" charset="0"/>
                  <a:cs typeface="Arial" charset="0"/>
                </a:endParaRPr>
              </a:p>
              <a:p>
                <a:endParaRPr lang="en-US" sz="1000" dirty="0" smtClean="0">
                  <a:latin typeface="Arial" charset="0"/>
                  <a:ea typeface="Arial" charset="0"/>
                  <a:cs typeface="Arial" charset="0"/>
                </a:endParaRPr>
              </a:p>
              <a:p>
                <a:r>
                  <a:rPr lang="en-US" sz="1000" dirty="0" smtClean="0">
                    <a:latin typeface="Arial" charset="0"/>
                    <a:ea typeface="Arial" charset="0"/>
                    <a:cs typeface="Arial" charset="0"/>
                  </a:rPr>
                  <a:t>0.8</a:t>
                </a:r>
              </a:p>
              <a:p>
                <a:endParaRPr lang="en-US" sz="1000" dirty="0" smtClean="0">
                  <a:latin typeface="Arial" charset="0"/>
                  <a:ea typeface="Arial" charset="0"/>
                  <a:cs typeface="Arial" charset="0"/>
                </a:endParaRPr>
              </a:p>
              <a:p>
                <a:endParaRPr lang="en-US" sz="1000" dirty="0" smtClean="0">
                  <a:latin typeface="Arial" charset="0"/>
                  <a:ea typeface="Arial" charset="0"/>
                  <a:cs typeface="Arial" charset="0"/>
                </a:endParaRPr>
              </a:p>
              <a:p>
                <a:r>
                  <a:rPr lang="en-US" sz="1000" dirty="0" smtClean="0">
                    <a:latin typeface="Arial" charset="0"/>
                    <a:ea typeface="Arial" charset="0"/>
                    <a:cs typeface="Arial" charset="0"/>
                  </a:rPr>
                  <a:t>0.7</a:t>
                </a:r>
              </a:p>
              <a:p>
                <a:endParaRPr lang="en-US" sz="1000" dirty="0" smtClean="0">
                  <a:latin typeface="Arial" charset="0"/>
                  <a:ea typeface="Arial" charset="0"/>
                  <a:cs typeface="Arial" charset="0"/>
                </a:endParaRPr>
              </a:p>
              <a:p>
                <a:endParaRPr lang="en-US" sz="1000" dirty="0" smtClean="0">
                  <a:latin typeface="Arial" charset="0"/>
                  <a:ea typeface="Arial" charset="0"/>
                  <a:cs typeface="Arial" charset="0"/>
                </a:endParaRPr>
              </a:p>
              <a:p>
                <a:r>
                  <a:rPr lang="en-US" sz="1000" dirty="0" smtClean="0">
                    <a:latin typeface="Arial" charset="0"/>
                    <a:ea typeface="Arial" charset="0"/>
                    <a:cs typeface="Arial" charset="0"/>
                  </a:rPr>
                  <a:t>0.6</a:t>
                </a:r>
              </a:p>
              <a:p>
                <a:endParaRPr lang="en-US" sz="1000" dirty="0" smtClean="0">
                  <a:latin typeface="Arial" charset="0"/>
                  <a:ea typeface="Arial" charset="0"/>
                  <a:cs typeface="Arial" charset="0"/>
                </a:endParaRPr>
              </a:p>
              <a:p>
                <a:endParaRPr lang="en-US" sz="1000" dirty="0" smtClean="0">
                  <a:latin typeface="Arial" charset="0"/>
                  <a:ea typeface="Arial" charset="0"/>
                  <a:cs typeface="Arial" charset="0"/>
                </a:endParaRPr>
              </a:p>
              <a:p>
                <a:r>
                  <a:rPr lang="en-US" sz="1000" dirty="0" smtClean="0">
                    <a:latin typeface="Arial" charset="0"/>
                    <a:ea typeface="Arial" charset="0"/>
                    <a:cs typeface="Arial" charset="0"/>
                  </a:rPr>
                  <a:t>0.5</a:t>
                </a:r>
              </a:p>
              <a:p>
                <a:endParaRPr lang="en-US" sz="1000" dirty="0" smtClean="0">
                  <a:latin typeface="Arial" charset="0"/>
                  <a:ea typeface="Arial" charset="0"/>
                  <a:cs typeface="Arial" charset="0"/>
                </a:endParaRPr>
              </a:p>
              <a:p>
                <a:endParaRPr lang="en-US" sz="1000" dirty="0" smtClean="0">
                  <a:latin typeface="Arial" charset="0"/>
                  <a:ea typeface="Arial" charset="0"/>
                  <a:cs typeface="Arial" charset="0"/>
                </a:endParaRPr>
              </a:p>
              <a:p>
                <a:r>
                  <a:rPr lang="en-US" sz="1000" dirty="0" smtClean="0">
                    <a:latin typeface="Arial" charset="0"/>
                    <a:ea typeface="Arial" charset="0"/>
                    <a:cs typeface="Arial" charset="0"/>
                  </a:rPr>
                  <a:t>0.4</a:t>
                </a:r>
              </a:p>
              <a:p>
                <a:endParaRPr lang="en-US" sz="1000" dirty="0" smtClean="0">
                  <a:latin typeface="Arial" charset="0"/>
                  <a:ea typeface="Arial" charset="0"/>
                  <a:cs typeface="Arial" charset="0"/>
                </a:endParaRPr>
              </a:p>
              <a:p>
                <a:endParaRPr lang="en-US" sz="1000" dirty="0" smtClean="0">
                  <a:latin typeface="Arial" charset="0"/>
                  <a:ea typeface="Arial" charset="0"/>
                  <a:cs typeface="Arial" charset="0"/>
                </a:endParaRPr>
              </a:p>
              <a:p>
                <a:r>
                  <a:rPr lang="en-US" sz="1000" dirty="0" smtClean="0">
                    <a:latin typeface="Arial" charset="0"/>
                    <a:ea typeface="Arial" charset="0"/>
                    <a:cs typeface="Arial" charset="0"/>
                  </a:rPr>
                  <a:t>0.3</a:t>
                </a:r>
              </a:p>
            </p:txBody>
          </p:sp>
          <p:sp>
            <p:nvSpPr>
              <p:cNvPr id="41" name="TextBox 40"/>
              <p:cNvSpPr txBox="1"/>
              <p:nvPr/>
            </p:nvSpPr>
            <p:spPr>
              <a:xfrm>
                <a:off x="4988294" y="5077676"/>
                <a:ext cx="2782665" cy="382936"/>
              </a:xfrm>
              <a:prstGeom prst="rect">
                <a:avLst/>
              </a:prstGeom>
              <a:noFill/>
            </p:spPr>
            <p:txBody>
              <a:bodyPr wrap="square" rtlCol="0">
                <a:spAutoFit/>
              </a:bodyPr>
              <a:lstStyle/>
              <a:p>
                <a:r>
                  <a:rPr lang="en-US" sz="1200" dirty="0" smtClean="0">
                    <a:latin typeface="Arial" charset="0"/>
                    <a:ea typeface="Arial" charset="0"/>
                    <a:cs typeface="Arial" charset="0"/>
                  </a:rPr>
                  <a:t>Inlet velocity (</a:t>
                </a:r>
                <a:r>
                  <a:rPr lang="en-US" sz="1200" i="1" dirty="0" smtClean="0">
                    <a:latin typeface="Arial" charset="0"/>
                    <a:ea typeface="Arial" charset="0"/>
                    <a:cs typeface="Arial" charset="0"/>
                  </a:rPr>
                  <a:t>U/</a:t>
                </a:r>
                <a:r>
                  <a:rPr lang="en-US" sz="1200" i="1" dirty="0" err="1" smtClean="0">
                    <a:latin typeface="Arial" charset="0"/>
                    <a:ea typeface="Arial" charset="0"/>
                    <a:cs typeface="Arial" charset="0"/>
                  </a:rPr>
                  <a:t>U</a:t>
                </a:r>
                <a:r>
                  <a:rPr lang="en-US" sz="1200" i="1" baseline="-25000" dirty="0" err="1" smtClean="0">
                    <a:latin typeface="Arial" charset="0"/>
                    <a:ea typeface="Arial" charset="0"/>
                    <a:cs typeface="Arial" charset="0"/>
                  </a:rPr>
                  <a:t>mf</a:t>
                </a:r>
                <a:r>
                  <a:rPr lang="en-US" sz="1200" dirty="0" smtClean="0">
                    <a:latin typeface="Arial" charset="0"/>
                    <a:ea typeface="Arial" charset="0"/>
                    <a:cs typeface="Arial" charset="0"/>
                  </a:rPr>
                  <a:t>)</a:t>
                </a:r>
                <a:endParaRPr lang="en-US" sz="1200" dirty="0">
                  <a:latin typeface="Arial" charset="0"/>
                  <a:ea typeface="Arial" charset="0"/>
                  <a:cs typeface="Arial" charset="0"/>
                </a:endParaRPr>
              </a:p>
            </p:txBody>
          </p:sp>
          <p:sp>
            <p:nvSpPr>
              <p:cNvPr id="42" name="TextBox 41"/>
              <p:cNvSpPr txBox="1"/>
              <p:nvPr/>
            </p:nvSpPr>
            <p:spPr>
              <a:xfrm>
                <a:off x="2489200" y="4787787"/>
                <a:ext cx="7835901" cy="340387"/>
              </a:xfrm>
              <a:prstGeom prst="rect">
                <a:avLst/>
              </a:prstGeom>
              <a:noFill/>
            </p:spPr>
            <p:txBody>
              <a:bodyPr wrap="square" rtlCol="0">
                <a:spAutoFit/>
              </a:bodyPr>
              <a:lstStyle/>
              <a:p>
                <a:r>
                  <a:rPr lang="en-US" sz="1000" dirty="0" smtClean="0">
                    <a:latin typeface="Arial" charset="0"/>
                    <a:ea typeface="Arial" charset="0"/>
                    <a:cs typeface="Arial" charset="0"/>
                  </a:rPr>
                  <a:t>1.25           1.50           1.75            2.00           2.25           2.50           2.75</a:t>
                </a:r>
                <a:endParaRPr lang="en-US" sz="1000" dirty="0">
                  <a:latin typeface="Arial" charset="0"/>
                  <a:ea typeface="Arial" charset="0"/>
                  <a:cs typeface="Arial" charset="0"/>
                </a:endParaRPr>
              </a:p>
            </p:txBody>
          </p:sp>
          <p:sp>
            <p:nvSpPr>
              <p:cNvPr id="43" name="Rectangle 42"/>
              <p:cNvSpPr/>
              <p:nvPr/>
            </p:nvSpPr>
            <p:spPr>
              <a:xfrm rot="16200000">
                <a:off x="-47417" y="2149012"/>
                <a:ext cx="2668374" cy="555329"/>
              </a:xfrm>
              <a:prstGeom prst="rect">
                <a:avLst/>
              </a:prstGeom>
            </p:spPr>
            <p:txBody>
              <a:bodyPr wrap="square">
                <a:spAutoFit/>
              </a:bodyPr>
              <a:lstStyle/>
              <a:p>
                <a:pPr algn="ctr"/>
                <a:r>
                  <a:rPr lang="en-US" sz="1200" dirty="0">
                    <a:latin typeface="Arial" charset="0"/>
                    <a:ea typeface="Arial" charset="0"/>
                    <a:cs typeface="Arial" charset="0"/>
                  </a:rPr>
                  <a:t>Height</a:t>
                </a:r>
                <a:r>
                  <a:rPr lang="en-US" sz="1400" dirty="0">
                    <a:latin typeface="Arial" charset="0"/>
                    <a:ea typeface="Arial" charset="0"/>
                    <a:cs typeface="Arial" charset="0"/>
                  </a:rPr>
                  <a:t> (</a:t>
                </a:r>
                <a:r>
                  <a:rPr lang="en-US" sz="1400" i="1" dirty="0" smtClean="0">
                    <a:latin typeface="Arial" charset="0"/>
                    <a:ea typeface="Arial" charset="0"/>
                    <a:cs typeface="Arial" charset="0"/>
                  </a:rPr>
                  <a:t>H/H</a:t>
                </a:r>
                <a:r>
                  <a:rPr lang="en-US" sz="1400" i="1" baseline="-25000" dirty="0" smtClean="0">
                    <a:latin typeface="Arial" charset="0"/>
                    <a:ea typeface="Arial" charset="0"/>
                    <a:cs typeface="Arial" charset="0"/>
                  </a:rPr>
                  <a:t>o</a:t>
                </a:r>
                <a:r>
                  <a:rPr lang="en-US" sz="1400" dirty="0" smtClean="0">
                    <a:latin typeface="Arial" charset="0"/>
                    <a:ea typeface="Arial" charset="0"/>
                    <a:cs typeface="Arial" charset="0"/>
                  </a:rPr>
                  <a:t>)</a:t>
                </a:r>
                <a:endParaRPr lang="en-US" sz="1400" dirty="0">
                  <a:latin typeface="Arial" charset="0"/>
                  <a:ea typeface="Arial" charset="0"/>
                  <a:cs typeface="Arial" charset="0"/>
                </a:endParaRPr>
              </a:p>
            </p:txBody>
          </p:sp>
        </p:grpSp>
        <p:cxnSp>
          <p:nvCxnSpPr>
            <p:cNvPr id="37" name="Straight Connector 36"/>
            <p:cNvCxnSpPr/>
            <p:nvPr/>
          </p:nvCxnSpPr>
          <p:spPr>
            <a:xfrm>
              <a:off x="3487382" y="1673508"/>
              <a:ext cx="7383818" cy="4092292"/>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38" name="Straight Connector 37"/>
            <p:cNvCxnSpPr/>
            <p:nvPr/>
          </p:nvCxnSpPr>
          <p:spPr>
            <a:xfrm>
              <a:off x="5485423" y="1690688"/>
              <a:ext cx="5500077" cy="2881312"/>
            </a:xfrm>
            <a:prstGeom prst="line">
              <a:avLst/>
            </a:prstGeom>
            <a:ln w="28575">
              <a:solidFill>
                <a:schemeClr val="accent6">
                  <a:lumMod val="75000"/>
                </a:schemeClr>
              </a:solidFill>
            </a:ln>
          </p:spPr>
          <p:style>
            <a:lnRef idx="3">
              <a:schemeClr val="accent2"/>
            </a:lnRef>
            <a:fillRef idx="0">
              <a:schemeClr val="accent2"/>
            </a:fillRef>
            <a:effectRef idx="2">
              <a:schemeClr val="accent2"/>
            </a:effectRef>
            <a:fontRef idx="minor">
              <a:schemeClr val="tx1"/>
            </a:fontRef>
          </p:style>
        </p:cxnSp>
      </p:grpSp>
      <p:sp>
        <p:nvSpPr>
          <p:cNvPr id="2" name="TextBox 1"/>
          <p:cNvSpPr txBox="1"/>
          <p:nvPr/>
        </p:nvSpPr>
        <p:spPr>
          <a:xfrm>
            <a:off x="5136492" y="1279844"/>
            <a:ext cx="3778908" cy="923330"/>
          </a:xfrm>
          <a:prstGeom prst="rect">
            <a:avLst/>
          </a:prstGeom>
          <a:noFill/>
        </p:spPr>
        <p:txBody>
          <a:bodyPr wrap="square" rtlCol="0">
            <a:spAutoFit/>
          </a:bodyPr>
          <a:lstStyle/>
          <a:p>
            <a:r>
              <a:rPr lang="en-US" dirty="0" smtClean="0"/>
              <a:t>Bimodal distribution appears at bubbling to slugging transition which varies with inlet velocity and height</a:t>
            </a:r>
            <a:endParaRPr lang="en-US" dirty="0"/>
          </a:p>
        </p:txBody>
      </p:sp>
      <p:sp>
        <p:nvSpPr>
          <p:cNvPr id="4" name="TextBox 3"/>
          <p:cNvSpPr txBox="1"/>
          <p:nvPr/>
        </p:nvSpPr>
        <p:spPr>
          <a:xfrm>
            <a:off x="310710" y="1305978"/>
            <a:ext cx="3990612" cy="923330"/>
          </a:xfrm>
          <a:prstGeom prst="rect">
            <a:avLst/>
          </a:prstGeom>
          <a:noFill/>
        </p:spPr>
        <p:txBody>
          <a:bodyPr wrap="square" rtlCol="0">
            <a:spAutoFit/>
          </a:bodyPr>
          <a:lstStyle/>
          <a:p>
            <a:r>
              <a:rPr lang="en-US" dirty="0" smtClean="0"/>
              <a:t>Max and min bubble frequency indicates beginning and end of bubbling to slugging transition in upper part of bed</a:t>
            </a:r>
            <a:endParaRPr lang="en-US" dirty="0"/>
          </a:p>
        </p:txBody>
      </p:sp>
    </p:spTree>
    <p:extLst>
      <p:ext uri="{BB962C8B-B14F-4D97-AF65-F5344CB8AC3E}">
        <p14:creationId xmlns:p14="http://schemas.microsoft.com/office/powerpoint/2010/main" val="115056526"/>
      </p:ext>
    </p:extLst>
  </p:cSld>
  <p:clrMapOvr>
    <a:masterClrMapping/>
  </p:clrMapOvr>
  <mc:AlternateContent xmlns:mc="http://schemas.openxmlformats.org/markup-compatibility/2006" xmlns:p14="http://schemas.microsoft.com/office/powerpoint/2010/main">
    <mc:Choice Requires="p14">
      <p:transition spd="med" p14:dur="700" advTm="47627">
        <p:fade/>
      </p:transition>
    </mc:Choice>
    <mc:Fallback xmlns="">
      <p:transition spd="med" advTm="47627">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7033" y="2632109"/>
            <a:ext cx="4721954" cy="3766978"/>
            <a:chOff x="5083878" y="1887193"/>
            <a:chExt cx="6295938" cy="5022639"/>
          </a:xfrm>
        </p:grpSpPr>
        <p:sp>
          <p:nvSpPr>
            <p:cNvPr id="81" name="TextBox 80"/>
            <p:cNvSpPr txBox="1"/>
            <p:nvPr/>
          </p:nvSpPr>
          <p:spPr>
            <a:xfrm>
              <a:off x="8370482" y="6278709"/>
              <a:ext cx="2933673" cy="33855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latin typeface="Arial" charset="0"/>
                  <a:ea typeface="Arial" charset="0"/>
                  <a:cs typeface="Arial" charset="0"/>
                </a:rPr>
                <a:t>    -1                </a:t>
              </a:r>
              <a:r>
                <a:rPr lang="en-US" sz="1050" dirty="0" smtClean="0">
                  <a:latin typeface="Arial" charset="0"/>
                  <a:ea typeface="Arial" charset="0"/>
                  <a:cs typeface="Arial" charset="0"/>
                </a:rPr>
                <a:t>      </a:t>
              </a:r>
              <a:r>
                <a:rPr lang="en-US" sz="1050" dirty="0">
                  <a:latin typeface="Arial" charset="0"/>
                  <a:ea typeface="Arial" charset="0"/>
                  <a:cs typeface="Arial" charset="0"/>
                </a:rPr>
                <a:t>0             </a:t>
              </a:r>
              <a:r>
                <a:rPr lang="en-US" sz="1050" dirty="0" smtClean="0">
                  <a:latin typeface="Arial" charset="0"/>
                  <a:ea typeface="Arial" charset="0"/>
                  <a:cs typeface="Arial" charset="0"/>
                </a:rPr>
                <a:t>        </a:t>
              </a:r>
              <a:r>
                <a:rPr lang="en-US" sz="1050" dirty="0">
                  <a:latin typeface="Arial" charset="0"/>
                  <a:ea typeface="Arial" charset="0"/>
                  <a:cs typeface="Arial" charset="0"/>
                </a:rPr>
                <a:t>1</a:t>
              </a:r>
            </a:p>
          </p:txBody>
        </p:sp>
        <p:grpSp>
          <p:nvGrpSpPr>
            <p:cNvPr id="13" name="Group 12"/>
            <p:cNvGrpSpPr/>
            <p:nvPr/>
          </p:nvGrpSpPr>
          <p:grpSpPr>
            <a:xfrm>
              <a:off x="5083878" y="1887193"/>
              <a:ext cx="6295938" cy="5022639"/>
              <a:chOff x="5083878" y="1887193"/>
              <a:chExt cx="6295938" cy="5022639"/>
            </a:xfrm>
          </p:grpSpPr>
          <p:sp>
            <p:nvSpPr>
              <p:cNvPr id="76" name="TextBox 75"/>
              <p:cNvSpPr txBox="1"/>
              <p:nvPr/>
            </p:nvSpPr>
            <p:spPr>
              <a:xfrm>
                <a:off x="5684217" y="6432061"/>
                <a:ext cx="2837948" cy="338555"/>
              </a:xfrm>
              <a:prstGeom prst="rect">
                <a:avLst/>
              </a:prstGeom>
              <a:noFill/>
            </p:spPr>
            <p:txBody>
              <a:bodyPr wrap="square" rtlCol="0">
                <a:spAutoFit/>
              </a:bodyPr>
              <a:lstStyle/>
              <a:p>
                <a:r>
                  <a:rPr lang="en-US" sz="1050" dirty="0">
                    <a:latin typeface="Arial" charset="0"/>
                    <a:ea typeface="Arial" charset="0"/>
                    <a:cs typeface="Arial" charset="0"/>
                  </a:rPr>
                  <a:t>10   </a:t>
                </a:r>
                <a:r>
                  <a:rPr lang="en-US" sz="1050" dirty="0" smtClean="0">
                    <a:latin typeface="Arial" charset="0"/>
                    <a:ea typeface="Arial" charset="0"/>
                    <a:cs typeface="Arial" charset="0"/>
                  </a:rPr>
                  <a:t>                                        </a:t>
                </a:r>
                <a:r>
                  <a:rPr lang="en-US" sz="1050" dirty="0">
                    <a:latin typeface="Arial" charset="0"/>
                    <a:ea typeface="Arial" charset="0"/>
                    <a:cs typeface="Arial" charset="0"/>
                  </a:rPr>
                  <a:t>40</a:t>
                </a:r>
              </a:p>
            </p:txBody>
          </p:sp>
          <p:sp>
            <p:nvSpPr>
              <p:cNvPr id="77" name="TextBox 76"/>
              <p:cNvSpPr txBox="1"/>
              <p:nvPr/>
            </p:nvSpPr>
            <p:spPr>
              <a:xfrm>
                <a:off x="5083878" y="4841409"/>
                <a:ext cx="790624" cy="1631217"/>
              </a:xfrm>
              <a:prstGeom prst="rect">
                <a:avLst/>
              </a:prstGeom>
              <a:noFill/>
            </p:spPr>
            <p:txBody>
              <a:bodyPr wrap="square" rtlCol="0">
                <a:spAutoFit/>
              </a:bodyPr>
              <a:lstStyle/>
              <a:p>
                <a:pPr algn="r"/>
                <a:r>
                  <a:rPr lang="en-US" sz="1050" dirty="0">
                    <a:latin typeface="Arial" charset="0"/>
                    <a:ea typeface="Arial" charset="0"/>
                    <a:cs typeface="Arial" charset="0"/>
                  </a:rPr>
                  <a:t>0.05</a:t>
                </a: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r>
                  <a:rPr lang="en-US" sz="1050" dirty="0">
                    <a:latin typeface="Arial" charset="0"/>
                    <a:ea typeface="Arial" charset="0"/>
                    <a:cs typeface="Arial" charset="0"/>
                  </a:rPr>
                  <a:t>0</a:t>
                </a: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r>
                  <a:rPr lang="en-US" sz="1050" dirty="0">
                    <a:latin typeface="Arial" charset="0"/>
                    <a:ea typeface="Arial" charset="0"/>
                    <a:cs typeface="Arial" charset="0"/>
                  </a:rPr>
                  <a:t>-0.05</a:t>
                </a:r>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8797506" y="4661890"/>
                <a:ext cx="2582310" cy="1572689"/>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89164" y="4768344"/>
                <a:ext cx="2737232" cy="161598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9164" y="3337527"/>
                <a:ext cx="2737229" cy="1610418"/>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5786654" y="1887193"/>
                <a:ext cx="2735512" cy="1610312"/>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97507" y="3288660"/>
                <a:ext cx="2582309" cy="1557525"/>
              </a:xfrm>
              <a:prstGeom prst="rect">
                <a:avLst/>
              </a:prstGeom>
            </p:spPr>
          </p:pic>
          <p:pic>
            <p:nvPicPr>
              <p:cNvPr id="26" name="Picture 25"/>
              <p:cNvPicPr>
                <a:picLocks noChangeAspect="1"/>
              </p:cNvPicPr>
              <p:nvPr/>
            </p:nvPicPr>
            <p:blipFill rotWithShape="1">
              <a:blip r:embed="rId7" cstate="screen">
                <a:extLst>
                  <a:ext uri="{28A0092B-C50C-407E-A947-70E740481C1C}">
                    <a14:useLocalDpi xmlns:a14="http://schemas.microsoft.com/office/drawing/2010/main"/>
                  </a:ext>
                </a:extLst>
              </a:blip>
              <a:srcRect t="-3"/>
              <a:stretch/>
            </p:blipFill>
            <p:spPr>
              <a:xfrm>
                <a:off x="8818302" y="1915934"/>
                <a:ext cx="2541488" cy="1555225"/>
              </a:xfrm>
              <a:prstGeom prst="rect">
                <a:avLst/>
              </a:prstGeom>
            </p:spPr>
          </p:pic>
          <p:sp>
            <p:nvSpPr>
              <p:cNvPr id="30" name="TextBox 29"/>
              <p:cNvSpPr txBox="1"/>
              <p:nvPr/>
            </p:nvSpPr>
            <p:spPr>
              <a:xfrm>
                <a:off x="9222250" y="6545417"/>
                <a:ext cx="1864393" cy="338555"/>
              </a:xfrm>
              <a:prstGeom prst="rect">
                <a:avLst/>
              </a:prstGeom>
              <a:noFill/>
            </p:spPr>
            <p:txBody>
              <a:bodyPr wrap="square" rtlCol="0">
                <a:spAutoFit/>
              </a:bodyPr>
              <a:lstStyle/>
              <a:p>
                <a:r>
                  <a:rPr lang="en-US" sz="1050" dirty="0">
                    <a:latin typeface="Arial" charset="0"/>
                    <a:ea typeface="Arial" charset="0"/>
                    <a:cs typeface="Arial" charset="0"/>
                  </a:rPr>
                  <a:t>Bubble Size (m)</a:t>
                </a:r>
              </a:p>
            </p:txBody>
          </p:sp>
          <p:sp>
            <p:nvSpPr>
              <p:cNvPr id="31" name="TextBox 30"/>
              <p:cNvSpPr txBox="1"/>
              <p:nvPr/>
            </p:nvSpPr>
            <p:spPr>
              <a:xfrm>
                <a:off x="6558788" y="6571277"/>
                <a:ext cx="1191241" cy="338555"/>
              </a:xfrm>
              <a:prstGeom prst="rect">
                <a:avLst/>
              </a:prstGeom>
              <a:noFill/>
            </p:spPr>
            <p:txBody>
              <a:bodyPr wrap="square" rtlCol="0">
                <a:spAutoFit/>
              </a:bodyPr>
              <a:lstStyle/>
              <a:p>
                <a:r>
                  <a:rPr lang="en-US" sz="1050" dirty="0">
                    <a:latin typeface="Arial" charset="0"/>
                    <a:ea typeface="Arial" charset="0"/>
                    <a:cs typeface="Arial" charset="0"/>
                  </a:rPr>
                  <a:t>Time (s)</a:t>
                </a:r>
              </a:p>
            </p:txBody>
          </p:sp>
          <p:sp>
            <p:nvSpPr>
              <p:cNvPr id="82" name="TextBox 81"/>
              <p:cNvSpPr txBox="1"/>
              <p:nvPr/>
            </p:nvSpPr>
            <p:spPr>
              <a:xfrm>
                <a:off x="8178517" y="4820154"/>
                <a:ext cx="639783" cy="1546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050" dirty="0">
                    <a:latin typeface="Arial" charset="0"/>
                    <a:ea typeface="Arial" charset="0"/>
                    <a:cs typeface="Arial" charset="0"/>
                  </a:rPr>
                  <a:t>0.16</a:t>
                </a:r>
                <a:endParaRPr lang="en-US" sz="1500" dirty="0">
                  <a:latin typeface="Arial" charset="0"/>
                  <a:ea typeface="Arial" charset="0"/>
                  <a:cs typeface="Arial" charset="0"/>
                </a:endParaRPr>
              </a:p>
              <a:p>
                <a:pPr algn="r"/>
                <a:endParaRPr lang="en-US" sz="450" dirty="0">
                  <a:latin typeface="Arial" charset="0"/>
                  <a:ea typeface="Arial" charset="0"/>
                  <a:cs typeface="Arial" charset="0"/>
                </a:endParaRPr>
              </a:p>
              <a:p>
                <a:pPr algn="r"/>
                <a:endParaRPr lang="en-US" sz="788" dirty="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450" dirty="0">
                  <a:latin typeface="Arial" charset="0"/>
                  <a:ea typeface="Arial" charset="0"/>
                  <a:cs typeface="Arial" charset="0"/>
                </a:endParaRPr>
              </a:p>
              <a:p>
                <a:pPr algn="r"/>
                <a:r>
                  <a:rPr lang="en-US" sz="1050" dirty="0">
                    <a:latin typeface="Arial" charset="0"/>
                    <a:ea typeface="Arial" charset="0"/>
                    <a:cs typeface="Arial" charset="0"/>
                  </a:rPr>
                  <a:t>0</a:t>
                </a:r>
              </a:p>
            </p:txBody>
          </p:sp>
          <p:sp>
            <p:nvSpPr>
              <p:cNvPr id="73" name="TextBox 72"/>
              <p:cNvSpPr txBox="1"/>
              <p:nvPr/>
            </p:nvSpPr>
            <p:spPr>
              <a:xfrm>
                <a:off x="7691881" y="4955379"/>
                <a:ext cx="474917" cy="348813"/>
              </a:xfrm>
              <a:prstGeom prst="rect">
                <a:avLst/>
              </a:prstGeom>
              <a:solidFill>
                <a:schemeClr val="bg1"/>
              </a:solidFill>
            </p:spPr>
            <p:txBody>
              <a:bodyPr wrap="none" rtlCol="0">
                <a:spAutoFit/>
              </a:bodyPr>
              <a:lstStyle/>
              <a:p>
                <a:r>
                  <a:rPr lang="en-US" sz="1050" dirty="0" smtClean="0">
                    <a:latin typeface="Arial" charset="0"/>
                    <a:ea typeface="Arial" charset="0"/>
                    <a:cs typeface="Arial" charset="0"/>
                  </a:rPr>
                  <a:t>(a)</a:t>
                </a:r>
                <a:endParaRPr lang="en-US" sz="1050" dirty="0">
                  <a:latin typeface="Arial" charset="0"/>
                  <a:ea typeface="Arial" charset="0"/>
                  <a:cs typeface="Arial" charset="0"/>
                </a:endParaRPr>
              </a:p>
            </p:txBody>
          </p:sp>
          <p:sp>
            <p:nvSpPr>
              <p:cNvPr id="74" name="TextBox 73"/>
              <p:cNvSpPr txBox="1"/>
              <p:nvPr/>
            </p:nvSpPr>
            <p:spPr>
              <a:xfrm>
                <a:off x="7680537" y="2048561"/>
                <a:ext cx="464229" cy="348813"/>
              </a:xfrm>
              <a:prstGeom prst="rect">
                <a:avLst/>
              </a:prstGeom>
              <a:solidFill>
                <a:schemeClr val="bg1"/>
              </a:solidFill>
            </p:spPr>
            <p:txBody>
              <a:bodyPr wrap="none" rtlCol="0">
                <a:spAutoFit/>
              </a:bodyPr>
              <a:lstStyle/>
              <a:p>
                <a:r>
                  <a:rPr lang="en-US" sz="1050" dirty="0" smtClean="0">
                    <a:latin typeface="Arial" charset="0"/>
                    <a:ea typeface="Arial" charset="0"/>
                    <a:cs typeface="Arial" charset="0"/>
                  </a:rPr>
                  <a:t>(c)</a:t>
                </a:r>
                <a:endParaRPr lang="en-US" sz="1050" dirty="0">
                  <a:latin typeface="Arial" charset="0"/>
                  <a:ea typeface="Arial" charset="0"/>
                  <a:cs typeface="Arial" charset="0"/>
                </a:endParaRPr>
              </a:p>
            </p:txBody>
          </p:sp>
          <p:sp>
            <p:nvSpPr>
              <p:cNvPr id="75" name="TextBox 74"/>
              <p:cNvSpPr txBox="1"/>
              <p:nvPr/>
            </p:nvSpPr>
            <p:spPr>
              <a:xfrm>
                <a:off x="7667837" y="3499516"/>
                <a:ext cx="474917" cy="348813"/>
              </a:xfrm>
              <a:prstGeom prst="rect">
                <a:avLst/>
              </a:prstGeom>
              <a:solidFill>
                <a:schemeClr val="bg1"/>
              </a:solidFill>
            </p:spPr>
            <p:txBody>
              <a:bodyPr wrap="none" rtlCol="0">
                <a:spAutoFit/>
              </a:bodyPr>
              <a:lstStyle/>
              <a:p>
                <a:r>
                  <a:rPr lang="en-US" sz="1050" dirty="0" smtClean="0">
                    <a:latin typeface="Arial" charset="0"/>
                    <a:ea typeface="Arial" charset="0"/>
                    <a:cs typeface="Arial" charset="0"/>
                  </a:rPr>
                  <a:t>(b)</a:t>
                </a:r>
                <a:endParaRPr lang="en-US" sz="1050" dirty="0">
                  <a:latin typeface="Arial" charset="0"/>
                  <a:ea typeface="Arial" charset="0"/>
                  <a:cs typeface="Arial" charset="0"/>
                </a:endParaRPr>
              </a:p>
            </p:txBody>
          </p:sp>
          <p:sp>
            <p:nvSpPr>
              <p:cNvPr id="42" name="TextBox 41"/>
              <p:cNvSpPr txBox="1"/>
              <p:nvPr/>
            </p:nvSpPr>
            <p:spPr>
              <a:xfrm>
                <a:off x="8030341" y="3431283"/>
                <a:ext cx="787959" cy="1546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050" dirty="0">
                    <a:latin typeface="Arial" charset="0"/>
                    <a:ea typeface="Arial" charset="0"/>
                    <a:cs typeface="Arial" charset="0"/>
                  </a:rPr>
                  <a:t>0.16</a:t>
                </a:r>
                <a:endParaRPr lang="en-US" sz="1500" dirty="0">
                  <a:latin typeface="Arial" charset="0"/>
                  <a:ea typeface="Arial" charset="0"/>
                  <a:cs typeface="Arial" charset="0"/>
                </a:endParaRPr>
              </a:p>
              <a:p>
                <a:pPr algn="r"/>
                <a:endParaRPr lang="en-US" sz="450" dirty="0">
                  <a:latin typeface="Arial" charset="0"/>
                  <a:ea typeface="Arial" charset="0"/>
                  <a:cs typeface="Arial" charset="0"/>
                </a:endParaRPr>
              </a:p>
              <a:p>
                <a:pPr algn="r"/>
                <a:endParaRPr lang="en-US" sz="788" dirty="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450" dirty="0">
                  <a:latin typeface="Arial" charset="0"/>
                  <a:ea typeface="Arial" charset="0"/>
                  <a:cs typeface="Arial" charset="0"/>
                </a:endParaRPr>
              </a:p>
              <a:p>
                <a:pPr algn="r"/>
                <a:r>
                  <a:rPr lang="en-US" sz="1050" dirty="0">
                    <a:latin typeface="Arial" charset="0"/>
                    <a:ea typeface="Arial" charset="0"/>
                    <a:cs typeface="Arial" charset="0"/>
                  </a:rPr>
                  <a:t>0</a:t>
                </a:r>
              </a:p>
            </p:txBody>
          </p:sp>
          <p:sp>
            <p:nvSpPr>
              <p:cNvPr id="43" name="TextBox 42"/>
              <p:cNvSpPr txBox="1"/>
              <p:nvPr/>
            </p:nvSpPr>
            <p:spPr>
              <a:xfrm>
                <a:off x="8030341" y="2062765"/>
                <a:ext cx="787959" cy="1546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050" dirty="0">
                    <a:latin typeface="Arial" charset="0"/>
                    <a:ea typeface="Arial" charset="0"/>
                    <a:cs typeface="Arial" charset="0"/>
                  </a:rPr>
                  <a:t>0.16</a:t>
                </a:r>
                <a:endParaRPr lang="en-US" sz="1500" dirty="0">
                  <a:latin typeface="Arial" charset="0"/>
                  <a:ea typeface="Arial" charset="0"/>
                  <a:cs typeface="Arial" charset="0"/>
                </a:endParaRPr>
              </a:p>
              <a:p>
                <a:pPr algn="r"/>
                <a:endParaRPr lang="en-US" sz="450" dirty="0">
                  <a:latin typeface="Arial" charset="0"/>
                  <a:ea typeface="Arial" charset="0"/>
                  <a:cs typeface="Arial" charset="0"/>
                </a:endParaRPr>
              </a:p>
              <a:p>
                <a:pPr algn="r"/>
                <a:endParaRPr lang="en-US" sz="788" dirty="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450" dirty="0">
                  <a:latin typeface="Arial" charset="0"/>
                  <a:ea typeface="Arial" charset="0"/>
                  <a:cs typeface="Arial" charset="0"/>
                </a:endParaRPr>
              </a:p>
              <a:p>
                <a:pPr algn="r"/>
                <a:r>
                  <a:rPr lang="en-US" sz="1050" dirty="0">
                    <a:latin typeface="Arial" charset="0"/>
                    <a:ea typeface="Arial" charset="0"/>
                    <a:cs typeface="Arial" charset="0"/>
                  </a:rPr>
                  <a:t>0</a:t>
                </a:r>
              </a:p>
            </p:txBody>
          </p:sp>
          <p:sp>
            <p:nvSpPr>
              <p:cNvPr id="44" name="TextBox 43"/>
              <p:cNvSpPr txBox="1"/>
              <p:nvPr/>
            </p:nvSpPr>
            <p:spPr>
              <a:xfrm>
                <a:off x="5091706" y="3413614"/>
                <a:ext cx="777767" cy="1631217"/>
              </a:xfrm>
              <a:prstGeom prst="rect">
                <a:avLst/>
              </a:prstGeom>
              <a:noFill/>
            </p:spPr>
            <p:txBody>
              <a:bodyPr wrap="square" rtlCol="0">
                <a:spAutoFit/>
              </a:bodyPr>
              <a:lstStyle/>
              <a:p>
                <a:pPr algn="r"/>
                <a:r>
                  <a:rPr lang="en-US" sz="1050" dirty="0">
                    <a:latin typeface="Arial" charset="0"/>
                    <a:ea typeface="Arial" charset="0"/>
                    <a:cs typeface="Arial" charset="0"/>
                  </a:rPr>
                  <a:t>0.05</a:t>
                </a: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r>
                  <a:rPr lang="en-US" sz="1050" dirty="0">
                    <a:latin typeface="Arial" charset="0"/>
                    <a:ea typeface="Arial" charset="0"/>
                    <a:cs typeface="Arial" charset="0"/>
                  </a:rPr>
                  <a:t>0</a:t>
                </a: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r>
                  <a:rPr lang="en-US" sz="1050" dirty="0">
                    <a:latin typeface="Arial" charset="0"/>
                    <a:ea typeface="Arial" charset="0"/>
                    <a:cs typeface="Arial" charset="0"/>
                  </a:rPr>
                  <a:t>-0.05</a:t>
                </a:r>
              </a:p>
            </p:txBody>
          </p:sp>
          <p:sp>
            <p:nvSpPr>
              <p:cNvPr id="45" name="TextBox 44"/>
              <p:cNvSpPr txBox="1"/>
              <p:nvPr/>
            </p:nvSpPr>
            <p:spPr>
              <a:xfrm>
                <a:off x="5095934" y="1932242"/>
                <a:ext cx="774093" cy="1631217"/>
              </a:xfrm>
              <a:prstGeom prst="rect">
                <a:avLst/>
              </a:prstGeom>
              <a:noFill/>
            </p:spPr>
            <p:txBody>
              <a:bodyPr wrap="square" rtlCol="0">
                <a:spAutoFit/>
              </a:bodyPr>
              <a:lstStyle/>
              <a:p>
                <a:pPr algn="r"/>
                <a:r>
                  <a:rPr lang="en-US" sz="1050" dirty="0">
                    <a:latin typeface="Arial" charset="0"/>
                    <a:ea typeface="Arial" charset="0"/>
                    <a:cs typeface="Arial" charset="0"/>
                  </a:rPr>
                  <a:t>0.05</a:t>
                </a: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r>
                  <a:rPr lang="en-US" sz="1050" dirty="0">
                    <a:latin typeface="Arial" charset="0"/>
                    <a:ea typeface="Arial" charset="0"/>
                    <a:cs typeface="Arial" charset="0"/>
                  </a:rPr>
                  <a:t>0</a:t>
                </a:r>
              </a:p>
              <a:p>
                <a:pPr algn="r"/>
                <a:endParaRPr lang="en-US" sz="1050" dirty="0">
                  <a:latin typeface="Arial" charset="0"/>
                  <a:ea typeface="Arial" charset="0"/>
                  <a:cs typeface="Arial" charset="0"/>
                </a:endParaRPr>
              </a:p>
              <a:p>
                <a:pPr algn="r"/>
                <a:endParaRPr lang="en-US" sz="1050" dirty="0">
                  <a:latin typeface="Arial" charset="0"/>
                  <a:ea typeface="Arial" charset="0"/>
                  <a:cs typeface="Arial" charset="0"/>
                </a:endParaRPr>
              </a:p>
              <a:p>
                <a:pPr algn="r"/>
                <a:r>
                  <a:rPr lang="en-US" sz="1050" dirty="0">
                    <a:latin typeface="Arial" charset="0"/>
                    <a:ea typeface="Arial" charset="0"/>
                    <a:cs typeface="Arial" charset="0"/>
                  </a:rPr>
                  <a:t>-0.05</a:t>
                </a:r>
              </a:p>
            </p:txBody>
          </p:sp>
        </p:grpSp>
      </p:grpSp>
      <p:grpSp>
        <p:nvGrpSpPr>
          <p:cNvPr id="38" name="Group 37"/>
          <p:cNvGrpSpPr/>
          <p:nvPr/>
        </p:nvGrpSpPr>
        <p:grpSpPr>
          <a:xfrm>
            <a:off x="4660900" y="2618324"/>
            <a:ext cx="4591001" cy="3735159"/>
            <a:chOff x="3844636" y="1376363"/>
            <a:chExt cx="8637240" cy="5270717"/>
          </a:xfrm>
        </p:grpSpPr>
        <p:grpSp>
          <p:nvGrpSpPr>
            <p:cNvPr id="40" name="Group 39"/>
            <p:cNvGrpSpPr/>
            <p:nvPr/>
          </p:nvGrpSpPr>
          <p:grpSpPr>
            <a:xfrm>
              <a:off x="4557128" y="1376363"/>
              <a:ext cx="7924748" cy="5270717"/>
              <a:chOff x="4668657" y="1174273"/>
              <a:chExt cx="7924748" cy="5270717"/>
            </a:xfrm>
          </p:grpSpPr>
          <p:grpSp>
            <p:nvGrpSpPr>
              <p:cNvPr id="54" name="Group 53"/>
              <p:cNvGrpSpPr/>
              <p:nvPr/>
            </p:nvGrpSpPr>
            <p:grpSpPr>
              <a:xfrm>
                <a:off x="4668657" y="1174273"/>
                <a:ext cx="7924748" cy="5270717"/>
                <a:chOff x="5519370" y="1185865"/>
                <a:chExt cx="7924748" cy="5270717"/>
              </a:xfrm>
            </p:grpSpPr>
            <p:grpSp>
              <p:nvGrpSpPr>
                <p:cNvPr id="60" name="Group 59"/>
                <p:cNvGrpSpPr/>
                <p:nvPr/>
              </p:nvGrpSpPr>
              <p:grpSpPr>
                <a:xfrm>
                  <a:off x="5702918" y="1185865"/>
                  <a:ext cx="7741200" cy="5270717"/>
                  <a:chOff x="5666877" y="1091541"/>
                  <a:chExt cx="7741200" cy="5270717"/>
                </a:xfrm>
              </p:grpSpPr>
              <p:pic>
                <p:nvPicPr>
                  <p:cNvPr id="65" name="Picture 6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98122" y="4074644"/>
                    <a:ext cx="3909955" cy="1704164"/>
                  </a:xfrm>
                  <a:prstGeom prst="rect">
                    <a:avLst/>
                  </a:prstGeom>
                </p:spPr>
              </p:pic>
              <p:grpSp>
                <p:nvGrpSpPr>
                  <p:cNvPr id="86" name="Group 85"/>
                  <p:cNvGrpSpPr/>
                  <p:nvPr/>
                </p:nvGrpSpPr>
                <p:grpSpPr>
                  <a:xfrm>
                    <a:off x="5666877" y="1146739"/>
                    <a:ext cx="3565380" cy="4785450"/>
                    <a:chOff x="5666877" y="1146739"/>
                    <a:chExt cx="3565380" cy="4785450"/>
                  </a:xfrm>
                </p:grpSpPr>
                <p:pic>
                  <p:nvPicPr>
                    <p:cNvPr id="89" name="Picture 88"/>
                    <p:cNvPicPr>
                      <a:picLocks noChangeAspect="1"/>
                    </p:cNvPicPr>
                    <p:nvPr/>
                  </p:nvPicPr>
                  <p:blipFill rotWithShape="1">
                    <a:blip r:embed="rId9" cstate="screen">
                      <a:extLst>
                        <a:ext uri="{28A0092B-C50C-407E-A947-70E740481C1C}">
                          <a14:useLocalDpi xmlns:a14="http://schemas.microsoft.com/office/drawing/2010/main"/>
                        </a:ext>
                      </a:extLst>
                    </a:blip>
                    <a:srcRect r="-1"/>
                    <a:stretch/>
                  </p:blipFill>
                  <p:spPr>
                    <a:xfrm>
                      <a:off x="5666877" y="4208390"/>
                      <a:ext cx="3565378" cy="1723799"/>
                    </a:xfrm>
                    <a:prstGeom prst="rect">
                      <a:avLst/>
                    </a:prstGeom>
                  </p:spPr>
                </p:pic>
                <p:pic>
                  <p:nvPicPr>
                    <p:cNvPr id="90" name="Picture 89"/>
                    <p:cNvPicPr>
                      <a:picLocks noChangeAspect="1"/>
                    </p:cNvPicPr>
                    <p:nvPr/>
                  </p:nvPicPr>
                  <p:blipFill rotWithShape="1">
                    <a:blip r:embed="rId10" cstate="screen">
                      <a:extLst>
                        <a:ext uri="{28A0092B-C50C-407E-A947-70E740481C1C}">
                          <a14:useLocalDpi xmlns:a14="http://schemas.microsoft.com/office/drawing/2010/main"/>
                        </a:ext>
                      </a:extLst>
                    </a:blip>
                    <a:srcRect t="-1" r="-1"/>
                    <a:stretch/>
                  </p:blipFill>
                  <p:spPr>
                    <a:xfrm>
                      <a:off x="5666877" y="2682984"/>
                      <a:ext cx="3565380" cy="1693726"/>
                    </a:xfrm>
                    <a:prstGeom prst="rect">
                      <a:avLst/>
                    </a:prstGeom>
                  </p:spPr>
                </p:pic>
                <p:pic>
                  <p:nvPicPr>
                    <p:cNvPr id="91" name="Picture 90"/>
                    <p:cNvPicPr>
                      <a:picLocks noChangeAspect="1"/>
                    </p:cNvPicPr>
                    <p:nvPr/>
                  </p:nvPicPr>
                  <p:blipFill rotWithShape="1">
                    <a:blip r:embed="rId11" cstate="screen">
                      <a:extLst>
                        <a:ext uri="{28A0092B-C50C-407E-A947-70E740481C1C}">
                          <a14:useLocalDpi xmlns:a14="http://schemas.microsoft.com/office/drawing/2010/main"/>
                        </a:ext>
                      </a:extLst>
                    </a:blip>
                    <a:srcRect t="-1"/>
                    <a:stretch/>
                  </p:blipFill>
                  <p:spPr>
                    <a:xfrm>
                      <a:off x="5666877" y="1146739"/>
                      <a:ext cx="3565378" cy="1692277"/>
                    </a:xfrm>
                    <a:prstGeom prst="rect">
                      <a:avLst/>
                    </a:prstGeom>
                  </p:spPr>
                </p:pic>
              </p:grpSp>
              <p:sp>
                <p:nvSpPr>
                  <p:cNvPr id="67" name="TextBox 66"/>
                  <p:cNvSpPr txBox="1"/>
                  <p:nvPr/>
                </p:nvSpPr>
                <p:spPr>
                  <a:xfrm>
                    <a:off x="6969374" y="6003955"/>
                    <a:ext cx="1601636" cy="358303"/>
                  </a:xfrm>
                  <a:prstGeom prst="rect">
                    <a:avLst/>
                  </a:prstGeom>
                  <a:noFill/>
                </p:spPr>
                <p:txBody>
                  <a:bodyPr wrap="square" rtlCol="0">
                    <a:spAutoFit/>
                  </a:bodyPr>
                  <a:lstStyle/>
                  <a:p>
                    <a:r>
                      <a:rPr lang="en-US" sz="1050" dirty="0" smtClean="0">
                        <a:latin typeface="Arial" charset="0"/>
                        <a:ea typeface="Arial" charset="0"/>
                        <a:cs typeface="Arial" charset="0"/>
                      </a:rPr>
                      <a:t>Time (s)</a:t>
                    </a:r>
                    <a:endParaRPr lang="en-US" sz="1050" dirty="0">
                      <a:latin typeface="Arial" charset="0"/>
                      <a:ea typeface="Arial" charset="0"/>
                      <a:cs typeface="Arial" charset="0"/>
                    </a:endParaRPr>
                  </a:p>
                </p:txBody>
              </p:sp>
              <p:pic>
                <p:nvPicPr>
                  <p:cNvPr id="72" name="Picture 7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492439" y="2582126"/>
                    <a:ext cx="3909954" cy="1689800"/>
                  </a:xfrm>
                  <a:prstGeom prst="rect">
                    <a:avLst/>
                  </a:prstGeom>
                </p:spPr>
              </p:pic>
              <p:pic>
                <p:nvPicPr>
                  <p:cNvPr id="83" name="Picture 82"/>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492437" y="1091541"/>
                    <a:ext cx="3909955" cy="1704508"/>
                  </a:xfrm>
                  <a:prstGeom prst="rect">
                    <a:avLst/>
                  </a:prstGeom>
                </p:spPr>
              </p:pic>
            </p:grpSp>
            <p:sp>
              <p:nvSpPr>
                <p:cNvPr id="61" name="TextBox 60"/>
                <p:cNvSpPr txBox="1"/>
                <p:nvPr/>
              </p:nvSpPr>
              <p:spPr>
                <a:xfrm>
                  <a:off x="8217866" y="4468149"/>
                  <a:ext cx="658048" cy="358303"/>
                </a:xfrm>
                <a:prstGeom prst="rect">
                  <a:avLst/>
                </a:prstGeom>
                <a:solidFill>
                  <a:schemeClr val="bg1"/>
                </a:solidFill>
              </p:spPr>
              <p:txBody>
                <a:bodyPr wrap="none" rtlCol="0">
                  <a:spAutoFit/>
                </a:bodyPr>
                <a:lstStyle/>
                <a:p>
                  <a:r>
                    <a:rPr lang="en-US" sz="1050" dirty="0" smtClean="0">
                      <a:latin typeface="Arial" charset="0"/>
                      <a:ea typeface="Arial" charset="0"/>
                      <a:cs typeface="Arial" charset="0"/>
                    </a:rPr>
                    <a:t>(a)</a:t>
                  </a:r>
                  <a:endParaRPr lang="en-US" sz="1050" dirty="0">
                    <a:latin typeface="Arial" charset="0"/>
                    <a:ea typeface="Arial" charset="0"/>
                    <a:cs typeface="Arial" charset="0"/>
                  </a:endParaRPr>
                </a:p>
              </p:txBody>
            </p:sp>
            <p:sp>
              <p:nvSpPr>
                <p:cNvPr id="62" name="TextBox 61"/>
                <p:cNvSpPr txBox="1"/>
                <p:nvPr/>
              </p:nvSpPr>
              <p:spPr>
                <a:xfrm>
                  <a:off x="8193823" y="1447029"/>
                  <a:ext cx="642967" cy="358303"/>
                </a:xfrm>
                <a:prstGeom prst="rect">
                  <a:avLst/>
                </a:prstGeom>
                <a:solidFill>
                  <a:schemeClr val="bg1"/>
                </a:solidFill>
              </p:spPr>
              <p:txBody>
                <a:bodyPr wrap="none" rtlCol="0">
                  <a:spAutoFit/>
                </a:bodyPr>
                <a:lstStyle/>
                <a:p>
                  <a:r>
                    <a:rPr lang="en-US" sz="1050" dirty="0" smtClean="0">
                      <a:latin typeface="Arial" charset="0"/>
                      <a:ea typeface="Arial" charset="0"/>
                      <a:cs typeface="Arial" charset="0"/>
                    </a:rPr>
                    <a:t>(c)</a:t>
                  </a:r>
                  <a:endParaRPr lang="en-US" sz="1050" dirty="0">
                    <a:latin typeface="Arial" charset="0"/>
                    <a:ea typeface="Arial" charset="0"/>
                    <a:cs typeface="Arial" charset="0"/>
                  </a:endParaRPr>
                </a:p>
              </p:txBody>
            </p:sp>
            <p:sp>
              <p:nvSpPr>
                <p:cNvPr id="63" name="TextBox 62"/>
                <p:cNvSpPr txBox="1"/>
                <p:nvPr/>
              </p:nvSpPr>
              <p:spPr>
                <a:xfrm>
                  <a:off x="8193823" y="2936083"/>
                  <a:ext cx="658048" cy="358303"/>
                </a:xfrm>
                <a:prstGeom prst="rect">
                  <a:avLst/>
                </a:prstGeom>
                <a:solidFill>
                  <a:schemeClr val="bg1"/>
                </a:solidFill>
              </p:spPr>
              <p:txBody>
                <a:bodyPr wrap="none" rtlCol="0">
                  <a:spAutoFit/>
                </a:bodyPr>
                <a:lstStyle/>
                <a:p>
                  <a:r>
                    <a:rPr lang="en-US" sz="1050" dirty="0" smtClean="0">
                      <a:latin typeface="Arial" charset="0"/>
                      <a:ea typeface="Arial" charset="0"/>
                      <a:cs typeface="Arial" charset="0"/>
                    </a:rPr>
                    <a:t>(b)</a:t>
                  </a:r>
                  <a:endParaRPr lang="en-US" sz="1050" dirty="0">
                    <a:latin typeface="Arial" charset="0"/>
                    <a:ea typeface="Arial" charset="0"/>
                    <a:cs typeface="Arial" charset="0"/>
                  </a:endParaRPr>
                </a:p>
              </p:txBody>
            </p:sp>
            <p:sp>
              <p:nvSpPr>
                <p:cNvPr id="64" name="TextBox 63"/>
                <p:cNvSpPr txBox="1"/>
                <p:nvPr/>
              </p:nvSpPr>
              <p:spPr>
                <a:xfrm>
                  <a:off x="5519370" y="6003100"/>
                  <a:ext cx="3645400" cy="358303"/>
                </a:xfrm>
                <a:prstGeom prst="rect">
                  <a:avLst/>
                </a:prstGeom>
                <a:noFill/>
              </p:spPr>
              <p:txBody>
                <a:bodyPr wrap="square" rtlCol="0">
                  <a:spAutoFit/>
                </a:bodyPr>
                <a:lstStyle/>
                <a:p>
                  <a:r>
                    <a:rPr lang="en-US" sz="1050" smtClean="0">
                      <a:latin typeface="Arial" charset="0"/>
                      <a:ea typeface="Arial" charset="0"/>
                      <a:cs typeface="Arial" charset="0"/>
                    </a:rPr>
                    <a:t>10                                       40</a:t>
                  </a:r>
                  <a:endParaRPr lang="en-US" sz="1050" dirty="0">
                    <a:latin typeface="Arial" charset="0"/>
                    <a:ea typeface="Arial" charset="0"/>
                    <a:cs typeface="Arial" charset="0"/>
                  </a:endParaRPr>
                </a:p>
              </p:txBody>
            </p:sp>
          </p:grpSp>
          <p:sp>
            <p:nvSpPr>
              <p:cNvPr id="55" name="TextBox 54"/>
              <p:cNvSpPr txBox="1"/>
              <p:nvPr/>
            </p:nvSpPr>
            <p:spPr>
              <a:xfrm>
                <a:off x="11377849" y="2864862"/>
                <a:ext cx="658048" cy="358303"/>
              </a:xfrm>
              <a:prstGeom prst="rect">
                <a:avLst/>
              </a:prstGeom>
              <a:noFill/>
            </p:spPr>
            <p:txBody>
              <a:bodyPr wrap="none" rtlCol="0">
                <a:spAutoFit/>
              </a:bodyPr>
              <a:lstStyle/>
              <a:p>
                <a:r>
                  <a:rPr lang="en-US" sz="1050" dirty="0" smtClean="0">
                    <a:latin typeface="Arial" charset="0"/>
                    <a:ea typeface="Arial" charset="0"/>
                    <a:cs typeface="Arial" charset="0"/>
                  </a:rPr>
                  <a:t>(e)</a:t>
                </a:r>
                <a:endParaRPr lang="en-US" sz="1050" dirty="0">
                  <a:latin typeface="Arial" charset="0"/>
                  <a:ea typeface="Arial" charset="0"/>
                  <a:cs typeface="Arial" charset="0"/>
                </a:endParaRPr>
              </a:p>
            </p:txBody>
          </p:sp>
          <p:sp>
            <p:nvSpPr>
              <p:cNvPr id="56" name="TextBox 55"/>
              <p:cNvSpPr txBox="1"/>
              <p:nvPr/>
            </p:nvSpPr>
            <p:spPr>
              <a:xfrm>
                <a:off x="11371885" y="1379539"/>
                <a:ext cx="585669" cy="358303"/>
              </a:xfrm>
              <a:prstGeom prst="rect">
                <a:avLst/>
              </a:prstGeom>
              <a:noFill/>
            </p:spPr>
            <p:txBody>
              <a:bodyPr wrap="none" rtlCol="0">
                <a:spAutoFit/>
              </a:bodyPr>
              <a:lstStyle/>
              <a:p>
                <a:r>
                  <a:rPr lang="en-US" sz="1050" dirty="0" smtClean="0">
                    <a:latin typeface="Arial" charset="0"/>
                    <a:ea typeface="Arial" charset="0"/>
                    <a:cs typeface="Arial" charset="0"/>
                  </a:rPr>
                  <a:t>(f)</a:t>
                </a:r>
                <a:endParaRPr lang="en-US" sz="1050" dirty="0">
                  <a:latin typeface="Arial" charset="0"/>
                  <a:ea typeface="Arial" charset="0"/>
                  <a:cs typeface="Arial" charset="0"/>
                </a:endParaRPr>
              </a:p>
            </p:txBody>
          </p:sp>
          <p:sp>
            <p:nvSpPr>
              <p:cNvPr id="57" name="TextBox 56"/>
              <p:cNvSpPr txBox="1"/>
              <p:nvPr/>
            </p:nvSpPr>
            <p:spPr>
              <a:xfrm>
                <a:off x="11395931" y="4540563"/>
                <a:ext cx="658048" cy="358303"/>
              </a:xfrm>
              <a:prstGeom prst="rect">
                <a:avLst/>
              </a:prstGeom>
              <a:noFill/>
            </p:spPr>
            <p:txBody>
              <a:bodyPr wrap="none" rtlCol="0">
                <a:spAutoFit/>
              </a:bodyPr>
              <a:lstStyle/>
              <a:p>
                <a:r>
                  <a:rPr lang="en-US" sz="1050" dirty="0" smtClean="0">
                    <a:latin typeface="Arial" charset="0"/>
                    <a:ea typeface="Arial" charset="0"/>
                    <a:cs typeface="Arial" charset="0"/>
                  </a:rPr>
                  <a:t>(d)</a:t>
                </a:r>
                <a:endParaRPr lang="en-US" sz="1050" dirty="0">
                  <a:latin typeface="Arial" charset="0"/>
                  <a:ea typeface="Arial" charset="0"/>
                  <a:cs typeface="Arial" charset="0"/>
                </a:endParaRPr>
              </a:p>
            </p:txBody>
          </p:sp>
          <p:sp>
            <p:nvSpPr>
              <p:cNvPr id="58" name="TextBox 57"/>
              <p:cNvSpPr txBox="1"/>
              <p:nvPr/>
            </p:nvSpPr>
            <p:spPr>
              <a:xfrm>
                <a:off x="8064659" y="5837754"/>
                <a:ext cx="4221373" cy="35830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smtClean="0">
                    <a:latin typeface="Arial" charset="0"/>
                    <a:ea typeface="Arial" charset="0"/>
                    <a:cs typeface="Arial" charset="0"/>
                  </a:rPr>
                  <a:t>    -1                      0                       1</a:t>
                </a:r>
                <a:endParaRPr lang="en-US" sz="1050" dirty="0">
                  <a:latin typeface="Arial" charset="0"/>
                  <a:ea typeface="Arial" charset="0"/>
                  <a:cs typeface="Arial" charset="0"/>
                </a:endParaRPr>
              </a:p>
            </p:txBody>
          </p:sp>
          <p:sp>
            <p:nvSpPr>
              <p:cNvPr id="59" name="TextBox 58"/>
              <p:cNvSpPr txBox="1"/>
              <p:nvPr/>
            </p:nvSpPr>
            <p:spPr>
              <a:xfrm>
                <a:off x="9747481" y="6086687"/>
                <a:ext cx="2210074" cy="358303"/>
              </a:xfrm>
              <a:prstGeom prst="rect">
                <a:avLst/>
              </a:prstGeom>
              <a:noFill/>
            </p:spPr>
            <p:txBody>
              <a:bodyPr wrap="square" rtlCol="0">
                <a:spAutoFit/>
              </a:bodyPr>
              <a:lstStyle/>
              <a:p>
                <a:r>
                  <a:rPr lang="en-US" sz="1050" dirty="0" smtClean="0">
                    <a:latin typeface="Arial" charset="0"/>
                    <a:ea typeface="Arial" charset="0"/>
                    <a:cs typeface="Arial" charset="0"/>
                  </a:rPr>
                  <a:t>Bubble Size (m)</a:t>
                </a:r>
                <a:endParaRPr lang="en-US" sz="1050" dirty="0">
                  <a:latin typeface="Arial" charset="0"/>
                  <a:ea typeface="Arial" charset="0"/>
                  <a:cs typeface="Arial" charset="0"/>
                </a:endParaRPr>
              </a:p>
            </p:txBody>
          </p:sp>
        </p:grpSp>
        <p:sp>
          <p:nvSpPr>
            <p:cNvPr id="41" name="TextBox 40"/>
            <p:cNvSpPr txBox="1"/>
            <p:nvPr/>
          </p:nvSpPr>
          <p:spPr>
            <a:xfrm>
              <a:off x="3844636" y="4594539"/>
              <a:ext cx="1031026" cy="1726368"/>
            </a:xfrm>
            <a:prstGeom prst="rect">
              <a:avLst/>
            </a:prstGeom>
            <a:noFill/>
          </p:spPr>
          <p:txBody>
            <a:bodyPr wrap="square" rtlCol="0">
              <a:spAutoFit/>
            </a:bodyPr>
            <a:lstStyle/>
            <a:p>
              <a:pPr algn="r"/>
              <a:r>
                <a:rPr lang="en-US" sz="1050" dirty="0" smtClean="0">
                  <a:latin typeface="Arial" charset="0"/>
                  <a:ea typeface="Arial" charset="0"/>
                  <a:cs typeface="Arial" charset="0"/>
                </a:rPr>
                <a:t>0.75</a:t>
              </a: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r>
                <a:rPr lang="en-US" sz="1050" dirty="0" smtClean="0">
                  <a:latin typeface="Arial" charset="0"/>
                  <a:ea typeface="Arial" charset="0"/>
                  <a:cs typeface="Arial" charset="0"/>
                </a:rPr>
                <a:t>0</a:t>
              </a: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r>
                <a:rPr lang="en-US" sz="1050" dirty="0" smtClean="0">
                  <a:latin typeface="Arial" charset="0"/>
                  <a:ea typeface="Arial" charset="0"/>
                  <a:cs typeface="Arial" charset="0"/>
                </a:rPr>
                <a:t>-0.75</a:t>
              </a:r>
              <a:endParaRPr lang="en-US" sz="1050" dirty="0">
                <a:latin typeface="Arial" charset="0"/>
                <a:ea typeface="Arial" charset="0"/>
                <a:cs typeface="Arial" charset="0"/>
              </a:endParaRPr>
            </a:p>
          </p:txBody>
        </p:sp>
        <p:sp>
          <p:nvSpPr>
            <p:cNvPr id="47" name="TextBox 46"/>
            <p:cNvSpPr txBox="1"/>
            <p:nvPr/>
          </p:nvSpPr>
          <p:spPr>
            <a:xfrm>
              <a:off x="7670456" y="4442559"/>
              <a:ext cx="1026473" cy="172636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050" dirty="0" smtClean="0">
                  <a:latin typeface="Arial" charset="0"/>
                  <a:ea typeface="Arial" charset="0"/>
                  <a:cs typeface="Arial" charset="0"/>
                </a:rPr>
                <a:t>0.12</a:t>
              </a: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r>
                <a:rPr lang="en-US" sz="1050" dirty="0" smtClean="0">
                  <a:latin typeface="Arial" charset="0"/>
                  <a:ea typeface="Arial" charset="0"/>
                  <a:cs typeface="Arial" charset="0"/>
                </a:rPr>
                <a:t>0</a:t>
              </a:r>
            </a:p>
          </p:txBody>
        </p:sp>
        <p:sp>
          <p:nvSpPr>
            <p:cNvPr id="48" name="TextBox 47"/>
            <p:cNvSpPr txBox="1"/>
            <p:nvPr/>
          </p:nvSpPr>
          <p:spPr>
            <a:xfrm>
              <a:off x="7595790" y="2930300"/>
              <a:ext cx="1026473" cy="172636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050" dirty="0" smtClean="0">
                  <a:latin typeface="Arial" charset="0"/>
                  <a:ea typeface="Arial" charset="0"/>
                  <a:cs typeface="Arial" charset="0"/>
                </a:rPr>
                <a:t>0.16</a:t>
              </a: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r>
                <a:rPr lang="en-US" sz="1050" dirty="0" smtClean="0">
                  <a:latin typeface="Arial" charset="0"/>
                  <a:ea typeface="Arial" charset="0"/>
                  <a:cs typeface="Arial" charset="0"/>
                </a:rPr>
                <a:t>0</a:t>
              </a:r>
            </a:p>
          </p:txBody>
        </p:sp>
        <p:sp>
          <p:nvSpPr>
            <p:cNvPr id="50" name="TextBox 49"/>
            <p:cNvSpPr txBox="1"/>
            <p:nvPr/>
          </p:nvSpPr>
          <p:spPr>
            <a:xfrm>
              <a:off x="7592241" y="1405157"/>
              <a:ext cx="1026473" cy="172636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050" dirty="0" smtClean="0">
                  <a:latin typeface="Arial" charset="0"/>
                  <a:ea typeface="Arial" charset="0"/>
                  <a:cs typeface="Arial" charset="0"/>
                </a:rPr>
                <a:t>0.16</a:t>
              </a: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r>
                <a:rPr lang="en-US" sz="1050" dirty="0" smtClean="0">
                  <a:latin typeface="Arial" charset="0"/>
                  <a:ea typeface="Arial" charset="0"/>
                  <a:cs typeface="Arial" charset="0"/>
                </a:rPr>
                <a:t>0</a:t>
              </a:r>
            </a:p>
          </p:txBody>
        </p:sp>
        <p:sp>
          <p:nvSpPr>
            <p:cNvPr id="51" name="TextBox 50"/>
            <p:cNvSpPr txBox="1"/>
            <p:nvPr/>
          </p:nvSpPr>
          <p:spPr>
            <a:xfrm>
              <a:off x="3862629" y="3047437"/>
              <a:ext cx="1031026" cy="1726368"/>
            </a:xfrm>
            <a:prstGeom prst="rect">
              <a:avLst/>
            </a:prstGeom>
            <a:noFill/>
          </p:spPr>
          <p:txBody>
            <a:bodyPr wrap="square" rtlCol="0">
              <a:spAutoFit/>
            </a:bodyPr>
            <a:lstStyle/>
            <a:p>
              <a:pPr algn="r"/>
              <a:r>
                <a:rPr lang="en-US" sz="1050" dirty="0" smtClean="0">
                  <a:latin typeface="Arial" charset="0"/>
                  <a:ea typeface="Arial" charset="0"/>
                  <a:cs typeface="Arial" charset="0"/>
                </a:rPr>
                <a:t>0.75</a:t>
              </a: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r>
                <a:rPr lang="en-US" sz="1050" dirty="0" smtClean="0">
                  <a:latin typeface="Arial" charset="0"/>
                  <a:ea typeface="Arial" charset="0"/>
                  <a:cs typeface="Arial" charset="0"/>
                </a:rPr>
                <a:t>0</a:t>
              </a: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r>
                <a:rPr lang="en-US" sz="1050" dirty="0" smtClean="0">
                  <a:latin typeface="Arial" charset="0"/>
                  <a:ea typeface="Arial" charset="0"/>
                  <a:cs typeface="Arial" charset="0"/>
                </a:rPr>
                <a:t>-0.75</a:t>
              </a:r>
              <a:endParaRPr lang="en-US" sz="1050" dirty="0">
                <a:latin typeface="Arial" charset="0"/>
                <a:ea typeface="Arial" charset="0"/>
                <a:cs typeface="Arial" charset="0"/>
              </a:endParaRPr>
            </a:p>
          </p:txBody>
        </p:sp>
        <p:sp>
          <p:nvSpPr>
            <p:cNvPr id="52" name="TextBox 51"/>
            <p:cNvSpPr txBox="1"/>
            <p:nvPr/>
          </p:nvSpPr>
          <p:spPr>
            <a:xfrm>
              <a:off x="3862629" y="1478201"/>
              <a:ext cx="1031026" cy="1726368"/>
            </a:xfrm>
            <a:prstGeom prst="rect">
              <a:avLst/>
            </a:prstGeom>
            <a:noFill/>
          </p:spPr>
          <p:txBody>
            <a:bodyPr wrap="square" rtlCol="0">
              <a:spAutoFit/>
            </a:bodyPr>
            <a:lstStyle/>
            <a:p>
              <a:pPr algn="r"/>
              <a:r>
                <a:rPr lang="en-US" sz="1050" dirty="0" smtClean="0">
                  <a:latin typeface="Arial" charset="0"/>
                  <a:ea typeface="Arial" charset="0"/>
                  <a:cs typeface="Arial" charset="0"/>
                </a:rPr>
                <a:t>0.75</a:t>
              </a: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r>
                <a:rPr lang="en-US" sz="1050" dirty="0" smtClean="0">
                  <a:latin typeface="Arial" charset="0"/>
                  <a:ea typeface="Arial" charset="0"/>
                  <a:cs typeface="Arial" charset="0"/>
                </a:rPr>
                <a:t>0</a:t>
              </a:r>
            </a:p>
            <a:p>
              <a:pPr algn="r"/>
              <a:endParaRPr lang="en-US" sz="1050" dirty="0">
                <a:latin typeface="Arial" charset="0"/>
                <a:ea typeface="Arial" charset="0"/>
                <a:cs typeface="Arial" charset="0"/>
              </a:endParaRPr>
            </a:p>
            <a:p>
              <a:pPr algn="r"/>
              <a:endParaRPr lang="en-US" sz="1050" dirty="0" smtClean="0">
                <a:latin typeface="Arial" charset="0"/>
                <a:ea typeface="Arial" charset="0"/>
                <a:cs typeface="Arial" charset="0"/>
              </a:endParaRPr>
            </a:p>
            <a:p>
              <a:pPr algn="r"/>
              <a:r>
                <a:rPr lang="en-US" sz="1050" dirty="0" smtClean="0">
                  <a:latin typeface="Arial" charset="0"/>
                  <a:ea typeface="Arial" charset="0"/>
                  <a:cs typeface="Arial" charset="0"/>
                </a:rPr>
                <a:t>-0.75</a:t>
              </a:r>
              <a:endParaRPr lang="en-US" sz="1050" dirty="0">
                <a:latin typeface="Arial" charset="0"/>
                <a:ea typeface="Arial" charset="0"/>
                <a:cs typeface="Arial" charset="0"/>
              </a:endParaRPr>
            </a:p>
          </p:txBody>
        </p:sp>
      </p:grpSp>
      <p:sp>
        <p:nvSpPr>
          <p:cNvPr id="93" name="TextBox 92"/>
          <p:cNvSpPr txBox="1"/>
          <p:nvPr/>
        </p:nvSpPr>
        <p:spPr>
          <a:xfrm>
            <a:off x="4019798" y="4975820"/>
            <a:ext cx="349776" cy="253916"/>
          </a:xfrm>
          <a:prstGeom prst="rect">
            <a:avLst/>
          </a:prstGeom>
          <a:solidFill>
            <a:schemeClr val="bg1"/>
          </a:solidFill>
        </p:spPr>
        <p:txBody>
          <a:bodyPr wrap="none" rtlCol="0">
            <a:spAutoFit/>
          </a:bodyPr>
          <a:lstStyle/>
          <a:p>
            <a:r>
              <a:rPr lang="en-US" sz="1050" dirty="0" smtClean="0">
                <a:latin typeface="Arial" charset="0"/>
                <a:ea typeface="Arial" charset="0"/>
                <a:cs typeface="Arial" charset="0"/>
              </a:rPr>
              <a:t>(d)</a:t>
            </a:r>
            <a:endParaRPr lang="en-US" sz="1050" dirty="0">
              <a:latin typeface="Arial" charset="0"/>
              <a:ea typeface="Arial" charset="0"/>
              <a:cs typeface="Arial" charset="0"/>
            </a:endParaRPr>
          </a:p>
        </p:txBody>
      </p:sp>
      <p:sp>
        <p:nvSpPr>
          <p:cNvPr id="94" name="TextBox 93"/>
          <p:cNvSpPr txBox="1"/>
          <p:nvPr/>
        </p:nvSpPr>
        <p:spPr>
          <a:xfrm>
            <a:off x="4011290" y="2795707"/>
            <a:ext cx="311304" cy="253916"/>
          </a:xfrm>
          <a:prstGeom prst="rect">
            <a:avLst/>
          </a:prstGeom>
          <a:solidFill>
            <a:schemeClr val="bg1"/>
          </a:solidFill>
        </p:spPr>
        <p:txBody>
          <a:bodyPr wrap="none" rtlCol="0">
            <a:spAutoFit/>
          </a:bodyPr>
          <a:lstStyle/>
          <a:p>
            <a:r>
              <a:rPr lang="en-US" sz="1050" dirty="0" smtClean="0">
                <a:latin typeface="Arial" charset="0"/>
                <a:ea typeface="Arial" charset="0"/>
                <a:cs typeface="Arial" charset="0"/>
              </a:rPr>
              <a:t>(f)</a:t>
            </a:r>
            <a:endParaRPr lang="en-US" sz="1050" dirty="0">
              <a:latin typeface="Arial" charset="0"/>
              <a:ea typeface="Arial" charset="0"/>
              <a:cs typeface="Arial" charset="0"/>
            </a:endParaRPr>
          </a:p>
        </p:txBody>
      </p:sp>
      <p:sp>
        <p:nvSpPr>
          <p:cNvPr id="95" name="TextBox 94"/>
          <p:cNvSpPr txBox="1"/>
          <p:nvPr/>
        </p:nvSpPr>
        <p:spPr>
          <a:xfrm>
            <a:off x="4001765" y="3883923"/>
            <a:ext cx="349776" cy="253916"/>
          </a:xfrm>
          <a:prstGeom prst="rect">
            <a:avLst/>
          </a:prstGeom>
          <a:solidFill>
            <a:schemeClr val="bg1"/>
          </a:solidFill>
        </p:spPr>
        <p:txBody>
          <a:bodyPr wrap="none" rtlCol="0">
            <a:spAutoFit/>
          </a:bodyPr>
          <a:lstStyle/>
          <a:p>
            <a:r>
              <a:rPr lang="en-US" sz="1050" dirty="0" smtClean="0">
                <a:latin typeface="Arial" charset="0"/>
                <a:ea typeface="Arial" charset="0"/>
                <a:cs typeface="Arial" charset="0"/>
              </a:rPr>
              <a:t>(e)</a:t>
            </a:r>
            <a:endParaRPr lang="en-US" sz="1050" dirty="0">
              <a:latin typeface="Arial" charset="0"/>
              <a:ea typeface="Arial" charset="0"/>
              <a:cs typeface="Arial" charset="0"/>
            </a:endParaRPr>
          </a:p>
        </p:txBody>
      </p:sp>
      <p:cxnSp>
        <p:nvCxnSpPr>
          <p:cNvPr id="96" name="Straight Connector 95"/>
          <p:cNvCxnSpPr/>
          <p:nvPr/>
        </p:nvCxnSpPr>
        <p:spPr>
          <a:xfrm>
            <a:off x="4721264" y="1220959"/>
            <a:ext cx="0" cy="53858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0" y="0"/>
            <a:ext cx="9144000" cy="5486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mj-lt"/>
              </a:rPr>
              <a:t>Pressure also has spatiotemporal relationshi</a:t>
            </a:r>
            <a:r>
              <a:rPr lang="en-US" sz="3600" dirty="0">
                <a:effectLst>
                  <a:outerShdw blurRad="38100" dist="38100" dir="2700000" algn="tl">
                    <a:srgbClr val="000000">
                      <a:alpha val="43137"/>
                    </a:srgbClr>
                  </a:outerShdw>
                </a:effectLst>
                <a:latin typeface="+mj-lt"/>
              </a:rPr>
              <a:t>p</a:t>
            </a:r>
          </a:p>
        </p:txBody>
      </p:sp>
      <p:sp>
        <p:nvSpPr>
          <p:cNvPr id="66" name="TextBox 65"/>
          <p:cNvSpPr txBox="1"/>
          <p:nvPr/>
        </p:nvSpPr>
        <p:spPr>
          <a:xfrm>
            <a:off x="655173" y="1073782"/>
            <a:ext cx="3901294" cy="400110"/>
          </a:xfrm>
          <a:prstGeom prst="rect">
            <a:avLst/>
          </a:prstGeom>
          <a:noFill/>
        </p:spPr>
        <p:txBody>
          <a:bodyPr wrap="square" rtlCol="0">
            <a:spAutoFit/>
          </a:bodyPr>
          <a:lstStyle/>
          <a:p>
            <a:r>
              <a:rPr lang="en-US" sz="2000" dirty="0" smtClean="0"/>
              <a:t>1.25 </a:t>
            </a:r>
            <a:r>
              <a:rPr lang="en-US" sz="2000" dirty="0" err="1" smtClean="0"/>
              <a:t>U</a:t>
            </a:r>
            <a:r>
              <a:rPr lang="en-US" sz="2000" baseline="-25000" dirty="0" err="1" smtClean="0"/>
              <a:t>mf</a:t>
            </a:r>
            <a:r>
              <a:rPr lang="en-US" sz="2000" dirty="0" smtClean="0"/>
              <a:t> </a:t>
            </a:r>
            <a:r>
              <a:rPr lang="en-US" sz="2000" b="1" dirty="0"/>
              <a:t>– </a:t>
            </a:r>
            <a:r>
              <a:rPr lang="en-US" sz="2000" dirty="0" smtClean="0"/>
              <a:t>Free Bubbling</a:t>
            </a:r>
            <a:endParaRPr lang="en-US" sz="2000" dirty="0"/>
          </a:p>
        </p:txBody>
      </p:sp>
      <p:sp>
        <p:nvSpPr>
          <p:cNvPr id="68" name="TextBox 67"/>
          <p:cNvSpPr txBox="1"/>
          <p:nvPr/>
        </p:nvSpPr>
        <p:spPr>
          <a:xfrm>
            <a:off x="5187227" y="1073782"/>
            <a:ext cx="3901294" cy="400110"/>
          </a:xfrm>
          <a:prstGeom prst="rect">
            <a:avLst/>
          </a:prstGeom>
          <a:noFill/>
        </p:spPr>
        <p:txBody>
          <a:bodyPr wrap="square" rtlCol="0">
            <a:spAutoFit/>
          </a:bodyPr>
          <a:lstStyle/>
          <a:p>
            <a:r>
              <a:rPr lang="en-US" sz="2000" dirty="0"/>
              <a:t>2</a:t>
            </a:r>
            <a:r>
              <a:rPr lang="en-US" sz="2000" dirty="0" smtClean="0"/>
              <a:t>.75 </a:t>
            </a:r>
            <a:r>
              <a:rPr lang="en-US" sz="2000" dirty="0" err="1" smtClean="0"/>
              <a:t>U</a:t>
            </a:r>
            <a:r>
              <a:rPr lang="en-US" sz="2000" baseline="-25000" dirty="0" err="1" smtClean="0"/>
              <a:t>mf</a:t>
            </a:r>
            <a:r>
              <a:rPr lang="en-US" sz="2000" dirty="0" smtClean="0"/>
              <a:t> </a:t>
            </a:r>
            <a:r>
              <a:rPr lang="en-US" sz="2000" b="1" dirty="0"/>
              <a:t>– </a:t>
            </a:r>
            <a:r>
              <a:rPr lang="en-US" sz="2000" dirty="0" smtClean="0"/>
              <a:t>Fully developed slugging</a:t>
            </a:r>
            <a:endParaRPr lang="en-US" sz="2000" dirty="0"/>
          </a:p>
        </p:txBody>
      </p:sp>
      <p:sp>
        <p:nvSpPr>
          <p:cNvPr id="3" name="TextBox 2"/>
          <p:cNvSpPr txBox="1"/>
          <p:nvPr/>
        </p:nvSpPr>
        <p:spPr>
          <a:xfrm>
            <a:off x="962210" y="645667"/>
            <a:ext cx="7660061" cy="369332"/>
          </a:xfrm>
          <a:prstGeom prst="rect">
            <a:avLst/>
          </a:prstGeom>
          <a:noFill/>
        </p:spPr>
        <p:txBody>
          <a:bodyPr wrap="square" rtlCol="0">
            <a:spAutoFit/>
          </a:bodyPr>
          <a:lstStyle/>
          <a:p>
            <a:r>
              <a:rPr lang="en-US" dirty="0" smtClean="0"/>
              <a:t>Tail in distribution </a:t>
            </a:r>
            <a:r>
              <a:rPr lang="en-US" smtClean="0"/>
              <a:t>show differences in spikes down or up at different heights</a:t>
            </a:r>
            <a:endParaRPr lang="en-US" dirty="0"/>
          </a:p>
        </p:txBody>
      </p:sp>
      <p:sp>
        <p:nvSpPr>
          <p:cNvPr id="4" name="TextBox 3"/>
          <p:cNvSpPr txBox="1"/>
          <p:nvPr/>
        </p:nvSpPr>
        <p:spPr>
          <a:xfrm rot="16200000">
            <a:off x="-191043" y="2864956"/>
            <a:ext cx="931441" cy="369332"/>
          </a:xfrm>
          <a:prstGeom prst="rect">
            <a:avLst/>
          </a:prstGeom>
          <a:noFill/>
        </p:spPr>
        <p:txBody>
          <a:bodyPr wrap="square" rtlCol="0">
            <a:spAutoFit/>
          </a:bodyPr>
          <a:lstStyle/>
          <a:p>
            <a:r>
              <a:rPr lang="en-US" smtClean="0"/>
              <a:t>Top</a:t>
            </a:r>
            <a:endParaRPr lang="en-US"/>
          </a:p>
        </p:txBody>
      </p:sp>
      <p:sp>
        <p:nvSpPr>
          <p:cNvPr id="69" name="TextBox 68"/>
          <p:cNvSpPr txBox="1"/>
          <p:nvPr/>
        </p:nvSpPr>
        <p:spPr>
          <a:xfrm rot="16200000">
            <a:off x="-191041" y="4097435"/>
            <a:ext cx="931441" cy="369332"/>
          </a:xfrm>
          <a:prstGeom prst="rect">
            <a:avLst/>
          </a:prstGeom>
          <a:noFill/>
        </p:spPr>
        <p:txBody>
          <a:bodyPr wrap="square" rtlCol="0">
            <a:spAutoFit/>
          </a:bodyPr>
          <a:lstStyle/>
          <a:p>
            <a:r>
              <a:rPr lang="en-US" smtClean="0"/>
              <a:t>Middle</a:t>
            </a:r>
            <a:endParaRPr lang="en-US"/>
          </a:p>
        </p:txBody>
      </p:sp>
      <p:sp>
        <p:nvSpPr>
          <p:cNvPr id="70" name="TextBox 69"/>
          <p:cNvSpPr txBox="1"/>
          <p:nvPr/>
        </p:nvSpPr>
        <p:spPr>
          <a:xfrm rot="16200000">
            <a:off x="-191040" y="5205874"/>
            <a:ext cx="931441" cy="369332"/>
          </a:xfrm>
          <a:prstGeom prst="rect">
            <a:avLst/>
          </a:prstGeom>
          <a:noFill/>
        </p:spPr>
        <p:txBody>
          <a:bodyPr wrap="square" rtlCol="0">
            <a:spAutoFit/>
          </a:bodyPr>
          <a:lstStyle/>
          <a:p>
            <a:r>
              <a:rPr lang="en-US" smtClean="0"/>
              <a:t>Bottom</a:t>
            </a:r>
            <a:endParaRPr lang="en-US"/>
          </a:p>
        </p:txBody>
      </p:sp>
      <p:sp>
        <p:nvSpPr>
          <p:cNvPr id="8" name="TextBox 7"/>
          <p:cNvSpPr txBox="1"/>
          <p:nvPr/>
        </p:nvSpPr>
        <p:spPr>
          <a:xfrm>
            <a:off x="4963837" y="1740147"/>
            <a:ext cx="4026875" cy="646331"/>
          </a:xfrm>
          <a:prstGeom prst="rect">
            <a:avLst/>
          </a:prstGeom>
          <a:noFill/>
        </p:spPr>
        <p:txBody>
          <a:bodyPr wrap="square" rtlCol="0">
            <a:spAutoFit/>
          </a:bodyPr>
          <a:lstStyle/>
          <a:p>
            <a:r>
              <a:rPr lang="en-US" dirty="0" smtClean="0"/>
              <a:t>Bimodal distribution appear to emerge where </a:t>
            </a:r>
            <a:r>
              <a:rPr lang="en-US" smtClean="0"/>
              <a:t>slugging bubbles reside</a:t>
            </a:r>
            <a:endParaRPr lang="en-US"/>
          </a:p>
        </p:txBody>
      </p:sp>
      <p:sp>
        <p:nvSpPr>
          <p:cNvPr id="71" name="TextBox 70"/>
          <p:cNvSpPr txBox="1"/>
          <p:nvPr/>
        </p:nvSpPr>
        <p:spPr>
          <a:xfrm>
            <a:off x="247691" y="1727308"/>
            <a:ext cx="4026875" cy="646331"/>
          </a:xfrm>
          <a:prstGeom prst="rect">
            <a:avLst/>
          </a:prstGeom>
          <a:noFill/>
        </p:spPr>
        <p:txBody>
          <a:bodyPr wrap="square" rtlCol="0">
            <a:spAutoFit/>
          </a:bodyPr>
          <a:lstStyle/>
          <a:p>
            <a:r>
              <a:rPr lang="en-US" dirty="0" smtClean="0"/>
              <a:t>Pressure signals appear to be relate at different heights</a:t>
            </a:r>
            <a:endParaRPr lang="en-US" dirty="0"/>
          </a:p>
        </p:txBody>
      </p:sp>
      <p:sp>
        <p:nvSpPr>
          <p:cNvPr id="2" name="Slide Number Placeholder 1"/>
          <p:cNvSpPr>
            <a:spLocks noGrp="1"/>
          </p:cNvSpPr>
          <p:nvPr>
            <p:ph type="sldNum" sz="quarter" idx="12"/>
          </p:nvPr>
        </p:nvSpPr>
        <p:spPr/>
        <p:txBody>
          <a:bodyPr/>
          <a:lstStyle/>
          <a:p>
            <a:fld id="{E975BF79-CFF7-6444-8E0C-C6F26E1B5B0C}" type="slidenum">
              <a:rPr lang="en-US" smtClean="0"/>
              <a:t>11</a:t>
            </a:fld>
            <a:endParaRPr lang="en-US"/>
          </a:p>
        </p:txBody>
      </p:sp>
    </p:spTree>
    <p:extLst>
      <p:ext uri="{BB962C8B-B14F-4D97-AF65-F5344CB8AC3E}">
        <p14:creationId xmlns:p14="http://schemas.microsoft.com/office/powerpoint/2010/main" val="1125071128"/>
      </p:ext>
    </p:extLst>
  </p:cSld>
  <p:clrMapOvr>
    <a:masterClrMapping/>
  </p:clrMapOvr>
  <mc:AlternateContent xmlns:mc="http://schemas.openxmlformats.org/markup-compatibility/2006" xmlns:p14="http://schemas.microsoft.com/office/powerpoint/2010/main">
    <mc:Choice Requires="p14">
      <p:transition spd="slow" p14:dur="2000" advTm="27444"/>
    </mc:Choice>
    <mc:Fallback xmlns="">
      <p:transition spd="slow" advTm="2744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1049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mj-lt"/>
              </a:rPr>
              <a:t>Pressure statistics indicate differences in dynamics along reactor height</a:t>
            </a:r>
            <a:endParaRPr lang="en-US" sz="3600" dirty="0">
              <a:effectLst>
                <a:outerShdw blurRad="38100" dist="38100" dir="2700000" algn="tl">
                  <a:srgbClr val="000000">
                    <a:alpha val="43137"/>
                  </a:srgbClr>
                </a:outerShdw>
              </a:effectLst>
              <a:latin typeface="+mj-lt"/>
            </a:endParaRPr>
          </a:p>
        </p:txBody>
      </p:sp>
      <p:sp>
        <p:nvSpPr>
          <p:cNvPr id="3" name="Slide Number Placeholder 2"/>
          <p:cNvSpPr>
            <a:spLocks noGrp="1"/>
          </p:cNvSpPr>
          <p:nvPr>
            <p:ph type="sldNum" sz="quarter" idx="12"/>
          </p:nvPr>
        </p:nvSpPr>
        <p:spPr/>
        <p:txBody>
          <a:bodyPr/>
          <a:lstStyle/>
          <a:p>
            <a:fld id="{4C976B89-B934-42B7-BBE1-B47766382DCC}" type="slidenum">
              <a:rPr lang="en-US" smtClean="0"/>
              <a:pPr/>
              <a:t>12</a:t>
            </a:fld>
            <a:endParaRPr lang="en-US" dirty="0"/>
          </a:p>
        </p:txBody>
      </p:sp>
      <p:grpSp>
        <p:nvGrpSpPr>
          <p:cNvPr id="6" name="Group 5"/>
          <p:cNvGrpSpPr/>
          <p:nvPr/>
        </p:nvGrpSpPr>
        <p:grpSpPr>
          <a:xfrm>
            <a:off x="4749779" y="1496660"/>
            <a:ext cx="4245237" cy="5177944"/>
            <a:chOff x="7951" y="1421287"/>
            <a:chExt cx="4245237" cy="5177944"/>
          </a:xfrm>
        </p:grpSpPr>
        <p:grpSp>
          <p:nvGrpSpPr>
            <p:cNvPr id="22" name="Group 21"/>
            <p:cNvGrpSpPr/>
            <p:nvPr/>
          </p:nvGrpSpPr>
          <p:grpSpPr>
            <a:xfrm>
              <a:off x="138019" y="1421287"/>
              <a:ext cx="4115169" cy="5177944"/>
              <a:chOff x="1064220" y="1136465"/>
              <a:chExt cx="4115169" cy="5177944"/>
            </a:xfrm>
          </p:grpSpPr>
          <p:grpSp>
            <p:nvGrpSpPr>
              <p:cNvPr id="28" name="Group 27"/>
              <p:cNvGrpSpPr/>
              <p:nvPr/>
            </p:nvGrpSpPr>
            <p:grpSpPr>
              <a:xfrm>
                <a:off x="1140502" y="1136465"/>
                <a:ext cx="3812498" cy="4986752"/>
                <a:chOff x="1140502" y="1136465"/>
                <a:chExt cx="3812498" cy="4986752"/>
              </a:xfrm>
            </p:grpSpPr>
            <p:pic>
              <p:nvPicPr>
                <p:cNvPr id="36" name="Picture 3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0502" y="1136465"/>
                  <a:ext cx="3812498" cy="2388754"/>
                </a:xfrm>
                <a:prstGeom prst="rect">
                  <a:avLst/>
                </a:prstGeom>
              </p:spPr>
            </p:pic>
            <p:pic>
              <p:nvPicPr>
                <p:cNvPr id="44" name="Picture 4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3838696"/>
                  <a:ext cx="3475206" cy="2284521"/>
                </a:xfrm>
                <a:prstGeom prst="rect">
                  <a:avLst/>
                </a:prstGeom>
              </p:spPr>
            </p:pic>
          </p:grpSp>
          <p:sp>
            <p:nvSpPr>
              <p:cNvPr id="30" name="TextBox 29"/>
              <p:cNvSpPr txBox="1"/>
              <p:nvPr/>
            </p:nvSpPr>
            <p:spPr>
              <a:xfrm rot="5400000">
                <a:off x="4736732" y="4888016"/>
                <a:ext cx="497146" cy="307777"/>
              </a:xfrm>
              <a:prstGeom prst="rect">
                <a:avLst/>
              </a:prstGeom>
              <a:noFill/>
            </p:spPr>
            <p:txBody>
              <a:bodyPr wrap="square" rtlCol="0">
                <a:spAutoFit/>
              </a:bodyPr>
              <a:lstStyle/>
              <a:p>
                <a:r>
                  <a:rPr lang="en-US" sz="1400" i="1" dirty="0" smtClean="0">
                    <a:latin typeface="Arial" charset="0"/>
                    <a:ea typeface="Arial" charset="0"/>
                    <a:cs typeface="Arial" charset="0"/>
                  </a:rPr>
                  <a:t>K</a:t>
                </a:r>
                <a:r>
                  <a:rPr lang="en-US" sz="1400" i="1" baseline="-25000" dirty="0" smtClean="0">
                    <a:latin typeface="Arial" charset="0"/>
                    <a:ea typeface="Arial" charset="0"/>
                    <a:cs typeface="Arial" charset="0"/>
                  </a:rPr>
                  <a:t>P</a:t>
                </a:r>
                <a:endParaRPr lang="en-US" sz="1400" i="1" baseline="-25000" dirty="0">
                  <a:latin typeface="Arial" charset="0"/>
                  <a:ea typeface="Arial" charset="0"/>
                  <a:cs typeface="Arial" charset="0"/>
                </a:endParaRPr>
              </a:p>
            </p:txBody>
          </p:sp>
          <p:sp>
            <p:nvSpPr>
              <p:cNvPr id="31" name="TextBox 30"/>
              <p:cNvSpPr txBox="1"/>
              <p:nvPr/>
            </p:nvSpPr>
            <p:spPr>
              <a:xfrm>
                <a:off x="2310890" y="6006632"/>
                <a:ext cx="1577146" cy="307777"/>
              </a:xfrm>
              <a:prstGeom prst="rect">
                <a:avLst/>
              </a:prstGeom>
              <a:noFill/>
            </p:spPr>
            <p:txBody>
              <a:bodyPr wrap="square" rtlCol="0">
                <a:spAutoFit/>
              </a:bodyPr>
              <a:lstStyle/>
              <a:p>
                <a:pPr algn="ctr"/>
                <a:r>
                  <a:rPr lang="en-US" sz="1400" dirty="0" smtClean="0">
                    <a:latin typeface="Arial" charset="0"/>
                    <a:ea typeface="Arial" charset="0"/>
                    <a:cs typeface="Arial" charset="0"/>
                  </a:rPr>
                  <a:t>Height (</a:t>
                </a:r>
                <a:r>
                  <a:rPr lang="en-US" sz="1400" i="1" dirty="0" smtClean="0">
                    <a:latin typeface="Arial" charset="0"/>
                    <a:ea typeface="Arial" charset="0"/>
                    <a:cs typeface="Arial" charset="0"/>
                  </a:rPr>
                  <a:t>H/H</a:t>
                </a:r>
                <a:r>
                  <a:rPr lang="en-US" sz="1400" i="1" baseline="-25000" dirty="0" smtClean="0">
                    <a:latin typeface="Arial" charset="0"/>
                    <a:ea typeface="Arial" charset="0"/>
                    <a:cs typeface="Arial" charset="0"/>
                  </a:rPr>
                  <a:t>o</a:t>
                </a:r>
                <a:r>
                  <a:rPr lang="en-US" sz="1400" dirty="0" smtClean="0">
                    <a:latin typeface="Arial" charset="0"/>
                    <a:ea typeface="Arial" charset="0"/>
                    <a:cs typeface="Arial" charset="0"/>
                  </a:rPr>
                  <a:t>)</a:t>
                </a:r>
                <a:endParaRPr lang="en-US" sz="1400" dirty="0">
                  <a:latin typeface="Arial" charset="0"/>
                  <a:ea typeface="Arial" charset="0"/>
                  <a:cs typeface="Arial" charset="0"/>
                </a:endParaRPr>
              </a:p>
            </p:txBody>
          </p:sp>
          <p:sp>
            <p:nvSpPr>
              <p:cNvPr id="32" name="TextBox 31"/>
              <p:cNvSpPr txBox="1"/>
              <p:nvPr/>
            </p:nvSpPr>
            <p:spPr>
              <a:xfrm rot="5400000">
                <a:off x="4837877" y="2176954"/>
                <a:ext cx="375248" cy="307777"/>
              </a:xfrm>
              <a:prstGeom prst="rect">
                <a:avLst/>
              </a:prstGeom>
              <a:noFill/>
            </p:spPr>
            <p:txBody>
              <a:bodyPr wrap="square" rtlCol="0">
                <a:spAutoFit/>
              </a:bodyPr>
              <a:lstStyle/>
              <a:p>
                <a:r>
                  <a:rPr lang="en-US" sz="1400" i="1" dirty="0" err="1" smtClean="0">
                    <a:latin typeface="Arial" charset="0"/>
                    <a:ea typeface="Arial" charset="0"/>
                    <a:cs typeface="Arial" charset="0"/>
                  </a:rPr>
                  <a:t>σ</a:t>
                </a:r>
                <a:r>
                  <a:rPr lang="en-US" sz="1400" i="1" baseline="-25000" dirty="0" err="1" smtClean="0">
                    <a:latin typeface="Arial" charset="0"/>
                    <a:ea typeface="Arial" charset="0"/>
                    <a:cs typeface="Arial" charset="0"/>
                  </a:rPr>
                  <a:t>P</a:t>
                </a:r>
                <a:endParaRPr lang="en-US" sz="1400" i="1" baseline="-25000" dirty="0">
                  <a:latin typeface="Arial" charset="0"/>
                  <a:ea typeface="Arial" charset="0"/>
                  <a:cs typeface="Arial" charset="0"/>
                </a:endParaRPr>
              </a:p>
            </p:txBody>
          </p:sp>
          <p:sp>
            <p:nvSpPr>
              <p:cNvPr id="33" name="TextBox 32"/>
              <p:cNvSpPr txBox="1"/>
              <p:nvPr/>
            </p:nvSpPr>
            <p:spPr>
              <a:xfrm rot="16200000">
                <a:off x="1005397" y="4801980"/>
                <a:ext cx="425423" cy="307777"/>
              </a:xfrm>
              <a:prstGeom prst="rect">
                <a:avLst/>
              </a:prstGeom>
              <a:noFill/>
            </p:spPr>
            <p:txBody>
              <a:bodyPr wrap="square" rtlCol="0">
                <a:spAutoFit/>
              </a:bodyPr>
              <a:lstStyle/>
              <a:p>
                <a:r>
                  <a:rPr lang="en-US" sz="1400" i="1" dirty="0" smtClean="0">
                    <a:latin typeface="Arial" charset="0"/>
                    <a:ea typeface="Arial" charset="0"/>
                    <a:cs typeface="Arial" charset="0"/>
                  </a:rPr>
                  <a:t>S</a:t>
                </a:r>
                <a:r>
                  <a:rPr lang="en-US" sz="1400" i="1" baseline="-25000" dirty="0" smtClean="0">
                    <a:latin typeface="Arial" charset="0"/>
                    <a:ea typeface="Arial" charset="0"/>
                    <a:cs typeface="Arial" charset="0"/>
                  </a:rPr>
                  <a:t>P</a:t>
                </a:r>
                <a:endParaRPr lang="en-US" sz="1400" i="1" baseline="-25000" dirty="0">
                  <a:latin typeface="Arial" charset="0"/>
                  <a:ea typeface="Arial" charset="0"/>
                  <a:cs typeface="Arial" charset="0"/>
                </a:endParaRPr>
              </a:p>
            </p:txBody>
          </p:sp>
        </p:grpSp>
        <mc:AlternateContent xmlns:mc="http://schemas.openxmlformats.org/markup-compatibility/2006" xmlns:a14="http://schemas.microsoft.com/office/drawing/2010/main">
          <mc:Choice Requires="a14">
            <p:sp>
              <p:nvSpPr>
                <p:cNvPr id="9" name="TextBox 8"/>
                <p:cNvSpPr txBox="1"/>
                <p:nvPr/>
              </p:nvSpPr>
              <p:spPr>
                <a:xfrm rot="16200000">
                  <a:off x="-247259" y="2262069"/>
                  <a:ext cx="818197" cy="307777"/>
                </a:xfrm>
                <a:prstGeom prst="rect">
                  <a:avLst/>
                </a:prstGeom>
                <a:noFill/>
              </p:spPr>
              <p:txBody>
                <a:bodyPr wrap="square" rtlCol="0">
                  <a:spAutoFit/>
                </a:bodyPr>
                <a:lstStyle/>
                <a:p>
                  <a14:m>
                    <m:oMath xmlns:m="http://schemas.openxmlformats.org/officeDocument/2006/math">
                      <m:acc>
                        <m:accPr>
                          <m:chr m:val="̅"/>
                          <m:ctrlPr>
                            <a:rPr lang="en-US" sz="1400" i="1" smtClean="0">
                              <a:latin typeface="Cambria Math" charset="0"/>
                              <a:ea typeface="Arial" charset="0"/>
                              <a:cs typeface="Arial" charset="0"/>
                            </a:rPr>
                          </m:ctrlPr>
                        </m:accPr>
                        <m:e>
                          <m:r>
                            <a:rPr lang="en-US" sz="1400" b="0" i="1" smtClean="0">
                              <a:latin typeface="Cambria Math" charset="0"/>
                              <a:ea typeface="Arial" charset="0"/>
                              <a:cs typeface="Arial" charset="0"/>
                            </a:rPr>
                            <m:t>𝑃</m:t>
                          </m:r>
                        </m:e>
                      </m:acc>
                    </m:oMath>
                  </a14:m>
                  <a:r>
                    <a:rPr lang="en-US" sz="1400" i="1" dirty="0" smtClean="0">
                      <a:latin typeface="Arial" charset="0"/>
                      <a:ea typeface="Arial" charset="0"/>
                      <a:cs typeface="Arial" charset="0"/>
                    </a:rPr>
                    <a:t> (kPa)</a:t>
                  </a:r>
                  <a:endParaRPr lang="en-US" sz="1400" i="1" baseline="-25000" dirty="0">
                    <a:latin typeface="Arial" charset="0"/>
                    <a:ea typeface="Arial" charset="0"/>
                    <a:cs typeface="Arial"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rot="16200000">
                  <a:off x="-247259" y="2262069"/>
                  <a:ext cx="818197" cy="307777"/>
                </a:xfrm>
                <a:prstGeom prst="rect">
                  <a:avLst/>
                </a:prstGeom>
                <a:blipFill rotWithShape="0">
                  <a:blip r:embed="rId10"/>
                  <a:stretch>
                    <a:fillRect l="-4000" r="-20000"/>
                  </a:stretch>
                </a:blipFill>
              </p:spPr>
              <p:txBody>
                <a:bodyPr/>
                <a:lstStyle/>
                <a:p>
                  <a:r>
                    <a:rPr lang="en-US">
                      <a:noFill/>
                    </a:rPr>
                    <a:t> </a:t>
                  </a:r>
                </a:p>
              </p:txBody>
            </p:sp>
          </mc:Fallback>
        </mc:AlternateContent>
        <p:sp>
          <p:nvSpPr>
            <p:cNvPr id="15" name="TextBox 14"/>
            <p:cNvSpPr txBox="1"/>
            <p:nvPr/>
          </p:nvSpPr>
          <p:spPr>
            <a:xfrm>
              <a:off x="246767" y="1452700"/>
              <a:ext cx="533940" cy="226215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050" dirty="0" smtClean="0"/>
                <a:t>258</a:t>
              </a:r>
            </a:p>
            <a:p>
              <a:pPr algn="r"/>
              <a:endParaRPr lang="en-US" sz="1200" dirty="0"/>
            </a:p>
            <a:p>
              <a:pPr algn="r"/>
              <a:endParaRPr lang="en-US" sz="1050" dirty="0" smtClean="0"/>
            </a:p>
            <a:p>
              <a:pPr algn="r"/>
              <a:endParaRPr lang="en-US" sz="1050" dirty="0"/>
            </a:p>
            <a:p>
              <a:pPr algn="r"/>
              <a:r>
                <a:rPr lang="en-US" sz="1050" dirty="0" smtClean="0"/>
                <a:t>257</a:t>
              </a:r>
            </a:p>
            <a:p>
              <a:pPr algn="r"/>
              <a:endParaRPr lang="en-US" sz="1200" dirty="0"/>
            </a:p>
            <a:p>
              <a:pPr algn="r"/>
              <a:endParaRPr lang="en-US" sz="1050" dirty="0" smtClean="0"/>
            </a:p>
            <a:p>
              <a:pPr algn="r"/>
              <a:endParaRPr lang="en-US" sz="1050" dirty="0"/>
            </a:p>
            <a:p>
              <a:pPr algn="r"/>
              <a:r>
                <a:rPr lang="en-US" sz="1050" dirty="0" smtClean="0"/>
                <a:t>256</a:t>
              </a:r>
            </a:p>
            <a:p>
              <a:pPr algn="r"/>
              <a:endParaRPr lang="en-US" sz="1200" dirty="0" smtClean="0"/>
            </a:p>
            <a:p>
              <a:pPr algn="r"/>
              <a:endParaRPr lang="en-US" sz="1050" dirty="0"/>
            </a:p>
            <a:p>
              <a:pPr algn="r"/>
              <a:endParaRPr lang="en-US" sz="1050" dirty="0" smtClean="0"/>
            </a:p>
            <a:p>
              <a:pPr algn="r"/>
              <a:r>
                <a:rPr lang="en-US" sz="1050" dirty="0" smtClean="0"/>
                <a:t>255</a:t>
              </a:r>
            </a:p>
          </p:txBody>
        </p:sp>
      </p:grpSp>
      <p:cxnSp>
        <p:nvCxnSpPr>
          <p:cNvPr id="90" name="Straight Connector 89"/>
          <p:cNvCxnSpPr/>
          <p:nvPr/>
        </p:nvCxnSpPr>
        <p:spPr>
          <a:xfrm>
            <a:off x="4572000" y="1397000"/>
            <a:ext cx="0" cy="51699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55173" y="1073782"/>
            <a:ext cx="3532699" cy="369332"/>
          </a:xfrm>
          <a:prstGeom prst="rect">
            <a:avLst/>
          </a:prstGeom>
          <a:noFill/>
        </p:spPr>
        <p:txBody>
          <a:bodyPr wrap="square" rtlCol="0">
            <a:spAutoFit/>
          </a:bodyPr>
          <a:lstStyle/>
          <a:p>
            <a:r>
              <a:rPr lang="en-US" dirty="0" smtClean="0"/>
              <a:t>1.25 </a:t>
            </a:r>
            <a:r>
              <a:rPr lang="en-US" dirty="0" err="1" smtClean="0"/>
              <a:t>U</a:t>
            </a:r>
            <a:r>
              <a:rPr lang="en-US" baseline="-25000" dirty="0" err="1" smtClean="0"/>
              <a:t>mf</a:t>
            </a:r>
            <a:r>
              <a:rPr lang="en-US" dirty="0" smtClean="0"/>
              <a:t> </a:t>
            </a:r>
            <a:r>
              <a:rPr lang="en-US" b="1" dirty="0"/>
              <a:t>– </a:t>
            </a:r>
            <a:r>
              <a:rPr lang="en-US" dirty="0" smtClean="0"/>
              <a:t>Free Bubbling</a:t>
            </a:r>
            <a:endParaRPr lang="en-US" dirty="0"/>
          </a:p>
        </p:txBody>
      </p:sp>
      <p:grpSp>
        <p:nvGrpSpPr>
          <p:cNvPr id="37" name="Group 36"/>
          <p:cNvGrpSpPr/>
          <p:nvPr/>
        </p:nvGrpSpPr>
        <p:grpSpPr>
          <a:xfrm>
            <a:off x="258452" y="1496660"/>
            <a:ext cx="4253669" cy="5190446"/>
            <a:chOff x="350577" y="1662748"/>
            <a:chExt cx="4253669" cy="5190446"/>
          </a:xfrm>
        </p:grpSpPr>
        <p:pic>
          <p:nvPicPr>
            <p:cNvPr id="41" name="Picture 4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2471" y="1662748"/>
              <a:ext cx="3595299" cy="2320258"/>
            </a:xfrm>
            <a:prstGeom prst="rect">
              <a:avLst/>
            </a:prstGeom>
          </p:spPr>
        </p:pic>
        <p:pic>
          <p:nvPicPr>
            <p:cNvPr id="47" name="Picture 4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04872" y="4230109"/>
              <a:ext cx="3581400" cy="2330997"/>
            </a:xfrm>
            <a:prstGeom prst="rect">
              <a:avLst/>
            </a:prstGeom>
          </p:spPr>
        </p:pic>
        <p:sp>
          <p:nvSpPr>
            <p:cNvPr id="48" name="TextBox 47"/>
            <p:cNvSpPr txBox="1"/>
            <p:nvPr/>
          </p:nvSpPr>
          <p:spPr>
            <a:xfrm>
              <a:off x="1150646" y="2735729"/>
              <a:ext cx="466794" cy="369332"/>
            </a:xfrm>
            <a:prstGeom prst="rect">
              <a:avLst/>
            </a:prstGeom>
            <a:noFill/>
          </p:spPr>
          <p:txBody>
            <a:bodyPr wrap="none" rtlCol="0">
              <a:spAutoFit/>
            </a:bodyPr>
            <a:lstStyle/>
            <a:p>
              <a:r>
                <a:rPr lang="en-US" dirty="0" smtClean="0">
                  <a:latin typeface="Arial" charset="0"/>
                  <a:ea typeface="Arial" charset="0"/>
                  <a:cs typeface="Arial" charset="0"/>
                </a:rPr>
                <a:t>(a)</a:t>
              </a:r>
              <a:endParaRPr lang="en-US" dirty="0">
                <a:latin typeface="Arial" charset="0"/>
                <a:ea typeface="Arial" charset="0"/>
                <a:cs typeface="Arial" charset="0"/>
              </a:endParaRPr>
            </a:p>
          </p:txBody>
        </p:sp>
        <p:sp>
          <p:nvSpPr>
            <p:cNvPr id="51" name="TextBox 50"/>
            <p:cNvSpPr txBox="1"/>
            <p:nvPr/>
          </p:nvSpPr>
          <p:spPr>
            <a:xfrm>
              <a:off x="1139425" y="5988815"/>
              <a:ext cx="466794" cy="369332"/>
            </a:xfrm>
            <a:prstGeom prst="rect">
              <a:avLst/>
            </a:prstGeom>
            <a:noFill/>
          </p:spPr>
          <p:txBody>
            <a:bodyPr wrap="none" rtlCol="0">
              <a:spAutoFit/>
            </a:bodyPr>
            <a:lstStyle/>
            <a:p>
              <a:r>
                <a:rPr lang="en-US" dirty="0" smtClean="0">
                  <a:latin typeface="Arial" charset="0"/>
                  <a:ea typeface="Arial" charset="0"/>
                  <a:cs typeface="Arial" charset="0"/>
                </a:rPr>
                <a:t>(b)</a:t>
              </a:r>
              <a:endParaRPr lang="en-US" dirty="0">
                <a:latin typeface="Arial" charset="0"/>
                <a:ea typeface="Arial" charset="0"/>
                <a:cs typeface="Arial" charset="0"/>
              </a:endParaRPr>
            </a:p>
          </p:txBody>
        </p:sp>
        <p:sp>
          <p:nvSpPr>
            <p:cNvPr id="57" name="TextBox 56"/>
            <p:cNvSpPr txBox="1"/>
            <p:nvPr/>
          </p:nvSpPr>
          <p:spPr>
            <a:xfrm rot="5400000">
              <a:off x="4168131" y="5308480"/>
              <a:ext cx="484062" cy="307777"/>
            </a:xfrm>
            <a:prstGeom prst="rect">
              <a:avLst/>
            </a:prstGeom>
            <a:noFill/>
          </p:spPr>
          <p:txBody>
            <a:bodyPr wrap="square" rtlCol="0">
              <a:spAutoFit/>
            </a:bodyPr>
            <a:lstStyle/>
            <a:p>
              <a:r>
                <a:rPr lang="en-US" sz="1400" i="1" dirty="0" smtClean="0">
                  <a:latin typeface="Arial" charset="0"/>
                  <a:ea typeface="Arial" charset="0"/>
                  <a:cs typeface="Arial" charset="0"/>
                </a:rPr>
                <a:t>K</a:t>
              </a:r>
              <a:r>
                <a:rPr lang="en-US" sz="1400" i="1" baseline="-25000" dirty="0" smtClean="0">
                  <a:latin typeface="Arial" charset="0"/>
                  <a:ea typeface="Arial" charset="0"/>
                  <a:cs typeface="Arial" charset="0"/>
                </a:rPr>
                <a:t>P</a:t>
              </a:r>
              <a:endParaRPr lang="en-US" sz="1400" i="1" baseline="-25000" dirty="0">
                <a:latin typeface="Arial" charset="0"/>
                <a:ea typeface="Arial" charset="0"/>
                <a:cs typeface="Arial" charset="0"/>
              </a:endParaRPr>
            </a:p>
          </p:txBody>
        </p:sp>
        <p:sp>
          <p:nvSpPr>
            <p:cNvPr id="58" name="TextBox 57"/>
            <p:cNvSpPr txBox="1"/>
            <p:nvPr/>
          </p:nvSpPr>
          <p:spPr>
            <a:xfrm rot="5400000">
              <a:off x="4262734" y="2603960"/>
              <a:ext cx="375248" cy="307777"/>
            </a:xfrm>
            <a:prstGeom prst="rect">
              <a:avLst/>
            </a:prstGeom>
            <a:noFill/>
          </p:spPr>
          <p:txBody>
            <a:bodyPr wrap="square" rtlCol="0">
              <a:spAutoFit/>
            </a:bodyPr>
            <a:lstStyle/>
            <a:p>
              <a:r>
                <a:rPr lang="en-US" sz="1400" i="1" dirty="0" err="1" smtClean="0">
                  <a:latin typeface="Arial" charset="0"/>
                  <a:ea typeface="Arial" charset="0"/>
                  <a:cs typeface="Arial" charset="0"/>
                </a:rPr>
                <a:t>σ</a:t>
              </a:r>
              <a:r>
                <a:rPr lang="en-US" sz="1400" i="1" baseline="-25000" dirty="0" err="1" smtClean="0">
                  <a:latin typeface="Arial" charset="0"/>
                  <a:ea typeface="Arial" charset="0"/>
                  <a:cs typeface="Arial" charset="0"/>
                </a:rPr>
                <a:t>P</a:t>
              </a:r>
              <a:endParaRPr lang="en-US" sz="1400" i="1" baseline="-25000" dirty="0">
                <a:latin typeface="Arial" charset="0"/>
                <a:ea typeface="Arial" charset="0"/>
                <a:cs typeface="Arial" charset="0"/>
              </a:endParaRPr>
            </a:p>
          </p:txBody>
        </p:sp>
        <p:sp>
          <p:nvSpPr>
            <p:cNvPr id="59" name="TextBox 58"/>
            <p:cNvSpPr txBox="1"/>
            <p:nvPr/>
          </p:nvSpPr>
          <p:spPr>
            <a:xfrm rot="16200000">
              <a:off x="368382" y="5167114"/>
              <a:ext cx="549167" cy="307777"/>
            </a:xfrm>
            <a:prstGeom prst="rect">
              <a:avLst/>
            </a:prstGeom>
            <a:noFill/>
          </p:spPr>
          <p:txBody>
            <a:bodyPr wrap="square" rtlCol="0">
              <a:spAutoFit/>
            </a:bodyPr>
            <a:lstStyle/>
            <a:p>
              <a:r>
                <a:rPr lang="en-US" sz="1400" i="1" dirty="0" smtClean="0">
                  <a:latin typeface="Arial" charset="0"/>
                  <a:ea typeface="Arial" charset="0"/>
                  <a:cs typeface="Arial" charset="0"/>
                </a:rPr>
                <a:t>S</a:t>
              </a:r>
              <a:r>
                <a:rPr lang="en-US" sz="1400" i="1" baseline="-25000" dirty="0" smtClean="0">
                  <a:latin typeface="Arial" charset="0"/>
                  <a:ea typeface="Arial" charset="0"/>
                  <a:cs typeface="Arial" charset="0"/>
                </a:rPr>
                <a:t>P</a:t>
              </a:r>
              <a:endParaRPr lang="en-US" sz="1400" i="1" baseline="-25000" dirty="0">
                <a:latin typeface="Arial" charset="0"/>
                <a:ea typeface="Arial" charset="0"/>
                <a:cs typeface="Arial" charset="0"/>
              </a:endParaRPr>
            </a:p>
          </p:txBody>
        </p:sp>
        <mc:AlternateContent xmlns:mc="http://schemas.openxmlformats.org/markup-compatibility/2006" xmlns:a14="http://schemas.microsoft.com/office/drawing/2010/main">
          <mc:Choice Requires="a14">
            <p:sp>
              <p:nvSpPr>
                <p:cNvPr id="61" name="TextBox 60"/>
                <p:cNvSpPr txBox="1"/>
                <p:nvPr/>
              </p:nvSpPr>
              <p:spPr>
                <a:xfrm rot="16200000">
                  <a:off x="110280" y="2303063"/>
                  <a:ext cx="788372" cy="307777"/>
                </a:xfrm>
                <a:prstGeom prst="rect">
                  <a:avLst/>
                </a:prstGeom>
                <a:noFill/>
              </p:spPr>
              <p:txBody>
                <a:bodyPr wrap="square" rtlCol="0">
                  <a:spAutoFit/>
                </a:bodyPr>
                <a:lstStyle/>
                <a:p>
                  <a14:m>
                    <m:oMath xmlns:m="http://schemas.openxmlformats.org/officeDocument/2006/math">
                      <m:acc>
                        <m:accPr>
                          <m:chr m:val="̅"/>
                          <m:ctrlPr>
                            <a:rPr lang="en-US" sz="1400" i="1" smtClean="0">
                              <a:latin typeface="Cambria Math" charset="0"/>
                              <a:ea typeface="Arial" charset="0"/>
                              <a:cs typeface="Arial" charset="0"/>
                            </a:rPr>
                          </m:ctrlPr>
                        </m:accPr>
                        <m:e>
                          <m:r>
                            <a:rPr lang="en-US" sz="1400" b="0" i="1" smtClean="0">
                              <a:latin typeface="Cambria Math" charset="0"/>
                              <a:ea typeface="Arial" charset="0"/>
                              <a:cs typeface="Arial" charset="0"/>
                            </a:rPr>
                            <m:t>𝑃</m:t>
                          </m:r>
                        </m:e>
                      </m:acc>
                    </m:oMath>
                  </a14:m>
                  <a:r>
                    <a:rPr lang="en-US" sz="1400" i="1" dirty="0" smtClean="0">
                      <a:latin typeface="Arial" charset="0"/>
                      <a:ea typeface="Arial" charset="0"/>
                      <a:cs typeface="Arial" charset="0"/>
                    </a:rPr>
                    <a:t> (kPa)</a:t>
                  </a:r>
                  <a:endParaRPr lang="en-US" sz="1400" i="1" baseline="-25000" dirty="0">
                    <a:latin typeface="Arial" charset="0"/>
                    <a:ea typeface="Arial" charset="0"/>
                    <a:cs typeface="Arial"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rot="16200000">
                  <a:off x="110280" y="2303063"/>
                  <a:ext cx="788372" cy="307777"/>
                </a:xfrm>
                <a:prstGeom prst="rect">
                  <a:avLst/>
                </a:prstGeom>
                <a:blipFill rotWithShape="0">
                  <a:blip r:embed="rId13"/>
                  <a:stretch>
                    <a:fillRect l="-1961" r="-19608"/>
                  </a:stretch>
                </a:blipFill>
              </p:spPr>
              <p:txBody>
                <a:bodyPr/>
                <a:lstStyle/>
                <a:p>
                  <a:r>
                    <a:rPr lang="en-US">
                      <a:noFill/>
                    </a:rPr>
                    <a:t> </a:t>
                  </a:r>
                </a:p>
              </p:txBody>
            </p:sp>
          </mc:Fallback>
        </mc:AlternateContent>
        <p:sp>
          <p:nvSpPr>
            <p:cNvPr id="62" name="TextBox 61"/>
            <p:cNvSpPr txBox="1"/>
            <p:nvPr/>
          </p:nvSpPr>
          <p:spPr>
            <a:xfrm>
              <a:off x="1928774" y="6545417"/>
              <a:ext cx="1333595" cy="307777"/>
            </a:xfrm>
            <a:prstGeom prst="rect">
              <a:avLst/>
            </a:prstGeom>
            <a:noFill/>
          </p:spPr>
          <p:txBody>
            <a:bodyPr wrap="square" rtlCol="0">
              <a:spAutoFit/>
            </a:bodyPr>
            <a:lstStyle/>
            <a:p>
              <a:pPr algn="ctr"/>
              <a:r>
                <a:rPr lang="en-US" sz="1400" dirty="0" smtClean="0">
                  <a:latin typeface="Arial" charset="0"/>
                  <a:ea typeface="Arial" charset="0"/>
                  <a:cs typeface="Arial" charset="0"/>
                </a:rPr>
                <a:t>Height (</a:t>
              </a:r>
              <a:r>
                <a:rPr lang="en-US" sz="1400" i="1" dirty="0" smtClean="0">
                  <a:latin typeface="Arial" charset="0"/>
                  <a:ea typeface="Arial" charset="0"/>
                  <a:cs typeface="Arial" charset="0"/>
                </a:rPr>
                <a:t>H/H</a:t>
              </a:r>
              <a:r>
                <a:rPr lang="en-US" sz="1400" i="1" baseline="-25000" dirty="0" smtClean="0">
                  <a:latin typeface="Arial" charset="0"/>
                  <a:ea typeface="Arial" charset="0"/>
                  <a:cs typeface="Arial" charset="0"/>
                </a:rPr>
                <a:t>o</a:t>
              </a:r>
              <a:r>
                <a:rPr lang="en-US" sz="1400" dirty="0" smtClean="0">
                  <a:latin typeface="Arial" charset="0"/>
                  <a:ea typeface="Arial" charset="0"/>
                  <a:cs typeface="Arial" charset="0"/>
                </a:rPr>
                <a:t>)</a:t>
              </a:r>
              <a:endParaRPr lang="en-US" sz="1400" dirty="0">
                <a:latin typeface="Arial" charset="0"/>
                <a:ea typeface="Arial" charset="0"/>
                <a:cs typeface="Arial" charset="0"/>
              </a:endParaRPr>
            </a:p>
          </p:txBody>
        </p:sp>
        <p:sp>
          <p:nvSpPr>
            <p:cNvPr id="74" name="TextBox 73"/>
            <p:cNvSpPr txBox="1"/>
            <p:nvPr/>
          </p:nvSpPr>
          <p:spPr>
            <a:xfrm>
              <a:off x="631019" y="1667302"/>
              <a:ext cx="533940" cy="226215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r"/>
              <a:r>
                <a:rPr lang="en-US" sz="1050" dirty="0" smtClean="0"/>
                <a:t>258</a:t>
              </a:r>
            </a:p>
            <a:p>
              <a:pPr algn="r"/>
              <a:endParaRPr lang="en-US" sz="1200" dirty="0"/>
            </a:p>
            <a:p>
              <a:pPr algn="r"/>
              <a:endParaRPr lang="en-US" sz="1050" dirty="0" smtClean="0"/>
            </a:p>
            <a:p>
              <a:pPr algn="r"/>
              <a:endParaRPr lang="en-US" sz="1050" dirty="0"/>
            </a:p>
            <a:p>
              <a:pPr algn="r"/>
              <a:r>
                <a:rPr lang="en-US" sz="1050" dirty="0" smtClean="0"/>
                <a:t>257</a:t>
              </a:r>
            </a:p>
            <a:p>
              <a:pPr algn="r"/>
              <a:endParaRPr lang="en-US" sz="1200" dirty="0"/>
            </a:p>
            <a:p>
              <a:pPr algn="r"/>
              <a:endParaRPr lang="en-US" sz="1050" dirty="0" smtClean="0"/>
            </a:p>
            <a:p>
              <a:pPr algn="r"/>
              <a:endParaRPr lang="en-US" sz="1050" dirty="0"/>
            </a:p>
            <a:p>
              <a:pPr algn="r"/>
              <a:r>
                <a:rPr lang="en-US" sz="1050" dirty="0" smtClean="0"/>
                <a:t>256</a:t>
              </a:r>
            </a:p>
            <a:p>
              <a:pPr algn="r"/>
              <a:endParaRPr lang="en-US" sz="1200" dirty="0" smtClean="0"/>
            </a:p>
            <a:p>
              <a:pPr algn="r"/>
              <a:endParaRPr lang="en-US" sz="1050" dirty="0"/>
            </a:p>
            <a:p>
              <a:pPr algn="r"/>
              <a:endParaRPr lang="en-US" sz="1050" dirty="0" smtClean="0"/>
            </a:p>
            <a:p>
              <a:pPr algn="r"/>
              <a:r>
                <a:rPr lang="en-US" sz="1050" dirty="0" smtClean="0"/>
                <a:t>255</a:t>
              </a:r>
            </a:p>
          </p:txBody>
        </p:sp>
      </p:grpSp>
      <p:sp>
        <p:nvSpPr>
          <p:cNvPr id="29" name="TextBox 28"/>
          <p:cNvSpPr txBox="1"/>
          <p:nvPr/>
        </p:nvSpPr>
        <p:spPr>
          <a:xfrm>
            <a:off x="5187227" y="1073782"/>
            <a:ext cx="3532699" cy="369332"/>
          </a:xfrm>
          <a:prstGeom prst="rect">
            <a:avLst/>
          </a:prstGeom>
          <a:noFill/>
        </p:spPr>
        <p:txBody>
          <a:bodyPr wrap="square" rtlCol="0">
            <a:spAutoFit/>
          </a:bodyPr>
          <a:lstStyle/>
          <a:p>
            <a:r>
              <a:rPr lang="en-US" dirty="0"/>
              <a:t>2</a:t>
            </a:r>
            <a:r>
              <a:rPr lang="en-US" dirty="0" smtClean="0"/>
              <a:t>.75 </a:t>
            </a:r>
            <a:r>
              <a:rPr lang="en-US" dirty="0" err="1" smtClean="0"/>
              <a:t>U</a:t>
            </a:r>
            <a:r>
              <a:rPr lang="en-US" baseline="-25000" dirty="0" err="1" smtClean="0"/>
              <a:t>mf</a:t>
            </a:r>
            <a:r>
              <a:rPr lang="en-US" dirty="0" smtClean="0"/>
              <a:t> </a:t>
            </a:r>
            <a:r>
              <a:rPr lang="en-US" b="1" dirty="0"/>
              <a:t>– </a:t>
            </a:r>
            <a:r>
              <a:rPr lang="en-US" dirty="0" smtClean="0"/>
              <a:t>Fully developed slugging</a:t>
            </a:r>
            <a:endParaRPr lang="en-US" dirty="0"/>
          </a:p>
        </p:txBody>
      </p:sp>
    </p:spTree>
    <p:extLst>
      <p:ext uri="{BB962C8B-B14F-4D97-AF65-F5344CB8AC3E}">
        <p14:creationId xmlns:p14="http://schemas.microsoft.com/office/powerpoint/2010/main" val="1814890695"/>
      </p:ext>
    </p:extLst>
  </p:cSld>
  <p:clrMapOvr>
    <a:masterClrMapping/>
  </p:clrMapOvr>
  <mc:AlternateContent xmlns:mc="http://schemas.openxmlformats.org/markup-compatibility/2006" xmlns:p14="http://schemas.microsoft.com/office/powerpoint/2010/main">
    <mc:Choice Requires="p14">
      <p:transition spd="med" p14:dur="700" advTm="16784">
        <p:fade/>
      </p:transition>
    </mc:Choice>
    <mc:Fallback xmlns="">
      <p:transition spd="med" advTm="16784">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486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smtClean="0">
                <a:effectLst>
                  <a:outerShdw blurRad="38100" dist="38100" dir="2700000" algn="tl">
                    <a:srgbClr val="000000">
                      <a:alpha val="43137"/>
                    </a:srgbClr>
                  </a:outerShdw>
                </a:effectLst>
                <a:latin typeface="+mj-lt"/>
              </a:rPr>
              <a:t>Can pressure statistics detect slugging transition?</a:t>
            </a:r>
            <a:endParaRPr lang="en-US" sz="3500" dirty="0">
              <a:effectLst>
                <a:outerShdw blurRad="38100" dist="38100" dir="2700000" algn="tl">
                  <a:srgbClr val="000000">
                    <a:alpha val="43137"/>
                  </a:srgbClr>
                </a:outerShdw>
              </a:effectLst>
              <a:latin typeface="+mj-lt"/>
            </a:endParaRPr>
          </a:p>
        </p:txBody>
      </p:sp>
      <p:sp>
        <p:nvSpPr>
          <p:cNvPr id="3" name="Slide Number Placeholder 2"/>
          <p:cNvSpPr>
            <a:spLocks noGrp="1"/>
          </p:cNvSpPr>
          <p:nvPr>
            <p:ph type="sldNum" sz="quarter" idx="12"/>
          </p:nvPr>
        </p:nvSpPr>
        <p:spPr/>
        <p:txBody>
          <a:bodyPr/>
          <a:lstStyle/>
          <a:p>
            <a:fld id="{4C976B89-B934-42B7-BBE1-B47766382DCC}" type="slidenum">
              <a:rPr lang="en-US" smtClean="0"/>
              <a:pPr/>
              <a:t>13</a:t>
            </a:fld>
            <a:endParaRPr lang="en-US" dirty="0"/>
          </a:p>
        </p:txBody>
      </p:sp>
      <p:grpSp>
        <p:nvGrpSpPr>
          <p:cNvPr id="7" name="Group 6"/>
          <p:cNvGrpSpPr/>
          <p:nvPr/>
        </p:nvGrpSpPr>
        <p:grpSpPr>
          <a:xfrm>
            <a:off x="3530896" y="609601"/>
            <a:ext cx="5631324" cy="6165640"/>
            <a:chOff x="4673994" y="609601"/>
            <a:chExt cx="7508432" cy="6165640"/>
          </a:xfrm>
        </p:grpSpPr>
        <p:pic>
          <p:nvPicPr>
            <p:cNvPr id="8" name="Picture 7"/>
            <p:cNvPicPr>
              <a:picLocks noChangeAspect="1"/>
            </p:cNvPicPr>
            <p:nvPr/>
          </p:nvPicPr>
          <p:blipFill>
            <a:blip r:embed="rId3"/>
            <a:stretch>
              <a:fillRect/>
            </a:stretch>
          </p:blipFill>
          <p:spPr>
            <a:xfrm>
              <a:off x="4673994" y="2054965"/>
              <a:ext cx="3751712" cy="3979548"/>
            </a:xfrm>
            <a:prstGeom prst="rect">
              <a:avLst/>
            </a:prstGeom>
          </p:spPr>
        </p:pic>
        <p:pic>
          <p:nvPicPr>
            <p:cNvPr id="9" name="Picture 8"/>
            <p:cNvPicPr>
              <a:picLocks noChangeAspect="1"/>
            </p:cNvPicPr>
            <p:nvPr/>
          </p:nvPicPr>
          <p:blipFill>
            <a:blip r:embed="rId4"/>
            <a:stretch>
              <a:fillRect/>
            </a:stretch>
          </p:blipFill>
          <p:spPr>
            <a:xfrm>
              <a:off x="8401878" y="609601"/>
              <a:ext cx="3780548" cy="6165640"/>
            </a:xfrm>
            <a:prstGeom prst="rect">
              <a:avLst/>
            </a:prstGeom>
          </p:spPr>
        </p:pic>
      </p:grpSp>
      <p:sp>
        <p:nvSpPr>
          <p:cNvPr id="10" name="Rectangle 9"/>
          <p:cNvSpPr/>
          <p:nvPr/>
        </p:nvSpPr>
        <p:spPr>
          <a:xfrm>
            <a:off x="109000" y="700597"/>
            <a:ext cx="6282812" cy="1077218"/>
          </a:xfrm>
          <a:prstGeom prst="rect">
            <a:avLst/>
          </a:prstGeom>
        </p:spPr>
        <p:txBody>
          <a:bodyPr wrap="square">
            <a:spAutoFit/>
          </a:bodyPr>
          <a:lstStyle/>
          <a:p>
            <a:pPr marL="285750" indent="-285750">
              <a:buFont typeface="Arial" panose="020B0604020202020204" pitchFamily="34" charset="0"/>
              <a:buChar char="•"/>
            </a:pPr>
            <a:r>
              <a:rPr lang="en-US" sz="1600" dirty="0" smtClean="0"/>
              <a:t>MFIX study of  pressure fluctuation diagnostics for mixing regimes</a:t>
            </a:r>
          </a:p>
          <a:p>
            <a:pPr marL="285750" indent="-285750">
              <a:buFont typeface="Arial" panose="020B0604020202020204" pitchFamily="34" charset="0"/>
              <a:buChar char="•"/>
            </a:pPr>
            <a:r>
              <a:rPr lang="en-US" sz="1600" dirty="0"/>
              <a:t>Looking for signals with simple, highly discriminating statistics  </a:t>
            </a:r>
          </a:p>
          <a:p>
            <a:pPr marL="285750" indent="-285750">
              <a:buFont typeface="Arial" panose="020B0604020202020204" pitchFamily="34" charset="0"/>
              <a:buChar char="•"/>
            </a:pPr>
            <a:r>
              <a:rPr lang="en-US" sz="1600" dirty="0" smtClean="0"/>
              <a:t>Simulated measurements (e.g., pressure signals) at different locations correlated with the bubbling dynamics (e.g., slugging transition)</a:t>
            </a:r>
          </a:p>
        </p:txBody>
      </p:sp>
      <p:pic>
        <p:nvPicPr>
          <p:cNvPr id="1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231" y="4440998"/>
            <a:ext cx="1659607" cy="1763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7324" y="6302310"/>
            <a:ext cx="3456042" cy="473206"/>
          </a:xfrm>
          <a:prstGeom prst="rect">
            <a:avLst/>
          </a:prstGeom>
        </p:spPr>
        <p:txBody>
          <a:bodyPr wrap="square">
            <a:spAutoFit/>
          </a:bodyPr>
          <a:lstStyle/>
          <a:p>
            <a:r>
              <a:rPr lang="en-US" sz="825" b="1" dirty="0"/>
              <a:t>Statistical and Deterministic Chaos Analysis of Pressure Fluctuations in a</a:t>
            </a:r>
          </a:p>
          <a:p>
            <a:r>
              <a:rPr lang="en-US" sz="825" b="1" dirty="0"/>
              <a:t>Fluidized Bed of Polymer Powders, 2002</a:t>
            </a:r>
          </a:p>
          <a:p>
            <a:r>
              <a:rPr lang="en-US" sz="825" b="1" dirty="0"/>
              <a:t>See </a:t>
            </a:r>
            <a:r>
              <a:rPr lang="en-US" sz="825" b="1" dirty="0" err="1"/>
              <a:t>Hoon</a:t>
            </a:r>
            <a:r>
              <a:rPr lang="en-US" sz="825" b="1" dirty="0"/>
              <a:t> Lee, Sang Done Kim† and </a:t>
            </a:r>
            <a:r>
              <a:rPr lang="en-US" sz="825" b="1" dirty="0" err="1"/>
              <a:t>Soung</a:t>
            </a:r>
            <a:r>
              <a:rPr lang="en-US" sz="825" b="1" dirty="0"/>
              <a:t> </a:t>
            </a:r>
            <a:r>
              <a:rPr lang="en-US" sz="825" b="1" dirty="0" err="1"/>
              <a:t>Hee</a:t>
            </a:r>
            <a:r>
              <a:rPr lang="en-US" sz="825" b="1" dirty="0"/>
              <a:t> Park</a:t>
            </a:r>
            <a:endParaRPr lang="en-US" sz="825" dirty="0"/>
          </a:p>
        </p:txBody>
      </p:sp>
      <p:cxnSp>
        <p:nvCxnSpPr>
          <p:cNvPr id="16" name="Straight Connector 15"/>
          <p:cNvCxnSpPr/>
          <p:nvPr/>
        </p:nvCxnSpPr>
        <p:spPr>
          <a:xfrm>
            <a:off x="486071" y="4907664"/>
            <a:ext cx="369980" cy="542728"/>
          </a:xfrm>
          <a:prstGeom prst="line">
            <a:avLst/>
          </a:prstGeom>
          <a:ln w="38100">
            <a:solidFill>
              <a:schemeClr val="accent2">
                <a:alpha val="50000"/>
              </a:schemeClr>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872008" y="5009094"/>
            <a:ext cx="311335" cy="348876"/>
          </a:xfrm>
          <a:prstGeom prst="line">
            <a:avLst/>
          </a:prstGeom>
          <a:ln w="38100">
            <a:solidFill>
              <a:schemeClr val="accent2">
                <a:alpha val="50000"/>
              </a:schemeClr>
            </a:solidFill>
          </a:ln>
        </p:spPr>
        <p:style>
          <a:lnRef idx="3">
            <a:schemeClr val="accent2"/>
          </a:lnRef>
          <a:fillRef idx="0">
            <a:schemeClr val="accent2"/>
          </a:fillRef>
          <a:effectRef idx="2">
            <a:schemeClr val="accent2"/>
          </a:effectRef>
          <a:fontRef idx="minor">
            <a:schemeClr val="tx1"/>
          </a:fontRef>
        </p:style>
      </p:cxnSp>
      <p:pic>
        <p:nvPicPr>
          <p:cNvPr id="30"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62662" y="4492031"/>
            <a:ext cx="1682411" cy="170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Straight Connector 30"/>
          <p:cNvCxnSpPr/>
          <p:nvPr/>
        </p:nvCxnSpPr>
        <p:spPr>
          <a:xfrm flipH="1">
            <a:off x="2171836" y="5053754"/>
            <a:ext cx="284744" cy="584200"/>
          </a:xfrm>
          <a:prstGeom prst="line">
            <a:avLst/>
          </a:prstGeom>
          <a:ln w="38100">
            <a:solidFill>
              <a:schemeClr val="accent2">
                <a:alpha val="50000"/>
              </a:schemeClr>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flipH="1" flipV="1">
            <a:off x="2504194" y="5171948"/>
            <a:ext cx="361560" cy="466006"/>
          </a:xfrm>
          <a:prstGeom prst="line">
            <a:avLst/>
          </a:prstGeom>
          <a:ln w="38100">
            <a:solidFill>
              <a:schemeClr val="accent2">
                <a:alpha val="50000"/>
              </a:schemeClr>
            </a:solidFill>
          </a:ln>
        </p:spPr>
        <p:style>
          <a:lnRef idx="3">
            <a:schemeClr val="accent2"/>
          </a:lnRef>
          <a:fillRef idx="0">
            <a:schemeClr val="accent2"/>
          </a:fillRef>
          <a:effectRef idx="2">
            <a:schemeClr val="accent2"/>
          </a:effectRef>
          <a:fontRef idx="minor">
            <a:schemeClr val="tx1"/>
          </a:fontRef>
        </p:style>
      </p:cxnSp>
      <p:sp>
        <p:nvSpPr>
          <p:cNvPr id="44" name="TextBox 43"/>
          <p:cNvSpPr txBox="1"/>
          <p:nvPr/>
        </p:nvSpPr>
        <p:spPr>
          <a:xfrm>
            <a:off x="205563" y="3702334"/>
            <a:ext cx="1384300" cy="738664"/>
          </a:xfrm>
          <a:prstGeom prst="rect">
            <a:avLst/>
          </a:prstGeom>
          <a:noFill/>
        </p:spPr>
        <p:txBody>
          <a:bodyPr wrap="square" rtlCol="0">
            <a:spAutoFit/>
          </a:bodyPr>
          <a:lstStyle/>
          <a:p>
            <a:r>
              <a:rPr lang="en-US" sz="1400" dirty="0" smtClean="0"/>
              <a:t>Skewness </a:t>
            </a:r>
            <a:r>
              <a:rPr lang="en-US" sz="1400" dirty="0"/>
              <a:t>at 0.75 H/H</a:t>
            </a:r>
            <a:r>
              <a:rPr lang="en-US" sz="1400" baseline="-25000" dirty="0"/>
              <a:t>o</a:t>
            </a:r>
            <a:r>
              <a:rPr lang="en-US" sz="1400" dirty="0" smtClean="0"/>
              <a:t> has a downward spike</a:t>
            </a:r>
            <a:endParaRPr lang="en-US" sz="1400" dirty="0"/>
          </a:p>
        </p:txBody>
      </p:sp>
      <p:sp>
        <p:nvSpPr>
          <p:cNvPr id="45" name="TextBox 44"/>
          <p:cNvSpPr txBox="1"/>
          <p:nvPr/>
        </p:nvSpPr>
        <p:spPr>
          <a:xfrm>
            <a:off x="1976335" y="3723994"/>
            <a:ext cx="1384300" cy="738664"/>
          </a:xfrm>
          <a:prstGeom prst="rect">
            <a:avLst/>
          </a:prstGeom>
          <a:noFill/>
        </p:spPr>
        <p:txBody>
          <a:bodyPr wrap="square" rtlCol="0">
            <a:spAutoFit/>
          </a:bodyPr>
          <a:lstStyle/>
          <a:p>
            <a:r>
              <a:rPr lang="en-US" sz="1400" dirty="0" smtClean="0"/>
              <a:t>Kurtosis at 0.75 H/H</a:t>
            </a:r>
            <a:r>
              <a:rPr lang="en-US" sz="1400" baseline="-25000" dirty="0" smtClean="0"/>
              <a:t>o</a:t>
            </a:r>
            <a:r>
              <a:rPr lang="en-US" sz="1400" dirty="0" smtClean="0"/>
              <a:t> has a upward spike</a:t>
            </a:r>
            <a:endParaRPr lang="en-US" sz="1400" dirty="0"/>
          </a:p>
        </p:txBody>
      </p:sp>
      <p:sp>
        <p:nvSpPr>
          <p:cNvPr id="52" name="TextBox 51"/>
          <p:cNvSpPr txBox="1"/>
          <p:nvPr/>
        </p:nvSpPr>
        <p:spPr>
          <a:xfrm>
            <a:off x="67324" y="2553038"/>
            <a:ext cx="3463572" cy="830997"/>
          </a:xfrm>
          <a:prstGeom prst="rect">
            <a:avLst/>
          </a:prstGeom>
          <a:noFill/>
        </p:spPr>
        <p:txBody>
          <a:bodyPr wrap="square" rtlCol="0">
            <a:spAutoFit/>
          </a:bodyPr>
          <a:lstStyle/>
          <a:p>
            <a:r>
              <a:rPr lang="en-US" sz="1600" dirty="0"/>
              <a:t>S</a:t>
            </a:r>
            <a:r>
              <a:rPr lang="en-US" sz="1600" dirty="0" smtClean="0"/>
              <a:t>tatistic trends at 0.7-0.9 H/H</a:t>
            </a:r>
            <a:r>
              <a:rPr lang="en-US" sz="1600" baseline="-25000" dirty="0" smtClean="0"/>
              <a:t>o</a:t>
            </a:r>
            <a:r>
              <a:rPr lang="en-US" sz="1600" dirty="0" smtClean="0"/>
              <a:t> appear to agree with Lee et al. 2002 experimental results at 0.75 H/H</a:t>
            </a:r>
            <a:r>
              <a:rPr lang="en-US" sz="1600" baseline="-25000" dirty="0" smtClean="0"/>
              <a:t>o.</a:t>
            </a:r>
            <a:endParaRPr lang="en-US" sz="1600" baseline="-25000" dirty="0"/>
          </a:p>
        </p:txBody>
      </p:sp>
      <p:cxnSp>
        <p:nvCxnSpPr>
          <p:cNvPr id="53" name="Straight Connector 52"/>
          <p:cNvCxnSpPr/>
          <p:nvPr/>
        </p:nvCxnSpPr>
        <p:spPr>
          <a:xfrm>
            <a:off x="3523366" y="2413963"/>
            <a:ext cx="0" cy="43612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1415" y="2413963"/>
            <a:ext cx="34014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40702"/>
      </p:ext>
    </p:extLst>
  </p:cSld>
  <p:clrMapOvr>
    <a:masterClrMapping/>
  </p:clrMapOvr>
  <mc:AlternateContent xmlns:mc="http://schemas.openxmlformats.org/markup-compatibility/2006" xmlns:p14="http://schemas.microsoft.com/office/powerpoint/2010/main">
    <mc:Choice Requires="p14">
      <p:transition spd="med" p14:dur="700" advTm="91359">
        <p:fade/>
      </p:transition>
    </mc:Choice>
    <mc:Fallback xmlns="">
      <p:transition spd="med" advTm="91359">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07950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latin typeface="+mj-lt"/>
              </a:rPr>
              <a:t>T</a:t>
            </a:r>
            <a:r>
              <a:rPr lang="en-US" sz="3600" dirty="0" smtClean="0">
                <a:effectLst>
                  <a:outerShdw blurRad="38100" dist="38100" dir="2700000" algn="tl">
                    <a:srgbClr val="000000">
                      <a:alpha val="43137"/>
                    </a:srgbClr>
                  </a:outerShdw>
                </a:effectLst>
                <a:latin typeface="+mj-lt"/>
              </a:rPr>
              <a:t>emporal information is useful for relating bubbles and pressure in the slugging transition</a:t>
            </a:r>
            <a:endParaRPr lang="en-US" sz="3600" dirty="0">
              <a:effectLst>
                <a:outerShdw blurRad="38100" dist="38100" dir="2700000" algn="tl">
                  <a:srgbClr val="000000">
                    <a:alpha val="43137"/>
                  </a:srgbClr>
                </a:outerShdw>
              </a:effectLst>
              <a:latin typeface="+mj-lt"/>
            </a:endParaRPr>
          </a:p>
        </p:txBody>
      </p:sp>
      <p:sp>
        <p:nvSpPr>
          <p:cNvPr id="3" name="Slide Number Placeholder 2"/>
          <p:cNvSpPr>
            <a:spLocks noGrp="1"/>
          </p:cNvSpPr>
          <p:nvPr>
            <p:ph type="sldNum" sz="quarter" idx="12"/>
          </p:nvPr>
        </p:nvSpPr>
        <p:spPr/>
        <p:txBody>
          <a:bodyPr/>
          <a:lstStyle/>
          <a:p>
            <a:fld id="{4C976B89-B934-42B7-BBE1-B47766382DCC}" type="slidenum">
              <a:rPr lang="en-US" smtClean="0"/>
              <a:pPr/>
              <a:t>14</a:t>
            </a:fld>
            <a:endParaRPr lang="en-US" dirty="0"/>
          </a:p>
        </p:txBody>
      </p:sp>
      <p:grpSp>
        <p:nvGrpSpPr>
          <p:cNvPr id="6" name="Group 5"/>
          <p:cNvGrpSpPr/>
          <p:nvPr/>
        </p:nvGrpSpPr>
        <p:grpSpPr>
          <a:xfrm>
            <a:off x="473301" y="2014938"/>
            <a:ext cx="8197397" cy="4706538"/>
            <a:chOff x="2092647" y="1681139"/>
            <a:chExt cx="8197397" cy="4706538"/>
          </a:xfrm>
        </p:grpSpPr>
        <p:grpSp>
          <p:nvGrpSpPr>
            <p:cNvPr id="7" name="Group 6"/>
            <p:cNvGrpSpPr/>
            <p:nvPr/>
          </p:nvGrpSpPr>
          <p:grpSpPr>
            <a:xfrm>
              <a:off x="2677481" y="1681139"/>
              <a:ext cx="6996720" cy="4706538"/>
              <a:chOff x="2338349" y="1897039"/>
              <a:chExt cx="6996720" cy="4706538"/>
            </a:xfrm>
          </p:grpSpPr>
          <p:grpSp>
            <p:nvGrpSpPr>
              <p:cNvPr id="9" name="Group 8"/>
              <p:cNvGrpSpPr/>
              <p:nvPr/>
            </p:nvGrpSpPr>
            <p:grpSpPr>
              <a:xfrm>
                <a:off x="3006752" y="5919419"/>
                <a:ext cx="6231710" cy="684158"/>
                <a:chOff x="3006752" y="5970218"/>
                <a:chExt cx="6231710" cy="684158"/>
              </a:xfrm>
            </p:grpSpPr>
            <p:sp>
              <p:nvSpPr>
                <p:cNvPr id="14" name="TextBox 13"/>
                <p:cNvSpPr txBox="1"/>
                <p:nvPr/>
              </p:nvSpPr>
              <p:spPr>
                <a:xfrm>
                  <a:off x="4579728" y="6254266"/>
                  <a:ext cx="2544972" cy="400110"/>
                </a:xfrm>
                <a:prstGeom prst="rect">
                  <a:avLst/>
                </a:prstGeom>
                <a:noFill/>
              </p:spPr>
              <p:txBody>
                <a:bodyPr wrap="square" rtlCol="0">
                  <a:spAutoFit/>
                </a:bodyPr>
                <a:lstStyle/>
                <a:p>
                  <a:r>
                    <a:rPr lang="en-US" sz="2000" dirty="0" smtClean="0">
                      <a:latin typeface="Arial" charset="0"/>
                      <a:ea typeface="Arial" charset="0"/>
                      <a:cs typeface="Arial" charset="0"/>
                    </a:rPr>
                    <a:t>Inlet velocity (</a:t>
                  </a:r>
                  <a:r>
                    <a:rPr lang="en-US" sz="2000" i="1" dirty="0" err="1" smtClean="0">
                      <a:latin typeface="Arial" charset="0"/>
                      <a:ea typeface="Arial" charset="0"/>
                      <a:cs typeface="Arial" charset="0"/>
                    </a:rPr>
                    <a:t>U</a:t>
                  </a:r>
                  <a:r>
                    <a:rPr lang="en-US" sz="2000" i="1" baseline="-25000" dirty="0" err="1" smtClean="0">
                      <a:latin typeface="Arial" charset="0"/>
                      <a:ea typeface="Arial" charset="0"/>
                      <a:cs typeface="Arial" charset="0"/>
                    </a:rPr>
                    <a:t>mf</a:t>
                  </a:r>
                  <a:r>
                    <a:rPr lang="en-US" sz="2000" dirty="0" smtClean="0">
                      <a:latin typeface="Arial" charset="0"/>
                      <a:ea typeface="Arial" charset="0"/>
                      <a:cs typeface="Arial" charset="0"/>
                    </a:rPr>
                    <a:t>)</a:t>
                  </a:r>
                  <a:endParaRPr lang="en-US" sz="2000" dirty="0">
                    <a:latin typeface="Arial" charset="0"/>
                    <a:ea typeface="Arial" charset="0"/>
                    <a:cs typeface="Arial" charset="0"/>
                  </a:endParaRPr>
                </a:p>
              </p:txBody>
            </p:sp>
            <p:sp>
              <p:nvSpPr>
                <p:cNvPr id="15" name="TextBox 14"/>
                <p:cNvSpPr txBox="1"/>
                <p:nvPr/>
              </p:nvSpPr>
              <p:spPr>
                <a:xfrm>
                  <a:off x="3006752" y="5970218"/>
                  <a:ext cx="6231710" cy="400110"/>
                </a:xfrm>
                <a:prstGeom prst="rect">
                  <a:avLst/>
                </a:prstGeom>
                <a:noFill/>
              </p:spPr>
              <p:txBody>
                <a:bodyPr wrap="square" rtlCol="0">
                  <a:spAutoFit/>
                </a:bodyPr>
                <a:lstStyle/>
                <a:p>
                  <a:r>
                    <a:rPr lang="en-US" sz="2000" dirty="0" smtClean="0">
                      <a:latin typeface="Arial" charset="0"/>
                      <a:ea typeface="Arial" charset="0"/>
                      <a:cs typeface="Arial" charset="0"/>
                    </a:rPr>
                    <a:t>1.25 		            1.75                               2.50            </a:t>
                  </a:r>
                  <a:endParaRPr lang="en-US" sz="2000" dirty="0">
                    <a:latin typeface="Arial" charset="0"/>
                    <a:ea typeface="Arial" charset="0"/>
                    <a:cs typeface="Arial" charset="0"/>
                  </a:endParaRPr>
                </a:p>
              </p:txBody>
            </p:sp>
          </p:grpSp>
          <p:sp>
            <p:nvSpPr>
              <p:cNvPr id="10" name="Rectangle 9"/>
              <p:cNvSpPr/>
              <p:nvPr/>
            </p:nvSpPr>
            <p:spPr>
              <a:xfrm>
                <a:off x="7305789" y="1897039"/>
                <a:ext cx="150124" cy="37804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charset="0"/>
                  <a:ea typeface="Arial" charset="0"/>
                  <a:cs typeface="Arial" charset="0"/>
                </a:endParaRPr>
              </a:p>
            </p:txBody>
          </p:sp>
          <p:sp>
            <p:nvSpPr>
              <p:cNvPr id="11" name="Rectangle 10"/>
              <p:cNvSpPr/>
              <p:nvPr/>
            </p:nvSpPr>
            <p:spPr>
              <a:xfrm>
                <a:off x="4830473" y="1897039"/>
                <a:ext cx="150124" cy="37804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charset="0"/>
                  <a:ea typeface="Arial" charset="0"/>
                  <a:cs typeface="Arial" charset="0"/>
                </a:endParaRPr>
              </a:p>
            </p:txBody>
          </p:sp>
          <p:sp>
            <p:nvSpPr>
              <p:cNvPr id="12" name="Rectangle 11"/>
              <p:cNvSpPr/>
              <p:nvPr/>
            </p:nvSpPr>
            <p:spPr>
              <a:xfrm>
                <a:off x="2338349" y="2931809"/>
                <a:ext cx="6996719" cy="1463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charset="0"/>
                  <a:ea typeface="Arial" charset="0"/>
                  <a:cs typeface="Arial" charset="0"/>
                </a:endParaRPr>
              </a:p>
            </p:txBody>
          </p:sp>
          <p:sp>
            <p:nvSpPr>
              <p:cNvPr id="13" name="Rectangle 12"/>
              <p:cNvSpPr/>
              <p:nvPr/>
            </p:nvSpPr>
            <p:spPr>
              <a:xfrm>
                <a:off x="2338350" y="4246980"/>
                <a:ext cx="6996719" cy="14636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charset="0"/>
                  <a:ea typeface="Arial" charset="0"/>
                  <a:cs typeface="Arial" charset="0"/>
                </a:endParaRPr>
              </a:p>
            </p:txBody>
          </p:sp>
        </p:gr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7119" t="37647" r="7283" b="36209"/>
            <a:stretch/>
          </p:blipFill>
          <p:spPr>
            <a:xfrm>
              <a:off x="2092647" y="2437390"/>
              <a:ext cx="8197397" cy="3240079"/>
            </a:xfrm>
            <a:prstGeom prst="rect">
              <a:avLst/>
            </a:prstGeom>
          </p:spPr>
        </p:pic>
      </p:grpSp>
      <p:sp>
        <p:nvSpPr>
          <p:cNvPr id="4" name="TextBox 3"/>
          <p:cNvSpPr txBox="1"/>
          <p:nvPr/>
        </p:nvSpPr>
        <p:spPr>
          <a:xfrm>
            <a:off x="960547" y="1198249"/>
            <a:ext cx="6997701" cy="923330"/>
          </a:xfrm>
          <a:prstGeom prst="rect">
            <a:avLst/>
          </a:prstGeom>
          <a:noFill/>
        </p:spPr>
        <p:txBody>
          <a:bodyPr wrap="square" rtlCol="0">
            <a:spAutoFit/>
          </a:bodyPr>
          <a:lstStyle/>
          <a:p>
            <a:pPr marL="285750" indent="-285750">
              <a:buFont typeface="Arial" charset="0"/>
              <a:buChar char="•"/>
            </a:pPr>
            <a:r>
              <a:rPr lang="en-US" dirty="0" smtClean="0"/>
              <a:t>Pressure and void fraction signal appear related</a:t>
            </a:r>
          </a:p>
          <a:p>
            <a:pPr marL="285750" indent="-285750">
              <a:buFont typeface="Arial" charset="0"/>
              <a:buChar char="•"/>
            </a:pPr>
            <a:r>
              <a:rPr lang="en-US" dirty="0" smtClean="0"/>
              <a:t>Cross correlation magnitude increases with inlet velocity</a:t>
            </a:r>
          </a:p>
          <a:p>
            <a:pPr marL="285750" indent="-285750">
              <a:buFont typeface="Arial" charset="0"/>
              <a:buChar char="•"/>
            </a:pPr>
            <a:r>
              <a:rPr lang="en-US" dirty="0" smtClean="0"/>
              <a:t>Upper bed section appears the most useful for slugging diagnostic</a:t>
            </a:r>
          </a:p>
        </p:txBody>
      </p:sp>
    </p:spTree>
    <p:extLst>
      <p:ext uri="{BB962C8B-B14F-4D97-AF65-F5344CB8AC3E}">
        <p14:creationId xmlns:p14="http://schemas.microsoft.com/office/powerpoint/2010/main" val="635656091"/>
      </p:ext>
    </p:extLst>
  </p:cSld>
  <p:clrMapOvr>
    <a:masterClrMapping/>
  </p:clrMapOvr>
  <mc:AlternateContent xmlns:mc="http://schemas.openxmlformats.org/markup-compatibility/2006" xmlns:p14="http://schemas.microsoft.com/office/powerpoint/2010/main">
    <mc:Choice Requires="p14">
      <p:transition spd="med" p14:dur="700" advTm="38104">
        <p:fade/>
      </p:transition>
    </mc:Choice>
    <mc:Fallback xmlns="">
      <p:transition spd="med" advTm="38104">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89037"/>
            <a:ext cx="8229600" cy="5167314"/>
          </a:xfrm>
        </p:spPr>
        <p:txBody>
          <a:bodyPr>
            <a:normAutofit fontScale="92500" lnSpcReduction="10000"/>
          </a:bodyPr>
          <a:lstStyle/>
          <a:p>
            <a:r>
              <a:rPr lang="en-US" dirty="0" smtClean="0"/>
              <a:t>Higher order statistics appear to capture the bubbling-to-slugging transition</a:t>
            </a:r>
          </a:p>
          <a:p>
            <a:pPr lvl="2"/>
            <a:r>
              <a:rPr lang="en-US" dirty="0"/>
              <a:t>Onset of the bubbling-to-slugging transition</a:t>
            </a:r>
          </a:p>
          <a:p>
            <a:pPr lvl="2"/>
            <a:r>
              <a:rPr lang="en-US" dirty="0"/>
              <a:t>Fully developed </a:t>
            </a:r>
            <a:r>
              <a:rPr lang="en-US" dirty="0" smtClean="0"/>
              <a:t>slugging</a:t>
            </a:r>
          </a:p>
          <a:p>
            <a:endParaRPr lang="en-US" dirty="0" smtClean="0"/>
          </a:p>
          <a:p>
            <a:endParaRPr lang="en-US" dirty="0"/>
          </a:p>
          <a:p>
            <a:r>
              <a:rPr lang="en-US" dirty="0" smtClean="0"/>
              <a:t>Time </a:t>
            </a:r>
            <a:r>
              <a:rPr lang="en-US" dirty="0" smtClean="0"/>
              <a:t>domain methods also capture slugging</a:t>
            </a:r>
          </a:p>
          <a:p>
            <a:r>
              <a:rPr lang="en-US" dirty="0" smtClean="0"/>
              <a:t>The upper part of the bed may be the most significant for detecting slugging regime</a:t>
            </a:r>
          </a:p>
          <a:p>
            <a:r>
              <a:rPr lang="en-US" dirty="0"/>
              <a:t>T</a:t>
            </a:r>
            <a:r>
              <a:rPr lang="en-US" dirty="0" smtClean="0"/>
              <a:t>he </a:t>
            </a:r>
            <a:r>
              <a:rPr lang="en-US" dirty="0"/>
              <a:t>bubbling-to-slugging transition occurs over a range of flows</a:t>
            </a:r>
          </a:p>
          <a:p>
            <a:r>
              <a:rPr lang="en-US" dirty="0"/>
              <a:t>B</a:t>
            </a:r>
            <a:r>
              <a:rPr lang="en-US" dirty="0" smtClean="0"/>
              <a:t>ubble </a:t>
            </a:r>
            <a:r>
              <a:rPr lang="en-US" dirty="0"/>
              <a:t>coalescence </a:t>
            </a:r>
            <a:r>
              <a:rPr lang="en-US" dirty="0" smtClean="0"/>
              <a:t>events begins </a:t>
            </a:r>
            <a:r>
              <a:rPr lang="en-US" dirty="0"/>
              <a:t>near </a:t>
            </a:r>
            <a:r>
              <a:rPr lang="en-US" dirty="0" smtClean="0"/>
              <a:t>top </a:t>
            </a:r>
            <a:r>
              <a:rPr lang="en-US" dirty="0"/>
              <a:t>of the bed and progresses downward as gas flow increases</a:t>
            </a:r>
          </a:p>
          <a:p>
            <a:endParaRPr lang="en-US" dirty="0"/>
          </a:p>
        </p:txBody>
      </p:sp>
      <p:sp>
        <p:nvSpPr>
          <p:cNvPr id="2" name="Slide Number Placeholder 1"/>
          <p:cNvSpPr>
            <a:spLocks noGrp="1"/>
          </p:cNvSpPr>
          <p:nvPr>
            <p:ph type="sldNum" sz="quarter" idx="12"/>
          </p:nvPr>
        </p:nvSpPr>
        <p:spPr/>
        <p:txBody>
          <a:bodyPr/>
          <a:lstStyle/>
          <a:p>
            <a:fld id="{4C976B89-B934-42B7-BBE1-B47766382DCC}" type="slidenum">
              <a:rPr lang="en-US" smtClean="0"/>
              <a:pPr/>
              <a:t>15</a:t>
            </a:fld>
            <a:endParaRPr lang="en-US" dirty="0"/>
          </a:p>
        </p:txBody>
      </p:sp>
      <p:sp>
        <p:nvSpPr>
          <p:cNvPr id="7" name="Rectangle 6"/>
          <p:cNvSpPr/>
          <p:nvPr/>
        </p:nvSpPr>
        <p:spPr>
          <a:xfrm>
            <a:off x="0" y="0"/>
            <a:ext cx="9144000" cy="548640"/>
          </a:xfrm>
          <a:prstGeom prst="rect">
            <a:avLst/>
          </a:prstGeom>
          <a:solidFill>
            <a:srgbClr val="007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mj-lt"/>
              </a:rPr>
              <a:t>Summary</a:t>
            </a:r>
            <a:endParaRPr lang="en-US" sz="3600" dirty="0" smtClean="0">
              <a:effectLst>
                <a:outerShdw blurRad="38100" dist="38100" dir="2700000" algn="tl">
                  <a:srgbClr val="000000">
                    <a:alpha val="43137"/>
                  </a:srgbClr>
                </a:outerShdw>
              </a:effectLst>
              <a:latin typeface="+mj-lt"/>
            </a:endParaRPr>
          </a:p>
        </p:txBody>
      </p:sp>
      <p:pic>
        <p:nvPicPr>
          <p:cNvPr id="8" name="Picture 7"/>
          <p:cNvPicPr>
            <a:picLocks noChangeAspect="1"/>
          </p:cNvPicPr>
          <p:nvPr/>
        </p:nvPicPr>
        <p:blipFill rotWithShape="1">
          <a:blip r:embed="rId3"/>
          <a:srcRect r="48581"/>
          <a:stretch/>
        </p:blipFill>
        <p:spPr>
          <a:xfrm>
            <a:off x="6457950" y="1702162"/>
            <a:ext cx="1841535" cy="1485900"/>
          </a:xfrm>
          <a:prstGeom prst="rect">
            <a:avLst/>
          </a:prstGeom>
        </p:spPr>
      </p:pic>
    </p:spTree>
    <p:extLst>
      <p:ext uri="{BB962C8B-B14F-4D97-AF65-F5344CB8AC3E}">
        <p14:creationId xmlns:p14="http://schemas.microsoft.com/office/powerpoint/2010/main" val="1969638252"/>
      </p:ext>
    </p:extLst>
  </p:cSld>
  <p:clrMapOvr>
    <a:masterClrMapping/>
  </p:clrMapOvr>
  <mc:AlternateContent xmlns:mc="http://schemas.openxmlformats.org/markup-compatibility/2006" xmlns:p14="http://schemas.microsoft.com/office/powerpoint/2010/main">
    <mc:Choice Requires="p14">
      <p:transition spd="med" p14:dur="700" advTm="56366">
        <p:fade/>
      </p:transition>
    </mc:Choice>
    <mc:Fallback xmlns="">
      <p:transition spd="med" advTm="56366">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295400"/>
            <a:ext cx="8229600" cy="4525963"/>
          </a:xfrm>
        </p:spPr>
        <p:txBody>
          <a:bodyPr>
            <a:normAutofit/>
          </a:bodyPr>
          <a:lstStyle/>
          <a:p>
            <a:endParaRPr lang="en-US" dirty="0" smtClean="0"/>
          </a:p>
          <a:p>
            <a:r>
              <a:rPr lang="en-US" dirty="0" smtClean="0"/>
              <a:t>Identification of other practical methods to detect the bubbling-to-slugging transition</a:t>
            </a:r>
          </a:p>
          <a:p>
            <a:endParaRPr lang="en-US" dirty="0"/>
          </a:p>
          <a:p>
            <a:r>
              <a:rPr lang="en-US" dirty="0" smtClean="0"/>
              <a:t>Experimental validation</a:t>
            </a:r>
          </a:p>
          <a:p>
            <a:pPr lvl="1"/>
            <a:r>
              <a:rPr lang="en-US" dirty="0" smtClean="0"/>
              <a:t>NETL experimental expertise</a:t>
            </a:r>
          </a:p>
          <a:p>
            <a:pPr lvl="1"/>
            <a:r>
              <a:rPr lang="en-US" dirty="0" smtClean="0"/>
              <a:t>Compare </a:t>
            </a:r>
            <a:r>
              <a:rPr lang="en-US" dirty="0" err="1" smtClean="0"/>
              <a:t>MFiX</a:t>
            </a:r>
            <a:r>
              <a:rPr lang="en-US" dirty="0" smtClean="0"/>
              <a:t> </a:t>
            </a:r>
            <a:r>
              <a:rPr lang="en-US" dirty="0" smtClean="0"/>
              <a:t>results</a:t>
            </a:r>
          </a:p>
          <a:p>
            <a:pPr lvl="1"/>
            <a:endParaRPr lang="en-US" dirty="0"/>
          </a:p>
          <a:p>
            <a:r>
              <a:rPr lang="en-US" dirty="0" smtClean="0"/>
              <a:t>Experimental application</a:t>
            </a:r>
          </a:p>
          <a:p>
            <a:pPr lvl="1"/>
            <a:r>
              <a:rPr lang="en-US" dirty="0" smtClean="0"/>
              <a:t>new instrumentation and diagnostics on the NREL reactor</a:t>
            </a:r>
            <a:endParaRPr lang="en-US" dirty="0" smtClean="0"/>
          </a:p>
        </p:txBody>
      </p:sp>
      <p:sp>
        <p:nvSpPr>
          <p:cNvPr id="2" name="Slide Number Placeholder 1"/>
          <p:cNvSpPr>
            <a:spLocks noGrp="1"/>
          </p:cNvSpPr>
          <p:nvPr>
            <p:ph type="sldNum" sz="quarter" idx="12"/>
          </p:nvPr>
        </p:nvSpPr>
        <p:spPr/>
        <p:txBody>
          <a:bodyPr/>
          <a:lstStyle/>
          <a:p>
            <a:fld id="{4C976B89-B934-42B7-BBE1-B47766382DCC}" type="slidenum">
              <a:rPr lang="en-US" smtClean="0"/>
              <a:pPr/>
              <a:t>16</a:t>
            </a:fld>
            <a:endParaRPr lang="en-US" dirty="0"/>
          </a:p>
        </p:txBody>
      </p:sp>
      <p:pic>
        <p:nvPicPr>
          <p:cNvPr id="7" name="Picture 6"/>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00750" y="2301201"/>
            <a:ext cx="2514600" cy="2755900"/>
          </a:xfrm>
          <a:prstGeom prst="rect">
            <a:avLst/>
          </a:prstGeom>
          <a:noFill/>
          <a:ln>
            <a:noFill/>
          </a:ln>
        </p:spPr>
      </p:pic>
      <p:sp>
        <p:nvSpPr>
          <p:cNvPr id="8" name="Rectangle 7"/>
          <p:cNvSpPr/>
          <p:nvPr/>
        </p:nvSpPr>
        <p:spPr>
          <a:xfrm>
            <a:off x="0" y="0"/>
            <a:ext cx="9144000" cy="548640"/>
          </a:xfrm>
          <a:prstGeom prst="rect">
            <a:avLst/>
          </a:prstGeom>
          <a:solidFill>
            <a:srgbClr val="007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mj-lt"/>
              </a:rPr>
              <a:t>What’s next?</a:t>
            </a:r>
            <a:endParaRPr lang="en-US" sz="3600" dirty="0" smtClean="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36764975"/>
      </p:ext>
    </p:extLst>
  </p:cSld>
  <p:clrMapOvr>
    <a:masterClrMapping/>
  </p:clrMapOvr>
  <mc:AlternateContent xmlns:mc="http://schemas.openxmlformats.org/markup-compatibility/2006" xmlns:p14="http://schemas.microsoft.com/office/powerpoint/2010/main">
    <mc:Choice Requires="p14">
      <p:transition spd="med" p14:dur="700" advTm="18734">
        <p:fade/>
      </p:transition>
    </mc:Choice>
    <mc:Fallback xmlns="">
      <p:transition spd="med" advTm="18734">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48640"/>
          </a:xfrm>
          <a:prstGeom prst="rect">
            <a:avLst/>
          </a:prstGeom>
          <a:solidFill>
            <a:srgbClr val="007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mj-lt"/>
              </a:rPr>
              <a:t>Questions ?</a:t>
            </a:r>
          </a:p>
        </p:txBody>
      </p:sp>
      <p:sp>
        <p:nvSpPr>
          <p:cNvPr id="11" name="Content Placeholder 10"/>
          <p:cNvSpPr>
            <a:spLocks noGrp="1"/>
          </p:cNvSpPr>
          <p:nvPr>
            <p:ph idx="1"/>
          </p:nvPr>
        </p:nvSpPr>
        <p:spPr/>
        <p:txBody>
          <a:bodyPr/>
          <a:lstStyle/>
          <a:p>
            <a:pPr marL="0" indent="0" algn="ctr">
              <a:buNone/>
            </a:pPr>
            <a:r>
              <a:rPr lang="en-US" dirty="0" smtClean="0"/>
              <a:t>Emilio Ramirez – eramire2@vols.utk.edu</a:t>
            </a:r>
            <a:endParaRPr lang="en-US" dirty="0"/>
          </a:p>
        </p:txBody>
      </p:sp>
      <p:sp>
        <p:nvSpPr>
          <p:cNvPr id="2" name="Slide Number Placeholder 1"/>
          <p:cNvSpPr>
            <a:spLocks noGrp="1"/>
          </p:cNvSpPr>
          <p:nvPr>
            <p:ph type="sldNum" sz="quarter" idx="12"/>
          </p:nvPr>
        </p:nvSpPr>
        <p:spPr/>
        <p:txBody>
          <a:bodyPr/>
          <a:lstStyle/>
          <a:p>
            <a:fld id="{4C976B89-B934-42B7-BBE1-B47766382DCC}" type="slidenum">
              <a:rPr lang="en-US" smtClean="0"/>
              <a:pPr/>
              <a:t>17</a:t>
            </a:fld>
            <a:endParaRPr lang="en-US" dirty="0"/>
          </a:p>
        </p:txBody>
      </p:sp>
      <p:pic>
        <p:nvPicPr>
          <p:cNvPr id="6" name="Picture 3" descr="C:\Users\g72\Desktop\copy-Icon-O-e1404147914303.png"/>
          <p:cNvPicPr>
            <a:picLocks noChangeAspect="1" noChangeArrowheads="1"/>
          </p:cNvPicPr>
          <p:nvPr/>
        </p:nvPicPr>
        <p:blipFill>
          <a:blip r:embed="rId3" cstate="print"/>
          <a:srcRect/>
          <a:stretch>
            <a:fillRect/>
          </a:stretch>
        </p:blipFill>
        <p:spPr bwMode="auto">
          <a:xfrm>
            <a:off x="2133600" y="2968228"/>
            <a:ext cx="2191313" cy="1493520"/>
          </a:xfrm>
          <a:prstGeom prst="rect">
            <a:avLst/>
          </a:prstGeom>
          <a:noFill/>
        </p:spPr>
      </p:pic>
      <p:sp>
        <p:nvSpPr>
          <p:cNvPr id="7" name="TextBox 6"/>
          <p:cNvSpPr txBox="1"/>
          <p:nvPr/>
        </p:nvSpPr>
        <p:spPr>
          <a:xfrm>
            <a:off x="4335242" y="2895600"/>
            <a:ext cx="3047962" cy="1569660"/>
          </a:xfrm>
          <a:prstGeom prst="rect">
            <a:avLst/>
          </a:prstGeom>
          <a:noFill/>
        </p:spPr>
        <p:txBody>
          <a:bodyPr wrap="square" rtlCol="0">
            <a:spAutoFit/>
          </a:bodyPr>
          <a:lstStyle/>
          <a:p>
            <a:r>
              <a:rPr lang="en-US" sz="3200" dirty="0" smtClean="0"/>
              <a:t>Computational</a:t>
            </a:r>
          </a:p>
          <a:p>
            <a:r>
              <a:rPr lang="en-US" sz="3200" dirty="0" smtClean="0"/>
              <a:t>Pyrolysis</a:t>
            </a:r>
          </a:p>
          <a:p>
            <a:r>
              <a:rPr lang="en-US" sz="3200" dirty="0" smtClean="0"/>
              <a:t>Consortium</a:t>
            </a:r>
            <a:endParaRPr lang="en-US" sz="3200" dirty="0"/>
          </a:p>
        </p:txBody>
      </p:sp>
      <p:pic>
        <p:nvPicPr>
          <p:cNvPr id="8" name="Picture 7" descr="PNN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6262" y="5051730"/>
            <a:ext cx="1407105" cy="1461927"/>
          </a:xfrm>
          <a:prstGeom prst="rect">
            <a:avLst/>
          </a:prstGeom>
        </p:spPr>
      </p:pic>
      <p:pic>
        <p:nvPicPr>
          <p:cNvPr id="9" name="Picture 8" descr="INL-Default_Blue.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6904" y="5363638"/>
            <a:ext cx="1141576" cy="775828"/>
          </a:xfrm>
          <a:prstGeom prst="rect">
            <a:avLst/>
          </a:prstGeom>
        </p:spPr>
      </p:pic>
      <p:pic>
        <p:nvPicPr>
          <p:cNvPr id="10" name="Picture 9" descr="NREL_Logo.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05745" y="5394779"/>
            <a:ext cx="1123255" cy="731524"/>
          </a:xfrm>
          <a:prstGeom prst="rect">
            <a:avLst/>
          </a:prstGeom>
        </p:spPr>
      </p:pic>
      <p:pic>
        <p:nvPicPr>
          <p:cNvPr id="12" name="Picture 11" descr="ORNL_45.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600" y="5425571"/>
            <a:ext cx="1389997" cy="714244"/>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48297" y="5562073"/>
            <a:ext cx="1467103" cy="553170"/>
          </a:xfrm>
          <a:prstGeom prst="rect">
            <a:avLst/>
          </a:prstGeom>
        </p:spPr>
      </p:pic>
      <p:sp>
        <p:nvSpPr>
          <p:cNvPr id="14" name="TextBox 13"/>
          <p:cNvSpPr txBox="1"/>
          <p:nvPr/>
        </p:nvSpPr>
        <p:spPr>
          <a:xfrm>
            <a:off x="4343400" y="4491335"/>
            <a:ext cx="4343400" cy="461665"/>
          </a:xfrm>
          <a:prstGeom prst="rect">
            <a:avLst/>
          </a:prstGeom>
          <a:noFill/>
        </p:spPr>
        <p:txBody>
          <a:bodyPr wrap="square" rtlCol="0">
            <a:spAutoFit/>
          </a:bodyPr>
          <a:lstStyle/>
          <a:p>
            <a:r>
              <a:rPr lang="en-US" sz="2400" dirty="0" smtClean="0">
                <a:solidFill>
                  <a:srgbClr val="C00000"/>
                </a:solidFill>
              </a:rPr>
              <a:t>http://energy.ornl.gov/cpc</a:t>
            </a:r>
            <a:endParaRPr lang="en-US" sz="2400" dirty="0">
              <a:solidFill>
                <a:srgbClr val="C00000"/>
              </a:solidFill>
            </a:endParaRPr>
          </a:p>
        </p:txBody>
      </p:sp>
    </p:spTree>
    <p:extLst>
      <p:ext uri="{BB962C8B-B14F-4D97-AF65-F5344CB8AC3E}">
        <p14:creationId xmlns:p14="http://schemas.microsoft.com/office/powerpoint/2010/main" val="471102050"/>
      </p:ext>
    </p:extLst>
  </p:cSld>
  <p:clrMapOvr>
    <a:masterClrMapping/>
  </p:clrMapOvr>
  <mc:AlternateContent xmlns:mc="http://schemas.openxmlformats.org/markup-compatibility/2006" xmlns:p14="http://schemas.microsoft.com/office/powerpoint/2010/main">
    <mc:Choice Requires="p14">
      <p:transition spd="med" p14:dur="700" advTm="36418">
        <p:fade/>
      </p:transition>
    </mc:Choice>
    <mc:Fallback xmlns="">
      <p:transition spd="med" advTm="364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727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mj-lt"/>
              </a:rPr>
              <a:t>Why </a:t>
            </a:r>
            <a:r>
              <a:rPr lang="en-US" sz="3600" dirty="0" smtClean="0">
                <a:latin typeface="+mj-lt"/>
              </a:rPr>
              <a:t>are we interested in slugging</a:t>
            </a:r>
            <a:r>
              <a:rPr lang="en-US" sz="3600" dirty="0" smtClean="0">
                <a:latin typeface="+mj-lt"/>
              </a:rPr>
              <a:t>?</a:t>
            </a:r>
            <a:endParaRPr lang="en-US" sz="3600" dirty="0">
              <a:latin typeface="+mj-lt"/>
            </a:endParaRPr>
          </a:p>
        </p:txBody>
      </p:sp>
      <p:sp>
        <p:nvSpPr>
          <p:cNvPr id="2" name="Slide Number Placeholder 1"/>
          <p:cNvSpPr>
            <a:spLocks noGrp="1"/>
          </p:cNvSpPr>
          <p:nvPr>
            <p:ph type="sldNum" sz="quarter" idx="12"/>
          </p:nvPr>
        </p:nvSpPr>
        <p:spPr/>
        <p:txBody>
          <a:bodyPr/>
          <a:lstStyle/>
          <a:p>
            <a:fld id="{4C976B89-B934-42B7-BBE1-B47766382DCC}" type="slidenum">
              <a:rPr lang="en-US" smtClean="0"/>
              <a:pPr/>
              <a:t>2</a:t>
            </a:fld>
            <a:endParaRPr lang="en-US" dirty="0"/>
          </a:p>
        </p:txBody>
      </p:sp>
      <p:sp>
        <p:nvSpPr>
          <p:cNvPr id="4" name="TextBox 3"/>
          <p:cNvSpPr txBox="1"/>
          <p:nvPr/>
        </p:nvSpPr>
        <p:spPr>
          <a:xfrm>
            <a:off x="546100" y="1174750"/>
            <a:ext cx="8432800" cy="5262979"/>
          </a:xfrm>
          <a:prstGeom prst="rect">
            <a:avLst/>
          </a:prstGeom>
          <a:noFill/>
        </p:spPr>
        <p:txBody>
          <a:bodyPr wrap="square" rtlCol="0">
            <a:spAutoFit/>
          </a:bodyPr>
          <a:lstStyle/>
          <a:p>
            <a:r>
              <a:rPr lang="en-US" sz="2400" dirty="0"/>
              <a:t>"The arrival time of a space probe traveling to Saturn can be predicted more accurately than the behavior of a fluidized bed reactor!”</a:t>
            </a:r>
          </a:p>
          <a:p>
            <a:r>
              <a:rPr lang="en-US" sz="2400" dirty="0"/>
              <a:t>Derek </a:t>
            </a:r>
            <a:r>
              <a:rPr lang="en-US" sz="2400" dirty="0" err="1" smtClean="0"/>
              <a:t>Geldart</a:t>
            </a:r>
            <a:endParaRPr lang="en-US" sz="2400" dirty="0" smtClean="0"/>
          </a:p>
          <a:p>
            <a:endParaRPr lang="en-US" sz="2400" dirty="0"/>
          </a:p>
          <a:p>
            <a:endParaRPr lang="en-US" sz="2400" dirty="0"/>
          </a:p>
          <a:p>
            <a:endParaRPr lang="en-US" sz="2400" dirty="0"/>
          </a:p>
          <a:p>
            <a:r>
              <a:rPr lang="en-US" sz="2400" dirty="0"/>
              <a:t>“The </a:t>
            </a:r>
            <a:r>
              <a:rPr lang="en-US" sz="2400" b="1" dirty="0"/>
              <a:t>art</a:t>
            </a:r>
            <a:r>
              <a:rPr lang="en-US" sz="2400" dirty="0"/>
              <a:t> of engineering science is the art of seeing which steps should be taken to erase from real life (hopefully) irrelevant details which make it so complex, to look at the essential aspects of it, or, in other words, to decide what is the appropriate meta-problem to look at: to conceive the appropriate chain of idealization</a:t>
            </a:r>
            <a:r>
              <a:rPr lang="en-US" sz="2400" dirty="0" smtClean="0"/>
              <a:t>.”</a:t>
            </a:r>
          </a:p>
          <a:p>
            <a:pPr marL="285750" indent="-285750">
              <a:buFontTx/>
              <a:buChar char="-"/>
            </a:pPr>
            <a:r>
              <a:rPr lang="en-US" sz="2400" dirty="0" smtClean="0"/>
              <a:t>Gianni </a:t>
            </a:r>
            <a:r>
              <a:rPr lang="en-US" sz="2400" dirty="0" err="1"/>
              <a:t>Astarita</a:t>
            </a:r>
            <a:r>
              <a:rPr lang="en-US" sz="2400" dirty="0"/>
              <a:t> and Julio </a:t>
            </a:r>
            <a:r>
              <a:rPr lang="en-US" sz="2400" dirty="0" err="1" smtClean="0"/>
              <a:t>Ottino</a:t>
            </a:r>
            <a:endParaRPr lang="en-US" sz="2400" dirty="0" smtClean="0"/>
          </a:p>
          <a:p>
            <a:endParaRPr lang="en-US" sz="2400" dirty="0"/>
          </a:p>
        </p:txBody>
      </p:sp>
    </p:spTree>
    <p:extLst>
      <p:ext uri="{BB962C8B-B14F-4D97-AF65-F5344CB8AC3E}">
        <p14:creationId xmlns:p14="http://schemas.microsoft.com/office/powerpoint/2010/main" val="1378564595"/>
      </p:ext>
    </p:extLst>
  </p:cSld>
  <p:clrMapOvr>
    <a:masterClrMapping/>
  </p:clrMapOvr>
  <mc:AlternateContent xmlns:mc="http://schemas.openxmlformats.org/markup-compatibility/2006" xmlns:p14="http://schemas.microsoft.com/office/powerpoint/2010/main">
    <mc:Choice Requires="p14">
      <p:transition spd="med" p14:dur="700" advTm="38848">
        <p:fade/>
      </p:transition>
    </mc:Choice>
    <mc:Fallback xmlns="">
      <p:transition spd="med" advTm="38848">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4758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mj-lt"/>
              </a:rPr>
              <a:t>Are there challenges with</a:t>
            </a:r>
            <a:r>
              <a:rPr lang="en-US" sz="3600" dirty="0" smtClean="0">
                <a:effectLst>
                  <a:outerShdw blurRad="38100" dist="38100" dir="2700000" algn="tl">
                    <a:srgbClr val="000000">
                      <a:alpha val="43137"/>
                    </a:srgbClr>
                  </a:outerShdw>
                </a:effectLst>
                <a:latin typeface="+mj-lt"/>
              </a:rPr>
              <a:t> slugging correlations? </a:t>
            </a:r>
            <a:endParaRPr lang="en-US" sz="3600" dirty="0">
              <a:effectLst>
                <a:outerShdw blurRad="38100" dist="38100" dir="2700000" algn="tl">
                  <a:srgbClr val="000000">
                    <a:alpha val="43137"/>
                  </a:srgbClr>
                </a:outerShdw>
              </a:effectLst>
              <a:latin typeface="+mj-lt"/>
            </a:endParaRPr>
          </a:p>
        </p:txBody>
      </p:sp>
      <p:sp>
        <p:nvSpPr>
          <p:cNvPr id="3" name="Slide Number Placeholder 2"/>
          <p:cNvSpPr>
            <a:spLocks noGrp="1"/>
          </p:cNvSpPr>
          <p:nvPr>
            <p:ph type="sldNum" sz="quarter" idx="12"/>
          </p:nvPr>
        </p:nvSpPr>
        <p:spPr/>
        <p:txBody>
          <a:bodyPr/>
          <a:lstStyle/>
          <a:p>
            <a:fld id="{4C976B89-B934-42B7-BBE1-B47766382DCC}" type="slidenum">
              <a:rPr lang="en-US" smtClean="0"/>
              <a:pPr/>
              <a:t>3</a:t>
            </a:fld>
            <a:endParaRPr lang="en-US" dirty="0"/>
          </a:p>
        </p:txBody>
      </p:sp>
      <p:grpSp>
        <p:nvGrpSpPr>
          <p:cNvPr id="6" name="Group 5"/>
          <p:cNvGrpSpPr/>
          <p:nvPr/>
        </p:nvGrpSpPr>
        <p:grpSpPr>
          <a:xfrm>
            <a:off x="96252" y="3589883"/>
            <a:ext cx="8951495" cy="3131593"/>
            <a:chOff x="1995457" y="3429000"/>
            <a:chExt cx="9510881" cy="3131593"/>
          </a:xfrm>
        </p:grpSpPr>
        <p:grpSp>
          <p:nvGrpSpPr>
            <p:cNvPr id="7" name="Group 6"/>
            <p:cNvGrpSpPr/>
            <p:nvPr/>
          </p:nvGrpSpPr>
          <p:grpSpPr>
            <a:xfrm>
              <a:off x="1995457" y="3429000"/>
              <a:ext cx="9510881" cy="2837395"/>
              <a:chOff x="585757" y="3481093"/>
              <a:chExt cx="9510881" cy="2837395"/>
            </a:xfrm>
          </p:grpSpPr>
          <p:grpSp>
            <p:nvGrpSpPr>
              <p:cNvPr id="9" name="Group 8"/>
              <p:cNvGrpSpPr/>
              <p:nvPr/>
            </p:nvGrpSpPr>
            <p:grpSpPr>
              <a:xfrm>
                <a:off x="585757" y="3481093"/>
                <a:ext cx="9510881" cy="2837395"/>
                <a:chOff x="1246157" y="1042693"/>
                <a:chExt cx="9510881" cy="2837395"/>
              </a:xfrm>
            </p:grpSpPr>
            <p:grpSp>
              <p:nvGrpSpPr>
                <p:cNvPr id="13" name="Group 12"/>
                <p:cNvGrpSpPr/>
                <p:nvPr/>
              </p:nvGrpSpPr>
              <p:grpSpPr>
                <a:xfrm>
                  <a:off x="1397000" y="3271044"/>
                  <a:ext cx="9197975" cy="239712"/>
                  <a:chOff x="1419225" y="3271044"/>
                  <a:chExt cx="9197975" cy="239712"/>
                </a:xfrm>
              </p:grpSpPr>
              <p:cxnSp>
                <p:nvCxnSpPr>
                  <p:cNvPr id="44" name="Straight Connector 43"/>
                  <p:cNvCxnSpPr/>
                  <p:nvPr/>
                </p:nvCxnSpPr>
                <p:spPr>
                  <a:xfrm>
                    <a:off x="1419225" y="3390900"/>
                    <a:ext cx="91979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419225" y="3271044"/>
                    <a:ext cx="0" cy="239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0617200" y="3271044"/>
                    <a:ext cx="0" cy="239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3689350" y="3271044"/>
                  <a:ext cx="0" cy="239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097587" y="3271044"/>
                  <a:ext cx="0" cy="239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248650" y="3271044"/>
                  <a:ext cx="0" cy="239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246157" y="3510756"/>
                  <a:ext cx="312906" cy="369332"/>
                </a:xfrm>
                <a:prstGeom prst="rect">
                  <a:avLst/>
                </a:prstGeom>
                <a:noFill/>
              </p:spPr>
              <p:txBody>
                <a:bodyPr wrap="none" rtlCol="0">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18" name="TextBox 17"/>
                <p:cNvSpPr txBox="1"/>
                <p:nvPr/>
              </p:nvSpPr>
              <p:spPr>
                <a:xfrm>
                  <a:off x="5945157" y="3510756"/>
                  <a:ext cx="312906" cy="369332"/>
                </a:xfrm>
                <a:prstGeom prst="rect">
                  <a:avLst/>
                </a:prstGeom>
                <a:noFill/>
              </p:spPr>
              <p:txBody>
                <a:bodyPr wrap="none" rtlCol="0">
                  <a:spAutoFit/>
                </a:bodyPr>
                <a:lstStyle/>
                <a:p>
                  <a:r>
                    <a:rPr lang="en-US" smtClean="0">
                      <a:latin typeface="Arial" charset="0"/>
                      <a:ea typeface="Arial" charset="0"/>
                      <a:cs typeface="Arial" charset="0"/>
                    </a:rPr>
                    <a:t>3</a:t>
                  </a:r>
                  <a:endParaRPr lang="en-US" dirty="0">
                    <a:latin typeface="Arial" charset="0"/>
                    <a:ea typeface="Arial" charset="0"/>
                    <a:cs typeface="Arial" charset="0"/>
                  </a:endParaRPr>
                </a:p>
              </p:txBody>
            </p:sp>
            <p:sp>
              <p:nvSpPr>
                <p:cNvPr id="19" name="TextBox 18"/>
                <p:cNvSpPr txBox="1"/>
                <p:nvPr/>
              </p:nvSpPr>
              <p:spPr>
                <a:xfrm>
                  <a:off x="10444132" y="3510756"/>
                  <a:ext cx="312906" cy="369332"/>
                </a:xfrm>
                <a:prstGeom prst="rect">
                  <a:avLst/>
                </a:prstGeom>
                <a:noFill/>
              </p:spPr>
              <p:txBody>
                <a:bodyPr wrap="none" rtlCol="0">
                  <a:spAutoFit/>
                </a:bodyPr>
                <a:lstStyle/>
                <a:p>
                  <a:r>
                    <a:rPr lang="en-US" smtClean="0">
                      <a:latin typeface="Arial" charset="0"/>
                      <a:ea typeface="Arial" charset="0"/>
                      <a:cs typeface="Arial" charset="0"/>
                    </a:rPr>
                    <a:t>5</a:t>
                  </a:r>
                  <a:endParaRPr lang="en-US" dirty="0">
                    <a:latin typeface="Arial" charset="0"/>
                    <a:ea typeface="Arial" charset="0"/>
                    <a:cs typeface="Arial" charset="0"/>
                  </a:endParaRPr>
                </a:p>
              </p:txBody>
            </p:sp>
            <p:sp>
              <p:nvSpPr>
                <p:cNvPr id="20" name="TextBox 19"/>
                <p:cNvSpPr txBox="1"/>
                <p:nvPr/>
              </p:nvSpPr>
              <p:spPr>
                <a:xfrm>
                  <a:off x="8120017" y="3510756"/>
                  <a:ext cx="312906" cy="369332"/>
                </a:xfrm>
                <a:prstGeom prst="rect">
                  <a:avLst/>
                </a:prstGeom>
                <a:noFill/>
              </p:spPr>
              <p:txBody>
                <a:bodyPr wrap="none" rtlCol="0">
                  <a:spAutoFit/>
                </a:bodyPr>
                <a:lstStyle/>
                <a:p>
                  <a:r>
                    <a:rPr lang="en-US" smtClean="0">
                      <a:latin typeface="Arial" charset="0"/>
                      <a:ea typeface="Arial" charset="0"/>
                      <a:cs typeface="Arial" charset="0"/>
                    </a:rPr>
                    <a:t>4</a:t>
                  </a:r>
                  <a:endParaRPr lang="en-US" dirty="0">
                    <a:latin typeface="Arial" charset="0"/>
                    <a:ea typeface="Arial" charset="0"/>
                    <a:cs typeface="Arial" charset="0"/>
                  </a:endParaRPr>
                </a:p>
              </p:txBody>
            </p:sp>
            <p:sp>
              <p:nvSpPr>
                <p:cNvPr id="21" name="TextBox 20"/>
                <p:cNvSpPr txBox="1"/>
                <p:nvPr/>
              </p:nvSpPr>
              <p:spPr>
                <a:xfrm>
                  <a:off x="3570272" y="3510756"/>
                  <a:ext cx="312906" cy="369332"/>
                </a:xfrm>
                <a:prstGeom prst="rect">
                  <a:avLst/>
                </a:prstGeom>
                <a:noFill/>
              </p:spPr>
              <p:txBody>
                <a:bodyPr wrap="none" rtlCol="0">
                  <a:spAutoFit/>
                </a:bodyPr>
                <a:lstStyle/>
                <a:p>
                  <a:r>
                    <a:rPr lang="en-US" smtClean="0">
                      <a:latin typeface="Arial" charset="0"/>
                      <a:ea typeface="Arial" charset="0"/>
                      <a:cs typeface="Arial" charset="0"/>
                    </a:rPr>
                    <a:t>2</a:t>
                  </a:r>
                  <a:endParaRPr lang="en-US" dirty="0">
                    <a:latin typeface="Arial" charset="0"/>
                    <a:ea typeface="Arial" charset="0"/>
                    <a:cs typeface="Arial" charset="0"/>
                  </a:endParaRPr>
                </a:p>
              </p:txBody>
            </p:sp>
            <p:grpSp>
              <p:nvGrpSpPr>
                <p:cNvPr id="22" name="Group 21"/>
                <p:cNvGrpSpPr/>
                <p:nvPr/>
              </p:nvGrpSpPr>
              <p:grpSpPr>
                <a:xfrm>
                  <a:off x="4815927" y="2642212"/>
                  <a:ext cx="369332" cy="868544"/>
                  <a:chOff x="3671270" y="2794612"/>
                  <a:chExt cx="369332" cy="868544"/>
                </a:xfrm>
              </p:grpSpPr>
              <p:cxnSp>
                <p:nvCxnSpPr>
                  <p:cNvPr id="42" name="Straight Connector 41"/>
                  <p:cNvCxnSpPr/>
                  <p:nvPr/>
                </p:nvCxnSpPr>
                <p:spPr>
                  <a:xfrm flipV="1">
                    <a:off x="3841750" y="3423444"/>
                    <a:ext cx="0" cy="239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16200000">
                    <a:off x="3539182" y="2926700"/>
                    <a:ext cx="633507" cy="369332"/>
                  </a:xfrm>
                  <a:prstGeom prst="rect">
                    <a:avLst/>
                  </a:prstGeom>
                  <a:noFill/>
                </p:spPr>
                <p:txBody>
                  <a:bodyPr wrap="none" rtlCol="0">
                    <a:spAutoFit/>
                  </a:bodyPr>
                  <a:lstStyle/>
                  <a:p>
                    <a:r>
                      <a:rPr lang="en-US" dirty="0">
                        <a:latin typeface="Arial" charset="0"/>
                        <a:ea typeface="Arial" charset="0"/>
                        <a:cs typeface="Arial" charset="0"/>
                      </a:rPr>
                      <a:t>2</a:t>
                    </a:r>
                    <a:r>
                      <a:rPr lang="en-US" smtClean="0">
                        <a:latin typeface="Arial" charset="0"/>
                        <a:ea typeface="Arial" charset="0"/>
                        <a:cs typeface="Arial" charset="0"/>
                      </a:rPr>
                      <a:t>.64</a:t>
                    </a:r>
                    <a:endParaRPr lang="en-US" dirty="0">
                      <a:latin typeface="Arial" charset="0"/>
                      <a:ea typeface="Arial" charset="0"/>
                      <a:cs typeface="Arial" charset="0"/>
                    </a:endParaRPr>
                  </a:p>
                </p:txBody>
              </p:sp>
            </p:grpSp>
            <p:grpSp>
              <p:nvGrpSpPr>
                <p:cNvPr id="23" name="Group 22"/>
                <p:cNvGrpSpPr/>
                <p:nvPr/>
              </p:nvGrpSpPr>
              <p:grpSpPr>
                <a:xfrm>
                  <a:off x="2317260" y="2779277"/>
                  <a:ext cx="369332" cy="731479"/>
                  <a:chOff x="3804014" y="3084077"/>
                  <a:chExt cx="369332" cy="731479"/>
                </a:xfrm>
              </p:grpSpPr>
              <p:cxnSp>
                <p:nvCxnSpPr>
                  <p:cNvPr id="40" name="Straight Connector 39"/>
                  <p:cNvCxnSpPr/>
                  <p:nvPr/>
                </p:nvCxnSpPr>
                <p:spPr>
                  <a:xfrm flipV="1">
                    <a:off x="3994150" y="3575844"/>
                    <a:ext cx="0" cy="239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6200000">
                    <a:off x="3736046" y="3152045"/>
                    <a:ext cx="505267" cy="369332"/>
                  </a:xfrm>
                  <a:prstGeom prst="rect">
                    <a:avLst/>
                  </a:prstGeom>
                  <a:noFill/>
                </p:spPr>
                <p:txBody>
                  <a:bodyPr wrap="none" rtlCol="0">
                    <a:spAutoFit/>
                  </a:bodyPr>
                  <a:lstStyle/>
                  <a:p>
                    <a:r>
                      <a:rPr lang="en-US" smtClean="0">
                        <a:latin typeface="Arial" charset="0"/>
                        <a:ea typeface="Arial" charset="0"/>
                        <a:cs typeface="Arial" charset="0"/>
                      </a:rPr>
                      <a:t>1.5</a:t>
                    </a:r>
                    <a:endParaRPr lang="en-US" dirty="0">
                      <a:latin typeface="Arial" charset="0"/>
                      <a:ea typeface="Arial" charset="0"/>
                      <a:cs typeface="Arial" charset="0"/>
                    </a:endParaRPr>
                  </a:p>
                </p:txBody>
              </p:sp>
            </p:grpSp>
            <p:grpSp>
              <p:nvGrpSpPr>
                <p:cNvPr id="24" name="Group 23"/>
                <p:cNvGrpSpPr/>
                <p:nvPr/>
              </p:nvGrpSpPr>
              <p:grpSpPr>
                <a:xfrm>
                  <a:off x="5837125" y="2637536"/>
                  <a:ext cx="369332" cy="873220"/>
                  <a:chOff x="3929584" y="2789936"/>
                  <a:chExt cx="369332" cy="873220"/>
                </a:xfrm>
              </p:grpSpPr>
              <p:cxnSp>
                <p:nvCxnSpPr>
                  <p:cNvPr id="38" name="Straight Connector 37"/>
                  <p:cNvCxnSpPr/>
                  <p:nvPr/>
                </p:nvCxnSpPr>
                <p:spPr>
                  <a:xfrm flipV="1">
                    <a:off x="4110037" y="3423444"/>
                    <a:ext cx="0" cy="239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16200000">
                    <a:off x="3797496" y="2922024"/>
                    <a:ext cx="633507" cy="369332"/>
                  </a:xfrm>
                  <a:prstGeom prst="rect">
                    <a:avLst/>
                  </a:prstGeom>
                  <a:noFill/>
                </p:spPr>
                <p:txBody>
                  <a:bodyPr wrap="none" rtlCol="0">
                    <a:spAutoFit/>
                  </a:bodyPr>
                  <a:lstStyle/>
                  <a:p>
                    <a:r>
                      <a:rPr lang="en-US" dirty="0" smtClean="0">
                        <a:latin typeface="Arial" charset="0"/>
                        <a:ea typeface="Arial" charset="0"/>
                        <a:cs typeface="Arial" charset="0"/>
                      </a:rPr>
                      <a:t>2.96</a:t>
                    </a:r>
                    <a:endParaRPr lang="en-US" dirty="0">
                      <a:latin typeface="Arial" charset="0"/>
                      <a:ea typeface="Arial" charset="0"/>
                      <a:cs typeface="Arial" charset="0"/>
                    </a:endParaRPr>
                  </a:p>
                </p:txBody>
              </p:sp>
            </p:grpSp>
            <p:grpSp>
              <p:nvGrpSpPr>
                <p:cNvPr id="25" name="Group 24"/>
                <p:cNvGrpSpPr/>
                <p:nvPr/>
              </p:nvGrpSpPr>
              <p:grpSpPr>
                <a:xfrm>
                  <a:off x="8685374" y="2637535"/>
                  <a:ext cx="369332" cy="873221"/>
                  <a:chOff x="3657085" y="2789935"/>
                  <a:chExt cx="369332" cy="873221"/>
                </a:xfrm>
              </p:grpSpPr>
              <p:cxnSp>
                <p:nvCxnSpPr>
                  <p:cNvPr id="36" name="Straight Connector 35"/>
                  <p:cNvCxnSpPr/>
                  <p:nvPr/>
                </p:nvCxnSpPr>
                <p:spPr>
                  <a:xfrm flipV="1">
                    <a:off x="3841750" y="3423444"/>
                    <a:ext cx="0" cy="239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3524997" y="2922023"/>
                    <a:ext cx="633507" cy="369332"/>
                  </a:xfrm>
                  <a:prstGeom prst="rect">
                    <a:avLst/>
                  </a:prstGeom>
                  <a:noFill/>
                </p:spPr>
                <p:txBody>
                  <a:bodyPr wrap="none" rtlCol="0">
                    <a:spAutoFit/>
                  </a:bodyPr>
                  <a:lstStyle/>
                  <a:p>
                    <a:r>
                      <a:rPr lang="en-US" dirty="0" smtClean="0">
                        <a:latin typeface="Arial" charset="0"/>
                        <a:ea typeface="Arial" charset="0"/>
                        <a:cs typeface="Arial" charset="0"/>
                      </a:rPr>
                      <a:t>4.36</a:t>
                    </a:r>
                    <a:endParaRPr lang="en-US" dirty="0">
                      <a:latin typeface="Arial" charset="0"/>
                      <a:ea typeface="Arial" charset="0"/>
                      <a:cs typeface="Arial" charset="0"/>
                    </a:endParaRPr>
                  </a:p>
                </p:txBody>
              </p:sp>
            </p:grpSp>
            <p:grpSp>
              <p:nvGrpSpPr>
                <p:cNvPr id="26" name="Group 25"/>
                <p:cNvGrpSpPr/>
                <p:nvPr/>
              </p:nvGrpSpPr>
              <p:grpSpPr>
                <a:xfrm>
                  <a:off x="5546172" y="2770580"/>
                  <a:ext cx="369332" cy="740176"/>
                  <a:chOff x="3807306" y="2922980"/>
                  <a:chExt cx="369332" cy="740176"/>
                </a:xfrm>
              </p:grpSpPr>
              <p:cxnSp>
                <p:nvCxnSpPr>
                  <p:cNvPr id="34" name="Straight Connector 33"/>
                  <p:cNvCxnSpPr/>
                  <p:nvPr/>
                </p:nvCxnSpPr>
                <p:spPr>
                  <a:xfrm flipV="1">
                    <a:off x="4021137" y="3423444"/>
                    <a:ext cx="0" cy="239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16200000">
                    <a:off x="3739338" y="2990948"/>
                    <a:ext cx="505267" cy="369332"/>
                  </a:xfrm>
                  <a:prstGeom prst="rect">
                    <a:avLst/>
                  </a:prstGeom>
                  <a:noFill/>
                </p:spPr>
                <p:txBody>
                  <a:bodyPr wrap="none" rtlCol="0">
                    <a:spAutoFit/>
                  </a:bodyPr>
                  <a:lstStyle/>
                  <a:p>
                    <a:r>
                      <a:rPr lang="en-US" smtClean="0">
                        <a:latin typeface="Arial" charset="0"/>
                        <a:ea typeface="Arial" charset="0"/>
                        <a:cs typeface="Arial" charset="0"/>
                      </a:rPr>
                      <a:t>2.8</a:t>
                    </a:r>
                    <a:endParaRPr lang="en-US" dirty="0">
                      <a:latin typeface="Arial" charset="0"/>
                      <a:ea typeface="Arial" charset="0"/>
                      <a:cs typeface="Arial" charset="0"/>
                    </a:endParaRPr>
                  </a:p>
                </p:txBody>
              </p:sp>
            </p:grpSp>
            <p:sp>
              <p:nvSpPr>
                <p:cNvPr id="27" name="TextBox 26"/>
                <p:cNvSpPr txBox="1"/>
                <p:nvPr/>
              </p:nvSpPr>
              <p:spPr>
                <a:xfrm rot="16200000">
                  <a:off x="3397354" y="2800225"/>
                  <a:ext cx="569387" cy="369332"/>
                </a:xfrm>
                <a:prstGeom prst="rect">
                  <a:avLst/>
                </a:prstGeom>
                <a:noFill/>
              </p:spPr>
              <p:txBody>
                <a:bodyPr wrap="none" rtlCol="0">
                  <a:spAutoFit/>
                </a:bodyPr>
                <a:lstStyle/>
                <a:p>
                  <a:r>
                    <a:rPr lang="en-US" dirty="0" smtClean="0">
                      <a:latin typeface="Arial" charset="0"/>
                      <a:ea typeface="Arial" charset="0"/>
                      <a:cs typeface="Arial" charset="0"/>
                    </a:rPr>
                    <a:t>2.0 </a:t>
                  </a:r>
                  <a:endParaRPr lang="en-US" dirty="0">
                    <a:latin typeface="Arial" charset="0"/>
                    <a:ea typeface="Arial" charset="0"/>
                    <a:cs typeface="Arial" charset="0"/>
                  </a:endParaRPr>
                </a:p>
              </p:txBody>
            </p:sp>
            <p:sp>
              <p:nvSpPr>
                <p:cNvPr id="28" name="TextBox 27"/>
                <p:cNvSpPr txBox="1"/>
                <p:nvPr/>
              </p:nvSpPr>
              <p:spPr>
                <a:xfrm>
                  <a:off x="3497381" y="1701814"/>
                  <a:ext cx="1318545"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dirty="0" smtClean="0">
                      <a:latin typeface="Arial" charset="0"/>
                      <a:ea typeface="Arial" charset="0"/>
                      <a:cs typeface="Arial" charset="0"/>
                    </a:rPr>
                    <a:t>Fully </a:t>
                  </a:r>
                </a:p>
                <a:p>
                  <a:r>
                    <a:rPr lang="en-US" sz="1400" dirty="0" smtClean="0">
                      <a:latin typeface="Arial" charset="0"/>
                      <a:ea typeface="Arial" charset="0"/>
                      <a:cs typeface="Arial" charset="0"/>
                    </a:rPr>
                    <a:t>Developed Slugging </a:t>
                  </a:r>
                </a:p>
                <a:p>
                  <a:r>
                    <a:rPr lang="en-US" sz="1400" dirty="0" smtClean="0">
                      <a:latin typeface="Arial" charset="0"/>
                      <a:ea typeface="Arial" charset="0"/>
                      <a:cs typeface="Arial" charset="0"/>
                    </a:rPr>
                    <a:t>(This study)</a:t>
                  </a:r>
                  <a:endParaRPr lang="en-US" sz="1400" dirty="0">
                    <a:latin typeface="Arial" charset="0"/>
                    <a:ea typeface="Arial" charset="0"/>
                    <a:cs typeface="Arial" charset="0"/>
                  </a:endParaRPr>
                </a:p>
              </p:txBody>
            </p:sp>
            <p:sp>
              <p:nvSpPr>
                <p:cNvPr id="29" name="TextBox 28"/>
                <p:cNvSpPr txBox="1"/>
                <p:nvPr/>
              </p:nvSpPr>
              <p:spPr>
                <a:xfrm>
                  <a:off x="2317259" y="1047413"/>
                  <a:ext cx="2243736"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400" dirty="0" smtClean="0">
                      <a:latin typeface="Arial" charset="0"/>
                      <a:ea typeface="Arial" charset="0"/>
                      <a:cs typeface="Arial" charset="0"/>
                    </a:rPr>
                    <a:t>Bubbling-to-slugging transition (This study)</a:t>
                  </a:r>
                  <a:endParaRPr lang="en-US" sz="1400" dirty="0">
                    <a:latin typeface="Arial" charset="0"/>
                    <a:ea typeface="Arial" charset="0"/>
                    <a:cs typeface="Arial" charset="0"/>
                  </a:endParaRPr>
                </a:p>
              </p:txBody>
            </p:sp>
            <p:sp>
              <p:nvSpPr>
                <p:cNvPr id="30" name="TextBox 29"/>
                <p:cNvSpPr txBox="1"/>
                <p:nvPr/>
              </p:nvSpPr>
              <p:spPr>
                <a:xfrm>
                  <a:off x="4815926" y="1042693"/>
                  <a:ext cx="1744917"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400" dirty="0" smtClean="0">
                      <a:latin typeface="Arial" charset="0"/>
                      <a:ea typeface="Arial" charset="0"/>
                      <a:cs typeface="Arial" charset="0"/>
                    </a:rPr>
                    <a:t>Stewart and Davidson, 1967</a:t>
                  </a:r>
                  <a:endParaRPr lang="en-US" sz="1400" dirty="0">
                    <a:latin typeface="Arial" charset="0"/>
                    <a:ea typeface="Arial" charset="0"/>
                    <a:cs typeface="Arial" charset="0"/>
                  </a:endParaRPr>
                </a:p>
              </p:txBody>
            </p:sp>
            <p:sp>
              <p:nvSpPr>
                <p:cNvPr id="31" name="TextBox 30"/>
                <p:cNvSpPr txBox="1"/>
                <p:nvPr/>
              </p:nvSpPr>
              <p:spPr>
                <a:xfrm>
                  <a:off x="5495029" y="1674663"/>
                  <a:ext cx="1861634"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1400" dirty="0" err="1" smtClean="0">
                      <a:latin typeface="Arial" charset="0"/>
                      <a:ea typeface="Arial" charset="0"/>
                      <a:cs typeface="Arial" charset="0"/>
                    </a:rPr>
                    <a:t>Shaul</a:t>
                  </a:r>
                  <a:r>
                    <a:rPr lang="en-US" sz="1400" dirty="0" smtClean="0">
                      <a:latin typeface="Arial" charset="0"/>
                      <a:ea typeface="Arial" charset="0"/>
                      <a:cs typeface="Arial" charset="0"/>
                    </a:rPr>
                    <a:t> et al., 2014 </a:t>
                  </a:r>
                  <a:endParaRPr lang="en-US" sz="1400" dirty="0">
                    <a:latin typeface="Arial" charset="0"/>
                    <a:ea typeface="Arial" charset="0"/>
                    <a:cs typeface="Arial" charset="0"/>
                  </a:endParaRPr>
                </a:p>
              </p:txBody>
            </p:sp>
            <p:sp>
              <p:nvSpPr>
                <p:cNvPr id="32" name="TextBox 31"/>
                <p:cNvSpPr txBox="1"/>
                <p:nvPr/>
              </p:nvSpPr>
              <p:spPr>
                <a:xfrm>
                  <a:off x="5837124" y="2040496"/>
                  <a:ext cx="1744917"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400" dirty="0" err="1" smtClean="0">
                      <a:latin typeface="Arial" charset="0"/>
                      <a:ea typeface="Arial" charset="0"/>
                      <a:cs typeface="Arial" charset="0"/>
                    </a:rPr>
                    <a:t>Broadhurst</a:t>
                  </a:r>
                  <a:r>
                    <a:rPr lang="en-US" sz="1400" dirty="0" smtClean="0">
                      <a:latin typeface="Arial" charset="0"/>
                      <a:ea typeface="Arial" charset="0"/>
                      <a:cs typeface="Arial" charset="0"/>
                    </a:rPr>
                    <a:t> and Becker, 1975</a:t>
                  </a:r>
                  <a:endParaRPr lang="en-US" sz="1400" dirty="0">
                    <a:latin typeface="Arial" charset="0"/>
                    <a:ea typeface="Arial" charset="0"/>
                    <a:cs typeface="Arial" charset="0"/>
                  </a:endParaRPr>
                </a:p>
              </p:txBody>
            </p:sp>
            <p:sp>
              <p:nvSpPr>
                <p:cNvPr id="33" name="TextBox 32"/>
                <p:cNvSpPr txBox="1"/>
                <p:nvPr/>
              </p:nvSpPr>
              <p:spPr>
                <a:xfrm>
                  <a:off x="8699215" y="2043995"/>
                  <a:ext cx="1744917"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1400" dirty="0" err="1" smtClean="0">
                      <a:latin typeface="Arial" charset="0"/>
                      <a:ea typeface="Arial" charset="0"/>
                      <a:cs typeface="Arial" charset="0"/>
                    </a:rPr>
                    <a:t>Baeyens</a:t>
                  </a:r>
                  <a:r>
                    <a:rPr lang="en-US" sz="1400" dirty="0" smtClean="0">
                      <a:latin typeface="Arial" charset="0"/>
                      <a:ea typeface="Arial" charset="0"/>
                      <a:cs typeface="Arial" charset="0"/>
                    </a:rPr>
                    <a:t> and </a:t>
                  </a:r>
                  <a:r>
                    <a:rPr lang="en-US" sz="1400" dirty="0" err="1" smtClean="0">
                      <a:latin typeface="Arial" charset="0"/>
                      <a:ea typeface="Arial" charset="0"/>
                      <a:cs typeface="Arial" charset="0"/>
                    </a:rPr>
                    <a:t>Geldart</a:t>
                  </a:r>
                  <a:r>
                    <a:rPr lang="en-US" sz="1400" dirty="0" smtClean="0">
                      <a:latin typeface="Arial" charset="0"/>
                      <a:ea typeface="Arial" charset="0"/>
                      <a:cs typeface="Arial" charset="0"/>
                    </a:rPr>
                    <a:t>, 1974</a:t>
                  </a:r>
                  <a:endParaRPr lang="en-US" sz="1400" dirty="0">
                    <a:latin typeface="Arial" charset="0"/>
                    <a:ea typeface="Arial" charset="0"/>
                    <a:cs typeface="Arial" charset="0"/>
                  </a:endParaRPr>
                </a:p>
              </p:txBody>
            </p:sp>
          </p:grpSp>
          <p:cxnSp>
            <p:nvCxnSpPr>
              <p:cNvPr id="10" name="Straight Connector 9"/>
              <p:cNvCxnSpPr/>
              <p:nvPr/>
            </p:nvCxnSpPr>
            <p:spPr>
              <a:xfrm flipV="1">
                <a:off x="1841525" y="4123303"/>
                <a:ext cx="0" cy="109775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40192" y="4112070"/>
                <a:ext cx="0" cy="105118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5070437" y="4469526"/>
                <a:ext cx="1" cy="73945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5798549" y="6191261"/>
              <a:ext cx="2139791" cy="369332"/>
            </a:xfrm>
            <a:prstGeom prst="rect">
              <a:avLst/>
            </a:prstGeom>
            <a:noFill/>
          </p:spPr>
          <p:txBody>
            <a:bodyPr wrap="square" rtlCol="0">
              <a:spAutoFit/>
            </a:bodyPr>
            <a:lstStyle/>
            <a:p>
              <a:r>
                <a:rPr lang="en-US" dirty="0" smtClean="0">
                  <a:latin typeface="Arial" charset="0"/>
                  <a:ea typeface="Arial" charset="0"/>
                  <a:cs typeface="Arial" charset="0"/>
                </a:rPr>
                <a:t>Inlet velocity (</a:t>
              </a:r>
              <a:r>
                <a:rPr lang="en-US" i="1" dirty="0" err="1" smtClean="0">
                  <a:latin typeface="Arial" charset="0"/>
                  <a:ea typeface="Arial" charset="0"/>
                  <a:cs typeface="Arial" charset="0"/>
                </a:rPr>
                <a:t>U</a:t>
              </a:r>
              <a:r>
                <a:rPr lang="en-US" i="1" baseline="-25000" dirty="0" err="1" smtClean="0">
                  <a:latin typeface="Arial" charset="0"/>
                  <a:ea typeface="Arial" charset="0"/>
                  <a:cs typeface="Arial" charset="0"/>
                </a:rPr>
                <a:t>mf</a:t>
              </a:r>
              <a:r>
                <a:rPr lang="en-US" dirty="0">
                  <a:latin typeface="Arial" charset="0"/>
                  <a:ea typeface="Arial" charset="0"/>
                  <a:cs typeface="Arial" charset="0"/>
                </a:rPr>
                <a:t>)</a:t>
              </a:r>
              <a:endParaRPr lang="en-US" i="1" baseline="-25000" dirty="0">
                <a:latin typeface="Arial" charset="0"/>
                <a:ea typeface="Arial" charset="0"/>
                <a:cs typeface="Arial" charset="0"/>
              </a:endParaRPr>
            </a:p>
          </p:txBody>
        </p:sp>
      </p:grpSp>
      <p:sp>
        <p:nvSpPr>
          <p:cNvPr id="4" name="TextBox 3"/>
          <p:cNvSpPr txBox="1"/>
          <p:nvPr/>
        </p:nvSpPr>
        <p:spPr>
          <a:xfrm>
            <a:off x="1765971" y="1098452"/>
            <a:ext cx="6749379" cy="2031325"/>
          </a:xfrm>
          <a:prstGeom prst="rect">
            <a:avLst/>
          </a:prstGeom>
          <a:noFill/>
        </p:spPr>
        <p:txBody>
          <a:bodyPr wrap="square" rtlCol="0">
            <a:spAutoFit/>
          </a:bodyPr>
          <a:lstStyle/>
          <a:p>
            <a:r>
              <a:rPr lang="en-US" dirty="0" smtClean="0"/>
              <a:t>Literature slugging correlations vary between studies</a:t>
            </a:r>
          </a:p>
          <a:p>
            <a:r>
              <a:rPr lang="en-US" dirty="0" smtClean="0"/>
              <a:t>	Possibly due to:</a:t>
            </a:r>
          </a:p>
          <a:p>
            <a:r>
              <a:rPr lang="en-US" dirty="0" smtClean="0"/>
              <a:t>	  - qualitative methods used to identify slugging</a:t>
            </a:r>
            <a:endParaRPr lang="en-US" dirty="0"/>
          </a:p>
          <a:p>
            <a:endParaRPr lang="en-US" dirty="0" smtClean="0"/>
          </a:p>
          <a:p>
            <a:r>
              <a:rPr lang="en-US" dirty="0" smtClean="0"/>
              <a:t>Quantitative methods </a:t>
            </a:r>
            <a:r>
              <a:rPr lang="en-US" dirty="0" smtClean="0"/>
              <a:t>can provide </a:t>
            </a:r>
            <a:r>
              <a:rPr lang="en-US" dirty="0" smtClean="0"/>
              <a:t>a robust method to determine: </a:t>
            </a:r>
          </a:p>
          <a:p>
            <a:r>
              <a:rPr lang="en-US" dirty="0" smtClean="0"/>
              <a:t>     - onset of bubbling-to-slugging transition</a:t>
            </a:r>
          </a:p>
          <a:p>
            <a:r>
              <a:rPr lang="en-US" dirty="0"/>
              <a:t> </a:t>
            </a:r>
            <a:r>
              <a:rPr lang="en-US" dirty="0" smtClean="0"/>
              <a:t>    - fully developed slugging</a:t>
            </a:r>
          </a:p>
        </p:txBody>
      </p:sp>
    </p:spTree>
    <p:extLst>
      <p:ext uri="{BB962C8B-B14F-4D97-AF65-F5344CB8AC3E}">
        <p14:creationId xmlns:p14="http://schemas.microsoft.com/office/powerpoint/2010/main" val="1330321260"/>
      </p:ext>
    </p:extLst>
  </p:cSld>
  <p:clrMapOvr>
    <a:masterClrMapping/>
  </p:clrMapOvr>
  <mc:AlternateContent xmlns:mc="http://schemas.openxmlformats.org/markup-compatibility/2006" xmlns:p14="http://schemas.microsoft.com/office/powerpoint/2010/main">
    <mc:Choice Requires="p14">
      <p:transition spd="med" p14:dur="700" advTm="42476">
        <p:fade/>
      </p:transition>
    </mc:Choice>
    <mc:Fallback xmlns="">
      <p:transition spd="med" advTm="42476">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mj-lt"/>
              </a:rPr>
              <a:t>Objectives</a:t>
            </a:r>
          </a:p>
        </p:txBody>
      </p:sp>
      <p:sp>
        <p:nvSpPr>
          <p:cNvPr id="6" name="Content Placeholder 5"/>
          <p:cNvSpPr>
            <a:spLocks noGrp="1"/>
          </p:cNvSpPr>
          <p:nvPr>
            <p:ph idx="1"/>
          </p:nvPr>
        </p:nvSpPr>
        <p:spPr>
          <a:xfrm>
            <a:off x="457200" y="990600"/>
            <a:ext cx="8343900" cy="5135563"/>
          </a:xfrm>
        </p:spPr>
        <p:txBody>
          <a:bodyPr>
            <a:normAutofit fontScale="85000" lnSpcReduction="20000"/>
          </a:bodyPr>
          <a:lstStyle/>
          <a:p>
            <a:pPr marL="0" indent="0">
              <a:buNone/>
            </a:pPr>
            <a:r>
              <a:rPr lang="en-US" dirty="0" smtClean="0"/>
              <a:t>Develop clearer understanding of slugging physics and develop possible on-line diagnostic</a:t>
            </a:r>
          </a:p>
          <a:p>
            <a:pPr lvl="1"/>
            <a:r>
              <a:rPr lang="en-US" dirty="0" smtClean="0"/>
              <a:t>What measurement can be used?</a:t>
            </a:r>
          </a:p>
          <a:p>
            <a:pPr lvl="1"/>
            <a:r>
              <a:rPr lang="en-US" dirty="0" smtClean="0"/>
              <a:t>Can we be quantitative?</a:t>
            </a:r>
          </a:p>
          <a:p>
            <a:pPr lvl="1"/>
            <a:endParaRPr lang="en-US" dirty="0" smtClean="0"/>
          </a:p>
          <a:p>
            <a:pPr marL="0" indent="0">
              <a:buNone/>
            </a:pPr>
            <a:r>
              <a:rPr lang="en-US" dirty="0" smtClean="0"/>
              <a:t>Can a numerical model be used as a tool to understand the physics involved in slugging beds?</a:t>
            </a:r>
          </a:p>
          <a:p>
            <a:pPr lvl="1"/>
            <a:r>
              <a:rPr lang="en-US" dirty="0" smtClean="0"/>
              <a:t>How can an </a:t>
            </a:r>
            <a:r>
              <a:rPr lang="en-US" dirty="0" err="1" smtClean="0"/>
              <a:t>MFiX</a:t>
            </a:r>
            <a:r>
              <a:rPr lang="en-US" dirty="0" smtClean="0"/>
              <a:t> simulation be used to validate slugging studies?</a:t>
            </a:r>
          </a:p>
          <a:p>
            <a:pPr lvl="1"/>
            <a:r>
              <a:rPr lang="en-US" dirty="0" smtClean="0"/>
              <a:t>What quantitative numerical tools can we use?</a:t>
            </a:r>
          </a:p>
          <a:p>
            <a:pPr lvl="1"/>
            <a:endParaRPr lang="en-US" dirty="0"/>
          </a:p>
          <a:p>
            <a:r>
              <a:rPr lang="en-US" dirty="0" smtClean="0"/>
              <a:t>Scope</a:t>
            </a:r>
            <a:r>
              <a:rPr lang="en-US" dirty="0" smtClean="0"/>
              <a:t> </a:t>
            </a:r>
            <a:r>
              <a:rPr lang="en-US" dirty="0" smtClean="0"/>
              <a:t>of this study:</a:t>
            </a:r>
          </a:p>
          <a:p>
            <a:pPr lvl="1"/>
            <a:r>
              <a:rPr lang="en-US" dirty="0" smtClean="0"/>
              <a:t>Bubbling/slugging beds</a:t>
            </a:r>
          </a:p>
          <a:p>
            <a:pPr lvl="1"/>
            <a:r>
              <a:rPr lang="en-US" dirty="0" smtClean="0"/>
              <a:t>Bench scale reactor ~2 inch</a:t>
            </a:r>
          </a:p>
          <a:p>
            <a:pPr lvl="1"/>
            <a:r>
              <a:rPr lang="en-US" dirty="0" err="1" smtClean="0"/>
              <a:t>Geldart</a:t>
            </a:r>
            <a:r>
              <a:rPr lang="en-US" dirty="0" smtClean="0"/>
              <a:t> type B particles</a:t>
            </a:r>
          </a:p>
          <a:p>
            <a:pPr lvl="1"/>
            <a:r>
              <a:rPr lang="en-US" dirty="0" smtClean="0"/>
              <a:t>Hydrodynamics</a:t>
            </a:r>
          </a:p>
          <a:p>
            <a:pPr lvl="1"/>
            <a:r>
              <a:rPr lang="en-US" dirty="0" smtClean="0"/>
              <a:t>Bubble analysis</a:t>
            </a:r>
          </a:p>
          <a:p>
            <a:pPr lvl="1"/>
            <a:r>
              <a:rPr lang="en-US" dirty="0" smtClean="0"/>
              <a:t>Pressure analysis</a:t>
            </a:r>
          </a:p>
          <a:p>
            <a:pPr lvl="2"/>
            <a:endParaRPr lang="en-US" dirty="0"/>
          </a:p>
        </p:txBody>
      </p:sp>
      <p:sp>
        <p:nvSpPr>
          <p:cNvPr id="2" name="Slide Number Placeholder 1"/>
          <p:cNvSpPr>
            <a:spLocks noGrp="1"/>
          </p:cNvSpPr>
          <p:nvPr>
            <p:ph type="sldNum" sz="quarter" idx="12"/>
          </p:nvPr>
        </p:nvSpPr>
        <p:spPr/>
        <p:txBody>
          <a:bodyPr/>
          <a:lstStyle/>
          <a:p>
            <a:fld id="{4C976B89-B934-42B7-BBE1-B47766382DCC}" type="slidenum">
              <a:rPr lang="en-US" smtClean="0"/>
              <a:pPr/>
              <a:t>4</a:t>
            </a:fld>
            <a:endParaRPr lang="en-US" dirty="0"/>
          </a:p>
        </p:txBody>
      </p:sp>
    </p:spTree>
    <p:extLst>
      <p:ext uri="{BB962C8B-B14F-4D97-AF65-F5344CB8AC3E}">
        <p14:creationId xmlns:p14="http://schemas.microsoft.com/office/powerpoint/2010/main" val="64051386"/>
      </p:ext>
    </p:extLst>
  </p:cSld>
  <p:clrMapOvr>
    <a:masterClrMapping/>
  </p:clrMapOvr>
  <mc:AlternateContent xmlns:mc="http://schemas.openxmlformats.org/markup-compatibility/2006" xmlns:p14="http://schemas.microsoft.com/office/powerpoint/2010/main">
    <mc:Choice Requires="p14">
      <p:transition spd="med" p14:dur="700" advTm="47572">
        <p:fade/>
      </p:transition>
    </mc:Choice>
    <mc:Fallback xmlns="">
      <p:transition spd="med" advTm="47572">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59043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latin typeface="+mj-lt"/>
              </a:rPr>
              <a:t>Slugging </a:t>
            </a:r>
            <a:r>
              <a:rPr lang="en-US" sz="3200" smtClean="0">
                <a:effectLst>
                  <a:outerShdw blurRad="38100" dist="38100" dir="2700000" algn="tl">
                    <a:srgbClr val="000000">
                      <a:alpha val="43137"/>
                    </a:srgbClr>
                  </a:outerShdw>
                </a:effectLst>
                <a:latin typeface="+mj-lt"/>
              </a:rPr>
              <a:t>is central </a:t>
            </a:r>
            <a:r>
              <a:rPr lang="en-US" sz="3200" dirty="0" smtClean="0">
                <a:effectLst>
                  <a:outerShdw blurRad="38100" dist="38100" dir="2700000" algn="tl">
                    <a:srgbClr val="000000">
                      <a:alpha val="43137"/>
                    </a:srgbClr>
                  </a:outerShdw>
                </a:effectLst>
                <a:latin typeface="+mj-lt"/>
              </a:rPr>
              <a:t>feature of reactor flow regimes</a:t>
            </a:r>
            <a:endParaRPr lang="en-US" sz="3200" dirty="0" smtClean="0">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823" y="1630700"/>
            <a:ext cx="6189117" cy="4600202"/>
          </a:xfrm>
          <a:prstGeom prst="rect">
            <a:avLst/>
          </a:prstGeom>
        </p:spPr>
      </p:pic>
      <p:sp>
        <p:nvSpPr>
          <p:cNvPr id="3" name="Rectangle 2"/>
          <p:cNvSpPr/>
          <p:nvPr/>
        </p:nvSpPr>
        <p:spPr>
          <a:xfrm>
            <a:off x="155823" y="6368580"/>
            <a:ext cx="7035799" cy="430887"/>
          </a:xfrm>
          <a:prstGeom prst="rect">
            <a:avLst/>
          </a:prstGeom>
          <a:noFill/>
        </p:spPr>
        <p:txBody>
          <a:bodyPr wrap="square">
            <a:spAutoFit/>
          </a:bodyPr>
          <a:lstStyle/>
          <a:p>
            <a:pPr marR="0"/>
            <a:r>
              <a:rPr lang="en-US" sz="1100" dirty="0">
                <a:solidFill>
                  <a:prstClr val="black"/>
                </a:solidFill>
                <a:latin typeface="Helvetica" charset="0"/>
              </a:rPr>
              <a:t>[1] S. </a:t>
            </a:r>
            <a:r>
              <a:rPr lang="en-US" sz="1100" dirty="0" err="1">
                <a:solidFill>
                  <a:prstClr val="black"/>
                </a:solidFill>
                <a:latin typeface="Helvetica" charset="0"/>
              </a:rPr>
              <a:t>Shaul</a:t>
            </a:r>
            <a:r>
              <a:rPr lang="en-US" sz="1100" dirty="0">
                <a:solidFill>
                  <a:prstClr val="black"/>
                </a:solidFill>
                <a:latin typeface="Helvetica" charset="0"/>
              </a:rPr>
              <a:t>, E. </a:t>
            </a:r>
            <a:r>
              <a:rPr lang="en-US" sz="1100" dirty="0" err="1">
                <a:solidFill>
                  <a:prstClr val="black"/>
                </a:solidFill>
                <a:latin typeface="Helvetica" charset="0"/>
              </a:rPr>
              <a:t>Rabinovich</a:t>
            </a:r>
            <a:r>
              <a:rPr lang="en-US" sz="1100" dirty="0">
                <a:solidFill>
                  <a:prstClr val="black"/>
                </a:solidFill>
                <a:latin typeface="Helvetica" charset="0"/>
              </a:rPr>
              <a:t>, H. </a:t>
            </a:r>
            <a:r>
              <a:rPr lang="en-US" sz="1100" dirty="0" err="1">
                <a:solidFill>
                  <a:prstClr val="black"/>
                </a:solidFill>
                <a:latin typeface="Helvetica" charset="0"/>
              </a:rPr>
              <a:t>Kalman</a:t>
            </a:r>
            <a:r>
              <a:rPr lang="en-US" sz="1100" dirty="0">
                <a:solidFill>
                  <a:prstClr val="black"/>
                </a:solidFill>
                <a:latin typeface="Helvetica" charset="0"/>
              </a:rPr>
              <a:t>, Generalized flow regime diagram of fluidized beds based on the height to bed diameter ratio, Powder Technol. 228 (2012) 264-271.http://</a:t>
            </a:r>
            <a:r>
              <a:rPr lang="en-US" sz="1100" dirty="0" err="1">
                <a:solidFill>
                  <a:prstClr val="black"/>
                </a:solidFill>
                <a:latin typeface="Helvetica" charset="0"/>
              </a:rPr>
              <a:t>dx.doi.org</a:t>
            </a:r>
            <a:r>
              <a:rPr lang="en-US" sz="1100" dirty="0">
                <a:solidFill>
                  <a:prstClr val="black"/>
                </a:solidFill>
                <a:latin typeface="Helvetica" charset="0"/>
              </a:rPr>
              <a:t>/10.1016/j.powtec.2012.05.029</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r="22156" b="18362"/>
          <a:stretch/>
        </p:blipFill>
        <p:spPr>
          <a:xfrm>
            <a:off x="5944630" y="1571410"/>
            <a:ext cx="3105144" cy="1819490"/>
          </a:xfrm>
          <a:prstGeom prst="rect">
            <a:avLst/>
          </a:prstGeom>
        </p:spPr>
      </p:pic>
      <p:sp>
        <p:nvSpPr>
          <p:cNvPr id="4" name="TextBox 3"/>
          <p:cNvSpPr txBox="1"/>
          <p:nvPr/>
        </p:nvSpPr>
        <p:spPr>
          <a:xfrm>
            <a:off x="6396878" y="3587868"/>
            <a:ext cx="2624978" cy="2031325"/>
          </a:xfrm>
          <a:prstGeom prst="rect">
            <a:avLst/>
          </a:prstGeom>
          <a:noFill/>
        </p:spPr>
        <p:txBody>
          <a:bodyPr wrap="square" rtlCol="0">
            <a:spAutoFit/>
          </a:bodyPr>
          <a:lstStyle/>
          <a:p>
            <a:r>
              <a:rPr lang="en-US" dirty="0" smtClean="0"/>
              <a:t>Transition to slugging varies with:</a:t>
            </a:r>
          </a:p>
          <a:p>
            <a:r>
              <a:rPr lang="en-US" dirty="0" smtClean="0"/>
              <a:t>- bed H/D ratio</a:t>
            </a:r>
          </a:p>
          <a:p>
            <a:r>
              <a:rPr lang="en-US" dirty="0" smtClean="0"/>
              <a:t>- temperature</a:t>
            </a:r>
          </a:p>
          <a:p>
            <a:r>
              <a:rPr lang="en-US" dirty="0" smtClean="0"/>
              <a:t>- pressure</a:t>
            </a:r>
          </a:p>
          <a:p>
            <a:r>
              <a:rPr lang="en-US" dirty="0" smtClean="0"/>
              <a:t>- particle properties</a:t>
            </a:r>
          </a:p>
          <a:p>
            <a:r>
              <a:rPr lang="en-US" dirty="0" smtClean="0"/>
              <a:t>- fluidizing gas properties</a:t>
            </a:r>
            <a:endParaRPr lang="en-US" dirty="0"/>
          </a:p>
        </p:txBody>
      </p:sp>
      <p:sp>
        <p:nvSpPr>
          <p:cNvPr id="9" name="TextBox 8"/>
          <p:cNvSpPr txBox="1"/>
          <p:nvPr/>
        </p:nvSpPr>
        <p:spPr>
          <a:xfrm>
            <a:off x="815316" y="740413"/>
            <a:ext cx="7437168" cy="830997"/>
          </a:xfrm>
          <a:prstGeom prst="rect">
            <a:avLst/>
          </a:prstGeom>
          <a:noFill/>
        </p:spPr>
        <p:txBody>
          <a:bodyPr wrap="square" rtlCol="0">
            <a:spAutoFit/>
          </a:bodyPr>
          <a:lstStyle/>
          <a:p>
            <a:r>
              <a:rPr lang="en-US" sz="2400" dirty="0" smtClean="0"/>
              <a:t>Slugging is a complex process, even with regime maps it is difficult to design a reactor to always avoid slugging </a:t>
            </a:r>
            <a:endParaRPr lang="en-US" sz="2400" dirty="0"/>
          </a:p>
        </p:txBody>
      </p:sp>
      <p:sp>
        <p:nvSpPr>
          <p:cNvPr id="6" name="Slide Number Placeholder 5"/>
          <p:cNvSpPr>
            <a:spLocks noGrp="1"/>
          </p:cNvSpPr>
          <p:nvPr>
            <p:ph type="sldNum" sz="quarter" idx="12"/>
          </p:nvPr>
        </p:nvSpPr>
        <p:spPr/>
        <p:txBody>
          <a:bodyPr/>
          <a:lstStyle/>
          <a:p>
            <a:fld id="{E975BF79-CFF7-6444-8E0C-C6F26E1B5B0C}" type="slidenum">
              <a:rPr lang="en-US" smtClean="0"/>
              <a:t>5</a:t>
            </a:fld>
            <a:endParaRPr lang="en-US"/>
          </a:p>
        </p:txBody>
      </p:sp>
    </p:spTree>
    <p:extLst>
      <p:ext uri="{BB962C8B-B14F-4D97-AF65-F5344CB8AC3E}">
        <p14:creationId xmlns:p14="http://schemas.microsoft.com/office/powerpoint/2010/main" val="1254010527"/>
      </p:ext>
    </p:extLst>
  </p:cSld>
  <p:clrMapOvr>
    <a:masterClrMapping/>
  </p:clrMapOvr>
  <mc:AlternateContent xmlns:mc="http://schemas.openxmlformats.org/markup-compatibility/2006" xmlns:p14="http://schemas.microsoft.com/office/powerpoint/2010/main">
    <mc:Choice Requires="p14">
      <p:transition spd="med" p14:dur="700" advTm="51922">
        <p:fade/>
      </p:transition>
    </mc:Choice>
    <mc:Fallback xmlns="">
      <p:transition spd="med" advTm="51922">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9144000" cy="56220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mj-lt"/>
              </a:rPr>
              <a:t>Simulated experiment</a:t>
            </a:r>
            <a:endParaRPr lang="en-US" sz="3600" dirty="0">
              <a:latin typeface="+mj-lt"/>
            </a:endParaRPr>
          </a:p>
        </p:txBody>
      </p:sp>
      <p:sp>
        <p:nvSpPr>
          <p:cNvPr id="2" name="Slide Number Placeholder 1"/>
          <p:cNvSpPr>
            <a:spLocks noGrp="1"/>
          </p:cNvSpPr>
          <p:nvPr>
            <p:ph type="sldNum" sz="quarter" idx="12"/>
          </p:nvPr>
        </p:nvSpPr>
        <p:spPr/>
        <p:txBody>
          <a:bodyPr/>
          <a:lstStyle/>
          <a:p>
            <a:fld id="{4C976B89-B934-42B7-BBE1-B47766382DCC}" type="slidenum">
              <a:rPr lang="en-US" smtClean="0"/>
              <a:pPr/>
              <a:t>6</a:t>
            </a:fld>
            <a:endParaRPr lang="en-US" dirty="0"/>
          </a:p>
        </p:txBody>
      </p:sp>
      <p:grpSp>
        <p:nvGrpSpPr>
          <p:cNvPr id="142" name="Group 141"/>
          <p:cNvGrpSpPr/>
          <p:nvPr/>
        </p:nvGrpSpPr>
        <p:grpSpPr>
          <a:xfrm>
            <a:off x="58975" y="536657"/>
            <a:ext cx="3193206" cy="6321343"/>
            <a:chOff x="325742" y="418951"/>
            <a:chExt cx="3193206" cy="6321343"/>
          </a:xfrm>
        </p:grpSpPr>
        <p:grpSp>
          <p:nvGrpSpPr>
            <p:cNvPr id="4" name="Group 3"/>
            <p:cNvGrpSpPr/>
            <p:nvPr/>
          </p:nvGrpSpPr>
          <p:grpSpPr>
            <a:xfrm>
              <a:off x="1062823" y="418951"/>
              <a:ext cx="2456125" cy="6321343"/>
              <a:chOff x="403331" y="552727"/>
              <a:chExt cx="2456125" cy="6321343"/>
            </a:xfrm>
          </p:grpSpPr>
          <p:grpSp>
            <p:nvGrpSpPr>
              <p:cNvPr id="43" name="Group 42"/>
              <p:cNvGrpSpPr/>
              <p:nvPr/>
            </p:nvGrpSpPr>
            <p:grpSpPr>
              <a:xfrm>
                <a:off x="403331" y="1031898"/>
                <a:ext cx="2456125" cy="5228276"/>
                <a:chOff x="304800" y="685799"/>
                <a:chExt cx="2209800" cy="5694771"/>
              </a:xfrm>
            </p:grpSpPr>
            <p:cxnSp>
              <p:nvCxnSpPr>
                <p:cNvPr id="37" name="Straight Connector 36"/>
                <p:cNvCxnSpPr/>
                <p:nvPr/>
              </p:nvCxnSpPr>
              <p:spPr>
                <a:xfrm flipV="1">
                  <a:off x="1123621" y="4648201"/>
                  <a:ext cx="40037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123621" y="4137297"/>
                  <a:ext cx="304647"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304800" y="685799"/>
                  <a:ext cx="2209800" cy="5694771"/>
                  <a:chOff x="304800" y="685799"/>
                  <a:chExt cx="2209800" cy="5694771"/>
                </a:xfrm>
              </p:grpSpPr>
              <p:grpSp>
                <p:nvGrpSpPr>
                  <p:cNvPr id="11" name="Group 10"/>
                  <p:cNvGrpSpPr/>
                  <p:nvPr/>
                </p:nvGrpSpPr>
                <p:grpSpPr>
                  <a:xfrm>
                    <a:off x="304801" y="685799"/>
                    <a:ext cx="1600199" cy="5694771"/>
                    <a:chOff x="7079225" y="381000"/>
                    <a:chExt cx="2694890" cy="5652319"/>
                  </a:xfrm>
                </p:grpSpPr>
                <p:sp>
                  <p:nvSpPr>
                    <p:cNvPr id="13" name="Oval 12"/>
                    <p:cNvSpPr/>
                    <p:nvPr/>
                  </p:nvSpPr>
                  <p:spPr>
                    <a:xfrm>
                      <a:off x="7086600" y="5804719"/>
                      <a:ext cx="1371600" cy="2286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079226" y="381000"/>
                      <a:ext cx="1371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14" idx="2"/>
                      <a:endCxn id="17" idx="2"/>
                    </p:cNvCxnSpPr>
                    <p:nvPr/>
                  </p:nvCxnSpPr>
                  <p:spPr>
                    <a:xfrm>
                      <a:off x="7079226" y="495300"/>
                      <a:ext cx="7358" cy="5440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6"/>
                      <a:endCxn id="13" idx="6"/>
                    </p:cNvCxnSpPr>
                    <p:nvPr/>
                  </p:nvCxnSpPr>
                  <p:spPr>
                    <a:xfrm>
                      <a:off x="8450826" y="495300"/>
                      <a:ext cx="7374" cy="542371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Arc 16"/>
                    <p:cNvSpPr/>
                    <p:nvPr/>
                  </p:nvSpPr>
                  <p:spPr>
                    <a:xfrm>
                      <a:off x="7079226" y="5804719"/>
                      <a:ext cx="1371600" cy="228600"/>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p:cNvSpPr/>
                    <p:nvPr/>
                  </p:nvSpPr>
                  <p:spPr>
                    <a:xfrm>
                      <a:off x="7079225" y="3707103"/>
                      <a:ext cx="1371599" cy="2286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p:cNvSpPr/>
                    <p:nvPr/>
                  </p:nvSpPr>
                  <p:spPr>
                    <a:xfrm>
                      <a:off x="7086601" y="3707103"/>
                      <a:ext cx="1371599" cy="228600"/>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408606" y="3557544"/>
                      <a:ext cx="722670" cy="223683"/>
                    </a:xfrm>
                    <a:custGeom>
                      <a:avLst/>
                      <a:gdLst>
                        <a:gd name="connsiteX0" fmla="*/ 0 w 722671"/>
                        <a:gd name="connsiteY0" fmla="*/ 235974 h 235974"/>
                        <a:gd name="connsiteX1" fmla="*/ 294968 w 722671"/>
                        <a:gd name="connsiteY1" fmla="*/ 0 h 235974"/>
                        <a:gd name="connsiteX2" fmla="*/ 722671 w 722671"/>
                        <a:gd name="connsiteY2" fmla="*/ 235974 h 235974"/>
                      </a:gdLst>
                      <a:ahLst/>
                      <a:cxnLst>
                        <a:cxn ang="0">
                          <a:pos x="connsiteX0" y="connsiteY0"/>
                        </a:cxn>
                        <a:cxn ang="0">
                          <a:pos x="connsiteX1" y="connsiteY1"/>
                        </a:cxn>
                        <a:cxn ang="0">
                          <a:pos x="connsiteX2" y="connsiteY2"/>
                        </a:cxn>
                      </a:cxnLst>
                      <a:rect l="l" t="t" r="r" b="b"/>
                      <a:pathLst>
                        <a:path w="722671" h="235974">
                          <a:moveTo>
                            <a:pt x="0" y="235974"/>
                          </a:moveTo>
                          <a:cubicBezTo>
                            <a:pt x="87261" y="117987"/>
                            <a:pt x="174523" y="0"/>
                            <a:pt x="294968" y="0"/>
                          </a:cubicBezTo>
                          <a:cubicBezTo>
                            <a:pt x="415413" y="0"/>
                            <a:pt x="629264" y="204019"/>
                            <a:pt x="722671" y="23597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a:stCxn id="13" idx="6"/>
                    </p:cNvCxnSpPr>
                    <p:nvPr/>
                  </p:nvCxnSpPr>
                  <p:spPr>
                    <a:xfrm flipV="1">
                      <a:off x="8458200" y="5919019"/>
                      <a:ext cx="5459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108723" y="5055526"/>
                      <a:ext cx="134210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06693" y="4774779"/>
                      <a:ext cx="1344113" cy="565656"/>
                    </a:xfrm>
                    <a:prstGeom prst="rect">
                      <a:avLst/>
                    </a:prstGeom>
                    <a:noFill/>
                  </p:spPr>
                  <p:txBody>
                    <a:bodyPr wrap="square" rtlCol="0">
                      <a:spAutoFit/>
                    </a:bodyPr>
                    <a:lstStyle/>
                    <a:p>
                      <a:pPr algn="ctr"/>
                      <a:r>
                        <a:rPr lang="en-US" sz="1400" dirty="0" smtClean="0"/>
                        <a:t>5 cm</a:t>
                      </a:r>
                    </a:p>
                    <a:p>
                      <a:pPr algn="ctr"/>
                      <a:r>
                        <a:rPr lang="en-US" sz="1400" dirty="0" smtClean="0"/>
                        <a:t>diameter</a:t>
                      </a:r>
                    </a:p>
                  </p:txBody>
                </p:sp>
                <p:cxnSp>
                  <p:nvCxnSpPr>
                    <p:cNvPr id="28" name="Straight Connector 27"/>
                    <p:cNvCxnSpPr>
                      <a:stCxn id="14" idx="6"/>
                    </p:cNvCxnSpPr>
                    <p:nvPr/>
                  </p:nvCxnSpPr>
                  <p:spPr>
                    <a:xfrm>
                      <a:off x="8450826" y="495300"/>
                      <a:ext cx="232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554679" y="495300"/>
                      <a:ext cx="0" cy="543206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554676" y="2286000"/>
                      <a:ext cx="1219439" cy="332739"/>
                    </a:xfrm>
                    <a:prstGeom prst="rect">
                      <a:avLst/>
                    </a:prstGeom>
                    <a:noFill/>
                  </p:spPr>
                  <p:txBody>
                    <a:bodyPr wrap="square" rtlCol="0">
                      <a:spAutoFit/>
                    </a:bodyPr>
                    <a:lstStyle/>
                    <a:p>
                      <a:r>
                        <a:rPr lang="en-US" sz="1400" dirty="0" smtClean="0"/>
                        <a:t>40 cm</a:t>
                      </a:r>
                      <a:endParaRPr lang="en-US" sz="1400" dirty="0"/>
                    </a:p>
                  </p:txBody>
                </p:sp>
                <p:sp>
                  <p:nvSpPr>
                    <p:cNvPr id="32" name="TextBox 31"/>
                    <p:cNvSpPr txBox="1"/>
                    <p:nvPr/>
                  </p:nvSpPr>
                  <p:spPr>
                    <a:xfrm rot="16200000">
                      <a:off x="6985517" y="1495235"/>
                      <a:ext cx="1588514" cy="570158"/>
                    </a:xfrm>
                    <a:prstGeom prst="rect">
                      <a:avLst/>
                    </a:prstGeom>
                    <a:noFill/>
                  </p:spPr>
                  <p:txBody>
                    <a:bodyPr wrap="square" rtlCol="0">
                      <a:spAutoFit/>
                    </a:bodyPr>
                    <a:lstStyle/>
                    <a:p>
                      <a:pPr algn="ctr"/>
                      <a:r>
                        <a:rPr lang="en-US" sz="1600" dirty="0" smtClean="0"/>
                        <a:t>Freeboard</a:t>
                      </a:r>
                      <a:endParaRPr lang="en-US" sz="1600" dirty="0"/>
                    </a:p>
                  </p:txBody>
                </p:sp>
              </p:grpSp>
              <p:sp>
                <p:nvSpPr>
                  <p:cNvPr id="33" name="Arc 32"/>
                  <p:cNvSpPr/>
                  <p:nvPr/>
                </p:nvSpPr>
                <p:spPr>
                  <a:xfrm>
                    <a:off x="304800" y="4502509"/>
                    <a:ext cx="814442" cy="221891"/>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Straight Arrow Connector 33"/>
                  <p:cNvCxnSpPr/>
                  <p:nvPr/>
                </p:nvCxnSpPr>
                <p:spPr>
                  <a:xfrm>
                    <a:off x="1295400" y="4129853"/>
                    <a:ext cx="0" cy="213555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447800" y="4648201"/>
                    <a:ext cx="0" cy="162562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295400" y="4124980"/>
                    <a:ext cx="1219200" cy="523220"/>
                  </a:xfrm>
                  <a:prstGeom prst="rect">
                    <a:avLst/>
                  </a:prstGeom>
                  <a:noFill/>
                </p:spPr>
                <p:txBody>
                  <a:bodyPr wrap="square" rtlCol="0">
                    <a:spAutoFit/>
                  </a:bodyPr>
                  <a:lstStyle/>
                  <a:p>
                    <a:r>
                      <a:rPr lang="en-US" sz="1400" dirty="0" smtClean="0"/>
                      <a:t>Expanded Bed</a:t>
                    </a:r>
                  </a:p>
                  <a:p>
                    <a:endParaRPr lang="en-US" sz="1400" dirty="0"/>
                  </a:p>
                </p:txBody>
              </p:sp>
              <p:sp>
                <p:nvSpPr>
                  <p:cNvPr id="41" name="TextBox 40"/>
                  <p:cNvSpPr txBox="1"/>
                  <p:nvPr/>
                </p:nvSpPr>
                <p:spPr>
                  <a:xfrm>
                    <a:off x="1422152" y="4735379"/>
                    <a:ext cx="1066800" cy="569905"/>
                  </a:xfrm>
                  <a:prstGeom prst="rect">
                    <a:avLst/>
                  </a:prstGeom>
                  <a:noFill/>
                </p:spPr>
                <p:txBody>
                  <a:bodyPr wrap="square" rtlCol="0">
                    <a:spAutoFit/>
                  </a:bodyPr>
                  <a:lstStyle/>
                  <a:p>
                    <a:r>
                      <a:rPr lang="en-US" sz="1400" dirty="0" smtClean="0"/>
                      <a:t>Static Bed</a:t>
                    </a:r>
                  </a:p>
                  <a:p>
                    <a:r>
                      <a:rPr lang="en-US" sz="1400" i="1" dirty="0" smtClean="0"/>
                      <a:t>H</a:t>
                    </a:r>
                    <a:r>
                      <a:rPr lang="en-US" sz="1400" i="1" baseline="-25000" dirty="0" smtClean="0"/>
                      <a:t>o</a:t>
                    </a:r>
                    <a:r>
                      <a:rPr lang="en-US" sz="1400" dirty="0" smtClean="0"/>
                      <a:t>=20 cm</a:t>
                    </a:r>
                    <a:endParaRPr lang="en-US" sz="1400" dirty="0"/>
                  </a:p>
                </p:txBody>
              </p:sp>
            </p:grpSp>
          </p:grpSp>
          <p:cxnSp>
            <p:nvCxnSpPr>
              <p:cNvPr id="70" name="Straight Arrow Connector 69"/>
              <p:cNvCxnSpPr/>
              <p:nvPr/>
            </p:nvCxnSpPr>
            <p:spPr>
              <a:xfrm flipV="1">
                <a:off x="684488" y="6286270"/>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817622" y="6293445"/>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950757" y="6289858"/>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1097664" y="6286270"/>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82387" y="6535516"/>
                <a:ext cx="821966" cy="338554"/>
              </a:xfrm>
              <a:prstGeom prst="rect">
                <a:avLst/>
              </a:prstGeom>
              <a:noFill/>
            </p:spPr>
            <p:txBody>
              <a:bodyPr wrap="square" rtlCol="0">
                <a:spAutoFit/>
              </a:bodyPr>
              <a:lstStyle/>
              <a:p>
                <a:r>
                  <a:rPr lang="en-US" sz="1600" i="1" dirty="0" err="1" smtClean="0">
                    <a:latin typeface="Arial" charset="0"/>
                    <a:ea typeface="Arial" charset="0"/>
                    <a:cs typeface="Arial" charset="0"/>
                  </a:rPr>
                  <a:t>ṁ</a:t>
                </a:r>
                <a:r>
                  <a:rPr lang="en-US" sz="1600" i="1" baseline="-25000" dirty="0" err="1" smtClean="0">
                    <a:latin typeface="Arial" charset="0"/>
                    <a:ea typeface="Arial" charset="0"/>
                    <a:cs typeface="Arial" charset="0"/>
                  </a:rPr>
                  <a:t>inlet</a:t>
                </a:r>
                <a:endParaRPr lang="en-US" sz="1600" baseline="-25000" dirty="0" smtClean="0">
                  <a:latin typeface="Arial" charset="0"/>
                  <a:ea typeface="Arial" charset="0"/>
                  <a:cs typeface="Arial" charset="0"/>
                </a:endParaRPr>
              </a:p>
            </p:txBody>
          </p:sp>
          <p:cxnSp>
            <p:nvCxnSpPr>
              <p:cNvPr id="75" name="Straight Arrow Connector 74"/>
              <p:cNvCxnSpPr/>
              <p:nvPr/>
            </p:nvCxnSpPr>
            <p:spPr>
              <a:xfrm flipV="1">
                <a:off x="641591" y="893596"/>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774725" y="900771"/>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907860" y="897184"/>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1054767" y="893596"/>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05262" y="552727"/>
                <a:ext cx="2264952" cy="398489"/>
              </a:xfrm>
              <a:prstGeom prst="rect">
                <a:avLst/>
              </a:prstGeom>
              <a:noFill/>
            </p:spPr>
            <p:txBody>
              <a:bodyPr wrap="square" rtlCol="0">
                <a:spAutoFit/>
              </a:bodyPr>
              <a:lstStyle/>
              <a:p>
                <a:r>
                  <a:rPr lang="en-US" sz="1600" i="1" dirty="0" smtClean="0">
                    <a:latin typeface="Arial" charset="0"/>
                    <a:ea typeface="Arial" charset="0"/>
                    <a:cs typeface="Arial" charset="0"/>
                  </a:rPr>
                  <a:t>P</a:t>
                </a:r>
                <a:r>
                  <a:rPr lang="en-US" sz="1600" i="1" baseline="-25000" dirty="0" smtClean="0">
                    <a:latin typeface="Arial" charset="0"/>
                    <a:ea typeface="Arial" charset="0"/>
                    <a:cs typeface="Arial" charset="0"/>
                  </a:rPr>
                  <a:t>out</a:t>
                </a:r>
                <a:r>
                  <a:rPr lang="en-US" sz="1600" dirty="0" smtClean="0">
                    <a:latin typeface="Arial" charset="0"/>
                    <a:ea typeface="Arial" charset="0"/>
                    <a:cs typeface="Arial" charset="0"/>
                  </a:rPr>
                  <a:t> = 255 </a:t>
                </a:r>
                <a:r>
                  <a:rPr lang="en-US" sz="1600" dirty="0" err="1" smtClean="0">
                    <a:latin typeface="Arial" charset="0"/>
                    <a:ea typeface="Arial" charset="0"/>
                    <a:cs typeface="Arial" charset="0"/>
                  </a:rPr>
                  <a:t>kPa</a:t>
                </a:r>
                <a:endParaRPr lang="en-US" sz="1600" dirty="0" smtClean="0">
                  <a:latin typeface="Arial" charset="0"/>
                  <a:ea typeface="Arial" charset="0"/>
                  <a:cs typeface="Arial" charset="0"/>
                </a:endParaRPr>
              </a:p>
            </p:txBody>
          </p:sp>
        </p:grpSp>
        <p:sp>
          <p:nvSpPr>
            <p:cNvPr id="126" name="TextBox 125"/>
            <p:cNvSpPr txBox="1"/>
            <p:nvPr/>
          </p:nvSpPr>
          <p:spPr>
            <a:xfrm>
              <a:off x="338583" y="5573801"/>
              <a:ext cx="852261" cy="338554"/>
            </a:xfrm>
            <a:prstGeom prst="rect">
              <a:avLst/>
            </a:prstGeom>
            <a:noFill/>
          </p:spPr>
          <p:txBody>
            <a:bodyPr wrap="square" rtlCol="0">
              <a:spAutoFit/>
            </a:bodyPr>
            <a:lstStyle/>
            <a:p>
              <a:r>
                <a:rPr lang="en-US" sz="1600" dirty="0" smtClean="0"/>
                <a:t>0.2</a:t>
              </a:r>
              <a:endParaRPr lang="en-US" sz="1600" dirty="0"/>
            </a:p>
          </p:txBody>
        </p:sp>
        <p:sp>
          <p:nvSpPr>
            <p:cNvPr id="127" name="TextBox 126"/>
            <p:cNvSpPr txBox="1"/>
            <p:nvPr/>
          </p:nvSpPr>
          <p:spPr>
            <a:xfrm>
              <a:off x="338582" y="5278708"/>
              <a:ext cx="852261" cy="338554"/>
            </a:xfrm>
            <a:prstGeom prst="rect">
              <a:avLst/>
            </a:prstGeom>
            <a:noFill/>
          </p:spPr>
          <p:txBody>
            <a:bodyPr wrap="square" rtlCol="0">
              <a:spAutoFit/>
            </a:bodyPr>
            <a:lstStyle/>
            <a:p>
              <a:r>
                <a:rPr lang="en-US" sz="1600" dirty="0" smtClean="0"/>
                <a:t>0.4</a:t>
              </a:r>
              <a:endParaRPr lang="en-US" sz="1600" dirty="0"/>
            </a:p>
          </p:txBody>
        </p:sp>
        <p:sp>
          <p:nvSpPr>
            <p:cNvPr id="128" name="TextBox 127"/>
            <p:cNvSpPr txBox="1"/>
            <p:nvPr/>
          </p:nvSpPr>
          <p:spPr>
            <a:xfrm>
              <a:off x="333715" y="4975281"/>
              <a:ext cx="852261" cy="338554"/>
            </a:xfrm>
            <a:prstGeom prst="rect">
              <a:avLst/>
            </a:prstGeom>
            <a:noFill/>
          </p:spPr>
          <p:txBody>
            <a:bodyPr wrap="square" rtlCol="0">
              <a:spAutoFit/>
            </a:bodyPr>
            <a:lstStyle/>
            <a:p>
              <a:r>
                <a:rPr lang="en-US" sz="1600" dirty="0" smtClean="0"/>
                <a:t>0.6</a:t>
              </a:r>
              <a:endParaRPr lang="en-US" sz="1600" dirty="0"/>
            </a:p>
          </p:txBody>
        </p:sp>
        <p:sp>
          <p:nvSpPr>
            <p:cNvPr id="129" name="TextBox 128"/>
            <p:cNvSpPr txBox="1"/>
            <p:nvPr/>
          </p:nvSpPr>
          <p:spPr>
            <a:xfrm>
              <a:off x="333715" y="4653939"/>
              <a:ext cx="852261" cy="338554"/>
            </a:xfrm>
            <a:prstGeom prst="rect">
              <a:avLst/>
            </a:prstGeom>
            <a:noFill/>
          </p:spPr>
          <p:txBody>
            <a:bodyPr wrap="square" rtlCol="0">
              <a:spAutoFit/>
            </a:bodyPr>
            <a:lstStyle/>
            <a:p>
              <a:r>
                <a:rPr lang="en-US" sz="1600" dirty="0" smtClean="0"/>
                <a:t>0.8</a:t>
              </a:r>
              <a:endParaRPr lang="en-US" sz="1600" dirty="0"/>
            </a:p>
          </p:txBody>
        </p:sp>
        <p:sp>
          <p:nvSpPr>
            <p:cNvPr id="130" name="TextBox 129"/>
            <p:cNvSpPr txBox="1"/>
            <p:nvPr/>
          </p:nvSpPr>
          <p:spPr>
            <a:xfrm>
              <a:off x="325742" y="4343312"/>
              <a:ext cx="852261" cy="338554"/>
            </a:xfrm>
            <a:prstGeom prst="rect">
              <a:avLst/>
            </a:prstGeom>
            <a:noFill/>
          </p:spPr>
          <p:txBody>
            <a:bodyPr wrap="square" rtlCol="0">
              <a:spAutoFit/>
            </a:bodyPr>
            <a:lstStyle/>
            <a:p>
              <a:r>
                <a:rPr lang="en-US" sz="1600" dirty="0" smtClean="0"/>
                <a:t>1.0</a:t>
              </a:r>
              <a:endParaRPr lang="en-US" sz="1600" dirty="0"/>
            </a:p>
          </p:txBody>
        </p:sp>
        <p:grpSp>
          <p:nvGrpSpPr>
            <p:cNvPr id="31" name="Group 30"/>
            <p:cNvGrpSpPr/>
            <p:nvPr/>
          </p:nvGrpSpPr>
          <p:grpSpPr>
            <a:xfrm>
              <a:off x="698052" y="4520520"/>
              <a:ext cx="390923" cy="1389377"/>
              <a:chOff x="698052" y="4520520"/>
              <a:chExt cx="390923" cy="1389377"/>
            </a:xfrm>
          </p:grpSpPr>
          <p:grpSp>
            <p:nvGrpSpPr>
              <p:cNvPr id="24" name="Group 23"/>
              <p:cNvGrpSpPr/>
              <p:nvPr/>
            </p:nvGrpSpPr>
            <p:grpSpPr>
              <a:xfrm>
                <a:off x="698052" y="4520520"/>
                <a:ext cx="390923" cy="1239335"/>
                <a:chOff x="698052" y="4530567"/>
                <a:chExt cx="390923" cy="1749989"/>
              </a:xfrm>
            </p:grpSpPr>
            <p:cxnSp>
              <p:nvCxnSpPr>
                <p:cNvPr id="131" name="Straight Connector 130"/>
                <p:cNvCxnSpPr/>
                <p:nvPr/>
              </p:nvCxnSpPr>
              <p:spPr>
                <a:xfrm flipV="1">
                  <a:off x="730606" y="6280552"/>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728208" y="5818959"/>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728207" y="5411842"/>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728207" y="4979216"/>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698052" y="4530567"/>
                  <a:ext cx="358369" cy="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821772" y="4670562"/>
                <a:ext cx="258740" cy="1239335"/>
                <a:chOff x="698052" y="4530567"/>
                <a:chExt cx="390923" cy="1749989"/>
              </a:xfrm>
            </p:grpSpPr>
            <p:cxnSp>
              <p:nvCxnSpPr>
                <p:cNvPr id="137" name="Straight Connector 136"/>
                <p:cNvCxnSpPr/>
                <p:nvPr/>
              </p:nvCxnSpPr>
              <p:spPr>
                <a:xfrm flipV="1">
                  <a:off x="730606" y="6280552"/>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728208" y="5818959"/>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728207" y="5411842"/>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728207" y="4979216"/>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698052" y="4530567"/>
                  <a:ext cx="358369" cy="4"/>
                </a:xfrm>
                <a:prstGeom prst="line">
                  <a:avLst/>
                </a:prstGeom>
              </p:spPr>
              <p:style>
                <a:lnRef idx="1">
                  <a:schemeClr val="accent1"/>
                </a:lnRef>
                <a:fillRef idx="0">
                  <a:schemeClr val="accent1"/>
                </a:fillRef>
                <a:effectRef idx="0">
                  <a:schemeClr val="accent1"/>
                </a:effectRef>
                <a:fontRef idx="minor">
                  <a:schemeClr val="tx1"/>
                </a:fontRef>
              </p:style>
            </p:cxnSp>
          </p:grpSp>
        </p:grpSp>
      </p:grpSp>
      <p:sp>
        <p:nvSpPr>
          <p:cNvPr id="143" name="TextBox 142"/>
          <p:cNvSpPr txBox="1"/>
          <p:nvPr/>
        </p:nvSpPr>
        <p:spPr>
          <a:xfrm>
            <a:off x="58975" y="4130760"/>
            <a:ext cx="594991" cy="338554"/>
          </a:xfrm>
          <a:prstGeom prst="rect">
            <a:avLst/>
          </a:prstGeom>
          <a:noFill/>
        </p:spPr>
        <p:txBody>
          <a:bodyPr wrap="square" rtlCol="0">
            <a:spAutoFit/>
          </a:bodyPr>
          <a:lstStyle/>
          <a:p>
            <a:r>
              <a:rPr lang="en-US" sz="1600" i="1" dirty="0" smtClean="0"/>
              <a:t>H/H</a:t>
            </a:r>
            <a:r>
              <a:rPr lang="en-US" sz="1600" i="1" baseline="-25000" dirty="0" smtClean="0"/>
              <a:t>o</a:t>
            </a:r>
            <a:endParaRPr lang="en-US" sz="1600" i="1" dirty="0"/>
          </a:p>
        </p:txBody>
      </p:sp>
      <p:graphicFrame>
        <p:nvGraphicFramePr>
          <p:cNvPr id="147" name="Object 146"/>
          <p:cNvGraphicFramePr>
            <a:graphicFrameLocks noChangeAspect="1"/>
          </p:cNvGraphicFramePr>
          <p:nvPr>
            <p:extLst>
              <p:ext uri="{D42A27DB-BD31-4B8C-83A1-F6EECF244321}">
                <p14:modId xmlns:p14="http://schemas.microsoft.com/office/powerpoint/2010/main" val="602858310"/>
              </p:ext>
            </p:extLst>
          </p:nvPr>
        </p:nvGraphicFramePr>
        <p:xfrm>
          <a:off x="3364555" y="2417788"/>
          <a:ext cx="4305300" cy="2552700"/>
        </p:xfrm>
        <a:graphic>
          <a:graphicData uri="http://schemas.openxmlformats.org/presentationml/2006/ole">
            <mc:AlternateContent xmlns:mc="http://schemas.openxmlformats.org/markup-compatibility/2006">
              <mc:Choice xmlns:v="urn:schemas-microsoft-com:vml" Requires="v">
                <p:oleObj spid="_x0000_s1089" name="Worksheet" r:id="rId4" imgW="4305300" imgH="2552700" progId="Excel.Sheet.12">
                  <p:embed/>
                </p:oleObj>
              </mc:Choice>
              <mc:Fallback>
                <p:oleObj name="Worksheet" r:id="rId4" imgW="4305300" imgH="2552700" progId="Excel.Sheet.12">
                  <p:embed/>
                  <p:pic>
                    <p:nvPicPr>
                      <p:cNvPr id="0" name=""/>
                      <p:cNvPicPr/>
                      <p:nvPr/>
                    </p:nvPicPr>
                    <p:blipFill>
                      <a:blip r:embed="rId5"/>
                      <a:stretch>
                        <a:fillRect/>
                      </a:stretch>
                    </p:blipFill>
                    <p:spPr>
                      <a:xfrm>
                        <a:off x="3364555" y="2417788"/>
                        <a:ext cx="4305300" cy="2552700"/>
                      </a:xfrm>
                      <a:prstGeom prst="rect">
                        <a:avLst/>
                      </a:prstGeom>
                    </p:spPr>
                  </p:pic>
                </p:oleObj>
              </mc:Fallback>
            </mc:AlternateContent>
          </a:graphicData>
        </a:graphic>
      </p:graphicFrame>
      <p:sp>
        <p:nvSpPr>
          <p:cNvPr id="148" name="TextBox 147"/>
          <p:cNvSpPr txBox="1"/>
          <p:nvPr/>
        </p:nvSpPr>
        <p:spPr>
          <a:xfrm>
            <a:off x="3066678" y="5103895"/>
            <a:ext cx="5899885" cy="954107"/>
          </a:xfrm>
          <a:prstGeom prst="rect">
            <a:avLst/>
          </a:prstGeom>
          <a:noFill/>
        </p:spPr>
        <p:txBody>
          <a:bodyPr wrap="none" rtlCol="0">
            <a:spAutoFit/>
          </a:bodyPr>
          <a:lstStyle/>
          <a:p>
            <a:r>
              <a:rPr lang="en-US" sz="1400" b="1" dirty="0" smtClean="0"/>
              <a:t>Assumptions:</a:t>
            </a:r>
            <a:endParaRPr lang="en-US" sz="1400" dirty="0" smtClean="0"/>
          </a:p>
          <a:p>
            <a:pPr marL="285750" indent="-285750">
              <a:buFont typeface="Arial" charset="0"/>
              <a:buChar char="•"/>
            </a:pPr>
            <a:r>
              <a:rPr lang="en-US" sz="1400" dirty="0" smtClean="0"/>
              <a:t>Minimum fluidization – Richardson correlation</a:t>
            </a:r>
          </a:p>
          <a:p>
            <a:pPr marL="742950" lvl="1" indent="-285750">
              <a:buFont typeface="Arial" charset="0"/>
              <a:buChar char="•"/>
            </a:pPr>
            <a:r>
              <a:rPr lang="en-US" sz="1400" dirty="0"/>
              <a:t>N</a:t>
            </a:r>
            <a:r>
              <a:rPr lang="en-US" sz="1400" baseline="-25000" dirty="0"/>
              <a:t>2</a:t>
            </a:r>
            <a:r>
              <a:rPr lang="en-US" sz="1400" dirty="0"/>
              <a:t> density – ideal gas temperature and pressure corrected</a:t>
            </a:r>
          </a:p>
          <a:p>
            <a:pPr marL="742950" lvl="1" indent="-285750">
              <a:buFont typeface="Arial" charset="0"/>
              <a:buChar char="•"/>
            </a:pPr>
            <a:r>
              <a:rPr lang="en-US" sz="1400" dirty="0"/>
              <a:t>N</a:t>
            </a:r>
            <a:r>
              <a:rPr lang="en-US" sz="1400" baseline="-25000" dirty="0"/>
              <a:t>2</a:t>
            </a:r>
            <a:r>
              <a:rPr lang="en-US" sz="1400" dirty="0"/>
              <a:t> viscosity – NASA 7-coefficient polynomial, temperature </a:t>
            </a:r>
            <a:r>
              <a:rPr lang="en-US" sz="1400" dirty="0" smtClean="0"/>
              <a:t>corrected</a:t>
            </a:r>
          </a:p>
        </p:txBody>
      </p:sp>
      <p:pic>
        <p:nvPicPr>
          <p:cNvPr id="62" name="Picture 6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6650" y="594494"/>
            <a:ext cx="1644624" cy="587953"/>
          </a:xfrm>
          <a:prstGeom prst="rect">
            <a:avLst/>
          </a:prstGeom>
        </p:spPr>
      </p:pic>
      <p:sp>
        <p:nvSpPr>
          <p:cNvPr id="3" name="TextBox 2"/>
          <p:cNvSpPr txBox="1"/>
          <p:nvPr/>
        </p:nvSpPr>
        <p:spPr>
          <a:xfrm>
            <a:off x="2066465" y="1270233"/>
            <a:ext cx="6728534" cy="923330"/>
          </a:xfrm>
          <a:prstGeom prst="rect">
            <a:avLst/>
          </a:prstGeom>
          <a:noFill/>
        </p:spPr>
        <p:txBody>
          <a:bodyPr wrap="square" rtlCol="0">
            <a:spAutoFit/>
          </a:bodyPr>
          <a:lstStyle/>
          <a:p>
            <a:pPr marL="285750" indent="-285750">
              <a:buFont typeface="Arial" charset="0"/>
              <a:buChar char="•"/>
            </a:pPr>
            <a:r>
              <a:rPr lang="en-US" dirty="0" smtClean="0"/>
              <a:t>NREL bubbling bed reactor used to study biomass fast pyrolysis</a:t>
            </a:r>
          </a:p>
          <a:p>
            <a:pPr marL="285750" indent="-285750">
              <a:buFont typeface="Arial" charset="0"/>
              <a:buChar char="•"/>
            </a:pPr>
            <a:r>
              <a:rPr lang="en-US" dirty="0" smtClean="0"/>
              <a:t>Our goal is to help improve control and interpretation of the hydrodynamic aspects of this experiment</a:t>
            </a:r>
          </a:p>
        </p:txBody>
      </p:sp>
    </p:spTree>
    <p:extLst>
      <p:ext uri="{BB962C8B-B14F-4D97-AF65-F5344CB8AC3E}">
        <p14:creationId xmlns:p14="http://schemas.microsoft.com/office/powerpoint/2010/main" val="775829198"/>
      </p:ext>
    </p:extLst>
  </p:cSld>
  <p:clrMapOvr>
    <a:masterClrMapping/>
  </p:clrMapOvr>
  <p:transition advTm="51837">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486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mj-lt"/>
              </a:rPr>
              <a:t>Technical approach: computational</a:t>
            </a:r>
            <a:endParaRPr lang="en-US" sz="3600" dirty="0">
              <a:effectLst>
                <a:outerShdw blurRad="38100" dist="38100" dir="2700000" algn="tl">
                  <a:srgbClr val="000000">
                    <a:alpha val="43137"/>
                  </a:srgbClr>
                </a:outerShdw>
              </a:effectLst>
              <a:latin typeface="+mj-lt"/>
            </a:endParaRPr>
          </a:p>
        </p:txBody>
      </p:sp>
      <p:sp>
        <p:nvSpPr>
          <p:cNvPr id="3" name="Slide Number Placeholder 2"/>
          <p:cNvSpPr>
            <a:spLocks noGrp="1"/>
          </p:cNvSpPr>
          <p:nvPr>
            <p:ph type="sldNum" sz="quarter" idx="12"/>
          </p:nvPr>
        </p:nvSpPr>
        <p:spPr/>
        <p:txBody>
          <a:bodyPr/>
          <a:lstStyle/>
          <a:p>
            <a:fld id="{4C976B89-B934-42B7-BBE1-B47766382DCC}" type="slidenum">
              <a:rPr lang="en-US" smtClean="0"/>
              <a:pPr/>
              <a:t>7</a:t>
            </a:fld>
            <a:endParaRPr lang="en-US" dirty="0"/>
          </a:p>
        </p:txBody>
      </p:sp>
      <p:sp>
        <p:nvSpPr>
          <p:cNvPr id="2" name="TextBox 1"/>
          <p:cNvSpPr txBox="1"/>
          <p:nvPr/>
        </p:nvSpPr>
        <p:spPr>
          <a:xfrm>
            <a:off x="0" y="1404090"/>
            <a:ext cx="9144000" cy="4401205"/>
          </a:xfrm>
          <a:prstGeom prst="rect">
            <a:avLst/>
          </a:prstGeom>
          <a:noFill/>
        </p:spPr>
        <p:txBody>
          <a:bodyPr wrap="square" rtlCol="0">
            <a:spAutoFit/>
          </a:bodyPr>
          <a:lstStyle/>
          <a:p>
            <a:r>
              <a:rPr lang="en-US" sz="2800" b="1" dirty="0" smtClean="0"/>
              <a:t>    </a:t>
            </a:r>
            <a:r>
              <a:rPr lang="en-US" sz="2800" b="1" dirty="0" err="1" smtClean="0"/>
              <a:t>MFiX</a:t>
            </a:r>
            <a:r>
              <a:rPr lang="en-US" sz="2800" b="1" dirty="0" smtClean="0"/>
              <a:t> simulation parameters:</a:t>
            </a:r>
          </a:p>
          <a:p>
            <a:pPr marL="742950" lvl="1" indent="-285750">
              <a:buFont typeface="Arial" charset="0"/>
              <a:buChar char="•"/>
            </a:pPr>
            <a:r>
              <a:rPr lang="en-US" sz="2800" dirty="0" smtClean="0"/>
              <a:t>Eulerian-Eulerian </a:t>
            </a:r>
            <a:r>
              <a:rPr lang="en-US" sz="2800" dirty="0" smtClean="0"/>
              <a:t>(</a:t>
            </a:r>
            <a:r>
              <a:rPr lang="en-US" sz="2800" dirty="0" smtClean="0"/>
              <a:t>Two-Fluid Model)</a:t>
            </a:r>
            <a:endParaRPr lang="en-US" sz="2800" dirty="0" smtClean="0"/>
          </a:p>
          <a:p>
            <a:pPr marL="742950" lvl="1" indent="-285750">
              <a:buFont typeface="Arial" charset="0"/>
              <a:buChar char="•"/>
            </a:pPr>
            <a:r>
              <a:rPr lang="en-US" sz="2800" dirty="0" err="1"/>
              <a:t>Syamlal</a:t>
            </a:r>
            <a:r>
              <a:rPr lang="en-US" sz="2800" dirty="0"/>
              <a:t>-O’Brien drag-model</a:t>
            </a:r>
          </a:p>
          <a:p>
            <a:pPr marL="742950" lvl="1" indent="-285750">
              <a:buFont typeface="Arial" charset="0"/>
              <a:buChar char="•"/>
            </a:pPr>
            <a:r>
              <a:rPr lang="en-US" sz="2800" dirty="0" smtClean="0"/>
              <a:t>Kinetic theory of granular flow</a:t>
            </a:r>
          </a:p>
          <a:p>
            <a:pPr marL="1200150" lvl="2" indent="-285750">
              <a:buFont typeface="Wingdings" charset="2"/>
              <a:buChar char="§"/>
            </a:pPr>
            <a:r>
              <a:rPr lang="en-US" sz="2800" dirty="0" smtClean="0"/>
              <a:t>Schaeffer </a:t>
            </a:r>
            <a:r>
              <a:rPr lang="en-US" sz="2800" dirty="0"/>
              <a:t>frictional stress tensor </a:t>
            </a:r>
            <a:r>
              <a:rPr lang="en-US" sz="2800" dirty="0" smtClean="0"/>
              <a:t>formulation</a:t>
            </a:r>
          </a:p>
          <a:p>
            <a:pPr marL="1200150" lvl="2" indent="-285750">
              <a:buFont typeface="Wingdings" charset="2"/>
              <a:buChar char="§"/>
            </a:pPr>
            <a:r>
              <a:rPr lang="en-US" sz="2800" dirty="0"/>
              <a:t>S</a:t>
            </a:r>
            <a:r>
              <a:rPr lang="en-US" sz="2800" dirty="0" smtClean="0"/>
              <a:t>igmoidal blending stress function</a:t>
            </a:r>
          </a:p>
          <a:p>
            <a:pPr marL="742950" lvl="1" indent="-285750">
              <a:buFont typeface="Arial" charset="0"/>
              <a:buChar char="•"/>
            </a:pPr>
            <a:r>
              <a:rPr lang="en-US" sz="2800" dirty="0" smtClean="0"/>
              <a:t>Second order discretization</a:t>
            </a:r>
          </a:p>
          <a:p>
            <a:pPr marL="742950" lvl="1" indent="-285750">
              <a:buFont typeface="Arial" charset="0"/>
              <a:buChar char="•"/>
            </a:pPr>
            <a:r>
              <a:rPr lang="en-US" sz="2800" dirty="0"/>
              <a:t>M</a:t>
            </a:r>
            <a:r>
              <a:rPr lang="en-US" sz="2800" dirty="0" smtClean="0"/>
              <a:t>odified SIMPLE with variable time stepping</a:t>
            </a:r>
          </a:p>
          <a:p>
            <a:pPr marL="742950" lvl="1" indent="-285750">
              <a:buFont typeface="Arial" charset="0"/>
              <a:buChar char="•"/>
            </a:pPr>
            <a:r>
              <a:rPr lang="en-US" sz="2800" dirty="0" smtClean="0"/>
              <a:t>Jackson and Johnson partial-slip wall boundary </a:t>
            </a:r>
            <a:r>
              <a:rPr lang="en-US" sz="2800" dirty="0" smtClean="0"/>
              <a:t>condition</a:t>
            </a:r>
          </a:p>
          <a:p>
            <a:pPr marL="742950" lvl="1" indent="-285750">
              <a:buFont typeface="Arial" charset="0"/>
              <a:buChar char="•"/>
            </a:pPr>
            <a:r>
              <a:rPr lang="en-US" sz="2800" dirty="0" smtClean="0"/>
              <a:t>Cylindrical Mesh</a:t>
            </a:r>
            <a:endParaRPr lang="en-US" sz="2800" dirty="0" smtClean="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53030" y="1103474"/>
            <a:ext cx="2072687" cy="367312"/>
          </a:xfrm>
          <a:prstGeom prst="rect">
            <a:avLst/>
          </a:prstGeom>
        </p:spPr>
      </p:pic>
    </p:spTree>
    <p:extLst>
      <p:ext uri="{BB962C8B-B14F-4D97-AF65-F5344CB8AC3E}">
        <p14:creationId xmlns:p14="http://schemas.microsoft.com/office/powerpoint/2010/main" val="1676799740"/>
      </p:ext>
    </p:extLst>
  </p:cSld>
  <p:clrMapOvr>
    <a:masterClrMapping/>
  </p:clrMapOvr>
  <mc:AlternateContent xmlns:mc="http://schemas.openxmlformats.org/markup-compatibility/2006" xmlns:p14="http://schemas.microsoft.com/office/powerpoint/2010/main">
    <mc:Choice Requires="p14">
      <p:transition spd="med" p14:dur="700" advTm="23284">
        <p:fade/>
      </p:transition>
    </mc:Choice>
    <mc:Fallback xmlns="">
      <p:transition spd="med" advTm="23284">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0891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mj-lt"/>
              </a:rPr>
              <a:t>Technical approach: </a:t>
            </a:r>
          </a:p>
          <a:p>
            <a:pPr algn="ctr"/>
            <a:r>
              <a:rPr lang="en-US" sz="3600" dirty="0">
                <a:effectLst>
                  <a:outerShdw blurRad="38100" dist="38100" dir="2700000" algn="tl">
                    <a:srgbClr val="000000">
                      <a:alpha val="43137"/>
                    </a:srgbClr>
                  </a:outerShdw>
                </a:effectLst>
                <a:latin typeface="+mj-lt"/>
              </a:rPr>
              <a:t>d</a:t>
            </a:r>
            <a:r>
              <a:rPr lang="en-US" sz="3600" dirty="0" smtClean="0">
                <a:effectLst>
                  <a:outerShdw blurRad="38100" dist="38100" dir="2700000" algn="tl">
                    <a:srgbClr val="000000">
                      <a:alpha val="43137"/>
                    </a:srgbClr>
                  </a:outerShdw>
                </a:effectLst>
                <a:latin typeface="+mj-lt"/>
              </a:rPr>
              <a:t>ynamic </a:t>
            </a:r>
            <a:r>
              <a:rPr lang="en-US" sz="3600" dirty="0" err="1" smtClean="0">
                <a:effectLst>
                  <a:outerShdw blurRad="38100" dist="38100" dir="2700000" algn="tl">
                    <a:srgbClr val="000000">
                      <a:alpha val="43137"/>
                    </a:srgbClr>
                  </a:outerShdw>
                </a:effectLst>
                <a:latin typeface="+mj-lt"/>
              </a:rPr>
              <a:t>spatio</a:t>
            </a:r>
            <a:r>
              <a:rPr lang="en-US" sz="3600" dirty="0" smtClean="0">
                <a:effectLst>
                  <a:outerShdw blurRad="38100" dist="38100" dir="2700000" algn="tl">
                    <a:srgbClr val="000000">
                      <a:alpha val="43137"/>
                    </a:srgbClr>
                  </a:outerShdw>
                </a:effectLst>
                <a:latin typeface="+mj-lt"/>
              </a:rPr>
              <a:t>-temporal </a:t>
            </a:r>
            <a:r>
              <a:rPr lang="en-US" sz="3600" dirty="0">
                <a:effectLst>
                  <a:outerShdw blurRad="38100" dist="38100" dir="2700000" algn="tl">
                    <a:srgbClr val="000000">
                      <a:alpha val="43137"/>
                    </a:srgbClr>
                  </a:outerShdw>
                </a:effectLst>
                <a:latin typeface="+mj-lt"/>
              </a:rPr>
              <a:t>s</a:t>
            </a:r>
            <a:r>
              <a:rPr lang="en-US" sz="3600" dirty="0" smtClean="0">
                <a:effectLst>
                  <a:outerShdw blurRad="38100" dist="38100" dir="2700000" algn="tl">
                    <a:srgbClr val="000000">
                      <a:alpha val="43137"/>
                    </a:srgbClr>
                  </a:outerShdw>
                </a:effectLst>
                <a:latin typeface="+mj-lt"/>
              </a:rPr>
              <a:t>tatistics</a:t>
            </a:r>
            <a:endParaRPr lang="en-US" sz="3600" dirty="0">
              <a:effectLst>
                <a:outerShdw blurRad="38100" dist="38100" dir="2700000" algn="tl">
                  <a:srgbClr val="000000">
                    <a:alpha val="43137"/>
                  </a:srgbClr>
                </a:outerShdw>
              </a:effectLst>
              <a:latin typeface="+mj-lt"/>
            </a:endParaRPr>
          </a:p>
        </p:txBody>
      </p:sp>
      <p:sp>
        <p:nvSpPr>
          <p:cNvPr id="3" name="Slide Number Placeholder 2"/>
          <p:cNvSpPr>
            <a:spLocks noGrp="1"/>
          </p:cNvSpPr>
          <p:nvPr>
            <p:ph type="sldNum" sz="quarter" idx="12"/>
          </p:nvPr>
        </p:nvSpPr>
        <p:spPr/>
        <p:txBody>
          <a:bodyPr/>
          <a:lstStyle/>
          <a:p>
            <a:fld id="{4C976B89-B934-42B7-BBE1-B47766382DCC}" type="slidenum">
              <a:rPr lang="en-US" smtClean="0"/>
              <a:pPr/>
              <a:t>8</a:t>
            </a:fld>
            <a:endParaRPr lang="en-US" dirty="0"/>
          </a:p>
        </p:txBody>
      </p:sp>
      <p:grpSp>
        <p:nvGrpSpPr>
          <p:cNvPr id="2" name="Group 1"/>
          <p:cNvGrpSpPr/>
          <p:nvPr/>
        </p:nvGrpSpPr>
        <p:grpSpPr>
          <a:xfrm>
            <a:off x="46982" y="1172598"/>
            <a:ext cx="1647180" cy="5668919"/>
            <a:chOff x="87914" y="867943"/>
            <a:chExt cx="1647180" cy="5668919"/>
          </a:xfrm>
        </p:grpSpPr>
        <p:grpSp>
          <p:nvGrpSpPr>
            <p:cNvPr id="78" name="Group 77"/>
            <p:cNvGrpSpPr/>
            <p:nvPr/>
          </p:nvGrpSpPr>
          <p:grpSpPr>
            <a:xfrm>
              <a:off x="87914" y="867943"/>
              <a:ext cx="1647180" cy="5668919"/>
              <a:chOff x="325742" y="759820"/>
              <a:chExt cx="1647180" cy="5668919"/>
            </a:xfrm>
          </p:grpSpPr>
          <p:grpSp>
            <p:nvGrpSpPr>
              <p:cNvPr id="79" name="Group 78"/>
              <p:cNvGrpSpPr/>
              <p:nvPr/>
            </p:nvGrpSpPr>
            <p:grpSpPr>
              <a:xfrm>
                <a:off x="1062826" y="759820"/>
                <a:ext cx="910096" cy="5668919"/>
                <a:chOff x="403334" y="893596"/>
                <a:chExt cx="910096" cy="5668919"/>
              </a:xfrm>
            </p:grpSpPr>
            <p:grpSp>
              <p:nvGrpSpPr>
                <p:cNvPr id="112" name="Group 111"/>
                <p:cNvGrpSpPr/>
                <p:nvPr/>
              </p:nvGrpSpPr>
              <p:grpSpPr>
                <a:xfrm>
                  <a:off x="403334" y="1031898"/>
                  <a:ext cx="910096" cy="5228276"/>
                  <a:chOff x="7079225" y="381000"/>
                  <a:chExt cx="1378975" cy="5652319"/>
                </a:xfrm>
              </p:grpSpPr>
              <p:sp>
                <p:nvSpPr>
                  <p:cNvPr id="118" name="Oval 117"/>
                  <p:cNvSpPr/>
                  <p:nvPr/>
                </p:nvSpPr>
                <p:spPr>
                  <a:xfrm>
                    <a:off x="7086600" y="5804719"/>
                    <a:ext cx="1371600" cy="2286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7079226" y="381000"/>
                    <a:ext cx="1371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p:cNvCxnSpPr>
                    <a:stCxn id="90" idx="2"/>
                    <a:endCxn id="93" idx="2"/>
                  </p:cNvCxnSpPr>
                  <p:nvPr/>
                </p:nvCxnSpPr>
                <p:spPr>
                  <a:xfrm>
                    <a:off x="7079226" y="495300"/>
                    <a:ext cx="7358" cy="5440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90" idx="6"/>
                    <a:endCxn id="89" idx="6"/>
                  </p:cNvCxnSpPr>
                  <p:nvPr/>
                </p:nvCxnSpPr>
                <p:spPr>
                  <a:xfrm>
                    <a:off x="8450826" y="495300"/>
                    <a:ext cx="7374" cy="542371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2" name="Arc 121"/>
                  <p:cNvSpPr/>
                  <p:nvPr/>
                </p:nvSpPr>
                <p:spPr>
                  <a:xfrm>
                    <a:off x="7079226" y="5804719"/>
                    <a:ext cx="1371600" cy="228600"/>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Oval 122"/>
                  <p:cNvSpPr/>
                  <p:nvPr/>
                </p:nvSpPr>
                <p:spPr>
                  <a:xfrm>
                    <a:off x="7079225" y="3707103"/>
                    <a:ext cx="1371599" cy="2286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Arc 123"/>
                  <p:cNvSpPr/>
                  <p:nvPr/>
                </p:nvSpPr>
                <p:spPr>
                  <a:xfrm>
                    <a:off x="7086601" y="3707103"/>
                    <a:ext cx="1371599" cy="228600"/>
                  </a:xfrm>
                  <a:prstGeom prst="arc">
                    <a:avLst>
                      <a:gd name="adj1" fmla="val 21367287"/>
                      <a:gd name="adj2" fmla="val 1071540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Freeform 124"/>
                  <p:cNvSpPr/>
                  <p:nvPr/>
                </p:nvSpPr>
                <p:spPr>
                  <a:xfrm>
                    <a:off x="7408606" y="3557544"/>
                    <a:ext cx="722670" cy="223683"/>
                  </a:xfrm>
                  <a:custGeom>
                    <a:avLst/>
                    <a:gdLst>
                      <a:gd name="connsiteX0" fmla="*/ 0 w 722671"/>
                      <a:gd name="connsiteY0" fmla="*/ 235974 h 235974"/>
                      <a:gd name="connsiteX1" fmla="*/ 294968 w 722671"/>
                      <a:gd name="connsiteY1" fmla="*/ 0 h 235974"/>
                      <a:gd name="connsiteX2" fmla="*/ 722671 w 722671"/>
                      <a:gd name="connsiteY2" fmla="*/ 235974 h 235974"/>
                    </a:gdLst>
                    <a:ahLst/>
                    <a:cxnLst>
                      <a:cxn ang="0">
                        <a:pos x="connsiteX0" y="connsiteY0"/>
                      </a:cxn>
                      <a:cxn ang="0">
                        <a:pos x="connsiteX1" y="connsiteY1"/>
                      </a:cxn>
                      <a:cxn ang="0">
                        <a:pos x="connsiteX2" y="connsiteY2"/>
                      </a:cxn>
                    </a:cxnLst>
                    <a:rect l="l" t="t" r="r" b="b"/>
                    <a:pathLst>
                      <a:path w="722671" h="235974">
                        <a:moveTo>
                          <a:pt x="0" y="235974"/>
                        </a:moveTo>
                        <a:cubicBezTo>
                          <a:pt x="87261" y="117987"/>
                          <a:pt x="174523" y="0"/>
                          <a:pt x="294968" y="0"/>
                        </a:cubicBezTo>
                        <a:cubicBezTo>
                          <a:pt x="415413" y="0"/>
                          <a:pt x="629264" y="204019"/>
                          <a:pt x="722671" y="23597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TextBox 131"/>
                  <p:cNvSpPr txBox="1"/>
                  <p:nvPr/>
                </p:nvSpPr>
                <p:spPr>
                  <a:xfrm rot="16200000">
                    <a:off x="6985517" y="1495235"/>
                    <a:ext cx="1588514" cy="570158"/>
                  </a:xfrm>
                  <a:prstGeom prst="rect">
                    <a:avLst/>
                  </a:prstGeom>
                  <a:noFill/>
                </p:spPr>
                <p:txBody>
                  <a:bodyPr wrap="square" rtlCol="0">
                    <a:spAutoFit/>
                  </a:bodyPr>
                  <a:lstStyle/>
                  <a:p>
                    <a:pPr algn="ctr"/>
                    <a:r>
                      <a:rPr lang="en-US" sz="1600" dirty="0" smtClean="0"/>
                      <a:t>Freeboard</a:t>
                    </a:r>
                    <a:endParaRPr lang="en-US" sz="1600" dirty="0"/>
                  </a:p>
                </p:txBody>
              </p:sp>
            </p:grpSp>
            <p:cxnSp>
              <p:nvCxnSpPr>
                <p:cNvPr id="99" name="Straight Arrow Connector 98"/>
                <p:cNvCxnSpPr/>
                <p:nvPr/>
              </p:nvCxnSpPr>
              <p:spPr>
                <a:xfrm flipV="1">
                  <a:off x="684488" y="6286270"/>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817622" y="6293445"/>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950757" y="6289858"/>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1097664" y="6286270"/>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V="1">
                  <a:off x="641591" y="893596"/>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774725" y="900771"/>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907860" y="897184"/>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1054767" y="893596"/>
                  <a:ext cx="0" cy="2690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TextBox 79"/>
              <p:cNvSpPr txBox="1"/>
              <p:nvPr/>
            </p:nvSpPr>
            <p:spPr>
              <a:xfrm>
                <a:off x="338583" y="5573801"/>
                <a:ext cx="852261" cy="338554"/>
              </a:xfrm>
              <a:prstGeom prst="rect">
                <a:avLst/>
              </a:prstGeom>
              <a:noFill/>
            </p:spPr>
            <p:txBody>
              <a:bodyPr wrap="square" rtlCol="0">
                <a:spAutoFit/>
              </a:bodyPr>
              <a:lstStyle/>
              <a:p>
                <a:r>
                  <a:rPr lang="en-US" sz="1600" dirty="0" smtClean="0"/>
                  <a:t>0.2</a:t>
                </a:r>
                <a:endParaRPr lang="en-US" sz="1600" dirty="0"/>
              </a:p>
            </p:txBody>
          </p:sp>
          <p:sp>
            <p:nvSpPr>
              <p:cNvPr id="81" name="TextBox 80"/>
              <p:cNvSpPr txBox="1"/>
              <p:nvPr/>
            </p:nvSpPr>
            <p:spPr>
              <a:xfrm>
                <a:off x="338582" y="5278708"/>
                <a:ext cx="852261" cy="338554"/>
              </a:xfrm>
              <a:prstGeom prst="rect">
                <a:avLst/>
              </a:prstGeom>
              <a:noFill/>
            </p:spPr>
            <p:txBody>
              <a:bodyPr wrap="square" rtlCol="0">
                <a:spAutoFit/>
              </a:bodyPr>
              <a:lstStyle/>
              <a:p>
                <a:r>
                  <a:rPr lang="en-US" sz="1600" dirty="0" smtClean="0"/>
                  <a:t>0.4</a:t>
                </a:r>
                <a:endParaRPr lang="en-US" sz="1600" dirty="0"/>
              </a:p>
            </p:txBody>
          </p:sp>
          <p:sp>
            <p:nvSpPr>
              <p:cNvPr id="82" name="TextBox 81"/>
              <p:cNvSpPr txBox="1"/>
              <p:nvPr/>
            </p:nvSpPr>
            <p:spPr>
              <a:xfrm>
                <a:off x="333715" y="4975281"/>
                <a:ext cx="852261" cy="338554"/>
              </a:xfrm>
              <a:prstGeom prst="rect">
                <a:avLst/>
              </a:prstGeom>
              <a:noFill/>
            </p:spPr>
            <p:txBody>
              <a:bodyPr wrap="square" rtlCol="0">
                <a:spAutoFit/>
              </a:bodyPr>
              <a:lstStyle/>
              <a:p>
                <a:r>
                  <a:rPr lang="en-US" sz="1600" dirty="0" smtClean="0"/>
                  <a:t>0.6</a:t>
                </a:r>
                <a:endParaRPr lang="en-US" sz="1600" dirty="0"/>
              </a:p>
            </p:txBody>
          </p:sp>
          <p:sp>
            <p:nvSpPr>
              <p:cNvPr id="83" name="TextBox 82"/>
              <p:cNvSpPr txBox="1"/>
              <p:nvPr/>
            </p:nvSpPr>
            <p:spPr>
              <a:xfrm>
                <a:off x="333715" y="4653939"/>
                <a:ext cx="852261" cy="338554"/>
              </a:xfrm>
              <a:prstGeom prst="rect">
                <a:avLst/>
              </a:prstGeom>
              <a:noFill/>
            </p:spPr>
            <p:txBody>
              <a:bodyPr wrap="square" rtlCol="0">
                <a:spAutoFit/>
              </a:bodyPr>
              <a:lstStyle/>
              <a:p>
                <a:r>
                  <a:rPr lang="en-US" sz="1600" dirty="0" smtClean="0"/>
                  <a:t>0.8</a:t>
                </a:r>
                <a:endParaRPr lang="en-US" sz="1600" dirty="0"/>
              </a:p>
            </p:txBody>
          </p:sp>
          <p:sp>
            <p:nvSpPr>
              <p:cNvPr id="84" name="TextBox 83"/>
              <p:cNvSpPr txBox="1"/>
              <p:nvPr/>
            </p:nvSpPr>
            <p:spPr>
              <a:xfrm>
                <a:off x="325742" y="4343312"/>
                <a:ext cx="852261" cy="338554"/>
              </a:xfrm>
              <a:prstGeom prst="rect">
                <a:avLst/>
              </a:prstGeom>
              <a:noFill/>
            </p:spPr>
            <p:txBody>
              <a:bodyPr wrap="square" rtlCol="0">
                <a:spAutoFit/>
              </a:bodyPr>
              <a:lstStyle/>
              <a:p>
                <a:r>
                  <a:rPr lang="en-US" sz="1600" dirty="0" smtClean="0"/>
                  <a:t>1.0</a:t>
                </a:r>
                <a:endParaRPr lang="en-US" sz="1600" dirty="0"/>
              </a:p>
            </p:txBody>
          </p:sp>
          <p:grpSp>
            <p:nvGrpSpPr>
              <p:cNvPr id="85" name="Group 84"/>
              <p:cNvGrpSpPr/>
              <p:nvPr/>
            </p:nvGrpSpPr>
            <p:grpSpPr>
              <a:xfrm>
                <a:off x="698052" y="4520520"/>
                <a:ext cx="390923" cy="1389377"/>
                <a:chOff x="698052" y="4520520"/>
                <a:chExt cx="390923" cy="1389377"/>
              </a:xfrm>
            </p:grpSpPr>
            <p:grpSp>
              <p:nvGrpSpPr>
                <p:cNvPr id="86" name="Group 85"/>
                <p:cNvGrpSpPr/>
                <p:nvPr/>
              </p:nvGrpSpPr>
              <p:grpSpPr>
                <a:xfrm>
                  <a:off x="698052" y="4520520"/>
                  <a:ext cx="390923" cy="1239335"/>
                  <a:chOff x="698052" y="4530567"/>
                  <a:chExt cx="390923" cy="1749989"/>
                </a:xfrm>
              </p:grpSpPr>
              <p:cxnSp>
                <p:nvCxnSpPr>
                  <p:cNvPr id="93" name="Straight Connector 92"/>
                  <p:cNvCxnSpPr/>
                  <p:nvPr/>
                </p:nvCxnSpPr>
                <p:spPr>
                  <a:xfrm flipV="1">
                    <a:off x="730606" y="6280552"/>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728208" y="5818959"/>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728207" y="5411842"/>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728207" y="4979216"/>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698052" y="4530567"/>
                    <a:ext cx="358369" cy="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821772" y="4670562"/>
                  <a:ext cx="258740" cy="1239335"/>
                  <a:chOff x="698052" y="4530567"/>
                  <a:chExt cx="390923" cy="1749989"/>
                </a:xfrm>
              </p:grpSpPr>
              <p:cxnSp>
                <p:nvCxnSpPr>
                  <p:cNvPr id="88" name="Straight Connector 87"/>
                  <p:cNvCxnSpPr/>
                  <p:nvPr/>
                </p:nvCxnSpPr>
                <p:spPr>
                  <a:xfrm flipV="1">
                    <a:off x="730606" y="6280552"/>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728208" y="5818959"/>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728207" y="5411842"/>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728207" y="4979216"/>
                    <a:ext cx="358369" cy="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698052" y="4530567"/>
                    <a:ext cx="358369" cy="4"/>
                  </a:xfrm>
                  <a:prstGeom prst="line">
                    <a:avLst/>
                  </a:prstGeom>
                </p:spPr>
                <p:style>
                  <a:lnRef idx="1">
                    <a:schemeClr val="accent1"/>
                  </a:lnRef>
                  <a:fillRef idx="0">
                    <a:schemeClr val="accent1"/>
                  </a:fillRef>
                  <a:effectRef idx="0">
                    <a:schemeClr val="accent1"/>
                  </a:effectRef>
                  <a:fontRef idx="minor">
                    <a:schemeClr val="tx1"/>
                  </a:fontRef>
                </p:style>
              </p:cxnSp>
            </p:grpSp>
          </p:grpSp>
        </p:grpSp>
        <p:sp>
          <p:nvSpPr>
            <p:cNvPr id="134" name="Flowchart: Magnetic Disk 2"/>
            <p:cNvSpPr/>
            <p:nvPr/>
          </p:nvSpPr>
          <p:spPr>
            <a:xfrm>
              <a:off x="841021" y="4512900"/>
              <a:ext cx="880088" cy="199769"/>
            </a:xfrm>
            <a:prstGeom prst="flowChartMagneticDisk">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5" name="Flowchart: Magnetic Disk 2"/>
            <p:cNvSpPr/>
            <p:nvPr/>
          </p:nvSpPr>
          <p:spPr>
            <a:xfrm>
              <a:off x="842170" y="5769182"/>
              <a:ext cx="880088" cy="199769"/>
            </a:xfrm>
            <a:prstGeom prst="flowChartMagneticDisk">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6" name="Flowchart: Magnetic Disk 2"/>
            <p:cNvSpPr/>
            <p:nvPr/>
          </p:nvSpPr>
          <p:spPr>
            <a:xfrm>
              <a:off x="841097" y="5150539"/>
              <a:ext cx="880088" cy="199769"/>
            </a:xfrm>
            <a:prstGeom prst="flowChartMagneticDisk">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148" name="TextBox 147"/>
          <p:cNvSpPr txBox="1"/>
          <p:nvPr/>
        </p:nvSpPr>
        <p:spPr>
          <a:xfrm>
            <a:off x="2152730" y="1181939"/>
            <a:ext cx="5938097" cy="707886"/>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dirty="0" err="1" smtClean="0"/>
              <a:t>MFiX</a:t>
            </a:r>
            <a:r>
              <a:rPr lang="en-US" sz="2000" dirty="0" smtClean="0"/>
              <a:t> simulated pressure and bubble probes utilized data from </a:t>
            </a:r>
            <a:r>
              <a:rPr lang="en-US" sz="2000" dirty="0"/>
              <a:t>l</a:t>
            </a:r>
            <a:r>
              <a:rPr lang="en-US" sz="2000" dirty="0" smtClean="0"/>
              <a:t>ocations relative to static bed height (H/H</a:t>
            </a:r>
            <a:r>
              <a:rPr lang="en-US" sz="2000" baseline="-25000" dirty="0" smtClean="0"/>
              <a:t>o</a:t>
            </a:r>
            <a:r>
              <a:rPr lang="en-US" sz="2000" dirty="0" smtClean="0"/>
              <a:t>)</a:t>
            </a:r>
            <a:endParaRPr lang="en-US" sz="2000" dirty="0"/>
          </a:p>
        </p:txBody>
      </p:sp>
      <p:pic>
        <p:nvPicPr>
          <p:cNvPr id="150" name="Content Placeholder 3"/>
          <p:cNvPicPr>
            <a:picLocks noGrp="1"/>
          </p:cNvPicPr>
          <p:nvPr>
            <p:ph idx="1"/>
          </p:nvPr>
        </p:nvPicPr>
        <p:blipFill>
          <a:blip r:embed="rId3" cstate="screen">
            <a:extLst>
              <a:ext uri="{28A0092B-C50C-407E-A947-70E740481C1C}">
                <a14:useLocalDpi xmlns:a14="http://schemas.microsoft.com/office/drawing/2010/main"/>
              </a:ext>
            </a:extLst>
          </a:blip>
          <a:stretch>
            <a:fillRect/>
          </a:stretch>
        </p:blipFill>
        <p:spPr>
          <a:xfrm>
            <a:off x="2163479" y="2375181"/>
            <a:ext cx="2626010" cy="1553184"/>
          </a:xfrm>
          <a:prstGeom prst="rect">
            <a:avLst/>
          </a:prstGeom>
        </p:spPr>
      </p:pic>
      <p:sp>
        <p:nvSpPr>
          <p:cNvPr id="4" name="TextBox 3"/>
          <p:cNvSpPr txBox="1"/>
          <p:nvPr/>
        </p:nvSpPr>
        <p:spPr>
          <a:xfrm>
            <a:off x="5244478" y="4133695"/>
            <a:ext cx="3747122" cy="1754326"/>
          </a:xfrm>
          <a:prstGeom prst="rect">
            <a:avLst/>
          </a:prstGeom>
          <a:noFill/>
        </p:spPr>
        <p:txBody>
          <a:bodyPr wrap="square" rtlCol="0">
            <a:spAutoFit/>
          </a:bodyPr>
          <a:lstStyle/>
          <a:p>
            <a:r>
              <a:rPr lang="en-US" dirty="0" smtClean="0"/>
              <a:t>MS3DATA- bubble statistics algorithm</a:t>
            </a:r>
          </a:p>
          <a:p>
            <a:r>
              <a:rPr lang="en-US" dirty="0" smtClean="0"/>
              <a:t>  - acquired data using </a:t>
            </a:r>
            <a:r>
              <a:rPr lang="en-US" dirty="0" err="1" smtClean="0"/>
              <a:t>postMFiX</a:t>
            </a:r>
            <a:endParaRPr lang="en-US" dirty="0" smtClean="0"/>
          </a:p>
          <a:p>
            <a:r>
              <a:rPr lang="en-US" dirty="0" smtClean="0"/>
              <a:t>Utilized MS3DATA bubble output:</a:t>
            </a:r>
          </a:p>
          <a:p>
            <a:r>
              <a:rPr lang="en-US" dirty="0" smtClean="0"/>
              <a:t>  - size time series (mean size)</a:t>
            </a:r>
          </a:p>
          <a:p>
            <a:r>
              <a:rPr lang="en-US" dirty="0"/>
              <a:t> </a:t>
            </a:r>
            <a:r>
              <a:rPr lang="en-US" dirty="0" smtClean="0"/>
              <a:t> - probability distribution</a:t>
            </a:r>
          </a:p>
          <a:p>
            <a:r>
              <a:rPr lang="en-US" dirty="0" smtClean="0"/>
              <a:t>  - bubbles per second</a:t>
            </a:r>
          </a:p>
        </p:txBody>
      </p:sp>
      <p:pic>
        <p:nvPicPr>
          <p:cNvPr id="56" name="Picture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6008" y="2279651"/>
            <a:ext cx="2804464" cy="1816983"/>
          </a:xfrm>
          <a:prstGeom prst="rect">
            <a:avLst/>
          </a:prstGeom>
        </p:spPr>
      </p:pic>
      <p:sp>
        <p:nvSpPr>
          <p:cNvPr id="58" name="TextBox 57"/>
          <p:cNvSpPr txBox="1"/>
          <p:nvPr/>
        </p:nvSpPr>
        <p:spPr>
          <a:xfrm>
            <a:off x="1896206" y="4133695"/>
            <a:ext cx="3189522" cy="2585323"/>
          </a:xfrm>
          <a:prstGeom prst="rect">
            <a:avLst/>
          </a:prstGeom>
          <a:noFill/>
        </p:spPr>
        <p:txBody>
          <a:bodyPr wrap="square" rtlCol="0">
            <a:spAutoFit/>
          </a:bodyPr>
          <a:lstStyle/>
          <a:p>
            <a:r>
              <a:rPr lang="en-US" dirty="0" err="1" smtClean="0"/>
              <a:t>postMFiX</a:t>
            </a:r>
            <a:r>
              <a:rPr lang="en-US" dirty="0" smtClean="0"/>
              <a:t> data output:</a:t>
            </a:r>
          </a:p>
          <a:p>
            <a:r>
              <a:rPr lang="en-US" dirty="0" smtClean="0"/>
              <a:t>  - </a:t>
            </a:r>
            <a:r>
              <a:rPr lang="en-US" u="sng" dirty="0" smtClean="0"/>
              <a:t>absolute</a:t>
            </a:r>
            <a:r>
              <a:rPr lang="en-US" dirty="0" smtClean="0"/>
              <a:t> pressure time series</a:t>
            </a:r>
          </a:p>
          <a:p>
            <a:r>
              <a:rPr lang="en-US" dirty="0"/>
              <a:t> </a:t>
            </a:r>
            <a:r>
              <a:rPr lang="en-US" dirty="0" smtClean="0"/>
              <a:t> - void fraction time series</a:t>
            </a:r>
          </a:p>
          <a:p>
            <a:r>
              <a:rPr lang="en-US" dirty="0" smtClean="0"/>
              <a:t>Post processed data:</a:t>
            </a:r>
          </a:p>
          <a:p>
            <a:r>
              <a:rPr lang="en-US" dirty="0" smtClean="0"/>
              <a:t>  - mean</a:t>
            </a:r>
          </a:p>
          <a:p>
            <a:r>
              <a:rPr lang="en-US" dirty="0"/>
              <a:t> </a:t>
            </a:r>
            <a:r>
              <a:rPr lang="en-US" dirty="0" smtClean="0"/>
              <a:t> - standard deviation</a:t>
            </a:r>
          </a:p>
          <a:p>
            <a:r>
              <a:rPr lang="en-US" dirty="0"/>
              <a:t> </a:t>
            </a:r>
            <a:r>
              <a:rPr lang="en-US" dirty="0" smtClean="0"/>
              <a:t> - skewness</a:t>
            </a:r>
          </a:p>
          <a:p>
            <a:r>
              <a:rPr lang="en-US" dirty="0"/>
              <a:t> </a:t>
            </a:r>
            <a:r>
              <a:rPr lang="en-US" dirty="0" smtClean="0"/>
              <a:t> - kurtosis</a:t>
            </a:r>
          </a:p>
          <a:p>
            <a:r>
              <a:rPr lang="en-US" dirty="0"/>
              <a:t> </a:t>
            </a:r>
            <a:r>
              <a:rPr lang="en-US" dirty="0" smtClean="0"/>
              <a:t> - probability distribution</a:t>
            </a:r>
          </a:p>
        </p:txBody>
      </p:sp>
      <p:sp>
        <p:nvSpPr>
          <p:cNvPr id="7" name="TextBox 6"/>
          <p:cNvSpPr txBox="1"/>
          <p:nvPr/>
        </p:nvSpPr>
        <p:spPr>
          <a:xfrm>
            <a:off x="5736443" y="5981218"/>
            <a:ext cx="2266950" cy="584775"/>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smtClean="0"/>
              <a:t>*MS3DATA details in</a:t>
            </a:r>
          </a:p>
          <a:p>
            <a:r>
              <a:rPr lang="en-US" sz="1600" dirty="0" err="1" smtClean="0"/>
              <a:t>Bakshi</a:t>
            </a:r>
            <a:r>
              <a:rPr lang="en-US" sz="1600" dirty="0" smtClean="0"/>
              <a:t> et al. presentation</a:t>
            </a:r>
          </a:p>
        </p:txBody>
      </p:sp>
      <p:cxnSp>
        <p:nvCxnSpPr>
          <p:cNvPr id="61" name="Straight Connector 60"/>
          <p:cNvCxnSpPr/>
          <p:nvPr/>
        </p:nvCxnSpPr>
        <p:spPr>
          <a:xfrm>
            <a:off x="5123688" y="2016656"/>
            <a:ext cx="0" cy="4709537"/>
          </a:xfrm>
          <a:prstGeom prst="line">
            <a:avLst/>
          </a:prstGeom>
          <a:ln w="38100"/>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2525146" y="1881728"/>
            <a:ext cx="2148007" cy="369332"/>
          </a:xfrm>
          <a:prstGeom prst="rect">
            <a:avLst/>
          </a:prstGeom>
          <a:noFill/>
        </p:spPr>
        <p:txBody>
          <a:bodyPr wrap="square" rtlCol="0">
            <a:spAutoFit/>
          </a:bodyPr>
          <a:lstStyle/>
          <a:p>
            <a:r>
              <a:rPr lang="en-US" b="1" u="sng" dirty="0" smtClean="0"/>
              <a:t>Pressure Statistics</a:t>
            </a:r>
            <a:endParaRPr lang="en-US" b="1" u="sng" dirty="0"/>
          </a:p>
        </p:txBody>
      </p:sp>
      <p:sp>
        <p:nvSpPr>
          <p:cNvPr id="63" name="TextBox 62"/>
          <p:cNvSpPr txBox="1"/>
          <p:nvPr/>
        </p:nvSpPr>
        <p:spPr>
          <a:xfrm>
            <a:off x="6044035" y="1881728"/>
            <a:ext cx="2148007" cy="369332"/>
          </a:xfrm>
          <a:prstGeom prst="rect">
            <a:avLst/>
          </a:prstGeom>
          <a:noFill/>
        </p:spPr>
        <p:txBody>
          <a:bodyPr wrap="square" rtlCol="0">
            <a:spAutoFit/>
          </a:bodyPr>
          <a:lstStyle/>
          <a:p>
            <a:r>
              <a:rPr lang="en-US" b="1" u="sng" smtClean="0"/>
              <a:t>Bubbl</a:t>
            </a:r>
            <a:r>
              <a:rPr lang="en-US" b="1" u="sng"/>
              <a:t>e</a:t>
            </a:r>
            <a:r>
              <a:rPr lang="en-US" b="1" u="sng" smtClean="0"/>
              <a:t> </a:t>
            </a:r>
            <a:r>
              <a:rPr lang="en-US" b="1" u="sng" dirty="0" smtClean="0"/>
              <a:t>Statistics</a:t>
            </a:r>
            <a:endParaRPr lang="en-US" b="1" u="sng" dirty="0"/>
          </a:p>
        </p:txBody>
      </p:sp>
    </p:spTree>
    <p:extLst>
      <p:ext uri="{BB962C8B-B14F-4D97-AF65-F5344CB8AC3E}">
        <p14:creationId xmlns:p14="http://schemas.microsoft.com/office/powerpoint/2010/main" val="1115809440"/>
      </p:ext>
    </p:extLst>
  </p:cSld>
  <p:clrMapOvr>
    <a:masterClrMapping/>
  </p:clrMapOvr>
  <mc:AlternateContent xmlns:mc="http://schemas.openxmlformats.org/markup-compatibility/2006" xmlns:p14="http://schemas.microsoft.com/office/powerpoint/2010/main">
    <mc:Choice Requires="p14">
      <p:transition spd="med" p14:dur="700" advTm="71343">
        <p:fade/>
      </p:transition>
    </mc:Choice>
    <mc:Fallback xmlns="">
      <p:transition spd="med" advTm="71343">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08412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mj-lt"/>
              </a:rPr>
              <a:t>Bubbles at transition to slugging have </a:t>
            </a:r>
            <a:r>
              <a:rPr lang="en-US" sz="3600" dirty="0">
                <a:latin typeface="+mj-lt"/>
              </a:rPr>
              <a:t>a critical operating limit</a:t>
            </a:r>
            <a:endParaRPr lang="en-US" sz="3600" dirty="0">
              <a:effectLst>
                <a:outerShdw blurRad="38100" dist="38100" dir="2700000" algn="tl">
                  <a:srgbClr val="000000">
                    <a:alpha val="43137"/>
                  </a:srgbClr>
                </a:outerShdw>
              </a:effectLst>
              <a:latin typeface="+mj-lt"/>
            </a:endParaRPr>
          </a:p>
        </p:txBody>
      </p:sp>
      <p:sp>
        <p:nvSpPr>
          <p:cNvPr id="3" name="Slide Number Placeholder 2"/>
          <p:cNvSpPr>
            <a:spLocks noGrp="1"/>
          </p:cNvSpPr>
          <p:nvPr>
            <p:ph type="sldNum" sz="quarter" idx="12"/>
          </p:nvPr>
        </p:nvSpPr>
        <p:spPr/>
        <p:txBody>
          <a:bodyPr/>
          <a:lstStyle/>
          <a:p>
            <a:fld id="{4C976B89-B934-42B7-BBE1-B47766382DCC}" type="slidenum">
              <a:rPr lang="en-US" smtClean="0"/>
              <a:pPr/>
              <a:t>9</a:t>
            </a:fld>
            <a:endParaRPr lang="en-US" dirty="0"/>
          </a:p>
        </p:txBody>
      </p:sp>
      <p:pic>
        <p:nvPicPr>
          <p:cNvPr id="6" name="bubbling125_10.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b="3348"/>
          <a:stretch/>
        </p:blipFill>
        <p:spPr>
          <a:xfrm>
            <a:off x="1714246" y="1669820"/>
            <a:ext cx="647341" cy="4114799"/>
          </a:xfrm>
          <a:prstGeom prst="rect">
            <a:avLst/>
          </a:prstGeom>
        </p:spPr>
      </p:pic>
      <p:pic>
        <p:nvPicPr>
          <p:cNvPr id="7" name="bubbling275_3.avi">
            <a:hlinkClick r:id="" action="ppaction://media"/>
          </p:cNvPr>
          <p:cNvPicPr>
            <a:picLocks noChangeAspect="1"/>
          </p:cNvPicPr>
          <p:nvPr>
            <a:videoFile r:link="rId5"/>
            <p:extLst>
              <p:ext uri="{DAA4B4D4-6D71-4841-9C94-3DE7FCFB9230}">
                <p14:media xmlns:p14="http://schemas.microsoft.com/office/powerpoint/2010/main" r:embed="rId4">
                  <p14:bmkLst/>
                </p14:media>
              </p:ext>
            </p:extLst>
          </p:nvPr>
        </p:nvPicPr>
        <p:blipFill rotWithShape="1">
          <a:blip r:embed="rId9"/>
          <a:srcRect l="26028" r="23094" b="4090"/>
          <a:stretch>
            <a:fillRect/>
          </a:stretch>
        </p:blipFill>
        <p:spPr>
          <a:xfrm>
            <a:off x="6503101" y="1669820"/>
            <a:ext cx="580292" cy="4099681"/>
          </a:xfrm>
          <a:prstGeom prst="rect">
            <a:avLst/>
          </a:prstGeom>
        </p:spPr>
      </p:pic>
      <p:grpSp>
        <p:nvGrpSpPr>
          <p:cNvPr id="8" name="Group 7"/>
          <p:cNvGrpSpPr/>
          <p:nvPr/>
        </p:nvGrpSpPr>
        <p:grpSpPr>
          <a:xfrm>
            <a:off x="4711573" y="1923820"/>
            <a:ext cx="4432427" cy="4114268"/>
            <a:chOff x="6282098" y="2743732"/>
            <a:chExt cx="5909902" cy="4114268"/>
          </a:xfrm>
        </p:grpSpPr>
        <p:cxnSp>
          <p:nvCxnSpPr>
            <p:cNvPr id="9" name="Straight Arrow Connector 8"/>
            <p:cNvCxnSpPr/>
            <p:nvPr/>
          </p:nvCxnSpPr>
          <p:spPr>
            <a:xfrm flipH="1">
              <a:off x="9408863" y="5553044"/>
              <a:ext cx="409149" cy="5459"/>
            </a:xfrm>
            <a:prstGeom prst="straightConnector1">
              <a:avLst/>
            </a:prstGeom>
            <a:ln>
              <a:prstDash val="solid"/>
              <a:tailEnd type="triangle"/>
            </a:ln>
          </p:spPr>
          <p:style>
            <a:lnRef idx="2">
              <a:schemeClr val="accent5"/>
            </a:lnRef>
            <a:fillRef idx="0">
              <a:schemeClr val="accent5"/>
            </a:fillRef>
            <a:effectRef idx="1">
              <a:schemeClr val="accent5"/>
            </a:effectRef>
            <a:fontRef idx="minor">
              <a:schemeClr val="tx1"/>
            </a:fontRef>
          </p:style>
        </p:cxnSp>
        <p:cxnSp>
          <p:nvCxnSpPr>
            <p:cNvPr id="10" name="Straight Arrow Connector 9"/>
            <p:cNvCxnSpPr/>
            <p:nvPr/>
          </p:nvCxnSpPr>
          <p:spPr>
            <a:xfrm flipH="1">
              <a:off x="9407025" y="4614378"/>
              <a:ext cx="409149" cy="5459"/>
            </a:xfrm>
            <a:prstGeom prst="straightConnector1">
              <a:avLst/>
            </a:prstGeom>
            <a:ln>
              <a:prstDash val="solid"/>
              <a:tailEnd type="triangle"/>
            </a:ln>
          </p:spPr>
          <p:style>
            <a:lnRef idx="2">
              <a:schemeClr val="accent5"/>
            </a:lnRef>
            <a:fillRef idx="0">
              <a:schemeClr val="accent5"/>
            </a:fillRef>
            <a:effectRef idx="1">
              <a:schemeClr val="accent5"/>
            </a:effectRef>
            <a:fontRef idx="minor">
              <a:schemeClr val="tx1"/>
            </a:fontRef>
          </p:style>
        </p:cxnSp>
        <p:cxnSp>
          <p:nvCxnSpPr>
            <p:cNvPr id="11" name="Straight Arrow Connector 10"/>
            <p:cNvCxnSpPr/>
            <p:nvPr/>
          </p:nvCxnSpPr>
          <p:spPr>
            <a:xfrm flipH="1">
              <a:off x="9415041" y="3682687"/>
              <a:ext cx="409149" cy="5459"/>
            </a:xfrm>
            <a:prstGeom prst="straightConnector1">
              <a:avLst/>
            </a:prstGeom>
            <a:ln>
              <a:prstDash val="solid"/>
              <a:tailEnd type="triangle"/>
            </a:ln>
          </p:spPr>
          <p:style>
            <a:lnRef idx="2">
              <a:schemeClr val="accent5"/>
            </a:lnRef>
            <a:fillRef idx="0">
              <a:schemeClr val="accent5"/>
            </a:fillRef>
            <a:effectRef idx="1">
              <a:schemeClr val="accent5"/>
            </a:effectRef>
            <a:fontRef idx="minor">
              <a:schemeClr val="tx1"/>
            </a:fontRef>
          </p:style>
        </p:cxnSp>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73294" y="2743732"/>
              <a:ext cx="2518706" cy="1259353"/>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82098" y="2761528"/>
              <a:ext cx="2304267" cy="4096472"/>
            </a:xfrm>
            <a:prstGeom prst="rect">
              <a:avLst/>
            </a:prstGeom>
          </p:spPr>
        </p:pic>
        <p:cxnSp>
          <p:nvCxnSpPr>
            <p:cNvPr id="14" name="Straight Connector 13"/>
            <p:cNvCxnSpPr/>
            <p:nvPr/>
          </p:nvCxnSpPr>
          <p:spPr>
            <a:xfrm>
              <a:off x="6887912" y="3701870"/>
              <a:ext cx="2485804" cy="1856"/>
            </a:xfrm>
            <a:prstGeom prst="line">
              <a:avLst/>
            </a:prstGeom>
            <a:ln w="28575">
              <a:solidFill>
                <a:schemeClr val="accent1"/>
              </a:solidFill>
              <a:prstDash val="dash"/>
            </a:ln>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a:xfrm>
              <a:off x="6888955" y="4630538"/>
              <a:ext cx="2485804" cy="1856"/>
            </a:xfrm>
            <a:prstGeom prst="line">
              <a:avLst/>
            </a:prstGeom>
            <a:ln w="28575">
              <a:solidFill>
                <a:schemeClr val="accent1"/>
              </a:solidFill>
              <a:prstDash val="dash"/>
            </a:ln>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a:xfrm>
              <a:off x="6887475" y="5560134"/>
              <a:ext cx="2485804" cy="1856"/>
            </a:xfrm>
            <a:prstGeom prst="line">
              <a:avLst/>
            </a:prstGeom>
            <a:ln w="28575">
              <a:solidFill>
                <a:schemeClr val="accent1"/>
              </a:solidFill>
              <a:prstDash val="dash"/>
            </a:ln>
          </p:spPr>
          <p:style>
            <a:lnRef idx="3">
              <a:schemeClr val="accent4"/>
            </a:lnRef>
            <a:fillRef idx="0">
              <a:schemeClr val="accent4"/>
            </a:fillRef>
            <a:effectRef idx="2">
              <a:schemeClr val="accent4"/>
            </a:effectRef>
            <a:fontRef idx="minor">
              <a:schemeClr val="tx1"/>
            </a:fontRef>
          </p:style>
        </p:cxnSp>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73294" y="4066466"/>
              <a:ext cx="2518706" cy="1259353"/>
            </a:xfrm>
            <a:prstGeom prst="rect">
              <a:avLst/>
            </a:prstGeom>
          </p:spPr>
        </p:pic>
        <p:pic>
          <p:nvPicPr>
            <p:cNvPr id="18" name="Picture 1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673294" y="5325819"/>
              <a:ext cx="2518706" cy="1259353"/>
            </a:xfrm>
            <a:prstGeom prst="rect">
              <a:avLst/>
            </a:prstGeom>
          </p:spPr>
        </p:pic>
        <p:pic>
          <p:nvPicPr>
            <p:cNvPr id="19" name="Picture 1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35086" y="5727794"/>
              <a:ext cx="1239254" cy="619628"/>
            </a:xfrm>
            <a:prstGeom prst="rect">
              <a:avLst/>
            </a:prstGeom>
          </p:spPr>
        </p:pic>
        <p:pic>
          <p:nvPicPr>
            <p:cNvPr id="20" name="Picture 1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904555" y="4468441"/>
              <a:ext cx="1239254" cy="619628"/>
            </a:xfrm>
            <a:prstGeom prst="rect">
              <a:avLst/>
            </a:prstGeom>
          </p:spPr>
        </p:pic>
        <p:pic>
          <p:nvPicPr>
            <p:cNvPr id="21" name="Picture 2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892744" y="3141707"/>
              <a:ext cx="1239254" cy="619628"/>
            </a:xfrm>
            <a:prstGeom prst="rect">
              <a:avLst/>
            </a:prstGeom>
          </p:spPr>
        </p:pic>
      </p:grpSp>
      <p:cxnSp>
        <p:nvCxnSpPr>
          <p:cNvPr id="22" name="Straight Connector 21"/>
          <p:cNvCxnSpPr/>
          <p:nvPr/>
        </p:nvCxnSpPr>
        <p:spPr>
          <a:xfrm>
            <a:off x="4572000" y="1524000"/>
            <a:ext cx="0" cy="4709537"/>
          </a:xfrm>
          <a:prstGeom prst="line">
            <a:avLst/>
          </a:prstGeom>
          <a:ln w="38100"/>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444172" y="1084126"/>
            <a:ext cx="3121987" cy="400110"/>
          </a:xfrm>
          <a:prstGeom prst="rect">
            <a:avLst/>
          </a:prstGeom>
          <a:noFill/>
        </p:spPr>
        <p:txBody>
          <a:bodyPr wrap="square" rtlCol="0">
            <a:spAutoFit/>
          </a:bodyPr>
          <a:lstStyle/>
          <a:p>
            <a:r>
              <a:rPr lang="en-US" sz="2000" b="1" dirty="0" smtClean="0"/>
              <a:t>1.25 </a:t>
            </a:r>
            <a:r>
              <a:rPr lang="en-US" sz="2000" b="1" dirty="0" err="1" smtClean="0"/>
              <a:t>U</a:t>
            </a:r>
            <a:r>
              <a:rPr lang="en-US" sz="2000" b="1" baseline="-25000" dirty="0" err="1" smtClean="0"/>
              <a:t>mf</a:t>
            </a:r>
            <a:r>
              <a:rPr lang="en-US" sz="2000" b="1" dirty="0" smtClean="0"/>
              <a:t> – smooth bubbling</a:t>
            </a:r>
            <a:endParaRPr lang="en-US" sz="2000" b="1" dirty="0"/>
          </a:p>
        </p:txBody>
      </p:sp>
      <p:sp>
        <p:nvSpPr>
          <p:cNvPr id="24" name="TextBox 23"/>
          <p:cNvSpPr txBox="1"/>
          <p:nvPr/>
        </p:nvSpPr>
        <p:spPr>
          <a:xfrm>
            <a:off x="4954878" y="1066800"/>
            <a:ext cx="2295168" cy="400110"/>
          </a:xfrm>
          <a:prstGeom prst="rect">
            <a:avLst/>
          </a:prstGeom>
          <a:noFill/>
        </p:spPr>
        <p:txBody>
          <a:bodyPr wrap="square" rtlCol="0">
            <a:spAutoFit/>
          </a:bodyPr>
          <a:lstStyle/>
          <a:p>
            <a:r>
              <a:rPr lang="en-US" sz="2000" b="1" dirty="0"/>
              <a:t>2</a:t>
            </a:r>
            <a:r>
              <a:rPr lang="en-US" sz="2000" b="1" dirty="0" smtClean="0"/>
              <a:t>.75 </a:t>
            </a:r>
            <a:r>
              <a:rPr lang="en-US" sz="2000" b="1" dirty="0" err="1" smtClean="0"/>
              <a:t>U</a:t>
            </a:r>
            <a:r>
              <a:rPr lang="en-US" sz="2000" b="1" baseline="-25000" dirty="0" err="1" smtClean="0"/>
              <a:t>mf</a:t>
            </a:r>
            <a:r>
              <a:rPr lang="en-US" sz="2000" b="1" dirty="0" smtClean="0"/>
              <a:t> - slugging </a:t>
            </a:r>
            <a:endParaRPr lang="en-US" sz="2000" b="1" dirty="0"/>
          </a:p>
        </p:txBody>
      </p:sp>
      <p:sp>
        <p:nvSpPr>
          <p:cNvPr id="25" name="TextBox 24"/>
          <p:cNvSpPr txBox="1"/>
          <p:nvPr/>
        </p:nvSpPr>
        <p:spPr>
          <a:xfrm>
            <a:off x="2643685" y="1444786"/>
            <a:ext cx="1965196" cy="523220"/>
          </a:xfrm>
          <a:prstGeom prst="rect">
            <a:avLst/>
          </a:prstGeom>
          <a:noFill/>
        </p:spPr>
        <p:txBody>
          <a:bodyPr wrap="square" rtlCol="0">
            <a:spAutoFit/>
          </a:bodyPr>
          <a:lstStyle/>
          <a:p>
            <a:r>
              <a:rPr lang="en-US" sz="1400" b="1" dirty="0" smtClean="0"/>
              <a:t>Bubble sizes grow smoothly with height</a:t>
            </a:r>
            <a:endParaRPr lang="en-US" sz="1400" b="1" dirty="0"/>
          </a:p>
        </p:txBody>
      </p:sp>
      <p:sp>
        <p:nvSpPr>
          <p:cNvPr id="26" name="TextBox 25"/>
          <p:cNvSpPr txBox="1"/>
          <p:nvPr/>
        </p:nvSpPr>
        <p:spPr>
          <a:xfrm>
            <a:off x="7344640" y="1378376"/>
            <a:ext cx="1453630" cy="523220"/>
          </a:xfrm>
          <a:prstGeom prst="rect">
            <a:avLst/>
          </a:prstGeom>
          <a:noFill/>
        </p:spPr>
        <p:txBody>
          <a:bodyPr wrap="square" rtlCol="0">
            <a:spAutoFit/>
          </a:bodyPr>
          <a:lstStyle/>
          <a:p>
            <a:r>
              <a:rPr lang="en-US" sz="1400" b="1" dirty="0" smtClean="0"/>
              <a:t>Bubble sizes become bimodal</a:t>
            </a:r>
            <a:endParaRPr lang="en-US" sz="1400" b="1" dirty="0"/>
          </a:p>
        </p:txBody>
      </p:sp>
      <p:sp>
        <p:nvSpPr>
          <p:cNvPr id="27" name="TextBox 26"/>
          <p:cNvSpPr txBox="1"/>
          <p:nvPr/>
        </p:nvSpPr>
        <p:spPr>
          <a:xfrm>
            <a:off x="4860284" y="1440150"/>
            <a:ext cx="1691251" cy="461665"/>
          </a:xfrm>
          <a:prstGeom prst="rect">
            <a:avLst/>
          </a:prstGeom>
          <a:noFill/>
        </p:spPr>
        <p:txBody>
          <a:bodyPr wrap="square" rtlCol="0">
            <a:spAutoFit/>
          </a:bodyPr>
          <a:lstStyle/>
          <a:p>
            <a:r>
              <a:rPr lang="en-US" sz="1200" dirty="0" smtClean="0"/>
              <a:t>*Bubbles can span reactor diameter</a:t>
            </a:r>
            <a:endParaRPr lang="en-US" sz="1200" dirty="0"/>
          </a:p>
        </p:txBody>
      </p:sp>
      <p:grpSp>
        <p:nvGrpSpPr>
          <p:cNvPr id="28" name="Group 27"/>
          <p:cNvGrpSpPr/>
          <p:nvPr/>
        </p:nvGrpSpPr>
        <p:grpSpPr>
          <a:xfrm>
            <a:off x="0" y="2007292"/>
            <a:ext cx="4506266" cy="4158812"/>
            <a:chOff x="-13236" y="2829813"/>
            <a:chExt cx="6008354" cy="4158812"/>
          </a:xfrm>
        </p:grpSpPr>
        <p:cxnSp>
          <p:nvCxnSpPr>
            <p:cNvPr id="29" name="Straight Arrow Connector 28"/>
            <p:cNvCxnSpPr/>
            <p:nvPr/>
          </p:nvCxnSpPr>
          <p:spPr>
            <a:xfrm flipH="1">
              <a:off x="3119124" y="5682732"/>
              <a:ext cx="409149" cy="5459"/>
            </a:xfrm>
            <a:prstGeom prst="straightConnector1">
              <a:avLst/>
            </a:prstGeom>
            <a:ln>
              <a:prstDash val="solid"/>
              <a:tailEnd type="triangle"/>
            </a:ln>
          </p:spPr>
          <p:style>
            <a:lnRef idx="2">
              <a:schemeClr val="accent5"/>
            </a:lnRef>
            <a:fillRef idx="0">
              <a:schemeClr val="accent5"/>
            </a:fillRef>
            <a:effectRef idx="1">
              <a:schemeClr val="accent5"/>
            </a:effectRef>
            <a:fontRef idx="minor">
              <a:schemeClr val="tx1"/>
            </a:fontRef>
          </p:style>
        </p:cxnSp>
        <p:cxnSp>
          <p:nvCxnSpPr>
            <p:cNvPr id="30" name="Straight Arrow Connector 29"/>
            <p:cNvCxnSpPr/>
            <p:nvPr/>
          </p:nvCxnSpPr>
          <p:spPr>
            <a:xfrm flipH="1">
              <a:off x="3117286" y="4744601"/>
              <a:ext cx="409149" cy="5459"/>
            </a:xfrm>
            <a:prstGeom prst="straightConnector1">
              <a:avLst/>
            </a:prstGeom>
            <a:ln>
              <a:prstDash val="solid"/>
              <a:tailEnd type="triangle"/>
            </a:ln>
          </p:spPr>
          <p:style>
            <a:lnRef idx="2">
              <a:schemeClr val="accent5"/>
            </a:lnRef>
            <a:fillRef idx="0">
              <a:schemeClr val="accent5"/>
            </a:fillRef>
            <a:effectRef idx="1">
              <a:schemeClr val="accent5"/>
            </a:effectRef>
            <a:fontRef idx="minor">
              <a:schemeClr val="tx1"/>
            </a:fontRef>
          </p:style>
        </p:cxnSp>
        <p:cxnSp>
          <p:nvCxnSpPr>
            <p:cNvPr id="31" name="Straight Arrow Connector 30"/>
            <p:cNvCxnSpPr/>
            <p:nvPr/>
          </p:nvCxnSpPr>
          <p:spPr>
            <a:xfrm flipH="1">
              <a:off x="3125302" y="3812375"/>
              <a:ext cx="409149" cy="5459"/>
            </a:xfrm>
            <a:prstGeom prst="straightConnector1">
              <a:avLst/>
            </a:prstGeom>
            <a:ln>
              <a:prstDash val="solid"/>
              <a:tailEnd type="triangle"/>
            </a:ln>
          </p:spPr>
          <p:style>
            <a:lnRef idx="2">
              <a:schemeClr val="accent5"/>
            </a:lnRef>
            <a:fillRef idx="0">
              <a:schemeClr val="accent5"/>
            </a:fillRef>
            <a:effectRef idx="1">
              <a:schemeClr val="accent5"/>
            </a:effectRef>
            <a:fontRef idx="minor">
              <a:schemeClr val="tx1"/>
            </a:fontRef>
          </p:style>
        </p:cxnSp>
        <p:pic>
          <p:nvPicPr>
            <p:cNvPr id="32" name="Picture 3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3236" y="2845070"/>
              <a:ext cx="2330749" cy="4143555"/>
            </a:xfrm>
            <a:prstGeom prst="rect">
              <a:avLst/>
            </a:prstGeom>
          </p:spPr>
        </p:pic>
        <p:pic>
          <p:nvPicPr>
            <p:cNvPr id="33" name="Picture 3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373215" y="5465003"/>
              <a:ext cx="2620423" cy="1310212"/>
            </a:xfrm>
            <a:prstGeom prst="rect">
              <a:avLst/>
            </a:prstGeom>
          </p:spPr>
        </p:pic>
        <p:pic>
          <p:nvPicPr>
            <p:cNvPr id="34" name="Picture 33"/>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374695" y="4152547"/>
              <a:ext cx="2620423" cy="1310212"/>
            </a:xfrm>
            <a:prstGeom prst="rect">
              <a:avLst/>
            </a:prstGeom>
          </p:spPr>
        </p:pic>
        <p:pic>
          <p:nvPicPr>
            <p:cNvPr id="35" name="Picture 3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373215" y="2829813"/>
              <a:ext cx="2620423" cy="1310212"/>
            </a:xfrm>
            <a:prstGeom prst="rect">
              <a:avLst/>
            </a:prstGeom>
          </p:spPr>
        </p:pic>
        <p:pic>
          <p:nvPicPr>
            <p:cNvPr id="36" name="Picture 35"/>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744366" y="5909709"/>
              <a:ext cx="1241083" cy="620543"/>
            </a:xfrm>
            <a:prstGeom prst="rect">
              <a:avLst/>
            </a:prstGeom>
          </p:spPr>
        </p:pic>
        <p:pic>
          <p:nvPicPr>
            <p:cNvPr id="37" name="Picture 36"/>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740449" y="4596687"/>
              <a:ext cx="1241083" cy="620543"/>
            </a:xfrm>
            <a:prstGeom prst="rect">
              <a:avLst/>
            </a:prstGeom>
          </p:spPr>
        </p:pic>
        <p:pic>
          <p:nvPicPr>
            <p:cNvPr id="38" name="Picture 37"/>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743725" y="3272293"/>
              <a:ext cx="1241083" cy="620543"/>
            </a:xfrm>
            <a:prstGeom prst="rect">
              <a:avLst/>
            </a:prstGeom>
          </p:spPr>
        </p:pic>
        <p:cxnSp>
          <p:nvCxnSpPr>
            <p:cNvPr id="39" name="Straight Connector 38"/>
            <p:cNvCxnSpPr/>
            <p:nvPr/>
          </p:nvCxnSpPr>
          <p:spPr>
            <a:xfrm>
              <a:off x="601615" y="3818771"/>
              <a:ext cx="2485804" cy="1856"/>
            </a:xfrm>
            <a:prstGeom prst="line">
              <a:avLst/>
            </a:prstGeom>
            <a:ln w="28575">
              <a:solidFill>
                <a:schemeClr val="accent1"/>
              </a:solidFill>
              <a:prstDash val="dash"/>
            </a:ln>
          </p:spPr>
          <p:style>
            <a:lnRef idx="3">
              <a:schemeClr val="accent4"/>
            </a:lnRef>
            <a:fillRef idx="0">
              <a:schemeClr val="accent4"/>
            </a:fillRef>
            <a:effectRef idx="2">
              <a:schemeClr val="accent4"/>
            </a:effectRef>
            <a:fontRef idx="minor">
              <a:schemeClr val="tx1"/>
            </a:fontRef>
          </p:style>
        </p:cxnSp>
        <p:cxnSp>
          <p:nvCxnSpPr>
            <p:cNvPr id="40" name="Straight Connector 39"/>
            <p:cNvCxnSpPr/>
            <p:nvPr/>
          </p:nvCxnSpPr>
          <p:spPr>
            <a:xfrm>
              <a:off x="602658" y="4747439"/>
              <a:ext cx="2485804" cy="1856"/>
            </a:xfrm>
            <a:prstGeom prst="line">
              <a:avLst/>
            </a:prstGeom>
            <a:ln w="28575">
              <a:solidFill>
                <a:schemeClr val="accent1"/>
              </a:solidFill>
              <a:prstDash val="dash"/>
            </a:ln>
          </p:spPr>
          <p:style>
            <a:lnRef idx="3">
              <a:schemeClr val="accent4"/>
            </a:lnRef>
            <a:fillRef idx="0">
              <a:schemeClr val="accent4"/>
            </a:fillRef>
            <a:effectRef idx="2">
              <a:schemeClr val="accent4"/>
            </a:effectRef>
            <a:fontRef idx="minor">
              <a:schemeClr val="tx1"/>
            </a:fontRef>
          </p:style>
        </p:cxnSp>
        <p:cxnSp>
          <p:nvCxnSpPr>
            <p:cNvPr id="41" name="Straight Connector 40"/>
            <p:cNvCxnSpPr/>
            <p:nvPr/>
          </p:nvCxnSpPr>
          <p:spPr>
            <a:xfrm>
              <a:off x="601178" y="5677035"/>
              <a:ext cx="2485804" cy="1856"/>
            </a:xfrm>
            <a:prstGeom prst="line">
              <a:avLst/>
            </a:prstGeom>
            <a:ln w="28575">
              <a:solidFill>
                <a:schemeClr val="accent1"/>
              </a:solidFill>
              <a:prstDash val="dash"/>
            </a:ln>
          </p:spPr>
          <p:style>
            <a:lnRef idx="3">
              <a:schemeClr val="accent4"/>
            </a:lnRef>
            <a:fillRef idx="0">
              <a:schemeClr val="accent4"/>
            </a:fillRef>
            <a:effectRef idx="2">
              <a:schemeClr val="accent4"/>
            </a:effectRef>
            <a:fontRef idx="minor">
              <a:schemeClr val="tx1"/>
            </a:fontRef>
          </p:style>
        </p:cxnSp>
      </p:grpSp>
      <p:sp>
        <p:nvSpPr>
          <p:cNvPr id="42" name="TextBox 41"/>
          <p:cNvSpPr txBox="1"/>
          <p:nvPr/>
        </p:nvSpPr>
        <p:spPr>
          <a:xfrm>
            <a:off x="5001671" y="5953780"/>
            <a:ext cx="3513680" cy="523220"/>
          </a:xfrm>
          <a:prstGeom prst="rect">
            <a:avLst/>
          </a:prstGeom>
          <a:noFill/>
        </p:spPr>
        <p:txBody>
          <a:bodyPr wrap="square" rtlCol="0">
            <a:spAutoFit/>
          </a:bodyPr>
          <a:lstStyle/>
          <a:p>
            <a:r>
              <a:rPr lang="en-US" sz="1400" b="1" dirty="0" smtClean="0"/>
              <a:t>Gas-solids mixing not as good, high solids attrition and elutriation </a:t>
            </a:r>
            <a:endParaRPr lang="en-US" sz="1400" b="1" dirty="0"/>
          </a:p>
        </p:txBody>
      </p:sp>
      <p:sp>
        <p:nvSpPr>
          <p:cNvPr id="43" name="TextBox 42"/>
          <p:cNvSpPr txBox="1"/>
          <p:nvPr/>
        </p:nvSpPr>
        <p:spPr>
          <a:xfrm>
            <a:off x="36577" y="6081796"/>
            <a:ext cx="4496076" cy="307777"/>
          </a:xfrm>
          <a:prstGeom prst="rect">
            <a:avLst/>
          </a:prstGeom>
          <a:noFill/>
        </p:spPr>
        <p:txBody>
          <a:bodyPr wrap="square" rtlCol="0">
            <a:spAutoFit/>
          </a:bodyPr>
          <a:lstStyle/>
          <a:p>
            <a:r>
              <a:rPr lang="en-US" sz="1400" b="1" dirty="0" smtClean="0"/>
              <a:t>Good gas-solids mixing, low solids attrition and elutriation </a:t>
            </a:r>
            <a:endParaRPr lang="en-US" sz="1400" b="1" dirty="0"/>
          </a:p>
        </p:txBody>
      </p:sp>
      <p:sp>
        <p:nvSpPr>
          <p:cNvPr id="44" name="TextBox 43"/>
          <p:cNvSpPr txBox="1"/>
          <p:nvPr/>
        </p:nvSpPr>
        <p:spPr>
          <a:xfrm>
            <a:off x="163748" y="1492103"/>
            <a:ext cx="1584314" cy="461665"/>
          </a:xfrm>
          <a:prstGeom prst="rect">
            <a:avLst/>
          </a:prstGeom>
          <a:noFill/>
        </p:spPr>
        <p:txBody>
          <a:bodyPr wrap="square" rtlCol="0">
            <a:spAutoFit/>
          </a:bodyPr>
          <a:lstStyle/>
          <a:p>
            <a:r>
              <a:rPr lang="en-US" sz="1200" dirty="0" smtClean="0"/>
              <a:t>*Bubbles smaller than  reactor diameter</a:t>
            </a:r>
            <a:endParaRPr lang="en-US" sz="1200" dirty="0"/>
          </a:p>
        </p:txBody>
      </p:sp>
      <p:sp>
        <p:nvSpPr>
          <p:cNvPr id="45" name="Rectangle 44"/>
          <p:cNvSpPr/>
          <p:nvPr/>
        </p:nvSpPr>
        <p:spPr>
          <a:xfrm>
            <a:off x="353413" y="6400800"/>
            <a:ext cx="8561987" cy="430887"/>
          </a:xfrm>
          <a:prstGeom prst="rect">
            <a:avLst/>
          </a:prstGeom>
        </p:spPr>
        <p:txBody>
          <a:bodyPr wrap="square">
            <a:spAutoFit/>
          </a:bodyPr>
          <a:lstStyle/>
          <a:p>
            <a:r>
              <a:rPr lang="en-US" sz="1100" dirty="0">
                <a:solidFill>
                  <a:srgbClr val="555555"/>
                </a:solidFill>
                <a:latin typeface="Lucida Sans Unicode" charset="0"/>
              </a:rPr>
              <a:t>"Computational study of the bubbling-to-slugging transition in a laboratory-scale fluidized bed", E. Ramirez, C.E.A. Finney, S. </a:t>
            </a:r>
            <a:r>
              <a:rPr lang="en-US" sz="1100" dirty="0" err="1">
                <a:solidFill>
                  <a:srgbClr val="555555"/>
                </a:solidFill>
                <a:latin typeface="Lucida Sans Unicode" charset="0"/>
              </a:rPr>
              <a:t>Pannala</a:t>
            </a:r>
            <a:r>
              <a:rPr lang="en-US" sz="1100" dirty="0">
                <a:solidFill>
                  <a:srgbClr val="555555"/>
                </a:solidFill>
                <a:latin typeface="Lucida Sans Unicode" charset="0"/>
              </a:rPr>
              <a:t>, C. S. </a:t>
            </a:r>
            <a:r>
              <a:rPr lang="en-US" sz="1100" dirty="0" err="1">
                <a:solidFill>
                  <a:srgbClr val="555555"/>
                </a:solidFill>
                <a:latin typeface="Lucida Sans Unicode" charset="0"/>
              </a:rPr>
              <a:t>Daw</a:t>
            </a:r>
            <a:r>
              <a:rPr lang="en-US" sz="1100" dirty="0">
                <a:solidFill>
                  <a:srgbClr val="555555"/>
                </a:solidFill>
                <a:latin typeface="Lucida Sans Unicode" charset="0"/>
              </a:rPr>
              <a:t>, J. </a:t>
            </a:r>
            <a:r>
              <a:rPr lang="en-US" sz="1100" dirty="0" err="1">
                <a:solidFill>
                  <a:srgbClr val="555555"/>
                </a:solidFill>
                <a:latin typeface="Lucida Sans Unicode" charset="0"/>
              </a:rPr>
              <a:t>Halow</a:t>
            </a:r>
            <a:r>
              <a:rPr lang="en-US" sz="1100" dirty="0">
                <a:solidFill>
                  <a:srgbClr val="555555"/>
                </a:solidFill>
                <a:latin typeface="Lucida Sans Unicode" charset="0"/>
              </a:rPr>
              <a:t>, Q. </a:t>
            </a:r>
            <a:r>
              <a:rPr lang="en-US" sz="1100" dirty="0" err="1">
                <a:solidFill>
                  <a:srgbClr val="555555"/>
                </a:solidFill>
                <a:latin typeface="Lucida Sans Unicode" charset="0"/>
              </a:rPr>
              <a:t>Xiong</a:t>
            </a:r>
            <a:r>
              <a:rPr lang="en-US" sz="1100" dirty="0">
                <a:solidFill>
                  <a:srgbClr val="555555"/>
                </a:solidFill>
                <a:latin typeface="Lucida Sans Unicode" charset="0"/>
              </a:rPr>
              <a:t>, Chemical Engineering Journal, Submitted April </a:t>
            </a:r>
            <a:r>
              <a:rPr lang="en-US" sz="1100" dirty="0" smtClean="0">
                <a:solidFill>
                  <a:srgbClr val="555555"/>
                </a:solidFill>
                <a:latin typeface="Lucida Sans Unicode" charset="0"/>
              </a:rPr>
              <a:t>2016, revising manuscript</a:t>
            </a:r>
            <a:endParaRPr lang="en-US" sz="1100" dirty="0"/>
          </a:p>
        </p:txBody>
      </p:sp>
    </p:spTree>
    <p:custDataLst>
      <p:tags r:id="rId1"/>
    </p:custDataLst>
    <p:extLst>
      <p:ext uri="{BB962C8B-B14F-4D97-AF65-F5344CB8AC3E}">
        <p14:creationId xmlns:p14="http://schemas.microsoft.com/office/powerpoint/2010/main" val="911767734"/>
      </p:ext>
    </p:extLst>
  </p:cSld>
  <p:clrMapOvr>
    <a:masterClrMapping/>
  </p:clrMapOvr>
  <mc:AlternateContent xmlns:mc="http://schemas.openxmlformats.org/markup-compatibility/2006" xmlns:p14="http://schemas.microsoft.com/office/powerpoint/2010/main">
    <mc:Choice Requires="p14">
      <p:transition spd="med" p14:dur="700" advTm="74589">
        <p:fade/>
      </p:transition>
    </mc:Choice>
    <mc:Fallback xmlns="">
      <p:transition spd="med" advTm="745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repeatCount="indefinite" fill="hold" nodeType="clickEffect">
                                  <p:stCondLst>
                                    <p:cond delay="0"/>
                                  </p:stCondLst>
                                  <p:endCondLst>
                                    <p:cond evt="onNext" delay="0">
                                      <p:tgtEl>
                                        <p:sldTgt/>
                                      </p:tgtEl>
                                    </p:cond>
                                  </p:endCondLst>
                                  <p:childTnLst>
                                    <p:cmd type="call" cmd="playFrom(0.0)">
                                      <p:cBhvr>
                                        <p:cTn id="6" dur="275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repeatCount="indefinite" fill="hold" nodeType="clickEffect">
                                  <p:stCondLst>
                                    <p:cond delay="0"/>
                                  </p:stCondLst>
                                  <p:endCondLst>
                                    <p:cond evt="onNext" delay="0">
                                      <p:tgtEl>
                                        <p:sldTgt/>
                                      </p:tgtEl>
                                    </p:cond>
                                  </p:endCondLst>
                                  <p:childTnLst>
                                    <p:cmd type="call" cmd="playFrom(0.0)">
                                      <p:cBhvr>
                                        <p:cTn id="14" dur="8900"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video>
              <p:cMediaNode vol="80000">
                <p:cTn id="24" repeatCount="indefinite" fill="hold" display="0">
                  <p:stCondLst>
                    <p:cond delay="indefinite"/>
                  </p:stCondLst>
                </p:cTn>
                <p:tgtEl>
                  <p:spTgt spid="7"/>
                </p:tgtEl>
              </p:cMediaNode>
            </p:video>
            <p:video>
              <p:cMediaNode vol="80000">
                <p:cTn id="25" fill="hold" display="0">
                  <p:stCondLst>
                    <p:cond delay="indefinite"/>
                  </p:stCondLst>
                </p:cTn>
                <p:tgtEl>
                  <p:spTgt spid="6"/>
                </p:tgtEl>
              </p:cMediaNode>
            </p:video>
          </p:childTnLst>
        </p:cTn>
      </p:par>
    </p:tnLst>
  </p:timing>
  <p:extLst mod="1">
    <p:ext uri="{E180D4A7-C9FB-4DFB-919C-405C955672EB}">
      <p14:showEvtLst xmlns:p14="http://schemas.microsoft.com/office/powerpoint/2010/main">
        <p14:playEvt time="12487" objId="6"/>
        <p14:stopEvt time="15228" objId="6"/>
        <p14:playEvt time="15229" objId="6"/>
        <p14:stopEvt time="17978" objId="6"/>
        <p14:playEvt time="17979" objId="6"/>
        <p14:stopEvt time="20728" objId="6"/>
        <p14:playEvt time="20729" objId="6"/>
        <p14:stopEvt time="23480" objId="6"/>
        <p14:playEvt time="23480" objId="6"/>
        <p14:stopEvt time="26228" objId="6"/>
        <p14:playEvt time="26229" objId="6"/>
        <p14:stopEvt time="28979" objId="6"/>
        <p14:playEvt time="28979" objId="6"/>
        <p14:stopEvt time="31728" objId="6"/>
        <p14:playEvt time="31729" objId="6"/>
        <p14:stopEvt time="34478" objId="6"/>
        <p14:playEvt time="34479" objId="6"/>
        <p14:stopEvt time="37231" objId="6"/>
        <p14:playEvt time="37231" objId="6"/>
        <p14:pauseEvt time="39857" objId="6"/>
        <p14:playEvt time="40800" objId="7"/>
        <p14:stopEvt time="49693" objId="7"/>
        <p14:playEvt time="49694" objId="7"/>
        <p14:stopEvt time="58592" objId="7"/>
        <p14:playEvt time="58592" objId="7"/>
        <p14:stopEvt time="67490" objId="7"/>
        <p14:playEvt time="67490" objId="7"/>
        <p14:pauseEvt time="72974" objId="7"/>
        <p14:stopEvt time="74589" objId="7"/>
        <p14:stopEvt time="74589" objId="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4|27.3|0.9|32.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7556</TotalTime>
  <Words>1348</Words>
  <Application>Microsoft Macintosh PowerPoint</Application>
  <PresentationFormat>On-screen Show (4:3)</PresentationFormat>
  <Paragraphs>406</Paragraphs>
  <Slides>17</Slides>
  <Notes>16</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6" baseType="lpstr">
      <vt:lpstr>Calibri</vt:lpstr>
      <vt:lpstr>Calibri Light</vt:lpstr>
      <vt:lpstr>Cambria Math</vt:lpstr>
      <vt:lpstr>Helvetica</vt:lpstr>
      <vt:lpstr>Lucida Sans Unicode</vt:lpstr>
      <vt:lpstr>Wingdings</vt:lpstr>
      <vt:lpstr>Arial</vt:lpstr>
      <vt:lpstr>Office Theme</vt:lpstr>
      <vt:lpstr>Worksheet</vt:lpstr>
      <vt:lpstr>Emilio Ramirez Stuart Daw Charles Finney Sreekanth Pannala Jack Halow Qingang Xiong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Emilio Ramirez Stuart Daw Charles Finney Sreekanth Pannala Jack Hallow Qingang Xiong</dc:title>
  <dc:creator>Emilio Ramirez</dc:creator>
  <cp:lastModifiedBy>Emilio Ramirez</cp:lastModifiedBy>
  <cp:revision>99</cp:revision>
  <dcterms:created xsi:type="dcterms:W3CDTF">2016-07-29T14:30:24Z</dcterms:created>
  <dcterms:modified xsi:type="dcterms:W3CDTF">2016-08-09T21:00:42Z</dcterms:modified>
</cp:coreProperties>
</file>