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6"/>
  </p:notesMasterIdLst>
  <p:sldIdLst>
    <p:sldId id="293" r:id="rId3"/>
    <p:sldId id="284" r:id="rId4"/>
    <p:sldId id="272" r:id="rId5"/>
    <p:sldId id="285" r:id="rId6"/>
    <p:sldId id="286" r:id="rId7"/>
    <p:sldId id="292" r:id="rId8"/>
    <p:sldId id="287" r:id="rId9"/>
    <p:sldId id="288" r:id="rId10"/>
    <p:sldId id="291" r:id="rId11"/>
    <p:sldId id="289" r:id="rId12"/>
    <p:sldId id="290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16A2-AAAB-4750-B89C-2D3F761CA921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6BC21-75CA-4CD9-A294-3C99C4D3E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6BC21-75CA-4CD9-A294-3C99C4D3E3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591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1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" y="2247985"/>
            <a:ext cx="10515600" cy="909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87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6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8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116"/>
            <a:ext cx="10515600" cy="65314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1215"/>
            <a:ext cx="10515600" cy="46257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" y="2247985"/>
            <a:ext cx="10515600" cy="909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20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78" y="2247985"/>
            <a:ext cx="10515600" cy="909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01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2499" y="6356351"/>
            <a:ext cx="28448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5"/>
            <a:ext cx="12192000" cy="2962807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57" y="1474019"/>
            <a:ext cx="6400800" cy="92811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281217"/>
            <a:ext cx="12192000" cy="656035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9379"/>
            <a:ext cx="10515600" cy="46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CBC44-DB48-42D5-B63E-949AC108D6A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192000" cy="751114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3"/>
              <a:ext cx="2438400" cy="471424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77" y="0"/>
            <a:ext cx="3660423" cy="688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60423" cy="682625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751114"/>
            <a:ext cx="12192000" cy="656035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838200" y="775890"/>
            <a:ext cx="10515600" cy="61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4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Cyclonic_separation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" y="2576804"/>
            <a:ext cx="12191999" cy="14978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9140" y="4592010"/>
            <a:ext cx="9238619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Qussai Marashdeh, Fernando Teixeira, Shah Chowdhury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 of a Two Phase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5" y="1908810"/>
            <a:ext cx="4989109" cy="2286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447132" y="1908810"/>
            <a:ext cx="6354733" cy="2743200"/>
            <a:chOff x="5447132" y="1908810"/>
            <a:chExt cx="6354733" cy="2743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0098" y="1908810"/>
              <a:ext cx="3061767" cy="2743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7132" y="1908810"/>
              <a:ext cx="3163468" cy="27432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3342" y="4707155"/>
                <a:ext cx="5099474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 7: Image reconstruction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an ECVT sensor enclosing two dielectric spheres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reconstructed permittivity distribution using Landweber iteration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42" y="4707155"/>
                <a:ext cx="5099474" cy="829073"/>
              </a:xfrm>
              <a:prstGeom prst="rect">
                <a:avLst/>
              </a:prstGeom>
              <a:blipFill rotWithShape="0">
                <a:blip r:embed="rId5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53949" y="4194810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9050" y="419480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5442" y="5121691"/>
                <a:ext cx="5750741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8: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Reconstructed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profiles using Landweber iteration 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spheres are moved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0.2 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0.2 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profile (b)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𝑥𝑧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slice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442" y="5121691"/>
                <a:ext cx="5750741" cy="829073"/>
              </a:xfrm>
              <a:prstGeom prst="rect">
                <a:avLst/>
              </a:prstGeom>
              <a:blipFill rotWithShape="0">
                <a:blip r:embed="rId6"/>
                <a:stretch>
                  <a:fillRect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600963" y="4724479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70981" y="472447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from a Two Phase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3" y="1992268"/>
            <a:ext cx="3414434" cy="256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2" y="1992268"/>
            <a:ext cx="2261714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02" y="1992268"/>
            <a:ext cx="2839808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585" y="1992268"/>
            <a:ext cx="2793240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467" y="5161517"/>
                <a:ext cx="5099474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 9: Image reconstruction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an ECVT sensor enclosing a dielectric ball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reconstructed permittivity distribution using Landweber iteration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67" y="5161517"/>
                <a:ext cx="5099474" cy="829073"/>
              </a:xfrm>
              <a:prstGeom prst="rect">
                <a:avLst/>
              </a:prstGeom>
              <a:blipFill rotWithShape="0">
                <a:blip r:embed="rId6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76334" y="4703164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0528" y="470316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95242" y="5418691"/>
                <a:ext cx="4892686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 10: Reconstructed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profiles with Landweber iteration 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ball is (a) moved axially with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0.33 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moved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radially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0.33 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242" y="5418691"/>
                <a:ext cx="4892686" cy="829073"/>
              </a:xfrm>
              <a:prstGeom prst="rect">
                <a:avLst/>
              </a:prstGeom>
              <a:blipFill rotWithShape="0">
                <a:blip r:embed="rId7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429434" y="4976331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53628" y="497633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</a:t>
            </a:r>
            <a:r>
              <a:rPr lang="en-US" dirty="0" smtClean="0"/>
              <a:t> August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12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481012" y="1655538"/>
            <a:ext cx="11229975" cy="449761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/>
              <a:t>Wikipedia (2016, </a:t>
            </a:r>
            <a:r>
              <a:rPr lang="en-US" sz="1400" dirty="0" smtClean="0"/>
              <a:t>March 13). </a:t>
            </a:r>
            <a:r>
              <a:rPr lang="en-US" sz="1400" i="1" dirty="0" smtClean="0"/>
              <a:t>Cyclonic </a:t>
            </a:r>
            <a:r>
              <a:rPr lang="en-US" sz="1400" i="1" dirty="0" err="1" smtClean="0"/>
              <a:t>seperation</a:t>
            </a:r>
            <a:r>
              <a:rPr lang="en-US" sz="1400" dirty="0" smtClean="0"/>
              <a:t> </a:t>
            </a:r>
            <a:r>
              <a:rPr lang="en-US" sz="1400" dirty="0"/>
              <a:t>[Online]. Available: </a:t>
            </a:r>
            <a:r>
              <a:rPr lang="en-US" sz="1400" dirty="0">
                <a:hlinkClick r:id="rId2"/>
              </a:rPr>
              <a:t>https</a:t>
            </a:r>
            <a:r>
              <a:rPr lang="en-US" sz="1400">
                <a:hlinkClick r:id="rId2"/>
              </a:rPr>
              <a:t>://</a:t>
            </a:r>
            <a:r>
              <a:rPr lang="en-US" sz="1400" smtClean="0">
                <a:hlinkClick r:id="rId2"/>
              </a:rPr>
              <a:t>en.wikipedia.org/wiki/Cyclonic_separation</a:t>
            </a:r>
            <a:r>
              <a:rPr lang="en-US" sz="1400" smtClean="0"/>
              <a:t>.</a:t>
            </a: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 smtClean="0"/>
              <a:t>W</a:t>
            </a:r>
            <a:r>
              <a:rPr lang="en-US" sz="1400" dirty="0"/>
              <a:t>. </a:t>
            </a:r>
            <a:r>
              <a:rPr lang="en-US" sz="1400" dirty="0" err="1"/>
              <a:t>Warsito</a:t>
            </a:r>
            <a:r>
              <a:rPr lang="en-US" sz="1400" dirty="0"/>
              <a:t> and L.-S. Fan, “3D-ECT velocimetry for flow </a:t>
            </a:r>
            <a:r>
              <a:rPr lang="en-US" sz="1400" dirty="0" smtClean="0"/>
              <a:t>structure quantification </a:t>
            </a:r>
            <a:r>
              <a:rPr lang="en-US" sz="1400" dirty="0"/>
              <a:t>of gas-liquid-solid fluidized beds,” </a:t>
            </a:r>
            <a:r>
              <a:rPr lang="en-US" sz="1400" i="1" dirty="0"/>
              <a:t>The Canadian </a:t>
            </a:r>
            <a:r>
              <a:rPr lang="en-US" sz="1400" i="1" dirty="0" smtClean="0"/>
              <a:t>Journal of </a:t>
            </a:r>
            <a:r>
              <a:rPr lang="en-US" sz="1400" i="1" dirty="0"/>
              <a:t>Chemical Engineering</a:t>
            </a:r>
            <a:r>
              <a:rPr lang="en-US" sz="1400" dirty="0"/>
              <a:t>, vol. 81, no. 3–4, pp. 875–884, June 2003</a:t>
            </a:r>
            <a:r>
              <a:rPr lang="en-US" sz="1400" dirty="0" smtClean="0"/>
              <a:t>.</a:t>
            </a: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/>
              <a:t>Q. Marashdeh, F. Wang, L.-S. Fan, and W. </a:t>
            </a:r>
            <a:r>
              <a:rPr lang="en-US" sz="1400" dirty="0" err="1"/>
              <a:t>Warsito</a:t>
            </a:r>
            <a:r>
              <a:rPr lang="en-US" sz="1400" dirty="0"/>
              <a:t>, “Velocity measurement of multi-phase flows based on electrical capacitance volume tomography,” in </a:t>
            </a:r>
            <a:r>
              <a:rPr lang="en-US" sz="1400" i="1" dirty="0"/>
              <a:t>Sensors, 2007 IEEE</a:t>
            </a:r>
            <a:r>
              <a:rPr lang="en-US" sz="1400" dirty="0"/>
              <a:t>, Atlanta, GA, USA, Oct. 2007, pp. 1017–1019.</a:t>
            </a: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/>
              <a:t>W. </a:t>
            </a:r>
            <a:r>
              <a:rPr lang="en-US" sz="1400" dirty="0" err="1"/>
              <a:t>Warsito</a:t>
            </a:r>
            <a:r>
              <a:rPr lang="en-US" sz="1400" dirty="0"/>
              <a:t>, Q. M. Marashdeh, and L.-S. Fan, “Electrical </a:t>
            </a:r>
            <a:r>
              <a:rPr lang="en-US" sz="1400" dirty="0" smtClean="0"/>
              <a:t>capacitance volume </a:t>
            </a:r>
            <a:r>
              <a:rPr lang="en-US" sz="1400" dirty="0"/>
              <a:t>tomography,” </a:t>
            </a:r>
            <a:r>
              <a:rPr lang="en-US" sz="1400" i="1" dirty="0"/>
              <a:t>IEEE Sensors J.</a:t>
            </a:r>
            <a:r>
              <a:rPr lang="en-US" sz="1400" dirty="0"/>
              <a:t>, vol. 7, no. 4, pp. </a:t>
            </a:r>
            <a:r>
              <a:rPr lang="en-US" sz="1400" dirty="0" smtClean="0"/>
              <a:t>525–535, Apr</a:t>
            </a:r>
            <a:r>
              <a:rPr lang="en-US" sz="1400" dirty="0"/>
              <a:t>. 2007.</a:t>
            </a: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J. Holland, Q. M. Marashdeh, C. R. Muller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Wang, J. S. Dennis, L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.-S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Fan et al., “Comparison of ECVT and MRI measurements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voidage in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gas-fluidized bed.”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Ind. Eng. Chem. Res.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48, no. 1, pp.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172–181, Aug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2008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/>
              <a:t>Q. M. Marashdeh, F. L. Teixeira, and S. Chowdhury, “Velocity </a:t>
            </a:r>
            <a:r>
              <a:rPr lang="en-US" sz="1400" dirty="0" smtClean="0"/>
              <a:t>vector field </a:t>
            </a:r>
            <a:r>
              <a:rPr lang="en-US" sz="1400" dirty="0"/>
              <a:t>mapping using electrical capacitance sensors,” U.S. </a:t>
            </a:r>
            <a:r>
              <a:rPr lang="en-US" sz="1400" dirty="0" smtClean="0"/>
              <a:t>non-provisional patent </a:t>
            </a:r>
            <a:r>
              <a:rPr lang="en-US" sz="1400" dirty="0"/>
              <a:t>application no. 15 051 109, Feb. 23, 2016.</a:t>
            </a: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G.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M. Huang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S. Hoyle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Thorn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Lean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Snowden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Beck,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“Electrical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capacitance tomography for flow imaging system model for development of image reconstruction algorithms and design of primary sensor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IEE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vol. 139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no. 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pp. 89-98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4000"/>
              </a:lnSpc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W. Q. Yang, D. M. Spink, T. A. York, and H. McCann, “An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reconstruction algorithm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Landweber iteration method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electrical-capacitance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tomography,”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Meas. Sci. Technol.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10, no.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 pp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1065–1069, July. 1999.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404260"/>
            <a:ext cx="12192000" cy="5453740"/>
          </a:xfrm>
          <a:prstGeom prst="rect">
            <a:avLst/>
          </a:prstGeom>
          <a:solidFill>
            <a:srgbClr val="636D6E"/>
          </a:solidFill>
          <a:ln>
            <a:solidFill>
              <a:srgbClr val="636D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518263"/>
            <a:ext cx="10515600" cy="462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40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 smtClean="0">
                <a:solidFill>
                  <a:schemeClr val="bg1"/>
                </a:solidFill>
              </a:rPr>
              <a:t>Questions?</a:t>
            </a:r>
            <a:endParaRPr lang="en-US" sz="8000" b="1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</a:t>
            </a:r>
            <a:r>
              <a:rPr lang="en-US" dirty="0" smtClean="0"/>
              <a:t> August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Gas-solid systems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velocimetry methods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Velocimetry based </a:t>
            </a:r>
            <a:r>
              <a:rPr lang="en-US" dirty="0"/>
              <a:t>on </a:t>
            </a:r>
            <a:r>
              <a:rPr lang="en-US" dirty="0" smtClean="0"/>
              <a:t>capacitive sensors</a:t>
            </a:r>
            <a:endParaRPr lang="en-US" dirty="0"/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capacitance volume tomography (ECVT): basics</a:t>
            </a:r>
          </a:p>
          <a:p>
            <a:pPr lvl="1"/>
            <a:r>
              <a:rPr lang="en-US" dirty="0" smtClean="0"/>
              <a:t>ECVT: comparison with other imaging techniques, e.g. X-ray CT, MRI.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Velocimetry based on cross-correlation (earlier approach)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Velocimetry based on sensitivity </a:t>
            </a:r>
            <a:r>
              <a:rPr lang="en-US" dirty="0"/>
              <a:t>gradient </a:t>
            </a:r>
            <a:r>
              <a:rPr lang="en-US" dirty="0" smtClean="0"/>
              <a:t>(new </a:t>
            </a:r>
            <a:r>
              <a:rPr lang="en-US" dirty="0"/>
              <a:t>approach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reconstruction in real-time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and experimental results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Gas-solid Systems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09 Aug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38149" y="1762125"/>
            <a:ext cx="6493641" cy="4371975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sz="1400" dirty="0" smtClean="0"/>
              <a:t>A flow of gas and solid phases of materials for the purpose of: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Accelerated chemical reaction, combustion, or heat transfer, e.g. fluidized bed.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Separation of gas from the solid particulates, e.g. cyclone separator.</a:t>
            </a:r>
          </a:p>
          <a:p>
            <a:pPr algn="just">
              <a:lnSpc>
                <a:spcPct val="114000"/>
              </a:lnSpc>
            </a:pPr>
            <a:r>
              <a:rPr lang="en-US" sz="1400" dirty="0" smtClean="0"/>
              <a:t>A good knowledge of the flow dynamics is required to ensure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Proper operation,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Safe operation, and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Efficiency of the system.</a:t>
            </a:r>
          </a:p>
          <a:p>
            <a:pPr algn="just">
              <a:lnSpc>
                <a:spcPct val="114000"/>
              </a:lnSpc>
            </a:pPr>
            <a:r>
              <a:rPr lang="en-US" sz="1400" dirty="0" smtClean="0"/>
              <a:t>Techniques used for flow measurements, i.e. velocimetry of gas-solid systems include: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Computational Fluid Dynamics (CFD)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Intrusive local measurements</a:t>
            </a:r>
          </a:p>
          <a:p>
            <a:pPr lvl="1" algn="just">
              <a:lnSpc>
                <a:spcPct val="114000"/>
              </a:lnSpc>
            </a:pPr>
            <a:r>
              <a:rPr lang="en-US" sz="1400" dirty="0" smtClean="0"/>
              <a:t>Capacitive sensor based techniques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95904"/>
            <a:ext cx="2781688" cy="3161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0953" y="5380033"/>
            <a:ext cx="2599879" cy="3379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1: A two phase gas-solid flow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Velocimetry for Gas-solid Systems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91779" y="1689100"/>
            <a:ext cx="10666796" cy="4667250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sz="1600" dirty="0" smtClean="0"/>
              <a:t>Computational Fluid Dynamics (CFD)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A widely used simulation based technique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A limitation is that the actual physical scenario is sometimes difficult to model like on-site chemical reactions (e.g. agglomeration in cyclone separators [1])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Computationally intensive sometimes</a:t>
            </a:r>
          </a:p>
          <a:p>
            <a:pPr algn="just">
              <a:lnSpc>
                <a:spcPct val="114000"/>
              </a:lnSpc>
            </a:pPr>
            <a:r>
              <a:rPr lang="en-US" sz="1600" dirty="0" smtClean="0"/>
              <a:t>Intrusive local measurements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Technique based on velocity measurements at certain locations of the system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Intrusive devices may change the actual flow pattern</a:t>
            </a:r>
          </a:p>
          <a:p>
            <a:pPr algn="just">
              <a:lnSpc>
                <a:spcPct val="114000"/>
              </a:lnSpc>
            </a:pPr>
            <a:r>
              <a:rPr lang="en-US" sz="1600" dirty="0" smtClean="0"/>
              <a:t>Capacitive sensor measurement based techniques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Flow measurement based on Electrical Capacitance Tomography (ECT) [2]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Flow measurement based on Electrical Capacitance </a:t>
            </a:r>
            <a:r>
              <a:rPr lang="en-US" sz="1400" dirty="0" smtClean="0"/>
              <a:t>Volume Tomography </a:t>
            </a:r>
            <a:r>
              <a:rPr lang="en-US" sz="1400" dirty="0"/>
              <a:t>(</a:t>
            </a:r>
            <a:r>
              <a:rPr lang="en-US" sz="1400" dirty="0" smtClean="0"/>
              <a:t>ECVT) [3]</a:t>
            </a:r>
            <a:endParaRPr lang="en-US" sz="1400" dirty="0"/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Non intrusive</a:t>
            </a:r>
          </a:p>
          <a:p>
            <a:pPr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Suitable for fast moving flows</a:t>
            </a:r>
          </a:p>
          <a:p>
            <a:pPr algn="just">
              <a:lnSpc>
                <a:spcPct val="114000"/>
              </a:lnSpc>
            </a:pPr>
            <a:endParaRPr lang="en-US" sz="1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ECVT: Basics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25306" y="1721754"/>
                <a:ext cx="5475443" cy="434472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ECVT [4]:</a:t>
                </a:r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for imaging multiphase flows based on dielectric properties, i.e. permittivity of materials,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𝑜𝑖𝑙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3,</m:t>
                    </m:r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works in the quasi-static range and is governed by Poisson’s equation:</a:t>
                </a:r>
              </a:p>
              <a:p>
                <a:pPr marL="569913" lvl="1" algn="ctr">
                  <a:lnSpc>
                    <a:spcPct val="114000"/>
                  </a:lnSpc>
                  <a:buNone/>
                </a:pPr>
                <a:r>
                  <a:rPr lang="en-US" sz="14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𝛻𝜖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𝛻𝜑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sz="1400" b="0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b="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where</a:t>
                </a:r>
                <a:endParaRPr lang="en-US" sz="1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  <a:buNone/>
                </a:pPr>
                <a:r>
                  <a:rPr lang="en-US" sz="14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d>
                      <m:d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volumetric permittivity distribution</a:t>
                </a:r>
              </a:p>
              <a:p>
                <a:pPr marL="569913" lvl="1" algn="just">
                  <a:lnSpc>
                    <a:spcPct val="114000"/>
                  </a:lnSpc>
                  <a:buNone/>
                </a:pPr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potential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569913" lvl="1" algn="just">
                  <a:lnSpc>
                    <a:spcPct val="114000"/>
                  </a:lnSpc>
                  <a:buNone/>
                </a:pPr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density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Electrodes are excited one at a time and the inter-electrode capacitances are measured.</a:t>
                </a: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volumetric permittivity distribution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d>
                      <m:dPr>
                        <m:ctrlPr>
                          <a:rPr lang="en-US" sz="14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reconstructed from the measured capacitances and visualized as a 3D or 2D image.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25306" y="1721754"/>
                <a:ext cx="5475443" cy="4344726"/>
              </a:xfrm>
              <a:blipFill rotWithShape="0">
                <a:blip r:embed="rId2"/>
                <a:stretch>
                  <a:fillRect l="-445" t="-982" r="-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93002" y="5009915"/>
                <a:ext cx="5099473" cy="829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 2: Image reconstruction in ECVT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an ECVT sensor enclosing two dielectric spheres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 reconstructed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permittivity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 using Landweber iteration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02" y="5009915"/>
                <a:ext cx="5099473" cy="829073"/>
              </a:xfrm>
              <a:prstGeom prst="rect">
                <a:avLst/>
              </a:prstGeom>
              <a:blipFill rotWithShape="0"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799" y="2185771"/>
            <a:ext cx="5207855" cy="23862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07099" y="4637068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82200" y="463706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ECVT: Comparison with Other Imaging Techniques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23874" y="1574575"/>
            <a:ext cx="4833989" cy="461145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imaging techniques for multiphase flow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 CT, MRI,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cost effective for small installations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fast enough for high speed flows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ECVT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 cheaper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acquisition rate: up to 1000 fps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Portable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sensor: fits arbitrary vessel shape</a:t>
            </a:r>
          </a:p>
          <a:p>
            <a:pPr algn="just">
              <a:lnSpc>
                <a:spcPct val="114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ECVT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reconstruction problem is ill-posed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nonlinear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/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ensitive to noise</a:t>
            </a:r>
          </a:p>
          <a:p>
            <a:pPr marL="628650" lvl="1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resolution is lower than X-ray or MRI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63" y="2039892"/>
            <a:ext cx="4100461" cy="2973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49765" y="5207371"/>
            <a:ext cx="5421677" cy="583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3: Comparison of image resolution of voidage in a gas-fluidized bed </a:t>
            </a:r>
          </a:p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ECVT and MRI [5]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Velocimetry Based on Cross-correlation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442177" y="1517948"/>
            <a:ext cx="7422445" cy="4908549"/>
            <a:chOff x="1535765" y="1447800"/>
            <a:chExt cx="7422445" cy="4908549"/>
          </a:xfrm>
        </p:grpSpPr>
        <p:sp>
          <p:nvSpPr>
            <p:cNvPr id="8" name="TextBox 7"/>
            <p:cNvSpPr txBox="1"/>
            <p:nvPr/>
          </p:nvSpPr>
          <p:spPr>
            <a:xfrm>
              <a:off x="6911475" y="2631966"/>
              <a:ext cx="11122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Cross-correlation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1313" y="1816894"/>
              <a:ext cx="1359033" cy="127581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acquisition and image reconstruction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22936" y="1816894"/>
              <a:ext cx="819512" cy="5850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3D Image 1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30388" y="2523461"/>
              <a:ext cx="817958" cy="56924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3D Image</a:t>
              </a:r>
              <a:r>
                <a:rPr lang="en-US" sz="1400" dirty="0" smtClean="0"/>
                <a:t> 2</a:t>
              </a:r>
              <a:endParaRPr lang="en-US" sz="1400" dirty="0"/>
            </a:p>
          </p:txBody>
        </p:sp>
        <p:sp>
          <p:nvSpPr>
            <p:cNvPr id="12" name="Flowchart: Summing Junction 11"/>
            <p:cNvSpPr/>
            <p:nvPr/>
          </p:nvSpPr>
          <p:spPr>
            <a:xfrm>
              <a:off x="7039744" y="2282134"/>
              <a:ext cx="357185" cy="345334"/>
            </a:xfrm>
            <a:prstGeom prst="flowChartSummingJuncti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Elbow Connector 12"/>
            <p:cNvCxnSpPr>
              <a:stCxn id="10" idx="3"/>
              <a:endCxn id="12" idx="0"/>
            </p:cNvCxnSpPr>
            <p:nvPr/>
          </p:nvCxnSpPr>
          <p:spPr>
            <a:xfrm>
              <a:off x="6142448" y="2109404"/>
              <a:ext cx="1075889" cy="17273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11" idx="3"/>
              <a:endCxn id="12" idx="2"/>
            </p:cNvCxnSpPr>
            <p:nvPr/>
          </p:nvCxnSpPr>
          <p:spPr>
            <a:xfrm flipV="1">
              <a:off x="6548346" y="2454801"/>
              <a:ext cx="491398" cy="353283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7805028" y="2008543"/>
              <a:ext cx="911133" cy="89251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profile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15"/>
            <p:cNvCxnSpPr>
              <a:stCxn id="12" idx="6"/>
              <a:endCxn id="15" idx="1"/>
            </p:cNvCxnSpPr>
            <p:nvPr/>
          </p:nvCxnSpPr>
          <p:spPr>
            <a:xfrm>
              <a:off x="7396929" y="2454801"/>
              <a:ext cx="4080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9" idx="1"/>
            </p:cNvCxnSpPr>
            <p:nvPr/>
          </p:nvCxnSpPr>
          <p:spPr>
            <a:xfrm>
              <a:off x="2993876" y="2454800"/>
              <a:ext cx="41743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0" idx="1"/>
            </p:cNvCxnSpPr>
            <p:nvPr/>
          </p:nvCxnSpPr>
          <p:spPr>
            <a:xfrm>
              <a:off x="4770346" y="2109404"/>
              <a:ext cx="5525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1" idx="1"/>
            </p:cNvCxnSpPr>
            <p:nvPr/>
          </p:nvCxnSpPr>
          <p:spPr>
            <a:xfrm>
              <a:off x="4770346" y="2808084"/>
              <a:ext cx="9600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0" idx="1"/>
            </p:cNvCxnSpPr>
            <p:nvPr/>
          </p:nvCxnSpPr>
          <p:spPr>
            <a:xfrm>
              <a:off x="5322936" y="2109404"/>
              <a:ext cx="2732" cy="12433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1"/>
            </p:cNvCxnSpPr>
            <p:nvPr/>
          </p:nvCxnSpPr>
          <p:spPr>
            <a:xfrm>
              <a:off x="5730388" y="2808084"/>
              <a:ext cx="18037" cy="5201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5018136" y="3206134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738010" y="3211720"/>
              <a:ext cx="30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335177" y="3052246"/>
                  <a:ext cx="365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5177" y="3052246"/>
                  <a:ext cx="365811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929" y="1447800"/>
              <a:ext cx="1449947" cy="238090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35765" y="38862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ECVT sensor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3983" y="3657635"/>
              <a:ext cx="1589469" cy="1828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19901" y="3657635"/>
              <a:ext cx="1438309" cy="1828800"/>
            </a:xfrm>
            <a:prstGeom prst="rect">
              <a:avLst/>
            </a:prstGeom>
          </p:spPr>
        </p:pic>
        <p:sp>
          <p:nvSpPr>
            <p:cNvPr id="29" name="Down Arrow 28"/>
            <p:cNvSpPr/>
            <p:nvPr/>
          </p:nvSpPr>
          <p:spPr>
            <a:xfrm>
              <a:off x="6139367" y="3394482"/>
              <a:ext cx="223746" cy="25623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8127182" y="3214231"/>
              <a:ext cx="223746" cy="258010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59520" y="5449045"/>
              <a:ext cx="383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42527" y="5448280"/>
              <a:ext cx="3930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018136" y="5772856"/>
                  <a:ext cx="3821064" cy="583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Fig 4: (a) </a:t>
                  </a:r>
                  <a14:m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𝑥𝑧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slices from two 3D images, (b) velocity profile calculated by cross-correlation [3]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8136" y="5772856"/>
                  <a:ext cx="3821064" cy="58349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18600" y="1721767"/>
                <a:ext cx="3104626" cy="1999094"/>
              </a:xfrm>
            </p:spPr>
            <p:txBody>
              <a:bodyPr>
                <a:noAutofit/>
              </a:bodyPr>
              <a:lstStyle/>
              <a:p>
                <a:pPr marL="228600" indent="-228600" algn="just">
                  <a:lnSpc>
                    <a:spcPct val="114000"/>
                  </a:lnSpc>
                </a:pPr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Procedure</a:t>
                </a:r>
              </a:p>
              <a:p>
                <a:pPr marL="514350" lvl="1" indent="-227013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3D images are sampled at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time apart</a:t>
                </a:r>
              </a:p>
              <a:p>
                <a:pPr marL="514350" lvl="1" indent="-227013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profile is calculated by cross-correlation of the images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18600" y="1721767"/>
                <a:ext cx="3104626" cy="1999094"/>
              </a:xfrm>
              <a:blipFill rotWithShape="0">
                <a:blip r:embed="rId7"/>
                <a:stretch>
                  <a:fillRect l="-784" t="-305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>
            <a:spLocks noGrp="1"/>
          </p:cNvSpPr>
          <p:nvPr>
            <p:ph idx="4294967295"/>
          </p:nvPr>
        </p:nvSpPr>
        <p:spPr>
          <a:xfrm>
            <a:off x="618600" y="3810771"/>
            <a:ext cx="3104626" cy="1999094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14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marL="514350" lvl="1" indent="-227013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correlation of 3D images is computationally intensive</a:t>
            </a:r>
          </a:p>
          <a:p>
            <a:pPr marL="514350" lvl="1" indent="-227013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reconstruction errors are compounded in velocity reconstruction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Velocimetry Based on Sensitivity Gradient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83720" y="1617551"/>
                <a:ext cx="4902269" cy="4525507"/>
              </a:xfrm>
            </p:spPr>
            <p:txBody>
              <a:bodyPr>
                <a:noAutofit/>
              </a:bodyPr>
              <a:lstStyle/>
              <a:p>
                <a:pPr marL="174625" indent="-174625" algn="just">
                  <a:lnSpc>
                    <a:spcPct val="114000"/>
                  </a:lnSpc>
                </a:pPr>
                <a:r>
                  <a:rPr lang="en-US" sz="1400" dirty="0" smtClean="0">
                    <a:cs typeface="Times New Roman" panose="02020603050405020304" pitchFamily="18" charset="0"/>
                  </a:rPr>
                  <a:t>Sensitivity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):</a:t>
                </a:r>
              </a:p>
              <a:p>
                <a:pPr marL="457200" lvl="1" indent="-285750" algn="just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1400" dirty="0" smtClean="0">
                    <a:cs typeface="Times New Roman" panose="02020603050405020304" pitchFamily="18" charset="0"/>
                  </a:rPr>
                  <a:t>Sensor characteristic</a:t>
                </a:r>
              </a:p>
              <a:p>
                <a:pPr marL="457200" lvl="1" indent="-285750" algn="just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1400" dirty="0" smtClean="0">
                    <a:cs typeface="Times New Roman" panose="02020603050405020304" pitchFamily="18" charset="0"/>
                  </a:rPr>
                  <a:t>Linear approximation</a:t>
                </a:r>
              </a:p>
              <a:p>
                <a:pPr marL="457200" lvl="1" indent="-285750" algn="just">
                  <a:lnSpc>
                    <a:spcPct val="114000"/>
                  </a:lnSpc>
                  <a:buFont typeface="Courier New" panose="02070309020205020404" pitchFamily="49" charset="0"/>
                  <a:buChar char="o"/>
                </a:pPr>
                <a:r>
                  <a:rPr lang="en-US" sz="1400" dirty="0" smtClean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Maps:</a:t>
                </a:r>
                <a:r>
                  <a:rPr lang="en-US" sz="1400" dirty="0" smtClean="0">
                    <a:cs typeface="Times New Roman" panose="02020603050405020304" pitchFamily="18" charset="0"/>
                  </a:rPr>
                  <a:t> capacitance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140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</m:groupCh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 permittivity (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)</a:t>
                </a:r>
              </a:p>
              <a:p>
                <a:pPr marL="174625" indent="-174625" algn="just">
                  <a:lnSpc>
                    <a:spcPct val="114000"/>
                  </a:lnSpc>
                </a:pPr>
                <a:r>
                  <a:rPr lang="en-US" sz="1400" dirty="0" smtClean="0">
                    <a:cs typeface="Times New Roman" panose="02020603050405020304" pitchFamily="18" charset="0"/>
                  </a:rPr>
                  <a:t>Sensitivity gradient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):</a:t>
                </a:r>
              </a:p>
              <a:p>
                <a:pPr marL="460375" lvl="1" indent="-285750" algn="just">
                  <a:lnSpc>
                    <a:spcPct val="114000"/>
                  </a:lnSpc>
                  <a:buFont typeface="Courier New" panose="02070309020205020404" pitchFamily="49" charset="0"/>
                  <a:buChar char="o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  <m:r>
                      <a:rPr lang="en-US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f>
                      <m:fPr>
                        <m:ctrlPr>
                          <a:rPr lang="en-US" sz="14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f>
                      <m:fPr>
                        <m:ctrlPr>
                          <a:rPr lang="en-US" sz="1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400" i="1" dirty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f>
                      <m:fPr>
                        <m:ctrlPr>
                          <a:rPr lang="en-US" sz="14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1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en-US" sz="1400" dirty="0" smtClean="0">
                  <a:cs typeface="Times New Roman" panose="02020603050405020304" pitchFamily="18" charset="0"/>
                </a:endParaRPr>
              </a:p>
              <a:p>
                <a:pPr marL="460375" lvl="1" indent="-285750" algn="just">
                  <a:lnSpc>
                    <a:spcPct val="114000"/>
                  </a:lnSpc>
                  <a:buFont typeface="Courier New" panose="02070309020205020404" pitchFamily="49" charset="0"/>
                  <a:buChar char="o"/>
                  <a:tabLst>
                    <a:tab pos="457200" algn="l"/>
                  </a:tabLst>
                </a:pPr>
                <a:r>
                  <a:rPr lang="en-US" sz="1400" dirty="0" smtClean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Maps:</a:t>
                </a:r>
                <a:r>
                  <a:rPr lang="en-US" sz="1400" dirty="0" smtClean="0">
                    <a:cs typeface="Times New Roman" panose="02020603050405020304" pitchFamily="18" charset="0"/>
                  </a:rPr>
                  <a:t> rate of change in capacitance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1400" i="1" smtClean="0">
                            <a:solidFill>
                              <a:schemeClr val="accent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acc>
                          <m:accPr>
                            <m:chr m:val="⃗"/>
                            <m:ctrlPr>
                              <a:rPr lang="el-GR" sz="1400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</m:e>
                        </m:acc>
                      </m:e>
                    </m:groupCh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 velocity of permittivity </a:t>
                </a:r>
                <a:r>
                  <a:rPr lang="en-US" sz="1400" dirty="0"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400" dirty="0" smtClean="0">
                    <a:cs typeface="Times New Roman" panose="02020603050405020304" pitchFamily="18" charset="0"/>
                  </a:rPr>
                  <a:t> velocity profile of flow [6]</a:t>
                </a:r>
              </a:p>
              <a:p>
                <a:pPr marL="174625" indent="-174625" algn="just">
                  <a:lnSpc>
                    <a:spcPct val="114000"/>
                  </a:lnSpc>
                </a:pPr>
                <a:r>
                  <a:rPr lang="en-US" sz="1400" dirty="0" smtClean="0">
                    <a:cs typeface="Times New Roman" panose="02020603050405020304" pitchFamily="18" charset="0"/>
                  </a:rPr>
                  <a:t>This mapping lets one to determine the velocity profile using conventional image reconstruction algorithms in ECVT, e.g. linear back projection (LBP) [7], Landweber iteration method [8] etc.</a:t>
                </a:r>
              </a:p>
              <a:p>
                <a:pPr marL="174625" indent="-174625" algn="just">
                  <a:lnSpc>
                    <a:spcPct val="114000"/>
                  </a:lnSpc>
                </a:pPr>
                <a:r>
                  <a:rPr lang="en-US" sz="1400" dirty="0" smtClean="0"/>
                  <a:t>Sampling rate needs to be high enough for good reconstruction</a:t>
                </a:r>
                <a:endParaRPr lang="en-US" sz="14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83720" y="1617551"/>
                <a:ext cx="4902269" cy="4525507"/>
              </a:xfrm>
              <a:blipFill rotWithShape="0">
                <a:blip r:embed="rId2"/>
                <a:stretch>
                  <a:fillRect l="-249" r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05846" y="4924821"/>
            <a:ext cx="4209507" cy="509627"/>
          </a:xfrm>
          <a:prstGeom prst="rect">
            <a:avLst/>
          </a:prstGeom>
          <a:noFill/>
        </p:spPr>
        <p:txBody>
          <a:bodyPr wrap="square" lIns="9144" tIns="9144" bIns="9144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 5: Normalized (a) sensitivity distribution and </a:t>
            </a:r>
          </a:p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sensitivity gradient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a pair of electrodes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6575" y="4486968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61374" y="4486969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484" y="1838513"/>
            <a:ext cx="2867411" cy="2560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1838513"/>
            <a:ext cx="2894605" cy="2560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Reconstruction in Real-time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 Aug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Real-time Velocimetry Imaging Using Capacitive Sensors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CBC44-DB48-42D5-B63E-949AC108D6A9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48533" y="5546237"/>
                <a:ext cx="6581233" cy="509627"/>
              </a:xfrm>
              <a:prstGeom prst="rect">
                <a:avLst/>
              </a:prstGeom>
              <a:noFill/>
            </p:spPr>
            <p:txBody>
              <a:bodyPr wrap="square" lIns="9144" tIns="9144" bIns="9144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 6: Successive image and velocity reconstruction.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capacitance frame,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image vector,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velocity profile,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sensitivity,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𝑭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sensitivity gradient,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frame rate,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time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533" y="5546237"/>
                <a:ext cx="6581233" cy="509627"/>
              </a:xfrm>
              <a:prstGeom prst="rect">
                <a:avLst/>
              </a:prstGeom>
              <a:blipFill rotWithShape="0">
                <a:blip r:embed="rId2"/>
                <a:stretch>
                  <a:fillRect t="-7229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580499" y="1905658"/>
            <a:ext cx="4401075" cy="3640579"/>
          </a:xfrm>
        </p:spPr>
        <p:txBody>
          <a:bodyPr>
            <a:noAutofit/>
          </a:bodyPr>
          <a:lstStyle/>
          <a:p>
            <a:pPr marL="228600" indent="-228600" algn="just">
              <a:lnSpc>
                <a:spcPct val="114000"/>
              </a:lnSpc>
            </a:pPr>
            <a:r>
              <a:rPr lang="en-US" sz="1600" dirty="0" smtClean="0"/>
              <a:t>Factors contributing to real-time operation</a:t>
            </a:r>
          </a:p>
          <a:p>
            <a:pPr marL="400050"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Fast moving flows: high sampling rate, i.e. less computation time is available.</a:t>
            </a:r>
          </a:p>
          <a:p>
            <a:pPr marL="400050"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Slow </a:t>
            </a:r>
            <a:r>
              <a:rPr lang="en-US" sz="1400" dirty="0"/>
              <a:t>moving </a:t>
            </a:r>
            <a:r>
              <a:rPr lang="en-US" sz="1400" dirty="0" smtClean="0"/>
              <a:t>flows: low </a:t>
            </a:r>
            <a:r>
              <a:rPr lang="en-US" sz="1400" dirty="0"/>
              <a:t>sampling rate, i.e. </a:t>
            </a:r>
            <a:r>
              <a:rPr lang="en-US" sz="1400" dirty="0" smtClean="0"/>
              <a:t>more </a:t>
            </a:r>
            <a:r>
              <a:rPr lang="en-US" sz="1400" dirty="0"/>
              <a:t>computation </a:t>
            </a:r>
            <a:r>
              <a:rPr lang="en-US" sz="1400" dirty="0" smtClean="0"/>
              <a:t>time is available.</a:t>
            </a:r>
          </a:p>
          <a:p>
            <a:pPr marL="400050"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Linear back projection (LBP): fastest but gives poor image resolution.</a:t>
            </a:r>
          </a:p>
          <a:p>
            <a:pPr marL="400050"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Landweber iteration or other iterative algorithms: slower but gives better image resolution.</a:t>
            </a:r>
            <a:endParaRPr lang="en-US" sz="1400" dirty="0"/>
          </a:p>
          <a:p>
            <a:pPr marL="400050" lvl="1" algn="just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Available computational resources.</a:t>
            </a:r>
          </a:p>
          <a:p>
            <a:pPr marL="228600" indent="-228600" algn="just">
              <a:lnSpc>
                <a:spcPct val="114000"/>
              </a:lnSpc>
            </a:pPr>
            <a:endParaRPr lang="en-US" sz="14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45" y="1704745"/>
            <a:ext cx="5177709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0"/>
            <a:ext cx="3671454" cy="74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</TotalTime>
  <Words>1613</Words>
  <Application>Microsoft Office PowerPoint</Application>
  <PresentationFormat>Custom</PresentationFormat>
  <Paragraphs>184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2_Title Slide</vt:lpstr>
      <vt:lpstr>Custom Design</vt:lpstr>
      <vt:lpstr>PowerPoint Presentation</vt:lpstr>
      <vt:lpstr>Outline</vt:lpstr>
      <vt:lpstr>Gas-solid Systems</vt:lpstr>
      <vt:lpstr>Velocimetry for Gas-solid Systems</vt:lpstr>
      <vt:lpstr>ECVT: Basics</vt:lpstr>
      <vt:lpstr>ECVT: Comparison with Other Imaging Techniques</vt:lpstr>
      <vt:lpstr>Velocimetry Based on Cross-correlation</vt:lpstr>
      <vt:lpstr>Velocimetry Based on Sensitivity Gradient</vt:lpstr>
      <vt:lpstr>Velocity Reconstruction in Real-time</vt:lpstr>
      <vt:lpstr>Simulation Results of a Two Phase Flow</vt:lpstr>
      <vt:lpstr>Experimental Results from a Two Phase Flow</vt:lpstr>
      <vt:lpstr>References</vt:lpstr>
      <vt:lpstr>PowerPoint Presentation</vt:lpstr>
    </vt:vector>
  </TitlesOfParts>
  <Company>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Rafiul Rasel</dc:creator>
  <cp:lastModifiedBy>Qussai</cp:lastModifiedBy>
  <cp:revision>251</cp:revision>
  <cp:lastPrinted>2016-08-08T20:29:32Z</cp:lastPrinted>
  <dcterms:created xsi:type="dcterms:W3CDTF">2016-04-10T21:19:59Z</dcterms:created>
  <dcterms:modified xsi:type="dcterms:W3CDTF">2016-08-09T01:57:20Z</dcterms:modified>
</cp:coreProperties>
</file>