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5" r:id="rId6"/>
    <p:sldId id="266" r:id="rId7"/>
    <p:sldId id="272" r:id="rId8"/>
    <p:sldId id="273" r:id="rId9"/>
    <p:sldId id="274" r:id="rId10"/>
    <p:sldId id="275" r:id="rId11"/>
    <p:sldId id="291" r:id="rId12"/>
    <p:sldId id="287" r:id="rId13"/>
    <p:sldId id="276" r:id="rId14"/>
    <p:sldId id="277" r:id="rId15"/>
    <p:sldId id="293" r:id="rId16"/>
    <p:sldId id="288" r:id="rId17"/>
    <p:sldId id="278" r:id="rId18"/>
    <p:sldId id="279" r:id="rId19"/>
    <p:sldId id="280" r:id="rId20"/>
    <p:sldId id="286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0" autoAdjust="0"/>
    <p:restoredTop sz="82845" autoAdjust="0"/>
  </p:normalViewPr>
  <p:slideViewPr>
    <p:cSldViewPr snapToGrid="0">
      <p:cViewPr varScale="1">
        <p:scale>
          <a:sx n="61" d="100"/>
          <a:sy n="61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06BCB-1E60-4BF1-AF40-D81B33BFA8F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58CD0-A814-4283-A309-A0BFBBF2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5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9pPr>
          </a:lstStyle>
          <a:p>
            <a:fld id="{0362ED93-3046-4CE4-AEFD-3D32197F59B7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00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58CD0-A814-4283-A309-A0BFBBF2DC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9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9pPr>
          </a:lstStyle>
          <a:p>
            <a:fld id="{D44D2AE7-5BD1-4380-B79A-6BFE48C40784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0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9pPr>
          </a:lstStyle>
          <a:p>
            <a:fld id="{D44D2AE7-5BD1-4380-B79A-6BFE48C40784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et-LondonNineteenEighty"/>
                <a:ea typeface="MS PGothic" pitchFamily="34" charset="-128"/>
              </a:defRPr>
            </a:lvl9pPr>
          </a:lstStyle>
          <a:p>
            <a:fld id="{D44D2AE7-5BD1-4380-B79A-6BFE48C40784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8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 txBox="1">
            <a:spLocks noGrp="1" noChangeArrowheads="1"/>
          </p:cNvSpPr>
          <p:nvPr/>
        </p:nvSpPr>
        <p:spPr bwMode="auto">
          <a:xfrm>
            <a:off x="6793367" y="4954985"/>
            <a:ext cx="5228544" cy="25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97" tIns="47499" rIns="94997" bIns="47499" anchor="b"/>
          <a:lstStyle>
            <a:lvl1pPr algn="l" defTabSz="949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525" indent="-296863" algn="l" defTabSz="949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7450" indent="-238125" algn="l" defTabSz="949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2113" indent="-236538" algn="l" defTabSz="949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8363" indent="-238125" algn="l" defTabSz="949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5563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2763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9963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7163" indent="-238125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18E6E02-38E8-4DDA-ABB0-E94AE57FA9EB}" type="slidenum">
              <a:rPr lang="en-US" sz="1200">
                <a:latin typeface="Times New Roman" pitchFamily="18" charset="0"/>
              </a:rPr>
              <a:pPr algn="r"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3603" name="Rectangle 11264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38850" y="1363663"/>
            <a:ext cx="0" cy="0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153604" name="Rectangle 112642"/>
          <p:cNvSpPr>
            <a:spLocks noGrp="1" noChangeArrowheads="1"/>
          </p:cNvSpPr>
          <p:nvPr>
            <p:ph type="body" idx="1"/>
          </p:nvPr>
        </p:nvSpPr>
        <p:spPr>
          <a:xfrm>
            <a:off x="1610179" y="2387204"/>
            <a:ext cx="2111375" cy="156765"/>
          </a:xfrm>
          <a:noFill/>
          <a:ln/>
        </p:spPr>
        <p:txBody>
          <a:bodyPr lIns="96574" tIns="48286" rIns="96574" bIns="48286">
            <a:normAutofit fontScale="32500" lnSpcReduction="20000"/>
          </a:bodyPr>
          <a:lstStyle/>
          <a:p>
            <a:pPr eaLnBrk="1" hangingPunct="1"/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30645F-EB48-40DD-9357-B6027F47CE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</a:t>
            </a:r>
            <a:r>
              <a:rPr lang="en-US" baseline="0" dirty="0" smtClean="0"/>
              <a:t> of LEGO™ bricks picture: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https://secure.wikimedia.org/wikipedia/en/wiki/File:Lego_Color_Bricks.jpg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Accessed 12 Aug 2011.  Author:</a:t>
            </a:r>
            <a:r>
              <a:rPr lang="en-US" baseline="0" dirty="0" smtClean="0"/>
              <a:t> Alan </a:t>
            </a:r>
            <a:r>
              <a:rPr lang="en-US" baseline="0" dirty="0" err="1" smtClean="0"/>
              <a:t>Chia</a:t>
            </a:r>
            <a:r>
              <a:rPr lang="en-US" baseline="0" dirty="0" smtClean="0"/>
              <a:t>.  Licensed under a Creative Commons Attribution-Share Alike 2.0 Generic License.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47124-A4DE-BE44-8E6C-7DB390EA2E6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1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1E6D1-0F46-41B5-982C-84775F0ACBD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A16C7-FD18-5E43-902D-61E94040E5B2}" type="slidenum">
              <a:rPr lang="en-US">
                <a:solidFill>
                  <a:srgbClr val="C0504D"/>
                </a:solidFill>
              </a:rPr>
              <a:pPr/>
              <a:t>8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990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0138" y="676275"/>
            <a:ext cx="4608512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74" y="4359058"/>
            <a:ext cx="5012575" cy="41335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9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58CD0-A814-4283-A309-A0BFBBF2DC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5ABB-E2BC-4A5D-AD72-6C0022B6F43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D96A-7795-4241-B9A9-B7D76A4A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4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5ABB-E2BC-4A5D-AD72-6C0022B6F43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D96A-7795-4241-B9A9-B7D76A4A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9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5ABB-E2BC-4A5D-AD72-6C0022B6F43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D96A-7795-4241-B9A9-B7D76A4A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epwatermark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4"/>
          <a:stretch/>
        </p:blipFill>
        <p:spPr bwMode="auto">
          <a:xfrm>
            <a:off x="-4916" y="35814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0"/>
            <a:ext cx="9148916" cy="14478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9832" y="1851564"/>
            <a:ext cx="9139084" cy="172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algn="ctr"/>
            <a:r>
              <a:rPr lang="en-US" altLang="en-US" sz="2200" b="1" kern="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V M </a:t>
            </a:r>
            <a:r>
              <a:rPr lang="en-US" altLang="en-US" sz="2200" b="1" kern="0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Krushnarao</a:t>
            </a:r>
            <a:r>
              <a:rPr lang="en-US" altLang="en-US" sz="2200" b="1" kern="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Kotteda</a:t>
            </a:r>
            <a:r>
              <a:rPr lang="en-US" altLang="en-US" sz="2200" b="1" kern="0" baseline="3000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en-US" sz="2200" kern="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, </a:t>
            </a:r>
            <a:r>
              <a:rPr lang="en-US" sz="2200" b="1" kern="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 Chattopadhyay</a:t>
            </a:r>
            <a:r>
              <a:rPr lang="en-US" sz="2200" b="1" kern="0" baseline="300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en-US" sz="2200" b="1" kern="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2200" b="1" kern="0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Vinod</a:t>
            </a:r>
            <a:r>
              <a:rPr lang="en-US" sz="2200" b="1" kern="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Kumar</a:t>
            </a:r>
            <a:r>
              <a:rPr lang="en-US" sz="2200" b="1" kern="0" baseline="300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en-US" sz="2200" b="1" kern="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sz="2200" b="1" kern="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William Spotz</a:t>
            </a:r>
            <a:r>
              <a:rPr lang="en-US" altLang="en-US" sz="2200" b="1" kern="0" baseline="3000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2</a:t>
            </a:r>
            <a:endParaRPr lang="en-US" altLang="en-US" sz="2200" b="0" kern="0" baseline="30000" dirty="0" smtClean="0">
              <a:solidFill>
                <a:srgbClr val="C00000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en-US" sz="2000" b="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Texas, El Paso (UTEP)</a:t>
            </a:r>
            <a:endParaRPr lang="en-US" altLang="en-US" sz="2000" b="0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2000" b="0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Sandia National Laboratories</a:t>
            </a:r>
          </a:p>
          <a:p>
            <a:pPr algn="ctr"/>
            <a:r>
              <a:rPr lang="en-US" altLang="en-US" sz="20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</a:t>
            </a:r>
            <a:r>
              <a:rPr lang="en-US" altLang="en-US" sz="2000" b="1" kern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NETL</a:t>
            </a:r>
            <a:r>
              <a:rPr lang="en-US" altLang="en-US" sz="2000" b="1" kern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Workshop on Multiphase Flow Science, August 9-10</a:t>
            </a:r>
            <a:endParaRPr lang="en-US" altLang="en-US" sz="2000" b="1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52838"/>
            <a:ext cx="2140852" cy="1604962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9000"/>
                    </a14:imgEffect>
                    <a14:imgEffect>
                      <a14:brightnessContrast bright="-21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5" y="5791200"/>
            <a:ext cx="238539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-4916" y="516916"/>
            <a:ext cx="91440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MFiX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integrated with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Trilinos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b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 fidelity multiphase flow simulations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5ABB-E2BC-4A5D-AD72-6C0022B6F43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D96A-7795-4241-B9A9-B7D76A4A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2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5ABB-E2BC-4A5D-AD72-6C0022B6F43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D96A-7795-4241-B9A9-B7D76A4A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5ABB-E2BC-4A5D-AD72-6C0022B6F43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D96A-7795-4241-B9A9-B7D76A4A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5ABB-E2BC-4A5D-AD72-6C0022B6F43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D96A-7795-4241-B9A9-B7D76A4A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1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5ABB-E2BC-4A5D-AD72-6C0022B6F43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D96A-7795-4241-B9A9-B7D76A4A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5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5ABB-E2BC-4A5D-AD72-6C0022B6F43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D96A-7795-4241-B9A9-B7D76A4A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1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5ABB-E2BC-4A5D-AD72-6C0022B6F43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D96A-7795-4241-B9A9-B7D76A4A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5ABB-E2BC-4A5D-AD72-6C0022B6F43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D96A-7795-4241-B9A9-B7D76A4A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6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D5ABB-E2BC-4A5D-AD72-6C0022B6F43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9D96A-7795-4241-B9A9-B7D76A4A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4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9000"/>
                    </a14:imgEffect>
                    <a14:imgEffect>
                      <a14:brightnessContrast bright="-21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5" y="5791200"/>
            <a:ext cx="238539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16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/>
          <p:nvPr/>
        </p:nvSpPr>
        <p:spPr>
          <a:xfrm>
            <a:off x="3495897" y="2249353"/>
            <a:ext cx="1249362" cy="700353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Interpret </a:t>
            </a:r>
            <a:r>
              <a:rPr lang="en-US" sz="1600" kern="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Structure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Matrix &amp; vector</a:t>
            </a:r>
            <a:endParaRPr lang="en-US" sz="1600" kern="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he Trilinos Proje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97" y="5997427"/>
            <a:ext cx="2648980" cy="758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20626" y="84923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LEQ = 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93144" y="1921780"/>
            <a:ext cx="2238053" cy="361044"/>
          </a:xfrm>
          <a:prstGeom prst="roundRect">
            <a:avLst/>
          </a:prstGeom>
          <a:solidFill>
            <a:srgbClr val="003399">
              <a:alpha val="94118"/>
            </a:srgbClr>
          </a:solidFill>
          <a:ln w="9525" cap="flat" cmpd="sng" algn="ctr">
            <a:gradFill>
              <a:gsLst>
                <a:gs pos="0">
                  <a:srgbClr val="0000CC"/>
                </a:gs>
                <a:gs pos="56000">
                  <a:srgbClr val="000099"/>
                </a:gs>
                <a:gs pos="83000">
                  <a:srgbClr val="3399FF"/>
                </a:gs>
                <a:gs pos="100000">
                  <a:srgbClr val="D3E8FB"/>
                </a:gs>
              </a:gsLst>
              <a:lin ang="5400000" scaled="1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MFIX wrapper</a:t>
            </a:r>
            <a:endParaRPr lang="en-US" sz="1600" kern="0" dirty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56104" y="3224695"/>
            <a:ext cx="2243876" cy="353529"/>
          </a:xfrm>
          <a:prstGeom prst="roundRect">
            <a:avLst/>
          </a:prstGeom>
          <a:solidFill>
            <a:srgbClr val="0066CC"/>
          </a:solidFill>
          <a:ln w="9525" cap="flat" cmpd="sng" algn="ctr">
            <a:solidFill>
              <a:srgbClr val="0066CC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Fortran wrapper </a:t>
            </a:r>
            <a:endParaRPr lang="en-US" sz="1600" kern="0" dirty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60228" y="4297716"/>
            <a:ext cx="2253285" cy="347308"/>
          </a:xfrm>
          <a:prstGeom prst="roundRect">
            <a:avLst/>
          </a:prstGeom>
          <a:solidFill>
            <a:srgbClr val="6290EC"/>
          </a:solidFill>
          <a:ln w="9525" cap="flat" cmpd="sng" algn="ctr">
            <a:solidFill>
              <a:srgbClr val="D3E8FB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wrapper</a:t>
            </a:r>
            <a:endParaRPr lang="en-US" sz="1600" kern="0" dirty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60228" y="5712448"/>
            <a:ext cx="2238103" cy="364738"/>
          </a:xfrm>
          <a:prstGeom prst="roundRect">
            <a:avLst/>
          </a:prstGeom>
          <a:solidFill>
            <a:srgbClr val="649AEA">
              <a:alpha val="96000"/>
            </a:srgbClr>
          </a:solidFill>
          <a:ln w="9525" cap="flat" cmpd="sng" algn="ctr">
            <a:solidFill>
              <a:srgbClr val="D3E8FB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CPP </a:t>
            </a:r>
            <a:r>
              <a:rPr lang="en-US" sz="1800" kern="0" dirty="0"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wrapper   </a:t>
            </a:r>
            <a:endParaRPr lang="en-US" sz="1600" kern="0" dirty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Elbow Connector 13"/>
          <p:cNvCxnSpPr/>
          <p:nvPr/>
        </p:nvCxnSpPr>
        <p:spPr bwMode="auto">
          <a:xfrm rot="10800000" flipV="1">
            <a:off x="4812171" y="1300318"/>
            <a:ext cx="1837395" cy="608471"/>
          </a:xfrm>
          <a:prstGeom prst="bentConnector3">
            <a:avLst>
              <a:gd name="adj1" fmla="val 99766"/>
            </a:avLst>
          </a:prstGeom>
          <a:solidFill>
            <a:schemeClr val="accent1"/>
          </a:solidFill>
          <a:ln w="38100" cap="flat" cmpd="sng" algn="ctr">
            <a:solidFill>
              <a:srgbClr val="649AE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811908" y="2367743"/>
            <a:ext cx="11566" cy="8569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49AE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9" idx="2"/>
            <a:endCxn id="10" idx="0"/>
          </p:cNvCxnSpPr>
          <p:nvPr/>
        </p:nvCxnSpPr>
        <p:spPr bwMode="auto">
          <a:xfrm>
            <a:off x="4778042" y="3578224"/>
            <a:ext cx="8829" cy="719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49AE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10" idx="2"/>
            <a:endCxn id="11" idx="0"/>
          </p:cNvCxnSpPr>
          <p:nvPr/>
        </p:nvCxnSpPr>
        <p:spPr bwMode="auto">
          <a:xfrm flipH="1">
            <a:off x="4779280" y="4645024"/>
            <a:ext cx="7591" cy="10674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49AE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Elbow Connector 17"/>
          <p:cNvCxnSpPr>
            <a:stCxn id="11" idx="2"/>
          </p:cNvCxnSpPr>
          <p:nvPr/>
        </p:nvCxnSpPr>
        <p:spPr bwMode="auto">
          <a:xfrm rot="16200000" flipH="1">
            <a:off x="5457641" y="5398825"/>
            <a:ext cx="537574" cy="1894296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649AE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Elbow Connector 18"/>
          <p:cNvCxnSpPr/>
          <p:nvPr/>
        </p:nvCxnSpPr>
        <p:spPr bwMode="auto">
          <a:xfrm>
            <a:off x="4928579" y="6124739"/>
            <a:ext cx="1551364" cy="365836"/>
          </a:xfrm>
          <a:prstGeom prst="bentConnector3">
            <a:avLst>
              <a:gd name="adj1" fmla="val 1221"/>
            </a:avLst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927846" y="4645024"/>
            <a:ext cx="15883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4927846" y="3597954"/>
            <a:ext cx="2596" cy="6660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4942506" y="2304615"/>
            <a:ext cx="11179" cy="9163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3" name="Elbow Connector 22"/>
          <p:cNvCxnSpPr/>
          <p:nvPr/>
        </p:nvCxnSpPr>
        <p:spPr bwMode="auto">
          <a:xfrm rot="10800000" flipV="1">
            <a:off x="4978392" y="1461329"/>
            <a:ext cx="1671173" cy="417829"/>
          </a:xfrm>
          <a:prstGeom prst="bentConnector3">
            <a:avLst>
              <a:gd name="adj1" fmla="val 99609"/>
            </a:avLst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4" name="Text Box 27"/>
          <p:cNvSpPr txBox="1"/>
          <p:nvPr/>
        </p:nvSpPr>
        <p:spPr>
          <a:xfrm>
            <a:off x="3394139" y="6111071"/>
            <a:ext cx="1365772" cy="73394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Create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Epetra_MAP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Fill A &amp; b </a:t>
            </a:r>
          </a:p>
        </p:txBody>
      </p:sp>
      <p:sp>
        <p:nvSpPr>
          <p:cNvPr id="25" name="Text Box 27"/>
          <p:cNvSpPr txBox="1"/>
          <p:nvPr/>
        </p:nvSpPr>
        <p:spPr>
          <a:xfrm>
            <a:off x="5020626" y="6087243"/>
            <a:ext cx="1696442" cy="346269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Solution of Ax=b</a:t>
            </a:r>
          </a:p>
        </p:txBody>
      </p:sp>
      <p:sp>
        <p:nvSpPr>
          <p:cNvPr id="26" name="Text Box 27"/>
          <p:cNvSpPr txBox="1"/>
          <p:nvPr/>
        </p:nvSpPr>
        <p:spPr>
          <a:xfrm>
            <a:off x="3453928" y="1043958"/>
            <a:ext cx="1672940" cy="81638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Tran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sfer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A &amp; b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Define solver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attributes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7"/>
          <p:cNvSpPr txBox="1"/>
          <p:nvPr/>
        </p:nvSpPr>
        <p:spPr>
          <a:xfrm>
            <a:off x="4946886" y="5046050"/>
            <a:ext cx="1876022" cy="3950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Transfer x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5011231" y="3679129"/>
            <a:ext cx="1415189" cy="3472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Transfer x</a:t>
            </a:r>
          </a:p>
        </p:txBody>
      </p:sp>
      <p:sp>
        <p:nvSpPr>
          <p:cNvPr id="29" name="Text Box 27"/>
          <p:cNvSpPr txBox="1"/>
          <p:nvPr/>
        </p:nvSpPr>
        <p:spPr>
          <a:xfrm>
            <a:off x="4917314" y="2573609"/>
            <a:ext cx="1876022" cy="3950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Transfer x</a:t>
            </a:r>
          </a:p>
        </p:txBody>
      </p:sp>
      <p:sp>
        <p:nvSpPr>
          <p:cNvPr id="30" name="Text Box 27"/>
          <p:cNvSpPr txBox="1"/>
          <p:nvPr/>
        </p:nvSpPr>
        <p:spPr>
          <a:xfrm>
            <a:off x="5246223" y="1553758"/>
            <a:ext cx="1337895" cy="336969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Transfer x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35" y="3714655"/>
            <a:ext cx="1747586" cy="576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Donut 32"/>
          <p:cNvSpPr/>
          <p:nvPr/>
        </p:nvSpPr>
        <p:spPr bwMode="auto">
          <a:xfrm>
            <a:off x="6669092" y="1673224"/>
            <a:ext cx="2210739" cy="4400605"/>
          </a:xfrm>
          <a:prstGeom prst="donut">
            <a:avLst>
              <a:gd name="adj" fmla="val 4277"/>
            </a:avLst>
          </a:prstGeom>
          <a:solidFill>
            <a:srgbClr val="ABCE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649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Chevron 34"/>
          <p:cNvSpPr/>
          <p:nvPr/>
        </p:nvSpPr>
        <p:spPr bwMode="auto">
          <a:xfrm rot="5400000">
            <a:off x="6570231" y="3371179"/>
            <a:ext cx="383533" cy="464816"/>
          </a:xfrm>
          <a:prstGeom prst="chevron">
            <a:avLst/>
          </a:prstGeom>
          <a:solidFill>
            <a:srgbClr val="ABCE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Chevron 35"/>
          <p:cNvSpPr/>
          <p:nvPr/>
        </p:nvSpPr>
        <p:spPr bwMode="auto">
          <a:xfrm rot="16200000" flipV="1">
            <a:off x="8652903" y="3291940"/>
            <a:ext cx="383533" cy="464816"/>
          </a:xfrm>
          <a:prstGeom prst="chevron">
            <a:avLst/>
          </a:prstGeom>
          <a:solidFill>
            <a:srgbClr val="ABCE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0" y="-103094"/>
            <a:ext cx="9144000" cy="72043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framework to integrate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MFiX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Trilinos</a:t>
            </a:r>
            <a:endParaRPr lang="en-US" alt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627" y="941848"/>
            <a:ext cx="2427513" cy="765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51178" y="6492875"/>
            <a:ext cx="2057400" cy="365125"/>
          </a:xfrm>
        </p:spPr>
        <p:txBody>
          <a:bodyPr/>
          <a:lstStyle/>
          <a:p>
            <a:fld id="{D1959C97-3EC8-46CB-88ED-0B133211F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 Box 27"/>
          <p:cNvSpPr txBox="1"/>
          <p:nvPr/>
        </p:nvSpPr>
        <p:spPr>
          <a:xfrm>
            <a:off x="3342985" y="4717481"/>
            <a:ext cx="2074053" cy="81558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Communicator, Interpret Polymorphism representations</a:t>
            </a:r>
          </a:p>
        </p:txBody>
      </p:sp>
      <p:sp>
        <p:nvSpPr>
          <p:cNvPr id="12" name="Text Box 27"/>
          <p:cNvSpPr txBox="1"/>
          <p:nvPr/>
        </p:nvSpPr>
        <p:spPr>
          <a:xfrm>
            <a:off x="3414720" y="3578924"/>
            <a:ext cx="1820865" cy="7043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Semantic for </a:t>
            </a:r>
            <a:r>
              <a:rPr lang="en-US" sz="1600" kern="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2454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/>
          <p:nvPr/>
        </p:nvSpPr>
        <p:spPr>
          <a:xfrm>
            <a:off x="3495897" y="2249353"/>
            <a:ext cx="1249362" cy="700353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Interpret </a:t>
            </a:r>
            <a:r>
              <a:rPr lang="en-US" sz="1600" kern="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1600" kern="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Structure of </a:t>
            </a:r>
          </a:p>
          <a:p>
            <a:pPr>
              <a:defRPr/>
            </a:pPr>
            <a:r>
              <a:rPr lang="en-US" sz="1600" kern="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Matrix &amp; vector</a:t>
            </a:r>
            <a:endParaRPr lang="en-US" sz="1600" kern="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he Trilinos Projec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97" y="5997427"/>
            <a:ext cx="2648980" cy="758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20626" y="84923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LEQ = 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93144" y="1921780"/>
            <a:ext cx="2238053" cy="361044"/>
          </a:xfrm>
          <a:prstGeom prst="roundRect">
            <a:avLst/>
          </a:prstGeom>
          <a:solidFill>
            <a:srgbClr val="003399">
              <a:alpha val="94118"/>
            </a:srgbClr>
          </a:solidFill>
          <a:ln w="9525" cap="flat" cmpd="sng" algn="ctr">
            <a:gradFill>
              <a:gsLst>
                <a:gs pos="0">
                  <a:srgbClr val="0000CC"/>
                </a:gs>
                <a:gs pos="56000">
                  <a:srgbClr val="000099"/>
                </a:gs>
                <a:gs pos="83000">
                  <a:srgbClr val="3399FF"/>
                </a:gs>
                <a:gs pos="100000">
                  <a:srgbClr val="D3E8FB"/>
                </a:gs>
              </a:gsLst>
              <a:lin ang="5400000" scaled="1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kern="0" dirty="0"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MFIX wrapper</a:t>
            </a:r>
            <a:endParaRPr lang="en-US" sz="1600" kern="0" dirty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56104" y="3224695"/>
            <a:ext cx="2243876" cy="353529"/>
          </a:xfrm>
          <a:prstGeom prst="roundRect">
            <a:avLst/>
          </a:prstGeom>
          <a:solidFill>
            <a:srgbClr val="0066CC"/>
          </a:solidFill>
          <a:ln w="9525" cap="flat" cmpd="sng" algn="ctr">
            <a:solidFill>
              <a:srgbClr val="0066CC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kern="0" dirty="0"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Fortran wrapper </a:t>
            </a:r>
            <a:endParaRPr lang="en-US" sz="1600" kern="0" dirty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60228" y="4297716"/>
            <a:ext cx="2253285" cy="347308"/>
          </a:xfrm>
          <a:prstGeom prst="roundRect">
            <a:avLst/>
          </a:prstGeom>
          <a:solidFill>
            <a:srgbClr val="6290EC"/>
          </a:solidFill>
          <a:ln w="9525" cap="flat" cmpd="sng" algn="ctr">
            <a:solidFill>
              <a:srgbClr val="D3E8FB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kern="0" dirty="0"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wrapper</a:t>
            </a:r>
            <a:endParaRPr lang="en-US" sz="1600" kern="0" dirty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60228" y="5712448"/>
            <a:ext cx="2238103" cy="364738"/>
          </a:xfrm>
          <a:prstGeom prst="roundRect">
            <a:avLst/>
          </a:prstGeom>
          <a:solidFill>
            <a:srgbClr val="649AEA">
              <a:alpha val="96000"/>
            </a:srgbClr>
          </a:solidFill>
          <a:ln w="9525" cap="flat" cmpd="sng" algn="ctr">
            <a:solidFill>
              <a:srgbClr val="D3E8FB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kern="0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CPP </a:t>
            </a:r>
            <a:r>
              <a:rPr lang="en-US" kern="0" dirty="0"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wrapper   </a:t>
            </a:r>
            <a:endParaRPr lang="en-US" sz="1600" kern="0" dirty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Elbow Connector 13"/>
          <p:cNvCxnSpPr/>
          <p:nvPr/>
        </p:nvCxnSpPr>
        <p:spPr bwMode="auto">
          <a:xfrm rot="10800000" flipV="1">
            <a:off x="4812171" y="1300318"/>
            <a:ext cx="1837395" cy="608471"/>
          </a:xfrm>
          <a:prstGeom prst="bentConnector3">
            <a:avLst>
              <a:gd name="adj1" fmla="val 99766"/>
            </a:avLst>
          </a:prstGeom>
          <a:solidFill>
            <a:schemeClr val="accent1"/>
          </a:solidFill>
          <a:ln w="38100" cap="flat" cmpd="sng" algn="ctr">
            <a:solidFill>
              <a:srgbClr val="649AE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811908" y="2367743"/>
            <a:ext cx="11566" cy="8569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49AE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9" idx="2"/>
            <a:endCxn id="10" idx="0"/>
          </p:cNvCxnSpPr>
          <p:nvPr/>
        </p:nvCxnSpPr>
        <p:spPr bwMode="auto">
          <a:xfrm>
            <a:off x="4778042" y="3578224"/>
            <a:ext cx="8829" cy="719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49AE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10" idx="2"/>
            <a:endCxn id="11" idx="0"/>
          </p:cNvCxnSpPr>
          <p:nvPr/>
        </p:nvCxnSpPr>
        <p:spPr bwMode="auto">
          <a:xfrm flipH="1">
            <a:off x="4779280" y="4645024"/>
            <a:ext cx="7591" cy="10674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49AE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Elbow Connector 17"/>
          <p:cNvCxnSpPr>
            <a:stCxn id="11" idx="2"/>
          </p:cNvCxnSpPr>
          <p:nvPr/>
        </p:nvCxnSpPr>
        <p:spPr bwMode="auto">
          <a:xfrm rot="16200000" flipH="1">
            <a:off x="5457641" y="5398825"/>
            <a:ext cx="537574" cy="1894296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649AE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Elbow Connector 18"/>
          <p:cNvCxnSpPr/>
          <p:nvPr/>
        </p:nvCxnSpPr>
        <p:spPr bwMode="auto">
          <a:xfrm>
            <a:off x="4928579" y="6124739"/>
            <a:ext cx="1551364" cy="365836"/>
          </a:xfrm>
          <a:prstGeom prst="bentConnector3">
            <a:avLst>
              <a:gd name="adj1" fmla="val 1221"/>
            </a:avLst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927846" y="4645024"/>
            <a:ext cx="15883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4927846" y="3597954"/>
            <a:ext cx="2596" cy="6660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4942506" y="2304615"/>
            <a:ext cx="11179" cy="9163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3" name="Elbow Connector 22"/>
          <p:cNvCxnSpPr/>
          <p:nvPr/>
        </p:nvCxnSpPr>
        <p:spPr bwMode="auto">
          <a:xfrm rot="10800000" flipV="1">
            <a:off x="4978392" y="1461329"/>
            <a:ext cx="1671173" cy="417829"/>
          </a:xfrm>
          <a:prstGeom prst="bentConnector3">
            <a:avLst>
              <a:gd name="adj1" fmla="val 99609"/>
            </a:avLst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4" name="Text Box 27"/>
          <p:cNvSpPr txBox="1"/>
          <p:nvPr/>
        </p:nvSpPr>
        <p:spPr>
          <a:xfrm>
            <a:off x="3394139" y="6111071"/>
            <a:ext cx="1365772" cy="73394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Create </a:t>
            </a:r>
            <a:r>
              <a:rPr lang="en-US" sz="1600" kern="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Epetra_MAP</a:t>
            </a: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defRPr/>
            </a:pP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Fill A &amp; b </a:t>
            </a:r>
          </a:p>
        </p:txBody>
      </p:sp>
      <p:sp>
        <p:nvSpPr>
          <p:cNvPr id="25" name="Text Box 27"/>
          <p:cNvSpPr txBox="1"/>
          <p:nvPr/>
        </p:nvSpPr>
        <p:spPr>
          <a:xfrm>
            <a:off x="5020626" y="6087243"/>
            <a:ext cx="1696442" cy="346269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Solution of Ax=b</a:t>
            </a:r>
          </a:p>
        </p:txBody>
      </p:sp>
      <p:sp>
        <p:nvSpPr>
          <p:cNvPr id="26" name="Text Box 27"/>
          <p:cNvSpPr txBox="1"/>
          <p:nvPr/>
        </p:nvSpPr>
        <p:spPr>
          <a:xfrm>
            <a:off x="3453928" y="1043958"/>
            <a:ext cx="1672940" cy="81638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</a:t>
            </a:r>
            <a:r>
              <a:rPr lang="en-US" sz="1600" kern="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sfer</a:t>
            </a: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&amp; b </a:t>
            </a:r>
          </a:p>
          <a:p>
            <a:pPr>
              <a:defRPr/>
            </a:pP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Define solver </a:t>
            </a:r>
          </a:p>
          <a:p>
            <a:pPr>
              <a:defRPr/>
            </a:pP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attributes</a:t>
            </a:r>
          </a:p>
          <a:p>
            <a:pPr>
              <a:defRPr/>
            </a:pPr>
            <a:endParaRPr lang="en-US" sz="1600" kern="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7"/>
          <p:cNvSpPr txBox="1"/>
          <p:nvPr/>
        </p:nvSpPr>
        <p:spPr>
          <a:xfrm>
            <a:off x="4946886" y="5046050"/>
            <a:ext cx="1876022" cy="3950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Transfer x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5011231" y="3679129"/>
            <a:ext cx="1415189" cy="3472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Transfer x</a:t>
            </a:r>
          </a:p>
        </p:txBody>
      </p:sp>
      <p:sp>
        <p:nvSpPr>
          <p:cNvPr id="29" name="Text Box 27"/>
          <p:cNvSpPr txBox="1"/>
          <p:nvPr/>
        </p:nvSpPr>
        <p:spPr>
          <a:xfrm>
            <a:off x="4917314" y="2573609"/>
            <a:ext cx="1876022" cy="3950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Transfer x</a:t>
            </a:r>
          </a:p>
        </p:txBody>
      </p:sp>
      <p:sp>
        <p:nvSpPr>
          <p:cNvPr id="30" name="Text Box 27"/>
          <p:cNvSpPr txBox="1"/>
          <p:nvPr/>
        </p:nvSpPr>
        <p:spPr>
          <a:xfrm>
            <a:off x="5246223" y="1553758"/>
            <a:ext cx="1337895" cy="336969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Transfer x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35" y="3714655"/>
            <a:ext cx="1747586" cy="576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Donut 32"/>
          <p:cNvSpPr/>
          <p:nvPr/>
        </p:nvSpPr>
        <p:spPr bwMode="auto">
          <a:xfrm>
            <a:off x="6669092" y="1673224"/>
            <a:ext cx="2210739" cy="4400605"/>
          </a:xfrm>
          <a:prstGeom prst="donut">
            <a:avLst>
              <a:gd name="adj" fmla="val 4277"/>
            </a:avLst>
          </a:prstGeom>
          <a:solidFill>
            <a:srgbClr val="ABCE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649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Chevron 34"/>
          <p:cNvSpPr/>
          <p:nvPr/>
        </p:nvSpPr>
        <p:spPr bwMode="auto">
          <a:xfrm rot="5400000">
            <a:off x="6570231" y="3371179"/>
            <a:ext cx="383533" cy="464816"/>
          </a:xfrm>
          <a:prstGeom prst="chevron">
            <a:avLst/>
          </a:prstGeom>
          <a:solidFill>
            <a:srgbClr val="ABCE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Chevron 35"/>
          <p:cNvSpPr/>
          <p:nvPr/>
        </p:nvSpPr>
        <p:spPr bwMode="auto">
          <a:xfrm rot="16200000" flipV="1">
            <a:off x="8652903" y="3291940"/>
            <a:ext cx="383533" cy="464816"/>
          </a:xfrm>
          <a:prstGeom prst="chevron">
            <a:avLst/>
          </a:prstGeom>
          <a:solidFill>
            <a:srgbClr val="ABCE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0" y="-76200"/>
            <a:ext cx="9144000" cy="72043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framework to integrate </a:t>
            </a:r>
            <a:r>
              <a:rPr lang="en-US" altLang="en-US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MFiX</a:t>
            </a:r>
            <a:r>
              <a:rPr lang="en-US" alt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altLang="en-US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Trilinos</a:t>
            </a:r>
            <a:endParaRPr lang="en-US" altLang="en-US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627" y="941848"/>
            <a:ext cx="2427513" cy="765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51178" y="6492875"/>
            <a:ext cx="2057400" cy="365125"/>
          </a:xfrm>
        </p:spPr>
        <p:txBody>
          <a:bodyPr/>
          <a:lstStyle/>
          <a:p>
            <a:fld id="{D1959C97-3EC8-46CB-88ED-0B133211F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" y="746440"/>
            <a:ext cx="3434563" cy="4694625"/>
          </a:xfrm>
          <a:prstGeom prst="rect">
            <a:avLst/>
          </a:prstGeom>
        </p:spPr>
      </p:pic>
      <p:sp>
        <p:nvSpPr>
          <p:cNvPr id="13" name="Text Box 27"/>
          <p:cNvSpPr txBox="1"/>
          <p:nvPr/>
        </p:nvSpPr>
        <p:spPr>
          <a:xfrm>
            <a:off x="3342985" y="4717481"/>
            <a:ext cx="2074053" cy="81558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Communicator, Interpret Polymorphism representations</a:t>
            </a:r>
          </a:p>
        </p:txBody>
      </p:sp>
      <p:sp>
        <p:nvSpPr>
          <p:cNvPr id="12" name="Text Box 27"/>
          <p:cNvSpPr txBox="1"/>
          <p:nvPr/>
        </p:nvSpPr>
        <p:spPr>
          <a:xfrm>
            <a:off x="3414720" y="3578924"/>
            <a:ext cx="1820865" cy="7043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Semantic for </a:t>
            </a:r>
            <a:r>
              <a:rPr lang="en-US" sz="1600" kern="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</a:p>
          <a:p>
            <a:pPr>
              <a:defRPr/>
            </a:pPr>
            <a:r>
              <a:rPr lang="en-US" sz="1600" kern="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-22217" y="5395730"/>
            <a:ext cx="33846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kern="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Aytekin</a:t>
            </a:r>
            <a:r>
              <a:rPr lang="en-US" sz="1600" kern="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Gel and Jonathan Hu, Modernizing a legacy open source CFD code by leveraging scalable parallel  pre-conditioners and linear equation solvers, Parallel CFD 2015.</a:t>
            </a:r>
            <a:endParaRPr 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283148"/>
            <a:ext cx="9144000" cy="72043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Domain-decomposition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07" y="5817609"/>
            <a:ext cx="222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Local nodes</a:t>
            </a:r>
          </a:p>
          <a:p>
            <a:r>
              <a:rPr lang="en-US" sz="2400" dirty="0" smtClean="0"/>
              <a:t>Global nodes </a:t>
            </a:r>
          </a:p>
        </p:txBody>
      </p:sp>
      <p:grpSp>
        <p:nvGrpSpPr>
          <p:cNvPr id="2" name="Group 1"/>
          <p:cNvGrpSpPr/>
          <p:nvPr/>
        </p:nvGrpSpPr>
        <p:grpSpPr>
          <a:xfrm rot="16200000">
            <a:off x="-273933" y="1530327"/>
            <a:ext cx="4212994" cy="3503358"/>
            <a:chOff x="359006" y="1151159"/>
            <a:chExt cx="4212994" cy="35033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006" y="1151159"/>
              <a:ext cx="4212994" cy="350335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8651" y="1362635"/>
              <a:ext cx="3944055" cy="681318"/>
            </a:xfrm>
            <a:prstGeom prst="rect">
              <a:avLst/>
            </a:prstGeom>
            <a:solidFill>
              <a:schemeClr val="bg1">
                <a:lumMod val="65000"/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9006" y="2598037"/>
              <a:ext cx="3011723" cy="681318"/>
            </a:xfrm>
            <a:prstGeom prst="rect">
              <a:avLst/>
            </a:prstGeom>
            <a:solidFill>
              <a:schemeClr val="bg1">
                <a:lumMod val="65000"/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09267" y="3788958"/>
              <a:ext cx="3011723" cy="681318"/>
            </a:xfrm>
            <a:prstGeom prst="rect">
              <a:avLst/>
            </a:prstGeom>
            <a:solidFill>
              <a:schemeClr val="bg1">
                <a:lumMod val="65000"/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53632" y="4671087"/>
            <a:ext cx="6334125" cy="2171700"/>
            <a:chOff x="2295052" y="4653158"/>
            <a:chExt cx="6334125" cy="21717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052" y="4653158"/>
              <a:ext cx="6334125" cy="2171700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3697941" y="5446059"/>
              <a:ext cx="1196787" cy="632012"/>
            </a:xfrm>
            <a:prstGeom prst="line">
              <a:avLst/>
            </a:prstGeom>
            <a:ln w="603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70572" y="5446059"/>
              <a:ext cx="1196787" cy="632012"/>
            </a:xfrm>
            <a:prstGeom prst="line">
              <a:avLst/>
            </a:prstGeom>
            <a:ln w="603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02819" y="5424361"/>
              <a:ext cx="1196787" cy="632012"/>
            </a:xfrm>
            <a:prstGeom prst="line">
              <a:avLst/>
            </a:prstGeom>
            <a:ln w="603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88700" y="5446059"/>
              <a:ext cx="1196787" cy="632012"/>
            </a:xfrm>
            <a:prstGeom prst="line">
              <a:avLst/>
            </a:prstGeom>
            <a:ln w="603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942188" y="5495875"/>
              <a:ext cx="1196787" cy="632012"/>
            </a:xfrm>
            <a:prstGeom prst="line">
              <a:avLst/>
            </a:prstGeom>
            <a:ln w="603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78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300318"/>
            <a:ext cx="9144000" cy="72043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71236" y="6356351"/>
            <a:ext cx="2057400" cy="365125"/>
          </a:xfrm>
        </p:spPr>
        <p:txBody>
          <a:bodyPr/>
          <a:lstStyle/>
          <a:p>
            <a:fld id="{D1959C97-3EC8-46CB-88ED-0B133211F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995" r="3731"/>
          <a:stretch/>
        </p:blipFill>
        <p:spPr>
          <a:xfrm>
            <a:off x="230899" y="1143511"/>
            <a:ext cx="4136149" cy="3189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243" y="1130928"/>
            <a:ext cx="4102782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013" y="4444167"/>
            <a:ext cx="146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err="1" smtClean="0"/>
              <a:t>dof</a:t>
            </a:r>
            <a:r>
              <a:rPr lang="en-US" dirty="0" smtClean="0"/>
              <a:t>  = 10</a:t>
            </a:r>
            <a:r>
              <a:rPr lang="en-US" baseline="30000" dirty="0" smtClean="0"/>
              <a:t>6</a:t>
            </a:r>
            <a:endParaRPr lang="en-US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6325334" y="4444167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ndof</a:t>
            </a:r>
            <a:r>
              <a:rPr lang="en-US" dirty="0"/>
              <a:t>  = </a:t>
            </a:r>
            <a:r>
              <a:rPr lang="en-US" dirty="0" smtClean="0"/>
              <a:t>5 x 10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pic>
        <p:nvPicPr>
          <p:cNvPr id="8" name="Picture 7" descr="The Trilinos Projec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24" y="6031264"/>
            <a:ext cx="1958541" cy="758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239734" y="4960183"/>
            <a:ext cx="2243876" cy="353529"/>
          </a:xfrm>
          <a:prstGeom prst="roundRect">
            <a:avLst/>
          </a:prstGeom>
          <a:solidFill>
            <a:srgbClr val="0066CC"/>
          </a:solidFill>
          <a:ln w="9525" cap="flat" cmpd="sng" algn="ctr">
            <a:solidFill>
              <a:srgbClr val="0066CC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kern="0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Fortran wrapper </a:t>
            </a:r>
            <a:endParaRPr lang="en-US" sz="1600" kern="0" dirty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9734" y="5740541"/>
            <a:ext cx="2238103" cy="358986"/>
          </a:xfrm>
          <a:prstGeom prst="roundRect">
            <a:avLst/>
          </a:prstGeom>
          <a:solidFill>
            <a:srgbClr val="649AEA">
              <a:alpha val="96000"/>
            </a:srgbClr>
          </a:solidFill>
          <a:ln w="9525" cap="flat" cmpd="sng" algn="ctr">
            <a:solidFill>
              <a:srgbClr val="D3E8FB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kern="0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CPP </a:t>
            </a:r>
            <a:r>
              <a:rPr lang="en-US" kern="0" dirty="0"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wrapper   </a:t>
            </a:r>
            <a:endParaRPr lang="en-US" sz="1600" kern="0" dirty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Elbow Connector 14"/>
          <p:cNvCxnSpPr>
            <a:stCxn id="12" idx="2"/>
          </p:cNvCxnSpPr>
          <p:nvPr/>
        </p:nvCxnSpPr>
        <p:spPr bwMode="auto">
          <a:xfrm rot="16200000" flipH="1">
            <a:off x="1668425" y="5789887"/>
            <a:ext cx="621949" cy="124122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649AE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Elbow Connector 15"/>
          <p:cNvCxnSpPr/>
          <p:nvPr/>
        </p:nvCxnSpPr>
        <p:spPr bwMode="auto">
          <a:xfrm>
            <a:off x="1508085" y="6152832"/>
            <a:ext cx="1091928" cy="446908"/>
          </a:xfrm>
          <a:prstGeom prst="bentConnector3">
            <a:avLst>
              <a:gd name="adj1" fmla="val 740"/>
            </a:avLst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>
            <a:endCxn id="12" idx="0"/>
          </p:cNvCxnSpPr>
          <p:nvPr/>
        </p:nvCxnSpPr>
        <p:spPr bwMode="auto">
          <a:xfrm>
            <a:off x="1358785" y="5367291"/>
            <a:ext cx="1" cy="373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49AE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1508085" y="5309510"/>
            <a:ext cx="20670" cy="4310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pic>
        <p:nvPicPr>
          <p:cNvPr id="37" name="Picture 36" descr="The Trilinos Projec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20" y="5874180"/>
            <a:ext cx="1811692" cy="758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Rounded Rectangle 38"/>
          <p:cNvSpPr/>
          <p:nvPr/>
        </p:nvSpPr>
        <p:spPr>
          <a:xfrm>
            <a:off x="4905774" y="5515192"/>
            <a:ext cx="2238103" cy="358986"/>
          </a:xfrm>
          <a:prstGeom prst="roundRect">
            <a:avLst/>
          </a:prstGeom>
          <a:solidFill>
            <a:srgbClr val="649AEA">
              <a:alpha val="96000"/>
            </a:srgbClr>
          </a:solidFill>
          <a:ln w="9525" cap="flat" cmpd="sng" algn="ctr">
            <a:solidFill>
              <a:srgbClr val="D3E8FB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kern="0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CPP wrapper   </a:t>
            </a:r>
            <a:endParaRPr lang="en-US" sz="1600" kern="0" dirty="0">
              <a:solidFill>
                <a:prstClr val="white">
                  <a:lumMod val="8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Elbow Connector 39"/>
          <p:cNvCxnSpPr/>
          <p:nvPr/>
        </p:nvCxnSpPr>
        <p:spPr bwMode="auto">
          <a:xfrm rot="16200000" flipH="1">
            <a:off x="6332906" y="5520416"/>
            <a:ext cx="621948" cy="1329476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649AE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Elbow Connector 40"/>
          <p:cNvCxnSpPr/>
          <p:nvPr/>
        </p:nvCxnSpPr>
        <p:spPr bwMode="auto">
          <a:xfrm>
            <a:off x="6128441" y="5927485"/>
            <a:ext cx="1180178" cy="426794"/>
          </a:xfrm>
          <a:prstGeom prst="bentConnector3">
            <a:avLst>
              <a:gd name="adj1" fmla="val 1385"/>
            </a:avLst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835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095"/>
            <a:ext cx="3790950" cy="484822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284038"/>
            <a:ext cx="9144000" cy="72043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9C97-3EC8-46CB-88ED-0B133211F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966" y="1128051"/>
            <a:ext cx="5955034" cy="91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Fluidized bed with central jet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1753121"/>
            <a:ext cx="480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anose="020B0604020202020204" pitchFamily="34" charset="0"/>
              </a:rPr>
              <a:t>Sand particle size  = 400μm </a:t>
            </a:r>
          </a:p>
          <a:p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                  density = 2g/cm</a:t>
            </a:r>
            <a:r>
              <a:rPr lang="en-US" sz="2400" baseline="30000" dirty="0" smtClean="0">
                <a:cs typeface="Arial" panose="020B0604020202020204" pitchFamily="34" charset="0"/>
              </a:rPr>
              <a:t>3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</a:p>
          <a:p>
            <a:r>
              <a:rPr lang="en-US" sz="2400" dirty="0" err="1" smtClean="0">
                <a:cs typeface="Arial" panose="020B0604020202020204" pitchFamily="34" charset="0"/>
              </a:rPr>
              <a:t>EP_g</a:t>
            </a:r>
            <a:r>
              <a:rPr lang="en-US" sz="2400" dirty="0" smtClean="0">
                <a:cs typeface="Arial" panose="020B0604020202020204" pitchFamily="34" charset="0"/>
              </a:rPr>
              <a:t> at min </a:t>
            </a:r>
            <a:r>
              <a:rPr lang="en-US" sz="2400" dirty="0">
                <a:cs typeface="Arial" panose="020B0604020202020204" pitchFamily="34" charset="0"/>
              </a:rPr>
              <a:t>fluidization </a:t>
            </a:r>
            <a:r>
              <a:rPr lang="en-US" sz="2400" dirty="0" smtClean="0">
                <a:cs typeface="Arial" panose="020B0604020202020204" pitchFamily="34" charset="0"/>
              </a:rPr>
              <a:t>=  0.42</a:t>
            </a:r>
          </a:p>
          <a:p>
            <a:r>
              <a:rPr lang="en-US" sz="2400" dirty="0" smtClean="0">
                <a:cs typeface="Arial" panose="020B0604020202020204" pitchFamily="34" charset="0"/>
              </a:rPr>
              <a:t>Min fluidization </a:t>
            </a:r>
            <a:r>
              <a:rPr lang="en-US" sz="2400" dirty="0">
                <a:cs typeface="Arial" panose="020B0604020202020204" pitchFamily="34" charset="0"/>
              </a:rPr>
              <a:t>velocity </a:t>
            </a:r>
            <a:r>
              <a:rPr lang="en-US" sz="2400" dirty="0" smtClean="0">
                <a:cs typeface="Arial" panose="020B0604020202020204" pitchFamily="34" charset="0"/>
              </a:rPr>
              <a:t>=  25.9cm/s</a:t>
            </a:r>
          </a:p>
          <a:p>
            <a:r>
              <a:rPr lang="en-US" sz="2400" dirty="0" smtClean="0">
                <a:cs typeface="Arial" panose="020B0604020202020204" pitchFamily="34" charset="0"/>
              </a:rPr>
              <a:t>Density </a:t>
            </a:r>
            <a:r>
              <a:rPr lang="en-US" sz="2400" dirty="0">
                <a:cs typeface="Arial" panose="020B0604020202020204" pitchFamily="34" charset="0"/>
              </a:rPr>
              <a:t>of </a:t>
            </a:r>
            <a:r>
              <a:rPr lang="en-US" sz="2400" dirty="0" smtClean="0">
                <a:cs typeface="Arial" panose="020B0604020202020204" pitchFamily="34" charset="0"/>
              </a:rPr>
              <a:t>air  = 0.0012g/cm</a:t>
            </a:r>
            <a:r>
              <a:rPr lang="en-US" sz="2400" baseline="30000" dirty="0" smtClean="0">
                <a:cs typeface="Arial" panose="020B0604020202020204" pitchFamily="34" charset="0"/>
              </a:rPr>
              <a:t>3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</a:p>
          <a:p>
            <a:r>
              <a:rPr lang="en-US" sz="2400" dirty="0" smtClean="0">
                <a:cs typeface="Arial" panose="020B0604020202020204" pitchFamily="34" charset="0"/>
              </a:rPr>
              <a:t>Viscosity </a:t>
            </a:r>
            <a:r>
              <a:rPr lang="en-US" sz="2400" dirty="0">
                <a:cs typeface="Arial" panose="020B0604020202020204" pitchFamily="34" charset="0"/>
              </a:rPr>
              <a:t>of </a:t>
            </a:r>
            <a:r>
              <a:rPr lang="en-US" sz="2400" dirty="0" smtClean="0">
                <a:cs typeface="Arial" panose="020B0604020202020204" pitchFamily="34" charset="0"/>
              </a:rPr>
              <a:t>air = 0.00018 Poise</a:t>
            </a:r>
          </a:p>
          <a:p>
            <a:r>
              <a:rPr lang="en-US" sz="2400" dirty="0" smtClean="0">
                <a:cs typeface="Arial" panose="020B0604020202020204" pitchFamily="34" charset="0"/>
              </a:rPr>
              <a:t>Structured mesh (14 X 100)</a:t>
            </a:r>
          </a:p>
          <a:p>
            <a:r>
              <a:rPr lang="en-US" sz="2400" dirty="0" smtClean="0">
                <a:cs typeface="Arial" panose="020B0604020202020204" pitchFamily="34" charset="0"/>
              </a:rPr>
              <a:t>MFIX: </a:t>
            </a:r>
            <a:r>
              <a:rPr lang="en-US" sz="2400" dirty="0" err="1" smtClean="0">
                <a:cs typeface="Arial" panose="020B0604020202020204" pitchFamily="34" charset="0"/>
              </a:rPr>
              <a:t>BiCGSTAB</a:t>
            </a:r>
            <a:r>
              <a:rPr lang="en-US" sz="2400" dirty="0" smtClean="0">
                <a:cs typeface="Arial" panose="020B0604020202020204" pitchFamily="34" charset="0"/>
              </a:rPr>
              <a:t> solver </a:t>
            </a:r>
          </a:p>
          <a:p>
            <a:r>
              <a:rPr lang="en-US" sz="2400" dirty="0" smtClean="0">
                <a:cs typeface="Arial" panose="020B0604020202020204" pitchFamily="34" charset="0"/>
              </a:rPr>
              <a:t>MFIX-</a:t>
            </a:r>
            <a:r>
              <a:rPr lang="en-US" sz="2400" dirty="0" err="1" smtClean="0">
                <a:cs typeface="Arial" panose="020B0604020202020204" pitchFamily="34" charset="0"/>
              </a:rPr>
              <a:t>Trilinos</a:t>
            </a:r>
            <a:r>
              <a:rPr lang="en-US" sz="2400" dirty="0" smtClean="0"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cs typeface="Arial" panose="020B0604020202020204" pitchFamily="34" charset="0"/>
              </a:rPr>
              <a:t>BiCGSTAB</a:t>
            </a:r>
            <a:endParaRPr lang="en-US" sz="2400" dirty="0" smtClean="0">
              <a:cs typeface="Arial" panose="020B0604020202020204" pitchFamily="34" charset="0"/>
            </a:endParaRPr>
          </a:p>
          <a:p>
            <a:r>
              <a:rPr lang="en-US" sz="2400" dirty="0" err="1" smtClean="0">
                <a:cs typeface="Arial" panose="020B0604020202020204" pitchFamily="34" charset="0"/>
              </a:rPr>
              <a:t>Tol</a:t>
            </a:r>
            <a:r>
              <a:rPr lang="en-US" sz="2400" dirty="0" smtClean="0">
                <a:cs typeface="Arial" panose="020B0604020202020204" pitchFamily="34" charset="0"/>
              </a:rPr>
              <a:t>  =  1e-04</a:t>
            </a:r>
          </a:p>
          <a:p>
            <a:r>
              <a:rPr lang="en-US" sz="2400" dirty="0" smtClean="0">
                <a:cs typeface="Arial" panose="020B0604020202020204" pitchFamily="34" charset="0"/>
              </a:rPr>
              <a:t>IT    = 20</a:t>
            </a:r>
          </a:p>
          <a:p>
            <a:endParaRPr lang="en-US" sz="2400" dirty="0" smtClean="0">
              <a:cs typeface="Arial" panose="020B0604020202020204" pitchFamily="34" charset="0"/>
            </a:endParaRPr>
          </a:p>
          <a:p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4250" y="5717931"/>
            <a:ext cx="94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MFiX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14863" y="5717931"/>
            <a:ext cx="18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MFiX-Trilinos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352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9C97-3EC8-46CB-88ED-0B133211F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73058" y="1152521"/>
            <a:ext cx="5955034" cy="5687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Fluidized bed with central jet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4" y="3950098"/>
            <a:ext cx="8378810" cy="2098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816" y="2216055"/>
            <a:ext cx="5043338" cy="158040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284038"/>
            <a:ext cx="9144000" cy="72043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9900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3" y="2413040"/>
            <a:ext cx="4498525" cy="30175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318" y="2413040"/>
            <a:ext cx="4498527" cy="30175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51249" y="2755973"/>
            <a:ext cx="1289448" cy="63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prstClr val="black"/>
                </a:solidFill>
              </a:rPr>
              <a:t>Rcloud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BiCGSTAB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52953" y="2710702"/>
            <a:ext cx="1289448" cy="63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prstClr val="black"/>
                </a:solidFill>
              </a:rPr>
              <a:t>Stampede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BiCGSTAB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9C97-3EC8-46CB-88ED-0B133211F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73058" y="1152521"/>
            <a:ext cx="5955034" cy="5687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Fluidized bed with central jet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284038"/>
            <a:ext cx="9144000" cy="72043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34779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" y="1378867"/>
            <a:ext cx="4286885" cy="301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666" y="1365420"/>
            <a:ext cx="4298018" cy="301752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32820" y="1662735"/>
            <a:ext cx="1232054" cy="63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/>
              <a:t>Nalanda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BiCGSTAB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9C97-3EC8-46CB-88ED-0B133211F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404" y="4178423"/>
            <a:ext cx="3920523" cy="27468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67623" y="1662735"/>
            <a:ext cx="1232054" cy="63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Stampede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GMRES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73058" y="1027018"/>
            <a:ext cx="5955034" cy="5687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Fluidized bed with central jet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84038"/>
            <a:ext cx="9144000" cy="72043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2627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268940"/>
            <a:ext cx="9144000" cy="72043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9C97-3EC8-46CB-88ED-0B133211F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1127124"/>
            <a:ext cx="8514229" cy="57308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000" dirty="0" smtClean="0"/>
              <a:t>A framework is developed to integrate </a:t>
            </a:r>
            <a:r>
              <a:rPr lang="en-US" sz="3000" dirty="0" err="1" smtClean="0"/>
              <a:t>MFiX</a:t>
            </a:r>
            <a:r>
              <a:rPr lang="en-US" sz="3000" dirty="0" smtClean="0"/>
              <a:t> with linear solver packages in </a:t>
            </a:r>
            <a:r>
              <a:rPr lang="en-US" sz="3000" dirty="0" err="1" smtClean="0"/>
              <a:t>Trilinos</a:t>
            </a:r>
            <a:r>
              <a:rPr lang="en-US" sz="3000" dirty="0" smtClean="0"/>
              <a:t> via MFIX, Fortran, C and CPP wrappers. </a:t>
            </a:r>
          </a:p>
          <a:p>
            <a:pPr algn="just"/>
            <a:endParaRPr lang="en-US" sz="3000" dirty="0" smtClean="0"/>
          </a:p>
          <a:p>
            <a:pPr algn="just"/>
            <a:r>
              <a:rPr lang="en-US" sz="3000" dirty="0" smtClean="0"/>
              <a:t>Computations are carried out to simulate flow in a fluidized bed problem. </a:t>
            </a:r>
          </a:p>
          <a:p>
            <a:pPr algn="just"/>
            <a:endParaRPr lang="en-US" sz="3000" dirty="0"/>
          </a:p>
          <a:p>
            <a:pPr algn="just"/>
            <a:r>
              <a:rPr lang="en-US" sz="3000" dirty="0" smtClean="0"/>
              <a:t>The performance of the integrated solver is tested on various computer architectures for variety of problem sizes.</a:t>
            </a:r>
          </a:p>
          <a:p>
            <a:pPr marL="0" indent="0" algn="just">
              <a:buNone/>
            </a:pPr>
            <a:endParaRPr lang="en-US" sz="3000" dirty="0"/>
          </a:p>
          <a:p>
            <a:pPr algn="just"/>
            <a:r>
              <a:rPr lang="en-US" sz="3000" dirty="0" smtClean="0"/>
              <a:t>The linear solvers in </a:t>
            </a:r>
            <a:r>
              <a:rPr lang="en-US" sz="3000" dirty="0" err="1" smtClean="0"/>
              <a:t>Trilinos</a:t>
            </a:r>
            <a:r>
              <a:rPr lang="en-US" sz="3000" dirty="0" smtClean="0"/>
              <a:t> are</a:t>
            </a:r>
            <a:r>
              <a:rPr lang="en-US" sz="3000" dirty="0"/>
              <a:t> </a:t>
            </a:r>
            <a:r>
              <a:rPr lang="en-US" sz="3000" dirty="0" smtClean="0"/>
              <a:t>approximately 30% faster compared to the same solver in </a:t>
            </a:r>
            <a:r>
              <a:rPr lang="en-US" sz="3000" dirty="0" err="1" smtClean="0"/>
              <a:t>MFiX</a:t>
            </a:r>
            <a:r>
              <a:rPr lang="en-US" sz="3000" dirty="0" smtClean="0"/>
              <a:t>. </a:t>
            </a:r>
          </a:p>
          <a:p>
            <a:pPr algn="just"/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281"/>
            <a:ext cx="9144000" cy="66818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Scholarly contributions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9C97-3EC8-46CB-88ED-0B133211F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160024"/>
            <a:ext cx="8891752" cy="5378889"/>
          </a:xfrm>
        </p:spPr>
        <p:txBody>
          <a:bodyPr>
            <a:noAutofit/>
          </a:bodyPr>
          <a:lstStyle/>
          <a:p>
            <a:pPr indent="-182880"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Chattopadhyay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V M K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Kotteda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 V Kumar, Next Generation Computing Framework for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Exascale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Simulations, Southwest Emerging Technology Symposium 2016, April 9, 2016, Wyndham Airport Hotel, El Paso, TX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 M K.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Kotteda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Chattopadhyay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V Kumar and W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Spotz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High Fidelity Computational Model for Simulating Large Scale Multiphase Flow Problems. 4th Annual IDR Symposium, April 25, 2016, The University of Texas at El Paso, El Paso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 M K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Kotteda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Chattopadhyay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V Kumar and W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Spotz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MFiX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integrated with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Trilinos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High Fidelity Multiphase Flow Simulations, National Energy Technology Laboratory’s (NETL) 2016 Workshop on Multiphase Flow Science, August 9 -10 , 2016, Morgantown, WV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Chattopadhyay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V M K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Kotteda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V Kumar and W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Spotz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Next generation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exascale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capable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capable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multiphase solver with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Trilinos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Proceedings of the ASME international Mechanical Engineering Congress &amp; Exposition, Nov 11-17, 2016,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Pheonix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Arizona, USA (accepted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 M K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Kotteda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Chattopadhyay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V Kumar and W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Spotz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 framework to integrate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MFiX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Trilinos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high fidelity fluidized bed computations, IEEE High Performance Extreme Computing Conference (HPEC), Sep 13-15, 2016, Waltham, MA USA (accepted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1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389964"/>
            <a:ext cx="9144000" cy="720436"/>
          </a:xfrm>
          <a:solidFill>
            <a:srgbClr val="002060"/>
          </a:solidFill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69332" y="1253067"/>
            <a:ext cx="8403167" cy="53001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MFiX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Trilinos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framework to integrate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MFiX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Trilinos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en-US" altLang="en-US" sz="1800" dirty="0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7097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9" y="1506069"/>
            <a:ext cx="8599644" cy="49081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Performance-portable abstraction over many different thread-parallel programming models: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OpenMP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, CUDA,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Pthreads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, …</a:t>
            </a:r>
            <a:endParaRPr lang="en-US" sz="2400" b="1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buFont typeface="Wingdings" charset="2"/>
              <a:buChar char="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Avoid risk of committing code to hardware or programming model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charset="2"/>
              <a:buChar char="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C++ library: Widely used, portable language with good compilers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Abstract away physical data layout &amp; target it to the hardware</a:t>
            </a:r>
            <a:endParaRPr lang="en-US" sz="3600" b="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Memory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hierarchies getting more complex; expose &amp; exploit!</a:t>
            </a:r>
            <a:endParaRPr lang="en-US" sz="3600" b="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Data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structures &amp; idioms for thread-scalable parallel code</a:t>
            </a:r>
            <a:endParaRPr lang="en-US" sz="3600" b="1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buFont typeface="Wingdings" charset="2"/>
              <a:buChar char="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Multi-dimensional arrays, hash table, sparse graph &amp; matrix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charset="2"/>
              <a:buChar char="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Automatic memory management, atomic updates,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vectorization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...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Stand-alone; does not require other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Trilinos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 packages</a:t>
            </a:r>
            <a:endParaRPr lang="en-US" sz="3600" b="1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buFont typeface="Wingdings" charset="2"/>
              <a:buChar char="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Used in LAMMPS molecular dynamics code; growing use in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Trilinos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charset="2"/>
              <a:buChar char="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Includes “pretty good [sparse matrix] kernels” for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Tpetra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447" y="924557"/>
            <a:ext cx="842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</a:rPr>
              <a:t>Kokkos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447" y="268940"/>
            <a:ext cx="9130145" cy="72043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9pPr>
          </a:lstStyle>
          <a:p>
            <a:pPr algn="ctr"/>
            <a:r>
              <a:rPr lang="en-US" altLang="en-US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1974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52" y="1116105"/>
            <a:ext cx="8743950" cy="4146457"/>
          </a:xfrm>
        </p:spPr>
        <p:txBody>
          <a:bodyPr/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 the performance of SMP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MFiX-Trilinos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with various pre-conditioners and smoothers. 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 DMP MFIX with subdomain solvers, pre-conditioners and smoothers. 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 the performance of DMP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MFiX-Trilinos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on various computer architectures for variety of problem sizes.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447" y="268940"/>
            <a:ext cx="9130145" cy="72043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9pPr>
          </a:lstStyle>
          <a:p>
            <a:pPr algn="ctr"/>
            <a:r>
              <a:rPr lang="en-US" altLang="en-US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855" y="5857085"/>
            <a:ext cx="9130145" cy="72043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9pPr>
          </a:lstStyle>
          <a:p>
            <a:pPr algn="ctr"/>
            <a:r>
              <a:rPr lang="en-US" altLang="en-US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802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133" y="1447800"/>
            <a:ext cx="86190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</a:rPr>
              <a:t>Create </a:t>
            </a:r>
            <a:r>
              <a:rPr lang="en-US" sz="2800" dirty="0">
                <a:latin typeface="Arial" panose="020B0604020202020204" pitchFamily="34" charset="0"/>
              </a:rPr>
              <a:t>a framework to integrate the existing </a:t>
            </a:r>
            <a:r>
              <a:rPr lang="en-US" sz="2800" dirty="0" err="1" smtClean="0">
                <a:latin typeface="Arial" panose="020B0604020202020204" pitchFamily="34" charset="0"/>
              </a:rPr>
              <a:t>MFiX</a:t>
            </a:r>
            <a:r>
              <a:rPr lang="en-US" sz="2800" dirty="0" smtClean="0">
                <a:latin typeface="Arial" panose="020B0604020202020204" pitchFamily="34" charset="0"/>
              </a:rPr>
              <a:t> linear solvers </a:t>
            </a:r>
            <a:r>
              <a:rPr lang="en-US" sz="2800" dirty="0">
                <a:latin typeface="Arial" panose="020B0604020202020204" pitchFamily="34" charset="0"/>
              </a:rPr>
              <a:t>with Trilinos linear solver </a:t>
            </a:r>
            <a:r>
              <a:rPr lang="en-US" sz="2800" dirty="0" smtClean="0">
                <a:latin typeface="Arial" panose="020B0604020202020204" pitchFamily="34" charset="0"/>
              </a:rPr>
              <a:t>packages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</a:rPr>
              <a:t>Evaluate </a:t>
            </a:r>
            <a:r>
              <a:rPr lang="en-US" sz="2800" dirty="0">
                <a:latin typeface="Arial" panose="020B0604020202020204" pitchFamily="34" charset="0"/>
              </a:rPr>
              <a:t>the performance of the state-of-the-art </a:t>
            </a:r>
            <a:r>
              <a:rPr lang="en-US" sz="2800" dirty="0" smtClean="0">
                <a:latin typeface="Arial" panose="020B0604020202020204" pitchFamily="34" charset="0"/>
              </a:rPr>
              <a:t>preconditions </a:t>
            </a:r>
            <a:r>
              <a:rPr lang="en-US" sz="2800" dirty="0">
                <a:latin typeface="Arial" panose="020B0604020202020204" pitchFamily="34" charset="0"/>
              </a:rPr>
              <a:t>and linear solver libraries in Trilinos with </a:t>
            </a:r>
            <a:r>
              <a:rPr lang="en-US" sz="2800" dirty="0" err="1" smtClean="0">
                <a:latin typeface="Arial" panose="020B0604020202020204" pitchFamily="34" charset="0"/>
              </a:rPr>
              <a:t>MFiX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and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</a:rPr>
              <a:t>Test the performance on various computer architectures.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854" y="381000"/>
            <a:ext cx="9130145" cy="72043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9pPr>
          </a:lstStyle>
          <a:p>
            <a:r>
              <a:rPr lang="en-US" altLang="en-US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7338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8675" y="1213945"/>
            <a:ext cx="8568267" cy="290085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Arial" panose="020B0604020202020204" pitchFamily="34" charset="0"/>
              <a:buChar char="−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MFIX is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 widely used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model and understand the multiphase physics in a circulating fluidized bed. 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MFiX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has basic linear equations solvers and diagonal or line pre-conditioners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to solve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system of equations. </a:t>
            </a:r>
          </a:p>
          <a:p>
            <a:pPr algn="just">
              <a:buFontTx/>
              <a:buChar char="-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poor convergence in the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equation solver can increase the number of iterations and lead to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non-convergence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of the iterations.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800" dirty="0" smtClean="0"/>
          </a:p>
          <a:p>
            <a:pPr>
              <a:buFontTx/>
              <a:buChar char="•"/>
            </a:pPr>
            <a:endParaRPr lang="en-US" altLang="en-US" sz="1800" dirty="0" smtClean="0"/>
          </a:p>
          <a:p>
            <a:endParaRPr lang="en-US" altLang="en-US" sz="1800" dirty="0" smtClean="0"/>
          </a:p>
          <a:p>
            <a:endParaRPr lang="en-US" altLang="en-US" sz="18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854" y="381000"/>
            <a:ext cx="9130145" cy="72043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9pPr>
          </a:lstStyle>
          <a:p>
            <a:r>
              <a:rPr lang="en-US" altLang="en-US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006639"/>
              </p:ext>
            </p:extLst>
          </p:nvPr>
        </p:nvGraphicFramePr>
        <p:xfrm>
          <a:off x="6223980" y="3682641"/>
          <a:ext cx="2848304" cy="279749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52405"/>
                <a:gridCol w="2195899"/>
              </a:tblGrid>
              <a:tr h="6292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LEQ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Method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336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SOR</a:t>
                      </a:r>
                      <a:endParaRPr lang="en-US" sz="20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336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BICGSTAB</a:t>
                      </a:r>
                      <a:endParaRPr lang="en-US" sz="20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336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3</a:t>
                      </a:r>
                      <a:endParaRPr lang="en-US" sz="20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GMRES</a:t>
                      </a:r>
                      <a:endParaRPr lang="en-US" sz="20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336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4</a:t>
                      </a:r>
                      <a:endParaRPr lang="en-US" sz="20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BICGSTAB</a:t>
                      </a:r>
                      <a:r>
                        <a:rPr lang="en-US" sz="2000" baseline="0" dirty="0" smtClean="0">
                          <a:effectLst/>
                        </a:rPr>
                        <a:t> + GMRES</a:t>
                      </a:r>
                      <a:endParaRPr lang="en-US" sz="20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336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5</a:t>
                      </a:r>
                      <a:endParaRPr lang="en-US" sz="20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CG</a:t>
                      </a:r>
                      <a:endParaRPr lang="en-US" sz="20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8675" y="3583659"/>
            <a:ext cx="5990896" cy="340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optimum degree of convergence has been determined from experience and is controlled by a specified number of iterations inside the linear solver.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current capabilities in MFIX 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the advanced solvers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(such as multi-level, segregated/block, algebraic preconditions, planned development time integration methods, modular and latest linear/non-linear solvers). </a:t>
            </a:r>
            <a:endParaRPr lang="en-US" altLang="en-US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" y="1143000"/>
            <a:ext cx="87714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r>
              <a:rPr lang="en-US" sz="2400" dirty="0">
                <a:latin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</a:rPr>
              <a:t>lthough </a:t>
            </a:r>
            <a:r>
              <a:rPr lang="en-US" sz="2400" dirty="0" err="1" smtClean="0">
                <a:latin typeface="Arial" panose="020B0604020202020204" pitchFamily="34" charset="0"/>
              </a:rPr>
              <a:t>MFiX</a:t>
            </a:r>
            <a:r>
              <a:rPr lang="en-US" sz="2400" dirty="0" smtClean="0">
                <a:latin typeface="Arial" panose="020B0604020202020204" pitchFamily="34" charset="0"/>
              </a:rPr>
              <a:t> is widely being used </a:t>
            </a:r>
            <a:r>
              <a:rPr lang="en-US" sz="2400" dirty="0">
                <a:latin typeface="Arial" panose="020B0604020202020204" pitchFamily="34" charset="0"/>
              </a:rPr>
              <a:t>to design </a:t>
            </a:r>
            <a:r>
              <a:rPr lang="en-US" sz="2400" dirty="0" smtClean="0">
                <a:latin typeface="Arial" panose="020B0604020202020204" pitchFamily="34" charset="0"/>
              </a:rPr>
              <a:t>fossil </a:t>
            </a:r>
            <a:r>
              <a:rPr lang="en-US" sz="2400" dirty="0">
                <a:latin typeface="Arial" panose="020B0604020202020204" pitchFamily="34" charset="0"/>
              </a:rPr>
              <a:t>fuel </a:t>
            </a:r>
            <a:r>
              <a:rPr lang="en-US" sz="2400" dirty="0" smtClean="0">
                <a:latin typeface="Arial" panose="020B0604020202020204" pitchFamily="34" charset="0"/>
              </a:rPr>
              <a:t>reactors, </a:t>
            </a:r>
            <a:r>
              <a:rPr lang="en-US" sz="2400" dirty="0">
                <a:latin typeface="Arial" panose="020B0604020202020204" pitchFamily="34" charset="0"/>
              </a:rPr>
              <a:t>overall utility of the multiphase models remains limited due to the computational expense of large scale </a:t>
            </a:r>
            <a:r>
              <a:rPr lang="en-US" sz="2400" dirty="0" smtClean="0">
                <a:latin typeface="Arial" panose="020B0604020202020204" pitchFamily="34" charset="0"/>
              </a:rPr>
              <a:t>simulations. </a:t>
            </a:r>
          </a:p>
          <a:p>
            <a:pPr marL="0" indent="0" algn="just"/>
            <a:endParaRPr lang="en-US" sz="2400" dirty="0" smtClean="0">
              <a:latin typeface="Arial" panose="020B0604020202020204" pitchFamily="34" charset="0"/>
            </a:endParaRPr>
          </a:p>
          <a:p>
            <a:pPr marL="0" lvl="1" algn="just" defTabSz="612775"/>
            <a:r>
              <a:rPr lang="en-US" sz="2400" dirty="0" smtClean="0">
                <a:latin typeface="Arial" panose="020B0604020202020204" pitchFamily="34" charset="0"/>
              </a:rPr>
              <a:t>Advanced </a:t>
            </a:r>
            <a:r>
              <a:rPr lang="en-US" sz="2400" dirty="0">
                <a:latin typeface="Arial" panose="020B0604020202020204" pitchFamily="34" charset="0"/>
              </a:rPr>
              <a:t>solution algorithms </a:t>
            </a:r>
            <a:r>
              <a:rPr lang="en-US" sz="2400" dirty="0" smtClean="0">
                <a:latin typeface="Arial" panose="020B0604020202020204" pitchFamily="34" charset="0"/>
              </a:rPr>
              <a:t>increase </a:t>
            </a:r>
            <a:r>
              <a:rPr lang="en-US" sz="2400" dirty="0">
                <a:latin typeface="Arial" panose="020B0604020202020204" pitchFamily="34" charset="0"/>
              </a:rPr>
              <a:t>the range of tractable problems and reduce the cost of solving existing problems. 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marL="0" lvl="1" algn="just" defTabSz="612775"/>
            <a:endParaRPr lang="en-US" sz="2400" dirty="0">
              <a:latin typeface="Arial" panose="020B0604020202020204" pitchFamily="34" charset="0"/>
            </a:endParaRPr>
          </a:p>
          <a:p>
            <a:pPr marL="0" lvl="1" algn="just" defTabSz="612775"/>
            <a:r>
              <a:rPr lang="en-US" sz="2400" dirty="0" smtClean="0">
                <a:latin typeface="Arial" panose="020B0604020202020204" pitchFamily="34" charset="0"/>
              </a:rPr>
              <a:t>Well-designed </a:t>
            </a:r>
            <a:r>
              <a:rPr lang="en-US" sz="2400" dirty="0">
                <a:latin typeface="Arial" panose="020B0604020202020204" pitchFamily="34" charset="0"/>
              </a:rPr>
              <a:t>solver libraries provide a mechanism for leveraging solver development across a broad set of applications and minimize the cost of solver integration. </a:t>
            </a:r>
          </a:p>
          <a:p>
            <a:pPr marL="0" lvl="1" algn="just" defTabSz="612775"/>
            <a:endParaRPr lang="en-US" sz="2400" dirty="0" smtClean="0">
              <a:latin typeface="Arial" panose="020B0604020202020204" pitchFamily="34" charset="0"/>
            </a:endParaRPr>
          </a:p>
          <a:p>
            <a:pPr marL="0" lvl="1" algn="just" defTabSz="612775"/>
            <a:r>
              <a:rPr lang="en-US" sz="2400" dirty="0" smtClean="0">
                <a:latin typeface="Arial" panose="020B0604020202020204" pitchFamily="34" charset="0"/>
              </a:rPr>
              <a:t>Sandia </a:t>
            </a:r>
            <a:r>
              <a:rPr lang="en-US" sz="2400" dirty="0">
                <a:latin typeface="Arial" panose="020B0604020202020204" pitchFamily="34" charset="0"/>
              </a:rPr>
              <a:t>has developed a scalable solver algorithms as well libraries (</a:t>
            </a:r>
            <a:r>
              <a:rPr lang="en-US" sz="2400" dirty="0" err="1">
                <a:latin typeface="Arial" panose="020B0604020202020204" pitchFamily="34" charset="0"/>
              </a:rPr>
              <a:t>Trilinos</a:t>
            </a:r>
            <a:r>
              <a:rPr lang="en-US" sz="2400" dirty="0">
                <a:latin typeface="Arial" panose="020B0604020202020204" pitchFamily="34" charset="0"/>
              </a:rPr>
              <a:t>) to provide a good robust </a:t>
            </a:r>
            <a:r>
              <a:rPr lang="en-US" sz="2400" dirty="0" smtClean="0">
                <a:latin typeface="Arial" panose="020B0604020202020204" pitchFamily="34" charset="0"/>
              </a:rPr>
              <a:t>solvers </a:t>
            </a:r>
            <a:r>
              <a:rPr lang="en-US" sz="2400" dirty="0">
                <a:latin typeface="Arial" panose="020B0604020202020204" pitchFamily="34" charset="0"/>
              </a:rPr>
              <a:t>and minimize the </a:t>
            </a:r>
            <a:r>
              <a:rPr lang="en-US" sz="2400" dirty="0" smtClean="0">
                <a:latin typeface="Arial" panose="020B0604020202020204" pitchFamily="34" charset="0"/>
              </a:rPr>
              <a:t>computational cost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854" y="270164"/>
            <a:ext cx="9130145" cy="72043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9pPr>
          </a:lstStyle>
          <a:p>
            <a:r>
              <a:rPr lang="en-US" altLang="en-US" kern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MFiX</a:t>
            </a:r>
            <a:r>
              <a:rPr lang="en-US" altLang="en-US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challenges</a:t>
            </a:r>
          </a:p>
        </p:txBody>
      </p:sp>
    </p:spTree>
    <p:extLst>
      <p:ext uri="{BB962C8B-B14F-4D97-AF65-F5344CB8AC3E}">
        <p14:creationId xmlns:p14="http://schemas.microsoft.com/office/powerpoint/2010/main" val="40520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113" y="3137742"/>
            <a:ext cx="3660224" cy="609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Arial"/>
                <a:cs typeface="Arial"/>
              </a:rPr>
              <a:t>More like LEGO™ bricks than </a:t>
            </a:r>
            <a:r>
              <a:rPr lang="en-US" sz="2200" dirty="0" err="1" smtClean="0">
                <a:latin typeface="Arial"/>
                <a:cs typeface="Arial"/>
              </a:rPr>
              <a:t>Matlab</a:t>
            </a:r>
            <a:r>
              <a:rPr lang="en-US" sz="2200" dirty="0" smtClean="0">
                <a:latin typeface="Arial"/>
                <a:cs typeface="Arial"/>
              </a:rPr>
              <a:t>™</a:t>
            </a:r>
          </a:p>
          <a:p>
            <a:endParaRPr lang="en-US" sz="1800" dirty="0">
              <a:latin typeface="Arial"/>
              <a:cs typeface="Arial"/>
            </a:endParaRPr>
          </a:p>
        </p:txBody>
      </p:sp>
      <p:pic>
        <p:nvPicPr>
          <p:cNvPr id="5" name="Picture 4" descr="800px-Lego_Color_Bric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26" y="1145458"/>
            <a:ext cx="3809998" cy="183742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3637" y="4968814"/>
            <a:ext cx="9060361" cy="188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the state-of-the-art preconditions and </a:t>
            </a:r>
            <a:r>
              <a:rPr 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linear solver </a:t>
            </a:r>
            <a:r>
              <a:rPr 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demonstrates </a:t>
            </a:r>
            <a:r>
              <a:rPr 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scalability</a:t>
            </a:r>
            <a:r>
              <a:rPr 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on current HPC systems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plans for </a:t>
            </a:r>
            <a:r>
              <a:rPr 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maintenance</a:t>
            </a:r>
            <a:endParaRPr lang="en-US" sz="2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for new hardware technologies </a:t>
            </a:r>
            <a:endParaRPr lang="en-US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854" y="270164"/>
            <a:ext cx="9130145" cy="72043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9pPr>
          </a:lstStyle>
          <a:p>
            <a:r>
              <a:rPr lang="en-US" altLang="en-US" kern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Trilinos</a:t>
            </a:r>
            <a:r>
              <a:rPr lang="en-US" altLang="en-US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???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38" y="1011972"/>
            <a:ext cx="51005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Trilinos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Project is an effort to develop and implement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robust algorithms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enabling technologies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modern object-oriented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framework,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while still leveraging the value of established libraries such as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PETSc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Metis/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ParMetis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SuperLU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Aztec, the BLAS and LAPACK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 It emphasizes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abstract interfaces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for maximum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flexibility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of component interchanging, and provides a full-featured set of concrete classes that implement all abstract interfaces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487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186268" y="1117600"/>
            <a:ext cx="8788400" cy="34374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Trilinos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collection of Packages.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package is: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Focused on important, state-of-the-art algorithms in its problem regime.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Developed by a small team of domain experts.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Self-contained: No explicit dependencies on any other software packages (with some special exceptions).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Configurable/buildable/documented on its own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854" y="270164"/>
            <a:ext cx="9130145" cy="72043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9pPr>
          </a:lstStyle>
          <a:p>
            <a:r>
              <a:rPr lang="en-US" altLang="en-US" kern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Trilinos</a:t>
            </a:r>
            <a:r>
              <a:rPr lang="en-US" altLang="en-US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55484"/>
              </p:ext>
            </p:extLst>
          </p:nvPr>
        </p:nvGraphicFramePr>
        <p:xfrm>
          <a:off x="13854" y="4704292"/>
          <a:ext cx="9144000" cy="1706880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696413"/>
                <a:gridCol w="2570787"/>
                <a:gridCol w="4876800"/>
              </a:tblGrid>
              <a:tr h="349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Package(s)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554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Discretizations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Meshing &amp;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Discretizations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Intrepid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Pamgen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Sundance, Mesquite,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STKMesh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2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Integration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Rythmos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251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 Differentiation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Sacado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Mortar Methods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Moertel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78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9187" name="Group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4262460"/>
              </p:ext>
            </p:extLst>
          </p:nvPr>
        </p:nvGraphicFramePr>
        <p:xfrm>
          <a:off x="0" y="1066800"/>
          <a:ext cx="9144000" cy="5791200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0"/>
                <a:gridCol w="3048000"/>
                <a:gridCol w="4876800"/>
              </a:tblGrid>
              <a:tr h="349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Package(s)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510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 algebra objects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Epetra</a:t>
                      </a: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Tpetra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2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Interfaces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Xpetra, Thyra</a:t>
                      </a: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Stratimikos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Piro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2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 Balancing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Zoltan, 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Isorropia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Zoltan2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2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“Skins”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PyTrilinos, 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WebTrilinos</a:t>
                      </a:r>
                      <a:endParaRPr kumimoji="0" lang="it-IT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2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</a:t>
                      </a: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I/O, </a:t>
                      </a:r>
                      <a:r>
                        <a:rPr kumimoji="0" lang="it-IT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thread</a:t>
                      </a: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API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Teuchos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EpetraExt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Kokkos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Phalanx, Trios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25100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Solvers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Iterative </a:t>
                      </a:r>
                      <a:r>
                        <a:rPr kumimoji="0" lang="it-IT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</a:t>
                      </a: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t-IT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solvers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AztecOO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Belos</a:t>
                      </a: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it-IT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Komplex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sparse linear solvers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Amesos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Amesos2, 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ShyLU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dense linear solvers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Epetra, </a:t>
                      </a:r>
                      <a:r>
                        <a:rPr kumimoji="0" lang="it-IT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Teuchos</a:t>
                      </a: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t-IT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Pliris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Iterative eigenvalue solvers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Anasazi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Incomplete 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factorizations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AztecOO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it-IT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Ifpack</a:t>
                      </a: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Ifpack2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Multilevel preconditioners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CLAPS, 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MueLu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preconditioners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Meros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Teko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Nonlinear</a:t>
                      </a: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solvers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NOX, LOCA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Optimization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MOOCHO, 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Aristos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TriKota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GlobiPack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OptiPack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0" y="268014"/>
            <a:ext cx="9167648" cy="748862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13A81"/>
                </a:solidFill>
                <a:latin typeface="Chalet-LondonNineteenEighty" charset="0"/>
              </a:defRPr>
            </a:lvl9pPr>
          </a:lstStyle>
          <a:p>
            <a:r>
              <a:rPr lang="en-US" altLang="en-US" kern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Trilinos</a:t>
            </a:r>
            <a:r>
              <a:rPr lang="en-US" altLang="en-US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package summary</a:t>
            </a:r>
          </a:p>
        </p:txBody>
      </p:sp>
    </p:spTree>
    <p:extLst>
      <p:ext uri="{BB962C8B-B14F-4D97-AF65-F5344CB8AC3E}">
        <p14:creationId xmlns:p14="http://schemas.microsoft.com/office/powerpoint/2010/main" val="10452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iamond 39"/>
          <p:cNvSpPr/>
          <p:nvPr/>
        </p:nvSpPr>
        <p:spPr>
          <a:xfrm>
            <a:off x="4643543" y="3879204"/>
            <a:ext cx="810126" cy="70984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27854" y="762000"/>
            <a:ext cx="3410745" cy="6096000"/>
            <a:chOff x="7348410" y="315455"/>
            <a:chExt cx="3410745" cy="4822440"/>
          </a:xfrm>
        </p:grpSpPr>
        <p:sp>
          <p:nvSpPr>
            <p:cNvPr id="8" name="Rounded Rectangle 7"/>
            <p:cNvSpPr/>
            <p:nvPr/>
          </p:nvSpPr>
          <p:spPr>
            <a:xfrm>
              <a:off x="7348410" y="873938"/>
              <a:ext cx="3410745" cy="54158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</a:rPr>
                <a:t>Initialization of computation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</a:rPr>
                <a:t>read inputs, initialize fluid </a:t>
              </a:r>
              <a:r>
                <a:rPr lang="en-US" sz="1400" dirty="0" smtClean="0">
                  <a:solidFill>
                    <a:prstClr val="black"/>
                  </a:solidFill>
                </a:rPr>
                <a:t>variables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652472" y="1630746"/>
              <a:ext cx="2748448" cy="4934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</a:rPr>
                <a:t>Decompose subdomains </a:t>
              </a:r>
              <a:r>
                <a:rPr lang="en-US" sz="1400" dirty="0" smtClean="0">
                  <a:solidFill>
                    <a:prstClr val="black"/>
                  </a:solidFill>
                </a:rPr>
                <a:t>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prstClr val="black"/>
                  </a:solidFill>
                </a:rPr>
                <a:t>assign them to </a:t>
              </a:r>
              <a:r>
                <a:rPr lang="en-US" sz="1400" dirty="0" smtClean="0">
                  <a:solidFill>
                    <a:prstClr val="black"/>
                  </a:solidFill>
                </a:rPr>
                <a:t>threads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380918" y="2293764"/>
              <a:ext cx="3353905" cy="4934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</a:rPr>
                <a:t>Apply boundary conditions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</a:rPr>
                <a:t>Exchange information between </a:t>
              </a:r>
              <a:r>
                <a:rPr lang="en-US" sz="1400" dirty="0" smtClean="0">
                  <a:solidFill>
                    <a:prstClr val="black"/>
                  </a:solidFill>
                </a:rPr>
                <a:t>processors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733944" y="2878920"/>
              <a:ext cx="2777383" cy="43585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</a:rPr>
                <a:t>Solve equations governing the fluid/solid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606141" y="3448930"/>
              <a:ext cx="794758" cy="26459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</a:rPr>
                <a:t>Output</a:t>
              </a:r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8358704" y="3821057"/>
              <a:ext cx="1341690" cy="837171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97595" y="3975694"/>
              <a:ext cx="11964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Finished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time steps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8913264" y="732161"/>
              <a:ext cx="114085" cy="1349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8913264" y="1435995"/>
              <a:ext cx="129749" cy="1902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8939697" y="2147227"/>
              <a:ext cx="114085" cy="1349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8954497" y="2786335"/>
              <a:ext cx="114085" cy="1349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8962485" y="3305741"/>
              <a:ext cx="114085" cy="1349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8988171" y="3706598"/>
              <a:ext cx="114085" cy="1349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8969654" y="4670850"/>
              <a:ext cx="114085" cy="1349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8610088" y="4805787"/>
              <a:ext cx="867399" cy="3321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Stop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8485441" y="315455"/>
              <a:ext cx="938111" cy="39967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Start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361565" y="4516961"/>
              <a:ext cx="4324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Yes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05900" y="3841535"/>
              <a:ext cx="4324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No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4288691" y="4854716"/>
            <a:ext cx="1575832" cy="303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Solver in </a:t>
            </a:r>
            <a:r>
              <a:rPr lang="en-US" sz="1400" dirty="0" err="1" smtClean="0">
                <a:solidFill>
                  <a:prstClr val="black"/>
                </a:solidFill>
              </a:rPr>
              <a:t>Trilinos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51549" y="4102057"/>
            <a:ext cx="650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LEQ&lt;6</a:t>
            </a:r>
          </a:p>
        </p:txBody>
      </p:sp>
      <p:sp>
        <p:nvSpPr>
          <p:cNvPr id="37" name="Up-Down Arrow 36"/>
          <p:cNvSpPr/>
          <p:nvPr/>
        </p:nvSpPr>
        <p:spPr>
          <a:xfrm flipH="1">
            <a:off x="4970861" y="4562788"/>
            <a:ext cx="131662" cy="29098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28245" y="3677757"/>
            <a:ext cx="527534" cy="30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No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38816" y="4525176"/>
            <a:ext cx="432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3837173" y="4159187"/>
            <a:ext cx="806370" cy="1233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4" name="Elbow Connector 73"/>
          <p:cNvCxnSpPr/>
          <p:nvPr/>
        </p:nvCxnSpPr>
        <p:spPr>
          <a:xfrm rot="5400000">
            <a:off x="241607" y="3708355"/>
            <a:ext cx="3376336" cy="616294"/>
          </a:xfrm>
          <a:prstGeom prst="bentConnector4">
            <a:avLst>
              <a:gd name="adj1" fmla="val -795"/>
              <a:gd name="adj2" fmla="val 294085"/>
            </a:avLst>
          </a:prstGeom>
          <a:ln w="47625"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568071"/>
              </p:ext>
            </p:extLst>
          </p:nvPr>
        </p:nvGraphicFramePr>
        <p:xfrm>
          <a:off x="6009199" y="1358751"/>
          <a:ext cx="2134783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60"/>
                <a:gridCol w="1627523"/>
              </a:tblGrid>
              <a:tr h="218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SOR </a:t>
                      </a:r>
                      <a:endParaRPr lang="en-US" sz="1600" dirty="0"/>
                    </a:p>
                  </a:txBody>
                  <a:tcPr/>
                </a:tc>
              </a:tr>
              <a:tr h="2451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BICGSTAB</a:t>
                      </a:r>
                      <a:endParaRPr lang="en-US" sz="1600" dirty="0"/>
                    </a:p>
                  </a:txBody>
                  <a:tcPr/>
                </a:tc>
              </a:tr>
              <a:tr h="2451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GMRES</a:t>
                      </a:r>
                      <a:endParaRPr lang="en-US" sz="1600" dirty="0"/>
                    </a:p>
                  </a:txBody>
                  <a:tcPr/>
                </a:tc>
              </a:tr>
              <a:tr h="377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BICGSTAB + GMRES</a:t>
                      </a:r>
                      <a:endParaRPr lang="en-US" sz="1600" dirty="0"/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CG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Up-Down Arrow 41"/>
          <p:cNvSpPr/>
          <p:nvPr/>
        </p:nvSpPr>
        <p:spPr>
          <a:xfrm flipH="1">
            <a:off x="4984282" y="3614271"/>
            <a:ext cx="118241" cy="2527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51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797118"/>
              </p:ext>
            </p:extLst>
          </p:nvPr>
        </p:nvGraphicFramePr>
        <p:xfrm>
          <a:off x="5983013" y="4102057"/>
          <a:ext cx="2925403" cy="2725472"/>
        </p:xfrm>
        <a:graphic>
          <a:graphicData uri="http://schemas.openxmlformats.org/drawingml/2006/table">
            <a:tbl>
              <a:tblPr firstCol="1"/>
              <a:tblGrid>
                <a:gridCol w="381000"/>
                <a:gridCol w="2544403"/>
              </a:tblGrid>
              <a:tr h="315219">
                <a:tc row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Iterative 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linear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solvers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85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 sparse linear solvers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 dense linear solvers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Iterative eigenvalue solvers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Incomplete </a:t>
                      </a:r>
                      <a:r>
                        <a:rPr lang="it-IT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factorizations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Multilevel preconditioners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Block preconditioners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halet-LondonNineteenEighty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lang="it-IT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Nonlinear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solvers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0" y="14670"/>
            <a:ext cx="9144000" cy="720436"/>
          </a:xfrm>
          <a:solidFill>
            <a:srgbClr val="002060"/>
          </a:solidFill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chart of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MFiX-Trilinos</a:t>
            </a:r>
            <a:endParaRPr lang="en-US" alt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9C97-3EC8-46CB-88ED-0B133211F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9626" y="4458699"/>
            <a:ext cx="115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Interface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314507" y="3327390"/>
            <a:ext cx="1398762" cy="270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</a:rPr>
              <a:t>Solver in </a:t>
            </a:r>
            <a:r>
              <a:rPr lang="en-US" sz="1400" dirty="0" err="1">
                <a:solidFill>
                  <a:prstClr val="black"/>
                </a:solidFill>
              </a:rPr>
              <a:t>MFiX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5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</TotalTime>
  <Words>1440</Words>
  <Application>Microsoft Office PowerPoint</Application>
  <PresentationFormat>On-screen Show (4:3)</PresentationFormat>
  <Paragraphs>288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Calibri Light</vt:lpstr>
      <vt:lpstr>Chalet-LondonNineteenEighty</vt:lpstr>
      <vt:lpstr>Times New Roman</vt:lpstr>
      <vt:lpstr>Wingdings</vt:lpstr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Flow chart of MFiX-Trilinos</vt:lpstr>
      <vt:lpstr>PowerPoint Presentation</vt:lpstr>
      <vt:lpstr>PowerPoint Presentation</vt:lpstr>
      <vt:lpstr>Domain-decomposition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Scholarly contributions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Paul Ours</cp:lastModifiedBy>
  <cp:revision>70</cp:revision>
  <dcterms:created xsi:type="dcterms:W3CDTF">2016-08-05T17:30:12Z</dcterms:created>
  <dcterms:modified xsi:type="dcterms:W3CDTF">2016-08-10T16:45:40Z</dcterms:modified>
</cp:coreProperties>
</file>