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456" r:id="rId5"/>
    <p:sldId id="553" r:id="rId6"/>
    <p:sldId id="530" r:id="rId7"/>
    <p:sldId id="541" r:id="rId8"/>
    <p:sldId id="487" r:id="rId9"/>
    <p:sldId id="536" r:id="rId10"/>
    <p:sldId id="537" r:id="rId11"/>
    <p:sldId id="538" r:id="rId12"/>
    <p:sldId id="539" r:id="rId13"/>
    <p:sldId id="540" r:id="rId14"/>
    <p:sldId id="529" r:id="rId15"/>
    <p:sldId id="551" r:id="rId16"/>
    <p:sldId id="542" r:id="rId17"/>
    <p:sldId id="502" r:id="rId18"/>
    <p:sldId id="504" r:id="rId19"/>
    <p:sldId id="505" r:id="rId20"/>
    <p:sldId id="506" r:id="rId21"/>
    <p:sldId id="507" r:id="rId22"/>
    <p:sldId id="508" r:id="rId23"/>
    <p:sldId id="512" r:id="rId24"/>
    <p:sldId id="513" r:id="rId25"/>
    <p:sldId id="515" r:id="rId26"/>
    <p:sldId id="552" r:id="rId27"/>
    <p:sldId id="518" r:id="rId28"/>
    <p:sldId id="486" r:id="rId2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0" userDrawn="1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9"/>
    <a:srgbClr val="90A6DD"/>
    <a:srgbClr val="BFBFBF"/>
    <a:srgbClr val="CA5042"/>
    <a:srgbClr val="007934"/>
    <a:srgbClr val="00A9E0"/>
    <a:srgbClr val="6987D1"/>
    <a:srgbClr val="37ABFF"/>
    <a:srgbClr val="5E6A71"/>
    <a:srgbClr val="B5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6869" autoAdjust="0"/>
  </p:normalViewPr>
  <p:slideViewPr>
    <p:cSldViewPr snapToGrid="0" showGuides="1">
      <p:cViewPr varScale="1">
        <p:scale>
          <a:sx n="120" d="100"/>
          <a:sy n="120" d="100"/>
        </p:scale>
        <p:origin x="1404" y="108"/>
      </p:cViewPr>
      <p:guideLst>
        <p:guide orient="horz" pos="3600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442" y="72"/>
      </p:cViewPr>
      <p:guideLst>
        <p:guide orient="horz" pos="3000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D5C529C5-B75E-45E8-BAE2-97A170D3994A}" type="datetimeFigureOut">
              <a:rPr lang="en-US" smtClean="0"/>
              <a:t>8/23/2016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0258F618-4935-472A-91D2-3F31A83DDF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12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5BB1F99-7760-49B9-8A74-61C41F141F65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5A5AD131-B7D6-47B0-BCAC-691D61DB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42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AD131-B7D6-47B0-BCAC-691D61DBDE5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4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AD131-B7D6-47B0-BCAC-691D61DBDE5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0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284859"/>
            <a:ext cx="9144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1213729"/>
            <a:ext cx="9144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43" y="5206777"/>
            <a:ext cx="6421638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6397067" y="5206777"/>
            <a:ext cx="2746934" cy="12527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24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2065"/>
            <a:ext cx="1300911" cy="999251"/>
          </a:xfrm>
          <a:prstGeom prst="rect">
            <a:avLst/>
          </a:prstGeom>
        </p:spPr>
      </p:pic>
      <p:sp>
        <p:nvSpPr>
          <p:cNvPr id="57" name="Rectangle 56"/>
          <p:cNvSpPr/>
          <p:nvPr userDrawn="1"/>
        </p:nvSpPr>
        <p:spPr>
          <a:xfrm>
            <a:off x="-761" y="6450352"/>
            <a:ext cx="9145195" cy="40914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360161" y="6496947"/>
            <a:ext cx="2877642" cy="345882"/>
            <a:chOff x="6360161" y="6496947"/>
            <a:chExt cx="2877642" cy="345882"/>
          </a:xfrm>
        </p:grpSpPr>
        <p:pic>
          <p:nvPicPr>
            <p:cNvPr id="36" name="Picture 3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6360161" y="6496947"/>
              <a:ext cx="1343216" cy="34588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 userDrawn="1"/>
          </p:nvSpPr>
          <p:spPr>
            <a:xfrm>
              <a:off x="7611488" y="6499567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2" name="Isosceles Triangle 1"/>
          <p:cNvSpPr/>
          <p:nvPr userDrawn="1"/>
        </p:nvSpPr>
        <p:spPr>
          <a:xfrm>
            <a:off x="4872673" y="5206167"/>
            <a:ext cx="1524393" cy="1241804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69092" y="5318971"/>
            <a:ext cx="274320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Presenter’s name</a:t>
            </a:r>
          </a:p>
        </p:txBody>
      </p:sp>
      <p:sp>
        <p:nvSpPr>
          <p:cNvPr id="22" name="Text Placeholder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03332" y="5655448"/>
            <a:ext cx="3108960" cy="246221"/>
          </a:xfrm>
        </p:spPr>
        <p:txBody>
          <a:bodyPr wrap="square" lIns="0" tIns="0" rIns="0" bIns="0">
            <a:spAutoFit/>
          </a:bodyPr>
          <a:lstStyle>
            <a:lvl1pPr marL="0" indent="0" algn="r">
              <a:spcBef>
                <a:spcPts val="60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Presenter’s title and date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507287" y="430858"/>
            <a:ext cx="559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cap="none" spc="50" baseline="0" dirty="0">
                <a:solidFill>
                  <a:schemeClr val="bg1"/>
                </a:solidFill>
              </a:rPr>
              <a:t>Driving Innovation </a:t>
            </a:r>
            <a:r>
              <a:rPr lang="en-US" sz="1600" b="1" i="1" cap="none" spc="50" baseline="0" dirty="0">
                <a:solidFill>
                  <a:schemeClr val="bg1"/>
                </a:solidFill>
              </a:rPr>
              <a:t>♦</a:t>
            </a:r>
            <a:r>
              <a:rPr lang="en-US" sz="2000" b="1" i="1" cap="none" spc="50" baseline="0" dirty="0">
                <a:solidFill>
                  <a:schemeClr val="bg1"/>
                </a:solidFill>
              </a:rPr>
              <a:t> Delivering Results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74319" y="5317223"/>
            <a:ext cx="5394960" cy="498598"/>
          </a:xfrm>
        </p:spPr>
        <p:txBody>
          <a:bodyPr lIns="0" rIns="0" anchor="t" anchorCtr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328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62" y="6447405"/>
            <a:ext cx="6397827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372351" y="6447405"/>
            <a:ext cx="2772083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5873589" y="6447405"/>
            <a:ext cx="500713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861" y="1108665"/>
            <a:ext cx="9144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861" y="1037535"/>
            <a:ext cx="9144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61" y="0"/>
            <a:ext cx="9144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38148"/>
            <a:ext cx="8229600" cy="4937760"/>
          </a:xfrm>
        </p:spPr>
        <p:txBody>
          <a:bodyPr>
            <a:normAutofit/>
          </a:bodyPr>
          <a:lstStyle>
            <a:lvl1pPr>
              <a:defRPr sz="24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 sz="2000"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 sz="1800"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46304"/>
            <a:ext cx="1097280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8450288" y="6568507"/>
            <a:ext cx="407773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7B82-1E28-4693-A5EE-50EE6C4A916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686049" y="6560812"/>
            <a:ext cx="50292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912" y="6480204"/>
            <a:ext cx="2877642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pic>
        <p:nvPicPr>
          <p:cNvPr id="18" name="Picture 4" descr="https://mfix.netl.doe.gov/wp-content/uploads/2015/02/mfs-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85" y="6528061"/>
            <a:ext cx="2256710" cy="2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9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62" y="6447405"/>
            <a:ext cx="6397827" cy="41148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372351" y="6447405"/>
            <a:ext cx="2772083" cy="41148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Isosceles Triangle 21"/>
          <p:cNvSpPr>
            <a:spLocks noChangeAspect="1"/>
          </p:cNvSpPr>
          <p:nvPr userDrawn="1"/>
        </p:nvSpPr>
        <p:spPr>
          <a:xfrm>
            <a:off x="5873589" y="6447405"/>
            <a:ext cx="500713" cy="411480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861" y="1108665"/>
            <a:ext cx="9144000" cy="36576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861" y="1037535"/>
            <a:ext cx="9144000" cy="731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61" y="0"/>
            <a:ext cx="9144000" cy="10747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1200"/>
              </a:spcBef>
            </a:pP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1" name="Title 17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46304"/>
            <a:ext cx="1097280" cy="842839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8450288" y="6568507"/>
            <a:ext cx="407773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7B82-1E28-4693-A5EE-50EE6C4A916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912" y="6480204"/>
            <a:ext cx="2877642" cy="345882"/>
            <a:chOff x="347472" y="6437376"/>
            <a:chExt cx="2877642" cy="345882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7472" y="6437376"/>
              <a:ext cx="1343216" cy="34588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 userDrawn="1"/>
          </p:nvSpPr>
          <p:spPr>
            <a:xfrm>
              <a:off x="1598799" y="6439996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686049" y="6560812"/>
            <a:ext cx="5029200" cy="184666"/>
          </a:xfrm>
        </p:spPr>
        <p:txBody>
          <a:bodyPr anchor="ctr">
            <a:spAutoFit/>
          </a:bodyPr>
          <a:lstStyle>
            <a:lvl1pPr marL="0" indent="1588" algn="r">
              <a:spcBef>
                <a:spcPts val="0"/>
              </a:spcBef>
              <a:buNone/>
              <a:defRPr sz="600" b="0" i="1">
                <a:solidFill>
                  <a:schemeClr val="bg1">
                    <a:lumMod val="6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9027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8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3B9AA9-4841-41FE-9BD7-298242CECE0B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548016-E601-40EC-A992-F6DFF8FA7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752114" y="641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371600" y="338328"/>
            <a:ext cx="64008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3" r:id="rId3"/>
    <p:sldLayoutId id="2147483679" r:id="rId4"/>
    <p:sldLayoutId id="2147483690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ln>
            <a:noFill/>
          </a:ln>
          <a:solidFill>
            <a:srgbClr val="0038A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b="1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9400" algn="l" defTabSz="914400" rtl="0" eaLnBrk="1" latinLnBrk="0" hangingPunct="1">
        <a:spcBef>
          <a:spcPts val="600"/>
        </a:spcBef>
        <a:buFont typeface="Arial" pitchFamily="34" charset="0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090613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1.xml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microsoft.com/office/2007/relationships/media" Target="../media/media16.mp4"/><Relationship Id="rId18" Type="http://schemas.openxmlformats.org/officeDocument/2006/relationships/video" Target="../media/media3.mp4"/><Relationship Id="rId26" Type="http://schemas.openxmlformats.org/officeDocument/2006/relationships/image" Target="../media/image64.png"/><Relationship Id="rId3" Type="http://schemas.microsoft.com/office/2007/relationships/media" Target="../media/media4.mp4"/><Relationship Id="rId21" Type="http://schemas.openxmlformats.org/officeDocument/2006/relationships/image" Target="../media/image60.png"/><Relationship Id="rId7" Type="http://schemas.microsoft.com/office/2007/relationships/media" Target="../media/media13.mp4"/><Relationship Id="rId12" Type="http://schemas.openxmlformats.org/officeDocument/2006/relationships/video" Target="../media/media15.mp4"/><Relationship Id="rId17" Type="http://schemas.microsoft.com/office/2007/relationships/media" Target="../media/media3.mp4"/><Relationship Id="rId25" Type="http://schemas.openxmlformats.org/officeDocument/2006/relationships/image" Target="../media/image63.png"/><Relationship Id="rId2" Type="http://schemas.openxmlformats.org/officeDocument/2006/relationships/video" Target="../media/media11.mp4"/><Relationship Id="rId16" Type="http://schemas.openxmlformats.org/officeDocument/2006/relationships/video" Target="../media/media17.avi"/><Relationship Id="rId20" Type="http://schemas.openxmlformats.org/officeDocument/2006/relationships/image" Target="../media/image59.png"/><Relationship Id="rId29" Type="http://schemas.openxmlformats.org/officeDocument/2006/relationships/image" Target="../media/image67.png"/><Relationship Id="rId1" Type="http://schemas.microsoft.com/office/2007/relationships/media" Target="../media/media11.mp4"/><Relationship Id="rId6" Type="http://schemas.openxmlformats.org/officeDocument/2006/relationships/video" Target="../media/media12.mp4"/><Relationship Id="rId11" Type="http://schemas.microsoft.com/office/2007/relationships/media" Target="../media/media15.mp4"/><Relationship Id="rId24" Type="http://schemas.openxmlformats.org/officeDocument/2006/relationships/image" Target="../media/image62.png"/><Relationship Id="rId5" Type="http://schemas.microsoft.com/office/2007/relationships/media" Target="../media/media12.mp4"/><Relationship Id="rId15" Type="http://schemas.microsoft.com/office/2007/relationships/media" Target="../media/media17.avi"/><Relationship Id="rId23" Type="http://schemas.openxmlformats.org/officeDocument/2006/relationships/image" Target="../media/image61.png"/><Relationship Id="rId28" Type="http://schemas.openxmlformats.org/officeDocument/2006/relationships/image" Target="../media/image66.jpeg"/><Relationship Id="rId10" Type="http://schemas.openxmlformats.org/officeDocument/2006/relationships/video" Target="../media/media14.mp4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6.png"/><Relationship Id="rId4" Type="http://schemas.openxmlformats.org/officeDocument/2006/relationships/video" Target="../media/media4.mp4"/><Relationship Id="rId9" Type="http://schemas.microsoft.com/office/2007/relationships/media" Target="../media/media14.mp4"/><Relationship Id="rId14" Type="http://schemas.openxmlformats.org/officeDocument/2006/relationships/video" Target="../media/media16.mp4"/><Relationship Id="rId22" Type="http://schemas.openxmlformats.org/officeDocument/2006/relationships/image" Target="../media/image7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7" Type="http://schemas.openxmlformats.org/officeDocument/2006/relationships/image" Target="../media/image6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1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video" Target="../media/media15.mp4"/><Relationship Id="rId11" Type="http://schemas.openxmlformats.org/officeDocument/2006/relationships/image" Target="../media/image64.png"/><Relationship Id="rId5" Type="http://schemas.microsoft.com/office/2007/relationships/media" Target="../media/media15.mp4"/><Relationship Id="rId10" Type="http://schemas.openxmlformats.org/officeDocument/2006/relationships/image" Target="../media/image76.png"/><Relationship Id="rId4" Type="http://schemas.openxmlformats.org/officeDocument/2006/relationships/video" Target="../media/media19.mp4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21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3.png"/><Relationship Id="rId3" Type="http://schemas.microsoft.com/office/2007/relationships/media" Target="../media/media19.mp4"/><Relationship Id="rId7" Type="http://schemas.microsoft.com/office/2007/relationships/media" Target="../media/media21.mp4"/><Relationship Id="rId12" Type="http://schemas.openxmlformats.org/officeDocument/2006/relationships/video" Target="../media/media16.mp4"/><Relationship Id="rId17" Type="http://schemas.openxmlformats.org/officeDocument/2006/relationships/image" Target="../media/image64.png"/><Relationship Id="rId2" Type="http://schemas.openxmlformats.org/officeDocument/2006/relationships/video" Target="../media/media20.mp4"/><Relationship Id="rId16" Type="http://schemas.openxmlformats.org/officeDocument/2006/relationships/image" Target="../media/image76.png"/><Relationship Id="rId20" Type="http://schemas.openxmlformats.org/officeDocument/2006/relationships/image" Target="../media/image65.png"/><Relationship Id="rId1" Type="http://schemas.microsoft.com/office/2007/relationships/media" Target="../media/media20.mp4"/><Relationship Id="rId6" Type="http://schemas.openxmlformats.org/officeDocument/2006/relationships/video" Target="../media/media15.mp4"/><Relationship Id="rId11" Type="http://schemas.microsoft.com/office/2007/relationships/media" Target="../media/media16.mp4"/><Relationship Id="rId5" Type="http://schemas.microsoft.com/office/2007/relationships/media" Target="../media/media15.mp4"/><Relationship Id="rId15" Type="http://schemas.openxmlformats.org/officeDocument/2006/relationships/image" Target="../media/image82.png"/><Relationship Id="rId10" Type="http://schemas.openxmlformats.org/officeDocument/2006/relationships/video" Target="../media/media22.mp4"/><Relationship Id="rId19" Type="http://schemas.openxmlformats.org/officeDocument/2006/relationships/image" Target="../media/image84.png"/><Relationship Id="rId4" Type="http://schemas.openxmlformats.org/officeDocument/2006/relationships/video" Target="../media/media19.mp4"/><Relationship Id="rId9" Type="http://schemas.microsoft.com/office/2007/relationships/media" Target="../media/media22.mp4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27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2.png"/><Relationship Id="rId3" Type="http://schemas.microsoft.com/office/2007/relationships/media" Target="../media/media25.mp4"/><Relationship Id="rId7" Type="http://schemas.microsoft.com/office/2007/relationships/media" Target="../media/media27.mp4"/><Relationship Id="rId12" Type="http://schemas.openxmlformats.org/officeDocument/2006/relationships/video" Target="../media/media29.mp4"/><Relationship Id="rId17" Type="http://schemas.openxmlformats.org/officeDocument/2006/relationships/image" Target="../media/image91.png"/><Relationship Id="rId2" Type="http://schemas.openxmlformats.org/officeDocument/2006/relationships/video" Target="../media/media24.mp4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microsoft.com/office/2007/relationships/media" Target="../media/media24.mp4"/><Relationship Id="rId6" Type="http://schemas.openxmlformats.org/officeDocument/2006/relationships/video" Target="../media/media26.mp4"/><Relationship Id="rId11" Type="http://schemas.microsoft.com/office/2007/relationships/media" Target="../media/media29.mp4"/><Relationship Id="rId5" Type="http://schemas.microsoft.com/office/2007/relationships/media" Target="../media/media26.mp4"/><Relationship Id="rId15" Type="http://schemas.openxmlformats.org/officeDocument/2006/relationships/image" Target="../media/image89.png"/><Relationship Id="rId10" Type="http://schemas.openxmlformats.org/officeDocument/2006/relationships/video" Target="../media/media28.mp4"/><Relationship Id="rId19" Type="http://schemas.openxmlformats.org/officeDocument/2006/relationships/image" Target="../media/image93.png"/><Relationship Id="rId4" Type="http://schemas.openxmlformats.org/officeDocument/2006/relationships/video" Target="../media/media25.mp4"/><Relationship Id="rId9" Type="http://schemas.microsoft.com/office/2007/relationships/media" Target="../media/media28.mp4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30.mp4"/><Relationship Id="rId7" Type="http://schemas.openxmlformats.org/officeDocument/2006/relationships/image" Target="../media/image91.pn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jpeg"/><Relationship Id="rId4" Type="http://schemas.openxmlformats.org/officeDocument/2006/relationships/video" Target="../media/media30.mp4"/><Relationship Id="rId9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122.jpe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jpe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20.jpeg"/><Relationship Id="rId32" Type="http://schemas.openxmlformats.org/officeDocument/2006/relationships/image" Target="../media/image126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Relationship Id="rId30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2.pn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11" Type="http://schemas.openxmlformats.org/officeDocument/2006/relationships/image" Target="../media/image135.pn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jpe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jpeg"/><Relationship Id="rId30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MRBUB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8704" r="28270"/>
          <a:stretch>
            <a:fillRect/>
          </a:stretch>
        </p:blipFill>
        <p:spPr>
          <a:xfrm>
            <a:off x="5090683" y="1356895"/>
            <a:ext cx="2030778" cy="3794729"/>
          </a:xfrm>
          <a:prstGeom prst="rect">
            <a:avLst/>
          </a:prstGeom>
        </p:spPr>
      </p:pic>
      <p:pic>
        <p:nvPicPr>
          <p:cNvPr id="15" name="DMRREACT4_EPGWHOL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t="2797"/>
          <a:stretch/>
        </p:blipFill>
        <p:spPr>
          <a:xfrm>
            <a:off x="7249894" y="1356894"/>
            <a:ext cx="1735080" cy="3794730"/>
          </a:xfrm>
          <a:prstGeom prst="rect">
            <a:avLst/>
          </a:prstGeom>
        </p:spPr>
      </p:pic>
      <p:pic>
        <p:nvPicPr>
          <p:cNvPr id="12" name="Tracking_of_FCC_Ne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4576" y="1360945"/>
            <a:ext cx="1385488" cy="1385488"/>
          </a:xfrm>
          <a:prstGeom prst="rect">
            <a:avLst/>
          </a:prstGeom>
        </p:spPr>
      </p:pic>
      <p:pic>
        <p:nvPicPr>
          <p:cNvPr id="16" name="microbed_32D_10s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18795" t="-522" r="21088" b="-185"/>
          <a:stretch>
            <a:fillRect/>
          </a:stretch>
        </p:blipFill>
        <p:spPr>
          <a:xfrm>
            <a:off x="172261" y="2805287"/>
            <a:ext cx="2075541" cy="2211183"/>
          </a:xfrm>
          <a:prstGeom prst="rect">
            <a:avLst/>
          </a:prstGeom>
        </p:spPr>
      </p:pic>
      <p:sp>
        <p:nvSpPr>
          <p:cNvPr id="1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5593" y="5193398"/>
            <a:ext cx="6520066" cy="478272"/>
          </a:xfrm>
        </p:spPr>
        <p:txBody>
          <a:bodyPr/>
          <a:lstStyle/>
          <a:p>
            <a:r>
              <a:rPr lang="en-US" dirty="0"/>
              <a:t>NETL Multiphase Flow Science Overview 2016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172261" y="5713444"/>
            <a:ext cx="4820047" cy="346249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24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794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500" dirty="0"/>
              <a:t>From Fundamentals to Cutting Edge</a:t>
            </a:r>
            <a:endParaRPr lang="en-US" sz="1500" b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5668" y="5318971"/>
            <a:ext cx="2743200" cy="246221"/>
          </a:xfrm>
        </p:spPr>
        <p:txBody>
          <a:bodyPr/>
          <a:lstStyle/>
          <a:p>
            <a:r>
              <a:rPr lang="en-US" dirty="0"/>
              <a:t>Bill Rogers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03332" y="5655448"/>
            <a:ext cx="3108960" cy="569387"/>
          </a:xfrm>
        </p:spPr>
        <p:txBody>
          <a:bodyPr/>
          <a:lstStyle/>
          <a:p>
            <a:r>
              <a:rPr lang="en-US" dirty="0"/>
              <a:t>Multiphase Flow Science Team</a:t>
            </a:r>
          </a:p>
          <a:p>
            <a:r>
              <a:rPr lang="en-US" dirty="0"/>
              <a:t>August 09, 2016</a:t>
            </a:r>
          </a:p>
        </p:txBody>
      </p:sp>
      <p:pic>
        <p:nvPicPr>
          <p:cNvPr id="19" name="rems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80064" y="1487981"/>
            <a:ext cx="2410619" cy="344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Parameters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C419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098" y="1207362"/>
            <a:ext cx="6858000" cy="51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4370"/>
            <a:ext cx="10972800" cy="584775"/>
          </a:xfrm>
          <a:prstGeom prst="rect">
            <a:avLst/>
          </a:prstGeom>
        </p:spPr>
        <p:txBody>
          <a:bodyPr vert="horz" lIns="0" tIns="45720" rIns="0" bIns="4572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MFIX Software Quality Assurance (SQA)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3376" y="1189406"/>
            <a:ext cx="612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MFIX SQA goal is to perform systematic verification of MFIX features for correctness and numerical accuracy.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98392" y="1410056"/>
            <a:ext cx="3273040" cy="4964054"/>
            <a:chOff x="8417607" y="756716"/>
            <a:chExt cx="3686972" cy="56249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6" t="6668" r="21347" b="21974"/>
            <a:stretch/>
          </p:blipFill>
          <p:spPr>
            <a:xfrm>
              <a:off x="8705747" y="2668337"/>
              <a:ext cx="1709218" cy="1712180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091258" y="5084262"/>
              <a:ext cx="1662424" cy="121544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7607" y="3366769"/>
              <a:ext cx="1621770" cy="1464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155" y="3376678"/>
              <a:ext cx="1917424" cy="16997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7155" y="4346513"/>
              <a:ext cx="1917424" cy="9584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32106">
              <a:off x="9907073" y="756716"/>
              <a:ext cx="1800570" cy="233722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065" y="5469555"/>
              <a:ext cx="1140156" cy="9121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315547" y="1881729"/>
            <a:ext cx="4982845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Documented in MFIX Verification and Validation Manual</a:t>
            </a:r>
            <a:br>
              <a:rPr lang="en-US" sz="1600" dirty="0"/>
            </a:br>
            <a:r>
              <a:rPr lang="en-US" sz="1050" dirty="0"/>
              <a:t>(https://mfix.netl.doe.gov/download/mfix/mfix_current_documentation/MDV3-VVUQ-v0.5.pdf)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cases (1) exercise one or more sub-models, (2) are computationally inexpensive, and (3) strive for maximum code coverage with minimal test overlap.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Source code managed in NETL hosted </a:t>
            </a:r>
            <a:r>
              <a:rPr lang="en-US" sz="1600" dirty="0" err="1"/>
              <a:t>GitLab</a:t>
            </a:r>
            <a:r>
              <a:rPr lang="en-US" sz="1600" dirty="0"/>
              <a:t> repository.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GitLab</a:t>
            </a:r>
            <a:r>
              <a:rPr lang="en-US" sz="1600" dirty="0"/>
              <a:t> repository is monitored by Jenkins, a continuous integration (CI) server: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Executes verification test suite after every commit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Reports results via email and archives daily ‘snapshots’ of test case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Uncertainty Quantification </a:t>
            </a:r>
            <a:r>
              <a:rPr lang="en-US" sz="1600" dirty="0" smtClean="0"/>
              <a:t>efforts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Fluid bed gasifier wraps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UQ efforts will concentrate on hydrodynamics,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453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964162" y="4336931"/>
            <a:ext cx="2099746" cy="195487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89221" y="1691550"/>
            <a:ext cx="2174687" cy="238843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19874" y="4142437"/>
            <a:ext cx="2189418" cy="22414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66737" y="1543490"/>
            <a:ext cx="3704914" cy="25156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091" y="1938842"/>
            <a:ext cx="2773759" cy="409150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Multiphase Flow Analysis Laboratory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17" y="1106570"/>
            <a:ext cx="8229600" cy="436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Lab supporting model development and validation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FB-fu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1"/>
          <a:srcRect l="8785" r="28404"/>
          <a:stretch>
            <a:fillRect/>
          </a:stretch>
        </p:blipFill>
        <p:spPr>
          <a:xfrm>
            <a:off x="196126" y="2154474"/>
            <a:ext cx="1255887" cy="3554595"/>
          </a:xfrm>
          <a:prstGeom prst="rect">
            <a:avLst/>
          </a:prstGeom>
        </p:spPr>
      </p:pic>
      <p:pic>
        <p:nvPicPr>
          <p:cNvPr id="6" name="microbed_32D_10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18795" t="-522" r="21088" b="-185"/>
          <a:stretch>
            <a:fillRect/>
          </a:stretch>
        </p:blipFill>
        <p:spPr>
          <a:xfrm>
            <a:off x="3223415" y="1610809"/>
            <a:ext cx="2017017" cy="2148834"/>
          </a:xfrm>
          <a:prstGeom prst="rect">
            <a:avLst/>
          </a:prstGeom>
        </p:spPr>
      </p:pic>
      <p:pic>
        <p:nvPicPr>
          <p:cNvPr id="7" name="hopper-04-14-050-black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46111" y="4269771"/>
            <a:ext cx="820033" cy="1708896"/>
          </a:xfrm>
          <a:prstGeom prst="rect">
            <a:avLst/>
          </a:prstGeom>
        </p:spPr>
      </p:pic>
      <p:pic>
        <p:nvPicPr>
          <p:cNvPr id="8" name="HDPE-224-252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4"/>
          <a:srcRect l="3275" r="25652"/>
          <a:stretch>
            <a:fillRect/>
          </a:stretch>
        </p:blipFill>
        <p:spPr>
          <a:xfrm>
            <a:off x="3054624" y="4284565"/>
            <a:ext cx="1056737" cy="1679309"/>
          </a:xfrm>
          <a:prstGeom prst="rect">
            <a:avLst/>
          </a:prstGeom>
        </p:spPr>
      </p:pic>
      <p:pic>
        <p:nvPicPr>
          <p:cNvPr id="9" name="mini-cfb-04-01-black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5"/>
          <a:srcRect l="377" t="854" r="-377" b="795"/>
          <a:stretch/>
        </p:blipFill>
        <p:spPr>
          <a:xfrm>
            <a:off x="1452013" y="2154474"/>
            <a:ext cx="1329171" cy="3565271"/>
          </a:xfrm>
          <a:prstGeom prst="rect">
            <a:avLst/>
          </a:prstGeom>
        </p:spPr>
      </p:pic>
      <p:pic>
        <p:nvPicPr>
          <p:cNvPr id="10" name="ug30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6"/>
          <a:srcRect l="8746" t="38429" r="4136"/>
          <a:stretch>
            <a:fillRect/>
          </a:stretch>
        </p:blipFill>
        <p:spPr>
          <a:xfrm>
            <a:off x="7976564" y="4467914"/>
            <a:ext cx="1069427" cy="1251831"/>
          </a:xfrm>
          <a:prstGeom prst="rect">
            <a:avLst/>
          </a:prstGeom>
        </p:spPr>
      </p:pic>
      <p:pic>
        <p:nvPicPr>
          <p:cNvPr id="11" name="DSC_0027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27"/>
          <a:srcRect l="31329" r="22782"/>
          <a:stretch>
            <a:fillRect/>
          </a:stretch>
        </p:blipFill>
        <p:spPr>
          <a:xfrm>
            <a:off x="6987206" y="4517498"/>
            <a:ext cx="989358" cy="12127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9862" y="2085701"/>
            <a:ext cx="1140354" cy="855136"/>
          </a:xfrm>
          <a:prstGeom prst="rect">
            <a:avLst/>
          </a:prstGeom>
        </p:spPr>
      </p:pic>
      <p:pic>
        <p:nvPicPr>
          <p:cNvPr id="16" name="Bubble_at_0_15_SLPM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394996" y="1591903"/>
            <a:ext cx="928330" cy="1273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40614" y="1880731"/>
            <a:ext cx="971320" cy="21369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174" y="5719745"/>
            <a:ext cx="168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Small-scale CFB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9875" y="6089077"/>
            <a:ext cx="272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Granular hopper flow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65945" y="3762263"/>
            <a:ext cx="3101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Small bubbling beds with image analysis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7445" y="3112428"/>
            <a:ext cx="122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Reacting beds:</a:t>
            </a:r>
          </a:p>
          <a:p>
            <a:r>
              <a:rPr lang="en-US" sz="1200" dirty="0">
                <a:solidFill>
                  <a:srgbClr val="0070C0"/>
                </a:solidFill>
              </a:rPr>
              <a:t>fixed and bubbling</a:t>
            </a:r>
          </a:p>
          <a:p>
            <a:r>
              <a:rPr lang="en-US" sz="1200" dirty="0">
                <a:solidFill>
                  <a:srgbClr val="0070C0"/>
                </a:solidFill>
              </a:rPr>
              <a:t>(CO</a:t>
            </a:r>
            <a:r>
              <a:rPr lang="en-US" sz="1200" baseline="-25000" dirty="0">
                <a:solidFill>
                  <a:srgbClr val="0070C0"/>
                </a:solidFill>
              </a:rPr>
              <a:t>2</a:t>
            </a:r>
            <a:r>
              <a:rPr lang="en-US" sz="1200" dirty="0">
                <a:solidFill>
                  <a:srgbClr val="0070C0"/>
                </a:solidFill>
              </a:rPr>
              <a:t> Sorbents)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9126" y="5779819"/>
            <a:ext cx="198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Particle separation and flow control</a:t>
            </a:r>
          </a:p>
        </p:txBody>
      </p:sp>
      <p:pic>
        <p:nvPicPr>
          <p:cNvPr id="28" name="Tracking_of_FCC_New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90603" y="2923657"/>
            <a:ext cx="838606" cy="8386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75316" y="4169598"/>
            <a:ext cx="1708302" cy="20953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00894" y="5930651"/>
            <a:ext cx="1989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Particle characterization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226110" y="4270871"/>
            <a:ext cx="1545541" cy="1687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Particle size distribution</a:t>
            </a:r>
          </a:p>
          <a:p>
            <a:r>
              <a:rPr lang="en-US" sz="1050" dirty="0" err="1"/>
              <a:t>U</a:t>
            </a:r>
            <a:r>
              <a:rPr lang="en-US" sz="105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mf</a:t>
            </a:r>
            <a:endParaRPr lang="en-US" sz="105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050" dirty="0" err="1"/>
              <a:t>Sphericity</a:t>
            </a:r>
            <a:endParaRPr lang="en-US" sz="1050" dirty="0"/>
          </a:p>
          <a:p>
            <a:r>
              <a:rPr lang="en-US" sz="1050" dirty="0"/>
              <a:t>Particle density, including skeletal and bulk</a:t>
            </a:r>
          </a:p>
          <a:p>
            <a:r>
              <a:rPr lang="en-US" sz="1050" dirty="0"/>
              <a:t>Porosity</a:t>
            </a:r>
          </a:p>
          <a:p>
            <a:r>
              <a:rPr lang="en-US" sz="1050" dirty="0"/>
              <a:t>Micrograph</a:t>
            </a:r>
          </a:p>
        </p:txBody>
      </p:sp>
    </p:spTree>
    <p:extLst>
      <p:ext uri="{BB962C8B-B14F-4D97-AF65-F5344CB8AC3E}">
        <p14:creationId xmlns:p14="http://schemas.microsoft.com/office/powerpoint/2010/main" val="26611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3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38328"/>
            <a:ext cx="6400800" cy="584775"/>
          </a:xfrm>
          <a:prstGeom prst="rect">
            <a:avLst/>
          </a:prstGeom>
        </p:spPr>
        <p:txBody>
          <a:bodyPr vert="horz" lIns="0" tIns="45720" rIns="0" bIns="4572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MFiX</a:t>
            </a:r>
            <a:r>
              <a:rPr lang="en-US" dirty="0"/>
              <a:t> Stats FY16 (up to Aug. 2016)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5812" y="1389500"/>
            <a:ext cx="4087570" cy="2068475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FY16 MFIX registrations = </a:t>
            </a:r>
            <a:r>
              <a:rPr lang="en-US" sz="2000" b="1" dirty="0"/>
              <a:t>362</a:t>
            </a:r>
          </a:p>
          <a:p>
            <a:pPr lvl="2"/>
            <a:r>
              <a:rPr lang="en-US" sz="1600" dirty="0"/>
              <a:t>University = 257</a:t>
            </a:r>
          </a:p>
          <a:p>
            <a:pPr lvl="2"/>
            <a:r>
              <a:rPr lang="en-US" sz="1600" dirty="0"/>
              <a:t>Industry = 48</a:t>
            </a:r>
          </a:p>
          <a:p>
            <a:pPr lvl="2"/>
            <a:r>
              <a:rPr lang="en-US" sz="1600" dirty="0"/>
              <a:t>National Labs = 27</a:t>
            </a:r>
          </a:p>
          <a:p>
            <a:pPr lvl="2"/>
            <a:r>
              <a:rPr lang="en-US" sz="1600" dirty="0"/>
              <a:t>Other = 30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1076" y="3084227"/>
            <a:ext cx="3857042" cy="2224647"/>
            <a:chOff x="341076" y="3038047"/>
            <a:chExt cx="3857042" cy="22246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076" y="3038047"/>
              <a:ext cx="3857042" cy="222464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1952" y="3359168"/>
              <a:ext cx="1230492" cy="1162913"/>
            </a:xfrm>
            <a:prstGeom prst="rect">
              <a:avLst/>
            </a:prstGeom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114870" y="1389500"/>
            <a:ext cx="4715094" cy="2038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mtClean="0"/>
              <a:t>All-time MFIX registrations = </a:t>
            </a:r>
            <a:r>
              <a:rPr lang="en-US" b="1" smtClean="0"/>
              <a:t>4,043</a:t>
            </a:r>
          </a:p>
          <a:p>
            <a:pPr lvl="2"/>
            <a:r>
              <a:rPr lang="en-US" sz="1600" smtClean="0"/>
              <a:t>University = 2,884</a:t>
            </a:r>
          </a:p>
          <a:p>
            <a:pPr lvl="2"/>
            <a:r>
              <a:rPr lang="en-US" sz="1600" smtClean="0"/>
              <a:t>Industry = 630</a:t>
            </a:r>
          </a:p>
          <a:p>
            <a:pPr lvl="2"/>
            <a:r>
              <a:rPr lang="en-US" sz="1600" smtClean="0"/>
              <a:t>National Labs = 209</a:t>
            </a:r>
          </a:p>
          <a:p>
            <a:pPr lvl="2"/>
            <a:r>
              <a:rPr lang="en-US" sz="1600" smtClean="0"/>
              <a:t>Other = 320 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572000" y="3077531"/>
            <a:ext cx="3853006" cy="2231329"/>
            <a:chOff x="4686733" y="3661175"/>
            <a:chExt cx="3853006" cy="22313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733" y="3661175"/>
              <a:ext cx="3853006" cy="22313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7581" y="3957908"/>
              <a:ext cx="1193917" cy="1128347"/>
            </a:xfrm>
            <a:prstGeom prst="rect">
              <a:avLst/>
            </a:prstGeom>
          </p:spPr>
        </p:pic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878904" y="5447387"/>
            <a:ext cx="2630914" cy="1298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MFIX: 1,423 downloads</a:t>
            </a:r>
          </a:p>
          <a:p>
            <a:r>
              <a:rPr lang="en-US" sz="1400" dirty="0" smtClean="0"/>
              <a:t>C3M: 126 downloads</a:t>
            </a:r>
          </a:p>
          <a:p>
            <a:r>
              <a:rPr lang="en-US" sz="1400" dirty="0" smtClean="0"/>
              <a:t>MFIX GUI: 351 downloads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292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8099"/>
            <a:ext cx="7223760" cy="1077218"/>
          </a:xfrm>
        </p:spPr>
        <p:txBody>
          <a:bodyPr/>
          <a:lstStyle/>
          <a:p>
            <a:r>
              <a:rPr lang="en-US" dirty="0"/>
              <a:t>Cutting Edge - Simulation-based Reactor Design and Optimization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329" y="1383016"/>
            <a:ext cx="5218983" cy="4229713"/>
          </a:xfrm>
        </p:spPr>
        <p:txBody>
          <a:bodyPr>
            <a:normAutofit/>
          </a:bodyPr>
          <a:lstStyle/>
          <a:p>
            <a:r>
              <a:rPr lang="en-US" sz="2000" dirty="0"/>
              <a:t>Novel reactor designs will require understanding and control of reacting </a:t>
            </a:r>
            <a:r>
              <a:rPr lang="en-US" sz="2000" u="sng" dirty="0"/>
              <a:t>multiphase</a:t>
            </a:r>
            <a:r>
              <a:rPr lang="en-US" sz="2000" dirty="0"/>
              <a:t> flows</a:t>
            </a:r>
          </a:p>
          <a:p>
            <a:r>
              <a:rPr lang="en-US" sz="2000" dirty="0"/>
              <a:t>The ability to accurately </a:t>
            </a:r>
            <a:r>
              <a:rPr lang="en-US" sz="2000" u="sng" dirty="0"/>
              <a:t>simulate</a:t>
            </a:r>
            <a:r>
              <a:rPr lang="en-US" sz="2000" dirty="0"/>
              <a:t> reacting multiphase flow is needed for optimal design and operation</a:t>
            </a:r>
          </a:p>
          <a:p>
            <a:r>
              <a:rPr lang="en-US" sz="2000" dirty="0"/>
              <a:t>We are developing an </a:t>
            </a:r>
            <a:r>
              <a:rPr lang="en-US" sz="2000" i="1" dirty="0">
                <a:solidFill>
                  <a:srgbClr val="FF0000"/>
                </a:solidFill>
              </a:rPr>
              <a:t>Optimization Toolset</a:t>
            </a:r>
            <a:r>
              <a:rPr lang="en-US" sz="2000" dirty="0"/>
              <a:t> based on multiphase Computational Fluid Dynamics (CFD)</a:t>
            </a:r>
          </a:p>
          <a:p>
            <a:pPr lvl="1"/>
            <a:r>
              <a:rPr lang="en-US" sz="1800" dirty="0"/>
              <a:t>Uses the NETL </a:t>
            </a:r>
            <a:r>
              <a:rPr lang="en-US" sz="1800" b="1" dirty="0" err="1"/>
              <a:t>MFiX</a:t>
            </a:r>
            <a:r>
              <a:rPr lang="en-US" sz="1800" b="1" dirty="0"/>
              <a:t> Suite </a:t>
            </a:r>
            <a:r>
              <a:rPr lang="en-US" sz="1800" dirty="0"/>
              <a:t>of multiphase CFD software for predicting reactor performance</a:t>
            </a:r>
          </a:p>
          <a:p>
            <a:pPr lvl="1"/>
            <a:r>
              <a:rPr lang="en-US" sz="1800" dirty="0"/>
              <a:t>Demonstrate and validate optimal designs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FB-fu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785" r="28404"/>
          <a:stretch>
            <a:fillRect/>
          </a:stretch>
        </p:blipFill>
        <p:spPr>
          <a:xfrm>
            <a:off x="5148765" y="1370953"/>
            <a:ext cx="1785670" cy="5054063"/>
          </a:xfrm>
          <a:prstGeom prst="rect">
            <a:avLst/>
          </a:prstGeom>
        </p:spPr>
      </p:pic>
      <p:pic>
        <p:nvPicPr>
          <p:cNvPr id="17" name="mini-cfb-04-01-blac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77" t="854" r="-377" b="795"/>
          <a:stretch/>
        </p:blipFill>
        <p:spPr>
          <a:xfrm>
            <a:off x="7149649" y="1116907"/>
            <a:ext cx="1957601" cy="52509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913234" y="2301471"/>
            <a:ext cx="435077" cy="319302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>
            <a:spLocks noChangeAspect="1"/>
          </p:cNvSpPr>
          <p:nvPr/>
        </p:nvSpPr>
        <p:spPr>
          <a:xfrm>
            <a:off x="7864622" y="3742371"/>
            <a:ext cx="99710" cy="127721"/>
          </a:xfrm>
          <a:prstGeom prst="triangl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531914" y="5023362"/>
            <a:ext cx="5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Dense Flow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85986" y="1156333"/>
            <a:ext cx="5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Dilute Flow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9681" y="3497873"/>
            <a:ext cx="647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Dilute and Dense Flow</a:t>
            </a:r>
          </a:p>
          <a:p>
            <a:r>
              <a:rPr lang="en-US" sz="1000" dirty="0">
                <a:solidFill>
                  <a:srgbClr val="FF0000"/>
                </a:solidFill>
              </a:rPr>
              <a:t>Regions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7988" y="3873686"/>
            <a:ext cx="580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Solids  Circulation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14848" y="2947296"/>
            <a:ext cx="17755" cy="170451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584775" y="4609511"/>
            <a:ext cx="12862" cy="104007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857200" y="1470280"/>
            <a:ext cx="399032" cy="2982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6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Optimization Toolset (OT)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195" y="1187576"/>
            <a:ext cx="8809702" cy="5266404"/>
          </a:xfrm>
        </p:spPr>
        <p:txBody>
          <a:bodyPr>
            <a:noAutofit/>
          </a:bodyPr>
          <a:lstStyle/>
          <a:p>
            <a:r>
              <a:rPr lang="en-US" sz="2000" dirty="0"/>
              <a:t>A prototype of the </a:t>
            </a:r>
            <a:r>
              <a:rPr lang="en-US" sz="2000" i="1" dirty="0">
                <a:solidFill>
                  <a:srgbClr val="FF0000"/>
                </a:solidFill>
              </a:rPr>
              <a:t>Optimization Toolset </a:t>
            </a:r>
            <a:r>
              <a:rPr lang="en-US" sz="2000" dirty="0"/>
              <a:t>has been developed in FY16</a:t>
            </a:r>
          </a:p>
          <a:p>
            <a:pPr lvl="1"/>
            <a:r>
              <a:rPr lang="en-US" sz="1800" dirty="0"/>
              <a:t>GUI-Based Software that manages the optimization process</a:t>
            </a:r>
          </a:p>
          <a:p>
            <a:pPr lvl="1"/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Let’s look at a simple example application of </a:t>
            </a:r>
            <a:r>
              <a:rPr lang="en-US" sz="2000" dirty="0">
                <a:solidFill>
                  <a:srgbClr val="FF0000"/>
                </a:solidFill>
              </a:rPr>
              <a:t>OT </a:t>
            </a:r>
            <a:r>
              <a:rPr lang="en-US" sz="2000" dirty="0"/>
              <a:t>for particle separation</a:t>
            </a:r>
          </a:p>
          <a:p>
            <a:pPr lvl="1"/>
            <a:r>
              <a:rPr lang="en-US" sz="1800" dirty="0"/>
              <a:t>Any  candidate REMS design will depend on manipulation of reacting particles for optimal performance, e.g.</a:t>
            </a:r>
          </a:p>
          <a:p>
            <a:pPr lvl="2"/>
            <a:r>
              <a:rPr lang="en-US" sz="1600" dirty="0"/>
              <a:t>Coal “refining” – </a:t>
            </a:r>
            <a:r>
              <a:rPr lang="en-US" sz="1600" dirty="0" err="1"/>
              <a:t>devolitilization</a:t>
            </a:r>
            <a:r>
              <a:rPr lang="en-US" sz="1600" dirty="0"/>
              <a:t>  requiring separation of coal/char/ash/volatiles;</a:t>
            </a:r>
          </a:p>
          <a:p>
            <a:pPr lvl="2"/>
            <a:r>
              <a:rPr lang="en-US" sz="1600" dirty="0"/>
              <a:t>Gasification – control of coal/biomass/char/ash;</a:t>
            </a:r>
          </a:p>
          <a:p>
            <a:pPr lvl="2"/>
            <a:r>
              <a:rPr lang="en-US" sz="1600" dirty="0"/>
              <a:t>Chemical looping combustion and gasification – control and separation of coal/biomass/char/ash/</a:t>
            </a:r>
            <a:r>
              <a:rPr lang="en-US" sz="1600" dirty="0" err="1"/>
              <a:t>oxgen</a:t>
            </a:r>
            <a:r>
              <a:rPr lang="en-US" sz="1600" dirty="0"/>
              <a:t> carrier</a:t>
            </a:r>
          </a:p>
          <a:p>
            <a:pPr lvl="2"/>
            <a:r>
              <a:rPr lang="en-US" sz="1600" dirty="0"/>
              <a:t>Solid sorbent-based carbon capture – sorbent regeneration and thermal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97" y="1882066"/>
            <a:ext cx="7628497" cy="18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56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929" y="2446214"/>
            <a:ext cx="1127816" cy="1272176"/>
          </a:xfrm>
          <a:prstGeom prst="rect">
            <a:avLst/>
          </a:prstGeom>
        </p:spPr>
      </p:pic>
      <p:pic>
        <p:nvPicPr>
          <p:cNvPr id="36" name="ug1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31822"/>
          <a:stretch>
            <a:fillRect/>
          </a:stretch>
        </p:blipFill>
        <p:spPr>
          <a:xfrm>
            <a:off x="3336056" y="2380368"/>
            <a:ext cx="1524213" cy="1721139"/>
          </a:xfrm>
          <a:prstGeom prst="rect">
            <a:avLst/>
          </a:prstGeom>
        </p:spPr>
      </p:pic>
      <p:pic>
        <p:nvPicPr>
          <p:cNvPr id="40" name="ug18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31709"/>
          <a:stretch>
            <a:fillRect/>
          </a:stretch>
        </p:blipFill>
        <p:spPr>
          <a:xfrm>
            <a:off x="5419949" y="2069771"/>
            <a:ext cx="1524213" cy="1723991"/>
          </a:xfrm>
          <a:prstGeom prst="rect">
            <a:avLst/>
          </a:prstGeom>
        </p:spPr>
      </p:pic>
      <p:pic>
        <p:nvPicPr>
          <p:cNvPr id="42" name="ug30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32629"/>
          <a:stretch>
            <a:fillRect/>
          </a:stretch>
        </p:blipFill>
        <p:spPr>
          <a:xfrm>
            <a:off x="7345149" y="2344841"/>
            <a:ext cx="1524213" cy="1700766"/>
          </a:xfrm>
          <a:prstGeom prst="rect">
            <a:avLst/>
          </a:prstGeom>
        </p:spPr>
      </p:pic>
      <p:sp>
        <p:nvSpPr>
          <p:cNvPr id="29" name="Striped Right Arrow 28"/>
          <p:cNvSpPr/>
          <p:nvPr/>
        </p:nvSpPr>
        <p:spPr>
          <a:xfrm rot="16200000">
            <a:off x="1202911" y="3565380"/>
            <a:ext cx="336819" cy="738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194" y="1089918"/>
            <a:ext cx="8942437" cy="405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Use the </a:t>
            </a:r>
            <a:r>
              <a:rPr lang="en-US" i="1" dirty="0">
                <a:solidFill>
                  <a:srgbClr val="FF0000"/>
                </a:solidFill>
              </a:rPr>
              <a:t>OT </a:t>
            </a:r>
            <a:r>
              <a:rPr lang="en-US" dirty="0"/>
              <a:t>and </a:t>
            </a:r>
            <a:r>
              <a:rPr lang="en-US" dirty="0" err="1"/>
              <a:t>MFiX</a:t>
            </a:r>
            <a:r>
              <a:rPr lang="en-US" dirty="0"/>
              <a:t> to optimize a batch separation – What is the optimal gas velocity to separate the particle mixture?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36" y="4257481"/>
            <a:ext cx="9041097" cy="21856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90865" y="4090274"/>
            <a:ext cx="557321" cy="8319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0" idx="4"/>
          </p:cNvCxnSpPr>
          <p:nvPr/>
        </p:nvCxnSpPr>
        <p:spPr>
          <a:xfrm flipH="1">
            <a:off x="7640597" y="4227808"/>
            <a:ext cx="512773" cy="809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5861" y="2171590"/>
            <a:ext cx="1818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Gas Velocity Too Low - Under Fluidized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5149" y="2129398"/>
            <a:ext cx="1641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Gas Velocity Too High - Over Fluidized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1524" y="1845714"/>
            <a:ext cx="11982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Optimal Gas Velocity</a:t>
            </a:r>
          </a:p>
        </p:txBody>
      </p:sp>
      <p:sp>
        <p:nvSpPr>
          <p:cNvPr id="19" name="Striped Right Arrow 18"/>
          <p:cNvSpPr/>
          <p:nvPr/>
        </p:nvSpPr>
        <p:spPr>
          <a:xfrm rot="16200000">
            <a:off x="1593500" y="3771512"/>
            <a:ext cx="336819" cy="738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-8499" y="3202051"/>
            <a:ext cx="103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Particles Randomly placed in initial state</a:t>
            </a:r>
          </a:p>
        </p:txBody>
      </p:sp>
      <p:cxnSp>
        <p:nvCxnSpPr>
          <p:cNvPr id="22" name="Curved Connector 21"/>
          <p:cNvCxnSpPr>
            <a:stCxn id="21" idx="0"/>
          </p:cNvCxnSpPr>
          <p:nvPr/>
        </p:nvCxnSpPr>
        <p:spPr>
          <a:xfrm rot="16200000" flipH="1">
            <a:off x="880618" y="2829083"/>
            <a:ext cx="135399" cy="881334"/>
          </a:xfrm>
          <a:prstGeom prst="curvedConnector4">
            <a:avLst>
              <a:gd name="adj1" fmla="val -168834"/>
              <a:gd name="adj2" fmla="val 79282"/>
            </a:avLst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triped Right Arrow 25"/>
          <p:cNvSpPr/>
          <p:nvPr/>
        </p:nvSpPr>
        <p:spPr>
          <a:xfrm rot="16200000">
            <a:off x="1795740" y="3737520"/>
            <a:ext cx="336819" cy="738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 rot="16200000">
            <a:off x="2000258" y="3699895"/>
            <a:ext cx="336819" cy="738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/>
          <p:cNvSpPr/>
          <p:nvPr/>
        </p:nvSpPr>
        <p:spPr>
          <a:xfrm rot="16200000">
            <a:off x="1374677" y="3800125"/>
            <a:ext cx="336819" cy="738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Notched Right Arrow 36"/>
          <p:cNvSpPr/>
          <p:nvPr/>
        </p:nvSpPr>
        <p:spPr>
          <a:xfrm>
            <a:off x="2317956" y="2960055"/>
            <a:ext cx="737311" cy="323910"/>
          </a:xfrm>
          <a:prstGeom prst="notchedRightArrow">
            <a:avLst/>
          </a:prstGeom>
          <a:ln>
            <a:solidFill>
              <a:srgbClr val="37A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57486" y="3911483"/>
            <a:ext cx="2144338" cy="1301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133091" y="1935073"/>
            <a:ext cx="2024836" cy="2329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169638" y="1832611"/>
            <a:ext cx="2024836" cy="2432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25175" y="1795513"/>
            <a:ext cx="1856390" cy="2432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-24227" y="2160402"/>
            <a:ext cx="103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2:1 Particle Density Ratio</a:t>
            </a:r>
          </a:p>
          <a:p>
            <a:pPr algn="ctr"/>
            <a:r>
              <a:rPr lang="en-US" sz="1200" i="1" dirty="0"/>
              <a:t>4:3 Diameter Ratio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55383" y="2014263"/>
            <a:ext cx="1390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Rectangular Bed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69381" y="3964043"/>
            <a:ext cx="1507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Uniform gas velocity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Optimization Toolset (OT)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6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96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29" grpId="0" animBg="1"/>
      <p:bldP spid="2" grpId="0" build="p"/>
      <p:bldP spid="19" grpId="0" animBg="1"/>
      <p:bldP spid="21" grpId="0"/>
      <p:bldP spid="26" grpId="0" animBg="1"/>
      <p:bldP spid="27" grpId="0" animBg="1"/>
      <p:bldP spid="28" grpId="0" animBg="1"/>
      <p:bldP spid="54" grpId="0"/>
      <p:bldP spid="46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Application and Validation of the OT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21971" r="10863" b="12953"/>
          <a:stretch/>
        </p:blipFill>
        <p:spPr>
          <a:xfrm rot="5400000">
            <a:off x="2270313" y="3524869"/>
            <a:ext cx="3499811" cy="1662114"/>
          </a:xfr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5348851" y="5549849"/>
            <a:ext cx="3163578" cy="998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49763">
              <a:defRPr/>
            </a:pPr>
            <a:r>
              <a:rPr lang="en-US" sz="1600" dirty="0"/>
              <a:t>3-D Printed Bed</a:t>
            </a:r>
          </a:p>
          <a:p>
            <a:pPr defTabSz="4449763">
              <a:defRPr/>
            </a:pPr>
            <a:r>
              <a:rPr lang="en-US" sz="1600" dirty="0"/>
              <a:t>Used to validate optimized batch separation example</a:t>
            </a:r>
          </a:p>
          <a:p>
            <a:pPr marL="0" indent="0" defTabSz="4449763">
              <a:buFont typeface="Arial" pitchFamily="34" charset="0"/>
              <a:buNone/>
              <a:defRPr/>
            </a:pPr>
            <a:endParaRPr lang="en-US" sz="18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350641" y="3822086"/>
            <a:ext cx="2607923" cy="1607737"/>
            <a:chOff x="5794465" y="3087500"/>
            <a:chExt cx="3117954" cy="19221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3570" r="12140" b="12390"/>
            <a:stretch/>
          </p:blipFill>
          <p:spPr>
            <a:xfrm>
              <a:off x="5794465" y="3128394"/>
              <a:ext cx="3117954" cy="1881266"/>
            </a:xfrm>
            <a:prstGeom prst="rect">
              <a:avLst/>
            </a:prstGeom>
          </p:spPr>
        </p:pic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6668431" y="3087500"/>
              <a:ext cx="1810615" cy="2712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2400" b="1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4538" indent="-280988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0613" indent="-2286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4313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5625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449763">
                <a:buNone/>
                <a:defRPr/>
              </a:pPr>
              <a:r>
                <a:rPr lang="en-US" sz="1100" dirty="0">
                  <a:solidFill>
                    <a:srgbClr val="FFFF00"/>
                  </a:solidFill>
                </a:rPr>
                <a:t>Bed and Distributor Plate Assembly</a:t>
              </a:r>
            </a:p>
            <a:p>
              <a:pPr marL="0" indent="0" defTabSz="4449763">
                <a:buFont typeface="Arial" pitchFamily="34" charset="0"/>
                <a:buNone/>
                <a:defRPr/>
              </a:pPr>
              <a:endParaRPr 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2" name="Content Placeholder 5"/>
            <p:cNvSpPr txBox="1">
              <a:spLocks/>
            </p:cNvSpPr>
            <p:nvPr/>
          </p:nvSpPr>
          <p:spPr>
            <a:xfrm>
              <a:off x="7203812" y="4701680"/>
              <a:ext cx="1107723" cy="3079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2400" b="1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4538" indent="-280988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0613" indent="-2286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4313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5625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449763">
                <a:buNone/>
                <a:defRPr/>
              </a:pPr>
              <a:r>
                <a:rPr lang="en-US" sz="1200" dirty="0">
                  <a:solidFill>
                    <a:srgbClr val="FFFF00"/>
                  </a:solidFill>
                </a:rPr>
                <a:t>Plenum </a:t>
              </a:r>
            </a:p>
            <a:p>
              <a:pPr marL="0" indent="0" defTabSz="4449763">
                <a:buFont typeface="Arial" pitchFamily="34" charset="0"/>
                <a:buNone/>
                <a:defRPr/>
              </a:pP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348851" y="2213719"/>
            <a:ext cx="2876711" cy="1463179"/>
            <a:chOff x="5568023" y="1287043"/>
            <a:chExt cx="3477663" cy="17688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2" t="10620" r="11764" b="19763"/>
            <a:stretch/>
          </p:blipFill>
          <p:spPr>
            <a:xfrm>
              <a:off x="5568023" y="1287043"/>
              <a:ext cx="3455233" cy="1768839"/>
            </a:xfrm>
            <a:prstGeom prst="rect">
              <a:avLst/>
            </a:prstGeom>
          </p:spPr>
        </p:pic>
        <p:sp>
          <p:nvSpPr>
            <p:cNvPr id="15" name="Content Placeholder 5"/>
            <p:cNvSpPr txBox="1">
              <a:spLocks/>
            </p:cNvSpPr>
            <p:nvPr/>
          </p:nvSpPr>
          <p:spPr>
            <a:xfrm>
              <a:off x="8190593" y="2556277"/>
              <a:ext cx="855093" cy="3079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2400" b="1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4538" indent="-280988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0613" indent="-2286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4313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5625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449763">
                <a:buNone/>
                <a:defRPr/>
              </a:pPr>
              <a:r>
                <a:rPr lang="en-US" sz="1200" dirty="0">
                  <a:solidFill>
                    <a:srgbClr val="FFFF00"/>
                  </a:solidFill>
                </a:rPr>
                <a:t>Plenum </a:t>
              </a:r>
            </a:p>
            <a:p>
              <a:pPr marL="0" indent="0" defTabSz="4449763">
                <a:buFont typeface="Arial" pitchFamily="34" charset="0"/>
                <a:buNone/>
                <a:defRPr/>
              </a:pP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6" name="Content Placeholder 5"/>
            <p:cNvSpPr txBox="1">
              <a:spLocks/>
            </p:cNvSpPr>
            <p:nvPr/>
          </p:nvSpPr>
          <p:spPr>
            <a:xfrm>
              <a:off x="6524543" y="1303024"/>
              <a:ext cx="1701874" cy="2712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2400" b="1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4538" indent="-280988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0613" indent="-228600" algn="l" defTabSz="914400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84313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5625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449763">
                <a:buNone/>
                <a:defRPr/>
              </a:pPr>
              <a:r>
                <a:rPr lang="en-US" sz="1100" dirty="0">
                  <a:solidFill>
                    <a:srgbClr val="FFFF00"/>
                  </a:solidFill>
                </a:rPr>
                <a:t>Bed and Distributor Plate Assembly</a:t>
              </a:r>
            </a:p>
            <a:p>
              <a:pPr marL="0" indent="0" defTabSz="4449763">
                <a:buFont typeface="Arial" pitchFamily="34" charset="0"/>
                <a:buNone/>
                <a:defRPr/>
              </a:pP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2006380"/>
            <a:ext cx="2417078" cy="4297680"/>
            <a:chOff x="85046" y="1246838"/>
            <a:chExt cx="2732768" cy="48589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46" y="1246838"/>
              <a:ext cx="2732768" cy="4858994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936523" y="3549910"/>
              <a:ext cx="641553" cy="1235942"/>
            </a:xfrm>
            <a:prstGeom prst="ellipse">
              <a:avLst/>
            </a:prstGeom>
            <a:noFill/>
            <a:ln>
              <a:solidFill>
                <a:srgbClr val="FFFF00">
                  <a:alpha val="8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3250560" y="2590459"/>
            <a:ext cx="1464175" cy="333853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35194" y="1187576"/>
            <a:ext cx="8942437" cy="405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Now - combine </a:t>
            </a:r>
            <a:r>
              <a:rPr lang="en-US" i="1" dirty="0">
                <a:solidFill>
                  <a:srgbClr val="FF0000"/>
                </a:solidFill>
              </a:rPr>
              <a:t>OT </a:t>
            </a:r>
            <a:r>
              <a:rPr lang="en-US" dirty="0"/>
              <a:t>optimized design with additive manufacturing to 3D print the device and validate the results</a:t>
            </a:r>
          </a:p>
          <a:p>
            <a:pPr marL="0" indent="0">
              <a:buFont typeface="Arial" pitchFamily="34" charset="0"/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rot="19993781">
            <a:off x="961990" y="2508572"/>
            <a:ext cx="2505415" cy="1113762"/>
          </a:xfrm>
          <a:prstGeom prst="curvedDownArrow">
            <a:avLst>
              <a:gd name="adj1" fmla="val 11778"/>
              <a:gd name="adj2" fmla="val 18964"/>
              <a:gd name="adj3" fmla="val 34097"/>
            </a:avLst>
          </a:prstGeom>
          <a:solidFill>
            <a:srgbClr val="FFFF00">
              <a:alpha val="75000"/>
            </a:srgbClr>
          </a:solidFill>
          <a:ln w="3175"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35194" y="1187576"/>
            <a:ext cx="8942437" cy="405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Compare </a:t>
            </a:r>
            <a:r>
              <a:rPr lang="en-US" i="1" dirty="0">
                <a:solidFill>
                  <a:srgbClr val="FF0000"/>
                </a:solidFill>
              </a:rPr>
              <a:t>OT </a:t>
            </a:r>
            <a:r>
              <a:rPr lang="en-US" dirty="0"/>
              <a:t>results to lab measurements – excellent qualitative agreement</a:t>
            </a:r>
          </a:p>
          <a:p>
            <a:pPr marL="401638" lvl="1" indent="0">
              <a:buNone/>
            </a:pPr>
            <a:r>
              <a:rPr lang="en-US" dirty="0"/>
              <a:t>An image analysis-based technique being developed for quantitative comparison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477" y="2785593"/>
            <a:ext cx="1818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Gas Velocity Too Low - Under Fluidized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7754" y="2458852"/>
            <a:ext cx="1641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Gas Velocity Too High - Over Fluidized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8846" y="2368319"/>
            <a:ext cx="11982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Optimal Gas Velocity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/>
          <a:srcRect l="72490" t="12765" r="3257" b="35649"/>
          <a:stretch/>
        </p:blipFill>
        <p:spPr>
          <a:xfrm>
            <a:off x="2936502" y="4690699"/>
            <a:ext cx="3421768" cy="175937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686757" y="5326408"/>
            <a:ext cx="2022089" cy="2922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25426" y="4601631"/>
            <a:ext cx="679563" cy="6509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647386" y="4601631"/>
            <a:ext cx="2462469" cy="7996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3701300" y="5618650"/>
            <a:ext cx="12332" cy="460004"/>
          </a:xfrm>
          <a:prstGeom prst="line">
            <a:avLst/>
          </a:prstGeom>
          <a:ln w="127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25426" y="5252585"/>
            <a:ext cx="0" cy="798049"/>
          </a:xfrm>
          <a:prstGeom prst="line">
            <a:avLst/>
          </a:prstGeom>
          <a:ln w="127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4647386" y="5421430"/>
            <a:ext cx="16600" cy="629204"/>
          </a:xfrm>
          <a:prstGeom prst="line">
            <a:avLst/>
          </a:prstGeom>
          <a:ln w="127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ug1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t="31822"/>
          <a:stretch>
            <a:fillRect/>
          </a:stretch>
        </p:blipFill>
        <p:spPr>
          <a:xfrm>
            <a:off x="1182783" y="3516201"/>
            <a:ext cx="1524213" cy="1721139"/>
          </a:xfrm>
          <a:prstGeom prst="rect">
            <a:avLst/>
          </a:prstGeom>
        </p:spPr>
      </p:pic>
      <p:pic>
        <p:nvPicPr>
          <p:cNvPr id="3" name="ug18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t="31709"/>
          <a:stretch>
            <a:fillRect/>
          </a:stretch>
        </p:blipFill>
        <p:spPr>
          <a:xfrm>
            <a:off x="4532059" y="2818313"/>
            <a:ext cx="1524213" cy="1723991"/>
          </a:xfrm>
          <a:prstGeom prst="rect">
            <a:avLst/>
          </a:prstGeom>
        </p:spPr>
      </p:pic>
      <p:pic>
        <p:nvPicPr>
          <p:cNvPr id="7" name="ug30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t="32629"/>
          <a:stretch>
            <a:fillRect/>
          </a:stretch>
        </p:blipFill>
        <p:spPr>
          <a:xfrm>
            <a:off x="7506607" y="3125223"/>
            <a:ext cx="1524213" cy="1700766"/>
          </a:xfrm>
          <a:prstGeom prst="rect">
            <a:avLst/>
          </a:prstGeom>
        </p:spPr>
      </p:pic>
      <p:pic>
        <p:nvPicPr>
          <p:cNvPr id="37" name="DSC_002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8"/>
          <a:srcRect l="38555" t="3179" r="17527" b="6848"/>
          <a:stretch>
            <a:fillRect/>
          </a:stretch>
        </p:blipFill>
        <p:spPr>
          <a:xfrm>
            <a:off x="204186" y="3835153"/>
            <a:ext cx="1012055" cy="1166284"/>
          </a:xfrm>
          <a:prstGeom prst="rect">
            <a:avLst/>
          </a:prstGeom>
        </p:spPr>
      </p:pic>
      <p:pic>
        <p:nvPicPr>
          <p:cNvPr id="38" name="DSC_0032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9"/>
          <a:srcRect l="31897" t="6974" r="28815" b="-270"/>
          <a:stretch>
            <a:fillRect/>
          </a:stretch>
        </p:blipFill>
        <p:spPr>
          <a:xfrm>
            <a:off x="3222594" y="2947386"/>
            <a:ext cx="1216241" cy="1624660"/>
          </a:xfrm>
          <a:prstGeom prst="rect">
            <a:avLst/>
          </a:prstGeom>
        </p:spPr>
      </p:pic>
      <p:pic>
        <p:nvPicPr>
          <p:cNvPr id="39" name="DSC_0027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0"/>
          <a:srcRect l="31329" r="22782"/>
          <a:stretch>
            <a:fillRect/>
          </a:stretch>
        </p:blipFill>
        <p:spPr>
          <a:xfrm>
            <a:off x="6358270" y="2968080"/>
            <a:ext cx="1251751" cy="1534374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Application and Validation of the OT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9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4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9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34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 mute="1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788" t="15312" r="12729" b="14271"/>
          <a:stretch/>
        </p:blipFill>
        <p:spPr>
          <a:xfrm>
            <a:off x="3309283" y="1505611"/>
            <a:ext cx="3052294" cy="49438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49141" y="2232932"/>
            <a:ext cx="1663637" cy="2908682"/>
            <a:chOff x="2750927" y="1803045"/>
            <a:chExt cx="1663637" cy="29086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41878" t="16047" r="13164" b="17577"/>
            <a:stretch/>
          </p:blipFill>
          <p:spPr>
            <a:xfrm>
              <a:off x="2750927" y="1803045"/>
              <a:ext cx="1663637" cy="2908682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>
            <a:xfrm>
              <a:off x="2953910" y="1888436"/>
              <a:ext cx="51683" cy="1868556"/>
            </a:xfrm>
            <a:prstGeom prst="downArrow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 rot="17741504">
              <a:off x="3308545" y="3574508"/>
              <a:ext cx="60837" cy="741058"/>
            </a:xfrm>
            <a:prstGeom prst="downArrow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02506">
              <a:off x="3379563" y="3459753"/>
              <a:ext cx="688908" cy="365792"/>
            </a:xfrm>
            <a:prstGeom prst="rect">
              <a:avLst/>
            </a:prstGeom>
          </p:spPr>
        </p:pic>
      </p:grp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35194" y="1187576"/>
            <a:ext cx="8942437" cy="405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Let’s kick it up a notch – Use the </a:t>
            </a:r>
            <a:r>
              <a:rPr lang="en-US" i="1" dirty="0">
                <a:solidFill>
                  <a:srgbClr val="FF0000"/>
                </a:solidFill>
              </a:rPr>
              <a:t>OT </a:t>
            </a:r>
            <a:r>
              <a:rPr lang="en-US" dirty="0"/>
              <a:t>to optimize a continuous separation device</a:t>
            </a: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7503609">
            <a:off x="8318914" y="3627035"/>
            <a:ext cx="60058" cy="388812"/>
          </a:xfrm>
          <a:prstGeom prst="downArrow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409" y="2206856"/>
            <a:ext cx="2377608" cy="339433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Application and Validation of the OT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and Collaborators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99" y="1170797"/>
            <a:ext cx="18487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MFS Team</a:t>
            </a:r>
          </a:p>
          <a:p>
            <a:r>
              <a:rPr lang="en-US" dirty="0" smtClean="0"/>
              <a:t>S</a:t>
            </a:r>
            <a:r>
              <a:rPr lang="en-US" dirty="0"/>
              <a:t>. </a:t>
            </a:r>
            <a:r>
              <a:rPr lang="en-US" dirty="0" smtClean="0"/>
              <a:t>Benyahia</a:t>
            </a:r>
          </a:p>
          <a:p>
            <a:r>
              <a:rPr lang="en-US" dirty="0" smtClean="0"/>
              <a:t>G. Breault</a:t>
            </a:r>
          </a:p>
          <a:p>
            <a:r>
              <a:rPr lang="en-US" dirty="0" smtClean="0"/>
              <a:t>K. Buchheit</a:t>
            </a:r>
            <a:endParaRPr lang="en-US" dirty="0"/>
          </a:p>
          <a:p>
            <a:r>
              <a:rPr lang="en-US" dirty="0"/>
              <a:t>J. </a:t>
            </a:r>
            <a:r>
              <a:rPr lang="en-US" dirty="0" smtClean="0"/>
              <a:t>Carney</a:t>
            </a:r>
          </a:p>
          <a:p>
            <a:r>
              <a:rPr lang="en-US" dirty="0" smtClean="0"/>
              <a:t>J. Dietiker</a:t>
            </a:r>
          </a:p>
          <a:p>
            <a:r>
              <a:rPr lang="en-US" dirty="0" smtClean="0"/>
              <a:t>J. Finn</a:t>
            </a:r>
          </a:p>
          <a:p>
            <a:r>
              <a:rPr lang="en-US" dirty="0" smtClean="0"/>
              <a:t>R</a:t>
            </a:r>
            <a:r>
              <a:rPr lang="en-US" dirty="0"/>
              <a:t>. </a:t>
            </a:r>
            <a:r>
              <a:rPr lang="en-US" dirty="0" smtClean="0"/>
              <a:t>Garg</a:t>
            </a:r>
            <a:endParaRPr lang="en-US" dirty="0"/>
          </a:p>
          <a:p>
            <a:r>
              <a:rPr lang="en-US" dirty="0" smtClean="0"/>
              <a:t>A. Gel</a:t>
            </a:r>
          </a:p>
          <a:p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smtClean="0"/>
              <a:t>Gopalan</a:t>
            </a:r>
            <a:endParaRPr lang="en-US" dirty="0"/>
          </a:p>
          <a:p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en-US" dirty="0" smtClean="0"/>
              <a:t>Guenther</a:t>
            </a:r>
            <a:endParaRPr lang="en-US" dirty="0"/>
          </a:p>
          <a:p>
            <a:r>
              <a:rPr lang="en-US" dirty="0"/>
              <a:t>D. </a:t>
            </a:r>
            <a:r>
              <a:rPr lang="en-US" dirty="0" smtClean="0"/>
              <a:t>Huckaby</a:t>
            </a:r>
            <a:endParaRPr lang="en-US" dirty="0"/>
          </a:p>
          <a:p>
            <a:r>
              <a:rPr lang="en-US" dirty="0" smtClean="0"/>
              <a:t>T</a:t>
            </a:r>
            <a:r>
              <a:rPr lang="en-US" dirty="0"/>
              <a:t>. </a:t>
            </a:r>
            <a:r>
              <a:rPr lang="en-US" dirty="0" smtClean="0"/>
              <a:t>Jordan</a:t>
            </a:r>
          </a:p>
          <a:p>
            <a:r>
              <a:rPr lang="en-US" dirty="0" smtClean="0"/>
              <a:t>H. Kim</a:t>
            </a:r>
            <a:endParaRPr lang="en-US" dirty="0"/>
          </a:p>
          <a:p>
            <a:r>
              <a:rPr lang="en-US" dirty="0"/>
              <a:t>A. </a:t>
            </a:r>
            <a:r>
              <a:rPr lang="en-US" dirty="0" smtClean="0"/>
              <a:t>Konan</a:t>
            </a:r>
            <a:endParaRPr lang="en-US" dirty="0"/>
          </a:p>
          <a:p>
            <a:pPr marL="342900" indent="-342900">
              <a:buAutoNum type="alphaUcPeriod" startAt="20"/>
            </a:pPr>
            <a:r>
              <a:rPr lang="en-US" dirty="0" smtClean="0"/>
              <a:t>Li</a:t>
            </a:r>
          </a:p>
          <a:p>
            <a:r>
              <a:rPr lang="en-US" dirty="0" smtClean="0"/>
              <a:t>L. Lu</a:t>
            </a:r>
            <a:endParaRPr lang="en-US" dirty="0"/>
          </a:p>
          <a:p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smtClean="0"/>
              <a:t>Meredith</a:t>
            </a:r>
          </a:p>
          <a:p>
            <a:pPr marL="342900" indent="-342900">
              <a:buAutoNum type="alphaUcPeriod"/>
            </a:pPr>
            <a:r>
              <a:rPr lang="en-US" dirty="0" smtClean="0"/>
              <a:t>Morris</a:t>
            </a:r>
          </a:p>
          <a:p>
            <a:endParaRPr lang="en-US" dirty="0" smtClean="0"/>
          </a:p>
        </p:txBody>
      </p:sp>
      <p:sp>
        <p:nvSpPr>
          <p:cNvPr id="6" name="Content Placeholder 24"/>
          <p:cNvSpPr txBox="1">
            <a:spLocks/>
          </p:cNvSpPr>
          <p:nvPr/>
        </p:nvSpPr>
        <p:spPr>
          <a:xfrm>
            <a:off x="1700680" y="1178386"/>
            <a:ext cx="2202294" cy="5196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J. Musser</a:t>
            </a:r>
          </a:p>
          <a:p>
            <a:pPr marL="0" indent="0">
              <a:buNone/>
            </a:pPr>
            <a:r>
              <a:rPr lang="en-US" sz="1800" dirty="0" smtClean="0"/>
              <a:t>P</a:t>
            </a:r>
            <a:r>
              <a:rPr lang="en-US" sz="1800" dirty="0"/>
              <a:t>. Nicoletti</a:t>
            </a:r>
          </a:p>
          <a:p>
            <a:pPr marL="0" indent="0">
              <a:buNone/>
            </a:pPr>
            <a:r>
              <a:rPr lang="en-US" sz="1800" dirty="0" smtClean="0"/>
              <a:t>R</a:t>
            </a:r>
            <a:r>
              <a:rPr lang="en-US" sz="1800" dirty="0"/>
              <a:t>. </a:t>
            </a:r>
            <a:r>
              <a:rPr lang="en-US" sz="1800" dirty="0" smtClean="0"/>
              <a:t>Panday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S. Rabha</a:t>
            </a:r>
          </a:p>
          <a:p>
            <a:pPr marL="0" indent="0">
              <a:buNone/>
            </a:pPr>
            <a:r>
              <a:rPr lang="en-US" sz="1800" dirty="0" smtClean="0"/>
              <a:t>W</a:t>
            </a:r>
            <a:r>
              <a:rPr lang="en-US" sz="1800" dirty="0"/>
              <a:t>. </a:t>
            </a:r>
            <a:r>
              <a:rPr lang="en-US" sz="1800" dirty="0" smtClean="0"/>
              <a:t>Rogers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P</a:t>
            </a:r>
            <a:r>
              <a:rPr lang="en-US" sz="1800" dirty="0"/>
              <a:t>. </a:t>
            </a:r>
            <a:r>
              <a:rPr lang="en-US" sz="1800" dirty="0" smtClean="0"/>
              <a:t>Saha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M</a:t>
            </a:r>
            <a:r>
              <a:rPr lang="en-US" sz="1800" dirty="0"/>
              <a:t>. </a:t>
            </a:r>
            <a:r>
              <a:rPr lang="en-US" sz="1800" dirty="0" smtClean="0"/>
              <a:t>Shahnam</a:t>
            </a:r>
          </a:p>
          <a:p>
            <a:pPr marL="0" indent="0">
              <a:buNone/>
            </a:pPr>
            <a:r>
              <a:rPr lang="en-US" sz="1800" dirty="0" smtClean="0"/>
              <a:t>R</a:t>
            </a:r>
            <a:r>
              <a:rPr lang="en-US" sz="1800" dirty="0"/>
              <a:t>. </a:t>
            </a:r>
            <a:r>
              <a:rPr lang="en-US" sz="1800" dirty="0" smtClean="0"/>
              <a:t>Singh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M</a:t>
            </a:r>
            <a:r>
              <a:rPr lang="en-US" sz="1800" dirty="0"/>
              <a:t>. </a:t>
            </a:r>
            <a:r>
              <a:rPr lang="en-US" sz="1800" dirty="0" smtClean="0"/>
              <a:t>Syamlal</a:t>
            </a:r>
          </a:p>
          <a:p>
            <a:pPr marL="0" indent="0">
              <a:buNone/>
            </a:pPr>
            <a:r>
              <a:rPr lang="en-US" sz="1800" dirty="0" smtClean="0"/>
              <a:t>J</a:t>
            </a:r>
            <a:r>
              <a:rPr lang="en-US" sz="1800" dirty="0"/>
              <a:t>. </a:t>
            </a:r>
            <a:r>
              <a:rPr lang="en-US" sz="1800" dirty="0" smtClean="0"/>
              <a:t>Tucker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D. Van </a:t>
            </a:r>
            <a:r>
              <a:rPr lang="en-US" sz="1800" dirty="0" smtClean="0"/>
              <a:t>Essendelft</a:t>
            </a:r>
          </a:p>
          <a:p>
            <a:pPr marL="0" indent="0">
              <a:buNone/>
            </a:pPr>
            <a:r>
              <a:rPr lang="en-US" sz="1800" dirty="0" smtClean="0"/>
              <a:t>A. Vaidheeswaran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V. </a:t>
            </a:r>
            <a:r>
              <a:rPr lang="en-US" sz="1800" dirty="0" smtClean="0"/>
              <a:t>Verma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J</a:t>
            </a:r>
            <a:r>
              <a:rPr lang="en-US" sz="1800" dirty="0"/>
              <a:t>. </a:t>
            </a:r>
            <a:r>
              <a:rPr lang="en-US" sz="1800" dirty="0" smtClean="0"/>
              <a:t>Weber</a:t>
            </a:r>
          </a:p>
          <a:p>
            <a:pPr marL="0" indent="0">
              <a:buNone/>
            </a:pPr>
            <a:r>
              <a:rPr lang="en-US" sz="1800" dirty="0" smtClean="0"/>
              <a:t>Y. Xu</a:t>
            </a:r>
          </a:p>
          <a:p>
            <a:pPr marL="0" indent="0">
              <a:buNone/>
            </a:pPr>
            <a:r>
              <a:rPr lang="en-US" sz="1800" dirty="0" smtClean="0"/>
              <a:t>K. Yoo</a:t>
            </a:r>
            <a:endParaRPr lang="en-US" sz="1800" dirty="0"/>
          </a:p>
        </p:txBody>
      </p:sp>
      <p:sp>
        <p:nvSpPr>
          <p:cNvPr id="7" name="Content Placeholder 24"/>
          <p:cNvSpPr txBox="1">
            <a:spLocks/>
          </p:cNvSpPr>
          <p:nvPr/>
        </p:nvSpPr>
        <p:spPr>
          <a:xfrm>
            <a:off x="3773265" y="1227974"/>
            <a:ext cx="2427384" cy="2823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 smtClean="0"/>
              <a:t>Collaborators (PI)</a:t>
            </a:r>
          </a:p>
          <a:p>
            <a:pPr marL="0" indent="0">
              <a:buNone/>
            </a:pPr>
            <a:r>
              <a:rPr lang="en-US" sz="1800" dirty="0" smtClean="0"/>
              <a:t>G. Ahmadi (Clarkson)</a:t>
            </a:r>
          </a:p>
          <a:p>
            <a:pPr marL="0" indent="0">
              <a:buNone/>
            </a:pPr>
            <a:r>
              <a:rPr lang="en-US" sz="1800" dirty="0" smtClean="0"/>
              <a:t>I. Celik (WVU)</a:t>
            </a:r>
          </a:p>
          <a:p>
            <a:pPr marL="0" indent="0">
              <a:buNone/>
            </a:pPr>
            <a:r>
              <a:rPr lang="en-US" sz="1800" dirty="0" smtClean="0"/>
              <a:t>H. Emady (ASU)</a:t>
            </a:r>
          </a:p>
          <a:p>
            <a:pPr marL="0" indent="0">
              <a:buNone/>
            </a:pPr>
            <a:r>
              <a:rPr lang="en-US" sz="1800" dirty="0" smtClean="0"/>
              <a:t>C. </a:t>
            </a:r>
            <a:r>
              <a:rPr lang="en-US" sz="1800" dirty="0" err="1" smtClean="0"/>
              <a:t>Hrenya</a:t>
            </a:r>
            <a:r>
              <a:rPr lang="en-US" sz="1800" dirty="0" smtClean="0"/>
              <a:t> (UCB)</a:t>
            </a:r>
          </a:p>
          <a:p>
            <a:pPr marL="0" indent="0">
              <a:buNone/>
            </a:pPr>
            <a:r>
              <a:rPr lang="en-US" sz="1800" dirty="0" smtClean="0"/>
              <a:t>J. Hu (SNL)</a:t>
            </a:r>
          </a:p>
          <a:p>
            <a:pPr marL="0" indent="0">
              <a:buNone/>
            </a:pPr>
            <a:r>
              <a:rPr lang="en-US" sz="1800" dirty="0" smtClean="0"/>
              <a:t>V. Kumar (UTEP)</a:t>
            </a:r>
          </a:p>
          <a:p>
            <a:pPr marL="0" indent="0">
              <a:buNone/>
            </a:pPr>
            <a:r>
              <a:rPr lang="en-US" sz="1800" dirty="0" smtClean="0"/>
              <a:t>S. </a:t>
            </a:r>
            <a:r>
              <a:rPr lang="en-US" sz="1800" dirty="0" err="1" smtClean="0"/>
              <a:t>Mohaghegh</a:t>
            </a:r>
            <a:r>
              <a:rPr lang="en-US" sz="1800" dirty="0" smtClean="0"/>
              <a:t> (WVU)</a:t>
            </a:r>
          </a:p>
          <a:p>
            <a:pPr marL="0" indent="0">
              <a:buNone/>
            </a:pPr>
            <a:r>
              <a:rPr lang="en-US" sz="1800" dirty="0" smtClean="0"/>
              <a:t>J</a:t>
            </a:r>
            <a:r>
              <a:rPr lang="en-US" sz="1800" dirty="0"/>
              <a:t>. De Wilde (UCL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/>
              <a:t>C. Roy (VT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 smtClean="0"/>
              <a:t>W. Spotz (SNL)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D. Tafti (VT)</a:t>
            </a:r>
          </a:p>
          <a:p>
            <a:pPr marL="0" indent="0">
              <a:buNone/>
            </a:pPr>
            <a:r>
              <a:rPr lang="en-US" sz="1800" dirty="0" smtClean="0"/>
              <a:t>C. Tong (LLNL)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695" y="1429989"/>
            <a:ext cx="3279313" cy="39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/>
          <a:srcRect l="35788" t="15312" r="12729" b="14271"/>
          <a:stretch/>
        </p:blipFill>
        <p:spPr>
          <a:xfrm>
            <a:off x="7599184" y="4470503"/>
            <a:ext cx="1116065" cy="1807723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35194" y="1187576"/>
            <a:ext cx="8942437" cy="405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/>
              <a:t>e.g. Parametric Study of flow control</a:t>
            </a:r>
          </a:p>
        </p:txBody>
      </p:sp>
      <p:pic>
        <p:nvPicPr>
          <p:cNvPr id="2" name="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3067" y="2143233"/>
            <a:ext cx="2208299" cy="1672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t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91283" y="2143233"/>
            <a:ext cx="2189531" cy="1658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t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3304" y="1597677"/>
            <a:ext cx="3585948" cy="27159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t5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41835" y="4470504"/>
            <a:ext cx="2189531" cy="1658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t7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30969" y="4470503"/>
            <a:ext cx="2189531" cy="1658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t9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13303" y="4458752"/>
            <a:ext cx="2189531" cy="1658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Application and Validation of the OT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9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5788" t="15312" r="12729" b="14271"/>
          <a:stretch/>
        </p:blipFill>
        <p:spPr>
          <a:xfrm>
            <a:off x="4330710" y="1362458"/>
            <a:ext cx="717577" cy="1162280"/>
          </a:xfrm>
          <a:prstGeom prst="rect">
            <a:avLst/>
          </a:prstGeom>
        </p:spPr>
      </p:pic>
      <p:pic>
        <p:nvPicPr>
          <p:cNvPr id="15" name="t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0527" y="1272110"/>
            <a:ext cx="2373549" cy="17977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DSC_005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2181" t="1739" r="20409" b="-1739"/>
          <a:stretch>
            <a:fillRect/>
          </a:stretch>
        </p:blipFill>
        <p:spPr>
          <a:xfrm>
            <a:off x="252919" y="1362458"/>
            <a:ext cx="3396730" cy="4746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5" r="24820"/>
          <a:stretch/>
        </p:blipFill>
        <p:spPr>
          <a:xfrm>
            <a:off x="4006303" y="2753579"/>
            <a:ext cx="2073367" cy="3176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29" y="3599233"/>
            <a:ext cx="2860715" cy="190757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223760" cy="584775"/>
          </a:xfrm>
        </p:spPr>
        <p:txBody>
          <a:bodyPr/>
          <a:lstStyle/>
          <a:p>
            <a:r>
              <a:rPr lang="en-US" dirty="0"/>
              <a:t>Application and Validation of the OT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3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to reacting flows</a:t>
            </a:r>
          </a:p>
          <a:p>
            <a:pPr lvl="1"/>
            <a:r>
              <a:rPr lang="en-US" dirty="0"/>
              <a:t>Reactor network models to handle complex chemistry</a:t>
            </a:r>
          </a:p>
          <a:p>
            <a:r>
              <a:rPr lang="en-US" dirty="0"/>
              <a:t>Implementation with full </a:t>
            </a:r>
            <a:r>
              <a:rPr lang="en-US" dirty="0" err="1"/>
              <a:t>MFiX</a:t>
            </a:r>
            <a:r>
              <a:rPr lang="en-US" dirty="0"/>
              <a:t> Suite of Software</a:t>
            </a:r>
          </a:p>
          <a:p>
            <a:r>
              <a:rPr lang="en-US" dirty="0"/>
              <a:t>Incorporate into new </a:t>
            </a:r>
            <a:r>
              <a:rPr lang="en-US" dirty="0" err="1"/>
              <a:t>MFiX</a:t>
            </a:r>
            <a:r>
              <a:rPr lang="en-US" dirty="0"/>
              <a:t> GUI</a:t>
            </a:r>
          </a:p>
          <a:p>
            <a:r>
              <a:rPr lang="en-US" dirty="0"/>
              <a:t>Continued validation with cold and reacting flows</a:t>
            </a:r>
          </a:p>
          <a:p>
            <a:r>
              <a:rPr lang="en-US" dirty="0"/>
              <a:t>Open source, public release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Toolset – next steps</a:t>
            </a:r>
          </a:p>
        </p:txBody>
      </p:sp>
    </p:spTree>
    <p:extLst>
      <p:ext uri="{BB962C8B-B14F-4D97-AF65-F5344CB8AC3E}">
        <p14:creationId xmlns:p14="http://schemas.microsoft.com/office/powerpoint/2010/main" val="2937313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MFS Team Presentations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3956" y="1275004"/>
            <a:ext cx="8507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Dimensional VOF Simulations for Wetting of Corrugated Sheet</a:t>
            </a:r>
          </a:p>
          <a:p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Rajesh K. Singh</a:t>
            </a:r>
            <a:r>
              <a:rPr lang="en-US" sz="1600" i="1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 Janine E. Galvin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Particles Climbing Along a Vibrating Tube: Numerical Simulation using the Discrete Element Method (DEM)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Yupeng Xu, Jordan Musser, Tingwen Li, William A. Rogers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Coarse Grained Particle Method for Simulation of Liquid-Solids Reacting Flow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Liqiang Lu, Kisoo Yoo, Sofiane Benyahia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7175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Thanks for your time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39" y="2951026"/>
            <a:ext cx="675026" cy="63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583" y="4747558"/>
            <a:ext cx="613828" cy="575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787" y="3628718"/>
            <a:ext cx="660599" cy="618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308" y="2965669"/>
            <a:ext cx="632503" cy="596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584" y="4760684"/>
            <a:ext cx="622547" cy="583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321" y="5348711"/>
            <a:ext cx="625970" cy="586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647" y="3006091"/>
            <a:ext cx="633524" cy="5935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3072" y="3554198"/>
            <a:ext cx="668713" cy="626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2845" y="4170717"/>
            <a:ext cx="687568" cy="673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9482" y="3047471"/>
            <a:ext cx="598528" cy="5607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4584" y="3554198"/>
            <a:ext cx="627314" cy="587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6340" y="3576932"/>
            <a:ext cx="676619" cy="6338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6441" y="4221001"/>
            <a:ext cx="585000" cy="5480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9117" y="4138070"/>
            <a:ext cx="640191" cy="5997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3823" y="4735025"/>
            <a:ext cx="642959" cy="6023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2881" y="4124364"/>
            <a:ext cx="581337" cy="5446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5866" y="5316169"/>
            <a:ext cx="672872" cy="630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7881" y="2359169"/>
            <a:ext cx="630646" cy="5908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5020" y="4750746"/>
            <a:ext cx="665098" cy="6230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69202" y="5343278"/>
            <a:ext cx="574086" cy="537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13576" y="5331777"/>
            <a:ext cx="654851" cy="6134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37595" y="5302436"/>
            <a:ext cx="667066" cy="6249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5" t="20963" r="44602" b="65364"/>
          <a:stretch/>
        </p:blipFill>
        <p:spPr>
          <a:xfrm>
            <a:off x="2412319" y="4691909"/>
            <a:ext cx="526518" cy="6513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7" t="23086" r="28849" b="34436"/>
          <a:stretch/>
        </p:blipFill>
        <p:spPr>
          <a:xfrm>
            <a:off x="2679023" y="5254059"/>
            <a:ext cx="547447" cy="6924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76" y="4668990"/>
            <a:ext cx="509690" cy="636672"/>
          </a:xfrm>
          <a:prstGeom prst="rect">
            <a:avLst/>
          </a:prstGeom>
        </p:spPr>
      </p:pic>
      <p:pic>
        <p:nvPicPr>
          <p:cNvPr id="32" name="Picture 12" descr="https://mfix.netl.doe.gov/wp-content/uploads/2015/02/Pankaj-Saha-150x150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09" y="2464542"/>
            <a:ext cx="594375" cy="5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03670" y="4102724"/>
            <a:ext cx="661204" cy="6194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01012" y="2441489"/>
            <a:ext cx="612506" cy="5738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66799" y="3551900"/>
            <a:ext cx="587953" cy="5508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10022" y="4196649"/>
            <a:ext cx="588533" cy="5513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213518" y="5358184"/>
            <a:ext cx="555684" cy="5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58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7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7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17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26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1" dur="17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7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8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0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2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4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26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1" presetID="26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9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0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2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4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6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5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6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8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0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2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1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2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4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6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7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8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26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26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9" dur="12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0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2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4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6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7" presetID="26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5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6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8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0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2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9" presetID="26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2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7" dur="12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8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9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0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1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2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3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4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5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4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7" presetID="26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3" presetID="26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1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2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4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6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8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5" presetID="26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2746221"/>
            <a:ext cx="9144000" cy="1907656"/>
          </a:xfrm>
          <a:prstGeom prst="rect">
            <a:avLst/>
          </a:prstGeom>
          <a:gradFill flip="none" rotWithShape="1">
            <a:gsLst>
              <a:gs pos="0">
                <a:srgbClr val="080808"/>
              </a:gs>
              <a:gs pos="100000">
                <a:srgbClr val="104AA8"/>
              </a:gs>
              <a:gs pos="81000">
                <a:srgbClr val="030E7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58420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It’s All About a Clean, Affordable Energy Future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524" y="1144867"/>
            <a:ext cx="9092518" cy="1601354"/>
            <a:chOff x="18288" y="1032133"/>
            <a:chExt cx="9092518" cy="16013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" y="1033287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"/>
            <a:stretch/>
          </p:blipFill>
          <p:spPr>
            <a:xfrm>
              <a:off x="2287127" y="1032133"/>
              <a:ext cx="2286000" cy="1601354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966" y="1033287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806" y="1033287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26524" y="4653877"/>
            <a:ext cx="9092518" cy="1600200"/>
            <a:chOff x="1128" y="3156994"/>
            <a:chExt cx="9092518" cy="1600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967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806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646" y="3156994"/>
              <a:ext cx="2286000" cy="1600200"/>
            </a:xfrm>
            <a:prstGeom prst="rect">
              <a:avLst/>
            </a:prstGeom>
            <a:ln w="34925" cap="sq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70" y="3270399"/>
            <a:ext cx="843911" cy="84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67146" y="3044235"/>
            <a:ext cx="622843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i="1" dirty="0">
                <a:solidFill>
                  <a:prstClr val="white"/>
                </a:solidFill>
              </a:rPr>
              <a:t>For More Information, Contact NETL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prstClr val="white"/>
                </a:solidFill>
              </a:rPr>
              <a:t>the ENERGY lab</a:t>
            </a:r>
          </a:p>
          <a:p>
            <a:pPr algn="ctr">
              <a:spcBef>
                <a:spcPts val="600"/>
              </a:spcBef>
            </a:pPr>
            <a:r>
              <a:rPr lang="en-US" sz="2000" b="1" i="1" dirty="0">
                <a:solidFill>
                  <a:prstClr val="white"/>
                </a:solidFill>
              </a:rPr>
              <a:t>Delivering Yesterday and Preparing for Tomorrow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0" y="3156054"/>
            <a:ext cx="1309488" cy="10058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5091" y="6479716"/>
            <a:ext cx="2877642" cy="346633"/>
            <a:chOff x="345091" y="6439757"/>
            <a:chExt cx="2877642" cy="346633"/>
          </a:xfrm>
        </p:grpSpPr>
        <p:pic>
          <p:nvPicPr>
            <p:cNvPr id="24" name="Picture 23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53"/>
            <a:stretch/>
          </p:blipFill>
          <p:spPr>
            <a:xfrm>
              <a:off x="345091" y="6439757"/>
              <a:ext cx="1343216" cy="3458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 userDrawn="1"/>
          </p:nvSpPr>
          <p:spPr>
            <a:xfrm>
              <a:off x="1596418" y="6444758"/>
              <a:ext cx="1626315" cy="3416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Energy Technology Laboratory</a:t>
              </a:r>
            </a:p>
          </p:txBody>
        </p:sp>
      </p:grpSp>
      <p:sp>
        <p:nvSpPr>
          <p:cNvPr id="26" name="Slide Number Placeholder 5"/>
          <p:cNvSpPr txBox="1">
            <a:spLocks/>
          </p:cNvSpPr>
          <p:nvPr/>
        </p:nvSpPr>
        <p:spPr>
          <a:xfrm>
            <a:off x="8450288" y="6568507"/>
            <a:ext cx="407773" cy="16927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1A67B82-1E28-4693-A5EE-50EE6C4A9166}" type="slidenum">
              <a:rPr lang="en-US" sz="1100" smtClean="0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en-US" sz="1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Fundamentals to Cutting 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Fundamentals</a:t>
            </a:r>
          </a:p>
          <a:p>
            <a:pPr lvl="1"/>
            <a:r>
              <a:rPr lang="en-US" dirty="0"/>
              <a:t>Grow the Multiphase Flow Science (MFS) program</a:t>
            </a:r>
          </a:p>
          <a:p>
            <a:pPr lvl="1"/>
            <a:r>
              <a:rPr lang="en-US" dirty="0"/>
              <a:t>Continued focus on </a:t>
            </a:r>
            <a:r>
              <a:rPr lang="en-US" dirty="0" err="1"/>
              <a:t>MFiX</a:t>
            </a:r>
            <a:r>
              <a:rPr lang="en-US" dirty="0"/>
              <a:t> Software Suite Development</a:t>
            </a:r>
          </a:p>
          <a:p>
            <a:pPr lvl="1"/>
            <a:r>
              <a:rPr lang="en-US" dirty="0"/>
              <a:t>Quality Assurance -  VV&amp;UQ efforts</a:t>
            </a:r>
          </a:p>
          <a:p>
            <a:pPr lvl="1"/>
            <a:r>
              <a:rPr lang="en-US" dirty="0"/>
              <a:t>Multiphase Flow Analysis Laboratory to support validation</a:t>
            </a:r>
          </a:p>
          <a:p>
            <a:pPr lvl="1"/>
            <a:r>
              <a:rPr lang="en-US" dirty="0"/>
              <a:t>Outreach to MFS stakeholders</a:t>
            </a:r>
          </a:p>
          <a:p>
            <a:r>
              <a:rPr lang="en-US" dirty="0"/>
              <a:t>Cutting Edge</a:t>
            </a:r>
          </a:p>
          <a:p>
            <a:pPr lvl="1"/>
            <a:r>
              <a:rPr lang="en-US" dirty="0"/>
              <a:t>Simulation-based optimization using multiphase software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7942" y="298221"/>
            <a:ext cx="7622771" cy="523220"/>
          </a:xfrm>
        </p:spPr>
        <p:txBody>
          <a:bodyPr/>
          <a:lstStyle/>
          <a:p>
            <a:r>
              <a:rPr lang="en-US" sz="2800" dirty="0"/>
              <a:t>Grow the MFS 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026" y="1314896"/>
            <a:ext cx="4196781" cy="3667302"/>
          </a:xfrm>
        </p:spPr>
        <p:txBody>
          <a:bodyPr numCol="1">
            <a:noAutofit/>
          </a:bodyPr>
          <a:lstStyle/>
          <a:p>
            <a:pPr defTabSz="4449763">
              <a:defRPr/>
            </a:pPr>
            <a:r>
              <a:rPr lang="en-US" dirty="0"/>
              <a:t>MFS Funding has more than doubled in FY16 –  now over $ 6 million!</a:t>
            </a:r>
          </a:p>
          <a:p>
            <a:pPr lvl="1" defTabSz="4449763">
              <a:defRPr/>
            </a:pPr>
            <a:r>
              <a:rPr lang="en-US" sz="1800" dirty="0"/>
              <a:t>Advanced Gasification </a:t>
            </a:r>
          </a:p>
          <a:p>
            <a:pPr lvl="1" defTabSz="4449763">
              <a:defRPr/>
            </a:pPr>
            <a:r>
              <a:rPr lang="en-US" sz="1800" dirty="0"/>
              <a:t>Coal and Coal-Biomass to Liquid </a:t>
            </a:r>
          </a:p>
          <a:p>
            <a:pPr lvl="1" defTabSz="4449763">
              <a:defRPr/>
            </a:pPr>
            <a:r>
              <a:rPr lang="en-US" sz="1800" dirty="0"/>
              <a:t>Advanced Combustion </a:t>
            </a:r>
          </a:p>
          <a:p>
            <a:pPr lvl="1" defTabSz="4449763">
              <a:defRPr/>
            </a:pPr>
            <a:r>
              <a:rPr lang="en-US" sz="1800" dirty="0"/>
              <a:t>Carbon Capture Simulation Initiative</a:t>
            </a:r>
          </a:p>
          <a:p>
            <a:pPr lvl="1" defTabSz="4449763">
              <a:defRPr/>
            </a:pPr>
            <a:r>
              <a:rPr lang="en-US" sz="1800" dirty="0"/>
              <a:t>Innovative Process Technology </a:t>
            </a:r>
          </a:p>
          <a:p>
            <a:pPr lvl="1" defTabSz="4449763">
              <a:defRPr/>
            </a:pPr>
            <a:r>
              <a:rPr lang="en-US" sz="1800" dirty="0"/>
              <a:t>Rare Earth Elements </a:t>
            </a:r>
          </a:p>
          <a:p>
            <a:pPr marL="463550" lvl="1" indent="0" defTabSz="4449763">
              <a:buNone/>
              <a:defRPr/>
            </a:pP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1875" y="5503025"/>
            <a:ext cx="7671223" cy="922296"/>
            <a:chOff x="491875" y="5407430"/>
            <a:chExt cx="7904199" cy="101789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0158" y="5943987"/>
              <a:ext cx="436600" cy="4366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029" y="5443391"/>
              <a:ext cx="419512" cy="4195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909" y="5443391"/>
              <a:ext cx="481165" cy="4811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7275" y="5433116"/>
              <a:ext cx="437542" cy="4375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875" y="5954440"/>
              <a:ext cx="470881" cy="47088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8006" y="5443391"/>
              <a:ext cx="450854" cy="4539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8534" y="5443391"/>
              <a:ext cx="443757" cy="44375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81" y="5919493"/>
              <a:ext cx="446197" cy="44619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5619" y="5443391"/>
              <a:ext cx="451582" cy="4515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9715" y="5927829"/>
              <a:ext cx="476665" cy="47666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9468" y="5939729"/>
              <a:ext cx="444819" cy="46476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0187" y="5443391"/>
              <a:ext cx="426636" cy="42663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5518" y="5443391"/>
              <a:ext cx="447155" cy="44715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406" y="5922194"/>
              <a:ext cx="482300" cy="4823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0372" y="5443391"/>
              <a:ext cx="416993" cy="41699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5446" y="5443391"/>
              <a:ext cx="456334" cy="4563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9861" y="5443391"/>
              <a:ext cx="458307" cy="45830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215" y="5974204"/>
              <a:ext cx="414382" cy="41438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8803" y="5918164"/>
              <a:ext cx="479629" cy="47962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5282" y="5443391"/>
              <a:ext cx="449530" cy="44953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1472" y="5936882"/>
              <a:ext cx="474088" cy="47408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6892" y="5971875"/>
              <a:ext cx="409214" cy="40921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0754" y="5443391"/>
              <a:ext cx="466784" cy="46678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4770" y="5929003"/>
              <a:ext cx="475491" cy="47549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8348" y="5407430"/>
              <a:ext cx="375307" cy="49559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8401" y="5936346"/>
              <a:ext cx="330465" cy="44619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8526" y="5934274"/>
              <a:ext cx="363312" cy="484416"/>
            </a:xfrm>
            <a:prstGeom prst="rect">
              <a:avLst/>
            </a:prstGeom>
          </p:spPr>
        </p:pic>
        <p:pic>
          <p:nvPicPr>
            <p:cNvPr id="52" name="Picture 12" descr="https://mfix.netl.doe.gov/wp-content/uploads/2015/02/Pankaj-Saha-150x150.png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249" y="5443391"/>
              <a:ext cx="423676" cy="423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Kisoo-Yoo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858" y="5956421"/>
              <a:ext cx="425503" cy="425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mfix.netl.doe.gov/wp-content/uploads/2016/03/Liqiang-lu-150x150.pn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188" y="5423149"/>
              <a:ext cx="457476" cy="45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mfix.netl.doe.gov/wp-content/uploads/2016/01/Rajesh-Singh-150x150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696" y="5932919"/>
              <a:ext cx="444729" cy="444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4764526" y="1381794"/>
            <a:ext cx="359582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</a:rPr>
              <a:t>MFS team members joining in FY16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Christos Altantzis – Mechanical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Subhodeep Banerjee – Mechanical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Kyle Buchheit – Chemical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Mary Ann Clarke –Mathematics 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Eli Heady – Computer Science 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Avinash Vaidheeswaran – Nuclear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George Waldman –Mathematics 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Yupeng Xu – Chemical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Liqiang Lu – Chemical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Kisoo Yoo – Mechanical Engineering</a:t>
            </a:r>
          </a:p>
          <a:p>
            <a:pPr marL="744538" lvl="1" indent="-280988" defTabSz="4449763">
              <a:spcBef>
                <a:spcPts val="600"/>
              </a:spcBef>
              <a:buFont typeface="Arial" pitchFamily="34" charset="0"/>
              <a:buChar char="–"/>
              <a:defRPr/>
            </a:pPr>
            <a:r>
              <a:rPr lang="en-US" sz="1200" dirty="0">
                <a:solidFill>
                  <a:prstClr val="black"/>
                </a:solidFill>
              </a:rPr>
              <a:t>Justin Finn – Mechanical Engineer</a:t>
            </a:r>
          </a:p>
        </p:txBody>
      </p:sp>
    </p:spTree>
    <p:extLst>
      <p:ext uri="{BB962C8B-B14F-4D97-AF65-F5344CB8AC3E}">
        <p14:creationId xmlns:p14="http://schemas.microsoft.com/office/powerpoint/2010/main" val="325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MFIX Releases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45" y="1138711"/>
            <a:ext cx="7615915" cy="4937760"/>
          </a:xfrm>
        </p:spPr>
        <p:txBody>
          <a:bodyPr vert="horz" lIns="91440" tIns="45720" rIns="91440" bIns="45720" rtlCol="0">
            <a:noAutofit/>
          </a:bodyPr>
          <a:lstStyle/>
          <a:p>
            <a:pPr defTabSz="4449763"/>
            <a:r>
              <a:rPr lang="en-US" sz="1400" dirty="0" err="1"/>
              <a:t>MFiX</a:t>
            </a:r>
            <a:r>
              <a:rPr lang="en-US" sz="1400" dirty="0"/>
              <a:t> 2015-2  (Date: 10/27/2015)</a:t>
            </a:r>
          </a:p>
          <a:p>
            <a:pPr lvl="1" defTabSz="4449763"/>
            <a:r>
              <a:rPr lang="en-US" sz="1050" dirty="0" err="1"/>
              <a:t>Autotools</a:t>
            </a:r>
            <a:r>
              <a:rPr lang="en-US" sz="1050" dirty="0"/>
              <a:t> Build System - MFIX now uses </a:t>
            </a:r>
            <a:r>
              <a:rPr lang="en-US" sz="1050" dirty="0" err="1"/>
              <a:t>autotools</a:t>
            </a:r>
            <a:r>
              <a:rPr lang="en-US" sz="1050" dirty="0"/>
              <a:t> to configure and compile the code. This increases code portability while reducing overall script maintenance</a:t>
            </a:r>
          </a:p>
          <a:p>
            <a:pPr lvl="1" defTabSz="4449763"/>
            <a:r>
              <a:rPr lang="en-US" sz="1050" dirty="0"/>
              <a:t>Semi-Explicit Coupling for DEM Simulation - A semi-explicit algorithm for coupled gas-solids flows was implemented in MFIX-DEM. This approach calculates gas-solids interaction forces during the gas phase time step resulting in decreased time to solution.</a:t>
            </a:r>
          </a:p>
          <a:p>
            <a:pPr lvl="1" defTabSz="4449763"/>
            <a:r>
              <a:rPr lang="en-US" sz="1050" dirty="0"/>
              <a:t>Two New Continuum Momentum Equation Formulations </a:t>
            </a:r>
          </a:p>
          <a:p>
            <a:pPr defTabSz="4449763"/>
            <a:r>
              <a:rPr lang="en-US" sz="1400" dirty="0" err="1"/>
              <a:t>MFiX</a:t>
            </a:r>
            <a:r>
              <a:rPr lang="en-US" sz="1400" dirty="0"/>
              <a:t> 2016-1 (Date: 04/13/2016)</a:t>
            </a:r>
          </a:p>
          <a:p>
            <a:pPr lvl="1" defTabSz="4449763"/>
            <a:r>
              <a:rPr lang="en-US" sz="1050" b="1" dirty="0"/>
              <a:t>DMP support for DEM thermochemistry - MFIX-DEM simulations with heat transfer and/or chemical reactions now support parallel execution</a:t>
            </a:r>
          </a:p>
          <a:p>
            <a:pPr lvl="2" defTabSz="4449763"/>
            <a:r>
              <a:rPr lang="en-US" sz="900" b="1" dirty="0"/>
              <a:t>This allows for larger particle counts in reacting flow simulations with reduced time-to-solution for greater modeling capability of MFIX-DEM.</a:t>
            </a:r>
          </a:p>
          <a:p>
            <a:pPr lvl="1" defTabSz="4449763"/>
            <a:r>
              <a:rPr lang="en-US" sz="1050" dirty="0"/>
              <a:t>DEM particle-wall heat transfer - MFIX-DEM particles may exchange heat with the domain boundaries via specified constant wall temperature boundary conditions</a:t>
            </a:r>
          </a:p>
          <a:p>
            <a:pPr lvl="1" defTabSz="4449763"/>
            <a:r>
              <a:rPr lang="en-US" sz="1050" dirty="0"/>
              <a:t>Greater UDF capabilities - Users may construct user-defined functions (UDFs) to specify source terms to the governing equations and many transport coefficients and field properties</a:t>
            </a:r>
          </a:p>
          <a:p>
            <a:pPr defTabSz="4449763"/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FiX-2015.2_Thumb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336">
            <a:off x="7615261" y="1554202"/>
            <a:ext cx="1417476" cy="183294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fix.netl.doe.gov/wp-content/uploads/2016/04/2016-1_Thumbnail-e146056185394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99"/>
          <a:stretch/>
        </p:blipFill>
        <p:spPr bwMode="auto">
          <a:xfrm rot="21034463">
            <a:off x="7566659" y="4273508"/>
            <a:ext cx="1387003" cy="170087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ini-gasifier-16.03.08-N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6049" y="4440957"/>
            <a:ext cx="3011326" cy="200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9585" y="5672310"/>
            <a:ext cx="271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Prototype Circulating Fluid Bed Gasifier – full loop</a:t>
            </a:r>
          </a:p>
        </p:txBody>
      </p:sp>
    </p:spTree>
    <p:extLst>
      <p:ext uri="{BB962C8B-B14F-4D97-AF65-F5344CB8AC3E}">
        <p14:creationId xmlns:p14="http://schemas.microsoft.com/office/powerpoint/2010/main" val="3232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MFiX</a:t>
            </a:r>
            <a:r>
              <a:rPr lang="en-US" dirty="0"/>
              <a:t> GUI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1" y="1260629"/>
            <a:ext cx="4804971" cy="2975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401" y="4235995"/>
            <a:ext cx="275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Demonstrated August 2013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8" y="1579370"/>
            <a:ext cx="4294434" cy="34981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6758" y="5077544"/>
            <a:ext cx="4693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Experimenting with 3D graphics (VTK), Sep 2013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25" y="2062422"/>
            <a:ext cx="4360230" cy="35481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625" y="5598121"/>
            <a:ext cx="335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Version 0.1 Released June 5,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705" y="2546923"/>
            <a:ext cx="4741980" cy="35676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71705" y="6077308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40268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6B8C7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07366"/>
            <a:ext cx="6858000" cy="51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Mesh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36CC76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07364"/>
            <a:ext cx="6858000" cy="51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E8C374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20493"/>
            <a:ext cx="6858000" cy="5165508"/>
          </a:xfrm>
        </p:spPr>
      </p:pic>
    </p:spTree>
    <p:extLst>
      <p:ext uri="{BB962C8B-B14F-4D97-AF65-F5344CB8AC3E}">
        <p14:creationId xmlns:p14="http://schemas.microsoft.com/office/powerpoint/2010/main" val="29283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3-NETL-ppt-template">
  <a:themeElements>
    <a:clrScheme name="NETL 2015">
      <a:dk1>
        <a:sysClr val="windowText" lastClr="000000"/>
      </a:dk1>
      <a:lt1>
        <a:sysClr val="window" lastClr="FFFFFF"/>
      </a:lt1>
      <a:dk2>
        <a:srgbClr val="0038A9"/>
      </a:dk2>
      <a:lt2>
        <a:srgbClr val="90A6DD"/>
      </a:lt2>
      <a:accent1>
        <a:srgbClr val="37ABFF"/>
      </a:accent1>
      <a:accent2>
        <a:srgbClr val="007934"/>
      </a:accent2>
      <a:accent3>
        <a:srgbClr val="7AB800"/>
      </a:accent3>
      <a:accent4>
        <a:srgbClr val="FECB00"/>
      </a:accent4>
      <a:accent5>
        <a:srgbClr val="E37222"/>
      </a:accent5>
      <a:accent6>
        <a:srgbClr val="CA5042"/>
      </a:accent6>
      <a:hlink>
        <a:srgbClr val="A5A5A5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5-NETL-ppt-template.potx" id="{D39584C6-84E6-47A8-AB4E-CEC60AC503E3}" vid="{C2C77256-FB7A-485D-A599-8DEC89E660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91807CD2B0254BB9E9799A126B65A9" ma:contentTypeVersion="0" ma:contentTypeDescription="Create a new document." ma:contentTypeScope="" ma:versionID="62a046f077a61f86d6adc86747ad8b6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B08DBE8-09C6-45CD-B31D-43CCDFBB77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2BE5445-92C8-45D9-A59E-BCCC2F92B5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377E98-360F-4BE3-A27C-1DEB06D9846E}">
  <ds:schemaRefs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2015-NETL-ppt-template</Template>
  <TotalTime>12291</TotalTime>
  <Words>1053</Words>
  <Application>Microsoft Office PowerPoint</Application>
  <PresentationFormat>On-screen Show (4:3)</PresentationFormat>
  <Paragraphs>231</Paragraphs>
  <Slides>25</Slides>
  <Notes>2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 Unicode MS</vt:lpstr>
      <vt:lpstr>Arial</vt:lpstr>
      <vt:lpstr>Calibri</vt:lpstr>
      <vt:lpstr>2013-NETL-ppt-template</vt:lpstr>
      <vt:lpstr>PowerPoint Presentation</vt:lpstr>
      <vt:lpstr>Team and Collaborators</vt:lpstr>
      <vt:lpstr>From Fundamentals to Cutting Edge</vt:lpstr>
      <vt:lpstr>Grow the MFS Program</vt:lpstr>
      <vt:lpstr>Two MFIX Releases</vt:lpstr>
      <vt:lpstr>MFiX GUI</vt:lpstr>
      <vt:lpstr>Geometry</vt:lpstr>
      <vt:lpstr>Background Mesh</vt:lpstr>
      <vt:lpstr>Regions</vt:lpstr>
      <vt:lpstr>Model Parameters</vt:lpstr>
      <vt:lpstr>PowerPoint Presentation</vt:lpstr>
      <vt:lpstr>Multiphase Flow Analysis Laboratory </vt:lpstr>
      <vt:lpstr>PowerPoint Presentation</vt:lpstr>
      <vt:lpstr>Cutting Edge - Simulation-based Reactor Design and Optimization</vt:lpstr>
      <vt:lpstr>Optimization Toolset (OT)</vt:lpstr>
      <vt:lpstr>Optimization Toolset (OT)</vt:lpstr>
      <vt:lpstr>Application and Validation of the OT</vt:lpstr>
      <vt:lpstr>Application and Validation of the OT</vt:lpstr>
      <vt:lpstr>Application and Validation of the OT</vt:lpstr>
      <vt:lpstr>Application and Validation of the OT</vt:lpstr>
      <vt:lpstr>Application and Validation of the OT</vt:lpstr>
      <vt:lpstr>Optimization Toolset – next steps</vt:lpstr>
      <vt:lpstr>MFS Team Presentations</vt:lpstr>
      <vt:lpstr>Questions</vt:lpstr>
      <vt:lpstr>It’s All About a Clean, Affordable Energy Future</vt:lpstr>
    </vt:vector>
  </TitlesOfParts>
  <Company>NETL DoE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Palette</dc:title>
  <dc:creator>Matranga, Christopher S.</dc:creator>
  <cp:lastModifiedBy>Dietiker, Jean F. </cp:lastModifiedBy>
  <cp:revision>308</cp:revision>
  <cp:lastPrinted>2015-02-18T22:23:00Z</cp:lastPrinted>
  <dcterms:created xsi:type="dcterms:W3CDTF">2015-07-30T13:06:36Z</dcterms:created>
  <dcterms:modified xsi:type="dcterms:W3CDTF">2016-08-23T14:35:30Z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0x0101000091807CD2B0254BB9E9799A126B65A9</vt:lpwstr>
  </property>
</Properties>
</file>