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447" r:id="rId5"/>
    <p:sldId id="490" r:id="rId6"/>
    <p:sldId id="491" r:id="rId7"/>
    <p:sldId id="512" r:id="rId8"/>
    <p:sldId id="481" r:id="rId9"/>
    <p:sldId id="499" r:id="rId10"/>
    <p:sldId id="497" r:id="rId11"/>
    <p:sldId id="510" r:id="rId12"/>
    <p:sldId id="514" r:id="rId13"/>
    <p:sldId id="485" r:id="rId14"/>
    <p:sldId id="498" r:id="rId15"/>
    <p:sldId id="511" r:id="rId16"/>
    <p:sldId id="501" r:id="rId17"/>
    <p:sldId id="509" r:id="rId18"/>
    <p:sldId id="513" r:id="rId19"/>
    <p:sldId id="503" r:id="rId20"/>
    <p:sldId id="389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0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5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ris, Aaron B. (CONTR)" initials="MAB(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34"/>
    <a:srgbClr val="37ABFF"/>
    <a:srgbClr val="BFBFBF"/>
    <a:srgbClr val="CA5042"/>
    <a:srgbClr val="90A6DD"/>
    <a:srgbClr val="0038A9"/>
    <a:srgbClr val="00A9E0"/>
    <a:srgbClr val="6987D1"/>
    <a:srgbClr val="5E6A71"/>
    <a:srgbClr val="B5B6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3" autoAdjust="0"/>
    <p:restoredTop sz="94399" autoAdjust="0"/>
  </p:normalViewPr>
  <p:slideViewPr>
    <p:cSldViewPr snapToGrid="0" showGuides="1">
      <p:cViewPr varScale="1">
        <p:scale>
          <a:sx n="120" d="100"/>
          <a:sy n="120" d="100"/>
        </p:scale>
        <p:origin x="1584" y="108"/>
      </p:cViewPr>
      <p:guideLst>
        <p:guide orient="horz" pos="3600"/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6" d="100"/>
          <a:sy n="56" d="100"/>
        </p:scale>
        <p:origin x="2442" y="72"/>
      </p:cViewPr>
      <p:guideLst>
        <p:guide orient="horz" pos="2905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D5C529C5-B75E-45E8-BAE2-97A170D3994A}" type="datetimeFigureOut">
              <a:rPr lang="en-US" smtClean="0"/>
              <a:pPr/>
              <a:t>8/23/2016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0258F618-4935-472A-91D2-3F31A83DDF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512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05BB1F99-7760-49B9-8A74-61C41F141F65}" type="datetimeFigureOut">
              <a:rPr lang="en-US" smtClean="0"/>
              <a:pPr/>
              <a:t>8/23/2016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4" tIns="46582" rIns="93164" bIns="4658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5A5AD131-B7D6-47B0-BCAC-691D61DBDE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742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AD131-B7D6-47B0-BCAC-691D61DBDE5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539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AD131-B7D6-47B0-BCAC-691D61DBDE58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606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1284859"/>
            <a:ext cx="9144000" cy="36576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1213729"/>
            <a:ext cx="9144000" cy="731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143" y="5206777"/>
            <a:ext cx="6421638" cy="1252728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 userDrawn="1"/>
        </p:nvSpPr>
        <p:spPr>
          <a:xfrm>
            <a:off x="6397067" y="5206777"/>
            <a:ext cx="2746934" cy="1252728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2480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1200"/>
              </a:spcBef>
            </a:pPr>
            <a:endParaRPr lang="en-US" sz="2400" b="1" i="1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62065"/>
            <a:ext cx="1300911" cy="999251"/>
          </a:xfrm>
          <a:prstGeom prst="rect">
            <a:avLst/>
          </a:prstGeom>
        </p:spPr>
      </p:pic>
      <p:sp>
        <p:nvSpPr>
          <p:cNvPr id="57" name="Rectangle 56"/>
          <p:cNvSpPr/>
          <p:nvPr userDrawn="1"/>
        </p:nvSpPr>
        <p:spPr>
          <a:xfrm>
            <a:off x="-761" y="6450352"/>
            <a:ext cx="9145195" cy="40914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6360161" y="6496947"/>
            <a:ext cx="2877642" cy="345882"/>
            <a:chOff x="6360161" y="6496947"/>
            <a:chExt cx="2877642" cy="345882"/>
          </a:xfrm>
        </p:grpSpPr>
        <p:pic>
          <p:nvPicPr>
            <p:cNvPr id="36" name="Picture 3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3"/>
            <a:stretch/>
          </p:blipFill>
          <p:spPr>
            <a:xfrm>
              <a:off x="6360161" y="6496947"/>
              <a:ext cx="1343216" cy="345882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 userDrawn="1"/>
          </p:nvSpPr>
          <p:spPr>
            <a:xfrm>
              <a:off x="7611488" y="6499567"/>
              <a:ext cx="1626315" cy="3416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Energy Technology Laboratory</a:t>
              </a:r>
            </a:p>
          </p:txBody>
        </p:sp>
      </p:grpSp>
      <p:sp>
        <p:nvSpPr>
          <p:cNvPr id="2" name="Isosceles Triangle 1"/>
          <p:cNvSpPr/>
          <p:nvPr userDrawn="1"/>
        </p:nvSpPr>
        <p:spPr>
          <a:xfrm>
            <a:off x="4872673" y="5206167"/>
            <a:ext cx="1524393" cy="1241804"/>
          </a:xfrm>
          <a:prstGeom prst="triangle">
            <a:avLst>
              <a:gd name="adj" fmla="val 10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Placeholder 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69092" y="5318971"/>
            <a:ext cx="2743200" cy="246221"/>
          </a:xfr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Presenter’s name</a:t>
            </a:r>
          </a:p>
        </p:txBody>
      </p:sp>
      <p:sp>
        <p:nvSpPr>
          <p:cNvPr id="22" name="Text Placeholder 9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903332" y="5655448"/>
            <a:ext cx="3108960" cy="246221"/>
          </a:xfrm>
        </p:spPr>
        <p:txBody>
          <a:bodyPr wrap="square" lIns="0" tIns="0" rIns="0" bIns="0">
            <a:spAutoFit/>
          </a:bodyPr>
          <a:lstStyle>
            <a:lvl1pPr marL="0" indent="0" algn="r">
              <a:spcBef>
                <a:spcPts val="60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Presenter’s title and date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3507287" y="430858"/>
            <a:ext cx="559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cap="none" spc="50" baseline="0" dirty="0">
                <a:solidFill>
                  <a:schemeClr val="bg1"/>
                </a:solidFill>
              </a:rPr>
              <a:t>Driving Innovation </a:t>
            </a:r>
            <a:r>
              <a:rPr lang="en-US" sz="1600" b="1" i="1" cap="none" spc="50" baseline="0" dirty="0">
                <a:solidFill>
                  <a:schemeClr val="bg1"/>
                </a:solidFill>
              </a:rPr>
              <a:t>♦</a:t>
            </a:r>
            <a:r>
              <a:rPr lang="en-US" sz="2000" b="1" i="1" cap="none" spc="50" baseline="0" dirty="0">
                <a:solidFill>
                  <a:schemeClr val="bg1"/>
                </a:solidFill>
              </a:rPr>
              <a:t> Delivering Results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74319" y="5317223"/>
            <a:ext cx="5394960" cy="498598"/>
          </a:xfrm>
        </p:spPr>
        <p:txBody>
          <a:bodyPr lIns="0" r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328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Singl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6444764"/>
            <a:ext cx="9143999" cy="41148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4439"/>
            <a:ext cx="8229600" cy="4572000"/>
          </a:xfrm>
        </p:spPr>
        <p:txBody>
          <a:bodyPr/>
          <a:lstStyle>
            <a:lvl1pPr>
              <a:defRPr sz="2600">
                <a:ln>
                  <a:noFill/>
                </a:ln>
                <a:solidFill>
                  <a:schemeClr val="tx1"/>
                </a:solidFill>
              </a:defRPr>
            </a:lvl1pPr>
            <a:lvl2pPr marL="744538" indent="-280988">
              <a:defRPr>
                <a:ln>
                  <a:noFill/>
                </a:ln>
                <a:solidFill>
                  <a:schemeClr val="tx1"/>
                </a:solidFill>
              </a:defRPr>
            </a:lvl2pPr>
            <a:lvl3pPr marL="1090613" indent="-228600">
              <a:defRPr>
                <a:ln>
                  <a:noFill/>
                </a:ln>
                <a:solidFill>
                  <a:schemeClr val="tx1"/>
                </a:solidFill>
              </a:defRPr>
            </a:lvl3pPr>
            <a:lvl4pPr marL="1484313" indent="-228600">
              <a:defRPr>
                <a:ln>
                  <a:noFill/>
                </a:ln>
                <a:solidFill>
                  <a:schemeClr val="tx1"/>
                </a:solidFill>
              </a:defRPr>
            </a:lvl4pPr>
            <a:lvl5pPr marL="1825625" indent="-228600">
              <a:defRPr>
                <a:ln>
                  <a:noFill/>
                </a:ln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0" name="Picture 9" descr="NETL-PMS286C+7451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44842" y="6464300"/>
            <a:ext cx="495946" cy="381000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38" y="6437464"/>
            <a:ext cx="9144000" cy="1588"/>
          </a:xfrm>
          <a:prstGeom prst="line">
            <a:avLst/>
          </a:prstGeom>
          <a:ln w="19050">
            <a:solidFill>
              <a:srgbClr val="8FA6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723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C">
    <p:bg>
      <p:bgPr>
        <a:gradFill>
          <a:gsLst>
            <a:gs pos="0">
              <a:schemeClr val="bg1">
                <a:tint val="40000"/>
                <a:satMod val="350000"/>
              </a:schemeClr>
            </a:gs>
            <a:gs pos="21000">
              <a:schemeClr val="bg1">
                <a:lumMod val="95000"/>
              </a:schemeClr>
            </a:gs>
            <a:gs pos="100000">
              <a:schemeClr val="bg1">
                <a:lumMod val="50000"/>
              </a:schemeClr>
            </a:gs>
          </a:gsLst>
          <a:lin ang="2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163343" y="2121517"/>
            <a:ext cx="397764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735431" y="1113179"/>
            <a:ext cx="3408569" cy="400110"/>
          </a:xfrm>
        </p:spPr>
        <p:txBody>
          <a:bodyPr wrap="square">
            <a:spAutoFit/>
          </a:bodyPr>
          <a:lstStyle>
            <a:lvl1pPr marL="0" indent="1588" algn="r">
              <a:buNone/>
              <a:defRPr sz="2000" kern="100" spc="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159275" y="5898699"/>
            <a:ext cx="3984725" cy="338554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the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ENERGY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 lab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1554953"/>
            <a:ext cx="9144000" cy="0"/>
          </a:xfrm>
          <a:prstGeom prst="line">
            <a:avLst/>
          </a:prstGeom>
          <a:ln w="60325">
            <a:solidFill>
              <a:schemeClr val="bg1">
                <a:alpha val="5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0" y="1600200"/>
            <a:ext cx="9144000" cy="0"/>
          </a:xfrm>
          <a:prstGeom prst="line">
            <a:avLst/>
          </a:prstGeom>
          <a:ln w="28575">
            <a:solidFill>
              <a:srgbClr val="2236A9">
                <a:alpha val="5764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5"/>
          <p:cNvSpPr>
            <a:spLocks noGrp="1"/>
          </p:cNvSpPr>
          <p:nvPr>
            <p:ph type="body" sz="quarter" idx="13" hasCustomPrompt="1"/>
          </p:nvPr>
        </p:nvSpPr>
        <p:spPr>
          <a:xfrm>
            <a:off x="441801" y="3431917"/>
            <a:ext cx="4360387" cy="400110"/>
          </a:xfrm>
        </p:spPr>
        <p:txBody>
          <a:bodyPr wrap="square">
            <a:spAutoFit/>
          </a:bodyPr>
          <a:lstStyle>
            <a:lvl1pPr marL="0" indent="1588">
              <a:spcBef>
                <a:spcPts val="300"/>
              </a:spcBef>
              <a:buNone/>
              <a:defRPr lang="en-US" sz="2000" b="1" kern="1200" baseline="0" dirty="0" smtClean="0">
                <a:ln>
                  <a:noFill/>
                </a:ln>
                <a:solidFill>
                  <a:srgbClr val="003399"/>
                </a:solidFill>
                <a:latin typeface="+mj-lt"/>
                <a:ea typeface="+mn-ea"/>
                <a:cs typeface="+mn-cs"/>
              </a:defRPr>
            </a:lvl1pPr>
            <a:lvl2pPr marL="1588" indent="-1588">
              <a:spcBef>
                <a:spcPts val="300"/>
              </a:spcBef>
              <a:buNone/>
              <a:defRPr sz="2000"/>
            </a:lvl2pPr>
            <a:lvl3pPr marL="3175" indent="-3175">
              <a:spcBef>
                <a:spcPts val="300"/>
              </a:spcBef>
              <a:buNone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marL="0" lvl="0" indent="1588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</a:pPr>
            <a:r>
              <a:rPr lang="en-US" dirty="0"/>
              <a:t>Presenter Name(s)</a:t>
            </a:r>
          </a:p>
        </p:txBody>
      </p:sp>
      <p:sp>
        <p:nvSpPr>
          <p:cNvPr id="21" name="Text Placeholder 35"/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3830313"/>
            <a:ext cx="4361655" cy="400110"/>
          </a:xfrm>
        </p:spPr>
        <p:txBody>
          <a:bodyPr wrap="square">
            <a:spAutoFit/>
          </a:bodyPr>
          <a:lstStyle>
            <a:lvl1pPr marL="0" marR="0" indent="158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2000" b="0" kern="1200" baseline="0" dirty="0" smtClean="0">
                <a:ln>
                  <a:noFill/>
                </a:ln>
                <a:solidFill>
                  <a:srgbClr val="003399"/>
                </a:solidFill>
                <a:latin typeface="+mj-lt"/>
                <a:ea typeface="+mn-ea"/>
                <a:cs typeface="+mn-cs"/>
              </a:defRPr>
            </a:lvl1pPr>
            <a:lvl2pPr marL="1588" indent="-1588">
              <a:spcBef>
                <a:spcPts val="300"/>
              </a:spcBef>
              <a:buNone/>
              <a:defRPr sz="2000"/>
            </a:lvl2pPr>
            <a:lvl3pPr marL="3175" indent="-3175">
              <a:spcBef>
                <a:spcPts val="300"/>
              </a:spcBef>
              <a:buNone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marL="0" marR="0" lvl="0" indent="158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Title(s), Division</a:t>
            </a:r>
          </a:p>
        </p:txBody>
      </p:sp>
      <p:sp>
        <p:nvSpPr>
          <p:cNvPr id="23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442131" y="2213109"/>
            <a:ext cx="4371169" cy="461665"/>
          </a:xfrm>
        </p:spPr>
        <p:txBody>
          <a:bodyPr wrap="square">
            <a:spAutoFit/>
          </a:bodyPr>
          <a:lstStyle>
            <a:lvl1pPr marL="0" indent="1588" algn="l">
              <a:buNone/>
              <a:defRPr lang="en-US" sz="2400" b="1" kern="1200" baseline="0" dirty="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1588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dirty="0"/>
              <a:t>Presentation Title</a:t>
            </a:r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17" hasCustomPrompt="1"/>
          </p:nvPr>
        </p:nvSpPr>
        <p:spPr>
          <a:xfrm>
            <a:off x="443946" y="6560908"/>
            <a:ext cx="3657600" cy="230832"/>
          </a:xfrm>
        </p:spPr>
        <p:txBody>
          <a:bodyPr>
            <a:spAutoFit/>
          </a:bodyPr>
          <a:lstStyle>
            <a:lvl1pPr marL="0" indent="1588" algn="l">
              <a:buNone/>
              <a:defRPr sz="900" b="0" i="1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Identifier (conference name, location, etc.)</a:t>
            </a:r>
          </a:p>
        </p:txBody>
      </p:sp>
      <p:pic>
        <p:nvPicPr>
          <p:cNvPr id="15" name="Picture 14" descr="NETL-PMS286C+7451C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2366" y="212350"/>
            <a:ext cx="1564859" cy="1202170"/>
          </a:xfrm>
          <a:prstGeom prst="rect">
            <a:avLst/>
          </a:prstGeom>
        </p:spPr>
      </p:pic>
      <p:pic>
        <p:nvPicPr>
          <p:cNvPr id="26" name="Picture 25" descr="New_DOE_Logo Whit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42225" y="6413375"/>
            <a:ext cx="1401763" cy="34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16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6444764"/>
            <a:ext cx="9143999" cy="41148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a typeface="+mn-ea"/>
            </a:endParaRPr>
          </a:p>
        </p:txBody>
      </p:sp>
      <p:pic>
        <p:nvPicPr>
          <p:cNvPr id="11" name="Picture 10" descr="NETL-PMS286C+7451C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44842" y="6464300"/>
            <a:ext cx="495946" cy="381000"/>
          </a:xfrm>
          <a:prstGeom prst="rect">
            <a:avLst/>
          </a:prstGeom>
        </p:spPr>
      </p:pic>
      <p:sp>
        <p:nvSpPr>
          <p:cNvPr id="18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373063" y="6547305"/>
            <a:ext cx="5029200" cy="215444"/>
          </a:xfrm>
        </p:spPr>
        <p:txBody>
          <a:bodyPr anchor="ctr">
            <a:spAutoFit/>
          </a:bodyPr>
          <a:lstStyle>
            <a:lvl1pPr marL="0" indent="1588">
              <a:spcBef>
                <a:spcPts val="0"/>
              </a:spcBef>
              <a:buNone/>
              <a:defRPr sz="800" b="0" i="1">
                <a:solidFill>
                  <a:schemeClr val="bg1">
                    <a:lumMod val="7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references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38" y="6437464"/>
            <a:ext cx="9144000" cy="1588"/>
          </a:xfrm>
          <a:prstGeom prst="line">
            <a:avLst/>
          </a:prstGeom>
          <a:ln w="19050">
            <a:solidFill>
              <a:srgbClr val="8FA6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001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762" y="6447405"/>
            <a:ext cx="6397827" cy="41148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6372351" y="6447405"/>
            <a:ext cx="2772083" cy="411480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Isosceles Triangle 21"/>
          <p:cNvSpPr>
            <a:spLocks noChangeAspect="1"/>
          </p:cNvSpPr>
          <p:nvPr userDrawn="1"/>
        </p:nvSpPr>
        <p:spPr>
          <a:xfrm>
            <a:off x="5873589" y="6447405"/>
            <a:ext cx="500713" cy="411480"/>
          </a:xfrm>
          <a:prstGeom prst="triangle">
            <a:avLst>
              <a:gd name="adj" fmla="val 10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2861" y="1108665"/>
            <a:ext cx="9144000" cy="36576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2861" y="1037535"/>
            <a:ext cx="9144000" cy="731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861" y="0"/>
            <a:ext cx="9144000" cy="10747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1200"/>
              </a:spcBef>
            </a:pP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21" name="Title 17"/>
          <p:cNvSpPr>
            <a:spLocks noGrp="1"/>
          </p:cNvSpPr>
          <p:nvPr>
            <p:ph type="title"/>
          </p:nvPr>
        </p:nvSpPr>
        <p:spPr>
          <a:xfrm>
            <a:off x="457200" y="274320"/>
            <a:ext cx="7223760" cy="584775"/>
          </a:xfrm>
          <a:prstGeom prst="rect">
            <a:avLst/>
          </a:prstGeom>
        </p:spPr>
        <p:txBody>
          <a:bodyPr lIns="0" rIns="0" anchor="ctr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238148"/>
            <a:ext cx="8229600" cy="4937760"/>
          </a:xfrm>
        </p:spPr>
        <p:txBody>
          <a:bodyPr>
            <a:normAutofit/>
          </a:bodyPr>
          <a:lstStyle>
            <a:lvl1pPr>
              <a:defRPr sz="2400">
                <a:ln>
                  <a:noFill/>
                </a:ln>
                <a:solidFill>
                  <a:schemeClr val="tx1"/>
                </a:solidFill>
              </a:defRPr>
            </a:lvl1pPr>
            <a:lvl2pPr marL="744538" indent="-280988">
              <a:defRPr sz="2000">
                <a:ln>
                  <a:noFill/>
                </a:ln>
                <a:solidFill>
                  <a:schemeClr val="tx1"/>
                </a:solidFill>
              </a:defRPr>
            </a:lvl2pPr>
            <a:lvl3pPr marL="1090613" indent="-228600">
              <a:defRPr sz="1800">
                <a:ln>
                  <a:noFill/>
                </a:ln>
                <a:solidFill>
                  <a:schemeClr val="tx1"/>
                </a:solidFill>
              </a:defRPr>
            </a:lvl3pPr>
            <a:lvl4pPr marL="1484313" indent="-228600">
              <a:defRPr>
                <a:ln>
                  <a:noFill/>
                </a:ln>
                <a:solidFill>
                  <a:schemeClr val="tx1"/>
                </a:solidFill>
              </a:defRPr>
            </a:lvl4pPr>
            <a:lvl5pPr marL="1825625" indent="-228600">
              <a:defRPr>
                <a:ln>
                  <a:noFill/>
                </a:ln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146304"/>
            <a:ext cx="1097280" cy="842839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8450288" y="6568507"/>
            <a:ext cx="407773" cy="169277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67B82-1E28-4693-A5EE-50EE6C4A916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3686049" y="6560812"/>
            <a:ext cx="5029200" cy="184666"/>
          </a:xfrm>
        </p:spPr>
        <p:txBody>
          <a:bodyPr anchor="ctr">
            <a:spAutoFit/>
          </a:bodyPr>
          <a:lstStyle>
            <a:lvl1pPr marL="0" indent="1588" algn="r">
              <a:spcBef>
                <a:spcPts val="0"/>
              </a:spcBef>
              <a:buNone/>
              <a:defRPr sz="600" b="0" i="1">
                <a:solidFill>
                  <a:schemeClr val="bg1">
                    <a:lumMod val="6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references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4912" y="6480204"/>
            <a:ext cx="2877642" cy="345882"/>
            <a:chOff x="347472" y="6437376"/>
            <a:chExt cx="2877642" cy="345882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3"/>
            <a:stretch/>
          </p:blipFill>
          <p:spPr>
            <a:xfrm>
              <a:off x="347472" y="6437376"/>
              <a:ext cx="1343216" cy="34588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 userDrawn="1"/>
          </p:nvSpPr>
          <p:spPr>
            <a:xfrm>
              <a:off x="1598799" y="6439996"/>
              <a:ext cx="1626315" cy="3416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Energy Technology Laboratory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69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762" y="6447405"/>
            <a:ext cx="6397827" cy="41148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6372351" y="6447405"/>
            <a:ext cx="2772083" cy="411480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Isosceles Triangle 21"/>
          <p:cNvSpPr>
            <a:spLocks noChangeAspect="1"/>
          </p:cNvSpPr>
          <p:nvPr userDrawn="1"/>
        </p:nvSpPr>
        <p:spPr>
          <a:xfrm>
            <a:off x="5873589" y="6447405"/>
            <a:ext cx="500713" cy="411480"/>
          </a:xfrm>
          <a:prstGeom prst="triangle">
            <a:avLst>
              <a:gd name="adj" fmla="val 10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2861" y="1108665"/>
            <a:ext cx="9144000" cy="36576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2861" y="1037535"/>
            <a:ext cx="9144000" cy="731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861" y="0"/>
            <a:ext cx="9144000" cy="10747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1200"/>
              </a:spcBef>
            </a:pP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21" name="Title 17"/>
          <p:cNvSpPr>
            <a:spLocks noGrp="1"/>
          </p:cNvSpPr>
          <p:nvPr>
            <p:ph type="title"/>
          </p:nvPr>
        </p:nvSpPr>
        <p:spPr>
          <a:xfrm>
            <a:off x="457200" y="274320"/>
            <a:ext cx="7223760" cy="584775"/>
          </a:xfrm>
          <a:prstGeom prst="rect">
            <a:avLst/>
          </a:prstGeom>
        </p:spPr>
        <p:txBody>
          <a:bodyPr lIns="0" rIns="0" anchor="ctr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146304"/>
            <a:ext cx="1097280" cy="842839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8450288" y="6568507"/>
            <a:ext cx="407773" cy="169277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67B82-1E28-4693-A5EE-50EE6C4A916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4912" y="6480204"/>
            <a:ext cx="2877642" cy="345882"/>
            <a:chOff x="347472" y="6437376"/>
            <a:chExt cx="2877642" cy="345882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3"/>
            <a:stretch/>
          </p:blipFill>
          <p:spPr>
            <a:xfrm>
              <a:off x="347472" y="6437376"/>
              <a:ext cx="1343216" cy="34588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 userDrawn="1"/>
          </p:nvSpPr>
          <p:spPr>
            <a:xfrm>
              <a:off x="1598799" y="6439996"/>
              <a:ext cx="1626315" cy="3416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Energy Technology Laboratory</a:t>
              </a:r>
            </a:p>
          </p:txBody>
        </p:sp>
      </p:grpSp>
      <p:sp>
        <p:nvSpPr>
          <p:cNvPr id="18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3686049" y="6560812"/>
            <a:ext cx="5029200" cy="184666"/>
          </a:xfrm>
        </p:spPr>
        <p:txBody>
          <a:bodyPr anchor="ctr">
            <a:spAutoFit/>
          </a:bodyPr>
          <a:lstStyle>
            <a:lvl1pPr marL="0" indent="1588" algn="r">
              <a:spcBef>
                <a:spcPts val="0"/>
              </a:spcBef>
              <a:buNone/>
              <a:defRPr sz="600" b="0" i="1">
                <a:solidFill>
                  <a:schemeClr val="bg1">
                    <a:lumMod val="6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9027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89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032636"/>
            <a:ext cx="6858000" cy="147732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397D257-D90F-4497-80EF-93AE61D1E4CE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0ECD89-5BC3-4D69-9676-BA4885A81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0"/>
          </p:nvPr>
        </p:nvSpPr>
        <p:spPr>
          <a:xfrm>
            <a:off x="455355" y="6479382"/>
            <a:ext cx="4113669" cy="3016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3533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780" y="70344"/>
            <a:ext cx="2813543" cy="1222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 userDrawn="1"/>
        </p:nvSpPr>
        <p:spPr bwMode="auto">
          <a:xfrm>
            <a:off x="0" y="5838092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003399">
                  <a:tint val="66000"/>
                  <a:satMod val="160000"/>
                </a:srgbClr>
              </a:gs>
              <a:gs pos="50000">
                <a:srgbClr val="003399">
                  <a:tint val="44500"/>
                  <a:satMod val="160000"/>
                </a:srgbClr>
              </a:gs>
              <a:gs pos="100000">
                <a:srgbClr val="003399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27432" rIns="0" bIns="27432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" b="0" i="1" u="none" strike="noStrike" cap="none" normalizeH="0" baseline="0">
              <a:ln>
                <a:noFill/>
              </a:ln>
              <a:solidFill>
                <a:srgbClr val="0033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325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634203" y="4125848"/>
            <a:ext cx="6170612" cy="488950"/>
          </a:xfrm>
        </p:spPr>
        <p:txBody>
          <a:bodyPr anchor="b"/>
          <a:lstStyle>
            <a:lvl1pPr algn="l" fontAlgn="t">
              <a:defRPr sz="2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9325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46561" y="4892092"/>
            <a:ext cx="6170612" cy="366712"/>
          </a:xfrm>
          <a:ln w="12700"/>
        </p:spPr>
        <p:txBody>
          <a:bodyPr>
            <a:spAutoFit/>
          </a:bodyPr>
          <a:lstStyle>
            <a:lvl1pPr marL="0" indent="0">
              <a:buFontTx/>
              <a:buNone/>
              <a:defRPr sz="1800" b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93254" name="Line 6"/>
          <p:cNvSpPr>
            <a:spLocks noChangeShapeType="1"/>
          </p:cNvSpPr>
          <p:nvPr/>
        </p:nvSpPr>
        <p:spPr bwMode="auto">
          <a:xfrm>
            <a:off x="2625021" y="4770115"/>
            <a:ext cx="54848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" name="Picture 9" descr="NETL-Logo-Col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697" y="5963138"/>
            <a:ext cx="557303" cy="390768"/>
          </a:xfrm>
          <a:prstGeom prst="rect">
            <a:avLst/>
          </a:prstGeom>
        </p:spPr>
      </p:pic>
      <p:pic>
        <p:nvPicPr>
          <p:cNvPr id="11" name="Picture 10" descr="URS_black.jpg"/>
          <p:cNvPicPr>
            <a:picLocks noChangeAspect="1"/>
          </p:cNvPicPr>
          <p:nvPr/>
        </p:nvPicPr>
        <p:blipFill>
          <a:blip r:embed="rId4" cstate="print"/>
          <a:srcRect l="23345" t="20875" r="23018" b="31069"/>
          <a:stretch>
            <a:fillRect/>
          </a:stretch>
        </p:blipFill>
        <p:spPr>
          <a:xfrm>
            <a:off x="8372771" y="6077410"/>
            <a:ext cx="489811" cy="180362"/>
          </a:xfrm>
          <a:prstGeom prst="rect">
            <a:avLst/>
          </a:prstGeom>
        </p:spPr>
      </p:pic>
      <p:pic>
        <p:nvPicPr>
          <p:cNvPr id="12" name="Picture 11" descr="2000px-Carnegie_Mellon_logo_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1436" y="6106190"/>
            <a:ext cx="887785" cy="143468"/>
          </a:xfrm>
          <a:prstGeom prst="rect">
            <a:avLst/>
          </a:prstGeom>
        </p:spPr>
      </p:pic>
      <p:pic>
        <p:nvPicPr>
          <p:cNvPr id="13" name="Picture 12" descr="2000px-Pennsylvania_State_University_logo_svg.png"/>
          <p:cNvPicPr>
            <a:picLocks noChangeAspect="1"/>
          </p:cNvPicPr>
          <p:nvPr/>
        </p:nvPicPr>
        <p:blipFill>
          <a:blip r:embed="rId6" cstate="print"/>
          <a:srcRect r="28343"/>
          <a:stretch>
            <a:fillRect/>
          </a:stretch>
        </p:blipFill>
        <p:spPr>
          <a:xfrm>
            <a:off x="2507580" y="6028563"/>
            <a:ext cx="527131" cy="298722"/>
          </a:xfrm>
          <a:prstGeom prst="rect">
            <a:avLst/>
          </a:prstGeom>
        </p:spPr>
      </p:pic>
      <p:pic>
        <p:nvPicPr>
          <p:cNvPr id="14" name="Picture 13" descr="2000px-Virginia_Tech_logo_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82464" y="6117363"/>
            <a:ext cx="764770" cy="121123"/>
          </a:xfrm>
          <a:prstGeom prst="rect">
            <a:avLst/>
          </a:prstGeom>
        </p:spPr>
      </p:pic>
      <p:pic>
        <p:nvPicPr>
          <p:cNvPr id="15" name="Picture 14" descr="WVU Logo Poste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80968" y="6096210"/>
            <a:ext cx="1170162" cy="163430"/>
          </a:xfrm>
          <a:prstGeom prst="rect">
            <a:avLst/>
          </a:prstGeom>
        </p:spPr>
      </p:pic>
      <p:pic>
        <p:nvPicPr>
          <p:cNvPr id="16" name="Picture 15" descr="Pitt Logo Poste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45000" y="6047566"/>
            <a:ext cx="1567846" cy="26071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 bwMode="auto">
          <a:xfrm>
            <a:off x="0" y="6412522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003399">
                  <a:tint val="66000"/>
                  <a:satMod val="160000"/>
                </a:srgbClr>
              </a:gs>
              <a:gs pos="50000">
                <a:srgbClr val="003399">
                  <a:tint val="44500"/>
                  <a:satMod val="160000"/>
                </a:srgbClr>
              </a:gs>
              <a:gs pos="100000">
                <a:srgbClr val="003399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27432" rIns="0" bIns="27432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" b="0" i="1" u="none" strike="noStrike" cap="none" normalizeH="0" baseline="0">
              <a:ln>
                <a:noFill/>
              </a:ln>
              <a:solidFill>
                <a:srgbClr val="0033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0" y="1293446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003399">
                  <a:tint val="66000"/>
                  <a:satMod val="160000"/>
                </a:srgbClr>
              </a:gs>
              <a:gs pos="50000">
                <a:srgbClr val="003399">
                  <a:tint val="44500"/>
                  <a:satMod val="160000"/>
                </a:srgbClr>
              </a:gs>
              <a:gs pos="100000">
                <a:srgbClr val="003399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27432" rIns="0" bIns="27432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" b="0" i="1" u="none" strike="noStrike" cap="none" normalizeH="0" baseline="0">
              <a:ln>
                <a:noFill/>
              </a:ln>
              <a:solidFill>
                <a:srgbClr val="0033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0"/>
          </p:nvPr>
        </p:nvSpPr>
        <p:spPr>
          <a:xfrm>
            <a:off x="4410442" y="1695938"/>
            <a:ext cx="3436204" cy="1976560"/>
          </a:xfrm>
        </p:spPr>
        <p:txBody>
          <a:bodyPr/>
          <a:lstStyle>
            <a:lvl1pPr marL="0" indent="0">
              <a:buNone/>
              <a:defRPr sz="11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03681" y="325560"/>
            <a:ext cx="28575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187945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ingl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6444764"/>
            <a:ext cx="9143999" cy="41148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4022"/>
            <a:ext cx="8229600" cy="5276089"/>
          </a:xfrm>
        </p:spPr>
        <p:txBody>
          <a:bodyPr>
            <a:normAutofit/>
          </a:bodyPr>
          <a:lstStyle>
            <a:lvl1pPr>
              <a:defRPr sz="2000" b="0">
                <a:ln>
                  <a:noFill/>
                </a:ln>
                <a:solidFill>
                  <a:schemeClr val="tx1"/>
                </a:solidFill>
              </a:defRPr>
            </a:lvl1pPr>
            <a:lvl2pPr marL="744538" indent="-280988">
              <a:defRPr sz="2000" b="0">
                <a:ln>
                  <a:noFill/>
                </a:ln>
                <a:solidFill>
                  <a:schemeClr val="tx1"/>
                </a:solidFill>
              </a:defRPr>
            </a:lvl2pPr>
            <a:lvl3pPr marL="1090613" indent="-228600">
              <a:defRPr sz="2000" b="0">
                <a:ln>
                  <a:noFill/>
                </a:ln>
                <a:solidFill>
                  <a:schemeClr val="tx1"/>
                </a:solidFill>
              </a:defRPr>
            </a:lvl3pPr>
            <a:lvl4pPr marL="1484313" indent="-228600">
              <a:defRPr>
                <a:ln>
                  <a:noFill/>
                </a:ln>
                <a:solidFill>
                  <a:schemeClr val="tx1"/>
                </a:solidFill>
              </a:defRPr>
            </a:lvl4pPr>
            <a:lvl5pPr marL="1825625" indent="-228600">
              <a:defRPr>
                <a:ln>
                  <a:noFill/>
                </a:ln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 descr="NETL-PMS286C+7451C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44842" y="6464300"/>
            <a:ext cx="495946" cy="381000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&lt;#&gt;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373063" y="6547305"/>
            <a:ext cx="5029200" cy="215444"/>
          </a:xfrm>
        </p:spPr>
        <p:txBody>
          <a:bodyPr anchor="ctr">
            <a:spAutoFit/>
          </a:bodyPr>
          <a:lstStyle>
            <a:lvl1pPr marL="0" indent="1588">
              <a:spcBef>
                <a:spcPts val="0"/>
              </a:spcBef>
              <a:buNone/>
              <a:defRPr sz="800" b="0" i="1">
                <a:solidFill>
                  <a:schemeClr val="bg1">
                    <a:lumMod val="7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references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38" y="6437464"/>
            <a:ext cx="9144000" cy="1588"/>
          </a:xfrm>
          <a:prstGeom prst="line">
            <a:avLst/>
          </a:prstGeom>
          <a:ln w="19050">
            <a:solidFill>
              <a:srgbClr val="8FA6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399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D2109849-0C6A-49EF-BB26-FF63EA986B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72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51E81F-323E-48B9-9454-473C9F038882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4992B36-9A2E-4C41-86A5-29982C849E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33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444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752114" y="641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371600" y="338328"/>
            <a:ext cx="6400800" cy="584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2" r:id="rId2"/>
    <p:sldLayoutId id="2147483683" r:id="rId3"/>
    <p:sldLayoutId id="2147483679" r:id="rId4"/>
    <p:sldLayoutId id="2147483684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ln>
            <a:noFill/>
          </a:ln>
          <a:solidFill>
            <a:srgbClr val="0038A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buFont typeface="Arial" pitchFamily="34" charset="0"/>
        <a:buChar char="•"/>
        <a:defRPr sz="2400" b="1" kern="1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9400" algn="l" defTabSz="914400" rtl="0" eaLnBrk="1" latinLnBrk="0" hangingPunct="1">
        <a:spcBef>
          <a:spcPts val="600"/>
        </a:spcBef>
        <a:buFont typeface="Arial" pitchFamily="34" charset="0"/>
        <a:buChar char="–"/>
        <a:defRPr sz="2000" kern="1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2pPr>
      <a:lvl3pPr marL="1090613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800" kern="1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2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832612" y="5499529"/>
            <a:ext cx="3108960" cy="795089"/>
          </a:xfrm>
        </p:spPr>
        <p:txBody>
          <a:bodyPr/>
          <a:lstStyle/>
          <a:p>
            <a:pPr>
              <a:lnSpc>
                <a:spcPts val="1100"/>
              </a:lnSpc>
            </a:pPr>
            <a:r>
              <a:rPr lang="en-US" dirty="0"/>
              <a:t>8-10-2016</a:t>
            </a:r>
          </a:p>
          <a:p>
            <a:pPr>
              <a:lnSpc>
                <a:spcPts val="1100"/>
              </a:lnSpc>
            </a:pPr>
            <a:r>
              <a:rPr lang="en-US" dirty="0"/>
              <a:t>Yupeng Xu, Ph.D.</a:t>
            </a:r>
          </a:p>
          <a:p>
            <a:pPr>
              <a:lnSpc>
                <a:spcPts val="1100"/>
              </a:lnSpc>
            </a:pPr>
            <a:r>
              <a:rPr lang="en-US" dirty="0"/>
              <a:t>Jordan, Musser, Ph.D.</a:t>
            </a:r>
          </a:p>
          <a:p>
            <a:pPr>
              <a:lnSpc>
                <a:spcPts val="1100"/>
              </a:lnSpc>
            </a:pPr>
            <a:r>
              <a:rPr lang="en-US" dirty="0"/>
              <a:t>William A. Rogers, Ph.D., P.E.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84416" y="5232571"/>
            <a:ext cx="6439219" cy="114307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2016 Workshop on Multiphase Flow Science: Validation of the MFIX-DEM code</a:t>
            </a:r>
          </a:p>
        </p:txBody>
      </p:sp>
      <p:pic>
        <p:nvPicPr>
          <p:cNvPr id="12" name="Picture 2" descr="\\PROD65-FS2.admin.netl.doe.gov\home\millerdd\myfiles\Research\Hanford Site information\B22a-test fascility documentation\Pictures\20140519_1507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30978" y="1836766"/>
            <a:ext cx="3897223" cy="2863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81" y="1304330"/>
            <a:ext cx="2199101" cy="3909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2553" y="2177209"/>
            <a:ext cx="3879970" cy="218248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018301" y="2690322"/>
            <a:ext cx="1030142" cy="2518114"/>
            <a:chOff x="3352800" y="3505199"/>
            <a:chExt cx="762001" cy="2438401"/>
          </a:xfrm>
        </p:grpSpPr>
        <p:pic>
          <p:nvPicPr>
            <p:cNvPr id="22" name="Picture 6" descr="\\PROD65-FS2.admin.netl.doe.gov\home\millerdd\myfiles\Research\Hanford Site information\B22a-test fascility documentation\Pictures\B22A - Aug 13-2014\20140813_155804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22" t="34539" r="43798" b="31008"/>
            <a:stretch>
              <a:fillRect/>
            </a:stretch>
          </p:blipFill>
          <p:spPr bwMode="auto">
            <a:xfrm rot="5400000">
              <a:off x="3352801" y="3505199"/>
              <a:ext cx="761999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5" descr="\\PROD65-FS2.admin.netl.doe.gov\home\millerdd\myfiles\Research\Hanford Site information\B22a-test fascility documentation\Pictures\B22A - Aug 13-2014\20140813_11364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87" t="19192" r="5844" b="17316"/>
            <a:stretch>
              <a:fillRect/>
            </a:stretch>
          </p:blipFill>
          <p:spPr bwMode="auto">
            <a:xfrm rot="5400000">
              <a:off x="2883408" y="4736592"/>
              <a:ext cx="1676400" cy="737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6" descr="\\PROD65-FS2.admin.netl.doe.gov\home\millerdd\myfiles\Research\Hanford Site information\B22a-test fascility documentation\Pictures\B22A - Aug 4-2014\20140804_10104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8" t="31094" b="10336"/>
          <a:stretch>
            <a:fillRect/>
          </a:stretch>
        </p:blipFill>
        <p:spPr bwMode="auto">
          <a:xfrm rot="5400000">
            <a:off x="7602537" y="1757121"/>
            <a:ext cx="1987369" cy="109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\\PROD65-FS2.admin.netl.doe.gov\home\millerdd\myfiles\Research\Hanford Site information\B22a-test fascility documentation\Pictures\B22A - Aug 13-2014\20140815_14394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2" t="12687" r="33274" b="21241"/>
          <a:stretch/>
        </p:blipFill>
        <p:spPr bwMode="auto">
          <a:xfrm rot="5400000">
            <a:off x="7777380" y="2740259"/>
            <a:ext cx="1585924" cy="109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\\PROD65-FS2.admin.netl.doe.gov\home\millerdd\myfiles\Research\Hanford Site information\B22a-test fascility documentation\Pictures\B22A - Aug 13-2014\20140815_14400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7313"/>
          <a:stretch>
            <a:fillRect/>
          </a:stretch>
        </p:blipFill>
        <p:spPr bwMode="auto">
          <a:xfrm rot="5400000">
            <a:off x="7929890" y="3994328"/>
            <a:ext cx="1289598" cy="113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ddmiller\Desktop\20150709_094239.jpg"/>
          <p:cNvPicPr>
            <a:picLocks noChangeAspect="1" noChangeArrowheads="1"/>
          </p:cNvPicPr>
          <p:nvPr/>
        </p:nvPicPr>
        <p:blipFill>
          <a:blip r:embed="rId11" cstate="print"/>
          <a:srcRect l="31008" r="19897"/>
          <a:stretch>
            <a:fillRect/>
          </a:stretch>
        </p:blipFill>
        <p:spPr bwMode="auto">
          <a:xfrm>
            <a:off x="7002882" y="1304329"/>
            <a:ext cx="1110974" cy="19837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32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2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320"/>
            <a:ext cx="7223760" cy="584775"/>
          </a:xfrm>
        </p:spPr>
        <p:txBody>
          <a:bodyPr/>
          <a:lstStyle/>
          <a:p>
            <a:r>
              <a:rPr lang="en-US" dirty="0"/>
              <a:t>Solids volume fraction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0521" y="4413033"/>
            <a:ext cx="86906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The length of each section equals to the diameter of the tube.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The variation of the solid volume fraction of the lower sections create the chance of letting particles move inside.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The solids volume fraction of middle sections at four successive phases during one driving cycle doesn’t change much.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The jammed state of the middle section of the tube is the main cause of the  particle climbing.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3" y="1620959"/>
            <a:ext cx="5297238" cy="264861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96333" y="1153133"/>
            <a:ext cx="2418139" cy="3250672"/>
            <a:chOff x="0" y="1513856"/>
            <a:chExt cx="2418139" cy="3250672"/>
          </a:xfrm>
        </p:grpSpPr>
        <p:pic>
          <p:nvPicPr>
            <p:cNvPr id="10" name="Picture 9" descr="C:\Users\XUY\Desktop\VibrateTube\ParticlesInsideTube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93" r="2244" b="19552"/>
            <a:stretch/>
          </p:blipFill>
          <p:spPr bwMode="auto">
            <a:xfrm rot="5400000">
              <a:off x="-208832" y="2137556"/>
              <a:ext cx="3250672" cy="200327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0" y="3115737"/>
              <a:ext cx="457200" cy="20148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13" name="Straight Arrow Connector 12"/>
            <p:cNvCxnSpPr>
              <a:stCxn id="12" idx="3"/>
            </p:cNvCxnSpPr>
            <p:nvPr/>
          </p:nvCxnSpPr>
          <p:spPr>
            <a:xfrm flipV="1">
              <a:off x="457200" y="3208873"/>
              <a:ext cx="880530" cy="7608"/>
            </a:xfrm>
            <a:prstGeom prst="straightConnector1">
              <a:avLst/>
            </a:prstGeom>
            <a:ln w="2222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8464" y="3776142"/>
              <a:ext cx="457200" cy="20148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15" name="Straight Arrow Connector 14"/>
            <p:cNvCxnSpPr>
              <a:stCxn id="14" idx="3"/>
            </p:cNvCxnSpPr>
            <p:nvPr/>
          </p:nvCxnSpPr>
          <p:spPr>
            <a:xfrm flipV="1">
              <a:off x="465664" y="3869278"/>
              <a:ext cx="880530" cy="7608"/>
            </a:xfrm>
            <a:prstGeom prst="straightConnector1">
              <a:avLst/>
            </a:prstGeom>
            <a:ln w="2222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6930" y="2336800"/>
              <a:ext cx="457200" cy="20148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10</a:t>
              </a:r>
            </a:p>
          </p:txBody>
        </p:sp>
        <p:cxnSp>
          <p:nvCxnSpPr>
            <p:cNvPr id="17" name="Straight Arrow Connector 16"/>
            <p:cNvCxnSpPr>
              <a:stCxn id="16" idx="3"/>
            </p:cNvCxnSpPr>
            <p:nvPr/>
          </p:nvCxnSpPr>
          <p:spPr>
            <a:xfrm flipV="1">
              <a:off x="474130" y="2429936"/>
              <a:ext cx="880530" cy="7608"/>
            </a:xfrm>
            <a:prstGeom prst="straightConnector1">
              <a:avLst/>
            </a:prstGeom>
            <a:ln w="2222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75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particle velocity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160" y="2180990"/>
            <a:ext cx="5057987" cy="25315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6195" y="5063922"/>
            <a:ext cx="8137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dirty="0"/>
              <a:t>The average particle velocity of lower sections change a lot.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dirty="0"/>
              <a:t>The average particle velocity of middle sections keep the same at certain phase.</a:t>
            </a:r>
          </a:p>
        </p:txBody>
      </p:sp>
    </p:spTree>
    <p:extLst>
      <p:ext uri="{BB962C8B-B14F-4D97-AF65-F5344CB8AC3E}">
        <p14:creationId xmlns:p14="http://schemas.microsoft.com/office/powerpoint/2010/main" val="390153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728" y="1787833"/>
            <a:ext cx="6272521" cy="31362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9649" y="4972563"/>
            <a:ext cx="781473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0</a:t>
            </a:r>
            <a:r>
              <a:rPr lang="en-US" baseline="30000" dirty="0"/>
              <a:t>o</a:t>
            </a:r>
            <a:r>
              <a:rPr lang="en-US" dirty="0"/>
              <a:t>-90</a:t>
            </a:r>
            <a:r>
              <a:rPr lang="en-US" baseline="30000" dirty="0"/>
              <a:t>o</a:t>
            </a:r>
            <a:r>
              <a:rPr lang="en-US" dirty="0"/>
              <a:t>, tube moves up, particles move up;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90</a:t>
            </a:r>
            <a:r>
              <a:rPr lang="en-US" baseline="30000" dirty="0"/>
              <a:t>o</a:t>
            </a:r>
            <a:r>
              <a:rPr lang="en-US" dirty="0"/>
              <a:t>-180</a:t>
            </a:r>
            <a:r>
              <a:rPr lang="en-US" baseline="30000" dirty="0"/>
              <a:t>o</a:t>
            </a:r>
            <a:r>
              <a:rPr lang="en-US" dirty="0"/>
              <a:t>, tube slows down (still up), due to inertia, particles slow down slowly.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While at the same time, particles fill the gap.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180</a:t>
            </a:r>
            <a:r>
              <a:rPr lang="en-US" baseline="30000" dirty="0"/>
              <a:t>o</a:t>
            </a:r>
            <a:r>
              <a:rPr lang="en-US" dirty="0"/>
              <a:t>-360</a:t>
            </a:r>
            <a:r>
              <a:rPr lang="en-US" baseline="30000" dirty="0"/>
              <a:t>o</a:t>
            </a:r>
            <a:r>
              <a:rPr lang="en-US" dirty="0"/>
              <a:t>, tube moves down, particles at the lower section become compacted and being pushed upward.</a:t>
            </a:r>
          </a:p>
          <a:p>
            <a:endParaRPr lang="en-US" baseline="30000" dirty="0"/>
          </a:p>
          <a:p>
            <a:endParaRPr lang="en-US" baseline="300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0" y="1513856"/>
            <a:ext cx="2418139" cy="3250672"/>
            <a:chOff x="0" y="1513856"/>
            <a:chExt cx="2418139" cy="3250672"/>
          </a:xfrm>
        </p:grpSpPr>
        <p:pic>
          <p:nvPicPr>
            <p:cNvPr id="7" name="Picture 6" descr="C:\Users\XUY\Desktop\VibrateTube\ParticlesInsideTube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93" r="2244" b="19552"/>
            <a:stretch/>
          </p:blipFill>
          <p:spPr bwMode="auto">
            <a:xfrm rot="5400000">
              <a:off x="-208832" y="2137556"/>
              <a:ext cx="3250672" cy="200327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0" y="3115737"/>
              <a:ext cx="457200" cy="20148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12" name="Straight Arrow Connector 11"/>
            <p:cNvCxnSpPr>
              <a:stCxn id="11" idx="3"/>
            </p:cNvCxnSpPr>
            <p:nvPr/>
          </p:nvCxnSpPr>
          <p:spPr>
            <a:xfrm flipV="1">
              <a:off x="457200" y="3208873"/>
              <a:ext cx="880530" cy="7608"/>
            </a:xfrm>
            <a:prstGeom prst="straightConnector1">
              <a:avLst/>
            </a:prstGeom>
            <a:ln w="2222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8464" y="3776142"/>
              <a:ext cx="457200" cy="20148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23" name="Straight Arrow Connector 22"/>
            <p:cNvCxnSpPr>
              <a:stCxn id="22" idx="3"/>
            </p:cNvCxnSpPr>
            <p:nvPr/>
          </p:nvCxnSpPr>
          <p:spPr>
            <a:xfrm flipV="1">
              <a:off x="465664" y="3869278"/>
              <a:ext cx="880530" cy="7608"/>
            </a:xfrm>
            <a:prstGeom prst="straightConnector1">
              <a:avLst/>
            </a:prstGeom>
            <a:ln w="2222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16930" y="2336800"/>
              <a:ext cx="457200" cy="20148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10</a:t>
              </a:r>
            </a:p>
          </p:txBody>
        </p:sp>
        <p:cxnSp>
          <p:nvCxnSpPr>
            <p:cNvPr id="25" name="Straight Arrow Connector 24"/>
            <p:cNvCxnSpPr>
              <a:stCxn id="24" idx="3"/>
            </p:cNvCxnSpPr>
            <p:nvPr/>
          </p:nvCxnSpPr>
          <p:spPr>
            <a:xfrm flipV="1">
              <a:off x="474130" y="2429936"/>
              <a:ext cx="880530" cy="7608"/>
            </a:xfrm>
            <a:prstGeom prst="straightConnector1">
              <a:avLst/>
            </a:prstGeom>
            <a:ln w="2222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78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Influence of the amplitude A (f = 16 Hz)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2649" y="5249333"/>
            <a:ext cx="8102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Higher vibration amplitude create more void at the lower part of the tube, which can let the particles move inside the tube easily.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Higher vibration amplitude also create longer jammed region inside the tube.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104900"/>
            <a:ext cx="84582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1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Influence of the frequency (A = 5 mm)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05" y="1176867"/>
            <a:ext cx="8467344" cy="42336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199" y="5493435"/>
            <a:ext cx="81364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Higher vibration frequency also create longer jammed region inside the tube.</a:t>
            </a:r>
          </a:p>
        </p:txBody>
      </p:sp>
    </p:spTree>
    <p:extLst>
      <p:ext uri="{BB962C8B-B14F-4D97-AF65-F5344CB8AC3E}">
        <p14:creationId xmlns:p14="http://schemas.microsoft.com/office/powerpoint/2010/main" val="318260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CN" dirty="0"/>
              <a:t>     </a:t>
            </a:r>
            <a:r>
              <a:rPr lang="en-US" altLang="zh-CN" sz="1800" dirty="0"/>
              <a:t>Kawamoto, H., </a:t>
            </a:r>
            <a:r>
              <a:rPr lang="en-US" altLang="zh-CN" sz="1800" dirty="0" err="1"/>
              <a:t>Shigeta</a:t>
            </a:r>
            <a:r>
              <a:rPr lang="en-US" altLang="zh-CN" sz="1800" dirty="0"/>
              <a:t>, A., &amp;amp; Adachi, M. (2015). Utilizing electrostatic force and mechanical vibration to obtain regolith sample from the moon and mars. Journal of Aerospace Engineering, 29(1), 04015031.</a:t>
            </a:r>
          </a:p>
          <a:p>
            <a:pPr>
              <a:buNone/>
            </a:pPr>
            <a:endParaRPr lang="en-US" altLang="zh-CN" dirty="0"/>
          </a:p>
          <a:p>
            <a:pPr>
              <a:buNone/>
            </a:pPr>
            <a:r>
              <a:rPr lang="en-US" altLang="zh-CN" dirty="0"/>
              <a:t>                     </a:t>
            </a:r>
          </a:p>
          <a:p>
            <a:pPr>
              <a:buNone/>
            </a:pPr>
            <a:r>
              <a:rPr lang="en-US" altLang="zh-CN" dirty="0"/>
              <a:t>                    </a:t>
            </a:r>
            <a:r>
              <a:rPr lang="en-US" altLang="zh-CN" sz="3600" dirty="0"/>
              <a:t>Do it vigorously and quickly!</a:t>
            </a:r>
            <a:endParaRPr lang="zh-CN" altLang="en-US" sz="360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Thank you for your attention!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4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2746221"/>
            <a:ext cx="9144000" cy="1907656"/>
          </a:xfrm>
          <a:prstGeom prst="rect">
            <a:avLst/>
          </a:prstGeom>
          <a:gradFill flip="none" rotWithShape="1">
            <a:gsLst>
              <a:gs pos="0">
                <a:srgbClr val="080808"/>
              </a:gs>
              <a:gs pos="100000">
                <a:srgbClr val="104AA8"/>
              </a:gs>
              <a:gs pos="81000">
                <a:srgbClr val="030E7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endParaRPr lang="en-US" sz="2400" b="1" i="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It’s All About a Clean, Affordable Energy Future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6524" y="1144867"/>
            <a:ext cx="9092518" cy="1601354"/>
            <a:chOff x="18288" y="1032133"/>
            <a:chExt cx="9092518" cy="16013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" y="1033287"/>
              <a:ext cx="2286000" cy="1600200"/>
            </a:xfrm>
            <a:prstGeom prst="rect">
              <a:avLst/>
            </a:prstGeom>
            <a:ln w="34925" cap="sq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"/>
            <a:stretch/>
          </p:blipFill>
          <p:spPr>
            <a:xfrm>
              <a:off x="2287127" y="1032133"/>
              <a:ext cx="2286000" cy="1601354"/>
            </a:xfrm>
            <a:prstGeom prst="rect">
              <a:avLst/>
            </a:prstGeom>
            <a:ln w="34925" cap="sq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5966" y="1033287"/>
              <a:ext cx="2286000" cy="1600200"/>
            </a:xfrm>
            <a:prstGeom prst="rect">
              <a:avLst/>
            </a:prstGeom>
            <a:ln w="34925" cap="sq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806" y="1033287"/>
              <a:ext cx="2286000" cy="1600200"/>
            </a:xfrm>
            <a:prstGeom prst="rect">
              <a:avLst/>
            </a:prstGeom>
            <a:ln w="34925" cap="sq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</p:pic>
      </p:grpSp>
      <p:grpSp>
        <p:nvGrpSpPr>
          <p:cNvPr id="3" name="Group 2"/>
          <p:cNvGrpSpPr/>
          <p:nvPr/>
        </p:nvGrpSpPr>
        <p:grpSpPr>
          <a:xfrm>
            <a:off x="26524" y="4653877"/>
            <a:ext cx="9092518" cy="1600200"/>
            <a:chOff x="1128" y="3156994"/>
            <a:chExt cx="9092518" cy="1600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" y="3156994"/>
              <a:ext cx="2286000" cy="1600200"/>
            </a:xfrm>
            <a:prstGeom prst="rect">
              <a:avLst/>
            </a:prstGeom>
            <a:ln w="34925" cap="sq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967" y="3156994"/>
              <a:ext cx="2286000" cy="1600200"/>
            </a:xfrm>
            <a:prstGeom prst="rect">
              <a:avLst/>
            </a:prstGeom>
            <a:ln w="34925" cap="sq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806" y="3156994"/>
              <a:ext cx="2286000" cy="1600200"/>
            </a:xfrm>
            <a:prstGeom prst="rect">
              <a:avLst/>
            </a:prstGeom>
            <a:ln w="34925" cap="sq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7646" y="3156994"/>
              <a:ext cx="2286000" cy="1600200"/>
            </a:xfrm>
            <a:prstGeom prst="rect">
              <a:avLst/>
            </a:prstGeom>
            <a:ln w="34925" cap="sq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</p:pic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470" y="3270399"/>
            <a:ext cx="843911" cy="84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467146" y="3044235"/>
            <a:ext cx="622843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i="1" dirty="0">
                <a:solidFill>
                  <a:prstClr val="white"/>
                </a:solidFill>
              </a:rPr>
              <a:t>For More Information, Contact NETL</a:t>
            </a:r>
          </a:p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prstClr val="white"/>
                </a:solidFill>
              </a:rPr>
              <a:t>the ENERGY lab</a:t>
            </a:r>
          </a:p>
          <a:p>
            <a:pPr algn="ctr">
              <a:spcBef>
                <a:spcPts val="600"/>
              </a:spcBef>
            </a:pPr>
            <a:r>
              <a:rPr lang="en-US" sz="2000" b="1" i="1" dirty="0">
                <a:solidFill>
                  <a:prstClr val="white"/>
                </a:solidFill>
              </a:rPr>
              <a:t>Delivering Yesterday and Preparing for Tomorrow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0" y="3156054"/>
            <a:ext cx="1309488" cy="100584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45091" y="6479716"/>
            <a:ext cx="2877642" cy="346633"/>
            <a:chOff x="345091" y="6439757"/>
            <a:chExt cx="2877642" cy="34663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3"/>
            <a:stretch/>
          </p:blipFill>
          <p:spPr>
            <a:xfrm>
              <a:off x="345091" y="6439757"/>
              <a:ext cx="1343216" cy="34588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96418" y="6444758"/>
              <a:ext cx="1626315" cy="3416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Energy Technology Laboratory</a:t>
              </a:r>
            </a:p>
          </p:txBody>
        </p:sp>
      </p:grpSp>
      <p:sp>
        <p:nvSpPr>
          <p:cNvPr id="26" name="Slide Number Placeholder 5"/>
          <p:cNvSpPr txBox="1">
            <a:spLocks/>
          </p:cNvSpPr>
          <p:nvPr/>
        </p:nvSpPr>
        <p:spPr>
          <a:xfrm>
            <a:off x="8450288" y="6568507"/>
            <a:ext cx="407773" cy="169277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1A67B82-1E28-4693-A5EE-50EE6C4A9166}" type="slidenum">
              <a:rPr lang="en-US" sz="1100" smtClean="0">
                <a:solidFill>
                  <a:prstClr val="white"/>
                </a:solidFill>
              </a:rPr>
              <a:pPr>
                <a:defRPr/>
              </a:pPr>
              <a:t>17</a:t>
            </a:fld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38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Background and Objective </a:t>
            </a:r>
          </a:p>
          <a:p>
            <a:pPr marL="0" indent="0">
              <a:buNone/>
            </a:pPr>
            <a:r>
              <a:rPr lang="en-US" b="0" dirty="0"/>
              <a:t>      Try to validate MFIX-DEM code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Model description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Simulation settings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Results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Conclusions </a:t>
            </a:r>
          </a:p>
        </p:txBody>
      </p:sp>
    </p:spTree>
    <p:extLst>
      <p:ext uri="{BB962C8B-B14F-4D97-AF65-F5344CB8AC3E}">
        <p14:creationId xmlns:p14="http://schemas.microsoft.com/office/powerpoint/2010/main" val="426910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223760" cy="584775"/>
          </a:xfrm>
        </p:spPr>
        <p:txBody>
          <a:bodyPr/>
          <a:lstStyle/>
          <a:p>
            <a:r>
              <a:rPr lang="en-US" dirty="0"/>
              <a:t>Background and Objective: Granular pump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38148"/>
            <a:ext cx="8229600" cy="517033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1800" b="0" dirty="0">
                <a:latin typeface="+mj-lt"/>
              </a:rPr>
              <a:t>An experiment work reported that vibrating a tube inside a granular silo can pump the granular particles.  (Liu, C., Wu, P., &amp; Wang, L. (2013). Soft Matter, 9(19), 4762-4766)</a:t>
            </a: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pPr marL="0" indent="0">
              <a:buNone/>
            </a:pPr>
            <a:endParaRPr lang="en-US" sz="1800" b="0" dirty="0">
              <a:latin typeface="+mj-lt"/>
            </a:endParaRPr>
          </a:p>
          <a:p>
            <a:pPr marL="0" indent="0">
              <a:buNone/>
            </a:pPr>
            <a:endParaRPr lang="en-US" sz="1800" b="0" dirty="0">
              <a:latin typeface="+mj-lt"/>
            </a:endParaRPr>
          </a:p>
          <a:p>
            <a:pPr marL="0" indent="0">
              <a:buNone/>
            </a:pPr>
            <a:endParaRPr lang="en-US" sz="1800" b="0" dirty="0">
              <a:latin typeface="+mj-lt"/>
            </a:endParaRPr>
          </a:p>
          <a:p>
            <a:pPr marL="0" indent="0">
              <a:buNone/>
            </a:pPr>
            <a:endParaRPr lang="en-US" sz="1800" b="0" dirty="0">
              <a:latin typeface="+mj-lt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1800" b="0" dirty="0">
                <a:latin typeface="+mj-lt"/>
              </a:rPr>
              <a:t>Use the experimental results as a validation case for MFIX-DEM code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045" y="2145564"/>
            <a:ext cx="6199915" cy="352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8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description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38414" y="1540717"/>
            <a:ext cx="7781354" cy="88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/>
              <a:t> Experimental results showed that gas has minor effect.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ea typeface="CMR12" charset="0"/>
                <a:cs typeface="Times New Roman" panose="02020603050405020304" pitchFamily="18" charset="0"/>
              </a:rPr>
              <a:t> Linear-spring/dashpot soft-sphere model</a:t>
            </a:r>
            <a:endParaRPr lang="en-US" dirty="0"/>
          </a:p>
        </p:txBody>
      </p:sp>
      <p:pic>
        <p:nvPicPr>
          <p:cNvPr id="1025" name="Picture 26" descr="Spring slider dashpot 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745" y="3053353"/>
            <a:ext cx="2105025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425" y="3545129"/>
            <a:ext cx="1200000" cy="4666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663" y="4168961"/>
            <a:ext cx="742857" cy="371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186" y="3592749"/>
            <a:ext cx="1657143" cy="3714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187" y="4194716"/>
            <a:ext cx="1657143" cy="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3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223760" cy="584775"/>
          </a:xfrm>
        </p:spPr>
        <p:txBody>
          <a:bodyPr/>
          <a:lstStyle/>
          <a:p>
            <a:r>
              <a:rPr lang="en-US" dirty="0"/>
              <a:t> Simulation settings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774443"/>
              </p:ext>
            </p:extLst>
          </p:nvPr>
        </p:nvGraphicFramePr>
        <p:xfrm>
          <a:off x="3331070" y="2033320"/>
          <a:ext cx="5562178" cy="1641612"/>
        </p:xfrm>
        <a:graphic>
          <a:graphicData uri="http://schemas.openxmlformats.org/drawingml/2006/table">
            <a:tbl>
              <a:tblPr firstRow="1" firstCol="1" bandRow="1"/>
              <a:tblGrid>
                <a:gridCol w="26414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61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545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360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Gravity z-direction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m/s</a:t>
                      </a:r>
                      <a:r>
                        <a:rPr lang="en-US" sz="1400" baseline="3000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9.81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0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Particle diameter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0.00050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360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SimSun" panose="02010600030101010101" pitchFamily="2" charset="-122"/>
                          <a:cs typeface="CMR10"/>
                        </a:rPr>
                        <a:t>Particle density</a:t>
                      </a:r>
                      <a:endParaRPr lang="en-US" sz="14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Kg/m</a:t>
                      </a:r>
                      <a:r>
                        <a:rPr lang="en-US" sz="1400" baseline="3000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2556.00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360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SimSun" panose="02010600030101010101" pitchFamily="2" charset="-122"/>
                          <a:cs typeface="CMR10"/>
                        </a:rPr>
                        <a:t>Restitution coefficient (normal)</a:t>
                      </a:r>
                      <a:endParaRPr lang="en-US" sz="14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0.90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360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SimSun" panose="02010600030101010101" pitchFamily="2" charset="-122"/>
                          <a:cs typeface="CMR10"/>
                        </a:rPr>
                        <a:t>Friction coefficient</a:t>
                      </a:r>
                      <a:endParaRPr lang="en-US" sz="140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0.10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360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SimSun" panose="02010600030101010101" pitchFamily="2" charset="-122"/>
                          <a:cs typeface="CMR10"/>
                        </a:rPr>
                        <a:t>Normal spring stiffness</a:t>
                      </a:r>
                      <a:endParaRPr lang="en-US" sz="14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N/m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1000.0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03639" y="1685870"/>
            <a:ext cx="5411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Simulation settings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552525" y="4619980"/>
                <a:ext cx="1818447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𝛤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>
                        <m:fPr>
                          <m:type m:val="li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525" y="4619980"/>
                <a:ext cx="1818447" cy="375552"/>
              </a:xfrm>
              <a:prstGeom prst="rect">
                <a:avLst/>
              </a:prstGeom>
              <a:blipFill>
                <a:blip r:embed="rId2"/>
                <a:stretch>
                  <a:fillRect t="-116393" r="-25839" b="-175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720825" y="3930593"/>
                <a:ext cx="2638551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𝛤</m:t>
                    </m:r>
                  </m:oMath>
                </a14:m>
                <a:r>
                  <a:rPr lang="en-US" dirty="0"/>
                  <a:t>: vibration strength</a:t>
                </a:r>
                <a:endParaRPr lang="en-US" dirty="0">
                  <a:latin typeface="+mj-lt"/>
                </a:endParaRPr>
              </a:p>
              <a:p>
                <a:r>
                  <a:rPr lang="en-US" dirty="0">
                    <a:latin typeface="+mj-lt"/>
                  </a:rPr>
                  <a:t>A : Amplitude</a:t>
                </a:r>
              </a:p>
              <a:p>
                <a:r>
                  <a:rPr lang="en-US" dirty="0">
                    <a:latin typeface="+mj-lt"/>
                  </a:rPr>
                  <a:t> f : frequency</a:t>
                </a:r>
              </a:p>
              <a:p>
                <a:endParaRPr lang="en-US" dirty="0">
                  <a:latin typeface="+mj-lt"/>
                </a:endParaRPr>
              </a:p>
              <a:p>
                <a:r>
                  <a:rPr lang="en-US" dirty="0">
                    <a:latin typeface="+mj-lt"/>
                  </a:rPr>
                  <a:t>f : 4, 8, 12, 16 Hz</a:t>
                </a:r>
              </a:p>
              <a:p>
                <a:r>
                  <a:rPr lang="en-US" dirty="0">
                    <a:latin typeface="+mj-lt"/>
                  </a:rPr>
                  <a:t>A: 2, 3, 4, 5 mm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0825" y="3930593"/>
                <a:ext cx="2638551" cy="1754326"/>
              </a:xfrm>
              <a:prstGeom prst="rect">
                <a:avLst/>
              </a:prstGeom>
              <a:blipFill>
                <a:blip r:embed="rId3"/>
                <a:stretch>
                  <a:fillRect l="-1848" t="-2083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85812" y="5707971"/>
            <a:ext cx="2523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W×D×H(bed): 6×6×6 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71" y="1727799"/>
            <a:ext cx="3072368" cy="394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9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inside the tube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En90Mu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4463" r="29837" b="12081"/>
          <a:stretch>
            <a:fillRect/>
          </a:stretch>
        </p:blipFill>
        <p:spPr>
          <a:xfrm>
            <a:off x="713817" y="1254892"/>
            <a:ext cx="2708399" cy="46899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06429" y="6032899"/>
            <a:ext cx="15905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f = 12 Hz, A = 5 mm</a:t>
            </a:r>
          </a:p>
        </p:txBody>
      </p:sp>
      <p:pic>
        <p:nvPicPr>
          <p:cNvPr id="9" name="low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2263" r="32552" b="9795"/>
          <a:stretch>
            <a:fillRect/>
          </a:stretch>
        </p:blipFill>
        <p:spPr>
          <a:xfrm>
            <a:off x="5410200" y="1254892"/>
            <a:ext cx="2602236" cy="46908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92268" y="6012131"/>
            <a:ext cx="15905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f = 12 Hz, A = 2 mm</a:t>
            </a:r>
          </a:p>
        </p:txBody>
      </p:sp>
    </p:spTree>
    <p:extLst>
      <p:ext uri="{BB962C8B-B14F-4D97-AF65-F5344CB8AC3E}">
        <p14:creationId xmlns:p14="http://schemas.microsoft.com/office/powerpoint/2010/main" val="127418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Climbing height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792794" y="2014061"/>
                <a:ext cx="1852367" cy="6354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grow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2794" y="2014061"/>
                <a:ext cx="1852367" cy="63549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522556" y="2819468"/>
            <a:ext cx="43928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Where </a:t>
            </a:r>
            <a:r>
              <a:rPr lang="en-US" sz="1400" i="1" dirty="0" err="1"/>
              <a:t>i</a:t>
            </a:r>
            <a:r>
              <a:rPr lang="en-US" sz="1400" dirty="0"/>
              <a:t> refers to the particles which are inside the tube and above of the lower end of the granular tube</a:t>
            </a:r>
          </a:p>
          <a:p>
            <a:r>
              <a:rPr lang="en-US" sz="1400" i="1" dirty="0"/>
              <a:t>h</a:t>
            </a:r>
            <a:r>
              <a:rPr lang="en-US" sz="1400" i="1" baseline="-25000" dirty="0"/>
              <a:t>i</a:t>
            </a:r>
            <a:r>
              <a:rPr lang="en-US" sz="1400" dirty="0"/>
              <a:t> is the particle height </a:t>
            </a:r>
          </a:p>
          <a:p>
            <a:r>
              <a:rPr lang="en-US" sz="1400" i="1" dirty="0"/>
              <a:t>h</a:t>
            </a:r>
            <a:r>
              <a:rPr lang="en-US" sz="1400" i="1" baseline="-25000" dirty="0"/>
              <a:t>0</a:t>
            </a:r>
            <a:r>
              <a:rPr lang="en-US" sz="1400" dirty="0"/>
              <a:t> is the height of the lower end of the granular tube.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71559"/>
            <a:ext cx="3072368" cy="394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8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823"/>
            <a:ext cx="9144000" cy="4572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223760" cy="584775"/>
          </a:xfrm>
        </p:spPr>
        <p:txBody>
          <a:bodyPr/>
          <a:lstStyle/>
          <a:p>
            <a:r>
              <a:rPr lang="en-US" dirty="0"/>
              <a:t>Climbing height</a:t>
            </a:r>
          </a:p>
        </p:txBody>
      </p:sp>
    </p:spTree>
    <p:extLst>
      <p:ext uri="{BB962C8B-B14F-4D97-AF65-F5344CB8AC3E}">
        <p14:creationId xmlns:p14="http://schemas.microsoft.com/office/powerpoint/2010/main" val="34210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the bed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587" y="1396391"/>
            <a:ext cx="400110" cy="2286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1400" dirty="0"/>
              <a:t>High vibration strength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694" y="3558883"/>
            <a:ext cx="3922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 = 12 Hz, A = 5 mm, t = 0, 8 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3489" y="6146938"/>
            <a:ext cx="3276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 = 12 Hz, A = 2 mm, t = 0, 8 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5903" y="3882966"/>
            <a:ext cx="400110" cy="2286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1400" dirty="0"/>
              <a:t>Low vibration strength</a:t>
            </a: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6" r="34630" b="9908"/>
          <a:stretch/>
        </p:blipFill>
        <p:spPr>
          <a:xfrm>
            <a:off x="1230233" y="1205964"/>
            <a:ext cx="1173800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r="34537" b="9908"/>
          <a:stretch/>
        </p:blipFill>
        <p:spPr>
          <a:xfrm>
            <a:off x="2404033" y="1202334"/>
            <a:ext cx="1180604" cy="228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r="31574" b="7897"/>
          <a:stretch/>
        </p:blipFill>
        <p:spPr>
          <a:xfrm>
            <a:off x="1257288" y="3940840"/>
            <a:ext cx="1182113" cy="2194560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5" r="31666" b="7763"/>
          <a:stretch/>
        </p:blipFill>
        <p:spPr>
          <a:xfrm>
            <a:off x="2404242" y="3940840"/>
            <a:ext cx="1180395" cy="21945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228" y="1213511"/>
            <a:ext cx="4114800" cy="24688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332" y="3791526"/>
            <a:ext cx="4114800" cy="24688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13016" y="2294531"/>
            <a:ext cx="386128" cy="12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en-US" sz="1000" dirty="0"/>
              <a:t>1</a:t>
            </a:r>
          </a:p>
          <a:p>
            <a:pPr>
              <a:lnSpc>
                <a:spcPts val="900"/>
              </a:lnSpc>
            </a:pPr>
            <a:r>
              <a:rPr lang="en-US" sz="1000" dirty="0"/>
              <a:t>2</a:t>
            </a:r>
          </a:p>
          <a:p>
            <a:pPr>
              <a:lnSpc>
                <a:spcPts val="900"/>
              </a:lnSpc>
            </a:pPr>
            <a:r>
              <a:rPr lang="en-US" sz="1000" dirty="0"/>
              <a:t>3</a:t>
            </a:r>
          </a:p>
          <a:p>
            <a:pPr>
              <a:lnSpc>
                <a:spcPts val="900"/>
              </a:lnSpc>
            </a:pPr>
            <a:r>
              <a:rPr lang="en-US" sz="1000" dirty="0"/>
              <a:t>4</a:t>
            </a:r>
          </a:p>
          <a:p>
            <a:pPr>
              <a:lnSpc>
                <a:spcPts val="900"/>
              </a:lnSpc>
            </a:pPr>
            <a:r>
              <a:rPr lang="en-US" sz="1000" dirty="0"/>
              <a:t>5</a:t>
            </a:r>
          </a:p>
          <a:p>
            <a:pPr>
              <a:lnSpc>
                <a:spcPts val="900"/>
              </a:lnSpc>
            </a:pPr>
            <a:r>
              <a:rPr lang="en-US" sz="1000" dirty="0"/>
              <a:t>6</a:t>
            </a:r>
          </a:p>
          <a:p>
            <a:pPr>
              <a:lnSpc>
                <a:spcPts val="900"/>
              </a:lnSpc>
            </a:pPr>
            <a:r>
              <a:rPr lang="en-US" sz="1000" dirty="0"/>
              <a:t>7</a:t>
            </a:r>
          </a:p>
          <a:p>
            <a:pPr>
              <a:lnSpc>
                <a:spcPts val="900"/>
              </a:lnSpc>
            </a:pPr>
            <a:r>
              <a:rPr lang="en-US" sz="1000" dirty="0"/>
              <a:t>8</a:t>
            </a:r>
          </a:p>
          <a:p>
            <a:pPr>
              <a:lnSpc>
                <a:spcPts val="900"/>
              </a:lnSpc>
            </a:pPr>
            <a:r>
              <a:rPr lang="en-US" sz="1000" dirty="0"/>
              <a:t>9</a:t>
            </a:r>
          </a:p>
          <a:p>
            <a:pPr>
              <a:lnSpc>
                <a:spcPts val="900"/>
              </a:lnSpc>
            </a:pPr>
            <a:r>
              <a:rPr lang="en-US" sz="1000" dirty="0"/>
              <a:t>10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37723" y="4958084"/>
            <a:ext cx="386128" cy="12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en-US" sz="1000" dirty="0"/>
              <a:t>1</a:t>
            </a:r>
          </a:p>
          <a:p>
            <a:pPr>
              <a:lnSpc>
                <a:spcPts val="900"/>
              </a:lnSpc>
            </a:pPr>
            <a:r>
              <a:rPr lang="en-US" sz="1000" dirty="0"/>
              <a:t>2</a:t>
            </a:r>
          </a:p>
          <a:p>
            <a:pPr>
              <a:lnSpc>
                <a:spcPts val="900"/>
              </a:lnSpc>
            </a:pPr>
            <a:r>
              <a:rPr lang="en-US" sz="1000" dirty="0"/>
              <a:t>3</a:t>
            </a:r>
          </a:p>
          <a:p>
            <a:pPr>
              <a:lnSpc>
                <a:spcPts val="900"/>
              </a:lnSpc>
            </a:pPr>
            <a:r>
              <a:rPr lang="en-US" sz="1000" dirty="0"/>
              <a:t>4</a:t>
            </a:r>
          </a:p>
          <a:p>
            <a:pPr>
              <a:lnSpc>
                <a:spcPts val="900"/>
              </a:lnSpc>
            </a:pPr>
            <a:r>
              <a:rPr lang="en-US" sz="1000" dirty="0"/>
              <a:t>5</a:t>
            </a:r>
          </a:p>
          <a:p>
            <a:pPr>
              <a:lnSpc>
                <a:spcPts val="900"/>
              </a:lnSpc>
            </a:pPr>
            <a:r>
              <a:rPr lang="en-US" sz="1000" dirty="0"/>
              <a:t>6</a:t>
            </a:r>
          </a:p>
          <a:p>
            <a:pPr>
              <a:lnSpc>
                <a:spcPts val="900"/>
              </a:lnSpc>
            </a:pPr>
            <a:r>
              <a:rPr lang="en-US" sz="1000" dirty="0"/>
              <a:t>7</a:t>
            </a:r>
          </a:p>
          <a:p>
            <a:pPr>
              <a:lnSpc>
                <a:spcPts val="900"/>
              </a:lnSpc>
            </a:pPr>
            <a:r>
              <a:rPr lang="en-US" sz="1000" dirty="0"/>
              <a:t>8</a:t>
            </a:r>
          </a:p>
          <a:p>
            <a:pPr>
              <a:lnSpc>
                <a:spcPts val="900"/>
              </a:lnSpc>
            </a:pPr>
            <a:r>
              <a:rPr lang="en-US" sz="1000" dirty="0"/>
              <a:t>9</a:t>
            </a:r>
          </a:p>
          <a:p>
            <a:pPr>
              <a:lnSpc>
                <a:spcPts val="900"/>
              </a:lnSpc>
            </a:pPr>
            <a:r>
              <a:rPr lang="en-US" sz="1000" dirty="0"/>
              <a:t>10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693697" y="2904565"/>
            <a:ext cx="536537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92417" y="3103069"/>
            <a:ext cx="536537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23153" y="5546581"/>
            <a:ext cx="536537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20751" y="5638801"/>
            <a:ext cx="536537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937452" y="2904565"/>
            <a:ext cx="0" cy="198504"/>
          </a:xfrm>
          <a:prstGeom prst="straightConnector1">
            <a:avLst/>
          </a:prstGeom>
          <a:ln w="222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937452" y="5340403"/>
            <a:ext cx="0" cy="206178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937452" y="5638802"/>
            <a:ext cx="0" cy="20106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>
</file>

<file path=ppt/theme/theme1.xml><?xml version="1.0" encoding="utf-8"?>
<a:theme xmlns:a="http://schemas.openxmlformats.org/drawingml/2006/main" name="2013-NETL-ppt-template">
  <a:themeElements>
    <a:clrScheme name="NETL 2015">
      <a:dk1>
        <a:sysClr val="windowText" lastClr="000000"/>
      </a:dk1>
      <a:lt1>
        <a:sysClr val="window" lastClr="FFFFFF"/>
      </a:lt1>
      <a:dk2>
        <a:srgbClr val="0038A9"/>
      </a:dk2>
      <a:lt2>
        <a:srgbClr val="90A6DD"/>
      </a:lt2>
      <a:accent1>
        <a:srgbClr val="37ABFF"/>
      </a:accent1>
      <a:accent2>
        <a:srgbClr val="007934"/>
      </a:accent2>
      <a:accent3>
        <a:srgbClr val="7AB800"/>
      </a:accent3>
      <a:accent4>
        <a:srgbClr val="FECB00"/>
      </a:accent4>
      <a:accent5>
        <a:srgbClr val="E37222"/>
      </a:accent5>
      <a:accent6>
        <a:srgbClr val="CA5042"/>
      </a:accent6>
      <a:hlink>
        <a:srgbClr val="A5A5A5"/>
      </a:hlink>
      <a:folHlink>
        <a:srgbClr val="A5A5A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5-NETL-ppt-template.pptx" id="{CE57CF7E-7F58-486E-92C1-050B2998967E}" vid="{6423F412-5F47-4746-B591-4628909E59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91807CD2B0254BB9E9799A126B65A9" ma:contentTypeVersion="0" ma:contentTypeDescription="Create a new document." ma:contentTypeScope="" ma:versionID="62a046f077a61f86d6adc86747ad8b6d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A2BE5445-92C8-45D9-A59E-BCCC2F92B5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377E98-360F-4BE3-A27C-1DEB06D9846E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B08DBE8-09C6-45CD-B31D-43CCDFBB77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2015-NETL-ppt-template</Template>
  <TotalTime>28295</TotalTime>
  <Words>650</Words>
  <Application>Microsoft Office PowerPoint</Application>
  <PresentationFormat>On-screen Show (4:3)</PresentationFormat>
  <Paragraphs>131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SimSun</vt:lpstr>
      <vt:lpstr>SimSun</vt:lpstr>
      <vt:lpstr>Arial</vt:lpstr>
      <vt:lpstr>Calibri</vt:lpstr>
      <vt:lpstr>Cambria Math</vt:lpstr>
      <vt:lpstr>CMR10</vt:lpstr>
      <vt:lpstr>CMR12</vt:lpstr>
      <vt:lpstr>Times New Roman</vt:lpstr>
      <vt:lpstr>Wingdings</vt:lpstr>
      <vt:lpstr>2013-NETL-ppt-template</vt:lpstr>
      <vt:lpstr>PowerPoint Presentation</vt:lpstr>
      <vt:lpstr>Outline</vt:lpstr>
      <vt:lpstr>Background and Objective: Granular pump</vt:lpstr>
      <vt:lpstr>Model description</vt:lpstr>
      <vt:lpstr> Simulation settings</vt:lpstr>
      <vt:lpstr>Particle inside the tube</vt:lpstr>
      <vt:lpstr>Climbing height</vt:lpstr>
      <vt:lpstr>Climbing height</vt:lpstr>
      <vt:lpstr>Evolution of the bed </vt:lpstr>
      <vt:lpstr>Solids volume fraction</vt:lpstr>
      <vt:lpstr>Average particle velocity</vt:lpstr>
      <vt:lpstr>PowerPoint Presentation</vt:lpstr>
      <vt:lpstr>Influence of the amplitude A (f = 16 Hz)</vt:lpstr>
      <vt:lpstr>Influence of the frequency (A = 5 mm)</vt:lpstr>
      <vt:lpstr>Conclusions</vt:lpstr>
      <vt:lpstr>PowerPoint Presentation</vt:lpstr>
      <vt:lpstr>It’s All About a Clean, Affordable Energy Future</vt:lpstr>
    </vt:vector>
  </TitlesOfParts>
  <Company>NETL DoE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 Palette</dc:title>
  <dc:creator>Boyle, Rowena C.</dc:creator>
  <cp:lastModifiedBy>Dietiker, Jean F. </cp:lastModifiedBy>
  <cp:revision>422</cp:revision>
  <cp:lastPrinted>2016-07-26T17:38:45Z</cp:lastPrinted>
  <dcterms:created xsi:type="dcterms:W3CDTF">2015-06-10T23:41:21Z</dcterms:created>
  <dcterms:modified xsi:type="dcterms:W3CDTF">2016-08-23T14:16:45Z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0x0101000091807CD2B0254BB9E9799A126B65A9</vt:lpwstr>
  </property>
</Properties>
</file>