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00" r:id="rId3"/>
    <p:sldId id="272" r:id="rId4"/>
    <p:sldId id="273" r:id="rId5"/>
    <p:sldId id="301" r:id="rId6"/>
    <p:sldId id="274" r:id="rId7"/>
    <p:sldId id="275" r:id="rId8"/>
    <p:sldId id="297" r:id="rId9"/>
    <p:sldId id="281" r:id="rId10"/>
    <p:sldId id="298" r:id="rId11"/>
    <p:sldId id="288" r:id="rId12"/>
    <p:sldId id="290" r:id="rId13"/>
    <p:sldId id="299" r:id="rId14"/>
    <p:sldId id="313" r:id="rId15"/>
    <p:sldId id="314" r:id="rId16"/>
    <p:sldId id="303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4630" autoAdjust="0"/>
  </p:normalViewPr>
  <p:slideViewPr>
    <p:cSldViewPr showGuides="1">
      <p:cViewPr varScale="1">
        <p:scale>
          <a:sx n="87" d="100"/>
          <a:sy n="87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694CA-4357-4006-A1AE-5A3D0CFE5029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3D1F2-CE30-410B-A7C4-64329FD4A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9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6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45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62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53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ED33C-807C-4D03-98C9-2A8167C5DF8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1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7AA6-83C4-4E10-B688-E831C241E164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2A7B-85AD-422D-B215-DAC154BE97EC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7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D595-8D10-4C3E-B8AD-E08F2CCA4FE6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65760">
              <a:lnSpc>
                <a:spcPct val="100000"/>
              </a:lnSpc>
              <a:defRPr/>
            </a:lvl1pPr>
            <a:lvl2pPr indent="-274320"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C066-3148-40F9-B7CD-07B36CDB7A23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4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71B35-93F7-474F-8DFD-C256A14F3510}" type="datetime1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692" y="1825625"/>
            <a:ext cx="38404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768" y="1825625"/>
            <a:ext cx="38404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9B84-B84E-4FB0-9C7A-29A8F03844DD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0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E94F-A075-4C08-8681-F4F0466836A2}" type="datetime1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3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BBF2-2C90-421E-BBCD-952AF4C6D9BF}" type="datetime1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A3EE-D79A-4CAD-9687-E37353AB5E0F}" type="datetime1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7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F636-7E09-4A88-A3AF-C9480069B380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B5A-21E8-43F2-A847-AD400E8E0679}" type="datetime1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852" y="102742"/>
            <a:ext cx="7621498" cy="78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852" y="1068512"/>
            <a:ext cx="7621498" cy="510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8791" y="6356351"/>
            <a:ext cx="1202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5C271-8346-4C91-9BD2-1B816EBC09B9}" type="datetime1">
              <a:rPr lang="en-US" smtClean="0"/>
              <a:t>8/9/2016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3334" y="6356351"/>
            <a:ext cx="3741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870" y="6356350"/>
            <a:ext cx="616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8F139-9C9D-4EDA-A26A-65A72295F7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4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4">
            <a:lumMod val="50000"/>
          </a:schemeClr>
        </a:buClr>
        <a:buSzPct val="100000"/>
        <a:buFont typeface="Calibri" panose="020F0502020204030204" pitchFamily="34" charset="0"/>
        <a:buChar char="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forge.net/projects/mfix-ra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8.png"/><Relationship Id="rId5" Type="http://schemas.openxmlformats.org/officeDocument/2006/relationships/tags" Target="../tags/tag6.xml"/><Relationship Id="rId10" Type="http://schemas.openxmlformats.org/officeDocument/2006/relationships/image" Target="../media/image7.png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7239000" cy="3297237"/>
          </a:xfrm>
        </p:spPr>
        <p:txBody>
          <a:bodyPr anchor="ctr">
            <a:noAutofit/>
          </a:bodyPr>
          <a:lstStyle/>
          <a:p>
            <a:r>
              <a:rPr lang="en-US" sz="4000" cap="none" dirty="0"/>
              <a:t>Generic Framework for Modeling Radiative Heat Transfer in </a:t>
            </a:r>
            <a:r>
              <a:rPr lang="en-US" sz="4000" cap="none" dirty="0" smtClean="0"/>
              <a:t>Gas-Solid</a:t>
            </a: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/>
              <a:t>Reacting Flows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858000" cy="1669972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400" dirty="0" smtClean="0"/>
              <a:t>Jian Cai </a:t>
            </a:r>
          </a:p>
          <a:p>
            <a:r>
              <a:rPr lang="en-US" sz="2400" dirty="0" smtClean="0"/>
              <a:t>Assistant Professor</a:t>
            </a:r>
          </a:p>
          <a:p>
            <a:r>
              <a:rPr lang="en-US" sz="2400" dirty="0" smtClean="0"/>
              <a:t>Department of Mechanical Engineering</a:t>
            </a:r>
          </a:p>
          <a:p>
            <a:r>
              <a:rPr lang="en-US" sz="2400" dirty="0" smtClean="0"/>
              <a:t>University of Wyoming</a:t>
            </a:r>
          </a:p>
          <a:p>
            <a:r>
              <a:rPr lang="en-US" sz="2400" dirty="0" smtClean="0"/>
              <a:t>jcai@uwyo.edu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58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Framework for Gas-Solid Flows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RTE</a:t>
            </a:r>
          </a:p>
          <a:p>
            <a:pPr lvl="1"/>
            <a:r>
              <a:rPr lang="en-US" dirty="0" smtClean="0"/>
              <a:t>Eulerian: </a:t>
            </a:r>
            <a:r>
              <a:rPr lang="en-US" dirty="0" err="1" smtClean="0"/>
              <a:t>Pn</a:t>
            </a:r>
            <a:r>
              <a:rPr lang="en-US" dirty="0" smtClean="0"/>
              <a:t>, DOM</a:t>
            </a:r>
          </a:p>
          <a:p>
            <a:pPr lvl="1"/>
            <a:r>
              <a:rPr lang="en-US" dirty="0" smtClean="0"/>
              <a:t>Lagrangian: PMC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13150"/>
              </p:ext>
            </p:extLst>
          </p:nvPr>
        </p:nvGraphicFramePr>
        <p:xfrm>
          <a:off x="893763" y="2895600"/>
          <a:ext cx="7621589" cy="2971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265"/>
                <a:gridCol w="1066537"/>
                <a:gridCol w="1422400"/>
                <a:gridCol w="1321857"/>
                <a:gridCol w="1270265"/>
                <a:gridCol w="1270265"/>
              </a:tblGrid>
              <a:tr h="821737">
                <a:tc>
                  <a:txBody>
                    <a:bodyPr/>
                    <a:lstStyle/>
                    <a:p>
                      <a:r>
                        <a:rPr lang="en-US" dirty="0" smtClean="0"/>
                        <a:t>Code name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Carrier phase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Dispersed phase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Dispersed</a:t>
                      </a:r>
                    </a:p>
                    <a:p>
                      <a:r>
                        <a:rPr lang="en-US" dirty="0" smtClean="0"/>
                        <a:t>radiative</a:t>
                      </a:r>
                    </a:p>
                    <a:p>
                      <a:r>
                        <a:rPr lang="en-US" dirty="0" smtClean="0"/>
                        <a:t>properties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Additional</a:t>
                      </a:r>
                      <a:r>
                        <a:rPr lang="en-US" baseline="0" dirty="0" smtClean="0"/>
                        <a:t> averaging?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RTE</a:t>
                      </a:r>
                      <a:endParaRPr lang="en-US" dirty="0"/>
                    </a:p>
                  </a:txBody>
                  <a:tcPr marL="94288" marR="94288"/>
                </a:tc>
              </a:tr>
              <a:tr h="430013">
                <a:tc>
                  <a:txBody>
                    <a:bodyPr/>
                    <a:lstStyle/>
                    <a:p>
                      <a:r>
                        <a:rPr lang="en-US" dirty="0" smtClean="0"/>
                        <a:t>E-E-E-E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</a:tr>
              <a:tr h="430013">
                <a:tc>
                  <a:txBody>
                    <a:bodyPr/>
                    <a:lstStyle/>
                    <a:p>
                      <a:r>
                        <a:rPr lang="en-US" dirty="0" smtClean="0"/>
                        <a:t>E-E-E-L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</a:tr>
              <a:tr h="430013">
                <a:tc>
                  <a:txBody>
                    <a:bodyPr/>
                    <a:lstStyle/>
                    <a:p>
                      <a:r>
                        <a:rPr lang="en-US" dirty="0" smtClean="0"/>
                        <a:t>E-L-E-E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</a:tr>
              <a:tr h="430013">
                <a:tc>
                  <a:txBody>
                    <a:bodyPr/>
                    <a:lstStyle/>
                    <a:p>
                      <a:r>
                        <a:rPr lang="en-US" dirty="0" smtClean="0"/>
                        <a:t>E-L-E-L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</a:tr>
              <a:tr h="430013">
                <a:tc>
                  <a:txBody>
                    <a:bodyPr/>
                    <a:lstStyle/>
                    <a:p>
                      <a:r>
                        <a:rPr lang="en-US" dirty="0" smtClean="0"/>
                        <a:t>E-L-L-L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Eulerian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marL="94288" marR="9428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Lagrangian</a:t>
                      </a:r>
                      <a:endParaRPr lang="en-US" dirty="0"/>
                    </a:p>
                  </a:txBody>
                  <a:tcPr marL="94288" marR="942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Flame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78552" cy="4495800"/>
          </a:xfrm>
        </p:spPr>
        <p:txBody>
          <a:bodyPr/>
          <a:lstStyle/>
          <a:p>
            <a:r>
              <a:rPr lang="en-US" dirty="0" smtClean="0"/>
              <a:t>Pulverized coal </a:t>
            </a:r>
          </a:p>
          <a:p>
            <a:r>
              <a:rPr lang="en-US" dirty="0" smtClean="0"/>
              <a:t>Lifted jet flame</a:t>
            </a:r>
          </a:p>
          <a:p>
            <a:r>
              <a:rPr lang="en-US" dirty="0" smtClean="0"/>
              <a:t>Ignition by flue gas 1420 K</a:t>
            </a:r>
          </a:p>
          <a:p>
            <a:r>
              <a:rPr lang="en-US" dirty="0" smtClean="0"/>
              <a:t>Re = 2500</a:t>
            </a:r>
          </a:p>
          <a:p>
            <a:r>
              <a:rPr lang="en-US" dirty="0" smtClean="0"/>
              <a:t>Resembles major furnace flame features</a:t>
            </a:r>
          </a:p>
          <a:p>
            <a:r>
              <a:rPr lang="en-US" dirty="0" smtClean="0"/>
              <a:t>E-L flame simulation with E-L-E-E radiation modeling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459209" y="4990381"/>
            <a:ext cx="0" cy="838200"/>
          </a:xfrm>
          <a:prstGeom prst="line">
            <a:avLst/>
          </a:pr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87809" y="4990381"/>
            <a:ext cx="0" cy="838200"/>
          </a:xfrm>
          <a:prstGeom prst="line">
            <a:avLst/>
          </a:pr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68609" y="4990381"/>
            <a:ext cx="0" cy="838200"/>
          </a:xfrm>
          <a:prstGeom prst="line">
            <a:avLst/>
          </a:pr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02209" y="4990381"/>
            <a:ext cx="0" cy="838200"/>
          </a:xfrm>
          <a:prstGeom prst="line">
            <a:avLst/>
          </a:pr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7568477" y="1752600"/>
            <a:ext cx="319177" cy="2534728"/>
          </a:xfrm>
          <a:custGeom>
            <a:avLst/>
            <a:gdLst>
              <a:gd name="connsiteX0" fmla="*/ 0 w 319177"/>
              <a:gd name="connsiteY0" fmla="*/ 1660585 h 2534728"/>
              <a:gd name="connsiteX1" fmla="*/ 155275 w 319177"/>
              <a:gd name="connsiteY1" fmla="*/ 2367951 h 2534728"/>
              <a:gd name="connsiteX2" fmla="*/ 276045 w 319177"/>
              <a:gd name="connsiteY2" fmla="*/ 659921 h 2534728"/>
              <a:gd name="connsiteX3" fmla="*/ 319177 w 319177"/>
              <a:gd name="connsiteY3" fmla="*/ 64698 h 253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177" h="2534728">
                <a:moveTo>
                  <a:pt x="0" y="1660585"/>
                </a:moveTo>
                <a:cubicBezTo>
                  <a:pt x="54634" y="2097656"/>
                  <a:pt x="109268" y="2534728"/>
                  <a:pt x="155275" y="2367951"/>
                </a:cubicBezTo>
                <a:cubicBezTo>
                  <a:pt x="201282" y="2201174"/>
                  <a:pt x="248728" y="1043797"/>
                  <a:pt x="276045" y="659921"/>
                </a:cubicBezTo>
                <a:cubicBezTo>
                  <a:pt x="303362" y="276046"/>
                  <a:pt x="264543" y="0"/>
                  <a:pt x="319177" y="64698"/>
                </a:cubicBezTo>
              </a:path>
            </a:pathLst>
          </a:custGeom>
          <a:ln w="3175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flipH="1">
            <a:off x="7230609" y="1769853"/>
            <a:ext cx="319177" cy="2534728"/>
          </a:xfrm>
          <a:custGeom>
            <a:avLst/>
            <a:gdLst>
              <a:gd name="connsiteX0" fmla="*/ 0 w 319177"/>
              <a:gd name="connsiteY0" fmla="*/ 1660585 h 2534728"/>
              <a:gd name="connsiteX1" fmla="*/ 155275 w 319177"/>
              <a:gd name="connsiteY1" fmla="*/ 2367951 h 2534728"/>
              <a:gd name="connsiteX2" fmla="*/ 276045 w 319177"/>
              <a:gd name="connsiteY2" fmla="*/ 659921 h 2534728"/>
              <a:gd name="connsiteX3" fmla="*/ 319177 w 319177"/>
              <a:gd name="connsiteY3" fmla="*/ 64698 h 253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177" h="2534728">
                <a:moveTo>
                  <a:pt x="0" y="1660585"/>
                </a:moveTo>
                <a:cubicBezTo>
                  <a:pt x="54634" y="2097656"/>
                  <a:pt x="109268" y="2534728"/>
                  <a:pt x="155275" y="2367951"/>
                </a:cubicBezTo>
                <a:cubicBezTo>
                  <a:pt x="201282" y="2201174"/>
                  <a:pt x="248728" y="1043797"/>
                  <a:pt x="276045" y="659921"/>
                </a:cubicBezTo>
                <a:cubicBezTo>
                  <a:pt x="303362" y="276046"/>
                  <a:pt x="264543" y="0"/>
                  <a:pt x="319177" y="64698"/>
                </a:cubicBezTo>
              </a:path>
            </a:pathLst>
          </a:custGeom>
          <a:ln w="3175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535409" y="5447581"/>
            <a:ext cx="0" cy="53340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6809" y="6057181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Coal</a:t>
            </a:r>
          </a:p>
          <a:p>
            <a:r>
              <a:rPr lang="en-US" dirty="0" smtClean="0"/>
              <a:t>Air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145009" y="5295181"/>
            <a:ext cx="0" cy="68580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02009" y="5295181"/>
            <a:ext cx="0" cy="68580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68809" y="598098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Flue Gas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radiative source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3262037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14400"/>
            <a:ext cx="3262637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62" y="914400"/>
            <a:ext cx="3262038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248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Cai, Zhao, Modest, Haworth, TFESC-12950,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Pulverized coal flame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similar coal ignition flame</a:t>
            </a:r>
          </a:p>
          <a:p>
            <a:r>
              <a:rPr lang="en-US" dirty="0" smtClean="0"/>
              <a:t>Ignited by a methane flame</a:t>
            </a:r>
          </a:p>
          <a:p>
            <a:r>
              <a:rPr lang="en-US" dirty="0" smtClean="0"/>
              <a:t>Close to optically thin</a:t>
            </a:r>
          </a:p>
          <a:p>
            <a:pPr lvl="1"/>
            <a:r>
              <a:rPr lang="en-US" dirty="0" smtClean="0"/>
              <a:t>Significant radiative heat loss</a:t>
            </a:r>
          </a:p>
          <a:p>
            <a:r>
              <a:rPr lang="en-US" dirty="0" smtClean="0"/>
              <a:t>E-E simulation</a:t>
            </a:r>
          </a:p>
          <a:p>
            <a:r>
              <a:rPr lang="en-US" dirty="0" smtClean="0"/>
              <a:t>3 solid phases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agreements with experiments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045"/>
            <a:ext cx="4572000" cy="40655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29" y="1600200"/>
            <a:ext cx="4751571" cy="4225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10781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Cai, Handa, Modest, </a:t>
            </a:r>
            <a:r>
              <a:rPr lang="en-US" dirty="0"/>
              <a:t>Combust. &amp; Flame, 162(4), 1550-1565,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impacts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1396749" cy="45971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041645"/>
            <a:ext cx="1396749" cy="459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041645"/>
            <a:ext cx="1396749" cy="4597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251" y="1041645"/>
            <a:ext cx="1396749" cy="4597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566395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7638" y="5612200"/>
            <a:ext cx="165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 16.6 um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5612200"/>
            <a:ext cx="11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24.8 um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3251" y="5613143"/>
            <a:ext cx="112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35.9 um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610781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Cai, Handa, Modest, </a:t>
            </a:r>
            <a:r>
              <a:rPr lang="en-US" dirty="0"/>
              <a:t>Combust. &amp; Flame, 162(4), 1550-1565,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MFIX-RAD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release</a:t>
            </a:r>
          </a:p>
          <a:p>
            <a:pPr lvl="1"/>
            <a:r>
              <a:rPr lang="en-US" dirty="0">
                <a:hlinkClick r:id="rId2"/>
              </a:rPr>
              <a:t>https://sourceforge.net/projects/mfix-rad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MFIX-2016-1</a:t>
            </a:r>
          </a:p>
          <a:p>
            <a:r>
              <a:rPr lang="en-US" dirty="0" smtClean="0"/>
              <a:t>Based on the generic framework</a:t>
            </a:r>
          </a:p>
          <a:p>
            <a:r>
              <a:rPr lang="en-US" dirty="0" smtClean="0"/>
              <a:t>Capability</a:t>
            </a:r>
          </a:p>
          <a:p>
            <a:pPr lvl="1"/>
            <a:r>
              <a:rPr lang="en-US" dirty="0" smtClean="0"/>
              <a:t>Gray spectral</a:t>
            </a:r>
          </a:p>
          <a:p>
            <a:pPr lvl="1"/>
            <a:r>
              <a:rPr lang="en-US" dirty="0" smtClean="0"/>
              <a:t>P1 RTE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Radiation is important to flame simulations</a:t>
            </a:r>
          </a:p>
          <a:p>
            <a:r>
              <a:rPr lang="en-US" dirty="0" smtClean="0"/>
              <a:t>Radiation model = Spectral + RTE models</a:t>
            </a:r>
          </a:p>
          <a:p>
            <a:r>
              <a:rPr lang="en-US" dirty="0" smtClean="0"/>
              <a:t>Complicated model combinations for multiphase flows</a:t>
            </a:r>
            <a:endParaRPr lang="en-US" dirty="0" smtClean="0"/>
          </a:p>
          <a:p>
            <a:r>
              <a:rPr lang="en-US" dirty="0" smtClean="0"/>
              <a:t>Generic framework helps to organize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FF51A-FA42-4F77-B857-51472E852D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 Research at 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combustion group</a:t>
            </a:r>
          </a:p>
          <a:p>
            <a:pPr lvl="1"/>
            <a:r>
              <a:rPr lang="en-US" dirty="0" smtClean="0"/>
              <a:t>3 junior faculty members</a:t>
            </a:r>
          </a:p>
          <a:p>
            <a:r>
              <a:rPr lang="en-US" dirty="0" smtClean="0"/>
              <a:t>Expertise</a:t>
            </a:r>
          </a:p>
          <a:p>
            <a:pPr lvl="1"/>
            <a:r>
              <a:rPr lang="en-US" dirty="0" smtClean="0"/>
              <a:t>Laser diagnostic and spectroscopy</a:t>
            </a:r>
          </a:p>
          <a:p>
            <a:pPr lvl="1"/>
            <a:r>
              <a:rPr lang="en-US" dirty="0" smtClean="0"/>
              <a:t>Turbulent combustion (transported PDF)</a:t>
            </a:r>
          </a:p>
          <a:p>
            <a:pPr lvl="1"/>
            <a:r>
              <a:rPr lang="en-US" dirty="0" smtClean="0"/>
              <a:t>Multiphase radiation</a:t>
            </a:r>
          </a:p>
          <a:p>
            <a:pPr lvl="1"/>
            <a:r>
              <a:rPr lang="en-US" dirty="0" smtClean="0"/>
              <a:t>Heterogeneous reaction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1219200"/>
            <a:ext cx="1447800" cy="426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Radiative Transfer Equation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295400" y="2743200"/>
            <a:ext cx="324741" cy="592509"/>
          </a:xfrm>
          <a:custGeom>
            <a:avLst/>
            <a:gdLst>
              <a:gd name="connsiteX0" fmla="*/ 0 w 324741"/>
              <a:gd name="connsiteY0" fmla="*/ 320468 h 592509"/>
              <a:gd name="connsiteX1" fmla="*/ 102550 w 324741"/>
              <a:gd name="connsiteY1" fmla="*/ 38456 h 592509"/>
              <a:gd name="connsiteX2" fmla="*/ 230737 w 324741"/>
              <a:gd name="connsiteY2" fmla="*/ 551204 h 592509"/>
              <a:gd name="connsiteX3" fmla="*/ 324741 w 324741"/>
              <a:gd name="connsiteY3" fmla="*/ 286284 h 592509"/>
              <a:gd name="connsiteX4" fmla="*/ 324741 w 324741"/>
              <a:gd name="connsiteY4" fmla="*/ 286284 h 5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1" h="592509">
                <a:moveTo>
                  <a:pt x="0" y="320468"/>
                </a:moveTo>
                <a:cubicBezTo>
                  <a:pt x="32047" y="160234"/>
                  <a:pt x="64094" y="0"/>
                  <a:pt x="102550" y="38456"/>
                </a:cubicBezTo>
                <a:cubicBezTo>
                  <a:pt x="141006" y="76912"/>
                  <a:pt x="193705" y="509899"/>
                  <a:pt x="230737" y="551204"/>
                </a:cubicBezTo>
                <a:cubicBezTo>
                  <a:pt x="267769" y="592509"/>
                  <a:pt x="324741" y="286284"/>
                  <a:pt x="324741" y="286284"/>
                </a:cubicBezTo>
                <a:lnTo>
                  <a:pt x="324741" y="286284"/>
                </a:lnTo>
              </a:path>
            </a:pathLst>
          </a:cu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95800" y="1600200"/>
            <a:ext cx="324741" cy="592509"/>
          </a:xfrm>
          <a:custGeom>
            <a:avLst/>
            <a:gdLst>
              <a:gd name="connsiteX0" fmla="*/ 0 w 324741"/>
              <a:gd name="connsiteY0" fmla="*/ 320468 h 592509"/>
              <a:gd name="connsiteX1" fmla="*/ 102550 w 324741"/>
              <a:gd name="connsiteY1" fmla="*/ 38456 h 592509"/>
              <a:gd name="connsiteX2" fmla="*/ 230737 w 324741"/>
              <a:gd name="connsiteY2" fmla="*/ 551204 h 592509"/>
              <a:gd name="connsiteX3" fmla="*/ 324741 w 324741"/>
              <a:gd name="connsiteY3" fmla="*/ 286284 h 592509"/>
              <a:gd name="connsiteX4" fmla="*/ 324741 w 324741"/>
              <a:gd name="connsiteY4" fmla="*/ 286284 h 5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1" h="592509">
                <a:moveTo>
                  <a:pt x="0" y="320468"/>
                </a:moveTo>
                <a:cubicBezTo>
                  <a:pt x="32047" y="160234"/>
                  <a:pt x="64094" y="0"/>
                  <a:pt x="102550" y="38456"/>
                </a:cubicBezTo>
                <a:cubicBezTo>
                  <a:pt x="141006" y="76912"/>
                  <a:pt x="193705" y="509899"/>
                  <a:pt x="230737" y="551204"/>
                </a:cubicBezTo>
                <a:cubicBezTo>
                  <a:pt x="267769" y="592509"/>
                  <a:pt x="324741" y="286284"/>
                  <a:pt x="324741" y="286284"/>
                </a:cubicBezTo>
                <a:lnTo>
                  <a:pt x="324741" y="286284"/>
                </a:lnTo>
              </a:path>
            </a:pathLst>
          </a:cu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95400" y="3657600"/>
            <a:ext cx="324741" cy="592509"/>
          </a:xfrm>
          <a:custGeom>
            <a:avLst/>
            <a:gdLst>
              <a:gd name="connsiteX0" fmla="*/ 0 w 324741"/>
              <a:gd name="connsiteY0" fmla="*/ 320468 h 592509"/>
              <a:gd name="connsiteX1" fmla="*/ 102550 w 324741"/>
              <a:gd name="connsiteY1" fmla="*/ 38456 h 592509"/>
              <a:gd name="connsiteX2" fmla="*/ 230737 w 324741"/>
              <a:gd name="connsiteY2" fmla="*/ 551204 h 592509"/>
              <a:gd name="connsiteX3" fmla="*/ 324741 w 324741"/>
              <a:gd name="connsiteY3" fmla="*/ 286284 h 592509"/>
              <a:gd name="connsiteX4" fmla="*/ 324741 w 324741"/>
              <a:gd name="connsiteY4" fmla="*/ 286284 h 5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1" h="592509">
                <a:moveTo>
                  <a:pt x="0" y="320468"/>
                </a:moveTo>
                <a:cubicBezTo>
                  <a:pt x="32047" y="160234"/>
                  <a:pt x="64094" y="0"/>
                  <a:pt x="102550" y="38456"/>
                </a:cubicBezTo>
                <a:cubicBezTo>
                  <a:pt x="141006" y="76912"/>
                  <a:pt x="193705" y="509899"/>
                  <a:pt x="230737" y="551204"/>
                </a:cubicBezTo>
                <a:cubicBezTo>
                  <a:pt x="267769" y="592509"/>
                  <a:pt x="324741" y="286284"/>
                  <a:pt x="324741" y="286284"/>
                </a:cubicBezTo>
                <a:lnTo>
                  <a:pt x="324741" y="286284"/>
                </a:lnTo>
              </a:path>
            </a:pathLst>
          </a:cu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43200" y="38862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 rot="20109683">
            <a:off x="2858158" y="1731606"/>
            <a:ext cx="533400" cy="381000"/>
            <a:chOff x="2241430" y="2103407"/>
            <a:chExt cx="533400" cy="381000"/>
          </a:xfrm>
        </p:grpSpPr>
        <p:sp>
          <p:nvSpPr>
            <p:cNvPr id="22" name="Oval 21"/>
            <p:cNvSpPr/>
            <p:nvPr/>
          </p:nvSpPr>
          <p:spPr>
            <a:xfrm>
              <a:off x="2393830" y="2103407"/>
              <a:ext cx="2286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98630" y="2408207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41430" y="2408207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2306471" y="2298529"/>
              <a:ext cx="120837" cy="120837"/>
            </a:xfrm>
            <a:prstGeom prst="line">
              <a:avLst/>
            </a:prstGeom>
            <a:ln w="317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588952" y="2298529"/>
              <a:ext cx="120837" cy="120837"/>
            </a:xfrm>
            <a:prstGeom prst="line">
              <a:avLst/>
            </a:prstGeom>
            <a:ln w="317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37"/>
          <p:cNvSpPr/>
          <p:nvPr/>
        </p:nvSpPr>
        <p:spPr>
          <a:xfrm>
            <a:off x="4495800" y="4191000"/>
            <a:ext cx="324741" cy="592509"/>
          </a:xfrm>
          <a:custGeom>
            <a:avLst/>
            <a:gdLst>
              <a:gd name="connsiteX0" fmla="*/ 0 w 324741"/>
              <a:gd name="connsiteY0" fmla="*/ 320468 h 592509"/>
              <a:gd name="connsiteX1" fmla="*/ 102550 w 324741"/>
              <a:gd name="connsiteY1" fmla="*/ 38456 h 592509"/>
              <a:gd name="connsiteX2" fmla="*/ 230737 w 324741"/>
              <a:gd name="connsiteY2" fmla="*/ 551204 h 592509"/>
              <a:gd name="connsiteX3" fmla="*/ 324741 w 324741"/>
              <a:gd name="connsiteY3" fmla="*/ 286284 h 592509"/>
              <a:gd name="connsiteX4" fmla="*/ 324741 w 324741"/>
              <a:gd name="connsiteY4" fmla="*/ 286284 h 5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1" h="592509">
                <a:moveTo>
                  <a:pt x="0" y="320468"/>
                </a:moveTo>
                <a:cubicBezTo>
                  <a:pt x="32047" y="160234"/>
                  <a:pt x="64094" y="0"/>
                  <a:pt x="102550" y="38456"/>
                </a:cubicBezTo>
                <a:cubicBezTo>
                  <a:pt x="141006" y="76912"/>
                  <a:pt x="193705" y="509899"/>
                  <a:pt x="230737" y="551204"/>
                </a:cubicBezTo>
                <a:cubicBezTo>
                  <a:pt x="267769" y="592509"/>
                  <a:pt x="324741" y="286284"/>
                  <a:pt x="324741" y="286284"/>
                </a:cubicBezTo>
                <a:lnTo>
                  <a:pt x="324741" y="286284"/>
                </a:lnTo>
              </a:path>
            </a:pathLst>
          </a:cu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05200" y="4419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18873783">
            <a:off x="3058239" y="4675511"/>
            <a:ext cx="324741" cy="592509"/>
          </a:xfrm>
          <a:custGeom>
            <a:avLst/>
            <a:gdLst>
              <a:gd name="connsiteX0" fmla="*/ 0 w 324741"/>
              <a:gd name="connsiteY0" fmla="*/ 320468 h 592509"/>
              <a:gd name="connsiteX1" fmla="*/ 102550 w 324741"/>
              <a:gd name="connsiteY1" fmla="*/ 38456 h 592509"/>
              <a:gd name="connsiteX2" fmla="*/ 230737 w 324741"/>
              <a:gd name="connsiteY2" fmla="*/ 551204 h 592509"/>
              <a:gd name="connsiteX3" fmla="*/ 324741 w 324741"/>
              <a:gd name="connsiteY3" fmla="*/ 286284 h 592509"/>
              <a:gd name="connsiteX4" fmla="*/ 324741 w 324741"/>
              <a:gd name="connsiteY4" fmla="*/ 286284 h 5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1" h="592509">
                <a:moveTo>
                  <a:pt x="0" y="320468"/>
                </a:moveTo>
                <a:cubicBezTo>
                  <a:pt x="32047" y="160234"/>
                  <a:pt x="64094" y="0"/>
                  <a:pt x="102550" y="38456"/>
                </a:cubicBezTo>
                <a:cubicBezTo>
                  <a:pt x="141006" y="76912"/>
                  <a:pt x="193705" y="509899"/>
                  <a:pt x="230737" y="551204"/>
                </a:cubicBezTo>
                <a:cubicBezTo>
                  <a:pt x="267769" y="592509"/>
                  <a:pt x="324741" y="286284"/>
                  <a:pt x="324741" y="286284"/>
                </a:cubicBezTo>
                <a:lnTo>
                  <a:pt x="324741" y="286284"/>
                </a:lnTo>
              </a:path>
            </a:pathLst>
          </a:cu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600200" y="3962400"/>
            <a:ext cx="228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00200" y="3048000"/>
            <a:ext cx="228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800600" y="1905000"/>
            <a:ext cx="228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00600" y="4495800"/>
            <a:ext cx="228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 rot="7876359">
            <a:off x="2251064" y="4267200"/>
            <a:ext cx="324741" cy="592509"/>
          </a:xfrm>
          <a:custGeom>
            <a:avLst/>
            <a:gdLst>
              <a:gd name="connsiteX0" fmla="*/ 0 w 324741"/>
              <a:gd name="connsiteY0" fmla="*/ 320468 h 592509"/>
              <a:gd name="connsiteX1" fmla="*/ 102550 w 324741"/>
              <a:gd name="connsiteY1" fmla="*/ 38456 h 592509"/>
              <a:gd name="connsiteX2" fmla="*/ 230737 w 324741"/>
              <a:gd name="connsiteY2" fmla="*/ 551204 h 592509"/>
              <a:gd name="connsiteX3" fmla="*/ 324741 w 324741"/>
              <a:gd name="connsiteY3" fmla="*/ 286284 h 592509"/>
              <a:gd name="connsiteX4" fmla="*/ 324741 w 324741"/>
              <a:gd name="connsiteY4" fmla="*/ 286284 h 59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741" h="592509">
                <a:moveTo>
                  <a:pt x="0" y="320468"/>
                </a:moveTo>
                <a:cubicBezTo>
                  <a:pt x="32047" y="160234"/>
                  <a:pt x="64094" y="0"/>
                  <a:pt x="102550" y="38456"/>
                </a:cubicBezTo>
                <a:cubicBezTo>
                  <a:pt x="141006" y="76912"/>
                  <a:pt x="193705" y="509899"/>
                  <a:pt x="230737" y="551204"/>
                </a:cubicBezTo>
                <a:cubicBezTo>
                  <a:pt x="267769" y="592509"/>
                  <a:pt x="324741" y="286284"/>
                  <a:pt x="324741" y="286284"/>
                </a:cubicBezTo>
                <a:lnTo>
                  <a:pt x="324741" y="286284"/>
                </a:lnTo>
              </a:path>
            </a:pathLst>
          </a:custGeom>
          <a:ln w="3175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7876359">
            <a:off x="2135962" y="4734106"/>
            <a:ext cx="228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7876359">
            <a:off x="3313898" y="4810306"/>
            <a:ext cx="228600" cy="0"/>
          </a:xfrm>
          <a:prstGeom prst="straightConnector1">
            <a:avLst/>
          </a:prstGeom>
          <a:ln w="31750">
            <a:solidFill>
              <a:srgbClr val="00B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72200" y="289560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96000" y="16764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Emission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172200" y="3821668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Outbound Scattering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172200" y="458366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Inbound Scattering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50498" y="2362200"/>
            <a:ext cx="6771736" cy="8626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39003" y="3581400"/>
            <a:ext cx="6771736" cy="8626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79260" y="5334000"/>
            <a:ext cx="6771736" cy="8626"/>
          </a:xfrm>
          <a:prstGeom prst="line">
            <a:avLst/>
          </a:prstGeom>
          <a:ln w="2857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63833" y="5562978"/>
            <a:ext cx="7060705" cy="558547"/>
          </a:xfrm>
          <a:prstGeom prst="rect">
            <a:avLst/>
          </a:prstGeom>
        </p:spPr>
      </p:pic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 rot="20109683">
            <a:off x="2702409" y="2831813"/>
            <a:ext cx="533400" cy="381000"/>
            <a:chOff x="2241430" y="2103407"/>
            <a:chExt cx="533400" cy="381000"/>
          </a:xfrm>
        </p:grpSpPr>
        <p:sp>
          <p:nvSpPr>
            <p:cNvPr id="44" name="Oval 43"/>
            <p:cNvSpPr/>
            <p:nvPr/>
          </p:nvSpPr>
          <p:spPr>
            <a:xfrm>
              <a:off x="2393830" y="2103407"/>
              <a:ext cx="228600" cy="2286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698630" y="2408207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241430" y="2408207"/>
              <a:ext cx="76200" cy="76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2306471" y="2298529"/>
              <a:ext cx="120837" cy="120837"/>
            </a:xfrm>
            <a:prstGeom prst="line">
              <a:avLst/>
            </a:prstGeom>
            <a:ln w="317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2588952" y="2298529"/>
              <a:ext cx="120837" cy="120837"/>
            </a:xfrm>
            <a:prstGeom prst="line">
              <a:avLst/>
            </a:prstGeom>
            <a:ln w="3175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793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419601"/>
          </a:xfrm>
        </p:spPr>
        <p:txBody>
          <a:bodyPr>
            <a:normAutofit/>
          </a:bodyPr>
          <a:lstStyle/>
          <a:p>
            <a:r>
              <a:rPr lang="en-US" dirty="0" smtClean="0"/>
              <a:t>High dimensionality</a:t>
            </a:r>
          </a:p>
          <a:p>
            <a:pPr lvl="1"/>
            <a:r>
              <a:rPr lang="en-US" dirty="0" smtClean="0"/>
              <a:t>3 spatial dimensions: CFD </a:t>
            </a:r>
            <a:r>
              <a:rPr lang="en-US" dirty="0" smtClean="0"/>
              <a:t>discretization</a:t>
            </a:r>
            <a:endParaRPr lang="en-US" dirty="0" smtClean="0"/>
          </a:p>
          <a:p>
            <a:pPr lvl="1"/>
            <a:r>
              <a:rPr lang="en-US" dirty="0" smtClean="0"/>
              <a:t>2 directional dimensions: RTE solvers</a:t>
            </a:r>
          </a:p>
          <a:p>
            <a:pPr lvl="1"/>
            <a:r>
              <a:rPr lang="en-US" dirty="0" smtClean="0"/>
              <a:t>1 spectral dimension: spectral models</a:t>
            </a:r>
          </a:p>
          <a:p>
            <a:r>
              <a:rPr lang="en-US" dirty="0" smtClean="0"/>
              <a:t>Regimes: dimensionless optical thickness</a:t>
            </a:r>
          </a:p>
          <a:p>
            <a:pPr lvl="1"/>
            <a:r>
              <a:rPr lang="en-US" dirty="0" smtClean="0"/>
              <a:t>Extinction coefficient x length</a:t>
            </a:r>
          </a:p>
          <a:p>
            <a:pPr lvl="1"/>
            <a:r>
              <a:rPr lang="en-US" dirty="0" smtClean="0"/>
              <a:t>Optically thin: emission dominates</a:t>
            </a:r>
          </a:p>
          <a:p>
            <a:pPr lvl="1"/>
            <a:r>
              <a:rPr lang="en-US" dirty="0" smtClean="0"/>
              <a:t>Optically thick: mostly self absorbed</a:t>
            </a:r>
          </a:p>
          <a:p>
            <a:pPr lvl="1"/>
            <a:r>
              <a:rPr lang="en-US" dirty="0" smtClean="0"/>
              <a:t>Unity optical thickness: strongest interactions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5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RTE </a:t>
            </a:r>
            <a:r>
              <a:rPr lang="en-US" dirty="0" smtClean="0"/>
              <a:t>solvers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864352" cy="5050766"/>
          </a:xfrm>
        </p:spPr>
        <p:txBody>
          <a:bodyPr>
            <a:normAutofit/>
          </a:bodyPr>
          <a:lstStyle/>
          <a:p>
            <a:r>
              <a:rPr lang="en-US" dirty="0" smtClean="0"/>
              <a:t>Approximate directional variations</a:t>
            </a:r>
          </a:p>
          <a:p>
            <a:r>
              <a:rPr lang="en-US" dirty="0" smtClean="0"/>
              <a:t>Spherical Harmonics (PN)</a:t>
            </a:r>
          </a:p>
          <a:p>
            <a:r>
              <a:rPr lang="en-US" dirty="0" smtClean="0"/>
              <a:t>Discrete Ordinate Method (DOM)</a:t>
            </a:r>
          </a:p>
          <a:p>
            <a:pPr lvl="1"/>
            <a:r>
              <a:rPr lang="en-US" dirty="0" smtClean="0"/>
              <a:t>Easy to extend to high orders</a:t>
            </a:r>
          </a:p>
          <a:p>
            <a:pPr lvl="1"/>
            <a:r>
              <a:rPr lang="en-US" dirty="0" smtClean="0"/>
              <a:t>Expensive to model scattering</a:t>
            </a:r>
          </a:p>
          <a:p>
            <a:r>
              <a:rPr lang="en-US" dirty="0" smtClean="0"/>
              <a:t>Photon Monte Carlo (PMC)</a:t>
            </a:r>
          </a:p>
          <a:p>
            <a:pPr lvl="1"/>
            <a:r>
              <a:rPr lang="en-US" dirty="0" smtClean="0"/>
              <a:t>Random sampling </a:t>
            </a:r>
          </a:p>
          <a:p>
            <a:pPr lvl="1"/>
            <a:r>
              <a:rPr lang="en-US" dirty="0" smtClean="0"/>
              <a:t>Expensive</a:t>
            </a:r>
          </a:p>
          <a:p>
            <a:pPr lvl="1"/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6934200" y="1600200"/>
            <a:ext cx="1447800" cy="741363"/>
          </a:xfrm>
          <a:custGeom>
            <a:avLst/>
            <a:gdLst>
              <a:gd name="connsiteX0" fmla="*/ 0 w 1447800"/>
              <a:gd name="connsiteY0" fmla="*/ 650875 h 741363"/>
              <a:gd name="connsiteX1" fmla="*/ 485775 w 1447800"/>
              <a:gd name="connsiteY1" fmla="*/ 3175 h 741363"/>
              <a:gd name="connsiteX2" fmla="*/ 952500 w 1447800"/>
              <a:gd name="connsiteY2" fmla="*/ 669925 h 741363"/>
              <a:gd name="connsiteX3" fmla="*/ 1238250 w 1447800"/>
              <a:gd name="connsiteY3" fmla="*/ 431800 h 741363"/>
              <a:gd name="connsiteX4" fmla="*/ 1447800 w 1447800"/>
              <a:gd name="connsiteY4" fmla="*/ 660400 h 741363"/>
              <a:gd name="connsiteX0" fmla="*/ 0 w 1447800"/>
              <a:gd name="connsiteY0" fmla="*/ 650875 h 741363"/>
              <a:gd name="connsiteX1" fmla="*/ 485775 w 1447800"/>
              <a:gd name="connsiteY1" fmla="*/ 3175 h 741363"/>
              <a:gd name="connsiteX2" fmla="*/ 952500 w 1447800"/>
              <a:gd name="connsiteY2" fmla="*/ 669925 h 741363"/>
              <a:gd name="connsiteX3" fmla="*/ 1238250 w 1447800"/>
              <a:gd name="connsiteY3" fmla="*/ 431800 h 741363"/>
              <a:gd name="connsiteX4" fmla="*/ 1447800 w 1447800"/>
              <a:gd name="connsiteY4" fmla="*/ 679450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741363">
                <a:moveTo>
                  <a:pt x="0" y="650875"/>
                </a:moveTo>
                <a:cubicBezTo>
                  <a:pt x="163512" y="325437"/>
                  <a:pt x="327025" y="0"/>
                  <a:pt x="485775" y="3175"/>
                </a:cubicBezTo>
                <a:cubicBezTo>
                  <a:pt x="644525" y="6350"/>
                  <a:pt x="827088" y="598488"/>
                  <a:pt x="952500" y="669925"/>
                </a:cubicBezTo>
                <a:cubicBezTo>
                  <a:pt x="1077913" y="741363"/>
                  <a:pt x="1155700" y="430213"/>
                  <a:pt x="1238250" y="431800"/>
                </a:cubicBezTo>
                <a:cubicBezTo>
                  <a:pt x="1320800" y="433387"/>
                  <a:pt x="1400175" y="527050"/>
                  <a:pt x="1447800" y="679450"/>
                </a:cubicBezTo>
              </a:path>
            </a:pathLst>
          </a:cu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81800" y="2279650"/>
            <a:ext cx="2133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934200" y="1670050"/>
            <a:ext cx="0" cy="7620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953250" y="2852738"/>
            <a:ext cx="1293603" cy="1109662"/>
          </a:xfrm>
          <a:custGeom>
            <a:avLst/>
            <a:gdLst>
              <a:gd name="connsiteX0" fmla="*/ 0 w 1209675"/>
              <a:gd name="connsiteY0" fmla="*/ 620712 h 1109662"/>
              <a:gd name="connsiteX1" fmla="*/ 390525 w 1209675"/>
              <a:gd name="connsiteY1" fmla="*/ 68262 h 1109662"/>
              <a:gd name="connsiteX2" fmla="*/ 828675 w 1209675"/>
              <a:gd name="connsiteY2" fmla="*/ 1030287 h 1109662"/>
              <a:gd name="connsiteX3" fmla="*/ 1209675 w 1209675"/>
              <a:gd name="connsiteY3" fmla="*/ 544512 h 1109662"/>
              <a:gd name="connsiteX4" fmla="*/ 1209675 w 1209675"/>
              <a:gd name="connsiteY4" fmla="*/ 544512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109662">
                <a:moveTo>
                  <a:pt x="0" y="620712"/>
                </a:moveTo>
                <a:cubicBezTo>
                  <a:pt x="126206" y="310356"/>
                  <a:pt x="252413" y="0"/>
                  <a:pt x="390525" y="68262"/>
                </a:cubicBezTo>
                <a:cubicBezTo>
                  <a:pt x="528637" y="136524"/>
                  <a:pt x="692150" y="950912"/>
                  <a:pt x="828675" y="1030287"/>
                </a:cubicBezTo>
                <a:cubicBezTo>
                  <a:pt x="965200" y="1109662"/>
                  <a:pt x="1209675" y="544512"/>
                  <a:pt x="1209675" y="544512"/>
                </a:cubicBezTo>
                <a:lnTo>
                  <a:pt x="1209675" y="544512"/>
                </a:lnTo>
              </a:path>
            </a:pathLst>
          </a:cu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53250" y="3081338"/>
            <a:ext cx="666750" cy="804862"/>
          </a:xfrm>
          <a:custGeom>
            <a:avLst/>
            <a:gdLst>
              <a:gd name="connsiteX0" fmla="*/ 0 w 1209675"/>
              <a:gd name="connsiteY0" fmla="*/ 620712 h 1109662"/>
              <a:gd name="connsiteX1" fmla="*/ 390525 w 1209675"/>
              <a:gd name="connsiteY1" fmla="*/ 68262 h 1109662"/>
              <a:gd name="connsiteX2" fmla="*/ 828675 w 1209675"/>
              <a:gd name="connsiteY2" fmla="*/ 1030287 h 1109662"/>
              <a:gd name="connsiteX3" fmla="*/ 1209675 w 1209675"/>
              <a:gd name="connsiteY3" fmla="*/ 544512 h 1109662"/>
              <a:gd name="connsiteX4" fmla="*/ 1209675 w 1209675"/>
              <a:gd name="connsiteY4" fmla="*/ 544512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109662">
                <a:moveTo>
                  <a:pt x="0" y="620712"/>
                </a:moveTo>
                <a:cubicBezTo>
                  <a:pt x="126206" y="310356"/>
                  <a:pt x="252413" y="0"/>
                  <a:pt x="390525" y="68262"/>
                </a:cubicBezTo>
                <a:cubicBezTo>
                  <a:pt x="528637" y="136524"/>
                  <a:pt x="692150" y="950912"/>
                  <a:pt x="828675" y="1030287"/>
                </a:cubicBezTo>
                <a:cubicBezTo>
                  <a:pt x="965200" y="1109662"/>
                  <a:pt x="1209675" y="544512"/>
                  <a:pt x="1209675" y="544512"/>
                </a:cubicBezTo>
                <a:lnTo>
                  <a:pt x="1209675" y="544512"/>
                </a:lnTo>
              </a:path>
            </a:pathLst>
          </a:cu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620000" y="3048000"/>
            <a:ext cx="626853" cy="804862"/>
          </a:xfrm>
          <a:custGeom>
            <a:avLst/>
            <a:gdLst>
              <a:gd name="connsiteX0" fmla="*/ 0 w 1209675"/>
              <a:gd name="connsiteY0" fmla="*/ 620712 h 1109662"/>
              <a:gd name="connsiteX1" fmla="*/ 390525 w 1209675"/>
              <a:gd name="connsiteY1" fmla="*/ 68262 h 1109662"/>
              <a:gd name="connsiteX2" fmla="*/ 828675 w 1209675"/>
              <a:gd name="connsiteY2" fmla="*/ 1030287 h 1109662"/>
              <a:gd name="connsiteX3" fmla="*/ 1209675 w 1209675"/>
              <a:gd name="connsiteY3" fmla="*/ 544512 h 1109662"/>
              <a:gd name="connsiteX4" fmla="*/ 1209675 w 1209675"/>
              <a:gd name="connsiteY4" fmla="*/ 544512 h 110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109662">
                <a:moveTo>
                  <a:pt x="0" y="620712"/>
                </a:moveTo>
                <a:cubicBezTo>
                  <a:pt x="126206" y="310356"/>
                  <a:pt x="252413" y="0"/>
                  <a:pt x="390525" y="68262"/>
                </a:cubicBezTo>
                <a:cubicBezTo>
                  <a:pt x="528637" y="136524"/>
                  <a:pt x="692150" y="950912"/>
                  <a:pt x="828675" y="1030287"/>
                </a:cubicBezTo>
                <a:cubicBezTo>
                  <a:pt x="965200" y="1109662"/>
                  <a:pt x="1209675" y="544512"/>
                  <a:pt x="1209675" y="544512"/>
                </a:cubicBezTo>
                <a:lnTo>
                  <a:pt x="1209675" y="544512"/>
                </a:lnTo>
              </a:path>
            </a:pathLst>
          </a:cu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934200" y="4191000"/>
            <a:ext cx="1447800" cy="741363"/>
          </a:xfrm>
          <a:custGeom>
            <a:avLst/>
            <a:gdLst>
              <a:gd name="connsiteX0" fmla="*/ 0 w 1447800"/>
              <a:gd name="connsiteY0" fmla="*/ 650875 h 741363"/>
              <a:gd name="connsiteX1" fmla="*/ 485775 w 1447800"/>
              <a:gd name="connsiteY1" fmla="*/ 3175 h 741363"/>
              <a:gd name="connsiteX2" fmla="*/ 952500 w 1447800"/>
              <a:gd name="connsiteY2" fmla="*/ 669925 h 741363"/>
              <a:gd name="connsiteX3" fmla="*/ 1238250 w 1447800"/>
              <a:gd name="connsiteY3" fmla="*/ 431800 h 741363"/>
              <a:gd name="connsiteX4" fmla="*/ 1447800 w 1447800"/>
              <a:gd name="connsiteY4" fmla="*/ 660400 h 741363"/>
              <a:gd name="connsiteX0" fmla="*/ 0 w 1447800"/>
              <a:gd name="connsiteY0" fmla="*/ 650875 h 741363"/>
              <a:gd name="connsiteX1" fmla="*/ 485775 w 1447800"/>
              <a:gd name="connsiteY1" fmla="*/ 3175 h 741363"/>
              <a:gd name="connsiteX2" fmla="*/ 952500 w 1447800"/>
              <a:gd name="connsiteY2" fmla="*/ 669925 h 741363"/>
              <a:gd name="connsiteX3" fmla="*/ 1238250 w 1447800"/>
              <a:gd name="connsiteY3" fmla="*/ 431800 h 741363"/>
              <a:gd name="connsiteX4" fmla="*/ 1447800 w 1447800"/>
              <a:gd name="connsiteY4" fmla="*/ 679450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741363">
                <a:moveTo>
                  <a:pt x="0" y="650875"/>
                </a:moveTo>
                <a:cubicBezTo>
                  <a:pt x="163512" y="325437"/>
                  <a:pt x="327025" y="0"/>
                  <a:pt x="485775" y="3175"/>
                </a:cubicBezTo>
                <a:cubicBezTo>
                  <a:pt x="644525" y="6350"/>
                  <a:pt x="827088" y="598488"/>
                  <a:pt x="952500" y="669925"/>
                </a:cubicBezTo>
                <a:cubicBezTo>
                  <a:pt x="1077913" y="741363"/>
                  <a:pt x="1155700" y="430213"/>
                  <a:pt x="1238250" y="431800"/>
                </a:cubicBezTo>
                <a:cubicBezTo>
                  <a:pt x="1320800" y="433387"/>
                  <a:pt x="1400175" y="527050"/>
                  <a:pt x="1447800" y="679450"/>
                </a:cubicBezTo>
              </a:path>
            </a:pathLst>
          </a:cu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781800" y="4870450"/>
            <a:ext cx="2133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934200" y="4260850"/>
            <a:ext cx="0" cy="7620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800" y="3505200"/>
            <a:ext cx="2133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934200" y="2895600"/>
            <a:ext cx="0" cy="7620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934200" y="5492750"/>
            <a:ext cx="1447800" cy="741363"/>
          </a:xfrm>
          <a:custGeom>
            <a:avLst/>
            <a:gdLst>
              <a:gd name="connsiteX0" fmla="*/ 0 w 1447800"/>
              <a:gd name="connsiteY0" fmla="*/ 650875 h 741363"/>
              <a:gd name="connsiteX1" fmla="*/ 485775 w 1447800"/>
              <a:gd name="connsiteY1" fmla="*/ 3175 h 741363"/>
              <a:gd name="connsiteX2" fmla="*/ 952500 w 1447800"/>
              <a:gd name="connsiteY2" fmla="*/ 669925 h 741363"/>
              <a:gd name="connsiteX3" fmla="*/ 1238250 w 1447800"/>
              <a:gd name="connsiteY3" fmla="*/ 431800 h 741363"/>
              <a:gd name="connsiteX4" fmla="*/ 1447800 w 1447800"/>
              <a:gd name="connsiteY4" fmla="*/ 660400 h 741363"/>
              <a:gd name="connsiteX0" fmla="*/ 0 w 1447800"/>
              <a:gd name="connsiteY0" fmla="*/ 650875 h 741363"/>
              <a:gd name="connsiteX1" fmla="*/ 485775 w 1447800"/>
              <a:gd name="connsiteY1" fmla="*/ 3175 h 741363"/>
              <a:gd name="connsiteX2" fmla="*/ 952500 w 1447800"/>
              <a:gd name="connsiteY2" fmla="*/ 669925 h 741363"/>
              <a:gd name="connsiteX3" fmla="*/ 1238250 w 1447800"/>
              <a:gd name="connsiteY3" fmla="*/ 431800 h 741363"/>
              <a:gd name="connsiteX4" fmla="*/ 1447800 w 1447800"/>
              <a:gd name="connsiteY4" fmla="*/ 679450 h 7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741363">
                <a:moveTo>
                  <a:pt x="0" y="650875"/>
                </a:moveTo>
                <a:cubicBezTo>
                  <a:pt x="163512" y="325437"/>
                  <a:pt x="327025" y="0"/>
                  <a:pt x="485775" y="3175"/>
                </a:cubicBezTo>
                <a:cubicBezTo>
                  <a:pt x="644525" y="6350"/>
                  <a:pt x="827088" y="598488"/>
                  <a:pt x="952500" y="669925"/>
                </a:cubicBezTo>
                <a:cubicBezTo>
                  <a:pt x="1077913" y="741363"/>
                  <a:pt x="1155700" y="430213"/>
                  <a:pt x="1238250" y="431800"/>
                </a:cubicBezTo>
                <a:cubicBezTo>
                  <a:pt x="1320800" y="433387"/>
                  <a:pt x="1400175" y="527050"/>
                  <a:pt x="1447800" y="679450"/>
                </a:cubicBezTo>
              </a:path>
            </a:pathLst>
          </a:cu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781800" y="6172200"/>
            <a:ext cx="2133600" cy="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934200" y="5562600"/>
            <a:ext cx="0" cy="762000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086600" y="4557370"/>
            <a:ext cx="1829" cy="31943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457847" y="4217214"/>
            <a:ext cx="10973" cy="66934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772400" y="4724400"/>
            <a:ext cx="0" cy="15240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3" idx="3"/>
          </p:cNvCxnSpPr>
          <p:nvPr/>
        </p:nvCxnSpPr>
        <p:spPr>
          <a:xfrm flipH="1" flipV="1">
            <a:off x="8172450" y="4622800"/>
            <a:ext cx="2286" cy="252781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114032" y="5814365"/>
            <a:ext cx="2439" cy="363321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7257898" y="5582717"/>
            <a:ext cx="2438" cy="587654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348118" y="5522977"/>
            <a:ext cx="3658" cy="647394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454189" y="5518100"/>
            <a:ext cx="2438" cy="652271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7550506" y="5608320"/>
            <a:ext cx="2438" cy="554736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626096" y="5742432"/>
            <a:ext cx="1" cy="416966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794346" y="6030164"/>
            <a:ext cx="2438" cy="151180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8106461" y="5999684"/>
            <a:ext cx="2438" cy="185318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8229600" y="5936286"/>
            <a:ext cx="0" cy="223112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8334452" y="6055767"/>
            <a:ext cx="1218" cy="129235"/>
          </a:xfrm>
          <a:prstGeom prst="line">
            <a:avLst/>
          </a:prstGeom>
          <a:ln w="31750">
            <a:solidFill>
              <a:srgbClr val="00B050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0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3852" y="1066800"/>
            <a:ext cx="7872196" cy="1219200"/>
          </a:xfrm>
        </p:spPr>
        <p:txBody>
          <a:bodyPr/>
          <a:lstStyle/>
          <a:p>
            <a:r>
              <a:rPr lang="en-US" dirty="0" smtClean="0"/>
              <a:t>Gas: abrupt variations, multi-scales</a:t>
            </a:r>
          </a:p>
          <a:p>
            <a:r>
              <a:rPr lang="en-US" dirty="0" smtClean="0"/>
              <a:t>Particle: depends on refractive index, size</a:t>
            </a:r>
          </a:p>
          <a:p>
            <a:endParaRPr lang="en-US" dirty="0"/>
          </a:p>
        </p:txBody>
      </p:sp>
      <p:pic>
        <p:nvPicPr>
          <p:cNvPr id="4" name="Picture 2" descr="E:\Documents\GroupPresentations\reports\NETL_presentation-2012\spectralPl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8153400" cy="4167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2514600"/>
            <a:ext cx="474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 10% 600K, Particle m=2.2-1.12i, fv=0.001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324600"/>
            <a:ext cx="4891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Cai, Modest, </a:t>
            </a:r>
            <a:r>
              <a:rPr lang="en-US" dirty="0"/>
              <a:t>Powder Tech. 265, 76-82,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8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Gray</a:t>
            </a:r>
          </a:p>
          <a:p>
            <a:pPr lvl="1"/>
            <a:r>
              <a:rPr lang="en-US" dirty="0" smtClean="0"/>
              <a:t>Neglect spectral variations</a:t>
            </a:r>
          </a:p>
          <a:p>
            <a:r>
              <a:rPr lang="en-US" dirty="0" smtClean="0"/>
              <a:t>Line-by-line</a:t>
            </a:r>
          </a:p>
          <a:p>
            <a:pPr lvl="1"/>
            <a:r>
              <a:rPr lang="en-US" dirty="0" smtClean="0"/>
              <a:t>Most accurate, accounts for all variations</a:t>
            </a:r>
          </a:p>
          <a:p>
            <a:pPr lvl="1"/>
            <a:r>
              <a:rPr lang="en-US" dirty="0" smtClean="0"/>
              <a:t>Most expensive, ~10 million spectral evaluations</a:t>
            </a:r>
          </a:p>
          <a:p>
            <a:r>
              <a:rPr lang="en-US" dirty="0" smtClean="0"/>
              <a:t>Non-gray reduced models</a:t>
            </a:r>
          </a:p>
          <a:p>
            <a:pPr lvl="1"/>
            <a:r>
              <a:rPr lang="en-US" dirty="0" smtClean="0"/>
              <a:t>K-distribution methods </a:t>
            </a:r>
          </a:p>
          <a:p>
            <a:pPr lvl="1"/>
            <a:r>
              <a:rPr lang="en-US" dirty="0" smtClean="0"/>
              <a:t>Absorption </a:t>
            </a:r>
            <a:r>
              <a:rPr lang="en-US" dirty="0"/>
              <a:t>Line Blackbody Distribution </a:t>
            </a:r>
            <a:r>
              <a:rPr lang="en-US" dirty="0" smtClean="0"/>
              <a:t>Function (ALBDF)</a:t>
            </a:r>
          </a:p>
          <a:p>
            <a:pPr lvl="1"/>
            <a:r>
              <a:rPr lang="en-US" dirty="0" smtClean="0"/>
              <a:t>Weighted Sum of </a:t>
            </a:r>
            <a:r>
              <a:rPr lang="en-US" smtClean="0"/>
              <a:t>Gray Gases (WSGG)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Framework for Gas Radiation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8F139-9C9D-4EDA-A26A-65A72295F709}" type="slidenum">
              <a:rPr lang="en-US" smtClean="0"/>
              <a:t>8</a:t>
            </a:fld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335961" y="1393882"/>
            <a:ext cx="1598301" cy="72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Flow fields  previous step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335962" y="3687923"/>
            <a:ext cx="15983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Energy equation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335962" y="4371999"/>
            <a:ext cx="15983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Species equation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335962" y="5020071"/>
            <a:ext cx="15983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Momentum equation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337050" y="5668143"/>
            <a:ext cx="15972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Pressure equation</a:t>
            </a:r>
            <a:endParaRPr lang="en-US" dirty="0"/>
          </a:p>
        </p:txBody>
      </p:sp>
      <p:cxnSp>
        <p:nvCxnSpPr>
          <p:cNvPr id="34" name="Elbow Connector 33"/>
          <p:cNvCxnSpPr>
            <a:stCxn id="29" idx="2"/>
          </p:cNvCxnSpPr>
          <p:nvPr/>
        </p:nvCxnSpPr>
        <p:spPr>
          <a:xfrm rot="16200000" flipH="1">
            <a:off x="2404694" y="1849145"/>
            <a:ext cx="587960" cy="1127124"/>
          </a:xfrm>
          <a:prstGeom prst="bentConnector2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2"/>
            <a:endCxn id="31" idx="0"/>
          </p:cNvCxnSpPr>
          <p:nvPr/>
        </p:nvCxnSpPr>
        <p:spPr>
          <a:xfrm>
            <a:off x="2135112" y="4191979"/>
            <a:ext cx="0" cy="18002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0"/>
          </p:cNvCxnSpPr>
          <p:nvPr/>
        </p:nvCxnSpPr>
        <p:spPr>
          <a:xfrm>
            <a:off x="2135112" y="4876055"/>
            <a:ext cx="0" cy="14401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2" idx="2"/>
            <a:endCxn id="33" idx="0"/>
          </p:cNvCxnSpPr>
          <p:nvPr/>
        </p:nvCxnSpPr>
        <p:spPr>
          <a:xfrm>
            <a:off x="2135112" y="5524127"/>
            <a:ext cx="544" cy="144016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3" idx="2"/>
            <a:endCxn id="29" idx="0"/>
          </p:cNvCxnSpPr>
          <p:nvPr/>
        </p:nvCxnSpPr>
        <p:spPr>
          <a:xfrm rot="5400000" flipH="1">
            <a:off x="-253775" y="3782769"/>
            <a:ext cx="4778317" cy="544"/>
          </a:xfrm>
          <a:prstGeom prst="bentConnector5">
            <a:avLst>
              <a:gd name="adj1" fmla="val -4784"/>
              <a:gd name="adj2" fmla="val 189024816"/>
              <a:gd name="adj3" fmla="val 104784"/>
            </a:avLst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262236" y="1134498"/>
            <a:ext cx="609599" cy="4885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Radiation-combustion interface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Elbow Connector 39"/>
          <p:cNvCxnSpPr>
            <a:endCxn id="30" idx="0"/>
          </p:cNvCxnSpPr>
          <p:nvPr/>
        </p:nvCxnSpPr>
        <p:spPr>
          <a:xfrm rot="10800000" flipV="1">
            <a:off x="2135112" y="3101183"/>
            <a:ext cx="1127124" cy="586739"/>
          </a:xfrm>
          <a:prstGeom prst="bentConnector2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77" y="2389983"/>
            <a:ext cx="900113" cy="33432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677" y="3151984"/>
            <a:ext cx="640080" cy="32861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891230" y="2588332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Spectral model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891230" y="3901492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RTE model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715000" y="3276600"/>
            <a:ext cx="0" cy="60713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10200" y="3276600"/>
            <a:ext cx="0" cy="607132"/>
          </a:xfrm>
          <a:prstGeom prst="straightConnector1">
            <a:avLst/>
          </a:prstGeom>
          <a:ln w="317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901670" y="2724311"/>
            <a:ext cx="949520" cy="2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901670" y="3101183"/>
            <a:ext cx="949520" cy="2415"/>
          </a:xfrm>
          <a:prstGeom prst="straightConnector1">
            <a:avLst/>
          </a:prstGeom>
          <a:ln w="3175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76" y="2222819"/>
            <a:ext cx="900113" cy="33432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31" y="3201672"/>
            <a:ext cx="640080" cy="32861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55" y="3412357"/>
            <a:ext cx="271463" cy="27717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34" y="3428548"/>
            <a:ext cx="617220" cy="26289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101030" y="1247165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Gray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7101030" y="2050661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K-Distribution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101030" y="2845950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Line-by-line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101030" y="3883732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P1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7101030" y="4569532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err="1" smtClean="0"/>
              <a:t>Pn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7101030" y="5257800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DOM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7101030" y="5943600"/>
            <a:ext cx="1738170" cy="612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dirty="0" smtClean="0"/>
              <a:t>PMC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6527801" y="1134498"/>
            <a:ext cx="2539999" cy="2520089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6527801" y="3767255"/>
            <a:ext cx="2539999" cy="2938346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Models in Gas Flames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3852" y="1068512"/>
            <a:ext cx="4107806" cy="5108451"/>
          </a:xfrm>
        </p:spPr>
        <p:txBody>
          <a:bodyPr/>
          <a:lstStyle/>
          <a:p>
            <a:r>
              <a:rPr lang="en-US" dirty="0" smtClean="0"/>
              <a:t>Investigate</a:t>
            </a:r>
          </a:p>
          <a:p>
            <a:pPr lvl="1"/>
            <a:r>
              <a:rPr lang="en-US" dirty="0" err="1" smtClean="0"/>
              <a:t>Nongray</a:t>
            </a:r>
            <a:r>
              <a:rPr lang="en-US" dirty="0" smtClean="0"/>
              <a:t> self-absorption</a:t>
            </a:r>
          </a:p>
          <a:p>
            <a:pPr lvl="1"/>
            <a:r>
              <a:rPr lang="en-US" dirty="0" smtClean="0"/>
              <a:t>Performance of k-distributions in inhomogeneous media</a:t>
            </a:r>
          </a:p>
          <a:p>
            <a:pPr lvl="1"/>
            <a:r>
              <a:rPr lang="en-US" dirty="0" smtClean="0"/>
              <a:t>Performance of P1, </a:t>
            </a:r>
            <a:r>
              <a:rPr lang="en-US" dirty="0" err="1" smtClean="0"/>
              <a:t>SPn</a:t>
            </a:r>
            <a:r>
              <a:rPr lang="en-US" dirty="0" smtClean="0"/>
              <a:t> RTE solvers</a:t>
            </a:r>
          </a:p>
          <a:p>
            <a:pPr lvl="1"/>
            <a:r>
              <a:rPr lang="en-US" dirty="0" smtClean="0"/>
              <a:t>Performance: accuracy, efficiency, robustness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fld id="{7C6FF51A-FA42-4F77-B857-51472E852D8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E:\Documents\GroupPresentations\reports\Papers\ASME2013HT\figs\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021308"/>
            <a:ext cx="1310373" cy="3474492"/>
          </a:xfrm>
          <a:prstGeom prst="rect">
            <a:avLst/>
          </a:prstGeom>
          <a:noFill/>
        </p:spPr>
      </p:pic>
      <p:pic>
        <p:nvPicPr>
          <p:cNvPr id="7" name="Picture 3" descr="E:\Documents\GroupPresentations\reports\Papers\ASME2013HT\figs\CO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252" y="1021310"/>
            <a:ext cx="1310448" cy="3474490"/>
          </a:xfrm>
          <a:prstGeom prst="rect">
            <a:avLst/>
          </a:prstGeom>
          <a:noFill/>
        </p:spPr>
      </p:pic>
      <p:pic>
        <p:nvPicPr>
          <p:cNvPr id="8" name="Picture 4" descr="E:\Documents\GroupPresentations\reports\Papers\ASME2013HT\figs\H2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1152" y="1021310"/>
            <a:ext cx="1310448" cy="3474490"/>
          </a:xfrm>
          <a:prstGeom prst="rect">
            <a:avLst/>
          </a:prstGeom>
          <a:noFill/>
        </p:spPr>
      </p:pic>
      <p:pic>
        <p:nvPicPr>
          <p:cNvPr id="9" name="Picture 4" descr="E:\Documents\GroupPresentations\reports\Papers\ASME2013HT\figs\Nongray_0.5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001658" y="3276600"/>
            <a:ext cx="3930252" cy="344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35583" y="6075144"/>
            <a:ext cx="385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Cai, Marquez, Modest</a:t>
            </a:r>
            <a:r>
              <a:rPr lang="en-US" dirty="0"/>
              <a:t>, J. Heat Transfer. 136(11), 112702, 2014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4478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41870" y="1459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37270" y="1459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H2O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 {amsmath}&#10;\usepackage {amssymb}&#10;\begin{document}&#10;\[&#10;\frac{dI_\eta}{ds}= \hat{s}\cdot \nabla I_\eta = \kappa_\eta I_{b\eta} - \kappa_\eta I_\eta - \sigma_{s\eta} I_\eta&#10;+ \frac{\sigma_{s\eta}}{4\pi} \int I_\eta(\hat{s}') \Phi_\eta(\hat{s},\hat{s}') d\Omeg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6"/>
  <p:tag name="BOXHEIGHT" val="387"/>
  <p:tag name="BOXFONT" val="10"/>
  <p:tag name="BOXWRAP" val="False"/>
  <p:tag name="WORKAROUNDTRANSPARENCYBUG" val="False"/>
  <p:tag name="ALLOWFONTSUBSTITUTION" val="False"/>
  <p:tag name="BITMAPFORMAT" val="pngmono"/>
  <p:tag name="ORIGWIDTH" val="555.9611"/>
  <p:tag name="PICTUREFILESIZE" val="348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p\ T\ c\]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S_{\text{rad}}\]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p\ T\ c\]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S_{\text{rad}}\]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G\]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[\kappa\ E\]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544</Words>
  <Application>Microsoft Office PowerPoint</Application>
  <PresentationFormat>On-screen Show (4:3)</PresentationFormat>
  <Paragraphs>187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Generic Framework for Modeling Radiative Heat Transfer in Gas-Solid Reacting Flows</vt:lpstr>
      <vt:lpstr>Combustion Research at UW</vt:lpstr>
      <vt:lpstr>Radiative Transfer Equation</vt:lpstr>
      <vt:lpstr>Challenges </vt:lpstr>
      <vt:lpstr>RTE solvers</vt:lpstr>
      <vt:lpstr>Spectral properties</vt:lpstr>
      <vt:lpstr>Spectral models</vt:lpstr>
      <vt:lpstr>Generic Framework for Gas Radiation</vt:lpstr>
      <vt:lpstr>Comparing Models in Gas Flames</vt:lpstr>
      <vt:lpstr>Generic Framework for Gas-Solid Flows</vt:lpstr>
      <vt:lpstr>Coal Flame Experiment</vt:lpstr>
      <vt:lpstr>Temperature and radiative source</vt:lpstr>
      <vt:lpstr>Pulverized coal flame</vt:lpstr>
      <vt:lpstr>Good agreements with experiments</vt:lpstr>
      <vt:lpstr>Radiation impacts</vt:lpstr>
      <vt:lpstr>MFIX-RAD</vt:lpstr>
      <vt:lpstr>Conclusions</vt:lpstr>
    </vt:vector>
  </TitlesOfParts>
  <Company>Clemson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 Cai</dc:creator>
  <cp:lastModifiedBy>Jian Cai</cp:lastModifiedBy>
  <cp:revision>250</cp:revision>
  <dcterms:created xsi:type="dcterms:W3CDTF">2015-08-08T21:21:44Z</dcterms:created>
  <dcterms:modified xsi:type="dcterms:W3CDTF">2016-08-09T13:29:14Z</dcterms:modified>
</cp:coreProperties>
</file>