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Override1.xml" ContentType="application/vnd.openxmlformats-officedocument.themeOverride+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comment1.xml" ContentType="application/vnd.openxmlformats-officedocument.presentationml.comment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omments/comment2.xml" ContentType="application/vnd.openxmlformats-officedocument.presentationml.comments+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7"/>
  </p:notesMasterIdLst>
  <p:sldIdLst>
    <p:sldId id="259" r:id="rId2"/>
    <p:sldId id="260" r:id="rId3"/>
    <p:sldId id="262" r:id="rId4"/>
    <p:sldId id="263" r:id="rId5"/>
    <p:sldId id="264" r:id="rId6"/>
    <p:sldId id="265" r:id="rId7"/>
    <p:sldId id="266" r:id="rId8"/>
    <p:sldId id="267" r:id="rId9"/>
    <p:sldId id="268" r:id="rId10"/>
    <p:sldId id="269" r:id="rId11"/>
    <p:sldId id="270" r:id="rId12"/>
    <p:sldId id="271" r:id="rId13"/>
    <p:sldId id="272" r:id="rId14"/>
    <p:sldId id="281" r:id="rId15"/>
    <p:sldId id="279" r:id="rId16"/>
    <p:sldId id="278" r:id="rId17"/>
    <p:sldId id="282" r:id="rId18"/>
    <p:sldId id="273" r:id="rId19"/>
    <p:sldId id="286" r:id="rId20"/>
    <p:sldId id="276" r:id="rId21"/>
    <p:sldId id="275" r:id="rId22"/>
    <p:sldId id="277" r:id="rId23"/>
    <p:sldId id="283" r:id="rId24"/>
    <p:sldId id="285" r:id="rId25"/>
    <p:sldId id="284"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usam Elghannay" initials="HE" lastIdx="80"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8021" autoAdjust="0"/>
  </p:normalViewPr>
  <p:slideViewPr>
    <p:cSldViewPr snapToGrid="0">
      <p:cViewPr varScale="1">
        <p:scale>
          <a:sx n="94" d="100"/>
          <a:sy n="94" d="100"/>
        </p:scale>
        <p:origin x="151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5-08-08T12:59:42.433" idx="80">
    <p:pos x="19" y="25"/>
    <p:text>Volume Averaged NS equations
Newton’s Law of Motion
</p:text>
  </p:cm>
</p:cmLst>
</file>

<file path=ppt/comments/comment2.xml><?xml version="1.0" encoding="utf-8"?>
<p:cmLst xmlns:a="http://schemas.openxmlformats.org/drawingml/2006/main" xmlns:r="http://schemas.openxmlformats.org/officeDocument/2006/relationships" xmlns:p="http://schemas.openxmlformats.org/presentationml/2006/main">
  <p:cm authorId="1" dt="2015-05-19T16:35:42.940" idx="5">
    <p:pos x="58" y="1086"/>
    <p:text>proved to be very useful in optimization, design space exploration, visualization and prototyping and sestivity analysis</p:text>
  </p:cm>
  <p:cm authorId="1" dt="2015-05-30T14:17:17.063" idx="9">
    <p:pos x="103" y="2099"/>
    <p:text>The regression function captures the general trend (largest variations), while the stochastic part takes care of small deviations (residuals)
</p:text>
  </p:cm>
  <p:cm authorId="1" dt="2015-05-30T14:20:49.923" idx="10">
    <p:pos x="24" y="2869"/>
    <p:text>first Kriging Model based on the residuals of the coarse data and a second model is constructed based on the residuls of the fine and coarse data.</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3F58AC2-39DD-462B-9FE1-5B7F855391C3}" type="datetimeFigureOut">
              <a:rPr lang="en-US" smtClean="0"/>
              <a:t>8/23/2016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937C738-B2A2-4344-80B9-7B11C1471605}" type="slidenum">
              <a:rPr lang="en-US" smtClean="0"/>
              <a:t>‹#›</a:t>
            </a:fld>
            <a:endParaRPr lang="en-US"/>
          </a:p>
        </p:txBody>
      </p:sp>
    </p:spTree>
    <p:extLst>
      <p:ext uri="{BB962C8B-B14F-4D97-AF65-F5344CB8AC3E}">
        <p14:creationId xmlns:p14="http://schemas.microsoft.com/office/powerpoint/2010/main" val="40260113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44AD0E6-A542-4506-91F8-2E0BF8CAF740}" type="slidenum">
              <a:rPr lang="en-US">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30057204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solidFill>
                  <a:srgbClr val="C00000"/>
                </a:solidFill>
                <a:latin typeface="Georgia" panose="02040502050405020303" pitchFamily="18" charset="0"/>
              </a:rPr>
              <a:t>(e=1.0, f=0.0)</a:t>
            </a:r>
            <a:endParaRPr lang="en-US" dirty="0"/>
          </a:p>
        </p:txBody>
      </p:sp>
      <p:sp>
        <p:nvSpPr>
          <p:cNvPr id="4" name="Footer Placeholder 3"/>
          <p:cNvSpPr>
            <a:spLocks noGrp="1"/>
          </p:cNvSpPr>
          <p:nvPr>
            <p:ph type="ftr" sz="quarter" idx="10"/>
          </p:nvPr>
        </p:nvSpPr>
        <p:spPr/>
        <p:txBody>
          <a:bodyPr/>
          <a:lstStyle/>
          <a:p>
            <a:r>
              <a:rPr lang="en-US" smtClean="0"/>
              <a:t>Workshop on Multiphase Flow Science, August, 2015 Morgantown, WV, 26508</a:t>
            </a:r>
            <a:endParaRPr lang="en-US"/>
          </a:p>
        </p:txBody>
      </p:sp>
      <p:sp>
        <p:nvSpPr>
          <p:cNvPr id="5" name="Slide Number Placeholder 4"/>
          <p:cNvSpPr>
            <a:spLocks noGrp="1"/>
          </p:cNvSpPr>
          <p:nvPr>
            <p:ph type="sldNum" sz="quarter" idx="11"/>
          </p:nvPr>
        </p:nvSpPr>
        <p:spPr/>
        <p:txBody>
          <a:bodyPr/>
          <a:lstStyle/>
          <a:p>
            <a:fld id="{7E3409C7-2959-48B2-8C3C-1F9ECE2BEA08}" type="slidenum">
              <a:rPr lang="en-US" smtClean="0"/>
              <a:pPr/>
              <a:t>11</a:t>
            </a:fld>
            <a:endParaRPr lang="en-US"/>
          </a:p>
        </p:txBody>
      </p:sp>
    </p:spTree>
    <p:extLst>
      <p:ext uri="{BB962C8B-B14F-4D97-AF65-F5344CB8AC3E}">
        <p14:creationId xmlns:p14="http://schemas.microsoft.com/office/powerpoint/2010/main" val="8837661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Georgia" panose="02040502050405020303" pitchFamily="18" charset="0"/>
              </a:rPr>
              <a:t>For the selected case of fluidized bed,</a:t>
            </a:r>
            <a:r>
              <a:rPr lang="en-US" sz="1200" baseline="0" dirty="0" smtClean="0">
                <a:latin typeface="Georgia" panose="02040502050405020303" pitchFamily="18" charset="0"/>
              </a:rPr>
              <a:t> </a:t>
            </a:r>
            <a:r>
              <a:rPr lang="en-US" sz="1200" dirty="0" smtClean="0">
                <a:latin typeface="Georgia" panose="02040502050405020303" pitchFamily="18" charset="0"/>
              </a:rPr>
              <a:t>the deterioration of RP model prediction are mainly because of the unbalance in dissipation of energy rather than due to the inherent assumption of lumping particles</a:t>
            </a:r>
          </a:p>
        </p:txBody>
      </p:sp>
      <p:sp>
        <p:nvSpPr>
          <p:cNvPr id="4" name="Footer Placeholder 3"/>
          <p:cNvSpPr>
            <a:spLocks noGrp="1"/>
          </p:cNvSpPr>
          <p:nvPr>
            <p:ph type="ftr" sz="quarter" idx="10"/>
          </p:nvPr>
        </p:nvSpPr>
        <p:spPr/>
        <p:txBody>
          <a:bodyPr/>
          <a:lstStyle/>
          <a:p>
            <a:r>
              <a:rPr lang="en-US" smtClean="0"/>
              <a:t>Workshop on Multiphase Flow Science, August, 2015 Morgantown, WV, 26508</a:t>
            </a:r>
            <a:endParaRPr lang="en-US"/>
          </a:p>
        </p:txBody>
      </p:sp>
      <p:sp>
        <p:nvSpPr>
          <p:cNvPr id="5" name="Slide Number Placeholder 4"/>
          <p:cNvSpPr>
            <a:spLocks noGrp="1"/>
          </p:cNvSpPr>
          <p:nvPr>
            <p:ph type="sldNum" sz="quarter" idx="11"/>
          </p:nvPr>
        </p:nvSpPr>
        <p:spPr/>
        <p:txBody>
          <a:bodyPr/>
          <a:lstStyle/>
          <a:p>
            <a:fld id="{7E3409C7-2959-48B2-8C3C-1F9ECE2BEA08}" type="slidenum">
              <a:rPr lang="en-US" smtClean="0"/>
              <a:pPr/>
              <a:t>12</a:t>
            </a:fld>
            <a:endParaRPr lang="en-US"/>
          </a:p>
        </p:txBody>
      </p:sp>
    </p:spTree>
    <p:extLst>
      <p:ext uri="{BB962C8B-B14F-4D97-AF65-F5344CB8AC3E}">
        <p14:creationId xmlns:p14="http://schemas.microsoft.com/office/powerpoint/2010/main" val="21133419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Kriging</a:t>
            </a:r>
            <a:r>
              <a:rPr lang="en-US" baseline="0" dirty="0" smtClean="0"/>
              <a:t> is a </a:t>
            </a:r>
            <a:r>
              <a:rPr lang="en-US" dirty="0" smtClean="0"/>
              <a:t>geostatistical</a:t>
            </a:r>
            <a:r>
              <a:rPr lang="en-US" baseline="0" dirty="0" smtClean="0"/>
              <a:t> interpolation method that is based on statistical models that include autocorrelations – that is, the statistical relationship among the measured points.</a:t>
            </a:r>
            <a:endParaRPr lang="en-US" dirty="0"/>
          </a:p>
        </p:txBody>
      </p:sp>
      <p:sp>
        <p:nvSpPr>
          <p:cNvPr id="4" name="Slide Number Placeholder 3"/>
          <p:cNvSpPr>
            <a:spLocks noGrp="1"/>
          </p:cNvSpPr>
          <p:nvPr>
            <p:ph type="sldNum" sz="quarter" idx="10"/>
          </p:nvPr>
        </p:nvSpPr>
        <p:spPr/>
        <p:txBody>
          <a:bodyPr/>
          <a:lstStyle/>
          <a:p>
            <a:fld id="{A937C738-B2A2-4344-80B9-7B11C1471605}" type="slidenum">
              <a:rPr lang="en-US" smtClean="0"/>
              <a:t>14</a:t>
            </a:fld>
            <a:endParaRPr lang="en-US"/>
          </a:p>
        </p:txBody>
      </p:sp>
    </p:spTree>
    <p:extLst>
      <p:ext uri="{BB962C8B-B14F-4D97-AF65-F5344CB8AC3E}">
        <p14:creationId xmlns:p14="http://schemas.microsoft.com/office/powerpoint/2010/main" val="37725957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37C738-B2A2-4344-80B9-7B11C1471605}" type="slidenum">
              <a:rPr lang="en-US" smtClean="0"/>
              <a:t>18</a:t>
            </a:fld>
            <a:endParaRPr lang="en-US"/>
          </a:p>
        </p:txBody>
      </p:sp>
    </p:spTree>
    <p:extLst>
      <p:ext uri="{BB962C8B-B14F-4D97-AF65-F5344CB8AC3E}">
        <p14:creationId xmlns:p14="http://schemas.microsoft.com/office/powerpoint/2010/main" val="23845254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smtClean="0"/>
              <a:t>Workshop on Multiphase Flow Science, August, 2015 Morgantown, WV, 26508</a:t>
            </a:r>
            <a:endParaRPr lang="en-US"/>
          </a:p>
        </p:txBody>
      </p:sp>
      <p:sp>
        <p:nvSpPr>
          <p:cNvPr id="5" name="Slide Number Placeholder 4"/>
          <p:cNvSpPr>
            <a:spLocks noGrp="1"/>
          </p:cNvSpPr>
          <p:nvPr>
            <p:ph type="sldNum" sz="quarter" idx="11"/>
          </p:nvPr>
        </p:nvSpPr>
        <p:spPr/>
        <p:txBody>
          <a:bodyPr/>
          <a:lstStyle/>
          <a:p>
            <a:fld id="{7E3409C7-2959-48B2-8C3C-1F9ECE2BEA08}" type="slidenum">
              <a:rPr lang="en-US" smtClean="0"/>
              <a:pPr/>
              <a:t>22</a:t>
            </a:fld>
            <a:endParaRPr lang="en-US"/>
          </a:p>
        </p:txBody>
      </p:sp>
    </p:spTree>
    <p:extLst>
      <p:ext uri="{BB962C8B-B14F-4D97-AF65-F5344CB8AC3E}">
        <p14:creationId xmlns:p14="http://schemas.microsoft.com/office/powerpoint/2010/main" val="23677517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1#Coarse Graining of</a:t>
            </a:r>
            <a:r>
              <a:rPr lang="en-US" baseline="0" dirty="0" smtClean="0"/>
              <a:t> particles was </a:t>
            </a:r>
            <a:r>
              <a:rPr lang="en-US" dirty="0" smtClean="0"/>
              <a:t>first</a:t>
            </a:r>
            <a:r>
              <a:rPr lang="en-US" baseline="0" dirty="0" smtClean="0"/>
              <a:t> Proposed by </a:t>
            </a:r>
            <a:r>
              <a:rPr lang="en-US" baseline="0" dirty="0" err="1" smtClean="0"/>
              <a:t>Kazari</a:t>
            </a:r>
            <a:r>
              <a:rPr lang="en-US" baseline="0" dirty="0" smtClean="0"/>
              <a:t> et al. on 1995. A larger particle replaces a group of particles but the density of the representative particle was decreased such that the mass of the large particle is equivalent to the small particle (</a:t>
            </a:r>
            <a:r>
              <a:rPr lang="en-US" baseline="0" dirty="0" err="1" smtClean="0"/>
              <a:t>rho</a:t>
            </a:r>
            <a:r>
              <a:rPr lang="en-US" baseline="-25000" dirty="0" err="1" smtClean="0"/>
              <a:t>RP</a:t>
            </a:r>
            <a:r>
              <a:rPr lang="en-US" baseline="0" dirty="0" smtClean="0"/>
              <a:t>=</a:t>
            </a:r>
            <a:r>
              <a:rPr lang="en-US" baseline="0" dirty="0" err="1" smtClean="0"/>
              <a:t>rho</a:t>
            </a:r>
            <a:r>
              <a:rPr lang="en-US" baseline="-25000" dirty="0" err="1" smtClean="0"/>
              <a:t>p</a:t>
            </a:r>
            <a:r>
              <a:rPr lang="en-US" baseline="0" dirty="0" smtClean="0"/>
              <a:t>/l</a:t>
            </a:r>
            <a:r>
              <a:rPr lang="en-US" baseline="30000" dirty="0" smtClean="0"/>
              <a:t>3</a:t>
            </a:r>
            <a:r>
              <a:rPr lang="en-US" baseline="0" dirty="0" smtClean="0"/>
              <a:t>,l=</a:t>
            </a:r>
            <a:r>
              <a:rPr lang="en-US" baseline="0" dirty="0" err="1" smtClean="0"/>
              <a:t>d</a:t>
            </a:r>
            <a:r>
              <a:rPr lang="en-US" baseline="-25000" dirty="0" err="1" smtClean="0"/>
              <a:t>RP</a:t>
            </a:r>
            <a:r>
              <a:rPr lang="en-US" baseline="0" dirty="0" smtClean="0"/>
              <a:t>/</a:t>
            </a:r>
            <a:r>
              <a:rPr lang="en-US" baseline="0" dirty="0" err="1" smtClean="0"/>
              <a:t>d</a:t>
            </a:r>
            <a:r>
              <a:rPr lang="en-US" baseline="-25000" dirty="0" err="1" smtClean="0"/>
              <a:t>p</a:t>
            </a:r>
            <a:r>
              <a:rPr lang="en-US" baseline="0" dirty="0" smtClean="0"/>
              <a:t>). Similarity laws applied to the fluid to maintain Reynolds number (</a:t>
            </a:r>
            <a:r>
              <a:rPr lang="en-US" baseline="0" dirty="0" err="1" smtClean="0"/>
              <a:t>vd</a:t>
            </a:r>
            <a:r>
              <a:rPr lang="en-US" baseline="0" dirty="0" smtClean="0"/>
              <a:t>/nu) and </a:t>
            </a:r>
            <a:r>
              <a:rPr lang="en-US" sz="1200" b="0" i="0" kern="1200" dirty="0" smtClean="0">
                <a:solidFill>
                  <a:schemeClr val="tx1"/>
                </a:solidFill>
                <a:effectLst/>
                <a:latin typeface="+mn-lt"/>
                <a:ea typeface="+mn-ea"/>
                <a:cs typeface="+mn-cs"/>
              </a:rPr>
              <a:t>Archimedes number</a:t>
            </a:r>
            <a:r>
              <a:rPr lang="en-US" sz="1200" b="0" i="0" kern="1200" baseline="0" dirty="0" smtClean="0">
                <a:solidFill>
                  <a:schemeClr val="tx1"/>
                </a:solidFill>
                <a:effectLst/>
                <a:latin typeface="+mn-lt"/>
                <a:ea typeface="+mn-ea"/>
                <a:cs typeface="+mn-cs"/>
              </a:rPr>
              <a:t> </a:t>
            </a:r>
            <a:r>
              <a:rPr lang="en-US" baseline="0" dirty="0" smtClean="0"/>
              <a:t>(gL</a:t>
            </a:r>
            <a:r>
              <a:rPr lang="en-US" baseline="30000" dirty="0" smtClean="0"/>
              <a:t>3</a:t>
            </a:r>
            <a:r>
              <a:rPr lang="en-US" baseline="0" dirty="0" smtClean="0"/>
              <a:t>rhp((rho/rho)-1)) to be the same between both systems. With the assumption that the solids density to fluid ratio (scaled/unscaled) is much larger one, we get </a:t>
            </a:r>
            <a:r>
              <a:rPr lang="en-US" baseline="0" dirty="0" err="1" smtClean="0"/>
              <a:t>RHO_f</a:t>
            </a:r>
            <a:r>
              <a:rPr lang="en-US" baseline="0" dirty="0" smtClean="0"/>
              <a:t>=l*</a:t>
            </a:r>
            <a:r>
              <a:rPr lang="en-US" baseline="0" dirty="0" err="1" smtClean="0"/>
              <a:t>rho_f</a:t>
            </a:r>
            <a:r>
              <a:rPr lang="en-US" baseline="0" dirty="0" smtClean="0"/>
              <a:t> (i.e., higher fluid density for coarse grained simulation, also </a:t>
            </a:r>
            <a:r>
              <a:rPr lang="en-US" baseline="0" dirty="0" err="1" smtClean="0"/>
              <a:t>MU_f</a:t>
            </a:r>
            <a:r>
              <a:rPr lang="en-US" baseline="0" dirty="0" smtClean="0"/>
              <a:t>=</a:t>
            </a:r>
            <a:r>
              <a:rPr lang="en-US" baseline="0" dirty="0" err="1" smtClean="0"/>
              <a:t>mu_f</a:t>
            </a:r>
            <a:r>
              <a:rPr lang="en-US" baseline="0" dirty="0" smtClean="0"/>
              <a:t>*l</a:t>
            </a:r>
            <a:r>
              <a:rPr lang="en-US" baseline="30000" dirty="0" smtClean="0"/>
              <a:t>2</a:t>
            </a:r>
            <a:r>
              <a:rPr lang="en-US" baseline="0" dirty="0" smtClean="0"/>
              <a:t>. The model was validated in a 2-D fluidized bed; however, good agreement has not obtained for the pressure drop or bubble behavior. Some investigators (Kawaguchi et. al 2002) attributes the reason to the unsuitability of the grid used. The same model was recently validated by different group (</a:t>
            </a:r>
            <a:r>
              <a:rPr lang="en-US" baseline="0" dirty="0" err="1" smtClean="0"/>
              <a:t>Kamaranian</a:t>
            </a:r>
            <a:r>
              <a:rPr lang="en-US" baseline="0" dirty="0" smtClean="0"/>
              <a:t> et al. 2014) on an experimental spouted fluidized bed (with central jet) were they reported agreement in the bubble size, the rising velocity was, however, smaller (l ranged from 10-16).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Liu et al (2013) also employed the use of similarity to coarse-grain CFD-DEM simulations. In their approach they retained the particle density but changed the fluid properties according to similarity laws (they also assumed the density of the solids to be much higher than the fluid density and end-up with the same relations above). More complicated use of similarity conditions was adapted by </a:t>
            </a:r>
            <a:r>
              <a:rPr lang="en-US" baseline="0" dirty="0" err="1" smtClean="0"/>
              <a:t>Wahsino</a:t>
            </a:r>
            <a:r>
              <a:rPr lang="en-US" baseline="0" dirty="0" smtClean="0"/>
              <a:t> et al (2007-paper in </a:t>
            </a:r>
            <a:r>
              <a:rPr lang="en-US" baseline="0" dirty="0" err="1" smtClean="0"/>
              <a:t>japanese</a:t>
            </a:r>
            <a:r>
              <a:rPr lang="en-US" baseline="0" dirty="0" smtClean="0"/>
              <a:t>) were the fluidization velocity (along with particle and fluid densities and fluid viscosity) is also changed for fluidized bed applications.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2# </a:t>
            </a:r>
            <a:r>
              <a:rPr lang="en-US" baseline="0" dirty="0" err="1" smtClean="0"/>
              <a:t>Sakano</a:t>
            </a:r>
            <a:r>
              <a:rPr lang="en-US" baseline="0" dirty="0" smtClean="0"/>
              <a:t> (2000 paper in Japanese) employed an imaginary particle with larger diameter and lower density. The particles were structures in </a:t>
            </a:r>
            <a:r>
              <a:rPr lang="en-US" baseline="0" dirty="0" err="1" smtClean="0"/>
              <a:t>Fcc</a:t>
            </a:r>
            <a:r>
              <a:rPr lang="en-US" baseline="0" dirty="0" smtClean="0"/>
              <a:t> arrangement (he did not show change in fluid properties!). Agreement on bubble size distribution above the distributed was reported in 2D </a:t>
            </a:r>
            <a:r>
              <a:rPr lang="en-US" baseline="0" dirty="0" err="1" smtClean="0"/>
              <a:t>fluidixed</a:t>
            </a:r>
            <a:r>
              <a:rPr lang="en-US" baseline="0" dirty="0" smtClean="0"/>
              <a:t> bed. Some investigators (Mokhtar et al. 2012) argue that the meaning of the assumed structure is not clearly described. This model was not used elsewhere.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3# This model was first presented in 2004 (</a:t>
            </a:r>
            <a:r>
              <a:rPr lang="en-US" baseline="0" dirty="0" err="1" smtClean="0"/>
              <a:t>Kuwagi</a:t>
            </a:r>
            <a:r>
              <a:rPr lang="en-US" baseline="0" dirty="0" smtClean="0"/>
              <a:t> et al.) and a description of the model can be found in (Mokhtar et al. 2012). In this model a representative system that occupy an equal space of the original system but uses lower number of particles and behaves the same. Accordingly </a:t>
            </a:r>
            <a:r>
              <a:rPr lang="en-US" baseline="0" dirty="0" err="1" smtClean="0"/>
              <a:t>d</a:t>
            </a:r>
            <a:r>
              <a:rPr lang="en-US" baseline="-25000" dirty="0" err="1" smtClean="0"/>
              <a:t>RP</a:t>
            </a:r>
            <a:r>
              <a:rPr lang="en-US" baseline="0" dirty="0" smtClean="0"/>
              <a:t>=l*</a:t>
            </a:r>
            <a:r>
              <a:rPr lang="en-US" baseline="0" dirty="0" err="1" smtClean="0"/>
              <a:t>d</a:t>
            </a:r>
            <a:r>
              <a:rPr lang="en-US" baseline="-25000" dirty="0" err="1" smtClean="0"/>
              <a:t>p</a:t>
            </a:r>
            <a:r>
              <a:rPr lang="en-US" baseline="0" dirty="0" smtClean="0"/>
              <a:t> (hence, l=n</a:t>
            </a:r>
            <a:r>
              <a:rPr lang="en-US" baseline="30000" dirty="0" smtClean="0"/>
              <a:t>1/3</a:t>
            </a:r>
            <a:r>
              <a:rPr lang="en-US" baseline="0" dirty="0" smtClean="0"/>
              <a:t>). In their formulation they compared the equation of motion for an original particle with that of l-times larger system (Equations 12 and 3 in Mokhtar et. al. 2012). They applied scaling laws directly to the particle-particle and particle-fluid interaction forces and concluded that the original particle diameter should be used in order to satisfy scaling laws (I should mention that at this point they did not show any explicit point mass forces expressions except the weight of the particles in their Equations of motions – their statement may not be so obvious from what they present and they did not actually show any treatment of collisions and rotational motion). The model showed good comparison for group-D and A particles (with adhesion force) when validated with fluidized bed (they recommended the use of scaling factor of 3 to maintain proper comparison –they got poor prediction for bubble size distribution with scaling factor of 6).</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4# In this model a coarse grained particle represents a group of the original particles. Unlike other systems which focused on particle-fluid interaction (drag), this formulation provided scaling of the collision mechanics as well (the formulation that we use). A scaling relation of the rotational motion is also provided. The model was validated for pneumatic conveying system on 2009 and later in a </a:t>
            </a:r>
            <a:r>
              <a:rPr lang="en-US" baseline="0" dirty="0" err="1" smtClean="0"/>
              <a:t>psudo</a:t>
            </a:r>
            <a:r>
              <a:rPr lang="en-US" baseline="0" dirty="0" smtClean="0"/>
              <a:t> 3D fluidized bed system (2012). The model was also used/validated by Hilton &amp;Cleary 2012 (we use this).</a:t>
            </a:r>
            <a:endParaRPr lang="en-US" baseline="0" dirty="0"/>
          </a:p>
        </p:txBody>
      </p:sp>
      <p:sp>
        <p:nvSpPr>
          <p:cNvPr id="4" name="Slide Number Placeholder 3"/>
          <p:cNvSpPr>
            <a:spLocks noGrp="1"/>
          </p:cNvSpPr>
          <p:nvPr>
            <p:ph type="sldNum" sz="quarter" idx="10"/>
          </p:nvPr>
        </p:nvSpPr>
        <p:spPr/>
        <p:txBody>
          <a:bodyPr/>
          <a:lstStyle/>
          <a:p>
            <a:fld id="{24D3F979-446F-4944-B5D0-3F9CF81D3DA6}" type="slidenum">
              <a:rPr lang="en-US" smtClean="0"/>
              <a:t>23</a:t>
            </a:fld>
            <a:endParaRPr lang="en-US"/>
          </a:p>
        </p:txBody>
      </p:sp>
    </p:spTree>
    <p:extLst>
      <p:ext uri="{BB962C8B-B14F-4D97-AF65-F5344CB8AC3E}">
        <p14:creationId xmlns:p14="http://schemas.microsoft.com/office/powerpoint/2010/main" val="5831004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https://www.youtube.com/watch?v=ewJ3AxKclOg</a:t>
            </a:r>
          </a:p>
          <a:p>
            <a:endParaRPr lang="en-US" dirty="0" smtClean="0"/>
          </a:p>
          <a:p>
            <a:r>
              <a:rPr lang="en-US" smtClean="0"/>
              <a:t>https://www.youtube.com/watch?v=0F0QoMCSKJ4</a:t>
            </a:r>
            <a:endParaRPr lang="en-US" dirty="0"/>
          </a:p>
        </p:txBody>
      </p:sp>
      <p:sp>
        <p:nvSpPr>
          <p:cNvPr id="4" name="Slide Number Placeholder 3"/>
          <p:cNvSpPr>
            <a:spLocks noGrp="1"/>
          </p:cNvSpPr>
          <p:nvPr>
            <p:ph type="sldNum" sz="quarter" idx="10"/>
          </p:nvPr>
        </p:nvSpPr>
        <p:spPr/>
        <p:txBody>
          <a:bodyPr/>
          <a:lstStyle/>
          <a:p>
            <a:fld id="{A937C738-B2A2-4344-80B9-7B11C1471605}" type="slidenum">
              <a:rPr lang="en-US" smtClean="0"/>
              <a:t>24</a:t>
            </a:fld>
            <a:endParaRPr lang="en-US"/>
          </a:p>
        </p:txBody>
      </p:sp>
    </p:spTree>
    <p:extLst>
      <p:ext uri="{BB962C8B-B14F-4D97-AF65-F5344CB8AC3E}">
        <p14:creationId xmlns:p14="http://schemas.microsoft.com/office/powerpoint/2010/main" val="25998064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37C738-B2A2-4344-80B9-7B11C1471605}" type="slidenum">
              <a:rPr lang="en-US" smtClean="0"/>
              <a:t>25</a:t>
            </a:fld>
            <a:endParaRPr lang="en-US"/>
          </a:p>
        </p:txBody>
      </p:sp>
    </p:spTree>
    <p:extLst>
      <p:ext uri="{BB962C8B-B14F-4D97-AF65-F5344CB8AC3E}">
        <p14:creationId xmlns:p14="http://schemas.microsoft.com/office/powerpoint/2010/main" val="32745846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smtClean="0"/>
              <a:t>Workshop on Multiphase Flow Science, August, 2015 Morgantown, WV, 26508</a:t>
            </a:r>
            <a:endParaRPr lang="en-US"/>
          </a:p>
        </p:txBody>
      </p:sp>
      <p:sp>
        <p:nvSpPr>
          <p:cNvPr id="5" name="Slide Number Placeholder 4"/>
          <p:cNvSpPr>
            <a:spLocks noGrp="1"/>
          </p:cNvSpPr>
          <p:nvPr>
            <p:ph type="sldNum" sz="quarter" idx="11"/>
          </p:nvPr>
        </p:nvSpPr>
        <p:spPr/>
        <p:txBody>
          <a:bodyPr/>
          <a:lstStyle/>
          <a:p>
            <a:fld id="{7E3409C7-2959-48B2-8C3C-1F9ECE2BEA08}" type="slidenum">
              <a:rPr lang="en-US" smtClean="0"/>
              <a:pPr/>
              <a:t>2</a:t>
            </a:fld>
            <a:endParaRPr lang="en-US"/>
          </a:p>
        </p:txBody>
      </p:sp>
    </p:spTree>
    <p:extLst>
      <p:ext uri="{BB962C8B-B14F-4D97-AF65-F5344CB8AC3E}">
        <p14:creationId xmlns:p14="http://schemas.microsoft.com/office/powerpoint/2010/main" val="13400323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Incompressible </a:t>
            </a:r>
            <a:r>
              <a:rPr lang="en-US" smtClean="0"/>
              <a:t>flow solver</a:t>
            </a:r>
            <a:endParaRPr lang="en-US" dirty="0"/>
          </a:p>
        </p:txBody>
      </p:sp>
      <p:sp>
        <p:nvSpPr>
          <p:cNvPr id="4" name="Footer Placeholder 3"/>
          <p:cNvSpPr>
            <a:spLocks noGrp="1"/>
          </p:cNvSpPr>
          <p:nvPr>
            <p:ph type="ftr" sz="quarter" idx="10"/>
          </p:nvPr>
        </p:nvSpPr>
        <p:spPr/>
        <p:txBody>
          <a:bodyPr/>
          <a:lstStyle/>
          <a:p>
            <a:r>
              <a:rPr lang="en-US" smtClean="0"/>
              <a:t>Workshop on Multiphase Flow Science, August, 2015 Morgantown, WV, 26508</a:t>
            </a:r>
            <a:endParaRPr lang="en-US"/>
          </a:p>
        </p:txBody>
      </p:sp>
      <p:sp>
        <p:nvSpPr>
          <p:cNvPr id="5" name="Slide Number Placeholder 4"/>
          <p:cNvSpPr>
            <a:spLocks noGrp="1"/>
          </p:cNvSpPr>
          <p:nvPr>
            <p:ph type="sldNum" sz="quarter" idx="11"/>
          </p:nvPr>
        </p:nvSpPr>
        <p:spPr/>
        <p:txBody>
          <a:bodyPr/>
          <a:lstStyle/>
          <a:p>
            <a:fld id="{7E3409C7-2959-48B2-8C3C-1F9ECE2BEA08}" type="slidenum">
              <a:rPr lang="en-US" smtClean="0"/>
              <a:pPr/>
              <a:t>3</a:t>
            </a:fld>
            <a:endParaRPr lang="en-US"/>
          </a:p>
        </p:txBody>
      </p:sp>
    </p:spTree>
    <p:extLst>
      <p:ext uri="{BB962C8B-B14F-4D97-AF65-F5344CB8AC3E}">
        <p14:creationId xmlns:p14="http://schemas.microsoft.com/office/powerpoint/2010/main" val="21103174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smtClean="0"/>
              <a:t>Workshop on Multiphase Flow Science, August, 2015 Morgantown, WV, 26508</a:t>
            </a:r>
            <a:endParaRPr lang="en-US"/>
          </a:p>
        </p:txBody>
      </p:sp>
      <p:sp>
        <p:nvSpPr>
          <p:cNvPr id="5" name="Slide Number Placeholder 4"/>
          <p:cNvSpPr>
            <a:spLocks noGrp="1"/>
          </p:cNvSpPr>
          <p:nvPr>
            <p:ph type="sldNum" sz="quarter" idx="11"/>
          </p:nvPr>
        </p:nvSpPr>
        <p:spPr/>
        <p:txBody>
          <a:bodyPr/>
          <a:lstStyle/>
          <a:p>
            <a:fld id="{7E3409C7-2959-48B2-8C3C-1F9ECE2BEA08}" type="slidenum">
              <a:rPr lang="en-US" smtClean="0"/>
              <a:pPr/>
              <a:t>4</a:t>
            </a:fld>
            <a:endParaRPr lang="en-US"/>
          </a:p>
        </p:txBody>
      </p:sp>
    </p:spTree>
    <p:extLst>
      <p:ext uri="{BB962C8B-B14F-4D97-AF65-F5344CB8AC3E}">
        <p14:creationId xmlns:p14="http://schemas.microsoft.com/office/powerpoint/2010/main" val="22964610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Bubbling fluidized bed</a:t>
            </a:r>
            <a:endParaRPr lang="en-US" dirty="0"/>
          </a:p>
        </p:txBody>
      </p:sp>
      <p:sp>
        <p:nvSpPr>
          <p:cNvPr id="4" name="Footer Placeholder 3"/>
          <p:cNvSpPr>
            <a:spLocks noGrp="1"/>
          </p:cNvSpPr>
          <p:nvPr>
            <p:ph type="ftr" sz="quarter" idx="10"/>
          </p:nvPr>
        </p:nvSpPr>
        <p:spPr/>
        <p:txBody>
          <a:bodyPr/>
          <a:lstStyle/>
          <a:p>
            <a:r>
              <a:rPr lang="en-US" smtClean="0"/>
              <a:t>Workshop on Multiphase Flow Science, August, 2015 Morgantown, WV, 26508</a:t>
            </a:r>
            <a:endParaRPr lang="en-US"/>
          </a:p>
        </p:txBody>
      </p:sp>
      <p:sp>
        <p:nvSpPr>
          <p:cNvPr id="5" name="Slide Number Placeholder 4"/>
          <p:cNvSpPr>
            <a:spLocks noGrp="1"/>
          </p:cNvSpPr>
          <p:nvPr>
            <p:ph type="sldNum" sz="quarter" idx="11"/>
          </p:nvPr>
        </p:nvSpPr>
        <p:spPr/>
        <p:txBody>
          <a:bodyPr/>
          <a:lstStyle/>
          <a:p>
            <a:fld id="{7E3409C7-2959-48B2-8C3C-1F9ECE2BEA08}" type="slidenum">
              <a:rPr lang="en-US" smtClean="0"/>
              <a:pPr/>
              <a:t>5</a:t>
            </a:fld>
            <a:endParaRPr lang="en-US"/>
          </a:p>
        </p:txBody>
      </p:sp>
    </p:spTree>
    <p:extLst>
      <p:ext uri="{BB962C8B-B14F-4D97-AF65-F5344CB8AC3E}">
        <p14:creationId xmlns:p14="http://schemas.microsoft.com/office/powerpoint/2010/main" val="24948726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smtClean="0"/>
              <a:t>Workshop on Multiphase Flow Science, August, 2015 Morgantown, WV, 26508</a:t>
            </a:r>
            <a:endParaRPr lang="en-US"/>
          </a:p>
        </p:txBody>
      </p:sp>
      <p:sp>
        <p:nvSpPr>
          <p:cNvPr id="5" name="Slide Number Placeholder 4"/>
          <p:cNvSpPr>
            <a:spLocks noGrp="1"/>
          </p:cNvSpPr>
          <p:nvPr>
            <p:ph type="sldNum" sz="quarter" idx="11"/>
          </p:nvPr>
        </p:nvSpPr>
        <p:spPr/>
        <p:txBody>
          <a:bodyPr/>
          <a:lstStyle/>
          <a:p>
            <a:fld id="{7E3409C7-2959-48B2-8C3C-1F9ECE2BEA08}" type="slidenum">
              <a:rPr lang="en-US" smtClean="0"/>
              <a:pPr/>
              <a:t>7</a:t>
            </a:fld>
            <a:endParaRPr lang="en-US"/>
          </a:p>
        </p:txBody>
      </p:sp>
    </p:spTree>
    <p:extLst>
      <p:ext uri="{BB962C8B-B14F-4D97-AF65-F5344CB8AC3E}">
        <p14:creationId xmlns:p14="http://schemas.microsoft.com/office/powerpoint/2010/main" val="1359422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smtClean="0"/>
              <a:t>Workshop on Multiphase Flow Science, August, 2015 Morgantown, WV, 26508</a:t>
            </a:r>
            <a:endParaRPr lang="en-US"/>
          </a:p>
        </p:txBody>
      </p:sp>
      <p:sp>
        <p:nvSpPr>
          <p:cNvPr id="5" name="Slide Number Placeholder 4"/>
          <p:cNvSpPr>
            <a:spLocks noGrp="1"/>
          </p:cNvSpPr>
          <p:nvPr>
            <p:ph type="sldNum" sz="quarter" idx="11"/>
          </p:nvPr>
        </p:nvSpPr>
        <p:spPr/>
        <p:txBody>
          <a:bodyPr/>
          <a:lstStyle/>
          <a:p>
            <a:fld id="{7E3409C7-2959-48B2-8C3C-1F9ECE2BEA08}" type="slidenum">
              <a:rPr lang="en-US" smtClean="0"/>
              <a:pPr/>
              <a:t>8</a:t>
            </a:fld>
            <a:endParaRPr lang="en-US"/>
          </a:p>
        </p:txBody>
      </p:sp>
    </p:spTree>
    <p:extLst>
      <p:ext uri="{BB962C8B-B14F-4D97-AF65-F5344CB8AC3E}">
        <p14:creationId xmlns:p14="http://schemas.microsoft.com/office/powerpoint/2010/main" val="12482362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Goal is to increase mobility of the particles using field/particle properties. Conceptual, parameterized for coefficients</a:t>
            </a:r>
            <a:endParaRPr lang="en-US" dirty="0"/>
          </a:p>
        </p:txBody>
      </p:sp>
      <p:sp>
        <p:nvSpPr>
          <p:cNvPr id="4" name="Footer Placeholder 3"/>
          <p:cNvSpPr>
            <a:spLocks noGrp="1"/>
          </p:cNvSpPr>
          <p:nvPr>
            <p:ph type="ftr" sz="quarter" idx="10"/>
          </p:nvPr>
        </p:nvSpPr>
        <p:spPr/>
        <p:txBody>
          <a:bodyPr/>
          <a:lstStyle/>
          <a:p>
            <a:r>
              <a:rPr lang="en-US" smtClean="0"/>
              <a:t>Workshop on Multiphase Flow Science, August, 2015 Morgantown, WV, 26508</a:t>
            </a:r>
            <a:endParaRPr lang="en-US"/>
          </a:p>
        </p:txBody>
      </p:sp>
      <p:sp>
        <p:nvSpPr>
          <p:cNvPr id="5" name="Slide Number Placeholder 4"/>
          <p:cNvSpPr>
            <a:spLocks noGrp="1"/>
          </p:cNvSpPr>
          <p:nvPr>
            <p:ph type="sldNum" sz="quarter" idx="11"/>
          </p:nvPr>
        </p:nvSpPr>
        <p:spPr/>
        <p:txBody>
          <a:bodyPr/>
          <a:lstStyle/>
          <a:p>
            <a:fld id="{7E3409C7-2959-48B2-8C3C-1F9ECE2BEA08}" type="slidenum">
              <a:rPr lang="en-US" smtClean="0"/>
              <a:pPr/>
              <a:t>9</a:t>
            </a:fld>
            <a:endParaRPr lang="en-US"/>
          </a:p>
        </p:txBody>
      </p:sp>
    </p:spTree>
    <p:extLst>
      <p:ext uri="{BB962C8B-B14F-4D97-AF65-F5344CB8AC3E}">
        <p14:creationId xmlns:p14="http://schemas.microsoft.com/office/powerpoint/2010/main" val="14721387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smtClean="0"/>
              <a:t>Workshop on Multiphase Flow Science, August, 2015 Morgantown, WV, 26508</a:t>
            </a:r>
            <a:endParaRPr lang="en-US"/>
          </a:p>
        </p:txBody>
      </p:sp>
      <p:sp>
        <p:nvSpPr>
          <p:cNvPr id="5" name="Slide Number Placeholder 4"/>
          <p:cNvSpPr>
            <a:spLocks noGrp="1"/>
          </p:cNvSpPr>
          <p:nvPr>
            <p:ph type="sldNum" sz="quarter" idx="11"/>
          </p:nvPr>
        </p:nvSpPr>
        <p:spPr/>
        <p:txBody>
          <a:bodyPr/>
          <a:lstStyle/>
          <a:p>
            <a:fld id="{7E3409C7-2959-48B2-8C3C-1F9ECE2BEA08}" type="slidenum">
              <a:rPr lang="en-US" smtClean="0"/>
              <a:pPr/>
              <a:t>10</a:t>
            </a:fld>
            <a:endParaRPr lang="en-US"/>
          </a:p>
        </p:txBody>
      </p:sp>
    </p:spTree>
    <p:extLst>
      <p:ext uri="{BB962C8B-B14F-4D97-AF65-F5344CB8AC3E}">
        <p14:creationId xmlns:p14="http://schemas.microsoft.com/office/powerpoint/2010/main" val="41177014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lvl1pPr algn="ctr">
              <a:defRPr>
                <a:solidFill>
                  <a:srgbClr val="990000"/>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dirty="0"/>
          </a:p>
        </p:txBody>
      </p:sp>
      <p:sp>
        <p:nvSpPr>
          <p:cNvPr id="4" name="Footer Placeholder 3"/>
          <p:cNvSpPr>
            <a:spLocks noGrp="1"/>
          </p:cNvSpPr>
          <p:nvPr>
            <p:ph type="ftr" sz="quarter" idx="10"/>
          </p:nvPr>
        </p:nvSpPr>
        <p:spPr/>
        <p:txBody>
          <a:bodyPr rIns="0"/>
          <a:lstStyle>
            <a:lvl1pPr>
              <a:defRPr/>
            </a:lvl1pPr>
          </a:lstStyle>
          <a:p>
            <a:r>
              <a:rPr lang="en-US" smtClean="0">
                <a:solidFill>
                  <a:srgbClr val="000000"/>
                </a:solidFill>
              </a:rPr>
              <a:t>Hello</a:t>
            </a:r>
            <a:endParaRPr lang="en-US">
              <a:solidFill>
                <a:srgbClr val="000000"/>
              </a:solidFill>
            </a:endParaRPr>
          </a:p>
        </p:txBody>
      </p:sp>
      <p:sp>
        <p:nvSpPr>
          <p:cNvPr id="5" name="Slide Number Placeholder 3"/>
          <p:cNvSpPr>
            <a:spLocks noGrp="1"/>
          </p:cNvSpPr>
          <p:nvPr>
            <p:ph type="sldNum" sz="quarter" idx="12"/>
          </p:nvPr>
        </p:nvSpPr>
        <p:spPr>
          <a:xfrm>
            <a:off x="9389240" y="6461452"/>
            <a:ext cx="28448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01080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03200" y="33668"/>
            <a:ext cx="11684000" cy="728332"/>
          </a:xfrm>
        </p:spPr>
        <p:txBody>
          <a:bodyPr/>
          <a:lstStyle>
            <a:lvl1pPr algn="r">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defRPr>
                <a:solidFill>
                  <a:srgbClr val="990000"/>
                </a:solidFill>
              </a:defRPr>
            </a:lvl1pPr>
            <a:lvl2pPr>
              <a:defRPr>
                <a:solidFill>
                  <a:schemeClr val="tx1"/>
                </a:solidFill>
              </a:defRPr>
            </a:lvl2pPr>
            <a:lvl3pPr>
              <a:defRPr b="1">
                <a:solidFill>
                  <a:srgbClr val="0000CC"/>
                </a:solidFill>
              </a:defRPr>
            </a:lvl3pPr>
            <a:lvl4pPr>
              <a:defRPr b="1">
                <a:solidFill>
                  <a:srgbClr val="FF0000"/>
                </a:solidFill>
              </a:defRPr>
            </a:lvl4pPr>
            <a:lvl5pPr>
              <a:defRPr b="1">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Rectangle 13"/>
          <p:cNvSpPr>
            <a:spLocks noGrp="1" noChangeArrowheads="1"/>
          </p:cNvSpPr>
          <p:nvPr>
            <p:ph type="ftr" sz="quarter" idx="3"/>
          </p:nvPr>
        </p:nvSpPr>
        <p:spPr bwMode="auto">
          <a:xfrm>
            <a:off x="11480800" y="6229350"/>
            <a:ext cx="406400" cy="323850"/>
          </a:xfrm>
          <a:prstGeom prst="rect">
            <a:avLst/>
          </a:prstGeom>
          <a:noFill/>
          <a:ln w="9525">
            <a:noFill/>
            <a:miter lim="800000"/>
            <a:headEnd/>
            <a:tailEnd/>
          </a:ln>
          <a:effectLst/>
        </p:spPr>
        <p:txBody>
          <a:bodyPr vert="horz" wrap="square" lIns="91440" tIns="45720" rIns="0" bIns="45720" numCol="1" anchor="t" anchorCtr="0" compatLnSpc="1">
            <a:prstTxWarp prst="textNoShape">
              <a:avLst/>
            </a:prstTxWarp>
          </a:bodyPr>
          <a:lstStyle>
            <a:lvl1pPr algn="r">
              <a:defRPr sz="1200">
                <a:latin typeface="Calibri" pitchFamily="34" charset="0"/>
              </a:defRPr>
            </a:lvl1pPr>
          </a:lstStyle>
          <a:p>
            <a:r>
              <a:rPr lang="en-US" smtClean="0">
                <a:solidFill>
                  <a:srgbClr val="000000"/>
                </a:solidFill>
              </a:rPr>
              <a:t>Hello</a:t>
            </a:r>
            <a:endParaRPr lang="en-US">
              <a:solidFill>
                <a:srgbClr val="000000"/>
              </a:solidFill>
            </a:endParaRPr>
          </a:p>
        </p:txBody>
      </p:sp>
      <p:sp>
        <p:nvSpPr>
          <p:cNvPr id="6" name="Slide Number Placeholder 3"/>
          <p:cNvSpPr>
            <a:spLocks noGrp="1"/>
          </p:cNvSpPr>
          <p:nvPr>
            <p:ph type="sldNum" sz="quarter" idx="12"/>
          </p:nvPr>
        </p:nvSpPr>
        <p:spPr>
          <a:xfrm>
            <a:off x="8737600" y="6356351"/>
            <a:ext cx="28448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07115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01600" y="1219200"/>
            <a:ext cx="5842000" cy="4572000"/>
          </a:xfrm>
        </p:spPr>
        <p:txBody>
          <a:bodyPr/>
          <a:lstStyle>
            <a:lvl1pPr>
              <a:defRPr sz="2800"/>
            </a:lvl1pPr>
            <a:lvl2pPr>
              <a:defRPr sz="2400"/>
            </a:lvl2pPr>
            <a:lvl3pPr marL="1143000" indent="-228600">
              <a:defRPr lang="en-US" sz="2000" b="1" dirty="0" smtClean="0">
                <a:solidFill>
                  <a:srgbClr val="0000CC"/>
                </a:solidFill>
                <a:latin typeface="Calibri" pitchFamily="34" charset="0"/>
              </a:defRPr>
            </a:lvl3pPr>
            <a:lvl4pPr marL="1600200" indent="-228600">
              <a:defRPr lang="en-US" sz="2000" b="1" dirty="0" smtClean="0">
                <a:solidFill>
                  <a:srgbClr val="FF0000"/>
                </a:solidFill>
                <a:latin typeface="Calibri" pitchFamily="34" charset="0"/>
              </a:defRPr>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46800" y="1219200"/>
            <a:ext cx="5842000" cy="4572000"/>
          </a:xfrm>
        </p:spPr>
        <p:txBody>
          <a:bodyPr/>
          <a:lstStyle>
            <a:lvl1pPr>
              <a:defRPr sz="2800"/>
            </a:lvl1pPr>
            <a:lvl2pPr>
              <a:defRPr sz="2400"/>
            </a:lvl2pPr>
            <a:lvl3pPr marL="1143000" indent="-228600">
              <a:defRPr lang="en-US" sz="2000" b="1" dirty="0" smtClean="0">
                <a:solidFill>
                  <a:srgbClr val="0000CC"/>
                </a:solidFill>
                <a:latin typeface="Calibri" pitchFamily="34" charset="0"/>
              </a:defRPr>
            </a:lvl3pPr>
            <a:lvl4pPr marL="1600200" indent="-228600">
              <a:defRPr lang="en-US" sz="2000" b="1" dirty="0" smtClean="0">
                <a:solidFill>
                  <a:srgbClr val="FF0000"/>
                </a:solidFill>
                <a:latin typeface="Calibri" pitchFamily="34" charset="0"/>
              </a:defRPr>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Rectangle 13"/>
          <p:cNvSpPr>
            <a:spLocks noGrp="1" noChangeArrowheads="1"/>
          </p:cNvSpPr>
          <p:nvPr>
            <p:ph type="ftr" sz="quarter" idx="3"/>
          </p:nvPr>
        </p:nvSpPr>
        <p:spPr bwMode="auto">
          <a:xfrm>
            <a:off x="11480800" y="6229350"/>
            <a:ext cx="406400" cy="323850"/>
          </a:xfrm>
          <a:prstGeom prst="rect">
            <a:avLst/>
          </a:prstGeom>
          <a:noFill/>
          <a:ln w="9525">
            <a:noFill/>
            <a:miter lim="800000"/>
            <a:headEnd/>
            <a:tailEnd/>
          </a:ln>
          <a:effectLst/>
        </p:spPr>
        <p:txBody>
          <a:bodyPr vert="horz" wrap="square" lIns="91440" tIns="45720" rIns="0" bIns="45720" numCol="1" anchor="t" anchorCtr="0" compatLnSpc="1">
            <a:prstTxWarp prst="textNoShape">
              <a:avLst/>
            </a:prstTxWarp>
          </a:bodyPr>
          <a:lstStyle>
            <a:lvl1pPr algn="r">
              <a:defRPr sz="1200">
                <a:latin typeface="Calibri" pitchFamily="34" charset="0"/>
              </a:defRPr>
            </a:lvl1pPr>
          </a:lstStyle>
          <a:p>
            <a:r>
              <a:rPr lang="en-US" smtClean="0">
                <a:solidFill>
                  <a:srgbClr val="000000"/>
                </a:solidFill>
              </a:rPr>
              <a:t>Hello</a:t>
            </a:r>
            <a:endParaRPr lang="en-US">
              <a:solidFill>
                <a:srgbClr val="000000"/>
              </a:solidFill>
            </a:endParaRPr>
          </a:p>
        </p:txBody>
      </p:sp>
      <p:sp>
        <p:nvSpPr>
          <p:cNvPr id="7" name="Slide Number Placeholder 3"/>
          <p:cNvSpPr>
            <a:spLocks noGrp="1"/>
          </p:cNvSpPr>
          <p:nvPr>
            <p:ph type="sldNum" sz="quarter" idx="12"/>
          </p:nvPr>
        </p:nvSpPr>
        <p:spPr>
          <a:xfrm>
            <a:off x="8737600" y="6356351"/>
            <a:ext cx="28448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47104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Text, and Content">
    <p:bg>
      <p:bgPr>
        <a:solidFill>
          <a:schemeClr val="bg1"/>
        </a:solidFill>
        <a:effectLst/>
      </p:bgPr>
    </p:bg>
    <p:spTree>
      <p:nvGrpSpPr>
        <p:cNvPr id="1" name=""/>
        <p:cNvGrpSpPr/>
        <p:nvPr/>
      </p:nvGrpSpPr>
      <p:grpSpPr>
        <a:xfrm>
          <a:off x="0" y="0"/>
          <a:ext cx="0" cy="0"/>
          <a:chOff x="0" y="0"/>
          <a:chExt cx="0" cy="0"/>
        </a:xfrm>
      </p:grpSpPr>
      <p:sp>
        <p:nvSpPr>
          <p:cNvPr id="3" name="Text Placeholder 2"/>
          <p:cNvSpPr>
            <a:spLocks noGrp="1"/>
          </p:cNvSpPr>
          <p:nvPr>
            <p:ph type="body" sz="half" idx="1"/>
          </p:nvPr>
        </p:nvSpPr>
        <p:spPr>
          <a:xfrm>
            <a:off x="101600" y="1219200"/>
            <a:ext cx="5842000" cy="4572000"/>
          </a:xfrm>
        </p:spPr>
        <p:txBody>
          <a:bodyPr/>
          <a:lstStyle>
            <a:lvl3pPr marL="1143000" indent="-228600">
              <a:defRPr lang="en-US" sz="2000" b="1" dirty="0" smtClean="0">
                <a:solidFill>
                  <a:srgbClr val="0000CC"/>
                </a:solidFill>
                <a:latin typeface="Calibri" pitchFamily="34" charset="0"/>
              </a:defRPr>
            </a:lvl3pPr>
            <a:lvl4pPr marL="1600200" indent="-228600">
              <a:defRPr lang="en-US" sz="2000" b="1" dirty="0" smtClean="0">
                <a:solidFill>
                  <a:srgbClr val="FF0000"/>
                </a:solidFill>
                <a:latin typeface="Calibri" pitchFamily="34" charset="0"/>
              </a:defRPr>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46800" y="1219200"/>
            <a:ext cx="5842000" cy="4572000"/>
          </a:xfrm>
        </p:spPr>
        <p:txBody>
          <a:bodyPr/>
          <a:lstStyle>
            <a:lvl3pPr marL="1143000" indent="-228600">
              <a:defRPr lang="en-US" sz="2000" b="1" dirty="0" smtClean="0">
                <a:solidFill>
                  <a:srgbClr val="0000CC"/>
                </a:solidFill>
                <a:latin typeface="Calibri" pitchFamily="34" charset="0"/>
              </a:defRPr>
            </a:lvl3pPr>
            <a:lvl4pPr marL="1600200" indent="-228600">
              <a:defRPr lang="en-US" sz="2000" b="1" dirty="0" smtClean="0">
                <a:solidFill>
                  <a:srgbClr val="FF0000"/>
                </a:solidFill>
                <a:latin typeface="Calibri" pitchFamily="34" charset="0"/>
              </a:defRPr>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0"/>
          </p:nvPr>
        </p:nvSpPr>
        <p:spPr>
          <a:xfrm>
            <a:off x="11582400" y="6172200"/>
            <a:ext cx="508000" cy="323850"/>
          </a:xfrm>
        </p:spPr>
        <p:txBody>
          <a:bodyPr/>
          <a:lstStyle>
            <a:lvl1pPr>
              <a:defRPr/>
            </a:lvl1pPr>
          </a:lstStyle>
          <a:p>
            <a:r>
              <a:rPr lang="en-US" smtClean="0">
                <a:solidFill>
                  <a:srgbClr val="000000"/>
                </a:solidFill>
              </a:rPr>
              <a:t>Hello</a:t>
            </a:r>
            <a:endParaRPr lang="en-US">
              <a:solidFill>
                <a:srgbClr val="000000"/>
              </a:solidFill>
            </a:endParaRPr>
          </a:p>
        </p:txBody>
      </p:sp>
      <p:sp>
        <p:nvSpPr>
          <p:cNvPr id="6" name="Title 1"/>
          <p:cNvSpPr>
            <a:spLocks noGrp="1"/>
          </p:cNvSpPr>
          <p:nvPr>
            <p:ph type="title"/>
          </p:nvPr>
        </p:nvSpPr>
        <p:spPr>
          <a:xfrm>
            <a:off x="203200" y="33668"/>
            <a:ext cx="11684000" cy="728332"/>
          </a:xfrm>
        </p:spPr>
        <p:txBody>
          <a:bodyPr/>
          <a:lstStyle>
            <a:lvl1pPr algn="r">
              <a:defRPr/>
            </a:lvl1pPr>
          </a:lstStyle>
          <a:p>
            <a:r>
              <a:rPr lang="en-US" smtClean="0"/>
              <a:t>Click to edit Master title style</a:t>
            </a:r>
            <a:endParaRPr lang="en-US" dirty="0"/>
          </a:p>
        </p:txBody>
      </p:sp>
      <p:sp>
        <p:nvSpPr>
          <p:cNvPr id="7" name="Slide Number Placeholder 3"/>
          <p:cNvSpPr>
            <a:spLocks noGrp="1"/>
          </p:cNvSpPr>
          <p:nvPr>
            <p:ph type="sldNum" sz="quarter" idx="12"/>
          </p:nvPr>
        </p:nvSpPr>
        <p:spPr>
          <a:xfrm>
            <a:off x="8737600" y="6356351"/>
            <a:ext cx="28448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0865889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Text, and 2 Content">
    <p:spTree>
      <p:nvGrpSpPr>
        <p:cNvPr id="1" name=""/>
        <p:cNvGrpSpPr/>
        <p:nvPr/>
      </p:nvGrpSpPr>
      <p:grpSpPr>
        <a:xfrm>
          <a:off x="0" y="0"/>
          <a:ext cx="0" cy="0"/>
          <a:chOff x="0" y="0"/>
          <a:chExt cx="0" cy="0"/>
        </a:xfrm>
      </p:grpSpPr>
      <p:sp>
        <p:nvSpPr>
          <p:cNvPr id="3" name="Text Placeholder 2"/>
          <p:cNvSpPr>
            <a:spLocks noGrp="1"/>
          </p:cNvSpPr>
          <p:nvPr>
            <p:ph type="body" sz="half" idx="1"/>
          </p:nvPr>
        </p:nvSpPr>
        <p:spPr>
          <a:xfrm>
            <a:off x="101600" y="1219200"/>
            <a:ext cx="5842000" cy="4572000"/>
          </a:xfrm>
        </p:spPr>
        <p:txBody>
          <a:bodyPr/>
          <a:lstStyle>
            <a:lvl3pPr marL="1143000" indent="-228600">
              <a:defRPr lang="en-US" sz="2000" b="1" dirty="0" smtClean="0">
                <a:solidFill>
                  <a:srgbClr val="0000CC"/>
                </a:solidFill>
                <a:latin typeface="Calibri" pitchFamily="34" charset="0"/>
              </a:defRPr>
            </a:lvl3pPr>
            <a:lvl4pPr marL="1600200" indent="-228600">
              <a:defRPr lang="en-US" sz="2000" b="1" dirty="0" smtClean="0">
                <a:solidFill>
                  <a:srgbClr val="FF0000"/>
                </a:solidFill>
                <a:latin typeface="Calibri" pitchFamily="34" charset="0"/>
              </a:defRPr>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quarter" idx="2"/>
          </p:nvPr>
        </p:nvSpPr>
        <p:spPr>
          <a:xfrm>
            <a:off x="6146800" y="1219200"/>
            <a:ext cx="5842000" cy="2209800"/>
          </a:xfrm>
        </p:spPr>
        <p:txBody>
          <a:bodyPr/>
          <a:lstStyle>
            <a:lvl3pPr marL="1143000" indent="-228600">
              <a:defRPr lang="en-US" sz="2000" b="1" dirty="0" smtClean="0">
                <a:solidFill>
                  <a:srgbClr val="0000CC"/>
                </a:solidFill>
                <a:latin typeface="Calibri" pitchFamily="34" charset="0"/>
              </a:defRPr>
            </a:lvl3pPr>
            <a:lvl4pPr marL="1600200" indent="-228600">
              <a:defRPr lang="en-US" sz="2000" b="1" dirty="0" smtClean="0">
                <a:solidFill>
                  <a:srgbClr val="FF0000"/>
                </a:solidFill>
                <a:latin typeface="Calibri" pitchFamily="34" charset="0"/>
              </a:defRPr>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Content Placeholder 4"/>
          <p:cNvSpPr>
            <a:spLocks noGrp="1"/>
          </p:cNvSpPr>
          <p:nvPr>
            <p:ph sz="quarter" idx="3"/>
          </p:nvPr>
        </p:nvSpPr>
        <p:spPr>
          <a:xfrm>
            <a:off x="6146800" y="3581400"/>
            <a:ext cx="5842000" cy="2209800"/>
          </a:xfrm>
        </p:spPr>
        <p:txBody>
          <a:bodyPr/>
          <a:lstStyle>
            <a:lvl3pPr marL="1143000" indent="-228600">
              <a:defRPr lang="en-US" sz="2000" b="1" dirty="0" smtClean="0">
                <a:solidFill>
                  <a:srgbClr val="0000CC"/>
                </a:solidFill>
                <a:latin typeface="Calibri" pitchFamily="34" charset="0"/>
              </a:defRPr>
            </a:lvl3pPr>
            <a:lvl4pPr marL="1600200" indent="-228600">
              <a:defRPr lang="en-US" sz="2000" b="1" dirty="0" smtClean="0">
                <a:solidFill>
                  <a:srgbClr val="FF0000"/>
                </a:solidFill>
                <a:latin typeface="Calibri" pitchFamily="34" charset="0"/>
              </a:defRPr>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Footer Placeholder 5"/>
          <p:cNvSpPr>
            <a:spLocks noGrp="1"/>
          </p:cNvSpPr>
          <p:nvPr>
            <p:ph type="ftr" sz="quarter" idx="10"/>
          </p:nvPr>
        </p:nvSpPr>
        <p:spPr>
          <a:xfrm>
            <a:off x="11582400" y="6172200"/>
            <a:ext cx="508000" cy="323850"/>
          </a:xfrm>
        </p:spPr>
        <p:txBody>
          <a:bodyPr/>
          <a:lstStyle>
            <a:lvl1pPr>
              <a:defRPr/>
            </a:lvl1pPr>
          </a:lstStyle>
          <a:p>
            <a:r>
              <a:rPr lang="en-US" smtClean="0">
                <a:solidFill>
                  <a:srgbClr val="000000"/>
                </a:solidFill>
              </a:rPr>
              <a:t>Hello</a:t>
            </a:r>
            <a:endParaRPr lang="en-US">
              <a:solidFill>
                <a:srgbClr val="000000"/>
              </a:solidFill>
            </a:endParaRPr>
          </a:p>
        </p:txBody>
      </p:sp>
      <p:sp>
        <p:nvSpPr>
          <p:cNvPr id="7" name="Title 1"/>
          <p:cNvSpPr>
            <a:spLocks noGrp="1"/>
          </p:cNvSpPr>
          <p:nvPr>
            <p:ph type="title"/>
          </p:nvPr>
        </p:nvSpPr>
        <p:spPr>
          <a:xfrm>
            <a:off x="203200" y="33668"/>
            <a:ext cx="11684000" cy="728332"/>
          </a:xfrm>
        </p:spPr>
        <p:txBody>
          <a:bodyPr/>
          <a:lstStyle>
            <a:lvl1pPr algn="r">
              <a:defRPr/>
            </a:lvl1pPr>
          </a:lstStyle>
          <a:p>
            <a:r>
              <a:rPr lang="en-US" smtClean="0"/>
              <a:t>Click to edit Master title style</a:t>
            </a:r>
            <a:endParaRPr lang="en-US" dirty="0"/>
          </a:p>
        </p:txBody>
      </p:sp>
      <p:sp>
        <p:nvSpPr>
          <p:cNvPr id="8" name="Slide Number Placeholder 3"/>
          <p:cNvSpPr>
            <a:spLocks noGrp="1"/>
          </p:cNvSpPr>
          <p:nvPr>
            <p:ph type="sldNum" sz="quarter" idx="12"/>
          </p:nvPr>
        </p:nvSpPr>
        <p:spPr>
          <a:xfrm>
            <a:off x="8737600" y="6356351"/>
            <a:ext cx="28448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64905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a:xfrm>
            <a:off x="609600" y="6356351"/>
            <a:ext cx="2844800" cy="365125"/>
          </a:xfrm>
          <a:prstGeom prst="rect">
            <a:avLst/>
          </a:prstGeom>
        </p:spPr>
        <p:txBody>
          <a:bodyPr/>
          <a:lstStyle/>
          <a:p>
            <a:endParaRPr lang="en-US"/>
          </a:p>
        </p:txBody>
      </p:sp>
      <p:sp>
        <p:nvSpPr>
          <p:cNvPr id="8" name="Footer Placeholder 7"/>
          <p:cNvSpPr>
            <a:spLocks noGrp="1"/>
          </p:cNvSpPr>
          <p:nvPr>
            <p:ph type="ftr" sz="quarter" idx="11"/>
          </p:nvPr>
        </p:nvSpPr>
        <p:spPr/>
        <p:txBody>
          <a:bodyPr/>
          <a:lstStyle/>
          <a:p>
            <a:r>
              <a:rPr lang="en-US" smtClean="0"/>
              <a:t>Hello</a:t>
            </a:r>
            <a:endParaRPr lang="en-US" dirty="0"/>
          </a:p>
        </p:txBody>
      </p:sp>
      <p:sp>
        <p:nvSpPr>
          <p:cNvPr id="9" name="Slide Number Placeholder 8"/>
          <p:cNvSpPr>
            <a:spLocks noGrp="1"/>
          </p:cNvSpPr>
          <p:nvPr>
            <p:ph type="sldNum" sz="quarter" idx="12"/>
          </p:nvPr>
        </p:nvSpPr>
        <p:spPr>
          <a:xfrm>
            <a:off x="8737600" y="6356351"/>
            <a:ext cx="2844800" cy="365125"/>
          </a:xfrm>
          <a:prstGeom prst="rect">
            <a:avLst/>
          </a:prstGeom>
        </p:spPr>
        <p:txBody>
          <a:bodyPr/>
          <a:lstStyle/>
          <a:p>
            <a:fld id="{B6F15528-21DE-4FAA-801E-634DDDAF4B2B}" type="slidenum">
              <a:rPr lang="en-US" smtClean="0"/>
              <a:pPr/>
              <a:t>‹#›</a:t>
            </a:fld>
            <a:endParaRPr lang="en-US"/>
          </a:p>
        </p:txBody>
      </p:sp>
      <p:pic>
        <p:nvPicPr>
          <p:cNvPr id="13"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6492876"/>
            <a:ext cx="1227667"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65413053"/>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1"/>
            <a:ext cx="2844800" cy="365125"/>
          </a:xfrm>
          <a:prstGeom prst="rect">
            <a:avLst/>
          </a:prstGeom>
        </p:spPr>
        <p:txBody>
          <a:bodyPr/>
          <a:lstStyle/>
          <a:p>
            <a:endParaRPr lang="en-US"/>
          </a:p>
        </p:txBody>
      </p:sp>
      <p:sp>
        <p:nvSpPr>
          <p:cNvPr id="3" name="Footer Placeholder 2"/>
          <p:cNvSpPr>
            <a:spLocks noGrp="1"/>
          </p:cNvSpPr>
          <p:nvPr>
            <p:ph type="ftr" sz="quarter" idx="11"/>
          </p:nvPr>
        </p:nvSpPr>
        <p:spPr/>
        <p:txBody>
          <a:bodyPr/>
          <a:lstStyle/>
          <a:p>
            <a:r>
              <a:rPr lang="en-US" smtClean="0"/>
              <a:t>Hello</a:t>
            </a:r>
            <a:endParaRPr lang="en-US"/>
          </a:p>
        </p:txBody>
      </p:sp>
      <p:sp>
        <p:nvSpPr>
          <p:cNvPr id="4" name="Slide Number Placeholder 3"/>
          <p:cNvSpPr>
            <a:spLocks noGrp="1"/>
          </p:cNvSpPr>
          <p:nvPr>
            <p:ph type="sldNum" sz="quarter" idx="12"/>
          </p:nvPr>
        </p:nvSpPr>
        <p:spPr>
          <a:xfrm>
            <a:off x="8737600" y="6356351"/>
            <a:ext cx="2844800" cy="365125"/>
          </a:xfrm>
          <a:prstGeom prst="rect">
            <a:avLst/>
          </a:prstGeom>
        </p:spPr>
        <p:txBody>
          <a:bodyPr/>
          <a:lstStyle/>
          <a:p>
            <a:fld id="{B6F15528-21DE-4FAA-801E-634DDDAF4B2B}" type="slidenum">
              <a:rPr lang="en-US" smtClean="0"/>
              <a:pPr/>
              <a:t>‹#›</a:t>
            </a:fld>
            <a:endParaRPr lang="en-US"/>
          </a:p>
        </p:txBody>
      </p:sp>
      <p:pic>
        <p:nvPicPr>
          <p:cNvPr id="6"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871200" y="1"/>
            <a:ext cx="1227667"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62571020"/>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9" cstate="print">
            <a:extLst>
              <a:ext uri="{28A0092B-C50C-407E-A947-70E740481C1C}">
                <a14:useLocalDpi xmlns:a14="http://schemas.microsoft.com/office/drawing/2010/main" val="0"/>
              </a:ext>
            </a:extLst>
          </a:blip>
          <a:srcRect/>
          <a:stretch/>
        </p:blipFill>
        <p:spPr>
          <a:xfrm>
            <a:off x="1" y="6430140"/>
            <a:ext cx="1422400" cy="426720"/>
          </a:xfrm>
          <a:prstGeom prst="rect">
            <a:avLst/>
          </a:prstGeom>
          <a:noFill/>
          <a:ln>
            <a:noFill/>
          </a:ln>
        </p:spPr>
      </p:pic>
      <p:sp>
        <p:nvSpPr>
          <p:cNvPr id="1027" name="Rectangle 3"/>
          <p:cNvSpPr>
            <a:spLocks noGrp="1" noChangeArrowheads="1"/>
          </p:cNvSpPr>
          <p:nvPr>
            <p:ph type="title"/>
          </p:nvPr>
        </p:nvSpPr>
        <p:spPr bwMode="auto">
          <a:xfrm>
            <a:off x="203200" y="44301"/>
            <a:ext cx="11684000" cy="7283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dirty="0" smtClean="0"/>
          </a:p>
        </p:txBody>
      </p:sp>
      <p:sp>
        <p:nvSpPr>
          <p:cNvPr id="1028" name="Rectangle 4"/>
          <p:cNvSpPr>
            <a:spLocks noGrp="1" noChangeArrowheads="1"/>
          </p:cNvSpPr>
          <p:nvPr>
            <p:ph type="body" idx="1"/>
          </p:nvPr>
        </p:nvSpPr>
        <p:spPr bwMode="auto">
          <a:xfrm>
            <a:off x="203200" y="1143000"/>
            <a:ext cx="11684000" cy="5029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032" name="Rectangle 8"/>
          <p:cNvSpPr>
            <a:spLocks noChangeArrowheads="1"/>
          </p:cNvSpPr>
          <p:nvPr/>
        </p:nvSpPr>
        <p:spPr bwMode="auto">
          <a:xfrm>
            <a:off x="0" y="6613461"/>
            <a:ext cx="5801710" cy="153888"/>
          </a:xfrm>
          <a:prstGeom prst="rect">
            <a:avLst/>
          </a:prstGeom>
          <a:noFill/>
          <a:ln w="9525">
            <a:noFill/>
            <a:miter lim="800000"/>
            <a:headEnd/>
            <a:tailEnd/>
          </a:ln>
        </p:spPr>
        <p:txBody>
          <a:bodyPr wrap="square" lIns="0" tIns="0" rIns="0" bIns="0">
            <a:spAutoFit/>
          </a:bodyPr>
          <a:lstStyle/>
          <a:p>
            <a:pPr algn="r" fontAlgn="base">
              <a:spcBef>
                <a:spcPct val="0"/>
              </a:spcBef>
              <a:spcAft>
                <a:spcPct val="0"/>
              </a:spcAft>
            </a:pPr>
            <a:r>
              <a:rPr lang="en-US" sz="1000" b="0" i="1" dirty="0">
                <a:solidFill>
                  <a:srgbClr val="000000"/>
                </a:solidFill>
                <a:latin typeface="Georgia" panose="02040502050405020303" pitchFamily="18" charset="0"/>
              </a:rPr>
              <a:t>High Performance Computational Fluid-Thermal Sciences &amp; Engineering Lab</a:t>
            </a:r>
          </a:p>
        </p:txBody>
      </p:sp>
      <p:sp>
        <p:nvSpPr>
          <p:cNvPr id="1035" name="Line 11"/>
          <p:cNvSpPr>
            <a:spLocks noChangeShapeType="1"/>
          </p:cNvSpPr>
          <p:nvPr/>
        </p:nvSpPr>
        <p:spPr bwMode="auto">
          <a:xfrm flipH="1">
            <a:off x="1422400" y="6583330"/>
            <a:ext cx="10769600" cy="0"/>
          </a:xfrm>
          <a:prstGeom prst="line">
            <a:avLst/>
          </a:prstGeom>
          <a:noFill/>
          <a:ln w="63500" cmpd="thickThin">
            <a:solidFill>
              <a:srgbClr val="0070C0"/>
            </a:solidFill>
            <a:round/>
            <a:headEnd/>
            <a:tailEnd/>
          </a:ln>
          <a:effectLst/>
        </p:spPr>
        <p:txBody>
          <a:bodyPr/>
          <a:lstStyle/>
          <a:p>
            <a:pPr fontAlgn="base">
              <a:spcBef>
                <a:spcPct val="0"/>
              </a:spcBef>
              <a:spcAft>
                <a:spcPct val="0"/>
              </a:spcAft>
            </a:pPr>
            <a:endParaRPr lang="en-US" b="1" dirty="0">
              <a:solidFill>
                <a:srgbClr val="000000"/>
              </a:solidFill>
            </a:endParaRPr>
          </a:p>
        </p:txBody>
      </p:sp>
      <p:sp>
        <p:nvSpPr>
          <p:cNvPr id="1037" name="Rectangle 13"/>
          <p:cNvSpPr>
            <a:spLocks noGrp="1" noChangeArrowheads="1"/>
          </p:cNvSpPr>
          <p:nvPr>
            <p:ph type="ftr" sz="quarter" idx="3"/>
          </p:nvPr>
        </p:nvSpPr>
        <p:spPr bwMode="auto">
          <a:xfrm>
            <a:off x="11480800" y="6229350"/>
            <a:ext cx="406400" cy="323850"/>
          </a:xfrm>
          <a:prstGeom prst="rect">
            <a:avLst/>
          </a:prstGeom>
          <a:noFill/>
          <a:ln w="9525">
            <a:noFill/>
            <a:miter lim="800000"/>
            <a:headEnd/>
            <a:tailEnd/>
          </a:ln>
          <a:effectLst/>
        </p:spPr>
        <p:txBody>
          <a:bodyPr vert="horz" wrap="square" lIns="91440" tIns="45720" rIns="0" bIns="45720" numCol="1" anchor="t" anchorCtr="0" compatLnSpc="1">
            <a:prstTxWarp prst="textNoShape">
              <a:avLst/>
            </a:prstTxWarp>
          </a:bodyPr>
          <a:lstStyle>
            <a:lvl1pPr algn="r">
              <a:defRPr sz="1200">
                <a:latin typeface="Calibri" pitchFamily="34" charset="0"/>
              </a:defRPr>
            </a:lvl1pPr>
          </a:lstStyle>
          <a:p>
            <a:r>
              <a:rPr lang="en-US" smtClean="0">
                <a:solidFill>
                  <a:srgbClr val="000000"/>
                </a:solidFill>
              </a:rPr>
              <a:t>Hello</a:t>
            </a:r>
            <a:endParaRPr lang="en-US">
              <a:solidFill>
                <a:srgbClr val="000000"/>
              </a:solidFill>
            </a:endParaRPr>
          </a:p>
        </p:txBody>
      </p:sp>
      <p:sp>
        <p:nvSpPr>
          <p:cNvPr id="13" name="Line 12"/>
          <p:cNvSpPr>
            <a:spLocks noChangeShapeType="1"/>
          </p:cNvSpPr>
          <p:nvPr/>
        </p:nvSpPr>
        <p:spPr bwMode="auto">
          <a:xfrm>
            <a:off x="0" y="825798"/>
            <a:ext cx="12192000" cy="0"/>
          </a:xfrm>
          <a:prstGeom prst="line">
            <a:avLst/>
          </a:prstGeom>
          <a:noFill/>
          <a:ln w="63500" cmpd="thinThick">
            <a:solidFill>
              <a:srgbClr val="0070C0"/>
            </a:solidFill>
            <a:round/>
            <a:headEnd/>
            <a:tailEnd/>
          </a:ln>
          <a:effectLst/>
        </p:spPr>
        <p:txBody>
          <a:bodyPr/>
          <a:lstStyle/>
          <a:p>
            <a:pPr fontAlgn="base">
              <a:spcBef>
                <a:spcPct val="0"/>
              </a:spcBef>
              <a:spcAft>
                <a:spcPct val="0"/>
              </a:spcAft>
            </a:pPr>
            <a:endParaRPr lang="en-US" b="1" dirty="0">
              <a:solidFill>
                <a:srgbClr val="000000"/>
              </a:solidFill>
            </a:endParaRPr>
          </a:p>
        </p:txBody>
      </p:sp>
      <p:pic>
        <p:nvPicPr>
          <p:cNvPr id="11" name="Picture 3"/>
          <p:cNvPicPr>
            <a:picLocks noChangeAspect="1" noChangeArrowheads="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76200" y="76200"/>
            <a:ext cx="2260305" cy="5068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Slide Number Placeholder 3"/>
          <p:cNvSpPr txBox="1">
            <a:spLocks/>
          </p:cNvSpPr>
          <p:nvPr userDrawn="1"/>
        </p:nvSpPr>
        <p:spPr>
          <a:xfrm>
            <a:off x="10752083" y="6515483"/>
            <a:ext cx="1418898"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B6F15528-21DE-4FAA-801E-634DDDAF4B2B}" type="slidenum">
              <a:rPr lang="en-US" sz="1400" smtClean="0">
                <a:latin typeface="Georgia" panose="02040502050405020303" pitchFamily="18" charset="0"/>
              </a:rPr>
              <a:pPr algn="ctr"/>
              <a:t>‹#›</a:t>
            </a:fld>
            <a:endParaRPr lang="en-US" sz="1400" dirty="0">
              <a:latin typeface="Georgia" panose="02040502050405020303" pitchFamily="18" charset="0"/>
            </a:endParaRPr>
          </a:p>
        </p:txBody>
      </p:sp>
      <p:sp>
        <p:nvSpPr>
          <p:cNvPr id="2" name="Slide Number Placeholder 1"/>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06DAC5-00DE-4DD3-A891-2DD8A808E94D}" type="slidenum">
              <a:rPr lang="en-US" smtClean="0"/>
              <a:t>‹#›</a:t>
            </a:fld>
            <a:endParaRPr lang="en-US" dirty="0"/>
          </a:p>
        </p:txBody>
      </p:sp>
    </p:spTree>
    <p:extLst>
      <p:ext uri="{BB962C8B-B14F-4D97-AF65-F5344CB8AC3E}">
        <p14:creationId xmlns:p14="http://schemas.microsoft.com/office/powerpoint/2010/main" val="278880924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ftr="0" dt="0"/>
  <p:txStyles>
    <p:titleStyle>
      <a:lvl1pPr algn="r" rtl="0" eaLnBrk="1" fontAlgn="base" hangingPunct="1">
        <a:spcBef>
          <a:spcPct val="0"/>
        </a:spcBef>
        <a:spcAft>
          <a:spcPct val="0"/>
        </a:spcAft>
        <a:defRPr sz="3000" b="1">
          <a:solidFill>
            <a:schemeClr val="tx1"/>
          </a:solidFill>
          <a:latin typeface="Calibri" pitchFamily="34" charset="0"/>
          <a:ea typeface="+mj-ea"/>
          <a:cs typeface="+mj-cs"/>
        </a:defRPr>
      </a:lvl1pPr>
      <a:lvl2pPr algn="ctr" rtl="0" eaLnBrk="1" fontAlgn="base" hangingPunct="1">
        <a:spcBef>
          <a:spcPct val="0"/>
        </a:spcBef>
        <a:spcAft>
          <a:spcPct val="0"/>
        </a:spcAft>
        <a:defRPr sz="3200" b="1">
          <a:solidFill>
            <a:schemeClr val="bg1"/>
          </a:solidFill>
          <a:latin typeface="Arial" charset="0"/>
        </a:defRPr>
      </a:lvl2pPr>
      <a:lvl3pPr algn="ctr" rtl="0" eaLnBrk="1" fontAlgn="base" hangingPunct="1">
        <a:spcBef>
          <a:spcPct val="0"/>
        </a:spcBef>
        <a:spcAft>
          <a:spcPct val="0"/>
        </a:spcAft>
        <a:defRPr sz="3200" b="1">
          <a:solidFill>
            <a:schemeClr val="bg1"/>
          </a:solidFill>
          <a:latin typeface="Arial" charset="0"/>
        </a:defRPr>
      </a:lvl3pPr>
      <a:lvl4pPr algn="ctr" rtl="0" eaLnBrk="1" fontAlgn="base" hangingPunct="1">
        <a:spcBef>
          <a:spcPct val="0"/>
        </a:spcBef>
        <a:spcAft>
          <a:spcPct val="0"/>
        </a:spcAft>
        <a:defRPr sz="3200" b="1">
          <a:solidFill>
            <a:schemeClr val="bg1"/>
          </a:solidFill>
          <a:latin typeface="Arial" charset="0"/>
        </a:defRPr>
      </a:lvl4pPr>
      <a:lvl5pPr algn="ctr" rtl="0" eaLnBrk="1" fontAlgn="base" hangingPunct="1">
        <a:spcBef>
          <a:spcPct val="0"/>
        </a:spcBef>
        <a:spcAft>
          <a:spcPct val="0"/>
        </a:spcAft>
        <a:defRPr sz="3200" b="1">
          <a:solidFill>
            <a:schemeClr val="bg1"/>
          </a:solidFill>
          <a:latin typeface="Arial" charset="0"/>
        </a:defRPr>
      </a:lvl5pPr>
      <a:lvl6pPr marL="457200" algn="ctr" rtl="0" eaLnBrk="1" fontAlgn="base" hangingPunct="1">
        <a:spcBef>
          <a:spcPct val="0"/>
        </a:spcBef>
        <a:spcAft>
          <a:spcPct val="0"/>
        </a:spcAft>
        <a:defRPr sz="3200" b="1">
          <a:solidFill>
            <a:schemeClr val="bg1"/>
          </a:solidFill>
          <a:latin typeface="Arial" charset="0"/>
        </a:defRPr>
      </a:lvl6pPr>
      <a:lvl7pPr marL="914400" algn="ctr" rtl="0" eaLnBrk="1" fontAlgn="base" hangingPunct="1">
        <a:spcBef>
          <a:spcPct val="0"/>
        </a:spcBef>
        <a:spcAft>
          <a:spcPct val="0"/>
        </a:spcAft>
        <a:defRPr sz="3200" b="1">
          <a:solidFill>
            <a:schemeClr val="bg1"/>
          </a:solidFill>
          <a:latin typeface="Arial" charset="0"/>
        </a:defRPr>
      </a:lvl7pPr>
      <a:lvl8pPr marL="1371600" algn="ctr" rtl="0" eaLnBrk="1" fontAlgn="base" hangingPunct="1">
        <a:spcBef>
          <a:spcPct val="0"/>
        </a:spcBef>
        <a:spcAft>
          <a:spcPct val="0"/>
        </a:spcAft>
        <a:defRPr sz="3200" b="1">
          <a:solidFill>
            <a:schemeClr val="bg1"/>
          </a:solidFill>
          <a:latin typeface="Arial" charset="0"/>
        </a:defRPr>
      </a:lvl8pPr>
      <a:lvl9pPr marL="1828800" algn="ctr" rtl="0" eaLnBrk="1" fontAlgn="base" hangingPunct="1">
        <a:spcBef>
          <a:spcPct val="0"/>
        </a:spcBef>
        <a:spcAft>
          <a:spcPct val="0"/>
        </a:spcAft>
        <a:defRPr sz="3200" b="1">
          <a:solidFill>
            <a:schemeClr val="bg1"/>
          </a:solidFill>
          <a:latin typeface="Arial" charset="0"/>
        </a:defRPr>
      </a:lvl9pPr>
    </p:titleStyle>
    <p:bodyStyle>
      <a:lvl1pPr marL="342900" indent="-342900" algn="l" rtl="0" eaLnBrk="1" fontAlgn="base" hangingPunct="1">
        <a:spcBef>
          <a:spcPct val="20000"/>
        </a:spcBef>
        <a:spcAft>
          <a:spcPct val="0"/>
        </a:spcAft>
        <a:buChar char="•"/>
        <a:defRPr sz="2800" b="1">
          <a:solidFill>
            <a:srgbClr val="990000"/>
          </a:solidFill>
          <a:latin typeface="Calibri" pitchFamily="34" charset="0"/>
          <a:ea typeface="+mn-ea"/>
          <a:cs typeface="+mn-cs"/>
        </a:defRPr>
      </a:lvl1pPr>
      <a:lvl2pPr marL="742950" indent="-285750" algn="l" rtl="0" eaLnBrk="1" fontAlgn="base" hangingPunct="1">
        <a:spcBef>
          <a:spcPct val="20000"/>
        </a:spcBef>
        <a:spcAft>
          <a:spcPct val="0"/>
        </a:spcAft>
        <a:buFont typeface="Arial" charset="0"/>
        <a:buChar char="•"/>
        <a:defRPr sz="2400" b="1">
          <a:solidFill>
            <a:schemeClr val="tx1"/>
          </a:solidFill>
          <a:latin typeface="Calibri" pitchFamily="34" charset="0"/>
        </a:defRPr>
      </a:lvl2pPr>
      <a:lvl3pPr marL="1143000" indent="-228600" algn="l" rtl="0" eaLnBrk="1" fontAlgn="base" hangingPunct="1">
        <a:spcBef>
          <a:spcPct val="20000"/>
        </a:spcBef>
        <a:spcAft>
          <a:spcPct val="0"/>
        </a:spcAft>
        <a:buChar char="•"/>
        <a:defRPr sz="2000" b="1">
          <a:solidFill>
            <a:srgbClr val="FF3300"/>
          </a:solidFill>
          <a:latin typeface="Calibri" pitchFamily="34" charset="0"/>
        </a:defRPr>
      </a:lvl3pPr>
      <a:lvl4pPr marL="1600200" indent="-228600" algn="l" rtl="0" eaLnBrk="1" fontAlgn="base" hangingPunct="1">
        <a:spcBef>
          <a:spcPct val="20000"/>
        </a:spcBef>
        <a:spcAft>
          <a:spcPct val="0"/>
        </a:spcAft>
        <a:buChar char="•"/>
        <a:defRPr sz="2000">
          <a:solidFill>
            <a:schemeClr val="tx2"/>
          </a:solidFill>
          <a:latin typeface="Calibri" pitchFamily="34" charset="0"/>
        </a:defRPr>
      </a:lvl4pPr>
      <a:lvl5pPr marL="2057400" indent="-228600" algn="l" rtl="0" eaLnBrk="1" fontAlgn="base" hangingPunct="1">
        <a:spcBef>
          <a:spcPct val="20000"/>
        </a:spcBef>
        <a:spcAft>
          <a:spcPct val="0"/>
        </a:spcAft>
        <a:buChar char="•"/>
        <a:defRPr sz="1600">
          <a:solidFill>
            <a:schemeClr val="tx1"/>
          </a:solidFill>
          <a:latin typeface="Calibri" pitchFamily="34" charset="0"/>
        </a:defRPr>
      </a:lvl5pPr>
      <a:lvl6pPr marL="2514600" indent="-228600" algn="l" rtl="0" eaLnBrk="1" fontAlgn="base" hangingPunct="1">
        <a:spcBef>
          <a:spcPct val="20000"/>
        </a:spcBef>
        <a:spcAft>
          <a:spcPct val="0"/>
        </a:spcAft>
        <a:buChar char="•"/>
        <a:defRPr sz="1600">
          <a:solidFill>
            <a:schemeClr val="tx1"/>
          </a:solidFill>
          <a:latin typeface="+mn-lt"/>
        </a:defRPr>
      </a:lvl6pPr>
      <a:lvl7pPr marL="2971800" indent="-228600" algn="l" rtl="0" eaLnBrk="1" fontAlgn="base" hangingPunct="1">
        <a:spcBef>
          <a:spcPct val="20000"/>
        </a:spcBef>
        <a:spcAft>
          <a:spcPct val="0"/>
        </a:spcAft>
        <a:buChar char="•"/>
        <a:defRPr sz="1600">
          <a:solidFill>
            <a:schemeClr val="tx1"/>
          </a:solidFill>
          <a:latin typeface="+mn-lt"/>
        </a:defRPr>
      </a:lvl7pPr>
      <a:lvl8pPr marL="3429000" indent="-228600" algn="l" rtl="0" eaLnBrk="1" fontAlgn="base" hangingPunct="1">
        <a:spcBef>
          <a:spcPct val="20000"/>
        </a:spcBef>
        <a:spcAft>
          <a:spcPct val="0"/>
        </a:spcAft>
        <a:buChar char="•"/>
        <a:defRPr sz="1600">
          <a:solidFill>
            <a:schemeClr val="tx1"/>
          </a:solidFill>
          <a:latin typeface="+mn-lt"/>
        </a:defRPr>
      </a:lvl8pPr>
      <a:lvl9pPr marL="3886200" indent="-228600" algn="l" rtl="0" eaLnBrk="1" fontAlgn="base" hangingPunct="1">
        <a:spcBef>
          <a:spcPct val="20000"/>
        </a:spcBef>
        <a:spcAft>
          <a:spcPct val="0"/>
        </a:spcAft>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8" Type="http://schemas.openxmlformats.org/officeDocument/2006/relationships/video" Target="../media/media7.mp4"/><Relationship Id="rId13" Type="http://schemas.openxmlformats.org/officeDocument/2006/relationships/image" Target="../media/image26.png"/><Relationship Id="rId3" Type="http://schemas.microsoft.com/office/2007/relationships/media" Target="../media/media5.mp4"/><Relationship Id="rId7" Type="http://schemas.microsoft.com/office/2007/relationships/media" Target="../media/media7.mp4"/><Relationship Id="rId12" Type="http://schemas.openxmlformats.org/officeDocument/2006/relationships/image" Target="../media/image25.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video" Target="../media/media6.mp4"/><Relationship Id="rId11" Type="http://schemas.openxmlformats.org/officeDocument/2006/relationships/image" Target="../media/image24.png"/><Relationship Id="rId5" Type="http://schemas.microsoft.com/office/2007/relationships/media" Target="../media/media6.mp4"/><Relationship Id="rId10" Type="http://schemas.openxmlformats.org/officeDocument/2006/relationships/notesSlide" Target="../notesSlides/notesSlide10.xml"/><Relationship Id="rId4" Type="http://schemas.openxmlformats.org/officeDocument/2006/relationships/video" Target="../media/media5.mp4"/><Relationship Id="rId9" Type="http://schemas.openxmlformats.org/officeDocument/2006/relationships/slideLayout" Target="../slideLayouts/slideLayout6.xml"/><Relationship Id="rId1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29.jpeg"/></Relationships>
</file>

<file path=ppt/slides/_rels/slide1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35.tiff"/><Relationship Id="rId2" Type="http://schemas.openxmlformats.org/officeDocument/2006/relationships/image" Target="../media/image34.tiff"/><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microsoft.com/office/2007/relationships/media" Target="../media/media9.mp4"/><Relationship Id="rId7" Type="http://schemas.openxmlformats.org/officeDocument/2006/relationships/image" Target="../media/image37.png"/><Relationship Id="rId2" Type="http://schemas.openxmlformats.org/officeDocument/2006/relationships/video" Target="../media/media8.mp4"/><Relationship Id="rId1" Type="http://schemas.microsoft.com/office/2007/relationships/media" Target="../media/media8.mp4"/><Relationship Id="rId6" Type="http://schemas.openxmlformats.org/officeDocument/2006/relationships/image" Target="../media/image36.png"/><Relationship Id="rId5" Type="http://schemas.openxmlformats.org/officeDocument/2006/relationships/slideLayout" Target="../slideLayouts/slideLayout6.xml"/><Relationship Id="rId4" Type="http://schemas.openxmlformats.org/officeDocument/2006/relationships/video" Target="../media/media9.mp4"/></Relationships>
</file>

<file path=ppt/slides/_rels/slide17.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46.emf"/><Relationship Id="rId4" Type="http://schemas.openxmlformats.org/officeDocument/2006/relationships/image" Target="../media/image45.emf"/></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comments" Target="../comments/comment2.xml"/><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48.jpe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comments" Target="../comments/comment1.xml"/><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90.png"/><Relationship Id="rId5" Type="http://schemas.openxmlformats.org/officeDocument/2006/relationships/image" Target="../media/image80.png"/><Relationship Id="rId4" Type="http://schemas.openxmlformats.org/officeDocument/2006/relationships/image" Target="../media/image70.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3" Type="http://schemas.microsoft.com/office/2007/relationships/media" Target="../media/media2.mp4"/><Relationship Id="rId7"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video" Target="../media/media3.mp4"/><Relationship Id="rId5" Type="http://schemas.microsoft.com/office/2007/relationships/media" Target="../media/media3.mp4"/><Relationship Id="rId10" Type="http://schemas.openxmlformats.org/officeDocument/2006/relationships/image" Target="../media/image14.png"/><Relationship Id="rId4" Type="http://schemas.openxmlformats.org/officeDocument/2006/relationships/video" Target="../media/media2.mp4"/><Relationship Id="rId9" Type="http://schemas.openxmlformats.org/officeDocument/2006/relationships/image" Target="../media/image13.png"/></Relationships>
</file>

<file path=ppt/slides/_rels/slide7.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image" Target="../media/image15.emf"/><Relationship Id="rId7" Type="http://schemas.openxmlformats.org/officeDocument/2006/relationships/image" Target="../media/image19.emf"/><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8.emf"/><Relationship Id="rId5" Type="http://schemas.openxmlformats.org/officeDocument/2006/relationships/image" Target="../media/image17.emf"/><Relationship Id="rId4" Type="http://schemas.openxmlformats.org/officeDocument/2006/relationships/image" Target="../media/image16.emf"/><Relationship Id="rId9" Type="http://schemas.openxmlformats.org/officeDocument/2006/relationships/image" Target="../media/image21.emf"/></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270000"/>
            <a:ext cx="10363200" cy="1760607"/>
          </a:xfrm>
        </p:spPr>
        <p:txBody>
          <a:bodyPr/>
          <a:lstStyle/>
          <a:p>
            <a:r>
              <a:rPr lang="en-US" sz="4000" dirty="0" smtClean="0"/>
              <a:t> </a:t>
            </a:r>
            <a:r>
              <a:rPr lang="en-US" sz="4000" b="0" dirty="0" smtClean="0">
                <a:latin typeface="Georgia" panose="02040502050405020303" pitchFamily="18" charset="0"/>
              </a:rPr>
              <a:t>Endeavors to Improve Coarse Grained CFD-DEM Simulations Using Representative Particle Model </a:t>
            </a:r>
            <a:endParaRPr lang="en-US" sz="4000" b="0" dirty="0">
              <a:latin typeface="Georgia" panose="02040502050405020303" pitchFamily="18" charset="0"/>
            </a:endParaRPr>
          </a:p>
        </p:txBody>
      </p:sp>
      <p:sp>
        <p:nvSpPr>
          <p:cNvPr id="3" name="Subtitle 2"/>
          <p:cNvSpPr>
            <a:spLocks noGrp="1"/>
          </p:cNvSpPr>
          <p:nvPr>
            <p:ph type="subTitle" idx="1"/>
          </p:nvPr>
        </p:nvSpPr>
        <p:spPr>
          <a:xfrm>
            <a:off x="1828800" y="3462131"/>
            <a:ext cx="8534400" cy="1073801"/>
          </a:xfrm>
        </p:spPr>
        <p:txBody>
          <a:bodyPr/>
          <a:lstStyle/>
          <a:p>
            <a:r>
              <a:rPr lang="en-US" sz="2400" b="0" dirty="0" smtClean="0">
                <a:latin typeface="Georgia" panose="02040502050405020303" pitchFamily="18" charset="0"/>
              </a:rPr>
              <a:t>Husam Elghannay</a:t>
            </a:r>
            <a:r>
              <a:rPr lang="en-US" sz="2400" b="0" baseline="30000" dirty="0" smtClean="0">
                <a:latin typeface="Georgia" panose="02040502050405020303" pitchFamily="18" charset="0"/>
              </a:rPr>
              <a:t>1</a:t>
            </a:r>
            <a:r>
              <a:rPr lang="en-US" sz="2400" b="0" dirty="0" smtClean="0">
                <a:latin typeface="Georgia" panose="02040502050405020303" pitchFamily="18" charset="0"/>
              </a:rPr>
              <a:t>, </a:t>
            </a:r>
            <a:r>
              <a:rPr lang="en-US" sz="2400" b="0" dirty="0" err="1" smtClean="0">
                <a:latin typeface="Georgia" panose="02040502050405020303" pitchFamily="18" charset="0"/>
              </a:rPr>
              <a:t>Kuahai</a:t>
            </a:r>
            <a:r>
              <a:rPr lang="en-US" sz="2400" b="0" dirty="0" smtClean="0">
                <a:latin typeface="Georgia" panose="02040502050405020303" pitchFamily="18" charset="0"/>
              </a:rPr>
              <a:t> Yu</a:t>
            </a:r>
            <a:r>
              <a:rPr lang="en-US" sz="2400" b="0" baseline="30000" dirty="0" smtClean="0">
                <a:latin typeface="Georgia" panose="02040502050405020303" pitchFamily="18" charset="0"/>
              </a:rPr>
              <a:t>2</a:t>
            </a:r>
            <a:r>
              <a:rPr lang="en-US" sz="2400" b="0" dirty="0" smtClean="0">
                <a:latin typeface="Georgia" panose="02040502050405020303" pitchFamily="18" charset="0"/>
              </a:rPr>
              <a:t> </a:t>
            </a:r>
          </a:p>
          <a:p>
            <a:r>
              <a:rPr lang="en-US" sz="2400" b="0" dirty="0" smtClean="0">
                <a:latin typeface="Georgia" panose="02040502050405020303" pitchFamily="18" charset="0"/>
              </a:rPr>
              <a:t>&amp; </a:t>
            </a:r>
            <a:r>
              <a:rPr lang="en-US" sz="2400" b="0" dirty="0" err="1" smtClean="0">
                <a:latin typeface="Georgia" panose="02040502050405020303" pitchFamily="18" charset="0"/>
              </a:rPr>
              <a:t>Danesh</a:t>
            </a:r>
            <a:r>
              <a:rPr lang="en-US" sz="2400" b="0" dirty="0" smtClean="0">
                <a:latin typeface="Georgia" panose="02040502050405020303" pitchFamily="18" charset="0"/>
              </a:rPr>
              <a:t> Tafti</a:t>
            </a:r>
            <a:r>
              <a:rPr lang="en-US" sz="2400" b="0" baseline="30000" dirty="0" smtClean="0">
                <a:latin typeface="Georgia" panose="02040502050405020303" pitchFamily="18" charset="0"/>
              </a:rPr>
              <a:t>1</a:t>
            </a:r>
          </a:p>
        </p:txBody>
      </p:sp>
      <p:sp>
        <p:nvSpPr>
          <p:cNvPr id="5" name="Rectangle 4"/>
          <p:cNvSpPr/>
          <p:nvPr/>
        </p:nvSpPr>
        <p:spPr>
          <a:xfrm>
            <a:off x="3180884" y="4708210"/>
            <a:ext cx="6096000" cy="1477328"/>
          </a:xfrm>
          <a:prstGeom prst="rect">
            <a:avLst/>
          </a:prstGeom>
        </p:spPr>
        <p:txBody>
          <a:bodyPr>
            <a:spAutoFit/>
          </a:bodyPr>
          <a:lstStyle/>
          <a:p>
            <a:pPr algn="ctr"/>
            <a:r>
              <a:rPr lang="en-US" dirty="0" smtClean="0">
                <a:solidFill>
                  <a:srgbClr val="000000"/>
                </a:solidFill>
                <a:latin typeface="Georgia" panose="02040502050405020303" pitchFamily="18" charset="0"/>
              </a:rPr>
              <a:t>1. Mechanical </a:t>
            </a:r>
            <a:r>
              <a:rPr lang="en-US" dirty="0">
                <a:solidFill>
                  <a:srgbClr val="000000"/>
                </a:solidFill>
                <a:latin typeface="Georgia" panose="02040502050405020303" pitchFamily="18" charset="0"/>
              </a:rPr>
              <a:t>Engineering Department</a:t>
            </a:r>
          </a:p>
          <a:p>
            <a:pPr algn="ctr"/>
            <a:r>
              <a:rPr lang="en-US" dirty="0">
                <a:solidFill>
                  <a:srgbClr val="000000"/>
                </a:solidFill>
                <a:latin typeface="Georgia" panose="02040502050405020303" pitchFamily="18" charset="0"/>
              </a:rPr>
              <a:t> Virginia Polytechnic Institute and State </a:t>
            </a:r>
            <a:r>
              <a:rPr lang="en-US" dirty="0" smtClean="0">
                <a:solidFill>
                  <a:srgbClr val="000000"/>
                </a:solidFill>
                <a:latin typeface="Georgia" panose="02040502050405020303" pitchFamily="18" charset="0"/>
              </a:rPr>
              <a:t>University</a:t>
            </a:r>
          </a:p>
          <a:p>
            <a:pPr algn="ctr"/>
            <a:endParaRPr lang="en-US" dirty="0" smtClean="0">
              <a:solidFill>
                <a:srgbClr val="000000"/>
              </a:solidFill>
              <a:latin typeface="Georgia" panose="02040502050405020303" pitchFamily="18" charset="0"/>
            </a:endParaRPr>
          </a:p>
          <a:p>
            <a:pPr algn="ctr"/>
            <a:r>
              <a:rPr lang="en-US" dirty="0" smtClean="0">
                <a:solidFill>
                  <a:srgbClr val="000000"/>
                </a:solidFill>
                <a:latin typeface="Georgia" panose="02040502050405020303" pitchFamily="18" charset="0"/>
              </a:rPr>
              <a:t>2. Engineering </a:t>
            </a:r>
            <a:r>
              <a:rPr lang="en-US" dirty="0">
                <a:solidFill>
                  <a:srgbClr val="000000"/>
                </a:solidFill>
                <a:latin typeface="Georgia" panose="02040502050405020303" pitchFamily="18" charset="0"/>
              </a:rPr>
              <a:t>Mechanics Department, Henan University of Science and Technology, Luoyang 471023, China </a:t>
            </a:r>
          </a:p>
        </p:txBody>
      </p:sp>
      <p:sp>
        <p:nvSpPr>
          <p:cNvPr id="6" name="Subtitle 2"/>
          <p:cNvSpPr txBox="1">
            <a:spLocks/>
          </p:cNvSpPr>
          <p:nvPr/>
        </p:nvSpPr>
        <p:spPr bwMode="auto">
          <a:xfrm>
            <a:off x="3048000" y="0"/>
            <a:ext cx="9144000" cy="86154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normAutofit/>
          </a:bodyPr>
          <a:lstStyle>
            <a:lvl1pPr marL="0" indent="0" algn="ctr" rtl="0" eaLnBrk="1" fontAlgn="base" hangingPunct="1">
              <a:spcBef>
                <a:spcPct val="20000"/>
              </a:spcBef>
              <a:spcAft>
                <a:spcPct val="0"/>
              </a:spcAft>
              <a:buNone/>
              <a:defRPr sz="2800" b="1">
                <a:solidFill>
                  <a:schemeClr val="tx1"/>
                </a:solidFill>
                <a:latin typeface="Calibri" pitchFamily="34" charset="0"/>
                <a:ea typeface="+mn-ea"/>
                <a:cs typeface="+mn-cs"/>
              </a:defRPr>
            </a:lvl1pPr>
            <a:lvl2pPr marL="457200" indent="0" algn="ctr" rtl="0" eaLnBrk="1" fontAlgn="base" hangingPunct="1">
              <a:spcBef>
                <a:spcPct val="20000"/>
              </a:spcBef>
              <a:spcAft>
                <a:spcPct val="0"/>
              </a:spcAft>
              <a:buFont typeface="Arial" charset="0"/>
              <a:buNone/>
              <a:defRPr sz="2400" b="1">
                <a:solidFill>
                  <a:schemeClr val="tx1"/>
                </a:solidFill>
                <a:latin typeface="Calibri" pitchFamily="34" charset="0"/>
              </a:defRPr>
            </a:lvl2pPr>
            <a:lvl3pPr marL="914400" indent="0" algn="ctr" rtl="0" eaLnBrk="1" fontAlgn="base" hangingPunct="1">
              <a:spcBef>
                <a:spcPct val="20000"/>
              </a:spcBef>
              <a:spcAft>
                <a:spcPct val="0"/>
              </a:spcAft>
              <a:buNone/>
              <a:defRPr sz="2000" b="1">
                <a:solidFill>
                  <a:srgbClr val="FF3300"/>
                </a:solidFill>
                <a:latin typeface="Calibri" pitchFamily="34" charset="0"/>
              </a:defRPr>
            </a:lvl3pPr>
            <a:lvl4pPr marL="1371600" indent="0" algn="ctr" rtl="0" eaLnBrk="1" fontAlgn="base" hangingPunct="1">
              <a:spcBef>
                <a:spcPct val="20000"/>
              </a:spcBef>
              <a:spcAft>
                <a:spcPct val="0"/>
              </a:spcAft>
              <a:buNone/>
              <a:defRPr sz="2000">
                <a:solidFill>
                  <a:schemeClr val="tx2"/>
                </a:solidFill>
                <a:latin typeface="Calibri" pitchFamily="34" charset="0"/>
              </a:defRPr>
            </a:lvl4pPr>
            <a:lvl5pPr marL="1828800" indent="0" algn="ctr" rtl="0" eaLnBrk="1" fontAlgn="base" hangingPunct="1">
              <a:spcBef>
                <a:spcPct val="20000"/>
              </a:spcBef>
              <a:spcAft>
                <a:spcPct val="0"/>
              </a:spcAft>
              <a:buNone/>
              <a:defRPr sz="1600">
                <a:solidFill>
                  <a:schemeClr val="tx1"/>
                </a:solidFill>
                <a:latin typeface="Calibri" pitchFamily="34" charset="0"/>
              </a:defRPr>
            </a:lvl5pPr>
            <a:lvl6pPr marL="2286000" indent="0" algn="ctr" rtl="0" eaLnBrk="1" fontAlgn="base" hangingPunct="1">
              <a:spcBef>
                <a:spcPct val="20000"/>
              </a:spcBef>
              <a:spcAft>
                <a:spcPct val="0"/>
              </a:spcAft>
              <a:buNone/>
              <a:defRPr sz="1600">
                <a:solidFill>
                  <a:schemeClr val="tx1"/>
                </a:solidFill>
                <a:latin typeface="+mn-lt"/>
              </a:defRPr>
            </a:lvl6pPr>
            <a:lvl7pPr marL="2743200" indent="0" algn="ctr" rtl="0" eaLnBrk="1" fontAlgn="base" hangingPunct="1">
              <a:spcBef>
                <a:spcPct val="20000"/>
              </a:spcBef>
              <a:spcAft>
                <a:spcPct val="0"/>
              </a:spcAft>
              <a:buNone/>
              <a:defRPr sz="1600">
                <a:solidFill>
                  <a:schemeClr val="tx1"/>
                </a:solidFill>
                <a:latin typeface="+mn-lt"/>
              </a:defRPr>
            </a:lvl7pPr>
            <a:lvl8pPr marL="3200400" indent="0" algn="ctr" rtl="0" eaLnBrk="1" fontAlgn="base" hangingPunct="1">
              <a:spcBef>
                <a:spcPct val="20000"/>
              </a:spcBef>
              <a:spcAft>
                <a:spcPct val="0"/>
              </a:spcAft>
              <a:buNone/>
              <a:defRPr sz="1600">
                <a:solidFill>
                  <a:schemeClr val="tx1"/>
                </a:solidFill>
                <a:latin typeface="+mn-lt"/>
              </a:defRPr>
            </a:lvl8pPr>
            <a:lvl9pPr marL="3657600" indent="0" algn="ctr" rtl="0" eaLnBrk="1" fontAlgn="base" hangingPunct="1">
              <a:spcBef>
                <a:spcPct val="20000"/>
              </a:spcBef>
              <a:spcAft>
                <a:spcPct val="0"/>
              </a:spcAft>
              <a:buNone/>
              <a:defRPr sz="1600">
                <a:solidFill>
                  <a:schemeClr val="tx1"/>
                </a:solidFill>
                <a:latin typeface="+mn-lt"/>
              </a:defRPr>
            </a:lvl9pPr>
          </a:lstStyle>
          <a:p>
            <a:pPr algn="r"/>
            <a:r>
              <a:rPr lang="en-US" sz="1600" b="0" kern="0" dirty="0" smtClean="0">
                <a:latin typeface="Georgia" panose="02040502050405020303" pitchFamily="18" charset="0"/>
              </a:rPr>
              <a:t>2016 NETL Workshop on Multiphase Flow Science</a:t>
            </a:r>
            <a:br>
              <a:rPr lang="en-US" sz="1600" b="0" kern="0" dirty="0" smtClean="0">
                <a:latin typeface="Georgia" panose="02040502050405020303" pitchFamily="18" charset="0"/>
              </a:rPr>
            </a:br>
            <a:r>
              <a:rPr lang="en-US" sz="1600" b="0" kern="0" dirty="0" smtClean="0">
                <a:latin typeface="Georgia" panose="02040502050405020303" pitchFamily="18" charset="0"/>
              </a:rPr>
              <a:t>August 9-10, 2016, Morgantown, USA</a:t>
            </a:r>
            <a:endParaRPr lang="en-US" sz="1600" b="0" kern="0" dirty="0">
              <a:latin typeface="Georgia" panose="02040502050405020303" pitchFamily="18" charset="0"/>
            </a:endParaRPr>
          </a:p>
        </p:txBody>
      </p:sp>
    </p:spTree>
    <p:extLst>
      <p:ext uri="{BB962C8B-B14F-4D97-AF65-F5344CB8AC3E}">
        <p14:creationId xmlns:p14="http://schemas.microsoft.com/office/powerpoint/2010/main" val="73035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781878"/>
          </a:xfrm>
        </p:spPr>
        <p:txBody>
          <a:bodyPr>
            <a:normAutofit/>
          </a:bodyPr>
          <a:lstStyle/>
          <a:p>
            <a:pPr algn="ctr"/>
            <a:r>
              <a:rPr lang="en-US" sz="3600" b="0" dirty="0">
                <a:solidFill>
                  <a:schemeClr val="accent2"/>
                </a:solidFill>
                <a:latin typeface="Georgia" panose="02040502050405020303" pitchFamily="18" charset="0"/>
              </a:rPr>
              <a:t>Test of suggested methods</a:t>
            </a:r>
          </a:p>
        </p:txBody>
      </p:sp>
      <p:sp>
        <p:nvSpPr>
          <p:cNvPr id="7" name="Content Placeholder 6"/>
          <p:cNvSpPr>
            <a:spLocks noGrp="1"/>
          </p:cNvSpPr>
          <p:nvPr>
            <p:ph sz="half" idx="2"/>
          </p:nvPr>
        </p:nvSpPr>
        <p:spPr>
          <a:xfrm>
            <a:off x="0" y="1080052"/>
            <a:ext cx="5562601" cy="4953000"/>
          </a:xfrm>
        </p:spPr>
        <p:txBody>
          <a:bodyPr>
            <a:normAutofit/>
          </a:bodyPr>
          <a:lstStyle/>
          <a:p>
            <a:r>
              <a:rPr lang="en-US" sz="2400" b="0" dirty="0">
                <a:latin typeface="Georgia" panose="02040502050405020303" pitchFamily="18" charset="0"/>
              </a:rPr>
              <a:t>Periodic fluidized-bed (no-side walls)</a:t>
            </a:r>
          </a:p>
          <a:p>
            <a:pPr lvl="1"/>
            <a:r>
              <a:rPr lang="en-US" sz="2000" b="0" dirty="0">
                <a:solidFill>
                  <a:schemeClr val="accent2">
                    <a:lumMod val="60000"/>
                    <a:lumOff val="40000"/>
                  </a:schemeClr>
                </a:solidFill>
                <a:latin typeface="Georgia" panose="02040502050405020303" pitchFamily="18" charset="0"/>
              </a:rPr>
              <a:t>18 mm × 150 mm × 18 mm</a:t>
            </a:r>
          </a:p>
          <a:p>
            <a:pPr lvl="1"/>
            <a:r>
              <a:rPr lang="en-US" sz="2000" b="0" dirty="0">
                <a:solidFill>
                  <a:schemeClr val="accent2">
                    <a:lumMod val="60000"/>
                    <a:lumOff val="40000"/>
                  </a:schemeClr>
                </a:solidFill>
                <a:latin typeface="Georgia" panose="02040502050405020303" pitchFamily="18" charset="0"/>
              </a:rPr>
              <a:t>particle properties as of Muller</a:t>
            </a:r>
          </a:p>
          <a:p>
            <a:pPr lvl="1"/>
            <a:r>
              <a:rPr lang="en-US" sz="2000" b="0" dirty="0">
                <a:solidFill>
                  <a:schemeClr val="accent2">
                    <a:lumMod val="60000"/>
                    <a:lumOff val="40000"/>
                  </a:schemeClr>
                </a:solidFill>
                <a:latin typeface="Georgia" panose="02040502050405020303" pitchFamily="18" charset="0"/>
              </a:rPr>
              <a:t>10164 particles</a:t>
            </a:r>
          </a:p>
          <a:p>
            <a:pPr lvl="1"/>
            <a:r>
              <a:rPr lang="en-US" sz="2000" b="0" dirty="0" err="1">
                <a:solidFill>
                  <a:schemeClr val="accent2">
                    <a:lumMod val="60000"/>
                    <a:lumOff val="40000"/>
                  </a:schemeClr>
                </a:solidFill>
                <a:latin typeface="Georgia" panose="02040502050405020303" pitchFamily="18" charset="0"/>
              </a:rPr>
              <a:t>U</a:t>
            </a:r>
            <a:r>
              <a:rPr lang="en-US" sz="2000" b="0" baseline="-25000" dirty="0" err="1">
                <a:solidFill>
                  <a:schemeClr val="accent2">
                    <a:lumMod val="60000"/>
                    <a:lumOff val="40000"/>
                  </a:schemeClr>
                </a:solidFill>
                <a:latin typeface="Georgia" panose="02040502050405020303" pitchFamily="18" charset="0"/>
              </a:rPr>
              <a:t>f</a:t>
            </a:r>
            <a:r>
              <a:rPr lang="en-US" sz="2000" b="0" dirty="0">
                <a:solidFill>
                  <a:schemeClr val="accent2">
                    <a:lumMod val="60000"/>
                    <a:lumOff val="40000"/>
                  </a:schemeClr>
                </a:solidFill>
                <a:latin typeface="Georgia" panose="02040502050405020303" pitchFamily="18" charset="0"/>
              </a:rPr>
              <a:t>=1.5 m/s (~5U</a:t>
            </a:r>
            <a:r>
              <a:rPr lang="en-US" sz="2000" b="0" baseline="-25000" dirty="0">
                <a:solidFill>
                  <a:schemeClr val="accent2">
                    <a:lumMod val="60000"/>
                    <a:lumOff val="40000"/>
                  </a:schemeClr>
                </a:solidFill>
                <a:latin typeface="Georgia" panose="02040502050405020303" pitchFamily="18" charset="0"/>
              </a:rPr>
              <a:t>mf</a:t>
            </a:r>
            <a:r>
              <a:rPr lang="en-US" sz="2000" b="0" dirty="0">
                <a:solidFill>
                  <a:schemeClr val="accent2">
                    <a:lumMod val="60000"/>
                    <a:lumOff val="40000"/>
                  </a:schemeClr>
                </a:solidFill>
                <a:latin typeface="Georgia" panose="02040502050405020303" pitchFamily="18" charset="0"/>
              </a:rPr>
              <a:t>)</a:t>
            </a:r>
          </a:p>
          <a:p>
            <a:pPr lvl="1"/>
            <a:r>
              <a:rPr lang="en-US" sz="2000" b="0" i="1" dirty="0">
                <a:solidFill>
                  <a:schemeClr val="accent2">
                    <a:lumMod val="60000"/>
                    <a:lumOff val="40000"/>
                  </a:schemeClr>
                </a:solidFill>
                <a:latin typeface="Georgia" panose="02040502050405020303" pitchFamily="18" charset="0"/>
              </a:rPr>
              <a:t>l</a:t>
            </a:r>
            <a:r>
              <a:rPr lang="en-US" sz="2000" b="0" dirty="0">
                <a:solidFill>
                  <a:schemeClr val="accent2">
                    <a:lumMod val="60000"/>
                    <a:lumOff val="40000"/>
                  </a:schemeClr>
                </a:solidFill>
                <a:latin typeface="Georgia" panose="02040502050405020303" pitchFamily="18" charset="0"/>
              </a:rPr>
              <a:t>=1 vs. </a:t>
            </a:r>
            <a:r>
              <a:rPr lang="en-US" sz="2000" b="0" i="1" dirty="0">
                <a:solidFill>
                  <a:schemeClr val="accent2">
                    <a:lumMod val="60000"/>
                    <a:lumOff val="40000"/>
                  </a:schemeClr>
                </a:solidFill>
                <a:latin typeface="Georgia" panose="02040502050405020303" pitchFamily="18" charset="0"/>
              </a:rPr>
              <a:t>l</a:t>
            </a:r>
            <a:r>
              <a:rPr lang="en-US" sz="2000" b="0" dirty="0">
                <a:solidFill>
                  <a:schemeClr val="accent2">
                    <a:lumMod val="60000"/>
                    <a:lumOff val="40000"/>
                  </a:schemeClr>
                </a:solidFill>
                <a:latin typeface="Georgia" panose="02040502050405020303" pitchFamily="18" charset="0"/>
              </a:rPr>
              <a:t>=2</a:t>
            </a:r>
          </a:p>
          <a:p>
            <a:endParaRPr lang="en-US" sz="2000" b="0" dirty="0">
              <a:solidFill>
                <a:schemeClr val="accent3">
                  <a:lumMod val="60000"/>
                  <a:lumOff val="40000"/>
                </a:schemeClr>
              </a:solidFill>
              <a:latin typeface="Georgia" panose="02040502050405020303" pitchFamily="18" charset="0"/>
            </a:endParaRPr>
          </a:p>
          <a:p>
            <a:r>
              <a:rPr lang="en-US" sz="2400" b="0" dirty="0">
                <a:latin typeface="Georgia" panose="02040502050405020303" pitchFamily="18" charset="0"/>
              </a:rPr>
              <a:t>Fluid and particles are decoupled</a:t>
            </a:r>
          </a:p>
          <a:p>
            <a:endParaRPr lang="en-US" sz="2400" b="0" dirty="0">
              <a:latin typeface="Georgia" panose="02040502050405020303" pitchFamily="18" charset="0"/>
            </a:endParaRPr>
          </a:p>
          <a:p>
            <a:r>
              <a:rPr lang="en-US" sz="2400" b="0" dirty="0">
                <a:latin typeface="Georgia" panose="02040502050405020303" pitchFamily="18" charset="0"/>
              </a:rPr>
              <a:t>Ideal (f=0.0, e=1) and dissipative (f=0.1,e=0.9) particles are tested</a:t>
            </a:r>
          </a:p>
          <a:p>
            <a:endParaRPr lang="en-US" sz="2400" b="0" dirty="0">
              <a:latin typeface="Georgia" panose="02040502050405020303" pitchFamily="18" charset="0"/>
            </a:endParaRPr>
          </a:p>
          <a:p>
            <a:endParaRPr lang="en-US" sz="2400" b="0" dirty="0">
              <a:latin typeface="Georgia" panose="02040502050405020303" pitchFamily="18" charset="0"/>
            </a:endParaRPr>
          </a:p>
        </p:txBody>
      </p:sp>
      <p:pic>
        <p:nvPicPr>
          <p:cNvPr id="11" name="Content Placeholder 10"/>
          <p:cNvPicPr>
            <a:picLocks noGrp="1" noChangeAspect="1"/>
          </p:cNvPicPr>
          <p:nvPr>
            <p:ph sz="half" idx="1"/>
          </p:nvPr>
        </p:nvPicPr>
        <p:blipFill rotWithShape="1">
          <a:blip r:embed="rId3"/>
          <a:srcRect r="28520"/>
          <a:stretch/>
        </p:blipFill>
        <p:spPr>
          <a:xfrm>
            <a:off x="7245380" y="1401740"/>
            <a:ext cx="2889220" cy="3932261"/>
          </a:xfrm>
          <a:prstGeom prst="rect">
            <a:avLst/>
          </a:prstGeom>
        </p:spPr>
      </p:pic>
    </p:spTree>
    <p:extLst>
      <p:ext uri="{BB962C8B-B14F-4D97-AF65-F5344CB8AC3E}">
        <p14:creationId xmlns:p14="http://schemas.microsoft.com/office/powerpoint/2010/main" val="3595033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animEffect transition="in" filter="randombar(horizontal)">
                                      <p:cBhvr>
                                        <p:cTn id="7" dur="500"/>
                                        <p:tgtEl>
                                          <p:spTgt spid="7">
                                            <p:txEl>
                                              <p:pRg st="2" end="2"/>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par>
                                <p:cTn id="11" presetID="14" presetClass="entr" presetSubtype="10" fill="hold" nodeType="with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Effect transition="in" filter="randombar(horizontal)">
                                      <p:cBhvr>
                                        <p:cTn id="13" dur="500"/>
                                        <p:tgtEl>
                                          <p:spTgt spid="7">
                                            <p:txEl>
                                              <p:pRg st="0" end="0"/>
                                            </p:txEl>
                                          </p:spTgt>
                                        </p:tgtEl>
                                      </p:cBhvr>
                                    </p:animEffect>
                                  </p:childTnLst>
                                </p:cTn>
                              </p:par>
                              <p:par>
                                <p:cTn id="14" presetID="14" presetClass="entr" presetSubtype="10" fill="hold" nodeType="withEffect">
                                  <p:stCondLst>
                                    <p:cond delay="0"/>
                                  </p:stCondLst>
                                  <p:childTnLst>
                                    <p:set>
                                      <p:cBhvr>
                                        <p:cTn id="15" dur="1" fill="hold">
                                          <p:stCondLst>
                                            <p:cond delay="0"/>
                                          </p:stCondLst>
                                        </p:cTn>
                                        <p:tgtEl>
                                          <p:spTgt spid="7">
                                            <p:txEl>
                                              <p:pRg st="1" end="1"/>
                                            </p:txEl>
                                          </p:spTgt>
                                        </p:tgtEl>
                                        <p:attrNameLst>
                                          <p:attrName>style.visibility</p:attrName>
                                        </p:attrNameLst>
                                      </p:cBhvr>
                                      <p:to>
                                        <p:strVal val="visible"/>
                                      </p:to>
                                    </p:set>
                                    <p:animEffect transition="in" filter="randombar(horizontal)">
                                      <p:cBhvr>
                                        <p:cTn id="16" dur="500"/>
                                        <p:tgtEl>
                                          <p:spTgt spid="7">
                                            <p:txEl>
                                              <p:pRg st="1" end="1"/>
                                            </p:txEl>
                                          </p:spTgt>
                                        </p:tgtEl>
                                      </p:cBhvr>
                                    </p:animEffect>
                                  </p:childTnLst>
                                </p:cTn>
                              </p:par>
                              <p:par>
                                <p:cTn id="17" presetID="14" presetClass="entr" presetSubtype="10" fill="hold" nodeType="with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animEffect transition="in" filter="randombar(horizontal)">
                                      <p:cBhvr>
                                        <p:cTn id="19" dur="500"/>
                                        <p:tgtEl>
                                          <p:spTgt spid="7">
                                            <p:txEl>
                                              <p:pRg st="3" end="3"/>
                                            </p:txEl>
                                          </p:spTgt>
                                        </p:tgtEl>
                                      </p:cBhvr>
                                    </p:animEffect>
                                  </p:childTnLst>
                                </p:cTn>
                              </p:par>
                              <p:par>
                                <p:cTn id="20" presetID="14" presetClass="entr" presetSubtype="10" fill="hold" nodeType="withEffect">
                                  <p:stCondLst>
                                    <p:cond delay="0"/>
                                  </p:stCondLst>
                                  <p:childTnLst>
                                    <p:set>
                                      <p:cBhvr>
                                        <p:cTn id="21" dur="1" fill="hold">
                                          <p:stCondLst>
                                            <p:cond delay="0"/>
                                          </p:stCondLst>
                                        </p:cTn>
                                        <p:tgtEl>
                                          <p:spTgt spid="7">
                                            <p:txEl>
                                              <p:pRg st="4" end="4"/>
                                            </p:txEl>
                                          </p:spTgt>
                                        </p:tgtEl>
                                        <p:attrNameLst>
                                          <p:attrName>style.visibility</p:attrName>
                                        </p:attrNameLst>
                                      </p:cBhvr>
                                      <p:to>
                                        <p:strVal val="visible"/>
                                      </p:to>
                                    </p:set>
                                    <p:animEffect transition="in" filter="randombar(horizontal)">
                                      <p:cBhvr>
                                        <p:cTn id="22" dur="500"/>
                                        <p:tgtEl>
                                          <p:spTgt spid="7">
                                            <p:txEl>
                                              <p:pRg st="4" end="4"/>
                                            </p:txEl>
                                          </p:spTgt>
                                        </p:tgtEl>
                                      </p:cBhvr>
                                    </p:animEffect>
                                  </p:childTnLst>
                                </p:cTn>
                              </p:par>
                              <p:par>
                                <p:cTn id="23" presetID="14" presetClass="entr" presetSubtype="10" fill="hold" nodeType="withEffect">
                                  <p:stCondLst>
                                    <p:cond delay="0"/>
                                  </p:stCondLst>
                                  <p:childTnLst>
                                    <p:set>
                                      <p:cBhvr>
                                        <p:cTn id="24" dur="1" fill="hold">
                                          <p:stCondLst>
                                            <p:cond delay="0"/>
                                          </p:stCondLst>
                                        </p:cTn>
                                        <p:tgtEl>
                                          <p:spTgt spid="7">
                                            <p:txEl>
                                              <p:pRg st="5" end="5"/>
                                            </p:txEl>
                                          </p:spTgt>
                                        </p:tgtEl>
                                        <p:attrNameLst>
                                          <p:attrName>style.visibility</p:attrName>
                                        </p:attrNameLst>
                                      </p:cBhvr>
                                      <p:to>
                                        <p:strVal val="visible"/>
                                      </p:to>
                                    </p:set>
                                    <p:animEffect transition="in" filter="randombar(horizontal)">
                                      <p:cBhvr>
                                        <p:cTn id="25" dur="500"/>
                                        <p:tgtEl>
                                          <p:spTgt spid="7">
                                            <p:txEl>
                                              <p:pRg st="5" end="5"/>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7">
                                            <p:txEl>
                                              <p:pRg st="7" end="7"/>
                                            </p:txEl>
                                          </p:spTgt>
                                        </p:tgtEl>
                                        <p:attrNameLst>
                                          <p:attrName>style.visibility</p:attrName>
                                        </p:attrNameLst>
                                      </p:cBhvr>
                                      <p:to>
                                        <p:strVal val="visible"/>
                                      </p:to>
                                    </p:set>
                                    <p:animEffect transition="in" filter="randombar(horizontal)">
                                      <p:cBhvr>
                                        <p:cTn id="30" dur="500"/>
                                        <p:tgtEl>
                                          <p:spTgt spid="7">
                                            <p:txEl>
                                              <p:pRg st="7" end="7"/>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7">
                                            <p:txEl>
                                              <p:pRg st="9" end="9"/>
                                            </p:txEl>
                                          </p:spTgt>
                                        </p:tgtEl>
                                        <p:attrNameLst>
                                          <p:attrName>style.visibility</p:attrName>
                                        </p:attrNameLst>
                                      </p:cBhvr>
                                      <p:to>
                                        <p:strVal val="visible"/>
                                      </p:to>
                                    </p:set>
                                    <p:animEffect transition="in" filter="randombar(horizontal)">
                                      <p:cBhvr>
                                        <p:cTn id="35" dur="500"/>
                                        <p:tgtEl>
                                          <p:spTgt spid="7">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0" y="0"/>
            <a:ext cx="12192000" cy="886856"/>
          </a:xfrm>
        </p:spPr>
        <p:txBody>
          <a:bodyPr>
            <a:normAutofit/>
          </a:bodyPr>
          <a:lstStyle/>
          <a:p>
            <a:pPr algn="ctr"/>
            <a:r>
              <a:rPr lang="en-US" sz="3600" b="0" dirty="0">
                <a:solidFill>
                  <a:schemeClr val="accent2"/>
                </a:solidFill>
                <a:latin typeface="Georgia" panose="02040502050405020303" pitchFamily="18" charset="0"/>
              </a:rPr>
              <a:t>Animation of Results</a:t>
            </a:r>
          </a:p>
        </p:txBody>
      </p:sp>
      <p:pic>
        <p:nvPicPr>
          <p:cNvPr id="12" name="DECOUPLED_1BLKU1p5_IDEAL_2M_25DEC">
            <a:hlinkClick r:id="" action="ppaction://media"/>
          </p:cNvPr>
          <p:cNvPicPr>
            <a:picLocks noGrp="1" noChangeAspect="1"/>
          </p:cNvPicPr>
          <p:nvPr>
            <p:ph sz="half" idx="2"/>
            <a:videoFile r:link="rId2"/>
            <p:extLst>
              <p:ext uri="{DAA4B4D4-6D71-4841-9C94-3DE7FCFB9230}">
                <p14:media xmlns:p14="http://schemas.microsoft.com/office/powerpoint/2010/main" r:embed="rId1"/>
              </p:ext>
            </p:extLst>
          </p:nvPr>
        </p:nvPicPr>
        <p:blipFill rotWithShape="1">
          <a:blip r:embed="rId11"/>
          <a:srcRect l="37890" t="6666" r="47284"/>
          <a:stretch>
            <a:fillRect/>
          </a:stretch>
        </p:blipFill>
        <p:spPr>
          <a:xfrm>
            <a:off x="2438400" y="1907453"/>
            <a:ext cx="762000" cy="4267200"/>
          </a:xfrm>
          <a:effectLst>
            <a:softEdge rad="31750"/>
          </a:effectLst>
        </p:spPr>
      </p:pic>
      <p:sp>
        <p:nvSpPr>
          <p:cNvPr id="10" name="Text Placeholder 9"/>
          <p:cNvSpPr>
            <a:spLocks noGrp="1"/>
          </p:cNvSpPr>
          <p:nvPr>
            <p:ph type="body" sz="quarter" idx="3"/>
          </p:nvPr>
        </p:nvSpPr>
        <p:spPr>
          <a:xfrm>
            <a:off x="5791201" y="1219200"/>
            <a:ext cx="4041775" cy="639762"/>
          </a:xfrm>
        </p:spPr>
        <p:txBody>
          <a:bodyPr/>
          <a:lstStyle/>
          <a:p>
            <a:pPr algn="ctr"/>
            <a:r>
              <a:rPr lang="en-US" dirty="0">
                <a:solidFill>
                  <a:srgbClr val="C00000"/>
                </a:solidFill>
                <a:latin typeface="Georgia" panose="02040502050405020303" pitchFamily="18" charset="0"/>
              </a:rPr>
              <a:t>f=0.1, e=0.9</a:t>
            </a:r>
            <a:endParaRPr lang="en-US" i="1" dirty="0">
              <a:latin typeface="Georgia" panose="02040502050405020303" pitchFamily="18" charset="0"/>
            </a:endParaRPr>
          </a:p>
        </p:txBody>
      </p:sp>
      <p:pic>
        <p:nvPicPr>
          <p:cNvPr id="13" name="DECOUPLED_1BLKU1_RP2IDEAL_2M">
            <a:hlinkClick r:id="" action="ppaction://media"/>
          </p:cNvPr>
          <p:cNvPicPr>
            <a:picLocks noGrp="1" noChangeAspect="1"/>
          </p:cNvPicPr>
          <p:nvPr>
            <p:ph sz="quarter" idx="4"/>
            <a:videoFile r:link="rId4"/>
            <p:extLst>
              <p:ext uri="{DAA4B4D4-6D71-4841-9C94-3DE7FCFB9230}">
                <p14:media xmlns:p14="http://schemas.microsoft.com/office/powerpoint/2010/main" r:embed="rId3"/>
              </p:ext>
            </p:extLst>
          </p:nvPr>
        </p:nvPicPr>
        <p:blipFill rotWithShape="1">
          <a:blip r:embed="rId12"/>
          <a:srcRect l="37397" t="5000" r="47776"/>
          <a:stretch>
            <a:fillRect/>
          </a:stretch>
        </p:blipFill>
        <p:spPr>
          <a:xfrm>
            <a:off x="3962400" y="1831253"/>
            <a:ext cx="762000" cy="4343400"/>
          </a:xfrm>
          <a:effectLst>
            <a:softEdge rad="31750"/>
          </a:effectLst>
        </p:spPr>
      </p:pic>
      <p:sp>
        <p:nvSpPr>
          <p:cNvPr id="17" name="Text Placeholder 9"/>
          <p:cNvSpPr txBox="1">
            <a:spLocks/>
          </p:cNvSpPr>
          <p:nvPr/>
        </p:nvSpPr>
        <p:spPr>
          <a:xfrm>
            <a:off x="1524001" y="1143000"/>
            <a:ext cx="4041775" cy="639762"/>
          </a:xfrm>
          <a:prstGeom prst="rect">
            <a:avLst/>
          </a:prstGeom>
        </p:spPr>
        <p:txBody>
          <a:bodyPr vert="horz" lIns="91440" tIns="45720" rIns="91440" bIns="45720" rtlCol="0" anchor="b">
            <a:normAutofit/>
          </a:bodyPr>
          <a:lstStyle>
            <a:lvl1pPr marL="0" indent="0" algn="l" defTabSz="914400" rtl="0" eaLnBrk="1" latinLnBrk="0" hangingPunct="1">
              <a:spcBef>
                <a:spcPct val="20000"/>
              </a:spcBef>
              <a:buFont typeface="Arial" pitchFamily="34" charset="0"/>
              <a:buNone/>
              <a:defRPr sz="2400" b="1"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000" b="1"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800" b="1"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r>
              <a:rPr lang="en-US" dirty="0">
                <a:solidFill>
                  <a:srgbClr val="C00000"/>
                </a:solidFill>
                <a:latin typeface="Georgia" panose="02040502050405020303" pitchFamily="18" charset="0"/>
              </a:rPr>
              <a:t>f=0.0, e=1.0</a:t>
            </a:r>
            <a:endParaRPr lang="en-US" i="1" dirty="0">
              <a:latin typeface="Georgia" panose="02040502050405020303" pitchFamily="18" charset="0"/>
            </a:endParaRPr>
          </a:p>
        </p:txBody>
      </p:sp>
      <p:pic>
        <p:nvPicPr>
          <p:cNvPr id="16" name="DECOUPLED_1BLKU1p5_ORG_3M_25DEC">
            <a:hlinkClick r:id="" action="ppaction://media"/>
          </p:cNvPr>
          <p:cNvPicPr>
            <a:picLocks noChangeAspect="1"/>
          </p:cNvPicPr>
          <p:nvPr>
            <a:videoFile r:link="rId6"/>
            <p:extLst>
              <p:ext uri="{DAA4B4D4-6D71-4841-9C94-3DE7FCFB9230}">
                <p14:media xmlns:p14="http://schemas.microsoft.com/office/powerpoint/2010/main" r:embed="rId5"/>
              </p:ext>
            </p:extLst>
          </p:nvPr>
        </p:nvPicPr>
        <p:blipFill rotWithShape="1">
          <a:blip r:embed="rId13"/>
          <a:srcRect l="38107" t="6666" r="45584"/>
          <a:stretch>
            <a:fillRect/>
          </a:stretch>
        </p:blipFill>
        <p:spPr>
          <a:xfrm>
            <a:off x="6858000" y="1959407"/>
            <a:ext cx="838200" cy="4267200"/>
          </a:xfrm>
          <a:prstGeom prst="rect">
            <a:avLst/>
          </a:prstGeom>
          <a:effectLst>
            <a:softEdge rad="31750"/>
          </a:effectLst>
        </p:spPr>
      </p:pic>
      <p:pic>
        <p:nvPicPr>
          <p:cNvPr id="19" name="DECOUPLED_1BLKU1_RP2REAL_2M">
            <a:hlinkClick r:id="" action="ppaction://media"/>
          </p:cNvPr>
          <p:cNvPicPr>
            <a:picLocks noChangeAspect="1"/>
          </p:cNvPicPr>
          <p:nvPr>
            <a:videoFile r:link="rId8"/>
            <p:extLst>
              <p:ext uri="{DAA4B4D4-6D71-4841-9C94-3DE7FCFB9230}">
                <p14:media xmlns:p14="http://schemas.microsoft.com/office/powerpoint/2010/main" r:embed="rId7"/>
              </p:ext>
            </p:extLst>
          </p:nvPr>
        </p:nvPicPr>
        <p:blipFill rotWithShape="1">
          <a:blip r:embed="rId14"/>
          <a:srcRect l="38105" t="5000" r="47068"/>
          <a:stretch>
            <a:fillRect/>
          </a:stretch>
        </p:blipFill>
        <p:spPr>
          <a:xfrm>
            <a:off x="8305800" y="1905000"/>
            <a:ext cx="762000" cy="4343400"/>
          </a:xfrm>
          <a:prstGeom prst="rect">
            <a:avLst/>
          </a:prstGeom>
          <a:effectLst>
            <a:softEdge rad="31750"/>
          </a:effectLst>
        </p:spPr>
      </p:pic>
      <p:sp>
        <p:nvSpPr>
          <p:cNvPr id="3" name="TextBox 2"/>
          <p:cNvSpPr txBox="1"/>
          <p:nvPr/>
        </p:nvSpPr>
        <p:spPr>
          <a:xfrm>
            <a:off x="2549146" y="6019800"/>
            <a:ext cx="498855" cy="369332"/>
          </a:xfrm>
          <a:prstGeom prst="rect">
            <a:avLst/>
          </a:prstGeom>
          <a:noFill/>
        </p:spPr>
        <p:txBody>
          <a:bodyPr wrap="none" rtlCol="0">
            <a:spAutoFit/>
          </a:bodyPr>
          <a:lstStyle/>
          <a:p>
            <a:r>
              <a:rPr lang="en-US" i="1" dirty="0">
                <a:latin typeface="Georgia" panose="02040502050405020303" pitchFamily="18" charset="0"/>
              </a:rPr>
              <a:t>l=1</a:t>
            </a:r>
          </a:p>
        </p:txBody>
      </p:sp>
      <p:sp>
        <p:nvSpPr>
          <p:cNvPr id="20" name="TextBox 19"/>
          <p:cNvSpPr txBox="1"/>
          <p:nvPr/>
        </p:nvSpPr>
        <p:spPr>
          <a:xfrm>
            <a:off x="4120492" y="6019800"/>
            <a:ext cx="527709" cy="369332"/>
          </a:xfrm>
          <a:prstGeom prst="rect">
            <a:avLst/>
          </a:prstGeom>
          <a:noFill/>
        </p:spPr>
        <p:txBody>
          <a:bodyPr wrap="none" rtlCol="0">
            <a:spAutoFit/>
          </a:bodyPr>
          <a:lstStyle/>
          <a:p>
            <a:r>
              <a:rPr lang="en-US" i="1" dirty="0">
                <a:latin typeface="Georgia" panose="02040502050405020303" pitchFamily="18" charset="0"/>
              </a:rPr>
              <a:t>l=2</a:t>
            </a:r>
          </a:p>
        </p:txBody>
      </p:sp>
      <p:sp>
        <p:nvSpPr>
          <p:cNvPr id="21" name="TextBox 20"/>
          <p:cNvSpPr txBox="1"/>
          <p:nvPr/>
        </p:nvSpPr>
        <p:spPr>
          <a:xfrm>
            <a:off x="6892546" y="6096000"/>
            <a:ext cx="498855" cy="369332"/>
          </a:xfrm>
          <a:prstGeom prst="rect">
            <a:avLst/>
          </a:prstGeom>
          <a:noFill/>
        </p:spPr>
        <p:txBody>
          <a:bodyPr wrap="none" rtlCol="0">
            <a:spAutoFit/>
          </a:bodyPr>
          <a:lstStyle/>
          <a:p>
            <a:r>
              <a:rPr lang="en-US" i="1" dirty="0">
                <a:latin typeface="Georgia" panose="02040502050405020303" pitchFamily="18" charset="0"/>
              </a:rPr>
              <a:t>l=1</a:t>
            </a:r>
          </a:p>
        </p:txBody>
      </p:sp>
      <p:sp>
        <p:nvSpPr>
          <p:cNvPr id="22" name="TextBox 21"/>
          <p:cNvSpPr txBox="1"/>
          <p:nvPr/>
        </p:nvSpPr>
        <p:spPr>
          <a:xfrm>
            <a:off x="8463892" y="6096000"/>
            <a:ext cx="527709" cy="369332"/>
          </a:xfrm>
          <a:prstGeom prst="rect">
            <a:avLst/>
          </a:prstGeom>
          <a:noFill/>
        </p:spPr>
        <p:txBody>
          <a:bodyPr wrap="none" rtlCol="0">
            <a:spAutoFit/>
          </a:bodyPr>
          <a:lstStyle/>
          <a:p>
            <a:r>
              <a:rPr lang="en-US" i="1" dirty="0">
                <a:latin typeface="Georgia" panose="02040502050405020303" pitchFamily="18" charset="0"/>
              </a:rPr>
              <a:t>l=2</a:t>
            </a:r>
          </a:p>
        </p:txBody>
      </p:sp>
    </p:spTree>
    <p:extLst>
      <p:ext uri="{BB962C8B-B14F-4D97-AF65-F5344CB8AC3E}">
        <p14:creationId xmlns:p14="http://schemas.microsoft.com/office/powerpoint/2010/main" val="4214968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000" fill="hold"/>
                                        <p:tgtEl>
                                          <p:spTgt spid="12"/>
                                        </p:tgtEl>
                                      </p:cBhvr>
                                    </p:cmd>
                                  </p:childTnLst>
                                </p:cTn>
                              </p:par>
                              <p:par>
                                <p:cTn id="7" presetID="1" presetClass="mediacall" presetSubtype="0" fill="hold" nodeType="withEffect">
                                  <p:stCondLst>
                                    <p:cond delay="0"/>
                                  </p:stCondLst>
                                  <p:childTnLst>
                                    <p:cmd type="call" cmd="playFrom(0.0)">
                                      <p:cBhvr>
                                        <p:cTn id="8" dur="25000" fill="hold"/>
                                        <p:tgtEl>
                                          <p:spTgt spid="13"/>
                                        </p:tgtEl>
                                      </p:cBhvr>
                                    </p:cmd>
                                  </p:childTnLst>
                                </p:cTn>
                              </p:par>
                              <p:par>
                                <p:cTn id="9" presetID="1" presetClass="mediacall" presetSubtype="0" fill="hold" nodeType="withEffect">
                                  <p:stCondLst>
                                    <p:cond delay="0"/>
                                  </p:stCondLst>
                                  <p:childTnLst>
                                    <p:cmd type="call" cmd="playFrom(0.0)">
                                      <p:cBhvr>
                                        <p:cTn id="10" dur="25000" fill="hold"/>
                                        <p:tgtEl>
                                          <p:spTgt spid="16"/>
                                        </p:tgtEl>
                                      </p:cBhvr>
                                    </p:cmd>
                                  </p:childTnLst>
                                </p:cTn>
                              </p:par>
                              <p:par>
                                <p:cTn id="11" presetID="1" presetClass="mediacall" presetSubtype="0" fill="hold" nodeType="withEffect">
                                  <p:stCondLst>
                                    <p:cond delay="0"/>
                                  </p:stCondLst>
                                  <p:childTnLst>
                                    <p:cmd type="call" cmd="playFrom(0.0)">
                                      <p:cBhvr>
                                        <p:cTn id="12" dur="25000"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12"/>
                </p:tgtEl>
              </p:cMediaNode>
            </p:video>
            <p:video>
              <p:cMediaNode vol="80000">
                <p:cTn id="14" fill="hold" display="0">
                  <p:stCondLst>
                    <p:cond delay="indefinite"/>
                  </p:stCondLst>
                </p:cTn>
                <p:tgtEl>
                  <p:spTgt spid="13"/>
                </p:tgtEl>
              </p:cMediaNode>
            </p:video>
            <p:video>
              <p:cMediaNode vol="80000">
                <p:cTn id="15" fill="hold" display="0">
                  <p:stCondLst>
                    <p:cond delay="indefinite"/>
                  </p:stCondLst>
                </p:cTn>
                <p:tgtEl>
                  <p:spTgt spid="16"/>
                </p:tgtEl>
              </p:cMediaNode>
            </p:video>
            <p:video>
              <p:cMediaNode vol="80000">
                <p:cTn id="16" fill="hold" display="0">
                  <p:stCondLst>
                    <p:cond delay="indefinite"/>
                  </p:stCondLst>
                </p:cTn>
                <p:tgtEl>
                  <p:spTgt spid="19"/>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821635"/>
          </a:xfrm>
        </p:spPr>
        <p:txBody>
          <a:bodyPr>
            <a:normAutofit/>
          </a:bodyPr>
          <a:lstStyle/>
          <a:p>
            <a:pPr algn="ctr"/>
            <a:r>
              <a:rPr lang="en-US" sz="3600" b="0" dirty="0">
                <a:solidFill>
                  <a:schemeClr val="accent2"/>
                </a:solidFill>
                <a:latin typeface="Georgia" panose="02040502050405020303" pitchFamily="18" charset="0"/>
              </a:rPr>
              <a:t>Averaged Base Results</a:t>
            </a:r>
          </a:p>
        </p:txBody>
      </p:sp>
      <p:pic>
        <p:nvPicPr>
          <p:cNvPr id="2052" name="Picture 4" descr="fig6_mod19Jan"/>
          <p:cNvPicPr>
            <a:picLocks noChangeAspect="1" noChangeArrowheads="1"/>
          </p:cNvPicPr>
          <p:nvPr/>
        </p:nvPicPr>
        <p:blipFill>
          <a:blip r:embed="rId3" cstate="print">
            <a:extLst>
              <a:ext uri="{28A0092B-C50C-407E-A947-70E740481C1C}">
                <a14:useLocalDpi xmlns:a14="http://schemas.microsoft.com/office/drawing/2010/main" val="0"/>
              </a:ext>
            </a:extLst>
          </a:blip>
          <a:srcRect l="3346" t="9779" r="8345" b="1823"/>
          <a:stretch>
            <a:fillRect/>
          </a:stretch>
        </p:blipFill>
        <p:spPr bwMode="auto">
          <a:xfrm>
            <a:off x="2438400" y="1828800"/>
            <a:ext cx="2683566"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 descr="Fig_11_copmare_ikt_1_Publish4Jan2016_part2"/>
          <p:cNvPicPr>
            <a:picLocks noChangeAspect="1" noChangeArrowheads="1"/>
          </p:cNvPicPr>
          <p:nvPr/>
        </p:nvPicPr>
        <p:blipFill>
          <a:blip r:embed="rId4" cstate="print">
            <a:extLst>
              <a:ext uri="{28A0092B-C50C-407E-A947-70E740481C1C}">
                <a14:useLocalDpi xmlns:a14="http://schemas.microsoft.com/office/drawing/2010/main" val="0"/>
              </a:ext>
            </a:extLst>
          </a:blip>
          <a:srcRect l="3601" t="10162" r="8485" b="1735"/>
          <a:stretch>
            <a:fillRect/>
          </a:stretch>
        </p:blipFill>
        <p:spPr bwMode="auto">
          <a:xfrm>
            <a:off x="7010400" y="1828800"/>
            <a:ext cx="2683564"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2481590" y="1352490"/>
            <a:ext cx="2597186" cy="400110"/>
          </a:xfrm>
          <a:prstGeom prst="rect">
            <a:avLst/>
          </a:prstGeom>
        </p:spPr>
        <p:txBody>
          <a:bodyPr wrap="none">
            <a:spAutoFit/>
          </a:bodyPr>
          <a:lstStyle/>
          <a:p>
            <a:pPr algn="ctr"/>
            <a:r>
              <a:rPr lang="en-US" sz="2000" dirty="0">
                <a:latin typeface="Georgia" panose="02040502050405020303" pitchFamily="18" charset="0"/>
              </a:rPr>
              <a:t>Average void fraction</a:t>
            </a:r>
          </a:p>
        </p:txBody>
      </p:sp>
      <p:sp>
        <p:nvSpPr>
          <p:cNvPr id="15" name="Text Placeholder 9"/>
          <p:cNvSpPr txBox="1">
            <a:spLocks/>
          </p:cNvSpPr>
          <p:nvPr/>
        </p:nvSpPr>
        <p:spPr>
          <a:xfrm>
            <a:off x="6626226" y="1219200"/>
            <a:ext cx="4041775" cy="639762"/>
          </a:xfrm>
          <a:prstGeom prst="rect">
            <a:avLst/>
          </a:prstGeom>
        </p:spPr>
        <p:txBody>
          <a:bodyPr anchor="ct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000" dirty="0">
                <a:latin typeface="Georgia" panose="02040502050405020303" pitchFamily="18" charset="0"/>
              </a:rPr>
              <a:t>Average solids velocity</a:t>
            </a:r>
          </a:p>
        </p:txBody>
      </p:sp>
    </p:spTree>
    <p:extLst>
      <p:ext uri="{BB962C8B-B14F-4D97-AF65-F5344CB8AC3E}">
        <p14:creationId xmlns:p14="http://schemas.microsoft.com/office/powerpoint/2010/main" val="3214602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0" y="0"/>
            <a:ext cx="12192000" cy="806449"/>
          </a:xfrm>
        </p:spPr>
        <p:txBody>
          <a:bodyPr>
            <a:normAutofit/>
          </a:bodyPr>
          <a:lstStyle/>
          <a:p>
            <a:pPr algn="ctr"/>
            <a:r>
              <a:rPr lang="en-US" sz="3600" b="0" dirty="0">
                <a:solidFill>
                  <a:schemeClr val="accent2"/>
                </a:solidFill>
                <a:latin typeface="Georgia" panose="02040502050405020303" pitchFamily="18" charset="0"/>
              </a:rPr>
              <a:t>Test of suggested </a:t>
            </a:r>
            <a:r>
              <a:rPr lang="en-US" sz="3600" b="0" dirty="0" smtClean="0">
                <a:solidFill>
                  <a:schemeClr val="accent2"/>
                </a:solidFill>
                <a:latin typeface="Georgia" panose="02040502050405020303" pitchFamily="18" charset="0"/>
              </a:rPr>
              <a:t>methods</a:t>
            </a:r>
            <a:endParaRPr lang="en-US" sz="3600" b="0" dirty="0"/>
          </a:p>
        </p:txBody>
      </p:sp>
      <p:sp>
        <p:nvSpPr>
          <p:cNvPr id="10" name="Text Placeholder 9"/>
          <p:cNvSpPr>
            <a:spLocks noGrp="1"/>
          </p:cNvSpPr>
          <p:nvPr>
            <p:ph type="body" sz="quarter" idx="3"/>
          </p:nvPr>
        </p:nvSpPr>
        <p:spPr>
          <a:xfrm>
            <a:off x="6626226" y="1219200"/>
            <a:ext cx="4041775" cy="639762"/>
          </a:xfrm>
        </p:spPr>
        <p:txBody>
          <a:bodyPr anchor="ctr">
            <a:normAutofit/>
          </a:bodyPr>
          <a:lstStyle/>
          <a:p>
            <a:r>
              <a:rPr lang="en-US" sz="2000" b="0" dirty="0">
                <a:solidFill>
                  <a:schemeClr val="tx1"/>
                </a:solidFill>
                <a:latin typeface="Georgia" panose="02040502050405020303" pitchFamily="18" charset="0"/>
              </a:rPr>
              <a:t>Average solids velocity</a:t>
            </a:r>
          </a:p>
        </p:txBody>
      </p:sp>
      <p:pic>
        <p:nvPicPr>
          <p:cNvPr id="13" name="Picture 2" descr="fig7_mod19Jan"/>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l="2811" t="9779" r="7809" b="1958"/>
          <a:stretch>
            <a:fillRect/>
          </a:stretch>
        </p:blipFill>
        <p:spPr bwMode="auto">
          <a:xfrm>
            <a:off x="2438401" y="1828800"/>
            <a:ext cx="2704363"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3" descr="Fig_7_copmare_ikt_Publish11Jan2016"/>
          <p:cNvPicPr>
            <a:picLocks noGrp="1" noChangeAspect="1" noChangeArrowheads="1"/>
          </p:cNvPicPr>
          <p:nvPr>
            <p:ph sz="quarter" idx="4"/>
          </p:nvPr>
        </p:nvPicPr>
        <p:blipFill>
          <a:blip r:embed="rId3">
            <a:extLst>
              <a:ext uri="{28A0092B-C50C-407E-A947-70E740481C1C}">
                <a14:useLocalDpi xmlns:a14="http://schemas.microsoft.com/office/drawing/2010/main" val="0"/>
              </a:ext>
            </a:extLst>
          </a:blip>
          <a:srcRect l="51549" t="9433" r="4231" b="2306"/>
          <a:stretch>
            <a:fillRect/>
          </a:stretch>
        </p:blipFill>
        <p:spPr bwMode="auto">
          <a:xfrm>
            <a:off x="7010401" y="1828800"/>
            <a:ext cx="2669643"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2491988" y="1428690"/>
            <a:ext cx="2597186" cy="400110"/>
          </a:xfrm>
          <a:prstGeom prst="rect">
            <a:avLst/>
          </a:prstGeom>
        </p:spPr>
        <p:txBody>
          <a:bodyPr wrap="none">
            <a:spAutoFit/>
          </a:bodyPr>
          <a:lstStyle/>
          <a:p>
            <a:pPr algn="ctr"/>
            <a:r>
              <a:rPr lang="en-US" sz="2000" dirty="0">
                <a:latin typeface="Georgia" panose="02040502050405020303" pitchFamily="18" charset="0"/>
              </a:rPr>
              <a:t>Average void fraction</a:t>
            </a:r>
          </a:p>
        </p:txBody>
      </p:sp>
      <p:sp>
        <p:nvSpPr>
          <p:cNvPr id="3" name="Rectangle 2"/>
          <p:cNvSpPr/>
          <p:nvPr/>
        </p:nvSpPr>
        <p:spPr>
          <a:xfrm>
            <a:off x="4947981" y="911130"/>
            <a:ext cx="2141933" cy="461665"/>
          </a:xfrm>
          <a:prstGeom prst="rect">
            <a:avLst/>
          </a:prstGeom>
        </p:spPr>
        <p:txBody>
          <a:bodyPr wrap="none">
            <a:spAutoFit/>
          </a:bodyPr>
          <a:lstStyle/>
          <a:p>
            <a:r>
              <a:rPr lang="en-US" sz="2400" dirty="0">
                <a:solidFill>
                  <a:schemeClr val="accent2"/>
                </a:solidFill>
                <a:latin typeface="Georgia" panose="02040502050405020303" pitchFamily="18" charset="0"/>
              </a:rPr>
              <a:t>(f=0.1, e=0.9) </a:t>
            </a:r>
            <a:endParaRPr lang="en-US" sz="2400" dirty="0"/>
          </a:p>
        </p:txBody>
      </p:sp>
    </p:spTree>
    <p:extLst>
      <p:ext uri="{BB962C8B-B14F-4D97-AF65-F5344CB8AC3E}">
        <p14:creationId xmlns:p14="http://schemas.microsoft.com/office/powerpoint/2010/main" val="176108234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78"/>
            <a:ext cx="12192000" cy="838201"/>
          </a:xfrm>
        </p:spPr>
        <p:txBody>
          <a:bodyPr/>
          <a:lstStyle/>
          <a:p>
            <a:pPr algn="ctr"/>
            <a:r>
              <a:rPr lang="en-US" sz="3600" b="0" dirty="0">
                <a:solidFill>
                  <a:schemeClr val="accent2"/>
                </a:solidFill>
                <a:latin typeface="Georgia" panose="02040502050405020303" pitchFamily="18" charset="0"/>
              </a:rPr>
              <a:t>Improved trend</a:t>
            </a:r>
          </a:p>
        </p:txBody>
      </p:sp>
      <p:sp>
        <p:nvSpPr>
          <p:cNvPr id="10" name="Content Placeholder 9"/>
          <p:cNvSpPr>
            <a:spLocks noGrp="1"/>
          </p:cNvSpPr>
          <p:nvPr>
            <p:ph sz="half" idx="1"/>
          </p:nvPr>
        </p:nvSpPr>
        <p:spPr>
          <a:xfrm>
            <a:off x="-1" y="1101873"/>
            <a:ext cx="5839097" cy="4821849"/>
          </a:xfrm>
        </p:spPr>
        <p:txBody>
          <a:bodyPr>
            <a:normAutofit/>
          </a:bodyPr>
          <a:lstStyle/>
          <a:p>
            <a:r>
              <a:rPr lang="en-US" b="0" dirty="0" smtClean="0">
                <a:latin typeface="Georgia" panose="02040502050405020303" pitchFamily="18" charset="0"/>
              </a:rPr>
              <a:t>Co-kriging surrogate model is used (MATLAB </a:t>
            </a:r>
            <a:r>
              <a:rPr lang="en-US" b="0" dirty="0" err="1" smtClean="0">
                <a:latin typeface="Georgia" panose="02040502050405020303" pitchFamily="18" charset="0"/>
              </a:rPr>
              <a:t>ooDACE</a:t>
            </a:r>
            <a:r>
              <a:rPr lang="en-US" b="0" dirty="0" smtClean="0">
                <a:latin typeface="Georgia" panose="02040502050405020303" pitchFamily="18" charset="0"/>
              </a:rPr>
              <a:t> toolbox)</a:t>
            </a:r>
          </a:p>
          <a:p>
            <a:endParaRPr lang="en-US" b="0" dirty="0">
              <a:latin typeface="Georgia" panose="02040502050405020303" pitchFamily="18" charset="0"/>
            </a:endParaRPr>
          </a:p>
          <a:p>
            <a:r>
              <a:rPr lang="en-US" b="0" dirty="0" smtClean="0">
                <a:latin typeface="Georgia" panose="02040502050405020303" pitchFamily="18" charset="0"/>
              </a:rPr>
              <a:t>RP model predictions are treated as low fidelity points</a:t>
            </a:r>
          </a:p>
          <a:p>
            <a:endParaRPr lang="en-US" b="0" dirty="0">
              <a:latin typeface="Georgia" panose="02040502050405020303" pitchFamily="18" charset="0"/>
            </a:endParaRPr>
          </a:p>
          <a:p>
            <a:r>
              <a:rPr lang="en-US" b="0" dirty="0" smtClean="0">
                <a:latin typeface="Georgia" panose="02040502050405020303" pitchFamily="18" charset="0"/>
              </a:rPr>
              <a:t>Perform few unscaled (l=1) high fidelity simulations</a:t>
            </a:r>
          </a:p>
          <a:p>
            <a:endParaRPr lang="en-US" b="0" dirty="0">
              <a:latin typeface="Georgia" panose="02040502050405020303" pitchFamily="18" charset="0"/>
            </a:endParaRPr>
          </a:p>
        </p:txBody>
      </p:sp>
      <p:pic>
        <p:nvPicPr>
          <p:cNvPr id="12" name="Picture 2"/>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6632098" y="1776710"/>
            <a:ext cx="4035902" cy="3176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Rectangle 15"/>
          <p:cNvSpPr/>
          <p:nvPr/>
        </p:nvSpPr>
        <p:spPr>
          <a:xfrm>
            <a:off x="6675536" y="4872336"/>
            <a:ext cx="3916265" cy="461665"/>
          </a:xfrm>
          <a:prstGeom prst="rect">
            <a:avLst/>
          </a:prstGeom>
        </p:spPr>
        <p:txBody>
          <a:bodyPr wrap="none">
            <a:spAutoFit/>
          </a:bodyPr>
          <a:lstStyle/>
          <a:p>
            <a:r>
              <a:rPr lang="en-US" sz="2400" dirty="0"/>
              <a:t>MATLAB	 	toolbox</a:t>
            </a:r>
          </a:p>
        </p:txBody>
      </p:sp>
      <p:pic>
        <p:nvPicPr>
          <p:cNvPr id="1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10636" y="4876801"/>
            <a:ext cx="1463040" cy="4448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8001001" y="1597224"/>
            <a:ext cx="2095445" cy="307777"/>
          </a:xfrm>
          <a:prstGeom prst="rect">
            <a:avLst/>
          </a:prstGeom>
          <a:noFill/>
        </p:spPr>
        <p:txBody>
          <a:bodyPr wrap="none" rtlCol="0">
            <a:spAutoFit/>
          </a:bodyPr>
          <a:lstStyle/>
          <a:p>
            <a:r>
              <a:rPr lang="en-US" sz="1400" dirty="0">
                <a:solidFill>
                  <a:schemeClr val="bg1">
                    <a:lumMod val="65000"/>
                  </a:schemeClr>
                </a:solidFill>
                <a:latin typeface="Georgia" panose="02040502050405020303" pitchFamily="18" charset="0"/>
              </a:rPr>
              <a:t>Fig. </a:t>
            </a:r>
            <a:r>
              <a:rPr lang="en-US" sz="1400" dirty="0" err="1">
                <a:solidFill>
                  <a:schemeClr val="bg1">
                    <a:lumMod val="65000"/>
                  </a:schemeClr>
                </a:solidFill>
                <a:latin typeface="Georgia" panose="02040502050405020303" pitchFamily="18" charset="0"/>
              </a:rPr>
              <a:t>Coukuyt</a:t>
            </a:r>
            <a:r>
              <a:rPr lang="en-US" sz="1400" dirty="0">
                <a:solidFill>
                  <a:schemeClr val="bg1">
                    <a:lumMod val="65000"/>
                  </a:schemeClr>
                </a:solidFill>
                <a:latin typeface="Georgia" panose="02040502050405020303" pitchFamily="18" charset="0"/>
              </a:rPr>
              <a:t>, et al. 2013</a:t>
            </a:r>
          </a:p>
        </p:txBody>
      </p:sp>
    </p:spTree>
    <p:extLst>
      <p:ext uri="{BB962C8B-B14F-4D97-AF65-F5344CB8AC3E}">
        <p14:creationId xmlns:p14="http://schemas.microsoft.com/office/powerpoint/2010/main" val="3836422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809897"/>
          </a:xfrm>
        </p:spPr>
        <p:txBody>
          <a:bodyPr>
            <a:normAutofit/>
          </a:bodyPr>
          <a:lstStyle/>
          <a:p>
            <a:pPr algn="ctr"/>
            <a:r>
              <a:rPr lang="en-US" sz="3600" b="0" dirty="0">
                <a:solidFill>
                  <a:schemeClr val="accent2"/>
                </a:solidFill>
                <a:latin typeface="Georgia" panose="02040502050405020303" pitchFamily="18" charset="0"/>
              </a:rPr>
              <a:t>Test case: Sediment transport</a:t>
            </a:r>
          </a:p>
        </p:txBody>
      </p:sp>
      <p:sp>
        <p:nvSpPr>
          <p:cNvPr id="4" name="Rectangle 2"/>
          <p:cNvSpPr>
            <a:spLocks noChangeArrowheads="1"/>
          </p:cNvSpPr>
          <p:nvPr/>
        </p:nvSpPr>
        <p:spPr bwMode="auto">
          <a:xfrm>
            <a:off x="6949770" y="2035890"/>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 name="Content Placeholder 4"/>
          <p:cNvSpPr>
            <a:spLocks noGrp="1"/>
          </p:cNvSpPr>
          <p:nvPr>
            <p:ph sz="half" idx="2"/>
          </p:nvPr>
        </p:nvSpPr>
        <p:spPr>
          <a:xfrm>
            <a:off x="0" y="1096404"/>
            <a:ext cx="4876800" cy="4525963"/>
          </a:xfrm>
        </p:spPr>
        <p:txBody>
          <a:bodyPr>
            <a:normAutofit/>
          </a:bodyPr>
          <a:lstStyle/>
          <a:p>
            <a:r>
              <a:rPr lang="en-US" sz="2400" b="0" dirty="0" smtClean="0">
                <a:latin typeface="Georgia" panose="02040502050405020303" pitchFamily="18" charset="0"/>
              </a:rPr>
              <a:t>Transport </a:t>
            </a:r>
            <a:r>
              <a:rPr lang="en-US" sz="2400" b="0" dirty="0">
                <a:latin typeface="Georgia" panose="02040502050405020303" pitchFamily="18" charset="0"/>
              </a:rPr>
              <a:t>of sediment from essentially no motion to strong suspension</a:t>
            </a:r>
          </a:p>
        </p:txBody>
      </p:sp>
      <p:graphicFrame>
        <p:nvGraphicFramePr>
          <p:cNvPr id="6" name="Table 5"/>
          <p:cNvGraphicFramePr>
            <a:graphicFrameLocks noGrp="1"/>
          </p:cNvGraphicFramePr>
          <p:nvPr>
            <p:extLst>
              <p:ext uri="{D42A27DB-BD31-4B8C-83A1-F6EECF244321}">
                <p14:modId xmlns:p14="http://schemas.microsoft.com/office/powerpoint/2010/main" val="3747768808"/>
              </p:ext>
            </p:extLst>
          </p:nvPr>
        </p:nvGraphicFramePr>
        <p:xfrm>
          <a:off x="32048" y="2546813"/>
          <a:ext cx="4038600" cy="2926080"/>
        </p:xfrm>
        <a:graphic>
          <a:graphicData uri="http://schemas.openxmlformats.org/drawingml/2006/table">
            <a:tbl>
              <a:tblPr firstRow="1" firstCol="1" bandRow="1">
                <a:tableStyleId>{5C22544A-7EE6-4342-B048-85BDC9FD1C3A}</a:tableStyleId>
              </a:tblPr>
              <a:tblGrid>
                <a:gridCol w="2019300"/>
                <a:gridCol w="2019300"/>
              </a:tblGrid>
              <a:tr h="0">
                <a:tc>
                  <a:txBody>
                    <a:bodyPr/>
                    <a:lstStyle/>
                    <a:p>
                      <a:pPr marL="228600" marR="0" algn="ctr">
                        <a:lnSpc>
                          <a:spcPct val="200000"/>
                        </a:lnSpc>
                        <a:spcBef>
                          <a:spcPts val="0"/>
                        </a:spcBef>
                        <a:spcAft>
                          <a:spcPts val="0"/>
                        </a:spcAft>
                      </a:pPr>
                      <a:r>
                        <a:rPr lang="en-US" sz="1200" dirty="0">
                          <a:effectLst/>
                          <a:latin typeface="Georgia" panose="02040502050405020303" pitchFamily="18" charset="0"/>
                        </a:rPr>
                        <a:t>Parameter</a:t>
                      </a:r>
                      <a:endParaRPr lang="en-US" sz="1200" dirty="0">
                        <a:effectLst/>
                        <a:latin typeface="Georgia" panose="02040502050405020303" pitchFamily="18" charset="0"/>
                        <a:ea typeface="Calibri" panose="020F0502020204030204" pitchFamily="34" charset="0"/>
                        <a:cs typeface="Times New Roman" panose="02020603050405020304" pitchFamily="18" charset="0"/>
                      </a:endParaRPr>
                    </a:p>
                  </a:txBody>
                  <a:tcPr marL="68580" marR="68580" marT="0" marB="0"/>
                </a:tc>
                <a:tc>
                  <a:txBody>
                    <a:bodyPr/>
                    <a:lstStyle/>
                    <a:p>
                      <a:pPr marL="228600" marR="0" algn="ctr">
                        <a:lnSpc>
                          <a:spcPct val="200000"/>
                        </a:lnSpc>
                        <a:spcBef>
                          <a:spcPts val="0"/>
                        </a:spcBef>
                        <a:spcAft>
                          <a:spcPts val="0"/>
                        </a:spcAft>
                      </a:pPr>
                      <a:r>
                        <a:rPr lang="en-US" sz="1200">
                          <a:effectLst/>
                          <a:latin typeface="Georgia" panose="02040502050405020303" pitchFamily="18" charset="0"/>
                        </a:rPr>
                        <a:t>value</a:t>
                      </a:r>
                      <a:endParaRPr lang="en-US" sz="1200">
                        <a:effectLst/>
                        <a:latin typeface="Georgia" panose="02040502050405020303" pitchFamily="18" charset="0"/>
                        <a:ea typeface="Calibri" panose="020F0502020204030204" pitchFamily="34" charset="0"/>
                        <a:cs typeface="Times New Roman" panose="02020603050405020304" pitchFamily="18" charset="0"/>
                      </a:endParaRPr>
                    </a:p>
                  </a:txBody>
                  <a:tcPr marL="68580" marR="68580" marT="0" marB="0"/>
                </a:tc>
              </a:tr>
              <a:tr h="0">
                <a:tc>
                  <a:txBody>
                    <a:bodyPr/>
                    <a:lstStyle/>
                    <a:p>
                      <a:pPr marL="228600" marR="0" algn="ctr">
                        <a:lnSpc>
                          <a:spcPct val="200000"/>
                        </a:lnSpc>
                        <a:spcBef>
                          <a:spcPts val="0"/>
                        </a:spcBef>
                        <a:spcAft>
                          <a:spcPts val="0"/>
                        </a:spcAft>
                      </a:pPr>
                      <a:r>
                        <a:rPr lang="en-US" sz="1200" dirty="0">
                          <a:effectLst/>
                          <a:latin typeface="Georgia" panose="02040502050405020303" pitchFamily="18" charset="0"/>
                        </a:rPr>
                        <a:t>Particle diameter</a:t>
                      </a:r>
                      <a:endParaRPr lang="en-US" sz="1200" dirty="0">
                        <a:effectLst/>
                        <a:latin typeface="Georgia" panose="02040502050405020303" pitchFamily="18" charset="0"/>
                        <a:ea typeface="Calibri" panose="020F0502020204030204" pitchFamily="34" charset="0"/>
                        <a:cs typeface="Times New Roman" panose="02020603050405020304" pitchFamily="18" charset="0"/>
                      </a:endParaRPr>
                    </a:p>
                  </a:txBody>
                  <a:tcPr marL="68580" marR="68580" marT="0" marB="0"/>
                </a:tc>
                <a:tc>
                  <a:txBody>
                    <a:bodyPr/>
                    <a:lstStyle/>
                    <a:p>
                      <a:pPr marL="228600" marR="0" algn="ctr">
                        <a:lnSpc>
                          <a:spcPct val="200000"/>
                        </a:lnSpc>
                        <a:spcBef>
                          <a:spcPts val="0"/>
                        </a:spcBef>
                        <a:spcAft>
                          <a:spcPts val="0"/>
                        </a:spcAft>
                      </a:pPr>
                      <a:r>
                        <a:rPr lang="en-US" sz="1200">
                          <a:effectLst/>
                          <a:latin typeface="Georgia" panose="02040502050405020303" pitchFamily="18" charset="0"/>
                        </a:rPr>
                        <a:t>0.5 mm</a:t>
                      </a:r>
                      <a:endParaRPr lang="en-US" sz="1200">
                        <a:effectLst/>
                        <a:latin typeface="Georgia" panose="02040502050405020303" pitchFamily="18" charset="0"/>
                        <a:ea typeface="Calibri" panose="020F0502020204030204" pitchFamily="34" charset="0"/>
                        <a:cs typeface="Times New Roman" panose="02020603050405020304" pitchFamily="18" charset="0"/>
                      </a:endParaRPr>
                    </a:p>
                  </a:txBody>
                  <a:tcPr marL="68580" marR="68580" marT="0" marB="0"/>
                </a:tc>
              </a:tr>
              <a:tr h="0">
                <a:tc>
                  <a:txBody>
                    <a:bodyPr/>
                    <a:lstStyle/>
                    <a:p>
                      <a:pPr marL="228600" marR="0" algn="ctr">
                        <a:lnSpc>
                          <a:spcPct val="200000"/>
                        </a:lnSpc>
                        <a:spcBef>
                          <a:spcPts val="0"/>
                        </a:spcBef>
                        <a:spcAft>
                          <a:spcPts val="0"/>
                        </a:spcAft>
                      </a:pPr>
                      <a:r>
                        <a:rPr lang="en-US" sz="1200" dirty="0">
                          <a:effectLst/>
                          <a:latin typeface="Georgia" panose="02040502050405020303" pitchFamily="18" charset="0"/>
                        </a:rPr>
                        <a:t>Coefficient of restitution</a:t>
                      </a:r>
                      <a:endParaRPr lang="en-US" sz="1200" dirty="0">
                        <a:effectLst/>
                        <a:latin typeface="Georgia" panose="02040502050405020303" pitchFamily="18" charset="0"/>
                        <a:ea typeface="Calibri" panose="020F0502020204030204" pitchFamily="34" charset="0"/>
                        <a:cs typeface="Times New Roman" panose="02020603050405020304" pitchFamily="18" charset="0"/>
                      </a:endParaRPr>
                    </a:p>
                  </a:txBody>
                  <a:tcPr marL="68580" marR="68580" marT="0" marB="0"/>
                </a:tc>
                <a:tc>
                  <a:txBody>
                    <a:bodyPr/>
                    <a:lstStyle/>
                    <a:p>
                      <a:pPr marL="228600" marR="0" algn="ctr">
                        <a:lnSpc>
                          <a:spcPct val="200000"/>
                        </a:lnSpc>
                        <a:spcBef>
                          <a:spcPts val="0"/>
                        </a:spcBef>
                        <a:spcAft>
                          <a:spcPts val="0"/>
                        </a:spcAft>
                      </a:pPr>
                      <a:r>
                        <a:rPr lang="en-US" sz="1200" dirty="0">
                          <a:effectLst/>
                          <a:latin typeface="Georgia" panose="02040502050405020303" pitchFamily="18" charset="0"/>
                        </a:rPr>
                        <a:t>0.01</a:t>
                      </a:r>
                      <a:endParaRPr lang="en-US" sz="1200" dirty="0">
                        <a:effectLst/>
                        <a:latin typeface="Georgia" panose="02040502050405020303" pitchFamily="18" charset="0"/>
                        <a:ea typeface="Calibri" panose="020F0502020204030204" pitchFamily="34" charset="0"/>
                        <a:cs typeface="Times New Roman" panose="02020603050405020304" pitchFamily="18" charset="0"/>
                      </a:endParaRPr>
                    </a:p>
                  </a:txBody>
                  <a:tcPr marL="68580" marR="68580" marT="0" marB="0"/>
                </a:tc>
              </a:tr>
              <a:tr h="0">
                <a:tc>
                  <a:txBody>
                    <a:bodyPr/>
                    <a:lstStyle/>
                    <a:p>
                      <a:pPr marL="228600" marR="0" algn="ctr">
                        <a:lnSpc>
                          <a:spcPct val="200000"/>
                        </a:lnSpc>
                        <a:spcBef>
                          <a:spcPts val="0"/>
                        </a:spcBef>
                        <a:spcAft>
                          <a:spcPts val="0"/>
                        </a:spcAft>
                      </a:pPr>
                      <a:r>
                        <a:rPr lang="en-US" sz="1200">
                          <a:effectLst/>
                          <a:latin typeface="Georgia" panose="02040502050405020303" pitchFamily="18" charset="0"/>
                        </a:rPr>
                        <a:t>Particle density</a:t>
                      </a:r>
                      <a:endParaRPr lang="en-US" sz="1200">
                        <a:effectLst/>
                        <a:latin typeface="Georgia" panose="02040502050405020303" pitchFamily="18" charset="0"/>
                        <a:ea typeface="Calibri" panose="020F0502020204030204" pitchFamily="34" charset="0"/>
                        <a:cs typeface="Times New Roman" panose="02020603050405020304" pitchFamily="18" charset="0"/>
                      </a:endParaRPr>
                    </a:p>
                  </a:txBody>
                  <a:tcPr marL="68580" marR="68580" marT="0" marB="0"/>
                </a:tc>
                <a:tc>
                  <a:txBody>
                    <a:bodyPr/>
                    <a:lstStyle/>
                    <a:p>
                      <a:pPr marL="228600" marR="0" algn="ctr">
                        <a:lnSpc>
                          <a:spcPct val="200000"/>
                        </a:lnSpc>
                        <a:spcBef>
                          <a:spcPts val="0"/>
                        </a:spcBef>
                        <a:spcAft>
                          <a:spcPts val="0"/>
                        </a:spcAft>
                      </a:pPr>
                      <a:r>
                        <a:rPr lang="en-US" sz="1200" dirty="0">
                          <a:effectLst/>
                          <a:latin typeface="Georgia" panose="02040502050405020303" pitchFamily="18" charset="0"/>
                        </a:rPr>
                        <a:t>2650 kg/m</a:t>
                      </a:r>
                      <a:r>
                        <a:rPr lang="en-US" sz="1200" baseline="30000" dirty="0">
                          <a:effectLst/>
                          <a:latin typeface="Georgia" panose="02040502050405020303" pitchFamily="18" charset="0"/>
                        </a:rPr>
                        <a:t>3</a:t>
                      </a:r>
                      <a:endParaRPr lang="en-US" sz="1200" dirty="0">
                        <a:effectLst/>
                        <a:latin typeface="Georgia" panose="02040502050405020303" pitchFamily="18" charset="0"/>
                        <a:ea typeface="Calibri" panose="020F0502020204030204" pitchFamily="34" charset="0"/>
                        <a:cs typeface="Times New Roman" panose="02020603050405020304" pitchFamily="18" charset="0"/>
                      </a:endParaRPr>
                    </a:p>
                  </a:txBody>
                  <a:tcPr marL="68580" marR="68580" marT="0" marB="0"/>
                </a:tc>
              </a:tr>
              <a:tr h="0">
                <a:tc>
                  <a:txBody>
                    <a:bodyPr/>
                    <a:lstStyle/>
                    <a:p>
                      <a:pPr marL="228600" marR="0" algn="ctr">
                        <a:lnSpc>
                          <a:spcPct val="200000"/>
                        </a:lnSpc>
                        <a:spcBef>
                          <a:spcPts val="0"/>
                        </a:spcBef>
                        <a:spcAft>
                          <a:spcPts val="0"/>
                        </a:spcAft>
                      </a:pPr>
                      <a:r>
                        <a:rPr lang="en-US" sz="1200">
                          <a:effectLst/>
                          <a:latin typeface="Georgia" panose="02040502050405020303" pitchFamily="18" charset="0"/>
                        </a:rPr>
                        <a:t>Friction Coefficient</a:t>
                      </a:r>
                      <a:endParaRPr lang="en-US" sz="1200">
                        <a:effectLst/>
                        <a:latin typeface="Georgia" panose="02040502050405020303" pitchFamily="18" charset="0"/>
                        <a:ea typeface="Calibri" panose="020F0502020204030204" pitchFamily="34" charset="0"/>
                        <a:cs typeface="Times New Roman" panose="02020603050405020304" pitchFamily="18" charset="0"/>
                      </a:endParaRPr>
                    </a:p>
                  </a:txBody>
                  <a:tcPr marL="68580" marR="68580" marT="0" marB="0"/>
                </a:tc>
                <a:tc>
                  <a:txBody>
                    <a:bodyPr/>
                    <a:lstStyle/>
                    <a:p>
                      <a:pPr marL="228600" marR="0" algn="ctr">
                        <a:lnSpc>
                          <a:spcPct val="200000"/>
                        </a:lnSpc>
                        <a:spcBef>
                          <a:spcPts val="0"/>
                        </a:spcBef>
                        <a:spcAft>
                          <a:spcPts val="0"/>
                        </a:spcAft>
                      </a:pPr>
                      <a:r>
                        <a:rPr lang="en-US" sz="1200" dirty="0">
                          <a:effectLst/>
                          <a:latin typeface="Georgia" panose="02040502050405020303" pitchFamily="18" charset="0"/>
                        </a:rPr>
                        <a:t>0.6</a:t>
                      </a:r>
                      <a:endParaRPr lang="en-US" sz="1200" dirty="0">
                        <a:effectLst/>
                        <a:latin typeface="Georgia" panose="02040502050405020303" pitchFamily="18" charset="0"/>
                        <a:ea typeface="Calibri" panose="020F0502020204030204" pitchFamily="34" charset="0"/>
                        <a:cs typeface="Times New Roman" panose="02020603050405020304" pitchFamily="18" charset="0"/>
                      </a:endParaRPr>
                    </a:p>
                  </a:txBody>
                  <a:tcPr marL="68580" marR="68580" marT="0" marB="0"/>
                </a:tc>
              </a:tr>
              <a:tr h="0">
                <a:tc>
                  <a:txBody>
                    <a:bodyPr/>
                    <a:lstStyle/>
                    <a:p>
                      <a:pPr marL="228600" marR="0" algn="ctr">
                        <a:lnSpc>
                          <a:spcPct val="200000"/>
                        </a:lnSpc>
                        <a:spcBef>
                          <a:spcPts val="0"/>
                        </a:spcBef>
                        <a:spcAft>
                          <a:spcPts val="0"/>
                        </a:spcAft>
                      </a:pPr>
                      <a:r>
                        <a:rPr lang="en-US" sz="1200">
                          <a:effectLst/>
                          <a:latin typeface="Georgia" panose="02040502050405020303" pitchFamily="18" charset="0"/>
                        </a:rPr>
                        <a:t>Stiffness coefficient</a:t>
                      </a:r>
                      <a:endParaRPr lang="en-US" sz="1200">
                        <a:effectLst/>
                        <a:latin typeface="Georgia" panose="02040502050405020303" pitchFamily="18" charset="0"/>
                        <a:ea typeface="Calibri" panose="020F0502020204030204" pitchFamily="34" charset="0"/>
                        <a:cs typeface="Times New Roman" panose="02020603050405020304" pitchFamily="18" charset="0"/>
                      </a:endParaRPr>
                    </a:p>
                  </a:txBody>
                  <a:tcPr marL="68580" marR="68580" marT="0" marB="0"/>
                </a:tc>
                <a:tc>
                  <a:txBody>
                    <a:bodyPr/>
                    <a:lstStyle/>
                    <a:p>
                      <a:pPr marL="228600" marR="0" algn="ctr">
                        <a:lnSpc>
                          <a:spcPct val="200000"/>
                        </a:lnSpc>
                        <a:spcBef>
                          <a:spcPts val="0"/>
                        </a:spcBef>
                        <a:spcAft>
                          <a:spcPts val="0"/>
                        </a:spcAft>
                      </a:pPr>
                      <a:r>
                        <a:rPr lang="en-US" sz="1200" dirty="0">
                          <a:effectLst/>
                          <a:latin typeface="Georgia" panose="02040502050405020303" pitchFamily="18" charset="0"/>
                        </a:rPr>
                        <a:t>100 (N/m)</a:t>
                      </a:r>
                      <a:endParaRPr lang="en-US" sz="1200" dirty="0">
                        <a:effectLst/>
                        <a:latin typeface="Georgia" panose="02040502050405020303" pitchFamily="18" charset="0"/>
                        <a:ea typeface="Calibri" panose="020F0502020204030204" pitchFamily="34" charset="0"/>
                        <a:cs typeface="Times New Roman" panose="02020603050405020304" pitchFamily="18" charset="0"/>
                      </a:endParaRPr>
                    </a:p>
                  </a:txBody>
                  <a:tcPr marL="68580" marR="68580" marT="0" marB="0"/>
                </a:tc>
              </a:tr>
              <a:tr h="0">
                <a:tc>
                  <a:txBody>
                    <a:bodyPr/>
                    <a:lstStyle/>
                    <a:p>
                      <a:pPr marL="228600" marR="0" algn="ctr">
                        <a:lnSpc>
                          <a:spcPct val="200000"/>
                        </a:lnSpc>
                        <a:spcBef>
                          <a:spcPts val="0"/>
                        </a:spcBef>
                        <a:spcAft>
                          <a:spcPts val="0"/>
                        </a:spcAft>
                      </a:pPr>
                      <a:r>
                        <a:rPr lang="en-US" sz="1200">
                          <a:effectLst/>
                          <a:latin typeface="Georgia" panose="02040502050405020303" pitchFamily="18" charset="0"/>
                        </a:rPr>
                        <a:t>Particle time step</a:t>
                      </a:r>
                      <a:endParaRPr lang="en-US" sz="1200">
                        <a:effectLst/>
                        <a:latin typeface="Georgia" panose="02040502050405020303" pitchFamily="18" charset="0"/>
                        <a:ea typeface="Calibri" panose="020F0502020204030204" pitchFamily="34" charset="0"/>
                        <a:cs typeface="Times New Roman" panose="02020603050405020304" pitchFamily="18" charset="0"/>
                      </a:endParaRPr>
                    </a:p>
                  </a:txBody>
                  <a:tcPr marL="68580" marR="68580" marT="0" marB="0"/>
                </a:tc>
                <a:tc>
                  <a:txBody>
                    <a:bodyPr/>
                    <a:lstStyle/>
                    <a:p>
                      <a:pPr marL="228600" marR="0" algn="ctr">
                        <a:lnSpc>
                          <a:spcPct val="200000"/>
                        </a:lnSpc>
                        <a:spcBef>
                          <a:spcPts val="0"/>
                        </a:spcBef>
                        <a:spcAft>
                          <a:spcPts val="0"/>
                        </a:spcAft>
                      </a:pPr>
                      <a:r>
                        <a:rPr lang="en-US" sz="1200" dirty="0">
                          <a:effectLst/>
                          <a:latin typeface="Georgia" panose="02040502050405020303" pitchFamily="18" charset="0"/>
                        </a:rPr>
                        <a:t>5.3x10</a:t>
                      </a:r>
                      <a:r>
                        <a:rPr lang="en-US" sz="1200" baseline="30000" dirty="0">
                          <a:effectLst/>
                          <a:latin typeface="Georgia" panose="02040502050405020303" pitchFamily="18" charset="0"/>
                        </a:rPr>
                        <a:t>-5</a:t>
                      </a:r>
                      <a:r>
                        <a:rPr lang="en-US" sz="1200" dirty="0">
                          <a:effectLst/>
                          <a:latin typeface="Georgia" panose="02040502050405020303" pitchFamily="18" charset="0"/>
                        </a:rPr>
                        <a:t> s </a:t>
                      </a:r>
                      <a:endParaRPr lang="en-US" sz="1200" dirty="0">
                        <a:effectLst/>
                        <a:latin typeface="Georgia" panose="02040502050405020303" pitchFamily="18" charset="0"/>
                        <a:ea typeface="Calibri" panose="020F0502020204030204" pitchFamily="34" charset="0"/>
                        <a:cs typeface="Times New Roman" panose="02020603050405020304" pitchFamily="18" charset="0"/>
                      </a:endParaRPr>
                    </a:p>
                  </a:txBody>
                  <a:tcPr marL="68580" marR="68580" marT="0" marB="0"/>
                </a:tc>
              </a:tr>
            </a:tbl>
          </a:graphicData>
        </a:graphic>
      </p:graphicFrame>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70648" y="2951322"/>
            <a:ext cx="4000458" cy="3378847"/>
          </a:xfrm>
          <a:prstGeom prst="rect">
            <a:avLst/>
          </a:prstGeom>
        </p:spPr>
      </p:pic>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10119"/>
          <a:stretch/>
        </p:blipFill>
        <p:spPr>
          <a:xfrm>
            <a:off x="7797800" y="1206221"/>
            <a:ext cx="4394200" cy="3840480"/>
          </a:xfrm>
          <a:prstGeom prst="rect">
            <a:avLst/>
          </a:prstGeom>
        </p:spPr>
      </p:pic>
    </p:spTree>
    <p:extLst>
      <p:ext uri="{BB962C8B-B14F-4D97-AF65-F5344CB8AC3E}">
        <p14:creationId xmlns:p14="http://schemas.microsoft.com/office/powerpoint/2010/main" val="1509970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idx="1"/>
          </p:nvPr>
        </p:nvSpPr>
        <p:spPr>
          <a:xfrm>
            <a:off x="6170612" y="1535113"/>
            <a:ext cx="4040188" cy="639762"/>
          </a:xfrm>
        </p:spPr>
        <p:txBody>
          <a:bodyPr anchor="ctr"/>
          <a:lstStyle/>
          <a:p>
            <a:pPr algn="ctr"/>
            <a:r>
              <a:rPr lang="en-US" dirty="0" smtClean="0">
                <a:latin typeface="Georgia" panose="02040502050405020303" pitchFamily="18" charset="0"/>
              </a:rPr>
              <a:t>Original size</a:t>
            </a:r>
            <a:endParaRPr lang="en-US" dirty="0">
              <a:latin typeface="Georgia" panose="02040502050405020303" pitchFamily="18" charset="0"/>
            </a:endParaRPr>
          </a:p>
        </p:txBody>
      </p:sp>
      <p:sp>
        <p:nvSpPr>
          <p:cNvPr id="10" name="Text Placeholder 9"/>
          <p:cNvSpPr>
            <a:spLocks noGrp="1"/>
          </p:cNvSpPr>
          <p:nvPr>
            <p:ph type="body" sz="quarter" idx="3"/>
          </p:nvPr>
        </p:nvSpPr>
        <p:spPr>
          <a:xfrm>
            <a:off x="2057401" y="1535113"/>
            <a:ext cx="4041775" cy="639762"/>
          </a:xfrm>
        </p:spPr>
        <p:txBody>
          <a:bodyPr anchor="ctr"/>
          <a:lstStyle/>
          <a:p>
            <a:pPr algn="ctr"/>
            <a:r>
              <a:rPr lang="en-US" dirty="0" smtClean="0">
                <a:latin typeface="Georgia" panose="02040502050405020303" pitchFamily="18" charset="0"/>
              </a:rPr>
              <a:t>RP model (l=2)</a:t>
            </a:r>
            <a:endParaRPr lang="en-US" dirty="0">
              <a:latin typeface="Georgia" panose="02040502050405020303" pitchFamily="18" charset="0"/>
            </a:endParaRPr>
          </a:p>
        </p:txBody>
      </p:sp>
      <p:sp>
        <p:nvSpPr>
          <p:cNvPr id="14" name="Rectangle 13"/>
          <p:cNvSpPr/>
          <p:nvPr/>
        </p:nvSpPr>
        <p:spPr>
          <a:xfrm>
            <a:off x="7239000" y="4648200"/>
            <a:ext cx="457200" cy="457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RE2540_CORR">
            <a:hlinkClick r:id="" action="ppaction://media"/>
          </p:cNvPr>
          <p:cNvPicPr>
            <a:picLocks noGrp="1" noChangeAspect="1"/>
          </p:cNvPicPr>
          <p:nvPr>
            <p:ph sz="quarter" idx="4"/>
            <a:videoFile r:link="rId2"/>
            <p:extLst>
              <p:ext uri="{DAA4B4D4-6D71-4841-9C94-3DE7FCFB9230}">
                <p14:media xmlns:p14="http://schemas.microsoft.com/office/powerpoint/2010/main" r:embed="rId1"/>
              </p:ext>
            </p:extLst>
          </p:nvPr>
        </p:nvPicPr>
        <p:blipFill>
          <a:blip r:embed="rId6"/>
          <a:stretch>
            <a:fillRect/>
          </a:stretch>
        </p:blipFill>
        <p:spPr>
          <a:xfrm>
            <a:off x="6169024" y="2352675"/>
            <a:ext cx="4111368" cy="3657600"/>
          </a:xfrm>
          <a:prstGeom prst="rect">
            <a:avLst/>
          </a:prstGeom>
          <a:ln>
            <a:noFill/>
          </a:ln>
          <a:effectLst>
            <a:softEdge rad="25400"/>
          </a:effectLst>
        </p:spPr>
      </p:pic>
      <p:sp>
        <p:nvSpPr>
          <p:cNvPr id="11" name="Rectangle 10"/>
          <p:cNvSpPr/>
          <p:nvPr/>
        </p:nvSpPr>
        <p:spPr>
          <a:xfrm>
            <a:off x="7391400" y="4648200"/>
            <a:ext cx="457200" cy="457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RE2540_CORR_RP">
            <a:hlinkClick r:id="" action="ppaction://media"/>
          </p:cNvPr>
          <p:cNvPicPr>
            <a:picLocks noGrp="1" noChangeAspect="1"/>
          </p:cNvPicPr>
          <p:nvPr>
            <p:ph sz="half" idx="2"/>
            <a:videoFile r:link="rId4"/>
            <p:extLst>
              <p:ext uri="{DAA4B4D4-6D71-4841-9C94-3DE7FCFB9230}">
                <p14:media xmlns:p14="http://schemas.microsoft.com/office/powerpoint/2010/main" r:embed="rId3"/>
              </p:ext>
            </p:extLst>
          </p:nvPr>
        </p:nvPicPr>
        <p:blipFill>
          <a:blip r:embed="rId7"/>
          <a:stretch>
            <a:fillRect/>
          </a:stretch>
        </p:blipFill>
        <p:spPr>
          <a:xfrm>
            <a:off x="1981200" y="2362200"/>
            <a:ext cx="4040188" cy="3594100"/>
          </a:xfrm>
          <a:prstGeom prst="rect">
            <a:avLst/>
          </a:prstGeom>
          <a:ln>
            <a:noFill/>
          </a:ln>
          <a:effectLst>
            <a:softEdge rad="25400"/>
          </a:effectLst>
        </p:spPr>
      </p:pic>
      <p:sp>
        <p:nvSpPr>
          <p:cNvPr id="2" name="Rectangle 1"/>
          <p:cNvSpPr/>
          <p:nvPr/>
        </p:nvSpPr>
        <p:spPr>
          <a:xfrm>
            <a:off x="3200400" y="4648200"/>
            <a:ext cx="457200" cy="457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itle 6"/>
          <p:cNvSpPr>
            <a:spLocks noGrp="1"/>
          </p:cNvSpPr>
          <p:nvPr>
            <p:ph type="title"/>
          </p:nvPr>
        </p:nvSpPr>
        <p:spPr>
          <a:xfrm>
            <a:off x="1981200" y="609600"/>
            <a:ext cx="8229600" cy="1143000"/>
          </a:xfrm>
        </p:spPr>
        <p:txBody>
          <a:bodyPr>
            <a:normAutofit/>
          </a:bodyPr>
          <a:lstStyle/>
          <a:p>
            <a:r>
              <a:rPr lang="en-US" sz="2800" dirty="0">
                <a:solidFill>
                  <a:schemeClr val="accent1">
                    <a:lumMod val="75000"/>
                  </a:schemeClr>
                </a:solidFill>
                <a:latin typeface="Georgia" panose="02040502050405020303" pitchFamily="18" charset="0"/>
                <a:ea typeface="+mn-ea"/>
                <a:cs typeface="+mn-cs"/>
              </a:rPr>
              <a:t>Results: Animation</a:t>
            </a:r>
          </a:p>
        </p:txBody>
      </p:sp>
      <p:sp>
        <p:nvSpPr>
          <p:cNvPr id="15" name="Title 1"/>
          <p:cNvSpPr txBox="1">
            <a:spLocks/>
          </p:cNvSpPr>
          <p:nvPr/>
        </p:nvSpPr>
        <p:spPr>
          <a:xfrm>
            <a:off x="0" y="0"/>
            <a:ext cx="12192000" cy="809897"/>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base">
              <a:spcAft>
                <a:spcPct val="0"/>
              </a:spcAft>
            </a:pPr>
            <a:r>
              <a:rPr lang="en-US" sz="3600" dirty="0">
                <a:solidFill>
                  <a:schemeClr val="accent2"/>
                </a:solidFill>
                <a:latin typeface="Georgia" panose="02040502050405020303" pitchFamily="18" charset="0"/>
              </a:rPr>
              <a:t>Animation of Results</a:t>
            </a:r>
          </a:p>
        </p:txBody>
      </p:sp>
    </p:spTree>
    <p:extLst>
      <p:ext uri="{BB962C8B-B14F-4D97-AF65-F5344CB8AC3E}">
        <p14:creationId xmlns:p14="http://schemas.microsoft.com/office/powerpoint/2010/main" val="2106836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5000" fill="hold"/>
                                        <p:tgtEl>
                                          <p:spTgt spid="9"/>
                                        </p:tgtEl>
                                      </p:cBhvr>
                                    </p:cmd>
                                  </p:childTnLst>
                                </p:cTn>
                              </p:par>
                              <p:par>
                                <p:cTn id="7" presetID="1" presetClass="mediacall" presetSubtype="0" fill="hold" nodeType="withEffect">
                                  <p:stCondLst>
                                    <p:cond delay="0"/>
                                  </p:stCondLst>
                                  <p:childTnLst>
                                    <p:cmd type="call" cmd="playFrom(0.0)">
                                      <p:cBhvr>
                                        <p:cTn id="8" dur="250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repeatCount="indefinite" fill="hold" display="0">
                  <p:stCondLst>
                    <p:cond delay="indefinite"/>
                  </p:stCondLst>
                  <p:endCondLst>
                    <p:cond evt="onNext" delay="0">
                      <p:tgtEl>
                        <p:sldTgt/>
                      </p:tgtEl>
                    </p:cond>
                  </p:endCondLst>
                </p:cTn>
                <p:tgtEl>
                  <p:spTgt spid="9"/>
                </p:tgtEl>
              </p:cMediaNode>
            </p:video>
            <p:video>
              <p:cMediaNode vol="80000">
                <p:cTn id="10" repeatCount="indefinite" fill="hold" display="0">
                  <p:stCondLst>
                    <p:cond delay="indefinite"/>
                  </p:stCondLst>
                  <p:endCondLst>
                    <p:cond evt="onNext" delay="0">
                      <p:tgtEl>
                        <p:sldTgt/>
                      </p:tgtEl>
                    </p:cond>
                  </p:endCondLst>
                </p:cTn>
                <p:tgtEl>
                  <p:spTgt spid="5"/>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0" y="0"/>
            <a:ext cx="12192000" cy="901337"/>
          </a:xfrm>
        </p:spPr>
        <p:txBody>
          <a:bodyPr>
            <a:normAutofit/>
          </a:bodyPr>
          <a:lstStyle/>
          <a:p>
            <a:pPr algn="ctr"/>
            <a:r>
              <a:rPr lang="en-US" sz="3600" b="0" kern="1200" dirty="0" smtClean="0">
                <a:solidFill>
                  <a:schemeClr val="accent2"/>
                </a:solidFill>
                <a:latin typeface="Georgia" panose="02040502050405020303" pitchFamily="18" charset="0"/>
              </a:rPr>
              <a:t>Fluidized bed case</a:t>
            </a:r>
            <a:endParaRPr lang="en-US" sz="3600" b="0" kern="1200" dirty="0">
              <a:solidFill>
                <a:schemeClr val="accent2"/>
              </a:solidFill>
              <a:latin typeface="Georgia" panose="02040502050405020303" pitchFamily="18" charset="0"/>
            </a:endParaRPr>
          </a:p>
        </p:txBody>
      </p:sp>
      <p:sp>
        <p:nvSpPr>
          <p:cNvPr id="8" name="Text Placeholder 7"/>
          <p:cNvSpPr>
            <a:spLocks noGrp="1"/>
          </p:cNvSpPr>
          <p:nvPr>
            <p:ph type="body" idx="1"/>
          </p:nvPr>
        </p:nvSpPr>
        <p:spPr/>
        <p:txBody>
          <a:bodyPr/>
          <a:lstStyle/>
          <a:p>
            <a:pPr algn="ctr"/>
            <a:r>
              <a:rPr lang="en-US" b="0" dirty="0" smtClean="0">
                <a:latin typeface="Georgia" panose="02040502050405020303" pitchFamily="18" charset="0"/>
              </a:rPr>
              <a:t>Sediment transport</a:t>
            </a:r>
            <a:endParaRPr lang="en-US" b="0" dirty="0">
              <a:latin typeface="Georgia" panose="02040502050405020303" pitchFamily="18" charset="0"/>
            </a:endParaRPr>
          </a:p>
        </p:txBody>
      </p:sp>
      <p:sp>
        <p:nvSpPr>
          <p:cNvPr id="10" name="Text Placeholder 9"/>
          <p:cNvSpPr>
            <a:spLocks noGrp="1"/>
          </p:cNvSpPr>
          <p:nvPr>
            <p:ph type="body" sz="quarter" idx="3"/>
          </p:nvPr>
        </p:nvSpPr>
        <p:spPr/>
        <p:txBody>
          <a:bodyPr/>
          <a:lstStyle/>
          <a:p>
            <a:pPr algn="ctr"/>
            <a:r>
              <a:rPr lang="en-US" b="0" dirty="0" smtClean="0">
                <a:latin typeface="Georgia" panose="02040502050405020303" pitchFamily="18" charset="0"/>
              </a:rPr>
              <a:t>Friction factor</a:t>
            </a:r>
            <a:endParaRPr lang="en-US" b="0" dirty="0">
              <a:latin typeface="Georgia" panose="02040502050405020303" pitchFamily="18" charset="0"/>
            </a:endParaRPr>
          </a:p>
        </p:txBody>
      </p:sp>
      <p:pic>
        <p:nvPicPr>
          <p:cNvPr id="3" name="Content Placeholder 2"/>
          <p:cNvPicPr>
            <a:picLocks noGrp="1" noChangeAspect="1"/>
          </p:cNvPicPr>
          <p:nvPr>
            <p:ph sz="quarter" idx="4"/>
          </p:nvPr>
        </p:nvPicPr>
        <p:blipFill>
          <a:blip r:embed="rId2">
            <a:extLst>
              <a:ext uri="{28A0092B-C50C-407E-A947-70E740481C1C}">
                <a14:useLocalDpi xmlns:a14="http://schemas.microsoft.com/office/drawing/2010/main" val="0"/>
              </a:ext>
            </a:extLst>
          </a:blip>
          <a:stretch>
            <a:fillRect/>
          </a:stretch>
        </p:blipFill>
        <p:spPr>
          <a:xfrm>
            <a:off x="6253427" y="2174875"/>
            <a:ext cx="5268384" cy="3951288"/>
          </a:xfrm>
        </p:spPr>
      </p:pic>
      <p:pic>
        <p:nvPicPr>
          <p:cNvPr id="6"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68602" y="2174875"/>
            <a:ext cx="5268384" cy="3951288"/>
          </a:xfrm>
        </p:spPr>
      </p:pic>
    </p:spTree>
    <p:extLst>
      <p:ext uri="{BB962C8B-B14F-4D97-AF65-F5344CB8AC3E}">
        <p14:creationId xmlns:p14="http://schemas.microsoft.com/office/powerpoint/2010/main" val="383575191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795130"/>
          </a:xfrm>
        </p:spPr>
        <p:txBody>
          <a:bodyPr>
            <a:normAutofit/>
          </a:bodyPr>
          <a:lstStyle/>
          <a:p>
            <a:pPr algn="ctr"/>
            <a:r>
              <a:rPr lang="en-US" sz="3600" b="0" dirty="0">
                <a:solidFill>
                  <a:schemeClr val="accent2">
                    <a:lumMod val="75000"/>
                  </a:schemeClr>
                </a:solidFill>
                <a:latin typeface="Georgia" panose="02040502050405020303" pitchFamily="18" charset="0"/>
              </a:rPr>
              <a:t>Summary</a:t>
            </a:r>
          </a:p>
        </p:txBody>
      </p:sp>
      <p:sp>
        <p:nvSpPr>
          <p:cNvPr id="9" name="Content Placeholder 8"/>
          <p:cNvSpPr>
            <a:spLocks noGrp="1"/>
          </p:cNvSpPr>
          <p:nvPr>
            <p:ph idx="1"/>
          </p:nvPr>
        </p:nvSpPr>
        <p:spPr>
          <a:xfrm>
            <a:off x="0" y="795131"/>
            <a:ext cx="11900452" cy="5866926"/>
          </a:xfrm>
        </p:spPr>
        <p:txBody>
          <a:bodyPr>
            <a:normAutofit/>
          </a:bodyPr>
          <a:lstStyle/>
          <a:p>
            <a:endParaRPr lang="en-US" sz="2400" b="0" dirty="0" smtClean="0">
              <a:solidFill>
                <a:schemeClr val="accent2">
                  <a:lumMod val="75000"/>
                </a:schemeClr>
              </a:solidFill>
              <a:latin typeface="Georgia" panose="02040502050405020303" pitchFamily="18" charset="0"/>
            </a:endParaRPr>
          </a:p>
          <a:p>
            <a:r>
              <a:rPr lang="en-US" sz="2400" b="0" dirty="0" smtClean="0">
                <a:solidFill>
                  <a:schemeClr val="accent2">
                    <a:lumMod val="75000"/>
                  </a:schemeClr>
                </a:solidFill>
                <a:latin typeface="Georgia" panose="02040502050405020303" pitchFamily="18" charset="0"/>
              </a:rPr>
              <a:t>A </a:t>
            </a:r>
            <a:r>
              <a:rPr lang="en-US" sz="2400" b="0" dirty="0">
                <a:solidFill>
                  <a:schemeClr val="accent2">
                    <a:lumMod val="75000"/>
                  </a:schemeClr>
                </a:solidFill>
                <a:latin typeface="Georgia" panose="02040502050405020303" pitchFamily="18" charset="0"/>
              </a:rPr>
              <a:t>number of (conceptual) methods are suggested (and parametrized) to recover part of the reduced RP model predictions.</a:t>
            </a:r>
          </a:p>
          <a:p>
            <a:endParaRPr lang="en-US" sz="2400" b="0" dirty="0">
              <a:solidFill>
                <a:schemeClr val="accent2">
                  <a:lumMod val="75000"/>
                </a:schemeClr>
              </a:solidFill>
              <a:latin typeface="Georgia" panose="02040502050405020303" pitchFamily="18" charset="0"/>
            </a:endParaRPr>
          </a:p>
          <a:p>
            <a:r>
              <a:rPr lang="en-US" sz="2400" b="0" dirty="0">
                <a:solidFill>
                  <a:schemeClr val="accent2">
                    <a:lumMod val="75000"/>
                  </a:schemeClr>
                </a:solidFill>
                <a:latin typeface="Georgia" panose="02040502050405020303" pitchFamily="18" charset="0"/>
              </a:rPr>
              <a:t>Some of the suggested methods showed significant recovery of the reduction in bed height. The deviation in averaged solids velocity is not equally recovered.</a:t>
            </a:r>
          </a:p>
          <a:p>
            <a:endParaRPr lang="en-US" sz="2400" b="0" dirty="0">
              <a:solidFill>
                <a:schemeClr val="accent2">
                  <a:lumMod val="75000"/>
                </a:schemeClr>
              </a:solidFill>
              <a:latin typeface="Georgia" panose="02040502050405020303" pitchFamily="18" charset="0"/>
            </a:endParaRPr>
          </a:p>
          <a:p>
            <a:r>
              <a:rPr lang="en-US" sz="2400" b="0" dirty="0">
                <a:solidFill>
                  <a:schemeClr val="accent2">
                    <a:lumMod val="75000"/>
                  </a:schemeClr>
                </a:solidFill>
                <a:latin typeface="Georgia" panose="02040502050405020303" pitchFamily="18" charset="0"/>
              </a:rPr>
              <a:t>A careful parametrization of a combination of these methods might be useful!</a:t>
            </a:r>
          </a:p>
          <a:p>
            <a:endParaRPr lang="en-US" sz="2400" b="0" dirty="0" smtClean="0">
              <a:solidFill>
                <a:schemeClr val="accent2">
                  <a:lumMod val="75000"/>
                </a:schemeClr>
              </a:solidFill>
              <a:latin typeface="Georgia" panose="02040502050405020303" pitchFamily="18" charset="0"/>
            </a:endParaRPr>
          </a:p>
          <a:p>
            <a:r>
              <a:rPr lang="en-US" sz="2400" b="0" dirty="0">
                <a:solidFill>
                  <a:schemeClr val="accent2">
                    <a:lumMod val="75000"/>
                  </a:schemeClr>
                </a:solidFill>
                <a:latin typeface="Georgia" panose="02040502050405020303" pitchFamily="18" charset="0"/>
              </a:rPr>
              <a:t>Large number of RP model simulation can be performed inexpensively and the overall trend of the system can be improved using Co-kriging surrogate model with few additional expensive (unscaled) calculations</a:t>
            </a:r>
            <a:r>
              <a:rPr lang="en-US" sz="2400" b="0" dirty="0" smtClean="0">
                <a:solidFill>
                  <a:schemeClr val="accent2">
                    <a:lumMod val="75000"/>
                  </a:schemeClr>
                </a:solidFill>
                <a:latin typeface="Georgia" panose="02040502050405020303" pitchFamily="18" charset="0"/>
              </a:rPr>
              <a:t>.</a:t>
            </a:r>
            <a:endParaRPr lang="en-US" sz="2400" b="0" dirty="0">
              <a:solidFill>
                <a:schemeClr val="accent2">
                  <a:lumMod val="75000"/>
                </a:schemeClr>
              </a:solidFill>
              <a:latin typeface="Georgia" panose="02040502050405020303" pitchFamily="18" charset="0"/>
            </a:endParaRPr>
          </a:p>
        </p:txBody>
      </p:sp>
    </p:spTree>
    <p:extLst>
      <p:ext uri="{BB962C8B-B14F-4D97-AF65-F5344CB8AC3E}">
        <p14:creationId xmlns:p14="http://schemas.microsoft.com/office/powerpoint/2010/main" val="682936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600" b="0" kern="1200" dirty="0">
                <a:solidFill>
                  <a:schemeClr val="accent2"/>
                </a:solidFill>
                <a:latin typeface="Georgia" panose="02040502050405020303" pitchFamily="18" charset="0"/>
              </a:rPr>
              <a:t>Acknowledgements</a:t>
            </a:r>
          </a:p>
        </p:txBody>
      </p:sp>
      <p:sp>
        <p:nvSpPr>
          <p:cNvPr id="3" name="Content Placeholder 2"/>
          <p:cNvSpPr>
            <a:spLocks noGrp="1"/>
          </p:cNvSpPr>
          <p:nvPr>
            <p:ph idx="1"/>
          </p:nvPr>
        </p:nvSpPr>
        <p:spPr>
          <a:xfrm>
            <a:off x="7255" y="1338945"/>
            <a:ext cx="12171682" cy="5029200"/>
          </a:xfrm>
        </p:spPr>
        <p:txBody>
          <a:bodyPr/>
          <a:lstStyle/>
          <a:p>
            <a:endParaRPr lang="en-US" sz="3200" b="0" dirty="0" smtClean="0">
              <a:solidFill>
                <a:schemeClr val="tx1"/>
              </a:solidFill>
              <a:latin typeface="Georgia" panose="02040502050405020303" pitchFamily="18" charset="0"/>
            </a:endParaRPr>
          </a:p>
          <a:p>
            <a:r>
              <a:rPr lang="en-US" sz="3200" b="0" dirty="0" smtClean="0">
                <a:solidFill>
                  <a:schemeClr val="tx1"/>
                </a:solidFill>
                <a:latin typeface="Georgia" panose="02040502050405020303" pitchFamily="18" charset="0"/>
              </a:rPr>
              <a:t>Libyan Ministry of Higher Education and Scientific Research</a:t>
            </a:r>
          </a:p>
          <a:p>
            <a:endParaRPr lang="en-US" sz="3200" b="0" dirty="0">
              <a:solidFill>
                <a:schemeClr val="tx1"/>
              </a:solidFill>
              <a:latin typeface="Georgia" panose="02040502050405020303" pitchFamily="18" charset="0"/>
            </a:endParaRPr>
          </a:p>
          <a:p>
            <a:r>
              <a:rPr lang="en-US" sz="3200" b="0" dirty="0">
                <a:solidFill>
                  <a:schemeClr val="tx1"/>
                </a:solidFill>
                <a:latin typeface="Georgia" panose="02040502050405020303" pitchFamily="18" charset="0"/>
              </a:rPr>
              <a:t>China Scholarship </a:t>
            </a:r>
            <a:r>
              <a:rPr lang="en-US" sz="3200" b="0" dirty="0" smtClean="0">
                <a:solidFill>
                  <a:schemeClr val="tx1"/>
                </a:solidFill>
                <a:latin typeface="Georgia" panose="02040502050405020303" pitchFamily="18" charset="0"/>
              </a:rPr>
              <a:t>Council</a:t>
            </a:r>
          </a:p>
          <a:p>
            <a:endParaRPr lang="en-US" sz="3200" b="0" dirty="0" smtClean="0">
              <a:solidFill>
                <a:schemeClr val="tx1"/>
              </a:solidFill>
              <a:latin typeface="Georgia" panose="02040502050405020303" pitchFamily="18" charset="0"/>
            </a:endParaRPr>
          </a:p>
          <a:p>
            <a:r>
              <a:rPr lang="en-US" sz="3200" b="0" dirty="0" smtClean="0">
                <a:solidFill>
                  <a:schemeClr val="tx1"/>
                </a:solidFill>
                <a:latin typeface="Georgia" panose="02040502050405020303" pitchFamily="18" charset="0"/>
              </a:rPr>
              <a:t>Department of Mechanical Engineering at Virginia Tech</a:t>
            </a:r>
          </a:p>
          <a:p>
            <a:endParaRPr lang="en-US" sz="3200" b="0" dirty="0">
              <a:solidFill>
                <a:schemeClr val="tx1"/>
              </a:solidFill>
              <a:latin typeface="Georgia" panose="02040502050405020303" pitchFamily="18" charset="0"/>
            </a:endParaRPr>
          </a:p>
          <a:p>
            <a:endParaRPr lang="en-US" sz="3200" b="0" dirty="0">
              <a:solidFill>
                <a:schemeClr val="tx1"/>
              </a:solidFill>
              <a:latin typeface="Georgia" panose="02040502050405020303" pitchFamily="18" charset="0"/>
            </a:endParaRPr>
          </a:p>
        </p:txBody>
      </p:sp>
    </p:spTree>
    <p:extLst>
      <p:ext uri="{BB962C8B-B14F-4D97-AF65-F5344CB8AC3E}">
        <p14:creationId xmlns:p14="http://schemas.microsoft.com/office/powerpoint/2010/main" val="531138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 y="0"/>
            <a:ext cx="12191998" cy="825500"/>
          </a:xfrm>
        </p:spPr>
        <p:txBody>
          <a:bodyPr>
            <a:normAutofit/>
          </a:bodyPr>
          <a:lstStyle/>
          <a:p>
            <a:pPr algn="ctr"/>
            <a:r>
              <a:rPr lang="en-US" sz="3600" b="0" dirty="0">
                <a:solidFill>
                  <a:schemeClr val="accent2"/>
                </a:solidFill>
                <a:latin typeface="Georgia" panose="02040502050405020303" pitchFamily="18" charset="0"/>
              </a:rPr>
              <a:t>Outline</a:t>
            </a:r>
          </a:p>
        </p:txBody>
      </p:sp>
      <p:sp>
        <p:nvSpPr>
          <p:cNvPr id="3" name="Content Placeholder 2"/>
          <p:cNvSpPr>
            <a:spLocks noGrp="1"/>
          </p:cNvSpPr>
          <p:nvPr>
            <p:ph idx="1"/>
          </p:nvPr>
        </p:nvSpPr>
        <p:spPr>
          <a:xfrm>
            <a:off x="2" y="1013792"/>
            <a:ext cx="9144000" cy="5257800"/>
          </a:xfrm>
        </p:spPr>
        <p:txBody>
          <a:bodyPr>
            <a:normAutofit/>
          </a:bodyPr>
          <a:lstStyle/>
          <a:p>
            <a:r>
              <a:rPr lang="en-US" b="0" dirty="0">
                <a:latin typeface="Georgia" panose="02040502050405020303" pitchFamily="18" charset="0"/>
              </a:rPr>
              <a:t>Numerical approach</a:t>
            </a:r>
          </a:p>
          <a:p>
            <a:pPr lvl="1"/>
            <a:endParaRPr lang="en-US" b="0" dirty="0">
              <a:latin typeface="Georgia" panose="02040502050405020303" pitchFamily="18" charset="0"/>
            </a:endParaRPr>
          </a:p>
          <a:p>
            <a:r>
              <a:rPr lang="en-US" b="0" dirty="0">
                <a:latin typeface="Georgia" panose="02040502050405020303" pitchFamily="18" charset="0"/>
              </a:rPr>
              <a:t>Representative particle (RP) model </a:t>
            </a:r>
          </a:p>
          <a:p>
            <a:pPr lvl="1"/>
            <a:r>
              <a:rPr lang="en-US" b="0" dirty="0">
                <a:solidFill>
                  <a:schemeClr val="accent2">
                    <a:lumMod val="75000"/>
                  </a:schemeClr>
                </a:solidFill>
                <a:latin typeface="Georgia" panose="02040502050405020303" pitchFamily="18" charset="0"/>
              </a:rPr>
              <a:t>validation case</a:t>
            </a:r>
          </a:p>
          <a:p>
            <a:pPr lvl="1"/>
            <a:endParaRPr lang="en-US" b="0" dirty="0">
              <a:latin typeface="Georgia" panose="02040502050405020303" pitchFamily="18" charset="0"/>
            </a:endParaRPr>
          </a:p>
          <a:p>
            <a:r>
              <a:rPr lang="en-US" b="0" dirty="0">
                <a:latin typeface="Georgia" panose="02040502050405020303" pitchFamily="18" charset="0"/>
              </a:rPr>
              <a:t>Suggested methods to improve RP model predictions</a:t>
            </a:r>
          </a:p>
          <a:p>
            <a:pPr lvl="1"/>
            <a:r>
              <a:rPr lang="en-US" b="0" dirty="0">
                <a:solidFill>
                  <a:schemeClr val="accent2">
                    <a:lumMod val="75000"/>
                  </a:schemeClr>
                </a:solidFill>
                <a:latin typeface="Georgia" panose="02040502050405020303" pitchFamily="18" charset="0"/>
              </a:rPr>
              <a:t>test on representative system</a:t>
            </a:r>
          </a:p>
          <a:p>
            <a:pPr lvl="1"/>
            <a:endParaRPr lang="en-US" b="0" dirty="0">
              <a:latin typeface="Georgia" panose="02040502050405020303" pitchFamily="18" charset="0"/>
            </a:endParaRPr>
          </a:p>
          <a:p>
            <a:r>
              <a:rPr lang="en-US" b="0" dirty="0">
                <a:latin typeface="Georgia" panose="02040502050405020303" pitchFamily="18" charset="0"/>
              </a:rPr>
              <a:t>Improve trend prediction </a:t>
            </a:r>
          </a:p>
          <a:p>
            <a:pPr lvl="1"/>
            <a:r>
              <a:rPr lang="en-US" b="0" dirty="0">
                <a:solidFill>
                  <a:schemeClr val="accent2">
                    <a:lumMod val="75000"/>
                  </a:schemeClr>
                </a:solidFill>
                <a:latin typeface="Georgia" panose="02040502050405020303" pitchFamily="18" charset="0"/>
              </a:rPr>
              <a:t>co-kriging surrogate model</a:t>
            </a:r>
          </a:p>
        </p:txBody>
      </p:sp>
    </p:spTree>
    <p:extLst>
      <p:ext uri="{BB962C8B-B14F-4D97-AF65-F5344CB8AC3E}">
        <p14:creationId xmlns:p14="http://schemas.microsoft.com/office/powerpoint/2010/main" val="3604772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9312453" y="5083438"/>
            <a:ext cx="2773363" cy="584775"/>
          </a:xfrm>
          <a:prstGeom prst="rect">
            <a:avLst/>
          </a:prstGeom>
          <a:noFill/>
        </p:spPr>
        <p:txBody>
          <a:bodyPr wrap="square" rtlCol="0">
            <a:spAutoFit/>
          </a:bodyPr>
          <a:lstStyle/>
          <a:p>
            <a:r>
              <a:rPr lang="en-US" sz="3200" dirty="0">
                <a:solidFill>
                  <a:schemeClr val="accent3">
                    <a:lumMod val="75000"/>
                  </a:schemeClr>
                </a:solidFill>
                <a:latin typeface="Georgia" panose="02040502050405020303" pitchFamily="18" charset="0"/>
              </a:rPr>
              <a:t>Thank You</a:t>
            </a:r>
          </a:p>
        </p:txBody>
      </p:sp>
      <p:pic>
        <p:nvPicPr>
          <p:cNvPr id="3" name="Picture 2"/>
          <p:cNvPicPr>
            <a:picLocks noChangeAspect="1"/>
          </p:cNvPicPr>
          <p:nvPr/>
        </p:nvPicPr>
        <p:blipFill>
          <a:blip r:embed="rId2"/>
          <a:stretch>
            <a:fillRect/>
          </a:stretch>
        </p:blipFill>
        <p:spPr>
          <a:xfrm>
            <a:off x="13255" y="811695"/>
            <a:ext cx="12171331" cy="3429000"/>
          </a:xfrm>
          <a:prstGeom prst="rect">
            <a:avLst/>
          </a:prstGeom>
        </p:spPr>
      </p:pic>
      <p:pic>
        <p:nvPicPr>
          <p:cNvPr id="4" name="Picture 3"/>
          <p:cNvPicPr>
            <a:picLocks noChangeAspect="1"/>
          </p:cNvPicPr>
          <p:nvPr/>
        </p:nvPicPr>
        <p:blipFill>
          <a:blip r:embed="rId3"/>
          <a:stretch>
            <a:fillRect/>
          </a:stretch>
        </p:blipFill>
        <p:spPr>
          <a:xfrm>
            <a:off x="3050958" y="4283702"/>
            <a:ext cx="3371850" cy="2249838"/>
          </a:xfrm>
          <a:prstGeom prst="rect">
            <a:avLst/>
          </a:prstGeom>
        </p:spPr>
      </p:pic>
      <p:pic>
        <p:nvPicPr>
          <p:cNvPr id="8" name="Picture 7"/>
          <p:cNvPicPr>
            <a:picLocks noChangeAspect="1"/>
          </p:cNvPicPr>
          <p:nvPr/>
        </p:nvPicPr>
        <p:blipFill>
          <a:blip r:embed="rId4"/>
          <a:stretch>
            <a:fillRect/>
          </a:stretch>
        </p:blipFill>
        <p:spPr>
          <a:xfrm>
            <a:off x="133196" y="4353341"/>
            <a:ext cx="2805479" cy="1803522"/>
          </a:xfrm>
          <a:prstGeom prst="rect">
            <a:avLst/>
          </a:prstGeom>
        </p:spPr>
      </p:pic>
      <p:pic>
        <p:nvPicPr>
          <p:cNvPr id="9" name="Picture 8"/>
          <p:cNvPicPr>
            <a:picLocks noChangeAspect="1"/>
          </p:cNvPicPr>
          <p:nvPr/>
        </p:nvPicPr>
        <p:blipFill>
          <a:blip r:embed="rId5"/>
          <a:stretch>
            <a:fillRect/>
          </a:stretch>
        </p:blipFill>
        <p:spPr>
          <a:xfrm>
            <a:off x="6557161" y="4539153"/>
            <a:ext cx="2628900" cy="1743075"/>
          </a:xfrm>
          <a:prstGeom prst="rect">
            <a:avLst/>
          </a:prstGeom>
        </p:spPr>
      </p:pic>
    </p:spTree>
    <p:extLst>
      <p:ext uri="{BB962C8B-B14F-4D97-AF65-F5344CB8AC3E}">
        <p14:creationId xmlns:p14="http://schemas.microsoft.com/office/powerpoint/2010/main" val="126822404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0" y="0"/>
            <a:ext cx="12192000" cy="836614"/>
          </a:xfrm>
        </p:spPr>
        <p:txBody>
          <a:bodyPr/>
          <a:lstStyle/>
          <a:p>
            <a:pPr algn="ctr"/>
            <a:r>
              <a:rPr lang="en-US" sz="3600" b="0" dirty="0" smtClean="0">
                <a:solidFill>
                  <a:schemeClr val="accent2">
                    <a:lumMod val="75000"/>
                  </a:schemeClr>
                </a:solidFill>
                <a:latin typeface="Georgia" panose="02040502050405020303" pitchFamily="18" charset="0"/>
              </a:rPr>
              <a:t>References</a:t>
            </a:r>
            <a:endParaRPr lang="en-US" sz="3600" b="0" dirty="0">
              <a:solidFill>
                <a:schemeClr val="accent2">
                  <a:lumMod val="75000"/>
                </a:schemeClr>
              </a:solidFill>
              <a:latin typeface="Georgia" panose="02040502050405020303" pitchFamily="18" charset="0"/>
            </a:endParaRPr>
          </a:p>
        </p:txBody>
      </p:sp>
      <p:sp>
        <p:nvSpPr>
          <p:cNvPr id="8" name="Content Placeholder 7"/>
          <p:cNvSpPr>
            <a:spLocks noGrp="1"/>
          </p:cNvSpPr>
          <p:nvPr>
            <p:ph idx="1"/>
          </p:nvPr>
        </p:nvSpPr>
        <p:spPr>
          <a:xfrm>
            <a:off x="0" y="836614"/>
            <a:ext cx="12192000" cy="5681752"/>
          </a:xfrm>
        </p:spPr>
        <p:txBody>
          <a:bodyPr>
            <a:normAutofit fontScale="92500" lnSpcReduction="10000"/>
          </a:bodyPr>
          <a:lstStyle/>
          <a:p>
            <a:endParaRPr lang="en-US" b="0" dirty="0" smtClean="0"/>
          </a:p>
          <a:p>
            <a:r>
              <a:rPr lang="en-US" b="0" dirty="0" err="1" smtClean="0">
                <a:latin typeface="Georgia" panose="02040502050405020303" pitchFamily="18" charset="0"/>
              </a:rPr>
              <a:t>Benyahia</a:t>
            </a:r>
            <a:r>
              <a:rPr lang="en-US" b="0" dirty="0">
                <a:latin typeface="Georgia" panose="02040502050405020303" pitchFamily="18" charset="0"/>
              </a:rPr>
              <a:t>, S. and J.E. Galvin, </a:t>
            </a:r>
            <a:r>
              <a:rPr lang="en-US" b="0" i="1" dirty="0">
                <a:latin typeface="Georgia" panose="02040502050405020303" pitchFamily="18" charset="0"/>
              </a:rPr>
              <a:t>Estimation of Numerical Errors Related to Some Basic Assumptions in Discrete Particle Methods.</a:t>
            </a:r>
            <a:r>
              <a:rPr lang="en-US" b="0" dirty="0">
                <a:latin typeface="Georgia" panose="02040502050405020303" pitchFamily="18" charset="0"/>
              </a:rPr>
              <a:t> Industrial &amp; Engineering Chemistry Research, 2010. 49(21): p. </a:t>
            </a:r>
            <a:r>
              <a:rPr lang="en-US" b="0" dirty="0" smtClean="0">
                <a:latin typeface="Georgia" panose="02040502050405020303" pitchFamily="18" charset="0"/>
              </a:rPr>
              <a:t>10588-10605.</a:t>
            </a:r>
          </a:p>
          <a:p>
            <a:endParaRPr lang="en-US" b="0" dirty="0" smtClean="0">
              <a:latin typeface="Georgia" panose="02040502050405020303" pitchFamily="18" charset="0"/>
            </a:endParaRPr>
          </a:p>
          <a:p>
            <a:r>
              <a:rPr lang="x-none" b="0" dirty="0">
                <a:latin typeface="Georgia" panose="02040502050405020303" pitchFamily="18" charset="0"/>
              </a:rPr>
              <a:t>Coukuyt, I., T. Dhaene, and P. Demeester, </a:t>
            </a:r>
            <a:r>
              <a:rPr lang="x-none" b="0" i="1" dirty="0">
                <a:latin typeface="Georgia" panose="02040502050405020303" pitchFamily="18" charset="0"/>
              </a:rPr>
              <a:t>ooDACE toolbox, a matlab kriging toolbox: getting started.</a:t>
            </a:r>
            <a:r>
              <a:rPr lang="x-none" b="0" dirty="0">
                <a:latin typeface="Georgia" panose="02040502050405020303" pitchFamily="18" charset="0"/>
              </a:rPr>
              <a:t> J Mach Learn Res, 2013. 15: p. 3183-3186</a:t>
            </a:r>
            <a:r>
              <a:rPr lang="x-none" b="0" dirty="0" smtClean="0">
                <a:latin typeface="Georgia" panose="02040502050405020303" pitchFamily="18" charset="0"/>
              </a:rPr>
              <a:t>.</a:t>
            </a:r>
            <a:endParaRPr lang="en-US" b="0" dirty="0" smtClean="0">
              <a:latin typeface="Georgia" panose="02040502050405020303" pitchFamily="18" charset="0"/>
            </a:endParaRPr>
          </a:p>
          <a:p>
            <a:endParaRPr lang="en-US" b="0" dirty="0">
              <a:latin typeface="Georgia" panose="02040502050405020303" pitchFamily="18" charset="0"/>
            </a:endParaRPr>
          </a:p>
          <a:p>
            <a:r>
              <a:rPr lang="en-US" b="0" dirty="0">
                <a:latin typeface="Georgia" panose="02040502050405020303" pitchFamily="18" charset="0"/>
              </a:rPr>
              <a:t>Sakai, M., et al., </a:t>
            </a:r>
            <a:r>
              <a:rPr lang="en-US" b="0" i="1" dirty="0">
                <a:latin typeface="Georgia" panose="02040502050405020303" pitchFamily="18" charset="0"/>
              </a:rPr>
              <a:t>Large‐scale discrete element modeling in a fluidized bed.</a:t>
            </a:r>
            <a:r>
              <a:rPr lang="en-US" b="0" dirty="0">
                <a:latin typeface="Georgia" panose="02040502050405020303" pitchFamily="18" charset="0"/>
              </a:rPr>
              <a:t> International Journal for Numerical Methods in Fluids, 2010. 64(10‐12): p. 1319-1335</a:t>
            </a:r>
            <a:r>
              <a:rPr lang="en-US" b="0" dirty="0" smtClean="0">
                <a:latin typeface="Georgia" panose="02040502050405020303" pitchFamily="18" charset="0"/>
              </a:rPr>
              <a:t>.</a:t>
            </a:r>
          </a:p>
          <a:p>
            <a:endParaRPr lang="en-US" b="0" dirty="0">
              <a:latin typeface="Georgia" panose="02040502050405020303" pitchFamily="18" charset="0"/>
            </a:endParaRPr>
          </a:p>
          <a:p>
            <a:r>
              <a:rPr lang="en-US" b="0" dirty="0">
                <a:latin typeface="Georgia" panose="02040502050405020303" pitchFamily="18" charset="0"/>
              </a:rPr>
              <a:t>Müller, Christoph R., et al. "Validation of a discrete element model using magnetic resonance measurements." </a:t>
            </a:r>
            <a:r>
              <a:rPr lang="en-US" b="0" dirty="0" err="1">
                <a:latin typeface="Georgia" panose="02040502050405020303" pitchFamily="18" charset="0"/>
              </a:rPr>
              <a:t>Particuology</a:t>
            </a:r>
            <a:r>
              <a:rPr lang="en-US" b="0" dirty="0">
                <a:latin typeface="Georgia" panose="02040502050405020303" pitchFamily="18" charset="0"/>
              </a:rPr>
              <a:t> 7.4 (2009): 297-306.</a:t>
            </a:r>
          </a:p>
          <a:p>
            <a:endParaRPr lang="en-US" b="0" dirty="0" smtClean="0">
              <a:latin typeface="Georgia" panose="02040502050405020303" pitchFamily="18" charset="0"/>
            </a:endParaRPr>
          </a:p>
          <a:p>
            <a:endParaRPr lang="en-US" b="0" dirty="0"/>
          </a:p>
        </p:txBody>
      </p:sp>
    </p:spTree>
    <p:extLst>
      <p:ext uri="{BB962C8B-B14F-4D97-AF65-F5344CB8AC3E}">
        <p14:creationId xmlns:p14="http://schemas.microsoft.com/office/powerpoint/2010/main" val="3518223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848139"/>
          </a:xfrm>
        </p:spPr>
        <p:txBody>
          <a:bodyPr>
            <a:normAutofit/>
          </a:bodyPr>
          <a:lstStyle/>
          <a:p>
            <a:r>
              <a:rPr lang="en-US" sz="3600" b="0" dirty="0" smtClean="0">
                <a:solidFill>
                  <a:schemeClr val="accent2"/>
                </a:solidFill>
                <a:latin typeface="Georgia" panose="02040502050405020303" pitchFamily="18" charset="0"/>
              </a:rPr>
              <a:t>Model Assumptions and Formulation</a:t>
            </a:r>
            <a:endParaRPr lang="en-US" sz="3600" b="0" dirty="0">
              <a:solidFill>
                <a:schemeClr val="accent2"/>
              </a:solidFill>
              <a:latin typeface="Georgia" panose="02040502050405020303" pitchFamily="18" charset="0"/>
            </a:endParaRPr>
          </a:p>
        </p:txBody>
      </p:sp>
      <p:sp>
        <p:nvSpPr>
          <p:cNvPr id="7" name="Content Placeholder 6"/>
          <p:cNvSpPr>
            <a:spLocks noGrp="1"/>
          </p:cNvSpPr>
          <p:nvPr>
            <p:ph sz="half" idx="2"/>
          </p:nvPr>
        </p:nvSpPr>
        <p:spPr>
          <a:xfrm>
            <a:off x="5002" y="1059471"/>
            <a:ext cx="5674788" cy="4953000"/>
          </a:xfrm>
        </p:spPr>
        <p:txBody>
          <a:bodyPr>
            <a:normAutofit/>
          </a:bodyPr>
          <a:lstStyle/>
          <a:p>
            <a:pPr marL="571500" indent="-571500"/>
            <a:r>
              <a:rPr lang="en-US" b="0" dirty="0" smtClean="0">
                <a:latin typeface="Georgia" panose="02040502050405020303" pitchFamily="18" charset="0"/>
              </a:rPr>
              <a:t>Particle EOM assuming drag and gravity forces</a:t>
            </a:r>
            <a:endParaRPr lang="en-US" b="0" dirty="0">
              <a:latin typeface="Georgia" panose="02040502050405020303" pitchFamily="18" charset="0"/>
            </a:endParaRPr>
          </a:p>
          <a:p>
            <a:pPr lvl="1"/>
            <a:r>
              <a:rPr lang="en-US" b="0" dirty="0">
                <a:solidFill>
                  <a:schemeClr val="accent1">
                    <a:lumMod val="75000"/>
                  </a:schemeClr>
                </a:solidFill>
                <a:latin typeface="Georgia" panose="02040502050405020303" pitchFamily="18" charset="0"/>
              </a:rPr>
              <a:t>m</a:t>
            </a:r>
            <a:r>
              <a:rPr lang="en-US" b="0" dirty="0" smtClean="0">
                <a:solidFill>
                  <a:schemeClr val="accent1">
                    <a:lumMod val="75000"/>
                  </a:schemeClr>
                </a:solidFill>
                <a:latin typeface="Georgia" panose="02040502050405020303" pitchFamily="18" charset="0"/>
              </a:rPr>
              <a:t>omentum exchange coefficient based on original particle diameter</a:t>
            </a:r>
          </a:p>
          <a:p>
            <a:pPr lvl="1"/>
            <a:endParaRPr lang="en-US" sz="2000" b="0" dirty="0">
              <a:solidFill>
                <a:srgbClr val="0070C0"/>
              </a:solidFill>
              <a:latin typeface="Georgia" panose="02040502050405020303" pitchFamily="18" charset="0"/>
            </a:endParaRPr>
          </a:p>
          <a:p>
            <a:r>
              <a:rPr lang="en-US" b="0" dirty="0" smtClean="0">
                <a:latin typeface="Georgia" panose="02040502050405020303" pitchFamily="18" charset="0"/>
              </a:rPr>
              <a:t>Contact mechanics</a:t>
            </a:r>
          </a:p>
          <a:p>
            <a:pPr lvl="1"/>
            <a:r>
              <a:rPr lang="en-US" b="0" dirty="0" smtClean="0">
                <a:solidFill>
                  <a:schemeClr val="accent1">
                    <a:lumMod val="75000"/>
                  </a:schemeClr>
                </a:solidFill>
                <a:latin typeface="Georgia" panose="02040502050405020303" pitchFamily="18" charset="0"/>
              </a:rPr>
              <a:t>consider normal collision</a:t>
            </a:r>
            <a:endParaRPr lang="en-US" b="0" dirty="0">
              <a:solidFill>
                <a:schemeClr val="accent1">
                  <a:lumMod val="75000"/>
                </a:schemeClr>
              </a:solidFill>
              <a:latin typeface="Georgia" panose="02040502050405020303" pitchFamily="18" charset="0"/>
            </a:endParaRPr>
          </a:p>
          <a:p>
            <a:pPr lvl="1"/>
            <a:r>
              <a:rPr lang="en-US" b="0" dirty="0" smtClean="0">
                <a:solidFill>
                  <a:schemeClr val="accent1">
                    <a:lumMod val="75000"/>
                  </a:schemeClr>
                </a:solidFill>
                <a:latin typeface="Georgia" panose="02040502050405020303" pitchFamily="18" charset="0"/>
              </a:rPr>
              <a:t>maintain </a:t>
            </a:r>
            <a:r>
              <a:rPr lang="en-US" b="0" dirty="0">
                <a:solidFill>
                  <a:schemeClr val="accent1">
                    <a:lumMod val="75000"/>
                  </a:schemeClr>
                </a:solidFill>
                <a:latin typeface="Georgia" panose="02040502050405020303" pitchFamily="18" charset="0"/>
              </a:rPr>
              <a:t>the same overlap </a:t>
            </a:r>
            <a:endParaRPr lang="en-US" b="0" dirty="0" smtClean="0">
              <a:solidFill>
                <a:schemeClr val="accent1">
                  <a:lumMod val="75000"/>
                </a:schemeClr>
              </a:solidFill>
              <a:latin typeface="Georgia" panose="02040502050405020303" pitchFamily="18" charset="0"/>
            </a:endParaRPr>
          </a:p>
          <a:p>
            <a:pPr lvl="1"/>
            <a:endParaRPr lang="en-US" sz="2000" b="0" dirty="0">
              <a:solidFill>
                <a:schemeClr val="accent1">
                  <a:lumMod val="75000"/>
                </a:schemeClr>
              </a:solidFill>
              <a:latin typeface="Georgia" panose="02040502050405020303" pitchFamily="18" charset="0"/>
            </a:endParaRPr>
          </a:p>
          <a:p>
            <a:r>
              <a:rPr lang="en-US" b="0" dirty="0" smtClean="0">
                <a:latin typeface="Georgia" panose="02040502050405020303" pitchFamily="18" charset="0"/>
              </a:rPr>
              <a:t>Rotational motion</a:t>
            </a:r>
          </a:p>
          <a:p>
            <a:pPr lvl="1"/>
            <a:r>
              <a:rPr lang="en-US" b="0" dirty="0" smtClean="0">
                <a:solidFill>
                  <a:schemeClr val="accent1">
                    <a:lumMod val="75000"/>
                  </a:schemeClr>
                </a:solidFill>
                <a:latin typeface="Georgia" panose="02040502050405020303" pitchFamily="18" charset="0"/>
              </a:rPr>
              <a:t>indicated </a:t>
            </a:r>
            <a:r>
              <a:rPr lang="en-US" b="0" dirty="0">
                <a:solidFill>
                  <a:schemeClr val="accent1">
                    <a:lumMod val="75000"/>
                  </a:schemeClr>
                </a:solidFill>
                <a:latin typeface="Georgia" panose="02040502050405020303" pitchFamily="18" charset="0"/>
              </a:rPr>
              <a:t>relation is obtained</a:t>
            </a:r>
          </a:p>
          <a:p>
            <a:pPr lvl="1"/>
            <a:endParaRPr lang="en-US" b="0" dirty="0">
              <a:solidFill>
                <a:schemeClr val="accent1">
                  <a:lumMod val="75000"/>
                </a:schemeClr>
              </a:solidFill>
              <a:latin typeface="Georgia" panose="02040502050405020303" pitchFamily="18" charset="0"/>
            </a:endParaRPr>
          </a:p>
        </p:txBody>
      </p:sp>
      <mc:AlternateContent xmlns:mc="http://schemas.openxmlformats.org/markup-compatibility/2006" xmlns:a14="http://schemas.microsoft.com/office/drawing/2010/main">
        <mc:Choice Requires="a14">
          <p:sp>
            <p:nvSpPr>
              <p:cNvPr id="31" name="Rectangle 30"/>
              <p:cNvSpPr/>
              <p:nvPr/>
            </p:nvSpPr>
            <p:spPr>
              <a:xfrm>
                <a:off x="6733519" y="1345322"/>
                <a:ext cx="3976521" cy="4248920"/>
              </a:xfrm>
              <a:prstGeom prst="rect">
                <a:avLst/>
              </a:prstGeom>
              <a:solidFill>
                <a:schemeClr val="bg1"/>
              </a:solid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100" i="1" smtClean="0">
                              <a:solidFill>
                                <a:schemeClr val="tx1"/>
                              </a:solidFill>
                              <a:latin typeface="Cambria Math" panose="02040503050406030204" pitchFamily="18" charset="0"/>
                            </a:rPr>
                          </m:ctrlPr>
                        </m:sSubPr>
                        <m:e>
                          <m:r>
                            <a:rPr lang="en-US" sz="1100" i="1">
                              <a:solidFill>
                                <a:schemeClr val="tx1"/>
                              </a:solidFill>
                              <a:latin typeface="Cambria Math" panose="02040503050406030204" pitchFamily="18" charset="0"/>
                            </a:rPr>
                            <m:t>𝑁</m:t>
                          </m:r>
                        </m:e>
                        <m:sub>
                          <m:r>
                            <a:rPr lang="en-US" sz="1100" i="1">
                              <a:solidFill>
                                <a:schemeClr val="tx1"/>
                              </a:solidFill>
                              <a:latin typeface="Cambria Math" panose="02040503050406030204" pitchFamily="18" charset="0"/>
                            </a:rPr>
                            <m:t>𝑝𝑃</m:t>
                          </m:r>
                        </m:sub>
                      </m:sSub>
                      <m:r>
                        <a:rPr lang="en-US" sz="1100" i="1">
                          <a:solidFill>
                            <a:schemeClr val="tx1"/>
                          </a:solidFill>
                          <a:latin typeface="Cambria Math" panose="02040503050406030204" pitchFamily="18" charset="0"/>
                        </a:rPr>
                        <m:t>=</m:t>
                      </m:r>
                      <m:sSup>
                        <m:sSupPr>
                          <m:ctrlPr>
                            <a:rPr lang="en-US" sz="1100" i="1">
                              <a:solidFill>
                                <a:schemeClr val="tx1"/>
                              </a:solidFill>
                              <a:latin typeface="Cambria Math" panose="02040503050406030204" pitchFamily="18" charset="0"/>
                            </a:rPr>
                          </m:ctrlPr>
                        </m:sSupPr>
                        <m:e>
                          <m:d>
                            <m:dPr>
                              <m:ctrlPr>
                                <a:rPr lang="en-US" sz="1100" i="1">
                                  <a:solidFill>
                                    <a:schemeClr val="tx1"/>
                                  </a:solidFill>
                                  <a:latin typeface="Cambria Math" panose="02040503050406030204" pitchFamily="18" charset="0"/>
                                </a:rPr>
                              </m:ctrlPr>
                            </m:dPr>
                            <m:e>
                              <m:f>
                                <m:fPr>
                                  <m:ctrlPr>
                                    <a:rPr lang="en-US" sz="1100" i="1">
                                      <a:solidFill>
                                        <a:schemeClr val="tx1"/>
                                      </a:solidFill>
                                      <a:latin typeface="Cambria Math" panose="02040503050406030204" pitchFamily="18" charset="0"/>
                                    </a:rPr>
                                  </m:ctrlPr>
                                </m:fPr>
                                <m:num>
                                  <m:sSub>
                                    <m:sSubPr>
                                      <m:ctrlPr>
                                        <a:rPr lang="en-US" sz="1100" i="1">
                                          <a:solidFill>
                                            <a:schemeClr val="tx1"/>
                                          </a:solidFill>
                                          <a:latin typeface="Cambria Math" panose="02040503050406030204" pitchFamily="18" charset="0"/>
                                        </a:rPr>
                                      </m:ctrlPr>
                                    </m:sSubPr>
                                    <m:e>
                                      <m:r>
                                        <a:rPr lang="en-US" sz="1100" i="1">
                                          <a:solidFill>
                                            <a:schemeClr val="tx1"/>
                                          </a:solidFill>
                                          <a:latin typeface="Cambria Math" panose="02040503050406030204" pitchFamily="18" charset="0"/>
                                        </a:rPr>
                                        <m:t>𝑚</m:t>
                                      </m:r>
                                    </m:e>
                                    <m:sub>
                                      <m:r>
                                        <a:rPr lang="en-US" sz="1100" i="1">
                                          <a:solidFill>
                                            <a:schemeClr val="tx1"/>
                                          </a:solidFill>
                                          <a:latin typeface="Cambria Math" panose="02040503050406030204" pitchFamily="18" charset="0"/>
                                        </a:rPr>
                                        <m:t>𝑅𝑃</m:t>
                                      </m:r>
                                    </m:sub>
                                  </m:sSub>
                                </m:num>
                                <m:den>
                                  <m:sSub>
                                    <m:sSubPr>
                                      <m:ctrlPr>
                                        <a:rPr lang="en-US" sz="1100" i="1">
                                          <a:solidFill>
                                            <a:schemeClr val="tx1"/>
                                          </a:solidFill>
                                          <a:latin typeface="Cambria Math" panose="02040503050406030204" pitchFamily="18" charset="0"/>
                                        </a:rPr>
                                      </m:ctrlPr>
                                    </m:sSubPr>
                                    <m:e>
                                      <m:r>
                                        <a:rPr lang="en-US" sz="1100" i="1">
                                          <a:solidFill>
                                            <a:schemeClr val="tx1"/>
                                          </a:solidFill>
                                          <a:latin typeface="Cambria Math" panose="02040503050406030204" pitchFamily="18" charset="0"/>
                                        </a:rPr>
                                        <m:t>𝑚</m:t>
                                      </m:r>
                                    </m:e>
                                    <m:sub>
                                      <m:r>
                                        <a:rPr lang="en-US" sz="1100" i="1">
                                          <a:solidFill>
                                            <a:schemeClr val="tx1"/>
                                          </a:solidFill>
                                          <a:latin typeface="Cambria Math" panose="02040503050406030204" pitchFamily="18" charset="0"/>
                                        </a:rPr>
                                        <m:t>𝑝</m:t>
                                      </m:r>
                                    </m:sub>
                                  </m:sSub>
                                </m:den>
                              </m:f>
                            </m:e>
                          </m:d>
                        </m:e>
                        <m:sup>
                          <m:r>
                            <a:rPr lang="en-US" sz="1100" i="1">
                              <a:solidFill>
                                <a:schemeClr val="tx1"/>
                              </a:solidFill>
                              <a:latin typeface="Cambria Math" panose="02040503050406030204" pitchFamily="18" charset="0"/>
                            </a:rPr>
                            <m:t>3</m:t>
                          </m:r>
                        </m:sup>
                      </m:sSup>
                      <m:r>
                        <a:rPr lang="en-US" sz="1100" i="1">
                          <a:solidFill>
                            <a:schemeClr val="tx1"/>
                          </a:solidFill>
                          <a:latin typeface="Cambria Math" panose="02040503050406030204" pitchFamily="18" charset="0"/>
                        </a:rPr>
                        <m:t>=</m:t>
                      </m:r>
                      <m:sSup>
                        <m:sSupPr>
                          <m:ctrlPr>
                            <a:rPr lang="en-US" sz="1100" i="1">
                              <a:solidFill>
                                <a:schemeClr val="tx1"/>
                              </a:solidFill>
                              <a:latin typeface="Cambria Math" panose="02040503050406030204" pitchFamily="18" charset="0"/>
                            </a:rPr>
                          </m:ctrlPr>
                        </m:sSupPr>
                        <m:e>
                          <m:d>
                            <m:dPr>
                              <m:ctrlPr>
                                <a:rPr lang="en-US" sz="1100" i="1">
                                  <a:solidFill>
                                    <a:schemeClr val="tx1"/>
                                  </a:solidFill>
                                  <a:latin typeface="Cambria Math" panose="02040503050406030204" pitchFamily="18" charset="0"/>
                                </a:rPr>
                              </m:ctrlPr>
                            </m:dPr>
                            <m:e>
                              <m:f>
                                <m:fPr>
                                  <m:ctrlPr>
                                    <a:rPr lang="en-US" sz="1100" i="1">
                                      <a:solidFill>
                                        <a:schemeClr val="tx1"/>
                                      </a:solidFill>
                                      <a:latin typeface="Cambria Math" panose="02040503050406030204" pitchFamily="18" charset="0"/>
                                    </a:rPr>
                                  </m:ctrlPr>
                                </m:fPr>
                                <m:num>
                                  <m:sSup>
                                    <m:sSupPr>
                                      <m:ctrlPr>
                                        <a:rPr lang="en-US" sz="1100" i="1">
                                          <a:solidFill>
                                            <a:schemeClr val="tx1"/>
                                          </a:solidFill>
                                          <a:latin typeface="Cambria Math" panose="02040503050406030204" pitchFamily="18" charset="0"/>
                                        </a:rPr>
                                      </m:ctrlPr>
                                    </m:sSupPr>
                                    <m:e>
                                      <m:r>
                                        <a:rPr lang="en-US" sz="1100" i="1">
                                          <a:solidFill>
                                            <a:schemeClr val="tx1"/>
                                          </a:solidFill>
                                          <a:latin typeface="Cambria Math" panose="02040503050406030204" pitchFamily="18" charset="0"/>
                                        </a:rPr>
                                        <m:t>𝑑</m:t>
                                      </m:r>
                                    </m:e>
                                    <m:sup>
                                      <m:r>
                                        <a:rPr lang="en-US" sz="1100" i="1">
                                          <a:solidFill>
                                            <a:schemeClr val="tx1"/>
                                          </a:solidFill>
                                          <a:latin typeface="Cambria Math"/>
                                        </a:rPr>
                                        <m:t>𝑅𝑃</m:t>
                                      </m:r>
                                    </m:sup>
                                  </m:sSup>
                                </m:num>
                                <m:den>
                                  <m:r>
                                    <a:rPr lang="en-US" sz="1100" i="1">
                                      <a:solidFill>
                                        <a:schemeClr val="tx1"/>
                                      </a:solidFill>
                                      <a:latin typeface="Cambria Math" panose="02040503050406030204" pitchFamily="18" charset="0"/>
                                    </a:rPr>
                                    <m:t>𝑑</m:t>
                                  </m:r>
                                  <m:r>
                                    <a:rPr lang="en-US" sz="1100" i="1" baseline="-25000">
                                      <a:solidFill>
                                        <a:schemeClr val="tx1"/>
                                      </a:solidFill>
                                      <a:latin typeface="Cambria Math" panose="02040503050406030204" pitchFamily="18" charset="0"/>
                                    </a:rPr>
                                    <m:t>𝑝</m:t>
                                  </m:r>
                                </m:den>
                              </m:f>
                            </m:e>
                          </m:d>
                        </m:e>
                        <m:sup>
                          <m:r>
                            <a:rPr lang="en-US" sz="1100" i="1">
                              <a:solidFill>
                                <a:schemeClr val="tx1"/>
                              </a:solidFill>
                              <a:latin typeface="Cambria Math" panose="02040503050406030204" pitchFamily="18" charset="0"/>
                            </a:rPr>
                            <m:t>3</m:t>
                          </m:r>
                        </m:sup>
                      </m:sSup>
                      <m:r>
                        <a:rPr lang="en-US" sz="1100" b="0" i="1" smtClean="0">
                          <a:solidFill>
                            <a:schemeClr val="tx1"/>
                          </a:solidFill>
                          <a:latin typeface="Cambria Math" panose="02040503050406030204" pitchFamily="18" charset="0"/>
                        </a:rPr>
                        <m:t>=</m:t>
                      </m:r>
                      <m:sSup>
                        <m:sSupPr>
                          <m:ctrlPr>
                            <a:rPr lang="en-US" sz="1100" i="1">
                              <a:solidFill>
                                <a:schemeClr val="tx1"/>
                              </a:solidFill>
                              <a:latin typeface="Cambria Math" panose="02040503050406030204" pitchFamily="18" charset="0"/>
                            </a:rPr>
                          </m:ctrlPr>
                        </m:sSupPr>
                        <m:e>
                          <m:r>
                            <a:rPr lang="en-US" sz="1100" i="1" smtClean="0">
                              <a:solidFill>
                                <a:schemeClr val="tx1"/>
                              </a:solidFill>
                              <a:latin typeface="Cambria Math" panose="02040503050406030204" pitchFamily="18" charset="0"/>
                            </a:rPr>
                            <m:t>𝑙</m:t>
                          </m:r>
                        </m:e>
                        <m:sup>
                          <m:r>
                            <a:rPr lang="en-US" sz="1100" i="1">
                              <a:solidFill>
                                <a:schemeClr val="tx1"/>
                              </a:solidFill>
                              <a:latin typeface="Cambria Math" panose="02040503050406030204" pitchFamily="18" charset="0"/>
                            </a:rPr>
                            <m:t>3</m:t>
                          </m:r>
                        </m:sup>
                      </m:sSup>
                    </m:oMath>
                  </m:oMathPara>
                </a14:m>
                <a:endParaRPr lang="en-US" sz="1100" dirty="0" smtClean="0">
                  <a:solidFill>
                    <a:schemeClr val="tx1"/>
                  </a:solidFill>
                </a:endParaRPr>
              </a:p>
              <a:p>
                <a:pPr/>
                <a14:m>
                  <m:oMathPara xmlns:m="http://schemas.openxmlformats.org/officeDocument/2006/math">
                    <m:oMathParaPr>
                      <m:jc m:val="centerGroup"/>
                    </m:oMathParaPr>
                    <m:oMath xmlns:m="http://schemas.openxmlformats.org/officeDocument/2006/math">
                      <m:acc>
                        <m:accPr>
                          <m:chr m:val="⃗"/>
                          <m:ctrlPr>
                            <a:rPr lang="en-US" sz="1400" i="1">
                              <a:solidFill>
                                <a:schemeClr val="tx1"/>
                              </a:solidFill>
                              <a:latin typeface="Cambria Math" panose="02040503050406030204" pitchFamily="18" charset="0"/>
                            </a:rPr>
                          </m:ctrlPr>
                        </m:accPr>
                        <m:e>
                          <m:r>
                            <a:rPr lang="en-US" sz="1400" i="1">
                              <a:solidFill>
                                <a:schemeClr val="tx1"/>
                              </a:solidFill>
                              <a:latin typeface="Cambria Math"/>
                            </a:rPr>
                            <m:t>𝑢</m:t>
                          </m:r>
                        </m:e>
                      </m:acc>
                      <m:r>
                        <a:rPr lang="en-US" sz="1400" i="1" baseline="-25000">
                          <a:solidFill>
                            <a:schemeClr val="tx1"/>
                          </a:solidFill>
                          <a:latin typeface="Cambria Math" panose="02040503050406030204" pitchFamily="18" charset="0"/>
                        </a:rPr>
                        <m:t>𝑅𝑃</m:t>
                      </m:r>
                      <m:r>
                        <a:rPr lang="en-US" sz="1100" i="1">
                          <a:solidFill>
                            <a:schemeClr val="tx1"/>
                          </a:solidFill>
                          <a:latin typeface="Cambria Math" panose="02040503050406030204" pitchFamily="18" charset="0"/>
                        </a:rPr>
                        <m:t>=</m:t>
                      </m:r>
                      <m:f>
                        <m:fPr>
                          <m:ctrlPr>
                            <a:rPr lang="en-US" sz="1100" i="1">
                              <a:solidFill>
                                <a:schemeClr val="tx1"/>
                              </a:solidFill>
                              <a:latin typeface="Cambria Math" panose="02040503050406030204" pitchFamily="18" charset="0"/>
                            </a:rPr>
                          </m:ctrlPr>
                        </m:fPr>
                        <m:num>
                          <m:nary>
                            <m:naryPr>
                              <m:chr m:val="∑"/>
                              <m:limLoc m:val="undOvr"/>
                              <m:supHide m:val="on"/>
                              <m:ctrlPr>
                                <a:rPr lang="en-US" sz="1100" i="1">
                                  <a:solidFill>
                                    <a:schemeClr val="tx1"/>
                                  </a:solidFill>
                                  <a:latin typeface="Cambria Math" panose="02040503050406030204" pitchFamily="18" charset="0"/>
                                </a:rPr>
                              </m:ctrlPr>
                            </m:naryPr>
                            <m:sub>
                              <m:sSub>
                                <m:sSubPr>
                                  <m:ctrlPr>
                                    <a:rPr lang="en-US" sz="1100" i="1">
                                      <a:solidFill>
                                        <a:schemeClr val="tx1"/>
                                      </a:solidFill>
                                      <a:latin typeface="Cambria Math" panose="02040503050406030204" pitchFamily="18" charset="0"/>
                                    </a:rPr>
                                  </m:ctrlPr>
                                </m:sSubPr>
                                <m:e>
                                  <m:r>
                                    <a:rPr lang="en-US" sz="1100" i="1">
                                      <a:solidFill>
                                        <a:schemeClr val="tx1"/>
                                      </a:solidFill>
                                      <a:latin typeface="Cambria Math" panose="02040503050406030204" pitchFamily="18" charset="0"/>
                                    </a:rPr>
                                    <m:t>𝑁</m:t>
                                  </m:r>
                                </m:e>
                                <m:sub>
                                  <m:r>
                                    <a:rPr lang="en-US" sz="1100" i="1">
                                      <a:solidFill>
                                        <a:schemeClr val="tx1"/>
                                      </a:solidFill>
                                      <a:latin typeface="Cambria Math" panose="02040503050406030204" pitchFamily="18" charset="0"/>
                                    </a:rPr>
                                    <m:t>𝑝𝑃</m:t>
                                  </m:r>
                                </m:sub>
                              </m:sSub>
                            </m:sub>
                            <m:sup/>
                            <m:e>
                              <m:sSub>
                                <m:sSubPr>
                                  <m:ctrlPr>
                                    <a:rPr lang="en-US" sz="1100" i="1">
                                      <a:solidFill>
                                        <a:schemeClr val="tx1"/>
                                      </a:solidFill>
                                      <a:latin typeface="Cambria Math" panose="02040503050406030204" pitchFamily="18" charset="0"/>
                                    </a:rPr>
                                  </m:ctrlPr>
                                </m:sSubPr>
                                <m:e>
                                  <m:acc>
                                    <m:accPr>
                                      <m:chr m:val="⃗"/>
                                      <m:ctrlPr>
                                        <a:rPr lang="en-US" sz="1100" i="1">
                                          <a:solidFill>
                                            <a:schemeClr val="tx1"/>
                                          </a:solidFill>
                                          <a:latin typeface="Cambria Math" panose="02040503050406030204" pitchFamily="18" charset="0"/>
                                        </a:rPr>
                                      </m:ctrlPr>
                                    </m:accPr>
                                    <m:e>
                                      <m:r>
                                        <a:rPr lang="en-GB" sz="1100" i="1">
                                          <a:solidFill>
                                            <a:schemeClr val="tx1"/>
                                          </a:solidFill>
                                          <a:latin typeface="Cambria Math"/>
                                        </a:rPr>
                                        <m:t>𝑢</m:t>
                                      </m:r>
                                    </m:e>
                                  </m:acc>
                                </m:e>
                                <m:sub>
                                  <m:r>
                                    <a:rPr lang="en-GB" sz="1100" i="1">
                                      <a:solidFill>
                                        <a:schemeClr val="tx1"/>
                                      </a:solidFill>
                                      <a:latin typeface="Cambria Math"/>
                                    </a:rPr>
                                    <m:t>𝑝</m:t>
                                  </m:r>
                                </m:sub>
                              </m:sSub>
                            </m:e>
                          </m:nary>
                        </m:num>
                        <m:den>
                          <m:sSub>
                            <m:sSubPr>
                              <m:ctrlPr>
                                <a:rPr lang="en-US" sz="1100" i="1">
                                  <a:solidFill>
                                    <a:schemeClr val="tx1"/>
                                  </a:solidFill>
                                  <a:latin typeface="Cambria Math" panose="02040503050406030204" pitchFamily="18" charset="0"/>
                                </a:rPr>
                              </m:ctrlPr>
                            </m:sSubPr>
                            <m:e>
                              <m:r>
                                <a:rPr lang="en-US" sz="1100" i="1">
                                  <a:solidFill>
                                    <a:schemeClr val="tx1"/>
                                  </a:solidFill>
                                  <a:latin typeface="Cambria Math" panose="02040503050406030204" pitchFamily="18" charset="0"/>
                                </a:rPr>
                                <m:t>𝑁</m:t>
                              </m:r>
                            </m:e>
                            <m:sub>
                              <m:r>
                                <a:rPr lang="en-US" sz="1100" i="1">
                                  <a:solidFill>
                                    <a:schemeClr val="tx1"/>
                                  </a:solidFill>
                                  <a:latin typeface="Cambria Math" panose="02040503050406030204" pitchFamily="18" charset="0"/>
                                </a:rPr>
                                <m:t>𝑝𝑃</m:t>
                              </m:r>
                            </m:sub>
                          </m:sSub>
                        </m:den>
                      </m:f>
                    </m:oMath>
                  </m:oMathPara>
                </a14:m>
                <a:endParaRPr lang="en-US" sz="1100" dirty="0" smtClean="0"/>
              </a:p>
              <a:p>
                <a:pPr/>
                <a14:m>
                  <m:oMathPara xmlns:m="http://schemas.openxmlformats.org/officeDocument/2006/math">
                    <m:oMathParaPr>
                      <m:jc m:val="centerGroup"/>
                    </m:oMathParaPr>
                    <m:oMath xmlns:m="http://schemas.openxmlformats.org/officeDocument/2006/math">
                      <m:nary>
                        <m:naryPr>
                          <m:chr m:val="∑"/>
                          <m:limLoc m:val="undOvr"/>
                          <m:supHide m:val="on"/>
                          <m:ctrlPr>
                            <a:rPr lang="en-US" sz="1100" i="1">
                              <a:latin typeface="Cambria Math" panose="02040503050406030204" pitchFamily="18" charset="0"/>
                            </a:rPr>
                          </m:ctrlPr>
                        </m:naryPr>
                        <m:sub>
                          <m:sSub>
                            <m:sSubPr>
                              <m:ctrlPr>
                                <a:rPr lang="en-US" sz="1100" i="1">
                                  <a:latin typeface="Cambria Math" panose="02040503050406030204" pitchFamily="18" charset="0"/>
                                </a:rPr>
                              </m:ctrlPr>
                            </m:sSubPr>
                            <m:e>
                              <m:r>
                                <a:rPr lang="en-US" sz="1100" i="1">
                                  <a:latin typeface="Cambria Math" panose="02040503050406030204" pitchFamily="18" charset="0"/>
                                </a:rPr>
                                <m:t>𝑁</m:t>
                              </m:r>
                            </m:e>
                            <m:sub>
                              <m:r>
                                <a:rPr lang="en-US" sz="1100" i="1">
                                  <a:latin typeface="Cambria Math" panose="02040503050406030204" pitchFamily="18" charset="0"/>
                                </a:rPr>
                                <m:t>𝑝𝑃</m:t>
                              </m:r>
                            </m:sub>
                          </m:sSub>
                        </m:sub>
                        <m:sup/>
                        <m:e>
                          <m:r>
                            <a:rPr lang="en-US" sz="1100" i="1">
                              <a:latin typeface="Cambria Math" panose="02040503050406030204" pitchFamily="18" charset="0"/>
                            </a:rPr>
                            <m:t>𝑚</m:t>
                          </m:r>
                          <m:r>
                            <a:rPr lang="en-US" sz="1100" i="1" baseline="-25000">
                              <a:latin typeface="Cambria Math" panose="02040503050406030204" pitchFamily="18" charset="0"/>
                            </a:rPr>
                            <m:t>𝑝</m:t>
                          </m:r>
                          <m:f>
                            <m:fPr>
                              <m:ctrlPr>
                                <a:rPr lang="en-US" sz="1100" i="1">
                                  <a:latin typeface="Cambria Math" panose="02040503050406030204" pitchFamily="18" charset="0"/>
                                </a:rPr>
                              </m:ctrlPr>
                            </m:fPr>
                            <m:num>
                              <m:r>
                                <a:rPr lang="en-US" sz="1100" i="1">
                                  <a:latin typeface="Cambria Math"/>
                                </a:rPr>
                                <m:t>𝜕</m:t>
                              </m:r>
                              <m:sSub>
                                <m:sSubPr>
                                  <m:ctrlPr>
                                    <a:rPr lang="en-US" sz="1100" i="1">
                                      <a:latin typeface="Cambria Math" panose="02040503050406030204" pitchFamily="18" charset="0"/>
                                    </a:rPr>
                                  </m:ctrlPr>
                                </m:sSubPr>
                                <m:e>
                                  <m:acc>
                                    <m:accPr>
                                      <m:chr m:val="⃗"/>
                                      <m:ctrlPr>
                                        <a:rPr lang="en-US" sz="1100" i="1">
                                          <a:latin typeface="Cambria Math" panose="02040503050406030204" pitchFamily="18" charset="0"/>
                                        </a:rPr>
                                      </m:ctrlPr>
                                    </m:accPr>
                                    <m:e>
                                      <m:r>
                                        <a:rPr lang="en-US" sz="1100" i="1">
                                          <a:latin typeface="Cambria Math"/>
                                        </a:rPr>
                                        <m:t>𝑢</m:t>
                                      </m:r>
                                    </m:e>
                                  </m:acc>
                                </m:e>
                                <m:sub>
                                  <m:r>
                                    <a:rPr lang="en-US" sz="1100" i="1">
                                      <a:latin typeface="Cambria Math"/>
                                    </a:rPr>
                                    <m:t>𝑝</m:t>
                                  </m:r>
                                </m:sub>
                              </m:sSub>
                            </m:num>
                            <m:den>
                              <m:r>
                                <a:rPr lang="en-US" sz="1100" i="1">
                                  <a:latin typeface="Cambria Math"/>
                                </a:rPr>
                                <m:t>𝜕</m:t>
                              </m:r>
                              <m:r>
                                <a:rPr lang="en-US" sz="1100" i="1">
                                  <a:latin typeface="Cambria Math"/>
                                </a:rPr>
                                <m:t>𝑡</m:t>
                              </m:r>
                            </m:den>
                          </m:f>
                        </m:e>
                      </m:nary>
                      <m:r>
                        <a:rPr lang="en-US" sz="1100" i="1">
                          <a:latin typeface="Cambria Math"/>
                        </a:rPr>
                        <m:t>=</m:t>
                      </m:r>
                      <m:nary>
                        <m:naryPr>
                          <m:chr m:val="∑"/>
                          <m:limLoc m:val="undOvr"/>
                          <m:supHide m:val="on"/>
                          <m:ctrlPr>
                            <a:rPr lang="en-US" sz="1100" i="1">
                              <a:latin typeface="Cambria Math" panose="02040503050406030204" pitchFamily="18" charset="0"/>
                            </a:rPr>
                          </m:ctrlPr>
                        </m:naryPr>
                        <m:sub>
                          <m:sSub>
                            <m:sSubPr>
                              <m:ctrlPr>
                                <a:rPr lang="en-US" sz="1100" i="1">
                                  <a:latin typeface="Cambria Math" panose="02040503050406030204" pitchFamily="18" charset="0"/>
                                </a:rPr>
                              </m:ctrlPr>
                            </m:sSubPr>
                            <m:e>
                              <m:r>
                                <a:rPr lang="en-US" sz="1100" i="1">
                                  <a:latin typeface="Cambria Math" panose="02040503050406030204" pitchFamily="18" charset="0"/>
                                </a:rPr>
                                <m:t>𝑁</m:t>
                              </m:r>
                            </m:e>
                            <m:sub>
                              <m:r>
                                <a:rPr lang="en-US" sz="1100" i="1">
                                  <a:latin typeface="Cambria Math" panose="02040503050406030204" pitchFamily="18" charset="0"/>
                                </a:rPr>
                                <m:t>𝑝𝑃</m:t>
                              </m:r>
                            </m:sub>
                          </m:sSub>
                        </m:sub>
                        <m:sup/>
                        <m:e>
                          <m:r>
                            <a:rPr lang="en-US" sz="1100" i="1">
                              <a:latin typeface="Cambria Math" panose="02040503050406030204" pitchFamily="18" charset="0"/>
                            </a:rPr>
                            <m:t>𝑚</m:t>
                          </m:r>
                          <m:r>
                            <a:rPr lang="en-US" sz="1100" i="1" baseline="-25000">
                              <a:latin typeface="Cambria Math" panose="02040503050406030204" pitchFamily="18" charset="0"/>
                            </a:rPr>
                            <m:t>𝑝</m:t>
                          </m:r>
                        </m:e>
                      </m:nary>
                      <m:acc>
                        <m:accPr>
                          <m:chr m:val="⃗"/>
                          <m:ctrlPr>
                            <a:rPr lang="en-US" sz="1100" b="1" i="1">
                              <a:latin typeface="Cambria Math" panose="02040503050406030204" pitchFamily="18" charset="0"/>
                            </a:rPr>
                          </m:ctrlPr>
                        </m:accPr>
                        <m:e>
                          <m:r>
                            <a:rPr lang="en-US" sz="1100" i="1">
                              <a:latin typeface="Cambria Math"/>
                            </a:rPr>
                            <m:t>𝑔</m:t>
                          </m:r>
                        </m:e>
                      </m:acc>
                      <m:r>
                        <a:rPr lang="en-US" sz="1100" i="1">
                          <a:latin typeface="Cambria Math"/>
                        </a:rPr>
                        <m:t>+</m:t>
                      </m:r>
                      <m:nary>
                        <m:naryPr>
                          <m:chr m:val="∑"/>
                          <m:limLoc m:val="undOvr"/>
                          <m:supHide m:val="on"/>
                          <m:ctrlPr>
                            <a:rPr lang="en-US" sz="1100" i="1">
                              <a:latin typeface="Cambria Math" panose="02040503050406030204" pitchFamily="18" charset="0"/>
                            </a:rPr>
                          </m:ctrlPr>
                        </m:naryPr>
                        <m:sub>
                          <m:sSub>
                            <m:sSubPr>
                              <m:ctrlPr>
                                <a:rPr lang="en-US" sz="1100" i="1">
                                  <a:latin typeface="Cambria Math" panose="02040503050406030204" pitchFamily="18" charset="0"/>
                                </a:rPr>
                              </m:ctrlPr>
                            </m:sSubPr>
                            <m:e>
                              <m:r>
                                <a:rPr lang="en-US" sz="1100" i="1">
                                  <a:latin typeface="Cambria Math" panose="02040503050406030204" pitchFamily="18" charset="0"/>
                                </a:rPr>
                                <m:t>𝑁</m:t>
                              </m:r>
                            </m:e>
                            <m:sub>
                              <m:r>
                                <a:rPr lang="en-US" sz="1100" i="1">
                                  <a:latin typeface="Cambria Math" panose="02040503050406030204" pitchFamily="18" charset="0"/>
                                </a:rPr>
                                <m:t>𝑝𝑃</m:t>
                              </m:r>
                            </m:sub>
                          </m:sSub>
                        </m:sub>
                        <m:sup/>
                        <m:e>
                          <m:f>
                            <m:fPr>
                              <m:ctrlPr>
                                <a:rPr lang="en-US" sz="1100" i="1">
                                  <a:latin typeface="Cambria Math" panose="02040503050406030204" pitchFamily="18" charset="0"/>
                                </a:rPr>
                              </m:ctrlPr>
                            </m:fPr>
                            <m:num>
                              <m:r>
                                <a:rPr lang="en-US" sz="1100" i="1">
                                  <a:latin typeface="Cambria Math"/>
                                </a:rPr>
                                <m:t>𝛽</m:t>
                              </m:r>
                              <m:r>
                                <a:rPr lang="en-US" sz="1100" i="1">
                                  <a:latin typeface="Cambria Math" panose="02040503050406030204" pitchFamily="18" charset="0"/>
                                  <a:ea typeface="Cambria Math" panose="02040503050406030204" pitchFamily="18" charset="0"/>
                                </a:rPr>
                                <m:t>∀</m:t>
                              </m:r>
                              <m:r>
                                <a:rPr lang="en-US" sz="1100" i="1" baseline="-25000">
                                  <a:latin typeface="Cambria Math" panose="02040503050406030204" pitchFamily="18" charset="0"/>
                                  <a:ea typeface="Cambria Math" panose="02040503050406030204" pitchFamily="18" charset="0"/>
                                </a:rPr>
                                <m:t>𝑝</m:t>
                              </m:r>
                            </m:num>
                            <m:den>
                              <m:d>
                                <m:dPr>
                                  <m:ctrlPr>
                                    <a:rPr lang="en-US" sz="1100" i="1">
                                      <a:latin typeface="Cambria Math" panose="02040503050406030204" pitchFamily="18" charset="0"/>
                                    </a:rPr>
                                  </m:ctrlPr>
                                </m:dPr>
                                <m:e>
                                  <m:r>
                                    <a:rPr lang="en-US" sz="1100" i="1">
                                      <a:latin typeface="Cambria Math"/>
                                    </a:rPr>
                                    <m:t>1−</m:t>
                                  </m:r>
                                  <m:r>
                                    <a:rPr lang="en-US" sz="1100" i="1">
                                      <a:latin typeface="Cambria Math"/>
                                    </a:rPr>
                                    <m:t>𝜀</m:t>
                                  </m:r>
                                </m:e>
                              </m:d>
                            </m:den>
                          </m:f>
                          <m:r>
                            <a:rPr lang="en-US" sz="1100" i="1">
                              <a:latin typeface="Cambria Math"/>
                            </a:rPr>
                            <m:t>(</m:t>
                          </m:r>
                          <m:acc>
                            <m:accPr>
                              <m:chr m:val="⃗"/>
                              <m:ctrlPr>
                                <a:rPr lang="en-US" sz="1100" i="1">
                                  <a:latin typeface="Cambria Math" panose="02040503050406030204" pitchFamily="18" charset="0"/>
                                </a:rPr>
                              </m:ctrlPr>
                            </m:accPr>
                            <m:e>
                              <m:r>
                                <a:rPr lang="en-GB" sz="1100" i="1">
                                  <a:latin typeface="Cambria Math"/>
                                </a:rPr>
                                <m:t>𝑢</m:t>
                              </m:r>
                            </m:e>
                          </m:acc>
                          <m:r>
                            <a:rPr lang="en-GB" sz="1100" i="1">
                              <a:latin typeface="Cambria Math"/>
                            </a:rPr>
                            <m:t>−</m:t>
                          </m:r>
                          <m:sSub>
                            <m:sSubPr>
                              <m:ctrlPr>
                                <a:rPr lang="en-US" sz="1100" i="1">
                                  <a:latin typeface="Cambria Math" panose="02040503050406030204" pitchFamily="18" charset="0"/>
                                </a:rPr>
                              </m:ctrlPr>
                            </m:sSubPr>
                            <m:e>
                              <m:acc>
                                <m:accPr>
                                  <m:chr m:val="⃗"/>
                                  <m:ctrlPr>
                                    <a:rPr lang="en-US" sz="1100" i="1">
                                      <a:latin typeface="Cambria Math" panose="02040503050406030204" pitchFamily="18" charset="0"/>
                                    </a:rPr>
                                  </m:ctrlPr>
                                </m:accPr>
                                <m:e>
                                  <m:r>
                                    <a:rPr lang="en-GB" sz="1100" i="1">
                                      <a:latin typeface="Cambria Math"/>
                                    </a:rPr>
                                    <m:t>𝑢</m:t>
                                  </m:r>
                                </m:e>
                              </m:acc>
                            </m:e>
                            <m:sub>
                              <m:r>
                                <a:rPr lang="en-GB" sz="1100" i="1">
                                  <a:latin typeface="Cambria Math"/>
                                </a:rPr>
                                <m:t>𝑝</m:t>
                              </m:r>
                            </m:sub>
                          </m:sSub>
                          <m:r>
                            <a:rPr lang="en-US" sz="1100" i="1">
                              <a:latin typeface="Cambria Math"/>
                            </a:rPr>
                            <m:t>) </m:t>
                          </m:r>
                        </m:e>
                      </m:nary>
                    </m:oMath>
                  </m:oMathPara>
                </a14:m>
                <a:endParaRPr lang="en-US" sz="1100" dirty="0"/>
              </a:p>
              <a:p>
                <a:pPr/>
                <a14:m>
                  <m:oMathPara xmlns:m="http://schemas.openxmlformats.org/officeDocument/2006/math">
                    <m:oMathParaPr>
                      <m:jc m:val="centerGroup"/>
                    </m:oMathParaPr>
                    <m:oMath xmlns:m="http://schemas.openxmlformats.org/officeDocument/2006/math">
                      <m:sSub>
                        <m:sSubPr>
                          <m:ctrlPr>
                            <a:rPr lang="en-US" sz="1100" i="1">
                              <a:latin typeface="Cambria Math" panose="02040503050406030204" pitchFamily="18" charset="0"/>
                            </a:rPr>
                          </m:ctrlPr>
                        </m:sSubPr>
                        <m:e>
                          <m:r>
                            <a:rPr lang="en-US" sz="1100" i="1">
                              <a:latin typeface="Cambria Math" panose="02040503050406030204" pitchFamily="18" charset="0"/>
                            </a:rPr>
                            <m:t>𝑁</m:t>
                          </m:r>
                        </m:e>
                        <m:sub>
                          <m:r>
                            <a:rPr lang="en-US" sz="1100" i="1">
                              <a:latin typeface="Cambria Math" panose="02040503050406030204" pitchFamily="18" charset="0"/>
                            </a:rPr>
                            <m:t>𝑝𝑃</m:t>
                          </m:r>
                        </m:sub>
                      </m:sSub>
                      <m:r>
                        <a:rPr lang="en-US" sz="1100" i="1">
                          <a:latin typeface="Cambria Math" panose="02040503050406030204" pitchFamily="18" charset="0"/>
                        </a:rPr>
                        <m:t>𝑚</m:t>
                      </m:r>
                      <m:r>
                        <a:rPr lang="en-US" sz="1100" i="1" baseline="-25000">
                          <a:latin typeface="Cambria Math" panose="02040503050406030204" pitchFamily="18" charset="0"/>
                        </a:rPr>
                        <m:t>𝑝</m:t>
                      </m:r>
                      <m:f>
                        <m:fPr>
                          <m:ctrlPr>
                            <a:rPr lang="en-US" sz="1100" i="1">
                              <a:latin typeface="Cambria Math" panose="02040503050406030204" pitchFamily="18" charset="0"/>
                            </a:rPr>
                          </m:ctrlPr>
                        </m:fPr>
                        <m:num>
                          <m:r>
                            <a:rPr lang="en-US" sz="1100" i="1">
                              <a:latin typeface="Cambria Math"/>
                            </a:rPr>
                            <m:t>𝜕</m:t>
                          </m:r>
                          <m:sSup>
                            <m:sSupPr>
                              <m:ctrlPr>
                                <a:rPr lang="en-US" sz="1100" i="1">
                                  <a:latin typeface="Cambria Math" panose="02040503050406030204" pitchFamily="18" charset="0"/>
                                </a:rPr>
                              </m:ctrlPr>
                            </m:sSupPr>
                            <m:e>
                              <m:acc>
                                <m:accPr>
                                  <m:chr m:val="⃗"/>
                                  <m:ctrlPr>
                                    <a:rPr lang="en-US" sz="1100" i="1">
                                      <a:latin typeface="Cambria Math" panose="02040503050406030204" pitchFamily="18" charset="0"/>
                                    </a:rPr>
                                  </m:ctrlPr>
                                </m:accPr>
                                <m:e>
                                  <m:r>
                                    <a:rPr lang="en-US" sz="1100" i="1">
                                      <a:latin typeface="Cambria Math"/>
                                    </a:rPr>
                                    <m:t>𝑢</m:t>
                                  </m:r>
                                </m:e>
                              </m:acc>
                            </m:e>
                            <m:sup>
                              <m:r>
                                <a:rPr lang="en-US" sz="1100" i="1">
                                  <a:latin typeface="Cambria Math"/>
                                </a:rPr>
                                <m:t>𝑅𝑃</m:t>
                              </m:r>
                            </m:sup>
                          </m:sSup>
                        </m:num>
                        <m:den>
                          <m:r>
                            <a:rPr lang="en-US" sz="1100" i="1">
                              <a:latin typeface="Cambria Math"/>
                            </a:rPr>
                            <m:t>𝜕</m:t>
                          </m:r>
                          <m:r>
                            <a:rPr lang="en-US" sz="1100" i="1">
                              <a:latin typeface="Cambria Math"/>
                            </a:rPr>
                            <m:t>𝑡</m:t>
                          </m:r>
                        </m:den>
                      </m:f>
                      <m:r>
                        <a:rPr lang="en-US" sz="1100" i="1">
                          <a:latin typeface="Cambria Math"/>
                        </a:rPr>
                        <m:t>=</m:t>
                      </m:r>
                      <m:sSub>
                        <m:sSubPr>
                          <m:ctrlPr>
                            <a:rPr lang="en-US" sz="1100" i="1">
                              <a:latin typeface="Cambria Math" panose="02040503050406030204" pitchFamily="18" charset="0"/>
                            </a:rPr>
                          </m:ctrlPr>
                        </m:sSubPr>
                        <m:e>
                          <m:r>
                            <a:rPr lang="en-US" sz="1100" i="1">
                              <a:latin typeface="Cambria Math" panose="02040503050406030204" pitchFamily="18" charset="0"/>
                            </a:rPr>
                            <m:t>𝑁</m:t>
                          </m:r>
                        </m:e>
                        <m:sub>
                          <m:r>
                            <a:rPr lang="en-US" sz="1100" i="1">
                              <a:latin typeface="Cambria Math" panose="02040503050406030204" pitchFamily="18" charset="0"/>
                            </a:rPr>
                            <m:t>𝑝𝑃</m:t>
                          </m:r>
                        </m:sub>
                      </m:sSub>
                      <m:r>
                        <a:rPr lang="en-US" sz="1100" i="1">
                          <a:latin typeface="Cambria Math" panose="02040503050406030204" pitchFamily="18" charset="0"/>
                        </a:rPr>
                        <m:t>𝑚</m:t>
                      </m:r>
                      <m:r>
                        <a:rPr lang="en-US" sz="1100" i="1" baseline="-25000">
                          <a:latin typeface="Cambria Math" panose="02040503050406030204" pitchFamily="18" charset="0"/>
                        </a:rPr>
                        <m:t>𝑝</m:t>
                      </m:r>
                      <m:acc>
                        <m:accPr>
                          <m:chr m:val="⃗"/>
                          <m:ctrlPr>
                            <a:rPr lang="en-US" sz="1100" b="1" i="1">
                              <a:latin typeface="Cambria Math" panose="02040503050406030204" pitchFamily="18" charset="0"/>
                            </a:rPr>
                          </m:ctrlPr>
                        </m:accPr>
                        <m:e>
                          <m:r>
                            <a:rPr lang="en-US" sz="1100" i="1">
                              <a:latin typeface="Cambria Math"/>
                            </a:rPr>
                            <m:t>𝑔</m:t>
                          </m:r>
                        </m:e>
                      </m:acc>
                      <m:r>
                        <a:rPr lang="en-US" sz="1100" i="1">
                          <a:latin typeface="Cambria Math"/>
                        </a:rPr>
                        <m:t>+</m:t>
                      </m:r>
                      <m:sSub>
                        <m:sSubPr>
                          <m:ctrlPr>
                            <a:rPr lang="en-US" sz="1100" i="1">
                              <a:latin typeface="Cambria Math" panose="02040503050406030204" pitchFamily="18" charset="0"/>
                            </a:rPr>
                          </m:ctrlPr>
                        </m:sSubPr>
                        <m:e>
                          <m:r>
                            <a:rPr lang="en-US" sz="1100" i="1">
                              <a:latin typeface="Cambria Math" panose="02040503050406030204" pitchFamily="18" charset="0"/>
                            </a:rPr>
                            <m:t>𝑁</m:t>
                          </m:r>
                        </m:e>
                        <m:sub>
                          <m:r>
                            <a:rPr lang="en-US" sz="1100" i="1">
                              <a:latin typeface="Cambria Math" panose="02040503050406030204" pitchFamily="18" charset="0"/>
                            </a:rPr>
                            <m:t>𝑝</m:t>
                          </m:r>
                        </m:sub>
                      </m:sSub>
                      <m:f>
                        <m:fPr>
                          <m:ctrlPr>
                            <a:rPr lang="en-US" sz="1100" i="1">
                              <a:latin typeface="Cambria Math" panose="02040503050406030204" pitchFamily="18" charset="0"/>
                            </a:rPr>
                          </m:ctrlPr>
                        </m:fPr>
                        <m:num>
                          <m:r>
                            <a:rPr lang="en-US" sz="1100" i="1">
                              <a:latin typeface="Cambria Math"/>
                            </a:rPr>
                            <m:t>𝛽</m:t>
                          </m:r>
                          <m:r>
                            <a:rPr lang="en-US" sz="1100" i="1">
                              <a:latin typeface="Cambria Math" panose="02040503050406030204" pitchFamily="18" charset="0"/>
                              <a:ea typeface="Cambria Math" panose="02040503050406030204" pitchFamily="18" charset="0"/>
                            </a:rPr>
                            <m:t>∀</m:t>
                          </m:r>
                          <m:r>
                            <a:rPr lang="en-US" sz="1100" i="1" baseline="-25000">
                              <a:latin typeface="Cambria Math" panose="02040503050406030204" pitchFamily="18" charset="0"/>
                              <a:ea typeface="Cambria Math" panose="02040503050406030204" pitchFamily="18" charset="0"/>
                            </a:rPr>
                            <m:t>𝑝</m:t>
                          </m:r>
                        </m:num>
                        <m:den>
                          <m:d>
                            <m:dPr>
                              <m:ctrlPr>
                                <a:rPr lang="en-US" sz="1100" i="1">
                                  <a:latin typeface="Cambria Math" panose="02040503050406030204" pitchFamily="18" charset="0"/>
                                </a:rPr>
                              </m:ctrlPr>
                            </m:dPr>
                            <m:e>
                              <m:r>
                                <a:rPr lang="en-US" sz="1100" i="1">
                                  <a:latin typeface="Cambria Math"/>
                                </a:rPr>
                                <m:t>1−</m:t>
                              </m:r>
                              <m:r>
                                <a:rPr lang="en-US" sz="1100" i="1">
                                  <a:latin typeface="Cambria Math"/>
                                </a:rPr>
                                <m:t>𝜀</m:t>
                              </m:r>
                            </m:e>
                          </m:d>
                        </m:den>
                      </m:f>
                      <m:nary>
                        <m:naryPr>
                          <m:chr m:val="∑"/>
                          <m:limLoc m:val="undOvr"/>
                          <m:supHide m:val="on"/>
                          <m:ctrlPr>
                            <a:rPr lang="en-US" sz="1100" i="1">
                              <a:latin typeface="Cambria Math" panose="02040503050406030204" pitchFamily="18" charset="0"/>
                            </a:rPr>
                          </m:ctrlPr>
                        </m:naryPr>
                        <m:sub>
                          <m:sSub>
                            <m:sSubPr>
                              <m:ctrlPr>
                                <a:rPr lang="en-US" sz="1100" i="1">
                                  <a:latin typeface="Cambria Math" panose="02040503050406030204" pitchFamily="18" charset="0"/>
                                </a:rPr>
                              </m:ctrlPr>
                            </m:sSubPr>
                            <m:e>
                              <m:r>
                                <a:rPr lang="en-US" sz="1100" i="1">
                                  <a:latin typeface="Cambria Math" panose="02040503050406030204" pitchFamily="18" charset="0"/>
                                </a:rPr>
                                <m:t>𝑁</m:t>
                              </m:r>
                            </m:e>
                            <m:sub>
                              <m:r>
                                <a:rPr lang="en-US" sz="1100" i="1">
                                  <a:latin typeface="Cambria Math" panose="02040503050406030204" pitchFamily="18" charset="0"/>
                                </a:rPr>
                                <m:t>𝑝𝑃</m:t>
                              </m:r>
                            </m:sub>
                          </m:sSub>
                        </m:sub>
                        <m:sup/>
                        <m:e>
                          <m:r>
                            <a:rPr lang="en-US" sz="1100" i="1">
                              <a:latin typeface="Cambria Math" panose="02040503050406030204" pitchFamily="18" charset="0"/>
                              <a:ea typeface="Cambria Math" panose="02040503050406030204" pitchFamily="18" charset="0"/>
                            </a:rPr>
                            <m:t> </m:t>
                          </m:r>
                          <m:r>
                            <a:rPr lang="en-US" sz="1100" i="1">
                              <a:latin typeface="Cambria Math"/>
                            </a:rPr>
                            <m:t>(</m:t>
                          </m:r>
                          <m:acc>
                            <m:accPr>
                              <m:chr m:val="⃗"/>
                              <m:ctrlPr>
                                <a:rPr lang="en-US" sz="1100" i="1">
                                  <a:latin typeface="Cambria Math" panose="02040503050406030204" pitchFamily="18" charset="0"/>
                                </a:rPr>
                              </m:ctrlPr>
                            </m:accPr>
                            <m:e>
                              <m:r>
                                <a:rPr lang="en-GB" sz="1100" i="1">
                                  <a:latin typeface="Cambria Math"/>
                                </a:rPr>
                                <m:t>𝑢</m:t>
                              </m:r>
                            </m:e>
                          </m:acc>
                          <m:r>
                            <a:rPr lang="en-GB" sz="1100" i="1">
                              <a:latin typeface="Cambria Math"/>
                            </a:rPr>
                            <m:t>−</m:t>
                          </m:r>
                          <m:sSub>
                            <m:sSubPr>
                              <m:ctrlPr>
                                <a:rPr lang="en-US" sz="1100" i="1">
                                  <a:latin typeface="Cambria Math" panose="02040503050406030204" pitchFamily="18" charset="0"/>
                                </a:rPr>
                              </m:ctrlPr>
                            </m:sSubPr>
                            <m:e>
                              <m:acc>
                                <m:accPr>
                                  <m:chr m:val="⃗"/>
                                  <m:ctrlPr>
                                    <a:rPr lang="en-US" sz="1100" i="1">
                                      <a:latin typeface="Cambria Math" panose="02040503050406030204" pitchFamily="18" charset="0"/>
                                    </a:rPr>
                                  </m:ctrlPr>
                                </m:accPr>
                                <m:e>
                                  <m:r>
                                    <a:rPr lang="en-GB" sz="1100" i="1">
                                      <a:latin typeface="Cambria Math"/>
                                    </a:rPr>
                                    <m:t>𝑢</m:t>
                                  </m:r>
                                </m:e>
                              </m:acc>
                            </m:e>
                            <m:sub>
                              <m:r>
                                <a:rPr lang="en-GB" sz="1100" i="1">
                                  <a:latin typeface="Cambria Math"/>
                                </a:rPr>
                                <m:t>𝑝</m:t>
                              </m:r>
                            </m:sub>
                          </m:sSub>
                          <m:r>
                            <a:rPr lang="en-US" sz="1100" i="1">
                              <a:latin typeface="Cambria Math"/>
                            </a:rPr>
                            <m:t>) </m:t>
                          </m:r>
                        </m:e>
                      </m:nary>
                    </m:oMath>
                  </m:oMathPara>
                </a14:m>
                <a:endParaRPr lang="en-US" sz="1100" dirty="0"/>
              </a:p>
              <a:p>
                <a:pPr/>
                <a14:m>
                  <m:oMathPara xmlns:m="http://schemas.openxmlformats.org/officeDocument/2006/math">
                    <m:oMathParaPr>
                      <m:jc m:val="centerGroup"/>
                    </m:oMathParaPr>
                    <m:oMath xmlns:m="http://schemas.openxmlformats.org/officeDocument/2006/math">
                      <m:r>
                        <a:rPr lang="en-US" sz="1100" i="1">
                          <a:latin typeface="Cambria Math" panose="02040503050406030204" pitchFamily="18" charset="0"/>
                        </a:rPr>
                        <m:t>𝑚</m:t>
                      </m:r>
                      <m:r>
                        <a:rPr lang="en-US" sz="1100" i="1" baseline="-25000">
                          <a:latin typeface="Cambria Math" panose="02040503050406030204" pitchFamily="18" charset="0"/>
                        </a:rPr>
                        <m:t>𝑅𝑃</m:t>
                      </m:r>
                      <m:r>
                        <a:rPr lang="en-US" sz="1100" i="1" baseline="-25000">
                          <a:latin typeface="Cambria Math" panose="02040503050406030204" pitchFamily="18" charset="0"/>
                        </a:rPr>
                        <m:t> </m:t>
                      </m:r>
                      <m:f>
                        <m:fPr>
                          <m:ctrlPr>
                            <a:rPr lang="en-US" sz="1100" i="1">
                              <a:latin typeface="Cambria Math" panose="02040503050406030204" pitchFamily="18" charset="0"/>
                            </a:rPr>
                          </m:ctrlPr>
                        </m:fPr>
                        <m:num>
                          <m:r>
                            <a:rPr lang="en-US" sz="1100" i="1">
                              <a:latin typeface="Cambria Math"/>
                            </a:rPr>
                            <m:t>𝜕</m:t>
                          </m:r>
                          <m:acc>
                            <m:accPr>
                              <m:chr m:val="⃗"/>
                              <m:ctrlPr>
                                <a:rPr lang="en-US" sz="1100" i="1">
                                  <a:latin typeface="Cambria Math" panose="02040503050406030204" pitchFamily="18" charset="0"/>
                                </a:rPr>
                              </m:ctrlPr>
                            </m:accPr>
                            <m:e>
                              <m:r>
                                <a:rPr lang="en-US" sz="1100" i="1">
                                  <a:latin typeface="Cambria Math"/>
                                </a:rPr>
                                <m:t>𝑢</m:t>
                              </m:r>
                            </m:e>
                          </m:acc>
                          <m:r>
                            <a:rPr lang="en-US" sz="1100" i="1" baseline="-25000">
                              <a:latin typeface="Cambria Math" panose="02040503050406030204" pitchFamily="18" charset="0"/>
                            </a:rPr>
                            <m:t>𝑅𝑃</m:t>
                          </m:r>
                        </m:num>
                        <m:den>
                          <m:r>
                            <a:rPr lang="en-US" sz="1100" i="1">
                              <a:latin typeface="Cambria Math"/>
                            </a:rPr>
                            <m:t>𝜕</m:t>
                          </m:r>
                          <m:r>
                            <a:rPr lang="en-US" sz="1100" i="1">
                              <a:latin typeface="Cambria Math"/>
                            </a:rPr>
                            <m:t>𝑡</m:t>
                          </m:r>
                        </m:den>
                      </m:f>
                      <m:r>
                        <a:rPr lang="en-US" sz="1100" i="1">
                          <a:latin typeface="Cambria Math"/>
                        </a:rPr>
                        <m:t>=</m:t>
                      </m:r>
                      <m:r>
                        <a:rPr lang="en-US" sz="1100" i="1">
                          <a:latin typeface="Cambria Math" panose="02040503050406030204" pitchFamily="18" charset="0"/>
                        </a:rPr>
                        <m:t>𝑚</m:t>
                      </m:r>
                      <m:r>
                        <a:rPr lang="en-US" sz="1100" i="1" baseline="-25000">
                          <a:latin typeface="Cambria Math" panose="02040503050406030204" pitchFamily="18" charset="0"/>
                        </a:rPr>
                        <m:t>𝑅𝑃</m:t>
                      </m:r>
                      <m:acc>
                        <m:accPr>
                          <m:chr m:val="⃗"/>
                          <m:ctrlPr>
                            <a:rPr lang="en-US" sz="1100" b="1" i="1">
                              <a:latin typeface="Cambria Math" panose="02040503050406030204" pitchFamily="18" charset="0"/>
                            </a:rPr>
                          </m:ctrlPr>
                        </m:accPr>
                        <m:e>
                          <m:r>
                            <a:rPr lang="en-US" sz="1100" i="1">
                              <a:latin typeface="Cambria Math"/>
                            </a:rPr>
                            <m:t>𝑔</m:t>
                          </m:r>
                        </m:e>
                      </m:acc>
                      <m:r>
                        <a:rPr lang="en-US" sz="1100" i="1">
                          <a:latin typeface="Cambria Math"/>
                        </a:rPr>
                        <m:t>+</m:t>
                      </m:r>
                      <m:f>
                        <m:fPr>
                          <m:ctrlPr>
                            <a:rPr lang="en-US" sz="1100" i="1">
                              <a:latin typeface="Cambria Math" panose="02040503050406030204" pitchFamily="18" charset="0"/>
                            </a:rPr>
                          </m:ctrlPr>
                        </m:fPr>
                        <m:num>
                          <m:r>
                            <a:rPr lang="en-US" sz="1100" i="1">
                              <a:latin typeface="Cambria Math"/>
                            </a:rPr>
                            <m:t>𝛽</m:t>
                          </m:r>
                          <m:r>
                            <a:rPr lang="en-US" sz="1100" i="1">
                              <a:latin typeface="Cambria Math" panose="02040503050406030204" pitchFamily="18" charset="0"/>
                              <a:ea typeface="Cambria Math" panose="02040503050406030204" pitchFamily="18" charset="0"/>
                            </a:rPr>
                            <m:t>∀</m:t>
                          </m:r>
                          <m:r>
                            <a:rPr lang="en-US" sz="1100" i="1" baseline="-25000">
                              <a:latin typeface="Cambria Math" panose="02040503050406030204" pitchFamily="18" charset="0"/>
                              <a:ea typeface="Cambria Math" panose="02040503050406030204" pitchFamily="18" charset="0"/>
                            </a:rPr>
                            <m:t>𝑅𝑃</m:t>
                          </m:r>
                        </m:num>
                        <m:den>
                          <m:d>
                            <m:dPr>
                              <m:ctrlPr>
                                <a:rPr lang="en-US" sz="1100" i="1">
                                  <a:latin typeface="Cambria Math" panose="02040503050406030204" pitchFamily="18" charset="0"/>
                                </a:rPr>
                              </m:ctrlPr>
                            </m:dPr>
                            <m:e>
                              <m:r>
                                <a:rPr lang="en-US" sz="1100" i="1">
                                  <a:latin typeface="Cambria Math"/>
                                </a:rPr>
                                <m:t>1−</m:t>
                              </m:r>
                              <m:r>
                                <a:rPr lang="en-US" sz="1100" i="1">
                                  <a:latin typeface="Cambria Math"/>
                                </a:rPr>
                                <m:t>𝜀</m:t>
                              </m:r>
                            </m:e>
                          </m:d>
                        </m:den>
                      </m:f>
                      <m:r>
                        <a:rPr lang="en-US" sz="1100" i="1">
                          <a:latin typeface="Cambria Math"/>
                        </a:rPr>
                        <m:t>(</m:t>
                      </m:r>
                      <m:acc>
                        <m:accPr>
                          <m:chr m:val="⃗"/>
                          <m:ctrlPr>
                            <a:rPr lang="en-US" sz="1100" i="1">
                              <a:latin typeface="Cambria Math" panose="02040503050406030204" pitchFamily="18" charset="0"/>
                            </a:rPr>
                          </m:ctrlPr>
                        </m:accPr>
                        <m:e>
                          <m:r>
                            <a:rPr lang="en-GB" sz="1100" i="1">
                              <a:latin typeface="Cambria Math"/>
                            </a:rPr>
                            <m:t>𝑢</m:t>
                          </m:r>
                        </m:e>
                      </m:acc>
                      <m:r>
                        <a:rPr lang="en-GB" sz="1100" i="1">
                          <a:latin typeface="Cambria Math"/>
                        </a:rPr>
                        <m:t>−</m:t>
                      </m:r>
                      <m:acc>
                        <m:accPr>
                          <m:chr m:val="⃗"/>
                          <m:ctrlPr>
                            <a:rPr lang="en-US" sz="1100" i="1">
                              <a:latin typeface="Cambria Math" panose="02040503050406030204" pitchFamily="18" charset="0"/>
                            </a:rPr>
                          </m:ctrlPr>
                        </m:accPr>
                        <m:e>
                          <m:r>
                            <a:rPr lang="en-US" sz="1100" i="1">
                              <a:latin typeface="Cambria Math"/>
                            </a:rPr>
                            <m:t>𝑢</m:t>
                          </m:r>
                        </m:e>
                      </m:acc>
                      <m:r>
                        <a:rPr lang="en-US" sz="1100" i="1" baseline="-25000">
                          <a:latin typeface="Cambria Math" panose="02040503050406030204" pitchFamily="18" charset="0"/>
                        </a:rPr>
                        <m:t>𝑅𝑃</m:t>
                      </m:r>
                      <m:r>
                        <a:rPr lang="en-US" sz="1100" i="1">
                          <a:latin typeface="Cambria Math"/>
                        </a:rPr>
                        <m:t>)</m:t>
                      </m:r>
                    </m:oMath>
                  </m:oMathPara>
                </a14:m>
                <a:endParaRPr lang="en-US" sz="1100" dirty="0"/>
              </a:p>
              <a:p>
                <a:endParaRPr lang="en-US" sz="1100" dirty="0" smtClean="0"/>
              </a:p>
              <a:p>
                <a:endParaRPr lang="en-US" sz="1100" dirty="0" smtClean="0"/>
              </a:p>
              <a:p>
                <a:pPr/>
                <a14:m>
                  <m:oMathPara xmlns:m="http://schemas.openxmlformats.org/officeDocument/2006/math">
                    <m:oMathParaPr>
                      <m:jc m:val="centerGroup"/>
                    </m:oMathParaPr>
                    <m:oMath xmlns:m="http://schemas.openxmlformats.org/officeDocument/2006/math">
                      <m:sSubSup>
                        <m:sSubSupPr>
                          <m:ctrlPr>
                            <a:rPr lang="en-US" sz="1100" b="0" i="1" smtClean="0">
                              <a:latin typeface="Cambria Math" panose="02040503050406030204" pitchFamily="18" charset="0"/>
                            </a:rPr>
                          </m:ctrlPr>
                        </m:sSubSupPr>
                        <m:e>
                          <m:acc>
                            <m:accPr>
                              <m:chr m:val="⃗"/>
                              <m:ctrlPr>
                                <a:rPr lang="en-US" sz="1100" i="1">
                                  <a:latin typeface="Cambria Math" panose="02040503050406030204" pitchFamily="18" charset="0"/>
                                </a:rPr>
                              </m:ctrlPr>
                            </m:accPr>
                            <m:e>
                              <m:r>
                                <a:rPr lang="en-US" sz="1100" i="1">
                                  <a:latin typeface="Cambria Math" panose="02040503050406030204" pitchFamily="18" charset="0"/>
                                </a:rPr>
                                <m:t>𝐹</m:t>
                              </m:r>
                            </m:e>
                          </m:acc>
                        </m:e>
                        <m:sub>
                          <m:r>
                            <a:rPr lang="en-US" sz="1100" b="0" i="1" smtClean="0">
                              <a:latin typeface="Cambria Math" panose="02040503050406030204" pitchFamily="18" charset="0"/>
                            </a:rPr>
                            <m:t>𝑐𝑜𝑙</m:t>
                          </m:r>
                          <m:r>
                            <a:rPr lang="en-US" sz="1100" b="0" i="1" smtClean="0">
                              <a:latin typeface="Cambria Math" panose="02040503050406030204" pitchFamily="18" charset="0"/>
                            </a:rPr>
                            <m:t>,</m:t>
                          </m:r>
                          <m:r>
                            <a:rPr lang="en-US" sz="1100" b="0" i="1" smtClean="0">
                              <a:latin typeface="Cambria Math" panose="02040503050406030204" pitchFamily="18" charset="0"/>
                            </a:rPr>
                            <m:t>𝑛</m:t>
                          </m:r>
                        </m:sub>
                        <m:sup>
                          <m:r>
                            <a:rPr lang="en-US" sz="1100" b="0" i="1" smtClean="0">
                              <a:latin typeface="Cambria Math" panose="02040503050406030204" pitchFamily="18" charset="0"/>
                            </a:rPr>
                            <m:t>𝑅𝑃</m:t>
                          </m:r>
                        </m:sup>
                      </m:sSubSup>
                      <m:r>
                        <a:rPr lang="en-US" sz="1100" b="0" i="1" smtClean="0">
                          <a:latin typeface="Cambria Math" panose="02040503050406030204" pitchFamily="18" charset="0"/>
                        </a:rPr>
                        <m:t>=</m:t>
                      </m:r>
                      <m:nary>
                        <m:naryPr>
                          <m:chr m:val="∑"/>
                          <m:limLoc m:val="undOvr"/>
                          <m:supHide m:val="on"/>
                          <m:ctrlPr>
                            <a:rPr lang="en-US" sz="1100" i="1">
                              <a:latin typeface="Cambria Math" panose="02040503050406030204" pitchFamily="18" charset="0"/>
                            </a:rPr>
                          </m:ctrlPr>
                        </m:naryPr>
                        <m:sub>
                          <m:sSub>
                            <m:sSubPr>
                              <m:ctrlPr>
                                <a:rPr lang="en-US" sz="1100" i="1">
                                  <a:latin typeface="Cambria Math" panose="02040503050406030204" pitchFamily="18" charset="0"/>
                                </a:rPr>
                              </m:ctrlPr>
                            </m:sSubPr>
                            <m:e>
                              <m:r>
                                <a:rPr lang="en-US" sz="1100" i="1">
                                  <a:latin typeface="Cambria Math" panose="02040503050406030204" pitchFamily="18" charset="0"/>
                                </a:rPr>
                                <m:t>𝑁</m:t>
                              </m:r>
                            </m:e>
                            <m:sub>
                              <m:r>
                                <a:rPr lang="en-US" sz="1100" i="1">
                                  <a:latin typeface="Cambria Math" panose="02040503050406030204" pitchFamily="18" charset="0"/>
                                </a:rPr>
                                <m:t>𝑝𝑃</m:t>
                              </m:r>
                            </m:sub>
                          </m:sSub>
                        </m:sub>
                        <m:sup/>
                        <m:e>
                          <m:sSubSup>
                            <m:sSubSupPr>
                              <m:ctrlPr>
                                <a:rPr lang="en-US" sz="1100" i="1">
                                  <a:latin typeface="Cambria Math" panose="02040503050406030204" pitchFamily="18" charset="0"/>
                                </a:rPr>
                              </m:ctrlPr>
                            </m:sSubSupPr>
                            <m:e>
                              <m:acc>
                                <m:accPr>
                                  <m:chr m:val="⃗"/>
                                  <m:ctrlPr>
                                    <a:rPr lang="en-US" sz="1100" i="1">
                                      <a:latin typeface="Cambria Math" panose="02040503050406030204" pitchFamily="18" charset="0"/>
                                    </a:rPr>
                                  </m:ctrlPr>
                                </m:accPr>
                                <m:e>
                                  <m:r>
                                    <a:rPr lang="en-US" sz="1100" i="1">
                                      <a:latin typeface="Cambria Math" panose="02040503050406030204" pitchFamily="18" charset="0"/>
                                    </a:rPr>
                                    <m:t>𝐹</m:t>
                                  </m:r>
                                </m:e>
                              </m:acc>
                            </m:e>
                            <m:sub>
                              <m:r>
                                <a:rPr lang="en-US" sz="1100" i="1">
                                  <a:latin typeface="Cambria Math" panose="02040503050406030204" pitchFamily="18" charset="0"/>
                                </a:rPr>
                                <m:t>𝑐𝑜𝑙</m:t>
                              </m:r>
                              <m:r>
                                <a:rPr lang="en-US" sz="1100" i="1">
                                  <a:latin typeface="Cambria Math" panose="02040503050406030204" pitchFamily="18" charset="0"/>
                                </a:rPr>
                                <m:t>,</m:t>
                              </m:r>
                              <m:r>
                                <a:rPr lang="en-US" sz="1100" i="1">
                                  <a:latin typeface="Cambria Math" panose="02040503050406030204" pitchFamily="18" charset="0"/>
                                </a:rPr>
                                <m:t>𝑛</m:t>
                              </m:r>
                            </m:sub>
                            <m:sup>
                              <m:r>
                                <a:rPr lang="en-US" sz="1100" i="1">
                                  <a:latin typeface="Cambria Math" panose="02040503050406030204" pitchFamily="18" charset="0"/>
                                </a:rPr>
                                <m:t>𝑅𝑃</m:t>
                              </m:r>
                            </m:sup>
                          </m:sSubSup>
                        </m:e>
                      </m:nary>
                      <m:r>
                        <a:rPr lang="en-US" sz="1100" i="1">
                          <a:latin typeface="Cambria Math"/>
                        </a:rPr>
                        <m:t>=</m:t>
                      </m:r>
                      <m:r>
                        <a:rPr lang="en-US" sz="1100" b="0" i="1" smtClean="0">
                          <a:latin typeface="Cambria Math" panose="02040503050406030204" pitchFamily="18" charset="0"/>
                        </a:rPr>
                        <m:t>−</m:t>
                      </m:r>
                      <m:nary>
                        <m:naryPr>
                          <m:chr m:val="∑"/>
                          <m:limLoc m:val="undOvr"/>
                          <m:supHide m:val="on"/>
                          <m:ctrlPr>
                            <a:rPr lang="en-US" sz="1100" i="1">
                              <a:latin typeface="Cambria Math" panose="02040503050406030204" pitchFamily="18" charset="0"/>
                            </a:rPr>
                          </m:ctrlPr>
                        </m:naryPr>
                        <m:sub>
                          <m:sSub>
                            <m:sSubPr>
                              <m:ctrlPr>
                                <a:rPr lang="en-US" sz="1100" i="1">
                                  <a:latin typeface="Cambria Math" panose="02040503050406030204" pitchFamily="18" charset="0"/>
                                </a:rPr>
                              </m:ctrlPr>
                            </m:sSubPr>
                            <m:e>
                              <m:r>
                                <a:rPr lang="en-US" sz="1100" i="1">
                                  <a:latin typeface="Cambria Math" panose="02040503050406030204" pitchFamily="18" charset="0"/>
                                </a:rPr>
                                <m:t>𝑁</m:t>
                              </m:r>
                            </m:e>
                            <m:sub>
                              <m:r>
                                <a:rPr lang="en-US" sz="1100" i="1">
                                  <a:latin typeface="Cambria Math" panose="02040503050406030204" pitchFamily="18" charset="0"/>
                                </a:rPr>
                                <m:t>𝑝𝑃</m:t>
                              </m:r>
                            </m:sub>
                          </m:sSub>
                        </m:sub>
                        <m:sup/>
                        <m:e>
                          <m:sSub>
                            <m:sSubPr>
                              <m:ctrlPr>
                                <a:rPr lang="en-US" sz="1100" i="1">
                                  <a:latin typeface="Cambria Math" panose="02040503050406030204" pitchFamily="18" charset="0"/>
                                </a:rPr>
                              </m:ctrlPr>
                            </m:sSubPr>
                            <m:e>
                              <m:r>
                                <a:rPr lang="en-US" sz="1100" i="1">
                                  <a:latin typeface="Cambria Math" panose="02040503050406030204" pitchFamily="18" charset="0"/>
                                </a:rPr>
                                <m:t>𝑘</m:t>
                              </m:r>
                            </m:e>
                            <m:sub>
                              <m:r>
                                <a:rPr lang="en-US" sz="1100" i="1">
                                  <a:latin typeface="Cambria Math" panose="02040503050406030204" pitchFamily="18" charset="0"/>
                                </a:rPr>
                                <m:t>𝑛</m:t>
                              </m:r>
                            </m:sub>
                          </m:sSub>
                        </m:e>
                      </m:nary>
                      <m:sSub>
                        <m:sSubPr>
                          <m:ctrlPr>
                            <a:rPr lang="en-US" sz="1100" i="1" baseline="-25000" smtClean="0">
                              <a:latin typeface="Cambria Math" panose="02040503050406030204" pitchFamily="18" charset="0"/>
                            </a:rPr>
                          </m:ctrlPr>
                        </m:sSubPr>
                        <m:e>
                          <m:acc>
                            <m:accPr>
                              <m:chr m:val="⃗"/>
                              <m:ctrlPr>
                                <a:rPr lang="en-US" sz="1100" b="1" i="1">
                                  <a:latin typeface="Cambria Math" panose="02040503050406030204" pitchFamily="18" charset="0"/>
                                </a:rPr>
                              </m:ctrlPr>
                            </m:accPr>
                            <m:e>
                              <m:r>
                                <a:rPr lang="en-US" sz="1100" i="1">
                                  <a:latin typeface="Cambria Math" panose="02040503050406030204" pitchFamily="18" charset="0"/>
                                  <a:ea typeface="Cambria Math" panose="02040503050406030204" pitchFamily="18" charset="0"/>
                                </a:rPr>
                                <m:t>𝛿</m:t>
                              </m:r>
                            </m:e>
                          </m:acc>
                        </m:e>
                        <m:sub>
                          <m:r>
                            <a:rPr lang="en-US" sz="1100" b="0" i="1" baseline="-25000" smtClean="0">
                              <a:latin typeface="Cambria Math" panose="02040503050406030204" pitchFamily="18" charset="0"/>
                            </a:rPr>
                            <m:t>𝑛</m:t>
                          </m:r>
                        </m:sub>
                      </m:sSub>
                      <m:r>
                        <a:rPr lang="en-US" sz="1100" i="1">
                          <a:latin typeface="Cambria Math"/>
                        </a:rPr>
                        <m:t>+</m:t>
                      </m:r>
                      <m:nary>
                        <m:naryPr>
                          <m:chr m:val="∑"/>
                          <m:limLoc m:val="undOvr"/>
                          <m:supHide m:val="on"/>
                          <m:ctrlPr>
                            <a:rPr lang="en-US" sz="1100" i="1">
                              <a:latin typeface="Cambria Math" panose="02040503050406030204" pitchFamily="18" charset="0"/>
                            </a:rPr>
                          </m:ctrlPr>
                        </m:naryPr>
                        <m:sub>
                          <m:sSub>
                            <m:sSubPr>
                              <m:ctrlPr>
                                <a:rPr lang="en-US" sz="1100" i="1">
                                  <a:latin typeface="Cambria Math" panose="02040503050406030204" pitchFamily="18" charset="0"/>
                                </a:rPr>
                              </m:ctrlPr>
                            </m:sSubPr>
                            <m:e>
                              <m:r>
                                <a:rPr lang="en-US" sz="1100" i="1">
                                  <a:latin typeface="Cambria Math" panose="02040503050406030204" pitchFamily="18" charset="0"/>
                                </a:rPr>
                                <m:t>𝑁</m:t>
                              </m:r>
                            </m:e>
                            <m:sub>
                              <m:r>
                                <a:rPr lang="en-US" sz="1100" i="1">
                                  <a:latin typeface="Cambria Math" panose="02040503050406030204" pitchFamily="18" charset="0"/>
                                </a:rPr>
                                <m:t>𝑝𝑃</m:t>
                              </m:r>
                            </m:sub>
                          </m:sSub>
                        </m:sub>
                        <m:sup/>
                        <m:e>
                          <m:sSub>
                            <m:sSubPr>
                              <m:ctrlPr>
                                <a:rPr lang="en-US" sz="1100" i="1" smtClean="0">
                                  <a:latin typeface="Cambria Math" panose="02040503050406030204" pitchFamily="18" charset="0"/>
                                </a:rPr>
                              </m:ctrlPr>
                            </m:sSubPr>
                            <m:e>
                              <m:r>
                                <a:rPr lang="en-US" sz="1100" i="1">
                                  <a:latin typeface="Cambria Math" panose="02040503050406030204" pitchFamily="18" charset="0"/>
                                  <a:ea typeface="Cambria Math" panose="02040503050406030204" pitchFamily="18" charset="0"/>
                                </a:rPr>
                                <m:t>𝜂</m:t>
                              </m:r>
                            </m:e>
                            <m:sub>
                              <m:r>
                                <a:rPr lang="en-US" sz="1100" b="0" i="1" smtClean="0">
                                  <a:latin typeface="Cambria Math" panose="02040503050406030204" pitchFamily="18" charset="0"/>
                                </a:rPr>
                                <m:t>𝑛</m:t>
                              </m:r>
                            </m:sub>
                          </m:sSub>
                          <m:sSub>
                            <m:sSubPr>
                              <m:ctrlPr>
                                <a:rPr lang="en-US" sz="1100" i="1">
                                  <a:latin typeface="Cambria Math" panose="02040503050406030204" pitchFamily="18" charset="0"/>
                                </a:rPr>
                              </m:ctrlPr>
                            </m:sSubPr>
                            <m:e>
                              <m:acc>
                                <m:accPr>
                                  <m:chr m:val="⃗"/>
                                  <m:ctrlPr>
                                    <a:rPr lang="en-US" sz="1100" i="1">
                                      <a:latin typeface="Cambria Math" panose="02040503050406030204" pitchFamily="18" charset="0"/>
                                    </a:rPr>
                                  </m:ctrlPr>
                                </m:accPr>
                                <m:e>
                                  <m:r>
                                    <a:rPr lang="en-GB" sz="1100" i="1">
                                      <a:latin typeface="Cambria Math"/>
                                    </a:rPr>
                                    <m:t>𝑢</m:t>
                                  </m:r>
                                </m:e>
                              </m:acc>
                            </m:e>
                            <m:sub>
                              <m:r>
                                <a:rPr lang="en-GB" sz="1100" i="1">
                                  <a:latin typeface="Cambria Math" panose="02040503050406030204" pitchFamily="18" charset="0"/>
                                </a:rPr>
                                <m:t>𝑝</m:t>
                              </m:r>
                              <m:r>
                                <a:rPr lang="en-US" sz="1100" b="0" i="1" smtClean="0">
                                  <a:latin typeface="Cambria Math" panose="02040503050406030204" pitchFamily="18" charset="0"/>
                                </a:rPr>
                                <m:t>,</m:t>
                              </m:r>
                              <m:r>
                                <a:rPr lang="en-US" sz="1100" b="0" i="1" smtClean="0">
                                  <a:latin typeface="Cambria Math" panose="02040503050406030204" pitchFamily="18" charset="0"/>
                                </a:rPr>
                                <m:t>𝑛</m:t>
                              </m:r>
                            </m:sub>
                          </m:sSub>
                        </m:e>
                      </m:nary>
                    </m:oMath>
                  </m:oMathPara>
                </a14:m>
                <a:endParaRPr lang="en-US" sz="1100" dirty="0" smtClean="0"/>
              </a:p>
              <a:p>
                <a:pPr/>
                <a14:m>
                  <m:oMathPara xmlns:m="http://schemas.openxmlformats.org/officeDocument/2006/math">
                    <m:oMathParaPr>
                      <m:jc m:val="centerGroup"/>
                    </m:oMathParaPr>
                    <m:oMath xmlns:m="http://schemas.openxmlformats.org/officeDocument/2006/math">
                      <m:sSubSup>
                        <m:sSubSupPr>
                          <m:ctrlPr>
                            <a:rPr lang="en-US" sz="1100" i="1">
                              <a:latin typeface="Cambria Math" panose="02040503050406030204" pitchFamily="18" charset="0"/>
                            </a:rPr>
                          </m:ctrlPr>
                        </m:sSubSupPr>
                        <m:e>
                          <m:acc>
                            <m:accPr>
                              <m:chr m:val="⃗"/>
                              <m:ctrlPr>
                                <a:rPr lang="en-US" sz="1100" i="1">
                                  <a:latin typeface="Cambria Math" panose="02040503050406030204" pitchFamily="18" charset="0"/>
                                </a:rPr>
                              </m:ctrlPr>
                            </m:accPr>
                            <m:e>
                              <m:r>
                                <a:rPr lang="en-US" sz="1100" i="1">
                                  <a:latin typeface="Cambria Math" panose="02040503050406030204" pitchFamily="18" charset="0"/>
                                </a:rPr>
                                <m:t>𝐹</m:t>
                              </m:r>
                            </m:e>
                          </m:acc>
                        </m:e>
                        <m:sub>
                          <m:r>
                            <a:rPr lang="en-US" sz="1100" i="1">
                              <a:latin typeface="Cambria Math" panose="02040503050406030204" pitchFamily="18" charset="0"/>
                            </a:rPr>
                            <m:t>𝑐𝑜𝑙</m:t>
                          </m:r>
                          <m:r>
                            <a:rPr lang="en-US" sz="1100" i="1">
                              <a:latin typeface="Cambria Math" panose="02040503050406030204" pitchFamily="18" charset="0"/>
                            </a:rPr>
                            <m:t>,</m:t>
                          </m:r>
                          <m:r>
                            <a:rPr lang="en-US" sz="1100" i="1">
                              <a:latin typeface="Cambria Math" panose="02040503050406030204" pitchFamily="18" charset="0"/>
                            </a:rPr>
                            <m:t>𝑛</m:t>
                          </m:r>
                        </m:sub>
                        <m:sup>
                          <m:r>
                            <a:rPr lang="en-US" sz="1100" i="1">
                              <a:latin typeface="Cambria Math" panose="02040503050406030204" pitchFamily="18" charset="0"/>
                            </a:rPr>
                            <m:t>𝑅𝑃</m:t>
                          </m:r>
                        </m:sup>
                      </m:sSubSup>
                      <m:r>
                        <a:rPr lang="en-US" sz="1100" i="1">
                          <a:latin typeface="Cambria Math"/>
                        </a:rPr>
                        <m:t>=</m:t>
                      </m:r>
                      <m:r>
                        <a:rPr lang="en-US" sz="1100" i="1">
                          <a:latin typeface="Cambria Math" panose="02040503050406030204" pitchFamily="18" charset="0"/>
                        </a:rPr>
                        <m:t>−</m:t>
                      </m:r>
                      <m:sSub>
                        <m:sSubPr>
                          <m:ctrlPr>
                            <a:rPr lang="en-US" sz="1100" i="1">
                              <a:latin typeface="Cambria Math" panose="02040503050406030204" pitchFamily="18" charset="0"/>
                            </a:rPr>
                          </m:ctrlPr>
                        </m:sSubPr>
                        <m:e>
                          <m:r>
                            <a:rPr lang="en-US" sz="1100" i="1">
                              <a:latin typeface="Cambria Math" panose="02040503050406030204" pitchFamily="18" charset="0"/>
                            </a:rPr>
                            <m:t>𝑁</m:t>
                          </m:r>
                        </m:e>
                        <m:sub>
                          <m:r>
                            <a:rPr lang="en-US" sz="1100" i="1">
                              <a:latin typeface="Cambria Math" panose="02040503050406030204" pitchFamily="18" charset="0"/>
                            </a:rPr>
                            <m:t>𝑝𝑃</m:t>
                          </m:r>
                        </m:sub>
                      </m:sSub>
                      <m:d>
                        <m:dPr>
                          <m:ctrlPr>
                            <a:rPr lang="en-US" sz="1100" b="0" i="1" smtClean="0">
                              <a:latin typeface="Cambria Math" panose="02040503050406030204" pitchFamily="18" charset="0"/>
                            </a:rPr>
                          </m:ctrlPr>
                        </m:dPr>
                        <m:e>
                          <m:sSub>
                            <m:sSubPr>
                              <m:ctrlPr>
                                <a:rPr lang="en-US" sz="1100" i="1" baseline="-25000">
                                  <a:latin typeface="Cambria Math" panose="02040503050406030204" pitchFamily="18" charset="0"/>
                                </a:rPr>
                              </m:ctrlPr>
                            </m:sSubPr>
                            <m:e>
                              <m:sSub>
                                <m:sSubPr>
                                  <m:ctrlPr>
                                    <a:rPr lang="en-US" sz="1100" i="1">
                                      <a:latin typeface="Cambria Math" panose="02040503050406030204" pitchFamily="18" charset="0"/>
                                    </a:rPr>
                                  </m:ctrlPr>
                                </m:sSubPr>
                                <m:e>
                                  <m:r>
                                    <a:rPr lang="en-US" sz="1100" i="1">
                                      <a:latin typeface="Cambria Math" panose="02040503050406030204" pitchFamily="18" charset="0"/>
                                    </a:rPr>
                                    <m:t>𝑘</m:t>
                                  </m:r>
                                </m:e>
                                <m:sub>
                                  <m:r>
                                    <a:rPr lang="en-US" sz="1100" i="1">
                                      <a:latin typeface="Cambria Math" panose="02040503050406030204" pitchFamily="18" charset="0"/>
                                    </a:rPr>
                                    <m:t>𝑛</m:t>
                                  </m:r>
                                </m:sub>
                              </m:sSub>
                              <m:acc>
                                <m:accPr>
                                  <m:chr m:val="⃗"/>
                                  <m:ctrlPr>
                                    <a:rPr lang="en-US" sz="1100" b="1" i="1">
                                      <a:latin typeface="Cambria Math" panose="02040503050406030204" pitchFamily="18" charset="0"/>
                                    </a:rPr>
                                  </m:ctrlPr>
                                </m:accPr>
                                <m:e>
                                  <m:r>
                                    <a:rPr lang="en-US" sz="1100" i="1">
                                      <a:latin typeface="Cambria Math" panose="02040503050406030204" pitchFamily="18" charset="0"/>
                                      <a:ea typeface="Cambria Math" panose="02040503050406030204" pitchFamily="18" charset="0"/>
                                    </a:rPr>
                                    <m:t>𝛿</m:t>
                                  </m:r>
                                </m:e>
                              </m:acc>
                              <m:r>
                                <a:rPr lang="en-US" sz="1100" b="0" i="1" smtClean="0">
                                  <a:latin typeface="Cambria Math" panose="02040503050406030204" pitchFamily="18" charset="0"/>
                                  <a:ea typeface="Cambria Math" panose="02040503050406030204" pitchFamily="18" charset="0"/>
                                </a:rPr>
                                <m:t>−</m:t>
                              </m:r>
                              <m:sSub>
                                <m:sSubPr>
                                  <m:ctrlPr>
                                    <a:rPr lang="en-US" sz="1100" i="1">
                                      <a:latin typeface="Cambria Math" panose="02040503050406030204" pitchFamily="18" charset="0"/>
                                    </a:rPr>
                                  </m:ctrlPr>
                                </m:sSubPr>
                                <m:e>
                                  <m:r>
                                    <a:rPr lang="en-US" sz="1100" i="1">
                                      <a:latin typeface="Cambria Math" panose="02040503050406030204" pitchFamily="18" charset="0"/>
                                      <a:ea typeface="Cambria Math" panose="02040503050406030204" pitchFamily="18" charset="0"/>
                                    </a:rPr>
                                    <m:t>𝜂</m:t>
                                  </m:r>
                                </m:e>
                                <m:sub>
                                  <m:r>
                                    <a:rPr lang="en-US" sz="1100" i="1">
                                      <a:latin typeface="Cambria Math" panose="02040503050406030204" pitchFamily="18" charset="0"/>
                                    </a:rPr>
                                    <m:t>𝑛</m:t>
                                  </m:r>
                                </m:sub>
                              </m:sSub>
                              <m:sSub>
                                <m:sSubPr>
                                  <m:ctrlPr>
                                    <a:rPr lang="en-US" sz="1100" i="1">
                                      <a:latin typeface="Cambria Math" panose="02040503050406030204" pitchFamily="18" charset="0"/>
                                    </a:rPr>
                                  </m:ctrlPr>
                                </m:sSubPr>
                                <m:e>
                                  <m:acc>
                                    <m:accPr>
                                      <m:chr m:val="⃗"/>
                                      <m:ctrlPr>
                                        <a:rPr lang="en-US" sz="1100" i="1">
                                          <a:latin typeface="Cambria Math" panose="02040503050406030204" pitchFamily="18" charset="0"/>
                                        </a:rPr>
                                      </m:ctrlPr>
                                    </m:accPr>
                                    <m:e>
                                      <m:r>
                                        <a:rPr lang="en-GB" sz="1100" i="1">
                                          <a:latin typeface="Cambria Math"/>
                                        </a:rPr>
                                        <m:t>𝑢</m:t>
                                      </m:r>
                                    </m:e>
                                  </m:acc>
                                </m:e>
                                <m:sub>
                                  <m:r>
                                    <a:rPr lang="en-GB" sz="1100" i="1">
                                      <a:latin typeface="Cambria Math"/>
                                    </a:rPr>
                                    <m:t>𝑝</m:t>
                                  </m:r>
                                  <m:r>
                                    <a:rPr lang="en-US" sz="1100" i="1">
                                      <a:latin typeface="Cambria Math" panose="02040503050406030204" pitchFamily="18" charset="0"/>
                                    </a:rPr>
                                    <m:t>,</m:t>
                                  </m:r>
                                  <m:r>
                                    <a:rPr lang="en-US" sz="1100" i="1">
                                      <a:latin typeface="Cambria Math" panose="02040503050406030204" pitchFamily="18" charset="0"/>
                                    </a:rPr>
                                    <m:t>𝑛</m:t>
                                  </m:r>
                                </m:sub>
                              </m:sSub>
                            </m:e>
                            <m:sub>
                              <m:r>
                                <a:rPr lang="en-US" sz="1100" i="1" baseline="-25000">
                                  <a:latin typeface="Cambria Math" panose="02040503050406030204" pitchFamily="18" charset="0"/>
                                </a:rPr>
                                <m:t>𝑛</m:t>
                              </m:r>
                            </m:sub>
                          </m:sSub>
                        </m:e>
                      </m:d>
                    </m:oMath>
                  </m:oMathPara>
                </a14:m>
                <a:endParaRPr lang="en-US" sz="1100" dirty="0" smtClean="0"/>
              </a:p>
              <a:p>
                <a:endParaRPr lang="en-US" sz="1100" dirty="0" smtClean="0"/>
              </a:p>
              <a:p>
                <a:pPr/>
                <a14:m>
                  <m:oMathPara xmlns:m="http://schemas.openxmlformats.org/officeDocument/2006/math">
                    <m:oMathParaPr>
                      <m:jc m:val="centerGroup"/>
                    </m:oMathParaPr>
                    <m:oMath xmlns:m="http://schemas.openxmlformats.org/officeDocument/2006/math">
                      <m:sSub>
                        <m:sSubPr>
                          <m:ctrlPr>
                            <a:rPr lang="en-US" sz="1100" i="1">
                              <a:latin typeface="Cambria Math" panose="02040503050406030204" pitchFamily="18" charset="0"/>
                            </a:rPr>
                          </m:ctrlPr>
                        </m:sSubPr>
                        <m:e>
                          <m:sSubSup>
                            <m:sSubSupPr>
                              <m:ctrlPr>
                                <a:rPr lang="en-US" sz="1100" i="1" smtClean="0">
                                  <a:latin typeface="Cambria Math" panose="02040503050406030204" pitchFamily="18" charset="0"/>
                                </a:rPr>
                              </m:ctrlPr>
                            </m:sSubSupPr>
                            <m:e>
                              <m:r>
                                <a:rPr lang="en-US" sz="1100" b="0" i="1" smtClean="0">
                                  <a:latin typeface="Cambria Math" panose="02040503050406030204" pitchFamily="18" charset="0"/>
                                </a:rPr>
                                <m:t>𝑘</m:t>
                              </m:r>
                            </m:e>
                            <m:sub>
                              <m:r>
                                <a:rPr lang="en-US" sz="1100" b="0" i="1" smtClean="0">
                                  <a:latin typeface="Cambria Math" panose="02040503050406030204" pitchFamily="18" charset="0"/>
                                </a:rPr>
                                <m:t>𝑛</m:t>
                              </m:r>
                            </m:sub>
                            <m:sup>
                              <m:r>
                                <a:rPr lang="en-US" sz="1100" b="0" i="1" smtClean="0">
                                  <a:latin typeface="Cambria Math" panose="02040503050406030204" pitchFamily="18" charset="0"/>
                                </a:rPr>
                                <m:t>𝑅𝑃</m:t>
                              </m:r>
                            </m:sup>
                          </m:sSubSup>
                          <m:r>
                            <a:rPr lang="en-US" sz="1100" b="0" i="1" smtClean="0">
                              <a:latin typeface="Cambria Math" panose="02040503050406030204" pitchFamily="18" charset="0"/>
                            </a:rPr>
                            <m:t>=</m:t>
                          </m:r>
                          <m:sSub>
                            <m:sSubPr>
                              <m:ctrlPr>
                                <a:rPr lang="en-US" sz="1100" i="1">
                                  <a:latin typeface="Cambria Math" panose="02040503050406030204" pitchFamily="18" charset="0"/>
                                </a:rPr>
                              </m:ctrlPr>
                            </m:sSubPr>
                            <m:e>
                              <m:r>
                                <a:rPr lang="en-US" sz="1100" i="1">
                                  <a:latin typeface="Cambria Math" panose="02040503050406030204" pitchFamily="18" charset="0"/>
                                </a:rPr>
                                <m:t>𝑁</m:t>
                              </m:r>
                            </m:e>
                            <m:sub>
                              <m:r>
                                <a:rPr lang="en-US" sz="1100" i="1">
                                  <a:latin typeface="Cambria Math" panose="02040503050406030204" pitchFamily="18" charset="0"/>
                                </a:rPr>
                                <m:t>𝑝𝑃</m:t>
                              </m:r>
                            </m:sub>
                          </m:sSub>
                          <m:r>
                            <a:rPr lang="en-US" sz="1100" i="1">
                              <a:latin typeface="Cambria Math" panose="02040503050406030204" pitchFamily="18" charset="0"/>
                            </a:rPr>
                            <m:t>𝑘</m:t>
                          </m:r>
                        </m:e>
                        <m:sub>
                          <m:r>
                            <a:rPr lang="en-US" sz="1100" i="1">
                              <a:latin typeface="Cambria Math" panose="02040503050406030204" pitchFamily="18" charset="0"/>
                            </a:rPr>
                            <m:t>𝑛</m:t>
                          </m:r>
                        </m:sub>
                      </m:sSub>
                      <m:r>
                        <a:rPr lang="en-US" sz="1100" b="1" i="1" smtClean="0">
                          <a:latin typeface="Cambria Math" panose="02040503050406030204" pitchFamily="18" charset="0"/>
                        </a:rPr>
                        <m:t> &amp;</m:t>
                      </m:r>
                      <m:sSubSup>
                        <m:sSubSupPr>
                          <m:ctrlPr>
                            <a:rPr lang="en-US" sz="1100" b="1" i="1" smtClean="0">
                              <a:latin typeface="Cambria Math" panose="02040503050406030204" pitchFamily="18" charset="0"/>
                            </a:rPr>
                          </m:ctrlPr>
                        </m:sSubSupPr>
                        <m:e>
                          <m:r>
                            <a:rPr lang="en-US" sz="1100" i="1">
                              <a:latin typeface="Cambria Math" panose="02040503050406030204" pitchFamily="18" charset="0"/>
                              <a:ea typeface="Cambria Math" panose="02040503050406030204" pitchFamily="18" charset="0"/>
                            </a:rPr>
                            <m:t>𝜂</m:t>
                          </m:r>
                        </m:e>
                        <m:sub>
                          <m:r>
                            <a:rPr lang="en-US" sz="1100" b="1" i="1" smtClean="0">
                              <a:latin typeface="Cambria Math" panose="02040503050406030204" pitchFamily="18" charset="0"/>
                            </a:rPr>
                            <m:t>𝒏</m:t>
                          </m:r>
                        </m:sub>
                        <m:sup>
                          <m:r>
                            <a:rPr lang="en-US" sz="1100" b="1" i="1" smtClean="0">
                              <a:latin typeface="Cambria Math" panose="02040503050406030204" pitchFamily="18" charset="0"/>
                            </a:rPr>
                            <m:t>𝑹𝑷</m:t>
                          </m:r>
                        </m:sup>
                      </m:sSubSup>
                      <m:r>
                        <a:rPr lang="en-US" sz="1100" b="0" i="1" smtClean="0">
                          <a:latin typeface="Cambria Math" panose="02040503050406030204" pitchFamily="18" charset="0"/>
                        </a:rPr>
                        <m:t>=</m:t>
                      </m:r>
                      <m:sSub>
                        <m:sSubPr>
                          <m:ctrlPr>
                            <a:rPr lang="en-US" sz="1100" i="1">
                              <a:latin typeface="Cambria Math" panose="02040503050406030204" pitchFamily="18" charset="0"/>
                            </a:rPr>
                          </m:ctrlPr>
                        </m:sSubPr>
                        <m:e>
                          <m:r>
                            <a:rPr lang="en-US" sz="1100" i="1">
                              <a:latin typeface="Cambria Math" panose="02040503050406030204" pitchFamily="18" charset="0"/>
                            </a:rPr>
                            <m:t>𝑁</m:t>
                          </m:r>
                        </m:e>
                        <m:sub>
                          <m:r>
                            <a:rPr lang="en-US" sz="1100" i="1">
                              <a:latin typeface="Cambria Math" panose="02040503050406030204" pitchFamily="18" charset="0"/>
                            </a:rPr>
                            <m:t>𝑝𝑃</m:t>
                          </m:r>
                        </m:sub>
                      </m:sSub>
                      <m:sSub>
                        <m:sSubPr>
                          <m:ctrlPr>
                            <a:rPr lang="en-US" sz="1100" i="1">
                              <a:latin typeface="Cambria Math" panose="02040503050406030204" pitchFamily="18" charset="0"/>
                            </a:rPr>
                          </m:ctrlPr>
                        </m:sSubPr>
                        <m:e>
                          <m:r>
                            <a:rPr lang="en-US" sz="1100" i="1">
                              <a:latin typeface="Cambria Math" panose="02040503050406030204" pitchFamily="18" charset="0"/>
                              <a:ea typeface="Cambria Math" panose="02040503050406030204" pitchFamily="18" charset="0"/>
                            </a:rPr>
                            <m:t>𝜂</m:t>
                          </m:r>
                        </m:e>
                        <m:sub>
                          <m:r>
                            <a:rPr lang="en-US" sz="1100" i="1">
                              <a:latin typeface="Cambria Math" panose="02040503050406030204" pitchFamily="18" charset="0"/>
                            </a:rPr>
                            <m:t>𝑛</m:t>
                          </m:r>
                        </m:sub>
                      </m:sSub>
                    </m:oMath>
                  </m:oMathPara>
                </a14:m>
                <a:endParaRPr lang="en-US" sz="1100" dirty="0" smtClean="0"/>
              </a:p>
              <a:p>
                <a:endParaRPr lang="en-US" sz="1100" dirty="0" smtClean="0"/>
              </a:p>
              <a:p>
                <a:pPr/>
                <a14:m>
                  <m:oMathPara xmlns:m="http://schemas.openxmlformats.org/officeDocument/2006/math">
                    <m:oMathParaPr>
                      <m:jc m:val="centerGroup"/>
                    </m:oMathParaPr>
                    <m:oMath xmlns:m="http://schemas.openxmlformats.org/officeDocument/2006/math">
                      <m:f>
                        <m:fPr>
                          <m:ctrlPr>
                            <a:rPr lang="en-US" sz="1100" b="0" i="1" smtClean="0">
                              <a:latin typeface="Cambria Math" panose="02040503050406030204" pitchFamily="18" charset="0"/>
                            </a:rPr>
                          </m:ctrlPr>
                        </m:fPr>
                        <m:num>
                          <m:r>
                            <a:rPr lang="en-US" sz="1100" i="1">
                              <a:latin typeface="Cambria Math" panose="02040503050406030204" pitchFamily="18" charset="0"/>
                            </a:rPr>
                            <m:t>𝑑</m:t>
                          </m:r>
                          <m:sSub>
                            <m:sSubPr>
                              <m:ctrlPr>
                                <a:rPr lang="en-US" sz="1100" i="1" smtClean="0">
                                  <a:latin typeface="Cambria Math" panose="02040503050406030204" pitchFamily="18" charset="0"/>
                                </a:rPr>
                              </m:ctrlPr>
                            </m:sSubPr>
                            <m:e>
                              <m:acc>
                                <m:accPr>
                                  <m:chr m:val="⃗"/>
                                  <m:ctrlPr>
                                    <a:rPr lang="en-US" sz="1100" i="1">
                                      <a:latin typeface="Cambria Math" panose="02040503050406030204" pitchFamily="18" charset="0"/>
                                    </a:rPr>
                                  </m:ctrlPr>
                                </m:accPr>
                                <m:e>
                                  <m:r>
                                    <a:rPr lang="en-US" sz="1100" i="1">
                                      <a:latin typeface="Cambria Math" panose="02040503050406030204" pitchFamily="18" charset="0"/>
                                      <a:ea typeface="Cambria Math" panose="02040503050406030204" pitchFamily="18" charset="0"/>
                                    </a:rPr>
                                    <m:t>𝜔</m:t>
                                  </m:r>
                                </m:e>
                              </m:acc>
                            </m:e>
                            <m:sub>
                              <m:r>
                                <a:rPr lang="en-US" sz="1100" b="0" i="1" smtClean="0">
                                  <a:latin typeface="Cambria Math" panose="02040503050406030204" pitchFamily="18" charset="0"/>
                                </a:rPr>
                                <m:t>𝑅𝑃</m:t>
                              </m:r>
                            </m:sub>
                          </m:sSub>
                        </m:num>
                        <m:den>
                          <m:r>
                            <a:rPr lang="en-US" sz="1100" b="0" i="1" smtClean="0">
                              <a:latin typeface="Cambria Math" panose="02040503050406030204" pitchFamily="18" charset="0"/>
                            </a:rPr>
                            <m:t>𝑑𝑡</m:t>
                          </m:r>
                        </m:den>
                      </m:f>
                      <m:r>
                        <a:rPr lang="en-US" sz="1100" b="0" i="1" smtClean="0">
                          <a:latin typeface="Cambria Math" panose="02040503050406030204" pitchFamily="18" charset="0"/>
                        </a:rPr>
                        <m:t>=</m:t>
                      </m:r>
                      <m:f>
                        <m:fPr>
                          <m:ctrlPr>
                            <a:rPr lang="en-US" sz="1100" b="0" i="1" smtClean="0">
                              <a:latin typeface="Cambria Math" panose="02040503050406030204" pitchFamily="18" charset="0"/>
                            </a:rPr>
                          </m:ctrlPr>
                        </m:fPr>
                        <m:num>
                          <m:sSubSup>
                            <m:sSubSupPr>
                              <m:ctrlPr>
                                <a:rPr lang="en-US" sz="1100" b="0" i="1" smtClean="0">
                                  <a:latin typeface="Cambria Math" panose="02040503050406030204" pitchFamily="18" charset="0"/>
                                </a:rPr>
                              </m:ctrlPr>
                            </m:sSubSupPr>
                            <m:e>
                              <m:acc>
                                <m:accPr>
                                  <m:chr m:val="⃗"/>
                                  <m:ctrlPr>
                                    <a:rPr lang="en-US" sz="1100" b="0" i="1" smtClean="0">
                                      <a:latin typeface="Cambria Math" panose="02040503050406030204" pitchFamily="18" charset="0"/>
                                    </a:rPr>
                                  </m:ctrlPr>
                                </m:accPr>
                                <m:e>
                                  <m:r>
                                    <a:rPr lang="en-US" sz="1100" b="0" i="1" smtClean="0">
                                      <a:latin typeface="Cambria Math" panose="02040503050406030204" pitchFamily="18" charset="0"/>
                                    </a:rPr>
                                    <m:t>𝑇</m:t>
                                  </m:r>
                                </m:e>
                              </m:acc>
                            </m:e>
                            <m:sub>
                              <m:r>
                                <a:rPr lang="en-US" sz="1100" b="0" i="1" smtClean="0">
                                  <a:latin typeface="Cambria Math" panose="02040503050406030204" pitchFamily="18" charset="0"/>
                                </a:rPr>
                                <m:t>𝑅𝑃</m:t>
                              </m:r>
                              <m:r>
                                <a:rPr lang="en-US" sz="1100" b="0" i="1" smtClean="0">
                                  <a:latin typeface="Cambria Math" panose="02040503050406030204" pitchFamily="18" charset="0"/>
                                </a:rPr>
                                <m:t>,</m:t>
                              </m:r>
                              <m:r>
                                <a:rPr lang="en-US" sz="1100" b="0" i="1" smtClean="0">
                                  <a:latin typeface="Cambria Math" panose="02040503050406030204" pitchFamily="18" charset="0"/>
                                </a:rPr>
                                <m:t>𝑐𝑜𝑙𝑙</m:t>
                              </m:r>
                            </m:sub>
                            <m:sup/>
                          </m:sSubSup>
                        </m:num>
                        <m:den>
                          <m:sSub>
                            <m:sSubPr>
                              <m:ctrlPr>
                                <a:rPr lang="en-US" sz="1100" b="0" i="1" smtClean="0">
                                  <a:latin typeface="Cambria Math" panose="02040503050406030204" pitchFamily="18" charset="0"/>
                                </a:rPr>
                              </m:ctrlPr>
                            </m:sSubPr>
                            <m:e>
                              <m:r>
                                <a:rPr lang="en-US" sz="1100" b="0" i="1" smtClean="0">
                                  <a:latin typeface="Cambria Math" panose="02040503050406030204" pitchFamily="18" charset="0"/>
                                </a:rPr>
                                <m:t>𝐼</m:t>
                              </m:r>
                            </m:e>
                            <m:sub>
                              <m:r>
                                <a:rPr lang="en-US" sz="1100" b="0" i="1" smtClean="0">
                                  <a:latin typeface="Cambria Math" panose="02040503050406030204" pitchFamily="18" charset="0"/>
                                </a:rPr>
                                <m:t>𝑅𝑃</m:t>
                              </m:r>
                            </m:sub>
                          </m:sSub>
                        </m:den>
                      </m:f>
                      <m:r>
                        <a:rPr lang="en-US" sz="1100" b="0" i="1" smtClean="0">
                          <a:latin typeface="Cambria Math" panose="02040503050406030204" pitchFamily="18" charset="0"/>
                        </a:rPr>
                        <m:t>=</m:t>
                      </m:r>
                      <m:f>
                        <m:fPr>
                          <m:ctrlPr>
                            <a:rPr lang="en-US" sz="1100" b="0" i="1" smtClean="0">
                              <a:latin typeface="Cambria Math" panose="02040503050406030204" pitchFamily="18" charset="0"/>
                            </a:rPr>
                          </m:ctrlPr>
                        </m:fPr>
                        <m:num>
                          <m:sSubSup>
                            <m:sSubSupPr>
                              <m:ctrlPr>
                                <a:rPr lang="en-US" sz="1100" b="0" i="1" smtClean="0">
                                  <a:latin typeface="Cambria Math" panose="02040503050406030204" pitchFamily="18" charset="0"/>
                                </a:rPr>
                              </m:ctrlPr>
                            </m:sSubSupPr>
                            <m:e>
                              <m:r>
                                <a:rPr lang="en-US" sz="1100" b="0" i="1" smtClean="0">
                                  <a:latin typeface="Cambria Math" panose="02040503050406030204" pitchFamily="18" charset="0"/>
                                </a:rPr>
                                <m:t>𝐹</m:t>
                              </m:r>
                            </m:e>
                            <m:sub>
                              <m:r>
                                <a:rPr lang="en-US" sz="1100" i="1">
                                  <a:latin typeface="Cambria Math" panose="02040503050406030204" pitchFamily="18" charset="0"/>
                                </a:rPr>
                                <m:t>𝑐𝑜𝑙𝑙</m:t>
                              </m:r>
                              <m:r>
                                <a:rPr lang="en-US" sz="1100" i="1">
                                  <a:latin typeface="Cambria Math" panose="02040503050406030204" pitchFamily="18" charset="0"/>
                                </a:rPr>
                                <m:t>,</m:t>
                              </m:r>
                              <m:r>
                                <a:rPr lang="en-US" sz="1100" i="1">
                                  <a:latin typeface="Cambria Math" panose="02040503050406030204" pitchFamily="18" charset="0"/>
                                </a:rPr>
                                <m:t>𝑡</m:t>
                              </m:r>
                            </m:sub>
                            <m:sup>
                              <m:r>
                                <a:rPr lang="en-US" sz="1100" b="0" i="1" smtClean="0">
                                  <a:latin typeface="Cambria Math" panose="02040503050406030204" pitchFamily="18" charset="0"/>
                                </a:rPr>
                                <m:t>𝑅𝑃</m:t>
                              </m:r>
                            </m:sup>
                          </m:sSubSup>
                          <m:r>
                            <a:rPr lang="en-US" sz="1100" b="0" i="1" smtClean="0">
                              <a:latin typeface="Cambria Math" panose="02040503050406030204" pitchFamily="18" charset="0"/>
                            </a:rPr>
                            <m:t>.</m:t>
                          </m:r>
                          <m:sSub>
                            <m:sSubPr>
                              <m:ctrlPr>
                                <a:rPr lang="en-US" sz="1100" b="0" i="1" smtClean="0">
                                  <a:latin typeface="Cambria Math" panose="02040503050406030204" pitchFamily="18" charset="0"/>
                                </a:rPr>
                              </m:ctrlPr>
                            </m:sSubPr>
                            <m:e>
                              <m:r>
                                <a:rPr lang="en-US" sz="1100" b="0" i="1" smtClean="0">
                                  <a:latin typeface="Cambria Math" panose="02040503050406030204" pitchFamily="18" charset="0"/>
                                </a:rPr>
                                <m:t>𝑑</m:t>
                              </m:r>
                            </m:e>
                            <m:sub>
                              <m:r>
                                <a:rPr lang="en-US" sz="1100" b="0" i="1" smtClean="0">
                                  <a:latin typeface="Cambria Math" panose="02040503050406030204" pitchFamily="18" charset="0"/>
                                </a:rPr>
                                <m:t>𝑅𝑃</m:t>
                              </m:r>
                            </m:sub>
                          </m:sSub>
                        </m:num>
                        <m:den>
                          <m:r>
                            <a:rPr lang="en-US" sz="1100" b="0" i="1" smtClean="0">
                              <a:latin typeface="Cambria Math" panose="02040503050406030204" pitchFamily="18" charset="0"/>
                            </a:rPr>
                            <m:t>2</m:t>
                          </m:r>
                          <m:sSub>
                            <m:sSubPr>
                              <m:ctrlPr>
                                <a:rPr lang="en-US" sz="1100" b="0" i="1" smtClean="0">
                                  <a:latin typeface="Cambria Math" panose="02040503050406030204" pitchFamily="18" charset="0"/>
                                </a:rPr>
                              </m:ctrlPr>
                            </m:sSubPr>
                            <m:e>
                              <m:r>
                                <a:rPr lang="en-US" sz="1100" b="0" i="1" smtClean="0">
                                  <a:latin typeface="Cambria Math" panose="02040503050406030204" pitchFamily="18" charset="0"/>
                                </a:rPr>
                                <m:t>𝐼</m:t>
                              </m:r>
                            </m:e>
                            <m:sub>
                              <m:r>
                                <a:rPr lang="en-US" sz="1100" b="0" i="1" smtClean="0">
                                  <a:latin typeface="Cambria Math" panose="02040503050406030204" pitchFamily="18" charset="0"/>
                                </a:rPr>
                                <m:t>𝑅𝑃</m:t>
                              </m:r>
                            </m:sub>
                          </m:sSub>
                        </m:den>
                      </m:f>
                      <m:r>
                        <a:rPr lang="en-US" sz="1100" b="0" i="1" smtClean="0">
                          <a:latin typeface="Cambria Math" panose="02040503050406030204" pitchFamily="18" charset="0"/>
                        </a:rPr>
                        <m:t>=</m:t>
                      </m:r>
                      <m:f>
                        <m:fPr>
                          <m:ctrlPr>
                            <a:rPr lang="en-US" sz="1100" i="1">
                              <a:latin typeface="Cambria Math" panose="02040503050406030204" pitchFamily="18" charset="0"/>
                            </a:rPr>
                          </m:ctrlPr>
                        </m:fPr>
                        <m:num>
                          <m:sSup>
                            <m:sSupPr>
                              <m:ctrlPr>
                                <a:rPr lang="en-US" sz="1100" i="1" smtClean="0">
                                  <a:latin typeface="Cambria Math" panose="02040503050406030204" pitchFamily="18" charset="0"/>
                                </a:rPr>
                              </m:ctrlPr>
                            </m:sSupPr>
                            <m:e>
                              <m:r>
                                <a:rPr lang="en-US" sz="1100" b="0" i="1" smtClean="0">
                                  <a:latin typeface="Cambria Math" panose="02040503050406030204" pitchFamily="18" charset="0"/>
                                </a:rPr>
                                <m:t>𝑙</m:t>
                              </m:r>
                            </m:e>
                            <m:sup>
                              <m:r>
                                <a:rPr lang="en-US" sz="1100" b="0" i="1" smtClean="0">
                                  <a:latin typeface="Cambria Math" panose="02040503050406030204" pitchFamily="18" charset="0"/>
                                </a:rPr>
                                <m:t>4</m:t>
                              </m:r>
                            </m:sup>
                          </m:sSup>
                          <m:sSubSup>
                            <m:sSubSupPr>
                              <m:ctrlPr>
                                <a:rPr lang="en-US" sz="1100" i="1">
                                  <a:latin typeface="Cambria Math" panose="02040503050406030204" pitchFamily="18" charset="0"/>
                                </a:rPr>
                              </m:ctrlPr>
                            </m:sSubSupPr>
                            <m:e>
                              <m:r>
                                <a:rPr lang="en-US" sz="1100" i="1">
                                  <a:latin typeface="Cambria Math" panose="02040503050406030204" pitchFamily="18" charset="0"/>
                                </a:rPr>
                                <m:t>𝐹</m:t>
                              </m:r>
                            </m:e>
                            <m:sub>
                              <m:r>
                                <a:rPr lang="en-US" sz="1100" i="1">
                                  <a:latin typeface="Cambria Math" panose="02040503050406030204" pitchFamily="18" charset="0"/>
                                </a:rPr>
                                <m:t>𝑐𝑜𝑙𝑙</m:t>
                              </m:r>
                              <m:r>
                                <a:rPr lang="en-US" sz="1100" i="1">
                                  <a:latin typeface="Cambria Math" panose="02040503050406030204" pitchFamily="18" charset="0"/>
                                </a:rPr>
                                <m:t>,</m:t>
                              </m:r>
                              <m:r>
                                <a:rPr lang="en-US" sz="1100" i="1">
                                  <a:latin typeface="Cambria Math" panose="02040503050406030204" pitchFamily="18" charset="0"/>
                                </a:rPr>
                                <m:t>𝑡</m:t>
                              </m:r>
                            </m:sub>
                            <m:sup/>
                          </m:sSubSup>
                          <m:r>
                            <a:rPr lang="en-US" sz="1100" i="1">
                              <a:latin typeface="Cambria Math" panose="02040503050406030204" pitchFamily="18" charset="0"/>
                            </a:rPr>
                            <m:t>.</m:t>
                          </m:r>
                          <m:sSub>
                            <m:sSubPr>
                              <m:ctrlPr>
                                <a:rPr lang="en-US" sz="1100" i="1">
                                  <a:latin typeface="Cambria Math" panose="02040503050406030204" pitchFamily="18" charset="0"/>
                                </a:rPr>
                              </m:ctrlPr>
                            </m:sSubPr>
                            <m:e>
                              <m:r>
                                <a:rPr lang="en-US" sz="1100" i="1">
                                  <a:latin typeface="Cambria Math" panose="02040503050406030204" pitchFamily="18" charset="0"/>
                                </a:rPr>
                                <m:t>𝑑</m:t>
                              </m:r>
                            </m:e>
                            <m:sub>
                              <m:r>
                                <a:rPr lang="en-US" sz="1100" b="0" i="1" smtClean="0">
                                  <a:latin typeface="Cambria Math" panose="02040503050406030204" pitchFamily="18" charset="0"/>
                                </a:rPr>
                                <m:t>𝑝</m:t>
                              </m:r>
                            </m:sub>
                          </m:sSub>
                        </m:num>
                        <m:den>
                          <m:r>
                            <a:rPr lang="en-US" sz="1100" i="1">
                              <a:latin typeface="Cambria Math" panose="02040503050406030204" pitchFamily="18" charset="0"/>
                            </a:rPr>
                            <m:t>2</m:t>
                          </m:r>
                          <m:sSup>
                            <m:sSupPr>
                              <m:ctrlPr>
                                <a:rPr lang="en-US" sz="1100" b="0" i="1" smtClean="0">
                                  <a:latin typeface="Cambria Math" panose="02040503050406030204" pitchFamily="18" charset="0"/>
                                </a:rPr>
                              </m:ctrlPr>
                            </m:sSupPr>
                            <m:e>
                              <m:r>
                                <a:rPr lang="en-US" sz="1100" b="0" i="1" smtClean="0">
                                  <a:latin typeface="Cambria Math" panose="02040503050406030204" pitchFamily="18" charset="0"/>
                                </a:rPr>
                                <m:t>𝑙</m:t>
                              </m:r>
                            </m:e>
                            <m:sup>
                              <m:r>
                                <a:rPr lang="en-US" sz="1100" b="0" i="1" smtClean="0">
                                  <a:latin typeface="Cambria Math" panose="02040503050406030204" pitchFamily="18" charset="0"/>
                                </a:rPr>
                                <m:t>5</m:t>
                              </m:r>
                            </m:sup>
                          </m:sSup>
                          <m:sSub>
                            <m:sSubPr>
                              <m:ctrlPr>
                                <a:rPr lang="en-US" sz="1100" i="1">
                                  <a:latin typeface="Cambria Math" panose="02040503050406030204" pitchFamily="18" charset="0"/>
                                </a:rPr>
                              </m:ctrlPr>
                            </m:sSubPr>
                            <m:e>
                              <m:r>
                                <a:rPr lang="en-US" sz="1100" i="1">
                                  <a:latin typeface="Cambria Math" panose="02040503050406030204" pitchFamily="18" charset="0"/>
                                </a:rPr>
                                <m:t>𝐼</m:t>
                              </m:r>
                            </m:e>
                            <m:sub>
                              <m:r>
                                <a:rPr lang="en-US" sz="1100" b="0" i="1" smtClean="0">
                                  <a:latin typeface="Cambria Math" panose="02040503050406030204" pitchFamily="18" charset="0"/>
                                </a:rPr>
                                <m:t>𝑝</m:t>
                              </m:r>
                            </m:sub>
                          </m:sSub>
                        </m:den>
                      </m:f>
                      <m:r>
                        <a:rPr lang="en-US" sz="1100" b="0" i="1" smtClean="0">
                          <a:latin typeface="Cambria Math" panose="02040503050406030204" pitchFamily="18" charset="0"/>
                        </a:rPr>
                        <m:t>=</m:t>
                      </m:r>
                      <m:f>
                        <m:fPr>
                          <m:ctrlPr>
                            <a:rPr lang="en-US" sz="1100" b="0" i="1" smtClean="0">
                              <a:latin typeface="Cambria Math" panose="02040503050406030204" pitchFamily="18" charset="0"/>
                            </a:rPr>
                          </m:ctrlPr>
                        </m:fPr>
                        <m:num>
                          <m:r>
                            <a:rPr lang="en-US" sz="1100" b="0" i="1" smtClean="0">
                              <a:latin typeface="Cambria Math" panose="02040503050406030204" pitchFamily="18" charset="0"/>
                            </a:rPr>
                            <m:t>1</m:t>
                          </m:r>
                        </m:num>
                        <m:den>
                          <m:r>
                            <a:rPr lang="en-US" sz="1100" b="0" i="1" smtClean="0">
                              <a:latin typeface="Cambria Math" panose="02040503050406030204" pitchFamily="18" charset="0"/>
                            </a:rPr>
                            <m:t>𝑙</m:t>
                          </m:r>
                        </m:den>
                      </m:f>
                      <m:f>
                        <m:fPr>
                          <m:ctrlPr>
                            <a:rPr lang="en-US" sz="1100" i="1">
                              <a:latin typeface="Cambria Math" panose="02040503050406030204" pitchFamily="18" charset="0"/>
                            </a:rPr>
                          </m:ctrlPr>
                        </m:fPr>
                        <m:num>
                          <m:r>
                            <a:rPr lang="en-US" sz="1100" i="1">
                              <a:latin typeface="Cambria Math" panose="02040503050406030204" pitchFamily="18" charset="0"/>
                            </a:rPr>
                            <m:t>𝑑</m:t>
                          </m:r>
                          <m:sSub>
                            <m:sSubPr>
                              <m:ctrlPr>
                                <a:rPr lang="en-US" sz="1100" i="1">
                                  <a:latin typeface="Cambria Math" panose="02040503050406030204" pitchFamily="18" charset="0"/>
                                </a:rPr>
                              </m:ctrlPr>
                            </m:sSubPr>
                            <m:e>
                              <m:acc>
                                <m:accPr>
                                  <m:chr m:val="⃗"/>
                                  <m:ctrlPr>
                                    <a:rPr lang="en-US" sz="1100" i="1">
                                      <a:latin typeface="Cambria Math" panose="02040503050406030204" pitchFamily="18" charset="0"/>
                                    </a:rPr>
                                  </m:ctrlPr>
                                </m:accPr>
                                <m:e>
                                  <m:r>
                                    <a:rPr lang="en-US" sz="1100" i="1">
                                      <a:latin typeface="Cambria Math" panose="02040503050406030204" pitchFamily="18" charset="0"/>
                                      <a:ea typeface="Cambria Math" panose="02040503050406030204" pitchFamily="18" charset="0"/>
                                    </a:rPr>
                                    <m:t>𝜔</m:t>
                                  </m:r>
                                </m:e>
                              </m:acc>
                            </m:e>
                            <m:sub>
                              <m:r>
                                <a:rPr lang="en-US" sz="1100" b="0" i="1" smtClean="0">
                                  <a:latin typeface="Cambria Math" panose="02040503050406030204" pitchFamily="18" charset="0"/>
                                </a:rPr>
                                <m:t>𝑝</m:t>
                              </m:r>
                            </m:sub>
                          </m:sSub>
                        </m:num>
                        <m:den>
                          <m:r>
                            <a:rPr lang="en-US" sz="1100" i="1">
                              <a:latin typeface="Cambria Math" panose="02040503050406030204" pitchFamily="18" charset="0"/>
                            </a:rPr>
                            <m:t>𝑑𝑡</m:t>
                          </m:r>
                        </m:den>
                      </m:f>
                    </m:oMath>
                  </m:oMathPara>
                </a14:m>
                <a:endParaRPr lang="en-US" sz="1100" dirty="0"/>
              </a:p>
            </p:txBody>
          </p:sp>
        </mc:Choice>
        <mc:Fallback xmlns="">
          <p:sp>
            <p:nvSpPr>
              <p:cNvPr id="31" name="Rectangle 30"/>
              <p:cNvSpPr>
                <a:spLocks noRot="1" noChangeAspect="1" noMove="1" noResize="1" noEditPoints="1" noAdjustHandles="1" noChangeArrowheads="1" noChangeShapeType="1" noTextEdit="1"/>
              </p:cNvSpPr>
              <p:nvPr/>
            </p:nvSpPr>
            <p:spPr>
              <a:xfrm>
                <a:off x="6733519" y="1345322"/>
                <a:ext cx="3976521" cy="4248920"/>
              </a:xfrm>
              <a:prstGeom prst="rect">
                <a:avLst/>
              </a:prstGeom>
              <a:blipFill rotWithShape="0">
                <a:blip r:embed="rId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746784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403"/>
            <a:ext cx="12205585" cy="818936"/>
          </a:xfrm>
        </p:spPr>
        <p:txBody>
          <a:bodyPr>
            <a:normAutofit/>
          </a:bodyPr>
          <a:lstStyle/>
          <a:p>
            <a:pPr algn="ctr"/>
            <a:r>
              <a:rPr lang="en-US" sz="3200" b="0" dirty="0" smtClean="0">
                <a:solidFill>
                  <a:schemeClr val="accent2"/>
                </a:solidFill>
                <a:latin typeface="Georgia" panose="02040502050405020303" pitchFamily="18" charset="0"/>
              </a:rPr>
              <a:t>Review on Coarse Graining Technique</a:t>
            </a:r>
            <a:endParaRPr lang="en-US" sz="3200" b="0" dirty="0">
              <a:solidFill>
                <a:schemeClr val="accent2"/>
              </a:solidFill>
              <a:latin typeface="Georgia" panose="02040502050405020303" pitchFamily="18" charset="0"/>
            </a:endParaRPr>
          </a:p>
        </p:txBody>
      </p:sp>
      <p:sp>
        <p:nvSpPr>
          <p:cNvPr id="3" name="Content Placeholder 2"/>
          <p:cNvSpPr>
            <a:spLocks noGrp="1"/>
          </p:cNvSpPr>
          <p:nvPr>
            <p:ph sz="half" idx="1"/>
          </p:nvPr>
        </p:nvSpPr>
        <p:spPr>
          <a:xfrm>
            <a:off x="0" y="1380574"/>
            <a:ext cx="5181600" cy="5477425"/>
          </a:xfrm>
        </p:spPr>
        <p:txBody>
          <a:bodyPr>
            <a:normAutofit/>
          </a:bodyPr>
          <a:lstStyle/>
          <a:p>
            <a:r>
              <a:rPr lang="en-US" b="0" dirty="0" smtClean="0">
                <a:latin typeface="Georgia" panose="02040502050405020303" pitchFamily="18" charset="0"/>
              </a:rPr>
              <a:t>1995 </a:t>
            </a:r>
            <a:r>
              <a:rPr lang="en-US" b="0" dirty="0" err="1" smtClean="0">
                <a:latin typeface="Georgia" panose="02040502050405020303" pitchFamily="18" charset="0"/>
              </a:rPr>
              <a:t>Kazari</a:t>
            </a:r>
            <a:r>
              <a:rPr lang="en-US" b="0" dirty="0" smtClean="0">
                <a:latin typeface="Georgia" panose="02040502050405020303" pitchFamily="18" charset="0"/>
              </a:rPr>
              <a:t> et al. used similarity model</a:t>
            </a:r>
          </a:p>
          <a:p>
            <a:endParaRPr lang="en-US" b="0" dirty="0" smtClean="0">
              <a:latin typeface="Georgia" panose="02040502050405020303" pitchFamily="18" charset="0"/>
            </a:endParaRPr>
          </a:p>
          <a:p>
            <a:r>
              <a:rPr lang="en-US" b="0" dirty="0" smtClean="0">
                <a:latin typeface="Georgia" panose="02040502050405020303" pitchFamily="18" charset="0"/>
              </a:rPr>
              <a:t>2000 </a:t>
            </a:r>
            <a:r>
              <a:rPr lang="en-US" b="0" dirty="0" err="1" smtClean="0">
                <a:latin typeface="Georgia" panose="02040502050405020303" pitchFamily="18" charset="0"/>
              </a:rPr>
              <a:t>Sakano</a:t>
            </a:r>
            <a:r>
              <a:rPr lang="en-US" b="0" dirty="0" smtClean="0">
                <a:latin typeface="Georgia" panose="02040502050405020303" pitchFamily="18" charset="0"/>
              </a:rPr>
              <a:t> et al. Imaginary particle</a:t>
            </a:r>
          </a:p>
          <a:p>
            <a:endParaRPr lang="en-US" b="0" dirty="0" smtClean="0">
              <a:latin typeface="Georgia" panose="02040502050405020303" pitchFamily="18" charset="0"/>
            </a:endParaRPr>
          </a:p>
          <a:p>
            <a:r>
              <a:rPr lang="en-US" b="0" dirty="0" smtClean="0">
                <a:latin typeface="Georgia" panose="02040502050405020303" pitchFamily="18" charset="0"/>
              </a:rPr>
              <a:t>2004 </a:t>
            </a:r>
            <a:r>
              <a:rPr lang="en-US" b="0" dirty="0" err="1" smtClean="0">
                <a:latin typeface="Georgia" panose="02040502050405020303" pitchFamily="18" charset="0"/>
              </a:rPr>
              <a:t>Kuwagi</a:t>
            </a:r>
            <a:r>
              <a:rPr lang="en-US" b="0" dirty="0" smtClean="0">
                <a:latin typeface="Georgia" panose="02040502050405020303" pitchFamily="18" charset="0"/>
              </a:rPr>
              <a:t> et al. SPA</a:t>
            </a:r>
          </a:p>
          <a:p>
            <a:endParaRPr lang="en-US" b="0" dirty="0" smtClean="0">
              <a:latin typeface="Georgia" panose="02040502050405020303" pitchFamily="18" charset="0"/>
            </a:endParaRPr>
          </a:p>
          <a:p>
            <a:r>
              <a:rPr lang="en-US" b="0" dirty="0" smtClean="0">
                <a:latin typeface="Georgia" panose="02040502050405020303" pitchFamily="18" charset="0"/>
              </a:rPr>
              <a:t>2009 Sakai et al Coarse Grain Model</a:t>
            </a:r>
            <a:endParaRPr lang="en-US" b="0" dirty="0">
              <a:latin typeface="Georgia" panose="02040502050405020303" pitchFamily="18" charset="0"/>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pPr/>
              <a:t>23</a:t>
            </a:fld>
            <a:endParaRPr lang="en-US"/>
          </a:p>
        </p:txBody>
      </p:sp>
      <p:pic>
        <p:nvPicPr>
          <p:cNvPr id="4098" name="Picture 2"/>
          <p:cNvPicPr>
            <a:picLocks noGrp="1" noChangeAspect="1" noChangeArrowheads="1"/>
          </p:cNvPicPr>
          <p:nvPr>
            <p:ph sz="half" idx="2"/>
          </p:nvPr>
        </p:nvPicPr>
        <p:blipFill rotWithShape="1">
          <a:blip r:embed="rId3">
            <a:extLst>
              <a:ext uri="{28A0092B-C50C-407E-A947-70E740481C1C}">
                <a14:useLocalDpi xmlns:a14="http://schemas.microsoft.com/office/drawing/2010/main" val="0"/>
              </a:ext>
            </a:extLst>
          </a:blip>
          <a:srcRect l="3467" r="3032"/>
          <a:stretch/>
        </p:blipFill>
        <p:spPr bwMode="auto">
          <a:xfrm>
            <a:off x="5055326" y="2406900"/>
            <a:ext cx="3487783" cy="3424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6207034" y="5882192"/>
            <a:ext cx="2008883" cy="276999"/>
          </a:xfrm>
          <a:prstGeom prst="rect">
            <a:avLst/>
          </a:prstGeom>
        </p:spPr>
        <p:txBody>
          <a:bodyPr wrap="none">
            <a:spAutoFit/>
          </a:bodyPr>
          <a:lstStyle>
            <a:defPPr>
              <a:defRPr lang="en-US"/>
            </a:defPPr>
            <a:lvl1pPr>
              <a:defRPr sz="1200">
                <a:solidFill>
                  <a:schemeClr val="bg1">
                    <a:lumMod val="65000"/>
                  </a:schemeClr>
                </a:solidFill>
                <a:latin typeface="Georgia" panose="02040502050405020303" pitchFamily="18" charset="0"/>
              </a:defRPr>
            </a:lvl1pPr>
          </a:lstStyle>
          <a:p>
            <a:r>
              <a:rPr lang="en-US" dirty="0"/>
              <a:t>Source </a:t>
            </a:r>
            <a:r>
              <a:rPr lang="en-US" dirty="0" err="1"/>
              <a:t>Mokhtar</a:t>
            </a:r>
            <a:r>
              <a:rPr lang="en-US" dirty="0"/>
              <a:t> et al, 2012</a:t>
            </a:r>
          </a:p>
        </p:txBody>
      </p:sp>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25614" y="2985609"/>
            <a:ext cx="3379971" cy="35533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8971417" y="6619644"/>
            <a:ext cx="2382383" cy="276999"/>
          </a:xfrm>
          <a:prstGeom prst="rect">
            <a:avLst/>
          </a:prstGeom>
        </p:spPr>
        <p:txBody>
          <a:bodyPr wrap="none">
            <a:spAutoFit/>
          </a:bodyPr>
          <a:lstStyle/>
          <a:p>
            <a:r>
              <a:rPr lang="en-US" sz="1200" dirty="0">
                <a:solidFill>
                  <a:schemeClr val="bg1">
                    <a:lumMod val="65000"/>
                  </a:schemeClr>
                </a:solidFill>
                <a:latin typeface="Georgia" panose="02040502050405020303" pitchFamily="18" charset="0"/>
              </a:rPr>
              <a:t>Source Sakai et al, 2012 (for CG)</a:t>
            </a:r>
          </a:p>
        </p:txBody>
      </p:sp>
      <p:pic>
        <p:nvPicPr>
          <p:cNvPr id="4100"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l="2455" r="5405" b="20760"/>
          <a:stretch/>
        </p:blipFill>
        <p:spPr bwMode="auto">
          <a:xfrm>
            <a:off x="8461829" y="1020983"/>
            <a:ext cx="3396342" cy="22756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9991900" y="825338"/>
            <a:ext cx="1590500" cy="276999"/>
          </a:xfrm>
          <a:prstGeom prst="rect">
            <a:avLst/>
          </a:prstGeom>
        </p:spPr>
        <p:txBody>
          <a:bodyPr wrap="none">
            <a:spAutoFit/>
          </a:bodyPr>
          <a:lstStyle/>
          <a:p>
            <a:r>
              <a:rPr lang="en-US" sz="1200" dirty="0">
                <a:solidFill>
                  <a:schemeClr val="bg1">
                    <a:lumMod val="65000"/>
                  </a:schemeClr>
                </a:solidFill>
                <a:latin typeface="Georgia" panose="02040502050405020303" pitchFamily="18" charset="0"/>
              </a:rPr>
              <a:t>Source </a:t>
            </a:r>
            <a:r>
              <a:rPr lang="en-US" sz="1200" dirty="0" err="1">
                <a:solidFill>
                  <a:schemeClr val="bg1">
                    <a:lumMod val="65000"/>
                  </a:schemeClr>
                </a:solidFill>
                <a:latin typeface="Georgia" panose="02040502050405020303" pitchFamily="18" charset="0"/>
              </a:rPr>
              <a:t>Sakano</a:t>
            </a:r>
            <a:r>
              <a:rPr lang="en-US" sz="1200" dirty="0">
                <a:solidFill>
                  <a:schemeClr val="bg1">
                    <a:lumMod val="65000"/>
                  </a:schemeClr>
                </a:solidFill>
                <a:latin typeface="Georgia" panose="02040502050405020303" pitchFamily="18" charset="0"/>
              </a:rPr>
              <a:t> 2000</a:t>
            </a:r>
            <a:endParaRPr lang="en-US" dirty="0">
              <a:solidFill>
                <a:schemeClr val="bg1">
                  <a:lumMod val="65000"/>
                </a:schemeClr>
              </a:solidFill>
              <a:latin typeface="Georgia" panose="02040502050405020303" pitchFamily="18" charset="0"/>
            </a:endParaRPr>
          </a:p>
        </p:txBody>
      </p:sp>
    </p:spTree>
    <p:extLst>
      <p:ext uri="{BB962C8B-B14F-4D97-AF65-F5344CB8AC3E}">
        <p14:creationId xmlns:p14="http://schemas.microsoft.com/office/powerpoint/2010/main" val="3998041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par>
                                <p:cTn id="17" presetID="14" presetClass="entr" presetSubtype="10" fill="hold" nodeType="withEffect">
                                  <p:stCondLst>
                                    <p:cond delay="0"/>
                                  </p:stCondLst>
                                  <p:childTnLst>
                                    <p:set>
                                      <p:cBhvr>
                                        <p:cTn id="18" dur="1" fill="hold">
                                          <p:stCondLst>
                                            <p:cond delay="0"/>
                                          </p:stCondLst>
                                        </p:cTn>
                                        <p:tgtEl>
                                          <p:spTgt spid="4100"/>
                                        </p:tgtEl>
                                        <p:attrNameLst>
                                          <p:attrName>style.visibility</p:attrName>
                                        </p:attrNameLst>
                                      </p:cBhvr>
                                      <p:to>
                                        <p:strVal val="visible"/>
                                      </p:to>
                                    </p:set>
                                    <p:animEffect transition="in" filter="randombar(horizontal)">
                                      <p:cBhvr>
                                        <p:cTn id="19" dur="500"/>
                                        <p:tgtEl>
                                          <p:spTgt spid="4100"/>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randombar(horizontal)">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1000"/>
                                        <p:tgtEl>
                                          <p:spTgt spid="3">
                                            <p:txEl>
                                              <p:pRg st="4" end="4"/>
                                            </p:txEl>
                                          </p:spTgt>
                                        </p:tgtEl>
                                      </p:cBhvr>
                                    </p:animEffect>
                                    <p:anim calcmode="lin" valueType="num">
                                      <p:cBhvr>
                                        <p:cTn id="2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0" presetID="14" presetClass="exit" presetSubtype="10" fill="hold" nodeType="withEffect">
                                  <p:stCondLst>
                                    <p:cond delay="0"/>
                                  </p:stCondLst>
                                  <p:childTnLst>
                                    <p:animEffect transition="out" filter="randombar(horizontal)">
                                      <p:cBhvr>
                                        <p:cTn id="31" dur="500"/>
                                        <p:tgtEl>
                                          <p:spTgt spid="4100"/>
                                        </p:tgtEl>
                                      </p:cBhvr>
                                    </p:animEffect>
                                    <p:set>
                                      <p:cBhvr>
                                        <p:cTn id="32" dur="1" fill="hold">
                                          <p:stCondLst>
                                            <p:cond delay="499"/>
                                          </p:stCondLst>
                                        </p:cTn>
                                        <p:tgtEl>
                                          <p:spTgt spid="4100"/>
                                        </p:tgtEl>
                                        <p:attrNameLst>
                                          <p:attrName>style.visibility</p:attrName>
                                        </p:attrNameLst>
                                      </p:cBhvr>
                                      <p:to>
                                        <p:strVal val="hidden"/>
                                      </p:to>
                                    </p:set>
                                  </p:childTnLst>
                                </p:cTn>
                              </p:par>
                              <p:par>
                                <p:cTn id="33" presetID="10" presetClass="exit" presetSubtype="0" fill="hold" grpId="1" nodeType="withEffect">
                                  <p:stCondLst>
                                    <p:cond delay="0"/>
                                  </p:stCondLst>
                                  <p:childTnLst>
                                    <p:animEffect transition="out" filter="fade">
                                      <p:cBhvr>
                                        <p:cTn id="34" dur="500"/>
                                        <p:tgtEl>
                                          <p:spTgt spid="4"/>
                                        </p:tgtEl>
                                      </p:cBhvr>
                                    </p:animEffect>
                                    <p:set>
                                      <p:cBhvr>
                                        <p:cTn id="35" dur="1" fill="hold">
                                          <p:stCondLst>
                                            <p:cond delay="499"/>
                                          </p:stCondLst>
                                        </p:cTn>
                                        <p:tgtEl>
                                          <p:spTgt spid="4"/>
                                        </p:tgtEl>
                                        <p:attrNameLst>
                                          <p:attrName>style.visibility</p:attrName>
                                        </p:attrNameLst>
                                      </p:cBhvr>
                                      <p:to>
                                        <p:strVal val="hidden"/>
                                      </p:to>
                                    </p:set>
                                  </p:childTnLst>
                                </p:cTn>
                              </p:par>
                              <p:par>
                                <p:cTn id="36" presetID="14" presetClass="entr" presetSubtype="10" fill="hold" nodeType="withEffect">
                                  <p:stCondLst>
                                    <p:cond delay="0"/>
                                  </p:stCondLst>
                                  <p:childTnLst>
                                    <p:set>
                                      <p:cBhvr>
                                        <p:cTn id="37" dur="1" fill="hold">
                                          <p:stCondLst>
                                            <p:cond delay="0"/>
                                          </p:stCondLst>
                                        </p:cTn>
                                        <p:tgtEl>
                                          <p:spTgt spid="4098"/>
                                        </p:tgtEl>
                                        <p:attrNameLst>
                                          <p:attrName>style.visibility</p:attrName>
                                        </p:attrNameLst>
                                      </p:cBhvr>
                                      <p:to>
                                        <p:strVal val="visible"/>
                                      </p:to>
                                    </p:set>
                                    <p:animEffect transition="in" filter="randombar(horizontal)">
                                      <p:cBhvr>
                                        <p:cTn id="38" dur="500"/>
                                        <p:tgtEl>
                                          <p:spTgt spid="4098"/>
                                        </p:tgtEl>
                                      </p:cBhvr>
                                    </p:animEffect>
                                  </p:childTnLst>
                                </p:cTn>
                              </p:par>
                              <p:par>
                                <p:cTn id="39" presetID="14" presetClass="entr" presetSubtype="10" fill="hold" grpId="0" nodeType="with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randombar(horizontal)">
                                      <p:cBhvr>
                                        <p:cTn id="41" dur="500"/>
                                        <p:tgtEl>
                                          <p:spTgt spid="7"/>
                                        </p:tgtEl>
                                      </p:cBhvr>
                                    </p:animEffect>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3">
                                            <p:txEl>
                                              <p:pRg st="6" end="6"/>
                                            </p:txEl>
                                          </p:spTgt>
                                        </p:tgtEl>
                                        <p:attrNameLst>
                                          <p:attrName>style.visibility</p:attrName>
                                        </p:attrNameLst>
                                      </p:cBhvr>
                                      <p:to>
                                        <p:strVal val="visible"/>
                                      </p:to>
                                    </p:set>
                                    <p:animEffect transition="in" filter="fade">
                                      <p:cBhvr>
                                        <p:cTn id="46" dur="1000"/>
                                        <p:tgtEl>
                                          <p:spTgt spid="3">
                                            <p:txEl>
                                              <p:pRg st="6" end="6"/>
                                            </p:txEl>
                                          </p:spTgt>
                                        </p:tgtEl>
                                      </p:cBhvr>
                                    </p:animEffect>
                                    <p:anim calcmode="lin" valueType="num">
                                      <p:cBhvr>
                                        <p:cTn id="47"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8" dur="1000" fill="hold"/>
                                        <p:tgtEl>
                                          <p:spTgt spid="3">
                                            <p:txEl>
                                              <p:pRg st="6" end="6"/>
                                            </p:txEl>
                                          </p:spTgt>
                                        </p:tgtEl>
                                        <p:attrNameLst>
                                          <p:attrName>ppt_y</p:attrName>
                                        </p:attrNameLst>
                                      </p:cBhvr>
                                      <p:tavLst>
                                        <p:tav tm="0">
                                          <p:val>
                                            <p:strVal val="#ppt_y+.1"/>
                                          </p:val>
                                        </p:tav>
                                        <p:tav tm="100000">
                                          <p:val>
                                            <p:strVal val="#ppt_y"/>
                                          </p:val>
                                        </p:tav>
                                      </p:tavLst>
                                    </p:anim>
                                  </p:childTnLst>
                                </p:cTn>
                              </p:par>
                              <p:par>
                                <p:cTn id="49" presetID="14" presetClass="exit" presetSubtype="10" fill="hold" nodeType="withEffect">
                                  <p:stCondLst>
                                    <p:cond delay="0"/>
                                  </p:stCondLst>
                                  <p:childTnLst>
                                    <p:animEffect transition="out" filter="randombar(horizontal)">
                                      <p:cBhvr>
                                        <p:cTn id="50" dur="500"/>
                                        <p:tgtEl>
                                          <p:spTgt spid="4098"/>
                                        </p:tgtEl>
                                      </p:cBhvr>
                                    </p:animEffect>
                                    <p:set>
                                      <p:cBhvr>
                                        <p:cTn id="51" dur="1" fill="hold">
                                          <p:stCondLst>
                                            <p:cond delay="499"/>
                                          </p:stCondLst>
                                        </p:cTn>
                                        <p:tgtEl>
                                          <p:spTgt spid="4098"/>
                                        </p:tgtEl>
                                        <p:attrNameLst>
                                          <p:attrName>style.visibility</p:attrName>
                                        </p:attrNameLst>
                                      </p:cBhvr>
                                      <p:to>
                                        <p:strVal val="hidden"/>
                                      </p:to>
                                    </p:set>
                                  </p:childTnLst>
                                </p:cTn>
                              </p:par>
                              <p:par>
                                <p:cTn id="52" presetID="10" presetClass="exit" presetSubtype="0" fill="hold" grpId="1" nodeType="withEffect">
                                  <p:stCondLst>
                                    <p:cond delay="0"/>
                                  </p:stCondLst>
                                  <p:childTnLst>
                                    <p:animEffect transition="out" filter="fade">
                                      <p:cBhvr>
                                        <p:cTn id="53" dur="500"/>
                                        <p:tgtEl>
                                          <p:spTgt spid="7"/>
                                        </p:tgtEl>
                                      </p:cBhvr>
                                    </p:animEffect>
                                    <p:set>
                                      <p:cBhvr>
                                        <p:cTn id="54" dur="1" fill="hold">
                                          <p:stCondLst>
                                            <p:cond delay="499"/>
                                          </p:stCondLst>
                                        </p:cTn>
                                        <p:tgtEl>
                                          <p:spTgt spid="7"/>
                                        </p:tgtEl>
                                        <p:attrNameLst>
                                          <p:attrName>style.visibility</p:attrName>
                                        </p:attrNameLst>
                                      </p:cBhvr>
                                      <p:to>
                                        <p:strVal val="hidden"/>
                                      </p:to>
                                    </p:set>
                                  </p:childTnLst>
                                </p:cTn>
                              </p:par>
                              <p:par>
                                <p:cTn id="55" presetID="14" presetClass="entr" presetSubtype="10" fill="hold" nodeType="withEffect">
                                  <p:stCondLst>
                                    <p:cond delay="0"/>
                                  </p:stCondLst>
                                  <p:childTnLst>
                                    <p:set>
                                      <p:cBhvr>
                                        <p:cTn id="56" dur="1" fill="hold">
                                          <p:stCondLst>
                                            <p:cond delay="0"/>
                                          </p:stCondLst>
                                        </p:cTn>
                                        <p:tgtEl>
                                          <p:spTgt spid="4099"/>
                                        </p:tgtEl>
                                        <p:attrNameLst>
                                          <p:attrName>style.visibility</p:attrName>
                                        </p:attrNameLst>
                                      </p:cBhvr>
                                      <p:to>
                                        <p:strVal val="visible"/>
                                      </p:to>
                                    </p:set>
                                    <p:animEffect transition="in" filter="randombar(horizontal)">
                                      <p:cBhvr>
                                        <p:cTn id="57" dur="500"/>
                                        <p:tgtEl>
                                          <p:spTgt spid="4099"/>
                                        </p:tgtEl>
                                      </p:cBhvr>
                                    </p:animEffect>
                                  </p:childTnLst>
                                </p:cTn>
                              </p:par>
                              <p:par>
                                <p:cTn id="58" presetID="14" presetClass="entr" presetSubtype="10" fill="hold" grpId="0" nodeType="withEffect">
                                  <p:stCondLst>
                                    <p:cond delay="0"/>
                                  </p:stCondLst>
                                  <p:childTnLst>
                                    <p:set>
                                      <p:cBhvr>
                                        <p:cTn id="59" dur="1" fill="hold">
                                          <p:stCondLst>
                                            <p:cond delay="0"/>
                                          </p:stCondLst>
                                        </p:cTn>
                                        <p:tgtEl>
                                          <p:spTgt spid="8"/>
                                        </p:tgtEl>
                                        <p:attrNameLst>
                                          <p:attrName>style.visibility</p:attrName>
                                        </p:attrNameLst>
                                      </p:cBhvr>
                                      <p:to>
                                        <p:strVal val="visible"/>
                                      </p:to>
                                    </p:set>
                                    <p:animEffect transition="in" filter="randombar(horizontal)">
                                      <p:cBhvr>
                                        <p:cTn id="6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8" grpId="0"/>
      <p:bldP spid="4" grpId="0"/>
      <p:bldP spid="4" grpId="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b="0" dirty="0">
                <a:solidFill>
                  <a:schemeClr val="accent2"/>
                </a:solidFill>
                <a:latin typeface="Georgia" panose="02040502050405020303" pitchFamily="18" charset="0"/>
              </a:rPr>
              <a:t>Kriging Surrogate Model</a:t>
            </a:r>
          </a:p>
        </p:txBody>
      </p:sp>
      <p:sp>
        <p:nvSpPr>
          <p:cNvPr id="3" name="Content Placeholder 2"/>
          <p:cNvSpPr>
            <a:spLocks noGrp="1"/>
          </p:cNvSpPr>
          <p:nvPr>
            <p:ph sz="half" idx="1"/>
          </p:nvPr>
        </p:nvSpPr>
        <p:spPr>
          <a:xfrm>
            <a:off x="33134" y="1000540"/>
            <a:ext cx="5983353" cy="5201477"/>
          </a:xfrm>
        </p:spPr>
        <p:txBody>
          <a:bodyPr>
            <a:normAutofit lnSpcReduction="10000"/>
          </a:bodyPr>
          <a:lstStyle/>
          <a:p>
            <a:r>
              <a:rPr lang="en-US" b="0" dirty="0" smtClean="0">
                <a:solidFill>
                  <a:schemeClr val="accent2"/>
                </a:solidFill>
                <a:latin typeface="Georgia" panose="02040502050405020303" pitchFamily="18" charset="0"/>
              </a:rPr>
              <a:t>Kriging; </a:t>
            </a:r>
            <a:r>
              <a:rPr lang="en-US" b="0" dirty="0" smtClean="0">
                <a:latin typeface="Georgia" panose="02040502050405020303" pitchFamily="18" charset="0"/>
              </a:rPr>
              <a:t>Is an optimal prediction model to approximate noise-free data</a:t>
            </a:r>
          </a:p>
          <a:p>
            <a:pPr lvl="1"/>
            <a:r>
              <a:rPr lang="en-US" b="0" dirty="0" smtClean="0">
                <a:latin typeface="Georgia" panose="02040502050405020303" pitchFamily="18" charset="0"/>
              </a:rPr>
              <a:t>First fits data on a regression function f(x)</a:t>
            </a:r>
          </a:p>
          <a:p>
            <a:pPr lvl="1"/>
            <a:r>
              <a:rPr lang="en-US" b="0" dirty="0" smtClean="0">
                <a:latin typeface="Georgia" panose="02040502050405020303" pitchFamily="18" charset="0"/>
              </a:rPr>
              <a:t>Construct a stochastic -Gaussian- process Z(x) through the residuals</a:t>
            </a:r>
            <a:endParaRPr lang="en-US" b="0" dirty="0">
              <a:latin typeface="Georgia" panose="02040502050405020303" pitchFamily="18" charset="0"/>
            </a:endParaRPr>
          </a:p>
          <a:p>
            <a:pPr lvl="1"/>
            <a:r>
              <a:rPr lang="en-US" b="0" dirty="0" smtClean="0">
                <a:latin typeface="Georgia" panose="02040502050405020303" pitchFamily="18" charset="0"/>
              </a:rPr>
              <a:t>Y(x)=f(x)+Z(x)</a:t>
            </a:r>
          </a:p>
          <a:p>
            <a:r>
              <a:rPr lang="en-US" b="0" dirty="0" err="1" smtClean="0">
                <a:solidFill>
                  <a:schemeClr val="accent2"/>
                </a:solidFill>
                <a:latin typeface="Georgia" panose="02040502050405020303" pitchFamily="18" charset="0"/>
              </a:rPr>
              <a:t>Cokriging</a:t>
            </a:r>
            <a:r>
              <a:rPr lang="en-US" b="0" dirty="0" smtClean="0">
                <a:solidFill>
                  <a:schemeClr val="accent2"/>
                </a:solidFill>
                <a:latin typeface="Georgia" panose="02040502050405020303" pitchFamily="18" charset="0"/>
              </a:rPr>
              <a:t>;</a:t>
            </a:r>
            <a:r>
              <a:rPr lang="en-US" b="0" dirty="0">
                <a:latin typeface="Georgia" panose="02040502050405020303" pitchFamily="18" charset="0"/>
              </a:rPr>
              <a:t> Exploit the correlation between fine and coarse model data to enhance the prediction accuracy</a:t>
            </a:r>
          </a:p>
          <a:p>
            <a:endParaRPr lang="en-US" b="0" dirty="0" smtClean="0">
              <a:latin typeface="Georgia" panose="02040502050405020303" pitchFamily="18" charset="0"/>
            </a:endParaRPr>
          </a:p>
        </p:txBody>
      </p:sp>
      <p:pic>
        <p:nvPicPr>
          <p:cNvPr id="1026" name="Picture 2"/>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6479698" y="1524001"/>
            <a:ext cx="4035902" cy="3176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10636" y="4876801"/>
            <a:ext cx="1463040" cy="4448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6675536" y="4872336"/>
            <a:ext cx="3916265" cy="461665"/>
          </a:xfrm>
          <a:prstGeom prst="rect">
            <a:avLst/>
          </a:prstGeom>
        </p:spPr>
        <p:txBody>
          <a:bodyPr wrap="none">
            <a:spAutoFit/>
          </a:bodyPr>
          <a:lstStyle/>
          <a:p>
            <a:r>
              <a:rPr lang="en-US" sz="2400" dirty="0"/>
              <a:t>MATLAB	 	toolbox</a:t>
            </a:r>
          </a:p>
        </p:txBody>
      </p:sp>
    </p:spTree>
    <p:extLst>
      <p:ext uri="{BB962C8B-B14F-4D97-AF65-F5344CB8AC3E}">
        <p14:creationId xmlns:p14="http://schemas.microsoft.com/office/powerpoint/2010/main" val="4041544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1000"/>
                                        <p:tgtEl>
                                          <p:spTgt spid="3">
                                            <p:txEl>
                                              <p:pRg st="1" end="1"/>
                                            </p:txEl>
                                          </p:spTgt>
                                        </p:tgtEl>
                                      </p:cBhvr>
                                    </p:animEffect>
                                    <p:anim calcmode="lin" valueType="num">
                                      <p:cBhvr>
                                        <p:cTn id="1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1000"/>
                                        <p:tgtEl>
                                          <p:spTgt spid="3">
                                            <p:txEl>
                                              <p:pRg st="3" end="3"/>
                                            </p:txEl>
                                          </p:spTgt>
                                        </p:tgtEl>
                                      </p:cBhvr>
                                    </p:animEffect>
                                    <p:anim calcmode="lin" valueType="num">
                                      <p:cBhvr>
                                        <p:cTn id="26"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nodeType="after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1000"/>
                                        <p:tgtEl>
                                          <p:spTgt spid="3">
                                            <p:txEl>
                                              <p:pRg st="4" end="4"/>
                                            </p:txEl>
                                          </p:spTgt>
                                        </p:tgtEl>
                                      </p:cBhvr>
                                    </p:animEffect>
                                    <p:anim calcmode="lin" valueType="num">
                                      <p:cBhvr>
                                        <p:cTn id="3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981200" y="0"/>
            <a:ext cx="8229600" cy="1143000"/>
          </a:xfrm>
        </p:spPr>
        <p:txBody>
          <a:bodyPr>
            <a:normAutofit/>
          </a:bodyPr>
          <a:lstStyle/>
          <a:p>
            <a:r>
              <a:rPr lang="en-US" dirty="0" smtClean="0">
                <a:solidFill>
                  <a:srgbClr val="C00000"/>
                </a:solidFill>
                <a:latin typeface="Georgia" panose="02040502050405020303" pitchFamily="18" charset="0"/>
              </a:rPr>
              <a:t>Fluidized bed case</a:t>
            </a:r>
            <a:endParaRPr lang="en-US" dirty="0">
              <a:solidFill>
                <a:srgbClr val="C00000"/>
              </a:solidFill>
              <a:latin typeface="Georgia" panose="02040502050405020303" pitchFamily="18" charset="0"/>
            </a:endParaRPr>
          </a:p>
        </p:txBody>
      </p:sp>
      <p:sp>
        <p:nvSpPr>
          <p:cNvPr id="8" name="Text Placeholder 7"/>
          <p:cNvSpPr>
            <a:spLocks noGrp="1"/>
          </p:cNvSpPr>
          <p:nvPr>
            <p:ph type="body" idx="1"/>
          </p:nvPr>
        </p:nvSpPr>
        <p:spPr/>
        <p:txBody>
          <a:bodyPr/>
          <a:lstStyle/>
          <a:p>
            <a:pPr algn="ctr"/>
            <a:r>
              <a:rPr lang="en-US" dirty="0" smtClean="0">
                <a:latin typeface="Georgia" panose="02040502050405020303" pitchFamily="18" charset="0"/>
              </a:rPr>
              <a:t>Sediment transport</a:t>
            </a:r>
            <a:endParaRPr lang="en-US" dirty="0">
              <a:latin typeface="Georgia" panose="02040502050405020303" pitchFamily="18" charset="0"/>
            </a:endParaRPr>
          </a:p>
        </p:txBody>
      </p:sp>
      <p:sp>
        <p:nvSpPr>
          <p:cNvPr id="10" name="Text Placeholder 9"/>
          <p:cNvSpPr>
            <a:spLocks noGrp="1"/>
          </p:cNvSpPr>
          <p:nvPr>
            <p:ph type="body" sz="quarter" idx="3"/>
          </p:nvPr>
        </p:nvSpPr>
        <p:spPr/>
        <p:txBody>
          <a:bodyPr/>
          <a:lstStyle/>
          <a:p>
            <a:pPr algn="ctr"/>
            <a:r>
              <a:rPr lang="en-US" dirty="0" smtClean="0">
                <a:latin typeface="Georgia" panose="02040502050405020303" pitchFamily="18" charset="0"/>
              </a:rPr>
              <a:t>Friction factor</a:t>
            </a:r>
            <a:endParaRPr lang="en-US" dirty="0">
              <a:latin typeface="Georgia" panose="02040502050405020303" pitchFamily="18" charset="0"/>
            </a:endParaRPr>
          </a:p>
        </p:txBody>
      </p:sp>
      <p:pic>
        <p:nvPicPr>
          <p:cNvPr id="11" name="Picture 2" descr="flux_1_55_last_pls1_realdata"/>
          <p:cNvPicPr>
            <a:picLocks noGrp="1" noChangeAspect="1" noChangeArrowheads="1"/>
          </p:cNvPicPr>
          <p:nvPr>
            <p:ph sz="half" idx="2"/>
          </p:nvPr>
        </p:nvPicPr>
        <p:blipFill rotWithShape="1">
          <a:blip r:embed="rId3">
            <a:extLst>
              <a:ext uri="{28A0092B-C50C-407E-A947-70E740481C1C}">
                <a14:useLocalDpi xmlns:a14="http://schemas.microsoft.com/office/drawing/2010/main" val="0"/>
              </a:ext>
            </a:extLst>
          </a:blip>
          <a:srcRect l="6215" t="7429" r="6215" b="3978"/>
          <a:stretch/>
        </p:blipFill>
        <p:spPr bwMode="auto">
          <a:xfrm>
            <a:off x="1981200" y="2667000"/>
            <a:ext cx="4040188" cy="3060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3" descr="CF_2016_1_55_11_pls1_realdata"/>
          <p:cNvPicPr>
            <a:picLocks noGrp="1" noChangeAspect="1" noChangeArrowheads="1"/>
          </p:cNvPicPr>
          <p:nvPr>
            <p:ph sz="quarter" idx="4"/>
          </p:nvPr>
        </p:nvPicPr>
        <p:blipFill>
          <a:blip r:embed="rId4">
            <a:extLst>
              <a:ext uri="{28A0092B-C50C-407E-A947-70E740481C1C}">
                <a14:useLocalDpi xmlns:a14="http://schemas.microsoft.com/office/drawing/2010/main" val="0"/>
              </a:ext>
            </a:extLst>
          </a:blip>
          <a:srcRect t="7133" r="7986"/>
          <a:stretch>
            <a:fillRect/>
          </a:stretch>
        </p:blipFill>
        <p:spPr bwMode="auto">
          <a:xfrm>
            <a:off x="6169026" y="2623530"/>
            <a:ext cx="4041775" cy="3053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4"/>
          <p:cNvSpPr>
            <a:spLocks noGrp="1"/>
          </p:cNvSpPr>
          <p:nvPr>
            <p:ph type="sldNum" sz="quarter" idx="12"/>
          </p:nvPr>
        </p:nvSpPr>
        <p:spPr/>
        <p:txBody>
          <a:bodyPr/>
          <a:lstStyle/>
          <a:p>
            <a:fld id="{B6F15528-21DE-4FAA-801E-634DDDAF4B2B}" type="slidenum">
              <a:rPr lang="en-US" smtClean="0"/>
              <a:pPr/>
              <a:t>25</a:t>
            </a:fld>
            <a:endParaRPr lang="en-US"/>
          </a:p>
        </p:txBody>
      </p:sp>
    </p:spTree>
    <p:extLst>
      <p:ext uri="{BB962C8B-B14F-4D97-AF65-F5344CB8AC3E}">
        <p14:creationId xmlns:p14="http://schemas.microsoft.com/office/powerpoint/2010/main" val="63818547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30" y="9940"/>
            <a:ext cx="12196630" cy="828260"/>
          </a:xfrm>
        </p:spPr>
        <p:txBody>
          <a:bodyPr>
            <a:normAutofit/>
          </a:bodyPr>
          <a:lstStyle/>
          <a:p>
            <a:pPr algn="ctr"/>
            <a:r>
              <a:rPr lang="en-US" sz="3600" b="0" dirty="0">
                <a:solidFill>
                  <a:schemeClr val="accent2"/>
                </a:solidFill>
                <a:latin typeface="Georgia" panose="02040502050405020303" pitchFamily="18" charset="0"/>
              </a:rPr>
              <a:t>Numerical Approach (CFD-DEM)</a:t>
            </a:r>
          </a:p>
        </p:txBody>
      </p:sp>
      <p:sp>
        <p:nvSpPr>
          <p:cNvPr id="7" name="Content Placeholder 6"/>
          <p:cNvSpPr>
            <a:spLocks noGrp="1"/>
          </p:cNvSpPr>
          <p:nvPr>
            <p:ph sz="half" idx="2"/>
          </p:nvPr>
        </p:nvSpPr>
        <p:spPr>
          <a:xfrm>
            <a:off x="-4630" y="1295401"/>
            <a:ext cx="5491030" cy="4953000"/>
          </a:xfrm>
        </p:spPr>
        <p:txBody>
          <a:bodyPr>
            <a:normAutofit/>
          </a:bodyPr>
          <a:lstStyle/>
          <a:p>
            <a:r>
              <a:rPr lang="en-US" sz="2400" b="0" dirty="0" err="1">
                <a:latin typeface="Georgia" panose="02040502050405020303" pitchFamily="18" charset="0"/>
              </a:rPr>
              <a:t>GenIDLEST</a:t>
            </a:r>
            <a:r>
              <a:rPr lang="en-US" sz="2400" b="0" baseline="30000" dirty="0">
                <a:latin typeface="Georgia" panose="02040502050405020303" pitchFamily="18" charset="0"/>
              </a:rPr>
              <a:t>*</a:t>
            </a:r>
          </a:p>
          <a:p>
            <a:pPr lvl="1"/>
            <a:r>
              <a:rPr lang="en-US" sz="2000" b="0" dirty="0">
                <a:latin typeface="Georgia" panose="02040502050405020303" pitchFamily="18" charset="0"/>
              </a:rPr>
              <a:t>in-house solver</a:t>
            </a:r>
          </a:p>
          <a:p>
            <a:endParaRPr lang="en-US" sz="2400" b="0" dirty="0">
              <a:latin typeface="Georgia" panose="02040502050405020303" pitchFamily="18" charset="0"/>
            </a:endParaRPr>
          </a:p>
          <a:p>
            <a:r>
              <a:rPr lang="en-US" sz="2400" b="0" dirty="0">
                <a:latin typeface="Georgia" panose="02040502050405020303" pitchFamily="18" charset="0"/>
              </a:rPr>
              <a:t>DEM</a:t>
            </a:r>
          </a:p>
          <a:p>
            <a:pPr lvl="1"/>
            <a:r>
              <a:rPr lang="en-US" sz="2000" b="0" dirty="0">
                <a:latin typeface="Georgia" panose="02040502050405020303" pitchFamily="18" charset="0"/>
              </a:rPr>
              <a:t>Drag: </a:t>
            </a:r>
            <a:r>
              <a:rPr lang="en-US" sz="2000" b="0" dirty="0">
                <a:solidFill>
                  <a:srgbClr val="0070C0"/>
                </a:solidFill>
                <a:latin typeface="Georgia" panose="02040502050405020303" pitchFamily="18" charset="0"/>
              </a:rPr>
              <a:t>Ergun (</a:t>
            </a:r>
            <a:r>
              <a:rPr lang="en-US" sz="2000" b="0" dirty="0">
                <a:solidFill>
                  <a:srgbClr val="0070C0"/>
                </a:solidFill>
                <a:latin typeface="Symbol" panose="05050102010706020507" pitchFamily="18" charset="2"/>
              </a:rPr>
              <a:t>e</a:t>
            </a:r>
            <a:r>
              <a:rPr lang="en-US" sz="2000" b="0" dirty="0">
                <a:solidFill>
                  <a:srgbClr val="0070C0"/>
                </a:solidFill>
                <a:latin typeface="Georgia" panose="02040502050405020303" pitchFamily="18" charset="0"/>
              </a:rPr>
              <a:t>&lt;0.8) and Wen &amp; Yu (</a:t>
            </a:r>
            <a:r>
              <a:rPr lang="en-US" sz="2000" b="0" dirty="0">
                <a:solidFill>
                  <a:srgbClr val="0070C0"/>
                </a:solidFill>
                <a:latin typeface="Symbol" panose="05050102010706020507" pitchFamily="18" charset="2"/>
              </a:rPr>
              <a:t>e</a:t>
            </a:r>
            <a:r>
              <a:rPr lang="en-US" sz="2000" b="0" dirty="0">
                <a:solidFill>
                  <a:srgbClr val="0070C0"/>
                </a:solidFill>
                <a:latin typeface="Georgia" panose="02040502050405020303" pitchFamily="18" charset="0"/>
              </a:rPr>
              <a:t>&gt;0.8)</a:t>
            </a:r>
          </a:p>
          <a:p>
            <a:pPr lvl="1"/>
            <a:r>
              <a:rPr lang="en-US" sz="2000" b="0" dirty="0">
                <a:latin typeface="Georgia" panose="02040502050405020303" pitchFamily="18" charset="0"/>
              </a:rPr>
              <a:t>Collision: </a:t>
            </a:r>
            <a:r>
              <a:rPr lang="en-US" sz="2000" b="0" dirty="0">
                <a:solidFill>
                  <a:srgbClr val="0070C0"/>
                </a:solidFill>
                <a:latin typeface="Georgia" panose="02040502050405020303" pitchFamily="18" charset="0"/>
              </a:rPr>
              <a:t>Soft sphere</a:t>
            </a:r>
          </a:p>
          <a:p>
            <a:endParaRPr lang="en-US" sz="2400" b="0" dirty="0">
              <a:solidFill>
                <a:srgbClr val="0070C0"/>
              </a:solidFill>
              <a:latin typeface="Georgia" panose="02040502050405020303" pitchFamily="18" charset="0"/>
            </a:endParaRPr>
          </a:p>
          <a:p>
            <a:r>
              <a:rPr lang="en-US" sz="2400" b="0" dirty="0">
                <a:solidFill>
                  <a:srgbClr val="FF0000"/>
                </a:solidFill>
                <a:latin typeface="Georgia" panose="02040502050405020303" pitchFamily="18" charset="0"/>
              </a:rPr>
              <a:t>CFD-DEM Simulations scale with N</a:t>
            </a:r>
            <a:r>
              <a:rPr lang="en-US" sz="2400" b="0" baseline="-25000" dirty="0">
                <a:solidFill>
                  <a:srgbClr val="FF0000"/>
                </a:solidFill>
                <a:latin typeface="Georgia" panose="02040502050405020303" pitchFamily="18" charset="0"/>
              </a:rPr>
              <a:t>p</a:t>
            </a:r>
          </a:p>
        </p:txBody>
      </p:sp>
      <mc:AlternateContent xmlns:mc="http://schemas.openxmlformats.org/markup-compatibility/2006" xmlns:a14="http://schemas.microsoft.com/office/drawing/2010/main">
        <mc:Choice Requires="a14">
          <p:sp>
            <p:nvSpPr>
              <p:cNvPr id="10" name="Rectangle 9"/>
              <p:cNvSpPr/>
              <p:nvPr/>
            </p:nvSpPr>
            <p:spPr>
              <a:xfrm>
                <a:off x="7086601" y="1103253"/>
                <a:ext cx="2126543" cy="57022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1600" i="1">
                              <a:latin typeface="Cambria Math" panose="02040503050406030204" pitchFamily="18" charset="0"/>
                            </a:rPr>
                          </m:ctrlPr>
                        </m:fPr>
                        <m:num>
                          <m:r>
                            <a:rPr lang="en-US" sz="1600" i="1">
                              <a:latin typeface="Cambria Math"/>
                            </a:rPr>
                            <m:t>𝜕</m:t>
                          </m:r>
                          <m:d>
                            <m:dPr>
                              <m:ctrlPr>
                                <a:rPr lang="en-US" sz="1600" i="1">
                                  <a:latin typeface="Cambria Math" panose="02040503050406030204" pitchFamily="18" charset="0"/>
                                </a:rPr>
                              </m:ctrlPr>
                            </m:dPr>
                            <m:e>
                              <m:r>
                                <a:rPr lang="en-US" sz="1600" i="1">
                                  <a:latin typeface="Cambria Math"/>
                                </a:rPr>
                                <m:t>𝜀𝜌</m:t>
                              </m:r>
                            </m:e>
                          </m:d>
                        </m:num>
                        <m:den>
                          <m:r>
                            <a:rPr lang="en-US" sz="1600" i="1">
                              <a:latin typeface="Cambria Math"/>
                            </a:rPr>
                            <m:t>𝜕</m:t>
                          </m:r>
                          <m:r>
                            <a:rPr lang="en-US" sz="1600" i="1">
                              <a:latin typeface="Cambria Math"/>
                            </a:rPr>
                            <m:t>𝑡</m:t>
                          </m:r>
                        </m:den>
                      </m:f>
                      <m:r>
                        <a:rPr lang="en-US" sz="1600">
                          <a:latin typeface="Cambria Math"/>
                        </a:rPr>
                        <m:t>+</m:t>
                      </m:r>
                      <m:acc>
                        <m:accPr>
                          <m:chr m:val="⃗"/>
                          <m:ctrlPr>
                            <a:rPr lang="en-US" sz="1600" i="1">
                              <a:latin typeface="Cambria Math" panose="02040503050406030204" pitchFamily="18" charset="0"/>
                            </a:rPr>
                          </m:ctrlPr>
                        </m:accPr>
                        <m:e>
                          <m:r>
                            <a:rPr lang="en-US" sz="1600">
                              <a:latin typeface="Cambria Math"/>
                            </a:rPr>
                            <m:t>𝛻</m:t>
                          </m:r>
                        </m:e>
                      </m:acc>
                      <m:r>
                        <a:rPr lang="en-US" sz="1600">
                          <a:latin typeface="Cambria Math"/>
                        </a:rPr>
                        <m:t>.</m:t>
                      </m:r>
                      <m:d>
                        <m:dPr>
                          <m:ctrlPr>
                            <a:rPr lang="en-US" sz="1600" i="1">
                              <a:latin typeface="Cambria Math" panose="02040503050406030204" pitchFamily="18" charset="0"/>
                            </a:rPr>
                          </m:ctrlPr>
                        </m:dPr>
                        <m:e>
                          <m:r>
                            <a:rPr lang="en-US" sz="1600" i="1">
                              <a:latin typeface="Cambria Math"/>
                            </a:rPr>
                            <m:t>𝜀𝜌</m:t>
                          </m:r>
                          <m:acc>
                            <m:accPr>
                              <m:chr m:val="⃗"/>
                              <m:ctrlPr>
                                <a:rPr lang="en-US" sz="1600" i="1">
                                  <a:latin typeface="Cambria Math" panose="02040503050406030204" pitchFamily="18" charset="0"/>
                                </a:rPr>
                              </m:ctrlPr>
                            </m:accPr>
                            <m:e>
                              <m:r>
                                <a:rPr lang="en-US" sz="1600" i="1">
                                  <a:latin typeface="Cambria Math"/>
                                </a:rPr>
                                <m:t>𝑢</m:t>
                              </m:r>
                            </m:e>
                          </m:acc>
                        </m:e>
                      </m:d>
                      <m:r>
                        <a:rPr lang="en-US" sz="1600" i="1">
                          <a:latin typeface="Cambria Math"/>
                        </a:rPr>
                        <m:t>=0</m:t>
                      </m:r>
                    </m:oMath>
                  </m:oMathPara>
                </a14:m>
                <a:endParaRPr lang="en-US" sz="1600" dirty="0"/>
              </a:p>
            </p:txBody>
          </p:sp>
        </mc:Choice>
        <mc:Fallback xmlns="">
          <p:sp>
            <p:nvSpPr>
              <p:cNvPr id="10" name="Rectangle 9"/>
              <p:cNvSpPr>
                <a:spLocks noRot="1" noChangeAspect="1" noMove="1" noResize="1" noEditPoints="1" noAdjustHandles="1" noChangeArrowheads="1" noChangeShapeType="1" noTextEdit="1"/>
              </p:cNvSpPr>
              <p:nvPr/>
            </p:nvSpPr>
            <p:spPr>
              <a:xfrm>
                <a:off x="7086601" y="1103253"/>
                <a:ext cx="2126543" cy="570221"/>
              </a:xfrm>
              <a:prstGeom prst="rect">
                <a:avLst/>
              </a:prstGeom>
              <a:blipFill rotWithShape="0">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p:cNvSpPr/>
              <p:nvPr/>
            </p:nvSpPr>
            <p:spPr>
              <a:xfrm>
                <a:off x="5486400" y="1712853"/>
                <a:ext cx="5105400" cy="696473"/>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US" sz="1600" i="1">
                              <a:latin typeface="Cambria Math" panose="02040503050406030204" pitchFamily="18" charset="0"/>
                            </a:rPr>
                          </m:ctrlPr>
                        </m:fPr>
                        <m:num>
                          <m:r>
                            <a:rPr lang="en-US" sz="1600" i="1">
                              <a:latin typeface="Cambria Math"/>
                            </a:rPr>
                            <m:t>𝜕</m:t>
                          </m:r>
                          <m:d>
                            <m:dPr>
                              <m:ctrlPr>
                                <a:rPr lang="en-US" sz="1600" i="1">
                                  <a:latin typeface="Cambria Math" panose="02040503050406030204" pitchFamily="18" charset="0"/>
                                </a:rPr>
                              </m:ctrlPr>
                            </m:dPr>
                            <m:e>
                              <m:r>
                                <a:rPr lang="en-US" sz="1600" i="1">
                                  <a:latin typeface="Cambria Math"/>
                                </a:rPr>
                                <m:t>𝜀𝜌</m:t>
                              </m:r>
                              <m:acc>
                                <m:accPr>
                                  <m:chr m:val="⃗"/>
                                  <m:ctrlPr>
                                    <a:rPr lang="en-US" sz="1600" i="1">
                                      <a:latin typeface="Cambria Math" panose="02040503050406030204" pitchFamily="18" charset="0"/>
                                    </a:rPr>
                                  </m:ctrlPr>
                                </m:accPr>
                                <m:e>
                                  <m:r>
                                    <a:rPr lang="en-US" sz="1600" i="1">
                                      <a:latin typeface="Cambria Math"/>
                                    </a:rPr>
                                    <m:t>𝑢</m:t>
                                  </m:r>
                                </m:e>
                              </m:acc>
                            </m:e>
                          </m:d>
                        </m:num>
                        <m:den>
                          <m:r>
                            <a:rPr lang="en-US" sz="1600" i="1">
                              <a:latin typeface="Cambria Math"/>
                            </a:rPr>
                            <m:t>𝜕</m:t>
                          </m:r>
                          <m:r>
                            <a:rPr lang="en-US" sz="1600" i="1">
                              <a:latin typeface="Cambria Math"/>
                            </a:rPr>
                            <m:t>𝑡</m:t>
                          </m:r>
                        </m:den>
                      </m:f>
                      <m:r>
                        <a:rPr lang="en-US" sz="1600">
                          <a:latin typeface="Cambria Math"/>
                        </a:rPr>
                        <m:t>+</m:t>
                      </m:r>
                      <m:acc>
                        <m:accPr>
                          <m:chr m:val="⃗"/>
                          <m:ctrlPr>
                            <a:rPr lang="en-US" sz="1600" i="1">
                              <a:latin typeface="Cambria Math" panose="02040503050406030204" pitchFamily="18" charset="0"/>
                            </a:rPr>
                          </m:ctrlPr>
                        </m:accPr>
                        <m:e>
                          <m:r>
                            <a:rPr lang="en-US" sz="1600">
                              <a:latin typeface="Cambria Math"/>
                            </a:rPr>
                            <m:t>𝛻</m:t>
                          </m:r>
                        </m:e>
                      </m:acc>
                      <m:r>
                        <a:rPr lang="en-US" sz="1600">
                          <a:latin typeface="Cambria Math"/>
                        </a:rPr>
                        <m:t>.</m:t>
                      </m:r>
                      <m:d>
                        <m:dPr>
                          <m:ctrlPr>
                            <a:rPr lang="en-US" sz="1600" i="1">
                              <a:latin typeface="Cambria Math" panose="02040503050406030204" pitchFamily="18" charset="0"/>
                            </a:rPr>
                          </m:ctrlPr>
                        </m:dPr>
                        <m:e>
                          <m:r>
                            <a:rPr lang="en-US" sz="1600" i="1">
                              <a:latin typeface="Cambria Math"/>
                            </a:rPr>
                            <m:t>𝜀𝜌</m:t>
                          </m:r>
                          <m:acc>
                            <m:accPr>
                              <m:chr m:val="⃗"/>
                              <m:ctrlPr>
                                <a:rPr lang="en-US" sz="1600" i="1">
                                  <a:latin typeface="Cambria Math" panose="02040503050406030204" pitchFamily="18" charset="0"/>
                                </a:rPr>
                              </m:ctrlPr>
                            </m:accPr>
                            <m:e>
                              <m:r>
                                <a:rPr lang="en-US" sz="1600" i="1">
                                  <a:latin typeface="Cambria Math"/>
                                </a:rPr>
                                <m:t>𝑢</m:t>
                              </m:r>
                            </m:e>
                          </m:acc>
                          <m:acc>
                            <m:accPr>
                              <m:chr m:val="⃗"/>
                              <m:ctrlPr>
                                <a:rPr lang="en-US" sz="1600" i="1">
                                  <a:latin typeface="Cambria Math" panose="02040503050406030204" pitchFamily="18" charset="0"/>
                                </a:rPr>
                              </m:ctrlPr>
                            </m:accPr>
                            <m:e>
                              <m:r>
                                <a:rPr lang="en-US" sz="1600" i="1">
                                  <a:latin typeface="Cambria Math"/>
                                </a:rPr>
                                <m:t>𝑢</m:t>
                              </m:r>
                            </m:e>
                          </m:acc>
                        </m:e>
                      </m:d>
                      <m:r>
                        <a:rPr lang="en-US" sz="1600" i="1">
                          <a:latin typeface="Cambria Math"/>
                        </a:rPr>
                        <m:t>=−</m:t>
                      </m:r>
                      <m:acc>
                        <m:accPr>
                          <m:chr m:val="⃗"/>
                          <m:ctrlPr>
                            <a:rPr lang="en-US" sz="1600" i="1">
                              <a:latin typeface="Cambria Math" panose="02040503050406030204" pitchFamily="18" charset="0"/>
                            </a:rPr>
                          </m:ctrlPr>
                        </m:accPr>
                        <m:e>
                          <m:r>
                            <a:rPr lang="en-US" sz="1600">
                              <a:latin typeface="Cambria Math"/>
                            </a:rPr>
                            <m:t>𝛻</m:t>
                          </m:r>
                        </m:e>
                      </m:acc>
                      <m:r>
                        <a:rPr lang="en-US" sz="1600" i="1">
                          <a:latin typeface="Cambria Math"/>
                        </a:rPr>
                        <m:t>𝑝</m:t>
                      </m:r>
                      <m:r>
                        <a:rPr lang="en-US" sz="1600" i="1">
                          <a:latin typeface="Cambria Math"/>
                        </a:rPr>
                        <m:t>+</m:t>
                      </m:r>
                      <m:acc>
                        <m:accPr>
                          <m:chr m:val="⃗"/>
                          <m:ctrlPr>
                            <a:rPr lang="en-US" sz="1600" i="1">
                              <a:latin typeface="Cambria Math" panose="02040503050406030204" pitchFamily="18" charset="0"/>
                            </a:rPr>
                          </m:ctrlPr>
                        </m:accPr>
                        <m:e>
                          <m:r>
                            <a:rPr lang="en-US" sz="1600">
                              <a:latin typeface="Cambria Math"/>
                            </a:rPr>
                            <m:t>𝛻</m:t>
                          </m:r>
                        </m:e>
                      </m:acc>
                      <m:r>
                        <a:rPr lang="en-US" sz="1600" i="1">
                          <a:latin typeface="Cambria Math"/>
                        </a:rPr>
                        <m:t>.</m:t>
                      </m:r>
                      <m:d>
                        <m:dPr>
                          <m:ctrlPr>
                            <a:rPr lang="en-US" sz="1600" i="1">
                              <a:latin typeface="Cambria Math" panose="02040503050406030204" pitchFamily="18" charset="0"/>
                            </a:rPr>
                          </m:ctrlPr>
                        </m:dPr>
                        <m:e>
                          <m:r>
                            <a:rPr lang="en-US" sz="1600" i="1">
                              <a:latin typeface="Cambria Math"/>
                            </a:rPr>
                            <m:t>𝜀</m:t>
                          </m:r>
                          <m:acc>
                            <m:accPr>
                              <m:chr m:val="̿"/>
                              <m:ctrlPr>
                                <a:rPr lang="en-US" sz="1600" i="1">
                                  <a:latin typeface="Cambria Math" panose="02040503050406030204" pitchFamily="18" charset="0"/>
                                </a:rPr>
                              </m:ctrlPr>
                            </m:accPr>
                            <m:e>
                              <m:r>
                                <a:rPr lang="en-US" sz="1600" i="1">
                                  <a:latin typeface="Cambria Math"/>
                                </a:rPr>
                                <m:t>𝜏</m:t>
                              </m:r>
                            </m:e>
                          </m:acc>
                        </m:e>
                      </m:d>
                      <m:r>
                        <a:rPr lang="en-US" sz="1600" i="1">
                          <a:latin typeface="Cambria Math"/>
                        </a:rPr>
                        <m:t>+</m:t>
                      </m:r>
                      <m:r>
                        <a:rPr lang="en-US" sz="1600" i="1">
                          <a:latin typeface="Cambria Math"/>
                        </a:rPr>
                        <m:t>𝜌</m:t>
                      </m:r>
                      <m:acc>
                        <m:accPr>
                          <m:chr m:val="⃗"/>
                          <m:ctrlPr>
                            <a:rPr lang="en-US" sz="1600" i="1">
                              <a:latin typeface="Cambria Math" panose="02040503050406030204" pitchFamily="18" charset="0"/>
                            </a:rPr>
                          </m:ctrlPr>
                        </m:accPr>
                        <m:e>
                          <m:r>
                            <a:rPr lang="en-US" sz="1600" i="1">
                              <a:latin typeface="Cambria Math"/>
                            </a:rPr>
                            <m:t>𝑔</m:t>
                          </m:r>
                        </m:e>
                      </m:acc>
                      <m:r>
                        <a:rPr lang="en-US" sz="1600" i="1">
                          <a:latin typeface="Cambria Math"/>
                        </a:rPr>
                        <m:t>+</m:t>
                      </m:r>
                      <m:f>
                        <m:fPr>
                          <m:ctrlPr>
                            <a:rPr lang="en-US" sz="1600" i="1">
                              <a:latin typeface="Cambria Math" panose="02040503050406030204" pitchFamily="18" charset="0"/>
                            </a:rPr>
                          </m:ctrlPr>
                        </m:fPr>
                        <m:num>
                          <m:nary>
                            <m:naryPr>
                              <m:chr m:val="∑"/>
                              <m:supHide m:val="on"/>
                              <m:ctrlPr>
                                <a:rPr lang="en-US" sz="1600" i="1">
                                  <a:latin typeface="Cambria Math" panose="02040503050406030204" pitchFamily="18" charset="0"/>
                                </a:rPr>
                              </m:ctrlPr>
                            </m:naryPr>
                            <m:sub>
                              <m:sSub>
                                <m:sSubPr>
                                  <m:ctrlPr>
                                    <a:rPr lang="en-US" sz="1600" i="1">
                                      <a:latin typeface="Cambria Math" panose="02040503050406030204" pitchFamily="18" charset="0"/>
                                    </a:rPr>
                                  </m:ctrlPr>
                                </m:sSubPr>
                                <m:e>
                                  <m:r>
                                    <a:rPr lang="en-US" sz="1600" i="1">
                                      <a:latin typeface="Cambria Math"/>
                                    </a:rPr>
                                    <m:t>𝑁</m:t>
                                  </m:r>
                                </m:e>
                                <m:sub>
                                  <m:r>
                                    <a:rPr lang="en-US" sz="1600" i="1">
                                      <a:latin typeface="Cambria Math"/>
                                    </a:rPr>
                                    <m:t>𝑝</m:t>
                                  </m:r>
                                </m:sub>
                              </m:sSub>
                            </m:sub>
                            <m:sup/>
                            <m:e>
                              <m:sSub>
                                <m:sSubPr>
                                  <m:ctrlPr>
                                    <a:rPr lang="en-US" sz="1600" i="1">
                                      <a:latin typeface="Cambria Math" panose="02040503050406030204" pitchFamily="18" charset="0"/>
                                    </a:rPr>
                                  </m:ctrlPr>
                                </m:sSubPr>
                                <m:e>
                                  <m:acc>
                                    <m:accPr>
                                      <m:chr m:val="⃗"/>
                                      <m:ctrlPr>
                                        <a:rPr lang="en-US" sz="1600" i="1">
                                          <a:latin typeface="Cambria Math" panose="02040503050406030204" pitchFamily="18" charset="0"/>
                                        </a:rPr>
                                      </m:ctrlPr>
                                    </m:accPr>
                                    <m:e>
                                      <m:r>
                                        <a:rPr lang="en-US" sz="1600" i="1">
                                          <a:latin typeface="Cambria Math"/>
                                        </a:rPr>
                                        <m:t>𝐹</m:t>
                                      </m:r>
                                    </m:e>
                                  </m:acc>
                                </m:e>
                                <m:sub>
                                  <m:r>
                                    <a:rPr lang="en-US" sz="1600" i="1">
                                      <a:latin typeface="Cambria Math"/>
                                    </a:rPr>
                                    <m:t>𝑑𝑟𝑎𝑔</m:t>
                                  </m:r>
                                </m:sub>
                              </m:sSub>
                            </m:e>
                          </m:nary>
                        </m:num>
                        <m:den>
                          <m:sSub>
                            <m:sSubPr>
                              <m:ctrlPr>
                                <a:rPr lang="en-US" sz="1600" b="1" i="1">
                                  <a:latin typeface="Cambria Math" panose="02040503050406030204" pitchFamily="18" charset="0"/>
                                  <a:ea typeface="Cambria Math"/>
                                </a:rPr>
                              </m:ctrlPr>
                            </m:sSubPr>
                            <m:e>
                              <m:r>
                                <a:rPr lang="en-US" sz="1600" b="1" i="1">
                                  <a:latin typeface="Cambria Math"/>
                                  <a:ea typeface="Cambria Math"/>
                                </a:rPr>
                                <m:t>∀</m:t>
                              </m:r>
                            </m:e>
                            <m:sub>
                              <m:r>
                                <a:rPr lang="en-US" sz="1600" b="1" i="1">
                                  <a:latin typeface="Cambria Math"/>
                                  <a:ea typeface="Cambria Math"/>
                                </a:rPr>
                                <m:t>𝒄</m:t>
                              </m:r>
                            </m:sub>
                          </m:sSub>
                        </m:den>
                      </m:f>
                    </m:oMath>
                  </m:oMathPara>
                </a14:m>
                <a:endParaRPr lang="en-US" sz="1600" dirty="0"/>
              </a:p>
            </p:txBody>
          </p:sp>
        </mc:Choice>
        <mc:Fallback xmlns="">
          <p:sp>
            <p:nvSpPr>
              <p:cNvPr id="11" name="Rectangle 10"/>
              <p:cNvSpPr>
                <a:spLocks noRot="1" noChangeAspect="1" noMove="1" noResize="1" noEditPoints="1" noAdjustHandles="1" noChangeArrowheads="1" noChangeShapeType="1" noTextEdit="1"/>
              </p:cNvSpPr>
              <p:nvPr/>
            </p:nvSpPr>
            <p:spPr>
              <a:xfrm>
                <a:off x="5486400" y="1712853"/>
                <a:ext cx="5105400" cy="696473"/>
              </a:xfrm>
              <a:prstGeom prst="rect">
                <a:avLst/>
              </a:prstGeom>
              <a:blipFill rotWithShape="0">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6134100" y="2474853"/>
                <a:ext cx="4076700" cy="707053"/>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600" i="1">
                              <a:latin typeface="Cambria Math" panose="02040503050406030204" pitchFamily="18" charset="0"/>
                            </a:rPr>
                          </m:ctrlPr>
                        </m:sSubPr>
                        <m:e>
                          <m:r>
                            <a:rPr lang="en-US" sz="1600" i="1">
                              <a:latin typeface="Cambria Math"/>
                            </a:rPr>
                            <m:t>𝑚</m:t>
                          </m:r>
                        </m:e>
                        <m:sub>
                          <m:r>
                            <a:rPr lang="en-US" sz="1600" i="1">
                              <a:latin typeface="Cambria Math"/>
                            </a:rPr>
                            <m:t>𝑝</m:t>
                          </m:r>
                        </m:sub>
                      </m:sSub>
                      <m:f>
                        <m:fPr>
                          <m:ctrlPr>
                            <a:rPr lang="en-US" sz="1600" i="1">
                              <a:latin typeface="Cambria Math" panose="02040503050406030204" pitchFamily="18" charset="0"/>
                            </a:rPr>
                          </m:ctrlPr>
                        </m:fPr>
                        <m:num>
                          <m:r>
                            <a:rPr lang="en-GB" sz="1600" i="1">
                              <a:latin typeface="Cambria Math"/>
                            </a:rPr>
                            <m:t>𝑑</m:t>
                          </m:r>
                          <m:sSub>
                            <m:sSubPr>
                              <m:ctrlPr>
                                <a:rPr lang="en-US" sz="1600" i="1">
                                  <a:latin typeface="Cambria Math" panose="02040503050406030204" pitchFamily="18" charset="0"/>
                                </a:rPr>
                              </m:ctrlPr>
                            </m:sSubPr>
                            <m:e>
                              <m:acc>
                                <m:accPr>
                                  <m:chr m:val="⃗"/>
                                  <m:ctrlPr>
                                    <a:rPr lang="en-US" sz="1600" i="1">
                                      <a:latin typeface="Cambria Math" panose="02040503050406030204" pitchFamily="18" charset="0"/>
                                    </a:rPr>
                                  </m:ctrlPr>
                                </m:accPr>
                                <m:e>
                                  <m:r>
                                    <a:rPr lang="en-GB" sz="1600" i="1">
                                      <a:latin typeface="Cambria Math"/>
                                    </a:rPr>
                                    <m:t>𝑢</m:t>
                                  </m:r>
                                </m:e>
                              </m:acc>
                            </m:e>
                            <m:sub>
                              <m:r>
                                <a:rPr lang="en-GB" sz="1600" i="1">
                                  <a:latin typeface="Cambria Math"/>
                                </a:rPr>
                                <m:t>𝑝</m:t>
                              </m:r>
                              <m:r>
                                <a:rPr lang="en-GB" sz="1600" i="1">
                                  <a:latin typeface="Cambria Math"/>
                                </a:rPr>
                                <m:t>,</m:t>
                              </m:r>
                              <m:r>
                                <a:rPr lang="en-GB" sz="1600" i="1">
                                  <a:latin typeface="Cambria Math"/>
                                </a:rPr>
                                <m:t>𝑖</m:t>
                              </m:r>
                            </m:sub>
                          </m:sSub>
                        </m:num>
                        <m:den>
                          <m:r>
                            <a:rPr lang="en-GB" sz="1600" i="1">
                              <a:latin typeface="Cambria Math"/>
                            </a:rPr>
                            <m:t>𝑑𝑡</m:t>
                          </m:r>
                        </m:den>
                      </m:f>
                      <m:r>
                        <a:rPr lang="en-GB" sz="1600" i="1">
                          <a:latin typeface="Cambria Math"/>
                        </a:rPr>
                        <m:t>=</m:t>
                      </m:r>
                      <m:sSub>
                        <m:sSubPr>
                          <m:ctrlPr>
                            <a:rPr lang="en-US" sz="1600" i="1">
                              <a:latin typeface="Cambria Math" panose="02040503050406030204" pitchFamily="18" charset="0"/>
                            </a:rPr>
                          </m:ctrlPr>
                        </m:sSubPr>
                        <m:e>
                          <m:acc>
                            <m:accPr>
                              <m:chr m:val="⃗"/>
                              <m:ctrlPr>
                                <a:rPr lang="en-US" sz="1600" i="1">
                                  <a:latin typeface="Cambria Math" panose="02040503050406030204" pitchFamily="18" charset="0"/>
                                </a:rPr>
                              </m:ctrlPr>
                            </m:accPr>
                            <m:e>
                              <m:r>
                                <a:rPr lang="en-US" sz="1600" i="1">
                                  <a:latin typeface="Cambria Math"/>
                                </a:rPr>
                                <m:t>𝐹</m:t>
                              </m:r>
                            </m:e>
                          </m:acc>
                        </m:e>
                        <m:sub>
                          <m:r>
                            <a:rPr lang="en-US" sz="1600" i="1">
                              <a:latin typeface="Cambria Math"/>
                            </a:rPr>
                            <m:t>𝑔𝑟𝑎𝑣</m:t>
                          </m:r>
                          <m:r>
                            <a:rPr lang="en-GB" sz="1600" i="1">
                              <a:latin typeface="Cambria Math"/>
                            </a:rPr>
                            <m:t>,</m:t>
                          </m:r>
                          <m:r>
                            <a:rPr lang="en-GB" sz="1600" i="1">
                              <a:latin typeface="Cambria Math"/>
                            </a:rPr>
                            <m:t>𝑖</m:t>
                          </m:r>
                        </m:sub>
                      </m:sSub>
                      <m:r>
                        <a:rPr lang="en-GB" sz="1600" i="1">
                          <a:latin typeface="Cambria Math"/>
                        </a:rPr>
                        <m:t>+</m:t>
                      </m:r>
                      <m:sSub>
                        <m:sSubPr>
                          <m:ctrlPr>
                            <a:rPr lang="en-US" sz="1600" i="1">
                              <a:latin typeface="Cambria Math" panose="02040503050406030204" pitchFamily="18" charset="0"/>
                            </a:rPr>
                          </m:ctrlPr>
                        </m:sSubPr>
                        <m:e>
                          <m:acc>
                            <m:accPr>
                              <m:chr m:val="⃗"/>
                              <m:ctrlPr>
                                <a:rPr lang="en-US" sz="1600" i="1">
                                  <a:latin typeface="Cambria Math" panose="02040503050406030204" pitchFamily="18" charset="0"/>
                                </a:rPr>
                              </m:ctrlPr>
                            </m:accPr>
                            <m:e>
                              <m:r>
                                <a:rPr lang="en-US" sz="1600" i="1">
                                  <a:latin typeface="Cambria Math"/>
                                </a:rPr>
                                <m:t>𝐹</m:t>
                              </m:r>
                            </m:e>
                          </m:acc>
                        </m:e>
                        <m:sub>
                          <m:r>
                            <a:rPr lang="en-GB" sz="1600" i="1">
                              <a:latin typeface="Cambria Math"/>
                            </a:rPr>
                            <m:t>𝑑𝑟𝑎𝑔</m:t>
                          </m:r>
                          <m:r>
                            <a:rPr lang="en-GB" sz="1600" i="1">
                              <a:latin typeface="Cambria Math"/>
                            </a:rPr>
                            <m:t>,</m:t>
                          </m:r>
                          <m:r>
                            <a:rPr lang="en-GB" sz="1600" i="1">
                              <a:latin typeface="Cambria Math"/>
                            </a:rPr>
                            <m:t>𝑖</m:t>
                          </m:r>
                        </m:sub>
                      </m:sSub>
                      <m:r>
                        <a:rPr lang="en-GB" sz="1600" i="1">
                          <a:latin typeface="Cambria Math"/>
                        </a:rPr>
                        <m:t>+</m:t>
                      </m:r>
                      <m:nary>
                        <m:naryPr>
                          <m:chr m:val="∑"/>
                          <m:limLoc m:val="undOvr"/>
                          <m:subHide m:val="on"/>
                          <m:supHide m:val="on"/>
                          <m:ctrlPr>
                            <a:rPr lang="en-US" sz="1600" i="1">
                              <a:latin typeface="Cambria Math" panose="02040503050406030204" pitchFamily="18" charset="0"/>
                            </a:rPr>
                          </m:ctrlPr>
                        </m:naryPr>
                        <m:sub/>
                        <m:sup/>
                        <m:e>
                          <m:sSub>
                            <m:sSubPr>
                              <m:ctrlPr>
                                <a:rPr lang="en-US" sz="1600" i="1">
                                  <a:latin typeface="Cambria Math" panose="02040503050406030204" pitchFamily="18" charset="0"/>
                                </a:rPr>
                              </m:ctrlPr>
                            </m:sSubPr>
                            <m:e>
                              <m:acc>
                                <m:accPr>
                                  <m:chr m:val="⃗"/>
                                  <m:ctrlPr>
                                    <a:rPr lang="en-US" sz="1600" i="1">
                                      <a:latin typeface="Cambria Math" panose="02040503050406030204" pitchFamily="18" charset="0"/>
                                    </a:rPr>
                                  </m:ctrlPr>
                                </m:accPr>
                                <m:e>
                                  <m:r>
                                    <a:rPr lang="en-US" sz="1600" i="1">
                                      <a:latin typeface="Cambria Math"/>
                                    </a:rPr>
                                    <m:t>𝐹</m:t>
                                  </m:r>
                                </m:e>
                              </m:acc>
                            </m:e>
                            <m:sub>
                              <m:r>
                                <a:rPr lang="en-GB" sz="1600" i="1">
                                  <a:latin typeface="Cambria Math"/>
                                </a:rPr>
                                <m:t>𝑐𝑜𝑛𝑡𝑎𝑐𝑡</m:t>
                              </m:r>
                            </m:sub>
                          </m:sSub>
                        </m:e>
                      </m:nary>
                    </m:oMath>
                  </m:oMathPara>
                </a14:m>
                <a:endParaRPr lang="en-US" sz="1600" dirty="0"/>
              </a:p>
            </p:txBody>
          </p:sp>
        </mc:Choice>
        <mc:Fallback xmlns="">
          <p:sp>
            <p:nvSpPr>
              <p:cNvPr id="9" name="Rectangle 8"/>
              <p:cNvSpPr>
                <a:spLocks noRot="1" noChangeAspect="1" noMove="1" noResize="1" noEditPoints="1" noAdjustHandles="1" noChangeArrowheads="1" noChangeShapeType="1" noTextEdit="1"/>
              </p:cNvSpPr>
              <p:nvPr/>
            </p:nvSpPr>
            <p:spPr>
              <a:xfrm>
                <a:off x="6134100" y="2474853"/>
                <a:ext cx="4076700" cy="707053"/>
              </a:xfrm>
              <a:prstGeom prst="rect">
                <a:avLst/>
              </a:prstGeom>
              <a:blipFill rotWithShape="0">
                <a:blip r:embed="rId5"/>
                <a:stretch>
                  <a:fillRect/>
                </a:stretch>
              </a:blipFill>
            </p:spPr>
            <p:txBody>
              <a:bodyPr/>
              <a:lstStyle/>
              <a:p>
                <a:r>
                  <a:rPr lang="en-US">
                    <a:noFill/>
                  </a:rPr>
                  <a:t> </a:t>
                </a:r>
              </a:p>
            </p:txBody>
          </p:sp>
        </mc:Fallback>
      </mc:AlternateContent>
      <p:sp>
        <p:nvSpPr>
          <p:cNvPr id="4" name="Rectangle 3"/>
          <p:cNvSpPr/>
          <p:nvPr/>
        </p:nvSpPr>
        <p:spPr>
          <a:xfrm>
            <a:off x="9372600" y="1653209"/>
            <a:ext cx="1066800" cy="8488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51352" y="6068492"/>
            <a:ext cx="7315200" cy="276999"/>
          </a:xfrm>
          <a:prstGeom prst="rect">
            <a:avLst/>
          </a:prstGeom>
          <a:noFill/>
        </p:spPr>
        <p:txBody>
          <a:bodyPr wrap="square" rtlCol="0">
            <a:spAutoFit/>
          </a:bodyPr>
          <a:lstStyle/>
          <a:p>
            <a:r>
              <a:rPr lang="en-US" sz="1200" i="1" baseline="30000" dirty="0">
                <a:solidFill>
                  <a:schemeClr val="tx2"/>
                </a:solidFill>
                <a:latin typeface="Georgia" panose="02040502050405020303" pitchFamily="18" charset="0"/>
              </a:rPr>
              <a:t>*</a:t>
            </a:r>
            <a:r>
              <a:rPr lang="en-US" sz="1200" i="1" dirty="0">
                <a:solidFill>
                  <a:schemeClr val="tx2"/>
                </a:solidFill>
                <a:latin typeface="Georgia" panose="02040502050405020303" pitchFamily="18" charset="0"/>
              </a:rPr>
              <a:t> Generalized Incompressible Direct and Large Eddy Simulation of Turbulence</a:t>
            </a:r>
          </a:p>
        </p:txBody>
      </p:sp>
      <p:pic>
        <p:nvPicPr>
          <p:cNvPr id="17" name="Content Placeholder 11" descr="D:\THEORY\Sediment_n_channelfolw\Sediemnent\LES_DEM_PAPER\Fig_1_SoftSPhere.png"/>
          <p:cNvPicPr>
            <a:picLocks/>
          </p:cNvPicPr>
          <p:nvPr/>
        </p:nvPicPr>
        <p:blipFill rotWithShape="1">
          <a:blip r:embed="rId6" cstate="print">
            <a:extLst>
              <a:ext uri="{28A0092B-C50C-407E-A947-70E740481C1C}">
                <a14:useLocalDpi xmlns:a14="http://schemas.microsoft.com/office/drawing/2010/main" val="0"/>
              </a:ext>
            </a:extLst>
          </a:blip>
          <a:srcRect l="5008" t="8014"/>
          <a:stretch/>
        </p:blipFill>
        <p:spPr bwMode="auto">
          <a:xfrm>
            <a:off x="7048267" y="3831253"/>
            <a:ext cx="2438400" cy="1218844"/>
          </a:xfrm>
          <a:prstGeom prst="rect">
            <a:avLst/>
          </a:prstGeom>
          <a:noFill/>
          <a:ln w="9525">
            <a:noFill/>
            <a:miter lim="800000"/>
            <a:headEnd/>
            <a:tailEnd/>
          </a:ln>
          <a:effectLst/>
          <a:extLst>
            <a:ext uri="{53640926-AAD7-44D8-BBD7-CCE9431645EC}">
              <a14:shadowObscured xmlns:a14="http://schemas.microsoft.com/office/drawing/2010/main"/>
            </a:ext>
          </a:extLst>
        </p:spPr>
      </p:pic>
      <mc:AlternateContent xmlns:mc="http://schemas.openxmlformats.org/markup-compatibility/2006" xmlns:a14="http://schemas.microsoft.com/office/drawing/2010/main">
        <mc:Choice Requires="a14">
          <p:sp>
            <p:nvSpPr>
              <p:cNvPr id="18" name="Rectangle 17"/>
              <p:cNvSpPr/>
              <p:nvPr/>
            </p:nvSpPr>
            <p:spPr>
              <a:xfrm>
                <a:off x="6539943" y="5070042"/>
                <a:ext cx="1727524" cy="34015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1400" i="1">
                              <a:latin typeface="Cambria Math" panose="02040503050406030204" pitchFamily="18" charset="0"/>
                            </a:rPr>
                          </m:ctrlPr>
                        </m:sSubPr>
                        <m:e>
                          <m:acc>
                            <m:accPr>
                              <m:chr m:val="⃗"/>
                              <m:ctrlPr>
                                <a:rPr lang="en-US" sz="1400" i="1">
                                  <a:latin typeface="Cambria Math" panose="02040503050406030204" pitchFamily="18" charset="0"/>
                                </a:rPr>
                              </m:ctrlPr>
                            </m:accPr>
                            <m:e>
                              <m:r>
                                <a:rPr lang="en-GB" sz="1400" i="1">
                                  <a:latin typeface="Cambria Math"/>
                                </a:rPr>
                                <m:t>𝐹</m:t>
                              </m:r>
                            </m:e>
                          </m:acc>
                        </m:e>
                        <m:sub>
                          <m:r>
                            <a:rPr lang="en-GB" sz="1400" i="1">
                              <a:latin typeface="Cambria Math"/>
                            </a:rPr>
                            <m:t>𝑛</m:t>
                          </m:r>
                        </m:sub>
                      </m:sSub>
                      <m:r>
                        <a:rPr lang="en-GB" sz="1400" i="1">
                          <a:latin typeface="Cambria Math"/>
                        </a:rPr>
                        <m:t>=−</m:t>
                      </m:r>
                      <m:sSub>
                        <m:sSubPr>
                          <m:ctrlPr>
                            <a:rPr lang="en-US" sz="1400" i="1">
                              <a:latin typeface="Cambria Math" panose="02040503050406030204" pitchFamily="18" charset="0"/>
                            </a:rPr>
                          </m:ctrlPr>
                        </m:sSubPr>
                        <m:e>
                          <m:r>
                            <a:rPr lang="en-GB" sz="1400" i="1">
                              <a:latin typeface="Cambria Math"/>
                            </a:rPr>
                            <m:t>𝑘</m:t>
                          </m:r>
                        </m:e>
                        <m:sub>
                          <m:r>
                            <a:rPr lang="en-GB" sz="1400" i="1">
                              <a:latin typeface="Cambria Math"/>
                            </a:rPr>
                            <m:t>𝑛</m:t>
                          </m:r>
                        </m:sub>
                      </m:sSub>
                      <m:sSub>
                        <m:sSubPr>
                          <m:ctrlPr>
                            <a:rPr lang="en-US" sz="1400" i="1">
                              <a:latin typeface="Cambria Math" panose="02040503050406030204" pitchFamily="18" charset="0"/>
                            </a:rPr>
                          </m:ctrlPr>
                        </m:sSubPr>
                        <m:e>
                          <m:acc>
                            <m:accPr>
                              <m:chr m:val="⃗"/>
                              <m:ctrlPr>
                                <a:rPr lang="en-US" sz="1400" i="1">
                                  <a:latin typeface="Cambria Math" panose="02040503050406030204" pitchFamily="18" charset="0"/>
                                </a:rPr>
                              </m:ctrlPr>
                            </m:accPr>
                            <m:e>
                              <m:r>
                                <a:rPr lang="en-GB" sz="1400" i="1">
                                  <a:latin typeface="Cambria Math"/>
                                </a:rPr>
                                <m:t>𝛿</m:t>
                              </m:r>
                            </m:e>
                          </m:acc>
                        </m:e>
                        <m:sub>
                          <m:r>
                            <a:rPr lang="en-GB" sz="1400" i="1">
                              <a:latin typeface="Cambria Math"/>
                            </a:rPr>
                            <m:t>𝑛</m:t>
                          </m:r>
                        </m:sub>
                      </m:sSub>
                      <m:r>
                        <a:rPr lang="en-GB" sz="1400" i="1">
                          <a:latin typeface="Cambria Math"/>
                        </a:rPr>
                        <m:t>−</m:t>
                      </m:r>
                      <m:sSub>
                        <m:sSubPr>
                          <m:ctrlPr>
                            <a:rPr lang="en-US" sz="1400" i="1">
                              <a:latin typeface="Cambria Math" panose="02040503050406030204" pitchFamily="18" charset="0"/>
                            </a:rPr>
                          </m:ctrlPr>
                        </m:sSubPr>
                        <m:e>
                          <m:r>
                            <a:rPr lang="en-GB" sz="1400" i="1">
                              <a:latin typeface="Cambria Math"/>
                            </a:rPr>
                            <m:t>𝜂</m:t>
                          </m:r>
                        </m:e>
                        <m:sub>
                          <m:r>
                            <a:rPr lang="en-GB" sz="1400" i="1">
                              <a:latin typeface="Cambria Math"/>
                            </a:rPr>
                            <m:t>𝑛</m:t>
                          </m:r>
                        </m:sub>
                      </m:sSub>
                      <m:sSub>
                        <m:sSubPr>
                          <m:ctrlPr>
                            <a:rPr lang="en-US" sz="1400" i="1">
                              <a:latin typeface="Cambria Math" panose="02040503050406030204" pitchFamily="18" charset="0"/>
                            </a:rPr>
                          </m:ctrlPr>
                        </m:sSubPr>
                        <m:e>
                          <m:acc>
                            <m:accPr>
                              <m:chr m:val="⃗"/>
                              <m:ctrlPr>
                                <a:rPr lang="en-US" sz="1400" i="1">
                                  <a:latin typeface="Cambria Math" panose="02040503050406030204" pitchFamily="18" charset="0"/>
                                </a:rPr>
                              </m:ctrlPr>
                            </m:accPr>
                            <m:e>
                              <m:r>
                                <a:rPr lang="en-GB" sz="1400" i="1">
                                  <a:latin typeface="Cambria Math"/>
                                </a:rPr>
                                <m:t>𝑣</m:t>
                              </m:r>
                            </m:e>
                          </m:acc>
                        </m:e>
                        <m:sub>
                          <m:r>
                            <a:rPr lang="en-GB" sz="1400" i="1">
                              <a:latin typeface="Cambria Math"/>
                            </a:rPr>
                            <m:t>𝑛</m:t>
                          </m:r>
                        </m:sub>
                      </m:sSub>
                    </m:oMath>
                  </m:oMathPara>
                </a14:m>
                <a:endParaRPr lang="en-US" sz="1400" dirty="0"/>
              </a:p>
            </p:txBody>
          </p:sp>
        </mc:Choice>
        <mc:Fallback xmlns="">
          <p:sp>
            <p:nvSpPr>
              <p:cNvPr id="18" name="Rectangle 17"/>
              <p:cNvSpPr>
                <a:spLocks noRot="1" noChangeAspect="1" noMove="1" noResize="1" noEditPoints="1" noAdjustHandles="1" noChangeArrowheads="1" noChangeShapeType="1" noTextEdit="1"/>
              </p:cNvSpPr>
              <p:nvPr/>
            </p:nvSpPr>
            <p:spPr>
              <a:xfrm>
                <a:off x="6539943" y="5070042"/>
                <a:ext cx="1727524" cy="340158"/>
              </a:xfrm>
              <a:prstGeom prst="rect">
                <a:avLst/>
              </a:prstGeom>
              <a:blipFill rotWithShape="0">
                <a:blip r:embed="rId7"/>
                <a:stretch>
                  <a:fillRect t="-8929" r="-4947" b="-357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Rectangle 18"/>
              <p:cNvSpPr/>
              <p:nvPr/>
            </p:nvSpPr>
            <p:spPr>
              <a:xfrm>
                <a:off x="6573936" y="5410200"/>
                <a:ext cx="3471207" cy="78015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1400" i="1">
                              <a:latin typeface="Cambria Math" panose="02040503050406030204" pitchFamily="18" charset="0"/>
                            </a:rPr>
                          </m:ctrlPr>
                        </m:sSubPr>
                        <m:e>
                          <m:acc>
                            <m:accPr>
                              <m:chr m:val="⃗"/>
                              <m:ctrlPr>
                                <a:rPr lang="en-US" sz="1400" i="1">
                                  <a:latin typeface="Cambria Math" panose="02040503050406030204" pitchFamily="18" charset="0"/>
                                </a:rPr>
                              </m:ctrlPr>
                            </m:accPr>
                            <m:e>
                              <m:r>
                                <a:rPr lang="en-GB" sz="1400" i="1">
                                  <a:latin typeface="Cambria Math"/>
                                </a:rPr>
                                <m:t>𝐹</m:t>
                              </m:r>
                            </m:e>
                          </m:acc>
                        </m:e>
                        <m:sub>
                          <m:r>
                            <a:rPr lang="en-GB" sz="1400" i="1">
                              <a:latin typeface="Cambria Math"/>
                            </a:rPr>
                            <m:t>𝑡</m:t>
                          </m:r>
                        </m:sub>
                      </m:sSub>
                      <m:r>
                        <a:rPr lang="en-GB" sz="1400" i="1">
                          <a:latin typeface="Cambria Math"/>
                        </a:rPr>
                        <m:t>=</m:t>
                      </m:r>
                      <m:d>
                        <m:dPr>
                          <m:begChr m:val="{"/>
                          <m:endChr m:val=""/>
                          <m:ctrlPr>
                            <a:rPr lang="en-US" sz="1400" i="1">
                              <a:latin typeface="Cambria Math" panose="02040503050406030204" pitchFamily="18" charset="0"/>
                            </a:rPr>
                          </m:ctrlPr>
                        </m:dPr>
                        <m:e>
                          <m:eqArr>
                            <m:eqArrPr>
                              <m:ctrlPr>
                                <a:rPr lang="en-US" sz="1400" i="1">
                                  <a:latin typeface="Cambria Math" panose="02040503050406030204" pitchFamily="18" charset="0"/>
                                </a:rPr>
                              </m:ctrlPr>
                            </m:eqArrPr>
                            <m:e>
                              <m:r>
                                <a:rPr lang="en-GB" sz="1400" i="1">
                                  <a:latin typeface="Cambria Math"/>
                                </a:rPr>
                                <m:t>−</m:t>
                              </m:r>
                              <m:sSub>
                                <m:sSubPr>
                                  <m:ctrlPr>
                                    <a:rPr lang="en-US" sz="1400" i="1">
                                      <a:latin typeface="Cambria Math" panose="02040503050406030204" pitchFamily="18" charset="0"/>
                                    </a:rPr>
                                  </m:ctrlPr>
                                </m:sSubPr>
                                <m:e>
                                  <m:r>
                                    <a:rPr lang="en-GB" sz="1400" i="1">
                                      <a:latin typeface="Cambria Math"/>
                                    </a:rPr>
                                    <m:t>𝑘</m:t>
                                  </m:r>
                                </m:e>
                                <m:sub>
                                  <m:r>
                                    <a:rPr lang="en-GB" sz="1400" i="1">
                                      <a:latin typeface="Cambria Math"/>
                                    </a:rPr>
                                    <m:t>𝑡</m:t>
                                  </m:r>
                                </m:sub>
                              </m:sSub>
                              <m:sSub>
                                <m:sSubPr>
                                  <m:ctrlPr>
                                    <a:rPr lang="en-US" sz="1400" i="1">
                                      <a:latin typeface="Cambria Math" panose="02040503050406030204" pitchFamily="18" charset="0"/>
                                    </a:rPr>
                                  </m:ctrlPr>
                                </m:sSubPr>
                                <m:e>
                                  <m:acc>
                                    <m:accPr>
                                      <m:chr m:val="⃗"/>
                                      <m:ctrlPr>
                                        <a:rPr lang="en-US" sz="1400" i="1">
                                          <a:latin typeface="Cambria Math" panose="02040503050406030204" pitchFamily="18" charset="0"/>
                                        </a:rPr>
                                      </m:ctrlPr>
                                    </m:accPr>
                                    <m:e>
                                      <m:r>
                                        <a:rPr lang="en-GB" sz="1400" i="1">
                                          <a:latin typeface="Cambria Math"/>
                                        </a:rPr>
                                        <m:t>𝛿</m:t>
                                      </m:r>
                                    </m:e>
                                  </m:acc>
                                </m:e>
                                <m:sub>
                                  <m:r>
                                    <a:rPr lang="en-GB" sz="1400" i="1">
                                      <a:latin typeface="Cambria Math"/>
                                    </a:rPr>
                                    <m:t>𝑡</m:t>
                                  </m:r>
                                </m:sub>
                              </m:sSub>
                              <m:r>
                                <a:rPr lang="en-GB" sz="1400" i="1">
                                  <a:latin typeface="Cambria Math"/>
                                </a:rPr>
                                <m:t>−</m:t>
                              </m:r>
                              <m:sSub>
                                <m:sSubPr>
                                  <m:ctrlPr>
                                    <a:rPr lang="en-US" sz="1400" i="1">
                                      <a:latin typeface="Cambria Math" panose="02040503050406030204" pitchFamily="18" charset="0"/>
                                    </a:rPr>
                                  </m:ctrlPr>
                                </m:sSubPr>
                                <m:e>
                                  <m:r>
                                    <a:rPr lang="en-GB" sz="1400" i="1">
                                      <a:latin typeface="Cambria Math"/>
                                    </a:rPr>
                                    <m:t>𝜂</m:t>
                                  </m:r>
                                </m:e>
                                <m:sub>
                                  <m:r>
                                    <a:rPr lang="en-GB" sz="1400" i="1">
                                      <a:latin typeface="Cambria Math"/>
                                    </a:rPr>
                                    <m:t>𝑡</m:t>
                                  </m:r>
                                </m:sub>
                              </m:sSub>
                              <m:sSub>
                                <m:sSubPr>
                                  <m:ctrlPr>
                                    <a:rPr lang="en-US" sz="1400" i="1">
                                      <a:latin typeface="Cambria Math" panose="02040503050406030204" pitchFamily="18" charset="0"/>
                                    </a:rPr>
                                  </m:ctrlPr>
                                </m:sSubPr>
                                <m:e>
                                  <m:acc>
                                    <m:accPr>
                                      <m:chr m:val="⃗"/>
                                      <m:ctrlPr>
                                        <a:rPr lang="en-US" sz="1400" i="1">
                                          <a:latin typeface="Cambria Math" panose="02040503050406030204" pitchFamily="18" charset="0"/>
                                        </a:rPr>
                                      </m:ctrlPr>
                                    </m:accPr>
                                    <m:e>
                                      <m:r>
                                        <a:rPr lang="en-GB" sz="1400" i="1">
                                          <a:latin typeface="Cambria Math"/>
                                        </a:rPr>
                                        <m:t>𝑣</m:t>
                                      </m:r>
                                    </m:e>
                                  </m:acc>
                                </m:e>
                                <m:sub>
                                  <m:r>
                                    <a:rPr lang="en-GB" sz="1400" i="1">
                                      <a:latin typeface="Cambria Math"/>
                                    </a:rPr>
                                    <m:t>𝑡</m:t>
                                  </m:r>
                                </m:sub>
                              </m:sSub>
                            </m:e>
                            <m:e>
                              <m:r>
                                <a:rPr lang="en-GB" sz="1400" i="1">
                                  <a:latin typeface="Cambria Math"/>
                                </a:rPr>
                                <m:t>−</m:t>
                              </m:r>
                              <m:sSub>
                                <m:sSubPr>
                                  <m:ctrlPr>
                                    <a:rPr lang="en-US" sz="1400" i="1">
                                      <a:latin typeface="Cambria Math" panose="02040503050406030204" pitchFamily="18" charset="0"/>
                                    </a:rPr>
                                  </m:ctrlPr>
                                </m:sSubPr>
                                <m:e>
                                  <m:r>
                                    <a:rPr lang="en-GB" sz="1400" i="1">
                                      <a:latin typeface="Cambria Math"/>
                                    </a:rPr>
                                    <m:t>𝜇</m:t>
                                  </m:r>
                                </m:e>
                                <m:sub>
                                  <m:r>
                                    <a:rPr lang="en-GB" sz="1400" i="1">
                                      <a:latin typeface="Cambria Math"/>
                                    </a:rPr>
                                    <m:t>𝑓</m:t>
                                  </m:r>
                                </m:sub>
                              </m:sSub>
                              <m:d>
                                <m:dPr>
                                  <m:begChr m:val="|"/>
                                  <m:endChr m:val="|"/>
                                  <m:ctrlPr>
                                    <a:rPr lang="en-US" sz="1400" i="1">
                                      <a:latin typeface="Cambria Math" panose="02040503050406030204" pitchFamily="18" charset="0"/>
                                    </a:rPr>
                                  </m:ctrlPr>
                                </m:dPr>
                                <m:e>
                                  <m:sSub>
                                    <m:sSubPr>
                                      <m:ctrlPr>
                                        <a:rPr lang="en-US" sz="1400" i="1">
                                          <a:latin typeface="Cambria Math" panose="02040503050406030204" pitchFamily="18" charset="0"/>
                                        </a:rPr>
                                      </m:ctrlPr>
                                    </m:sSubPr>
                                    <m:e>
                                      <m:acc>
                                        <m:accPr>
                                          <m:chr m:val="⃗"/>
                                          <m:ctrlPr>
                                            <a:rPr lang="en-US" sz="1400" i="1">
                                              <a:latin typeface="Cambria Math" panose="02040503050406030204" pitchFamily="18" charset="0"/>
                                            </a:rPr>
                                          </m:ctrlPr>
                                        </m:accPr>
                                        <m:e>
                                          <m:r>
                                            <a:rPr lang="en-GB" sz="1400" i="1">
                                              <a:latin typeface="Cambria Math"/>
                                            </a:rPr>
                                            <m:t>𝐹</m:t>
                                          </m:r>
                                        </m:e>
                                      </m:acc>
                                    </m:e>
                                    <m:sub>
                                      <m:r>
                                        <a:rPr lang="en-GB" sz="1400" i="1">
                                          <a:latin typeface="Cambria Math"/>
                                        </a:rPr>
                                        <m:t>𝑛</m:t>
                                      </m:r>
                                    </m:sub>
                                  </m:sSub>
                                </m:e>
                              </m:d>
                            </m:e>
                          </m:eqArr>
                          <m:r>
                            <a:rPr lang="en-GB" sz="1400" i="1">
                              <a:latin typeface="Cambria Math"/>
                            </a:rPr>
                            <m:t>     </m:t>
                          </m:r>
                          <m:m>
                            <m:mPr>
                              <m:mcs>
                                <m:mc>
                                  <m:mcPr>
                                    <m:count m:val="1"/>
                                    <m:mcJc m:val="center"/>
                                  </m:mcPr>
                                </m:mc>
                              </m:mcs>
                              <m:ctrlPr>
                                <a:rPr lang="en-US" sz="1400" i="1">
                                  <a:latin typeface="Cambria Math" panose="02040503050406030204" pitchFamily="18" charset="0"/>
                                </a:rPr>
                              </m:ctrlPr>
                            </m:mPr>
                            <m:mr>
                              <m:e>
                                <m:r>
                                  <a:rPr lang="en-GB" sz="1400" i="1">
                                    <a:latin typeface="Cambria Math"/>
                                  </a:rPr>
                                  <m:t>𝑓𝑜𝑟</m:t>
                                </m:r>
                                <m:r>
                                  <a:rPr lang="en-GB" sz="1400" i="1">
                                    <a:latin typeface="Cambria Math"/>
                                  </a:rPr>
                                  <m:t>  </m:t>
                                </m:r>
                                <m:d>
                                  <m:dPr>
                                    <m:ctrlPr>
                                      <a:rPr lang="en-US" sz="1400" i="1">
                                        <a:latin typeface="Cambria Math" panose="02040503050406030204" pitchFamily="18" charset="0"/>
                                      </a:rPr>
                                    </m:ctrlPr>
                                  </m:dPr>
                                  <m:e>
                                    <m:d>
                                      <m:dPr>
                                        <m:begChr m:val="|"/>
                                        <m:endChr m:val="|"/>
                                        <m:ctrlPr>
                                          <a:rPr lang="en-US" sz="1400" i="1">
                                            <a:latin typeface="Cambria Math" panose="02040503050406030204" pitchFamily="18" charset="0"/>
                                          </a:rPr>
                                        </m:ctrlPr>
                                      </m:dPr>
                                      <m:e>
                                        <m:sSub>
                                          <m:sSubPr>
                                            <m:ctrlPr>
                                              <a:rPr lang="en-US" sz="1400" i="1">
                                                <a:latin typeface="Cambria Math" panose="02040503050406030204" pitchFamily="18" charset="0"/>
                                              </a:rPr>
                                            </m:ctrlPr>
                                          </m:sSubPr>
                                          <m:e>
                                            <m:acc>
                                              <m:accPr>
                                                <m:chr m:val="⃗"/>
                                                <m:ctrlPr>
                                                  <a:rPr lang="en-US" sz="1400" i="1">
                                                    <a:latin typeface="Cambria Math" panose="02040503050406030204" pitchFamily="18" charset="0"/>
                                                  </a:rPr>
                                                </m:ctrlPr>
                                              </m:accPr>
                                              <m:e>
                                                <m:r>
                                                  <a:rPr lang="en-GB" sz="1400" i="1">
                                                    <a:latin typeface="Cambria Math"/>
                                                  </a:rPr>
                                                  <m:t>𝐹</m:t>
                                                </m:r>
                                              </m:e>
                                            </m:acc>
                                          </m:e>
                                          <m:sub>
                                            <m:r>
                                              <a:rPr lang="en-GB" sz="1400" i="1">
                                                <a:latin typeface="Cambria Math"/>
                                              </a:rPr>
                                              <m:t>𝑡</m:t>
                                            </m:r>
                                          </m:sub>
                                        </m:sSub>
                                      </m:e>
                                    </m:d>
                                    <m:r>
                                      <a:rPr lang="en-GB" sz="1400" i="1">
                                        <a:latin typeface="Cambria Math"/>
                                      </a:rPr>
                                      <m:t>&lt;</m:t>
                                    </m:r>
                                    <m:sSub>
                                      <m:sSubPr>
                                        <m:ctrlPr>
                                          <a:rPr lang="en-US" sz="1400" i="1">
                                            <a:latin typeface="Cambria Math" panose="02040503050406030204" pitchFamily="18" charset="0"/>
                                          </a:rPr>
                                        </m:ctrlPr>
                                      </m:sSubPr>
                                      <m:e>
                                        <m:r>
                                          <a:rPr lang="en-GB" sz="1400" i="1">
                                            <a:latin typeface="Cambria Math"/>
                                          </a:rPr>
                                          <m:t>𝜇</m:t>
                                        </m:r>
                                      </m:e>
                                      <m:sub>
                                        <m:r>
                                          <a:rPr lang="en-GB" sz="1400" i="1">
                                            <a:latin typeface="Cambria Math"/>
                                          </a:rPr>
                                          <m:t>𝑓</m:t>
                                        </m:r>
                                      </m:sub>
                                    </m:sSub>
                                    <m:d>
                                      <m:dPr>
                                        <m:begChr m:val="|"/>
                                        <m:endChr m:val="|"/>
                                        <m:ctrlPr>
                                          <a:rPr lang="en-US" sz="1400" i="1">
                                            <a:latin typeface="Cambria Math" panose="02040503050406030204" pitchFamily="18" charset="0"/>
                                          </a:rPr>
                                        </m:ctrlPr>
                                      </m:dPr>
                                      <m:e>
                                        <m:sSub>
                                          <m:sSubPr>
                                            <m:ctrlPr>
                                              <a:rPr lang="en-US" sz="1400" i="1">
                                                <a:latin typeface="Cambria Math" panose="02040503050406030204" pitchFamily="18" charset="0"/>
                                              </a:rPr>
                                            </m:ctrlPr>
                                          </m:sSubPr>
                                          <m:e>
                                            <m:acc>
                                              <m:accPr>
                                                <m:chr m:val="⃗"/>
                                                <m:ctrlPr>
                                                  <a:rPr lang="en-US" sz="1400" i="1">
                                                    <a:latin typeface="Cambria Math" panose="02040503050406030204" pitchFamily="18" charset="0"/>
                                                  </a:rPr>
                                                </m:ctrlPr>
                                              </m:accPr>
                                              <m:e>
                                                <m:r>
                                                  <a:rPr lang="en-GB" sz="1400" i="1">
                                                    <a:latin typeface="Cambria Math"/>
                                                  </a:rPr>
                                                  <m:t>𝐹</m:t>
                                                </m:r>
                                              </m:e>
                                            </m:acc>
                                          </m:e>
                                          <m:sub>
                                            <m:r>
                                              <a:rPr lang="en-GB" sz="1400" i="1">
                                                <a:latin typeface="Cambria Math"/>
                                              </a:rPr>
                                              <m:t>𝑛</m:t>
                                            </m:r>
                                          </m:sub>
                                        </m:sSub>
                                      </m:e>
                                    </m:d>
                                  </m:e>
                                </m:d>
                              </m:e>
                            </m:mr>
                            <m:mr>
                              <m:e>
                                <m:r>
                                  <a:rPr lang="en-GB" sz="1400" i="1">
                                    <a:latin typeface="Cambria Math"/>
                                  </a:rPr>
                                  <m:t>𝑓𝑜𝑟</m:t>
                                </m:r>
                                <m:r>
                                  <a:rPr lang="en-GB" sz="1400" i="1">
                                    <a:latin typeface="Cambria Math"/>
                                  </a:rPr>
                                  <m:t>  </m:t>
                                </m:r>
                                <m:d>
                                  <m:dPr>
                                    <m:ctrlPr>
                                      <a:rPr lang="en-US" sz="1400" i="1">
                                        <a:latin typeface="Cambria Math" panose="02040503050406030204" pitchFamily="18" charset="0"/>
                                      </a:rPr>
                                    </m:ctrlPr>
                                  </m:dPr>
                                  <m:e>
                                    <m:d>
                                      <m:dPr>
                                        <m:begChr m:val="|"/>
                                        <m:endChr m:val="|"/>
                                        <m:ctrlPr>
                                          <a:rPr lang="en-US" sz="1400" i="1">
                                            <a:latin typeface="Cambria Math" panose="02040503050406030204" pitchFamily="18" charset="0"/>
                                          </a:rPr>
                                        </m:ctrlPr>
                                      </m:dPr>
                                      <m:e>
                                        <m:sSub>
                                          <m:sSubPr>
                                            <m:ctrlPr>
                                              <a:rPr lang="en-US" sz="1400" i="1">
                                                <a:latin typeface="Cambria Math" panose="02040503050406030204" pitchFamily="18" charset="0"/>
                                              </a:rPr>
                                            </m:ctrlPr>
                                          </m:sSubPr>
                                          <m:e>
                                            <m:acc>
                                              <m:accPr>
                                                <m:chr m:val="⃗"/>
                                                <m:ctrlPr>
                                                  <a:rPr lang="en-US" sz="1400" i="1">
                                                    <a:latin typeface="Cambria Math" panose="02040503050406030204" pitchFamily="18" charset="0"/>
                                                  </a:rPr>
                                                </m:ctrlPr>
                                              </m:accPr>
                                              <m:e>
                                                <m:r>
                                                  <a:rPr lang="en-GB" sz="1400" i="1">
                                                    <a:latin typeface="Cambria Math"/>
                                                  </a:rPr>
                                                  <m:t>𝐹</m:t>
                                                </m:r>
                                              </m:e>
                                            </m:acc>
                                          </m:e>
                                          <m:sub>
                                            <m:r>
                                              <a:rPr lang="en-GB" sz="1400" i="1">
                                                <a:latin typeface="Cambria Math"/>
                                              </a:rPr>
                                              <m:t>𝑡</m:t>
                                            </m:r>
                                          </m:sub>
                                        </m:sSub>
                                      </m:e>
                                    </m:d>
                                    <m:r>
                                      <a:rPr lang="en-GB" sz="1400" i="1">
                                        <a:latin typeface="Cambria Math"/>
                                      </a:rPr>
                                      <m:t>≥</m:t>
                                    </m:r>
                                    <m:sSub>
                                      <m:sSubPr>
                                        <m:ctrlPr>
                                          <a:rPr lang="en-US" sz="1400" i="1">
                                            <a:latin typeface="Cambria Math" panose="02040503050406030204" pitchFamily="18" charset="0"/>
                                          </a:rPr>
                                        </m:ctrlPr>
                                      </m:sSubPr>
                                      <m:e>
                                        <m:r>
                                          <a:rPr lang="en-GB" sz="1400" i="1">
                                            <a:latin typeface="Cambria Math"/>
                                          </a:rPr>
                                          <m:t>𝜇</m:t>
                                        </m:r>
                                      </m:e>
                                      <m:sub>
                                        <m:r>
                                          <a:rPr lang="en-GB" sz="1400" i="1">
                                            <a:latin typeface="Cambria Math"/>
                                          </a:rPr>
                                          <m:t>𝑓</m:t>
                                        </m:r>
                                      </m:sub>
                                    </m:sSub>
                                    <m:d>
                                      <m:dPr>
                                        <m:begChr m:val="|"/>
                                        <m:endChr m:val="|"/>
                                        <m:ctrlPr>
                                          <a:rPr lang="en-US" sz="1400" i="1">
                                            <a:latin typeface="Cambria Math" panose="02040503050406030204" pitchFamily="18" charset="0"/>
                                          </a:rPr>
                                        </m:ctrlPr>
                                      </m:dPr>
                                      <m:e>
                                        <m:sSub>
                                          <m:sSubPr>
                                            <m:ctrlPr>
                                              <a:rPr lang="en-US" sz="1400" i="1">
                                                <a:latin typeface="Cambria Math" panose="02040503050406030204" pitchFamily="18" charset="0"/>
                                              </a:rPr>
                                            </m:ctrlPr>
                                          </m:sSubPr>
                                          <m:e>
                                            <m:acc>
                                              <m:accPr>
                                                <m:chr m:val="⃗"/>
                                                <m:ctrlPr>
                                                  <a:rPr lang="en-US" sz="1400" i="1">
                                                    <a:latin typeface="Cambria Math" panose="02040503050406030204" pitchFamily="18" charset="0"/>
                                                  </a:rPr>
                                                </m:ctrlPr>
                                              </m:accPr>
                                              <m:e>
                                                <m:r>
                                                  <a:rPr lang="en-GB" sz="1400" i="1">
                                                    <a:latin typeface="Cambria Math"/>
                                                  </a:rPr>
                                                  <m:t>𝐹</m:t>
                                                </m:r>
                                              </m:e>
                                            </m:acc>
                                          </m:e>
                                          <m:sub>
                                            <m:r>
                                              <a:rPr lang="en-GB" sz="1400" i="1">
                                                <a:latin typeface="Cambria Math"/>
                                              </a:rPr>
                                              <m:t>𝑛</m:t>
                                            </m:r>
                                          </m:sub>
                                        </m:sSub>
                                      </m:e>
                                    </m:d>
                                  </m:e>
                                </m:d>
                              </m:e>
                            </m:mr>
                          </m:m>
                        </m:e>
                      </m:d>
                    </m:oMath>
                  </m:oMathPara>
                </a14:m>
                <a:endParaRPr lang="en-US" sz="1400" dirty="0"/>
              </a:p>
            </p:txBody>
          </p:sp>
        </mc:Choice>
        <mc:Fallback xmlns="">
          <p:sp>
            <p:nvSpPr>
              <p:cNvPr id="19" name="Rectangle 18"/>
              <p:cNvSpPr>
                <a:spLocks noRot="1" noChangeAspect="1" noMove="1" noResize="1" noEditPoints="1" noAdjustHandles="1" noChangeArrowheads="1" noChangeShapeType="1" noTextEdit="1"/>
              </p:cNvSpPr>
              <p:nvPr/>
            </p:nvSpPr>
            <p:spPr>
              <a:xfrm>
                <a:off x="6573936" y="5410200"/>
                <a:ext cx="3471207" cy="780150"/>
              </a:xfrm>
              <a:prstGeom prst="rect">
                <a:avLst/>
              </a:prstGeom>
              <a:blipFill rotWithShape="0">
                <a:blip r:embed="rId8"/>
                <a:stretch>
                  <a:fillRect/>
                </a:stretch>
              </a:blipFill>
            </p:spPr>
            <p:txBody>
              <a:bodyPr/>
              <a:lstStyle/>
              <a:p>
                <a:r>
                  <a:rPr lang="en-US">
                    <a:noFill/>
                  </a:rPr>
                  <a:t> </a:t>
                </a:r>
              </a:p>
            </p:txBody>
          </p:sp>
        </mc:Fallback>
      </mc:AlternateContent>
      <p:sp>
        <p:nvSpPr>
          <p:cNvPr id="20" name="Rounded Rectangle 19"/>
          <p:cNvSpPr/>
          <p:nvPr/>
        </p:nvSpPr>
        <p:spPr>
          <a:xfrm>
            <a:off x="6573936" y="3733800"/>
            <a:ext cx="3471207" cy="2590800"/>
          </a:xfrm>
          <a:prstGeom prst="round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19765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1000"/>
                                        <p:tgtEl>
                                          <p:spTgt spid="7">
                                            <p:txEl>
                                              <p:pRg st="1" end="1"/>
                                            </p:txEl>
                                          </p:spTgt>
                                        </p:tgtEl>
                                      </p:cBhvr>
                                    </p:animEffect>
                                    <p:anim calcmode="lin" valueType="num">
                                      <p:cBhvr>
                                        <p:cTn id="13"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7">
                                            <p:txEl>
                                              <p:pRg st="1" end="1"/>
                                            </p:txEl>
                                          </p:spTgt>
                                        </p:tgtEl>
                                        <p:attrNameLst>
                                          <p:attrName>ppt_y</p:attrName>
                                        </p:attrNameLst>
                                      </p:cBhvr>
                                      <p:tavLst>
                                        <p:tav tm="0">
                                          <p:val>
                                            <p:strVal val="#ppt_y+.1"/>
                                          </p:val>
                                        </p:tav>
                                        <p:tav tm="100000">
                                          <p:val>
                                            <p:strVal val="#ppt_y"/>
                                          </p:val>
                                        </p:tav>
                                      </p:tavLst>
                                    </p:anim>
                                  </p:childTnLst>
                                </p:cTn>
                              </p:par>
                              <p:par>
                                <p:cTn id="15" presetID="14" presetClass="entr" presetSubtype="1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randombar(horizontal)">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7">
                                            <p:txEl>
                                              <p:pRg st="3" end="3"/>
                                            </p:txEl>
                                          </p:spTgt>
                                        </p:tgtEl>
                                        <p:attrNameLst>
                                          <p:attrName>style.visibility</p:attrName>
                                        </p:attrNameLst>
                                      </p:cBhvr>
                                      <p:to>
                                        <p:strVal val="visible"/>
                                      </p:to>
                                    </p:set>
                                    <p:animEffect transition="in" filter="randombar(horizontal)">
                                      <p:cBhvr>
                                        <p:cTn id="25" dur="500"/>
                                        <p:tgtEl>
                                          <p:spTgt spid="7">
                                            <p:txEl>
                                              <p:pRg st="3" end="3"/>
                                            </p:txEl>
                                          </p:spTgt>
                                        </p:tgtEl>
                                      </p:cBhvr>
                                    </p:animEffect>
                                  </p:childTnLst>
                                </p:cTn>
                              </p:par>
                              <p:par>
                                <p:cTn id="26" presetID="14" presetClass="entr" presetSubtype="10" fill="hold" nodeType="withEffect">
                                  <p:stCondLst>
                                    <p:cond delay="0"/>
                                  </p:stCondLst>
                                  <p:childTnLst>
                                    <p:set>
                                      <p:cBhvr>
                                        <p:cTn id="27" dur="1" fill="hold">
                                          <p:stCondLst>
                                            <p:cond delay="0"/>
                                          </p:stCondLst>
                                        </p:cTn>
                                        <p:tgtEl>
                                          <p:spTgt spid="7">
                                            <p:txEl>
                                              <p:pRg st="4" end="4"/>
                                            </p:txEl>
                                          </p:spTgt>
                                        </p:tgtEl>
                                        <p:attrNameLst>
                                          <p:attrName>style.visibility</p:attrName>
                                        </p:attrNameLst>
                                      </p:cBhvr>
                                      <p:to>
                                        <p:strVal val="visible"/>
                                      </p:to>
                                    </p:set>
                                    <p:animEffect transition="in" filter="randombar(horizontal)">
                                      <p:cBhvr>
                                        <p:cTn id="28" dur="500"/>
                                        <p:tgtEl>
                                          <p:spTgt spid="7">
                                            <p:txEl>
                                              <p:pRg st="4" end="4"/>
                                            </p:txEl>
                                          </p:spTgt>
                                        </p:tgtEl>
                                      </p:cBhvr>
                                    </p:animEffect>
                                  </p:childTnLst>
                                </p:cTn>
                              </p:par>
                              <p:par>
                                <p:cTn id="29" presetID="14" presetClass="exit" presetSubtype="10" fill="hold" grpId="0" nodeType="withEffect">
                                  <p:stCondLst>
                                    <p:cond delay="0"/>
                                  </p:stCondLst>
                                  <p:childTnLst>
                                    <p:animEffect transition="out" filter="randombar(horizontal)">
                                      <p:cBhvr>
                                        <p:cTn id="30" dur="500"/>
                                        <p:tgtEl>
                                          <p:spTgt spid="4"/>
                                        </p:tgtEl>
                                      </p:cBhvr>
                                    </p:animEffect>
                                    <p:set>
                                      <p:cBhvr>
                                        <p:cTn id="31" dur="1" fill="hold">
                                          <p:stCondLst>
                                            <p:cond delay="499"/>
                                          </p:stCondLst>
                                        </p:cTn>
                                        <p:tgtEl>
                                          <p:spTgt spid="4"/>
                                        </p:tgtEl>
                                        <p:attrNameLst>
                                          <p:attrName>style.visibility</p:attrName>
                                        </p:attrNameLst>
                                      </p:cBhvr>
                                      <p:to>
                                        <p:strVal val="hidden"/>
                                      </p:to>
                                    </p:set>
                                  </p:childTnLst>
                                </p:cTn>
                              </p:par>
                              <p:par>
                                <p:cTn id="32" presetID="14" presetClass="entr" presetSubtype="10" fill="hold" nodeType="withEffect">
                                  <p:stCondLst>
                                    <p:cond delay="0"/>
                                  </p:stCondLst>
                                  <p:childTnLst>
                                    <p:set>
                                      <p:cBhvr>
                                        <p:cTn id="33" dur="1" fill="hold">
                                          <p:stCondLst>
                                            <p:cond delay="0"/>
                                          </p:stCondLst>
                                        </p:cTn>
                                        <p:tgtEl>
                                          <p:spTgt spid="7">
                                            <p:txEl>
                                              <p:pRg st="5" end="5"/>
                                            </p:txEl>
                                          </p:spTgt>
                                        </p:tgtEl>
                                        <p:attrNameLst>
                                          <p:attrName>style.visibility</p:attrName>
                                        </p:attrNameLst>
                                      </p:cBhvr>
                                      <p:to>
                                        <p:strVal val="visible"/>
                                      </p:to>
                                    </p:set>
                                    <p:animEffect transition="in" filter="randombar(horizontal)">
                                      <p:cBhvr>
                                        <p:cTn id="34" dur="500"/>
                                        <p:tgtEl>
                                          <p:spTgt spid="7">
                                            <p:txEl>
                                              <p:pRg st="5" end="5"/>
                                            </p:txEl>
                                          </p:spTgt>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randombar(horizontal)">
                                      <p:cBhvr>
                                        <p:cTn id="37" dur="500"/>
                                        <p:tgtEl>
                                          <p:spTgt spid="9"/>
                                        </p:tgtEl>
                                      </p:cBhvr>
                                    </p:animEffect>
                                  </p:childTnLst>
                                </p:cTn>
                              </p:par>
                              <p:par>
                                <p:cTn id="38" presetID="14" presetClass="entr" presetSubtype="10" fill="hold" nodeType="with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randombar(horizontal)">
                                      <p:cBhvr>
                                        <p:cTn id="40" dur="500"/>
                                        <p:tgtEl>
                                          <p:spTgt spid="17"/>
                                        </p:tgtEl>
                                      </p:cBhvr>
                                    </p:animEffect>
                                  </p:childTnLst>
                                </p:cTn>
                              </p:par>
                              <p:par>
                                <p:cTn id="41" presetID="14" presetClass="entr" presetSubtype="10" fill="hold" grpId="0" nodeType="with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randombar(horizontal)">
                                      <p:cBhvr>
                                        <p:cTn id="43" dur="500"/>
                                        <p:tgtEl>
                                          <p:spTgt spid="18"/>
                                        </p:tgtEl>
                                      </p:cBhvr>
                                    </p:animEffect>
                                  </p:childTnLst>
                                </p:cTn>
                              </p:par>
                              <p:par>
                                <p:cTn id="44" presetID="14" presetClass="entr" presetSubtype="10" fill="hold" grpId="0" nodeType="with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randombar(horizontal)">
                                      <p:cBhvr>
                                        <p:cTn id="46" dur="500"/>
                                        <p:tgtEl>
                                          <p:spTgt spid="19"/>
                                        </p:tgtEl>
                                      </p:cBhvr>
                                    </p:animEffect>
                                  </p:childTnLst>
                                </p:cTn>
                              </p:par>
                              <p:par>
                                <p:cTn id="47" presetID="14" presetClass="entr" presetSubtype="10" fill="hold" grpId="0" nodeType="with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randombar(horizontal)">
                                      <p:cBhvr>
                                        <p:cTn id="49" dur="500"/>
                                        <p:tgtEl>
                                          <p:spTgt spid="20"/>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7">
                                            <p:txEl>
                                              <p:pRg st="7" end="7"/>
                                            </p:txEl>
                                          </p:spTgt>
                                        </p:tgtEl>
                                        <p:attrNameLst>
                                          <p:attrName>style.visibility</p:attrName>
                                        </p:attrNameLst>
                                      </p:cBhvr>
                                      <p:to>
                                        <p:strVal val="visible"/>
                                      </p:to>
                                    </p:set>
                                    <p:animEffect transition="in" filter="randombar(horizontal)">
                                      <p:cBhvr>
                                        <p:cTn id="54" dur="500"/>
                                        <p:tgtEl>
                                          <p:spTgt spid="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9" grpId="0" animBg="1"/>
      <p:bldP spid="4" grpId="0" animBg="1"/>
      <p:bldP spid="18" grpId="0"/>
      <p:bldP spid="19" grpId="0"/>
      <p:bldP spid="2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92" y="0"/>
            <a:ext cx="12181908" cy="770955"/>
          </a:xfrm>
        </p:spPr>
        <p:txBody>
          <a:bodyPr>
            <a:normAutofit/>
          </a:bodyPr>
          <a:lstStyle/>
          <a:p>
            <a:pPr algn="ctr"/>
            <a:r>
              <a:rPr lang="en-US" sz="3600" b="0" dirty="0">
                <a:solidFill>
                  <a:schemeClr val="accent2"/>
                </a:solidFill>
                <a:latin typeface="Georgia" panose="02040502050405020303" pitchFamily="18" charset="0"/>
              </a:rPr>
              <a:t>Representative Particle (RP) model</a:t>
            </a:r>
          </a:p>
        </p:txBody>
      </p:sp>
      <p:sp>
        <p:nvSpPr>
          <p:cNvPr id="7" name="Content Placeholder 6"/>
          <p:cNvSpPr>
            <a:spLocks noGrp="1"/>
          </p:cNvSpPr>
          <p:nvPr>
            <p:ph sz="half" idx="2"/>
          </p:nvPr>
        </p:nvSpPr>
        <p:spPr>
          <a:xfrm>
            <a:off x="10092" y="894027"/>
            <a:ext cx="5410200" cy="4953000"/>
          </a:xfrm>
        </p:spPr>
        <p:txBody>
          <a:bodyPr>
            <a:normAutofit/>
          </a:bodyPr>
          <a:lstStyle/>
          <a:p>
            <a:pPr marL="571500" indent="-571500"/>
            <a:r>
              <a:rPr lang="en-US" b="0" dirty="0">
                <a:latin typeface="Georgia" panose="02040502050405020303" pitchFamily="18" charset="0"/>
              </a:rPr>
              <a:t>Particles </a:t>
            </a:r>
            <a:r>
              <a:rPr lang="en-US" b="0" dirty="0" smtClean="0">
                <a:latin typeface="Georgia" panose="02040502050405020303" pitchFamily="18" charset="0"/>
              </a:rPr>
              <a:t>are lumped </a:t>
            </a:r>
            <a:r>
              <a:rPr lang="en-US" b="0" dirty="0">
                <a:latin typeface="Georgia" panose="02040502050405020303" pitchFamily="18" charset="0"/>
              </a:rPr>
              <a:t>together in representative </a:t>
            </a:r>
            <a:r>
              <a:rPr lang="en-US" b="0" dirty="0" smtClean="0">
                <a:latin typeface="Georgia" panose="02040502050405020303" pitchFamily="18" charset="0"/>
              </a:rPr>
              <a:t>entities</a:t>
            </a:r>
          </a:p>
          <a:p>
            <a:pPr marL="571500" indent="-571500"/>
            <a:endParaRPr lang="en-US" b="0" dirty="0">
              <a:latin typeface="Georgia" panose="02040502050405020303" pitchFamily="18" charset="0"/>
            </a:endParaRPr>
          </a:p>
          <a:p>
            <a:pPr marL="571500" indent="-571500"/>
            <a:r>
              <a:rPr lang="en-US" b="0" dirty="0" smtClean="0">
                <a:latin typeface="Georgia" panose="02040502050405020303" pitchFamily="18" charset="0"/>
              </a:rPr>
              <a:t>Currently </a:t>
            </a:r>
            <a:r>
              <a:rPr lang="en-US" b="0" dirty="0">
                <a:latin typeface="Georgia" panose="02040502050405020303" pitchFamily="18" charset="0"/>
              </a:rPr>
              <a:t>used </a:t>
            </a:r>
            <a:r>
              <a:rPr lang="en-US" b="0" dirty="0" smtClean="0">
                <a:latin typeface="Georgia" panose="02040502050405020303" pitchFamily="18" charset="0"/>
              </a:rPr>
              <a:t>model</a:t>
            </a:r>
            <a:endParaRPr lang="en-US" b="0" dirty="0">
              <a:latin typeface="Georgia" panose="02040502050405020303" pitchFamily="18" charset="0"/>
            </a:endParaRPr>
          </a:p>
          <a:p>
            <a:pPr marL="1028700" lvl="1" indent="-571500">
              <a:buFont typeface="Arial" panose="020B0604020202020204" pitchFamily="34" charset="0"/>
              <a:buChar char="•"/>
            </a:pPr>
            <a:r>
              <a:rPr lang="en-US" sz="2000" b="0" dirty="0">
                <a:solidFill>
                  <a:srgbClr val="0070C0"/>
                </a:solidFill>
                <a:latin typeface="Georgia" panose="02040502050405020303" pitchFamily="18" charset="0"/>
              </a:rPr>
              <a:t>particle and fluid properties are retained</a:t>
            </a:r>
          </a:p>
          <a:p>
            <a:pPr marL="1028700" lvl="1" indent="-571500">
              <a:buFont typeface="Arial" panose="020B0604020202020204" pitchFamily="34" charset="0"/>
              <a:buChar char="•"/>
            </a:pPr>
            <a:r>
              <a:rPr lang="en-US" sz="2000" b="0" dirty="0">
                <a:solidFill>
                  <a:srgbClr val="0070C0"/>
                </a:solidFill>
                <a:latin typeface="Georgia" panose="02040502050405020303" pitchFamily="18" charset="0"/>
              </a:rPr>
              <a:t>some point force models (e.g. drag) are adjusted</a:t>
            </a:r>
          </a:p>
          <a:p>
            <a:pPr marL="1028700" lvl="1" indent="-571500">
              <a:buFont typeface="Arial" panose="020B0604020202020204" pitchFamily="34" charset="0"/>
              <a:buChar char="•"/>
            </a:pPr>
            <a:r>
              <a:rPr lang="en-US" sz="2000" b="0" dirty="0">
                <a:solidFill>
                  <a:srgbClr val="0070C0"/>
                </a:solidFill>
                <a:latin typeface="Georgia" panose="02040502050405020303" pitchFamily="18" charset="0"/>
              </a:rPr>
              <a:t>when two RP collide, all internal particles make collisions</a:t>
            </a:r>
          </a:p>
          <a:p>
            <a:endParaRPr lang="en-US" sz="2400" b="0" dirty="0">
              <a:solidFill>
                <a:srgbClr val="0070C0"/>
              </a:solidFill>
              <a:latin typeface="Georgia" panose="02040502050405020303" pitchFamily="18" charset="0"/>
            </a:endParaRPr>
          </a:p>
        </p:txBody>
      </p:sp>
      <p:pic>
        <p:nvPicPr>
          <p:cNvPr id="13" name="Picture 12"/>
          <p:cNvPicPr>
            <a:picLocks noChangeAspect="1"/>
          </p:cNvPicPr>
          <p:nvPr/>
        </p:nvPicPr>
        <p:blipFill rotWithShape="1">
          <a:blip r:embed="rId3"/>
          <a:srcRect t="10401"/>
          <a:stretch/>
        </p:blipFill>
        <p:spPr>
          <a:xfrm>
            <a:off x="7239000" y="1524001"/>
            <a:ext cx="2917890" cy="1847781"/>
          </a:xfrm>
          <a:prstGeom prst="rect">
            <a:avLst/>
          </a:prstGeom>
        </p:spPr>
      </p:pic>
      <mc:AlternateContent xmlns:mc="http://schemas.openxmlformats.org/markup-compatibility/2006" xmlns:a14="http://schemas.microsoft.com/office/drawing/2010/main">
        <mc:Choice Requires="a14">
          <p:sp>
            <p:nvSpPr>
              <p:cNvPr id="16" name="Rectangle 15"/>
              <p:cNvSpPr/>
              <p:nvPr/>
            </p:nvSpPr>
            <p:spPr>
              <a:xfrm>
                <a:off x="6564217" y="3324911"/>
                <a:ext cx="3846630" cy="170591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nary>
                        <m:naryPr>
                          <m:chr m:val="∑"/>
                          <m:limLoc m:val="undOvr"/>
                          <m:supHide m:val="on"/>
                          <m:ctrlPr>
                            <a:rPr lang="en-US" sz="1200" i="1" smtClean="0">
                              <a:latin typeface="Cambria Math" panose="02040503050406030204" pitchFamily="18" charset="0"/>
                            </a:rPr>
                          </m:ctrlPr>
                        </m:naryPr>
                        <m:sub>
                          <m:sSub>
                            <m:sSubPr>
                              <m:ctrlPr>
                                <a:rPr lang="en-US" sz="1200" i="1">
                                  <a:latin typeface="Cambria Math" panose="02040503050406030204" pitchFamily="18" charset="0"/>
                                </a:rPr>
                              </m:ctrlPr>
                            </m:sSubPr>
                            <m:e>
                              <m:r>
                                <a:rPr lang="en-US" sz="1200" i="1">
                                  <a:latin typeface="Cambria Math" panose="02040503050406030204" pitchFamily="18" charset="0"/>
                                </a:rPr>
                                <m:t>𝑁</m:t>
                              </m:r>
                            </m:e>
                            <m:sub>
                              <m:r>
                                <a:rPr lang="en-US" sz="1200" i="1">
                                  <a:latin typeface="Cambria Math" panose="02040503050406030204" pitchFamily="18" charset="0"/>
                                </a:rPr>
                                <m:t>𝑝𝑃</m:t>
                              </m:r>
                            </m:sub>
                          </m:sSub>
                        </m:sub>
                        <m:sup/>
                        <m:e>
                          <m:r>
                            <a:rPr lang="en-US" sz="1200" i="1">
                              <a:latin typeface="Cambria Math" panose="02040503050406030204" pitchFamily="18" charset="0"/>
                            </a:rPr>
                            <m:t>𝑚</m:t>
                          </m:r>
                          <m:r>
                            <a:rPr lang="en-US" sz="1200" i="1" baseline="-25000">
                              <a:latin typeface="Cambria Math" panose="02040503050406030204" pitchFamily="18" charset="0"/>
                            </a:rPr>
                            <m:t>𝑝</m:t>
                          </m:r>
                          <m:f>
                            <m:fPr>
                              <m:ctrlPr>
                                <a:rPr lang="en-US" sz="1200" i="1">
                                  <a:latin typeface="Cambria Math" panose="02040503050406030204" pitchFamily="18" charset="0"/>
                                </a:rPr>
                              </m:ctrlPr>
                            </m:fPr>
                            <m:num>
                              <m:r>
                                <a:rPr lang="en-US" sz="1200" i="1">
                                  <a:latin typeface="Cambria Math"/>
                                </a:rPr>
                                <m:t>𝜕</m:t>
                              </m:r>
                              <m:sSub>
                                <m:sSubPr>
                                  <m:ctrlPr>
                                    <a:rPr lang="en-US" sz="1200" i="1">
                                      <a:latin typeface="Cambria Math" panose="02040503050406030204" pitchFamily="18" charset="0"/>
                                    </a:rPr>
                                  </m:ctrlPr>
                                </m:sSubPr>
                                <m:e>
                                  <m:acc>
                                    <m:accPr>
                                      <m:chr m:val="⃗"/>
                                      <m:ctrlPr>
                                        <a:rPr lang="en-US" sz="1200" i="1">
                                          <a:latin typeface="Cambria Math" panose="02040503050406030204" pitchFamily="18" charset="0"/>
                                        </a:rPr>
                                      </m:ctrlPr>
                                    </m:accPr>
                                    <m:e>
                                      <m:r>
                                        <a:rPr lang="en-US" sz="1200" i="1">
                                          <a:latin typeface="Cambria Math"/>
                                        </a:rPr>
                                        <m:t>𝑢</m:t>
                                      </m:r>
                                    </m:e>
                                  </m:acc>
                                </m:e>
                                <m:sub>
                                  <m:r>
                                    <a:rPr lang="en-US" sz="1200" i="1">
                                      <a:latin typeface="Cambria Math"/>
                                    </a:rPr>
                                    <m:t>𝑝</m:t>
                                  </m:r>
                                </m:sub>
                              </m:sSub>
                            </m:num>
                            <m:den>
                              <m:r>
                                <a:rPr lang="en-US" sz="1200" i="1">
                                  <a:latin typeface="Cambria Math"/>
                                </a:rPr>
                                <m:t>𝜕</m:t>
                              </m:r>
                              <m:r>
                                <a:rPr lang="en-US" sz="1200" i="1">
                                  <a:latin typeface="Cambria Math"/>
                                </a:rPr>
                                <m:t>𝑡</m:t>
                              </m:r>
                            </m:den>
                          </m:f>
                        </m:e>
                      </m:nary>
                      <m:r>
                        <a:rPr lang="en-US" sz="1200" i="1">
                          <a:latin typeface="Cambria Math"/>
                        </a:rPr>
                        <m:t>=</m:t>
                      </m:r>
                      <m:nary>
                        <m:naryPr>
                          <m:chr m:val="∑"/>
                          <m:limLoc m:val="undOvr"/>
                          <m:supHide m:val="on"/>
                          <m:ctrlPr>
                            <a:rPr lang="en-US" sz="1200" i="1">
                              <a:latin typeface="Cambria Math" panose="02040503050406030204" pitchFamily="18" charset="0"/>
                            </a:rPr>
                          </m:ctrlPr>
                        </m:naryPr>
                        <m:sub>
                          <m:sSub>
                            <m:sSubPr>
                              <m:ctrlPr>
                                <a:rPr lang="en-US" sz="1200" i="1">
                                  <a:latin typeface="Cambria Math" panose="02040503050406030204" pitchFamily="18" charset="0"/>
                                </a:rPr>
                              </m:ctrlPr>
                            </m:sSubPr>
                            <m:e>
                              <m:r>
                                <a:rPr lang="en-US" sz="1200" i="1">
                                  <a:latin typeface="Cambria Math" panose="02040503050406030204" pitchFamily="18" charset="0"/>
                                </a:rPr>
                                <m:t>𝑁</m:t>
                              </m:r>
                            </m:e>
                            <m:sub>
                              <m:r>
                                <a:rPr lang="en-US" sz="1200" i="1">
                                  <a:latin typeface="Cambria Math" panose="02040503050406030204" pitchFamily="18" charset="0"/>
                                </a:rPr>
                                <m:t>𝑝𝑃</m:t>
                              </m:r>
                            </m:sub>
                          </m:sSub>
                        </m:sub>
                        <m:sup/>
                        <m:e>
                          <m:r>
                            <a:rPr lang="en-US" sz="1200" i="1">
                              <a:latin typeface="Cambria Math" panose="02040503050406030204" pitchFamily="18" charset="0"/>
                            </a:rPr>
                            <m:t>𝑚</m:t>
                          </m:r>
                          <m:r>
                            <a:rPr lang="en-US" sz="1200" i="1" baseline="-25000">
                              <a:latin typeface="Cambria Math" panose="02040503050406030204" pitchFamily="18" charset="0"/>
                            </a:rPr>
                            <m:t>𝑝</m:t>
                          </m:r>
                        </m:e>
                      </m:nary>
                      <m:acc>
                        <m:accPr>
                          <m:chr m:val="⃗"/>
                          <m:ctrlPr>
                            <a:rPr lang="en-US" sz="1200" b="1" i="1">
                              <a:latin typeface="Cambria Math" panose="02040503050406030204" pitchFamily="18" charset="0"/>
                            </a:rPr>
                          </m:ctrlPr>
                        </m:accPr>
                        <m:e>
                          <m:r>
                            <a:rPr lang="en-US" sz="1200" i="1">
                              <a:latin typeface="Cambria Math"/>
                            </a:rPr>
                            <m:t>𝑔</m:t>
                          </m:r>
                        </m:e>
                      </m:acc>
                      <m:r>
                        <a:rPr lang="en-US" sz="1200" i="1">
                          <a:latin typeface="Cambria Math"/>
                        </a:rPr>
                        <m:t>+</m:t>
                      </m:r>
                      <m:nary>
                        <m:naryPr>
                          <m:chr m:val="∑"/>
                          <m:limLoc m:val="undOvr"/>
                          <m:supHide m:val="on"/>
                          <m:ctrlPr>
                            <a:rPr lang="en-US" sz="1200" i="1">
                              <a:latin typeface="Cambria Math" panose="02040503050406030204" pitchFamily="18" charset="0"/>
                            </a:rPr>
                          </m:ctrlPr>
                        </m:naryPr>
                        <m:sub>
                          <m:sSub>
                            <m:sSubPr>
                              <m:ctrlPr>
                                <a:rPr lang="en-US" sz="1200" i="1">
                                  <a:latin typeface="Cambria Math" panose="02040503050406030204" pitchFamily="18" charset="0"/>
                                </a:rPr>
                              </m:ctrlPr>
                            </m:sSubPr>
                            <m:e>
                              <m:r>
                                <a:rPr lang="en-US" sz="1200" i="1">
                                  <a:latin typeface="Cambria Math" panose="02040503050406030204" pitchFamily="18" charset="0"/>
                                </a:rPr>
                                <m:t>𝑁</m:t>
                              </m:r>
                            </m:e>
                            <m:sub>
                              <m:r>
                                <a:rPr lang="en-US" sz="1200" i="1">
                                  <a:latin typeface="Cambria Math" panose="02040503050406030204" pitchFamily="18" charset="0"/>
                                </a:rPr>
                                <m:t>𝑝𝑃</m:t>
                              </m:r>
                            </m:sub>
                          </m:sSub>
                        </m:sub>
                        <m:sup/>
                        <m:e>
                          <m:f>
                            <m:fPr>
                              <m:ctrlPr>
                                <a:rPr lang="en-US" sz="1200" i="1">
                                  <a:latin typeface="Cambria Math" panose="02040503050406030204" pitchFamily="18" charset="0"/>
                                </a:rPr>
                              </m:ctrlPr>
                            </m:fPr>
                            <m:num>
                              <m:r>
                                <a:rPr lang="en-US" sz="1200" i="1">
                                  <a:latin typeface="Cambria Math"/>
                                </a:rPr>
                                <m:t>𝛽</m:t>
                              </m:r>
                              <m:r>
                                <a:rPr lang="en-US" sz="1200" i="1">
                                  <a:latin typeface="Cambria Math" panose="02040503050406030204" pitchFamily="18" charset="0"/>
                                  <a:ea typeface="Cambria Math" panose="02040503050406030204" pitchFamily="18" charset="0"/>
                                </a:rPr>
                                <m:t>∀</m:t>
                              </m:r>
                              <m:r>
                                <a:rPr lang="en-US" sz="1200" i="1" baseline="-25000">
                                  <a:latin typeface="Cambria Math" panose="02040503050406030204" pitchFamily="18" charset="0"/>
                                  <a:ea typeface="Cambria Math" panose="02040503050406030204" pitchFamily="18" charset="0"/>
                                </a:rPr>
                                <m:t>𝑝</m:t>
                              </m:r>
                            </m:num>
                            <m:den>
                              <m:d>
                                <m:dPr>
                                  <m:ctrlPr>
                                    <a:rPr lang="en-US" sz="1200" i="1">
                                      <a:latin typeface="Cambria Math" panose="02040503050406030204" pitchFamily="18" charset="0"/>
                                    </a:rPr>
                                  </m:ctrlPr>
                                </m:dPr>
                                <m:e>
                                  <m:r>
                                    <a:rPr lang="en-US" sz="1200" i="1">
                                      <a:latin typeface="Cambria Math"/>
                                    </a:rPr>
                                    <m:t>1−</m:t>
                                  </m:r>
                                  <m:r>
                                    <a:rPr lang="en-US" sz="1200" i="1">
                                      <a:latin typeface="Cambria Math"/>
                                    </a:rPr>
                                    <m:t>𝜀</m:t>
                                  </m:r>
                                </m:e>
                              </m:d>
                            </m:den>
                          </m:f>
                          <m:r>
                            <a:rPr lang="en-US" sz="1200" i="1">
                              <a:latin typeface="Cambria Math"/>
                            </a:rPr>
                            <m:t>(</m:t>
                          </m:r>
                          <m:acc>
                            <m:accPr>
                              <m:chr m:val="⃗"/>
                              <m:ctrlPr>
                                <a:rPr lang="en-US" sz="1200" i="1">
                                  <a:latin typeface="Cambria Math" panose="02040503050406030204" pitchFamily="18" charset="0"/>
                                </a:rPr>
                              </m:ctrlPr>
                            </m:accPr>
                            <m:e>
                              <m:r>
                                <a:rPr lang="en-GB" sz="1200" i="1">
                                  <a:latin typeface="Cambria Math"/>
                                </a:rPr>
                                <m:t>𝑢</m:t>
                              </m:r>
                            </m:e>
                          </m:acc>
                          <m:r>
                            <a:rPr lang="en-GB" sz="1200" i="1">
                              <a:latin typeface="Cambria Math"/>
                            </a:rPr>
                            <m:t>−</m:t>
                          </m:r>
                          <m:sSub>
                            <m:sSubPr>
                              <m:ctrlPr>
                                <a:rPr lang="en-US" sz="1200" i="1">
                                  <a:latin typeface="Cambria Math" panose="02040503050406030204" pitchFamily="18" charset="0"/>
                                </a:rPr>
                              </m:ctrlPr>
                            </m:sSubPr>
                            <m:e>
                              <m:acc>
                                <m:accPr>
                                  <m:chr m:val="⃗"/>
                                  <m:ctrlPr>
                                    <a:rPr lang="en-US" sz="1200" i="1">
                                      <a:latin typeface="Cambria Math" panose="02040503050406030204" pitchFamily="18" charset="0"/>
                                    </a:rPr>
                                  </m:ctrlPr>
                                </m:accPr>
                                <m:e>
                                  <m:r>
                                    <a:rPr lang="en-GB" sz="1200" i="1">
                                      <a:latin typeface="Cambria Math"/>
                                    </a:rPr>
                                    <m:t>𝑢</m:t>
                                  </m:r>
                                </m:e>
                              </m:acc>
                            </m:e>
                            <m:sub>
                              <m:r>
                                <a:rPr lang="en-GB" sz="1200" i="1">
                                  <a:latin typeface="Cambria Math"/>
                                </a:rPr>
                                <m:t>𝑝</m:t>
                              </m:r>
                            </m:sub>
                          </m:sSub>
                          <m:r>
                            <a:rPr lang="en-US" sz="1200" i="1">
                              <a:latin typeface="Cambria Math"/>
                            </a:rPr>
                            <m:t>) </m:t>
                          </m:r>
                        </m:e>
                      </m:nary>
                    </m:oMath>
                  </m:oMathPara>
                </a14:m>
                <a:endParaRPr lang="en-US" sz="1200" dirty="0"/>
              </a:p>
              <a:p>
                <a:pPr/>
                <a14:m>
                  <m:oMathPara xmlns:m="http://schemas.openxmlformats.org/officeDocument/2006/math">
                    <m:oMathParaPr>
                      <m:jc m:val="centerGroup"/>
                    </m:oMathParaPr>
                    <m:oMath xmlns:m="http://schemas.openxmlformats.org/officeDocument/2006/math">
                      <m:sSub>
                        <m:sSubPr>
                          <m:ctrlPr>
                            <a:rPr lang="en-US" sz="1200" i="1">
                              <a:latin typeface="Cambria Math" panose="02040503050406030204" pitchFamily="18" charset="0"/>
                            </a:rPr>
                          </m:ctrlPr>
                        </m:sSubPr>
                        <m:e>
                          <m:r>
                            <a:rPr lang="en-US" sz="1200" i="1">
                              <a:latin typeface="Cambria Math" panose="02040503050406030204" pitchFamily="18" charset="0"/>
                            </a:rPr>
                            <m:t>𝑁</m:t>
                          </m:r>
                        </m:e>
                        <m:sub>
                          <m:r>
                            <a:rPr lang="en-US" sz="1200" i="1">
                              <a:latin typeface="Cambria Math" panose="02040503050406030204" pitchFamily="18" charset="0"/>
                            </a:rPr>
                            <m:t>𝑝𝑃</m:t>
                          </m:r>
                        </m:sub>
                      </m:sSub>
                      <m:r>
                        <a:rPr lang="en-US" sz="1200" i="1">
                          <a:latin typeface="Cambria Math" panose="02040503050406030204" pitchFamily="18" charset="0"/>
                        </a:rPr>
                        <m:t>𝑚</m:t>
                      </m:r>
                      <m:r>
                        <a:rPr lang="en-US" sz="1200" i="1" baseline="-25000">
                          <a:latin typeface="Cambria Math" panose="02040503050406030204" pitchFamily="18" charset="0"/>
                        </a:rPr>
                        <m:t>𝑝</m:t>
                      </m:r>
                      <m:f>
                        <m:fPr>
                          <m:ctrlPr>
                            <a:rPr lang="en-US" sz="1200" i="1">
                              <a:latin typeface="Cambria Math" panose="02040503050406030204" pitchFamily="18" charset="0"/>
                            </a:rPr>
                          </m:ctrlPr>
                        </m:fPr>
                        <m:num>
                          <m:r>
                            <a:rPr lang="en-US" sz="1200" i="1">
                              <a:latin typeface="Cambria Math"/>
                            </a:rPr>
                            <m:t>𝜕</m:t>
                          </m:r>
                          <m:sSup>
                            <m:sSupPr>
                              <m:ctrlPr>
                                <a:rPr lang="en-US" sz="1200" i="1">
                                  <a:latin typeface="Cambria Math" panose="02040503050406030204" pitchFamily="18" charset="0"/>
                                </a:rPr>
                              </m:ctrlPr>
                            </m:sSupPr>
                            <m:e>
                              <m:acc>
                                <m:accPr>
                                  <m:chr m:val="⃗"/>
                                  <m:ctrlPr>
                                    <a:rPr lang="en-US" sz="1200" i="1">
                                      <a:latin typeface="Cambria Math" panose="02040503050406030204" pitchFamily="18" charset="0"/>
                                    </a:rPr>
                                  </m:ctrlPr>
                                </m:accPr>
                                <m:e>
                                  <m:r>
                                    <a:rPr lang="en-US" sz="1200" i="1">
                                      <a:latin typeface="Cambria Math"/>
                                    </a:rPr>
                                    <m:t>𝑢</m:t>
                                  </m:r>
                                </m:e>
                              </m:acc>
                            </m:e>
                            <m:sup>
                              <m:r>
                                <a:rPr lang="en-US" sz="1200" i="1">
                                  <a:latin typeface="Cambria Math"/>
                                </a:rPr>
                                <m:t>𝑅𝑃</m:t>
                              </m:r>
                            </m:sup>
                          </m:sSup>
                        </m:num>
                        <m:den>
                          <m:r>
                            <a:rPr lang="en-US" sz="1200" i="1">
                              <a:latin typeface="Cambria Math"/>
                            </a:rPr>
                            <m:t>𝜕</m:t>
                          </m:r>
                          <m:r>
                            <a:rPr lang="en-US" sz="1200" i="1">
                              <a:latin typeface="Cambria Math"/>
                            </a:rPr>
                            <m:t>𝑡</m:t>
                          </m:r>
                        </m:den>
                      </m:f>
                      <m:r>
                        <a:rPr lang="en-US" sz="1200" i="1">
                          <a:latin typeface="Cambria Math"/>
                        </a:rPr>
                        <m:t>=</m:t>
                      </m:r>
                      <m:sSub>
                        <m:sSubPr>
                          <m:ctrlPr>
                            <a:rPr lang="en-US" sz="1200" i="1">
                              <a:latin typeface="Cambria Math" panose="02040503050406030204" pitchFamily="18" charset="0"/>
                            </a:rPr>
                          </m:ctrlPr>
                        </m:sSubPr>
                        <m:e>
                          <m:r>
                            <a:rPr lang="en-US" sz="1200" i="1">
                              <a:latin typeface="Cambria Math" panose="02040503050406030204" pitchFamily="18" charset="0"/>
                            </a:rPr>
                            <m:t>𝑁</m:t>
                          </m:r>
                        </m:e>
                        <m:sub>
                          <m:r>
                            <a:rPr lang="en-US" sz="1200" i="1">
                              <a:latin typeface="Cambria Math" panose="02040503050406030204" pitchFamily="18" charset="0"/>
                            </a:rPr>
                            <m:t>𝑝𝑃</m:t>
                          </m:r>
                        </m:sub>
                      </m:sSub>
                      <m:r>
                        <a:rPr lang="en-US" sz="1200" i="1">
                          <a:latin typeface="Cambria Math" panose="02040503050406030204" pitchFamily="18" charset="0"/>
                        </a:rPr>
                        <m:t>𝑚</m:t>
                      </m:r>
                      <m:r>
                        <a:rPr lang="en-US" sz="1200" i="1" baseline="-25000">
                          <a:latin typeface="Cambria Math" panose="02040503050406030204" pitchFamily="18" charset="0"/>
                        </a:rPr>
                        <m:t>𝑝</m:t>
                      </m:r>
                      <m:acc>
                        <m:accPr>
                          <m:chr m:val="⃗"/>
                          <m:ctrlPr>
                            <a:rPr lang="en-US" sz="1200" b="1" i="1">
                              <a:latin typeface="Cambria Math" panose="02040503050406030204" pitchFamily="18" charset="0"/>
                            </a:rPr>
                          </m:ctrlPr>
                        </m:accPr>
                        <m:e>
                          <m:r>
                            <a:rPr lang="en-US" sz="1200" i="1">
                              <a:latin typeface="Cambria Math"/>
                            </a:rPr>
                            <m:t>𝑔</m:t>
                          </m:r>
                        </m:e>
                      </m:acc>
                      <m:r>
                        <a:rPr lang="en-US" sz="1200" i="1">
                          <a:latin typeface="Cambria Math"/>
                        </a:rPr>
                        <m:t>+</m:t>
                      </m:r>
                      <m:sSub>
                        <m:sSubPr>
                          <m:ctrlPr>
                            <a:rPr lang="en-US" sz="1200" i="1">
                              <a:latin typeface="Cambria Math" panose="02040503050406030204" pitchFamily="18" charset="0"/>
                            </a:rPr>
                          </m:ctrlPr>
                        </m:sSubPr>
                        <m:e>
                          <m:r>
                            <a:rPr lang="en-US" sz="1200" i="1">
                              <a:latin typeface="Cambria Math" panose="02040503050406030204" pitchFamily="18" charset="0"/>
                            </a:rPr>
                            <m:t>𝑁</m:t>
                          </m:r>
                        </m:e>
                        <m:sub>
                          <m:r>
                            <a:rPr lang="en-US" sz="1200" i="1">
                              <a:latin typeface="Cambria Math" panose="02040503050406030204" pitchFamily="18" charset="0"/>
                            </a:rPr>
                            <m:t>𝑝</m:t>
                          </m:r>
                          <m:r>
                            <a:rPr lang="en-US" sz="1200" b="0" i="1" smtClean="0">
                              <a:latin typeface="Cambria Math" panose="02040503050406030204" pitchFamily="18" charset="0"/>
                            </a:rPr>
                            <m:t>𝑃</m:t>
                          </m:r>
                        </m:sub>
                      </m:sSub>
                      <m:f>
                        <m:fPr>
                          <m:ctrlPr>
                            <a:rPr lang="en-US" sz="1200" i="1">
                              <a:latin typeface="Cambria Math" panose="02040503050406030204" pitchFamily="18" charset="0"/>
                            </a:rPr>
                          </m:ctrlPr>
                        </m:fPr>
                        <m:num>
                          <m:r>
                            <a:rPr lang="en-US" sz="1200" i="1">
                              <a:latin typeface="Cambria Math"/>
                            </a:rPr>
                            <m:t>𝛽</m:t>
                          </m:r>
                          <m:r>
                            <a:rPr lang="en-US" sz="1200" i="1">
                              <a:latin typeface="Cambria Math" panose="02040503050406030204" pitchFamily="18" charset="0"/>
                              <a:ea typeface="Cambria Math" panose="02040503050406030204" pitchFamily="18" charset="0"/>
                            </a:rPr>
                            <m:t>∀</m:t>
                          </m:r>
                          <m:r>
                            <a:rPr lang="en-US" sz="1200" i="1" baseline="-25000">
                              <a:latin typeface="Cambria Math" panose="02040503050406030204" pitchFamily="18" charset="0"/>
                              <a:ea typeface="Cambria Math" panose="02040503050406030204" pitchFamily="18" charset="0"/>
                            </a:rPr>
                            <m:t>𝑝</m:t>
                          </m:r>
                        </m:num>
                        <m:den>
                          <m:d>
                            <m:dPr>
                              <m:ctrlPr>
                                <a:rPr lang="en-US" sz="1200" i="1">
                                  <a:latin typeface="Cambria Math" panose="02040503050406030204" pitchFamily="18" charset="0"/>
                                </a:rPr>
                              </m:ctrlPr>
                            </m:dPr>
                            <m:e>
                              <m:r>
                                <a:rPr lang="en-US" sz="1200" i="1">
                                  <a:latin typeface="Cambria Math"/>
                                </a:rPr>
                                <m:t>1−</m:t>
                              </m:r>
                              <m:r>
                                <a:rPr lang="en-US" sz="1200" i="1">
                                  <a:latin typeface="Cambria Math"/>
                                </a:rPr>
                                <m:t>𝜀</m:t>
                              </m:r>
                            </m:e>
                          </m:d>
                        </m:den>
                      </m:f>
                      <m:nary>
                        <m:naryPr>
                          <m:chr m:val="∑"/>
                          <m:limLoc m:val="undOvr"/>
                          <m:supHide m:val="on"/>
                          <m:ctrlPr>
                            <a:rPr lang="en-US" sz="1200" i="1">
                              <a:latin typeface="Cambria Math" panose="02040503050406030204" pitchFamily="18" charset="0"/>
                            </a:rPr>
                          </m:ctrlPr>
                        </m:naryPr>
                        <m:sub>
                          <m:sSub>
                            <m:sSubPr>
                              <m:ctrlPr>
                                <a:rPr lang="en-US" sz="1200" i="1">
                                  <a:latin typeface="Cambria Math" panose="02040503050406030204" pitchFamily="18" charset="0"/>
                                </a:rPr>
                              </m:ctrlPr>
                            </m:sSubPr>
                            <m:e>
                              <m:r>
                                <a:rPr lang="en-US" sz="1200" i="1">
                                  <a:latin typeface="Cambria Math" panose="02040503050406030204" pitchFamily="18" charset="0"/>
                                </a:rPr>
                                <m:t>𝑁</m:t>
                              </m:r>
                            </m:e>
                            <m:sub>
                              <m:r>
                                <a:rPr lang="en-US" sz="1200" i="1">
                                  <a:latin typeface="Cambria Math" panose="02040503050406030204" pitchFamily="18" charset="0"/>
                                </a:rPr>
                                <m:t>𝑝𝑃</m:t>
                              </m:r>
                            </m:sub>
                          </m:sSub>
                        </m:sub>
                        <m:sup/>
                        <m:e>
                          <m:r>
                            <a:rPr lang="en-US" sz="1200" i="1">
                              <a:latin typeface="Cambria Math" panose="02040503050406030204" pitchFamily="18" charset="0"/>
                              <a:ea typeface="Cambria Math" panose="02040503050406030204" pitchFamily="18" charset="0"/>
                            </a:rPr>
                            <m:t> </m:t>
                          </m:r>
                          <m:r>
                            <a:rPr lang="en-US" sz="1200" i="1">
                              <a:latin typeface="Cambria Math"/>
                            </a:rPr>
                            <m:t>(</m:t>
                          </m:r>
                          <m:acc>
                            <m:accPr>
                              <m:chr m:val="⃗"/>
                              <m:ctrlPr>
                                <a:rPr lang="en-US" sz="1200" i="1">
                                  <a:latin typeface="Cambria Math" panose="02040503050406030204" pitchFamily="18" charset="0"/>
                                </a:rPr>
                              </m:ctrlPr>
                            </m:accPr>
                            <m:e>
                              <m:r>
                                <a:rPr lang="en-GB" sz="1200" i="1">
                                  <a:latin typeface="Cambria Math"/>
                                </a:rPr>
                                <m:t>𝑢</m:t>
                              </m:r>
                            </m:e>
                          </m:acc>
                          <m:r>
                            <a:rPr lang="en-GB" sz="1200" i="1">
                              <a:latin typeface="Cambria Math"/>
                            </a:rPr>
                            <m:t>−</m:t>
                          </m:r>
                          <m:sSub>
                            <m:sSubPr>
                              <m:ctrlPr>
                                <a:rPr lang="en-US" sz="1200" i="1">
                                  <a:latin typeface="Cambria Math" panose="02040503050406030204" pitchFamily="18" charset="0"/>
                                </a:rPr>
                              </m:ctrlPr>
                            </m:sSubPr>
                            <m:e>
                              <m:acc>
                                <m:accPr>
                                  <m:chr m:val="⃗"/>
                                  <m:ctrlPr>
                                    <a:rPr lang="en-US" sz="1200" i="1">
                                      <a:latin typeface="Cambria Math" panose="02040503050406030204" pitchFamily="18" charset="0"/>
                                    </a:rPr>
                                  </m:ctrlPr>
                                </m:accPr>
                                <m:e>
                                  <m:r>
                                    <a:rPr lang="en-GB" sz="1200" i="1">
                                      <a:latin typeface="Cambria Math"/>
                                    </a:rPr>
                                    <m:t>𝑢</m:t>
                                  </m:r>
                                </m:e>
                              </m:acc>
                            </m:e>
                            <m:sub>
                              <m:r>
                                <a:rPr lang="en-GB" sz="1200" i="1">
                                  <a:latin typeface="Cambria Math"/>
                                </a:rPr>
                                <m:t>𝑝</m:t>
                              </m:r>
                            </m:sub>
                          </m:sSub>
                          <m:r>
                            <a:rPr lang="en-US" sz="1200" i="1">
                              <a:latin typeface="Cambria Math"/>
                            </a:rPr>
                            <m:t>) </m:t>
                          </m:r>
                        </m:e>
                      </m:nary>
                    </m:oMath>
                  </m:oMathPara>
                </a14:m>
                <a:endParaRPr lang="en-US" sz="1200" dirty="0"/>
              </a:p>
              <a:p>
                <a:pPr/>
                <a14:m>
                  <m:oMathPara xmlns:m="http://schemas.openxmlformats.org/officeDocument/2006/math">
                    <m:oMathParaPr>
                      <m:jc m:val="centerGroup"/>
                    </m:oMathParaPr>
                    <m:oMath xmlns:m="http://schemas.openxmlformats.org/officeDocument/2006/math">
                      <m:r>
                        <a:rPr lang="en-US" sz="1200" i="1">
                          <a:latin typeface="Cambria Math" panose="02040503050406030204" pitchFamily="18" charset="0"/>
                        </a:rPr>
                        <m:t>𝑚</m:t>
                      </m:r>
                      <m:r>
                        <a:rPr lang="en-US" sz="1200" i="1" baseline="-25000">
                          <a:latin typeface="Cambria Math" panose="02040503050406030204" pitchFamily="18" charset="0"/>
                        </a:rPr>
                        <m:t>𝑅𝑃</m:t>
                      </m:r>
                      <m:r>
                        <a:rPr lang="en-US" sz="1200" i="1" baseline="-25000">
                          <a:latin typeface="Cambria Math" panose="02040503050406030204" pitchFamily="18" charset="0"/>
                        </a:rPr>
                        <m:t> </m:t>
                      </m:r>
                      <m:f>
                        <m:fPr>
                          <m:ctrlPr>
                            <a:rPr lang="en-US" sz="1200" i="1">
                              <a:latin typeface="Cambria Math" panose="02040503050406030204" pitchFamily="18" charset="0"/>
                            </a:rPr>
                          </m:ctrlPr>
                        </m:fPr>
                        <m:num>
                          <m:r>
                            <a:rPr lang="en-US" sz="1200" i="1">
                              <a:latin typeface="Cambria Math"/>
                            </a:rPr>
                            <m:t>𝜕</m:t>
                          </m:r>
                          <m:acc>
                            <m:accPr>
                              <m:chr m:val="⃗"/>
                              <m:ctrlPr>
                                <a:rPr lang="en-US" sz="1200" i="1">
                                  <a:latin typeface="Cambria Math" panose="02040503050406030204" pitchFamily="18" charset="0"/>
                                </a:rPr>
                              </m:ctrlPr>
                            </m:accPr>
                            <m:e>
                              <m:r>
                                <a:rPr lang="en-US" sz="1200" i="1">
                                  <a:latin typeface="Cambria Math"/>
                                </a:rPr>
                                <m:t>𝑢</m:t>
                              </m:r>
                            </m:e>
                          </m:acc>
                          <m:r>
                            <a:rPr lang="en-US" sz="1200" i="1" baseline="-25000">
                              <a:latin typeface="Cambria Math" panose="02040503050406030204" pitchFamily="18" charset="0"/>
                            </a:rPr>
                            <m:t>𝑅𝑃</m:t>
                          </m:r>
                        </m:num>
                        <m:den>
                          <m:r>
                            <a:rPr lang="en-US" sz="1200" i="1">
                              <a:latin typeface="Cambria Math"/>
                            </a:rPr>
                            <m:t>𝜕</m:t>
                          </m:r>
                          <m:r>
                            <a:rPr lang="en-US" sz="1200" i="1">
                              <a:latin typeface="Cambria Math"/>
                            </a:rPr>
                            <m:t>𝑡</m:t>
                          </m:r>
                        </m:den>
                      </m:f>
                      <m:r>
                        <a:rPr lang="en-US" sz="1200" i="1">
                          <a:latin typeface="Cambria Math"/>
                        </a:rPr>
                        <m:t>=</m:t>
                      </m:r>
                      <m:r>
                        <a:rPr lang="en-US" sz="1200" i="1">
                          <a:latin typeface="Cambria Math" panose="02040503050406030204" pitchFamily="18" charset="0"/>
                        </a:rPr>
                        <m:t>𝑚</m:t>
                      </m:r>
                      <m:r>
                        <a:rPr lang="en-US" sz="1200" i="1" baseline="-25000">
                          <a:latin typeface="Cambria Math" panose="02040503050406030204" pitchFamily="18" charset="0"/>
                        </a:rPr>
                        <m:t>𝑅𝑃</m:t>
                      </m:r>
                      <m:acc>
                        <m:accPr>
                          <m:chr m:val="⃗"/>
                          <m:ctrlPr>
                            <a:rPr lang="en-US" sz="1200" b="1" i="1">
                              <a:latin typeface="Cambria Math" panose="02040503050406030204" pitchFamily="18" charset="0"/>
                            </a:rPr>
                          </m:ctrlPr>
                        </m:accPr>
                        <m:e>
                          <m:r>
                            <a:rPr lang="en-US" sz="1200" i="1">
                              <a:latin typeface="Cambria Math"/>
                            </a:rPr>
                            <m:t>𝑔</m:t>
                          </m:r>
                        </m:e>
                      </m:acc>
                      <m:r>
                        <a:rPr lang="en-US" sz="1200" i="1">
                          <a:latin typeface="Cambria Math"/>
                        </a:rPr>
                        <m:t>+</m:t>
                      </m:r>
                      <m:f>
                        <m:fPr>
                          <m:ctrlPr>
                            <a:rPr lang="en-US" sz="1200" i="1">
                              <a:latin typeface="Cambria Math" panose="02040503050406030204" pitchFamily="18" charset="0"/>
                            </a:rPr>
                          </m:ctrlPr>
                        </m:fPr>
                        <m:num>
                          <m:r>
                            <a:rPr lang="en-US" sz="1200" i="1">
                              <a:latin typeface="Cambria Math"/>
                            </a:rPr>
                            <m:t>𝛽</m:t>
                          </m:r>
                          <m:r>
                            <a:rPr lang="en-US" sz="1200" i="1">
                              <a:latin typeface="Cambria Math" panose="02040503050406030204" pitchFamily="18" charset="0"/>
                              <a:ea typeface="Cambria Math" panose="02040503050406030204" pitchFamily="18" charset="0"/>
                            </a:rPr>
                            <m:t>∀</m:t>
                          </m:r>
                          <m:r>
                            <a:rPr lang="en-US" sz="1200" i="1" baseline="-25000">
                              <a:latin typeface="Cambria Math" panose="02040503050406030204" pitchFamily="18" charset="0"/>
                              <a:ea typeface="Cambria Math" panose="02040503050406030204" pitchFamily="18" charset="0"/>
                            </a:rPr>
                            <m:t>𝑅𝑃</m:t>
                          </m:r>
                        </m:num>
                        <m:den>
                          <m:d>
                            <m:dPr>
                              <m:ctrlPr>
                                <a:rPr lang="en-US" sz="1200" i="1">
                                  <a:latin typeface="Cambria Math" panose="02040503050406030204" pitchFamily="18" charset="0"/>
                                </a:rPr>
                              </m:ctrlPr>
                            </m:dPr>
                            <m:e>
                              <m:r>
                                <a:rPr lang="en-US" sz="1200" i="1">
                                  <a:latin typeface="Cambria Math"/>
                                </a:rPr>
                                <m:t>1−</m:t>
                              </m:r>
                              <m:r>
                                <a:rPr lang="en-US" sz="1200" i="1">
                                  <a:latin typeface="Cambria Math"/>
                                </a:rPr>
                                <m:t>𝜀</m:t>
                              </m:r>
                            </m:e>
                          </m:d>
                        </m:den>
                      </m:f>
                      <m:r>
                        <a:rPr lang="en-US" sz="1200" i="1">
                          <a:latin typeface="Cambria Math"/>
                        </a:rPr>
                        <m:t>(</m:t>
                      </m:r>
                      <m:acc>
                        <m:accPr>
                          <m:chr m:val="⃗"/>
                          <m:ctrlPr>
                            <a:rPr lang="en-US" sz="1200" i="1">
                              <a:latin typeface="Cambria Math" panose="02040503050406030204" pitchFamily="18" charset="0"/>
                            </a:rPr>
                          </m:ctrlPr>
                        </m:accPr>
                        <m:e>
                          <m:r>
                            <a:rPr lang="en-GB" sz="1200" i="1">
                              <a:latin typeface="Cambria Math"/>
                            </a:rPr>
                            <m:t>𝑢</m:t>
                          </m:r>
                        </m:e>
                      </m:acc>
                      <m:r>
                        <a:rPr lang="en-GB" sz="1200" i="1">
                          <a:latin typeface="Cambria Math"/>
                        </a:rPr>
                        <m:t>−</m:t>
                      </m:r>
                      <m:acc>
                        <m:accPr>
                          <m:chr m:val="⃗"/>
                          <m:ctrlPr>
                            <a:rPr lang="en-US" sz="1200" i="1">
                              <a:latin typeface="Cambria Math" panose="02040503050406030204" pitchFamily="18" charset="0"/>
                            </a:rPr>
                          </m:ctrlPr>
                        </m:accPr>
                        <m:e>
                          <m:r>
                            <a:rPr lang="en-US" sz="1200" i="1">
                              <a:latin typeface="Cambria Math"/>
                            </a:rPr>
                            <m:t>𝑢</m:t>
                          </m:r>
                        </m:e>
                      </m:acc>
                      <m:r>
                        <a:rPr lang="en-US" sz="1200" i="1" baseline="-25000">
                          <a:latin typeface="Cambria Math" panose="02040503050406030204" pitchFamily="18" charset="0"/>
                        </a:rPr>
                        <m:t>𝑅𝑃</m:t>
                      </m:r>
                      <m:r>
                        <a:rPr lang="en-US" sz="1200" i="1">
                          <a:latin typeface="Cambria Math"/>
                        </a:rPr>
                        <m:t>)</m:t>
                      </m:r>
                    </m:oMath>
                  </m:oMathPara>
                </a14:m>
                <a:endParaRPr lang="en-US" sz="1200" dirty="0"/>
              </a:p>
              <a:p>
                <a:endParaRPr lang="en-US" sz="1400" dirty="0"/>
              </a:p>
            </p:txBody>
          </p:sp>
        </mc:Choice>
        <mc:Fallback xmlns="">
          <p:sp>
            <p:nvSpPr>
              <p:cNvPr id="16" name="Rectangle 15"/>
              <p:cNvSpPr>
                <a:spLocks noRot="1" noChangeAspect="1" noMove="1" noResize="1" noEditPoints="1" noAdjustHandles="1" noChangeArrowheads="1" noChangeShapeType="1" noTextEdit="1"/>
              </p:cNvSpPr>
              <p:nvPr/>
            </p:nvSpPr>
            <p:spPr>
              <a:xfrm>
                <a:off x="6564217" y="3324911"/>
                <a:ext cx="3846630" cy="1705916"/>
              </a:xfrm>
              <a:prstGeom prst="rect">
                <a:avLst/>
              </a:prstGeom>
              <a:blipFill rotWithShape="0">
                <a:blip r:embed="rId4"/>
                <a:stretch>
                  <a:fillRect l="-3803" t="-36071" r="-5705" b="-1357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9558051" y="1655220"/>
                <a:ext cx="1019382" cy="48320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sz="1100" i="1" smtClean="0">
                              <a:solidFill>
                                <a:schemeClr val="accent2">
                                  <a:lumMod val="60000"/>
                                  <a:lumOff val="40000"/>
                                </a:schemeClr>
                              </a:solidFill>
                              <a:latin typeface="Cambria Math" panose="02040503050406030204" pitchFamily="18" charset="0"/>
                            </a:rPr>
                          </m:ctrlPr>
                        </m:accPr>
                        <m:e>
                          <m:r>
                            <a:rPr lang="en-US" sz="1100" i="1">
                              <a:solidFill>
                                <a:schemeClr val="accent2">
                                  <a:lumMod val="60000"/>
                                  <a:lumOff val="40000"/>
                                </a:schemeClr>
                              </a:solidFill>
                              <a:latin typeface="Cambria Math"/>
                            </a:rPr>
                            <m:t>𝑢</m:t>
                          </m:r>
                        </m:e>
                      </m:acc>
                      <m:r>
                        <a:rPr lang="en-US" sz="1100" i="1" baseline="-25000">
                          <a:solidFill>
                            <a:schemeClr val="accent2">
                              <a:lumMod val="60000"/>
                              <a:lumOff val="40000"/>
                            </a:schemeClr>
                          </a:solidFill>
                          <a:latin typeface="Cambria Math" panose="02040503050406030204" pitchFamily="18" charset="0"/>
                        </a:rPr>
                        <m:t>𝑅𝑃</m:t>
                      </m:r>
                      <m:r>
                        <a:rPr lang="en-US" sz="1000" i="1">
                          <a:solidFill>
                            <a:schemeClr val="accent2">
                              <a:lumMod val="60000"/>
                              <a:lumOff val="40000"/>
                            </a:schemeClr>
                          </a:solidFill>
                          <a:latin typeface="Cambria Math" panose="02040503050406030204" pitchFamily="18" charset="0"/>
                        </a:rPr>
                        <m:t>=</m:t>
                      </m:r>
                      <m:f>
                        <m:fPr>
                          <m:ctrlPr>
                            <a:rPr lang="en-US" sz="1000" i="1">
                              <a:solidFill>
                                <a:schemeClr val="accent2">
                                  <a:lumMod val="60000"/>
                                  <a:lumOff val="40000"/>
                                </a:schemeClr>
                              </a:solidFill>
                              <a:latin typeface="Cambria Math" panose="02040503050406030204" pitchFamily="18" charset="0"/>
                            </a:rPr>
                          </m:ctrlPr>
                        </m:fPr>
                        <m:num>
                          <m:nary>
                            <m:naryPr>
                              <m:chr m:val="∑"/>
                              <m:limLoc m:val="undOvr"/>
                              <m:supHide m:val="on"/>
                              <m:ctrlPr>
                                <a:rPr lang="en-US" sz="1000" i="1">
                                  <a:solidFill>
                                    <a:schemeClr val="accent2">
                                      <a:lumMod val="60000"/>
                                      <a:lumOff val="40000"/>
                                    </a:schemeClr>
                                  </a:solidFill>
                                  <a:latin typeface="Cambria Math" panose="02040503050406030204" pitchFamily="18" charset="0"/>
                                </a:rPr>
                              </m:ctrlPr>
                            </m:naryPr>
                            <m:sub>
                              <m:sSub>
                                <m:sSubPr>
                                  <m:ctrlPr>
                                    <a:rPr lang="en-US" sz="1000" i="1">
                                      <a:solidFill>
                                        <a:schemeClr val="accent2">
                                          <a:lumMod val="60000"/>
                                          <a:lumOff val="40000"/>
                                        </a:schemeClr>
                                      </a:solidFill>
                                      <a:latin typeface="Cambria Math" panose="02040503050406030204" pitchFamily="18" charset="0"/>
                                    </a:rPr>
                                  </m:ctrlPr>
                                </m:sSubPr>
                                <m:e>
                                  <m:r>
                                    <a:rPr lang="en-US" sz="1000" i="1">
                                      <a:solidFill>
                                        <a:schemeClr val="accent2">
                                          <a:lumMod val="60000"/>
                                          <a:lumOff val="40000"/>
                                        </a:schemeClr>
                                      </a:solidFill>
                                      <a:latin typeface="Cambria Math" panose="02040503050406030204" pitchFamily="18" charset="0"/>
                                    </a:rPr>
                                    <m:t>𝑁</m:t>
                                  </m:r>
                                </m:e>
                                <m:sub>
                                  <m:r>
                                    <a:rPr lang="en-US" sz="1000" i="1">
                                      <a:solidFill>
                                        <a:schemeClr val="accent2">
                                          <a:lumMod val="60000"/>
                                          <a:lumOff val="40000"/>
                                        </a:schemeClr>
                                      </a:solidFill>
                                      <a:latin typeface="Cambria Math" panose="02040503050406030204" pitchFamily="18" charset="0"/>
                                    </a:rPr>
                                    <m:t>𝑝𝑃</m:t>
                                  </m:r>
                                </m:sub>
                              </m:sSub>
                            </m:sub>
                            <m:sup/>
                            <m:e>
                              <m:sSub>
                                <m:sSubPr>
                                  <m:ctrlPr>
                                    <a:rPr lang="en-US" sz="1000" i="1">
                                      <a:solidFill>
                                        <a:schemeClr val="accent2">
                                          <a:lumMod val="60000"/>
                                          <a:lumOff val="40000"/>
                                        </a:schemeClr>
                                      </a:solidFill>
                                      <a:latin typeface="Cambria Math" panose="02040503050406030204" pitchFamily="18" charset="0"/>
                                    </a:rPr>
                                  </m:ctrlPr>
                                </m:sSubPr>
                                <m:e>
                                  <m:acc>
                                    <m:accPr>
                                      <m:chr m:val="⃗"/>
                                      <m:ctrlPr>
                                        <a:rPr lang="en-US" sz="1000" i="1">
                                          <a:solidFill>
                                            <a:schemeClr val="accent2">
                                              <a:lumMod val="60000"/>
                                              <a:lumOff val="40000"/>
                                            </a:schemeClr>
                                          </a:solidFill>
                                          <a:latin typeface="Cambria Math" panose="02040503050406030204" pitchFamily="18" charset="0"/>
                                        </a:rPr>
                                      </m:ctrlPr>
                                    </m:accPr>
                                    <m:e>
                                      <m:r>
                                        <a:rPr lang="en-GB" sz="1000" i="1">
                                          <a:solidFill>
                                            <a:schemeClr val="accent2">
                                              <a:lumMod val="60000"/>
                                              <a:lumOff val="40000"/>
                                            </a:schemeClr>
                                          </a:solidFill>
                                          <a:latin typeface="Cambria Math"/>
                                        </a:rPr>
                                        <m:t>𝑢</m:t>
                                      </m:r>
                                    </m:e>
                                  </m:acc>
                                </m:e>
                                <m:sub>
                                  <m:r>
                                    <a:rPr lang="en-GB" sz="1000" i="1">
                                      <a:solidFill>
                                        <a:schemeClr val="accent2">
                                          <a:lumMod val="60000"/>
                                          <a:lumOff val="40000"/>
                                        </a:schemeClr>
                                      </a:solidFill>
                                      <a:latin typeface="Cambria Math"/>
                                    </a:rPr>
                                    <m:t>𝑝</m:t>
                                  </m:r>
                                </m:sub>
                              </m:sSub>
                            </m:e>
                          </m:nary>
                        </m:num>
                        <m:den>
                          <m:sSub>
                            <m:sSubPr>
                              <m:ctrlPr>
                                <a:rPr lang="en-US" sz="1000" i="1">
                                  <a:solidFill>
                                    <a:schemeClr val="accent2">
                                      <a:lumMod val="60000"/>
                                      <a:lumOff val="40000"/>
                                    </a:schemeClr>
                                  </a:solidFill>
                                  <a:latin typeface="Cambria Math" panose="02040503050406030204" pitchFamily="18" charset="0"/>
                                </a:rPr>
                              </m:ctrlPr>
                            </m:sSubPr>
                            <m:e>
                              <m:r>
                                <a:rPr lang="en-US" sz="1000" i="1">
                                  <a:solidFill>
                                    <a:schemeClr val="accent2">
                                      <a:lumMod val="60000"/>
                                      <a:lumOff val="40000"/>
                                    </a:schemeClr>
                                  </a:solidFill>
                                  <a:latin typeface="Cambria Math" panose="02040503050406030204" pitchFamily="18" charset="0"/>
                                </a:rPr>
                                <m:t>𝑁</m:t>
                              </m:r>
                            </m:e>
                            <m:sub>
                              <m:r>
                                <a:rPr lang="en-US" sz="1000" i="1">
                                  <a:solidFill>
                                    <a:schemeClr val="accent2">
                                      <a:lumMod val="60000"/>
                                      <a:lumOff val="40000"/>
                                    </a:schemeClr>
                                  </a:solidFill>
                                  <a:latin typeface="Cambria Math" panose="02040503050406030204" pitchFamily="18" charset="0"/>
                                </a:rPr>
                                <m:t>𝑝𝑃</m:t>
                              </m:r>
                            </m:sub>
                          </m:sSub>
                        </m:den>
                      </m:f>
                    </m:oMath>
                  </m:oMathPara>
                </a14:m>
                <a:endParaRPr lang="en-US" dirty="0">
                  <a:solidFill>
                    <a:schemeClr val="accent2">
                      <a:lumMod val="60000"/>
                      <a:lumOff val="40000"/>
                    </a:schemeClr>
                  </a:solidFill>
                </a:endParaRPr>
              </a:p>
            </p:txBody>
          </p:sp>
        </mc:Choice>
        <mc:Fallback xmlns="">
          <p:sp>
            <p:nvSpPr>
              <p:cNvPr id="4" name="Rectangle 3"/>
              <p:cNvSpPr>
                <a:spLocks noRot="1" noChangeAspect="1" noMove="1" noResize="1" noEditPoints="1" noAdjustHandles="1" noChangeArrowheads="1" noChangeShapeType="1" noTextEdit="1"/>
              </p:cNvSpPr>
              <p:nvPr/>
            </p:nvSpPr>
            <p:spPr>
              <a:xfrm>
                <a:off x="9558051" y="1655220"/>
                <a:ext cx="1019382" cy="483209"/>
              </a:xfrm>
              <a:prstGeom prst="rect">
                <a:avLst/>
              </a:prstGeom>
              <a:blipFill rotWithShape="0">
                <a:blip r:embed="rId5"/>
                <a:stretch>
                  <a:fillRect t="-45570" r="-3593" b="-24051"/>
                </a:stretch>
              </a:blipFill>
            </p:spPr>
            <p:txBody>
              <a:bodyPr/>
              <a:lstStyle/>
              <a:p>
                <a:r>
                  <a:rPr lang="en-US">
                    <a:noFill/>
                  </a:rPr>
                  <a:t> </a:t>
                </a:r>
              </a:p>
            </p:txBody>
          </p:sp>
        </mc:Fallback>
      </mc:AlternateContent>
      <p:sp>
        <p:nvSpPr>
          <p:cNvPr id="5" name="Oval 4"/>
          <p:cNvSpPr/>
          <p:nvPr/>
        </p:nvSpPr>
        <p:spPr>
          <a:xfrm>
            <a:off x="2481472" y="5479071"/>
            <a:ext cx="914400" cy="914400"/>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4204252" y="5486400"/>
            <a:ext cx="914400" cy="9144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p:cNvCxnSpPr/>
          <p:nvPr/>
        </p:nvCxnSpPr>
        <p:spPr>
          <a:xfrm>
            <a:off x="3048000" y="5936272"/>
            <a:ext cx="990600" cy="7329"/>
          </a:xfrm>
          <a:prstGeom prst="straightConnector1">
            <a:avLst/>
          </a:prstGeom>
          <a:ln w="19050">
            <a:solidFill>
              <a:srgbClr val="FFC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H="1" flipV="1">
            <a:off x="4038600" y="5943601"/>
            <a:ext cx="381000" cy="7328"/>
          </a:xfrm>
          <a:prstGeom prst="straightConnector1">
            <a:avLst/>
          </a:prstGeom>
          <a:ln w="19050">
            <a:prstDash val="dash"/>
            <a:tailEnd type="triangle"/>
          </a:ln>
        </p:spPr>
        <p:style>
          <a:lnRef idx="1">
            <a:schemeClr val="accent1"/>
          </a:lnRef>
          <a:fillRef idx="0">
            <a:schemeClr val="accent1"/>
          </a:fillRef>
          <a:effectRef idx="0">
            <a:schemeClr val="accent1"/>
          </a:effectRef>
          <a:fontRef idx="minor">
            <a:schemeClr val="tx1"/>
          </a:fontRef>
        </p:style>
      </p:cxnSp>
      <p:sp>
        <p:nvSpPr>
          <p:cNvPr id="35" name="Oval 34"/>
          <p:cNvSpPr/>
          <p:nvPr/>
        </p:nvSpPr>
        <p:spPr>
          <a:xfrm>
            <a:off x="7709452" y="5334000"/>
            <a:ext cx="457200" cy="4572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6583020" y="5326671"/>
            <a:ext cx="457200" cy="457200"/>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7" name="Straight Arrow Connector 36"/>
          <p:cNvCxnSpPr/>
          <p:nvPr/>
        </p:nvCxnSpPr>
        <p:spPr>
          <a:xfrm>
            <a:off x="6575234" y="5555272"/>
            <a:ext cx="990600" cy="7329"/>
          </a:xfrm>
          <a:prstGeom prst="straightConnector1">
            <a:avLst/>
          </a:prstGeom>
          <a:ln w="19050">
            <a:solidFill>
              <a:srgbClr val="FFC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flipH="1" flipV="1">
            <a:off x="7565834" y="5562601"/>
            <a:ext cx="381000" cy="7328"/>
          </a:xfrm>
          <a:prstGeom prst="straightConnector1">
            <a:avLst/>
          </a:prstGeom>
          <a:ln w="19050">
            <a:prstDash val="dash"/>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1" name="Rectangle 30"/>
              <p:cNvSpPr/>
              <p:nvPr/>
            </p:nvSpPr>
            <p:spPr>
              <a:xfrm>
                <a:off x="8396600" y="1195500"/>
                <a:ext cx="1760290" cy="512769"/>
              </a:xfrm>
              <a:prstGeom prst="rect">
                <a:avLst/>
              </a:prstGeom>
              <a:solidFill>
                <a:schemeClr val="bg1"/>
              </a:solidFill>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1100" i="1" smtClean="0">
                              <a:solidFill>
                                <a:schemeClr val="accent2">
                                  <a:lumMod val="60000"/>
                                  <a:lumOff val="40000"/>
                                </a:schemeClr>
                              </a:solidFill>
                              <a:latin typeface="Cambria Math" panose="02040503050406030204" pitchFamily="18" charset="0"/>
                            </a:rPr>
                          </m:ctrlPr>
                        </m:sSubPr>
                        <m:e>
                          <m:r>
                            <a:rPr lang="en-US" sz="1100" i="1">
                              <a:solidFill>
                                <a:schemeClr val="accent2">
                                  <a:lumMod val="60000"/>
                                  <a:lumOff val="40000"/>
                                </a:schemeClr>
                              </a:solidFill>
                              <a:latin typeface="Cambria Math" panose="02040503050406030204" pitchFamily="18" charset="0"/>
                            </a:rPr>
                            <m:t>𝑁</m:t>
                          </m:r>
                        </m:e>
                        <m:sub>
                          <m:r>
                            <a:rPr lang="en-US" sz="1100" i="1">
                              <a:solidFill>
                                <a:schemeClr val="accent2">
                                  <a:lumMod val="60000"/>
                                  <a:lumOff val="40000"/>
                                </a:schemeClr>
                              </a:solidFill>
                              <a:latin typeface="Cambria Math" panose="02040503050406030204" pitchFamily="18" charset="0"/>
                            </a:rPr>
                            <m:t>𝑝𝑃</m:t>
                          </m:r>
                        </m:sub>
                      </m:sSub>
                      <m:r>
                        <a:rPr lang="en-US" sz="1100" i="1">
                          <a:solidFill>
                            <a:schemeClr val="accent2">
                              <a:lumMod val="60000"/>
                              <a:lumOff val="40000"/>
                            </a:schemeClr>
                          </a:solidFill>
                          <a:latin typeface="Cambria Math" panose="02040503050406030204" pitchFamily="18" charset="0"/>
                        </a:rPr>
                        <m:t>=</m:t>
                      </m:r>
                      <m:sSup>
                        <m:sSupPr>
                          <m:ctrlPr>
                            <a:rPr lang="en-US" sz="1100" i="1">
                              <a:solidFill>
                                <a:schemeClr val="accent2">
                                  <a:lumMod val="60000"/>
                                  <a:lumOff val="40000"/>
                                </a:schemeClr>
                              </a:solidFill>
                              <a:latin typeface="Cambria Math" panose="02040503050406030204" pitchFamily="18" charset="0"/>
                            </a:rPr>
                          </m:ctrlPr>
                        </m:sSupPr>
                        <m:e>
                          <m:d>
                            <m:dPr>
                              <m:ctrlPr>
                                <a:rPr lang="en-US" sz="1100" i="1">
                                  <a:solidFill>
                                    <a:schemeClr val="accent2">
                                      <a:lumMod val="60000"/>
                                      <a:lumOff val="40000"/>
                                    </a:schemeClr>
                                  </a:solidFill>
                                  <a:latin typeface="Cambria Math" panose="02040503050406030204" pitchFamily="18" charset="0"/>
                                </a:rPr>
                              </m:ctrlPr>
                            </m:dPr>
                            <m:e>
                              <m:f>
                                <m:fPr>
                                  <m:ctrlPr>
                                    <a:rPr lang="en-US" sz="1100" i="1">
                                      <a:solidFill>
                                        <a:schemeClr val="accent2">
                                          <a:lumMod val="60000"/>
                                          <a:lumOff val="40000"/>
                                        </a:schemeClr>
                                      </a:solidFill>
                                      <a:latin typeface="Cambria Math" panose="02040503050406030204" pitchFamily="18" charset="0"/>
                                    </a:rPr>
                                  </m:ctrlPr>
                                </m:fPr>
                                <m:num>
                                  <m:sSub>
                                    <m:sSubPr>
                                      <m:ctrlPr>
                                        <a:rPr lang="en-US" sz="1100" i="1">
                                          <a:solidFill>
                                            <a:schemeClr val="accent2">
                                              <a:lumMod val="60000"/>
                                              <a:lumOff val="40000"/>
                                            </a:schemeClr>
                                          </a:solidFill>
                                          <a:latin typeface="Cambria Math" panose="02040503050406030204" pitchFamily="18" charset="0"/>
                                        </a:rPr>
                                      </m:ctrlPr>
                                    </m:sSubPr>
                                    <m:e>
                                      <m:r>
                                        <a:rPr lang="en-US" sz="1100" i="1">
                                          <a:solidFill>
                                            <a:schemeClr val="accent2">
                                              <a:lumMod val="60000"/>
                                              <a:lumOff val="40000"/>
                                            </a:schemeClr>
                                          </a:solidFill>
                                          <a:latin typeface="Cambria Math" panose="02040503050406030204" pitchFamily="18" charset="0"/>
                                        </a:rPr>
                                        <m:t>𝑚</m:t>
                                      </m:r>
                                    </m:e>
                                    <m:sub>
                                      <m:r>
                                        <a:rPr lang="en-US" sz="1100" i="1">
                                          <a:solidFill>
                                            <a:schemeClr val="accent2">
                                              <a:lumMod val="60000"/>
                                              <a:lumOff val="40000"/>
                                            </a:schemeClr>
                                          </a:solidFill>
                                          <a:latin typeface="Cambria Math" panose="02040503050406030204" pitchFamily="18" charset="0"/>
                                        </a:rPr>
                                        <m:t>𝑅𝑃</m:t>
                                      </m:r>
                                    </m:sub>
                                  </m:sSub>
                                </m:num>
                                <m:den>
                                  <m:sSub>
                                    <m:sSubPr>
                                      <m:ctrlPr>
                                        <a:rPr lang="en-US" sz="1100" i="1">
                                          <a:solidFill>
                                            <a:schemeClr val="accent2">
                                              <a:lumMod val="60000"/>
                                              <a:lumOff val="40000"/>
                                            </a:schemeClr>
                                          </a:solidFill>
                                          <a:latin typeface="Cambria Math" panose="02040503050406030204" pitchFamily="18" charset="0"/>
                                        </a:rPr>
                                      </m:ctrlPr>
                                    </m:sSubPr>
                                    <m:e>
                                      <m:r>
                                        <a:rPr lang="en-US" sz="1100" i="1">
                                          <a:solidFill>
                                            <a:schemeClr val="accent2">
                                              <a:lumMod val="60000"/>
                                              <a:lumOff val="40000"/>
                                            </a:schemeClr>
                                          </a:solidFill>
                                          <a:latin typeface="Cambria Math" panose="02040503050406030204" pitchFamily="18" charset="0"/>
                                        </a:rPr>
                                        <m:t>𝑚</m:t>
                                      </m:r>
                                    </m:e>
                                    <m:sub>
                                      <m:r>
                                        <a:rPr lang="en-US" sz="1100" i="1">
                                          <a:solidFill>
                                            <a:schemeClr val="accent2">
                                              <a:lumMod val="60000"/>
                                              <a:lumOff val="40000"/>
                                            </a:schemeClr>
                                          </a:solidFill>
                                          <a:latin typeface="Cambria Math" panose="02040503050406030204" pitchFamily="18" charset="0"/>
                                        </a:rPr>
                                        <m:t>𝑝</m:t>
                                      </m:r>
                                    </m:sub>
                                  </m:sSub>
                                </m:den>
                              </m:f>
                            </m:e>
                          </m:d>
                        </m:e>
                        <m:sup>
                          <m:r>
                            <a:rPr lang="en-US" sz="1100" i="1">
                              <a:solidFill>
                                <a:schemeClr val="accent2">
                                  <a:lumMod val="60000"/>
                                  <a:lumOff val="40000"/>
                                </a:schemeClr>
                              </a:solidFill>
                              <a:latin typeface="Cambria Math" panose="02040503050406030204" pitchFamily="18" charset="0"/>
                            </a:rPr>
                            <m:t>3</m:t>
                          </m:r>
                        </m:sup>
                      </m:sSup>
                      <m:r>
                        <a:rPr lang="en-US" sz="1100" i="1">
                          <a:solidFill>
                            <a:schemeClr val="accent2">
                              <a:lumMod val="60000"/>
                              <a:lumOff val="40000"/>
                            </a:schemeClr>
                          </a:solidFill>
                          <a:latin typeface="Cambria Math" panose="02040503050406030204" pitchFamily="18" charset="0"/>
                        </a:rPr>
                        <m:t>=</m:t>
                      </m:r>
                      <m:sSup>
                        <m:sSupPr>
                          <m:ctrlPr>
                            <a:rPr lang="en-US" sz="1100" i="1">
                              <a:solidFill>
                                <a:schemeClr val="accent2">
                                  <a:lumMod val="60000"/>
                                  <a:lumOff val="40000"/>
                                </a:schemeClr>
                              </a:solidFill>
                              <a:latin typeface="Cambria Math" panose="02040503050406030204" pitchFamily="18" charset="0"/>
                            </a:rPr>
                          </m:ctrlPr>
                        </m:sSupPr>
                        <m:e>
                          <m:d>
                            <m:dPr>
                              <m:ctrlPr>
                                <a:rPr lang="en-US" sz="1100" i="1">
                                  <a:solidFill>
                                    <a:schemeClr val="accent2">
                                      <a:lumMod val="60000"/>
                                      <a:lumOff val="40000"/>
                                    </a:schemeClr>
                                  </a:solidFill>
                                  <a:latin typeface="Cambria Math" panose="02040503050406030204" pitchFamily="18" charset="0"/>
                                </a:rPr>
                              </m:ctrlPr>
                            </m:dPr>
                            <m:e>
                              <m:f>
                                <m:fPr>
                                  <m:ctrlPr>
                                    <a:rPr lang="en-US" sz="1100" i="1">
                                      <a:solidFill>
                                        <a:schemeClr val="accent2">
                                          <a:lumMod val="60000"/>
                                          <a:lumOff val="40000"/>
                                        </a:schemeClr>
                                      </a:solidFill>
                                      <a:latin typeface="Cambria Math" panose="02040503050406030204" pitchFamily="18" charset="0"/>
                                    </a:rPr>
                                  </m:ctrlPr>
                                </m:fPr>
                                <m:num>
                                  <m:sSup>
                                    <m:sSupPr>
                                      <m:ctrlPr>
                                        <a:rPr lang="en-US" sz="1100" i="1">
                                          <a:solidFill>
                                            <a:schemeClr val="accent2">
                                              <a:lumMod val="60000"/>
                                              <a:lumOff val="40000"/>
                                            </a:schemeClr>
                                          </a:solidFill>
                                          <a:latin typeface="Cambria Math" panose="02040503050406030204" pitchFamily="18" charset="0"/>
                                        </a:rPr>
                                      </m:ctrlPr>
                                    </m:sSupPr>
                                    <m:e>
                                      <m:r>
                                        <a:rPr lang="en-US" sz="1100" i="1">
                                          <a:solidFill>
                                            <a:schemeClr val="accent2">
                                              <a:lumMod val="60000"/>
                                              <a:lumOff val="40000"/>
                                            </a:schemeClr>
                                          </a:solidFill>
                                          <a:latin typeface="Cambria Math" panose="02040503050406030204" pitchFamily="18" charset="0"/>
                                        </a:rPr>
                                        <m:t>𝑑</m:t>
                                      </m:r>
                                    </m:e>
                                    <m:sup>
                                      <m:r>
                                        <a:rPr lang="en-US" sz="1100" i="1">
                                          <a:solidFill>
                                            <a:schemeClr val="accent2">
                                              <a:lumMod val="60000"/>
                                              <a:lumOff val="40000"/>
                                            </a:schemeClr>
                                          </a:solidFill>
                                          <a:latin typeface="Cambria Math"/>
                                        </a:rPr>
                                        <m:t>𝑅𝑃</m:t>
                                      </m:r>
                                    </m:sup>
                                  </m:sSup>
                                </m:num>
                                <m:den>
                                  <m:r>
                                    <a:rPr lang="en-US" sz="1100" i="1">
                                      <a:solidFill>
                                        <a:schemeClr val="accent2">
                                          <a:lumMod val="60000"/>
                                          <a:lumOff val="40000"/>
                                        </a:schemeClr>
                                      </a:solidFill>
                                      <a:latin typeface="Cambria Math" panose="02040503050406030204" pitchFamily="18" charset="0"/>
                                    </a:rPr>
                                    <m:t>𝑑</m:t>
                                  </m:r>
                                  <m:r>
                                    <a:rPr lang="en-US" sz="1100" i="1" baseline="-25000">
                                      <a:solidFill>
                                        <a:schemeClr val="accent2">
                                          <a:lumMod val="60000"/>
                                          <a:lumOff val="40000"/>
                                        </a:schemeClr>
                                      </a:solidFill>
                                      <a:latin typeface="Cambria Math" panose="02040503050406030204" pitchFamily="18" charset="0"/>
                                    </a:rPr>
                                    <m:t>𝑝</m:t>
                                  </m:r>
                                </m:den>
                              </m:f>
                            </m:e>
                          </m:d>
                        </m:e>
                        <m:sup>
                          <m:r>
                            <a:rPr lang="en-US" sz="1100" i="1">
                              <a:solidFill>
                                <a:schemeClr val="accent2">
                                  <a:lumMod val="60000"/>
                                  <a:lumOff val="40000"/>
                                </a:schemeClr>
                              </a:solidFill>
                              <a:latin typeface="Cambria Math" panose="02040503050406030204" pitchFamily="18" charset="0"/>
                            </a:rPr>
                            <m:t>3</m:t>
                          </m:r>
                        </m:sup>
                      </m:sSup>
                    </m:oMath>
                  </m:oMathPara>
                </a14:m>
                <a:endParaRPr lang="en-US" sz="1100" dirty="0">
                  <a:solidFill>
                    <a:schemeClr val="accent2">
                      <a:lumMod val="60000"/>
                      <a:lumOff val="40000"/>
                    </a:schemeClr>
                  </a:solidFill>
                </a:endParaRPr>
              </a:p>
            </p:txBody>
          </p:sp>
        </mc:Choice>
        <mc:Fallback xmlns="">
          <p:sp>
            <p:nvSpPr>
              <p:cNvPr id="31" name="Rectangle 30"/>
              <p:cNvSpPr>
                <a:spLocks noRot="1" noChangeAspect="1" noMove="1" noResize="1" noEditPoints="1" noAdjustHandles="1" noChangeArrowheads="1" noChangeShapeType="1" noTextEdit="1"/>
              </p:cNvSpPr>
              <p:nvPr/>
            </p:nvSpPr>
            <p:spPr>
              <a:xfrm>
                <a:off x="8396600" y="1195500"/>
                <a:ext cx="1760290" cy="512769"/>
              </a:xfrm>
              <a:prstGeom prst="rect">
                <a:avLst/>
              </a:prstGeom>
              <a:blipFill rotWithShape="0">
                <a:blip r:embed="rId6"/>
                <a:stretch>
                  <a:fillRect/>
                </a:stretch>
              </a:blipFill>
            </p:spPr>
            <p:txBody>
              <a:bodyPr/>
              <a:lstStyle/>
              <a:p>
                <a:r>
                  <a:rPr lang="en-US">
                    <a:noFill/>
                  </a:rPr>
                  <a:t> </a:t>
                </a:r>
              </a:p>
            </p:txBody>
          </p:sp>
        </mc:Fallback>
      </mc:AlternateContent>
      <p:sp>
        <p:nvSpPr>
          <p:cNvPr id="28" name="Oval 27"/>
          <p:cNvSpPr/>
          <p:nvPr/>
        </p:nvSpPr>
        <p:spPr>
          <a:xfrm>
            <a:off x="7914860" y="6029737"/>
            <a:ext cx="457200" cy="4572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6788428" y="6022408"/>
            <a:ext cx="457200" cy="457200"/>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3" name="Straight Arrow Connector 32"/>
          <p:cNvCxnSpPr/>
          <p:nvPr/>
        </p:nvCxnSpPr>
        <p:spPr>
          <a:xfrm>
            <a:off x="6780642" y="6251009"/>
            <a:ext cx="990600" cy="7329"/>
          </a:xfrm>
          <a:prstGeom prst="straightConnector1">
            <a:avLst/>
          </a:prstGeom>
          <a:ln w="19050">
            <a:solidFill>
              <a:srgbClr val="FFC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flipH="1" flipV="1">
            <a:off x="7771242" y="6258338"/>
            <a:ext cx="381000" cy="7328"/>
          </a:xfrm>
          <a:prstGeom prst="straightConnector1">
            <a:avLst/>
          </a:prstGeom>
          <a:ln w="19050">
            <a:prstDash val="dash"/>
            <a:tailEnd type="triangle"/>
          </a:ln>
        </p:spPr>
        <p:style>
          <a:lnRef idx="1">
            <a:schemeClr val="accent1"/>
          </a:lnRef>
          <a:fillRef idx="0">
            <a:schemeClr val="accent1"/>
          </a:fillRef>
          <a:effectRef idx="0">
            <a:schemeClr val="accent1"/>
          </a:effectRef>
          <a:fontRef idx="minor">
            <a:schemeClr val="tx1"/>
          </a:fontRef>
        </p:style>
      </p:cxnSp>
      <p:sp>
        <p:nvSpPr>
          <p:cNvPr id="47" name="Oval 46"/>
          <p:cNvSpPr/>
          <p:nvPr/>
        </p:nvSpPr>
        <p:spPr>
          <a:xfrm>
            <a:off x="10002078" y="5015949"/>
            <a:ext cx="457200" cy="4572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p:nvPr/>
        </p:nvSpPr>
        <p:spPr>
          <a:xfrm>
            <a:off x="8875646" y="5008620"/>
            <a:ext cx="457200" cy="457200"/>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9" name="Straight Arrow Connector 48"/>
          <p:cNvCxnSpPr/>
          <p:nvPr/>
        </p:nvCxnSpPr>
        <p:spPr>
          <a:xfrm>
            <a:off x="8867860" y="5237221"/>
            <a:ext cx="990600" cy="7329"/>
          </a:xfrm>
          <a:prstGeom prst="straightConnector1">
            <a:avLst/>
          </a:prstGeom>
          <a:ln w="19050">
            <a:solidFill>
              <a:srgbClr val="FFC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flipH="1" flipV="1">
            <a:off x="9858460" y="5244550"/>
            <a:ext cx="381000" cy="7328"/>
          </a:xfrm>
          <a:prstGeom prst="straightConnector1">
            <a:avLst/>
          </a:prstGeom>
          <a:ln w="19050">
            <a:prstDash val="dash"/>
            <a:tailEnd type="triangle"/>
          </a:ln>
        </p:spPr>
        <p:style>
          <a:lnRef idx="1">
            <a:schemeClr val="accent1"/>
          </a:lnRef>
          <a:fillRef idx="0">
            <a:schemeClr val="accent1"/>
          </a:fillRef>
          <a:effectRef idx="0">
            <a:schemeClr val="accent1"/>
          </a:effectRef>
          <a:fontRef idx="minor">
            <a:schemeClr val="tx1"/>
          </a:fontRef>
        </p:style>
      </p:cxnSp>
      <p:sp>
        <p:nvSpPr>
          <p:cNvPr id="51" name="Oval 50"/>
          <p:cNvSpPr/>
          <p:nvPr/>
        </p:nvSpPr>
        <p:spPr>
          <a:xfrm>
            <a:off x="9664147" y="5711689"/>
            <a:ext cx="457200" cy="4572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p:cNvSpPr/>
          <p:nvPr/>
        </p:nvSpPr>
        <p:spPr>
          <a:xfrm>
            <a:off x="8537715" y="5704360"/>
            <a:ext cx="457200" cy="457200"/>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3" name="Straight Arrow Connector 52"/>
          <p:cNvCxnSpPr/>
          <p:nvPr/>
        </p:nvCxnSpPr>
        <p:spPr>
          <a:xfrm>
            <a:off x="8529929" y="5932961"/>
            <a:ext cx="990600" cy="7329"/>
          </a:xfrm>
          <a:prstGeom prst="straightConnector1">
            <a:avLst/>
          </a:prstGeom>
          <a:ln w="19050">
            <a:solidFill>
              <a:srgbClr val="FFC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flipH="1" flipV="1">
            <a:off x="9520529" y="5940290"/>
            <a:ext cx="381000" cy="7328"/>
          </a:xfrm>
          <a:prstGeom prst="straightConnector1">
            <a:avLst/>
          </a:prstGeom>
          <a:ln w="19050">
            <a:prstDash val="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8592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randombar(horizontal)">
                                      <p:cBhvr>
                                        <p:cTn id="14" dur="500"/>
                                        <p:tgtEl>
                                          <p:spTgt spid="13"/>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randombar(horizontal)">
                                      <p:cBhvr>
                                        <p:cTn id="17" dur="500"/>
                                        <p:tgtEl>
                                          <p:spTgt spid="4"/>
                                        </p:tgtEl>
                                      </p:cBhvr>
                                    </p:animEffect>
                                  </p:childTnLst>
                                </p:cTn>
                              </p:par>
                              <p:par>
                                <p:cTn id="18" presetID="14" presetClass="entr" presetSubtype="10" fill="hold" nodeType="withEffect">
                                  <p:stCondLst>
                                    <p:cond delay="0"/>
                                  </p:stCondLst>
                                  <p:childTnLst>
                                    <p:set>
                                      <p:cBhvr>
                                        <p:cTn id="19" dur="1" fill="hold">
                                          <p:stCondLst>
                                            <p:cond delay="0"/>
                                          </p:stCondLst>
                                        </p:cTn>
                                        <p:tgtEl>
                                          <p:spTgt spid="7">
                                            <p:txEl>
                                              <p:pRg st="2" end="2"/>
                                            </p:txEl>
                                          </p:spTgt>
                                        </p:tgtEl>
                                        <p:attrNameLst>
                                          <p:attrName>style.visibility</p:attrName>
                                        </p:attrNameLst>
                                      </p:cBhvr>
                                      <p:to>
                                        <p:strVal val="visible"/>
                                      </p:to>
                                    </p:set>
                                    <p:animEffect transition="in" filter="randombar(horizontal)">
                                      <p:cBhvr>
                                        <p:cTn id="20" dur="500"/>
                                        <p:tgtEl>
                                          <p:spTgt spid="7">
                                            <p:txEl>
                                              <p:pRg st="2" end="2"/>
                                            </p:txEl>
                                          </p:spTgt>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randombar(horizontal)">
                                      <p:cBhvr>
                                        <p:cTn id="23" dur="500"/>
                                        <p:tgtEl>
                                          <p:spTgt spid="31"/>
                                        </p:tgtEl>
                                      </p:cBhvr>
                                    </p:animEffect>
                                  </p:childTnLst>
                                </p:cTn>
                              </p:par>
                            </p:childTnLst>
                          </p:cTn>
                        </p:par>
                        <p:par>
                          <p:cTn id="24" fill="hold">
                            <p:stCondLst>
                              <p:cond delay="500"/>
                            </p:stCondLst>
                            <p:childTnLst>
                              <p:par>
                                <p:cTn id="25" presetID="14" presetClass="entr" presetSubtype="10" fill="hold" nodeType="afterEffect">
                                  <p:stCondLst>
                                    <p:cond delay="0"/>
                                  </p:stCondLst>
                                  <p:childTnLst>
                                    <p:set>
                                      <p:cBhvr>
                                        <p:cTn id="26" dur="1" fill="hold">
                                          <p:stCondLst>
                                            <p:cond delay="0"/>
                                          </p:stCondLst>
                                        </p:cTn>
                                        <p:tgtEl>
                                          <p:spTgt spid="7">
                                            <p:txEl>
                                              <p:pRg st="3" end="3"/>
                                            </p:txEl>
                                          </p:spTgt>
                                        </p:tgtEl>
                                        <p:attrNameLst>
                                          <p:attrName>style.visibility</p:attrName>
                                        </p:attrNameLst>
                                      </p:cBhvr>
                                      <p:to>
                                        <p:strVal val="visible"/>
                                      </p:to>
                                    </p:set>
                                    <p:animEffect transition="in" filter="randombar(horizontal)">
                                      <p:cBhvr>
                                        <p:cTn id="27" dur="500"/>
                                        <p:tgtEl>
                                          <p:spTgt spid="7">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7">
                                            <p:txEl>
                                              <p:pRg st="4" end="4"/>
                                            </p:txEl>
                                          </p:spTgt>
                                        </p:tgtEl>
                                        <p:attrNameLst>
                                          <p:attrName>style.visibility</p:attrName>
                                        </p:attrNameLst>
                                      </p:cBhvr>
                                      <p:to>
                                        <p:strVal val="visible"/>
                                      </p:to>
                                    </p:set>
                                    <p:animEffect transition="in" filter="randombar(horizontal)">
                                      <p:cBhvr>
                                        <p:cTn id="32" dur="500"/>
                                        <p:tgtEl>
                                          <p:spTgt spid="7">
                                            <p:txEl>
                                              <p:pRg st="4" end="4"/>
                                            </p:txEl>
                                          </p:spTgt>
                                        </p:tgtEl>
                                      </p:cBhvr>
                                    </p:animEffect>
                                  </p:childTnLst>
                                </p:cTn>
                              </p:par>
                              <p:par>
                                <p:cTn id="33" presetID="14" presetClass="entr" presetSubtype="10"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randombar(horizontal)">
                                      <p:cBhvr>
                                        <p:cTn id="35" dur="500"/>
                                        <p:tgtEl>
                                          <p:spTgt spid="16"/>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nodeType="clickEffect">
                                  <p:stCondLst>
                                    <p:cond delay="0"/>
                                  </p:stCondLst>
                                  <p:childTnLst>
                                    <p:set>
                                      <p:cBhvr>
                                        <p:cTn id="39" dur="1" fill="hold">
                                          <p:stCondLst>
                                            <p:cond delay="0"/>
                                          </p:stCondLst>
                                        </p:cTn>
                                        <p:tgtEl>
                                          <p:spTgt spid="7">
                                            <p:txEl>
                                              <p:pRg st="5" end="5"/>
                                            </p:txEl>
                                          </p:spTgt>
                                        </p:tgtEl>
                                        <p:attrNameLst>
                                          <p:attrName>style.visibility</p:attrName>
                                        </p:attrNameLst>
                                      </p:cBhvr>
                                      <p:to>
                                        <p:strVal val="visible"/>
                                      </p:to>
                                    </p:set>
                                    <p:animEffect transition="in" filter="randombar(horizontal)">
                                      <p:cBhvr>
                                        <p:cTn id="40" dur="500"/>
                                        <p:tgtEl>
                                          <p:spTgt spid="7">
                                            <p:txEl>
                                              <p:pRg st="5" end="5"/>
                                            </p:txEl>
                                          </p:spTgt>
                                        </p:tgtEl>
                                      </p:cBhvr>
                                    </p:animEffect>
                                  </p:childTnLst>
                                </p:cTn>
                              </p:par>
                              <p:par>
                                <p:cTn id="41" presetID="1" presetClass="entr" presetSubtype="0" fill="hold" nodeType="withEffect">
                                  <p:stCondLst>
                                    <p:cond delay="0"/>
                                  </p:stCondLst>
                                  <p:childTnLst>
                                    <p:set>
                                      <p:cBhvr>
                                        <p:cTn id="42" dur="1" fill="hold">
                                          <p:stCondLst>
                                            <p:cond delay="0"/>
                                          </p:stCondLst>
                                        </p:cTn>
                                        <p:tgtEl>
                                          <p:spTgt spid="8"/>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3"/>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0"/>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5"/>
                                        </p:tgtEl>
                                        <p:attrNameLst>
                                          <p:attrName>style.visibility</p:attrName>
                                        </p:attrNameLst>
                                      </p:cBhvr>
                                      <p:to>
                                        <p:strVal val="visible"/>
                                      </p:to>
                                    </p:set>
                                  </p:childTnLst>
                                </p:cTn>
                              </p:par>
                              <p:par>
                                <p:cTn id="49" presetID="35" presetClass="path" presetSubtype="0" accel="50000" decel="50000" fill="hold" grpId="1" nodeType="withEffect">
                                  <p:stCondLst>
                                    <p:cond delay="0"/>
                                  </p:stCondLst>
                                  <p:childTnLst>
                                    <p:animMotion origin="layout" path="M 3.33333E-6 3.33333E-6 L -0.01667 0.00115 " pathEditMode="relative" rAng="0" ptsTypes="AA">
                                      <p:cBhvr>
                                        <p:cTn id="50" dur="2000" fill="hold"/>
                                        <p:tgtEl>
                                          <p:spTgt spid="10"/>
                                        </p:tgtEl>
                                        <p:attrNameLst>
                                          <p:attrName>ppt_x</p:attrName>
                                          <p:attrName>ppt_y</p:attrName>
                                        </p:attrNameLst>
                                      </p:cBhvr>
                                      <p:rCtr x="-833" y="46"/>
                                    </p:animMotion>
                                  </p:childTnLst>
                                </p:cTn>
                              </p:par>
                              <p:par>
                                <p:cTn id="51" presetID="63" presetClass="path" presetSubtype="0" accel="50000" decel="50000" fill="hold" grpId="1" nodeType="withEffect">
                                  <p:stCondLst>
                                    <p:cond delay="0"/>
                                  </p:stCondLst>
                                  <p:childTnLst>
                                    <p:animMotion origin="layout" path="M 0 7.40741E-7 L 0.05 0.00231 " pathEditMode="relative" rAng="0" ptsTypes="AA">
                                      <p:cBhvr>
                                        <p:cTn id="52" dur="2000" fill="hold"/>
                                        <p:tgtEl>
                                          <p:spTgt spid="5"/>
                                        </p:tgtEl>
                                        <p:attrNameLst>
                                          <p:attrName>ppt_x</p:attrName>
                                          <p:attrName>ppt_y</p:attrName>
                                        </p:attrNameLst>
                                      </p:cBhvr>
                                      <p:rCtr x="2500" y="116"/>
                                    </p:animMotion>
                                  </p:childTnLst>
                                </p:cTn>
                              </p:par>
                              <p:par>
                                <p:cTn id="53" presetID="1" presetClass="entr" presetSubtype="0" fill="hold" grpId="0" nodeType="withEffect">
                                  <p:stCondLst>
                                    <p:cond delay="0"/>
                                  </p:stCondLst>
                                  <p:childTnLst>
                                    <p:set>
                                      <p:cBhvr>
                                        <p:cTn id="54" dur="1" fill="hold">
                                          <p:stCondLst>
                                            <p:cond delay="0"/>
                                          </p:stCondLst>
                                        </p:cTn>
                                        <p:tgtEl>
                                          <p:spTgt spid="35"/>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6"/>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37"/>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38"/>
                                        </p:tgtEl>
                                        <p:attrNameLst>
                                          <p:attrName>style.visibility</p:attrName>
                                        </p:attrNameLst>
                                      </p:cBhvr>
                                      <p:to>
                                        <p:strVal val="visible"/>
                                      </p:to>
                                    </p:set>
                                  </p:childTnLst>
                                </p:cTn>
                              </p:par>
                              <p:par>
                                <p:cTn id="61" presetID="35" presetClass="path" presetSubtype="0" accel="50000" decel="50000" fill="hold" grpId="1" nodeType="withEffect">
                                  <p:stCondLst>
                                    <p:cond delay="0"/>
                                  </p:stCondLst>
                                  <p:childTnLst>
                                    <p:animMotion origin="layout" path="M 0 -1.11111E-6 L -0.01424 0.00116 " pathEditMode="relative" rAng="0" ptsTypes="AA">
                                      <p:cBhvr>
                                        <p:cTn id="62" dur="2000" fill="hold"/>
                                        <p:tgtEl>
                                          <p:spTgt spid="35"/>
                                        </p:tgtEl>
                                        <p:attrNameLst>
                                          <p:attrName>ppt_x</p:attrName>
                                          <p:attrName>ppt_y</p:attrName>
                                        </p:attrNameLst>
                                      </p:cBhvr>
                                      <p:rCtr x="-712" y="46"/>
                                    </p:animMotion>
                                  </p:childTnLst>
                                </p:cTn>
                              </p:par>
                              <p:par>
                                <p:cTn id="63" presetID="63" presetClass="path" presetSubtype="0" accel="50000" decel="50000" fill="hold" grpId="1" nodeType="withEffect">
                                  <p:stCondLst>
                                    <p:cond delay="0"/>
                                  </p:stCondLst>
                                  <p:childTnLst>
                                    <p:animMotion origin="layout" path="M -0.00122 -3.7037E-6 L 0.03802 -3.7037E-6 " pathEditMode="relative" rAng="0" ptsTypes="AA">
                                      <p:cBhvr>
                                        <p:cTn id="64" dur="2000" fill="hold"/>
                                        <p:tgtEl>
                                          <p:spTgt spid="36"/>
                                        </p:tgtEl>
                                        <p:attrNameLst>
                                          <p:attrName>ppt_x</p:attrName>
                                          <p:attrName>ppt_y</p:attrName>
                                        </p:attrNameLst>
                                      </p:cBhvr>
                                      <p:rCtr x="1962" y="0"/>
                                    </p:animMotion>
                                  </p:childTnLst>
                                </p:cTn>
                              </p:par>
                              <p:par>
                                <p:cTn id="65" presetID="1" presetClass="entr" presetSubtype="0" fill="hold" grpId="0" nodeType="withEffect">
                                  <p:stCondLst>
                                    <p:cond delay="0"/>
                                  </p:stCondLst>
                                  <p:childTnLst>
                                    <p:set>
                                      <p:cBhvr>
                                        <p:cTn id="66" dur="1" fill="hold">
                                          <p:stCondLst>
                                            <p:cond delay="0"/>
                                          </p:stCondLst>
                                        </p:cTn>
                                        <p:tgtEl>
                                          <p:spTgt spid="28"/>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32"/>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33"/>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34"/>
                                        </p:tgtEl>
                                        <p:attrNameLst>
                                          <p:attrName>style.visibility</p:attrName>
                                        </p:attrNameLst>
                                      </p:cBhvr>
                                      <p:to>
                                        <p:strVal val="visible"/>
                                      </p:to>
                                    </p:set>
                                  </p:childTnLst>
                                </p:cTn>
                              </p:par>
                              <p:par>
                                <p:cTn id="73" presetID="35" presetClass="path" presetSubtype="0" accel="50000" decel="50000" fill="hold" grpId="1" nodeType="withEffect">
                                  <p:stCondLst>
                                    <p:cond delay="0"/>
                                  </p:stCondLst>
                                  <p:childTnLst>
                                    <p:animMotion origin="layout" path="M 0 -1.11111E-6 L -0.01424 0.00116 " pathEditMode="relative" rAng="0" ptsTypes="AA">
                                      <p:cBhvr>
                                        <p:cTn id="74" dur="2000" fill="hold"/>
                                        <p:tgtEl>
                                          <p:spTgt spid="28"/>
                                        </p:tgtEl>
                                        <p:attrNameLst>
                                          <p:attrName>ppt_x</p:attrName>
                                          <p:attrName>ppt_y</p:attrName>
                                        </p:attrNameLst>
                                      </p:cBhvr>
                                      <p:rCtr x="-712" y="46"/>
                                    </p:animMotion>
                                  </p:childTnLst>
                                </p:cTn>
                              </p:par>
                              <p:par>
                                <p:cTn id="75" presetID="63" presetClass="path" presetSubtype="0" accel="50000" decel="50000" fill="hold" grpId="1" nodeType="withEffect">
                                  <p:stCondLst>
                                    <p:cond delay="0"/>
                                  </p:stCondLst>
                                  <p:childTnLst>
                                    <p:animMotion origin="layout" path="M -0.00122 -3.7037E-6 L 0.03802 -3.7037E-6 " pathEditMode="relative" rAng="0" ptsTypes="AA">
                                      <p:cBhvr>
                                        <p:cTn id="76" dur="2000" fill="hold"/>
                                        <p:tgtEl>
                                          <p:spTgt spid="32"/>
                                        </p:tgtEl>
                                        <p:attrNameLst>
                                          <p:attrName>ppt_x</p:attrName>
                                          <p:attrName>ppt_y</p:attrName>
                                        </p:attrNameLst>
                                      </p:cBhvr>
                                      <p:rCtr x="1962" y="0"/>
                                    </p:animMotion>
                                  </p:childTnLst>
                                </p:cTn>
                              </p:par>
                              <p:par>
                                <p:cTn id="77" presetID="1" presetClass="entr" presetSubtype="0" fill="hold" grpId="0" nodeType="withEffect">
                                  <p:stCondLst>
                                    <p:cond delay="0"/>
                                  </p:stCondLst>
                                  <p:childTnLst>
                                    <p:set>
                                      <p:cBhvr>
                                        <p:cTn id="78" dur="1" fill="hold">
                                          <p:stCondLst>
                                            <p:cond delay="0"/>
                                          </p:stCondLst>
                                        </p:cTn>
                                        <p:tgtEl>
                                          <p:spTgt spid="47"/>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48"/>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49"/>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50"/>
                                        </p:tgtEl>
                                        <p:attrNameLst>
                                          <p:attrName>style.visibility</p:attrName>
                                        </p:attrNameLst>
                                      </p:cBhvr>
                                      <p:to>
                                        <p:strVal val="visible"/>
                                      </p:to>
                                    </p:set>
                                  </p:childTnLst>
                                </p:cTn>
                              </p:par>
                              <p:par>
                                <p:cTn id="85" presetID="35" presetClass="path" presetSubtype="0" accel="50000" decel="50000" fill="hold" grpId="1" nodeType="withEffect">
                                  <p:stCondLst>
                                    <p:cond delay="0"/>
                                  </p:stCondLst>
                                  <p:childTnLst>
                                    <p:animMotion origin="layout" path="M 0 -1.11111E-6 L -0.01424 0.00116 " pathEditMode="relative" rAng="0" ptsTypes="AA">
                                      <p:cBhvr>
                                        <p:cTn id="86" dur="2000" fill="hold"/>
                                        <p:tgtEl>
                                          <p:spTgt spid="47"/>
                                        </p:tgtEl>
                                        <p:attrNameLst>
                                          <p:attrName>ppt_x</p:attrName>
                                          <p:attrName>ppt_y</p:attrName>
                                        </p:attrNameLst>
                                      </p:cBhvr>
                                      <p:rCtr x="-712" y="46"/>
                                    </p:animMotion>
                                  </p:childTnLst>
                                </p:cTn>
                              </p:par>
                              <p:par>
                                <p:cTn id="87" presetID="63" presetClass="path" presetSubtype="0" accel="50000" decel="50000" fill="hold" grpId="1" nodeType="withEffect">
                                  <p:stCondLst>
                                    <p:cond delay="0"/>
                                  </p:stCondLst>
                                  <p:childTnLst>
                                    <p:animMotion origin="layout" path="M -0.00122 -3.7037E-6 L 0.03802 -3.7037E-6 " pathEditMode="relative" rAng="0" ptsTypes="AA">
                                      <p:cBhvr>
                                        <p:cTn id="88" dur="2000" fill="hold"/>
                                        <p:tgtEl>
                                          <p:spTgt spid="48"/>
                                        </p:tgtEl>
                                        <p:attrNameLst>
                                          <p:attrName>ppt_x</p:attrName>
                                          <p:attrName>ppt_y</p:attrName>
                                        </p:attrNameLst>
                                      </p:cBhvr>
                                      <p:rCtr x="1962" y="0"/>
                                    </p:animMotion>
                                  </p:childTnLst>
                                </p:cTn>
                              </p:par>
                              <p:par>
                                <p:cTn id="89" presetID="1" presetClass="entr" presetSubtype="0" fill="hold" grpId="0" nodeType="withEffect">
                                  <p:stCondLst>
                                    <p:cond delay="0"/>
                                  </p:stCondLst>
                                  <p:childTnLst>
                                    <p:set>
                                      <p:cBhvr>
                                        <p:cTn id="90" dur="1" fill="hold">
                                          <p:stCondLst>
                                            <p:cond delay="0"/>
                                          </p:stCondLst>
                                        </p:cTn>
                                        <p:tgtEl>
                                          <p:spTgt spid="51"/>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52"/>
                                        </p:tgtEl>
                                        <p:attrNameLst>
                                          <p:attrName>style.visibility</p:attrName>
                                        </p:attrNameLst>
                                      </p:cBhvr>
                                      <p:to>
                                        <p:strVal val="visible"/>
                                      </p:to>
                                    </p:set>
                                  </p:childTnLst>
                                </p:cTn>
                              </p:par>
                              <p:par>
                                <p:cTn id="93" presetID="1" presetClass="entr" presetSubtype="0" fill="hold" nodeType="withEffect">
                                  <p:stCondLst>
                                    <p:cond delay="0"/>
                                  </p:stCondLst>
                                  <p:childTnLst>
                                    <p:set>
                                      <p:cBhvr>
                                        <p:cTn id="94" dur="1" fill="hold">
                                          <p:stCondLst>
                                            <p:cond delay="0"/>
                                          </p:stCondLst>
                                        </p:cTn>
                                        <p:tgtEl>
                                          <p:spTgt spid="53"/>
                                        </p:tgtEl>
                                        <p:attrNameLst>
                                          <p:attrName>style.visibility</p:attrName>
                                        </p:attrNameLst>
                                      </p:cBhvr>
                                      <p:to>
                                        <p:strVal val="visible"/>
                                      </p:to>
                                    </p:set>
                                  </p:childTnLst>
                                </p:cTn>
                              </p:par>
                              <p:par>
                                <p:cTn id="95" presetID="1" presetClass="entr" presetSubtype="0" fill="hold" nodeType="withEffect">
                                  <p:stCondLst>
                                    <p:cond delay="0"/>
                                  </p:stCondLst>
                                  <p:childTnLst>
                                    <p:set>
                                      <p:cBhvr>
                                        <p:cTn id="96" dur="1" fill="hold">
                                          <p:stCondLst>
                                            <p:cond delay="0"/>
                                          </p:stCondLst>
                                        </p:cTn>
                                        <p:tgtEl>
                                          <p:spTgt spid="54"/>
                                        </p:tgtEl>
                                        <p:attrNameLst>
                                          <p:attrName>style.visibility</p:attrName>
                                        </p:attrNameLst>
                                      </p:cBhvr>
                                      <p:to>
                                        <p:strVal val="visible"/>
                                      </p:to>
                                    </p:set>
                                  </p:childTnLst>
                                </p:cTn>
                              </p:par>
                              <p:par>
                                <p:cTn id="97" presetID="35" presetClass="path" presetSubtype="0" accel="50000" decel="50000" fill="hold" grpId="1" nodeType="withEffect">
                                  <p:stCondLst>
                                    <p:cond delay="0"/>
                                  </p:stCondLst>
                                  <p:childTnLst>
                                    <p:animMotion origin="layout" path="M 0 -1.11111E-6 L -0.01424 0.00116 " pathEditMode="relative" rAng="0" ptsTypes="AA">
                                      <p:cBhvr>
                                        <p:cTn id="98" dur="2000" fill="hold"/>
                                        <p:tgtEl>
                                          <p:spTgt spid="51"/>
                                        </p:tgtEl>
                                        <p:attrNameLst>
                                          <p:attrName>ppt_x</p:attrName>
                                          <p:attrName>ppt_y</p:attrName>
                                        </p:attrNameLst>
                                      </p:cBhvr>
                                      <p:rCtr x="-712" y="46"/>
                                    </p:animMotion>
                                  </p:childTnLst>
                                </p:cTn>
                              </p:par>
                              <p:par>
                                <p:cTn id="99" presetID="63" presetClass="path" presetSubtype="0" accel="50000" decel="50000" fill="hold" grpId="1" nodeType="withEffect">
                                  <p:stCondLst>
                                    <p:cond delay="0"/>
                                  </p:stCondLst>
                                  <p:childTnLst>
                                    <p:animMotion origin="layout" path="M -0.00122 -3.7037E-6 L 0.03802 -3.7037E-6 " pathEditMode="relative" rAng="0" ptsTypes="AA">
                                      <p:cBhvr>
                                        <p:cTn id="100" dur="2000" fill="hold"/>
                                        <p:tgtEl>
                                          <p:spTgt spid="52"/>
                                        </p:tgtEl>
                                        <p:attrNameLst>
                                          <p:attrName>ppt_x</p:attrName>
                                          <p:attrName>ppt_y</p:attrName>
                                        </p:attrNameLst>
                                      </p:cBhvr>
                                      <p:rCtr x="1962"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4" grpId="0"/>
      <p:bldP spid="5" grpId="0" animBg="1"/>
      <p:bldP spid="5" grpId="1" animBg="1"/>
      <p:bldP spid="10" grpId="0" animBg="1"/>
      <p:bldP spid="10" grpId="1" animBg="1"/>
      <p:bldP spid="35" grpId="0" animBg="1"/>
      <p:bldP spid="35" grpId="1" animBg="1"/>
      <p:bldP spid="36" grpId="0" animBg="1"/>
      <p:bldP spid="36" grpId="1" animBg="1"/>
      <p:bldP spid="31" grpId="0" animBg="1"/>
      <p:bldP spid="28" grpId="0" animBg="1"/>
      <p:bldP spid="28" grpId="1" animBg="1"/>
      <p:bldP spid="32" grpId="0" animBg="1"/>
      <p:bldP spid="32" grpId="1" animBg="1"/>
      <p:bldP spid="47" grpId="0" animBg="1"/>
      <p:bldP spid="47" grpId="1" animBg="1"/>
      <p:bldP spid="48" grpId="0" animBg="1"/>
      <p:bldP spid="48" grpId="1" animBg="1"/>
      <p:bldP spid="51" grpId="0" animBg="1"/>
      <p:bldP spid="51" grpId="1" animBg="1"/>
      <p:bldP spid="52" grpId="0" animBg="1"/>
      <p:bldP spid="52"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811692"/>
          </a:xfrm>
        </p:spPr>
        <p:txBody>
          <a:bodyPr>
            <a:normAutofit/>
          </a:bodyPr>
          <a:lstStyle/>
          <a:p>
            <a:pPr algn="ctr"/>
            <a:r>
              <a:rPr lang="en-US" sz="3600" b="0" dirty="0">
                <a:solidFill>
                  <a:schemeClr val="accent2"/>
                </a:solidFill>
                <a:latin typeface="Georgia" panose="02040502050405020303" pitchFamily="18" charset="0"/>
              </a:rPr>
              <a:t>Validation case: Fluidized bed</a:t>
            </a:r>
          </a:p>
        </p:txBody>
      </p:sp>
      <p:sp>
        <p:nvSpPr>
          <p:cNvPr id="7" name="Content Placeholder 6"/>
          <p:cNvSpPr>
            <a:spLocks noGrp="1"/>
          </p:cNvSpPr>
          <p:nvPr>
            <p:ph sz="half" idx="1"/>
          </p:nvPr>
        </p:nvSpPr>
        <p:spPr>
          <a:xfrm>
            <a:off x="18820" y="1026718"/>
            <a:ext cx="4953000" cy="4525963"/>
          </a:xfrm>
        </p:spPr>
        <p:txBody>
          <a:bodyPr>
            <a:normAutofit/>
          </a:bodyPr>
          <a:lstStyle/>
          <a:p>
            <a:r>
              <a:rPr lang="en-US" sz="2400" b="0" dirty="0" smtClean="0">
                <a:latin typeface="Georgia" panose="02040502050405020303" pitchFamily="18" charset="0"/>
              </a:rPr>
              <a:t>Muller et al. (2009) Experiment</a:t>
            </a:r>
          </a:p>
          <a:p>
            <a:pPr lvl="1"/>
            <a:r>
              <a:rPr lang="en-US" sz="2200" b="0" dirty="0" smtClean="0">
                <a:solidFill>
                  <a:schemeClr val="accent2">
                    <a:lumMod val="60000"/>
                    <a:lumOff val="40000"/>
                  </a:schemeClr>
                </a:solidFill>
                <a:latin typeface="Georgia" panose="02040502050405020303" pitchFamily="18" charset="0"/>
              </a:rPr>
              <a:t>44 mm × 160 mm × 10 mm </a:t>
            </a:r>
          </a:p>
          <a:p>
            <a:pPr lvl="1"/>
            <a:r>
              <a:rPr lang="en-US" sz="2200" b="0" dirty="0" err="1" smtClean="0">
                <a:solidFill>
                  <a:schemeClr val="accent2">
                    <a:lumMod val="60000"/>
                    <a:lumOff val="40000"/>
                  </a:schemeClr>
                </a:solidFill>
                <a:latin typeface="Georgia" panose="02040502050405020303" pitchFamily="18" charset="0"/>
              </a:rPr>
              <a:t>U</a:t>
            </a:r>
            <a:r>
              <a:rPr lang="en-US" sz="2200" b="0" baseline="-25000" dirty="0" err="1" smtClean="0">
                <a:solidFill>
                  <a:schemeClr val="accent2">
                    <a:lumMod val="60000"/>
                    <a:lumOff val="40000"/>
                  </a:schemeClr>
                </a:solidFill>
                <a:latin typeface="Georgia" panose="02040502050405020303" pitchFamily="18" charset="0"/>
              </a:rPr>
              <a:t>f</a:t>
            </a:r>
            <a:r>
              <a:rPr lang="en-US" sz="2200" b="0" dirty="0" smtClean="0">
                <a:solidFill>
                  <a:schemeClr val="accent2">
                    <a:lumMod val="60000"/>
                    <a:lumOff val="40000"/>
                  </a:schemeClr>
                </a:solidFill>
                <a:latin typeface="Georgia" panose="02040502050405020303" pitchFamily="18" charset="0"/>
              </a:rPr>
              <a:t>=0.9m/s (~3U</a:t>
            </a:r>
            <a:r>
              <a:rPr lang="en-US" sz="2200" b="0" baseline="-25000" dirty="0" smtClean="0">
                <a:solidFill>
                  <a:schemeClr val="accent2">
                    <a:lumMod val="60000"/>
                    <a:lumOff val="40000"/>
                  </a:schemeClr>
                </a:solidFill>
                <a:latin typeface="Georgia" panose="02040502050405020303" pitchFamily="18" charset="0"/>
              </a:rPr>
              <a:t>mf</a:t>
            </a:r>
            <a:r>
              <a:rPr lang="en-US" sz="2200" b="0" dirty="0" smtClean="0">
                <a:solidFill>
                  <a:schemeClr val="accent2">
                    <a:lumMod val="60000"/>
                    <a:lumOff val="40000"/>
                  </a:schemeClr>
                </a:solidFill>
                <a:latin typeface="Georgia" panose="02040502050405020303" pitchFamily="18" charset="0"/>
              </a:rPr>
              <a:t>)</a:t>
            </a:r>
          </a:p>
          <a:p>
            <a:pPr lvl="1"/>
            <a:endParaRPr lang="en-US" sz="2200" b="0" dirty="0" smtClean="0">
              <a:solidFill>
                <a:schemeClr val="accent1"/>
              </a:solidFill>
              <a:latin typeface="Georgia" panose="02040502050405020303" pitchFamily="18" charset="0"/>
            </a:endParaRPr>
          </a:p>
          <a:p>
            <a:endParaRPr lang="en-US" sz="2400" b="0" dirty="0">
              <a:latin typeface="Georgia" panose="02040502050405020303" pitchFamily="18" charset="0"/>
            </a:endParaRPr>
          </a:p>
        </p:txBody>
      </p:sp>
      <p:graphicFrame>
        <p:nvGraphicFramePr>
          <p:cNvPr id="21" name="Table 20"/>
          <p:cNvGraphicFramePr>
            <a:graphicFrameLocks noGrp="1"/>
          </p:cNvGraphicFramePr>
          <p:nvPr>
            <p:extLst>
              <p:ext uri="{D42A27DB-BD31-4B8C-83A1-F6EECF244321}">
                <p14:modId xmlns:p14="http://schemas.microsoft.com/office/powerpoint/2010/main" val="3097810118"/>
              </p:ext>
            </p:extLst>
          </p:nvPr>
        </p:nvGraphicFramePr>
        <p:xfrm>
          <a:off x="3969026" y="2799374"/>
          <a:ext cx="4838240" cy="2806300"/>
        </p:xfrm>
        <a:graphic>
          <a:graphicData uri="http://schemas.openxmlformats.org/drawingml/2006/table">
            <a:tbl>
              <a:tblPr firstRow="1" firstCol="1" bandRow="1">
                <a:tableStyleId>{5C22544A-7EE6-4342-B048-85BDC9FD1C3A}</a:tableStyleId>
              </a:tblPr>
              <a:tblGrid>
                <a:gridCol w="1670667"/>
                <a:gridCol w="1055255"/>
                <a:gridCol w="1056159"/>
                <a:gridCol w="1056159"/>
              </a:tblGrid>
              <a:tr h="376133">
                <a:tc>
                  <a:txBody>
                    <a:bodyPr/>
                    <a:lstStyle/>
                    <a:p>
                      <a:pPr marL="0" marR="0" algn="ctr" fontAlgn="auto" hangingPunct="1">
                        <a:spcBef>
                          <a:spcPts val="0"/>
                        </a:spcBef>
                        <a:spcAft>
                          <a:spcPts val="0"/>
                        </a:spcAft>
                      </a:pPr>
                      <a:r>
                        <a:rPr lang="en-US" sz="1100" b="0" kern="700" dirty="0">
                          <a:effectLst/>
                          <a:latin typeface="Georgia" panose="02040502050405020303" pitchFamily="18" charset="0"/>
                        </a:rPr>
                        <a:t>Particles properties</a:t>
                      </a:r>
                      <a:endParaRPr lang="en-US" sz="1100" b="0" kern="700" dirty="0">
                        <a:effectLst/>
                        <a:latin typeface="Georgia" panose="02040502050405020303" pitchFamily="18" charset="0"/>
                        <a:ea typeface="Times New Roman" panose="02020603050405020304" pitchFamily="18" charset="0"/>
                      </a:endParaRPr>
                    </a:p>
                  </a:txBody>
                  <a:tcPr marL="68580" marR="68580" marT="0" marB="0"/>
                </a:tc>
                <a:tc>
                  <a:txBody>
                    <a:bodyPr/>
                    <a:lstStyle/>
                    <a:p>
                      <a:pPr marL="0" marR="0" algn="ctr" fontAlgn="auto" hangingPunct="1">
                        <a:spcBef>
                          <a:spcPts val="0"/>
                        </a:spcBef>
                        <a:spcAft>
                          <a:spcPts val="0"/>
                        </a:spcAft>
                      </a:pPr>
                      <a:r>
                        <a:rPr lang="en-US" sz="1200" b="0" kern="700" baseline="0" dirty="0">
                          <a:effectLst/>
                          <a:latin typeface="Georgia" panose="02040502050405020303" pitchFamily="18" charset="0"/>
                        </a:rPr>
                        <a:t>l=1</a:t>
                      </a:r>
                      <a:endParaRPr lang="en-US" sz="1200" b="0" kern="700" baseline="0" dirty="0">
                        <a:effectLst/>
                        <a:latin typeface="Georgia" panose="02040502050405020303" pitchFamily="18" charset="0"/>
                        <a:ea typeface="Times New Roman" panose="02020603050405020304" pitchFamily="18" charset="0"/>
                      </a:endParaRPr>
                    </a:p>
                  </a:txBody>
                  <a:tcPr marL="68580" marR="68580" marT="0" marB="0"/>
                </a:tc>
                <a:tc>
                  <a:txBody>
                    <a:bodyPr/>
                    <a:lstStyle/>
                    <a:p>
                      <a:pPr marL="0" marR="0" algn="ctr" fontAlgn="auto" hangingPunct="1">
                        <a:spcBef>
                          <a:spcPts val="0"/>
                        </a:spcBef>
                        <a:spcAft>
                          <a:spcPts val="0"/>
                        </a:spcAft>
                      </a:pPr>
                      <a:r>
                        <a:rPr lang="en-US" sz="1200" b="0" kern="700" baseline="0" dirty="0">
                          <a:effectLst/>
                          <a:latin typeface="Georgia" panose="02040502050405020303" pitchFamily="18" charset="0"/>
                        </a:rPr>
                        <a:t>l=2</a:t>
                      </a:r>
                      <a:endParaRPr lang="en-US" sz="1200" b="0" kern="700" baseline="0" dirty="0">
                        <a:effectLst/>
                        <a:latin typeface="Georgia" panose="02040502050405020303" pitchFamily="18" charset="0"/>
                        <a:ea typeface="Times New Roman" panose="02020603050405020304" pitchFamily="18" charset="0"/>
                      </a:endParaRPr>
                    </a:p>
                  </a:txBody>
                  <a:tcPr marL="68580" marR="68580" marT="0" marB="0"/>
                </a:tc>
                <a:tc>
                  <a:txBody>
                    <a:bodyPr/>
                    <a:lstStyle/>
                    <a:p>
                      <a:pPr marL="0" marR="0" algn="ctr" hangingPunct="0">
                        <a:spcBef>
                          <a:spcPts val="0"/>
                        </a:spcBef>
                        <a:spcAft>
                          <a:spcPts val="0"/>
                        </a:spcAft>
                      </a:pPr>
                      <a:r>
                        <a:rPr lang="en-US" sz="1200" kern="700" dirty="0">
                          <a:effectLst/>
                          <a:latin typeface="Georgia" panose="02040502050405020303" pitchFamily="18" charset="0"/>
                        </a:rPr>
                        <a:t>l=3</a:t>
                      </a:r>
                      <a:endParaRPr lang="en-US" sz="1200" kern="700" dirty="0">
                        <a:effectLst/>
                        <a:latin typeface="Georgia" panose="02040502050405020303" pitchFamily="18" charset="0"/>
                        <a:ea typeface="Times New Roman" panose="02020603050405020304" pitchFamily="18" charset="0"/>
                      </a:endParaRPr>
                    </a:p>
                  </a:txBody>
                  <a:tcPr marL="68580" marR="68580" marT="0" marB="0"/>
                </a:tc>
              </a:tr>
              <a:tr h="228226">
                <a:tc>
                  <a:txBody>
                    <a:bodyPr/>
                    <a:lstStyle/>
                    <a:p>
                      <a:pPr marL="0" marR="0" algn="ctr" fontAlgn="auto" hangingPunct="1">
                        <a:spcBef>
                          <a:spcPts val="0"/>
                        </a:spcBef>
                        <a:spcAft>
                          <a:spcPts val="0"/>
                        </a:spcAft>
                      </a:pPr>
                      <a:r>
                        <a:rPr lang="en-US" sz="1100" b="0" kern="700" dirty="0">
                          <a:effectLst/>
                          <a:latin typeface="Georgia" panose="02040502050405020303" pitchFamily="18" charset="0"/>
                        </a:rPr>
                        <a:t>Material</a:t>
                      </a:r>
                      <a:endParaRPr lang="en-US" sz="1100" b="0" kern="700" dirty="0">
                        <a:effectLst/>
                        <a:latin typeface="Georgia" panose="02040502050405020303" pitchFamily="18" charset="0"/>
                        <a:ea typeface="Times New Roman" panose="02020603050405020304" pitchFamily="18" charset="0"/>
                      </a:endParaRPr>
                    </a:p>
                  </a:txBody>
                  <a:tcPr marL="68580" marR="68580" marT="0" marB="0"/>
                </a:tc>
                <a:tc gridSpan="3">
                  <a:txBody>
                    <a:bodyPr/>
                    <a:lstStyle/>
                    <a:p>
                      <a:pPr marL="0" marR="0" algn="ctr" fontAlgn="auto" hangingPunct="1">
                        <a:spcBef>
                          <a:spcPts val="0"/>
                        </a:spcBef>
                        <a:spcAft>
                          <a:spcPts val="0"/>
                        </a:spcAft>
                      </a:pPr>
                      <a:r>
                        <a:rPr lang="en-US" sz="1100" b="0" kern="700" dirty="0">
                          <a:effectLst/>
                          <a:latin typeface="Georgia" panose="02040502050405020303" pitchFamily="18" charset="0"/>
                        </a:rPr>
                        <a:t>Poppy seeds</a:t>
                      </a:r>
                      <a:endParaRPr lang="en-US" sz="1100" b="0" kern="700" dirty="0">
                        <a:effectLst/>
                        <a:latin typeface="Georgia" panose="02040502050405020303" pitchFamily="18" charset="0"/>
                        <a:ea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tr>
              <a:tr h="228226">
                <a:tc>
                  <a:txBody>
                    <a:bodyPr/>
                    <a:lstStyle/>
                    <a:p>
                      <a:pPr marL="0" marR="0" algn="ctr" fontAlgn="auto" hangingPunct="1">
                        <a:spcBef>
                          <a:spcPts val="0"/>
                        </a:spcBef>
                        <a:spcAft>
                          <a:spcPts val="0"/>
                        </a:spcAft>
                      </a:pPr>
                      <a:r>
                        <a:rPr lang="en-US" sz="1100" b="0" kern="700" dirty="0">
                          <a:effectLst/>
                          <a:latin typeface="Georgia" panose="02040502050405020303" pitchFamily="18" charset="0"/>
                        </a:rPr>
                        <a:t>Diameter</a:t>
                      </a:r>
                      <a:endParaRPr lang="en-US" sz="1100" b="0" kern="700" dirty="0">
                        <a:effectLst/>
                        <a:latin typeface="Georgia" panose="02040502050405020303" pitchFamily="18" charset="0"/>
                        <a:ea typeface="Times New Roman" panose="02020603050405020304" pitchFamily="18" charset="0"/>
                      </a:endParaRPr>
                    </a:p>
                  </a:txBody>
                  <a:tcPr marL="68580" marR="68580" marT="0" marB="0"/>
                </a:tc>
                <a:tc>
                  <a:txBody>
                    <a:bodyPr/>
                    <a:lstStyle/>
                    <a:p>
                      <a:pPr marL="0" marR="0" algn="ctr" hangingPunct="0">
                        <a:spcBef>
                          <a:spcPts val="0"/>
                        </a:spcBef>
                        <a:spcAft>
                          <a:spcPts val="0"/>
                        </a:spcAft>
                      </a:pPr>
                      <a:r>
                        <a:rPr lang="en-US" sz="1100" b="0" kern="700" dirty="0">
                          <a:effectLst/>
                          <a:latin typeface="Georgia" panose="02040502050405020303" pitchFamily="18" charset="0"/>
                        </a:rPr>
                        <a:t>1.2 mm</a:t>
                      </a:r>
                      <a:endParaRPr lang="en-US" sz="1100" b="0" kern="700" dirty="0">
                        <a:effectLst/>
                        <a:latin typeface="Georgia" panose="02040502050405020303" pitchFamily="18" charset="0"/>
                        <a:ea typeface="Times New Roman" panose="02020603050405020304" pitchFamily="18" charset="0"/>
                      </a:endParaRPr>
                    </a:p>
                  </a:txBody>
                  <a:tcPr marL="68580" marR="68580" marT="0" marB="0"/>
                </a:tc>
                <a:tc>
                  <a:txBody>
                    <a:bodyPr/>
                    <a:lstStyle/>
                    <a:p>
                      <a:pPr marL="0" marR="0" algn="ctr" fontAlgn="auto" hangingPunct="1">
                        <a:spcBef>
                          <a:spcPts val="0"/>
                        </a:spcBef>
                        <a:spcAft>
                          <a:spcPts val="0"/>
                        </a:spcAft>
                      </a:pPr>
                      <a:r>
                        <a:rPr lang="en-US" sz="1100" b="0" kern="700">
                          <a:effectLst/>
                          <a:latin typeface="Georgia" panose="02040502050405020303" pitchFamily="18" charset="0"/>
                        </a:rPr>
                        <a:t>2.4 mm</a:t>
                      </a:r>
                      <a:endParaRPr lang="en-US" sz="1100" b="0" kern="700">
                        <a:effectLst/>
                        <a:latin typeface="Georgia" panose="02040502050405020303" pitchFamily="18" charset="0"/>
                        <a:ea typeface="Times New Roman" panose="02020603050405020304" pitchFamily="18" charset="0"/>
                      </a:endParaRPr>
                    </a:p>
                  </a:txBody>
                  <a:tcPr marL="68580" marR="68580" marT="0" marB="0"/>
                </a:tc>
                <a:tc>
                  <a:txBody>
                    <a:bodyPr/>
                    <a:lstStyle/>
                    <a:p>
                      <a:pPr marL="0" marR="0" algn="ctr" fontAlgn="auto" hangingPunct="1">
                        <a:spcBef>
                          <a:spcPts val="0"/>
                        </a:spcBef>
                        <a:spcAft>
                          <a:spcPts val="0"/>
                        </a:spcAft>
                      </a:pPr>
                      <a:r>
                        <a:rPr lang="en-US" sz="1100" kern="700" dirty="0" smtClean="0">
                          <a:effectLst/>
                          <a:latin typeface="Georgia" panose="02040502050405020303" pitchFamily="18" charset="0"/>
                        </a:rPr>
                        <a:t>3.6 </a:t>
                      </a:r>
                      <a:r>
                        <a:rPr lang="en-US" sz="1100" kern="700" dirty="0">
                          <a:effectLst/>
                          <a:latin typeface="Georgia" panose="02040502050405020303" pitchFamily="18" charset="0"/>
                        </a:rPr>
                        <a:t>mm</a:t>
                      </a:r>
                      <a:endParaRPr lang="en-US" sz="1100" kern="700" dirty="0">
                        <a:effectLst/>
                        <a:latin typeface="Georgia" panose="02040502050405020303" pitchFamily="18" charset="0"/>
                        <a:ea typeface="Times New Roman" panose="02020603050405020304" pitchFamily="18" charset="0"/>
                      </a:endParaRPr>
                    </a:p>
                  </a:txBody>
                  <a:tcPr marL="68580" marR="68580" marT="0" marB="0"/>
                </a:tc>
              </a:tr>
              <a:tr h="228226">
                <a:tc>
                  <a:txBody>
                    <a:bodyPr/>
                    <a:lstStyle/>
                    <a:p>
                      <a:pPr marL="0" marR="0" algn="ctr" fontAlgn="auto" hangingPunct="1">
                        <a:spcBef>
                          <a:spcPts val="0"/>
                        </a:spcBef>
                        <a:spcAft>
                          <a:spcPts val="0"/>
                        </a:spcAft>
                      </a:pPr>
                      <a:r>
                        <a:rPr lang="en-US" sz="1100" b="0" kern="700" dirty="0" smtClean="0">
                          <a:effectLst/>
                          <a:latin typeface="Georgia" panose="02040502050405020303" pitchFamily="18" charset="0"/>
                          <a:ea typeface="Times New Roman" panose="02020603050405020304" pitchFamily="18" charset="0"/>
                        </a:rPr>
                        <a:t># of particles</a:t>
                      </a:r>
                      <a:endParaRPr lang="en-US" sz="1100" b="0" kern="700" dirty="0">
                        <a:effectLst/>
                        <a:latin typeface="Georgia" panose="02040502050405020303" pitchFamily="18" charset="0"/>
                        <a:ea typeface="Times New Roman" panose="02020603050405020304" pitchFamily="18" charset="0"/>
                      </a:endParaRPr>
                    </a:p>
                  </a:txBody>
                  <a:tcPr marL="68580" marR="68580" marT="0" marB="0"/>
                </a:tc>
                <a:tc>
                  <a:txBody>
                    <a:bodyPr/>
                    <a:lstStyle/>
                    <a:p>
                      <a:pPr marL="0" marR="0" algn="ctr" hangingPunct="0">
                        <a:spcBef>
                          <a:spcPts val="0"/>
                        </a:spcBef>
                        <a:spcAft>
                          <a:spcPts val="0"/>
                        </a:spcAft>
                      </a:pPr>
                      <a:r>
                        <a:rPr lang="en-US" sz="1100" b="0" kern="700" dirty="0" smtClean="0">
                          <a:effectLst/>
                          <a:latin typeface="Georgia" panose="02040502050405020303" pitchFamily="18" charset="0"/>
                          <a:ea typeface="Times New Roman" panose="02020603050405020304" pitchFamily="18" charset="0"/>
                        </a:rPr>
                        <a:t>9340</a:t>
                      </a:r>
                      <a:endParaRPr lang="en-US" sz="1100" b="0" kern="700" dirty="0">
                        <a:effectLst/>
                        <a:latin typeface="Georgia" panose="02040502050405020303" pitchFamily="18" charset="0"/>
                        <a:ea typeface="Times New Roman" panose="02020603050405020304" pitchFamily="18" charset="0"/>
                      </a:endParaRPr>
                    </a:p>
                  </a:txBody>
                  <a:tcPr marL="68580" marR="68580" marT="0" marB="0"/>
                </a:tc>
                <a:tc>
                  <a:txBody>
                    <a:bodyPr/>
                    <a:lstStyle/>
                    <a:p>
                      <a:pPr marL="0" marR="0" algn="ctr" fontAlgn="auto" hangingPunct="1">
                        <a:spcBef>
                          <a:spcPts val="0"/>
                        </a:spcBef>
                        <a:spcAft>
                          <a:spcPts val="0"/>
                        </a:spcAft>
                      </a:pPr>
                      <a:r>
                        <a:rPr lang="en-US" sz="1100" b="0" kern="700" dirty="0" smtClean="0">
                          <a:effectLst/>
                          <a:latin typeface="Georgia" panose="02040502050405020303" pitchFamily="18" charset="0"/>
                          <a:ea typeface="Times New Roman" panose="02020603050405020304" pitchFamily="18" charset="0"/>
                        </a:rPr>
                        <a:t>1168</a:t>
                      </a:r>
                      <a:endParaRPr lang="en-US" sz="1100" b="0" kern="700" dirty="0">
                        <a:effectLst/>
                        <a:latin typeface="Georgia" panose="02040502050405020303" pitchFamily="18" charset="0"/>
                        <a:ea typeface="Times New Roman" panose="02020603050405020304" pitchFamily="18" charset="0"/>
                      </a:endParaRPr>
                    </a:p>
                  </a:txBody>
                  <a:tcPr marL="68580" marR="68580" marT="0" marB="0"/>
                </a:tc>
                <a:tc>
                  <a:txBody>
                    <a:bodyPr/>
                    <a:lstStyle/>
                    <a:p>
                      <a:pPr marL="0" marR="0" algn="ctr" fontAlgn="auto" hangingPunct="1">
                        <a:spcBef>
                          <a:spcPts val="0"/>
                        </a:spcBef>
                        <a:spcAft>
                          <a:spcPts val="0"/>
                        </a:spcAft>
                      </a:pPr>
                      <a:r>
                        <a:rPr lang="en-US" sz="1100" kern="700" dirty="0" smtClean="0">
                          <a:effectLst/>
                          <a:latin typeface="Georgia" panose="02040502050405020303" pitchFamily="18" charset="0"/>
                          <a:ea typeface="Times New Roman" panose="02020603050405020304" pitchFamily="18" charset="0"/>
                        </a:rPr>
                        <a:t>346</a:t>
                      </a:r>
                      <a:endParaRPr lang="en-US" sz="1100" kern="700" dirty="0">
                        <a:effectLst/>
                        <a:latin typeface="Georgia" panose="02040502050405020303" pitchFamily="18" charset="0"/>
                        <a:ea typeface="Times New Roman" panose="02020603050405020304" pitchFamily="18" charset="0"/>
                      </a:endParaRPr>
                    </a:p>
                  </a:txBody>
                  <a:tcPr marL="68580" marR="68580" marT="0" marB="0"/>
                </a:tc>
              </a:tr>
              <a:tr h="228226">
                <a:tc>
                  <a:txBody>
                    <a:bodyPr/>
                    <a:lstStyle/>
                    <a:p>
                      <a:pPr marL="0" marR="0" algn="ctr" fontAlgn="auto" hangingPunct="1">
                        <a:spcBef>
                          <a:spcPts val="0"/>
                        </a:spcBef>
                        <a:spcAft>
                          <a:spcPts val="0"/>
                        </a:spcAft>
                      </a:pPr>
                      <a:r>
                        <a:rPr lang="en-US" sz="1100" b="0" kern="700" dirty="0">
                          <a:effectLst/>
                          <a:latin typeface="Georgia" panose="02040502050405020303" pitchFamily="18" charset="0"/>
                        </a:rPr>
                        <a:t>Density</a:t>
                      </a:r>
                      <a:endParaRPr lang="en-US" sz="1100" b="0" kern="700" dirty="0">
                        <a:effectLst/>
                        <a:latin typeface="Georgia" panose="02040502050405020303" pitchFamily="18" charset="0"/>
                        <a:ea typeface="Times New Roman" panose="02020603050405020304" pitchFamily="18" charset="0"/>
                      </a:endParaRPr>
                    </a:p>
                  </a:txBody>
                  <a:tcPr marL="68580" marR="68580" marT="0" marB="0"/>
                </a:tc>
                <a:tc gridSpan="3">
                  <a:txBody>
                    <a:bodyPr/>
                    <a:lstStyle/>
                    <a:p>
                      <a:pPr marL="0" marR="0" algn="ctr" fontAlgn="auto" hangingPunct="1">
                        <a:spcBef>
                          <a:spcPts val="0"/>
                        </a:spcBef>
                        <a:spcAft>
                          <a:spcPts val="0"/>
                        </a:spcAft>
                      </a:pPr>
                      <a:r>
                        <a:rPr lang="en-US" sz="1100" b="0" kern="700" dirty="0">
                          <a:effectLst/>
                          <a:latin typeface="Georgia" panose="02040502050405020303" pitchFamily="18" charset="0"/>
                        </a:rPr>
                        <a:t>1000 kg/m</a:t>
                      </a:r>
                      <a:r>
                        <a:rPr lang="en-US" sz="1100" b="0" kern="700" baseline="30000" dirty="0">
                          <a:effectLst/>
                          <a:latin typeface="Georgia" panose="02040502050405020303" pitchFamily="18" charset="0"/>
                        </a:rPr>
                        <a:t>3</a:t>
                      </a:r>
                      <a:endParaRPr lang="en-US" sz="1100" b="0" kern="700" dirty="0">
                        <a:effectLst/>
                        <a:latin typeface="Georgia" panose="02040502050405020303" pitchFamily="18" charset="0"/>
                        <a:ea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tr>
              <a:tr h="228226">
                <a:tc>
                  <a:txBody>
                    <a:bodyPr/>
                    <a:lstStyle/>
                    <a:p>
                      <a:pPr marL="0" marR="0" algn="ctr" fontAlgn="auto" hangingPunct="1">
                        <a:spcBef>
                          <a:spcPts val="0"/>
                        </a:spcBef>
                        <a:spcAft>
                          <a:spcPts val="0"/>
                        </a:spcAft>
                      </a:pPr>
                      <a:r>
                        <a:rPr lang="en-US" sz="1100" b="0" kern="700" dirty="0">
                          <a:effectLst/>
                          <a:latin typeface="Georgia" panose="02040502050405020303" pitchFamily="18" charset="0"/>
                        </a:rPr>
                        <a:t>Friction </a:t>
                      </a:r>
                      <a:r>
                        <a:rPr lang="en-US" sz="1100" b="0" kern="700" dirty="0" err="1">
                          <a:effectLst/>
                          <a:latin typeface="Georgia" panose="02040502050405020303" pitchFamily="18" charset="0"/>
                        </a:rPr>
                        <a:t>coeff</a:t>
                      </a:r>
                      <a:r>
                        <a:rPr lang="en-US" sz="1100" b="0" kern="700" dirty="0">
                          <a:effectLst/>
                          <a:latin typeface="Georgia" panose="02040502050405020303" pitchFamily="18" charset="0"/>
                        </a:rPr>
                        <a:t>.</a:t>
                      </a:r>
                      <a:endParaRPr lang="en-US" sz="1100" b="0" kern="700" dirty="0">
                        <a:effectLst/>
                        <a:latin typeface="Georgia" panose="02040502050405020303" pitchFamily="18" charset="0"/>
                        <a:ea typeface="Times New Roman" panose="02020603050405020304" pitchFamily="18" charset="0"/>
                      </a:endParaRPr>
                    </a:p>
                  </a:txBody>
                  <a:tcPr marL="68580" marR="68580" marT="0" marB="0"/>
                </a:tc>
                <a:tc gridSpan="3">
                  <a:txBody>
                    <a:bodyPr/>
                    <a:lstStyle/>
                    <a:p>
                      <a:pPr marL="0" marR="0" algn="ctr" fontAlgn="auto" hangingPunct="1">
                        <a:spcBef>
                          <a:spcPts val="0"/>
                        </a:spcBef>
                        <a:spcAft>
                          <a:spcPts val="0"/>
                        </a:spcAft>
                      </a:pPr>
                      <a:r>
                        <a:rPr lang="en-US" sz="1100" b="0" kern="700" dirty="0">
                          <a:effectLst/>
                          <a:latin typeface="Georgia" panose="02040502050405020303" pitchFamily="18" charset="0"/>
                        </a:rPr>
                        <a:t>0.1</a:t>
                      </a:r>
                      <a:endParaRPr lang="en-US" sz="1100" b="0" kern="700" dirty="0">
                        <a:effectLst/>
                        <a:latin typeface="Georgia" panose="02040502050405020303" pitchFamily="18" charset="0"/>
                        <a:ea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tr>
              <a:tr h="376133">
                <a:tc>
                  <a:txBody>
                    <a:bodyPr/>
                    <a:lstStyle/>
                    <a:p>
                      <a:pPr marL="0" marR="0" algn="ctr" fontAlgn="auto" hangingPunct="1">
                        <a:spcBef>
                          <a:spcPts val="0"/>
                        </a:spcBef>
                        <a:spcAft>
                          <a:spcPts val="0"/>
                        </a:spcAft>
                      </a:pPr>
                      <a:r>
                        <a:rPr lang="en-US" sz="1100" b="0" kern="700" dirty="0">
                          <a:effectLst/>
                          <a:latin typeface="Georgia" panose="02040502050405020303" pitchFamily="18" charset="0"/>
                        </a:rPr>
                        <a:t>Restitution </a:t>
                      </a:r>
                      <a:r>
                        <a:rPr lang="en-US" sz="1100" b="0" kern="700" dirty="0" err="1">
                          <a:effectLst/>
                          <a:latin typeface="Georgia" panose="02040502050405020303" pitchFamily="18" charset="0"/>
                        </a:rPr>
                        <a:t>coeff</a:t>
                      </a:r>
                      <a:r>
                        <a:rPr lang="en-US" sz="1100" b="0" kern="700" dirty="0">
                          <a:effectLst/>
                          <a:latin typeface="Georgia" panose="02040502050405020303" pitchFamily="18" charset="0"/>
                        </a:rPr>
                        <a:t>.</a:t>
                      </a:r>
                      <a:endParaRPr lang="en-US" sz="1100" b="0" kern="700" dirty="0">
                        <a:effectLst/>
                        <a:latin typeface="Georgia" panose="02040502050405020303" pitchFamily="18" charset="0"/>
                        <a:ea typeface="Times New Roman" panose="02020603050405020304" pitchFamily="18" charset="0"/>
                      </a:endParaRPr>
                    </a:p>
                  </a:txBody>
                  <a:tcPr marL="68580" marR="68580" marT="0" marB="0"/>
                </a:tc>
                <a:tc gridSpan="3">
                  <a:txBody>
                    <a:bodyPr/>
                    <a:lstStyle/>
                    <a:p>
                      <a:pPr marL="0" marR="0" algn="ctr" fontAlgn="auto" hangingPunct="1">
                        <a:spcBef>
                          <a:spcPts val="0"/>
                        </a:spcBef>
                        <a:spcAft>
                          <a:spcPts val="0"/>
                        </a:spcAft>
                      </a:pPr>
                      <a:r>
                        <a:rPr lang="en-US" sz="1100" b="0" kern="700" dirty="0" smtClean="0">
                          <a:effectLst/>
                          <a:latin typeface="Georgia" panose="02040502050405020303" pitchFamily="18" charset="0"/>
                        </a:rPr>
                        <a:t>0.9</a:t>
                      </a:r>
                      <a:endParaRPr lang="en-US" sz="1100" b="0" kern="700" dirty="0">
                        <a:effectLst/>
                        <a:latin typeface="Georgia" panose="02040502050405020303" pitchFamily="18" charset="0"/>
                        <a:ea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tr>
              <a:tr h="228226">
                <a:tc>
                  <a:txBody>
                    <a:bodyPr/>
                    <a:lstStyle/>
                    <a:p>
                      <a:pPr marL="0" marR="0" algn="ctr" fontAlgn="auto" hangingPunct="1">
                        <a:spcBef>
                          <a:spcPts val="0"/>
                        </a:spcBef>
                        <a:spcAft>
                          <a:spcPts val="0"/>
                        </a:spcAft>
                      </a:pPr>
                      <a:r>
                        <a:rPr lang="en-US" sz="1100" b="0" kern="700" dirty="0">
                          <a:effectLst/>
                          <a:latin typeface="Georgia" panose="02040502050405020303" pitchFamily="18" charset="0"/>
                        </a:rPr>
                        <a:t>Stiffness </a:t>
                      </a:r>
                      <a:r>
                        <a:rPr lang="en-US" sz="1100" b="0" kern="700" dirty="0" err="1">
                          <a:effectLst/>
                          <a:latin typeface="Georgia" panose="02040502050405020303" pitchFamily="18" charset="0"/>
                        </a:rPr>
                        <a:t>coeff</a:t>
                      </a:r>
                      <a:r>
                        <a:rPr lang="en-US" sz="1100" b="0" kern="700" dirty="0">
                          <a:effectLst/>
                          <a:latin typeface="Georgia" panose="02040502050405020303" pitchFamily="18" charset="0"/>
                        </a:rPr>
                        <a:t>.</a:t>
                      </a:r>
                      <a:endParaRPr lang="en-US" sz="1100" b="0" kern="700" dirty="0">
                        <a:effectLst/>
                        <a:latin typeface="Georgia" panose="02040502050405020303" pitchFamily="18" charset="0"/>
                        <a:ea typeface="Times New Roman" panose="02020603050405020304" pitchFamily="18" charset="0"/>
                      </a:endParaRPr>
                    </a:p>
                  </a:txBody>
                  <a:tcPr marL="68580" marR="68580" marT="0" marB="0"/>
                </a:tc>
                <a:tc>
                  <a:txBody>
                    <a:bodyPr/>
                    <a:lstStyle/>
                    <a:p>
                      <a:pPr marL="0" marR="0" algn="ctr" fontAlgn="auto" hangingPunct="1">
                        <a:spcBef>
                          <a:spcPts val="0"/>
                        </a:spcBef>
                        <a:spcAft>
                          <a:spcPts val="0"/>
                        </a:spcAft>
                      </a:pPr>
                      <a:r>
                        <a:rPr lang="en-US" sz="1100" b="0" kern="700" dirty="0">
                          <a:effectLst/>
                          <a:latin typeface="Georgia" panose="02040502050405020303" pitchFamily="18" charset="0"/>
                        </a:rPr>
                        <a:t>100 N/m</a:t>
                      </a:r>
                      <a:endParaRPr lang="en-US" sz="1100" b="0" kern="700" dirty="0">
                        <a:effectLst/>
                        <a:latin typeface="Georgia" panose="02040502050405020303" pitchFamily="18" charset="0"/>
                        <a:ea typeface="Times New Roman" panose="02020603050405020304" pitchFamily="18" charset="0"/>
                      </a:endParaRPr>
                    </a:p>
                  </a:txBody>
                  <a:tcPr marL="68580" marR="68580" marT="0" marB="0"/>
                </a:tc>
                <a:tc>
                  <a:txBody>
                    <a:bodyPr/>
                    <a:lstStyle/>
                    <a:p>
                      <a:pPr marL="0" marR="0" algn="ctr" fontAlgn="auto" hangingPunct="1">
                        <a:spcBef>
                          <a:spcPts val="0"/>
                        </a:spcBef>
                        <a:spcAft>
                          <a:spcPts val="0"/>
                        </a:spcAft>
                      </a:pPr>
                      <a:r>
                        <a:rPr lang="en-US" sz="1100" b="0" kern="700" dirty="0">
                          <a:effectLst/>
                          <a:latin typeface="Georgia" panose="02040502050405020303" pitchFamily="18" charset="0"/>
                        </a:rPr>
                        <a:t>800 N/m</a:t>
                      </a:r>
                      <a:endParaRPr lang="en-US" sz="1100" b="0" kern="700" dirty="0">
                        <a:effectLst/>
                        <a:latin typeface="Georgia" panose="02040502050405020303" pitchFamily="18" charset="0"/>
                        <a:ea typeface="Times New Roman" panose="02020603050405020304" pitchFamily="18" charset="0"/>
                      </a:endParaRPr>
                    </a:p>
                  </a:txBody>
                  <a:tcPr marL="68580" marR="68580" marT="0" marB="0"/>
                </a:tc>
                <a:tc>
                  <a:txBody>
                    <a:bodyPr/>
                    <a:lstStyle/>
                    <a:p>
                      <a:pPr marL="0" marR="0" algn="ctr" fontAlgn="auto" hangingPunct="1">
                        <a:spcBef>
                          <a:spcPts val="0"/>
                        </a:spcBef>
                        <a:spcAft>
                          <a:spcPts val="0"/>
                        </a:spcAft>
                      </a:pPr>
                      <a:r>
                        <a:rPr lang="en-US" sz="1100" kern="700" dirty="0">
                          <a:effectLst/>
                          <a:latin typeface="Georgia" panose="02040502050405020303" pitchFamily="18" charset="0"/>
                        </a:rPr>
                        <a:t>2700 N/m</a:t>
                      </a:r>
                      <a:endParaRPr lang="en-US" sz="1100" kern="700" dirty="0">
                        <a:effectLst/>
                        <a:latin typeface="Georgia" panose="02040502050405020303" pitchFamily="18" charset="0"/>
                        <a:ea typeface="Times New Roman" panose="02020603050405020304" pitchFamily="18" charset="0"/>
                      </a:endParaRPr>
                    </a:p>
                  </a:txBody>
                  <a:tcPr marL="68580" marR="68580" marT="0" marB="0"/>
                </a:tc>
              </a:tr>
              <a:tr h="228226">
                <a:tc gridSpan="4">
                  <a:txBody>
                    <a:bodyPr/>
                    <a:lstStyle/>
                    <a:p>
                      <a:pPr marL="0" marR="0" algn="ctr" fontAlgn="auto" hangingPunct="1">
                        <a:spcBef>
                          <a:spcPts val="0"/>
                        </a:spcBef>
                        <a:spcAft>
                          <a:spcPts val="0"/>
                        </a:spcAft>
                      </a:pPr>
                      <a:r>
                        <a:rPr lang="en-US" sz="1050" b="0" kern="700" dirty="0">
                          <a:effectLst/>
                          <a:latin typeface="Georgia" panose="02040502050405020303" pitchFamily="18" charset="0"/>
                        </a:rPr>
                        <a:t>Fluid properties (Air)</a:t>
                      </a:r>
                      <a:endParaRPr lang="en-US" sz="1050" b="0" kern="700" dirty="0">
                        <a:effectLst/>
                        <a:latin typeface="Georgia" panose="02040502050405020303" pitchFamily="18" charset="0"/>
                        <a:ea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tr>
              <a:tr h="228226">
                <a:tc>
                  <a:txBody>
                    <a:bodyPr/>
                    <a:lstStyle/>
                    <a:p>
                      <a:pPr marL="0" marR="0" algn="ctr" fontAlgn="auto" hangingPunct="1">
                        <a:spcBef>
                          <a:spcPts val="0"/>
                        </a:spcBef>
                        <a:spcAft>
                          <a:spcPts val="0"/>
                        </a:spcAft>
                      </a:pPr>
                      <a:r>
                        <a:rPr lang="en-US" sz="1100" b="0" kern="700" dirty="0">
                          <a:effectLst/>
                          <a:latin typeface="Georgia" panose="02040502050405020303" pitchFamily="18" charset="0"/>
                        </a:rPr>
                        <a:t>Density</a:t>
                      </a:r>
                      <a:endParaRPr lang="en-US" sz="1100" b="0" kern="700" dirty="0">
                        <a:effectLst/>
                        <a:latin typeface="Georgia" panose="02040502050405020303" pitchFamily="18" charset="0"/>
                        <a:ea typeface="Times New Roman" panose="02020603050405020304" pitchFamily="18" charset="0"/>
                      </a:endParaRPr>
                    </a:p>
                  </a:txBody>
                  <a:tcPr marL="68580" marR="68580" marT="0" marB="0"/>
                </a:tc>
                <a:tc gridSpan="3">
                  <a:txBody>
                    <a:bodyPr/>
                    <a:lstStyle/>
                    <a:p>
                      <a:pPr marL="0" marR="0" algn="ctr" fontAlgn="auto" hangingPunct="1">
                        <a:spcBef>
                          <a:spcPts val="0"/>
                        </a:spcBef>
                        <a:spcAft>
                          <a:spcPts val="0"/>
                        </a:spcAft>
                      </a:pPr>
                      <a:r>
                        <a:rPr lang="en-US" sz="1100" b="0" kern="700" dirty="0">
                          <a:effectLst/>
                          <a:latin typeface="Georgia" panose="02040502050405020303" pitchFamily="18" charset="0"/>
                        </a:rPr>
                        <a:t>1.205 kg/m</a:t>
                      </a:r>
                      <a:r>
                        <a:rPr lang="en-US" sz="1100" b="0" kern="700" baseline="30000" dirty="0">
                          <a:effectLst/>
                          <a:latin typeface="Georgia" panose="02040502050405020303" pitchFamily="18" charset="0"/>
                        </a:rPr>
                        <a:t>3</a:t>
                      </a:r>
                      <a:endParaRPr lang="en-US" sz="1100" b="0" kern="700" dirty="0">
                        <a:effectLst/>
                        <a:latin typeface="Georgia" panose="02040502050405020303" pitchFamily="18" charset="0"/>
                        <a:ea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tr>
              <a:tr h="228226">
                <a:tc>
                  <a:txBody>
                    <a:bodyPr/>
                    <a:lstStyle/>
                    <a:p>
                      <a:pPr marL="0" marR="0" algn="ctr" fontAlgn="auto" hangingPunct="1">
                        <a:spcBef>
                          <a:spcPts val="0"/>
                        </a:spcBef>
                        <a:spcAft>
                          <a:spcPts val="0"/>
                        </a:spcAft>
                      </a:pPr>
                      <a:r>
                        <a:rPr lang="en-US" sz="1100" b="0" kern="700" dirty="0">
                          <a:effectLst/>
                          <a:latin typeface="Georgia" panose="02040502050405020303" pitchFamily="18" charset="0"/>
                        </a:rPr>
                        <a:t>viscosity</a:t>
                      </a:r>
                      <a:endParaRPr lang="en-US" sz="1100" b="0" kern="700" dirty="0">
                        <a:effectLst/>
                        <a:latin typeface="Georgia" panose="02040502050405020303" pitchFamily="18" charset="0"/>
                        <a:ea typeface="Times New Roman" panose="02020603050405020304" pitchFamily="18" charset="0"/>
                      </a:endParaRPr>
                    </a:p>
                  </a:txBody>
                  <a:tcPr marL="68580" marR="68580" marT="0" marB="0"/>
                </a:tc>
                <a:tc gridSpan="3">
                  <a:txBody>
                    <a:bodyPr/>
                    <a:lstStyle/>
                    <a:p>
                      <a:pPr marL="0" marR="0" algn="ctr" fontAlgn="auto" hangingPunct="1">
                        <a:spcBef>
                          <a:spcPts val="0"/>
                        </a:spcBef>
                        <a:spcAft>
                          <a:spcPts val="0"/>
                        </a:spcAft>
                      </a:pPr>
                      <a:r>
                        <a:rPr lang="en-US" sz="1100" b="0" kern="700" dirty="0">
                          <a:effectLst/>
                          <a:latin typeface="Georgia" panose="02040502050405020303" pitchFamily="18" charset="0"/>
                        </a:rPr>
                        <a:t>1.8 × 10</a:t>
                      </a:r>
                      <a:r>
                        <a:rPr lang="en-US" sz="1100" b="0" kern="700" baseline="30000" dirty="0">
                          <a:effectLst/>
                          <a:latin typeface="Georgia" panose="02040502050405020303" pitchFamily="18" charset="0"/>
                        </a:rPr>
                        <a:t>-5 </a:t>
                      </a:r>
                      <a:r>
                        <a:rPr lang="en-US" sz="1100" b="0" kern="700" dirty="0">
                          <a:effectLst/>
                          <a:latin typeface="Georgia" panose="02040502050405020303" pitchFamily="18" charset="0"/>
                        </a:rPr>
                        <a:t>kg.m</a:t>
                      </a:r>
                      <a:r>
                        <a:rPr lang="en-US" sz="1100" b="0" kern="700" baseline="30000" dirty="0">
                          <a:effectLst/>
                          <a:latin typeface="Georgia" panose="02040502050405020303" pitchFamily="18" charset="0"/>
                        </a:rPr>
                        <a:t>-1</a:t>
                      </a:r>
                      <a:r>
                        <a:rPr lang="en-US" sz="1100" b="0" kern="700" dirty="0">
                          <a:effectLst/>
                          <a:latin typeface="Georgia" panose="02040502050405020303" pitchFamily="18" charset="0"/>
                        </a:rPr>
                        <a:t>s</a:t>
                      </a:r>
                      <a:r>
                        <a:rPr lang="en-US" sz="1100" b="0" kern="700" baseline="30000" dirty="0">
                          <a:effectLst/>
                          <a:latin typeface="Georgia" panose="02040502050405020303" pitchFamily="18" charset="0"/>
                        </a:rPr>
                        <a:t>-1</a:t>
                      </a:r>
                      <a:endParaRPr lang="en-US" sz="1100" b="0" kern="700" dirty="0">
                        <a:effectLst/>
                        <a:latin typeface="Georgia" panose="02040502050405020303" pitchFamily="18" charset="0"/>
                        <a:ea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tr>
            </a:tbl>
          </a:graphicData>
        </a:graphic>
      </p:graphicFrame>
      <p:pic>
        <p:nvPicPr>
          <p:cNvPr id="31" name="Content Placeholder 30"/>
          <p:cNvPicPr>
            <a:picLocks noGrp="1" noChangeAspect="1"/>
          </p:cNvPicPr>
          <p:nvPr>
            <p:ph sz="half" idx="2"/>
          </p:nvPr>
        </p:nvPicPr>
        <p:blipFill rotWithShape="1">
          <a:blip r:embed="rId3"/>
          <a:srcRect l="69848" t="2322" r="20650" b="748"/>
          <a:stretch/>
        </p:blipFill>
        <p:spPr>
          <a:xfrm>
            <a:off x="9664148" y="1749288"/>
            <a:ext cx="1219200" cy="3886200"/>
          </a:xfrm>
          <a:prstGeom prst="rect">
            <a:avLst/>
          </a:prstGeom>
          <a:effectLst>
            <a:softEdge rad="31750"/>
          </a:effectLst>
        </p:spPr>
      </p:pic>
      <p:cxnSp>
        <p:nvCxnSpPr>
          <p:cNvPr id="5" name="Straight Arrow Connector 4"/>
          <p:cNvCxnSpPr/>
          <p:nvPr/>
        </p:nvCxnSpPr>
        <p:spPr>
          <a:xfrm flipV="1">
            <a:off x="9892748" y="5635489"/>
            <a:ext cx="0" cy="25876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9968948" y="5635489"/>
            <a:ext cx="0" cy="25876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10045148" y="5635489"/>
            <a:ext cx="0" cy="25876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10121348" y="5635489"/>
            <a:ext cx="0" cy="25876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10197548" y="5635489"/>
            <a:ext cx="0" cy="25876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10273748" y="5635489"/>
            <a:ext cx="0" cy="25876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10349948" y="5635489"/>
            <a:ext cx="0" cy="25876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10426148" y="5635489"/>
            <a:ext cx="0" cy="25876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10502348" y="5635489"/>
            <a:ext cx="0" cy="25876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V="1">
            <a:off x="10578548" y="5635489"/>
            <a:ext cx="0" cy="25876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V="1">
            <a:off x="10654748" y="5635489"/>
            <a:ext cx="0" cy="25876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V="1">
            <a:off x="10730948" y="5635489"/>
            <a:ext cx="0" cy="25876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V="1">
            <a:off x="9816548" y="5635489"/>
            <a:ext cx="0" cy="25876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V="1">
            <a:off x="10807148" y="5635489"/>
            <a:ext cx="0" cy="25876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10045148" y="5832279"/>
            <a:ext cx="457200" cy="276999"/>
          </a:xfrm>
          <a:prstGeom prst="rect">
            <a:avLst/>
          </a:prstGeom>
          <a:noFill/>
        </p:spPr>
        <p:txBody>
          <a:bodyPr wrap="square" rtlCol="0">
            <a:spAutoFit/>
          </a:bodyPr>
          <a:lstStyle/>
          <a:p>
            <a:r>
              <a:rPr lang="en-US" sz="1200" dirty="0" err="1">
                <a:latin typeface="Georgia" panose="02040502050405020303" pitchFamily="18" charset="0"/>
              </a:rPr>
              <a:t>U</a:t>
            </a:r>
            <a:r>
              <a:rPr lang="en-US" sz="1200" baseline="-25000" dirty="0" err="1">
                <a:latin typeface="Georgia" panose="02040502050405020303" pitchFamily="18" charset="0"/>
              </a:rPr>
              <a:t>f</a:t>
            </a:r>
            <a:endParaRPr lang="en-US" sz="1200" baseline="-25000" dirty="0">
              <a:latin typeface="Georgia" panose="02040502050405020303" pitchFamily="18" charset="0"/>
            </a:endParaRPr>
          </a:p>
        </p:txBody>
      </p:sp>
    </p:spTree>
    <p:extLst>
      <p:ext uri="{BB962C8B-B14F-4D97-AF65-F5344CB8AC3E}">
        <p14:creationId xmlns:p14="http://schemas.microsoft.com/office/powerpoint/2010/main" val="3125697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randombar(horizontal)">
                                      <p:cBhvr>
                                        <p:cTn id="7" dur="500"/>
                                        <p:tgtEl>
                                          <p:spTgt spid="7">
                                            <p:txEl>
                                              <p:pRg st="0" end="0"/>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7">
                                            <p:txEl>
                                              <p:pRg st="1" end="1"/>
                                            </p:txEl>
                                          </p:spTgt>
                                        </p:tgtEl>
                                        <p:attrNameLst>
                                          <p:attrName>style.visibility</p:attrName>
                                        </p:attrNameLst>
                                      </p:cBhvr>
                                      <p:to>
                                        <p:strVal val="visible"/>
                                      </p:to>
                                    </p:set>
                                    <p:animEffect transition="in" filter="randombar(horizontal)">
                                      <p:cBhvr>
                                        <p:cTn id="10" dur="500"/>
                                        <p:tgtEl>
                                          <p:spTgt spid="7">
                                            <p:txEl>
                                              <p:pRg st="1" end="1"/>
                                            </p:txEl>
                                          </p:spTgt>
                                        </p:tgtEl>
                                      </p:cBhvr>
                                    </p:animEffect>
                                  </p:childTnLst>
                                </p:cTn>
                              </p:par>
                              <p:par>
                                <p:cTn id="11" presetID="14" presetClass="entr" presetSubtype="10" fill="hold" nodeType="with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animEffect transition="in" filter="randombar(horizontal)">
                                      <p:cBhvr>
                                        <p:cTn id="13"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8Aug2013_SPA3_pp_p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8"/>
          <a:srcRect l="37736" r="35849"/>
          <a:stretch>
            <a:fillRect/>
          </a:stretch>
        </p:blipFill>
        <p:spPr>
          <a:xfrm>
            <a:off x="2198340" y="1828800"/>
            <a:ext cx="1357660" cy="4572000"/>
          </a:xfrm>
          <a:prstGeom prst="rect">
            <a:avLst/>
          </a:prstGeom>
          <a:effectLst>
            <a:softEdge rad="31750"/>
          </a:effectLst>
        </p:spPr>
      </p:pic>
      <p:pic>
        <p:nvPicPr>
          <p:cNvPr id="22" name="GRAIN_No2_10s">
            <a:hlinkClick r:id="" action="ppaction://media"/>
          </p:cNvPr>
          <p:cNvPicPr>
            <a:picLocks noGrp="1" noChangeAspect="1"/>
          </p:cNvPicPr>
          <p:nvPr>
            <p:ph sz="half" idx="1"/>
            <a:videoFile r:link="rId4"/>
            <p:extLst>
              <p:ext uri="{DAA4B4D4-6D71-4841-9C94-3DE7FCFB9230}">
                <p14:media xmlns:p14="http://schemas.microsoft.com/office/powerpoint/2010/main" r:embed="rId3"/>
              </p:ext>
            </p:extLst>
          </p:nvPr>
        </p:nvPicPr>
        <p:blipFill rotWithShape="1">
          <a:blip r:embed="rId9"/>
          <a:srcRect l="35849" r="35849"/>
          <a:stretch>
            <a:fillRect/>
          </a:stretch>
        </p:blipFill>
        <p:spPr>
          <a:xfrm>
            <a:off x="5219701" y="1828800"/>
            <a:ext cx="1454635" cy="4572000"/>
          </a:xfrm>
          <a:prstGeom prst="rect">
            <a:avLst/>
          </a:prstGeom>
          <a:effectLst>
            <a:softEdge rad="31750"/>
          </a:effectLst>
        </p:spPr>
      </p:pic>
      <p:sp>
        <p:nvSpPr>
          <p:cNvPr id="2" name="Title 1"/>
          <p:cNvSpPr>
            <a:spLocks noGrp="1"/>
          </p:cNvSpPr>
          <p:nvPr>
            <p:ph type="title"/>
          </p:nvPr>
        </p:nvSpPr>
        <p:spPr>
          <a:xfrm>
            <a:off x="0" y="0"/>
            <a:ext cx="12192000" cy="821635"/>
          </a:xfrm>
        </p:spPr>
        <p:txBody>
          <a:bodyPr/>
          <a:lstStyle/>
          <a:p>
            <a:pPr algn="ctr"/>
            <a:r>
              <a:rPr lang="en-US" sz="3600" b="0" dirty="0" smtClean="0">
                <a:solidFill>
                  <a:schemeClr val="accent2">
                    <a:lumMod val="75000"/>
                  </a:schemeClr>
                </a:solidFill>
                <a:latin typeface="Georgia" panose="02040502050405020303" pitchFamily="18" charset="0"/>
              </a:rPr>
              <a:t>Comparison</a:t>
            </a:r>
            <a:endParaRPr lang="en-US" sz="3600" b="0" dirty="0">
              <a:solidFill>
                <a:schemeClr val="accent2">
                  <a:lumMod val="75000"/>
                </a:schemeClr>
              </a:solidFill>
              <a:latin typeface="Georgia" panose="02040502050405020303" pitchFamily="18" charset="0"/>
            </a:endParaRPr>
          </a:p>
        </p:txBody>
      </p:sp>
      <p:pic>
        <p:nvPicPr>
          <p:cNvPr id="11" name="OPENFOAM_COMPARE2">
            <a:hlinkClick r:id="" action="ppaction://media"/>
          </p:cNvPr>
          <p:cNvPicPr>
            <a:picLocks noGrp="1" noChangeAspect="1"/>
          </p:cNvPicPr>
          <p:nvPr>
            <p:ph sz="half" idx="2"/>
            <a:videoFile r:link="rId6"/>
            <p:extLst>
              <p:ext uri="{DAA4B4D4-6D71-4841-9C94-3DE7FCFB9230}">
                <p14:media xmlns:p14="http://schemas.microsoft.com/office/powerpoint/2010/main" r:embed="rId5"/>
              </p:ext>
            </p:extLst>
          </p:nvPr>
        </p:nvPicPr>
        <p:blipFill rotWithShape="1">
          <a:blip r:embed="rId10"/>
          <a:srcRect l="35582"/>
          <a:stretch>
            <a:fillRect/>
          </a:stretch>
        </p:blipFill>
        <p:spPr>
          <a:xfrm>
            <a:off x="8216901" y="1828800"/>
            <a:ext cx="3310911" cy="4572000"/>
          </a:xfrm>
          <a:prstGeom prst="rect">
            <a:avLst/>
          </a:prstGeom>
          <a:effectLst>
            <a:softEdge rad="31750"/>
          </a:effectLst>
        </p:spPr>
      </p:pic>
      <p:sp>
        <p:nvSpPr>
          <p:cNvPr id="13" name="TextBox 12"/>
          <p:cNvSpPr txBox="1"/>
          <p:nvPr/>
        </p:nvSpPr>
        <p:spPr>
          <a:xfrm>
            <a:off x="9089646" y="1447800"/>
            <a:ext cx="498855" cy="369332"/>
          </a:xfrm>
          <a:prstGeom prst="rect">
            <a:avLst/>
          </a:prstGeom>
          <a:noFill/>
        </p:spPr>
        <p:txBody>
          <a:bodyPr wrap="none" rtlCol="0">
            <a:spAutoFit/>
          </a:bodyPr>
          <a:lstStyle/>
          <a:p>
            <a:r>
              <a:rPr lang="en-US" dirty="0">
                <a:latin typeface="Georgia" panose="02040502050405020303" pitchFamily="18" charset="0"/>
              </a:rPr>
              <a:t>l=1</a:t>
            </a:r>
          </a:p>
        </p:txBody>
      </p:sp>
      <p:sp>
        <p:nvSpPr>
          <p:cNvPr id="14" name="Rectangle 13"/>
          <p:cNvSpPr/>
          <p:nvPr/>
        </p:nvSpPr>
        <p:spPr>
          <a:xfrm>
            <a:off x="5656073" y="1371600"/>
            <a:ext cx="527709" cy="369332"/>
          </a:xfrm>
          <a:prstGeom prst="rect">
            <a:avLst/>
          </a:prstGeom>
        </p:spPr>
        <p:txBody>
          <a:bodyPr wrap="none">
            <a:spAutoFit/>
          </a:bodyPr>
          <a:lstStyle/>
          <a:p>
            <a:r>
              <a:rPr lang="en-US" dirty="0">
                <a:latin typeface="Georgia" panose="02040502050405020303" pitchFamily="18" charset="0"/>
              </a:rPr>
              <a:t>l=2</a:t>
            </a:r>
          </a:p>
        </p:txBody>
      </p:sp>
      <p:sp>
        <p:nvSpPr>
          <p:cNvPr id="15" name="Rectangle 14"/>
          <p:cNvSpPr/>
          <p:nvPr/>
        </p:nvSpPr>
        <p:spPr>
          <a:xfrm>
            <a:off x="2330766" y="1295400"/>
            <a:ext cx="526106" cy="369332"/>
          </a:xfrm>
          <a:prstGeom prst="rect">
            <a:avLst/>
          </a:prstGeom>
        </p:spPr>
        <p:txBody>
          <a:bodyPr wrap="none">
            <a:spAutoFit/>
          </a:bodyPr>
          <a:lstStyle/>
          <a:p>
            <a:r>
              <a:rPr lang="en-US" dirty="0">
                <a:latin typeface="Georgia" panose="02040502050405020303" pitchFamily="18" charset="0"/>
              </a:rPr>
              <a:t>l=3</a:t>
            </a:r>
          </a:p>
        </p:txBody>
      </p:sp>
      <p:sp>
        <p:nvSpPr>
          <p:cNvPr id="16" name="Rectangle 15"/>
          <p:cNvSpPr/>
          <p:nvPr/>
        </p:nvSpPr>
        <p:spPr>
          <a:xfrm>
            <a:off x="5519451" y="2351088"/>
            <a:ext cx="152400" cy="392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8034051" y="2416271"/>
            <a:ext cx="152400" cy="392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5562601" y="1815549"/>
            <a:ext cx="578427" cy="1529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2285277" y="2007173"/>
            <a:ext cx="490251" cy="142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8395855" y="1825939"/>
            <a:ext cx="490251" cy="142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5382492" y="1993901"/>
            <a:ext cx="578427" cy="1529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5230092" y="1842073"/>
            <a:ext cx="426027" cy="13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2182718" y="1844867"/>
            <a:ext cx="578427" cy="1529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00258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0050" fill="hold"/>
                                        <p:tgtEl>
                                          <p:spTgt spid="11"/>
                                        </p:tgtEl>
                                      </p:cBhvr>
                                    </p:cmd>
                                  </p:childTnLst>
                                </p:cTn>
                              </p:par>
                              <p:par>
                                <p:cTn id="7" presetID="1" presetClass="mediacall" presetSubtype="0" fill="hold" nodeType="withEffect">
                                  <p:stCondLst>
                                    <p:cond delay="0"/>
                                  </p:stCondLst>
                                  <p:childTnLst>
                                    <p:cmd type="call" cmd="playFrom(0.0)">
                                      <p:cBhvr>
                                        <p:cTn id="8" dur="50050" fill="hold"/>
                                        <p:tgtEl>
                                          <p:spTgt spid="20"/>
                                        </p:tgtEl>
                                      </p:cBhvr>
                                    </p:cmd>
                                  </p:childTnLst>
                                </p:cTn>
                              </p:par>
                              <p:par>
                                <p:cTn id="9" presetID="1" presetClass="mediacall" presetSubtype="0" fill="hold" nodeType="withEffect">
                                  <p:stCondLst>
                                    <p:cond delay="0"/>
                                  </p:stCondLst>
                                  <p:childTnLst>
                                    <p:cmd type="call" cmd="playFrom(0.0)">
                                      <p:cBhvr>
                                        <p:cTn id="10" dur="50050"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11"/>
                </p:tgtEl>
              </p:cMediaNode>
            </p:video>
            <p:video>
              <p:cMediaNode vol="80000">
                <p:cTn id="12" fill="hold" display="0">
                  <p:stCondLst>
                    <p:cond delay="indefinite"/>
                  </p:stCondLst>
                </p:cTn>
                <p:tgtEl>
                  <p:spTgt spid="20"/>
                </p:tgtEl>
              </p:cMediaNode>
            </p:video>
            <p:video>
              <p:cMediaNode vol="80000">
                <p:cTn id="13" fill="hold" display="0">
                  <p:stCondLst>
                    <p:cond delay="indefinite"/>
                  </p:stCondLst>
                </p:cTn>
                <p:tgtEl>
                  <p:spTgt spid="22"/>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863600"/>
          </a:xfrm>
        </p:spPr>
        <p:txBody>
          <a:bodyPr>
            <a:normAutofit/>
          </a:bodyPr>
          <a:lstStyle/>
          <a:p>
            <a:pPr algn="ctr"/>
            <a:r>
              <a:rPr lang="en-US" sz="3600" b="0" dirty="0">
                <a:solidFill>
                  <a:schemeClr val="accent2"/>
                </a:solidFill>
                <a:latin typeface="Georgia" panose="02040502050405020303" pitchFamily="18" charset="0"/>
              </a:rPr>
              <a:t>Validation case</a:t>
            </a:r>
          </a:p>
        </p:txBody>
      </p:sp>
      <p:pic>
        <p:nvPicPr>
          <p:cNvPr id="6" name="Content Placeholder 5"/>
          <p:cNvPicPr>
            <a:picLocks noGrp="1" noChangeAspect="1"/>
          </p:cNvPicPr>
          <p:nvPr>
            <p:ph sz="half" idx="1"/>
          </p:nvPr>
        </p:nvPicPr>
        <p:blipFill>
          <a:blip r:embed="rId3"/>
          <a:stretch>
            <a:fillRect/>
          </a:stretch>
        </p:blipFill>
        <p:spPr>
          <a:xfrm>
            <a:off x="1752600" y="2286000"/>
            <a:ext cx="1209220" cy="3657600"/>
          </a:xfrm>
          <a:prstGeom prst="rect">
            <a:avLst/>
          </a:prstGeom>
        </p:spPr>
      </p:pic>
      <p:pic>
        <p:nvPicPr>
          <p:cNvPr id="8" name="Picture 7"/>
          <p:cNvPicPr>
            <a:picLocks noChangeAspect="1"/>
          </p:cNvPicPr>
          <p:nvPr/>
        </p:nvPicPr>
        <p:blipFill>
          <a:blip r:embed="rId4"/>
          <a:stretch>
            <a:fillRect/>
          </a:stretch>
        </p:blipFill>
        <p:spPr>
          <a:xfrm>
            <a:off x="2925716" y="2286000"/>
            <a:ext cx="1102905" cy="3657600"/>
          </a:xfrm>
          <a:prstGeom prst="rect">
            <a:avLst/>
          </a:prstGeom>
        </p:spPr>
      </p:pic>
      <p:pic>
        <p:nvPicPr>
          <p:cNvPr id="9" name="Picture 8"/>
          <p:cNvPicPr>
            <a:picLocks noChangeAspect="1"/>
          </p:cNvPicPr>
          <p:nvPr/>
        </p:nvPicPr>
        <p:blipFill>
          <a:blip r:embed="rId5"/>
          <a:stretch>
            <a:fillRect/>
          </a:stretch>
        </p:blipFill>
        <p:spPr>
          <a:xfrm>
            <a:off x="3940474" y="2286000"/>
            <a:ext cx="1231147" cy="3657600"/>
          </a:xfrm>
          <a:prstGeom prst="rect">
            <a:avLst/>
          </a:prstGeom>
        </p:spPr>
      </p:pic>
      <p:pic>
        <p:nvPicPr>
          <p:cNvPr id="10" name="Picture 9"/>
          <p:cNvPicPr>
            <a:picLocks noChangeAspect="1"/>
          </p:cNvPicPr>
          <p:nvPr/>
        </p:nvPicPr>
        <p:blipFill>
          <a:blip r:embed="rId6"/>
          <a:stretch>
            <a:fillRect/>
          </a:stretch>
        </p:blipFill>
        <p:spPr>
          <a:xfrm>
            <a:off x="5166172" y="2286000"/>
            <a:ext cx="615048" cy="3657600"/>
          </a:xfrm>
          <a:prstGeom prst="rect">
            <a:avLst/>
          </a:prstGeom>
        </p:spPr>
      </p:pic>
      <p:pic>
        <p:nvPicPr>
          <p:cNvPr id="11" name="Picture 10"/>
          <p:cNvPicPr>
            <a:picLocks noChangeAspect="1"/>
          </p:cNvPicPr>
          <p:nvPr/>
        </p:nvPicPr>
        <p:blipFill>
          <a:blip r:embed="rId7"/>
          <a:stretch>
            <a:fillRect/>
          </a:stretch>
        </p:blipFill>
        <p:spPr>
          <a:xfrm>
            <a:off x="6488018" y="2286000"/>
            <a:ext cx="1164599" cy="3657600"/>
          </a:xfrm>
          <a:prstGeom prst="rect">
            <a:avLst/>
          </a:prstGeom>
        </p:spPr>
      </p:pic>
      <p:pic>
        <p:nvPicPr>
          <p:cNvPr id="12" name="Picture 11"/>
          <p:cNvPicPr>
            <a:picLocks noChangeAspect="1"/>
          </p:cNvPicPr>
          <p:nvPr/>
        </p:nvPicPr>
        <p:blipFill>
          <a:blip r:embed="rId8"/>
          <a:stretch>
            <a:fillRect/>
          </a:stretch>
        </p:blipFill>
        <p:spPr>
          <a:xfrm>
            <a:off x="7620001" y="2308034"/>
            <a:ext cx="1164599" cy="3657600"/>
          </a:xfrm>
          <a:prstGeom prst="rect">
            <a:avLst/>
          </a:prstGeom>
        </p:spPr>
      </p:pic>
      <p:pic>
        <p:nvPicPr>
          <p:cNvPr id="18" name="Picture 17"/>
          <p:cNvPicPr>
            <a:picLocks noChangeAspect="1"/>
          </p:cNvPicPr>
          <p:nvPr/>
        </p:nvPicPr>
        <p:blipFill>
          <a:blip r:embed="rId9"/>
          <a:stretch>
            <a:fillRect/>
          </a:stretch>
        </p:blipFill>
        <p:spPr>
          <a:xfrm>
            <a:off x="8636000" y="2308034"/>
            <a:ext cx="2032000" cy="3657600"/>
          </a:xfrm>
          <a:prstGeom prst="rect">
            <a:avLst/>
          </a:prstGeom>
        </p:spPr>
      </p:pic>
      <p:sp>
        <p:nvSpPr>
          <p:cNvPr id="7" name="TextBox 6"/>
          <p:cNvSpPr txBox="1"/>
          <p:nvPr/>
        </p:nvSpPr>
        <p:spPr>
          <a:xfrm>
            <a:off x="2209800" y="1600200"/>
            <a:ext cx="2361544" cy="369332"/>
          </a:xfrm>
          <a:prstGeom prst="rect">
            <a:avLst/>
          </a:prstGeom>
          <a:noFill/>
        </p:spPr>
        <p:txBody>
          <a:bodyPr wrap="none" rtlCol="0">
            <a:spAutoFit/>
          </a:bodyPr>
          <a:lstStyle/>
          <a:p>
            <a:r>
              <a:rPr lang="en-US" dirty="0">
                <a:latin typeface="Georgia" panose="02040502050405020303" pitchFamily="18" charset="0"/>
              </a:rPr>
              <a:t>Average void fraction</a:t>
            </a:r>
          </a:p>
        </p:txBody>
      </p:sp>
      <p:sp>
        <p:nvSpPr>
          <p:cNvPr id="21" name="TextBox 20"/>
          <p:cNvSpPr txBox="1"/>
          <p:nvPr/>
        </p:nvSpPr>
        <p:spPr>
          <a:xfrm>
            <a:off x="7087256" y="1600200"/>
            <a:ext cx="2494594" cy="369332"/>
          </a:xfrm>
          <a:prstGeom prst="rect">
            <a:avLst/>
          </a:prstGeom>
          <a:noFill/>
        </p:spPr>
        <p:txBody>
          <a:bodyPr wrap="none" rtlCol="0">
            <a:spAutoFit/>
          </a:bodyPr>
          <a:lstStyle/>
          <a:p>
            <a:r>
              <a:rPr lang="en-US" dirty="0">
                <a:latin typeface="Georgia" panose="02040502050405020303" pitchFamily="18" charset="0"/>
              </a:rPr>
              <a:t>Average solids velocity</a:t>
            </a:r>
          </a:p>
        </p:txBody>
      </p:sp>
      <p:sp>
        <p:nvSpPr>
          <p:cNvPr id="4" name="TextBox 3"/>
          <p:cNvSpPr txBox="1"/>
          <p:nvPr/>
        </p:nvSpPr>
        <p:spPr>
          <a:xfrm>
            <a:off x="4249791" y="5987018"/>
            <a:ext cx="498855" cy="369332"/>
          </a:xfrm>
          <a:prstGeom prst="rect">
            <a:avLst/>
          </a:prstGeom>
          <a:noFill/>
        </p:spPr>
        <p:txBody>
          <a:bodyPr wrap="none" rtlCol="0">
            <a:spAutoFit/>
          </a:bodyPr>
          <a:lstStyle/>
          <a:p>
            <a:r>
              <a:rPr lang="en-US" i="1" dirty="0">
                <a:latin typeface="Georgia" panose="02040502050405020303" pitchFamily="18" charset="0"/>
              </a:rPr>
              <a:t>l=1</a:t>
            </a:r>
          </a:p>
        </p:txBody>
      </p:sp>
      <p:sp>
        <p:nvSpPr>
          <p:cNvPr id="15" name="TextBox 14"/>
          <p:cNvSpPr txBox="1"/>
          <p:nvPr/>
        </p:nvSpPr>
        <p:spPr>
          <a:xfrm>
            <a:off x="7996047" y="5953808"/>
            <a:ext cx="527709" cy="369332"/>
          </a:xfrm>
          <a:prstGeom prst="rect">
            <a:avLst/>
          </a:prstGeom>
          <a:noFill/>
        </p:spPr>
        <p:txBody>
          <a:bodyPr wrap="none" rtlCol="0">
            <a:spAutoFit/>
          </a:bodyPr>
          <a:lstStyle/>
          <a:p>
            <a:r>
              <a:rPr lang="en-US" i="1" dirty="0">
                <a:latin typeface="Georgia" panose="02040502050405020303" pitchFamily="18" charset="0"/>
              </a:rPr>
              <a:t>l=2</a:t>
            </a:r>
          </a:p>
        </p:txBody>
      </p:sp>
      <p:sp>
        <p:nvSpPr>
          <p:cNvPr id="16" name="TextBox 15"/>
          <p:cNvSpPr txBox="1"/>
          <p:nvPr/>
        </p:nvSpPr>
        <p:spPr>
          <a:xfrm>
            <a:off x="9086805" y="5920598"/>
            <a:ext cx="498855" cy="369332"/>
          </a:xfrm>
          <a:prstGeom prst="rect">
            <a:avLst/>
          </a:prstGeom>
          <a:noFill/>
        </p:spPr>
        <p:txBody>
          <a:bodyPr wrap="none" rtlCol="0">
            <a:spAutoFit/>
          </a:bodyPr>
          <a:lstStyle/>
          <a:p>
            <a:r>
              <a:rPr lang="en-US" i="1" dirty="0">
                <a:latin typeface="Georgia" panose="02040502050405020303" pitchFamily="18" charset="0"/>
              </a:rPr>
              <a:t>l=1</a:t>
            </a:r>
          </a:p>
        </p:txBody>
      </p:sp>
      <p:sp>
        <p:nvSpPr>
          <p:cNvPr id="17" name="TextBox 16"/>
          <p:cNvSpPr txBox="1"/>
          <p:nvPr/>
        </p:nvSpPr>
        <p:spPr>
          <a:xfrm>
            <a:off x="6876248" y="5943600"/>
            <a:ext cx="526106" cy="369332"/>
          </a:xfrm>
          <a:prstGeom prst="rect">
            <a:avLst/>
          </a:prstGeom>
          <a:noFill/>
        </p:spPr>
        <p:txBody>
          <a:bodyPr wrap="none" rtlCol="0">
            <a:spAutoFit/>
          </a:bodyPr>
          <a:lstStyle/>
          <a:p>
            <a:r>
              <a:rPr lang="en-US" i="1" dirty="0">
                <a:latin typeface="Georgia" panose="02040502050405020303" pitchFamily="18" charset="0"/>
              </a:rPr>
              <a:t>l=3</a:t>
            </a:r>
          </a:p>
        </p:txBody>
      </p:sp>
      <p:sp>
        <p:nvSpPr>
          <p:cNvPr id="19" name="TextBox 18"/>
          <p:cNvSpPr txBox="1"/>
          <p:nvPr/>
        </p:nvSpPr>
        <p:spPr>
          <a:xfrm>
            <a:off x="3126718" y="5976135"/>
            <a:ext cx="527709" cy="369332"/>
          </a:xfrm>
          <a:prstGeom prst="rect">
            <a:avLst/>
          </a:prstGeom>
          <a:noFill/>
        </p:spPr>
        <p:txBody>
          <a:bodyPr wrap="none" rtlCol="0">
            <a:spAutoFit/>
          </a:bodyPr>
          <a:lstStyle/>
          <a:p>
            <a:r>
              <a:rPr lang="en-US" i="1" dirty="0">
                <a:latin typeface="Georgia" panose="02040502050405020303" pitchFamily="18" charset="0"/>
              </a:rPr>
              <a:t>l=2</a:t>
            </a:r>
          </a:p>
        </p:txBody>
      </p:sp>
      <p:sp>
        <p:nvSpPr>
          <p:cNvPr id="20" name="TextBox 19"/>
          <p:cNvSpPr txBox="1"/>
          <p:nvPr/>
        </p:nvSpPr>
        <p:spPr>
          <a:xfrm>
            <a:off x="2000919" y="5920598"/>
            <a:ext cx="526106" cy="369332"/>
          </a:xfrm>
          <a:prstGeom prst="rect">
            <a:avLst/>
          </a:prstGeom>
          <a:noFill/>
        </p:spPr>
        <p:txBody>
          <a:bodyPr wrap="none" rtlCol="0">
            <a:spAutoFit/>
          </a:bodyPr>
          <a:lstStyle/>
          <a:p>
            <a:r>
              <a:rPr lang="en-US" i="1" dirty="0">
                <a:latin typeface="Georgia" panose="02040502050405020303" pitchFamily="18" charset="0"/>
              </a:rPr>
              <a:t>l=3</a:t>
            </a:r>
          </a:p>
        </p:txBody>
      </p:sp>
      <p:sp>
        <p:nvSpPr>
          <p:cNvPr id="5" name="TextBox 4"/>
          <p:cNvSpPr txBox="1"/>
          <p:nvPr/>
        </p:nvSpPr>
        <p:spPr>
          <a:xfrm>
            <a:off x="5334000" y="3733800"/>
            <a:ext cx="533400" cy="369332"/>
          </a:xfrm>
          <a:prstGeom prst="rect">
            <a:avLst/>
          </a:prstGeom>
          <a:solidFill>
            <a:schemeClr val="bg1"/>
          </a:solidFill>
        </p:spPr>
        <p:txBody>
          <a:bodyPr wrap="square" rtlCol="0">
            <a:spAutoFit/>
          </a:bodyPr>
          <a:lstStyle/>
          <a:p>
            <a:r>
              <a:rPr lang="en-US" dirty="0">
                <a:latin typeface="Symbol" panose="05050102010706020507" pitchFamily="18" charset="2"/>
              </a:rPr>
              <a:t>e</a:t>
            </a:r>
          </a:p>
        </p:txBody>
      </p:sp>
      <p:sp>
        <p:nvSpPr>
          <p:cNvPr id="13" name="TextBox 12"/>
          <p:cNvSpPr txBox="1"/>
          <p:nvPr/>
        </p:nvSpPr>
        <p:spPr>
          <a:xfrm>
            <a:off x="9982200" y="4109551"/>
            <a:ext cx="609600" cy="276999"/>
          </a:xfrm>
          <a:prstGeom prst="rect">
            <a:avLst/>
          </a:prstGeom>
          <a:solidFill>
            <a:schemeClr val="bg1"/>
          </a:solidFill>
        </p:spPr>
        <p:txBody>
          <a:bodyPr wrap="square" rtlCol="0">
            <a:spAutoFit/>
          </a:bodyPr>
          <a:lstStyle/>
          <a:p>
            <a:r>
              <a:rPr lang="en-US" sz="1200" dirty="0" err="1">
                <a:latin typeface="Georgia" panose="02040502050405020303" pitchFamily="18" charset="0"/>
              </a:rPr>
              <a:t>v</a:t>
            </a:r>
            <a:r>
              <a:rPr lang="en-US" sz="1200" baseline="-25000" dirty="0" err="1">
                <a:latin typeface="Georgia" panose="02040502050405020303" pitchFamily="18" charset="0"/>
              </a:rPr>
              <a:t>p</a:t>
            </a:r>
            <a:r>
              <a:rPr lang="en-US" sz="1200" dirty="0">
                <a:latin typeface="Georgia" panose="02040502050405020303" pitchFamily="18" charset="0"/>
              </a:rPr>
              <a:t>/</a:t>
            </a:r>
            <a:r>
              <a:rPr lang="en-US" sz="1200" dirty="0" err="1">
                <a:latin typeface="Georgia" panose="02040502050405020303" pitchFamily="18" charset="0"/>
              </a:rPr>
              <a:t>U</a:t>
            </a:r>
            <a:r>
              <a:rPr lang="en-US" sz="1200" baseline="-25000" dirty="0" err="1">
                <a:latin typeface="Georgia" panose="02040502050405020303" pitchFamily="18" charset="0"/>
              </a:rPr>
              <a:t>f</a:t>
            </a:r>
            <a:endParaRPr lang="en-US" baseline="-25000" dirty="0">
              <a:latin typeface="Georgia" panose="02040502050405020303" pitchFamily="18" charset="0"/>
            </a:endParaRPr>
          </a:p>
        </p:txBody>
      </p:sp>
    </p:spTree>
    <p:extLst>
      <p:ext uri="{BB962C8B-B14F-4D97-AF65-F5344CB8AC3E}">
        <p14:creationId xmlns:p14="http://schemas.microsoft.com/office/powerpoint/2010/main" val="667468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255" y="0"/>
            <a:ext cx="12178745" cy="848139"/>
          </a:xfrm>
        </p:spPr>
        <p:txBody>
          <a:bodyPr>
            <a:normAutofit/>
          </a:bodyPr>
          <a:lstStyle/>
          <a:p>
            <a:pPr algn="ctr"/>
            <a:r>
              <a:rPr lang="en-US" sz="3600" b="0" dirty="0">
                <a:solidFill>
                  <a:schemeClr val="accent2">
                    <a:lumMod val="75000"/>
                  </a:schemeClr>
                </a:solidFill>
                <a:latin typeface="Georgia" panose="02040502050405020303" pitchFamily="18" charset="0"/>
              </a:rPr>
              <a:t>Reasons for deviation in results</a:t>
            </a:r>
          </a:p>
        </p:txBody>
      </p:sp>
      <p:sp>
        <p:nvSpPr>
          <p:cNvPr id="7" name="Content Placeholder 6"/>
          <p:cNvSpPr>
            <a:spLocks noGrp="1"/>
          </p:cNvSpPr>
          <p:nvPr>
            <p:ph sz="half" idx="2"/>
          </p:nvPr>
        </p:nvSpPr>
        <p:spPr>
          <a:xfrm>
            <a:off x="13255" y="1219201"/>
            <a:ext cx="11198084" cy="4953000"/>
          </a:xfrm>
        </p:spPr>
        <p:txBody>
          <a:bodyPr>
            <a:normAutofit/>
          </a:bodyPr>
          <a:lstStyle/>
          <a:p>
            <a:r>
              <a:rPr lang="en-US" b="0" dirty="0" smtClean="0">
                <a:latin typeface="Georgia" panose="02040502050405020303" pitchFamily="18" charset="0"/>
              </a:rPr>
              <a:t>Inherent reduction of mobility </a:t>
            </a:r>
          </a:p>
          <a:p>
            <a:pPr lvl="1"/>
            <a:r>
              <a:rPr lang="en-US" b="0" dirty="0" smtClean="0">
                <a:solidFill>
                  <a:schemeClr val="tx2"/>
                </a:solidFill>
                <a:latin typeface="Georgia" panose="02040502050405020303" pitchFamily="18" charset="0"/>
              </a:rPr>
              <a:t>hard to recover</a:t>
            </a:r>
          </a:p>
          <a:p>
            <a:endParaRPr lang="en-US" b="0" dirty="0" smtClean="0">
              <a:latin typeface="Georgia" panose="02040502050405020303" pitchFamily="18" charset="0"/>
            </a:endParaRPr>
          </a:p>
          <a:p>
            <a:r>
              <a:rPr lang="en-US" b="0" dirty="0" smtClean="0">
                <a:latin typeface="Georgia" panose="02040502050405020303" pitchFamily="18" charset="0"/>
              </a:rPr>
              <a:t>Collision frequency is not the same!</a:t>
            </a:r>
          </a:p>
          <a:p>
            <a:pPr lvl="1"/>
            <a:r>
              <a:rPr lang="en-US" b="0" dirty="0" smtClean="0">
                <a:solidFill>
                  <a:schemeClr val="tx2"/>
                </a:solidFill>
                <a:latin typeface="Georgia" panose="02040502050405020303" pitchFamily="18" charset="0"/>
              </a:rPr>
              <a:t>internal particles collisions are not considered</a:t>
            </a:r>
          </a:p>
          <a:p>
            <a:pPr lvl="1"/>
            <a:r>
              <a:rPr lang="en-US" b="0" dirty="0">
                <a:solidFill>
                  <a:schemeClr val="tx2"/>
                </a:solidFill>
                <a:latin typeface="Georgia" panose="02040502050405020303" pitchFamily="18" charset="0"/>
              </a:rPr>
              <a:t>a</a:t>
            </a:r>
            <a:r>
              <a:rPr lang="en-US" b="0" dirty="0" smtClean="0">
                <a:solidFill>
                  <a:schemeClr val="tx2"/>
                </a:solidFill>
                <a:latin typeface="Georgia" panose="02040502050405020303" pitchFamily="18" charset="0"/>
              </a:rPr>
              <a:t>ddressed by </a:t>
            </a:r>
            <a:r>
              <a:rPr lang="en-US" b="0" dirty="0" err="1" smtClean="0">
                <a:solidFill>
                  <a:schemeClr val="tx2"/>
                </a:solidFill>
                <a:latin typeface="Georgia" panose="02040502050405020303" pitchFamily="18" charset="0"/>
              </a:rPr>
              <a:t>Benyahia</a:t>
            </a:r>
            <a:r>
              <a:rPr lang="en-US" b="0" dirty="0" smtClean="0">
                <a:solidFill>
                  <a:schemeClr val="tx2"/>
                </a:solidFill>
                <a:latin typeface="Georgia" panose="02040502050405020303" pitchFamily="18" charset="0"/>
              </a:rPr>
              <a:t> &amp; Galvin (2010)</a:t>
            </a:r>
          </a:p>
          <a:p>
            <a:pPr lvl="1"/>
            <a:endParaRPr lang="en-US" sz="2000" b="0" dirty="0">
              <a:latin typeface="Georgia" panose="02040502050405020303" pitchFamily="18" charset="0"/>
            </a:endParaRPr>
          </a:p>
          <a:p>
            <a:r>
              <a:rPr lang="en-US" b="0" dirty="0" smtClean="0">
                <a:latin typeface="Georgia" panose="02040502050405020303" pitchFamily="18" charset="0"/>
              </a:rPr>
              <a:t>Feedback/response to surrounding fluid</a:t>
            </a:r>
          </a:p>
          <a:p>
            <a:pPr lvl="1"/>
            <a:r>
              <a:rPr lang="en-US" b="0" dirty="0">
                <a:solidFill>
                  <a:schemeClr val="tx2"/>
                </a:solidFill>
                <a:latin typeface="Georgia" panose="02040502050405020303" pitchFamily="18" charset="0"/>
              </a:rPr>
              <a:t>e</a:t>
            </a:r>
            <a:r>
              <a:rPr lang="en-US" b="0" dirty="0" smtClean="0">
                <a:solidFill>
                  <a:schemeClr val="tx2"/>
                </a:solidFill>
                <a:latin typeface="Georgia" panose="02040502050405020303" pitchFamily="18" charset="0"/>
              </a:rPr>
              <a:t>.g., flow events can dislodge one particles but not lumped particles</a:t>
            </a:r>
          </a:p>
          <a:p>
            <a:pPr lvl="1"/>
            <a:endParaRPr lang="en-US" b="0" dirty="0">
              <a:latin typeface="Georgia" panose="02040502050405020303" pitchFamily="18" charset="0"/>
            </a:endParaRPr>
          </a:p>
          <a:p>
            <a:pPr lvl="1"/>
            <a:endParaRPr lang="en-US" b="0" dirty="0">
              <a:latin typeface="Georgia" panose="02040502050405020303" pitchFamily="18" charset="0"/>
            </a:endParaRPr>
          </a:p>
        </p:txBody>
      </p:sp>
    </p:spTree>
    <p:extLst>
      <p:ext uri="{BB962C8B-B14F-4D97-AF65-F5344CB8AC3E}">
        <p14:creationId xmlns:p14="http://schemas.microsoft.com/office/powerpoint/2010/main" val="559570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randombar(horizontal)">
                                      <p:cBhvr>
                                        <p:cTn id="7" dur="500"/>
                                        <p:tgtEl>
                                          <p:spTgt spid="7">
                                            <p:txEl>
                                              <p:pRg st="0" end="0"/>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7">
                                            <p:txEl>
                                              <p:pRg st="1" end="1"/>
                                            </p:txEl>
                                          </p:spTgt>
                                        </p:tgtEl>
                                        <p:attrNameLst>
                                          <p:attrName>style.visibility</p:attrName>
                                        </p:attrNameLst>
                                      </p:cBhvr>
                                      <p:to>
                                        <p:strVal val="visible"/>
                                      </p:to>
                                    </p:set>
                                    <p:animEffect transition="in" filter="randombar(horizontal)">
                                      <p:cBhvr>
                                        <p:cTn id="10" dur="500"/>
                                        <p:tgtEl>
                                          <p:spTgt spid="7">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animEffect transition="in" filter="randombar(horizontal)">
                                      <p:cBhvr>
                                        <p:cTn id="15" dur="500"/>
                                        <p:tgtEl>
                                          <p:spTgt spid="7">
                                            <p:txEl>
                                              <p:pRg st="3" end="3"/>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7">
                                            <p:txEl>
                                              <p:pRg st="4" end="4"/>
                                            </p:txEl>
                                          </p:spTgt>
                                        </p:tgtEl>
                                        <p:attrNameLst>
                                          <p:attrName>style.visibility</p:attrName>
                                        </p:attrNameLst>
                                      </p:cBhvr>
                                      <p:to>
                                        <p:strVal val="visible"/>
                                      </p:to>
                                    </p:set>
                                    <p:animEffect transition="in" filter="randombar(horizontal)">
                                      <p:cBhvr>
                                        <p:cTn id="18" dur="500"/>
                                        <p:tgtEl>
                                          <p:spTgt spid="7">
                                            <p:txEl>
                                              <p:pRg st="4" end="4"/>
                                            </p:txEl>
                                          </p:spTgt>
                                        </p:tgtEl>
                                      </p:cBhvr>
                                    </p:animEffect>
                                  </p:childTnLst>
                                </p:cTn>
                              </p:par>
                              <p:par>
                                <p:cTn id="19" presetID="14" presetClass="entr" presetSubtype="10" fill="hold" nodeType="withEffect">
                                  <p:stCondLst>
                                    <p:cond delay="0"/>
                                  </p:stCondLst>
                                  <p:childTnLst>
                                    <p:set>
                                      <p:cBhvr>
                                        <p:cTn id="20" dur="1" fill="hold">
                                          <p:stCondLst>
                                            <p:cond delay="0"/>
                                          </p:stCondLst>
                                        </p:cTn>
                                        <p:tgtEl>
                                          <p:spTgt spid="7">
                                            <p:txEl>
                                              <p:pRg st="5" end="5"/>
                                            </p:txEl>
                                          </p:spTgt>
                                        </p:tgtEl>
                                        <p:attrNameLst>
                                          <p:attrName>style.visibility</p:attrName>
                                        </p:attrNameLst>
                                      </p:cBhvr>
                                      <p:to>
                                        <p:strVal val="visible"/>
                                      </p:to>
                                    </p:set>
                                    <p:animEffect transition="in" filter="randombar(horizontal)">
                                      <p:cBhvr>
                                        <p:cTn id="21" dur="500"/>
                                        <p:tgtEl>
                                          <p:spTgt spid="7">
                                            <p:txEl>
                                              <p:pRg st="5" end="5"/>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7">
                                            <p:txEl>
                                              <p:pRg st="7" end="7"/>
                                            </p:txEl>
                                          </p:spTgt>
                                        </p:tgtEl>
                                        <p:attrNameLst>
                                          <p:attrName>style.visibility</p:attrName>
                                        </p:attrNameLst>
                                      </p:cBhvr>
                                      <p:to>
                                        <p:strVal val="visible"/>
                                      </p:to>
                                    </p:set>
                                    <p:animEffect transition="in" filter="randombar(horizontal)">
                                      <p:cBhvr>
                                        <p:cTn id="26" dur="500"/>
                                        <p:tgtEl>
                                          <p:spTgt spid="7">
                                            <p:txEl>
                                              <p:pRg st="7" end="7"/>
                                            </p:txEl>
                                          </p:spTgt>
                                        </p:tgtEl>
                                      </p:cBhvr>
                                    </p:animEffect>
                                  </p:childTnLst>
                                </p:cTn>
                              </p:par>
                              <p:par>
                                <p:cTn id="27" presetID="14" presetClass="entr" presetSubtype="10" fill="hold" nodeType="withEffect">
                                  <p:stCondLst>
                                    <p:cond delay="0"/>
                                  </p:stCondLst>
                                  <p:childTnLst>
                                    <p:set>
                                      <p:cBhvr>
                                        <p:cTn id="28" dur="1" fill="hold">
                                          <p:stCondLst>
                                            <p:cond delay="0"/>
                                          </p:stCondLst>
                                        </p:cTn>
                                        <p:tgtEl>
                                          <p:spTgt spid="7">
                                            <p:txEl>
                                              <p:pRg st="8" end="8"/>
                                            </p:txEl>
                                          </p:spTgt>
                                        </p:tgtEl>
                                        <p:attrNameLst>
                                          <p:attrName>style.visibility</p:attrName>
                                        </p:attrNameLst>
                                      </p:cBhvr>
                                      <p:to>
                                        <p:strVal val="visible"/>
                                      </p:to>
                                    </p:set>
                                    <p:animEffect transition="in" filter="randombar(horizontal)">
                                      <p:cBhvr>
                                        <p:cTn id="29" dur="500"/>
                                        <p:tgtEl>
                                          <p:spTgt spid="7">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017"/>
            <a:ext cx="12192000" cy="817085"/>
          </a:xfrm>
        </p:spPr>
        <p:txBody>
          <a:bodyPr>
            <a:normAutofit/>
          </a:bodyPr>
          <a:lstStyle/>
          <a:p>
            <a:pPr algn="ctr"/>
            <a:r>
              <a:rPr lang="en-US" sz="3600" b="0" dirty="0">
                <a:solidFill>
                  <a:schemeClr val="accent2">
                    <a:lumMod val="75000"/>
                  </a:schemeClr>
                </a:solidFill>
                <a:latin typeface="Georgia" panose="02040502050405020303" pitchFamily="18" charset="0"/>
              </a:rPr>
              <a:t>Attempts to improve RP predictions</a:t>
            </a:r>
          </a:p>
        </p:txBody>
      </p:sp>
      <p:sp>
        <p:nvSpPr>
          <p:cNvPr id="7" name="Content Placeholder 6"/>
          <p:cNvSpPr>
            <a:spLocks noGrp="1"/>
          </p:cNvSpPr>
          <p:nvPr>
            <p:ph sz="half" idx="2"/>
          </p:nvPr>
        </p:nvSpPr>
        <p:spPr>
          <a:xfrm>
            <a:off x="0" y="1007169"/>
            <a:ext cx="5486401" cy="4953000"/>
          </a:xfrm>
        </p:spPr>
        <p:txBody>
          <a:bodyPr>
            <a:normAutofit lnSpcReduction="10000"/>
          </a:bodyPr>
          <a:lstStyle/>
          <a:p>
            <a:r>
              <a:rPr lang="en-US" b="0" dirty="0">
                <a:latin typeface="Georgia" panose="02040502050405020303" pitchFamily="18" charset="0"/>
              </a:rPr>
              <a:t>Extrapolating parcel impact velocity at collision</a:t>
            </a:r>
          </a:p>
          <a:p>
            <a:endParaRPr lang="en-US" b="0" dirty="0">
              <a:latin typeface="Georgia" panose="02040502050405020303" pitchFamily="18" charset="0"/>
            </a:endParaRPr>
          </a:p>
          <a:p>
            <a:r>
              <a:rPr lang="en-US" b="0" dirty="0">
                <a:latin typeface="Georgia" panose="02040502050405020303" pitchFamily="18" charset="0"/>
              </a:rPr>
              <a:t>Direct increase of energy dissipation through collisions</a:t>
            </a:r>
          </a:p>
          <a:p>
            <a:endParaRPr lang="en-US" b="0" dirty="0" smtClean="0">
              <a:latin typeface="Georgia" panose="02040502050405020303" pitchFamily="18" charset="0"/>
            </a:endParaRPr>
          </a:p>
          <a:p>
            <a:r>
              <a:rPr lang="en-US" b="0" dirty="0" smtClean="0">
                <a:latin typeface="Georgia" panose="02040502050405020303" pitchFamily="18" charset="0"/>
              </a:rPr>
              <a:t>Random </a:t>
            </a:r>
            <a:r>
              <a:rPr lang="en-US" b="0" dirty="0">
                <a:latin typeface="Georgia" panose="02040502050405020303" pitchFamily="18" charset="0"/>
              </a:rPr>
              <a:t>walks </a:t>
            </a:r>
            <a:r>
              <a:rPr lang="en-US" b="0" dirty="0" smtClean="0">
                <a:latin typeface="Georgia" panose="02040502050405020303" pitchFamily="18" charset="0"/>
              </a:rPr>
              <a:t>technique</a:t>
            </a:r>
          </a:p>
          <a:p>
            <a:pPr lvl="1"/>
            <a:r>
              <a:rPr lang="en-US" b="0" dirty="0" smtClean="0">
                <a:latin typeface="Georgia" panose="02040502050405020303" pitchFamily="18" charset="0"/>
              </a:rPr>
              <a:t>F</a:t>
            </a:r>
            <a:r>
              <a:rPr lang="en-US" b="0" baseline="-25000" dirty="0" smtClean="0">
                <a:latin typeface="Georgia" panose="02040502050405020303" pitchFamily="18" charset="0"/>
              </a:rPr>
              <a:t>RW</a:t>
            </a:r>
            <a:r>
              <a:rPr lang="en-US" b="0" dirty="0" smtClean="0">
                <a:latin typeface="Georgia" panose="02040502050405020303" pitchFamily="18" charset="0"/>
              </a:rPr>
              <a:t>~ </a:t>
            </a:r>
            <a:r>
              <a:rPr lang="en-US" b="0" dirty="0">
                <a:latin typeface="Georgia" panose="02040502050405020303" pitchFamily="18" charset="0"/>
              </a:rPr>
              <a:t>u</a:t>
            </a:r>
            <a:r>
              <a:rPr lang="en-US" b="0" baseline="-25000" dirty="0" smtClean="0">
                <a:latin typeface="Georgia" panose="02040502050405020303" pitchFamily="18" charset="0"/>
              </a:rPr>
              <a:t>p</a:t>
            </a:r>
            <a:r>
              <a:rPr lang="en-US" b="0" dirty="0" smtClean="0">
                <a:latin typeface="Georgia" panose="02040502050405020303" pitchFamily="18" charset="0"/>
              </a:rPr>
              <a:t>-</a:t>
            </a:r>
            <a:r>
              <a:rPr lang="en-US" b="0" dirty="0" err="1" smtClean="0">
                <a:latin typeface="Georgia" panose="02040502050405020303" pitchFamily="18" charset="0"/>
              </a:rPr>
              <a:t>u</a:t>
            </a:r>
            <a:r>
              <a:rPr lang="en-US" b="0" baseline="-25000" dirty="0" err="1" smtClean="0">
                <a:latin typeface="Georgia" panose="02040502050405020303" pitchFamily="18" charset="0"/>
              </a:rPr>
              <a:t>p,av</a:t>
            </a:r>
            <a:endParaRPr lang="en-US" b="0" baseline="-25000" dirty="0" smtClean="0">
              <a:latin typeface="Georgia" panose="02040502050405020303" pitchFamily="18" charset="0"/>
            </a:endParaRPr>
          </a:p>
          <a:p>
            <a:pPr lvl="1"/>
            <a:r>
              <a:rPr lang="en-US" b="0" dirty="0" err="1" smtClean="0">
                <a:latin typeface="Georgia" panose="02040502050405020303" pitchFamily="18" charset="0"/>
              </a:rPr>
              <a:t>F</a:t>
            </a:r>
            <a:r>
              <a:rPr lang="en-US" b="0" baseline="-25000" dirty="0" err="1" smtClean="0">
                <a:latin typeface="Georgia" panose="02040502050405020303" pitchFamily="18" charset="0"/>
              </a:rPr>
              <a:t>RW</a:t>
            </a:r>
            <a:r>
              <a:rPr lang="en-US" b="0" dirty="0" err="1" smtClean="0">
                <a:latin typeface="Georgia" panose="02040502050405020303" pitchFamily="18" charset="0"/>
              </a:rPr>
              <a:t>~u</a:t>
            </a:r>
            <a:r>
              <a:rPr lang="en-US" b="0" baseline="-25000" dirty="0" err="1" smtClean="0">
                <a:latin typeface="Georgia" panose="02040502050405020303" pitchFamily="18" charset="0"/>
              </a:rPr>
              <a:t>p,rms</a:t>
            </a:r>
            <a:endParaRPr lang="en-US" b="0" baseline="-25000" dirty="0">
              <a:latin typeface="Georgia" panose="02040502050405020303" pitchFamily="18" charset="0"/>
            </a:endParaRPr>
          </a:p>
          <a:p>
            <a:endParaRPr lang="en-US" b="0" dirty="0">
              <a:latin typeface="Georgia" panose="02040502050405020303" pitchFamily="18" charset="0"/>
            </a:endParaRPr>
          </a:p>
          <a:p>
            <a:r>
              <a:rPr lang="en-US" b="0" dirty="0">
                <a:latin typeface="Georgia" panose="02040502050405020303" pitchFamily="18" charset="0"/>
              </a:rPr>
              <a:t>Reassessment of drag force</a:t>
            </a:r>
          </a:p>
          <a:p>
            <a:endParaRPr lang="en-US" b="0" dirty="0" smtClean="0">
              <a:latin typeface="Georgia" panose="02040502050405020303" pitchFamily="18" charset="0"/>
            </a:endParaRPr>
          </a:p>
          <a:p>
            <a:pPr lvl="1"/>
            <a:endParaRPr lang="en-US" b="0" dirty="0" smtClean="0">
              <a:latin typeface="Georgia" panose="02040502050405020303" pitchFamily="18" charset="0"/>
            </a:endParaRPr>
          </a:p>
          <a:p>
            <a:pPr lvl="1"/>
            <a:endParaRPr lang="en-US" b="0" dirty="0">
              <a:latin typeface="Georgia" panose="02040502050405020303" pitchFamily="18" charset="0"/>
            </a:endParaRPr>
          </a:p>
          <a:p>
            <a:pPr lvl="1"/>
            <a:endParaRPr lang="en-US" b="0" dirty="0">
              <a:latin typeface="Georgia" panose="02040502050405020303" pitchFamily="18" charset="0"/>
            </a:endParaRPr>
          </a:p>
        </p:txBody>
      </p:sp>
      <p:cxnSp>
        <p:nvCxnSpPr>
          <p:cNvPr id="5" name="Straight Connector 4"/>
          <p:cNvCxnSpPr/>
          <p:nvPr/>
        </p:nvCxnSpPr>
        <p:spPr>
          <a:xfrm>
            <a:off x="7653970" y="4038600"/>
            <a:ext cx="2743200" cy="0"/>
          </a:xfrm>
          <a:prstGeom prst="line">
            <a:avLst/>
          </a:prstGeom>
          <a:ln w="44450"/>
        </p:spPr>
        <p:style>
          <a:lnRef idx="1">
            <a:schemeClr val="accent1"/>
          </a:lnRef>
          <a:fillRef idx="0">
            <a:schemeClr val="accent1"/>
          </a:fillRef>
          <a:effectRef idx="0">
            <a:schemeClr val="accent1"/>
          </a:effectRef>
          <a:fontRef idx="minor">
            <a:schemeClr val="tx1"/>
          </a:fontRef>
        </p:style>
      </p:cxnSp>
      <p:sp>
        <p:nvSpPr>
          <p:cNvPr id="8" name="Oval 7"/>
          <p:cNvSpPr/>
          <p:nvPr/>
        </p:nvSpPr>
        <p:spPr>
          <a:xfrm>
            <a:off x="8077200" y="1554294"/>
            <a:ext cx="1339468" cy="1339468"/>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8597537" y="2067498"/>
            <a:ext cx="304800" cy="3048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p:nvPr/>
        </p:nvCxnSpPr>
        <p:spPr>
          <a:xfrm>
            <a:off x="9601200" y="2372298"/>
            <a:ext cx="0" cy="1666302"/>
          </a:xfrm>
          <a:prstGeom prst="straightConnector1">
            <a:avLst/>
          </a:prstGeom>
          <a:ln w="19050">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7489634" y="2209800"/>
            <a:ext cx="2346960" cy="0"/>
          </a:xfrm>
          <a:prstGeom prst="line">
            <a:avLst/>
          </a:prstGeom>
          <a:ln w="19050">
            <a:solidFill>
              <a:schemeClr val="accent6"/>
            </a:solidFill>
            <a:prstDash val="dashDot"/>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8749937" y="2893762"/>
            <a:ext cx="0" cy="1144838"/>
          </a:xfrm>
          <a:prstGeom prst="straightConnector1">
            <a:avLst/>
          </a:prstGeom>
          <a:ln w="19050">
            <a:prstDash val="dash"/>
            <a:tailEnd type="triangle"/>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rot="16200000">
            <a:off x="8707622" y="2708824"/>
            <a:ext cx="2290220" cy="369332"/>
          </a:xfrm>
          <a:prstGeom prst="rect">
            <a:avLst/>
          </a:prstGeom>
          <a:noFill/>
        </p:spPr>
        <p:txBody>
          <a:bodyPr wrap="square" rtlCol="0">
            <a:spAutoFit/>
          </a:bodyPr>
          <a:lstStyle/>
          <a:p>
            <a:r>
              <a:rPr lang="en-US" b="1" i="1" dirty="0" err="1">
                <a:latin typeface="Georgia" panose="02040502050405020303" pitchFamily="18" charset="0"/>
              </a:rPr>
              <a:t>u</a:t>
            </a:r>
            <a:r>
              <a:rPr lang="en-US" i="1" baseline="-25000" dirty="0" err="1">
                <a:latin typeface="Georgia" panose="02040502050405020303" pitchFamily="18" charset="0"/>
              </a:rPr>
              <a:t>RP</a:t>
            </a:r>
            <a:r>
              <a:rPr lang="en-US" b="1" i="1" baseline="30000" dirty="0">
                <a:latin typeface="Georgia" panose="02040502050405020303" pitchFamily="18" charset="0"/>
              </a:rPr>
              <a:t>’</a:t>
            </a:r>
            <a:r>
              <a:rPr lang="en-US" dirty="0">
                <a:latin typeface="Georgia" panose="02040502050405020303" pitchFamily="18" charset="0"/>
              </a:rPr>
              <a:t>=</a:t>
            </a:r>
            <a:r>
              <a:rPr lang="en-US" b="1" i="1" dirty="0">
                <a:latin typeface="Georgia" panose="02040502050405020303" pitchFamily="18" charset="0"/>
              </a:rPr>
              <a:t>u</a:t>
            </a:r>
            <a:r>
              <a:rPr lang="en-US" i="1" baseline="-25000" dirty="0">
                <a:latin typeface="Georgia" panose="02040502050405020303" pitchFamily="18" charset="0"/>
              </a:rPr>
              <a:t>RP</a:t>
            </a:r>
            <a:r>
              <a:rPr lang="en-US" dirty="0">
                <a:latin typeface="Georgia" panose="02040502050405020303" pitchFamily="18" charset="0"/>
              </a:rPr>
              <a:t>+2</a:t>
            </a:r>
            <a:r>
              <a:rPr lang="en-US" b="1" i="1" dirty="0">
                <a:latin typeface="Georgia" panose="02040502050405020303" pitchFamily="18" charset="0"/>
              </a:rPr>
              <a:t>a</a:t>
            </a:r>
            <a:r>
              <a:rPr lang="en-US" dirty="0">
                <a:latin typeface="Georgia" panose="02040502050405020303" pitchFamily="18" charset="0"/>
              </a:rPr>
              <a:t>(</a:t>
            </a:r>
            <a:r>
              <a:rPr lang="en-US" dirty="0" err="1">
                <a:latin typeface="Georgia" panose="02040502050405020303" pitchFamily="18" charset="0"/>
              </a:rPr>
              <a:t>r</a:t>
            </a:r>
            <a:r>
              <a:rPr lang="en-US" baseline="-25000" dirty="0" err="1">
                <a:latin typeface="Georgia" panose="02040502050405020303" pitchFamily="18" charset="0"/>
              </a:rPr>
              <a:t>RP</a:t>
            </a:r>
            <a:r>
              <a:rPr lang="en-US" dirty="0" err="1">
                <a:latin typeface="Georgia" panose="02040502050405020303" pitchFamily="18" charset="0"/>
              </a:rPr>
              <a:t>-r</a:t>
            </a:r>
            <a:r>
              <a:rPr lang="en-US" baseline="-25000" dirty="0" err="1">
                <a:latin typeface="Georgia" panose="02040502050405020303" pitchFamily="18" charset="0"/>
              </a:rPr>
              <a:t>p</a:t>
            </a:r>
            <a:r>
              <a:rPr lang="en-US" dirty="0">
                <a:latin typeface="Georgia" panose="02040502050405020303" pitchFamily="18" charset="0"/>
              </a:rPr>
              <a:t>)</a:t>
            </a:r>
          </a:p>
        </p:txBody>
      </p:sp>
      <p:sp>
        <p:nvSpPr>
          <p:cNvPr id="25" name="Rectangle 24"/>
          <p:cNvSpPr/>
          <p:nvPr/>
        </p:nvSpPr>
        <p:spPr>
          <a:xfrm rot="16200000">
            <a:off x="8353019" y="3350498"/>
            <a:ext cx="545342" cy="369332"/>
          </a:xfrm>
          <a:prstGeom prst="rect">
            <a:avLst/>
          </a:prstGeom>
        </p:spPr>
        <p:txBody>
          <a:bodyPr wrap="none">
            <a:spAutoFit/>
          </a:bodyPr>
          <a:lstStyle/>
          <a:p>
            <a:r>
              <a:rPr lang="en-US" b="1" i="1" dirty="0" err="1">
                <a:latin typeface="Georgia" panose="02040502050405020303" pitchFamily="18" charset="0"/>
              </a:rPr>
              <a:t>u</a:t>
            </a:r>
            <a:r>
              <a:rPr lang="en-US" i="1" baseline="-25000" dirty="0" err="1">
                <a:latin typeface="Georgia" panose="02040502050405020303" pitchFamily="18" charset="0"/>
              </a:rPr>
              <a:t>RP</a:t>
            </a:r>
            <a:endParaRPr lang="en-US" i="1" baseline="-25000" dirty="0">
              <a:latin typeface="Georgia" panose="02040502050405020303" pitchFamily="18" charset="0"/>
            </a:endParaRPr>
          </a:p>
        </p:txBody>
      </p:sp>
      <p:cxnSp>
        <p:nvCxnSpPr>
          <p:cNvPr id="26" name="Straight Connector 25"/>
          <p:cNvCxnSpPr/>
          <p:nvPr/>
        </p:nvCxnSpPr>
        <p:spPr>
          <a:xfrm flipV="1">
            <a:off x="8746934" y="1349566"/>
            <a:ext cx="0" cy="1658052"/>
          </a:xfrm>
          <a:prstGeom prst="line">
            <a:avLst/>
          </a:prstGeom>
          <a:ln w="19050">
            <a:solidFill>
              <a:srgbClr val="FFC000"/>
            </a:solidFill>
            <a:prstDash val="dashDot"/>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flipV="1">
            <a:off x="8754949" y="1219202"/>
            <a:ext cx="476268" cy="981425"/>
          </a:xfrm>
          <a:prstGeom prst="straightConnector1">
            <a:avLst/>
          </a:prstGeom>
          <a:ln w="19050">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rot="17805531">
            <a:off x="8434979" y="1348294"/>
            <a:ext cx="1677062" cy="276999"/>
          </a:xfrm>
          <a:prstGeom prst="rect">
            <a:avLst/>
          </a:prstGeom>
          <a:noFill/>
        </p:spPr>
        <p:txBody>
          <a:bodyPr wrap="none" rtlCol="0">
            <a:spAutoFit/>
          </a:bodyPr>
          <a:lstStyle/>
          <a:p>
            <a:r>
              <a:rPr lang="en-US" sz="1200" b="1" dirty="0" err="1">
                <a:latin typeface="Georgia" panose="02040502050405020303" pitchFamily="18" charset="0"/>
              </a:rPr>
              <a:t>F</a:t>
            </a:r>
            <a:r>
              <a:rPr lang="en-US" sz="1200" baseline="-25000" dirty="0" err="1">
                <a:latin typeface="Georgia" panose="02040502050405020303" pitchFamily="18" charset="0"/>
              </a:rPr>
              <a:t>rand</a:t>
            </a:r>
            <a:r>
              <a:rPr lang="en-US" sz="1200" dirty="0">
                <a:latin typeface="Georgia" panose="02040502050405020303" pitchFamily="18" charset="0"/>
              </a:rPr>
              <a:t>=C</a:t>
            </a:r>
            <a:r>
              <a:rPr lang="en-US" sz="1200" baseline="-25000" dirty="0">
                <a:latin typeface="Georgia" panose="02040502050405020303" pitchFamily="18" charset="0"/>
              </a:rPr>
              <a:t>RW</a:t>
            </a:r>
            <a:r>
              <a:rPr lang="en-US" sz="1200" dirty="0">
                <a:latin typeface="Georgia" panose="02040502050405020303" pitchFamily="18" charset="0"/>
              </a:rPr>
              <a:t>.G(</a:t>
            </a:r>
            <a:r>
              <a:rPr lang="en-US" sz="1200" b="1" dirty="0">
                <a:latin typeface="Georgia" panose="02040502050405020303" pitchFamily="18" charset="0"/>
              </a:rPr>
              <a:t>u</a:t>
            </a:r>
            <a:r>
              <a:rPr lang="en-US" sz="1200" b="1" baseline="-25000" dirty="0">
                <a:latin typeface="Georgia" panose="02040502050405020303" pitchFamily="18" charset="0"/>
              </a:rPr>
              <a:t>p</a:t>
            </a:r>
            <a:r>
              <a:rPr lang="en-US" sz="1200" dirty="0">
                <a:latin typeface="Georgia" panose="02040502050405020303" pitchFamily="18" charset="0"/>
              </a:rPr>
              <a:t>-</a:t>
            </a:r>
            <a:r>
              <a:rPr lang="en-US" sz="1200" b="1" dirty="0" err="1">
                <a:latin typeface="Georgia" panose="02040502050405020303" pitchFamily="18" charset="0"/>
              </a:rPr>
              <a:t>u</a:t>
            </a:r>
            <a:r>
              <a:rPr lang="en-US" sz="1200" b="1" baseline="-25000" dirty="0" err="1">
                <a:latin typeface="Georgia" panose="02040502050405020303" pitchFamily="18" charset="0"/>
              </a:rPr>
              <a:t>p,</a:t>
            </a:r>
            <a:r>
              <a:rPr lang="en-US" sz="1200" baseline="-25000" dirty="0" err="1">
                <a:latin typeface="Georgia" panose="02040502050405020303" pitchFamily="18" charset="0"/>
              </a:rPr>
              <a:t>av</a:t>
            </a:r>
            <a:r>
              <a:rPr lang="en-US" sz="1200" dirty="0">
                <a:latin typeface="Georgia" panose="02040502050405020303" pitchFamily="18" charset="0"/>
              </a:rPr>
              <a:t>)</a:t>
            </a:r>
          </a:p>
        </p:txBody>
      </p:sp>
      <mc:AlternateContent xmlns:mc="http://schemas.openxmlformats.org/markup-compatibility/2006" xmlns:a14="http://schemas.microsoft.com/office/drawing/2010/main">
        <mc:Choice Requires="a14">
          <p:sp>
            <p:nvSpPr>
              <p:cNvPr id="38" name="Rectangle 37"/>
              <p:cNvSpPr/>
              <p:nvPr/>
            </p:nvSpPr>
            <p:spPr>
              <a:xfrm>
                <a:off x="7384777" y="4515360"/>
                <a:ext cx="2732509" cy="390748"/>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b="1" i="1">
                              <a:latin typeface="Cambria Math" panose="02040503050406030204" pitchFamily="18" charset="0"/>
                            </a:rPr>
                            <m:t>𝑭</m:t>
                          </m:r>
                        </m:e>
                        <m:sub>
                          <m:r>
                            <a:rPr lang="en-US" i="1">
                              <a:latin typeface="Cambria Math" panose="02040503050406030204" pitchFamily="18" charset="0"/>
                            </a:rPr>
                            <m:t>𝑛</m:t>
                          </m:r>
                        </m:sub>
                      </m:sSub>
                      <m:r>
                        <a:rPr lang="en-US">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𝑘</m:t>
                          </m:r>
                        </m:e>
                        <m:sub>
                          <m:r>
                            <a:rPr lang="en-US" i="1">
                              <a:latin typeface="Cambria Math" panose="02040503050406030204" pitchFamily="18" charset="0"/>
                            </a:rPr>
                            <m:t>𝑛</m:t>
                          </m:r>
                        </m:sub>
                      </m:sSub>
                      <m:sSub>
                        <m:sSubPr>
                          <m:ctrlPr>
                            <a:rPr lang="en-US" i="1">
                              <a:latin typeface="Cambria Math" panose="02040503050406030204" pitchFamily="18" charset="0"/>
                            </a:rPr>
                          </m:ctrlPr>
                        </m:sSubPr>
                        <m:e>
                          <m:r>
                            <a:rPr lang="en-US" b="1" i="1">
                              <a:latin typeface="Cambria Math" panose="02040503050406030204" pitchFamily="18" charset="0"/>
                            </a:rPr>
                            <m:t>𝜹</m:t>
                          </m:r>
                        </m:e>
                        <m:sub>
                          <m:r>
                            <a:rPr lang="en-US" i="1">
                              <a:latin typeface="Cambria Math" panose="02040503050406030204" pitchFamily="18" charset="0"/>
                            </a:rPr>
                            <m:t>𝑛</m:t>
                          </m:r>
                        </m:sub>
                      </m:sSub>
                      <m:r>
                        <a:rPr lang="en-US">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𝜂</m:t>
                          </m:r>
                        </m:e>
                        <m:sub>
                          <m:r>
                            <a:rPr lang="en-US" i="1">
                              <a:latin typeface="Cambria Math" panose="02040503050406030204" pitchFamily="18" charset="0"/>
                            </a:rPr>
                            <m:t>𝑛</m:t>
                          </m:r>
                        </m:sub>
                      </m:sSub>
                      <m:sSub>
                        <m:sSubPr>
                          <m:ctrlPr>
                            <a:rPr lang="en-US" i="1">
                              <a:solidFill>
                                <a:schemeClr val="accent6">
                                  <a:lumMod val="75000"/>
                                </a:schemeClr>
                              </a:solidFill>
                              <a:latin typeface="Cambria Math" panose="02040503050406030204" pitchFamily="18" charset="0"/>
                            </a:rPr>
                          </m:ctrlPr>
                        </m:sSubPr>
                        <m:e>
                          <m:r>
                            <a:rPr lang="en-US" b="1" i="1">
                              <a:solidFill>
                                <a:schemeClr val="accent6">
                                  <a:lumMod val="75000"/>
                                </a:schemeClr>
                              </a:solidFill>
                              <a:latin typeface="Cambria Math" panose="02040503050406030204" pitchFamily="18" charset="0"/>
                            </a:rPr>
                            <m:t>𝒖</m:t>
                          </m:r>
                        </m:e>
                        <m:sub>
                          <m:r>
                            <a:rPr lang="en-US" i="1">
                              <a:solidFill>
                                <a:schemeClr val="accent6">
                                  <a:lumMod val="75000"/>
                                </a:schemeClr>
                              </a:solidFill>
                              <a:latin typeface="Cambria Math" panose="02040503050406030204" pitchFamily="18" charset="0"/>
                            </a:rPr>
                            <m:t>𝑝</m:t>
                          </m:r>
                          <m:r>
                            <a:rPr lang="en-US" i="1">
                              <a:solidFill>
                                <a:schemeClr val="accent6">
                                  <a:lumMod val="75000"/>
                                </a:schemeClr>
                              </a:solidFill>
                              <a:latin typeface="Cambria Math" panose="02040503050406030204" pitchFamily="18" charset="0"/>
                            </a:rPr>
                            <m:t>,</m:t>
                          </m:r>
                          <m:r>
                            <a:rPr lang="en-US" i="1">
                              <a:solidFill>
                                <a:schemeClr val="accent6">
                                  <a:lumMod val="75000"/>
                                </a:schemeClr>
                              </a:solidFill>
                              <a:latin typeface="Cambria Math" panose="02040503050406030204" pitchFamily="18" charset="0"/>
                            </a:rPr>
                            <m:t>𝑛</m:t>
                          </m:r>
                        </m:sub>
                      </m:sSub>
                    </m:oMath>
                  </m:oMathPara>
                </a14:m>
                <a:endParaRPr lang="en-US" dirty="0"/>
              </a:p>
            </p:txBody>
          </p:sp>
        </mc:Choice>
        <mc:Fallback xmlns="">
          <p:sp>
            <p:nvSpPr>
              <p:cNvPr id="38" name="Rectangle 37"/>
              <p:cNvSpPr>
                <a:spLocks noRot="1" noChangeAspect="1" noMove="1" noResize="1" noEditPoints="1" noAdjustHandles="1" noChangeArrowheads="1" noChangeShapeType="1" noTextEdit="1"/>
              </p:cNvSpPr>
              <p:nvPr/>
            </p:nvSpPr>
            <p:spPr>
              <a:xfrm>
                <a:off x="7384777" y="4515360"/>
                <a:ext cx="2732509" cy="390748"/>
              </a:xfrm>
              <a:prstGeom prst="rect">
                <a:avLst/>
              </a:prstGeom>
              <a:blipFill rotWithShape="0">
                <a:blip r:embed="rId3"/>
                <a:stretch>
                  <a:fillRect b="-312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9" name="Rectangle 38"/>
              <p:cNvSpPr/>
              <p:nvPr/>
            </p:nvSpPr>
            <p:spPr>
              <a:xfrm>
                <a:off x="6334454" y="5002700"/>
                <a:ext cx="5060488" cy="128092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1" i="1">
                              <a:latin typeface="Cambria Math" panose="02040503050406030204" pitchFamily="18" charset="0"/>
                            </a:rPr>
                            <m:t>𝑭</m:t>
                          </m:r>
                        </m:e>
                        <m:sub>
                          <m:r>
                            <a:rPr lang="en-US" i="1">
                              <a:latin typeface="Cambria Math" panose="02040503050406030204" pitchFamily="18" charset="0"/>
                            </a:rPr>
                            <m:t>𝐷𝑟𝑎𝑔</m:t>
                          </m:r>
                        </m:sub>
                      </m:sSub>
                      <m:r>
                        <a:rPr lang="en-US">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𝛽</m:t>
                          </m:r>
                          <m:r>
                            <a:rPr lang="en-US" i="1">
                              <a:latin typeface="Cambria Math" panose="02040503050406030204" pitchFamily="18" charset="0"/>
                            </a:rPr>
                            <m:t>.∀</m:t>
                          </m:r>
                          <m:r>
                            <a:rPr lang="en-US" i="1" baseline="-25000">
                              <a:latin typeface="Cambria Math" panose="02040503050406030204" pitchFamily="18" charset="0"/>
                              <a:ea typeface="Cambria Math" panose="02040503050406030204" pitchFamily="18" charset="0"/>
                            </a:rPr>
                            <m:t>𝑝</m:t>
                          </m:r>
                        </m:num>
                        <m:den>
                          <m:d>
                            <m:dPr>
                              <m:ctrlPr>
                                <a:rPr lang="en-US" i="1">
                                  <a:latin typeface="Cambria Math" panose="02040503050406030204" pitchFamily="18" charset="0"/>
                                </a:rPr>
                              </m:ctrlPr>
                            </m:dPr>
                            <m:e>
                              <m:r>
                                <a:rPr lang="en-US">
                                  <a:latin typeface="Cambria Math" panose="02040503050406030204" pitchFamily="18" charset="0"/>
                                </a:rPr>
                                <m:t>1−</m:t>
                              </m:r>
                              <m:r>
                                <a:rPr lang="en-US" i="1">
                                  <a:latin typeface="Cambria Math" panose="02040503050406030204" pitchFamily="18" charset="0"/>
                                </a:rPr>
                                <m:t>𝜀</m:t>
                              </m:r>
                            </m:e>
                          </m:d>
                        </m:den>
                      </m:f>
                      <m:d>
                        <m:dPr>
                          <m:ctrlPr>
                            <a:rPr lang="en-US" i="1">
                              <a:latin typeface="Cambria Math" panose="02040503050406030204" pitchFamily="18" charset="0"/>
                            </a:rPr>
                          </m:ctrlPr>
                        </m:dPr>
                        <m:e>
                          <m:r>
                            <a:rPr lang="en-US" b="1" i="1">
                              <a:latin typeface="Cambria Math" panose="02040503050406030204" pitchFamily="18" charset="0"/>
                            </a:rPr>
                            <m:t>𝒖</m:t>
                          </m:r>
                          <m:r>
                            <a:rPr lang="en-US">
                              <a:latin typeface="Cambria Math" panose="02040503050406030204" pitchFamily="18" charset="0"/>
                            </a:rPr>
                            <m:t>−</m:t>
                          </m:r>
                          <m:sSub>
                            <m:sSubPr>
                              <m:ctrlPr>
                                <a:rPr lang="en-US" i="1">
                                  <a:latin typeface="Cambria Math" panose="02040503050406030204" pitchFamily="18" charset="0"/>
                                </a:rPr>
                              </m:ctrlPr>
                            </m:sSubPr>
                            <m:e>
                              <m:r>
                                <a:rPr lang="en-US" b="1" i="1">
                                  <a:latin typeface="Cambria Math" panose="02040503050406030204" pitchFamily="18" charset="0"/>
                                </a:rPr>
                                <m:t>𝒖</m:t>
                              </m:r>
                            </m:e>
                            <m:sub>
                              <m:r>
                                <a:rPr lang="en-US" i="1">
                                  <a:latin typeface="Cambria Math" panose="02040503050406030204" pitchFamily="18" charset="0"/>
                                </a:rPr>
                                <m:t>𝑅𝑃</m:t>
                              </m:r>
                            </m:sub>
                          </m:sSub>
                        </m:e>
                      </m:d>
                    </m:oMath>
                  </m:oMathPara>
                </a14:m>
                <a:endParaRPr lang="en-US" dirty="0"/>
              </a:p>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b="1" i="1">
                              <a:latin typeface="Cambria Math" panose="02040503050406030204" pitchFamily="18" charset="0"/>
                            </a:rPr>
                            <m:t>𝑭</m:t>
                          </m:r>
                        </m:e>
                        <m:sub>
                          <m:r>
                            <a:rPr lang="en-US" i="1">
                              <a:latin typeface="Cambria Math" panose="02040503050406030204" pitchFamily="18" charset="0"/>
                            </a:rPr>
                            <m:t>𝐷𝑟𝑎𝑔</m:t>
                          </m:r>
                        </m:sub>
                      </m:sSub>
                      <m:r>
                        <a:rPr lang="en-US">
                          <a:latin typeface="Cambria Math" panose="02040503050406030204" pitchFamily="18" charset="0"/>
                        </a:rPr>
                        <m:t>=</m:t>
                      </m:r>
                      <m:nary>
                        <m:naryPr>
                          <m:chr m:val="∑"/>
                          <m:limLoc m:val="subSup"/>
                          <m:supHide m:val="on"/>
                          <m:ctrlPr>
                            <a:rPr lang="en-US" i="1">
                              <a:latin typeface="Cambria Math" panose="02040503050406030204" pitchFamily="18" charset="0"/>
                            </a:rPr>
                          </m:ctrlPr>
                        </m:naryPr>
                        <m:sub>
                          <m:sSub>
                            <m:sSubPr>
                              <m:ctrlPr>
                                <a:rPr lang="en-US" i="1">
                                  <a:solidFill>
                                    <a:schemeClr val="accent6">
                                      <a:lumMod val="75000"/>
                                    </a:schemeClr>
                                  </a:solidFill>
                                  <a:latin typeface="Cambria Math" panose="02040503050406030204" pitchFamily="18" charset="0"/>
                                </a:rPr>
                              </m:ctrlPr>
                            </m:sSubPr>
                            <m:e>
                              <m:r>
                                <a:rPr lang="en-US" i="1">
                                  <a:solidFill>
                                    <a:schemeClr val="accent6">
                                      <a:lumMod val="75000"/>
                                    </a:schemeClr>
                                  </a:solidFill>
                                  <a:latin typeface="Cambria Math" panose="02040503050406030204" pitchFamily="18" charset="0"/>
                                </a:rPr>
                                <m:t>𝑁</m:t>
                              </m:r>
                            </m:e>
                            <m:sub>
                              <m:r>
                                <a:rPr lang="en-US" i="1">
                                  <a:solidFill>
                                    <a:schemeClr val="accent6">
                                      <a:lumMod val="75000"/>
                                    </a:schemeClr>
                                  </a:solidFill>
                                  <a:latin typeface="Cambria Math" panose="02040503050406030204" pitchFamily="18" charset="0"/>
                                </a:rPr>
                                <m:t>𝑝𝑃</m:t>
                              </m:r>
                            </m:sub>
                          </m:sSub>
                        </m:sub>
                        <m:sup/>
                        <m:e>
                          <m:f>
                            <m:fPr>
                              <m:ctrlPr>
                                <a:rPr lang="en-US" i="1">
                                  <a:latin typeface="Cambria Math" panose="02040503050406030204" pitchFamily="18" charset="0"/>
                                </a:rPr>
                              </m:ctrlPr>
                            </m:fPr>
                            <m:num>
                              <m:r>
                                <a:rPr lang="en-US" i="1">
                                  <a:solidFill>
                                    <a:schemeClr val="accent6">
                                      <a:lumMod val="75000"/>
                                    </a:schemeClr>
                                  </a:solidFill>
                                  <a:latin typeface="Cambria Math" panose="02040503050406030204" pitchFamily="18" charset="0"/>
                                </a:rPr>
                                <m:t>𝛽</m:t>
                              </m:r>
                              <m:r>
                                <a:rPr lang="en-US" i="1">
                                  <a:latin typeface="Cambria Math" panose="02040503050406030204" pitchFamily="18" charset="0"/>
                                </a:rPr>
                                <m:t>.</m:t>
                              </m:r>
                              <m:r>
                                <a:rPr lang="en-US" i="1">
                                  <a:latin typeface="Cambria Math" panose="02040503050406030204" pitchFamily="18" charset="0"/>
                                  <a:ea typeface="Cambria Math" panose="02040503050406030204" pitchFamily="18" charset="0"/>
                                </a:rPr>
                                <m:t>∀</m:t>
                              </m:r>
                              <m:r>
                                <a:rPr lang="en-US" i="1" baseline="-25000">
                                  <a:latin typeface="Cambria Math" panose="02040503050406030204" pitchFamily="18" charset="0"/>
                                  <a:ea typeface="Cambria Math" panose="02040503050406030204" pitchFamily="18" charset="0"/>
                                </a:rPr>
                                <m:t>𝑝</m:t>
                              </m:r>
                            </m:num>
                            <m:den>
                              <m:d>
                                <m:dPr>
                                  <m:ctrlPr>
                                    <a:rPr lang="en-US" i="1">
                                      <a:latin typeface="Cambria Math" panose="02040503050406030204" pitchFamily="18" charset="0"/>
                                    </a:rPr>
                                  </m:ctrlPr>
                                </m:dPr>
                                <m:e>
                                  <m:r>
                                    <a:rPr lang="en-US">
                                      <a:latin typeface="Cambria Math" panose="02040503050406030204" pitchFamily="18" charset="0"/>
                                    </a:rPr>
                                    <m:t>1−</m:t>
                                  </m:r>
                                  <m:r>
                                    <a:rPr lang="en-US" i="1">
                                      <a:latin typeface="Cambria Math" panose="02040503050406030204" pitchFamily="18" charset="0"/>
                                    </a:rPr>
                                    <m:t>𝜀</m:t>
                                  </m:r>
                                </m:e>
                              </m:d>
                            </m:den>
                          </m:f>
                          <m:d>
                            <m:dPr>
                              <m:ctrlPr>
                                <a:rPr lang="en-US" i="1">
                                  <a:latin typeface="Cambria Math" panose="02040503050406030204" pitchFamily="18" charset="0"/>
                                </a:rPr>
                              </m:ctrlPr>
                            </m:dPr>
                            <m:e>
                              <m:r>
                                <a:rPr lang="en-US" b="1" i="1">
                                  <a:latin typeface="Cambria Math" panose="02040503050406030204" pitchFamily="18" charset="0"/>
                                </a:rPr>
                                <m:t>𝒖</m:t>
                              </m:r>
                              <m:r>
                                <a:rPr lang="en-US">
                                  <a:latin typeface="Cambria Math" panose="02040503050406030204" pitchFamily="18" charset="0"/>
                                </a:rPr>
                                <m:t>−</m:t>
                              </m:r>
                              <m:r>
                                <a:rPr lang="en-US">
                                  <a:solidFill>
                                    <a:schemeClr val="accent6"/>
                                  </a:solidFill>
                                  <a:latin typeface="Cambria Math" panose="02040503050406030204" pitchFamily="18" charset="0"/>
                                </a:rPr>
                                <m:t>(1+</m:t>
                              </m:r>
                              <m:r>
                                <a:rPr lang="en-US" i="1">
                                  <a:solidFill>
                                    <a:schemeClr val="accent6"/>
                                  </a:solidFill>
                                  <a:latin typeface="Cambria Math" panose="02040503050406030204" pitchFamily="18" charset="0"/>
                                </a:rPr>
                                <m:t>𝐺</m:t>
                              </m:r>
                              <m:r>
                                <a:rPr lang="en-US" i="1" baseline="-25000">
                                  <a:solidFill>
                                    <a:schemeClr val="accent6"/>
                                  </a:solidFill>
                                  <a:latin typeface="Cambria Math" panose="02040503050406030204" pitchFamily="18" charset="0"/>
                                </a:rPr>
                                <m:t>𝑖</m:t>
                              </m:r>
                              <m:r>
                                <a:rPr lang="en-US" i="1">
                                  <a:solidFill>
                                    <a:schemeClr val="accent6"/>
                                  </a:solidFill>
                                  <a:latin typeface="Cambria Math" panose="02040503050406030204" pitchFamily="18" charset="0"/>
                                </a:rPr>
                                <m:t>.|</m:t>
                              </m:r>
                              <m:sSub>
                                <m:sSubPr>
                                  <m:ctrlPr>
                                    <a:rPr lang="en-US" i="1" smtClean="0">
                                      <a:solidFill>
                                        <a:schemeClr val="accent6"/>
                                      </a:solidFill>
                                      <a:latin typeface="Cambria Math" panose="02040503050406030204" pitchFamily="18" charset="0"/>
                                    </a:rPr>
                                  </m:ctrlPr>
                                </m:sSubPr>
                                <m:e>
                                  <m:r>
                                    <a:rPr lang="en-US" b="0" i="1" smtClean="0">
                                      <a:solidFill>
                                        <a:schemeClr val="accent6"/>
                                      </a:solidFill>
                                      <a:latin typeface="Cambria Math" panose="02040503050406030204" pitchFamily="18" charset="0"/>
                                    </a:rPr>
                                    <m:t>𝑢</m:t>
                                  </m:r>
                                </m:e>
                                <m:sub>
                                  <m:r>
                                    <a:rPr lang="en-US" b="0" i="1" smtClean="0">
                                      <a:solidFill>
                                        <a:schemeClr val="accent6"/>
                                      </a:solidFill>
                                      <a:latin typeface="Cambria Math" panose="02040503050406030204" pitchFamily="18" charset="0"/>
                                    </a:rPr>
                                    <m:t>𝑟𝑚𝑠</m:t>
                                  </m:r>
                                </m:sub>
                              </m:sSub>
                              <m:r>
                                <a:rPr lang="en-US" i="1">
                                  <a:solidFill>
                                    <a:schemeClr val="accent6"/>
                                  </a:solidFill>
                                  <a:latin typeface="Cambria Math" panose="02040503050406030204" pitchFamily="18" charset="0"/>
                                </a:rPr>
                                <m:t>|)</m:t>
                              </m:r>
                              <m:sSub>
                                <m:sSubPr>
                                  <m:ctrlPr>
                                    <a:rPr lang="en-US" i="1">
                                      <a:latin typeface="Cambria Math" panose="02040503050406030204" pitchFamily="18" charset="0"/>
                                    </a:rPr>
                                  </m:ctrlPr>
                                </m:sSubPr>
                                <m:e>
                                  <m:r>
                                    <a:rPr lang="en-US" b="1" i="1">
                                      <a:latin typeface="Cambria Math" panose="02040503050406030204" pitchFamily="18" charset="0"/>
                                    </a:rPr>
                                    <m:t>𝒖</m:t>
                                  </m:r>
                                </m:e>
                                <m:sub>
                                  <m:r>
                                    <a:rPr lang="en-US" i="1">
                                      <a:latin typeface="Cambria Math" panose="02040503050406030204" pitchFamily="18" charset="0"/>
                                    </a:rPr>
                                    <m:t>𝑅𝑃</m:t>
                                  </m:r>
                                </m:sub>
                              </m:sSub>
                            </m:e>
                          </m:d>
                        </m:e>
                      </m:nary>
                    </m:oMath>
                  </m:oMathPara>
                </a14:m>
                <a:endParaRPr lang="en-US" dirty="0"/>
              </a:p>
            </p:txBody>
          </p:sp>
        </mc:Choice>
        <mc:Fallback xmlns="">
          <p:sp>
            <p:nvSpPr>
              <p:cNvPr id="39" name="Rectangle 38"/>
              <p:cNvSpPr>
                <a:spLocks noRot="1" noChangeAspect="1" noMove="1" noResize="1" noEditPoints="1" noAdjustHandles="1" noChangeArrowheads="1" noChangeShapeType="1" noTextEdit="1"/>
              </p:cNvSpPr>
              <p:nvPr/>
            </p:nvSpPr>
            <p:spPr>
              <a:xfrm>
                <a:off x="6334454" y="5002700"/>
                <a:ext cx="5060488" cy="1280928"/>
              </a:xfrm>
              <a:prstGeom prst="rect">
                <a:avLst/>
              </a:prstGeom>
              <a:blipFill rotWithShape="0">
                <a:blip r:embed="rId4"/>
                <a:stretch>
                  <a:fillRect/>
                </a:stretch>
              </a:blipFill>
            </p:spPr>
            <p:txBody>
              <a:bodyPr/>
              <a:lstStyle/>
              <a:p>
                <a:r>
                  <a:rPr lang="en-US">
                    <a:noFill/>
                  </a:rPr>
                  <a:t> </a:t>
                </a:r>
              </a:p>
            </p:txBody>
          </p:sp>
        </mc:Fallback>
      </mc:AlternateContent>
      <p:cxnSp>
        <p:nvCxnSpPr>
          <p:cNvPr id="9" name="Straight Connector 8"/>
          <p:cNvCxnSpPr>
            <a:stCxn id="10" idx="4"/>
          </p:cNvCxnSpPr>
          <p:nvPr/>
        </p:nvCxnSpPr>
        <p:spPr>
          <a:xfrm>
            <a:off x="8749938" y="2372298"/>
            <a:ext cx="918129" cy="0"/>
          </a:xfrm>
          <a:prstGeom prst="line">
            <a:avLst/>
          </a:prstGeom>
          <a:ln>
            <a:solidFill>
              <a:srgbClr val="FFC000"/>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93825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randombar(horizont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par>
                          <p:cTn id="13" fill="hold">
                            <p:stCondLst>
                              <p:cond delay="500"/>
                            </p:stCondLst>
                            <p:childTnLst>
                              <p:par>
                                <p:cTn id="14" presetID="14" presetClass="entr" presetSubtype="10"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randombar(horizontal)">
                                      <p:cBhvr>
                                        <p:cTn id="16" dur="500"/>
                                        <p:tgtEl>
                                          <p:spTgt spid="9"/>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randombar(horizontal)">
                                      <p:cBhvr>
                                        <p:cTn id="19" dur="500"/>
                                        <p:tgtEl>
                                          <p:spTgt spid="8"/>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randombar(horizontal)">
                                      <p:cBhvr>
                                        <p:cTn id="22" dur="500"/>
                                        <p:tgtEl>
                                          <p:spTgt spid="10"/>
                                        </p:tgtEl>
                                      </p:cBhvr>
                                    </p:animEffect>
                                  </p:childTnLst>
                                </p:cTn>
                              </p:par>
                              <p:par>
                                <p:cTn id="23" presetID="14" presetClass="entr" presetSubtype="1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randombar(horizontal)">
                                      <p:cBhvr>
                                        <p:cTn id="25" dur="500"/>
                                        <p:tgtEl>
                                          <p:spTgt spid="13"/>
                                        </p:tgtEl>
                                      </p:cBhvr>
                                    </p:animEffect>
                                  </p:childTnLst>
                                </p:cTn>
                              </p:par>
                              <p:par>
                                <p:cTn id="26" presetID="14" presetClass="entr" presetSubtype="10" fill="hold"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randombar(horizontal)">
                                      <p:cBhvr>
                                        <p:cTn id="28" dur="500"/>
                                        <p:tgtEl>
                                          <p:spTgt spid="16"/>
                                        </p:tgtEl>
                                      </p:cBhvr>
                                    </p:animEffect>
                                  </p:childTnLst>
                                </p:cTn>
                              </p:par>
                              <p:par>
                                <p:cTn id="29" presetID="14" presetClass="entr" presetSubtype="10"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randombar(horizontal)">
                                      <p:cBhvr>
                                        <p:cTn id="31" dur="500"/>
                                        <p:tgtEl>
                                          <p:spTgt spid="19"/>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randombar(horizontal)">
                                      <p:cBhvr>
                                        <p:cTn id="34" dur="500"/>
                                        <p:tgtEl>
                                          <p:spTgt spid="24"/>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randombar(horizontal)">
                                      <p:cBhvr>
                                        <p:cTn id="37" dur="500"/>
                                        <p:tgtEl>
                                          <p:spTgt spid="25"/>
                                        </p:tgtEl>
                                      </p:cBhvr>
                                    </p:animEffect>
                                  </p:childTnLst>
                                </p:cTn>
                              </p:par>
                              <p:par>
                                <p:cTn id="38" presetID="14" presetClass="entr" presetSubtype="10" fill="hold" nodeType="with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randombar(horizontal)">
                                      <p:cBhvr>
                                        <p:cTn id="40" dur="500"/>
                                        <p:tgtEl>
                                          <p:spTgt spid="26"/>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nodeType="clickEffect">
                                  <p:stCondLst>
                                    <p:cond delay="0"/>
                                  </p:stCondLst>
                                  <p:childTnLst>
                                    <p:set>
                                      <p:cBhvr>
                                        <p:cTn id="44" dur="1" fill="hold">
                                          <p:stCondLst>
                                            <p:cond delay="0"/>
                                          </p:stCondLst>
                                        </p:cTn>
                                        <p:tgtEl>
                                          <p:spTgt spid="7">
                                            <p:txEl>
                                              <p:pRg st="2" end="2"/>
                                            </p:txEl>
                                          </p:spTgt>
                                        </p:tgtEl>
                                        <p:attrNameLst>
                                          <p:attrName>style.visibility</p:attrName>
                                        </p:attrNameLst>
                                      </p:cBhvr>
                                      <p:to>
                                        <p:strVal val="visible"/>
                                      </p:to>
                                    </p:set>
                                    <p:animEffect transition="in" filter="randombar(horizontal)">
                                      <p:cBhvr>
                                        <p:cTn id="45" dur="500"/>
                                        <p:tgtEl>
                                          <p:spTgt spid="7">
                                            <p:txEl>
                                              <p:pRg st="2" end="2"/>
                                            </p:txEl>
                                          </p:spTgt>
                                        </p:tgtEl>
                                      </p:cBhvr>
                                    </p:animEffect>
                                  </p:childTnLst>
                                </p:cTn>
                              </p:par>
                              <p:par>
                                <p:cTn id="46" presetID="14" presetClass="entr" presetSubtype="10" fill="hold" grpId="0" nodeType="withEffect">
                                  <p:stCondLst>
                                    <p:cond delay="0"/>
                                  </p:stCondLst>
                                  <p:childTnLst>
                                    <p:set>
                                      <p:cBhvr>
                                        <p:cTn id="47" dur="1" fill="hold">
                                          <p:stCondLst>
                                            <p:cond delay="0"/>
                                          </p:stCondLst>
                                        </p:cTn>
                                        <p:tgtEl>
                                          <p:spTgt spid="38"/>
                                        </p:tgtEl>
                                        <p:attrNameLst>
                                          <p:attrName>style.visibility</p:attrName>
                                        </p:attrNameLst>
                                      </p:cBhvr>
                                      <p:to>
                                        <p:strVal val="visible"/>
                                      </p:to>
                                    </p:set>
                                    <p:animEffect transition="in" filter="randombar(horizontal)">
                                      <p:cBhvr>
                                        <p:cTn id="48" dur="500"/>
                                        <p:tgtEl>
                                          <p:spTgt spid="38"/>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nodeType="clickEffect">
                                  <p:stCondLst>
                                    <p:cond delay="0"/>
                                  </p:stCondLst>
                                  <p:childTnLst>
                                    <p:set>
                                      <p:cBhvr>
                                        <p:cTn id="52" dur="1" fill="hold">
                                          <p:stCondLst>
                                            <p:cond delay="0"/>
                                          </p:stCondLst>
                                        </p:cTn>
                                        <p:tgtEl>
                                          <p:spTgt spid="7">
                                            <p:txEl>
                                              <p:pRg st="4" end="4"/>
                                            </p:txEl>
                                          </p:spTgt>
                                        </p:tgtEl>
                                        <p:attrNameLst>
                                          <p:attrName>style.visibility</p:attrName>
                                        </p:attrNameLst>
                                      </p:cBhvr>
                                      <p:to>
                                        <p:strVal val="visible"/>
                                      </p:to>
                                    </p:set>
                                    <p:animEffect transition="in" filter="randombar(horizontal)">
                                      <p:cBhvr>
                                        <p:cTn id="53" dur="500"/>
                                        <p:tgtEl>
                                          <p:spTgt spid="7">
                                            <p:txEl>
                                              <p:pRg st="4" end="4"/>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nodeType="clickEffect">
                                  <p:stCondLst>
                                    <p:cond delay="0"/>
                                  </p:stCondLst>
                                  <p:childTnLst>
                                    <p:set>
                                      <p:cBhvr>
                                        <p:cTn id="57" dur="1" fill="hold">
                                          <p:stCondLst>
                                            <p:cond delay="0"/>
                                          </p:stCondLst>
                                        </p:cTn>
                                        <p:tgtEl>
                                          <p:spTgt spid="34"/>
                                        </p:tgtEl>
                                        <p:attrNameLst>
                                          <p:attrName>style.visibility</p:attrName>
                                        </p:attrNameLst>
                                      </p:cBhvr>
                                      <p:to>
                                        <p:strVal val="visible"/>
                                      </p:to>
                                    </p:set>
                                    <p:animEffect transition="in" filter="randombar(horizontal)">
                                      <p:cBhvr>
                                        <p:cTn id="58" dur="500"/>
                                        <p:tgtEl>
                                          <p:spTgt spid="34"/>
                                        </p:tgtEl>
                                      </p:cBhvr>
                                    </p:animEffect>
                                  </p:childTnLst>
                                </p:cTn>
                              </p:par>
                              <p:par>
                                <p:cTn id="59" presetID="14" presetClass="entr" presetSubtype="10" fill="hold" grpId="0" nodeType="withEffect">
                                  <p:stCondLst>
                                    <p:cond delay="0"/>
                                  </p:stCondLst>
                                  <p:childTnLst>
                                    <p:set>
                                      <p:cBhvr>
                                        <p:cTn id="60" dur="1" fill="hold">
                                          <p:stCondLst>
                                            <p:cond delay="0"/>
                                          </p:stCondLst>
                                        </p:cTn>
                                        <p:tgtEl>
                                          <p:spTgt spid="36"/>
                                        </p:tgtEl>
                                        <p:attrNameLst>
                                          <p:attrName>style.visibility</p:attrName>
                                        </p:attrNameLst>
                                      </p:cBhvr>
                                      <p:to>
                                        <p:strVal val="visible"/>
                                      </p:to>
                                    </p:set>
                                    <p:animEffect transition="in" filter="randombar(horizontal)">
                                      <p:cBhvr>
                                        <p:cTn id="61" dur="500"/>
                                        <p:tgtEl>
                                          <p:spTgt spid="36"/>
                                        </p:tgtEl>
                                      </p:cBhvr>
                                    </p:animEffect>
                                  </p:childTnLst>
                                </p:cTn>
                              </p:par>
                              <p:par>
                                <p:cTn id="62" presetID="14" presetClass="entr" presetSubtype="10" fill="hold" nodeType="withEffect">
                                  <p:stCondLst>
                                    <p:cond delay="0"/>
                                  </p:stCondLst>
                                  <p:childTnLst>
                                    <p:set>
                                      <p:cBhvr>
                                        <p:cTn id="63" dur="1" fill="hold">
                                          <p:stCondLst>
                                            <p:cond delay="0"/>
                                          </p:stCondLst>
                                        </p:cTn>
                                        <p:tgtEl>
                                          <p:spTgt spid="7">
                                            <p:txEl>
                                              <p:pRg st="5" end="5"/>
                                            </p:txEl>
                                          </p:spTgt>
                                        </p:tgtEl>
                                        <p:attrNameLst>
                                          <p:attrName>style.visibility</p:attrName>
                                        </p:attrNameLst>
                                      </p:cBhvr>
                                      <p:to>
                                        <p:strVal val="visible"/>
                                      </p:to>
                                    </p:set>
                                    <p:animEffect transition="in" filter="randombar(horizontal)">
                                      <p:cBhvr>
                                        <p:cTn id="64" dur="500"/>
                                        <p:tgtEl>
                                          <p:spTgt spid="7">
                                            <p:txEl>
                                              <p:pRg st="5" end="5"/>
                                            </p:txEl>
                                          </p:spTgt>
                                        </p:tgtEl>
                                      </p:cBhvr>
                                    </p:animEffect>
                                  </p:childTnLst>
                                </p:cTn>
                              </p:par>
                              <p:par>
                                <p:cTn id="65" presetID="14" presetClass="entr" presetSubtype="10" fill="hold" nodeType="withEffect">
                                  <p:stCondLst>
                                    <p:cond delay="0"/>
                                  </p:stCondLst>
                                  <p:childTnLst>
                                    <p:set>
                                      <p:cBhvr>
                                        <p:cTn id="66" dur="1" fill="hold">
                                          <p:stCondLst>
                                            <p:cond delay="0"/>
                                          </p:stCondLst>
                                        </p:cTn>
                                        <p:tgtEl>
                                          <p:spTgt spid="7">
                                            <p:txEl>
                                              <p:pRg st="6" end="6"/>
                                            </p:txEl>
                                          </p:spTgt>
                                        </p:tgtEl>
                                        <p:attrNameLst>
                                          <p:attrName>style.visibility</p:attrName>
                                        </p:attrNameLst>
                                      </p:cBhvr>
                                      <p:to>
                                        <p:strVal val="visible"/>
                                      </p:to>
                                    </p:set>
                                    <p:animEffect transition="in" filter="randombar(horizontal)">
                                      <p:cBhvr>
                                        <p:cTn id="67" dur="500"/>
                                        <p:tgtEl>
                                          <p:spTgt spid="7">
                                            <p:txEl>
                                              <p:pRg st="6" end="6"/>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4" presetClass="entr" presetSubtype="10" fill="hold" nodeType="clickEffect">
                                  <p:stCondLst>
                                    <p:cond delay="0"/>
                                  </p:stCondLst>
                                  <p:childTnLst>
                                    <p:set>
                                      <p:cBhvr>
                                        <p:cTn id="71" dur="1" fill="hold">
                                          <p:stCondLst>
                                            <p:cond delay="0"/>
                                          </p:stCondLst>
                                        </p:cTn>
                                        <p:tgtEl>
                                          <p:spTgt spid="7">
                                            <p:txEl>
                                              <p:pRg st="8" end="8"/>
                                            </p:txEl>
                                          </p:spTgt>
                                        </p:tgtEl>
                                        <p:attrNameLst>
                                          <p:attrName>style.visibility</p:attrName>
                                        </p:attrNameLst>
                                      </p:cBhvr>
                                      <p:to>
                                        <p:strVal val="visible"/>
                                      </p:to>
                                    </p:set>
                                    <p:animEffect transition="in" filter="randombar(horizontal)">
                                      <p:cBhvr>
                                        <p:cTn id="72" dur="500"/>
                                        <p:tgtEl>
                                          <p:spTgt spid="7">
                                            <p:txEl>
                                              <p:pRg st="8" end="8"/>
                                            </p:txEl>
                                          </p:spTgt>
                                        </p:tgtEl>
                                      </p:cBhvr>
                                    </p:animEffect>
                                  </p:childTnLst>
                                </p:cTn>
                              </p:par>
                              <p:par>
                                <p:cTn id="73" presetID="14" presetClass="entr" presetSubtype="10" fill="hold" grpId="0" nodeType="withEffect">
                                  <p:stCondLst>
                                    <p:cond delay="0"/>
                                  </p:stCondLst>
                                  <p:childTnLst>
                                    <p:set>
                                      <p:cBhvr>
                                        <p:cTn id="74" dur="1" fill="hold">
                                          <p:stCondLst>
                                            <p:cond delay="0"/>
                                          </p:stCondLst>
                                        </p:cTn>
                                        <p:tgtEl>
                                          <p:spTgt spid="39"/>
                                        </p:tgtEl>
                                        <p:attrNameLst>
                                          <p:attrName>style.visibility</p:attrName>
                                        </p:attrNameLst>
                                      </p:cBhvr>
                                      <p:to>
                                        <p:strVal val="visible"/>
                                      </p:to>
                                    </p:set>
                                    <p:animEffect transition="in" filter="randombar(horizontal)">
                                      <p:cBhvr>
                                        <p:cTn id="75"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24" grpId="0"/>
      <p:bldP spid="25" grpId="0"/>
      <p:bldP spid="36" grpId="0"/>
      <p:bldP spid="38" grpId="0"/>
      <p:bldP spid="39" grpId="0"/>
    </p:bldLst>
  </p:timing>
</p:sld>
</file>

<file path=ppt/theme/theme1.xml><?xml version="1.0" encoding="utf-8"?>
<a:theme xmlns:a="http://schemas.openxmlformats.org/drawingml/2006/main" name="amit theme">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amit theme" id="{BF06D226-BD59-4BD2-8BC1-F0ACF73E391A}" vid="{F19CB4C9-0BFE-441E-A35F-678A9748058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otalTime>1521</TotalTime>
  <Words>1919</Words>
  <Application>Microsoft Office PowerPoint</Application>
  <PresentationFormat>Widescreen</PresentationFormat>
  <Paragraphs>293</Paragraphs>
  <Slides>25</Slides>
  <Notes>17</Notes>
  <HiddenSlides>0</HiddenSlides>
  <MMClips>9</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25</vt:i4>
      </vt:variant>
    </vt:vector>
  </HeadingPairs>
  <TitlesOfParts>
    <vt:vector size="32" baseType="lpstr">
      <vt:lpstr>Arial</vt:lpstr>
      <vt:lpstr>Calibri</vt:lpstr>
      <vt:lpstr>Cambria Math</vt:lpstr>
      <vt:lpstr>Georgia</vt:lpstr>
      <vt:lpstr>Symbol</vt:lpstr>
      <vt:lpstr>Times New Roman</vt:lpstr>
      <vt:lpstr>amit theme</vt:lpstr>
      <vt:lpstr> Endeavors to Improve Coarse Grained CFD-DEM Simulations Using Representative Particle Model </vt:lpstr>
      <vt:lpstr>Outline</vt:lpstr>
      <vt:lpstr>Numerical Approach (CFD-DEM)</vt:lpstr>
      <vt:lpstr>Representative Particle (RP) model</vt:lpstr>
      <vt:lpstr>Validation case: Fluidized bed</vt:lpstr>
      <vt:lpstr>Comparison</vt:lpstr>
      <vt:lpstr>Validation case</vt:lpstr>
      <vt:lpstr>Reasons for deviation in results</vt:lpstr>
      <vt:lpstr>Attempts to improve RP predictions</vt:lpstr>
      <vt:lpstr>Test of suggested methods</vt:lpstr>
      <vt:lpstr>Animation of Results</vt:lpstr>
      <vt:lpstr>Averaged Base Results</vt:lpstr>
      <vt:lpstr>Test of suggested methods</vt:lpstr>
      <vt:lpstr>Improved trend</vt:lpstr>
      <vt:lpstr>Test case: Sediment transport</vt:lpstr>
      <vt:lpstr>Results: Animation</vt:lpstr>
      <vt:lpstr>Fluidized bed case</vt:lpstr>
      <vt:lpstr>Summary</vt:lpstr>
      <vt:lpstr>Acknowledgements</vt:lpstr>
      <vt:lpstr>PowerPoint Presentation</vt:lpstr>
      <vt:lpstr>References</vt:lpstr>
      <vt:lpstr>Model Assumptions and Formulation</vt:lpstr>
      <vt:lpstr>Review on Coarse Graining Technique</vt:lpstr>
      <vt:lpstr>Kriging Surrogate Model</vt:lpstr>
      <vt:lpstr>Fluidized bed case</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Study of Fluid structure interaction using Sharp interface immersed boundary method</dc:title>
  <dc:creator>Long He</dc:creator>
  <cp:lastModifiedBy>Dietiker, Jean F. (CONTR)</cp:lastModifiedBy>
  <cp:revision>111</cp:revision>
  <dcterms:created xsi:type="dcterms:W3CDTF">2016-07-05T13:59:10Z</dcterms:created>
  <dcterms:modified xsi:type="dcterms:W3CDTF">2016-08-23T14:14:43Z</dcterms:modified>
</cp:coreProperties>
</file>