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0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3" autoAdjust="0"/>
    <p:restoredTop sz="60931" autoAdjust="0"/>
  </p:normalViewPr>
  <p:slideViewPr>
    <p:cSldViewPr snapToGrid="0">
      <p:cViewPr>
        <p:scale>
          <a:sx n="75" d="100"/>
          <a:sy n="75" d="100"/>
        </p:scale>
        <p:origin x="1740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FA51E-D18B-4AF8-8B17-2E8B369613C6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31CA8-7D96-4609-8F34-EA877E4B9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cap="none" baseline="0" dirty="0"/>
              <a:t>This work is part of CCSI2:  Carbon capture simulation for industry impact.</a:t>
            </a:r>
          </a:p>
          <a:p>
            <a:pPr marL="171450" lvl="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cap="none" baseline="0" dirty="0"/>
              <a:t>Image here is closeup of micro-encapsulated sodium carbonate solution (a common solvent for carbon capture):  </a:t>
            </a:r>
          </a:p>
          <a:p>
            <a:pPr marL="171450" lvl="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cap="none" baseline="0" dirty="0"/>
              <a:t>This talk is going to cover a discrete particle CFD model we are developing to simulate their dynamics in various carbon-capture scenarios.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1135-8911-4B12-BC6B-76D771192A3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31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done a variety of validation test for the heat and mass</a:t>
            </a:r>
            <a:r>
              <a:rPr lang="en-US" baseline="0" dirty="0"/>
              <a:t> transfer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Will go into more detail on the LLNL Absorption data…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 data available YET for hydrodynamics.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3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Chamber pressure</a:t>
            </a:r>
            <a:r>
              <a:rPr lang="en-US" baseline="0" dirty="0"/>
              <a:t> measurements for CO2 absorption.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First, we validate the model vs LLNL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Then we can look into the direction/magnitude/timing of CO2 and H2O transfer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What goes on with the capsule speciation inside?  Precipitation, </a:t>
            </a:r>
            <a:r>
              <a:rPr lang="en-US" baseline="0" dirty="0" err="1"/>
              <a:t>etc</a:t>
            </a:r>
            <a:r>
              <a:rPr lang="en-US" baseline="0" dirty="0"/>
              <a:t>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We are modeling the H2O transfer, and it seems to be consistent with what is observed by LLNL.   If the chamber starts at 100% RH, the model was predicts over-saturated gas. We have also seen some evidence of liquid water exiting the capsules in videos from LLNL .  Unclear what the source is. This model could offer one explanation.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don’t quite know what to do with the liquid water yet… Our choice is to represent this liquid H2O as another gas phase species (for now).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5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We don’t have hydrodynamic data for MECS yet, but we hope to be able to use a similar setup for validation purposes.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We don’t know the fluidization behavior yet, we hope to be able to learn how to model this in the future.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SETUP: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Mention contact model:</a:t>
            </a:r>
            <a:r>
              <a:rPr lang="en-US" baseline="0" dirty="0"/>
              <a:t>  We know these are soft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Isothermal assumption on reactor walls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Kinetics of carbonate reaction with CO2 are enhanced in order to demonstrate absorption dynamics in this column within a reasonable timeframe:  Otherwise, overall absorption would be small for </a:t>
            </a:r>
            <a:r>
              <a:rPr lang="en-US" baseline="0" dirty="0" err="1"/>
              <a:t>U~U_mf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0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Discuss how MECS are behaving</a:t>
            </a:r>
            <a:r>
              <a:rPr lang="en-US" baseline="0" dirty="0"/>
              <a:t> here, and what this means for carbon capture processes: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Roughly 75% capture efficiency of CO2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CO2 absorption at the same time as significant H2O desorption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Onset of Nahcolite formation, results in temperature rise, further water loss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As gas cools (toward top of reactor, it H2O condenses (hence the higher than 100% humidity at the outlet).  We don’t know if / how we want to model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Capture efficiency DECREASES as loading of capsules INCREASES.  Not a huge change, kinetics are still slow.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Animation is slowed down by half compared to real time (30s) of simulation)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Overall reaction when nahcolite is formed:  500 kJ/</a:t>
            </a:r>
            <a:r>
              <a:rPr lang="en-US" baseline="0" dirty="0" err="1"/>
              <a:t>mol</a:t>
            </a: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8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51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22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14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update</a:t>
            </a:r>
            <a:r>
              <a:rPr lang="en-US" baseline="0" dirty="0"/>
              <a:t> this slightly.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204F-631C-4D78-B8B6-F27902FE6E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53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</a:t>
            </a:r>
            <a:r>
              <a:rPr lang="en-US" baseline="0" dirty="0"/>
              <a:t> test validates the implementation of the liquid equilibrium calculation, as well as the Solubility of CO2 in solution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204F-631C-4D78-B8B6-F27902FE6E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08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Encapsulation of CO2 solvents is a  very new technology, developed at LLNL (nature </a:t>
            </a:r>
            <a:r>
              <a:rPr lang="en-US" baseline="0" dirty="0" err="1"/>
              <a:t>comms</a:t>
            </a:r>
            <a:r>
              <a:rPr lang="en-US" baseline="0" dirty="0"/>
              <a:t> paper in 2015). Still at the very early stages of development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Fabrication on microfluidic chips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MECS potentially combine benefits of BOTH solvents and sorbents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Within CCSI2, our goal is to develop device scale CFD simulations that will aid in process development and eventual deployment of MECS technology in industry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36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far</a:t>
            </a:r>
            <a:r>
              <a:rPr lang="en-US" baseline="0" dirty="0"/>
              <a:t> as I know, there is no similar open data for Na2CO3 solutions.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Figure on Left shows the speciation of K2CO3 solution as more co2 is added.  At the point where solids begin to precipitate, we compute the % conversion of CO3 to HCO3 (</a:t>
            </a:r>
            <a:r>
              <a:rPr lang="en-US" baseline="0" dirty="0" err="1"/>
              <a:t>ie</a:t>
            </a:r>
            <a:r>
              <a:rPr lang="en-US" baseline="0" dirty="0"/>
              <a:t>, ratio of </a:t>
            </a:r>
            <a:r>
              <a:rPr lang="en-US" baseline="0" dirty="0" err="1"/>
              <a:t>mol</a:t>
            </a:r>
            <a:r>
              <a:rPr lang="en-US" baseline="0" dirty="0"/>
              <a:t> fractions).  This is how we obtain the curves on the right figure.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test demonstrates that the liquid/solid equilibrium can be predicted when solids precipitation occurs (so long as good solubility data is available).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204F-631C-4D78-B8B6-F27902FE6E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6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date, LLNL has really only pursued MECS filled with carbonate solutions, which</a:t>
            </a:r>
            <a:r>
              <a:rPr lang="en-US" baseline="0" dirty="0"/>
              <a:t> have several unique features: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Water loss/uptake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Precipitation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Temperature &amp; loading dependent chemical equilibrium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observed behavior of these</a:t>
            </a:r>
            <a:r>
              <a:rPr lang="en-US" dirty="0"/>
              <a:t> capsules poses several potential modelling challenges.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really don’t know how MECS</a:t>
            </a:r>
            <a:r>
              <a:rPr lang="en-US" baseline="0" dirty="0"/>
              <a:t> will behave hydrodynamically, especially when fluidized.  Some clues are available from basic test from LLNL (video)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17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CCSI wants to enable MECS technology through different “tiers” of modeling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Many inputs required for CFD:  Basic data, process constraints, </a:t>
            </a:r>
            <a:r>
              <a:rPr lang="en-US" baseline="0" dirty="0" err="1"/>
              <a:t>etc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Idea is to start with MIFX-DEM at small lab scale, and eventually scale models up to device scale using MFIX-TFM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Considering MECS modeling challenges (size/density/composition changes), DEM is a more natural in DEM starting point: Lots of unknown behavior that we can examine more closely in </a:t>
            </a:r>
            <a:r>
              <a:rPr lang="en-US" baseline="0" dirty="0" err="1"/>
              <a:t>dem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Eventual scale up of models to MFIX-TFM for device scale simulation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is the CCSI2 big picture:  Emphasize that a lot of moving parts are required to get a successful process design.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31CA8-7D96-4609-8F34-EA877E4B9E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35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LLNL chose carbonates, as there are some good reasons to look at this as a solvent.  Precipitation is why carbonates are typically a problem, encapsulation allows a way around this problem.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Overall reaction of CO2 with carbonate to form Bicarbonate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Rate limiting step is reaction </a:t>
            </a:r>
            <a:r>
              <a:rPr lang="en-US" baseline="0" dirty="0" err="1"/>
              <a:t>reaction</a:t>
            </a:r>
            <a:r>
              <a:rPr lang="en-US" baseline="0" dirty="0"/>
              <a:t> with OH ion, with second order kinetics.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So… We need to know the concentration of [OH], which is governed by several equilibrium reactions.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was not possible to obtain stable solution for instantaneous, liquid phase equilibrium reactions in traditional MFIX </a:t>
            </a:r>
            <a:r>
              <a:rPr lang="en-US" baseline="0" dirty="0" err="1"/>
              <a:t>chem</a:t>
            </a:r>
            <a:r>
              <a:rPr lang="en-US" baseline="0" dirty="0"/>
              <a:t> framework, so we implemented our own Equilibrium chemistry solver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6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Physical mass transfer reactions ARE handled within MFIX’s traditional </a:t>
            </a:r>
            <a:r>
              <a:rPr lang="en-US" baseline="0" dirty="0" err="1"/>
              <a:t>des_reaction</a:t>
            </a:r>
            <a:r>
              <a:rPr lang="en-US" baseline="0" dirty="0"/>
              <a:t> hooks.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Overall rate is determined by modeling each particle with modified two film theory: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Chemically enhanced mass transfer is modeled using an enhancement factor, 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model has</a:t>
            </a:r>
            <a:r>
              <a:rPr lang="en-US" baseline="0" dirty="0"/>
              <a:t> additional considerations for the permeable, elastic shell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Use an enhancement factor to represent the contribution of chemical reaction in the carbonate solution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85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Similarly, for H2O…</a:t>
            </a:r>
          </a:p>
          <a:p>
            <a:endParaRPr lang="en-US" dirty="0"/>
          </a:p>
          <a:p>
            <a:r>
              <a:rPr lang="en-US" dirty="0"/>
              <a:t>PHYSICAL</a:t>
            </a:r>
            <a:r>
              <a:rPr lang="en-US" baseline="0" dirty="0"/>
              <a:t> mass transfer only here. We still have gas side resistance and shell resistance.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31CA8-7D96-4609-8F34-EA877E4B9E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44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Particles change size density as they absorb/desorb CO2 and H2O.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To model the size change, we adopted a model for pressure induced by the shell developed by another group that has been studying this problem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Shell pressure provides a limit on size/density changes:  If you don’t have it, your particle may grow/shrink an unlimited amount</a:t>
                </a:r>
                <a:endParaRPr lang="en-US" sz="1200" dirty="0">
                  <a:solidFill>
                    <a:schemeClr val="tx1"/>
                  </a:solidFill>
                  <a:latin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dirty="0">
                    <a:solidFill>
                      <a:schemeClr val="tx1"/>
                    </a:solidFill>
                    <a:latin typeface="Arial"/>
                  </a:rPr>
                  <a:t>Shell thickness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latin typeface="Arial"/>
                  </a:rPr>
                  <a:t> and elastic modulus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latin typeface="Arial"/>
                  </a:rPr>
                  <a:t> set rigidity of capsule:</a:t>
                </a: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  </a:t>
                </a:r>
                <a:r>
                  <a:rPr lang="en-US" sz="1200" dirty="0">
                    <a:solidFill>
                      <a:schemeClr val="tx1"/>
                    </a:solidFill>
                    <a:latin typeface="Arial"/>
                  </a:rPr>
                  <a:t>magnitude of size/density changes</a:t>
                </a: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 influenced strongly by </a:t>
                </a:r>
                <a:r>
                  <a:rPr lang="en-US" sz="1200" baseline="0" dirty="0" err="1">
                    <a:solidFill>
                      <a:schemeClr val="tx1"/>
                    </a:solidFill>
                    <a:latin typeface="Arial"/>
                  </a:rPr>
                  <a:t>E_shell</a:t>
                </a: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 and </a:t>
                </a:r>
                <a:r>
                  <a:rPr lang="en-US" sz="1200" baseline="0" dirty="0" err="1">
                    <a:solidFill>
                      <a:schemeClr val="tx1"/>
                    </a:solidFill>
                    <a:latin typeface="Arial"/>
                  </a:rPr>
                  <a:t>L_shell</a:t>
                </a: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:  Softer, thinner capsules will have potentially more size/density change.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Ultimately, for these conditions… these particles do not change size/density much.    There is potential to design a capture process around this effect( size/density changes), but for THIS solvent the overall changes do not seem to be significant, so we probably cannot leverage.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Shell pressure provides a limit on size/density changes</a:t>
                </a:r>
                <a:endParaRPr lang="en-US" sz="1200" dirty="0">
                  <a:solidFill>
                    <a:schemeClr val="tx1"/>
                  </a:solidFill>
                  <a:latin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dirty="0">
                    <a:solidFill>
                      <a:schemeClr val="tx1"/>
                    </a:solidFill>
                    <a:latin typeface="Arial"/>
                  </a:rPr>
                  <a:t>Shell thickness (</a:t>
                </a:r>
                <a:r>
                  <a:rPr lang="en-US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𝐿_𝑠ℎ𝑒𝑙𝑙)</a:t>
                </a:r>
                <a:r>
                  <a:rPr lang="en-US" sz="1200" dirty="0">
                    <a:solidFill>
                      <a:schemeClr val="tx1"/>
                    </a:solidFill>
                    <a:latin typeface="Arial"/>
                  </a:rPr>
                  <a:t> and elastic modulus (</a:t>
                </a:r>
                <a:r>
                  <a:rPr lang="en-US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𝐸_𝑠ℎ𝑒𝑙𝑙)</a:t>
                </a:r>
                <a:r>
                  <a:rPr lang="en-US" sz="1200" dirty="0">
                    <a:solidFill>
                      <a:schemeClr val="tx1"/>
                    </a:solidFill>
                    <a:latin typeface="Arial"/>
                  </a:rPr>
                  <a:t> set rigidity of capsule:</a:t>
                </a: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  </a:t>
                </a:r>
                <a:r>
                  <a:rPr lang="en-US" sz="1200" dirty="0">
                    <a:solidFill>
                      <a:schemeClr val="tx1"/>
                    </a:solidFill>
                    <a:latin typeface="Arial"/>
                  </a:rPr>
                  <a:t>magnitude of size/density changes</a:t>
                </a: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 influenced strongly by </a:t>
                </a:r>
                <a:r>
                  <a:rPr lang="en-US" sz="1200" baseline="0" dirty="0" err="1">
                    <a:solidFill>
                      <a:schemeClr val="tx1"/>
                    </a:solidFill>
                    <a:latin typeface="Arial"/>
                  </a:rPr>
                  <a:t>E_shell</a:t>
                </a: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 and </a:t>
                </a:r>
                <a:r>
                  <a:rPr lang="en-US" sz="1200" baseline="0" dirty="0" err="1">
                    <a:solidFill>
                      <a:schemeClr val="tx1"/>
                    </a:solidFill>
                    <a:latin typeface="Arial"/>
                  </a:rPr>
                  <a:t>L_shell</a:t>
                </a: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:  Softer, thinner capsules will have potentially more size/density change.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Looking at ways to use this during process design:  Maybe not the best for aqueous solvents due to water loss through the shell…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baseline="0" dirty="0">
                    <a:solidFill>
                      <a:schemeClr val="tx1"/>
                    </a:solidFill>
                    <a:latin typeface="Arial"/>
                  </a:rPr>
                  <a:t>Interesting result is that CO2 absorption can drive H2O out of the shell, even in humid conditions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44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</a:t>
            </a:r>
            <a:r>
              <a:rPr lang="en-US" baseline="0" dirty="0"/>
              <a:t> new development done within standard MFIX user constructs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are the major points</a:t>
            </a:r>
            <a:r>
              <a:rPr lang="en-US" baseline="0" dirty="0"/>
              <a:t> of new code, which were implemented in certain stages of MFIX to make sure the timing was correct.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 few new MECS specific keywords, and LOTS of new physical properties.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one thing to maybe emphasize here is the new equilibrium solver.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78BC1-3EA8-4BC2-A99C-2420180D17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50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2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74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49" y="6248124"/>
            <a:ext cx="2019301" cy="5992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6706"/>
            <a:ext cx="1900017" cy="755945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94645" y="75066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51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2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9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60268"/>
            <a:ext cx="1158092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799020"/>
            <a:ext cx="1158092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4" y="260268"/>
            <a:ext cx="1630037" cy="486484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3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372218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59239"/>
            <a:ext cx="1703332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146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6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0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7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1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5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090A8-88E2-41CD-9E61-A438A5800785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F6EE5-02A9-4325-889A-FC89AB933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6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26.jpeg"/><Relationship Id="rId10" Type="http://schemas.openxmlformats.org/officeDocument/2006/relationships/image" Target="../media/image61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9" Type="http://schemas.openxmlformats.org/officeDocument/2006/relationships/image" Target="../media/image6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jpeg"/><Relationship Id="rId38" Type="http://schemas.openxmlformats.org/officeDocument/2006/relationships/image" Target="../media/image300.png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40" Type="http://schemas.openxmlformats.org/officeDocument/2006/relationships/image" Target="../media/image65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9.png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hyperlink" Target="http://www.acceleratecarboncapture.org/" TargetMode="Externa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0.png"/><Relationship Id="rId5" Type="http://schemas.openxmlformats.org/officeDocument/2006/relationships/image" Target="../media/image30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2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30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26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4.emf"/><Relationship Id="rId7" Type="http://schemas.openxmlformats.org/officeDocument/2006/relationships/image" Target="../media/image13.emf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2.mov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099" y="1421784"/>
            <a:ext cx="6443907" cy="4295938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" name="Rectangle 2"/>
          <p:cNvSpPr/>
          <p:nvPr/>
        </p:nvSpPr>
        <p:spPr>
          <a:xfrm>
            <a:off x="4255477" y="1031631"/>
            <a:ext cx="7936523" cy="52403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0628" y="172667"/>
            <a:ext cx="10145581" cy="1071567"/>
          </a:xfrm>
        </p:spPr>
        <p:txBody>
          <a:bodyPr>
            <a:noAutofit/>
          </a:bodyPr>
          <a:lstStyle/>
          <a:p>
            <a:r>
              <a:rPr lang="en-US" sz="2800" dirty="0"/>
              <a:t>Simulating carbon capture with encapsulated carbonate solutions</a:t>
            </a:r>
            <a:br>
              <a:rPr lang="en-US" sz="3200" dirty="0"/>
            </a:br>
            <a:r>
              <a:rPr lang="en-US" sz="3200" dirty="0"/>
              <a:t>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585" y="6271970"/>
            <a:ext cx="6900830" cy="496563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89" y="1012648"/>
            <a:ext cx="7748158" cy="4705074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TextBox 1"/>
          <p:cNvSpPr txBox="1"/>
          <p:nvPr/>
        </p:nvSpPr>
        <p:spPr>
          <a:xfrm>
            <a:off x="7901358" y="1852246"/>
            <a:ext cx="3904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 discrete particle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01357" y="2834772"/>
            <a:ext cx="358181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Justin Finn</a:t>
            </a:r>
            <a:r>
              <a:rPr lang="en-US" baseline="30000" dirty="0"/>
              <a:t>1,2</a:t>
            </a:r>
            <a:r>
              <a:rPr lang="en-US" dirty="0"/>
              <a:t> &amp; Janine Galvin</a:t>
            </a:r>
            <a:r>
              <a:rPr lang="en-US" baseline="30000" dirty="0"/>
              <a:t>1</a:t>
            </a:r>
          </a:p>
          <a:p>
            <a:endParaRPr lang="en-US" baseline="30000" dirty="0"/>
          </a:p>
          <a:p>
            <a:r>
              <a:rPr lang="en-US" i="1" baseline="30000" dirty="0"/>
              <a:t>1</a:t>
            </a:r>
            <a:r>
              <a:rPr lang="en-US" sz="1600" i="1" dirty="0"/>
              <a:t>National Energy Technology Laboratory</a:t>
            </a:r>
          </a:p>
          <a:p>
            <a:r>
              <a:rPr lang="en-US" sz="1600" i="1" baseline="30000" dirty="0"/>
              <a:t>2</a:t>
            </a:r>
            <a:r>
              <a:rPr lang="en-US" sz="1600" i="1" dirty="0"/>
              <a:t>ORISE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1358" y="4468993"/>
            <a:ext cx="3828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NETL Workshop on Multiphase Flow Science</a:t>
            </a:r>
          </a:p>
          <a:p>
            <a:r>
              <a:rPr lang="en-US" sz="1600" i="1" dirty="0"/>
              <a:t>Marriott, Waterfront Place </a:t>
            </a:r>
          </a:p>
          <a:p>
            <a:r>
              <a:rPr lang="en-US" sz="1600" i="1" dirty="0"/>
              <a:t>Morgantown, WV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357" y="5400344"/>
            <a:ext cx="2272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Tuesday August 8</a:t>
            </a:r>
            <a:r>
              <a:rPr lang="en-US" sz="1600" i="1" baseline="30000" dirty="0"/>
              <a:t>th</a:t>
            </a:r>
            <a:r>
              <a:rPr lang="en-US" sz="1600" i="1" dirty="0"/>
              <a:t>,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-5127" y="5654639"/>
            <a:ext cx="3355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Image credit:  John </a:t>
            </a:r>
            <a:r>
              <a:rPr lang="en-US" i="1" dirty="0" err="1"/>
              <a:t>Vericella</a:t>
            </a:r>
            <a:r>
              <a:rPr lang="en-US" i="1" dirty="0"/>
              <a:t>, LLNL</a:t>
            </a:r>
          </a:p>
        </p:txBody>
      </p:sp>
    </p:spTree>
    <p:extLst>
      <p:ext uri="{BB962C8B-B14F-4D97-AF65-F5344CB8AC3E}">
        <p14:creationId xmlns:p14="http://schemas.microsoft.com/office/powerpoint/2010/main" val="2173836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Validation: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5642" y="878211"/>
                <a:ext cx="7857422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ü"/>
                </a:pPr>
                <a:r>
                  <a:rPr lang="en-US" sz="2400" dirty="0"/>
                  <a:t>Vapor-liquid equilibrium for carbonate solutions</a:t>
                </a:r>
                <a:r>
                  <a:rPr lang="en-US" sz="2400" baseline="30000" dirty="0"/>
                  <a:t>1</a:t>
                </a:r>
              </a:p>
              <a:p>
                <a:pPr marL="457200" indent="-457200">
                  <a:buFont typeface="Wingdings" panose="05000000000000000000" pitchFamily="2" charset="2"/>
                  <a:buChar char="ü"/>
                </a:pPr>
                <a:endParaRPr lang="en-US" sz="2400" baseline="30000" dirty="0"/>
              </a:p>
              <a:p>
                <a:endParaRPr lang="en-US" sz="2400" baseline="30000" dirty="0"/>
              </a:p>
              <a:p>
                <a:pPr marL="457200" indent="-457200">
                  <a:buFont typeface="Wingdings" panose="05000000000000000000" pitchFamily="2" charset="2"/>
                  <a:buChar char="ü"/>
                </a:pPr>
                <a:r>
                  <a:rPr lang="en-US" sz="2400" dirty="0"/>
                  <a:t>Onset of precipitation for loaded carbonates</a:t>
                </a:r>
                <a:r>
                  <a:rPr lang="en-US" sz="2400" baseline="30000" dirty="0"/>
                  <a:t>2</a:t>
                </a:r>
              </a:p>
              <a:p>
                <a:pPr marL="457200" indent="-457200">
                  <a:buFont typeface="Wingdings" panose="05000000000000000000" pitchFamily="2" charset="2"/>
                  <a:buChar char="ü"/>
                </a:pPr>
                <a:endParaRPr lang="en-US" sz="2400" baseline="30000" dirty="0"/>
              </a:p>
              <a:p>
                <a:endParaRPr lang="en-US" sz="2400" baseline="30000" dirty="0"/>
              </a:p>
              <a:p>
                <a:pPr marL="457200" indent="-45720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absorption rate measurements</a:t>
                </a:r>
                <a:r>
                  <a:rPr lang="en-US" sz="2400" baseline="300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42" y="878211"/>
                <a:ext cx="7857422" cy="2185214"/>
              </a:xfrm>
              <a:prstGeom prst="rect">
                <a:avLst/>
              </a:prstGeom>
              <a:blipFill>
                <a:blip r:embed="rId3"/>
                <a:stretch>
                  <a:fillRect l="-1086" t="-2228" b="-5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412599" y="5527642"/>
            <a:ext cx="3779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>
                <a:cs typeface="Arial" pitchFamily="34" charset="0"/>
              </a:rPr>
              <a:t>1</a:t>
            </a:r>
            <a:r>
              <a:rPr lang="en-US" sz="1400" dirty="0">
                <a:cs typeface="Arial" pitchFamily="34" charset="0"/>
              </a:rPr>
              <a:t>Knuutila et al., CES, v. 65, 2010(</a:t>
            </a:r>
            <a:r>
              <a:rPr lang="en-US" sz="1400" dirty="0" err="1">
                <a:cs typeface="Arial" pitchFamily="34" charset="0"/>
              </a:rPr>
              <a:t>a,b,c</a:t>
            </a:r>
            <a:r>
              <a:rPr lang="en-US" sz="1400" dirty="0">
                <a:cs typeface="Arial" pitchFamily="34" charset="0"/>
              </a:rPr>
              <a:t>);</a:t>
            </a:r>
          </a:p>
          <a:p>
            <a:pPr algn="r"/>
            <a:r>
              <a:rPr lang="en-US" sz="1400" baseline="30000" dirty="0">
                <a:cs typeface="Arial" pitchFamily="34" charset="0"/>
              </a:rPr>
              <a:t>2</a:t>
            </a:r>
            <a:r>
              <a:rPr lang="en-US" sz="1400" dirty="0">
                <a:cs typeface="Arial" pitchFamily="34" charset="0"/>
              </a:rPr>
              <a:t>Kohl and Nielsen, Gas Purification, 1997;</a:t>
            </a:r>
          </a:p>
          <a:p>
            <a:pPr algn="r"/>
            <a:r>
              <a:rPr lang="en-US" sz="1400" baseline="30000" dirty="0">
                <a:cs typeface="Arial" pitchFamily="34" charset="0"/>
              </a:rPr>
              <a:t>3</a:t>
            </a:r>
            <a:r>
              <a:rPr lang="en-US" sz="1400" dirty="0">
                <a:cs typeface="Arial" pitchFamily="34" charset="0"/>
              </a:rPr>
              <a:t>LLNL Data, Private Communication, July 2017; </a:t>
            </a:r>
            <a:endParaRPr lang="en-US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111872" y="3610949"/>
            <a:ext cx="3423794" cy="1871888"/>
            <a:chOff x="922276" y="3515908"/>
            <a:chExt cx="3423794" cy="18718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26" y="3515908"/>
              <a:ext cx="3153784" cy="151624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22276" y="5049242"/>
              <a:ext cx="34237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FIG</a:t>
              </a:r>
              <a:r>
                <a:rPr lang="en-US" sz="1600" dirty="0"/>
                <a:t>: MECS in LLNL absorption chamber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1840" y="2382276"/>
            <a:ext cx="3423794" cy="3836517"/>
            <a:chOff x="5241840" y="2382276"/>
            <a:chExt cx="3423794" cy="3836517"/>
          </a:xfrm>
        </p:grpSpPr>
        <p:sp>
          <p:nvSpPr>
            <p:cNvPr id="10" name="TextBox 9"/>
            <p:cNvSpPr txBox="1"/>
            <p:nvPr/>
          </p:nvSpPr>
          <p:spPr>
            <a:xfrm>
              <a:off x="5241840" y="5387796"/>
              <a:ext cx="34237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FIG</a:t>
              </a:r>
              <a:r>
                <a:rPr lang="en-US" sz="1600" dirty="0"/>
                <a:t>: Threshold of precipitation for potassium bicarbonate, comparison with Kohl &amp; Nielsen</a:t>
              </a:r>
              <a:r>
                <a:rPr lang="en-US" sz="1600" baseline="30000" dirty="0">
                  <a:cs typeface="Arial" pitchFamily="34" charset="0"/>
                </a:rPr>
                <a:t>2</a:t>
              </a:r>
              <a:endParaRPr lang="en-US" sz="1600" dirty="0"/>
            </a:p>
          </p:txBody>
        </p:sp>
        <p:pic>
          <p:nvPicPr>
            <p:cNvPr id="11" name="Content Placeholder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977" y="2382276"/>
              <a:ext cx="3005520" cy="300552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599236" y="997563"/>
            <a:ext cx="3592764" cy="3129632"/>
            <a:chOff x="8599236" y="997563"/>
            <a:chExt cx="3592764" cy="3129632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715" y="997563"/>
              <a:ext cx="2966834" cy="296683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599236" y="3788641"/>
              <a:ext cx="35927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FIG</a:t>
              </a:r>
              <a:r>
                <a:rPr lang="en-US" sz="1600" dirty="0"/>
                <a:t>: VLE comparison with </a:t>
              </a:r>
              <a:r>
                <a:rPr lang="en-US" sz="1600" dirty="0" err="1"/>
                <a:t>Knuutila</a:t>
              </a:r>
              <a:r>
                <a:rPr lang="en-US" sz="1600" dirty="0"/>
                <a:t> et al</a:t>
              </a:r>
              <a:r>
                <a:rPr lang="en-US" sz="1600" baseline="30000" dirty="0">
                  <a:cs typeface="Arial" pitchFamily="34" charset="0"/>
                </a:rPr>
                <a:t>1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571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65" y="2976252"/>
            <a:ext cx="3276904" cy="32769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5"/>
          <a:stretch/>
        </p:blipFill>
        <p:spPr>
          <a:xfrm>
            <a:off x="8825314" y="3203527"/>
            <a:ext cx="3173890" cy="2985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LLNL Absorption measurements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9" y="915796"/>
            <a:ext cx="3590171" cy="1726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5796" y="2785953"/>
            <a:ext cx="3837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 2.  Tune Enhancement Factor</a:t>
            </a:r>
            <a:r>
              <a:rPr lang="en-US" sz="2000" b="1" baseline="30000" dirty="0">
                <a:solidFill>
                  <a:schemeClr val="tx2"/>
                </a:solidFill>
              </a:rPr>
              <a:t>1</a:t>
            </a:r>
            <a:r>
              <a:rPr lang="en-US" sz="1600" dirty="0"/>
              <a:t>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9384628" y="1392772"/>
                <a:ext cx="261457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𝑁𝑎𝐻𝐶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precipitates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</m:oMath>
                </a14:m>
                <a:r>
                  <a:rPr lang="en-US" sz="1600" dirty="0"/>
                  <a:t> buildup forces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out as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is absorbed.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600" dirty="0"/>
                  <a:t> leaves first as vapor, then liquid as gas become saturated.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4628" y="1392772"/>
                <a:ext cx="2614575" cy="2123658"/>
              </a:xfrm>
              <a:prstGeom prst="rect">
                <a:avLst/>
              </a:prstGeom>
              <a:blipFill>
                <a:blip r:embed="rId6"/>
                <a:stretch>
                  <a:fillRect l="-932" t="-86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or: Curved 10"/>
          <p:cNvCxnSpPr/>
          <p:nvPr/>
        </p:nvCxnSpPr>
        <p:spPr>
          <a:xfrm>
            <a:off x="2324100" y="2741854"/>
            <a:ext cx="1066072" cy="1022745"/>
          </a:xfrm>
          <a:prstGeom prst="curvedConnector3">
            <a:avLst>
              <a:gd name="adj1" fmla="val 50000"/>
            </a:avLst>
          </a:prstGeom>
          <a:ln w="47625"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0920" y="2589933"/>
            <a:ext cx="2044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Photo: </a:t>
            </a:r>
            <a:r>
              <a:rPr lang="en-US" sz="1600" dirty="0" err="1"/>
              <a:t>Vericella</a:t>
            </a:r>
            <a:r>
              <a:rPr lang="en-US" sz="1600" dirty="0"/>
              <a:t>/LLNL</a:t>
            </a:r>
            <a:r>
              <a:rPr lang="en-US" sz="1600" baseline="30000" dirty="0">
                <a:cs typeface="Arial" pitchFamily="34" charset="0"/>
              </a:rPr>
              <a:t>1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4815" y="3103207"/>
                <a:ext cx="2711132" cy="2450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4013" indent="-354013"/>
                <a:r>
                  <a:rPr lang="en-US" sz="2000" b="1" dirty="0">
                    <a:solidFill>
                      <a:schemeClr val="tx2"/>
                    </a:solidFill>
                  </a:rPr>
                  <a:t>1.	LLNL absorption measurements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MECS exposed to high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pressures in a sealed chamber.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17wt%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=480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100% RH in chamber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15" y="3103207"/>
                <a:ext cx="2711132" cy="2450414"/>
              </a:xfrm>
              <a:prstGeom prst="rect">
                <a:avLst/>
              </a:prstGeom>
              <a:blipFill>
                <a:blip r:embed="rId10"/>
                <a:stretch>
                  <a:fillRect l="-2247" t="-1244" r="-225" b="-2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75429" y="5954288"/>
                <a:ext cx="2689904" cy="292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baseline="30000" dirty="0">
                    <a:solidFill>
                      <a:schemeClr val="tx2"/>
                    </a:solidFill>
                  </a:rPr>
                  <a:t>1 </a:t>
                </a:r>
                <a:r>
                  <a:rPr lang="en-US" sz="1200" dirty="0"/>
                  <a:t>E is tuned by adjusting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endParaRPr lang="en-US" sz="12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9" y="5954288"/>
                <a:ext cx="2689904" cy="292901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79" y="941932"/>
            <a:ext cx="3025338" cy="302533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484507" y="798743"/>
            <a:ext cx="5439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000" b="1" dirty="0">
                <a:solidFill>
                  <a:schemeClr val="tx2"/>
                </a:solidFill>
              </a:rPr>
              <a:t>Use calibrated model to infer MECS behavior.</a:t>
            </a:r>
          </a:p>
        </p:txBody>
      </p:sp>
      <p:cxnSp>
        <p:nvCxnSpPr>
          <p:cNvPr id="27" name="Connector: Curved 26"/>
          <p:cNvCxnSpPr/>
          <p:nvPr/>
        </p:nvCxnSpPr>
        <p:spPr>
          <a:xfrm flipV="1">
            <a:off x="6099080" y="3749171"/>
            <a:ext cx="876430" cy="563815"/>
          </a:xfrm>
          <a:prstGeom prst="curvedConnector3">
            <a:avLst>
              <a:gd name="adj1" fmla="val 50000"/>
            </a:avLst>
          </a:prstGeom>
          <a:ln w="47625"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76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3"/>
                </p14:media>
              </p:ext>
            </p:extLst>
          </p:nvPr>
        </p:nvPicPr>
        <p:blipFill rotWithShape="1">
          <a:blip r:embed="rId5"/>
          <a:srcRect l="35455" r="35504"/>
          <a:stretch>
            <a:fillRect/>
          </a:stretch>
        </p:blipFill>
        <p:spPr>
          <a:xfrm>
            <a:off x="10295470" y="1124170"/>
            <a:ext cx="1463790" cy="4934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Bench Scale Simulation of MECS Carbon Capture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3"/>
              </p:nvPr>
            </p:nvSpPr>
            <p:spPr/>
            <p:txBody>
              <a:bodyPr/>
              <a:lstStyle/>
              <a:p>
                <a:r>
                  <a:rPr lang="en-US" dirty="0"/>
                  <a:t>Bubbling fluidization in NETL’s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Fluidized Bed: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3"/>
              </p:nvPr>
            </p:nvSpPr>
            <p:spPr>
              <a:blipFill>
                <a:blip r:embed="rId6"/>
                <a:stretch>
                  <a:fillRect l="-789" t="-22951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161285" y="1230336"/>
            <a:ext cx="6837264" cy="5114517"/>
            <a:chOff x="-375841" y="2432275"/>
            <a:chExt cx="7786789" cy="58247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5"/>
            <a:stretch/>
          </p:blipFill>
          <p:spPr>
            <a:xfrm>
              <a:off x="546262" y="2684843"/>
              <a:ext cx="3463034" cy="452784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-67630" y="2432275"/>
                  <a:ext cx="1759680" cy="1787647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NETL’s </a:t>
                  </a:r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US" sz="1600" b="1" dirty="0"/>
                    <a:t>Fluidized Bed: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b="0" dirty="0"/>
                    <a:t>5cm x 45cm x 0.32cm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b="0" dirty="0"/>
                    <a:t>Detailed exp. </a:t>
                  </a:r>
                  <a:r>
                    <a:rPr lang="en-US" sz="1600" dirty="0"/>
                    <a:t>possible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7630" y="2432275"/>
                  <a:ext cx="1759680" cy="1787647"/>
                </a:xfrm>
                <a:prstGeom prst="rect">
                  <a:avLst/>
                </a:prstGeom>
                <a:blipFill>
                  <a:blip r:embed="rId8"/>
                  <a:stretch>
                    <a:fillRect l="-1961" t="-772" r="-392" b="-38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-375841" y="7310668"/>
                  <a:ext cx="6252670" cy="9464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FIG</a:t>
                  </a:r>
                  <a:r>
                    <a:rPr lang="en-US" sz="1600" dirty="0"/>
                    <a:t>: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1600" dirty="0"/>
                    <a:t>Fluidized bed in laboratory (left) and MFIX-DEM simulation setup with MECS particles (right) colored by temperature.</a:t>
                  </a:r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75841" y="7310668"/>
                  <a:ext cx="6252670" cy="946402"/>
                </a:xfrm>
                <a:prstGeom prst="rect">
                  <a:avLst/>
                </a:prstGeom>
                <a:blipFill>
                  <a:blip r:embed="rId9"/>
                  <a:stretch>
                    <a:fillRect l="-555" t="-2206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/>
            <p:cNvGrpSpPr/>
            <p:nvPr/>
          </p:nvGrpSpPr>
          <p:grpSpPr>
            <a:xfrm>
              <a:off x="4128501" y="2683243"/>
              <a:ext cx="3282447" cy="5252395"/>
              <a:chOff x="28570427" y="4806547"/>
              <a:chExt cx="3282447" cy="525239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8570427" y="4806547"/>
                <a:ext cx="3282447" cy="5252395"/>
                <a:chOff x="28702796" y="4931858"/>
                <a:chExt cx="3282447" cy="5252395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28702796" y="4931858"/>
                  <a:ext cx="3192395" cy="5252395"/>
                  <a:chOff x="29395047" y="4417164"/>
                  <a:chExt cx="3192395" cy="5252395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35236" r="23167" b="9532"/>
                  <a:stretch/>
                </p:blipFill>
                <p:spPr>
                  <a:xfrm>
                    <a:off x="29421364" y="4903084"/>
                    <a:ext cx="1539460" cy="3947090"/>
                  </a:xfrm>
                  <a:prstGeom prst="rect">
                    <a:avLst/>
                  </a:prstGeom>
                </p:spPr>
              </p:pic>
              <p:sp>
                <p:nvSpPr>
                  <p:cNvPr id="22" name="Arrow: Right 21"/>
                  <p:cNvSpPr/>
                  <p:nvPr/>
                </p:nvSpPr>
                <p:spPr>
                  <a:xfrm rot="16200000">
                    <a:off x="29420732" y="8918900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23" name="TextBox 22"/>
                      <p:cNvSpPr txBox="1"/>
                      <p:nvPr/>
                    </p:nvSpPr>
                    <p:spPr>
                      <a:xfrm>
                        <a:off x="30749773" y="8139543"/>
                        <a:ext cx="1837669" cy="153001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b="1" dirty="0"/>
                          <a:t>Gas Inlet:</a:t>
                        </a:r>
                      </a:p>
                      <a:p>
                        <a:pPr marL="285750" indent="-285750">
                          <a:buFont typeface="Arial" panose="020B0604020202020204" pitchFamily="34" charset="0"/>
                          <a:buChar char="•"/>
                        </a:pPr>
                        <a:r>
                          <a:rPr lang="en-US" sz="1600" dirty="0"/>
                          <a:t>T=40C</a:t>
                        </a:r>
                      </a:p>
                      <a:p>
                        <a:pPr marL="285750" indent="-285750">
                          <a:buFont typeface="Arial" panose="020B0604020202020204" pitchFamily="34" charset="0"/>
                          <a:buChar char="•"/>
                        </a:pPr>
                        <a:r>
                          <a:rPr lang="en-US" sz="1600" dirty="0"/>
                          <a:t>12% </a:t>
                        </a:r>
                        <a14:m>
                          <m:oMath xmlns:m="http://schemas.openxmlformats.org/officeDocument/2006/math"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a14:m>
                        <a:endParaRPr lang="en-US" sz="1600" dirty="0"/>
                      </a:p>
                      <a:p>
                        <a:pPr marL="285750" indent="-285750">
                          <a:buFont typeface="Arial" panose="020B0604020202020204" pitchFamily="34" charset="0"/>
                          <a:buChar char="•"/>
                        </a:pPr>
                        <a:r>
                          <a:rPr lang="en-US" sz="1600" dirty="0"/>
                          <a:t>20% RH</a:t>
                        </a:r>
                        <a:endParaRPr lang="en-US" sz="1600" b="0" i="1" dirty="0">
                          <a:latin typeface="Cambria Math" panose="02040503050406030204" pitchFamily="18" charset="0"/>
                        </a:endParaRPr>
                      </a:p>
                      <a:p>
                        <a:pPr marL="285750" indent="-285750">
                          <a:buFont typeface="Arial" panose="020B0604020202020204" pitchFamily="34" charset="0"/>
                          <a:buChar char="•"/>
                        </a:pP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=1.3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𝑚𝑓</m:t>
                                </m:r>
                              </m:sub>
                            </m:sSub>
                          </m:oMath>
                        </a14:m>
                        <a:endParaRPr lang="en-US" sz="1600" dirty="0"/>
                      </a:p>
                    </p:txBody>
                  </p:sp>
                </mc:Choice>
                <mc:Fallback>
                  <p:sp>
                    <p:nvSpPr>
                      <p:cNvPr id="23" name="TextBox 2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0749773" y="8139543"/>
                        <a:ext cx="1837669" cy="1530016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l="-1498" t="-897" b="-1794"/>
                        </a:stretch>
                      </a:blip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/>
                      <p:cNvSpPr txBox="1"/>
                      <p:nvPr/>
                    </p:nvSpPr>
                    <p:spPr>
                      <a:xfrm>
                        <a:off x="29395047" y="4762918"/>
                        <a:ext cx="1263171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b="1" dirty="0"/>
                          <a:t>To Outlet:</a:t>
                        </a:r>
                      </a:p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𝑎𝑡𝑚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103" name="TextBox 10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9395047" y="4762918"/>
                        <a:ext cx="1263171" cy="584775"/>
                      </a:xfrm>
                      <a:prstGeom prst="rect">
                        <a:avLst/>
                      </a:prstGeom>
                      <a:blipFill>
                        <a:blip r:embed="rId38"/>
                        <a:stretch>
                          <a:fillRect l="-2899" t="-315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5" name="Rectangle 24"/>
                  <p:cNvSpPr/>
                  <p:nvPr/>
                </p:nvSpPr>
                <p:spPr>
                  <a:xfrm>
                    <a:off x="29438205" y="4417164"/>
                    <a:ext cx="1041140" cy="4412937"/>
                  </a:xfrm>
                  <a:prstGeom prst="rect">
                    <a:avLst/>
                  </a:prstGeom>
                  <a:noFill/>
                  <a:ln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Arrow: Right 25"/>
                  <p:cNvSpPr/>
                  <p:nvPr/>
                </p:nvSpPr>
                <p:spPr>
                  <a:xfrm rot="16200000">
                    <a:off x="29630128" y="8918900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Arrow: Right 26"/>
                  <p:cNvSpPr/>
                  <p:nvPr/>
                </p:nvSpPr>
                <p:spPr>
                  <a:xfrm rot="16200000">
                    <a:off x="29823495" y="8910642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Arrow: Right 27"/>
                  <p:cNvSpPr/>
                  <p:nvPr/>
                </p:nvSpPr>
                <p:spPr>
                  <a:xfrm rot="16200000">
                    <a:off x="30039129" y="8918900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Arrow: Right 28"/>
                  <p:cNvSpPr/>
                  <p:nvPr/>
                </p:nvSpPr>
                <p:spPr>
                  <a:xfrm rot="16200000">
                    <a:off x="30261259" y="8918900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Arrow: Right 29"/>
                  <p:cNvSpPr/>
                  <p:nvPr/>
                </p:nvSpPr>
                <p:spPr>
                  <a:xfrm rot="16200000">
                    <a:off x="29407868" y="4527491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Arrow: Right 30"/>
                  <p:cNvSpPr/>
                  <p:nvPr/>
                </p:nvSpPr>
                <p:spPr>
                  <a:xfrm rot="16200000">
                    <a:off x="29617264" y="4527491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" name="Arrow: Right 31"/>
                  <p:cNvSpPr/>
                  <p:nvPr/>
                </p:nvSpPr>
                <p:spPr>
                  <a:xfrm rot="16200000">
                    <a:off x="29810631" y="4519233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Arrow: Right 32"/>
                  <p:cNvSpPr/>
                  <p:nvPr/>
                </p:nvSpPr>
                <p:spPr>
                  <a:xfrm rot="16200000">
                    <a:off x="30026265" y="4527491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Arrow: Right 33"/>
                  <p:cNvSpPr/>
                  <p:nvPr/>
                </p:nvSpPr>
                <p:spPr>
                  <a:xfrm rot="16200000">
                    <a:off x="30248395" y="4527491"/>
                    <a:ext cx="282242" cy="149762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29902301" y="7327008"/>
                      <a:ext cx="2082942" cy="1248433"/>
                    </a:xfrm>
                    <a:prstGeom prst="rect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dirty="0"/>
                        <a:t>250,000 MECS: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14:m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17 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𝑤𝑡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%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a14:m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=480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a14:m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=15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902301" y="7327008"/>
                      <a:ext cx="2082942" cy="1248433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1325" t="-1099" r="-1325" b="-3297"/>
                      </a:stretch>
                    </a:blipFill>
                    <a:ln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Arrow: Right 19"/>
                <p:cNvSpPr/>
                <p:nvPr/>
              </p:nvSpPr>
              <p:spPr>
                <a:xfrm rot="11059868">
                  <a:off x="29442450" y="7916409"/>
                  <a:ext cx="455301" cy="183034"/>
                </a:xfrm>
                <a:prstGeom prst="rightArrow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7" name="Arrow: Right 16"/>
              <p:cNvSpPr/>
              <p:nvPr/>
            </p:nvSpPr>
            <p:spPr>
              <a:xfrm rot="8435222">
                <a:off x="29412127" y="8939887"/>
                <a:ext cx="455301" cy="116953"/>
              </a:xfrm>
              <a:prstGeom prst="rightArrow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6623204" y="782696"/>
                <a:ext cx="3771654" cy="298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4013" indent="-354013"/>
                <a:r>
                  <a:rPr lang="en-US" sz="2400" b="1" dirty="0">
                    <a:solidFill>
                      <a:schemeClr val="tx2"/>
                    </a:solidFill>
                  </a:rPr>
                  <a:t>Setup: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Pseudo-2D domain: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6.67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32x288x1 Grid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≈3.2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Hertzian contact model for soft silicon capsules: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=15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𝐺𝑃𝑎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16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Isothermal walls (T=313K)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Enhanced kinetics (100 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𝑂𝐻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204" y="782696"/>
                <a:ext cx="3771654" cy="2986972"/>
              </a:xfrm>
              <a:prstGeom prst="rect">
                <a:avLst/>
              </a:prstGeom>
              <a:blipFill>
                <a:blip r:embed="rId40"/>
                <a:stretch>
                  <a:fillRect l="-2423" t="-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8715733" y="5390895"/>
            <a:ext cx="171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FIG</a:t>
            </a:r>
            <a:r>
              <a:rPr lang="en-US" sz="1600" dirty="0"/>
              <a:t>: Simulated bubbling behavior</a:t>
            </a:r>
          </a:p>
        </p:txBody>
      </p:sp>
    </p:spTree>
    <p:extLst>
      <p:ext uri="{BB962C8B-B14F-4D97-AF65-F5344CB8AC3E}">
        <p14:creationId xmlns:p14="http://schemas.microsoft.com/office/powerpoint/2010/main" val="344831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Bench Scale Simulation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64" y="2797382"/>
            <a:ext cx="4238625" cy="3390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628" y="5295730"/>
            <a:ext cx="1574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</a:t>
            </a:r>
            <a:r>
              <a:rPr lang="en-US" sz="1400" dirty="0"/>
              <a:t>: Time evolution of outlet gas composition.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 flipH="1">
                <a:off x="99737" y="861248"/>
                <a:ext cx="579623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75% capture efficiency in bubbling regime with a bed height of 15cm using enhanced kinetics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Interesting effects during co2 absorption.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/>
                  <a:t>MECS rapidly lose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humidify the gas phase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Precipitation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𝑁𝑎𝐻𝐶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very exothermic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As gas cools above bed,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condenses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9737" y="861248"/>
                <a:ext cx="5796237" cy="1754326"/>
              </a:xfrm>
              <a:prstGeom prst="rect">
                <a:avLst/>
              </a:prstGeom>
              <a:blipFill>
                <a:blip r:embed="rId6"/>
                <a:stretch>
                  <a:fillRect l="-631" t="-173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6085522" y="1090086"/>
            <a:ext cx="6088590" cy="5098196"/>
            <a:chOff x="6085522" y="1090086"/>
            <a:chExt cx="6088590" cy="5098196"/>
          </a:xfrm>
        </p:grpSpPr>
        <p:pic>
          <p:nvPicPr>
            <p:cNvPr id="11" name="GasPhase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1728"/>
                  </p14:media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085522" y="1359762"/>
              <a:ext cx="5766027" cy="43053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160823" y="5665062"/>
                  <a:ext cx="561542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FIG</a:t>
                  </a:r>
                  <a:r>
                    <a:rPr lang="en-US" sz="1400" dirty="0"/>
                    <a:t>: From left to right:  Gas fraction, gas temp,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1400" dirty="0"/>
                    <a:t> mass fraction,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1400" dirty="0"/>
                    <a:t> vapor mass fraction, condensed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1400" dirty="0"/>
                    <a:t> mass fraction. </a:t>
                  </a:r>
                </a:p>
              </p:txBody>
            </p:sp>
          </mc:Choice>
          <mc:Fallback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0823" y="5665062"/>
                  <a:ext cx="5615423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326" t="-1163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153040" y="1103410"/>
                  <a:ext cx="135575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Vapor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3040" y="1103410"/>
                  <a:ext cx="1355751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3587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408821" y="1090086"/>
                  <a:ext cx="17652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Condensed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8821" y="1090086"/>
                  <a:ext cx="1765291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759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011668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58108" y="1351641"/>
            <a:ext cx="4769514" cy="4853316"/>
            <a:chOff x="29709453" y="16708734"/>
            <a:chExt cx="6245048" cy="6485045"/>
          </a:xfrm>
        </p:grpSpPr>
        <p:grpSp>
          <p:nvGrpSpPr>
            <p:cNvPr id="6" name="Group 5"/>
            <p:cNvGrpSpPr/>
            <p:nvPr/>
          </p:nvGrpSpPr>
          <p:grpSpPr>
            <a:xfrm>
              <a:off x="29709453" y="16708734"/>
              <a:ext cx="6245048" cy="6485045"/>
              <a:chOff x="28412759" y="16868437"/>
              <a:chExt cx="6245048" cy="648504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0353724" y="16868437"/>
                <a:ext cx="4304083" cy="6485045"/>
                <a:chOff x="29326360" y="16883445"/>
                <a:chExt cx="4986794" cy="6815422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326360" y="18229896"/>
                  <a:ext cx="3505359" cy="5468971"/>
                </a:xfrm>
                <a:prstGeom prst="rect">
                  <a:avLst/>
                </a:prstGeom>
              </p:spPr>
            </p:pic>
            <p:pic>
              <p:nvPicPr>
                <p:cNvPr id="11" name="Content Placeholder 1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1480" r="22351"/>
                <a:stretch/>
              </p:blipFill>
              <p:spPr>
                <a:xfrm>
                  <a:off x="32795564" y="16883445"/>
                  <a:ext cx="1517590" cy="6726886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28412759" y="19044846"/>
                <a:ext cx="3089741" cy="3084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FIG</a:t>
                </a:r>
                <a:r>
                  <a:rPr lang="en-US" sz="1600" dirty="0"/>
                  <a:t>: Study of MECS hydrodynamics in 1 MW pilot-scale carbon capture system.  Left: flow configuration, Right: gas fraction under fluidized condition (Collaboration with PNNL)</a:t>
                </a:r>
              </a:p>
              <a:p>
                <a:endParaRPr lang="en-US" sz="1600" dirty="0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56967" r="32654" b="51452"/>
            <a:stretch/>
          </p:blipFill>
          <p:spPr>
            <a:xfrm>
              <a:off x="34041746" y="20023714"/>
              <a:ext cx="552391" cy="290232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0628" y="3371456"/>
                <a:ext cx="6733627" cy="2616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tx2"/>
                    </a:solidFill>
                  </a:rPr>
                  <a:t>The </a:t>
                </a:r>
                <a:r>
                  <a:rPr lang="en-US" sz="2400" b="1" dirty="0" err="1">
                    <a:solidFill>
                      <a:schemeClr val="tx2"/>
                    </a:solidFill>
                  </a:rPr>
                  <a:t>longview</a:t>
                </a:r>
                <a:r>
                  <a:rPr lang="en-US" sz="2400" b="1" dirty="0">
                    <a:solidFill>
                      <a:schemeClr val="tx2"/>
                    </a:solidFill>
                  </a:rPr>
                  <a:t>…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Hydrodynamics v</a:t>
                </a:r>
                <a:r>
                  <a:rPr lang="en-US" sz="2000" dirty="0">
                    <a:solidFill>
                      <a:schemeClr val="tx1"/>
                    </a:solidFill>
                  </a:rPr>
                  <a:t>alidation with bubbling bed data from NETL</a:t>
                </a: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Migrate to solvent agnostic implementation: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 carbonates, amines, ionic liquids, etc.</a:t>
                </a: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Detailed MFIX-DEM reactor simulations with </a:t>
                </a:r>
                <a14:m>
                  <m:oMath xmlns:m="http://schemas.openxmlformats.org/officeDocument/2006/math"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capsules.</a:t>
                </a: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Inform MFIX-TFM implementation to enable device scale simulations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(Fig at right).</a:t>
                </a: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Pursue reduced order models to advance process design.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28" y="3371456"/>
                <a:ext cx="6733627" cy="2616101"/>
              </a:xfrm>
              <a:prstGeom prst="rect">
                <a:avLst/>
              </a:prstGeom>
              <a:blipFill>
                <a:blip r:embed="rId6"/>
                <a:stretch>
                  <a:fillRect l="-1357" t="-1865" r="-724" b="-3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0628" y="891499"/>
                <a:ext cx="9599086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2"/>
                    </a:solidFill>
                  </a:rPr>
                  <a:t>Accomplishments</a:t>
                </a:r>
              </a:p>
              <a:p>
                <a:pPr marL="457200" indent="-457200">
                  <a:buFont typeface="Wingdings" panose="05000000000000000000" pitchFamily="2" charset="2"/>
                  <a:buChar char="ü"/>
                </a:pPr>
                <a:r>
                  <a:rPr lang="en-US" sz="2000" dirty="0"/>
                  <a:t>Developed MFIX-DEM model accounting for MECS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sz="2000" dirty="0"/>
                  <a:t> mass transfer, carbonate chemistry, size and density changes.</a:t>
                </a:r>
              </a:p>
              <a:p>
                <a:pPr marL="457200" indent="-457200">
                  <a:buFont typeface="Wingdings" panose="05000000000000000000" pitchFamily="2" charset="2"/>
                  <a:buChar char="ü"/>
                </a:pPr>
                <a:r>
                  <a:rPr lang="en-US" sz="2000" dirty="0"/>
                  <a:t>Integrated </a:t>
                </a:r>
                <a:r>
                  <a:rPr lang="en-US" sz="2000" dirty="0" err="1"/>
                  <a:t>physico</a:t>
                </a:r>
                <a:r>
                  <a:rPr lang="en-US" sz="2000" dirty="0"/>
                  <a:t>-chemical data for carbonate solutions from literature.</a:t>
                </a:r>
              </a:p>
              <a:p>
                <a:pPr marL="457200" indent="-457200">
                  <a:buFont typeface="Wingdings" panose="05000000000000000000" pitchFamily="2" charset="2"/>
                  <a:buChar char="ü"/>
                </a:pPr>
                <a:r>
                  <a:rPr lang="en-US" sz="2000" dirty="0"/>
                  <a:t>Chemistry/mass transfer model validated with literature/LLNL data.</a:t>
                </a:r>
              </a:p>
              <a:p>
                <a:pPr marL="457200" indent="-457200">
                  <a:buFont typeface="Wingdings" panose="05000000000000000000" pitchFamily="2" charset="2"/>
                  <a:buChar char="ü"/>
                </a:pPr>
                <a:r>
                  <a:rPr lang="en-US" sz="2000" dirty="0"/>
                  <a:t>Simulated MECS bubbling fluidization in NETL’s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000" dirty="0"/>
                  <a:t>Fluidized Bed.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28" y="891499"/>
                <a:ext cx="9599086" cy="2000548"/>
              </a:xfrm>
              <a:prstGeom prst="rect">
                <a:avLst/>
              </a:prstGeom>
              <a:blipFill>
                <a:blip r:embed="rId7"/>
                <a:stretch>
                  <a:fillRect l="-952" t="-2439" b="-4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328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7" y="827317"/>
            <a:ext cx="8182708" cy="5455139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585" y="6282456"/>
            <a:ext cx="6900830" cy="496563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</p:pic>
      <p:sp>
        <p:nvSpPr>
          <p:cNvPr id="4" name="Rectangle 3"/>
          <p:cNvSpPr/>
          <p:nvPr/>
        </p:nvSpPr>
        <p:spPr>
          <a:xfrm>
            <a:off x="4019976" y="895179"/>
            <a:ext cx="4076407" cy="5232202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28515" y="910691"/>
            <a:ext cx="3867868" cy="301621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Acknowledgments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CCSI</a:t>
            </a:r>
            <a:r>
              <a:rPr lang="en-US" b="1" baseline="30000" dirty="0"/>
              <a:t>2</a:t>
            </a:r>
            <a:r>
              <a:rPr lang="en-US" b="1" dirty="0"/>
              <a:t> leadership</a:t>
            </a:r>
            <a:r>
              <a:rPr lang="en-US" dirty="0"/>
              <a:t>:   Mike Matuszewski, David Miller, Lynn </a:t>
            </a:r>
            <a:r>
              <a:rPr lang="en-US" dirty="0" err="1"/>
              <a:t>Brickett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LLNL MECS Team</a:t>
            </a:r>
            <a:r>
              <a:rPr lang="en-US" dirty="0"/>
              <a:t>: Joshua Stolaroff, Katherine Ong, Bill Bourcier, Jennifer Knipe, Kathya Chavez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PNNL:</a:t>
            </a:r>
            <a:r>
              <a:rPr lang="en-US" dirty="0"/>
              <a:t> Zhijie Xu, Wang Chao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240" y="900247"/>
            <a:ext cx="4091532" cy="524264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432" y="900246"/>
            <a:ext cx="4153916" cy="538609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Contact</a:t>
            </a:r>
          </a:p>
          <a:p>
            <a:endParaRPr lang="en-US" sz="2000" b="1" dirty="0"/>
          </a:p>
          <a:p>
            <a:r>
              <a:rPr lang="en-US" sz="2000" b="1" dirty="0"/>
              <a:t>Justin Finn</a:t>
            </a:r>
          </a:p>
          <a:p>
            <a:r>
              <a:rPr lang="en-US" dirty="0"/>
              <a:t>ORISE Postdoctoral Fellow</a:t>
            </a:r>
          </a:p>
          <a:p>
            <a:r>
              <a:rPr lang="en-US" dirty="0"/>
              <a:t>Multiphase Flow Science Team</a:t>
            </a:r>
          </a:p>
          <a:p>
            <a:r>
              <a:rPr lang="en-US" dirty="0"/>
              <a:t>National Energy Technology Lab</a:t>
            </a:r>
          </a:p>
          <a:p>
            <a:endParaRPr lang="en-US" i="1" dirty="0"/>
          </a:p>
          <a:p>
            <a:r>
              <a:rPr lang="en-US" dirty="0"/>
              <a:t>e: Justin.Finn@netl.doe.gov</a:t>
            </a:r>
          </a:p>
          <a:p>
            <a:r>
              <a:rPr lang="en-US" dirty="0"/>
              <a:t>p: 541-918-4423</a:t>
            </a:r>
          </a:p>
          <a:p>
            <a:endParaRPr lang="en-US" sz="2000" dirty="0"/>
          </a:p>
          <a:p>
            <a:r>
              <a:rPr lang="en-US" sz="2000" b="1" dirty="0"/>
              <a:t>Janine Galvin</a:t>
            </a:r>
          </a:p>
          <a:p>
            <a:r>
              <a:rPr lang="en-US" sz="2000" dirty="0"/>
              <a:t>Research Scientist</a:t>
            </a:r>
          </a:p>
          <a:p>
            <a:r>
              <a:rPr lang="en-US" dirty="0"/>
              <a:t>Multiphase Flow Science Team</a:t>
            </a:r>
          </a:p>
          <a:p>
            <a:r>
              <a:rPr lang="en-US" dirty="0"/>
              <a:t>National Energy Technology Lab</a:t>
            </a:r>
          </a:p>
          <a:p>
            <a:endParaRPr lang="en-US" i="1" dirty="0"/>
          </a:p>
          <a:p>
            <a:r>
              <a:rPr lang="en-US" dirty="0"/>
              <a:t>e: Janine.Carney@netl.doe.gov</a:t>
            </a:r>
          </a:p>
          <a:p>
            <a:r>
              <a:rPr lang="en-US" dirty="0"/>
              <a:t>p: 541-918-5841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61005" y="3926901"/>
            <a:ext cx="3867868" cy="1077218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More Information</a:t>
            </a:r>
          </a:p>
          <a:p>
            <a:r>
              <a:rPr lang="en-US" dirty="0">
                <a:hlinkClick r:id="rId5"/>
              </a:rPr>
              <a:t>www.acceleratecarboncapture.org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869025"/>
            <a:ext cx="4117319" cy="537172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7993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 slides…</a:t>
            </a:r>
          </a:p>
        </p:txBody>
      </p:sp>
    </p:spTree>
    <p:extLst>
      <p:ext uri="{BB962C8B-B14F-4D97-AF65-F5344CB8AC3E}">
        <p14:creationId xmlns:p14="http://schemas.microsoft.com/office/powerpoint/2010/main" val="42473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8" y="861248"/>
            <a:ext cx="4615861" cy="3548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Reacting gas-solid flow simulation:  MFIX-DEM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10" y="3528318"/>
            <a:ext cx="2692400" cy="26757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886489" y="1087560"/>
              <a:ext cx="7070173" cy="308546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6349447">
                      <a:extLst>
                        <a:ext uri="{9D8B030D-6E8A-4147-A177-3AD203B41FA5}">
                          <a16:colId xmlns:a16="http://schemas.microsoft.com/office/drawing/2014/main" val="2649109806"/>
                        </a:ext>
                      </a:extLst>
                    </a:gridCol>
                    <a:gridCol w="193461">
                      <a:extLst>
                        <a:ext uri="{9D8B030D-6E8A-4147-A177-3AD203B41FA5}">
                          <a16:colId xmlns:a16="http://schemas.microsoft.com/office/drawing/2014/main" val="448781539"/>
                        </a:ext>
                      </a:extLst>
                    </a:gridCol>
                    <a:gridCol w="527265">
                      <a:extLst>
                        <a:ext uri="{9D8B030D-6E8A-4147-A177-3AD203B41FA5}">
                          <a16:colId xmlns:a16="http://schemas.microsoft.com/office/drawing/2014/main" val="3708116203"/>
                        </a:ext>
                      </a:extLst>
                    </a:gridCol>
                  </a:tblGrid>
                  <a:tr h="1003411">
                    <a:tc>
                      <a:txBody>
                        <a:bodyPr/>
                        <a:lstStyle/>
                        <a:p>
                          <a:pPr marL="219710" marR="0" indent="-217170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4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Gas</a:t>
                          </a:r>
                          <a:r>
                            <a:rPr lang="en-US" sz="2400" b="1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Phase: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 marL="219710" marR="0" indent="-217170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limLoc m:val="undOvr"/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(1)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6045571"/>
                      </a:ext>
                    </a:extLst>
                  </a:tr>
                  <a:tr h="471620">
                    <a:tc gridSpan="2">
                      <a:txBody>
                        <a:bodyPr/>
                        <a:lstStyle/>
                        <a:p>
                          <a:pPr marL="219710" marR="0" indent="-228600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num>
                                  <m:den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)+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𝒈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𝐠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𝛕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𝐠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(2)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70941934"/>
                      </a:ext>
                    </a:extLst>
                  </a:tr>
                  <a:tr h="471620">
                    <a:tc>
                      <a:txBody>
                        <a:bodyPr/>
                        <a:lstStyle/>
                        <a:p>
                          <a:pPr marL="219710" marR="0" indent="-217170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𝒈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𝒟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𝛻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(3)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6614213"/>
                      </a:ext>
                    </a:extLst>
                  </a:tr>
                  <a:tr h="674449">
                    <a:tc gridSpan="2">
                      <a:txBody>
                        <a:bodyPr/>
                        <a:lstStyle/>
                        <a:p>
                          <a:pPr marL="219710" marR="0" indent="-228600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den>
                                    </m:f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𝒈</m:t>
                                        </m:r>
                                      </m:sub>
                                    </m:s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𝛻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𝛻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e>
                                </m:nary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(4)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068601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7184449"/>
                  </p:ext>
                </p:extLst>
              </p:nvPr>
            </p:nvGraphicFramePr>
            <p:xfrm>
              <a:off x="4886489" y="1087560"/>
              <a:ext cx="7070173" cy="3095752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6349447">
                      <a:extLst>
                        <a:ext uri="{9D8B030D-6E8A-4147-A177-3AD203B41FA5}">
                          <a16:colId xmlns:a16="http://schemas.microsoft.com/office/drawing/2014/main" val="2649109806"/>
                        </a:ext>
                      </a:extLst>
                    </a:gridCol>
                    <a:gridCol w="193461">
                      <a:extLst>
                        <a:ext uri="{9D8B030D-6E8A-4147-A177-3AD203B41FA5}">
                          <a16:colId xmlns:a16="http://schemas.microsoft.com/office/drawing/2014/main" val="448781539"/>
                        </a:ext>
                      </a:extLst>
                    </a:gridCol>
                    <a:gridCol w="527265">
                      <a:extLst>
                        <a:ext uri="{9D8B030D-6E8A-4147-A177-3AD203B41FA5}">
                          <a16:colId xmlns:a16="http://schemas.microsoft.com/office/drawing/2014/main" val="3708116203"/>
                        </a:ext>
                      </a:extLst>
                    </a:gridCol>
                  </a:tblGrid>
                  <a:tr h="12289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t="-7426" r="-11314" b="-15198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(1)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6045571"/>
                      </a:ext>
                    </a:extLst>
                  </a:tr>
                  <a:tr h="539877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t="-243820" r="-8101" b="-24494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(2)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70941934"/>
                      </a:ext>
                    </a:extLst>
                  </a:tr>
                  <a:tr h="539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t="-343820" r="-11314" b="-14494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(3)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6614213"/>
                      </a:ext>
                    </a:extLst>
                  </a:tr>
                  <a:tr h="787019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t="-306202" r="-810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(4)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068601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/>
          <p:cNvSpPr/>
          <p:nvPr/>
        </p:nvSpPr>
        <p:spPr>
          <a:xfrm>
            <a:off x="4886489" y="4155919"/>
            <a:ext cx="5196294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9710" marR="0" indent="-217170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Solid (MECS) Phase:</a:t>
            </a:r>
          </a:p>
          <a:p>
            <a:pPr marL="219710" marR="0" indent="-217170">
              <a:spcBef>
                <a:spcPts val="0"/>
              </a:spcBef>
              <a:spcAft>
                <a:spcPts val="600"/>
              </a:spcAft>
            </a:pPr>
            <a:endParaRPr lang="en-US" sz="2400" b="1" dirty="0"/>
          </a:p>
          <a:p>
            <a:pPr marL="219710" marR="0" indent="-217170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highlight>
                  <a:srgbClr val="FFFF00"/>
                </a:highlight>
              </a:rPr>
              <a:t>                      PUT PARTICLE EQNS HERE…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590" y="4635935"/>
            <a:ext cx="1999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FIG: </a:t>
            </a:r>
            <a:r>
              <a:rPr lang="en-US" sz="1400" dirty="0"/>
              <a:t>Multiscale simulation strategies in MFIX (top).  MECS represented as discrete particles in reactive gas flow (left)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86489" y="5736447"/>
                <a:ext cx="4114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Focus of this talk: MECS mass transfer,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489" y="5736447"/>
                <a:ext cx="4114011" cy="369332"/>
              </a:xfrm>
              <a:prstGeom prst="rect">
                <a:avLst/>
              </a:prstGeom>
              <a:blipFill>
                <a:blip r:embed="rId6"/>
                <a:stretch>
                  <a:fillRect l="-13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832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Closures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0907" y="861248"/>
              <a:ext cx="8685692" cy="5372802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699999">
                      <a:extLst>
                        <a:ext uri="{9D8B030D-6E8A-4147-A177-3AD203B41FA5}">
                          <a16:colId xmlns:a16="http://schemas.microsoft.com/office/drawing/2014/main" val="1218783805"/>
                        </a:ext>
                      </a:extLst>
                    </a:gridCol>
                    <a:gridCol w="2811781">
                      <a:extLst>
                        <a:ext uri="{9D8B030D-6E8A-4147-A177-3AD203B41FA5}">
                          <a16:colId xmlns:a16="http://schemas.microsoft.com/office/drawing/2014/main" val="1883940036"/>
                        </a:ext>
                      </a:extLst>
                    </a:gridCol>
                    <a:gridCol w="137160">
                      <a:extLst>
                        <a:ext uri="{9D8B030D-6E8A-4147-A177-3AD203B41FA5}">
                          <a16:colId xmlns:a16="http://schemas.microsoft.com/office/drawing/2014/main" val="3019335211"/>
                        </a:ext>
                      </a:extLst>
                    </a:gridCol>
                    <a:gridCol w="1606299">
                      <a:extLst>
                        <a:ext uri="{9D8B030D-6E8A-4147-A177-3AD203B41FA5}">
                          <a16:colId xmlns:a16="http://schemas.microsoft.com/office/drawing/2014/main" val="1053139786"/>
                        </a:ext>
                      </a:extLst>
                    </a:gridCol>
                    <a:gridCol w="176781">
                      <a:extLst>
                        <a:ext uri="{9D8B030D-6E8A-4147-A177-3AD203B41FA5}">
                          <a16:colId xmlns:a16="http://schemas.microsoft.com/office/drawing/2014/main" val="3349123918"/>
                        </a:ext>
                      </a:extLst>
                    </a:gridCol>
                    <a:gridCol w="3253672">
                      <a:extLst>
                        <a:ext uri="{9D8B030D-6E8A-4147-A177-3AD203B41FA5}">
                          <a16:colId xmlns:a16="http://schemas.microsoft.com/office/drawing/2014/main" val="321194306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Symbol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Property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Dependencies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Reference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082873"/>
                      </a:ext>
                    </a:extLst>
                  </a:tr>
                  <a:tr h="0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050" b="1" dirty="0"/>
                            <a:t>Shell</a:t>
                          </a:r>
                          <a:r>
                            <a:rPr lang="en-US" sz="1050" b="1" baseline="0" dirty="0"/>
                            <a:t> Properties (assumed constant)</a:t>
                          </a:r>
                          <a:endParaRPr lang="en-US" sz="105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4928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05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i="0">
                                        <a:latin typeface="Cambria Math" panose="02040503050406030204" pitchFamily="18" charset="0"/>
                                      </a:rPr>
                                      <m:t>𝒫</m:t>
                                    </m:r>
                                  </m:e>
                                  <m:sub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𝑠h𝑒𝑙𝑙</m:t>
                                    </m:r>
                                  </m:sub>
                                  <m:sup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050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 Permeability Coefficient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b-NO" sz="1050" b="0" i="0" u="none" baseline="0" dirty="0"/>
                            <a:t>Vericella, Baker et al. (2015)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4290666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05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i="0">
                                        <a:latin typeface="Cambria Math" panose="02040503050406030204" pitchFamily="18" charset="0"/>
                                      </a:rPr>
                                      <m:t>𝒫</m:t>
                                    </m:r>
                                  </m:e>
                                  <m:sub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𝑠h𝑒𝑙𝑙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oMath>
                          </a14:m>
                          <a:r>
                            <a:rPr lang="en-US" sz="1050" dirty="0"/>
                            <a:t> Permeability Coefficient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b-NO" sz="1050" b="0" i="0" u="none" baseline="0" dirty="0">
                              <a:solidFill>
                                <a:srgbClr val="FF0000"/>
                              </a:solidFill>
                            </a:rPr>
                            <a:t>TBD</a:t>
                          </a:r>
                          <a:endParaRPr lang="en-US" sz="1050" b="0" i="0" u="none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457606"/>
                      </a:ext>
                    </a:extLst>
                  </a:tr>
                  <a:tr h="0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050" b="1" dirty="0"/>
                            <a:t>Liquid Solution</a:t>
                          </a:r>
                          <a:r>
                            <a:rPr lang="en-US" sz="1050" b="1" baseline="0" dirty="0"/>
                            <a:t> Properties</a:t>
                          </a:r>
                          <a:endParaRPr lang="en-US" sz="105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16028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𝑠𝑜𝑙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Carbonate</a:t>
                          </a:r>
                          <a:r>
                            <a:rPr lang="en-US" sz="1050" baseline="0" dirty="0"/>
                            <a:t> solution density</a:t>
                          </a:r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, wt% 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i-FI" sz="1050" b="0" i="0" u="none" baseline="0" dirty="0"/>
                            <a:t>Knuutila, Juliussen et al. (2010)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5513214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𝑠𝑜𝑙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Carbonate solution viscosity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, wt% 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Fit data from Roberts and Mangold Jr (1939)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2759622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𝑠𝑜𝑙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Diffusivity</a:t>
                          </a:r>
                          <a:r>
                            <a:rPr lang="en-US" sz="1050" baseline="0" dirty="0"/>
                            <a:t> of 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 in solution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</a:rPr>
                                    <m:t>𝑠𝑜𝑙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05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b="0" i="1" dirty="0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105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0" i="0" u="none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u="none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u="none" baseline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050" b="0" i="1" u="none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050" b="0" i="1" u="none" baseline="0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oMath>
                          </a14:m>
                          <a:r>
                            <a:rPr lang="en-US" sz="1050" b="0" i="0" u="none" baseline="0" dirty="0"/>
                            <a:t> Analogy </a:t>
                          </a:r>
                          <a:r>
                            <a:rPr lang="nl-NL" sz="1050" b="0" i="0" u="none" baseline="0" dirty="0"/>
                            <a:t>(Versteeg and Van Swaalj, 1988)</a:t>
                          </a:r>
                          <a:r>
                            <a:rPr lang="en-US" sz="1050" b="0" i="0" u="none" baseline="0" dirty="0"/>
                            <a:t>, Stokes-Einstein (</a:t>
                          </a:r>
                          <a:r>
                            <a:rPr lang="en-US" sz="1050" b="0" i="0" u="none" baseline="0" dirty="0" err="1"/>
                            <a:t>Kucka</a:t>
                          </a:r>
                          <a:r>
                            <a:rPr lang="en-US" sz="1050" b="0" i="0" u="none" baseline="0" dirty="0"/>
                            <a:t> et al., 2002), </a:t>
                          </a:r>
                          <a:r>
                            <a:rPr lang="en-US" sz="1050" b="0" i="0" u="none" baseline="0" dirty="0">
                              <a:solidFill>
                                <a:srgbClr val="FF0000"/>
                              </a:solidFill>
                            </a:rPr>
                            <a:t>(Vogel???)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1126922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  <m:sSup>
                                      <m:sSup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p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  <m:sup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𝑠𝑜𝑙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dirty="0"/>
                            <a:t>Diffusivity</a:t>
                          </a:r>
                          <a:r>
                            <a:rPr lang="en-US" sz="1050" baseline="0" dirty="0"/>
                            <a:t> of 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baseline="0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sSup>
                                <m:sSupPr>
                                  <m:ctrlP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050" dirty="0"/>
                            <a:t> in solution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𝑠𝑜𝑙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i-FI" sz="1050" b="0" i="0" u="none" baseline="0" dirty="0"/>
                            <a:t>Const diffusivity ratio (Hikita et al., 1976)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80403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𝐻𝐶</m:t>
                                    </m:r>
                                    <m:sSubSup>
                                      <m:sSubSup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  <m:sup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bSup>
                                  </m:sub>
                                  <m:sup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𝑠𝑜𝑙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dirty="0"/>
                            <a:t>Diffusivity</a:t>
                          </a:r>
                          <a:r>
                            <a:rPr lang="en-US" sz="1050" baseline="0" dirty="0"/>
                            <a:t> of 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baseline="0" smtClean="0">
                                  <a:latin typeface="Cambria Math" panose="02040503050406030204" pitchFamily="18" charset="0"/>
                                </a:rPr>
                                <m:t>𝐻𝐶</m:t>
                              </m:r>
                              <m:sSubSup>
                                <m:sSubSupPr>
                                  <m:ctrlP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050" dirty="0"/>
                            <a:t> in solution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𝑠𝑜𝑙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i-FI" sz="1050" b="0" i="0" u="none" baseline="0" dirty="0"/>
                            <a:t>Const. diffusivity ratio (Hikita et al., 1976)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98807102"/>
                      </a:ext>
                    </a:extLst>
                  </a:tr>
                  <a:tr h="0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050" b="1" dirty="0"/>
                            <a:t>Liquid</a:t>
                          </a:r>
                          <a:r>
                            <a:rPr lang="en-US" sz="1050" b="1" baseline="0" dirty="0"/>
                            <a:t> Solution Chemistry</a:t>
                          </a:r>
                          <a:endParaRPr lang="en-US" sz="105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464673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  <m:sSup>
                                      <m:sSup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p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</m:sSub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aseline="0" dirty="0"/>
                            <a:t>2</a:t>
                          </a:r>
                          <a:r>
                            <a:rPr lang="en-US" sz="1050" baseline="30000" dirty="0"/>
                            <a:t>nd</a:t>
                          </a:r>
                          <a:r>
                            <a:rPr lang="en-US" sz="1050" baseline="0" dirty="0"/>
                            <a:t>  order kinetic constant</a:t>
                          </a:r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050" dirty="0"/>
                                  <m:t>,</m:t>
                                </m:r>
                                <m:r>
                                  <a:rPr lang="en-US" sz="1050" b="0" i="1" dirty="0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sSup>
                                      <m:sSup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, [</m:t>
                                </m:r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Sup>
                                  <m:sSubSup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bSup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 err="1"/>
                            <a:t>Pohorecki</a:t>
                          </a:r>
                          <a:r>
                            <a:rPr lang="en-US" sz="1050" b="0" i="0" u="none" baseline="0" dirty="0"/>
                            <a:t> and </a:t>
                          </a:r>
                          <a:r>
                            <a:rPr lang="en-US" sz="1050" b="0" i="0" u="none" baseline="0" dirty="0" err="1"/>
                            <a:t>Moniuk</a:t>
                          </a:r>
                          <a:r>
                            <a:rPr lang="en-US" sz="1050" b="0" i="0" u="none" baseline="0" dirty="0"/>
                            <a:t> (1988)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1089616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05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05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05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05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Equilibrium constants (R1, R2, R3)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050" b="0" i="0" u="none" baseline="0" dirty="0"/>
                            <a:t>Edwards, </a:t>
                          </a:r>
                          <a:r>
                            <a:rPr lang="fr-FR" sz="1050" b="0" i="0" u="none" baseline="0" dirty="0" err="1"/>
                            <a:t>Maurer</a:t>
                          </a:r>
                          <a:r>
                            <a:rPr lang="fr-FR" sz="1050" b="0" i="0" u="none" baseline="0" dirty="0"/>
                            <a:t> et al. (1978)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2076611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Solubility products (R4,</a:t>
                          </a:r>
                          <a:r>
                            <a:rPr lang="en-US" sz="1050" baseline="0" dirty="0"/>
                            <a:t> R5)</a:t>
                          </a:r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Fit data from Haynes (2014)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57847968"/>
                      </a:ext>
                    </a:extLst>
                  </a:tr>
                  <a:tr h="0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050" b="1" dirty="0"/>
                            <a:t>Mass Transfer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333996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Solubility</a:t>
                          </a:r>
                          <a:r>
                            <a:rPr lang="en-US" sz="1050" baseline="0" dirty="0"/>
                            <a:t> of 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baseline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5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050" b="0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050" dirty="0"/>
                            <a:t>in carbonate</a:t>
                          </a:r>
                          <a:r>
                            <a:rPr lang="en-US" sz="1050" baseline="0" dirty="0"/>
                            <a:t> solution </a:t>
                          </a:r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sz="105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</a:rPr>
                                        <m:t>2 </m:t>
                                      </m:r>
                                    </m:sub>
                                  </m:s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05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oMath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i-FI" sz="1050" b="0" i="0" u="none" baseline="0" dirty="0"/>
                            <a:t>Knuutila, Juliussen et al. (2010), </a:t>
                          </a:r>
                          <a:r>
                            <a:rPr lang="nl-NL" sz="1050" b="0" i="0" u="none" baseline="0" dirty="0"/>
                            <a:t>Versteeg and Van Swaalj (1988)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093281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Mass transfer enhancement factor (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5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  <m:sSub>
                                    <m:sSubPr>
                                      <m:ctrlP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𝑠𝑜𝑙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050" dirty="0"/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5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𝑂</m:t>
                                  </m:r>
                                  <m:sSup>
                                    <m:sSupPr>
                                      <m:ctrlP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𝑠𝑜𝑙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050" dirty="0"/>
                            <a:t>,</a:t>
                          </a:r>
                          <a:r>
                            <a:rPr lang="en-US" sz="1050" b="0" dirty="0"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5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𝐻𝐶</m:t>
                                  </m:r>
                                  <m:sSubSup>
                                    <m:sSubSupPr>
                                      <m:ctrlP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𝑠𝑜𝑙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050" dirty="0"/>
                            <a:t>,</a:t>
                          </a:r>
                          <a:r>
                            <a:rPr lang="en-US" sz="1050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sSup>
                                    <m:sSupPr>
                                      <m:ctrlPr>
                                        <a:rPr lang="en-US" sz="105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en-US" sz="105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Reversible 2</a:t>
                          </a:r>
                          <a:r>
                            <a:rPr lang="en-US" sz="1050" b="0" i="0" u="none" baseline="30000" dirty="0"/>
                            <a:t>nd</a:t>
                          </a:r>
                          <a:r>
                            <a:rPr lang="en-US" sz="1050" b="0" i="0" u="none" baseline="0" dirty="0"/>
                            <a:t> order: Gaspar and </a:t>
                          </a:r>
                          <a:r>
                            <a:rPr lang="en-US" sz="1050" b="0" i="0" u="none" baseline="0" dirty="0" err="1"/>
                            <a:t>Fosbøl</a:t>
                          </a:r>
                          <a:r>
                            <a:rPr lang="en-US" sz="1050" b="0" i="0" u="none" baseline="0" dirty="0"/>
                            <a:t> (2015)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928078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  <m:sup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Physical</a:t>
                          </a:r>
                          <a:r>
                            <a:rPr lang="en-US" sz="1050" baseline="0" dirty="0"/>
                            <a:t> liq. mass transfer </a:t>
                          </a:r>
                          <a:r>
                            <a:rPr lang="en-US" sz="1050" baseline="0" dirty="0" err="1"/>
                            <a:t>coeff</a:t>
                          </a:r>
                          <a:r>
                            <a:rPr lang="en-US" sz="1050" baseline="0" dirty="0"/>
                            <a:t> </a:t>
                          </a:r>
                          <a:r>
                            <a:rPr lang="en-US" sz="105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𝒟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𝑠𝑜𝑙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Kumar and Hartland (1999); Stagnant drop model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5270379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05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  <m:sup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𝑠𝑎𝑡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oMath>
                          </a14:m>
                          <a:r>
                            <a:rPr lang="en-US" sz="1050" dirty="0"/>
                            <a:t> vapor pressure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05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Reynolds (1979)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104862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2315292"/>
                  </p:ext>
                </p:extLst>
              </p:nvPr>
            </p:nvGraphicFramePr>
            <p:xfrm>
              <a:off x="120907" y="861248"/>
              <a:ext cx="8685692" cy="5372802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699999">
                      <a:extLst>
                        <a:ext uri="{9D8B030D-6E8A-4147-A177-3AD203B41FA5}">
                          <a16:colId xmlns:a16="http://schemas.microsoft.com/office/drawing/2014/main" val="1218783805"/>
                        </a:ext>
                      </a:extLst>
                    </a:gridCol>
                    <a:gridCol w="2811781">
                      <a:extLst>
                        <a:ext uri="{9D8B030D-6E8A-4147-A177-3AD203B41FA5}">
                          <a16:colId xmlns:a16="http://schemas.microsoft.com/office/drawing/2014/main" val="1883940036"/>
                        </a:ext>
                      </a:extLst>
                    </a:gridCol>
                    <a:gridCol w="137160">
                      <a:extLst>
                        <a:ext uri="{9D8B030D-6E8A-4147-A177-3AD203B41FA5}">
                          <a16:colId xmlns:a16="http://schemas.microsoft.com/office/drawing/2014/main" val="3019335211"/>
                        </a:ext>
                      </a:extLst>
                    </a:gridCol>
                    <a:gridCol w="1606299">
                      <a:extLst>
                        <a:ext uri="{9D8B030D-6E8A-4147-A177-3AD203B41FA5}">
                          <a16:colId xmlns:a16="http://schemas.microsoft.com/office/drawing/2014/main" val="1053139786"/>
                        </a:ext>
                      </a:extLst>
                    </a:gridCol>
                    <a:gridCol w="176781">
                      <a:extLst>
                        <a:ext uri="{9D8B030D-6E8A-4147-A177-3AD203B41FA5}">
                          <a16:colId xmlns:a16="http://schemas.microsoft.com/office/drawing/2014/main" val="3349123918"/>
                        </a:ext>
                      </a:extLst>
                    </a:gridCol>
                    <a:gridCol w="3253672">
                      <a:extLst>
                        <a:ext uri="{9D8B030D-6E8A-4147-A177-3AD203B41FA5}">
                          <a16:colId xmlns:a16="http://schemas.microsoft.com/office/drawing/2014/main" val="3211943065"/>
                        </a:ext>
                      </a:extLst>
                    </a:gridCol>
                  </a:tblGrid>
                  <a:tr h="251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Symbol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Property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Dependencies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Reference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082873"/>
                      </a:ext>
                    </a:extLst>
                  </a:tr>
                  <a:tr h="251460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050" b="1" dirty="0"/>
                            <a:t>Shell</a:t>
                          </a:r>
                          <a:r>
                            <a:rPr lang="en-US" sz="1050" b="1" baseline="0" dirty="0"/>
                            <a:t> Properties (assumed constant)</a:t>
                          </a:r>
                          <a:endParaRPr lang="en-US" sz="105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492808"/>
                      </a:ext>
                    </a:extLst>
                  </a:tr>
                  <a:tr h="2853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182609" r="-1141739" b="-16434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108" t="-182609" r="-184199" b="-1643478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b-NO" sz="1050" b="0" i="0" u="none" baseline="0" dirty="0"/>
                            <a:t>Vericella, Baker et al. (2015)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42906664"/>
                      </a:ext>
                    </a:extLst>
                  </a:tr>
                  <a:tr h="2853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276596" r="-1141739" b="-15085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108" t="-276596" r="-184199" b="-1508511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-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b-NO" sz="1050" b="0" i="0" u="none" baseline="0" dirty="0">
                              <a:solidFill>
                                <a:srgbClr val="FF0000"/>
                              </a:solidFill>
                            </a:rPr>
                            <a:t>TBD</a:t>
                          </a:r>
                          <a:endParaRPr lang="en-US" sz="1050" b="0" i="0" u="none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457606"/>
                      </a:ext>
                    </a:extLst>
                  </a:tr>
                  <a:tr h="251460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050" b="1" dirty="0"/>
                            <a:t>Liquid Solution</a:t>
                          </a:r>
                          <a:r>
                            <a:rPr lang="en-US" sz="1050" b="1" baseline="0" dirty="0"/>
                            <a:t> Properties</a:t>
                          </a:r>
                          <a:endParaRPr lang="en-US" sz="105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1602805"/>
                      </a:ext>
                    </a:extLst>
                  </a:tr>
                  <a:tr h="2638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509302" r="-1141739" b="-145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Carbonate</a:t>
                          </a:r>
                          <a:r>
                            <a:rPr lang="en-US" sz="1050" baseline="0" dirty="0"/>
                            <a:t> solution density</a:t>
                          </a:r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509302" r="-170159" b="-145116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i-FI" sz="1050" b="0" i="0" u="none" baseline="0" dirty="0"/>
                            <a:t>Knuutila, Juliussen et al. (2010)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55132148"/>
                      </a:ext>
                    </a:extLst>
                  </a:tr>
                  <a:tr h="2638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609302" r="-1141739" b="-135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Carbonate solution viscosity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609302" r="-170159" b="-135116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Fit data from Roberts and Mangold Jr (1939)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27596224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448529" r="-1141739" b="-75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108" t="-448529" r="-184199" b="-754412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448529" r="-170159" b="-75441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b="0" i="0" u="none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67228" t="-448529" r="-375" b="-75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1269221"/>
                      </a:ext>
                    </a:extLst>
                  </a:tr>
                  <a:tr h="2787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828889" r="-1141739" b="-10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108" t="-828889" r="-184199" b="-1040000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828889" r="-170159" b="-104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i-FI" sz="1050" b="0" i="0" u="none" baseline="0" dirty="0"/>
                            <a:t>Const diffusivity ratio (Hikita et al., 1976)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8040300"/>
                      </a:ext>
                    </a:extLst>
                  </a:tr>
                  <a:tr h="28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889362" r="-1141739" b="-8957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108" t="-889362" r="-184199" b="-895745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889362" r="-170159" b="-8957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i-FI" sz="1050" b="0" i="0" u="none" baseline="0" dirty="0"/>
                            <a:t>Const. diffusivity ratio (Hikita et al., 1976)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98807102"/>
                      </a:ext>
                    </a:extLst>
                  </a:tr>
                  <a:tr h="251460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050" b="1" dirty="0"/>
                            <a:t>Liquid</a:t>
                          </a:r>
                          <a:r>
                            <a:rPr lang="en-US" sz="1050" b="1" baseline="0" dirty="0"/>
                            <a:t> Solution Chemistry</a:t>
                          </a:r>
                          <a:endParaRPr lang="en-US" sz="105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4646735"/>
                      </a:ext>
                    </a:extLst>
                  </a:tr>
                  <a:tr h="2638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1179070" r="-1141739" b="-78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aseline="0" dirty="0"/>
                            <a:t>2</a:t>
                          </a:r>
                          <a:r>
                            <a:rPr lang="en-US" sz="1050" baseline="30000" dirty="0"/>
                            <a:t>nd</a:t>
                          </a:r>
                          <a:r>
                            <a:rPr lang="en-US" sz="1050" baseline="0" dirty="0"/>
                            <a:t>  order kinetic constant</a:t>
                          </a:r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1179070" r="-170159" b="-78139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 err="1"/>
                            <a:t>Pohorecki</a:t>
                          </a:r>
                          <a:r>
                            <a:rPr lang="en-US" sz="1050" b="0" i="0" u="none" baseline="0" dirty="0"/>
                            <a:t> and </a:t>
                          </a:r>
                          <a:r>
                            <a:rPr lang="en-US" sz="1050" b="0" i="0" u="none" baseline="0" dirty="0" err="1"/>
                            <a:t>Moniuk</a:t>
                          </a:r>
                          <a:r>
                            <a:rPr lang="en-US" sz="1050" b="0" i="0" u="none" baseline="0" dirty="0"/>
                            <a:t> (1988)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10896166"/>
                      </a:ext>
                    </a:extLst>
                  </a:tr>
                  <a:tr h="2638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1279070" r="-1141739" b="-68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Equilibrium constants (R1, R2, R3)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1279070" r="-170159" b="-68139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FR" sz="1050" b="0" i="0" u="none" baseline="0" dirty="0"/>
                            <a:t>Edwards, </a:t>
                          </a:r>
                          <a:r>
                            <a:rPr lang="fr-FR" sz="1050" b="0" i="0" u="none" baseline="0" dirty="0" err="1"/>
                            <a:t>Maurer</a:t>
                          </a:r>
                          <a:r>
                            <a:rPr lang="fr-FR" sz="1050" b="0" i="0" u="none" baseline="0" dirty="0"/>
                            <a:t> et al. (1978)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20766118"/>
                      </a:ext>
                    </a:extLst>
                  </a:tr>
                  <a:tr h="2638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1347727" r="-1141739" b="-56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dirty="0"/>
                            <a:t>Solubility products (R4,</a:t>
                          </a:r>
                          <a:r>
                            <a:rPr lang="en-US" sz="1050" baseline="0" dirty="0"/>
                            <a:t> R5)</a:t>
                          </a:r>
                          <a:endParaRPr lang="en-US" sz="105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1347727" r="-170159" b="-56590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Fit data from Haynes (2014)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57847968"/>
                      </a:ext>
                    </a:extLst>
                  </a:tr>
                  <a:tr h="251460"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050" b="1" dirty="0"/>
                            <a:t>Mass Transfer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3339964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1011940" r="-1141739" b="-2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108" t="-1011940" r="-184199" b="-210448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1011940" r="-170159" b="-2104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i-FI" sz="1050" b="0" i="0" u="none" baseline="0" dirty="0"/>
                            <a:t>Knuutila, Juliussen et al. (2010), </a:t>
                          </a:r>
                          <a:r>
                            <a:rPr lang="nl-NL" sz="1050" b="0" i="0" u="none" baseline="0" dirty="0"/>
                            <a:t>Versteeg and Van Swaalj (1988)</a:t>
                          </a:r>
                          <a:endParaRPr lang="en-US" sz="105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09328106"/>
                      </a:ext>
                    </a:extLst>
                  </a:tr>
                  <a:tr h="28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1585106" r="-114173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108" t="-1585106" r="-184199" b="-200000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1585106" r="-170159" b="-20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Reversible 2</a:t>
                          </a:r>
                          <a:r>
                            <a:rPr lang="en-US" sz="1050" b="0" i="0" u="none" baseline="30000" dirty="0"/>
                            <a:t>nd</a:t>
                          </a:r>
                          <a:r>
                            <a:rPr lang="en-US" sz="1050" b="0" i="0" u="none" baseline="0" dirty="0"/>
                            <a:t> order: Gaspar and </a:t>
                          </a:r>
                          <a:r>
                            <a:rPr lang="en-US" sz="1050" b="0" i="0" u="none" baseline="0" dirty="0" err="1"/>
                            <a:t>Fosbøl</a:t>
                          </a:r>
                          <a:r>
                            <a:rPr lang="en-US" sz="1050" b="0" i="0" u="none" baseline="0" dirty="0"/>
                            <a:t> (2015)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92807806"/>
                      </a:ext>
                    </a:extLst>
                  </a:tr>
                  <a:tr h="2787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1721739" r="-1141739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108" t="-1721739" r="-184199" b="-104348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1721739" r="-170159" b="-1043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Kumar and Hartland (1999); Stagnant drop model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52703793"/>
                      </a:ext>
                    </a:extLst>
                  </a:tr>
                  <a:tr h="27343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0" t="-1862222" r="-1141739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108" t="-1862222" r="-184199" b="-6667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3492" t="-1862222" r="-170159" b="-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b="0" i="0" u="none" baseline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50" b="0" i="0" u="none" baseline="0" dirty="0"/>
                            <a:t>Reynolds (1979)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104862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/>
          <p:cNvSpPr txBox="1"/>
          <p:nvPr/>
        </p:nvSpPr>
        <p:spPr>
          <a:xfrm>
            <a:off x="9147050" y="1858297"/>
            <a:ext cx="304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data availability can be a challenge!</a:t>
            </a:r>
          </a:p>
        </p:txBody>
      </p:sp>
    </p:spTree>
    <p:extLst>
      <p:ext uri="{BB962C8B-B14F-4D97-AF65-F5344CB8AC3E}">
        <p14:creationId xmlns:p14="http://schemas.microsoft.com/office/powerpoint/2010/main" val="1084877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Capsule size change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/>
                </a:solidFill>
              </a:rPr>
              <a:t>Model development</a:t>
            </a:r>
          </a:p>
          <a:p>
            <a:endParaRPr lang="en-US" i="1" dirty="0">
              <a:solidFill>
                <a:schemeClr val="tx1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61160" y="1151590"/>
                <a:ext cx="4957851" cy="4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GOAL:  </a:t>
                </a:r>
                <a:r>
                  <a:rPr lang="en-US" sz="1000" dirty="0"/>
                  <a:t>Determine the MECS particle density,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000" b="1" dirty="0"/>
                  <a:t>, </a:t>
                </a:r>
                <a:r>
                  <a:rPr lang="en-US" sz="1000" dirty="0"/>
                  <a:t>that will allow MFIX to update the MECS volume/diameter in </a:t>
                </a:r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des_reaction_model.f</a:t>
                </a: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000" dirty="0"/>
                  <a:t>according to: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sz="1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en-US" sz="1000" i="1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sz="1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lang="en-US" sz="10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sz="1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1000" dirty="0"/>
                              <m:t> </m:t>
                            </m:r>
                          </m:e>
                        </m:d>
                      </m:e>
                      <m:sup>
                        <m: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sz="1000" dirty="0"/>
                  <a:t>		</a:t>
                </a:r>
              </a:p>
              <a:p>
                <a:endParaRPr lang="en-US" sz="1000" b="1" dirty="0"/>
              </a:p>
              <a:p>
                <a:r>
                  <a:rPr lang="en-US" sz="1000" b="1" dirty="0"/>
                  <a:t>MODEL INPUT: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𝑠h𝑒𝑙𝑙</m:t>
                        </m:r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</m:oMath>
                </a14:m>
                <a:endParaRPr lang="en-US" sz="1000" dirty="0"/>
              </a:p>
              <a:p>
                <a:r>
                  <a:rPr lang="en-US" sz="1000" b="1" dirty="0"/>
                  <a:t>TIME DEPENDENT VARS:</a:t>
                </a:r>
                <a14:m>
                  <m:oMath xmlns:m="http://schemas.openxmlformats.org/officeDocument/2006/math">
                    <m:r>
                      <a:rPr lang="en-US" sz="1000" b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  <m:d>
                      <m:d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00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000">
                                <a:latin typeface="Cambria Math" panose="02040503050406030204" pitchFamily="18" charset="0"/>
                              </a:rPr>
                              <m:t>sol</m:t>
                            </m:r>
                          </m:sub>
                        </m:sSub>
                        <m:r>
                          <a:rPr lang="en-US" sz="10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0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000">
                                <a:latin typeface="Cambria Math" panose="02040503050406030204" pitchFamily="18" charset="0"/>
                              </a:rPr>
                              <m:t>sol</m:t>
                            </m:r>
                          </m:sub>
                        </m:sSub>
                      </m:e>
                    </m:d>
                    <m:r>
                      <a:rPr lang="en-US" sz="10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  <m:r>
                      <a:rPr lang="en-US" sz="10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sol</m:t>
                        </m:r>
                      </m:sub>
                    </m:sSub>
                    <m:r>
                      <a:rPr lang="en-US" sz="10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shell</m:t>
                        </m:r>
                      </m:sub>
                    </m:sSub>
                    <m:r>
                      <a:rPr lang="en-US" sz="10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10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sol</m:t>
                        </m:r>
                      </m:sub>
                    </m:sSub>
                  </m:oMath>
                </a14:m>
                <a:endParaRPr lang="en-US" sz="1000" dirty="0"/>
              </a:p>
              <a:p>
                <a:r>
                  <a:rPr lang="en-US" sz="1000" b="1" dirty="0"/>
                  <a:t>ASSUMPTIONS:  </a:t>
                </a:r>
                <a:r>
                  <a:rPr lang="en-US" sz="1000" dirty="0"/>
                  <a:t>Shell material is incompressible</a:t>
                </a:r>
              </a:p>
              <a:p>
                <a:endParaRPr lang="en-US" sz="1000" dirty="0"/>
              </a:p>
              <a:p>
                <a:r>
                  <a:rPr lang="en-US" sz="1000" b="1" dirty="0"/>
                  <a:t>IMPLEMENTATION STEPS:</a:t>
                </a:r>
                <a:endParaRPr lang="en-US" sz="1000" dirty="0"/>
              </a:p>
              <a:p>
                <a:pPr marL="228600" indent="-228600">
                  <a:buFont typeface="+mj-lt"/>
                  <a:buAutoNum type="arabicParenR"/>
                </a:pPr>
                <a:r>
                  <a:rPr lang="en-US" sz="1000" dirty="0"/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000" dirty="0"/>
                  <a:t> (</a:t>
                </a: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usr0.f,</a:t>
                </a:r>
                <a:r>
                  <a:rPr lang="en-US" sz="1000" dirty="0"/>
                  <a:t> or when particles are added):</a:t>
                </a:r>
              </a:p>
              <a:p>
                <a:pPr algn="ctr"/>
                <a:r>
                  <a:rPr lang="en-US" sz="1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sol</m:t>
                        </m:r>
                        <m:r>
                          <a:rPr lang="en-US" sz="100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sz="10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</a:rPr>
                          <m:t>shell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sSubSup>
                      <m:sSubSup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 </m:t>
                        </m:r>
                      </m:sub>
                      <m:sup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       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endParaRPr lang="en-US" sz="1000" dirty="0"/>
              </a:p>
              <a:p>
                <a:pPr marL="228600" indent="-228600">
                  <a:buFont typeface="+mj-lt"/>
                  <a:buAutoNum type="arabicParenR" startAt="2"/>
                </a:pPr>
                <a:r>
                  <a:rPr lang="en-US" sz="1000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</m:oMath>
                </a14:m>
                <a:r>
                  <a:rPr lang="en-US" sz="1000" dirty="0"/>
                  <a:t> according to Equation 3,7 (</a:t>
                </a: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usr0.f</a:t>
                </a:r>
                <a:r>
                  <a:rPr lang="en-US" sz="1000" dirty="0"/>
                  <a:t>).</a:t>
                </a:r>
              </a:p>
              <a:p>
                <a:pPr marL="228600" indent="-228600">
                  <a:buFont typeface="+mj-lt"/>
                  <a:buAutoNum type="arabicParenR" startAt="2"/>
                </a:pPr>
                <a:r>
                  <a:rPr lang="en-US" sz="1000" dirty="0"/>
                  <a:t>MFIX evaluates changes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00" dirty="0"/>
                  <a:t> in </a:t>
                </a:r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des_reaction_model.f</a:t>
                </a: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1000" dirty="0"/>
                  <a:t>Eq. 4-5).</a:t>
                </a:r>
              </a:p>
              <a:p>
                <a:pPr marL="228600" indent="-228600">
                  <a:buFont typeface="+mj-lt"/>
                  <a:buAutoNum type="arabicParenR" startAt="2"/>
                </a:pPr>
                <a:r>
                  <a:rPr lang="en-US" sz="1000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000" dirty="0"/>
                  <a:t> (</a:t>
                </a: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usr</a:t>
                </a:r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_rates_des.f</a:t>
                </a:r>
                <a:r>
                  <a:rPr lang="en-US" sz="1000" dirty="0"/>
                  <a:t>)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Evaluate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  <m:d>
                      <m:d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</a:rPr>
                              <m:t>𝑠𝑜𝑙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000" dirty="0"/>
                  <a:t>  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Compute </a:t>
                </a:r>
                <a14:m>
                  <m:oMath xmlns:m="http://schemas.openxmlformats.org/officeDocument/2006/math">
                    <m:r>
                      <a:rPr lang="en-US" sz="10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</m:oMath>
                </a14:m>
                <a:r>
                  <a:rPr lang="en-US" sz="1000" dirty="0">
                    <a:ea typeface="Cambria Math" panose="02040503050406030204" pitchFamily="18" charset="0"/>
                  </a:rPr>
                  <a:t> (Eq. 4)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ea typeface="Cambria Math" panose="02040503050406030204" pitchFamily="18" charset="0"/>
                  </a:rPr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sol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𝒱</m:t>
                            </m:r>
                          </m:e>
                          <m:sub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000" dirty="0"/>
                  <a:t> (Eq. 2, 1)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</m:oMath>
                </a14:m>
                <a:r>
                  <a:rPr lang="en-US" sz="1000" dirty="0"/>
                  <a:t> (Eq. 10)</a:t>
                </a:r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endParaRPr lang="en-US" sz="1000" dirty="0"/>
              </a:p>
              <a:p>
                <a:pPr marL="685800" lvl="1" indent="-2286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r>
                  <a:rPr lang="en-US" sz="1000" b="1" dirty="0"/>
                  <a:t>ADDITIONAL CONSIDERATIONS: 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Does size change feed into particle collision model?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</m:oMath>
                </a14:m>
                <a:r>
                  <a:rPr lang="en-US" sz="1000" dirty="0"/>
                  <a:t> will require new keyword in </a:t>
                </a: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mfix.dat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𝑠𝑜𝑙</m:t>
                        </m:r>
                      </m:sub>
                    </m:sSub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could have contributions from aqueous solution AND solid precipitates.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It seems best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usr_rates.f</a:t>
                </a: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, where we already need to evaluate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the mass transfer model.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Need to ensure that SOLVE_ROs is set to FALSE at runtime.  What is the correct way to do this?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60" y="1151590"/>
                <a:ext cx="4957851" cy="47767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19012" y="1151589"/>
              <a:ext cx="3593589" cy="478356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87861">
                      <a:extLst>
                        <a:ext uri="{9D8B030D-6E8A-4147-A177-3AD203B41FA5}">
                          <a16:colId xmlns:a16="http://schemas.microsoft.com/office/drawing/2014/main" val="540151591"/>
                        </a:ext>
                      </a:extLst>
                    </a:gridCol>
                    <a:gridCol w="405728">
                      <a:extLst>
                        <a:ext uri="{9D8B030D-6E8A-4147-A177-3AD203B41FA5}">
                          <a16:colId xmlns:a16="http://schemas.microsoft.com/office/drawing/2014/main" val="827035932"/>
                        </a:ext>
                      </a:extLst>
                    </a:gridCol>
                  </a:tblGrid>
                  <a:tr h="23966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900" b="1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Particle volume,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9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𝓥</m:t>
                                  </m:r>
                                </m:e>
                                <m:sub>
                                  <m:r>
                                    <a:rPr lang="en-US" sz="9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endParaRPr lang="en-US" sz="900" b="1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43666057"/>
                      </a:ext>
                    </a:extLst>
                  </a:tr>
                  <a:tr h="38378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p</m:t>
                                    </m:r>
                                  </m:sub>
                                </m:sSub>
                                <m:r>
                                  <a:rPr lang="en-US" sz="900" b="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9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</m:sub>
                                </m:sSub>
                                <m:r>
                                  <a:rPr lang="en-US" sz="900" b="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limLow>
                                  <m:limLowPr>
                                    <m:ctrlPr>
                                      <a:rPr lang="en-US" sz="9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en-US" sz="9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sSub>
                                          <m:sSubPr>
                                            <m:ctrlPr>
                                              <a:rPr lang="en-US" sz="9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𝒱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shell</m:t>
                                            </m:r>
                                          </m:sub>
                                        </m:sSub>
                                      </m:e>
                                    </m:groupCh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constant</m:t>
                                    </m:r>
                                  </m:lim>
                                </m:limLow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9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p</m:t>
                                    </m:r>
                                  </m:sub>
                                  <m:sup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50611820"/>
                      </a:ext>
                    </a:extLst>
                  </a:tr>
                  <a:tr h="36394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(2)</a:t>
                          </a:r>
                        </a:p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90097818"/>
                      </a:ext>
                    </a:extLst>
                  </a:tr>
                  <a:tr h="32376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shell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9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p</m:t>
                                        </m:r>
                                        <m: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,0</m:t>
                                        </m:r>
                                      </m:sub>
                                      <m:sup>
                                        <m: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bSup>
                                    <m: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9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9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900" b="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d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p</m:t>
                                                </m:r>
                                                <m: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−2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900" b="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L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shell</m:t>
                                                </m:r>
                                                <m: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8383648"/>
                      </a:ext>
                    </a:extLst>
                  </a:tr>
                  <a:tr h="239662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1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Particle mass,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9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US" sz="9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endParaRPr lang="en-US" sz="900" b="1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65544212"/>
                      </a:ext>
                    </a:extLst>
                  </a:tr>
                  <a:tr h="33601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p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9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limLow>
                                  <m:limLow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sSub>
                                          <m:sSubPr>
                                            <m:ctrlP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shell</m:t>
                                            </m:r>
                                          </m:sub>
                                        </m:sSub>
                                      </m:e>
                                    </m:groupCh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constant</m:t>
                                    </m:r>
                                  </m:lim>
                                </m:limLow>
                              </m:oMath>
                            </m:oMathPara>
                          </a14:m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27017024"/>
                      </a:ext>
                    </a:extLst>
                  </a:tr>
                  <a:tr h="52658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limLow>
                                  <m:limLow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9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sol</m:t>
                                            </m:r>
                                          </m:sub>
                                          <m:sup>
                                            <m: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p>
                                        </m:sSubSup>
                                      </m:e>
                                    </m:groupCh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Initial</m:t>
                                    </m:r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solution</m:t>
                                    </m:r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mass</m:t>
                                    </m:r>
                                  </m:lim>
                                </m:limLow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limLow>
                                  <m:limLow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nary>
                                          <m:naryPr>
                                            <m:ctrlPr>
                                              <a:rPr lang="en-US" sz="9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t</m:t>
                                            </m:r>
                                          </m:sup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900" b="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N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C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900" b="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900" b="0" i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O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b="0" i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900" b="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M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C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900" b="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900" b="0" i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O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b="0" i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</m:e>
                                        </m:nary>
                                        <m: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9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N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sz="900" b="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9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sz="900" b="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O</m:t>
                                            </m:r>
                                          </m:sub>
                                        </m:sSub>
                                        <m: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dτ</m:t>
                                        </m:r>
                                      </m:e>
                                    </m:groupChr>
                                  </m:e>
                                  <m:lim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Changes</m:t>
                                    </m:r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due</m:t>
                                    </m:r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to</m:t>
                                    </m:r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absorption</m:t>
                                    </m:r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desorption</m:t>
                                    </m:r>
                                  </m:lim>
                                </m:limLow>
                              </m:oMath>
                            </m:oMathPara>
                          </a14:m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(5)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17102549"/>
                      </a:ext>
                    </a:extLst>
                  </a:tr>
                  <a:tr h="47477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</m:sub>
                                  <m:sup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900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900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sol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T</m:t>
                                            </m:r>
                                          </m:e>
                                          <m:sub>
                                            <m:r>
                                              <a:rPr lang="en-US" sz="900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900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X</m:t>
                                            </m:r>
                                          </m:e>
                                          <m:sub>
                                            <m:r>
                                              <a:rPr lang="en-US" sz="900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,0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9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9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9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e>
                                      <m:sub>
                                        <m: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9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  <m:sub>
                                        <m: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en-US" sz="9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9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9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d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p</m:t>
                                            </m:r>
                                            <m: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,0</m:t>
                                            </m:r>
                                          </m:sub>
                                        </m:sSub>
                                        <m:r>
                                          <a:rPr lang="en-US" sz="900" b="0" i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900" b="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shell</m:t>
                                            </m:r>
                                            <m:r>
                                              <a:rPr lang="en-US" sz="900" b="0" i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9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(6)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52104230"/>
                      </a:ext>
                    </a:extLst>
                  </a:tr>
                  <a:tr h="363947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shell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shell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shell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l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(7)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49201188"/>
                      </a:ext>
                    </a:extLst>
                  </a:tr>
                  <a:tr h="239662"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en-US" sz="900" b="1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Particle size,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9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  <m:sub>
                                  <m:r>
                                    <a:rPr lang="en-US" sz="9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endParaRPr lang="en-US" sz="900" b="1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45924493"/>
                      </a:ext>
                    </a:extLst>
                  </a:tr>
                  <a:tr h="376079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p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sol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+2</m:t>
                                </m:r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shell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l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(8)</a:t>
                          </a:r>
                        </a:p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77407661"/>
                      </a:ext>
                    </a:extLst>
                  </a:tr>
                  <a:tr h="363947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9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9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sol</m:t>
                                  </m:r>
                                </m:sub>
                              </m:sSub>
                              <m:r>
                                <a:rPr lang="en-US" sz="9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9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9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9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num>
                                        <m:den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9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en-US" sz="9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9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𝒱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9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sol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9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1/3</m:t>
                                  </m:r>
                                </m:sup>
                              </m:sSup>
                              <m:r>
                                <a:rPr lang="en-US" sz="9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(9)</a:t>
                          </a:r>
                        </a:p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28595652"/>
                      </a:ext>
                    </a:extLst>
                  </a:tr>
                  <a:tr h="43825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shell</m:t>
                                    </m:r>
                                  </m:sub>
                                </m:sSub>
                                <m:r>
                                  <a:rPr lang="en-US" sz="9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900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900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9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1+</m:t>
                                    </m:r>
                                    <m:rad>
                                      <m:radPr>
                                        <m:ctrl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deg>
                                      <m:e>
                                        <m:f>
                                          <m:fPr>
                                            <m:ctrlPr>
                                              <a:rPr lang="en-US" sz="9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9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𝒱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shell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9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𝒱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b="0" i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p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r>
                                          <a:rPr lang="en-US" sz="9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(10)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251622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19012" y="1151589"/>
              <a:ext cx="3593589" cy="478356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87861">
                      <a:extLst>
                        <a:ext uri="{9D8B030D-6E8A-4147-A177-3AD203B41FA5}">
                          <a16:colId xmlns:a16="http://schemas.microsoft.com/office/drawing/2014/main" val="540151591"/>
                        </a:ext>
                      </a:extLst>
                    </a:gridCol>
                    <a:gridCol w="405728">
                      <a:extLst>
                        <a:ext uri="{9D8B030D-6E8A-4147-A177-3AD203B41FA5}">
                          <a16:colId xmlns:a16="http://schemas.microsoft.com/office/drawing/2014/main" val="827035932"/>
                        </a:ext>
                      </a:extLst>
                    </a:gridCol>
                  </a:tblGrid>
                  <a:tr h="2408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2500" r="-13168" b="-18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43666057"/>
                      </a:ext>
                    </a:extLst>
                  </a:tr>
                  <a:tr h="3856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65079" r="-13168" b="-1087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5061182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173333" r="-13168" b="-10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(2)</a:t>
                          </a:r>
                        </a:p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90097818"/>
                      </a:ext>
                    </a:extLst>
                  </a:tr>
                  <a:tr h="3253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303704" r="-13168" b="-105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8383648"/>
                      </a:ext>
                    </a:extLst>
                  </a:tr>
                  <a:tr h="2408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558974" r="-13168" b="-1364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65544212"/>
                      </a:ext>
                    </a:extLst>
                  </a:tr>
                  <a:tr h="3376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458929" r="-1316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27017024"/>
                      </a:ext>
                    </a:extLst>
                  </a:tr>
                  <a:tr h="5292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359770" r="-13168" b="-4471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(5)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17102549"/>
                      </a:ext>
                    </a:extLst>
                  </a:tr>
                  <a:tr h="4747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512821" r="-13168" b="-3987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(6)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521042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796667" r="-13168" b="-41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(7)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49201188"/>
                      </a:ext>
                    </a:extLst>
                  </a:tr>
                  <a:tr h="2408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1379487" r="-13168" b="-543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45924493"/>
                      </a:ext>
                    </a:extLst>
                  </a:tr>
                  <a:tr h="3779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930645" r="-13168" b="-24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(8)</a:t>
                          </a:r>
                        </a:p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7740766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1065000" r="-13168" b="-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(9)</a:t>
                          </a:r>
                        </a:p>
                        <a:p>
                          <a:pPr algn="ctr"/>
                          <a:endParaRPr lang="en-US" sz="9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28595652"/>
                      </a:ext>
                    </a:extLst>
                  </a:tr>
                  <a:tr h="5330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1" t="-794318" r="-13168" b="-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9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(10)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2516224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5306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5245440" y="927830"/>
            <a:ext cx="3546866" cy="3175247"/>
            <a:chOff x="8298849" y="2035728"/>
            <a:chExt cx="3546866" cy="31752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94"/>
            <a:stretch/>
          </p:blipFill>
          <p:spPr>
            <a:xfrm>
              <a:off x="8298849" y="2035728"/>
              <a:ext cx="3546866" cy="294716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072282" y="4903198"/>
              <a:ext cx="17734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FIG: </a:t>
              </a:r>
              <a:r>
                <a:rPr lang="en-US" sz="1400" dirty="0"/>
                <a:t>MECS schematic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Micro-encapsulation for carbon capture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0628" y="929732"/>
            <a:ext cx="5649526" cy="3597852"/>
            <a:chOff x="270629" y="767562"/>
            <a:chExt cx="5649526" cy="3597852"/>
          </a:xfrm>
        </p:grpSpPr>
        <p:sp>
          <p:nvSpPr>
            <p:cNvPr id="5" name="Rectangle 4"/>
            <p:cNvSpPr/>
            <p:nvPr/>
          </p:nvSpPr>
          <p:spPr>
            <a:xfrm>
              <a:off x="270629" y="767562"/>
              <a:ext cx="564952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tx2"/>
                  </a:solidFill>
                </a:rPr>
                <a:t>MECS</a:t>
              </a:r>
              <a:r>
                <a:rPr lang="en-US" sz="2400" b="1" dirty="0"/>
                <a:t>: </a:t>
              </a:r>
              <a:r>
                <a:rPr lang="en-US" sz="2400" b="1" dirty="0">
                  <a:solidFill>
                    <a:schemeClr val="tx2"/>
                  </a:solidFill>
                </a:rPr>
                <a:t>M</a:t>
              </a:r>
              <a:r>
                <a:rPr lang="en-US" sz="2400" dirty="0"/>
                <a:t>icro-</a:t>
              </a:r>
              <a:r>
                <a:rPr lang="en-US" sz="2400" b="1" dirty="0">
                  <a:solidFill>
                    <a:schemeClr val="tx2"/>
                  </a:solidFill>
                </a:rPr>
                <a:t>E</a:t>
              </a:r>
              <a:r>
                <a:rPr lang="en-US" sz="2400" dirty="0"/>
                <a:t>ncapsulated </a:t>
              </a:r>
              <a:r>
                <a:rPr lang="en-US" sz="2400" b="1" dirty="0">
                  <a:solidFill>
                    <a:schemeClr val="tx2"/>
                  </a:solidFill>
                </a:rPr>
                <a:t>C</a:t>
              </a:r>
              <a:r>
                <a:rPr lang="en-US" sz="2400" dirty="0"/>
                <a:t>arbon </a:t>
              </a:r>
              <a:r>
                <a:rPr lang="en-US" sz="2400" b="1" dirty="0">
                  <a:solidFill>
                    <a:schemeClr val="tx2"/>
                  </a:solidFill>
                </a:rPr>
                <a:t>S</a:t>
              </a:r>
              <a:r>
                <a:rPr lang="en-US" sz="2400" dirty="0"/>
                <a:t>orbent</a:t>
              </a:r>
              <a:r>
                <a:rPr lang="en-US" sz="2400" baseline="30000" dirty="0"/>
                <a:t>1</a:t>
              </a:r>
              <a:endParaRPr lang="en-US" sz="24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2"/>
                  </a:solidFill>
                </a:rPr>
                <a:t>Combines benefits</a:t>
              </a:r>
              <a:r>
                <a:rPr lang="en-US" dirty="0">
                  <a:solidFill>
                    <a:schemeClr val="tx2"/>
                  </a:solidFill>
                </a:rPr>
                <a:t> </a:t>
              </a:r>
              <a:r>
                <a:rPr lang="en-US" dirty="0"/>
                <a:t>of solvents &amp; sorbents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24452" y="1453021"/>
              <a:ext cx="5226925" cy="2912393"/>
              <a:chOff x="294645" y="1780148"/>
              <a:chExt cx="5226925" cy="291239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94645" y="1780148"/>
                <a:ext cx="255406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	Solvents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dirty="0"/>
                  <a:t>High Capacity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dirty="0"/>
                  <a:t>High Selectivity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848708" y="1780148"/>
                <a:ext cx="267286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	</a:t>
                </a:r>
                <a:r>
                  <a:rPr lang="en-US" b="1" dirty="0">
                    <a:solidFill>
                      <a:schemeClr val="tx2"/>
                    </a:solidFill>
                  </a:rPr>
                  <a:t>Sorbents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dirty="0"/>
                  <a:t>High surface area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dirty="0"/>
                  <a:t>Low volatility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294646" y="2661216"/>
                    <a:ext cx="5226924" cy="203132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342900" indent="-34290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Micro-fluidic fabrication </a:t>
                    </a:r>
                  </a:p>
                  <a:p>
                    <a:pPr marL="342900" indent="-34290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Fixed bed or fluidized bed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 capture processes.</a:t>
                    </a:r>
                  </a:p>
                  <a:p>
                    <a:pPr marL="342900" indent="-34290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Troublesome solvents can be encapsulated:</a:t>
                    </a:r>
                  </a:p>
                  <a:p>
                    <a:pPr marL="800100" lvl="1" indent="-342900">
                      <a:buFont typeface="Wingdings" panose="05000000000000000000" pitchFamily="2" charset="2"/>
                      <a:buChar char="ü"/>
                    </a:pPr>
                    <a:r>
                      <a:rPr lang="en-US" dirty="0">
                        <a:solidFill>
                          <a:srgbClr val="FF0000"/>
                        </a:solidFill>
                      </a:rPr>
                      <a:t>Precipitating solvents (carbonates)</a:t>
                    </a:r>
                  </a:p>
                  <a:p>
                    <a:pPr marL="800100" lvl="1" indent="-342900">
                      <a:buFont typeface="Wingdings" panose="05000000000000000000" pitchFamily="2" charset="2"/>
                      <a:buChar char="ü"/>
                    </a:pPr>
                    <a:r>
                      <a:rPr lang="en-US" dirty="0"/>
                      <a:t>High viscosity solvents (ionic liquids)</a:t>
                    </a:r>
                  </a:p>
                  <a:p>
                    <a:pPr marL="800100" lvl="1" indent="-342900">
                      <a:buFont typeface="Wingdings" panose="05000000000000000000" pitchFamily="2" charset="2"/>
                      <a:buChar char="ü"/>
                    </a:pPr>
                    <a:r>
                      <a:rPr lang="en-US" dirty="0"/>
                      <a:t>Corrosive solvents (amines)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endParaRPr lang="en-US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646" y="2661216"/>
                    <a:ext cx="5226924" cy="203132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99" t="-14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9" name="Rectangle 28"/>
          <p:cNvSpPr/>
          <p:nvPr/>
        </p:nvSpPr>
        <p:spPr>
          <a:xfrm>
            <a:off x="238033" y="6003091"/>
            <a:ext cx="2950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cs typeface="Arial" pitchFamily="34" charset="0"/>
              </a:rPr>
              <a:t>1</a:t>
            </a:r>
            <a:r>
              <a:rPr lang="en-US" sz="1200" dirty="0">
                <a:cs typeface="Arial" pitchFamily="34" charset="0"/>
              </a:rPr>
              <a:t>Vericella et al., Nature </a:t>
            </a:r>
            <a:r>
              <a:rPr lang="en-US" sz="1200" dirty="0" err="1">
                <a:cs typeface="Arial" pitchFamily="34" charset="0"/>
              </a:rPr>
              <a:t>Comms</a:t>
            </a:r>
            <a:r>
              <a:rPr lang="en-US" sz="1200" dirty="0">
                <a:cs typeface="Arial" pitchFamily="34" charset="0"/>
              </a:rPr>
              <a:t>, v. 6, 2015; </a:t>
            </a:r>
            <a:endParaRPr lang="en-US" sz="12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9296648" y="1126260"/>
            <a:ext cx="2793906" cy="2701969"/>
            <a:chOff x="5874880" y="903168"/>
            <a:chExt cx="2793906" cy="2701969"/>
          </a:xfrm>
        </p:grpSpPr>
        <p:sp>
          <p:nvSpPr>
            <p:cNvPr id="20" name="TextBox 19"/>
            <p:cNvSpPr txBox="1"/>
            <p:nvPr/>
          </p:nvSpPr>
          <p:spPr>
            <a:xfrm>
              <a:off x="5874880" y="3297360"/>
              <a:ext cx="2793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FIG: </a:t>
              </a:r>
              <a:r>
                <a:rPr lang="en-US" sz="1400" dirty="0"/>
                <a:t>Microfluidic MECS fabrication</a:t>
              </a:r>
              <a:r>
                <a:rPr lang="en-US" sz="1400" baseline="30000" dirty="0">
                  <a:cs typeface="Arial" pitchFamily="34" charset="0"/>
                </a:rPr>
                <a:t>1</a:t>
              </a:r>
              <a:endParaRPr lang="en-US" sz="1400" dirty="0"/>
            </a:p>
          </p:txBody>
        </p:sp>
        <p:pic>
          <p:nvPicPr>
            <p:cNvPr id="31" name="ncomms7124-s2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011784" y="903168"/>
              <a:ext cx="2416718" cy="24167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6" name="Rectangle 35"/>
          <p:cNvSpPr/>
          <p:nvPr/>
        </p:nvSpPr>
        <p:spPr>
          <a:xfrm>
            <a:off x="324451" y="4482416"/>
            <a:ext cx="658117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CCSI</a:t>
            </a:r>
            <a:r>
              <a:rPr lang="en-US" sz="2800" b="1" baseline="30000" dirty="0">
                <a:solidFill>
                  <a:srgbClr val="C00000"/>
                </a:solidFill>
              </a:rPr>
              <a:t>2</a:t>
            </a:r>
            <a:r>
              <a:rPr lang="en-US" sz="2800" b="1" dirty="0">
                <a:solidFill>
                  <a:srgbClr val="C00000"/>
                </a:solidFill>
              </a:rPr>
              <a:t> Goal: </a:t>
            </a:r>
            <a:r>
              <a:rPr lang="en-US" sz="2400" b="1" i="1" dirty="0"/>
              <a:t>Enable device-scale predictive capability for CO2 capture using MECS technology to accelerate development and deployment.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306591" y="4226099"/>
            <a:ext cx="4783963" cy="1921636"/>
            <a:chOff x="7306591" y="4226099"/>
            <a:chExt cx="4783963" cy="1921636"/>
          </a:xfrm>
        </p:grpSpPr>
        <p:grpSp>
          <p:nvGrpSpPr>
            <p:cNvPr id="4" name="Group 3"/>
            <p:cNvGrpSpPr/>
            <p:nvPr/>
          </p:nvGrpSpPr>
          <p:grpSpPr>
            <a:xfrm>
              <a:off x="8073978" y="4591528"/>
              <a:ext cx="4016576" cy="1543048"/>
              <a:chOff x="7678969" y="4419478"/>
              <a:chExt cx="4016576" cy="154304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7678969" y="4419478"/>
                <a:ext cx="3677214" cy="758522"/>
                <a:chOff x="8343868" y="4550643"/>
                <a:chExt cx="3677214" cy="758522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9294540" y="4550643"/>
                  <a:ext cx="11932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Fixed bed?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9984910" y="4939833"/>
                  <a:ext cx="15118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Fluidized bed?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8343868" y="4928692"/>
                  <a:ext cx="16342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/>
                    <a:t>Gas flow rate?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10585111" y="4553873"/>
                  <a:ext cx="14359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Solvent type?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8176609" y="5214420"/>
                <a:ext cx="1560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Cooling tubes?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822916" y="5166859"/>
                <a:ext cx="1872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Circulating solids?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408371" y="5593194"/>
                <a:ext cx="1677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Shell Thickness?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7321364" y="5778403"/>
              <a:ext cx="2139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Reactor Dimensions?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06591" y="4591528"/>
              <a:ext cx="1414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Capsule size?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21364" y="4226099"/>
              <a:ext cx="2077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>
                  <a:solidFill>
                    <a:schemeClr val="tx2"/>
                  </a:solidFill>
                </a:rPr>
                <a:t>Process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1908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151590"/>
            <a:ext cx="5059612" cy="5059612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Validation: VLE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3"/>
              <p:cNvSpPr>
                <a:spLocks noGrp="1"/>
              </p:cNvSpPr>
              <p:nvPr>
                <p:ph type="subTitle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VLE data (</a:t>
                </a:r>
                <a:r>
                  <a:rPr lang="en-US" dirty="0" err="1"/>
                  <a:t>Knuutila</a:t>
                </a:r>
                <a:r>
                  <a:rPr lang="en-US" dirty="0"/>
                  <a:t>, Hessen, Kim, </a:t>
                </a:r>
                <a:r>
                  <a:rPr lang="en-US" dirty="0" err="1"/>
                  <a:t>Haug-Warberg</a:t>
                </a:r>
                <a:r>
                  <a:rPr lang="en-US" dirty="0"/>
                  <a:t>, &amp; </a:t>
                </a:r>
                <a:r>
                  <a:rPr lang="en-US" dirty="0" err="1"/>
                  <a:t>Svendsen</a:t>
                </a:r>
                <a:r>
                  <a:rPr lang="en-US" dirty="0"/>
                  <a:t>, 2010)</a:t>
                </a:r>
              </a:p>
            </p:txBody>
          </p:sp>
        </mc:Choice>
        <mc:Fallback xmlns="">
          <p:sp>
            <p:nvSpPr>
              <p:cNvPr id="4" name="Sub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3"/>
              </p:nvPr>
            </p:nvSpPr>
            <p:spPr>
              <a:blipFill>
                <a:blip r:embed="rId4"/>
                <a:stretch>
                  <a:fillRect t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832113" y="1504161"/>
                <a:ext cx="3520938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Equilibrium composition of loaded carbonate solutions: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Initially lean capsules exposed to known partial pressure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Equilibrium composition compared to VLE data </a:t>
                </a:r>
                <a:r>
                  <a:rPr lang="en-US" dirty="0" err="1"/>
                  <a:t>Knuutila</a:t>
                </a:r>
                <a:r>
                  <a:rPr lang="en-US" dirty="0"/>
                  <a:t> et al. (2010)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Reasonable agreement considering simple speciation model.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113" y="1504161"/>
                <a:ext cx="3520938" cy="2862322"/>
              </a:xfrm>
              <a:prstGeom prst="rect">
                <a:avLst/>
              </a:prstGeom>
              <a:blipFill>
                <a:blip r:embed="rId5"/>
                <a:stretch>
                  <a:fillRect l="-1560" t="-1279" r="-2600" b="-2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3216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44" y="1151591"/>
            <a:ext cx="4529019" cy="4529019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Validation: Solids Precipitation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3"/>
              <p:cNvSpPr>
                <a:spLocks noGrp="1"/>
              </p:cNvSpPr>
              <p:nvPr>
                <p:ph type="subTitle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𝐾𝐻𝐶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precipitation data (Kohl &amp; Nielsen, 1997)</a:t>
                </a:r>
              </a:p>
            </p:txBody>
          </p:sp>
        </mc:Choice>
        <mc:Fallback xmlns="">
          <p:sp>
            <p:nvSpPr>
              <p:cNvPr id="4" name="Sub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3"/>
              </p:nvPr>
            </p:nvSpPr>
            <p:spPr>
              <a:blipFill>
                <a:blip r:embed="rId4"/>
                <a:stretch>
                  <a:fillRect t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26971" y="1151591"/>
                <a:ext cx="395331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Precipitation test:</a:t>
                </a:r>
                <a:endParaRPr lang="en-US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Add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solution at fixed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until precipitation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𝐾𝐻𝐶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predicted.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Record % conversion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Compare to data of Kohl and Nielsen (1997)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solutions.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971" y="1151591"/>
                <a:ext cx="3953316" cy="2031325"/>
              </a:xfrm>
              <a:prstGeom prst="rect">
                <a:avLst/>
              </a:prstGeom>
              <a:blipFill>
                <a:blip r:embed="rId5"/>
                <a:stretch>
                  <a:fillRect l="-1233" t="-1802" r="-2003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51" y="3085811"/>
            <a:ext cx="3172077" cy="31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1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Validation: Absorption Rate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3"/>
              </p:nvPr>
            </p:nvSpPr>
            <p:spPr/>
            <p:txBody>
              <a:bodyPr/>
              <a:lstStyle/>
              <a:p>
                <a:r>
                  <a:rPr lang="en-US" dirty="0"/>
                  <a:t>Low </a:t>
                </a:r>
                <a:r>
                  <a:rPr lang="en-US" dirty="0" err="1"/>
                  <a:t>wt</a:t>
                </a:r>
                <a:r>
                  <a:rPr lang="en-US" dirty="0"/>
                  <a:t> % encapsulated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(LLNL data: Jan, 2017)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3"/>
              </p:nvPr>
            </p:nvSpPr>
            <p:spPr>
              <a:blipFill>
                <a:blip r:embed="rId2"/>
                <a:stretch>
                  <a:fillRect l="-789" t="-22951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22" y="2805641"/>
            <a:ext cx="3365177" cy="3365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8" y="2805641"/>
            <a:ext cx="3365177" cy="3365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35322" y="1351641"/>
              <a:ext cx="5372882" cy="145400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462951">
                      <a:extLst>
                        <a:ext uri="{9D8B030D-6E8A-4147-A177-3AD203B41FA5}">
                          <a16:colId xmlns:a16="http://schemas.microsoft.com/office/drawing/2014/main" val="1362016712"/>
                        </a:ext>
                      </a:extLst>
                    </a:gridCol>
                    <a:gridCol w="893787">
                      <a:extLst>
                        <a:ext uri="{9D8B030D-6E8A-4147-A177-3AD203B41FA5}">
                          <a16:colId xmlns:a16="http://schemas.microsoft.com/office/drawing/2014/main" val="1496811075"/>
                        </a:ext>
                      </a:extLst>
                    </a:gridCol>
                    <a:gridCol w="457934">
                      <a:extLst>
                        <a:ext uri="{9D8B030D-6E8A-4147-A177-3AD203B41FA5}">
                          <a16:colId xmlns:a16="http://schemas.microsoft.com/office/drawing/2014/main" val="1222920688"/>
                        </a:ext>
                      </a:extLst>
                    </a:gridCol>
                    <a:gridCol w="506896">
                      <a:extLst>
                        <a:ext uri="{9D8B030D-6E8A-4147-A177-3AD203B41FA5}">
                          <a16:colId xmlns:a16="http://schemas.microsoft.com/office/drawing/2014/main" val="2564383396"/>
                        </a:ext>
                      </a:extLst>
                    </a:gridCol>
                    <a:gridCol w="636104">
                      <a:extLst>
                        <a:ext uri="{9D8B030D-6E8A-4147-A177-3AD203B41FA5}">
                          <a16:colId xmlns:a16="http://schemas.microsoft.com/office/drawing/2014/main" val="450662556"/>
                        </a:ext>
                      </a:extLst>
                    </a:gridCol>
                    <a:gridCol w="844827">
                      <a:extLst>
                        <a:ext uri="{9D8B030D-6E8A-4147-A177-3AD203B41FA5}">
                          <a16:colId xmlns:a16="http://schemas.microsoft.com/office/drawing/2014/main" val="3430201923"/>
                        </a:ext>
                      </a:extLst>
                    </a:gridCol>
                    <a:gridCol w="1570383">
                      <a:extLst>
                        <a:ext uri="{9D8B030D-6E8A-4147-A177-3AD203B41FA5}">
                          <a16:colId xmlns:a16="http://schemas.microsoft.com/office/drawing/2014/main" val="1408091674"/>
                        </a:ext>
                      </a:extLst>
                    </a:gridCol>
                  </a:tblGrid>
                  <a:tr h="497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/>
                            <a:t>Wt</a:t>
                          </a:r>
                          <a:r>
                            <a:rPr lang="en-US" sz="1200" dirty="0"/>
                            <a:t> </a:t>
                          </a:r>
                          <a:r>
                            <a:rPr lang="en-US" sz="1200" baseline="0" dirty="0"/>
                            <a:t>%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aseline="0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b>
                                <m:sSubPr>
                                  <m:ctrlPr>
                                    <a:rPr lang="en-US" sz="12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aseline="0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1200" baseline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200" baseline="0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  <m:sSub>
                                <m:sSubPr>
                                  <m:ctrlPr>
                                    <a:rPr lang="en-US" sz="12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aseline="0" smtClean="0">
                                      <a:latin typeface="Cambria Math" panose="02040503050406030204" pitchFamily="18" charset="0"/>
                                    </a:rPr>
                                    <m:t>𝑶</m:t>
                                  </m:r>
                                </m:e>
                                <m:sub>
                                  <m:r>
                                    <a:rPr lang="en-US" sz="1200" baseline="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oMath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</m:e>
                                  <m:sup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p>
                                </m:sSup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pPr algn="ctr"/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𝒄𝒂𝒑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b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𝒔𝒉𝒆𝒍𝒍</m:t>
                                    </m:r>
                                  </m:sub>
                                </m:sSub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𝓟</m:t>
                                    </m:r>
                                  </m:e>
                                  <m:sub>
                                    <m:r>
                                      <a:rPr lang="en-US" sz="1200" smtClean="0"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smtClean="0">
                                            <a:latin typeface="Cambria Math" panose="02040503050406030204" pitchFamily="18" charset="0"/>
                                          </a:rPr>
                                          <m:t>𝑶</m:t>
                                        </m:r>
                                      </m:e>
                                      <m:sub>
                                        <m:r>
                                          <a:rPr lang="en-US" sz="1200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smtClean="0">
                                            <a:latin typeface="Cambria Math" panose="02040503050406030204" pitchFamily="18" charset="0"/>
                                          </a:rPr>
                                          <m:t>𝐦𝐨𝐥</m:t>
                                        </m:r>
                                      </m:num>
                                      <m:den>
                                        <m:r>
                                          <a:rPr lang="en-US" sz="1200" smtClean="0">
                                            <a:latin typeface="Cambria Math" panose="02040503050406030204" pitchFamily="18" charset="0"/>
                                          </a:rPr>
                                          <m:t>𝐦</m:t>
                                        </m:r>
                                        <m:r>
                                          <a:rPr lang="en-US" sz="1200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200" smtClean="0"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  <m:r>
                                          <a:rPr lang="en-US" sz="1200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200" smtClean="0">
                                            <a:latin typeface="Cambria Math" panose="02040503050406030204" pitchFamily="18" charset="0"/>
                                          </a:rPr>
                                          <m:t>𝐏𝐚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3510756"/>
                      </a:ext>
                    </a:extLst>
                  </a:tr>
                  <a:tr h="318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1597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1.054E-12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0927538"/>
                      </a:ext>
                    </a:extLst>
                  </a:tr>
                  <a:tr h="3631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1550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1.054E-12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234817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3058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1.054E-12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78794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374482"/>
                  </p:ext>
                </p:extLst>
              </p:nvPr>
            </p:nvGraphicFramePr>
            <p:xfrm>
              <a:off x="435322" y="1351641"/>
              <a:ext cx="5372882" cy="145400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462951">
                      <a:extLst>
                        <a:ext uri="{9D8B030D-6E8A-4147-A177-3AD203B41FA5}">
                          <a16:colId xmlns:a16="http://schemas.microsoft.com/office/drawing/2014/main" val="1362016712"/>
                        </a:ext>
                      </a:extLst>
                    </a:gridCol>
                    <a:gridCol w="893787">
                      <a:extLst>
                        <a:ext uri="{9D8B030D-6E8A-4147-A177-3AD203B41FA5}">
                          <a16:colId xmlns:a16="http://schemas.microsoft.com/office/drawing/2014/main" val="1496811075"/>
                        </a:ext>
                      </a:extLst>
                    </a:gridCol>
                    <a:gridCol w="457934">
                      <a:extLst>
                        <a:ext uri="{9D8B030D-6E8A-4147-A177-3AD203B41FA5}">
                          <a16:colId xmlns:a16="http://schemas.microsoft.com/office/drawing/2014/main" val="1222920688"/>
                        </a:ext>
                      </a:extLst>
                    </a:gridCol>
                    <a:gridCol w="506896">
                      <a:extLst>
                        <a:ext uri="{9D8B030D-6E8A-4147-A177-3AD203B41FA5}">
                          <a16:colId xmlns:a16="http://schemas.microsoft.com/office/drawing/2014/main" val="2564383396"/>
                        </a:ext>
                      </a:extLst>
                    </a:gridCol>
                    <a:gridCol w="636104">
                      <a:extLst>
                        <a:ext uri="{9D8B030D-6E8A-4147-A177-3AD203B41FA5}">
                          <a16:colId xmlns:a16="http://schemas.microsoft.com/office/drawing/2014/main" val="450662556"/>
                        </a:ext>
                      </a:extLst>
                    </a:gridCol>
                    <a:gridCol w="844827">
                      <a:extLst>
                        <a:ext uri="{9D8B030D-6E8A-4147-A177-3AD203B41FA5}">
                          <a16:colId xmlns:a16="http://schemas.microsoft.com/office/drawing/2014/main" val="3430201923"/>
                        </a:ext>
                      </a:extLst>
                    </a:gridCol>
                    <a:gridCol w="1570383">
                      <a:extLst>
                        <a:ext uri="{9D8B030D-6E8A-4147-A177-3AD203B41FA5}">
                          <a16:colId xmlns:a16="http://schemas.microsoft.com/office/drawing/2014/main" val="1408091674"/>
                        </a:ext>
                      </a:extLst>
                    </a:gridCol>
                  </a:tblGrid>
                  <a:tr h="4984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2381" r="-448980" b="-20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98667" r="-780000" b="-20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60241" r="-604819" b="-20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63810" r="-378095" b="-20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52899" r="-187681" b="-20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42248" r="-388" b="-2012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3510756"/>
                      </a:ext>
                    </a:extLst>
                  </a:tr>
                  <a:tr h="3180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1597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1.054E-12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0927538"/>
                      </a:ext>
                    </a:extLst>
                  </a:tr>
                  <a:tr h="3631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1550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1.054E-12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23481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3058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1.054E-12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78794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483597" y="3762572"/>
              <a:ext cx="1736677" cy="2134553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736677">
                      <a:extLst>
                        <a:ext uri="{9D8B030D-6E8A-4147-A177-3AD203B41FA5}">
                          <a16:colId xmlns:a16="http://schemas.microsoft.com/office/drawing/2014/main" val="2127219191"/>
                        </a:ext>
                      </a:extLst>
                    </a:gridCol>
                  </a:tblGrid>
                  <a:tr h="409013">
                    <a:tc>
                      <a:txBody>
                        <a:bodyPr/>
                        <a:lstStyle/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Model tuning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2073234"/>
                      </a:ext>
                    </a:extLst>
                  </a:tr>
                  <a:tr h="473632">
                    <a:tc>
                      <a:txBody>
                        <a:bodyPr/>
                        <a:lstStyle/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dirty="0"/>
                            <a:t> (stagnant</a:t>
                          </a:r>
                          <a:r>
                            <a:rPr lang="en-US" baseline="0" dirty="0"/>
                            <a:t> drop)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237110"/>
                      </a:ext>
                    </a:extLst>
                  </a:tr>
                  <a:tr h="473632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=0.1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(fit</a:t>
                          </a:r>
                          <a:r>
                            <a:rPr lang="en-US" baseline="0" dirty="0"/>
                            <a:t> to data)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72886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6441885"/>
                  </p:ext>
                </p:extLst>
              </p:nvPr>
            </p:nvGraphicFramePr>
            <p:xfrm>
              <a:off x="9483597" y="3762572"/>
              <a:ext cx="1736677" cy="2134553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736677">
                      <a:extLst>
                        <a:ext uri="{9D8B030D-6E8A-4147-A177-3AD203B41FA5}">
                          <a16:colId xmlns:a16="http://schemas.microsoft.com/office/drawing/2014/main" val="2127219191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Model tuning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2073234"/>
                      </a:ext>
                    </a:extLst>
                  </a:tr>
                  <a:tr h="8543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78014" r="-350" b="-851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23711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239048" r="-350" b="-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728862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59" y="1182697"/>
            <a:ext cx="4479877" cy="21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4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Challenges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70628" y="861248"/>
                <a:ext cx="4580120" cy="227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chemeClr val="tx2"/>
                    </a:solidFill>
                  </a:rPr>
                  <a:t>MECS Modeling considerations: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Permeable, elastic shell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Capsule size/density changes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Precipitation of solids inside capsule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Water loss/uptake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000" dirty="0"/>
                  <a:t> Clumping &amp; cohesion?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Complex liquid equilibrium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28" y="861248"/>
                <a:ext cx="4580120" cy="2277547"/>
              </a:xfrm>
              <a:prstGeom prst="rect">
                <a:avLst/>
              </a:prstGeom>
              <a:blipFill>
                <a:blip r:embed="rId5"/>
                <a:stretch>
                  <a:fillRect l="-1729" t="-1604" b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ncomms7124-s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7" end="1396"/>
                </p14:media>
              </p:ext>
            </p:extLst>
          </p:nvPr>
        </p:nvPicPr>
        <p:blipFill rotWithShape="1">
          <a:blip r:embed="rId6"/>
          <a:srcRect l="39616" t="12968" r="38306" b="13965"/>
          <a:stretch/>
        </p:blipFill>
        <p:spPr>
          <a:xfrm>
            <a:off x="10012417" y="1358900"/>
            <a:ext cx="1839132" cy="452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001684" y="5880100"/>
            <a:ext cx="184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FIG: </a:t>
            </a:r>
            <a:r>
              <a:rPr lang="en-US" sz="1400" dirty="0"/>
              <a:t>MECS fluidization</a:t>
            </a:r>
            <a:r>
              <a:rPr lang="en-US" sz="1400" baseline="30000" dirty="0">
                <a:cs typeface="Arial" pitchFamily="34" charset="0"/>
              </a:rPr>
              <a:t>1</a:t>
            </a:r>
            <a:endParaRPr lang="en-US" sz="1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61175" y="835008"/>
            <a:ext cx="4958112" cy="2462574"/>
            <a:chOff x="661726" y="3062147"/>
            <a:chExt cx="4958112" cy="2462574"/>
          </a:xfrm>
        </p:grpSpPr>
        <p:grpSp>
          <p:nvGrpSpPr>
            <p:cNvPr id="13" name="Group 12"/>
            <p:cNvGrpSpPr/>
            <p:nvPr/>
          </p:nvGrpSpPr>
          <p:grpSpPr>
            <a:xfrm>
              <a:off x="661726" y="3387952"/>
              <a:ext cx="4958112" cy="1828800"/>
              <a:chOff x="691738" y="3387952"/>
              <a:chExt cx="4958112" cy="18288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/>
              <a:srcRect l="3036" t="5533" r="56343" b="7945"/>
              <a:stretch/>
            </p:blipFill>
            <p:spPr>
              <a:xfrm>
                <a:off x="691738" y="3387952"/>
                <a:ext cx="2462906" cy="18288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l="54903" t="6145" r="3559" b="5318"/>
              <a:stretch/>
            </p:blipFill>
            <p:spPr>
              <a:xfrm>
                <a:off x="3188662" y="3387952"/>
                <a:ext cx="2461188" cy="18288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011649" y="5216944"/>
              <a:ext cx="42259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FIG: </a:t>
              </a:r>
              <a:r>
                <a:rPr lang="en-US" sz="1400" dirty="0"/>
                <a:t>Swelling of MECS capsules in water (Images from </a:t>
              </a:r>
              <a:r>
                <a:rPr lang="en-US" sz="1400" baseline="30000" dirty="0">
                  <a:cs typeface="Arial" pitchFamily="34" charset="0"/>
                </a:rPr>
                <a:t>1</a:t>
              </a:r>
              <a:r>
                <a:rPr lang="en-US" sz="1400" dirty="0"/>
                <a:t>)</a:t>
              </a:r>
            </a:p>
          </p:txBody>
        </p:sp>
        <p:sp>
          <p:nvSpPr>
            <p:cNvPr id="15" name="Arrow: Right 14"/>
            <p:cNvSpPr/>
            <p:nvPr/>
          </p:nvSpPr>
          <p:spPr>
            <a:xfrm>
              <a:off x="2918003" y="3354667"/>
              <a:ext cx="413256" cy="2344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254815" y="3062147"/>
                  <a:ext cx="19296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/>
                    <a:t>4x Swelling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4815" y="3062147"/>
                  <a:ext cx="1929631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524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158872" y="5992642"/>
            <a:ext cx="2950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cs typeface="Arial" pitchFamily="34" charset="0"/>
              </a:rPr>
              <a:t>1</a:t>
            </a:r>
            <a:r>
              <a:rPr lang="en-US" sz="1200" dirty="0">
                <a:cs typeface="Arial" pitchFamily="34" charset="0"/>
              </a:rPr>
              <a:t>Vericella et al., Nature </a:t>
            </a:r>
            <a:r>
              <a:rPr lang="en-US" sz="1200" dirty="0" err="1">
                <a:cs typeface="Arial" pitchFamily="34" charset="0"/>
              </a:rPr>
              <a:t>Comms</a:t>
            </a:r>
            <a:r>
              <a:rPr lang="en-US" sz="1200" dirty="0">
                <a:cs typeface="Arial" pitchFamily="34" charset="0"/>
              </a:rPr>
              <a:t>, v. 6, 2015; </a:t>
            </a:r>
            <a:endParaRPr lang="en-US" sz="12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6192602" y="3741034"/>
            <a:ext cx="3617224" cy="2326912"/>
            <a:chOff x="5872502" y="4167951"/>
            <a:chExt cx="3617224" cy="23269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7214800" y="4812318"/>
                  <a:ext cx="9326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800" y="4812318"/>
                  <a:ext cx="932628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7461839" y="4167951"/>
                  <a:ext cx="10257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accent1"/>
                      </a:solidFill>
                    </a:rPr>
                    <a:t>(aq)</a:t>
                  </a: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1839" y="4167951"/>
                  <a:ext cx="1025730" cy="369332"/>
                </a:xfrm>
                <a:prstGeom prst="rect">
                  <a:avLst/>
                </a:prstGeom>
                <a:blipFill>
                  <a:blip r:embed="rId13"/>
                  <a:stretch>
                    <a:fillRect t="-8197" r="-535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006831" y="5304417"/>
                  <a:ext cx="12990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𝐻𝐶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𝑎𝑞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6831" y="5304417"/>
                  <a:ext cx="1299010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8048111" y="4548949"/>
                  <a:ext cx="12525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−−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𝑎𝑞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8111" y="4548949"/>
                  <a:ext cx="1252522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053673" y="4951490"/>
                  <a:ext cx="12448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𝑎𝑞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673" y="4951490"/>
                  <a:ext cx="1244828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6357616" y="5628984"/>
                  <a:ext cx="9973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accent1"/>
                      </a:solidFill>
                    </a:rPr>
                    <a:t>(aq)</a:t>
                  </a: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616" y="5628984"/>
                  <a:ext cx="997389" cy="369332"/>
                </a:xfrm>
                <a:prstGeom prst="rect">
                  <a:avLst/>
                </a:prstGeom>
                <a:blipFill>
                  <a:blip r:embed="rId17"/>
                  <a:stretch>
                    <a:fillRect t="-8197" r="-4908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359515" y="4428077"/>
                  <a:ext cx="14035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9515" y="4428077"/>
                  <a:ext cx="1403589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8065356" y="5628984"/>
                  <a:ext cx="14076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𝑁𝑎𝐻𝐶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5356" y="5628984"/>
                  <a:ext cx="1407629" cy="369332"/>
                </a:xfrm>
                <a:prstGeom prst="rect">
                  <a:avLst/>
                </a:prstGeom>
                <a:blipFill>
                  <a:blip r:embed="rId19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269140" y="5020520"/>
                  <a:ext cx="10908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𝑎𝑞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140" y="5020520"/>
                  <a:ext cx="1090876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5872502" y="5971643"/>
              <a:ext cx="3617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FIG: </a:t>
              </a:r>
              <a:r>
                <a:rPr lang="en-US" sz="1400" dirty="0"/>
                <a:t>Species in chemical equilibrium in sodium carbonate solutions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7411" y="3549338"/>
            <a:ext cx="6031341" cy="2424208"/>
            <a:chOff x="324453" y="4071954"/>
            <a:chExt cx="6031341" cy="242420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1"/>
            <a:srcRect t="49840" r="67346"/>
            <a:stretch/>
          </p:blipFill>
          <p:spPr>
            <a:xfrm>
              <a:off x="324453" y="4081317"/>
              <a:ext cx="2590105" cy="19176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1"/>
            <a:srcRect l="33241" t="49840" r="33257"/>
            <a:stretch/>
          </p:blipFill>
          <p:spPr>
            <a:xfrm>
              <a:off x="3677318" y="4071954"/>
              <a:ext cx="2678476" cy="19328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" name="Arrow: Right 37"/>
            <p:cNvSpPr/>
            <p:nvPr/>
          </p:nvSpPr>
          <p:spPr>
            <a:xfrm>
              <a:off x="2952572" y="4723798"/>
              <a:ext cx="636718" cy="3040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Right 38"/>
            <p:cNvSpPr/>
            <p:nvPr/>
          </p:nvSpPr>
          <p:spPr>
            <a:xfrm rot="10800000">
              <a:off x="2927098" y="5146976"/>
              <a:ext cx="636718" cy="3040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4453" y="5972942"/>
              <a:ext cx="56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FIG: </a:t>
              </a:r>
              <a:r>
                <a:rPr lang="en-US" sz="1400" dirty="0"/>
                <a:t>Cycling of sodium carbonate filled capsules between crystalized and aqueous states</a:t>
              </a:r>
              <a:r>
                <a:rPr lang="en-US" sz="1400" baseline="30000" dirty="0">
                  <a:cs typeface="Arial" pitchFamily="34" charset="0"/>
                </a:rPr>
                <a:t>1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2737495" y="4178868"/>
                  <a:ext cx="106687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b="0" dirty="0"/>
                </a:p>
                <a:p>
                  <a:pPr algn="ctr"/>
                  <a:r>
                    <a:rPr lang="en-US" sz="1400" dirty="0"/>
                    <a:t>Absorption</a:t>
                  </a: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7495" y="4178868"/>
                  <a:ext cx="1066871" cy="523220"/>
                </a:xfrm>
                <a:prstGeom prst="rect">
                  <a:avLst/>
                </a:prstGeom>
                <a:blipFill>
                  <a:blip r:embed="rId22"/>
                  <a:stretch>
                    <a:fillRect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751737" y="5450996"/>
                  <a:ext cx="107133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b="0" dirty="0"/>
                </a:p>
                <a:p>
                  <a:pPr algn="ctr"/>
                  <a:r>
                    <a:rPr lang="en-US" sz="1400" dirty="0"/>
                    <a:t>Desorption</a:t>
                  </a: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1737" y="5450996"/>
                  <a:ext cx="1071339" cy="523220"/>
                </a:xfrm>
                <a:prstGeom prst="rect">
                  <a:avLst/>
                </a:prstGeom>
                <a:blipFill>
                  <a:blip r:embed="rId23"/>
                  <a:stretch>
                    <a:fillRect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538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54" y="1979813"/>
            <a:ext cx="6514037" cy="36259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49" y="3462380"/>
            <a:ext cx="3379411" cy="259787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59186" y="1049831"/>
            <a:ext cx="3041264" cy="1954118"/>
            <a:chOff x="922276" y="3515908"/>
            <a:chExt cx="3423794" cy="20940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26" y="3515908"/>
              <a:ext cx="3153784" cy="151624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22276" y="5049242"/>
              <a:ext cx="3423794" cy="56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FIG</a:t>
              </a:r>
              <a:r>
                <a:rPr lang="en-US" sz="1400" dirty="0"/>
                <a:t>: MECS in LLNL absorption chamber used to acquire basic data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37154" y="892367"/>
            <a:ext cx="1727195" cy="2001467"/>
            <a:chOff x="2176846" y="3329855"/>
            <a:chExt cx="2143687" cy="289747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5"/>
            <a:stretch/>
          </p:blipFill>
          <p:spPr>
            <a:xfrm>
              <a:off x="2374364" y="3329855"/>
              <a:ext cx="1946169" cy="25445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176846" y="5919557"/>
                  <a:ext cx="214368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FIG</a:t>
                  </a:r>
                  <a:r>
                    <a:rPr lang="en-US" sz="1400" dirty="0"/>
                    <a:t>: NETL’s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1400" dirty="0"/>
                    <a:t>Fluidized Bed</a:t>
                  </a: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6846" y="5919557"/>
                  <a:ext cx="2143687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060" t="-5714" b="-1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/>
          <p:cNvSpPr txBox="1"/>
          <p:nvPr/>
        </p:nvSpPr>
        <p:spPr>
          <a:xfrm>
            <a:off x="8853871" y="5474437"/>
            <a:ext cx="214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FIG</a:t>
            </a:r>
            <a:r>
              <a:rPr lang="en-US" sz="1400" dirty="0"/>
              <a:t>: Multi-scale simulation strategies in MFIX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8477251" y="1207327"/>
            <a:ext cx="3602962" cy="2514906"/>
            <a:chOff x="8552398" y="1207327"/>
            <a:chExt cx="3602962" cy="25149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52398" y="1207327"/>
              <a:ext cx="2530597" cy="251490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526023" y="2030863"/>
              <a:ext cx="16293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FIG</a:t>
              </a:r>
              <a:r>
                <a:rPr lang="en-US" sz="1400" dirty="0"/>
                <a:t>: Discrete particle MECS model in MIFX-DEM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38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Carbonate solutions for carbon capture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270628" y="845431"/>
            <a:ext cx="49587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  Benefits of carbonates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Benign, abundant, and cheap!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 regeneration (desorption)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Slow kinetics </a:t>
            </a:r>
            <a:r>
              <a:rPr lang="en-US" sz="2000" i="1" dirty="0"/>
              <a:t>can be </a:t>
            </a:r>
            <a:r>
              <a:rPr lang="en-US" sz="2000" dirty="0"/>
              <a:t>catalytically enhanced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 flipH="1">
                <a:off x="5331827" y="861201"/>
                <a:ext cx="699134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2"/>
                    </a:solidFill>
                  </a:rPr>
                  <a:t>Chemistry of loaded carbonates</a:t>
                </a:r>
                <a:endParaRPr lang="en-US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Overall reaction with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𝑪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000" dirty="0"/>
                  <a:t>: 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𝐶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)⇔2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𝐻𝐶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Rate limiting step</a:t>
                </a:r>
                <a:r>
                  <a:rPr lang="en-US" sz="2000" dirty="0"/>
                  <a:t>:</a:t>
                </a:r>
              </a:p>
              <a:p>
                <a:pPr marL="914400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𝐻𝐶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   </a:t>
                </a:r>
                <a:r>
                  <a:rPr lang="en-US" sz="2000" dirty="0"/>
                  <a:t>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Phys. Properties </a:t>
                </a:r>
                <a:r>
                  <a:rPr lang="en-US" sz="2000" i="1" dirty="0"/>
                  <a:t>mostly</a:t>
                </a:r>
                <a:r>
                  <a:rPr lang="en-US" sz="2000" dirty="0"/>
                  <a:t> available from literature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Bulk composition governed by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five equilibrium</a:t>
                </a:r>
                <a:r>
                  <a:rPr lang="en-US" sz="2000" dirty="0"/>
                  <a:t>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reactions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331827" y="861201"/>
                <a:ext cx="6991349" cy="2308324"/>
              </a:xfrm>
              <a:prstGeom prst="rect">
                <a:avLst/>
              </a:prstGeom>
              <a:blipFill>
                <a:blip r:embed="rId3"/>
                <a:stretch>
                  <a:fillRect l="-1395" t="-2111" b="-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34796" y="2398230"/>
            <a:ext cx="4245226" cy="3738686"/>
            <a:chOff x="191458" y="515108"/>
            <a:chExt cx="4245226" cy="37386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5" r="16769"/>
            <a:stretch/>
          </p:blipFill>
          <p:spPr>
            <a:xfrm>
              <a:off x="191458" y="558603"/>
              <a:ext cx="2409072" cy="36951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600530" y="515108"/>
                  <a:ext cx="1836154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FIG: </a:t>
                  </a:r>
                  <a:r>
                    <a:rPr lang="en-US" sz="1400" dirty="0"/>
                    <a:t>Baking Soda AKA sodium bicarbonate (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𝑁𝑎𝐻𝐶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/>
                    <a:t>. 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0530" y="515108"/>
                  <a:ext cx="1836154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997" t="-820" b="-73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3430852"/>
                  </p:ext>
                </p:extLst>
              </p:nvPr>
            </p:nvGraphicFramePr>
            <p:xfrm>
              <a:off x="3419473" y="3984405"/>
              <a:ext cx="8432076" cy="2133996"/>
            </p:xfrm>
            <a:graphic>
              <a:graphicData uri="http://schemas.openxmlformats.org/drawingml/2006/table">
                <a:tbl>
                  <a:tblPr firstRow="1" firstCol="1" bandRow="1">
                    <a:tableStyleId>{7E9639D4-E3E2-4D34-9284-5A2195B3D0D7}</a:tableStyleId>
                  </a:tblPr>
                  <a:tblGrid>
                    <a:gridCol w="3716510">
                      <a:extLst>
                        <a:ext uri="{9D8B030D-6E8A-4147-A177-3AD203B41FA5}">
                          <a16:colId xmlns:a16="http://schemas.microsoft.com/office/drawing/2014/main" val="1010166706"/>
                        </a:ext>
                      </a:extLst>
                    </a:gridCol>
                    <a:gridCol w="2537057">
                      <a:extLst>
                        <a:ext uri="{9D8B030D-6E8A-4147-A177-3AD203B41FA5}">
                          <a16:colId xmlns:a16="http://schemas.microsoft.com/office/drawing/2014/main" val="1389961733"/>
                        </a:ext>
                      </a:extLst>
                    </a:gridCol>
                    <a:gridCol w="1701490">
                      <a:extLst>
                        <a:ext uri="{9D8B030D-6E8A-4147-A177-3AD203B41FA5}">
                          <a16:colId xmlns:a16="http://schemas.microsoft.com/office/drawing/2014/main" val="1527569671"/>
                        </a:ext>
                      </a:extLst>
                    </a:gridCol>
                    <a:gridCol w="477019">
                      <a:extLst>
                        <a:ext uri="{9D8B030D-6E8A-4147-A177-3AD203B41FA5}">
                          <a16:colId xmlns:a16="http://schemas.microsoft.com/office/drawing/2014/main" val="138634166"/>
                        </a:ext>
                      </a:extLst>
                    </a:gridCol>
                  </a:tblGrid>
                  <a:tr h="308508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Reaction</a:t>
                          </a: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Eq. Constant</a:t>
                          </a:r>
                          <a:r>
                            <a:rPr lang="en-US" sz="1400" baseline="0" dirty="0">
                              <a:effectLst/>
                            </a:rPr>
                            <a:t> / Solubility Product</a:t>
                          </a: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Type</a:t>
                          </a: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04631532"/>
                      </a:ext>
                    </a:extLst>
                  </a:tr>
                  <a:tr h="34988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</m:d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</m:d>
                                <m:groupChr>
                                  <m:groupChrPr>
                                    <m:chr m:val="⇔"/>
                                    <m:vertJc m:val="bot"/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sSub>
                                      <m:sSubPr>
                                        <m:ctrlP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groupCh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𝐻𝐶</m:t>
                                </m:r>
                                <m:sSubSup>
                                  <m:sSub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p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𝐻𝐶</m:t>
                                    </m:r>
                                    <m:sSubSup>
                                      <m:sSubSup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  <m:sup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bSup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/[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Dissociation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(R1)</a:t>
                          </a:r>
                          <a:endParaRPr lang="en-US" sz="140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03516419"/>
                      </a:ext>
                    </a:extLst>
                  </a:tr>
                  <a:tr h="34988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𝐻𝐶</m:t>
                                </m:r>
                                <m:sSubSup>
                                  <m:sSub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groupChr>
                                  <m:groupChrPr>
                                    <m:chr m:val="⇔"/>
                                    <m:vertJc m:val="bot"/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groupCh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Sup>
                                  <m:sSub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p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aq</m:t>
                                </m:r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CO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  <m:sup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−−</m:t>
                                        </m:r>
                                      </m:sup>
                                    </m:sSubSup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O</m:t>
                                        </m:r>
                                      </m:e>
                                      <m:sup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/[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HCO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4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Dissociation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𝐻𝐶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(R2)</a:t>
                          </a:r>
                          <a:endParaRPr lang="en-US" sz="140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05263865"/>
                      </a:ext>
                    </a:extLst>
                  </a:tr>
                  <a:tr h="425948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groupChr>
                                  <m:groupChrPr>
                                    <m:chr m:val="⇔"/>
                                    <m:vertJc m:val="bot"/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groupCh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 +</m:t>
                                </m:r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sSup>
                                  <m:s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p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OH</m:t>
                                        </m:r>
                                      </m:e>
                                      <m:sup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p>
                                    <m:r>
                                      <a:rPr lang="en-US" sz="14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Ionization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(R3)</a:t>
                          </a:r>
                          <a:endParaRPr lang="en-US" sz="140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3756128"/>
                      </a:ext>
                    </a:extLst>
                  </a:tr>
                  <a:tr h="34988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𝑁𝑎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groupChr>
                                  <m:groupChrPr>
                                    <m:chr m:val="⇔"/>
                                    <m:vertJc m:val="bot"/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groupCh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𝑁𝑎</m:t>
                                    </m:r>
                                  </m:e>
                                  <m:sup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Sup>
                                  <m:sSub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≥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p>
                                            <m:r>
                                              <a:rPr lang="en-US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sSubSup>
                                      <m:sSubSup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  <m:sup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−−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Dissolution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(R4)</a:t>
                          </a:r>
                          <a:endParaRPr lang="en-US" sz="140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39209310"/>
                      </a:ext>
                    </a:extLst>
                  </a:tr>
                  <a:tr h="34988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box>
                                  <m:box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𝑁𝑎𝐻𝐶</m:t>
                                    </m:r>
                                    <m:sSub>
                                      <m:sSubPr>
                                        <m:ctrlP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d>
                                    <m:groupChr>
                                      <m:groupChrPr>
                                        <m:chr m:val="⇔"/>
                                        <m:vertJc m:val="bot"/>
                                        <m:ctrlP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r>
                                          <a:rPr lang="en-US" sz="1400" b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5</m:t>
                                            </m:r>
                                          </m:sub>
                                        </m:sSub>
                                      </m:e>
                                    </m:groupChr>
                                  </m:e>
                                </m:box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sSup>
                                  <m:sSup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1400" b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r>
                                  <a:rPr lang="en-US" sz="14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𝐻𝐶</m:t>
                                </m:r>
                                <m:sSubSup>
                                  <m:sSubSup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𝑎𝑞</m:t>
                                </m:r>
                                <m:r>
                                  <a:rPr lang="en-US" sz="1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≥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sSup>
                                      <m:sSup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𝐻𝐶</m:t>
                                    </m:r>
                                    <m:sSubSup>
                                      <m:sSubSupPr>
                                        <m:ctrlP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  <m:sup>
                                        <m:r>
                                          <a:rPr lang="en-US" sz="1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Dissolution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𝑁𝑎𝐻𝐶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en-US" sz="1400" b="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(R5)</a:t>
                          </a: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9220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3430852"/>
                  </p:ext>
                </p:extLst>
              </p:nvPr>
            </p:nvGraphicFramePr>
            <p:xfrm>
              <a:off x="3419473" y="3984405"/>
              <a:ext cx="8432076" cy="2133996"/>
            </p:xfrm>
            <a:graphic>
              <a:graphicData uri="http://schemas.openxmlformats.org/drawingml/2006/table">
                <a:tbl>
                  <a:tblPr firstRow="1" firstCol="1" bandRow="1">
                    <a:tableStyleId>{7E9639D4-E3E2-4D34-9284-5A2195B3D0D7}</a:tableStyleId>
                  </a:tblPr>
                  <a:tblGrid>
                    <a:gridCol w="3716510">
                      <a:extLst>
                        <a:ext uri="{9D8B030D-6E8A-4147-A177-3AD203B41FA5}">
                          <a16:colId xmlns:a16="http://schemas.microsoft.com/office/drawing/2014/main" val="1010166706"/>
                        </a:ext>
                      </a:extLst>
                    </a:gridCol>
                    <a:gridCol w="2537057">
                      <a:extLst>
                        <a:ext uri="{9D8B030D-6E8A-4147-A177-3AD203B41FA5}">
                          <a16:colId xmlns:a16="http://schemas.microsoft.com/office/drawing/2014/main" val="1389961733"/>
                        </a:ext>
                      </a:extLst>
                    </a:gridCol>
                    <a:gridCol w="1701490">
                      <a:extLst>
                        <a:ext uri="{9D8B030D-6E8A-4147-A177-3AD203B41FA5}">
                          <a16:colId xmlns:a16="http://schemas.microsoft.com/office/drawing/2014/main" val="1527569671"/>
                        </a:ext>
                      </a:extLst>
                    </a:gridCol>
                    <a:gridCol w="477019">
                      <a:extLst>
                        <a:ext uri="{9D8B030D-6E8A-4147-A177-3AD203B41FA5}">
                          <a16:colId xmlns:a16="http://schemas.microsoft.com/office/drawing/2014/main" val="138634166"/>
                        </a:ext>
                      </a:extLst>
                    </a:gridCol>
                  </a:tblGrid>
                  <a:tr h="308508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Reaction</a:t>
                          </a: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Eq. Constant</a:t>
                          </a:r>
                          <a:r>
                            <a:rPr lang="en-US" sz="1400" baseline="0" dirty="0">
                              <a:effectLst/>
                            </a:rPr>
                            <a:t> / Solubility Product</a:t>
                          </a: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Type</a:t>
                          </a: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04631532"/>
                      </a:ext>
                    </a:extLst>
                  </a:tr>
                  <a:tr h="34988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t="-89474" r="-127213" b="-4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146283" t="-89474" r="-86091" b="-4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366786" t="-89474" r="-28214" b="-4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(R1)</a:t>
                          </a:r>
                          <a:endParaRPr lang="en-US" sz="140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03516419"/>
                      </a:ext>
                    </a:extLst>
                  </a:tr>
                  <a:tr h="34988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t="-186207" r="-127213" b="-38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146283" t="-186207" r="-86091" b="-38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366786" t="-186207" r="-28214" b="-38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(R2)</a:t>
                          </a:r>
                          <a:endParaRPr lang="en-US" sz="140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05263865"/>
                      </a:ext>
                    </a:extLst>
                  </a:tr>
                  <a:tr h="4259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t="-237143" r="-127213" b="-21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146283" t="-237143" r="-86091" b="-21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366786" t="-237143" r="-28214" b="-21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(R3)</a:t>
                          </a:r>
                          <a:endParaRPr lang="en-US" sz="140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3756128"/>
                      </a:ext>
                    </a:extLst>
                  </a:tr>
                  <a:tr h="34988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t="-414035" r="-127213" b="-168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146283" t="-414035" r="-86091" b="-168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366786" t="-414035" r="-28214" b="-168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(R4)</a:t>
                          </a:r>
                          <a:endParaRPr lang="en-US" sz="140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39209310"/>
                      </a:ext>
                    </a:extLst>
                  </a:tr>
                  <a:tr h="34988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t="-505172" r="-127213" b="-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146283" t="-505172" r="-86091" b="-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366786" t="-505172" r="-28214" b="-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(R5)</a:t>
                          </a:r>
                          <a:endParaRPr lang="en-US" sz="1400" dirty="0">
                            <a:effectLst/>
                            <a:latin typeface="+mn-lt"/>
                            <a:ea typeface="SimSu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89220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19473" y="3681622"/>
                <a:ext cx="87956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Tab: </a:t>
                </a:r>
                <a:r>
                  <a:rPr lang="en-US" sz="1400" dirty="0"/>
                  <a:t>Liquid equilibrium reactions governing bulk composition of sodium carbonate solutions loaded with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3" y="3681622"/>
                <a:ext cx="8795657" cy="307777"/>
              </a:xfrm>
              <a:prstGeom prst="rect">
                <a:avLst/>
              </a:prstGeom>
              <a:blipFill>
                <a:blip r:embed="rId7"/>
                <a:stretch>
                  <a:fillRect l="-208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88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818" y="1876926"/>
            <a:ext cx="5634831" cy="4255353"/>
            <a:chOff x="84818" y="1988295"/>
            <a:chExt cx="5634831" cy="425535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"/>
            <a:stretch/>
          </p:blipFill>
          <p:spPr>
            <a:xfrm>
              <a:off x="84818" y="1988295"/>
              <a:ext cx="5634831" cy="42553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419463" y="3236670"/>
                  <a:ext cx="230018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FIG: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MECS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1400" dirty="0"/>
                    <a:t>mass transfer (1/4 capsule shown)</a:t>
                  </a: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9463" y="3236670"/>
                  <a:ext cx="2300186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796" t="-2326" r="-1326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84818" y="260268"/>
                <a:ext cx="11580921" cy="60098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Mass Transfer: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84818" y="260268"/>
                <a:ext cx="11580921" cy="600980"/>
              </a:xfrm>
              <a:blipFill>
                <a:blip r:embed="rId5"/>
                <a:stretch>
                  <a:fillRect l="-1632" t="-22449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37678" y="1138580"/>
                <a:ext cx="10124389" cy="1136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𝒢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𝑠h𝑒𝑙𝑙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𝑂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sup>
                                      </m:sSubSup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𝑠h𝑒𝑙𝑙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groupChr>
                            </m:e>
                            <m:li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𝑠h𝑒𝑙𝑙</m:t>
                                  </m:r>
                                </m:sub>
                              </m:sSub>
                            </m:lim>
                          </m:limLow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  <m:sup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den>
                              </m:f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lim>
                      </m:limLow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𝑠h𝑒𝑙𝑙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678" y="1138580"/>
                <a:ext cx="10124389" cy="11360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4238673"/>
                  </p:ext>
                </p:extLst>
              </p:nvPr>
            </p:nvGraphicFramePr>
            <p:xfrm>
              <a:off x="6446521" y="2782499"/>
              <a:ext cx="5215546" cy="2820234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215546">
                      <a:extLst>
                        <a:ext uri="{9D8B030D-6E8A-4147-A177-3AD203B41FA5}">
                          <a16:colId xmlns:a16="http://schemas.microsoft.com/office/drawing/2014/main" val="2127219191"/>
                        </a:ext>
                      </a:extLst>
                    </a:gridCol>
                  </a:tblGrid>
                  <a:tr h="27324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Resistance in series representation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383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2073234"/>
                      </a:ext>
                    </a:extLst>
                  </a:tr>
                  <a:tr h="51219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𝑜𝑣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𝑠h𝑒𝑙𝑙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1" dirty="0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237110"/>
                      </a:ext>
                    </a:extLst>
                  </a:tr>
                  <a:tr h="40860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𝑜𝑣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𝑠h𝑒𝑙𝑙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2000" i="1" dirty="0"/>
                            <a:t> 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36557162"/>
                      </a:ext>
                    </a:extLst>
                  </a:tr>
                  <a:tr h="29028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𝑅𝑒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𝑆𝑐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1" dirty="0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8864011"/>
                      </a:ext>
                    </a:extLst>
                  </a:tr>
                  <a:tr h="31782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𝑠h𝑒𝑙𝑙</m:t>
                                    </m:r>
                                  </m:sub>
                                </m:sSub>
                                <m:r>
                                  <a:rPr lang="en-US" sz="20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𝒢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𝑠h𝑒𝑙𝑙</m:t>
                                        </m:r>
                                      </m:sub>
                                      <m:sup>
                                        <m:r>
                                          <a:rPr lang="en-US" sz="2000" b="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𝑂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p>
                                    </m:sSub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𝑠h𝑒𝑙𝑙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2000" i="1" dirty="0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3289543"/>
                      </a:ext>
                    </a:extLst>
                  </a:tr>
                  <a:tr h="30166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b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𝑂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2000" i="1" dirty="0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3003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4238673"/>
                  </p:ext>
                </p:extLst>
              </p:nvPr>
            </p:nvGraphicFramePr>
            <p:xfrm>
              <a:off x="6446521" y="2782499"/>
              <a:ext cx="5215546" cy="2820234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215546">
                      <a:extLst>
                        <a:ext uri="{9D8B030D-6E8A-4147-A177-3AD203B41FA5}">
                          <a16:colId xmlns:a16="http://schemas.microsoft.com/office/drawing/2014/main" val="21272191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Resistance in series representation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383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2073234"/>
                      </a:ext>
                    </a:extLst>
                  </a:tr>
                  <a:tr h="5121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7" t="-83333" r="-117" b="-560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237110"/>
                      </a:ext>
                    </a:extLst>
                  </a:tr>
                  <a:tr h="5925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7" t="-157143" r="-117" b="-3806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6557162"/>
                      </a:ext>
                    </a:extLst>
                  </a:tr>
                  <a:tr h="420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7" t="-365217" r="-117" b="-4405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8864011"/>
                      </a:ext>
                    </a:extLst>
                  </a:tr>
                  <a:tr h="4608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7" t="-422368" r="-117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3289543"/>
                      </a:ext>
                    </a:extLst>
                  </a:tr>
                  <a:tr h="4374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17" t="-551389" r="-117" b="-2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3003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84818" y="768740"/>
            <a:ext cx="5356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Gas Film + Shell Resistance + Liquid Film:</a:t>
            </a:r>
          </a:p>
        </p:txBody>
      </p:sp>
    </p:spTree>
    <p:extLst>
      <p:ext uri="{BB962C8B-B14F-4D97-AF65-F5344CB8AC3E}">
        <p14:creationId xmlns:p14="http://schemas.microsoft.com/office/powerpoint/2010/main" val="98796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Mass Transfer: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3"/>
                <a:stretch>
                  <a:fillRect l="-1579" t="-22449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874"/>
            <a:ext cx="6307757" cy="44466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628" y="907707"/>
            <a:ext cx="3677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Gas Film + Shell Resistance: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6132214"/>
                  </p:ext>
                </p:extLst>
              </p:nvPr>
            </p:nvGraphicFramePr>
            <p:xfrm>
              <a:off x="6436094" y="2667760"/>
              <a:ext cx="5543792" cy="254051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543792">
                      <a:extLst>
                        <a:ext uri="{9D8B030D-6E8A-4147-A177-3AD203B41FA5}">
                          <a16:colId xmlns:a16="http://schemas.microsoft.com/office/drawing/2014/main" val="2127219191"/>
                        </a:ext>
                      </a:extLst>
                    </a:gridCol>
                  </a:tblGrid>
                  <a:tr h="27324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Resistance in series representation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383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2073234"/>
                      </a:ext>
                    </a:extLst>
                  </a:tr>
                  <a:tr h="51219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𝑜𝑣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  <m:sup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𝑙𝑖𝑞</m:t>
                                    </m:r>
                                  </m:sup>
                                </m:sSubSup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  <m:sup>
                                    <m:r>
                                      <a:rPr lang="en-US" sz="2000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𝑠𝑎𝑡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𝑠h𝑒𝑙𝑙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1" dirty="0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237110"/>
                      </a:ext>
                    </a:extLst>
                  </a:tr>
                  <a:tr h="40860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𝑜𝑣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𝑠h𝑒𝑙𝑙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2000" i="1" dirty="0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36557162"/>
                      </a:ext>
                    </a:extLst>
                  </a:tr>
                  <a:tr h="29028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𝑅𝑒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𝑆𝑐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1" dirty="0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8864011"/>
                      </a:ext>
                    </a:extLst>
                  </a:tr>
                  <a:tr h="31782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b="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𝑠h𝑒𝑙𝑙</m:t>
                                    </m:r>
                                  </m:sub>
                                </m:sSub>
                                <m:r>
                                  <a:rPr lang="en-US" sz="20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𝒢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𝑠h𝑒𝑙𝑙</m:t>
                                        </m:r>
                                      </m:sub>
                                      <m:sup>
                                        <m:r>
                                          <a:rPr lang="en-US" sz="2000" b="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𝑂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p>
                                    </m:sSub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𝑠h𝑒𝑙𝑙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2000" i="1" dirty="0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232895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6132214"/>
                  </p:ext>
                </p:extLst>
              </p:nvPr>
            </p:nvGraphicFramePr>
            <p:xfrm>
              <a:off x="6436094" y="2667760"/>
              <a:ext cx="5543792" cy="254051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543792">
                      <a:extLst>
                        <a:ext uri="{9D8B030D-6E8A-4147-A177-3AD203B41FA5}">
                          <a16:colId xmlns:a16="http://schemas.microsoft.com/office/drawing/2014/main" val="21272191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bg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Resistance in series representation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383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2073234"/>
                      </a:ext>
                    </a:extLst>
                  </a:tr>
                  <a:tr h="5121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83333" r="-110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237110"/>
                      </a:ext>
                    </a:extLst>
                  </a:tr>
                  <a:tr h="7502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124194" r="-110" b="-244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6557162"/>
                      </a:ext>
                    </a:extLst>
                  </a:tr>
                  <a:tr h="420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402899" r="-110" b="-3391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8864011"/>
                      </a:ext>
                    </a:extLst>
                  </a:tr>
                  <a:tr h="4608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L>
                        <a:lnR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R>
                        <a:lnT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T>
                        <a:lnB w="6350" cap="flat" cmpd="sng" algn="ctr">
                          <a:solidFill>
                            <a:srgbClr val="373838"/>
                          </a:solidFill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456579" r="-110" b="-20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32895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74667" y="1061668"/>
                <a:ext cx="10733339" cy="1136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𝒢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𝑠h𝑒𝑙𝑙</m:t>
                                          </m:r>
                                        </m:sub>
                                        <m:sup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𝐻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𝑠h𝑒𝑙𝑙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groupChr>
                            </m:e>
                            <m:li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𝑠h𝑒𝑙𝑙</m:t>
                                  </m:r>
                                </m:sub>
                              </m:sSub>
                            </m:lim>
                          </m:limLow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𝑙𝑖𝑞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𝑠𝑎𝑡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𝑠h𝑒𝑙𝑙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667" y="1061668"/>
                <a:ext cx="10733339" cy="11360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81142" y="3023320"/>
                <a:ext cx="2301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FIG: </a:t>
                </a:r>
                <a:r>
                  <a:rPr lang="en-US" sz="1400" dirty="0"/>
                  <a:t>MECS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mass transfer (1/4 capsule shown)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142" y="3023320"/>
                <a:ext cx="2301010" cy="523220"/>
              </a:xfrm>
              <a:prstGeom prst="rect">
                <a:avLst/>
              </a:prstGeom>
              <a:blipFill>
                <a:blip r:embed="rId7"/>
                <a:stretch>
                  <a:fillRect l="-794" t="-2326" r="-2381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374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size and density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9242" y="752020"/>
                <a:ext cx="8622658" cy="1695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endParaRPr lang="en-US" sz="1600" dirty="0">
                  <a:solidFill>
                    <a:schemeClr val="tx1"/>
                  </a:solidFill>
                  <a:latin typeface="Arial"/>
                </a:endParaRP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Arial"/>
                  </a:rPr>
                  <a:t>At equilibrium, shell pressure,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"/>
                  </a:rPr>
                  <a:t>, balances mass transfer pressure gradient(s)</a:t>
                </a:r>
                <a:r>
                  <a:rPr lang="en-US" sz="1600" baseline="30000" dirty="0">
                    <a:cs typeface="Arial" pitchFamily="34" charset="0"/>
                  </a:rPr>
                  <a:t>2</a:t>
                </a:r>
                <a:r>
                  <a:rPr lang="en-US" sz="1600" dirty="0">
                    <a:solidFill>
                      <a:schemeClr val="tx1"/>
                    </a:solidFill>
                    <a:latin typeface="Arial"/>
                  </a:rPr>
                  <a:t>:</a:t>
                </a: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𝑠h𝑒𝑙𝑙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              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𝑠h𝑒𝑙𝑙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𝑠h𝑒𝑙𝑙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𝑠h𝑒𝑙𝑙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𝑒𝑞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𝑒𝑞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Arial"/>
                </a:endParaRP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Arial"/>
                  </a:rPr>
                  <a:t>Direction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"/>
                  </a:rPr>
                  <a:t> transfer depends on solution strength and gas RH</a:t>
                </a: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tx1"/>
                    </a:solidFill>
                    <a:latin typeface="Arial"/>
                  </a:rPr>
                  <a:t>absorption</a:t>
                </a:r>
                <a:r>
                  <a:rPr lang="en-US" sz="1600" dirty="0">
                    <a:solidFill>
                      <a:schemeClr val="tx1"/>
                    </a:solidFill>
                    <a:latin typeface="Arial"/>
                  </a:rPr>
                  <a:t> can also drive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"/>
                  </a:rPr>
                  <a:t> </a:t>
                </a:r>
                <a:r>
                  <a:rPr lang="en-US" sz="1600" i="1" dirty="0">
                    <a:solidFill>
                      <a:schemeClr val="tx1"/>
                    </a:solidFill>
                    <a:latin typeface="Arial"/>
                  </a:rPr>
                  <a:t>desorption.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42" y="752020"/>
                <a:ext cx="8622658" cy="1695079"/>
              </a:xfrm>
              <a:prstGeom prst="rect">
                <a:avLst/>
              </a:prstGeom>
              <a:blipFill>
                <a:blip r:embed="rId3"/>
                <a:stretch>
                  <a:fillRect l="-283" b="-3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020051" y="1161739"/>
            <a:ext cx="4044600" cy="4974036"/>
            <a:chOff x="7867649" y="967406"/>
            <a:chExt cx="3852635" cy="46849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35" r="8074"/>
            <a:stretch/>
          </p:blipFill>
          <p:spPr>
            <a:xfrm>
              <a:off x="7867649" y="967406"/>
              <a:ext cx="3852635" cy="46849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482362" y="4957692"/>
              <a:ext cx="1951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FIG</a:t>
              </a:r>
              <a:r>
                <a:rPr lang="en-US" sz="1400" dirty="0"/>
                <a:t>: MECS size change mechanisms.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9242" y="2441128"/>
            <a:ext cx="7267509" cy="3449980"/>
            <a:chOff x="127251" y="2868971"/>
            <a:chExt cx="7267509" cy="34499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2"/>
            <a:stretch/>
          </p:blipFill>
          <p:spPr>
            <a:xfrm>
              <a:off x="3883059" y="2868971"/>
              <a:ext cx="3511701" cy="30378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44"/>
            <a:stretch/>
          </p:blipFill>
          <p:spPr>
            <a:xfrm>
              <a:off x="127251" y="2868971"/>
              <a:ext cx="3431095" cy="30378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98883" y="5795731"/>
              <a:ext cx="6530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FIG</a:t>
              </a:r>
              <a:r>
                <a:rPr lang="en-US" sz="1400" dirty="0"/>
                <a:t>: Predicted Eq. capsule size (left) and density (right) after exposure to flue gas at 1atm pressure and T=40C.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5948680"/>
            <a:ext cx="2862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>
                <a:cs typeface="Arial" pitchFamily="34" charset="0"/>
              </a:rPr>
              <a:t>2</a:t>
            </a:r>
            <a:r>
              <a:rPr lang="en-US" sz="1400" dirty="0">
                <a:cs typeface="Arial" pitchFamily="34" charset="0"/>
              </a:rPr>
              <a:t>Nabavi et al., Langmuir, v. 32, 2016;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264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MFIX-DEM Integration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64869" y="1246721"/>
                <a:ext cx="8197164" cy="4826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Initialize MECS density/properties </a:t>
                </a:r>
                <a:r>
                  <a:rPr lang="en-US" b="1" dirty="0">
                    <a:solidFill>
                      <a:srgbClr val="C00000"/>
                    </a:solidFill>
                  </a:rPr>
                  <a:t>(NEW, usr_0.f, usr_0_des.f)</a:t>
                </a:r>
              </a:p>
              <a:p>
                <a:r>
                  <a:rPr lang="en-US" b="1" dirty="0"/>
                  <a:t>Start Timestep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dirty="0"/>
                  <a:t>Solve Continuous Phase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dirty="0"/>
                  <a:t>Calculate particle phase interaction source terms</a:t>
                </a:r>
              </a:p>
              <a:p>
                <a:pPr marL="800100" lvl="1" indent="-342900">
                  <a:buFont typeface="+mj-lt"/>
                  <a:buAutoNum type="alphaLcPeriod"/>
                </a:pPr>
                <a:r>
                  <a:rPr lang="en-US" b="1" dirty="0"/>
                  <a:t>Compute hydrodynamic &amp; energy source terms</a:t>
                </a:r>
              </a:p>
              <a:p>
                <a:pPr marL="800100" lvl="1" indent="-342900">
                  <a:buFont typeface="+mj-lt"/>
                  <a:buAutoNum type="alphaLcPeriod"/>
                </a:pPr>
                <a:r>
                  <a:rPr lang="en-US" b="1" dirty="0"/>
                  <a:t>Compute the MECS bulk solution composition </a:t>
                </a:r>
                <a:r>
                  <a:rPr lang="en-US" b="1" dirty="0">
                    <a:solidFill>
                      <a:srgbClr val="C00000"/>
                    </a:solidFill>
                  </a:rPr>
                  <a:t>(NEW, usr2_des.f):</a:t>
                </a:r>
              </a:p>
              <a:p>
                <a:pPr marL="1257300" lvl="2" indent="-342900">
                  <a:buFont typeface="Wingdings" panose="05000000000000000000" pitchFamily="2" charset="2"/>
                  <a:buChar char="Ø"/>
                </a:pPr>
                <a:r>
                  <a:rPr lang="en-US" dirty="0"/>
                  <a:t>In-house solver for equilibrium reactions in liquid solution</a:t>
                </a:r>
              </a:p>
              <a:p>
                <a:pPr marL="800100" lvl="1" indent="-342900">
                  <a:buFont typeface="+mj-lt"/>
                  <a:buAutoNum type="alphaLcPeriod"/>
                </a:pPr>
                <a:r>
                  <a:rPr lang="en-US" b="1" dirty="0"/>
                  <a:t>Update </a:t>
                </a:r>
                <a:r>
                  <a:rPr lang="en-US" b="1" dirty="0" err="1"/>
                  <a:t>physico</a:t>
                </a:r>
                <a:r>
                  <a:rPr lang="en-US" b="1" dirty="0"/>
                  <a:t>-chemical properties of each capsule </a:t>
                </a:r>
                <a:r>
                  <a:rPr lang="en-US" b="1" dirty="0">
                    <a:solidFill>
                      <a:srgbClr val="C00000"/>
                    </a:solidFill>
                  </a:rPr>
                  <a:t>(NEW,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usr_rates_des.f</a:t>
                </a:r>
                <a:r>
                  <a:rPr lang="en-US" b="1" dirty="0">
                    <a:solidFill>
                      <a:srgbClr val="C00000"/>
                    </a:solidFill>
                  </a:rPr>
                  <a:t>):</a:t>
                </a:r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𝑠𝑎𝑡</m:t>
                        </m:r>
                      </m:sup>
                    </m:sSubSup>
                  </m:oMath>
                </a14:m>
                <a:r>
                  <a:rPr lang="en-US" dirty="0"/>
                  <a:t>, etc.</a:t>
                </a:r>
                <a:endParaRPr lang="en-US" b="1" dirty="0"/>
              </a:p>
              <a:p>
                <a:pPr marL="800100" lvl="1" indent="-342900">
                  <a:buFont typeface="+mj-lt"/>
                  <a:buAutoNum type="alphaLcPeriod"/>
                </a:pPr>
                <a:r>
                  <a:rPr lang="en-US" b="1" dirty="0"/>
                  <a:t>Compute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𝑪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b="1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 mass transfer rates </a:t>
                </a:r>
                <a:r>
                  <a:rPr lang="en-US" b="1" dirty="0">
                    <a:solidFill>
                      <a:srgbClr val="C00000"/>
                    </a:solidFill>
                  </a:rPr>
                  <a:t>(NEW,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usr_rates_des.f</a:t>
                </a:r>
                <a:r>
                  <a:rPr lang="en-US" b="1" dirty="0">
                    <a:solidFill>
                      <a:srgbClr val="C00000"/>
                    </a:solidFill>
                  </a:rPr>
                  <a:t>) </a:t>
                </a:r>
                <a:r>
                  <a:rPr lang="en-US" b="1" dirty="0"/>
                  <a:t>: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aseline="30000" dirty="0">
                    <a:cs typeface="Arial" pitchFamily="34" charset="0"/>
                  </a:rPr>
                  <a:t> 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aseline="30000" dirty="0">
                    <a:cs typeface="Arial" pitchFamily="34" charset="0"/>
                  </a:rPr>
                  <a:t> </a:t>
                </a:r>
              </a:p>
              <a:p>
                <a:pPr marL="914400" lvl="1" indent="-457200">
                  <a:buFont typeface="+mj-lt"/>
                  <a:buAutoNum type="alphaLcPeriod"/>
                </a:pPr>
                <a:r>
                  <a:rPr lang="en-US" b="1" dirty="0"/>
                  <a:t>Update particle size/density </a:t>
                </a:r>
                <a:r>
                  <a:rPr lang="en-US" b="1" dirty="0">
                    <a:solidFill>
                      <a:srgbClr val="C00000"/>
                    </a:solidFill>
                  </a:rPr>
                  <a:t>(NEW,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usr_rates_des.f</a:t>
                </a:r>
                <a:r>
                  <a:rPr lang="en-US" b="1" dirty="0">
                    <a:solidFill>
                      <a:srgbClr val="C00000"/>
                    </a:solidFill>
                  </a:rPr>
                  <a:t>):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en-US" dirty="0"/>
                  <a:t>Compute new capsule density, based on capsule composition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en-US" dirty="0"/>
                  <a:t>Update capsule diameter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en-US" dirty="0"/>
                  <a:t>Compute new shell pressure</a:t>
                </a:r>
              </a:p>
              <a:p>
                <a:r>
                  <a:rPr lang="en-US" b="1" dirty="0"/>
                  <a:t>Next timestep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69" y="1246721"/>
                <a:ext cx="8197164" cy="4826449"/>
              </a:xfrm>
              <a:prstGeom prst="rect">
                <a:avLst/>
              </a:prstGeom>
              <a:blipFill>
                <a:blip r:embed="rId3"/>
                <a:stretch>
                  <a:fillRect l="-595" t="-759" r="-297" b="-1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64870" y="861248"/>
            <a:ext cx="1804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Major Steps:</a:t>
            </a:r>
          </a:p>
        </p:txBody>
      </p:sp>
      <p:sp>
        <p:nvSpPr>
          <p:cNvPr id="8" name="Rectangle 7"/>
          <p:cNvSpPr/>
          <p:nvPr/>
        </p:nvSpPr>
        <p:spPr>
          <a:xfrm>
            <a:off x="8362033" y="1246721"/>
            <a:ext cx="3489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New mfix.dat keywords: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SHELL_THICKNESS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SHELL_DENSITY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SHELL_PERMEABILITY_CO2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SHELL_PERMEABILITY_H2O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62033" y="3039298"/>
                <a:ext cx="3691647" cy="3033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tx2"/>
                    </a:solidFill>
                  </a:rPr>
                  <a:t>Carbonate specific data: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Heats of formation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Correlations for </a:t>
                </a:r>
                <a:r>
                  <a:rPr lang="en-US" dirty="0" err="1"/>
                  <a:t>phys</a:t>
                </a:r>
                <a:r>
                  <a:rPr lang="en-US" dirty="0"/>
                  <a:t>/</a:t>
                </a:r>
                <a:r>
                  <a:rPr lang="en-US" dirty="0" err="1"/>
                  <a:t>chem</a:t>
                </a:r>
                <a:r>
                  <a:rPr lang="en-US" dirty="0"/>
                  <a:t> properties </a:t>
                </a:r>
                <a:r>
                  <a:rPr lang="en-US" b="1" dirty="0">
                    <a:solidFill>
                      <a:srgbClr val="C00000"/>
                    </a:solidFill>
                  </a:rPr>
                  <a:t>(NEW,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usr_mod.f</a:t>
                </a:r>
                <a:r>
                  <a:rPr lang="en-US" b="1" dirty="0">
                    <a:solidFill>
                      <a:srgbClr val="C00000"/>
                    </a:solidFill>
                  </a:rPr>
                  <a:t>)</a:t>
                </a:r>
                <a:r>
                  <a:rPr lang="en-US" b="1" dirty="0"/>
                  <a:t>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𝑠𝑜𝑙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endParaRPr lang="en-US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033" y="3039298"/>
                <a:ext cx="3691647" cy="3033010"/>
              </a:xfrm>
              <a:prstGeom prst="rect">
                <a:avLst/>
              </a:prstGeom>
              <a:blipFill>
                <a:blip r:embed="rId4"/>
                <a:stretch>
                  <a:fillRect l="-2645" t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727933" y="4314017"/>
                <a:ext cx="2017739" cy="1417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</m:t>
                        </m:r>
                      </m:sup>
                    </m:sSubSup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latin typeface="Cambria Math" panose="02040503050406030204" pitchFamily="18" charset="0"/>
                  </a:rPr>
                  <a:t>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𝑠𝑎𝑡</m:t>
                        </m:r>
                      </m:sup>
                    </m:sSubSup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7933" y="4314017"/>
                <a:ext cx="2017739" cy="1417952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604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5828</Words>
  <Application>Microsoft Office PowerPoint</Application>
  <PresentationFormat>Widescreen</PresentationFormat>
  <Paragraphs>555</Paragraphs>
  <Slides>22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SimSun</vt:lpstr>
      <vt:lpstr>Arial</vt:lpstr>
      <vt:lpstr>Arial Narrow</vt:lpstr>
      <vt:lpstr>Calibri</vt:lpstr>
      <vt:lpstr>Calibri Light</vt:lpstr>
      <vt:lpstr>Cambria Math</vt:lpstr>
      <vt:lpstr>Century Gothic</vt:lpstr>
      <vt:lpstr>Garamond</vt:lpstr>
      <vt:lpstr>Times New Roman</vt:lpstr>
      <vt:lpstr>Wingdings</vt:lpstr>
      <vt:lpstr>Office Theme</vt:lpstr>
      <vt:lpstr>Simulating carbon capture with encapsulated carbonate solutions     </vt:lpstr>
      <vt:lpstr>Micro-encapsulation for carbon capture</vt:lpstr>
      <vt:lpstr>Modeling Challenges</vt:lpstr>
      <vt:lpstr>Approach</vt:lpstr>
      <vt:lpstr>Carbonate solutions for carbon capture</vt:lpstr>
      <vt:lpstr>Mass Transfer: CO_2 (g)⇔CO_2 (aq)</vt:lpstr>
      <vt:lpstr>Mass Transfer: H_2 O(g)⇔H_2 O (l)</vt:lpstr>
      <vt:lpstr>Modeling size and density changes</vt:lpstr>
      <vt:lpstr>MFIX-DEM Integration</vt:lpstr>
      <vt:lpstr>Model Validation: Overview</vt:lpstr>
      <vt:lpstr>LLNL Absorption measurements</vt:lpstr>
      <vt:lpstr>Bench Scale Simulation of MECS Carbon Capture</vt:lpstr>
      <vt:lpstr>Bench Scale Simulation</vt:lpstr>
      <vt:lpstr>Conclusions</vt:lpstr>
      <vt:lpstr>Thank you!</vt:lpstr>
      <vt:lpstr>Extra slides…</vt:lpstr>
      <vt:lpstr>Reacting gas-solid flow simulation:  MFIX-DEM</vt:lpstr>
      <vt:lpstr>Model Closures</vt:lpstr>
      <vt:lpstr>Capsule size change</vt:lpstr>
      <vt:lpstr>Model Validation: VLE</vt:lpstr>
      <vt:lpstr>Model Validation: Solids Precipitation</vt:lpstr>
      <vt:lpstr>Model Validation: Absorption Rate (1)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Finn, Justin R.  (CONTR)</dc:creator>
  <cp:lastModifiedBy>Finn, Justin R.  (CONTR)</cp:lastModifiedBy>
  <cp:revision>123</cp:revision>
  <dcterms:created xsi:type="dcterms:W3CDTF">2017-08-03T17:22:08Z</dcterms:created>
  <dcterms:modified xsi:type="dcterms:W3CDTF">2017-08-05T00:41:37Z</dcterms:modified>
</cp:coreProperties>
</file>