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75" r:id="rId2"/>
    <p:sldId id="610" r:id="rId3"/>
    <p:sldId id="611" r:id="rId4"/>
    <p:sldId id="679" r:id="rId5"/>
    <p:sldId id="612" r:id="rId6"/>
    <p:sldId id="613" r:id="rId7"/>
    <p:sldId id="614" r:id="rId8"/>
    <p:sldId id="669" r:id="rId9"/>
    <p:sldId id="677" r:id="rId10"/>
    <p:sldId id="674" r:id="rId11"/>
    <p:sldId id="617" r:id="rId12"/>
    <p:sldId id="618" r:id="rId13"/>
    <p:sldId id="619" r:id="rId14"/>
    <p:sldId id="620" r:id="rId15"/>
    <p:sldId id="621" r:id="rId16"/>
    <p:sldId id="668" r:id="rId17"/>
    <p:sldId id="623" r:id="rId18"/>
    <p:sldId id="661" r:id="rId19"/>
    <p:sldId id="664" r:id="rId20"/>
    <p:sldId id="665" r:id="rId21"/>
    <p:sldId id="666" r:id="rId22"/>
    <p:sldId id="673" r:id="rId23"/>
    <p:sldId id="648" r:id="rId24"/>
    <p:sldId id="642" r:id="rId25"/>
    <p:sldId id="636" r:id="rId26"/>
    <p:sldId id="637" r:id="rId27"/>
    <p:sldId id="638" r:id="rId28"/>
    <p:sldId id="639" r:id="rId29"/>
    <p:sldId id="678" r:id="rId30"/>
    <p:sldId id="676" r:id="rId31"/>
    <p:sldId id="643" r:id="rId32"/>
    <p:sldId id="641" r:id="rId33"/>
    <p:sldId id="645" r:id="rId34"/>
    <p:sldId id="646" r:id="rId35"/>
  </p:sldIdLst>
  <p:sldSz cx="12192000" cy="6858000"/>
  <p:notesSz cx="6950075" cy="9236075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00CCFF"/>
    <a:srgbClr val="CC6600"/>
    <a:srgbClr val="00FF00"/>
    <a:srgbClr val="996633"/>
    <a:srgbClr val="FF9900"/>
    <a:srgbClr val="990000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786" autoAdjust="0"/>
  </p:normalViewPr>
  <p:slideViewPr>
    <p:cSldViewPr snapToGrid="0" snapToObjects="1">
      <p:cViewPr varScale="1">
        <p:scale>
          <a:sx n="82" d="100"/>
          <a:sy n="82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173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8B320594-88A0-442F-8FC9-85452B176578}" type="datetimeFigureOut">
              <a:rPr lang="en-CA" smtClean="0"/>
              <a:t>2019-08-06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637" y="4444546"/>
            <a:ext cx="5558801" cy="3637020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EB77BA4E-F521-487A-ABFD-EE7459DA0F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197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7BA4E-F521-487A-ABFD-EE7459DA0F2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97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sz="12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CA" sz="1200" b="1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200" b="1" i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CA" sz="1200" b="1" i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CA" sz="1200" b="1" i="1">
                        <a:latin typeface="Cambria Math" panose="02040503050406030204" pitchFamily="18" charset="0"/>
                      </a:rPr>
                      <m:t>𝝅𝝁</m:t>
                    </m:r>
                    <m:sSup>
                      <m:sSupPr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CA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2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CA" sz="12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e>
                      <m:sup>
                        <m:r>
                          <a:rPr lang="en-CA" sz="1200" b="1" i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CA" dirty="0" smtClean="0"/>
                  <a:t> , </a:t>
                </a:r>
                <a14:m>
                  <m:oMath xmlns:m="http://schemas.openxmlformats.org/officeDocument/2006/math">
                    <m:r>
                      <a:rPr lang="en-CA" sz="12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d>
                    <m:r>
                      <a:rPr lang="en-CA" sz="1200" b="1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CA" sz="12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en-CA" sz="1200" b="1" i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CA" sz="1200" b="1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CA" sz="1200" b="1" i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en-CA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CA" sz="1200" b="1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sz="1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CA" sz="12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CA" sz="1200" b="1" i="1"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e>
                                      <m:sup>
                                        <m:r>
                                          <a:rPr lang="en-CA" sz="1200" b="1" i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n-CA" sz="1200" b="1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CA" sz="12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CA" sz="1200" b="1" i="1"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e>
                                      <m:sup>
                                        <m:r>
                                          <a:rPr lang="en-CA" sz="1200" b="1" i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CA" sz="12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CA" dirty="0" smtClean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𝑺𝒕</m:t>
                        </m:r>
                      </m:e>
                      <m:sub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CA" sz="1200" b="1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200" b="1" i="0">
                            <a:latin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CA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200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CA" sz="12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sSub>
                          <m:sSubPr>
                            <m:ctrlPr>
                              <a:rPr lang="en-CA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2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CA" sz="1200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CA" sz="1200" b="1" i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𝝅𝝁</m:t>
                        </m:r>
                        <m:sSup>
                          <m:sSupPr>
                            <m:ctrlPr>
                              <a:rPr lang="en-CA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CA" sz="1200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e>
                          <m:sup>
                            <m:r>
                              <a:rPr lang="en-CA" sz="12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CA" dirty="0" smtClean="0"/>
                  <a:t> , </a:t>
                </a:r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b="1" i="0" smtClean="0">
                    <a:latin typeface="Cambria Math" panose="02040503050406030204" pitchFamily="18" charset="0"/>
                  </a:rPr>
                  <a:t>𝑨</a:t>
                </a:r>
                <a:r>
                  <a:rPr lang="en-CA" sz="1200" b="1" i="0">
                    <a:latin typeface="Cambria Math" panose="02040503050406030204" pitchFamily="18" charset="0"/>
                  </a:rPr>
                  <a:t>=𝟑/𝟐 𝝅𝝁〖𝒓_𝒑〗^𝟐 𝒗_𝟎</a:t>
                </a:r>
                <a:r>
                  <a:rPr lang="en-CA" dirty="0" smtClean="0"/>
                  <a:t> , </a:t>
                </a:r>
                <a:r>
                  <a:rPr lang="en-CA" sz="1200" b="1" i="0" smtClean="0">
                    <a:latin typeface="Cambria Math" panose="02040503050406030204" pitchFamily="18" charset="0"/>
                  </a:rPr>
                  <a:t>𝒇</a:t>
                </a:r>
                <a:r>
                  <a:rPr lang="en-CA" sz="1200" b="1" i="0">
                    <a:latin typeface="Cambria Math" panose="02040503050406030204" pitchFamily="18" charset="0"/>
                  </a:rPr>
                  <a:t>(𝑫)=√(𝑫^𝟐+𝒂^𝟐 )/(𝑫+√(𝑫^𝟐+𝒂^𝟐 ))^𝟐 </a:t>
                </a:r>
                <a:r>
                  <a:rPr lang="en-CA" dirty="0" smtClean="0"/>
                  <a:t> , </a:t>
                </a:r>
                <a:r>
                  <a:rPr lang="en-CA" sz="1200" b="1" i="0" smtClean="0">
                    <a:latin typeface="Cambria Math" panose="02040503050406030204" pitchFamily="18" charset="0"/>
                  </a:rPr>
                  <a:t>〖</a:t>
                </a:r>
                <a:r>
                  <a:rPr lang="en-CA" sz="1200" b="1" i="0">
                    <a:latin typeface="Cambria Math" panose="02040503050406030204" pitchFamily="18" charset="0"/>
                  </a:rPr>
                  <a:t>𝑺𝒕</a:t>
                </a:r>
                <a:r>
                  <a:rPr lang="en-CA" sz="1200" b="1" i="0" smtClean="0">
                    <a:latin typeface="Cambria Math" panose="02040503050406030204" pitchFamily="18" charset="0"/>
                  </a:rPr>
                  <a:t>〗_</a:t>
                </a:r>
                <a:r>
                  <a:rPr lang="en-CA" sz="1200" b="1" i="0">
                    <a:latin typeface="Cambria Math" panose="02040503050406030204" pitchFamily="18" charset="0"/>
                  </a:rPr>
                  <a:t>𝒗=(𝟐𝒎_𝒑 𝒗_𝟎)/(𝟑𝝅𝝁〖𝒓_𝒑〗^𝟐 )</a:t>
                </a:r>
                <a:r>
                  <a:rPr lang="en-CA" dirty="0" smtClean="0"/>
                  <a:t> , </a:t>
                </a:r>
              </a:p>
              <a:p>
                <a:endParaRPr lang="en-CA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7BA4E-F521-487A-ABFD-EE7459DA0F2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04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sz="1200" b="1" i="1" smtClean="0">
                        <a:latin typeface="Cambria Math" panose="02040503050406030204" pitchFamily="18" charset="0"/>
                      </a:rPr>
                      <m:t>𝑪𝒂</m:t>
                    </m:r>
                    <m:r>
                      <a:rPr lang="en-CA" sz="1200" b="1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𝝁</m:t>
                        </m:r>
                        <m:sSub>
                          <m:sSubPr>
                            <m:ctrlPr>
                              <a:rPr lang="en-CA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2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CA" sz="1200" b="1" i="1">
                                <a:latin typeface="Cambria Math" panose="02040503050406030204" pitchFamily="18" charset="0"/>
                              </a:rPr>
                              <m:t>𝒓𝒆𝒍</m:t>
                            </m:r>
                          </m:sub>
                        </m:sSub>
                      </m:num>
                      <m:den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𝜸</m:t>
                        </m:r>
                      </m:den>
                    </m:f>
                  </m:oMath>
                </a14:m>
                <a:r>
                  <a:rPr lang="en-CA" dirty="0" smtClean="0"/>
                  <a:t> </a:t>
                </a:r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b="1" i="0" smtClean="0">
                    <a:latin typeface="Cambria Math" panose="02040503050406030204" pitchFamily="18" charset="0"/>
                  </a:rPr>
                  <a:t>𝑪𝒂</a:t>
                </a:r>
                <a:r>
                  <a:rPr lang="en-CA" sz="1200" b="1" i="0">
                    <a:latin typeface="Cambria Math" panose="02040503050406030204" pitchFamily="18" charset="0"/>
                  </a:rPr>
                  <a:t>=〖𝝁𝒗_𝒓𝒆𝒍〗∕𝜸</a:t>
                </a:r>
                <a:r>
                  <a:rPr lang="en-CA" dirty="0" smtClean="0"/>
                  <a:t> </a:t>
                </a:r>
              </a:p>
              <a:p>
                <a:endParaRPr lang="en-CA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7BA4E-F521-487A-ABFD-EE7459DA0F2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73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0.00068 m/s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𝟎^∗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0.00068 m/s</a:t>
                </a:r>
              </a:p>
              <a:p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“occupancy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profile of collision frequency weighted volume corrected fractional collision occurrence”, for the dark red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0.0000479 m/s and in the dark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brown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0.005 m/s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these two cells (or four cells that obtained after mirroring) we have a very high collision frequency values while the values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reasonable and within the range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detected in other neighboring cells. As we calculated the collision frequency based on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calculated based on the “distance between surfaces of colliding particles/(2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)”, there is a chance that we had a few collisions where the particles were extremely close together, which resulted into a very small value of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Hence, we could have a very large value of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Based on the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reported above for the mentioned cells and that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𝒗_𝟎^∗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under the conditions of study here, it is rational to only have one cell with a dark brown color in the “occupancy plot of collision frequency weighted volume of corrected agglomerating collision occurrence”.</a:t>
                </a:r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7BA4E-F521-487A-ABFD-EE7459DA0F2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4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0.00486 m/s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𝟎^∗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0.00068 m/s</a:t>
                </a:r>
              </a:p>
              <a:p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“occupancy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profile of collision frequency weighted volume corrected fractional collision occurrence”, for the dark red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0.0000479 m/s and in the dark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brown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0.005 m/s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these two cells (or four cells that obtained after mirroring) we have a very high collision frequency values while the values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reasonable and within the range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detected in other neighboring cells. As we calculated the collision frequency based on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calculated based on the “distance between surfaces of colliding particles/(2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)”, there is a chance that we had a few collisions where the particles were extremely close together, which resulted into a very small value of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Hence, we could have a very large value of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Based on the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reported above for the mentioned cells and that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𝒗_𝟎^∗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under the conditions of study here, it is rational to only have one cell with a dark brown color in the “occupancy plot of collision frequency weighted volume of corrected agglomerating collision occurrence”.</a:t>
                </a:r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7BA4E-F521-487A-ABFD-EE7459DA0F2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6915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0.00462 m/s</a:t>
                </a:r>
                <a:endParaRPr lang="en-CA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𝟎^∗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0.00068 m/s</a:t>
                </a:r>
              </a:p>
              <a:p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“occupancy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profile of collision frequency weighted volume corrected fractional collision occurrence”, for the dark red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0.0000479 m/s and in the dark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brown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0.005 m/s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these two cells (or four cells that obtained after mirroring) we have a very high collision frequency values while the values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reasonable and within the range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detected in other neighboring cells. As we calculated the collision frequency based on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calculated based on the “distance between surfaces of colliding particles/(2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)”, there is a chance that we had a few collisions where the particles were extremely close together, which resulted into a very small value of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Hence, we could have a very large value of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Based on the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reported above for the mentioned cells and that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𝒗_𝟎^∗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under the conditions of study here, it is rational to only have one cell with a dark brown color in the “occupancy plot of collision frequency weighted volume of corrected agglomerating collision occurrence”.</a:t>
                </a:r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7BA4E-F521-487A-ABFD-EE7459DA0F2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34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0.00104 m/s</a:t>
                </a:r>
                <a:endParaRPr lang="en-CA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𝟎^∗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0.00068 m/s</a:t>
                </a:r>
              </a:p>
              <a:p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“occupancy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profile of collision frequency weighted volume corrected fractional collision occurrence”, for the dark red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0.0000479 m/s and in the dark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brown cell we have: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𝒗_𝟎=</a:t>
                </a:r>
                <a:r>
                  <a:rPr lang="en-CA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0.005 m/s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these two cells (or four cells that obtained after mirroring) we have a very high collision frequency values while the values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reasonable and within the range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detected in other neighboring cells. As we calculated the collision frequency based on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calculated based on the “distance between surfaces of colliding particles/(2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)”, there is a chance that we had a few collisions where the particles were extremely close together, which resulted into a very small value of 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Hence, we could have a very large value of (1/</a:t>
                </a:r>
                <a:r>
                  <a:rPr lang="en-CA" sz="1200" b="1" baseline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t_col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Based on the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𝒗_𝟎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values reported above for the mentioned cells and that of </a:t>
                </a:r>
                <a:r>
                  <a:rPr lang="en-CA" sz="1200" b="1" i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𝒗_𝟎^∗</a:t>
                </a:r>
                <a:r>
                  <a:rPr lang="en-CA" sz="1200" b="1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under the conditions of study here, it is rational to only have one cell with a dark brown color in the “occupancy plot of collision frequency weighted volume of corrected agglomerating collision occurrence”.</a:t>
                </a:r>
                <a:endParaRPr lang="en-CA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7BA4E-F521-487A-ABFD-EE7459DA0F2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855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Canmet energy_cover_A_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1634" y="1695985"/>
            <a:ext cx="7853380" cy="1470025"/>
          </a:xfrm>
        </p:spPr>
        <p:txBody>
          <a:bodyPr/>
          <a:lstStyle>
            <a:lvl1pPr algn="l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CA" dirty="0" smtClean="0"/>
              <a:t>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632" y="3301031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Subtitle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87599" y="4965989"/>
            <a:ext cx="8881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© Her Majesty the Queen in Right of Canada, as represented by the Minister of Natural Resources, 2019</a:t>
            </a:r>
          </a:p>
          <a:p>
            <a:pPr algn="ctr"/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9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5099" y="92077"/>
            <a:ext cx="624892" cy="365125"/>
          </a:xfrm>
          <a:prstGeom prst="rect">
            <a:avLst/>
          </a:prstGeom>
        </p:spPr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NRCAN_A_inside_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117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189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438841" y="6396335"/>
            <a:ext cx="75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3E531A0-E5FE-4E76-B9A3-40995350E675}" type="slidenum">
              <a:rPr lang="en-CA" smtClean="0"/>
              <a:pPr algn="r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315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tif"/><Relationship Id="rId7" Type="http://schemas.openxmlformats.org/officeDocument/2006/relationships/image" Target="../media/image55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0" Type="http://schemas.openxmlformats.org/officeDocument/2006/relationships/image" Target="../media/image53.tif"/><Relationship Id="rId4" Type="http://schemas.openxmlformats.org/officeDocument/2006/relationships/image" Target="../media/image50.tif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"/><Relationship Id="rId3" Type="http://schemas.openxmlformats.org/officeDocument/2006/relationships/image" Target="../media/image54.ti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"/><Relationship Id="rId5" Type="http://schemas.openxmlformats.org/officeDocument/2006/relationships/image" Target="../media/image56.tif"/><Relationship Id="rId10" Type="http://schemas.openxmlformats.org/officeDocument/2006/relationships/image" Target="../media/image59.tif"/><Relationship Id="rId4" Type="http://schemas.openxmlformats.org/officeDocument/2006/relationships/image" Target="../media/image55.tif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"/><Relationship Id="rId3" Type="http://schemas.openxmlformats.org/officeDocument/2006/relationships/image" Target="../media/image60.tif"/><Relationship Id="rId7" Type="http://schemas.openxmlformats.org/officeDocument/2006/relationships/image" Target="../media/image64.t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"/><Relationship Id="rId5" Type="http://schemas.openxmlformats.org/officeDocument/2006/relationships/image" Target="../media/image62.tif"/><Relationship Id="rId4" Type="http://schemas.openxmlformats.org/officeDocument/2006/relationships/image" Target="../media/image61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png"/><Relationship Id="rId13" Type="http://schemas.openxmlformats.org/officeDocument/2006/relationships/image" Target="../media/image730.png"/><Relationship Id="rId3" Type="http://schemas.openxmlformats.org/officeDocument/2006/relationships/image" Target="../media/image67.tif"/><Relationship Id="rId7" Type="http://schemas.openxmlformats.org/officeDocument/2006/relationships/image" Target="../media/image670.png"/><Relationship Id="rId12" Type="http://schemas.openxmlformats.org/officeDocument/2006/relationships/image" Target="../media/image721.png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700.png"/><Relationship Id="rId4" Type="http://schemas.openxmlformats.org/officeDocument/2006/relationships/image" Target="../media/image68.png"/><Relationship Id="rId9" Type="http://schemas.openxmlformats.org/officeDocument/2006/relationships/image" Target="../media/image691.png"/><Relationship Id="rId14" Type="http://schemas.openxmlformats.org/officeDocument/2006/relationships/image" Target="../media/image7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80.tif"/><Relationship Id="rId4" Type="http://schemas.openxmlformats.org/officeDocument/2006/relationships/image" Target="../media/image560.png"/><Relationship Id="rId9" Type="http://schemas.openxmlformats.org/officeDocument/2006/relationships/image" Target="../media/image8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12" Type="http://schemas.openxmlformats.org/officeDocument/2006/relationships/image" Target="../media/image9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89.emf"/><Relationship Id="rId5" Type="http://schemas.openxmlformats.org/officeDocument/2006/relationships/image" Target="../media/image84.emf"/><Relationship Id="rId10" Type="http://schemas.openxmlformats.org/officeDocument/2006/relationships/image" Target="../media/image88.emf"/><Relationship Id="rId4" Type="http://schemas.openxmlformats.org/officeDocument/2006/relationships/image" Target="../media/image83.emf"/><Relationship Id="rId9" Type="http://schemas.openxmlformats.org/officeDocument/2006/relationships/image" Target="../media/image8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5.emf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82.emf"/><Relationship Id="rId5" Type="http://schemas.openxmlformats.org/officeDocument/2006/relationships/image" Target="../media/image87.emf"/><Relationship Id="rId10" Type="http://schemas.openxmlformats.org/officeDocument/2006/relationships/image" Target="../media/image93.emf"/><Relationship Id="rId4" Type="http://schemas.openxmlformats.org/officeDocument/2006/relationships/image" Target="../media/image86.emf"/><Relationship Id="rId9" Type="http://schemas.openxmlformats.org/officeDocument/2006/relationships/image" Target="../media/image7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85.emf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96.emf"/><Relationship Id="rId5" Type="http://schemas.openxmlformats.org/officeDocument/2006/relationships/image" Target="../media/image89.emf"/><Relationship Id="rId10" Type="http://schemas.openxmlformats.org/officeDocument/2006/relationships/image" Target="../media/image95.emf"/><Relationship Id="rId4" Type="http://schemas.openxmlformats.org/officeDocument/2006/relationships/image" Target="../media/image87.emf"/><Relationship Id="rId9" Type="http://schemas.openxmlformats.org/officeDocument/2006/relationships/image" Target="../media/image9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87.emf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11" Type="http://schemas.openxmlformats.org/officeDocument/2006/relationships/image" Target="../media/image100.emf"/><Relationship Id="rId5" Type="http://schemas.openxmlformats.org/officeDocument/2006/relationships/image" Target="../media/image82.emf"/><Relationship Id="rId10" Type="http://schemas.openxmlformats.org/officeDocument/2006/relationships/image" Target="../media/image86.emf"/><Relationship Id="rId4" Type="http://schemas.openxmlformats.org/officeDocument/2006/relationships/image" Target="../media/image89.emf"/><Relationship Id="rId9" Type="http://schemas.openxmlformats.org/officeDocument/2006/relationships/image" Target="../media/image8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0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0.t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tif"/><Relationship Id="rId7" Type="http://schemas.openxmlformats.org/officeDocument/2006/relationships/image" Target="../media/image5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"/><Relationship Id="rId5" Type="http://schemas.openxmlformats.org/officeDocument/2006/relationships/image" Target="../media/image48.tif"/><Relationship Id="rId4" Type="http://schemas.openxmlformats.org/officeDocument/2006/relationships/image" Target="NULL"/><Relationship Id="rId9" Type="http://schemas.openxmlformats.org/officeDocument/2006/relationships/image" Target="../media/image53.t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690.png"/><Relationship Id="rId7" Type="http://schemas.openxmlformats.org/officeDocument/2006/relationships/image" Target="../media/image72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"/><Relationship Id="rId5" Type="http://schemas.openxmlformats.org/officeDocument/2006/relationships/image" Target="../media/image66.tif"/><Relationship Id="rId4" Type="http://schemas.openxmlformats.org/officeDocument/2006/relationships/image" Target="../media/image710.png"/><Relationship Id="rId9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830.png"/><Relationship Id="rId4" Type="http://schemas.openxmlformats.org/officeDocument/2006/relationships/image" Target="../media/image8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60.png"/><Relationship Id="rId3" Type="http://schemas.openxmlformats.org/officeDocument/2006/relationships/image" Target="../media/image860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6" Type="http://schemas.openxmlformats.org/officeDocument/2006/relationships/image" Target="../media/image9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0.png"/><Relationship Id="rId11" Type="http://schemas.openxmlformats.org/officeDocument/2006/relationships/image" Target="../media/image94.png"/><Relationship Id="rId5" Type="http://schemas.openxmlformats.org/officeDocument/2006/relationships/image" Target="../media/image880.png"/><Relationship Id="rId15" Type="http://schemas.openxmlformats.org/officeDocument/2006/relationships/image" Target="../media/image980.png"/><Relationship Id="rId10" Type="http://schemas.openxmlformats.org/officeDocument/2006/relationships/image" Target="../media/image930.png"/><Relationship Id="rId4" Type="http://schemas.openxmlformats.org/officeDocument/2006/relationships/image" Target="../media/image870.png"/><Relationship Id="rId9" Type="http://schemas.openxmlformats.org/officeDocument/2006/relationships/image" Target="../media/image920.png"/><Relationship Id="rId14" Type="http://schemas.openxmlformats.org/officeDocument/2006/relationships/image" Target="../media/image9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"/><Relationship Id="rId11" Type="http://schemas.openxmlformats.org/officeDocument/2006/relationships/image" Target="../media/image18.png"/><Relationship Id="rId5" Type="http://schemas.openxmlformats.org/officeDocument/2006/relationships/image" Target="../media/image9.tif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120.png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4.png"/><Relationship Id="rId5" Type="http://schemas.openxmlformats.org/officeDocument/2006/relationships/image" Target="../media/image21.png"/><Relationship Id="rId15" Type="http://schemas.openxmlformats.org/officeDocument/2006/relationships/image" Target="../media/image38.png"/><Relationship Id="rId10" Type="http://schemas.openxmlformats.org/officeDocument/2006/relationships/image" Target="NULL"/><Relationship Id="rId4" Type="http://schemas.openxmlformats.org/officeDocument/2006/relationships/image" Target="../media/image1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63" y="1035537"/>
            <a:ext cx="8754700" cy="2106742"/>
          </a:xfrm>
        </p:spPr>
        <p:txBody>
          <a:bodyPr>
            <a:noAutofit/>
          </a:bodyPr>
          <a:lstStyle/>
          <a:p>
            <a:pPr algn="ctr"/>
            <a:r>
              <a:rPr lang="en-CA" altLang="en-US" sz="3000" dirty="0" smtClean="0"/>
              <a:t>Offline Evaluation of Agglomeration Tendency with a Gas-Solid Fluidized Bed of Identical Wet Particles: Model Development and Integration with </a:t>
            </a:r>
            <a:r>
              <a:rPr lang="en-CA" altLang="en-US" sz="3000" dirty="0" err="1" smtClean="0"/>
              <a:t>MFiX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975" y="3377878"/>
            <a:ext cx="6340926" cy="911111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/>
              <a:t>J. </a:t>
            </a:r>
            <a:r>
              <a:rPr lang="en-US" sz="2200" b="1" dirty="0" err="1" smtClean="0"/>
              <a:t>Shabanian</a:t>
            </a:r>
            <a:r>
              <a:rPr lang="en-US" sz="2200" b="1" baseline="30000" dirty="0" err="1" smtClean="0"/>
              <a:t>a</a:t>
            </a:r>
            <a:r>
              <a:rPr lang="en-US" sz="2200" b="1" dirty="0" smtClean="0"/>
              <a:t>, M. </a:t>
            </a:r>
            <a:r>
              <a:rPr lang="en-US" sz="2200" b="1" dirty="0" err="1" smtClean="0"/>
              <a:t>Duchesne</a:t>
            </a:r>
            <a:r>
              <a:rPr lang="en-US" sz="2200" b="1" baseline="30000" dirty="0" err="1" smtClean="0"/>
              <a:t>a</a:t>
            </a:r>
            <a:r>
              <a:rPr lang="en-US" sz="2200" b="1" dirty="0" smtClean="0"/>
              <a:t>, A. </a:t>
            </a:r>
            <a:r>
              <a:rPr lang="en-US" sz="2200" b="1" dirty="0" err="1" smtClean="0"/>
              <a:t>Runstedtler</a:t>
            </a:r>
            <a:r>
              <a:rPr lang="en-US" sz="2200" b="1" baseline="30000" dirty="0" err="1" smtClean="0"/>
              <a:t>a</a:t>
            </a:r>
            <a:r>
              <a:rPr lang="en-US" sz="2200" b="1" dirty="0" smtClean="0"/>
              <a:t>, M. </a:t>
            </a:r>
            <a:r>
              <a:rPr lang="en-US" sz="2200" b="1" dirty="0" err="1" smtClean="0"/>
              <a:t>Syamlal</a:t>
            </a:r>
            <a:r>
              <a:rPr lang="en-US" sz="2200" b="1" baseline="30000" dirty="0" err="1" smtClean="0"/>
              <a:t>b</a:t>
            </a:r>
            <a:r>
              <a:rPr lang="en-US" sz="2200" b="1" dirty="0" smtClean="0"/>
              <a:t>, R. </a:t>
            </a:r>
            <a:r>
              <a:rPr lang="en-US" sz="2200" b="1" dirty="0" err="1" smtClean="0"/>
              <a:t>Hughes</a:t>
            </a:r>
            <a:r>
              <a:rPr lang="en-US" sz="2200" b="1" baseline="30000" dirty="0" err="1" smtClean="0"/>
              <a:t>a</a:t>
            </a:r>
            <a:endParaRPr lang="en-US" sz="2200" b="1" baseline="30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9748" y="4288989"/>
            <a:ext cx="6977380" cy="43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baseline="30000" dirty="0" smtClean="0"/>
              <a:t>a</a:t>
            </a:r>
            <a:r>
              <a:rPr lang="en-US" sz="900" b="1" dirty="0" smtClean="0"/>
              <a:t> </a:t>
            </a:r>
            <a:r>
              <a:rPr lang="en-US" sz="900" b="1" i="1" dirty="0"/>
              <a:t>N</a:t>
            </a:r>
            <a:r>
              <a:rPr lang="en-US" sz="900" b="1" i="1" dirty="0" smtClean="0"/>
              <a:t>atural Resources Canada, </a:t>
            </a:r>
            <a:r>
              <a:rPr lang="en-US" sz="900" b="1" i="1" dirty="0" err="1" smtClean="0"/>
              <a:t>CanmetENERGY</a:t>
            </a:r>
            <a:r>
              <a:rPr lang="en-US" sz="900" b="1" i="1" dirty="0"/>
              <a:t>-</a:t>
            </a:r>
            <a:r>
              <a:rPr lang="en-US" sz="900" b="1" i="1" dirty="0" smtClean="0"/>
              <a:t>Ottawa, 1 </a:t>
            </a:r>
            <a:r>
              <a:rPr lang="en-US" sz="900" b="1" i="1" dirty="0" err="1" smtClean="0"/>
              <a:t>Hannel</a:t>
            </a:r>
            <a:r>
              <a:rPr lang="en-US" sz="900" b="1" i="1" dirty="0" smtClean="0"/>
              <a:t> Drive, Ottawa, Ontario K1A 1M1, Canada</a:t>
            </a:r>
          </a:p>
          <a:p>
            <a:pPr algn="ctr"/>
            <a:r>
              <a:rPr lang="en-US" sz="1200" b="1" baseline="30000" dirty="0" smtClean="0"/>
              <a:t>b</a:t>
            </a:r>
            <a:r>
              <a:rPr lang="en-US" sz="900" b="1" dirty="0" smtClean="0"/>
              <a:t> </a:t>
            </a:r>
            <a:r>
              <a:rPr lang="en-US" sz="900" b="1" i="1" dirty="0" smtClean="0"/>
              <a:t>National Energy Technology Laboratory, U.S. Department of Energy, Morgantown, West Virginia 26507-0880, United States</a:t>
            </a:r>
            <a:endParaRPr lang="en-US" sz="900" b="1" i="1" baseline="30000" dirty="0"/>
          </a:p>
        </p:txBody>
      </p:sp>
    </p:spTree>
    <p:extLst>
      <p:ext uri="{BB962C8B-B14F-4D97-AF65-F5344CB8AC3E}">
        <p14:creationId xmlns:p14="http://schemas.microsoft.com/office/powerpoint/2010/main" val="6712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err="1"/>
              <a:t>Darabi</a:t>
            </a:r>
            <a:r>
              <a:rPr lang="en-CA" sz="4800" dirty="0"/>
              <a:t> et al. vs. This Study </a:t>
            </a:r>
            <a:r>
              <a:rPr lang="en-CA" sz="2400" dirty="0"/>
              <a:t>(cont</a:t>
            </a:r>
            <a:r>
              <a:rPr lang="en-CA" sz="2400" dirty="0" smtClean="0"/>
              <a:t>.)</a:t>
            </a:r>
            <a:r>
              <a:rPr lang="en-CA" sz="4800" dirty="0" smtClean="0"/>
              <a:t> </a:t>
            </a:r>
            <a:endParaRPr lang="en-CA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8577" y="1066733"/>
            <a:ext cx="189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 smtClean="0">
                <a:latin typeface="Calibri" panose="020F0502020204030204" pitchFamily="34" charset="0"/>
              </a:rPr>
              <a:t>Darabi</a:t>
            </a:r>
            <a:r>
              <a:rPr lang="en-US" sz="1600" b="1" dirty="0" smtClean="0">
                <a:latin typeface="Calibri" panose="020F0502020204030204" pitchFamily="34" charset="0"/>
              </a:rPr>
              <a:t> et al.’s model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4816" y="3985968"/>
            <a:ext cx="660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33CC"/>
                </a:solidFill>
                <a:latin typeface="Calibri" panose="020F0502020204030204" pitchFamily="34" charset="0"/>
              </a:rPr>
              <a:t>S</a:t>
            </a:r>
            <a:r>
              <a:rPr lang="en-US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lag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8228" y="1727230"/>
            <a:ext cx="703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33CC"/>
                </a:solidFill>
                <a:latin typeface="Calibri" panose="020F0502020204030204" pitchFamily="34" charset="0"/>
              </a:rPr>
              <a:t>Water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15" y="1414411"/>
            <a:ext cx="3168000" cy="23001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63452" y="1061063"/>
            <a:ext cx="1744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This study’s </a:t>
            </a:r>
            <a:r>
              <a:rPr lang="en-US" sz="1600" b="1" dirty="0">
                <a:latin typeface="Calibri" panose="020F0502020204030204" pitchFamily="34" charset="0"/>
              </a:rPr>
              <a:t>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14" y="3713392"/>
            <a:ext cx="3168000" cy="23001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14" y="1414411"/>
            <a:ext cx="3168000" cy="2300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710654" y="2181705"/>
                <a:ext cx="109526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2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CA" sz="1200" b="1" dirty="0"/>
                  <a:t>: critical particle </a:t>
                </a:r>
                <a:r>
                  <a:rPr lang="en-CA" sz="1200" b="1" dirty="0" smtClean="0"/>
                  <a:t>speed</a:t>
                </a:r>
                <a:endParaRPr lang="en-CA" sz="12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654" y="2181705"/>
                <a:ext cx="1095266" cy="461665"/>
              </a:xfrm>
              <a:prstGeom prst="rect">
                <a:avLst/>
              </a:prstGeom>
              <a:blipFill>
                <a:blip r:embed="rId6"/>
                <a:stretch>
                  <a:fillRect l="-556" t="-1316" b="-921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91974" y="1061063"/>
            <a:ext cx="1989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Experimental trends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1334" y="1417152"/>
            <a:ext cx="1986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Figure adapted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from </a:t>
            </a:r>
            <a:r>
              <a:rPr lang="en-US" sz="1000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Gollwitzer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Phys. Rev. E 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86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(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2012) 011303.</a:t>
            </a:r>
            <a:endParaRPr lang="en-US" sz="1000" dirty="0">
              <a:solidFill>
                <a:srgbClr val="FFFFFF">
                  <a:lumMod val="50000"/>
                </a:srgb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8719" y="1886269"/>
            <a:ext cx="198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latin typeface="Calibri" panose="020F0502020204030204" pitchFamily="34" charset="0"/>
              </a:rPr>
              <a:t>Experimental data from a wet collision between a spherical glass bead and a roughened plate.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5568" y="2792543"/>
            <a:ext cx="1989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latin typeface="Calibri" panose="020F0502020204030204" pitchFamily="34" charset="0"/>
              </a:rPr>
              <a:t>M5: Silicone oil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smtClean="0">
                <a:latin typeface="Calibri" panose="020F0502020204030204" pitchFamily="34" charset="0"/>
              </a:rPr>
              <a:t>Density: 925 (kg/m</a:t>
            </a:r>
            <a:r>
              <a:rPr lang="en-US" sz="105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050" b="1" dirty="0" smtClean="0">
                <a:latin typeface="Calibri" panose="020F0502020204030204" pitchFamily="34" charset="0"/>
              </a:rPr>
              <a:t>)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smtClean="0">
                <a:latin typeface="Calibri" panose="020F0502020204030204" pitchFamily="34" charset="0"/>
              </a:rPr>
              <a:t>Viscosity: 4.6 (</a:t>
            </a:r>
            <a:r>
              <a:rPr lang="en-US" sz="1050" b="1" dirty="0" err="1" smtClean="0">
                <a:latin typeface="Calibri" panose="020F0502020204030204" pitchFamily="34" charset="0"/>
              </a:rPr>
              <a:t>mPa.s</a:t>
            </a:r>
            <a:r>
              <a:rPr lang="en-US" sz="1050" b="1" dirty="0" smtClean="0">
                <a:latin typeface="Calibri" panose="020F0502020204030204" pitchFamily="34" charset="0"/>
              </a:rPr>
              <a:t>)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smtClean="0">
                <a:latin typeface="Calibri" panose="020F0502020204030204" pitchFamily="34" charset="0"/>
              </a:rPr>
              <a:t>Surface tension: 19.2 (</a:t>
            </a:r>
            <a:r>
              <a:rPr lang="en-US" sz="1050" b="1" dirty="0" err="1" smtClean="0">
                <a:latin typeface="Calibri" panose="020F0502020204030204" pitchFamily="34" charset="0"/>
              </a:rPr>
              <a:t>mN</a:t>
            </a:r>
            <a:r>
              <a:rPr lang="en-US" sz="1050" b="1" dirty="0" smtClean="0">
                <a:latin typeface="Calibri" panose="020F0502020204030204" pitchFamily="34" charset="0"/>
              </a:rPr>
              <a:t>/m)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smtClean="0">
                <a:latin typeface="Calibri" panose="020F0502020204030204" pitchFamily="34" charset="0"/>
              </a:rPr>
              <a:t>Film thickness: 1 (mm)</a:t>
            </a:r>
            <a:endParaRPr lang="en-US" sz="1050" b="1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21334" y="3719103"/>
            <a:ext cx="1986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Figure adapted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from </a:t>
            </a:r>
            <a:r>
              <a:rPr lang="en-US" sz="1000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Gondret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Phys. Fluids 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11 (1999) 2803-2805.</a:t>
            </a:r>
            <a:endParaRPr lang="en-US" sz="1000" dirty="0">
              <a:solidFill>
                <a:srgbClr val="FFFFFF">
                  <a:lumMod val="50000"/>
                </a:srgb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8717" y="4494730"/>
            <a:ext cx="198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latin typeface="Calibri" panose="020F0502020204030204" pitchFamily="34" charset="0"/>
              </a:rPr>
              <a:t>Experimental data from a wet collision between a steel bead and a roughened plate.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21334" y="5547356"/>
                <a:ext cx="1023292" cy="466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050" b="1" i="1" smtClean="0">
                          <a:latin typeface="Cambria Math" panose="02040503050406030204" pitchFamily="18" charset="0"/>
                        </a:rPr>
                        <m:t>𝑺𝒕</m:t>
                      </m:r>
                      <m:r>
                        <a:rPr lang="en-CA" sz="105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050" b="1"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CA" sz="1050" b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CA" sz="1050" b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CA" sz="1050" b="1" i="1">
                              <a:latin typeface="Cambria Math" panose="02040503050406030204" pitchFamily="18" charset="0"/>
                            </a:rPr>
                            <m:t>𝝅𝝁</m:t>
                          </m:r>
                          <m:sSup>
                            <m:sSup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CA" sz="105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05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CA" sz="105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CA" sz="1050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CA" sz="105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334" y="5547356"/>
                <a:ext cx="1023292" cy="4660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93" y="1417695"/>
            <a:ext cx="2911748" cy="23014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253" y="3722387"/>
            <a:ext cx="2779442" cy="22977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15" y="3714557"/>
            <a:ext cx="3168000" cy="23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/>
              <a:t>Sensitivity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8966" y="1075857"/>
            <a:ext cx="1486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latin typeface="Calibri" panose="020F0502020204030204" pitchFamily="34" charset="0"/>
              </a:rPr>
              <a:t>Asperity height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46249" y="1072035"/>
            <a:ext cx="1174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latin typeface="Calibri" panose="020F0502020204030204" pitchFamily="34" charset="0"/>
              </a:rPr>
              <a:t>Particle size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0186" y="1075857"/>
            <a:ext cx="2361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latin typeface="Calibri" panose="020F0502020204030204" pitchFamily="34" charset="0"/>
              </a:rPr>
              <a:t>Thickness of coating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206424" y="3419457"/>
                <a:ext cx="99397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CA" sz="1400" b="1" dirty="0"/>
                  <a:t>: critical particle </a:t>
                </a:r>
                <a:r>
                  <a:rPr lang="en-CA" sz="1400" b="1" dirty="0" smtClean="0"/>
                  <a:t>speed</a:t>
                </a:r>
                <a:endParaRPr lang="en-CA" sz="140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424" y="3419457"/>
                <a:ext cx="993977" cy="738664"/>
              </a:xfrm>
              <a:prstGeom prst="rect">
                <a:avLst/>
              </a:prstGeom>
              <a:blipFill>
                <a:blip r:embed="rId2"/>
                <a:stretch>
                  <a:fillRect l="-1840" t="-1653" r="-1840" b="-743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5033" y="4399527"/>
            <a:ext cx="69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Slag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837" y="2290176"/>
            <a:ext cx="703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33CC"/>
                </a:solidFill>
                <a:latin typeface="Calibri" panose="020F0502020204030204" pitchFamily="34" charset="0"/>
              </a:rPr>
              <a:t>Water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589963" y="2579394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126278" y="2271617"/>
            <a:ext cx="927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Reference</a:t>
            </a:r>
            <a:endParaRPr lang="en-CA" sz="1400" b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43" y="1406983"/>
            <a:ext cx="3168000" cy="230014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2156164" y="1974431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05" y="1410589"/>
            <a:ext cx="3168000" cy="2300146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5852103" y="2277170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67" y="1410589"/>
            <a:ext cx="3168000" cy="230014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9748539" y="2686069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43" y="3707129"/>
            <a:ext cx="3168000" cy="2300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46053" y="5808666"/>
                <a:ext cx="9984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100" b="1" dirty="0"/>
                  <a:t>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1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1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1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CA" sz="11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53" y="5808666"/>
                <a:ext cx="998415" cy="261610"/>
              </a:xfrm>
              <a:prstGeom prst="rect">
                <a:avLst/>
              </a:prstGeom>
              <a:blipFill>
                <a:blip r:embed="rId7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 rot="3000000" flipV="1">
            <a:off x="1376974" y="5550438"/>
            <a:ext cx="0" cy="36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842442" y="5132431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05" y="3710735"/>
            <a:ext cx="3168000" cy="2300146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rot="-3000000" flipV="1">
            <a:off x="7646787" y="5562459"/>
            <a:ext cx="0" cy="34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375452" y="5808666"/>
                <a:ext cx="14264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100" b="1" dirty="0"/>
                  <a:t>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1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1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1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CA" sz="1100" b="1" dirty="0"/>
                  <a:t> for slag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452" y="5808666"/>
                <a:ext cx="1426416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67" y="3710735"/>
            <a:ext cx="3168000" cy="2300146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>
            <a:off x="6254921" y="5028072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748169" y="5032542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4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/>
              <a:t>Sensitivity </a:t>
            </a:r>
            <a:r>
              <a:rPr lang="en-CA" sz="4800" dirty="0" smtClean="0"/>
              <a:t>Analysis </a:t>
            </a:r>
            <a:r>
              <a:rPr lang="en-CA" sz="2400" dirty="0"/>
              <a:t>(cont.)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98966" y="1075857"/>
            <a:ext cx="1486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latin typeface="Calibri" panose="020F0502020204030204" pitchFamily="34" charset="0"/>
              </a:rPr>
              <a:t>Liquid viscosity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82711" y="1072035"/>
            <a:ext cx="1501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latin typeface="Calibri" panose="020F0502020204030204" pitchFamily="34" charset="0"/>
              </a:rPr>
              <a:t>Surface tension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2784" y="1072035"/>
            <a:ext cx="1516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latin typeface="Calibri" panose="020F0502020204030204" pitchFamily="34" charset="0"/>
              </a:rPr>
              <a:t>Particle density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1589963" y="2579394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11206424" y="3419457"/>
                <a:ext cx="99397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CA" sz="1400" b="1" dirty="0"/>
                  <a:t>: critical particle </a:t>
                </a:r>
                <a:r>
                  <a:rPr lang="en-CA" sz="1400" b="1" dirty="0" smtClean="0"/>
                  <a:t>speed</a:t>
                </a:r>
                <a:endParaRPr lang="en-CA" sz="1400" b="1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424" y="3419457"/>
                <a:ext cx="993977" cy="738664"/>
              </a:xfrm>
              <a:prstGeom prst="rect">
                <a:avLst/>
              </a:prstGeom>
              <a:blipFill>
                <a:blip r:embed="rId2"/>
                <a:stretch>
                  <a:fillRect l="-1840" t="-1653" r="-1840" b="-743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11126278" y="2271617"/>
            <a:ext cx="927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Reference</a:t>
            </a:r>
            <a:endParaRPr lang="en-CA" sz="1400" b="1" dirty="0">
              <a:solidFill>
                <a:srgbClr val="FF0000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7" y="1410589"/>
            <a:ext cx="3168000" cy="230014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>
            <a:off x="2500440" y="2243938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93" y="1414411"/>
            <a:ext cx="3168000" cy="2300146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>
          <a:xfrm>
            <a:off x="6202214" y="2441368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77" y="3703544"/>
            <a:ext cx="3168000" cy="2300146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>
            <a:off x="7073942" y="5061813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69" y="3710735"/>
            <a:ext cx="3168000" cy="2300146"/>
          </a:xfrm>
          <a:prstGeom prst="rect">
            <a:avLst/>
          </a:prstGeom>
        </p:spPr>
      </p:pic>
      <p:cxnSp>
        <p:nvCxnSpPr>
          <p:cNvPr id="66" name="Straight Arrow Connector 65"/>
          <p:cNvCxnSpPr/>
          <p:nvPr/>
        </p:nvCxnSpPr>
        <p:spPr>
          <a:xfrm>
            <a:off x="10617632" y="4353514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67" y="1414411"/>
            <a:ext cx="3168000" cy="2300146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>
            <a:off x="10019778" y="2478018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7" y="3714557"/>
            <a:ext cx="3168000" cy="2300146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>
            <a:off x="2500440" y="4081138"/>
            <a:ext cx="0" cy="24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500440" y="4593034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103537" y="4330657"/>
            <a:ext cx="793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1" dirty="0"/>
              <a:t>Silica sand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3003372" y="4791745"/>
            <a:ext cx="0" cy="234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703450" y="4525442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1" dirty="0"/>
              <a:t>Olivine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3625542" y="4950219"/>
            <a:ext cx="0" cy="18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288751" y="4688609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1" dirty="0"/>
              <a:t>Ilmenite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5033" y="4399527"/>
            <a:ext cx="69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Slag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9837" y="2290176"/>
            <a:ext cx="703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33CC"/>
                </a:solidFill>
                <a:latin typeface="Calibri" panose="020F050202020403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097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Particle Asperity Characteristics &amp; Wet Particle Agglomeration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4" y="1207771"/>
            <a:ext cx="4680000" cy="2588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4" y="3433981"/>
            <a:ext cx="4680000" cy="25880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851120" y="2609688"/>
            <a:ext cx="0" cy="3006000"/>
          </a:xfrm>
          <a:prstGeom prst="straightConnector1">
            <a:avLst/>
          </a:prstGeom>
          <a:noFill/>
          <a:ln w="57150" cap="flat" cmpd="sng" algn="ctr">
            <a:solidFill>
              <a:srgbClr val="CC66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>
            <a:off x="7343150" y="2196442"/>
            <a:ext cx="0" cy="3420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stealth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559463" y="2302857"/>
            <a:ext cx="590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82"/>
            <a:r>
              <a:rPr lang="en-US" sz="1600" b="1" dirty="0" smtClean="0">
                <a:solidFill>
                  <a:srgbClr val="CC6600"/>
                </a:solidFill>
                <a:cs typeface="Times New Roman" pitchFamily="18" charset="0"/>
              </a:rPr>
              <a:t>HA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5274" y="1895256"/>
            <a:ext cx="623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15582"/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HHA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01741" y="3077859"/>
            <a:ext cx="0" cy="2016000"/>
          </a:xfrm>
          <a:prstGeom prst="straightConnector1">
            <a:avLst/>
          </a:prstGeom>
          <a:noFill/>
          <a:ln w="57150" cap="flat" cmpd="sng" algn="ctr">
            <a:solidFill>
              <a:srgbClr val="008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6123214" y="3077859"/>
            <a:ext cx="0" cy="2016000"/>
          </a:xfrm>
          <a:prstGeom prst="straightConnector1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miter lim="800000"/>
            <a:tailEnd type="stealth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4466927" y="3355658"/>
            <a:ext cx="157137" cy="138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66850" y="3077859"/>
            <a:ext cx="0" cy="2016000"/>
          </a:xfrm>
          <a:prstGeom prst="straightConnector1">
            <a:avLst/>
          </a:prstGeom>
          <a:noFill/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124036" y="5842233"/>
            <a:ext cx="2443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et al., </a:t>
            </a:r>
            <a:r>
              <a:rPr lang="en-US" sz="8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Powder Technol.</a:t>
            </a:r>
            <a:r>
              <a:rPr lang="en-US" sz="8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316 (2017) 139-147.</a:t>
            </a:r>
            <a:endParaRPr lang="en-US" sz="8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" y="1222130"/>
            <a:ext cx="2162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LaMarche</a:t>
            </a:r>
            <a:r>
              <a:rPr lang="en-US" sz="1600" b="1" dirty="0" smtClean="0">
                <a:latin typeface="Calibri" panose="020F0502020204030204" pitchFamily="34" charset="0"/>
              </a:rPr>
              <a:t> et al. theory: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9363" y="1273127"/>
            <a:ext cx="197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LaMarche</a:t>
            </a: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.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158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(</a:t>
            </a: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2017) 140-153.</a:t>
            </a:r>
            <a:endParaRPr lang="en-US" sz="9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0" y="1926023"/>
            <a:ext cx="1800000" cy="13302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405" y="1929667"/>
            <a:ext cx="1800000" cy="133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60" y="3351192"/>
            <a:ext cx="1800000" cy="13302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66" y="1560684"/>
            <a:ext cx="4017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Dual superimposed submerged spherical asperities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3148" y="3594542"/>
            <a:ext cx="195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Calibri" panose="020F0502020204030204" pitchFamily="34" charset="0"/>
              </a:rPr>
              <a:t>Measurement with the help of Atomic Force Microscope (AFM) topological surface map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4880" y="1224140"/>
            <a:ext cx="311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Calibri" panose="020F0502020204030204" pitchFamily="34" charset="0"/>
              </a:rPr>
              <a:t>Integrate agglomeration model with particle asperity characteristics: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250126" y="1828739"/>
                <a:ext cx="78829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0126" y="1828739"/>
                <a:ext cx="788293" cy="246221"/>
              </a:xfrm>
              <a:prstGeom prst="rect">
                <a:avLst/>
              </a:prstGeom>
              <a:blipFill>
                <a:blip r:embed="rId7"/>
                <a:stretch>
                  <a:fillRect l="-6154" b="-1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>
            <a:spLocks noChangeAspect="1"/>
          </p:cNvSpPr>
          <p:nvPr/>
        </p:nvSpPr>
        <p:spPr>
          <a:xfrm>
            <a:off x="8988085" y="1849957"/>
            <a:ext cx="198000" cy="198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solidFill>
                  <a:sysClr val="windowText" lastClr="000000"/>
                </a:solidFill>
              </a:rPr>
              <a:t>1</a:t>
            </a:r>
            <a:endParaRPr lang="en-CA" sz="12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344193" y="2128350"/>
                <a:ext cx="2166642" cy="320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𝝅𝜸</m:t>
                      </m:r>
                      <m:sSub>
                        <m:sSubPr>
                          <m:ctrlPr>
                            <a:rPr lang="en-CA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CA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193" y="2128350"/>
                <a:ext cx="2166642" cy="3202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244418" y="2517109"/>
                <a:ext cx="18811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CA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418" y="2517109"/>
                <a:ext cx="1881156" cy="246221"/>
              </a:xfrm>
              <a:prstGeom prst="rect">
                <a:avLst/>
              </a:prstGeom>
              <a:blipFill>
                <a:blip r:embed="rId9"/>
                <a:stretch>
                  <a:fillRect l="-1942" r="-3236" b="-32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>
            <a:spLocks noChangeAspect="1"/>
          </p:cNvSpPr>
          <p:nvPr/>
        </p:nvSpPr>
        <p:spPr>
          <a:xfrm>
            <a:off x="8982377" y="2538327"/>
            <a:ext cx="198000" cy="198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solidFill>
                  <a:sysClr val="windowText" lastClr="000000"/>
                </a:solidFill>
              </a:rPr>
              <a:t>2</a:t>
            </a:r>
            <a:endParaRPr lang="en-CA" sz="12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344193" y="2818586"/>
                <a:ext cx="2207795" cy="489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𝝅𝝁</m:t>
                      </m:r>
                      <m:sSup>
                        <m:sSup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e>
                        <m:sup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e>
                        <m:sup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𝒓𝒆𝒍</m:t>
                              </m:r>
                            </m:sub>
                          </m:sSub>
                        </m:num>
                        <m:den>
                          <m:r>
                            <a:rPr lang="en-CA" sz="12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193" y="2818586"/>
                <a:ext cx="2207795" cy="489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9344193" y="3326016"/>
                <a:ext cx="2166642" cy="320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𝝅𝜸</m:t>
                      </m:r>
                      <m:sSub>
                        <m:sSubPr>
                          <m:ctrlPr>
                            <a:rPr lang="en-CA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CA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193" y="3326016"/>
                <a:ext cx="2166642" cy="3202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251964" y="3712365"/>
                <a:ext cx="136748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CA" sz="1600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CA" sz="1600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CA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964" y="3712365"/>
                <a:ext cx="1367489" cy="246221"/>
              </a:xfrm>
              <a:prstGeom prst="rect">
                <a:avLst/>
              </a:prstGeom>
              <a:blipFill>
                <a:blip r:embed="rId12"/>
                <a:stretch>
                  <a:fillRect l="-4911" r="-446" b="-32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/>
          <p:cNvSpPr>
            <a:spLocks noChangeAspect="1"/>
          </p:cNvSpPr>
          <p:nvPr/>
        </p:nvSpPr>
        <p:spPr>
          <a:xfrm>
            <a:off x="8989923" y="3733583"/>
            <a:ext cx="198000" cy="198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ysClr val="windowText" lastClr="00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344193" y="4013842"/>
                <a:ext cx="2343627" cy="491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𝝅𝝁</m:t>
                      </m:r>
                      <m:sSup>
                        <m:sSup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CA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e>
                        <m:sup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e>
                        <m:sup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𝒓𝒆𝒍</m:t>
                              </m:r>
                            </m:sub>
                          </m:sSub>
                        </m:num>
                        <m:den>
                          <m:r>
                            <a:rPr lang="en-CA" sz="12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CA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CA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CA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193" y="4013842"/>
                <a:ext cx="2343627" cy="491738"/>
              </a:xfrm>
              <a:prstGeom prst="rect">
                <a:avLst/>
              </a:prstGeom>
              <a:blipFill>
                <a:blip r:embed="rId1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9344193" y="4521272"/>
                <a:ext cx="2166642" cy="320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𝝅𝜸</m:t>
                      </m:r>
                      <m:sSub>
                        <m:sSubPr>
                          <m:ctrlPr>
                            <a:rPr lang="en-CA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CA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193" y="4521272"/>
                <a:ext cx="2166642" cy="32028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8988085" y="5259571"/>
                <a:ext cx="3142955" cy="629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0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CA" sz="1000" b="1" dirty="0" smtClean="0"/>
                  <a:t>:	thickness of coating layer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0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CA" sz="10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CA" sz="1000" b="1" dirty="0" smtClean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CA" sz="10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CA" sz="1000" b="1" dirty="0" smtClean="0"/>
                  <a:t>:	height and radius of small asperity, respectively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0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CA" sz="10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CA" sz="1000" b="1" dirty="0" smtClean="0"/>
                  <a:t> </a:t>
                </a:r>
                <a:r>
                  <a:rPr lang="en-CA" sz="1000" b="1" dirty="0"/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0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CA" sz="10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CA" sz="1000" b="1" dirty="0" smtClean="0"/>
                  <a:t>:	height and radius of large asperity, respectively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CA" sz="1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CA" sz="1000" b="1" dirty="0" smtClean="0"/>
                  <a:t>:	radius of a solid particle</a:t>
                </a:r>
                <a:endParaRPr lang="en-CA" sz="1000" b="1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85" y="5259571"/>
                <a:ext cx="3142955" cy="629339"/>
              </a:xfrm>
              <a:prstGeom prst="rect">
                <a:avLst/>
              </a:prstGeom>
              <a:blipFill>
                <a:blip r:embed="rId15"/>
                <a:stretch>
                  <a:fillRect l="-1550" t="-5825" r="-1938" b="-1068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164976" y="5449818"/>
            <a:ext cx="10839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715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HA: High Alarm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9360" y="5711428"/>
            <a:ext cx="14847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715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HHA: High-High Alarm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7697718" y="5439262"/>
            <a:ext cx="115650" cy="354359"/>
          </a:xfrm>
          <a:prstGeom prst="straightConnector1">
            <a:avLst/>
          </a:prstGeom>
          <a:noFill/>
          <a:ln w="57150" cap="flat" cmpd="sng" algn="ctr">
            <a:solidFill>
              <a:srgbClr val="0099C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6953195" y="5748351"/>
            <a:ext cx="1513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Defluidized bed</a:t>
            </a:r>
          </a:p>
        </p:txBody>
      </p:sp>
    </p:spTree>
    <p:extLst>
      <p:ext uri="{BB962C8B-B14F-4D97-AF65-F5344CB8AC3E}">
        <p14:creationId xmlns:p14="http://schemas.microsoft.com/office/powerpoint/2010/main" val="6466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Offline Evaluation of Wet Collision Outcome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98" y="1948492"/>
            <a:ext cx="1332000" cy="3579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8511" y="1392410"/>
            <a:ext cx="189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33CC"/>
                </a:solidFill>
                <a:latin typeface="Calibri" panose="020F0502020204030204" pitchFamily="34" charset="0"/>
              </a:rPr>
              <a:t>CFD-DEM of a fluid bed with </a:t>
            </a:r>
            <a:r>
              <a:rPr lang="en-US" sz="1400" b="1" u="sng" dirty="0">
                <a:solidFill>
                  <a:srgbClr val="C00000"/>
                </a:solidFill>
                <a:latin typeface="Calibri" panose="020F0502020204030204" pitchFamily="34" charset="0"/>
              </a:rPr>
              <a:t>no IPFs</a:t>
            </a:r>
            <a:r>
              <a:rPr lang="en-US" sz="1400" b="1" dirty="0">
                <a:solidFill>
                  <a:srgbClr val="0033CC"/>
                </a:solidFill>
                <a:latin typeface="Calibri" panose="020F0502020204030204" pitchFamily="34" charset="0"/>
              </a:rPr>
              <a:t> in </a:t>
            </a:r>
            <a:r>
              <a:rPr lang="en-US" sz="1400" b="1" dirty="0" err="1">
                <a:solidFill>
                  <a:srgbClr val="0033CC"/>
                </a:solidFill>
                <a:latin typeface="Calibri" panose="020F0502020204030204" pitchFamily="34" charset="0"/>
              </a:rPr>
              <a:t>MFiX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15" y="1098597"/>
            <a:ext cx="4880068" cy="1900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07" y="2998689"/>
            <a:ext cx="7966847" cy="30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MFiX</a:t>
            </a:r>
            <a:r>
              <a:rPr lang="en-CA" dirty="0" smtClean="0"/>
              <a:t> CFD-DEM Simulation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57" y="1137758"/>
            <a:ext cx="1800000" cy="2413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15" y="1137758"/>
            <a:ext cx="1800000" cy="241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57" y="3605371"/>
            <a:ext cx="1800000" cy="241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16" y="3605371"/>
            <a:ext cx="1799241" cy="241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66616" y="2343758"/>
              <a:ext cx="6350782" cy="3649733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525998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495260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1232145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  <a:gridCol w="1097379">
                      <a:extLst>
                        <a:ext uri="{9D8B030D-6E8A-4147-A177-3AD203B41FA5}">
                          <a16:colId xmlns:a16="http://schemas.microsoft.com/office/drawing/2014/main" val="259809906"/>
                        </a:ext>
                      </a:extLst>
                    </a:gridCol>
                  </a:tblGrid>
                  <a:tr h="20974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Simulation parameters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Solid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Gas</a:t>
                          </a:r>
                          <a:r>
                            <a:rPr lang="en-CA" sz="1200" b="1" baseline="0" dirty="0" smtClean="0">
                              <a:effectLst/>
                            </a:rPr>
                            <a:t>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Bed geometry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22096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Silica sand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Air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5308316"/>
                      </a:ext>
                    </a:extLst>
                  </a:tr>
                  <a:tr h="22096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Diameter of a solid particle,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(µm)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800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22096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Particle density,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(kg/m</a:t>
                          </a:r>
                          <a:r>
                            <a:rPr lang="en-CA" sz="1200" baseline="30000" dirty="0">
                              <a:effectLst/>
                            </a:rPr>
                            <a:t>3</a:t>
                          </a:r>
                          <a:r>
                            <a:rPr lang="en-CA" sz="1200" dirty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2650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Dry restitution coefficient,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(-)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0.90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Number of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particles (-)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28336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0419391"/>
                      </a:ext>
                    </a:extLst>
                  </a:tr>
                  <a:tr h="36721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DEM time step (s)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1.1849e-6</a:t>
                          </a: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(calculated)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72306672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Temperature,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 i="1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CA" sz="1200" baseline="30000" dirty="0" err="1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dirty="0" err="1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850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79135980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Pressure,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</a:t>
                          </a:r>
                          <a:r>
                            <a:rPr lang="en-CA" sz="1200" dirty="0" smtClean="0">
                              <a:effectLst/>
                            </a:rPr>
                            <a:t>(Pa)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101325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76562008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Superficial gas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velocity (m/s)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1.50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9414827"/>
                      </a:ext>
                    </a:extLst>
                  </a:tr>
                  <a:tr h="20752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Gas density,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(kg/m</a:t>
                          </a:r>
                          <a:r>
                            <a:rPr lang="en-CA" sz="1200" baseline="30000" dirty="0">
                              <a:effectLst/>
                            </a:rPr>
                            <a:t>3</a:t>
                          </a:r>
                          <a:r>
                            <a:rPr lang="en-CA" sz="1200" dirty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0.3146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95840153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Gas </a:t>
                          </a:r>
                          <a:r>
                            <a:rPr lang="en-CA" sz="1200" dirty="0">
                              <a:effectLst/>
                            </a:rPr>
                            <a:t>viscosity,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</a:t>
                          </a:r>
                          <a:r>
                            <a:rPr lang="en-CA" sz="1200" dirty="0" err="1">
                              <a:effectLst/>
                            </a:rPr>
                            <a:t>Pa.s</a:t>
                          </a:r>
                          <a:r>
                            <a:rPr lang="en-CA" sz="1200" dirty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46.835e-6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9031551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CFD time step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1.0e-3</a:t>
                          </a:r>
                          <a:endParaRPr lang="en-CA" sz="12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78954151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Column ID (m)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0.0254</a:t>
                          </a:r>
                          <a:endParaRPr lang="en-CA" sz="12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133503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Column height (m)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0.1500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25772029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Fixed bed height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0.0296</a:t>
                          </a:r>
                          <a:endParaRPr lang="en-CA" sz="12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04702415"/>
                      </a:ext>
                    </a:extLst>
                  </a:tr>
                  <a:tr h="19388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Gas distributor type (-)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Porous plate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1304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8425675"/>
                  </p:ext>
                </p:extLst>
              </p:nvPr>
            </p:nvGraphicFramePr>
            <p:xfrm>
              <a:off x="1166616" y="2343758"/>
              <a:ext cx="6350782" cy="3649733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525998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495260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1232145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  <a:gridCol w="1097379">
                      <a:extLst>
                        <a:ext uri="{9D8B030D-6E8A-4147-A177-3AD203B41FA5}">
                          <a16:colId xmlns:a16="http://schemas.microsoft.com/office/drawing/2014/main" val="259809906"/>
                        </a:ext>
                      </a:extLst>
                    </a:gridCol>
                  </a:tblGrid>
                  <a:tr h="22828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Simulation parameters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Solid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Gas</a:t>
                          </a:r>
                          <a:r>
                            <a:rPr lang="en-CA" sz="1200" b="1" baseline="0" dirty="0" smtClean="0">
                              <a:effectLst/>
                            </a:rPr>
                            <a:t>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Bed geometry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22096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Silica sand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Air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5308316"/>
                      </a:ext>
                    </a:extLst>
                  </a:tr>
                  <a:tr h="2209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t="-227778" r="-151807" b="-1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800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2209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t="-318919" r="-151807" b="-12621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2650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t="-484375" r="-151807" b="-135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0.90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Number of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particles (-)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28336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0419391"/>
                      </a:ext>
                    </a:extLst>
                  </a:tr>
                  <a:tr h="39141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DEM time step (s)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1.1849e-6</a:t>
                          </a: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(calculated)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72306672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t="-884375" r="-151807" b="-95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850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79135980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t="-954545" r="-151807" b="-8303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101325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76562008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Superficial gas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velocity (m/s)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1.50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9414827"/>
                      </a:ext>
                    </a:extLst>
                  </a:tr>
                  <a:tr h="214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t="-1085714" r="-151807" b="-59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0.3146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95840153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t="-1296875" r="-151807" b="-54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46.835e-6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9031551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CFD time step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1.0e-3</a:t>
                          </a:r>
                          <a:endParaRPr lang="en-CA" sz="12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78954151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Column ID (m)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0.0254</a:t>
                          </a:r>
                          <a:endParaRPr lang="en-CA" sz="12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133503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Column height (m)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0.1500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25772029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Fixed bed height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0.0296</a:t>
                          </a:r>
                          <a:endParaRPr lang="en-CA" sz="12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04702415"/>
                      </a:ext>
                    </a:extLst>
                  </a:tr>
                  <a:tr h="1957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Gas distributor type (-)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Porous plate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13049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/>
        </p:nvSpPr>
        <p:spPr>
          <a:xfrm>
            <a:off x="186670" y="1143000"/>
            <a:ext cx="5076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Calibri" panose="020F0502020204030204" pitchFamily="34" charset="0"/>
              </a:rPr>
              <a:t>Biggest challenge:</a:t>
            </a:r>
            <a:r>
              <a:rPr lang="en-US" sz="14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Number of particles (computational cost)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310" y="1450777"/>
            <a:ext cx="533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Calibri" panose="020F0502020204030204" pitchFamily="34" charset="0"/>
              </a:rPr>
              <a:t>e.g.,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13402" y="1449642"/>
          <a:ext cx="705721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358">
                  <a:extLst>
                    <a:ext uri="{9D8B030D-6E8A-4147-A177-3AD203B41FA5}">
                      <a16:colId xmlns:a16="http://schemas.microsoft.com/office/drawing/2014/main" val="1234410313"/>
                    </a:ext>
                  </a:extLst>
                </a:gridCol>
                <a:gridCol w="1456267">
                  <a:extLst>
                    <a:ext uri="{9D8B030D-6E8A-4147-A177-3AD203B41FA5}">
                      <a16:colId xmlns:a16="http://schemas.microsoft.com/office/drawing/2014/main" val="3188912388"/>
                    </a:ext>
                  </a:extLst>
                </a:gridCol>
                <a:gridCol w="1490133">
                  <a:extLst>
                    <a:ext uri="{9D8B030D-6E8A-4147-A177-3AD203B41FA5}">
                      <a16:colId xmlns:a16="http://schemas.microsoft.com/office/drawing/2014/main" val="1211764497"/>
                    </a:ext>
                  </a:extLst>
                </a:gridCol>
                <a:gridCol w="1591733">
                  <a:extLst>
                    <a:ext uri="{9D8B030D-6E8A-4147-A177-3AD203B41FA5}">
                      <a16:colId xmlns:a16="http://schemas.microsoft.com/office/drawing/2014/main" val="814266361"/>
                    </a:ext>
                  </a:extLst>
                </a:gridCol>
                <a:gridCol w="1442720">
                  <a:extLst>
                    <a:ext uri="{9D8B030D-6E8A-4147-A177-3AD203B41FA5}">
                      <a16:colId xmlns:a16="http://schemas.microsoft.com/office/drawing/2014/main" val="3764520628"/>
                    </a:ext>
                  </a:extLst>
                </a:gridCol>
              </a:tblGrid>
              <a:tr h="2528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smtClean="0">
                          <a:effectLst/>
                        </a:rPr>
                        <a:t>Column ID (m)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smtClean="0">
                          <a:effectLst/>
                        </a:rPr>
                        <a:t>Fixed bed height (m)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smtClean="0">
                          <a:effectLst/>
                        </a:rPr>
                        <a:t>Fixed bed voidage (-)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smtClean="0">
                          <a:effectLst/>
                        </a:rPr>
                        <a:t>Particle diameter</a:t>
                      </a:r>
                      <a:r>
                        <a:rPr lang="en-CA" sz="1200" baseline="0" dirty="0" smtClean="0">
                          <a:effectLst/>
                        </a:rPr>
                        <a:t> (</a:t>
                      </a:r>
                      <a:r>
                        <a:rPr lang="en-CA" sz="1200" dirty="0" smtClean="0">
                          <a:effectLst/>
                        </a:rPr>
                        <a:t>µm</a:t>
                      </a:r>
                      <a:r>
                        <a:rPr lang="en-CA" sz="1200" baseline="0" dirty="0" smtClean="0">
                          <a:effectLst/>
                        </a:rPr>
                        <a:t>)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Number of particles</a:t>
                      </a:r>
                      <a:endParaRPr lang="en-C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0013"/>
                  </a:ext>
                </a:extLst>
              </a:tr>
              <a:tr h="252822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0.0508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0.120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0.45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550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1535784</a:t>
                      </a:r>
                      <a:endParaRPr lang="en-C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713782"/>
                  </a:ext>
                </a:extLst>
              </a:tr>
              <a:tr h="252822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0.0508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~ 0.120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300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 smtClean="0"/>
                        <a:t>9454440</a:t>
                      </a:r>
                      <a:endParaRPr lang="en-C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967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4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Post-Processing Procedure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2" y="1493044"/>
            <a:ext cx="2268000" cy="24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7274" y="3964944"/>
            <a:ext cx="3303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Figure adopted from Garg et al., </a:t>
            </a:r>
            <a:r>
              <a:rPr lang="en-US" sz="900" i="1" dirty="0" err="1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MFiX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-DEM Documentation</a:t>
            </a: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(2012).</a:t>
            </a:r>
            <a:endParaRPr lang="en-US" sz="9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Donut 5"/>
          <p:cNvSpPr>
            <a:spLocks noChangeAspect="1"/>
          </p:cNvSpPr>
          <p:nvPr/>
        </p:nvSpPr>
        <p:spPr>
          <a:xfrm>
            <a:off x="10127754" y="1908381"/>
            <a:ext cx="636695" cy="636695"/>
          </a:xfrm>
          <a:prstGeom prst="donut">
            <a:avLst>
              <a:gd name="adj" fmla="val 109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Can 6"/>
          <p:cNvSpPr/>
          <p:nvPr/>
        </p:nvSpPr>
        <p:spPr>
          <a:xfrm>
            <a:off x="7878179" y="1727775"/>
            <a:ext cx="636694" cy="1989666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186670" y="1143000"/>
            <a:ext cx="2800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Neighbor search algorithm: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003" y="4270618"/>
            <a:ext cx="223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err="1" smtClean="0">
                <a:latin typeface="Calibri" panose="020F0502020204030204" pitchFamily="34" charset="0"/>
              </a:rPr>
              <a:t>Verlet</a:t>
            </a:r>
            <a:r>
              <a:rPr lang="en-US" sz="1400" b="1" dirty="0" smtClean="0">
                <a:latin typeface="Calibri" panose="020F0502020204030204" pitchFamily="34" charset="0"/>
              </a:rPr>
              <a:t> list of target particle: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03" y="4561083"/>
            <a:ext cx="273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u="sng" dirty="0" smtClean="0">
                <a:solidFill>
                  <a:srgbClr val="0033CC"/>
                </a:solidFill>
                <a:latin typeface="Calibri" panose="020F0502020204030204" pitchFamily="34" charset="0"/>
              </a:rPr>
              <a:t>2D case:</a:t>
            </a:r>
            <a:r>
              <a:rPr lang="en-US" sz="1200" b="1" dirty="0" smtClean="0">
                <a:latin typeface="Calibri" panose="020F0502020204030204" pitchFamily="34" charset="0"/>
              </a:rPr>
              <a:t> particles belonging to 9 surrounding cells</a:t>
            </a:r>
            <a:endParaRPr lang="en-US" sz="12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403" y="5084303"/>
            <a:ext cx="273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u="sng" dirty="0" smtClean="0">
                <a:solidFill>
                  <a:srgbClr val="0033CC"/>
                </a:solidFill>
                <a:latin typeface="Calibri" panose="020F0502020204030204" pitchFamily="34" charset="0"/>
              </a:rPr>
              <a:t>3D case:</a:t>
            </a:r>
            <a:r>
              <a:rPr lang="en-US" sz="1200" b="1" dirty="0" smtClean="0">
                <a:latin typeface="Calibri" panose="020F0502020204030204" pitchFamily="34" charset="0"/>
              </a:rPr>
              <a:t> particles belonging to 27 surrounding cells</a:t>
            </a:r>
            <a:endParaRPr lang="en-US" sz="12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0207" y="1143000"/>
            <a:ext cx="3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Colliding particles at impact condition: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78179" y="1143000"/>
            <a:ext cx="3698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Post-processing of collision outcomes using a cylindrical mesh: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88494" y="4088152"/>
                <a:ext cx="1405128" cy="2595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b>
                            <m:r>
                              <a:rPr lang="en-CA" sz="1400" b="1" i="1"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CA" sz="1400" dirty="0" smtClean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b>
                            <m:r>
                              <a:rPr lang="en-CA" sz="1400" b="1" i="1"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CA" sz="1400" dirty="0" smtClean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b>
                            <m:r>
                              <a:rPr lang="en-CA" sz="1400" b="1" i="1"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</m:sub>
                    </m:sSub>
                  </m:oMath>
                </a14:m>
                <a:endParaRPr lang="en-CA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494" y="4088152"/>
                <a:ext cx="1405128" cy="259558"/>
              </a:xfrm>
              <a:prstGeom prst="rect">
                <a:avLst/>
              </a:prstGeom>
              <a:blipFill>
                <a:blip r:embed="rId3"/>
                <a:stretch>
                  <a:fillRect l="-3478" t="-21429" r="-1739" b="-2857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50207" y="3949813"/>
                <a:ext cx="1166858" cy="536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CA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CA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12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CA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12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207" y="3949813"/>
                <a:ext cx="1166858" cy="536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32" y="1496507"/>
            <a:ext cx="4212000" cy="1988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50208" y="3484665"/>
                <a:ext cx="3876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just">
                  <a:buFont typeface="Wingdings" panose="05000000000000000000" pitchFamily="2" charset="2"/>
                  <a:buChar char="v"/>
                  <a:defRPr/>
                </a:pPr>
                <a:r>
                  <a:rPr lang="en-US" sz="1200" b="1" dirty="0" smtClean="0">
                    <a:latin typeface="Calibri" panose="020F0502020204030204" pitchFamily="34" charset="0"/>
                  </a:rPr>
                  <a:t>Distance between surfaces of target and neighbor particles =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1200" b="1" dirty="0" smtClean="0">
                    <a:latin typeface="Calibri" panose="020F0502020204030204" pitchFamily="34" charset="0"/>
                  </a:rPr>
                  <a:t> (e.g., </a:t>
                </a:r>
                <a14:m>
                  <m:oMath xmlns:m="http://schemas.openxmlformats.org/officeDocument/2006/math">
                    <m:r>
                      <a:rPr lang="en-CA" sz="1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CA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en-US" sz="1200" b="1" dirty="0" smtClean="0">
                    <a:latin typeface="Calibri" panose="020F0502020204030204" pitchFamily="34" charset="0"/>
                  </a:rPr>
                  <a:t> µm)</a:t>
                </a:r>
                <a:endParaRPr lang="en-US" sz="1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208" y="3484665"/>
                <a:ext cx="3876940" cy="461665"/>
              </a:xfrm>
              <a:prstGeom prst="rect">
                <a:avLst/>
              </a:prstGeom>
              <a:blipFill>
                <a:blip r:embed="rId6"/>
                <a:stretch>
                  <a:fillRect t="-1333" b="-10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45435" y="4482483"/>
                <a:ext cx="3876940" cy="35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just">
                  <a:buFont typeface="Wingdings" panose="05000000000000000000" pitchFamily="2" charset="2"/>
                  <a:buChar char="v"/>
                  <a:defRPr/>
                </a:pPr>
                <a:r>
                  <a:rPr lang="en-US" sz="1200" b="1" dirty="0" smtClean="0">
                    <a:latin typeface="Calibri" panose="020F0502020204030204" pitchFamily="34" charset="0"/>
                  </a:rPr>
                  <a:t>Approaching particles: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14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b>
                            <m:r>
                              <a:rPr lang="en-CA" sz="1400" b="1" i="1"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</m:sub>
                    </m:sSub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1200" b="1" dirty="0" smtClean="0">
                    <a:latin typeface="Calibri" panose="020F0502020204030204" pitchFamily="34" charset="0"/>
                  </a:rPr>
                  <a:t> </a:t>
                </a:r>
                <a:endParaRPr lang="en-US" sz="1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435" y="4482483"/>
                <a:ext cx="3876940" cy="3518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350206" y="5182699"/>
            <a:ext cx="387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Evaluate the collision outcome by integrating the agglomeration model with particle asperity characteristics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9192893" y="2197211"/>
            <a:ext cx="637200" cy="19396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7808728" y="3161109"/>
            <a:ext cx="774163" cy="19025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invGray">
          <a:xfrm rot="-3180000">
            <a:off x="8526551" y="2714190"/>
            <a:ext cx="756000" cy="152400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1F497D">
                  <a:gamma/>
                  <a:shade val="89020"/>
                  <a:invGamma/>
                  <a:alpha val="0"/>
                </a:srgbClr>
              </a:gs>
              <a:gs pos="100000">
                <a:srgbClr val="1F497D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41463" y="4830808"/>
                <a:ext cx="3876940" cy="35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just">
                  <a:buFont typeface="Wingdings" panose="05000000000000000000" pitchFamily="2" charset="2"/>
                  <a:buChar char="v"/>
                  <a:defRPr/>
                </a:pPr>
                <a:r>
                  <a:rPr lang="en-US" sz="12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Collision frequency: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CA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CA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b>
                            <m:r>
                              <a:rPr lang="en-CA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</m:sub>
                    </m:sSub>
                    <m:r>
                      <a:rPr lang="en-CA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12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1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CA" sz="1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𝒄𝒐𝒍𝒍𝒊𝒔𝒊𝒐𝒏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CA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CA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463" y="4830808"/>
                <a:ext cx="3876940" cy="3518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0127754" y="2537530"/>
            <a:ext cx="205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dirty="0" smtClean="0">
                <a:latin typeface="Calibri" panose="020F0502020204030204" pitchFamily="34" charset="0"/>
              </a:rPr>
              <a:t>Collision frequency weighted averaging of the information over 3D annulus and present the result in a 2D cell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386" y="3610625"/>
            <a:ext cx="2880000" cy="240185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104879" y="5203584"/>
            <a:ext cx="262961" cy="50179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0667743" y="3373808"/>
            <a:ext cx="568616" cy="1760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3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Case Studies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1865863"/>
                  </p:ext>
                </p:extLst>
              </p:nvPr>
            </p:nvGraphicFramePr>
            <p:xfrm>
              <a:off x="474729" y="1143000"/>
              <a:ext cx="8845377" cy="3935795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787060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382877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1382877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  <a:gridCol w="1112156">
                      <a:extLst>
                        <a:ext uri="{9D8B030D-6E8A-4147-A177-3AD203B41FA5}">
                          <a16:colId xmlns:a16="http://schemas.microsoft.com/office/drawing/2014/main" val="259809906"/>
                        </a:ext>
                      </a:extLst>
                    </a:gridCol>
                    <a:gridCol w="1046302">
                      <a:extLst>
                        <a:ext uri="{9D8B030D-6E8A-4147-A177-3AD203B41FA5}">
                          <a16:colId xmlns:a16="http://schemas.microsoft.com/office/drawing/2014/main" val="1077303611"/>
                        </a:ext>
                      </a:extLst>
                    </a:gridCol>
                    <a:gridCol w="1134105">
                      <a:extLst>
                        <a:ext uri="{9D8B030D-6E8A-4147-A177-3AD203B41FA5}">
                          <a16:colId xmlns:a16="http://schemas.microsoft.com/office/drawing/2014/main" val="158392397"/>
                        </a:ext>
                      </a:extLst>
                    </a:gridCol>
                  </a:tblGrid>
                  <a:tr h="25479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Simulation parameters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Solid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Gas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Liquid</a:t>
                          </a:r>
                          <a:r>
                            <a:rPr lang="en-CA" sz="1200" b="1" baseline="0" dirty="0" smtClean="0">
                              <a:effectLst/>
                            </a:rPr>
                            <a:t>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CA" sz="1200" b="1" u="sng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Case Study 1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Case Study 2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Case Study 3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89772844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Silica sand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Air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5308316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Diameter </a:t>
                          </a:r>
                          <a:r>
                            <a:rPr lang="en-CA" sz="1200" dirty="0">
                              <a:effectLst/>
                            </a:rPr>
                            <a:t>of a solid particle,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(µm)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800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46289414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Particle density,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(kg/m</a:t>
                          </a:r>
                          <a:r>
                            <a:rPr lang="en-CA" sz="1200" baseline="30000" dirty="0">
                              <a:effectLst/>
                            </a:rPr>
                            <a:t>3</a:t>
                          </a:r>
                          <a:r>
                            <a:rPr lang="en-CA" sz="1200" dirty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2650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5643190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Height</a:t>
                          </a:r>
                          <a:r>
                            <a:rPr lang="en-CA" sz="1200" baseline="0" dirty="0" smtClean="0">
                              <a:effectLst/>
                            </a:rPr>
                            <a:t> of small asperity</a:t>
                          </a:r>
                          <a:r>
                            <a:rPr lang="en-CA" sz="1200" dirty="0" smtClea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(µm)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9.085e-3</a:t>
                          </a:r>
                          <a:endParaRPr lang="en-CA" sz="1200" b="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Radius</a:t>
                          </a:r>
                          <a:r>
                            <a:rPr lang="en-CA" sz="1200" baseline="0" dirty="0" smtClean="0">
                              <a:effectLst/>
                            </a:rPr>
                            <a:t> of small asperity</a:t>
                          </a:r>
                          <a:r>
                            <a:rPr lang="en-CA" sz="1200" dirty="0" smtClea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(µm)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1.935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Height</a:t>
                          </a:r>
                          <a:r>
                            <a:rPr lang="en-CA" sz="1200" baseline="0" dirty="0" smtClean="0">
                              <a:effectLst/>
                            </a:rPr>
                            <a:t> of large asperity</a:t>
                          </a:r>
                          <a:r>
                            <a:rPr lang="en-CA" sz="1200" dirty="0" smtClea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(µm)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1.090e-1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Radius</a:t>
                          </a:r>
                          <a:r>
                            <a:rPr lang="en-CA" sz="1200" baseline="0" dirty="0" smtClean="0">
                              <a:effectLst/>
                            </a:rPr>
                            <a:t> of large asperity</a:t>
                          </a:r>
                          <a:r>
                            <a:rPr lang="en-CA" sz="1200" dirty="0" smtClean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(µm)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10.319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0419391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Temperature,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 i="1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CA" sz="1200" baseline="30000" dirty="0" err="1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dirty="0" err="1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78954151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</a:rPr>
                            <a:t>Pressure,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</a:t>
                          </a:r>
                          <a:r>
                            <a:rPr lang="en-CA" sz="1200" dirty="0" smtClean="0">
                              <a:effectLst/>
                            </a:rPr>
                            <a:t>(Pa)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101325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133503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Superficial gas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velocity (m/s)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25772029"/>
                      </a:ext>
                    </a:extLst>
                  </a:tr>
                  <a:tr h="235306"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dirty="0" smtClean="0">
                              <a:effectLst/>
                            </a:rPr>
                            <a:t>Liquid density,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(kg/m</a:t>
                          </a:r>
                          <a:r>
                            <a:rPr lang="en-CA" sz="1200" baseline="30000" dirty="0">
                              <a:effectLst/>
                            </a:rPr>
                            <a:t>3</a:t>
                          </a:r>
                          <a:r>
                            <a:rPr lang="en-CA" sz="1200" dirty="0" smtClean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04702415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Liquid viscosity,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</a:t>
                          </a:r>
                          <a:r>
                            <a:rPr lang="en-CA" sz="1200" dirty="0" err="1">
                              <a:effectLst/>
                            </a:rPr>
                            <a:t>Pa.s</a:t>
                          </a:r>
                          <a:r>
                            <a:rPr lang="en-CA" sz="1200" dirty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en-CA" sz="12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36547728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fr-CA" sz="1200" dirty="0">
                              <a:effectLst/>
                            </a:rPr>
                            <a:t>Surface tension,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fr-CA" sz="1200" dirty="0">
                              <a:effectLst/>
                            </a:rPr>
                            <a:t> (N/m)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00215973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Contact angle, </a:t>
                          </a:r>
                          <a14:m>
                            <m:oMath xmlns:m="http://schemas.openxmlformats.org/officeDocument/2006/math">
                              <m:r>
                                <a:rPr lang="en-CA" sz="12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</a:t>
                          </a:r>
                          <a:r>
                            <a:rPr lang="en-CA" sz="1200" dirty="0" err="1">
                              <a:effectLst/>
                            </a:rPr>
                            <a:t>deg</a:t>
                          </a:r>
                          <a:r>
                            <a:rPr lang="en-CA" sz="1200" dirty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0208897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marL="0" marR="0" lvl="0" indent="0" algn="just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Thickness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of the coating layer,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2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CA" sz="1200" b="1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200" dirty="0">
                              <a:effectLst/>
                            </a:rPr>
                            <a:t> (µm</a:t>
                          </a:r>
                          <a:r>
                            <a:rPr lang="en-CA" sz="1200" dirty="0" smtClean="0">
                              <a:effectLst/>
                            </a:rPr>
                            <a:t>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0.050</a:t>
                          </a:r>
                          <a:endParaRPr lang="en-CA" sz="12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0.150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0.150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1304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1865863"/>
                  </p:ext>
                </p:extLst>
              </p:nvPr>
            </p:nvGraphicFramePr>
            <p:xfrm>
              <a:off x="474729" y="1143000"/>
              <a:ext cx="8845377" cy="3935795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787060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382877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1382877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  <a:gridCol w="1112156">
                      <a:extLst>
                        <a:ext uri="{9D8B030D-6E8A-4147-A177-3AD203B41FA5}">
                          <a16:colId xmlns:a16="http://schemas.microsoft.com/office/drawing/2014/main" val="259809906"/>
                        </a:ext>
                      </a:extLst>
                    </a:gridCol>
                    <a:gridCol w="1046302">
                      <a:extLst>
                        <a:ext uri="{9D8B030D-6E8A-4147-A177-3AD203B41FA5}">
                          <a16:colId xmlns:a16="http://schemas.microsoft.com/office/drawing/2014/main" val="1077303611"/>
                        </a:ext>
                      </a:extLst>
                    </a:gridCol>
                    <a:gridCol w="1134105">
                      <a:extLst>
                        <a:ext uri="{9D8B030D-6E8A-4147-A177-3AD203B41FA5}">
                          <a16:colId xmlns:a16="http://schemas.microsoft.com/office/drawing/2014/main" val="158392397"/>
                        </a:ext>
                      </a:extLst>
                    </a:gridCol>
                  </a:tblGrid>
                  <a:tr h="25479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Simulation parameters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Solid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Gas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effectLst/>
                            </a:rPr>
                            <a:t>Liquid</a:t>
                          </a:r>
                          <a:r>
                            <a:rPr lang="en-CA" sz="1200" b="1" baseline="0" dirty="0" smtClean="0">
                              <a:effectLst/>
                            </a:rPr>
                            <a:t> information</a:t>
                          </a: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CA" sz="1200" b="1" u="sng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Case Study 1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Case Study 2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Case Study 3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89772844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Silica sand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Air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CA" sz="1200" b="0" baseline="-250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5308316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319512" r="-217467" b="-12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800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46289414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430000" r="-217467" b="-113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>
                              <a:effectLst/>
                            </a:rPr>
                            <a:t>2650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5643190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517073" r="-217467" b="-10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9.085e-3</a:t>
                          </a:r>
                          <a:endParaRPr lang="en-CA" sz="1200" b="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2466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632500" r="-217467" b="-9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1.935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813889" r="-217467" b="-9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1.090e-1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913889" r="-217467" b="-8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10.319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0419391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013889" r="-217467" b="-7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78954151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113889" r="-217467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</a:rPr>
                            <a:t>101325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133503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Superficial gas</a:t>
                          </a:r>
                          <a:r>
                            <a:rPr lang="en-CA" sz="1200" baseline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velocity (m/s)</a:t>
                          </a:r>
                          <a:endParaRPr lang="en-CA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25772029"/>
                      </a:ext>
                    </a:extLst>
                  </a:tr>
                  <a:tr h="235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244737" r="-217467" b="-4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2250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04702415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419444" r="-217467" b="-3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</a:t>
                          </a:r>
                          <a:endParaRPr lang="en-CA" sz="1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en-CA" sz="12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36547728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519444" r="-217467" b="-2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00215973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619444" r="-217467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0208897"/>
                      </a:ext>
                    </a:extLst>
                  </a:tr>
                  <a:tr h="218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719444" r="-217467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endParaRPr lang="en-CA" sz="12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1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0.050</a:t>
                          </a:r>
                          <a:endParaRPr lang="en-CA" sz="12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0.150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CA" sz="12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0.150</a:t>
                          </a:r>
                          <a:endParaRPr lang="en-CA" sz="12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1304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70169" y="5091566"/>
                <a:ext cx="4507057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300"/>
                  </a:spcAft>
                  <a:defRPr/>
                </a:pPr>
                <a:r>
                  <a:rPr lang="en-US" sz="1400" b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Case study 4:</a:t>
                </a:r>
              </a:p>
              <a:p>
                <a:pPr marL="171450" indent="-171450" algn="just">
                  <a:spcAft>
                    <a:spcPts val="30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12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Liquid properties the same as case study 2.</a:t>
                </a:r>
              </a:p>
              <a:p>
                <a:pPr marL="171450" indent="-171450" algn="just">
                  <a:spcAft>
                    <a:spcPts val="30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en-US" sz="12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CA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12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CA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sz="12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are 0.050 and 0.500 µm, respectively (for a more irregular particle). </a:t>
                </a:r>
                <a:endParaRPr lang="en-US" sz="1200" b="1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169" y="5091566"/>
                <a:ext cx="4507057" cy="938719"/>
              </a:xfrm>
              <a:prstGeom prst="rect">
                <a:avLst/>
              </a:prstGeom>
              <a:blipFill>
                <a:blip r:embed="rId3"/>
                <a:stretch>
                  <a:fillRect l="-405" t="-1299" b="-454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/>
          <p:cNvSpPr/>
          <p:nvPr/>
        </p:nvSpPr>
        <p:spPr>
          <a:xfrm>
            <a:off x="295803" y="2431351"/>
            <a:ext cx="137121" cy="8280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59152" y="2718216"/>
            <a:ext cx="2744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CA" sz="1400" dirty="0">
                <a:solidFill>
                  <a:srgbClr val="FF0000"/>
                </a:solidFill>
              </a:rPr>
              <a:t>*</a:t>
            </a:r>
            <a:endParaRPr lang="en-CA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729" y="5091566"/>
            <a:ext cx="3338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r>
              <a:rPr lang="en-US" sz="1200" b="1" dirty="0" smtClean="0">
                <a:latin typeface="Calibri" panose="020F0502020204030204" pitchFamily="34" charset="0"/>
              </a:rPr>
              <a:t> Particle asperity characteristics were assumed to be 2.5 times larger than those reported for spherical soda-lime glass particles of 69 µm in size in:</a:t>
            </a:r>
            <a:endParaRPr lang="en-US" sz="12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9113" y="5744400"/>
            <a:ext cx="2314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Liu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.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145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(</a:t>
            </a:r>
            <a:r>
              <a:rPr lang="en-US" sz="9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2016) 266-278.</a:t>
            </a:r>
            <a:endParaRPr lang="en-US" sz="9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11" y="3615878"/>
            <a:ext cx="2880000" cy="2401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 – Case Study 1 – Thin Coating Layer</a:t>
            </a:r>
            <a:endParaRPr lang="en-CA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73" y="1211401"/>
            <a:ext cx="2880000" cy="24018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73" y="3610628"/>
            <a:ext cx="2880000" cy="2401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776" y="1208775"/>
            <a:ext cx="2880000" cy="2401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856" y="3610627"/>
            <a:ext cx="2880000" cy="2401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698255" y="1809967"/>
                <a:ext cx="819135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9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CA" sz="9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0.0007 m/s</a:t>
                </a:r>
                <a:endParaRPr lang="en-CA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255" y="1809967"/>
                <a:ext cx="819135" cy="138499"/>
              </a:xfrm>
              <a:prstGeom prst="rect">
                <a:avLst/>
              </a:prstGeom>
              <a:blipFill>
                <a:blip r:embed="rId8"/>
                <a:stretch>
                  <a:fillRect l="-3731" t="-30435" r="-5224" b="-478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0831" y="1208774"/>
            <a:ext cx="2880000" cy="24018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0831" y="3610627"/>
            <a:ext cx="2880000" cy="24018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2211" y="1214025"/>
            <a:ext cx="2880000" cy="24018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2211" y="1214025"/>
            <a:ext cx="2880000" cy="24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Case Study 2 – Thicker Coating Layer</a:t>
            </a:r>
            <a:endParaRPr lang="en-CA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776" y="1208775"/>
            <a:ext cx="2880000" cy="2401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856" y="3610627"/>
            <a:ext cx="2880000" cy="24018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831" y="1208774"/>
            <a:ext cx="2880000" cy="24018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211" y="1214025"/>
            <a:ext cx="2880000" cy="24018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59" y="1208773"/>
            <a:ext cx="2880000" cy="2401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773" y="3610626"/>
            <a:ext cx="2880000" cy="2401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698255" y="1809967"/>
                <a:ext cx="732573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9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CA" sz="9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0.005 m/s</a:t>
                </a:r>
                <a:endParaRPr lang="en-CA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255" y="1809967"/>
                <a:ext cx="732573" cy="138499"/>
              </a:xfrm>
              <a:prstGeom prst="rect">
                <a:avLst/>
              </a:prstGeom>
              <a:blipFill>
                <a:blip r:embed="rId9"/>
                <a:stretch>
                  <a:fillRect l="-4167" t="-30435" r="-10000" b="-478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533" y="3610625"/>
            <a:ext cx="2880000" cy="24018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2211" y="3615878"/>
            <a:ext cx="2880000" cy="24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57" y="1920783"/>
            <a:ext cx="8496000" cy="4093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" y="1574412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Pressurized oxy-fuel combustion: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1457" y="5644928"/>
            <a:ext cx="207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Figure adapted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from </a:t>
            </a:r>
            <a:r>
              <a:rPr lang="en-US" sz="1000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Seddighi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Appl. Energy 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232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(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2018) 527-542.</a:t>
            </a:r>
            <a:endParaRPr lang="en-US" sz="1000" dirty="0">
              <a:solidFill>
                <a:srgbClr val="FFFFFF">
                  <a:lumMod val="50000"/>
                </a:srgbClr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Case Study 3 – Lower </a:t>
            </a:r>
            <a:r>
              <a:rPr lang="en-CA" dirty="0"/>
              <a:t>V</a:t>
            </a:r>
            <a:r>
              <a:rPr lang="en-CA" dirty="0" smtClean="0"/>
              <a:t>iscosity Liquid</a:t>
            </a:r>
            <a:endParaRPr lang="en-CA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776" y="1208775"/>
            <a:ext cx="2880000" cy="24018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831" y="1208774"/>
            <a:ext cx="2880000" cy="24018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211" y="1214025"/>
            <a:ext cx="2880000" cy="2401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698255" y="1809967"/>
                <a:ext cx="732573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9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CA" sz="9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0.005 m/s</a:t>
                </a:r>
                <a:endParaRPr lang="en-CA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255" y="1809967"/>
                <a:ext cx="732573" cy="138499"/>
              </a:xfrm>
              <a:prstGeom prst="rect">
                <a:avLst/>
              </a:prstGeom>
              <a:blipFill>
                <a:blip r:embed="rId6"/>
                <a:stretch>
                  <a:fillRect l="-4167" t="-30435" r="-10000" b="-478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2211" y="3615878"/>
            <a:ext cx="2880000" cy="2401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773" y="1208772"/>
            <a:ext cx="2880000" cy="24018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73" y="3610624"/>
            <a:ext cx="2880000" cy="24018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856" y="3610628"/>
            <a:ext cx="2880000" cy="24018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533" y="3610623"/>
            <a:ext cx="2880000" cy="24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 – Case Study 4 – Larger Asperity</a:t>
            </a:r>
            <a:endParaRPr lang="en-CA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31" y="1208774"/>
            <a:ext cx="2880000" cy="24018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211" y="1214025"/>
            <a:ext cx="2880000" cy="24018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211" y="3615878"/>
            <a:ext cx="2880000" cy="24018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73" y="1208770"/>
            <a:ext cx="2880000" cy="24018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73" y="3610622"/>
            <a:ext cx="2880000" cy="24018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776" y="1208773"/>
            <a:ext cx="2880000" cy="2401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698255" y="1809967"/>
                <a:ext cx="732573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9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sz="9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CA" sz="9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0.001 m/s</a:t>
                </a:r>
                <a:endParaRPr lang="en-CA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255" y="1809967"/>
                <a:ext cx="732573" cy="138499"/>
              </a:xfrm>
              <a:prstGeom prst="rect">
                <a:avLst/>
              </a:prstGeom>
              <a:blipFill>
                <a:blip r:embed="rId9"/>
                <a:stretch>
                  <a:fillRect l="-4167" t="-30435" r="-10000" b="-478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856" y="3610627"/>
            <a:ext cx="2880000" cy="24018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533" y="3610621"/>
            <a:ext cx="2880000" cy="24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6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buSzPct val="130000"/>
            </a:pPr>
            <a:r>
              <a:rPr lang="en-CA" sz="2000" b="1" dirty="0" smtClean="0"/>
              <a:t>Developed an analytical energy balance </a:t>
            </a:r>
            <a:r>
              <a:rPr lang="en-CA" sz="2000" b="1" dirty="0"/>
              <a:t>model </a:t>
            </a:r>
            <a:r>
              <a:rPr lang="en-CA" sz="2000" b="1" dirty="0" smtClean="0"/>
              <a:t>that </a:t>
            </a:r>
            <a:r>
              <a:rPr lang="en-CA" sz="2000" b="1" dirty="0"/>
              <a:t>accounts for the contributions of liquid capillary, viscous, and bridge volume effects, as well as the inelastic solid-solid </a:t>
            </a:r>
            <a:r>
              <a:rPr lang="en-CA" sz="2000" b="1" dirty="0" smtClean="0"/>
              <a:t>collision.</a:t>
            </a:r>
          </a:p>
          <a:p>
            <a:pPr algn="just">
              <a:spcBef>
                <a:spcPts val="600"/>
              </a:spcBef>
              <a:buSzPct val="130000"/>
            </a:pPr>
            <a:r>
              <a:rPr lang="en-CA" sz="2000" b="1" dirty="0" smtClean="0"/>
              <a:t>The developed model offers the following advantages:</a:t>
            </a:r>
          </a:p>
          <a:p>
            <a:pPr lvl="1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A" sz="2000" b="1" dirty="0" smtClean="0"/>
              <a:t>Resolves </a:t>
            </a:r>
            <a:r>
              <a:rPr lang="en-CA" sz="2000" b="1" dirty="0"/>
              <a:t>mathematical issues presented in the original </a:t>
            </a:r>
            <a:r>
              <a:rPr lang="en-CA" sz="2000" b="1" dirty="0" smtClean="0"/>
              <a:t>model proposed by </a:t>
            </a:r>
            <a:r>
              <a:rPr lang="en-CA" sz="2000" b="1" dirty="0" err="1" smtClean="0"/>
              <a:t>Darabi</a:t>
            </a:r>
            <a:r>
              <a:rPr lang="en-CA" sz="2000" b="1" dirty="0" smtClean="0"/>
              <a:t> et al. 2009 (Chem. Eng. Sci., 64, 1868-1876).</a:t>
            </a:r>
          </a:p>
          <a:p>
            <a:pPr lvl="1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A" sz="2000" b="1" dirty="0"/>
              <a:t>Provides reasonable outcomes under both capillary and viscous limiting conditions with highly wetting systems</a:t>
            </a:r>
            <a:r>
              <a:rPr lang="en-CA" sz="2000" b="1" dirty="0" smtClean="0"/>
              <a:t>.</a:t>
            </a:r>
          </a:p>
          <a:p>
            <a:pPr lvl="1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A" sz="2000" b="1" dirty="0" smtClean="0"/>
              <a:t>Introduced </a:t>
            </a:r>
            <a:r>
              <a:rPr lang="en-CA" sz="2000" b="1" dirty="0"/>
              <a:t>a computationally </a:t>
            </a:r>
            <a:r>
              <a:rPr lang="en-CA" sz="2000" b="1" dirty="0" smtClean="0"/>
              <a:t>efficient </a:t>
            </a:r>
            <a:r>
              <a:rPr lang="en-CA" sz="2000" b="1" dirty="0"/>
              <a:t>evaluation algorithm to predict the collision </a:t>
            </a:r>
            <a:r>
              <a:rPr lang="en-CA" sz="2000" b="1" dirty="0" smtClean="0"/>
              <a:t>outcome.</a:t>
            </a:r>
          </a:p>
          <a:p>
            <a:pPr algn="just">
              <a:spcBef>
                <a:spcPts val="600"/>
              </a:spcBef>
              <a:buSzPct val="130000"/>
            </a:pPr>
            <a:r>
              <a:rPr lang="en-CA" sz="2000" b="1" dirty="0" smtClean="0"/>
              <a:t>The model is useful for determining whether the collision dynamics are dominated by capillary or viscous </a:t>
            </a:r>
            <a:r>
              <a:rPr lang="en-CA" sz="2000" b="1" dirty="0" smtClean="0"/>
              <a:t>effects, for </a:t>
            </a:r>
            <a:r>
              <a:rPr lang="en-CA" sz="2000" b="1" dirty="0" smtClean="0"/>
              <a:t>sensitivity </a:t>
            </a:r>
            <a:r>
              <a:rPr lang="en-CA" sz="2000" b="1" dirty="0" smtClean="0"/>
              <a:t>analysis, and for gauging operational risk.</a:t>
            </a:r>
            <a:endParaRPr lang="en-CA" sz="2000" b="1" dirty="0" smtClean="0"/>
          </a:p>
          <a:p>
            <a:pPr algn="just">
              <a:spcBef>
                <a:spcPts val="600"/>
              </a:spcBef>
              <a:buSzPct val="130000"/>
            </a:pPr>
            <a:r>
              <a:rPr lang="en-CA" sz="2000" b="1" dirty="0" smtClean="0"/>
              <a:t>The collision outcome was found to be sensitive to liquid layer thickness and asperity height (irregularity of </a:t>
            </a:r>
            <a:r>
              <a:rPr lang="en-CA" sz="2000" b="1" dirty="0" smtClean="0"/>
              <a:t>particle shape), </a:t>
            </a:r>
            <a:r>
              <a:rPr lang="en-CA" sz="2000" b="1" dirty="0" smtClean="0"/>
              <a:t>both of which evolve during the operation of the bed.</a:t>
            </a:r>
          </a:p>
          <a:p>
            <a:pPr algn="just">
              <a:spcBef>
                <a:spcPts val="600"/>
              </a:spcBef>
              <a:buSzPct val="130000"/>
            </a:pPr>
            <a:r>
              <a:rPr lang="en-CA" sz="2000" b="1" dirty="0" err="1" smtClean="0"/>
              <a:t>MFiX</a:t>
            </a:r>
            <a:r>
              <a:rPr lang="en-CA" sz="2000" b="1" dirty="0" smtClean="0"/>
              <a:t> CFD-DEM simulations were used to provide particle collision information to the model.</a:t>
            </a:r>
          </a:p>
        </p:txBody>
      </p:sp>
    </p:spTree>
    <p:extLst>
      <p:ext uri="{BB962C8B-B14F-4D97-AF65-F5344CB8AC3E}">
        <p14:creationId xmlns:p14="http://schemas.microsoft.com/office/powerpoint/2010/main" val="3373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85855" y="3812786"/>
            <a:ext cx="5985163" cy="1992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Jaber Shabanian (Jaber.Shabanian@Canada.ca)</a:t>
            </a:r>
          </a:p>
          <a:p>
            <a:pPr marL="0" indent="0">
              <a:buNone/>
            </a:pPr>
            <a:r>
              <a:rPr lang="en-US" sz="2000" b="1" dirty="0" smtClean="0"/>
              <a:t>Marc Duchesne (Marc.Duchesne@Canada.ca</a:t>
            </a:r>
            <a:r>
              <a:rPr lang="en-US" sz="2000" b="1" dirty="0"/>
              <a:t>)</a:t>
            </a:r>
          </a:p>
          <a:p>
            <a:pPr marL="0" indent="0">
              <a:buNone/>
            </a:pPr>
            <a:r>
              <a:rPr lang="en-US" sz="2000" b="1" dirty="0" smtClean="0"/>
              <a:t>Allan </a:t>
            </a:r>
            <a:r>
              <a:rPr lang="en-US" sz="2000" b="1" dirty="0"/>
              <a:t>Runstedtler </a:t>
            </a:r>
            <a:r>
              <a:rPr lang="en-US" sz="2000" b="1" dirty="0" smtClean="0"/>
              <a:t>(Allan.Runstedtler@Canada.ca)</a:t>
            </a:r>
          </a:p>
          <a:p>
            <a:pPr marL="0" indent="0">
              <a:buNone/>
            </a:pPr>
            <a:r>
              <a:rPr lang="en-US" sz="2000" b="1" dirty="0" smtClean="0"/>
              <a:t>Madhava Syamlal (Madhava.Syamlal@NETL.DOE.GOV)</a:t>
            </a:r>
          </a:p>
          <a:p>
            <a:pPr marL="0" indent="0">
              <a:buNone/>
            </a:pPr>
            <a:r>
              <a:rPr lang="en-US" sz="2000" b="1" dirty="0" smtClean="0"/>
              <a:t>Robin Hughes (Robin.Hughes@Canada.ca)</a:t>
            </a: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3271" y="172538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sz="4800" dirty="0" smtClean="0"/>
              <a:t>Thank you for your attention</a:t>
            </a:r>
            <a:endParaRPr lang="en-CA" sz="4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60417" y="3525568"/>
            <a:ext cx="2313710" cy="950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C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Questions:</a:t>
            </a:r>
            <a:endParaRPr lang="en-C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9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3271" y="172538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sz="6000" dirty="0" smtClean="0"/>
              <a:t>Additional Slides</a:t>
            </a:r>
            <a:endParaRPr lang="en-CA" sz="6000" dirty="0"/>
          </a:p>
        </p:txBody>
      </p:sp>
    </p:spTree>
    <p:extLst>
      <p:ext uri="{BB962C8B-B14F-4D97-AF65-F5344CB8AC3E}">
        <p14:creationId xmlns:p14="http://schemas.microsoft.com/office/powerpoint/2010/main" val="38430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Energy Balance Model</a:t>
            </a:r>
            <a:endParaRPr lang="en-CA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648720" y="1824792"/>
            <a:ext cx="5835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Stages during </a:t>
            </a:r>
            <a:r>
              <a:rPr lang="en-US" sz="2000" b="1" dirty="0" smtClean="0">
                <a:latin typeface="Calibri" panose="020F0502020204030204" pitchFamily="34" charset="0"/>
              </a:rPr>
              <a:t>a binary </a:t>
            </a:r>
            <a:r>
              <a:rPr lang="en-US" sz="2000" b="1" dirty="0">
                <a:latin typeface="Calibri" panose="020F0502020204030204" pitchFamily="34" charset="0"/>
              </a:rPr>
              <a:t>identical wet particle collision: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8720" y="1143000"/>
            <a:ext cx="882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"/>
              <a:defRPr/>
            </a:pPr>
            <a:r>
              <a:rPr lang="en-US" sz="1800" b="1" dirty="0">
                <a:latin typeface="Calibri" panose="020F0502020204030204" pitchFamily="34" charset="0"/>
              </a:rPr>
              <a:t>Compare initial kinetic energy of particles with the total loss of energy that takes place during the collision interval between wet objects (here, two identical wet particles).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8720" y="2218886"/>
                <a:ext cx="28092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</a:rPr>
                  <a:t>Approach: (</a:t>
                </a:r>
                <a14:m>
                  <m:oMath xmlns:m="http://schemas.openxmlformats.org/officeDocument/2006/math">
                    <m:r>
                      <a:rPr lang="en-CA" sz="1600" b="1" i="1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C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CA" sz="16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CA" sz="1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sz="1600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CA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CA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600" b="1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720" y="2218886"/>
                <a:ext cx="2809295" cy="338554"/>
              </a:xfrm>
              <a:prstGeom prst="rect">
                <a:avLst/>
              </a:prstGeom>
              <a:blipFill>
                <a:blip r:embed="rId2"/>
                <a:stretch>
                  <a:fillRect l="-1085"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892728" y="2213753"/>
                <a:ext cx="29872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Calibri" panose="020F0502020204030204" pitchFamily="34" charset="0"/>
                  </a:rPr>
                  <a:t>Solid-solid contact</a:t>
                </a:r>
                <a:r>
                  <a:rPr lang="en-US" sz="1600" b="1" dirty="0">
                    <a:latin typeface="Calibri" panose="020F0502020204030204" pitchFamily="34" charset="0"/>
                  </a:rPr>
                  <a:t>: (</a:t>
                </a:r>
                <a14:m>
                  <m:oMath xmlns:m="http://schemas.openxmlformats.org/officeDocument/2006/math">
                    <m:r>
                      <a:rPr lang="en-CA" sz="1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sz="1600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CA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600" b="1" i="1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C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1600" b="1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728" y="2213753"/>
                <a:ext cx="2987293" cy="338554"/>
              </a:xfrm>
              <a:prstGeom prst="rect">
                <a:avLst/>
              </a:prstGeom>
              <a:blipFill>
                <a:blip r:embed="rId3"/>
                <a:stretch>
                  <a:fillRect l="-1224"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35863" y="4367282"/>
                <a:ext cx="2975302" cy="360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</a:rPr>
                  <a:t>Separation: (</a:t>
                </a:r>
                <a14:m>
                  <m:oMath xmlns:m="http://schemas.openxmlformats.org/officeDocument/2006/math">
                    <m:r>
                      <a:rPr lang="en-CA" sz="1600" b="1" i="1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C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CA" sz="16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CA" sz="1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sz="1600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CA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𝒓𝒖𝒑𝒕</m:t>
                        </m:r>
                      </m:sub>
                    </m:sSub>
                  </m:oMath>
                </a14:m>
                <a:r>
                  <a:rPr lang="en-US" sz="1600" b="1" dirty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863" y="4367282"/>
                <a:ext cx="2975302" cy="360612"/>
              </a:xfrm>
              <a:prstGeom prst="rect">
                <a:avLst/>
              </a:prstGeom>
              <a:blipFill>
                <a:blip r:embed="rId4"/>
                <a:stretch>
                  <a:fillRect l="-1025" t="-3333" b="-1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2" y="2552126"/>
            <a:ext cx="2592000" cy="1708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40" y="4727895"/>
            <a:ext cx="5885447" cy="983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40" y="2495282"/>
            <a:ext cx="5698167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/>
              <a:t>Analytical Energy Balance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450" y="1143000"/>
            <a:ext cx="1128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"/>
              <a:defRPr/>
            </a:pPr>
            <a:r>
              <a:rPr lang="en-US" sz="1800" b="1" dirty="0">
                <a:latin typeface="Calibri" panose="020F0502020204030204" pitchFamily="34" charset="0"/>
              </a:rPr>
              <a:t>Compare initial kinetic energy of particles </a:t>
            </a:r>
            <a:r>
              <a:rPr lang="en-US" sz="1800" b="1" dirty="0" smtClean="0">
                <a:latin typeface="Calibri" panose="020F0502020204030204" pitchFamily="34" charset="0"/>
              </a:rPr>
              <a:t>with </a:t>
            </a:r>
            <a:r>
              <a:rPr lang="en-US" sz="18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approximate analytical values of energy losses</a:t>
            </a:r>
            <a:r>
              <a:rPr lang="en-US" sz="1800" b="1" dirty="0" smtClean="0">
                <a:latin typeface="Calibri" panose="020F0502020204030204" pitchFamily="34" charset="0"/>
              </a:rPr>
              <a:t> due to the capillary and viscous effects as well as inelastic solid-solid contact </a:t>
            </a:r>
            <a:r>
              <a:rPr lang="en-US" sz="1800" b="1" dirty="0">
                <a:latin typeface="Calibri" panose="020F0502020204030204" pitchFamily="34" charset="0"/>
              </a:rPr>
              <a:t>during the collision interval between wet </a:t>
            </a:r>
            <a:r>
              <a:rPr lang="en-US" sz="1800" b="1" dirty="0" smtClean="0">
                <a:latin typeface="Calibri" panose="020F0502020204030204" pitchFamily="34" charset="0"/>
              </a:rPr>
              <a:t>objects. 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4788" y="2344492"/>
                <a:ext cx="5266040" cy="6423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f>
                        <m:f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num>
                        <m:den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CA" sz="18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𝒄𝒐𝒏𝒕</m:t>
                          </m:r>
                        </m:sub>
                      </m:sSub>
                      <m:r>
                        <a:rPr lang="en-CA" sz="1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𝒅𝒓𝒂𝒈</m:t>
                          </m:r>
                        </m:sub>
                      </m:sSub>
                      <m:r>
                        <a:rPr lang="en-CA" sz="1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𝒃𝒖𝒐𝒚</m:t>
                          </m:r>
                        </m:sub>
                      </m:sSub>
                      <m:r>
                        <a:rPr lang="en-CA" sz="1800" b="1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acc>
                      <m:r>
                        <a:rPr lang="en-CA" sz="1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  <m:r>
                        <a:rPr lang="en-CA" sz="1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</m:oMath>
                  </m:oMathPara>
                </a14:m>
                <a:endParaRPr lang="en-CA" sz="18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88" y="2344492"/>
                <a:ext cx="5266040" cy="6423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90483" y="1836079"/>
            <a:ext cx="273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Equation of motion:</a:t>
            </a:r>
            <a:endParaRPr lang="en-US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60375" y="3013861"/>
                <a:ext cx="2497909" cy="6423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f>
                        <m:f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num>
                        <m:den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CA" sz="18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  <m:r>
                        <a:rPr lang="en-CA" sz="1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8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</m:oMath>
                  </m:oMathPara>
                </a14:m>
                <a:endParaRPr lang="en-CA" sz="18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375" y="3013861"/>
                <a:ext cx="2497909" cy="6423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Bent Arrow 8"/>
          <p:cNvSpPr/>
          <p:nvPr/>
        </p:nvSpPr>
        <p:spPr>
          <a:xfrm flipV="1">
            <a:off x="5416517" y="3020050"/>
            <a:ext cx="591232" cy="40641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2166561" y="3721038"/>
            <a:ext cx="155448" cy="864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2322009" y="3722904"/>
            <a:ext cx="199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Numerical solution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2009" y="4214217"/>
            <a:ext cx="322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Approximate analytical solution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607" y="3860651"/>
            <a:ext cx="1862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smtClean="0">
                <a:latin typeface="Calibri" panose="020F0502020204030204" pitchFamily="34" charset="0"/>
              </a:rPr>
              <a:t>Options to obtain energy losses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1169" y="4585038"/>
            <a:ext cx="2126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Neglect capillary effect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1170" y="5089050"/>
            <a:ext cx="4480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Loss of energy due to the capillary effect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6379" y="5748036"/>
            <a:ext cx="2811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Darabi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64 (2009) 1868-1876.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792" y="1803176"/>
            <a:ext cx="2662883" cy="256915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57143" y="3098145"/>
            <a:ext cx="190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For a binary collision of identical wet particles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invGray">
          <a:xfrm>
            <a:off x="4740894" y="4701140"/>
            <a:ext cx="324000" cy="108000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1F497D">
                  <a:gamma/>
                  <a:shade val="89020"/>
                  <a:invGamma/>
                  <a:alpha val="0"/>
                </a:srgbClr>
              </a:gs>
              <a:gs pos="100000">
                <a:srgbClr val="1F497D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78250" y="4583549"/>
            <a:ext cx="6070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Expressions for particle speed and losses of energy due to the viscous effect and inelastic solid-solid contact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27" name="AutoShape 8"/>
          <p:cNvSpPr>
            <a:spLocks noChangeArrowheads="1"/>
          </p:cNvSpPr>
          <p:nvPr/>
        </p:nvSpPr>
        <p:spPr bwMode="invGray">
          <a:xfrm rot="1200000">
            <a:off x="6102642" y="5355154"/>
            <a:ext cx="324000" cy="108000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1F497D">
                  <a:gamma/>
                  <a:shade val="89020"/>
                  <a:invGamma/>
                  <a:alpha val="0"/>
                </a:srgbClr>
              </a:gs>
              <a:gs pos="100000">
                <a:srgbClr val="1F497D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invGray">
          <a:xfrm rot="5400000">
            <a:off x="6729501" y="5252575"/>
            <a:ext cx="324000" cy="108000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1F497D">
                  <a:gamma/>
                  <a:shade val="89020"/>
                  <a:invGamma/>
                  <a:alpha val="0"/>
                </a:srgbClr>
              </a:gs>
              <a:gs pos="100000">
                <a:srgbClr val="1F497D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88074" y="5149235"/>
            <a:ext cx="214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Superposition principle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659097" y="5469277"/>
                <a:ext cx="4636130" cy="595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Calibri" panose="020F0502020204030204" pitchFamily="34" charset="0"/>
                  </a:rPr>
                  <a:t>Approximate total loss of energy (maximum possible energy dissipation,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CA" sz="16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CA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600" b="1" i="1" smtClean="0"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en-US" sz="1600" b="1" dirty="0" smtClean="0">
                    <a:latin typeface="Calibri" panose="020F0502020204030204" pitchFamily="34" charset="0"/>
                  </a:rPr>
                  <a:t>) during the collision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097" y="5469277"/>
                <a:ext cx="4636130" cy="595548"/>
              </a:xfrm>
              <a:prstGeom prst="rect">
                <a:avLst/>
              </a:prstGeom>
              <a:blipFill>
                <a:blip r:embed="rId5"/>
                <a:stretch>
                  <a:fillRect l="-657" t="-3061" r="-1314" b="-1122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6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/>
              <a:t>Predict Collision Outcome by </a:t>
            </a:r>
            <a:r>
              <a:rPr lang="en-CA" dirty="0" err="1"/>
              <a:t>Darabi</a:t>
            </a:r>
            <a:r>
              <a:rPr lang="en-CA" dirty="0"/>
              <a:t> et al.’s </a:t>
            </a:r>
            <a:r>
              <a:rPr lang="en-CA" dirty="0" smtClean="0"/>
              <a:t>Model</a:t>
            </a:r>
            <a:endParaRPr lang="en-CA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05" y="1388054"/>
            <a:ext cx="3355174" cy="457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72511" y="5667439"/>
            <a:ext cx="2819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Darabi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64 (2009) 1868-1876.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631078" y="2407238"/>
                <a:ext cx="969753" cy="569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CA" sz="16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CA" sz="1600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078" y="2407238"/>
                <a:ext cx="969753" cy="5695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388029" y="3851239"/>
                <a:ext cx="1774460" cy="7743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5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5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CA" sz="15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CA" sz="15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CA" sz="15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CA" sz="15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5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5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500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CA" sz="15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CA" sz="1500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500" b="1" i="1"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CA" sz="15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5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CA" sz="15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CA" sz="15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CA" sz="15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500" b="1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CA" sz="15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CA" sz="15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CA" sz="1500" b="1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029" y="3851239"/>
                <a:ext cx="1774460" cy="7743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092342" y="4029749"/>
                <a:ext cx="1656864" cy="371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CA" sz="1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sub>
                      </m:sSub>
                      <m:sSup>
                        <m:sSupPr>
                          <m:ctrlP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  <m:sup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42" y="4029749"/>
                <a:ext cx="1656864" cy="371833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294500" y="1415728"/>
                <a:ext cx="53199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 defTabSz="914400" fontAlgn="base"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"/>
                  <a:defRPr/>
                </a:pPr>
                <a:r>
                  <a:rPr lang="en-US" sz="1600" b="1" dirty="0" smtClean="0">
                    <a:latin typeface="Calibri" panose="020F0502020204030204" pitchFamily="34" charset="0"/>
                  </a:rPr>
                  <a:t>Determine the collision outcome based on the value of wet (overall) restitution coefficient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6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r>
                  <a:rPr lang="en-US" sz="1600" b="1" dirty="0" smtClean="0">
                    <a:latin typeface="Calibri" panose="020F0502020204030204" pitchFamily="34" charset="0"/>
                  </a:rPr>
                  <a:t>):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00" y="1415728"/>
                <a:ext cx="5319964" cy="584775"/>
              </a:xfrm>
              <a:prstGeom prst="rect">
                <a:avLst/>
              </a:prstGeom>
              <a:blipFill>
                <a:blip r:embed="rId6"/>
                <a:stretch>
                  <a:fillRect l="-458" t="-3125" r="-573" b="-12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Brace 28"/>
          <p:cNvSpPr/>
          <p:nvPr/>
        </p:nvSpPr>
        <p:spPr>
          <a:xfrm>
            <a:off x="2600831" y="2105628"/>
            <a:ext cx="155448" cy="1188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756279" y="2105628"/>
                <a:ext cx="227395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CA" sz="1600" b="1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CA" sz="1600" b="1" dirty="0" smtClean="0"/>
                  <a:t> (elastic collision)</a:t>
                </a:r>
                <a:endParaRPr lang="en-CA" sz="1600" b="1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79" y="2105628"/>
                <a:ext cx="2273956" cy="338554"/>
              </a:xfrm>
              <a:prstGeom prst="rect">
                <a:avLst/>
              </a:prstGeom>
              <a:blipFill>
                <a:blip r:embed="rId7"/>
                <a:stretch>
                  <a:fillRect t="-5357" r="-268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756279" y="2949979"/>
                <a:ext cx="342318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CA" sz="1600" b="1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6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CA" sz="1600" b="1" dirty="0" smtClean="0"/>
                  <a:t> (completely inelastic collision)</a:t>
                </a:r>
                <a:endParaRPr lang="en-CA" sz="1600" b="1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79" y="2949979"/>
                <a:ext cx="3423181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756279" y="2528866"/>
                <a:ext cx="282558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sz="1600" b="1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CA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CA" sz="1600" b="1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CA" sz="1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CA" sz="1600" b="1" dirty="0" smtClean="0"/>
                  <a:t> (inelastic collision)</a:t>
                </a:r>
                <a:endParaRPr lang="en-CA" sz="1600" b="1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79" y="2528866"/>
                <a:ext cx="2825582" cy="338554"/>
              </a:xfrm>
              <a:prstGeom prst="rect">
                <a:avLst/>
              </a:prstGeom>
              <a:blipFill>
                <a:blip r:embed="rId9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eft Brace 32"/>
          <p:cNvSpPr/>
          <p:nvPr/>
        </p:nvSpPr>
        <p:spPr>
          <a:xfrm>
            <a:off x="2234968" y="3851239"/>
            <a:ext cx="155448" cy="1188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>
          <a:xfrm>
            <a:off x="1294500" y="4152852"/>
            <a:ext cx="940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Calibri" panose="020F0502020204030204" pitchFamily="34" charset="0"/>
              </a:rPr>
              <a:t>Collision outcome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76000" y="4071832"/>
            <a:ext cx="1039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(rebound)</a:t>
            </a:r>
            <a:endParaRPr lang="en-CA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390416" y="4681898"/>
                <a:ext cx="861839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CA" sz="1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CA" sz="1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416" y="4681898"/>
                <a:ext cx="861839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406537" y="4654693"/>
                <a:ext cx="1656864" cy="371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CA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sub>
                      </m:sSub>
                      <m:sSup>
                        <m:sSupPr>
                          <m:ctrlP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  <m:sup>
                          <m:r>
                            <a:rPr lang="en-CA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537" y="4654693"/>
                <a:ext cx="1656864" cy="371833"/>
              </a:xfrm>
              <a:prstGeom prst="rect">
                <a:avLst/>
              </a:prstGeom>
              <a:blipFill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5162365" y="4671332"/>
            <a:ext cx="1550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(agglomeration)</a:t>
            </a:r>
            <a:endParaRPr lang="en-CA" sz="16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7049605" y="2863437"/>
            <a:ext cx="1608222" cy="3654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ounded Rectangle 39"/>
          <p:cNvSpPr/>
          <p:nvPr/>
        </p:nvSpPr>
        <p:spPr>
          <a:xfrm>
            <a:off x="7049603" y="3851655"/>
            <a:ext cx="1753200" cy="3654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/>
          <p:cNvSpPr/>
          <p:nvPr/>
        </p:nvSpPr>
        <p:spPr>
          <a:xfrm>
            <a:off x="8601196" y="2870867"/>
            <a:ext cx="251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CA" sz="1600" b="1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739810" y="3865104"/>
            <a:ext cx="251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CA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List of Assumptions</a:t>
            </a:r>
            <a:endParaRPr lang="en-CA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3306" y="963165"/>
                <a:ext cx="11593365" cy="487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Colliding solid particles are spherical and identical in physical characteristics (e.g., </a:t>
                </a:r>
                <a:r>
                  <a:rPr lang="en-CA" sz="1800" b="1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size </a:t>
                </a:r>
                <a:r>
                  <a:rPr lang="en-CA" sz="18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height of asperities) and material.</a:t>
                </a:r>
                <a:endParaRPr lang="en-CA" sz="1800" b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Asperities have a negligible contribution to the total mass of a particle.</a:t>
                </a:r>
                <a:endParaRPr lang="en-CA" sz="1800" b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Particles are uniformly coated with a liquid layer. </a:t>
                </a:r>
                <a:endParaRPr lang="en-CA" sz="1800" b="1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Solid </a:t>
                </a: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particles are coated with an identical amount of the same liquid.</a:t>
                </a: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The liquid bridge connecting the particles forms instantaneously, i.e., we neglect gas-film drainage effects that may prevent the coalescence of liquid coatings.</a:t>
                </a: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The liquid bridge volume remains constant during the collision interval.</a:t>
                </a: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The half-filling angle remains relatively unchanged with separation distance.</a:t>
                </a: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The height of liquid at the wetting radius, upon initial liquid contact, is the summation of the thickness of liquid layers from the colliding particles, i.e., </a:t>
                </a:r>
                <a14:m>
                  <m:oMath xmlns:m="http://schemas.openxmlformats.org/officeDocument/2006/math">
                    <m:r>
                      <a:rPr lang="en-CA" sz="18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𝑯</m:t>
                    </m:r>
                    <m:r>
                      <a:rPr lang="en-CA" sz="18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CA" sz="1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1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  <m:sub>
                        <m:r>
                          <a:rPr lang="en-CA" sz="1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𝒘</m:t>
                        </m:r>
                      </m:sub>
                    </m:sSub>
                    <m:r>
                      <a:rPr lang="en-CA" sz="18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CA" sz="18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sSub>
                      <m:sSubPr>
                        <m:ctrlPr>
                          <a:rPr lang="en-CA" sz="1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1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for a binary collision of identical wet particles.</a:t>
                </a: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The tangential component of the viscous force is negligible.</a:t>
                </a:r>
              </a:p>
              <a:p>
                <a:pPr marL="342900" lvl="0" indent="-342900" algn="just">
                  <a:lnSpc>
                    <a:spcPct val="11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CA" sz="1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Fluid flow fields around the colliding particles are identical.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06" y="963165"/>
                <a:ext cx="11593365" cy="4872103"/>
              </a:xfrm>
              <a:prstGeom prst="rect">
                <a:avLst/>
              </a:prstGeom>
              <a:blipFill>
                <a:blip r:embed="rId2"/>
                <a:stretch>
                  <a:fillRect l="-473" t="-250" r="-473" b="-11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7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err="1"/>
              <a:t>Darabi</a:t>
            </a:r>
            <a:r>
              <a:rPr lang="en-CA" sz="4800" dirty="0"/>
              <a:t> et al. vs. This Study </a:t>
            </a:r>
            <a:r>
              <a:rPr lang="en-CA" sz="2400" dirty="0" smtClean="0"/>
              <a:t>(cont.)</a:t>
            </a:r>
            <a:r>
              <a:rPr lang="en-CA" sz="4800" dirty="0" smtClean="0"/>
              <a:t> </a:t>
            </a:r>
            <a:endParaRPr lang="en-CA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762497" y="1670927"/>
              <a:ext cx="6307637" cy="35738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969208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252376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2086053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</a:tblGrid>
                  <a:tr h="644056">
                    <a:tc gridSpan="3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Input parameters to evaluate the performances of the original and improved agglomeration models for two reference cases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 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I: water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II: hypothetical slag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90242745"/>
                      </a:ext>
                    </a:extLst>
                  </a:tr>
                  <a:tr h="33533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Diameter of a solid particle,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(µm)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800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800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33533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Particle density,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(kg/m</a:t>
                          </a:r>
                          <a:r>
                            <a:rPr lang="en-CA" sz="1400" baseline="30000" dirty="0">
                              <a:effectLst/>
                            </a:rPr>
                            <a:t>3</a:t>
                          </a:r>
                          <a:r>
                            <a:rPr lang="en-CA" sz="1400" dirty="0">
                              <a:effectLst/>
                            </a:rPr>
                            <a:t>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Dry restitution coefficient,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a14:m>
                          <a:r>
                            <a:rPr lang="en-CA" sz="1400">
                              <a:effectLst/>
                            </a:rPr>
                            <a:t> (-)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Height of </a:t>
                          </a:r>
                          <a:r>
                            <a:rPr lang="en-CA" sz="1400" dirty="0" smtClean="0">
                              <a:effectLst/>
                            </a:rPr>
                            <a:t>a surface </a:t>
                          </a:r>
                          <a:r>
                            <a:rPr lang="en-CA" sz="1400" dirty="0">
                              <a:effectLst/>
                            </a:rPr>
                            <a:t>asperity,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(µm)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0.10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0.10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76562008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Thickness of </a:t>
                          </a:r>
                          <a:r>
                            <a:rPr lang="en-CA" sz="1400" dirty="0" smtClean="0">
                              <a:effectLst/>
                            </a:rPr>
                            <a:t>the coating </a:t>
                          </a:r>
                          <a:r>
                            <a:rPr lang="en-CA" sz="1400" dirty="0">
                              <a:effectLst/>
                            </a:rPr>
                            <a:t>layer,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(µm)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0033CC"/>
                              </a:solidFill>
                              <a:effectLst/>
                            </a:rPr>
                            <a:t>5.00</a:t>
                          </a:r>
                          <a:endParaRPr lang="en-CA" sz="14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0033CC"/>
                              </a:solidFill>
                              <a:effectLst/>
                            </a:rPr>
                            <a:t>0.15</a:t>
                          </a:r>
                          <a:endParaRPr lang="en-CA" sz="14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95840153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Liquid viscosity,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</a:t>
                          </a:r>
                          <a:r>
                            <a:rPr lang="en-CA" sz="1400" dirty="0" err="1">
                              <a:effectLst/>
                            </a:rPr>
                            <a:t>Pa.s</a:t>
                          </a:r>
                          <a:r>
                            <a:rPr lang="en-CA" sz="1400" dirty="0">
                              <a:effectLst/>
                            </a:rPr>
                            <a:t>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8.9 × 10</a:t>
                          </a:r>
                          <a:r>
                            <a:rPr lang="en-CA" sz="1400" b="1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-4</a:t>
                          </a:r>
                          <a:endParaRPr lang="en-CA" sz="14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10.0</a:t>
                          </a:r>
                          <a:endParaRPr lang="en-CA" sz="14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9031551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fr-CA" sz="1400" dirty="0">
                              <a:effectLst/>
                            </a:rPr>
                            <a:t>Surface tension,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fr-CA" sz="1400" dirty="0">
                              <a:effectLst/>
                            </a:rPr>
                            <a:t> (N/m)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0.073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0.400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06948012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Contact angle,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</a:t>
                          </a:r>
                          <a:r>
                            <a:rPr lang="en-CA" sz="1400" dirty="0" err="1">
                              <a:effectLst/>
                            </a:rPr>
                            <a:t>deg</a:t>
                          </a:r>
                          <a:r>
                            <a:rPr lang="en-CA" sz="1400" dirty="0">
                              <a:effectLst/>
                            </a:rPr>
                            <a:t>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769870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1608126"/>
                  </p:ext>
                </p:extLst>
              </p:nvPr>
            </p:nvGraphicFramePr>
            <p:xfrm>
              <a:off x="5762497" y="1670927"/>
              <a:ext cx="6307637" cy="35738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969208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252376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2086053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</a:tblGrid>
                  <a:tr h="644056">
                    <a:tc gridSpan="3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Input parameters to evaluate the performances of the original and improved agglomeration models for two reference cases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 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I: water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II: hypothetical slag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90242745"/>
                      </a:ext>
                    </a:extLst>
                  </a:tr>
                  <a:tr h="3447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280702" r="-112705" b="-6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800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800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3447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380702" r="-112705" b="-5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526923" r="-112705" b="-528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615094" r="-112705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0.10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0.10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76562008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728846" r="-112705" b="-3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0033CC"/>
                              </a:solidFill>
                              <a:effectLst/>
                            </a:rPr>
                            <a:t>5.00</a:t>
                          </a:r>
                          <a:endParaRPr lang="en-CA" sz="14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0033CC"/>
                              </a:solidFill>
                              <a:effectLst/>
                            </a:rPr>
                            <a:t>0.15</a:t>
                          </a:r>
                          <a:endParaRPr lang="en-CA" sz="1400" b="1" dirty="0">
                            <a:solidFill>
                              <a:srgbClr val="0033CC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9584015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813208" r="-112705" b="-22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8.9 × 10</a:t>
                          </a:r>
                          <a:r>
                            <a:rPr lang="en-CA" sz="1400" b="1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-4</a:t>
                          </a:r>
                          <a:endParaRPr lang="en-CA" sz="14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10.0</a:t>
                          </a:r>
                          <a:endParaRPr lang="en-CA" sz="1400" b="1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903155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930769" r="-112705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0.073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0.400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0694801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011321" r="-112705" b="-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769870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5667296" y="5258893"/>
            <a:ext cx="1993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</a:rPr>
              <a:t>Base particle: silica sand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0" y="3013420"/>
                <a:ext cx="56989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Calibri" panose="020F0502020204030204" pitchFamily="34" charset="0"/>
                  </a:rPr>
                  <a:t>Binary collision of identical wet particles with identical </a:t>
                </a:r>
                <a:r>
                  <a:rPr lang="en-US" sz="1400" b="1" dirty="0">
                    <a:latin typeface="Calibri" panose="020F0502020204030204" pitchFamily="34" charset="0"/>
                  </a:rPr>
                  <a:t>impact speeds </a:t>
                </a:r>
                <a:r>
                  <a:rPr lang="en-US" sz="1400" b="1" dirty="0" smtClean="0">
                    <a:latin typeface="Calibri" panose="020F0502020204030204" pitchFamily="34" charset="0"/>
                  </a:rPr>
                  <a:t>with respect </a:t>
                </a:r>
                <a:r>
                  <a:rPr lang="en-US" sz="1400" b="1" dirty="0">
                    <a:latin typeface="Calibri" panose="020F0502020204030204" pitchFamily="34" charset="0"/>
                  </a:rPr>
                  <a:t>to the frame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1400" b="1" dirty="0" smtClean="0">
                    <a:latin typeface="Calibri" panose="020F0502020204030204" pitchFamily="34" charset="0"/>
                  </a:rPr>
                  <a:t> in one dimension:</a:t>
                </a:r>
                <a:endParaRPr lang="en-US" sz="14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13420"/>
                <a:ext cx="5698931" cy="523220"/>
              </a:xfrm>
              <a:prstGeom prst="rect">
                <a:avLst/>
              </a:prstGeom>
              <a:blipFill>
                <a:blip r:embed="rId3"/>
                <a:stretch>
                  <a:fillRect l="-321" t="-1163" r="-642" b="-1162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0" y="3524379"/>
            <a:ext cx="5148000" cy="1874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18770" y="4624567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1" i="1" dirty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CA" sz="18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1" i="1" dirty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8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770" y="4624567"/>
                <a:ext cx="82586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46487" y="1560279"/>
            <a:ext cx="2874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Darabi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64 (2009) 1868-1876.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1094509" y="1289770"/>
            <a:ext cx="155448" cy="1076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1246487" y="1286812"/>
            <a:ext cx="3194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Darabi</a:t>
            </a:r>
            <a:r>
              <a:rPr lang="en-US" sz="1600" b="1" dirty="0" smtClean="0">
                <a:latin typeface="Calibri" panose="020F0502020204030204" pitchFamily="34" charset="0"/>
              </a:rPr>
              <a:t> et al.’s agglomeration model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10" y="163854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Models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9957" y="1854240"/>
            <a:ext cx="3043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This study’s agglomeration model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957" y="2126039"/>
            <a:ext cx="3621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(2019) Submitted for publication.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Left Brace 24"/>
          <p:cNvSpPr/>
          <p:nvPr/>
        </p:nvSpPr>
        <p:spPr>
          <a:xfrm rot="16200000">
            <a:off x="1347636" y="4293077"/>
            <a:ext cx="155448" cy="2340000"/>
          </a:xfrm>
          <a:prstGeom prst="leftBrac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562271" y="5544139"/>
            <a:ext cx="1726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For </a:t>
            </a:r>
            <a:r>
              <a:rPr lang="en-US" sz="1200" b="1" dirty="0" err="1" smtClean="0">
                <a:latin typeface="Calibri" panose="020F0502020204030204" pitchFamily="34" charset="0"/>
              </a:rPr>
              <a:t>Darabi</a:t>
            </a:r>
            <a:r>
              <a:rPr lang="en-US" sz="1200" b="1" dirty="0" smtClean="0">
                <a:latin typeface="Calibri" panose="020F0502020204030204" pitchFamily="34" charset="0"/>
              </a:rPr>
              <a:t> et al.’s model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7" name="Left Brace 26"/>
          <p:cNvSpPr/>
          <p:nvPr/>
        </p:nvSpPr>
        <p:spPr>
          <a:xfrm rot="16200000">
            <a:off x="4398533" y="4725077"/>
            <a:ext cx="155448" cy="1476000"/>
          </a:xfrm>
          <a:prstGeom prst="leftBrac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3682289" y="5544139"/>
            <a:ext cx="1587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For this study’s model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 </a:t>
            </a:r>
            <a:r>
              <a:rPr lang="en-CA" sz="2000" dirty="0" smtClean="0"/>
              <a:t>(Cont.)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90500" y="1144090"/>
            <a:ext cx="2660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Particle agglomeration: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6" name="Picture 2" descr="http://2.wlimg.com/product_images/bc-full/dir_43/1274372/silica-sand-1223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5651"/>
            <a:ext cx="2844000" cy="190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6377" y="3466667"/>
            <a:ext cx="192564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FFFFFF">
                    <a:lumMod val="65000"/>
                  </a:srgbClr>
                </a:solidFill>
                <a:cs typeface="Times New Roman" panose="02020603050405020304" pitchFamily="18" charset="0"/>
              </a:rPr>
              <a:t>http://www.balajiminerals.in/silica-sand.htm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629" y="3794078"/>
            <a:ext cx="3017520" cy="1884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5338" y="5678751"/>
            <a:ext cx="3154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Energy Fuels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33 (2019) 1603-1621.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447" y="1772733"/>
            <a:ext cx="3273951" cy="30280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53856" y="4800751"/>
            <a:ext cx="3303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Figure adopted from Bartels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Energy Fuels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23 (2009) 157-169.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3034" y="3994133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@ 900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111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err="1"/>
              <a:t>Darabi</a:t>
            </a:r>
            <a:r>
              <a:rPr lang="en-CA" sz="4800" dirty="0"/>
              <a:t> et al. vs. This Study </a:t>
            </a:r>
            <a:r>
              <a:rPr lang="en-CA" sz="2400" dirty="0"/>
              <a:t>(cont.)</a:t>
            </a:r>
            <a:r>
              <a:rPr lang="en-CA" sz="48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544" y="1065227"/>
            <a:ext cx="352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latin typeface="Calibri" panose="020F0502020204030204" pitchFamily="34" charset="0"/>
              </a:rPr>
              <a:t>Darabi</a:t>
            </a:r>
            <a:r>
              <a:rPr lang="en-US" sz="1600" b="1" dirty="0">
                <a:latin typeface="Calibri" panose="020F0502020204030204" pitchFamily="34" charset="0"/>
              </a:rPr>
              <a:t> et al.’s </a:t>
            </a:r>
            <a:r>
              <a:rPr lang="en-US" sz="1600" b="1" dirty="0" smtClean="0">
                <a:latin typeface="Calibri" panose="020F0502020204030204" pitchFamily="34" charset="0"/>
              </a:rPr>
              <a:t>model + </a:t>
            </a:r>
            <a:r>
              <a:rPr lang="en-US" sz="1600" b="1" dirty="0">
                <a:latin typeface="Calibri" panose="020F0502020204030204" pitchFamily="34" charset="0"/>
              </a:rPr>
              <a:t>speed conditions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1163" y="1061063"/>
            <a:ext cx="1744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This study’s </a:t>
            </a:r>
            <a:r>
              <a:rPr lang="en-US" sz="1600" b="1" dirty="0">
                <a:latin typeface="Calibri" panose="020F0502020204030204" pitchFamily="34" charset="0"/>
              </a:rPr>
              <a:t>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4020" y="1061063"/>
            <a:ext cx="189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 smtClean="0">
                <a:latin typeface="Calibri" panose="020F0502020204030204" pitchFamily="34" charset="0"/>
              </a:rPr>
              <a:t>Darabi</a:t>
            </a:r>
            <a:r>
              <a:rPr lang="en-US" sz="1600" b="1" dirty="0" smtClean="0">
                <a:latin typeface="Calibri" panose="020F0502020204030204" pitchFamily="34" charset="0"/>
              </a:rPr>
              <a:t> et al.’s </a:t>
            </a:r>
            <a:r>
              <a:rPr lang="en-US" sz="1600" b="1" dirty="0">
                <a:latin typeface="Calibri" panose="020F0502020204030204" pitchFamily="34" charset="0"/>
              </a:rPr>
              <a:t>model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28094" y="4605586"/>
            <a:ext cx="175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33CC"/>
                </a:solidFill>
                <a:latin typeface="Calibri" panose="020F0502020204030204" pitchFamily="34" charset="0"/>
              </a:rPr>
              <a:t>Hypothetical slag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92994" y="2299086"/>
            <a:ext cx="703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33CC"/>
                </a:solidFill>
                <a:latin typeface="Calibri" panose="020F0502020204030204" pitchFamily="34" charset="0"/>
              </a:rPr>
              <a:t>Water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206424" y="3419457"/>
                <a:ext cx="99397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CA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CA" sz="14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CA" sz="1400" b="1" dirty="0"/>
                  <a:t>: critical particle </a:t>
                </a:r>
                <a:r>
                  <a:rPr lang="en-CA" sz="1400" b="1" dirty="0" smtClean="0"/>
                  <a:t>speed</a:t>
                </a:r>
                <a:endParaRPr lang="en-CA" sz="14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424" y="3419457"/>
                <a:ext cx="993977" cy="738664"/>
              </a:xfrm>
              <a:prstGeom prst="rect">
                <a:avLst/>
              </a:prstGeom>
              <a:blipFill>
                <a:blip r:embed="rId4"/>
                <a:stretch>
                  <a:fillRect l="-1840" t="-1653" r="-1840" b="-743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43" y="1414411"/>
            <a:ext cx="3168000" cy="230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07" y="1414411"/>
            <a:ext cx="3168000" cy="2300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70" y="3713392"/>
            <a:ext cx="3168000" cy="2300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70" y="1414411"/>
            <a:ext cx="3168000" cy="2300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43" y="3713392"/>
            <a:ext cx="3168000" cy="230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06" y="3714557"/>
            <a:ext cx="3168000" cy="23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211" y="36303"/>
            <a:ext cx="10972800" cy="1143000"/>
          </a:xfrm>
        </p:spPr>
        <p:txBody>
          <a:bodyPr/>
          <a:lstStyle/>
          <a:p>
            <a:r>
              <a:rPr lang="en-CA" dirty="0" smtClean="0"/>
              <a:t>Early Detection of Bed Defluidization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1851" y="1197520"/>
            <a:ext cx="193995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715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High Alarm: (HA)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86746" y="1662898"/>
                <a:ext cx="151265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𝑠𝑒𝑙</m:t>
                                      </m:r>
                                    </m:sub>
                                  </m:s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𝑒𝑣𝑎𝑙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𝑠𝑒𝑙</m:t>
                                      </m:r>
                                    </m:sub>
                                  </m:s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≥2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746" y="1662898"/>
                <a:ext cx="1512658" cy="5557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45517" y="2303330"/>
                <a:ext cx="2019399" cy="572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n-US" sz="16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∆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𝑖𝑛</m:t>
                                  </m:r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𝑏𝑒𝑑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𝑒𝑣𝑎𝑙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∆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𝑖𝑛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𝑏𝑒𝑑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≤0.94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517" y="2303330"/>
                <a:ext cx="2019399" cy="572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64160" y="2061620"/>
                <a:ext cx="1987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&amp;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160" y="2061620"/>
                <a:ext cx="198772" cy="246221"/>
              </a:xfrm>
              <a:prstGeom prst="rect">
                <a:avLst/>
              </a:prstGeom>
              <a:blipFill>
                <a:blip r:embed="rId4"/>
                <a:stretch>
                  <a:fillRect l="-18182" r="-21212" b="-73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16235" y="4590699"/>
            <a:ext cx="31133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Shabanian et al.,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Chem. Eng. J.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313 (2017) 144-156.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2" y="1110796"/>
            <a:ext cx="4680000" cy="2588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2" y="3337006"/>
            <a:ext cx="4680000" cy="258803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462418" y="2512713"/>
            <a:ext cx="0" cy="3006000"/>
          </a:xfrm>
          <a:prstGeom prst="straightConnector1">
            <a:avLst/>
          </a:prstGeom>
          <a:noFill/>
          <a:ln w="57150" cap="flat" cmpd="sng" algn="ctr">
            <a:solidFill>
              <a:srgbClr val="CC66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>
            <a:off x="8954448" y="2099467"/>
            <a:ext cx="0" cy="3420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170761" y="2205882"/>
            <a:ext cx="590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715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6572" y="1798281"/>
            <a:ext cx="623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715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HHA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12465" y="4867167"/>
            <a:ext cx="3336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7715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Applicable to a Bubbling Gas-Solid Fluidized Bed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16235" y="2894126"/>
            <a:ext cx="262924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715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High-High Alarm: (HHA)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81130" y="3359504"/>
                <a:ext cx="151265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𝑠𝑒𝑙</m:t>
                                      </m:r>
                                    </m:sub>
                                  </m:s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𝑒𝑣𝑎𝑙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𝑠𝑒𝑙</m:t>
                                      </m:r>
                                    </m:sub>
                                  </m:s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≥</m:t>
                      </m:r>
                      <m:r>
                        <a:rPr kumimoji="0" lang="en-CA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130" y="3359504"/>
                <a:ext cx="1512658" cy="555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39901" y="3999936"/>
                <a:ext cx="2019399" cy="572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n-US" sz="16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∆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𝑖𝑛</m:t>
                                  </m:r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𝑏𝑒𝑑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𝑒𝑣𝑎𝑙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∆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𝑖𝑛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𝑏𝑒𝑑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</m:t>
                      </m:r>
                      <m:r>
                        <a:rPr kumimoji="0" lang="en-CA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0.90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901" y="3999936"/>
                <a:ext cx="2019399" cy="572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64160" y="3758226"/>
                <a:ext cx="1931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&amp;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160" y="3758226"/>
                <a:ext cx="193156" cy="246221"/>
              </a:xfrm>
              <a:prstGeom prst="rect">
                <a:avLst/>
              </a:prstGeom>
              <a:blipFill>
                <a:blip r:embed="rId9"/>
                <a:stretch>
                  <a:fillRect l="-21875" r="-21875" b="-7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6078225" y="3258683"/>
            <a:ext cx="157137" cy="138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12537" y="3286467"/>
            <a:ext cx="157137" cy="138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5334" y="5745258"/>
            <a:ext cx="2443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Shabanian et al., </a:t>
            </a:r>
            <a:r>
              <a:rPr kumimoji="0" lang="en-US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Powder Technol.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316 (2017) 139-147.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9302243" y="5327634"/>
            <a:ext cx="115650" cy="354359"/>
          </a:xfrm>
          <a:prstGeom prst="straightConnector1">
            <a:avLst/>
          </a:prstGeom>
          <a:noFill/>
          <a:ln w="57150" cap="flat" cmpd="sng" algn="ctr">
            <a:solidFill>
              <a:srgbClr val="0099C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8557720" y="5636723"/>
            <a:ext cx="1513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Defluidized bed</a:t>
            </a:r>
          </a:p>
        </p:txBody>
      </p:sp>
    </p:spTree>
    <p:extLst>
      <p:ext uri="{BB962C8B-B14F-4D97-AF65-F5344CB8AC3E}">
        <p14:creationId xmlns:p14="http://schemas.microsoft.com/office/powerpoint/2010/main" val="39429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 dirty="0" smtClean="0"/>
              <a:t>Other Agglomeration Models for Wet Collisions</a:t>
            </a:r>
            <a:endParaRPr lang="en-CA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190500" y="1135273"/>
            <a:ext cx="602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Generalized Analytical Energy Balance Model:</a:t>
            </a:r>
            <a:endParaRPr lang="en-US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04191" y="1944392"/>
                <a:ext cx="6524667" cy="550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>
                        <m:f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5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CA" sz="15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𝒄𝒐𝒏𝒕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𝒅𝒓𝒂𝒈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𝒃𝒖𝒐𝒚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</m:acc>
                        </m:e>
                        <m:sub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CA" sz="1500" b="1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91" y="1944392"/>
                <a:ext cx="6524667" cy="5507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444788" y="1581250"/>
            <a:ext cx="21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Equations of motion: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5" y="1135276"/>
            <a:ext cx="3528000" cy="3267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04190" y="2548204"/>
                <a:ext cx="6524667" cy="560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f>
                        <m:f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5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5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num>
                        <m:den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CA" sz="15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𝒄𝒐𝒏𝒕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𝒋𝒊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𝒅𝒓𝒂𝒈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𝒃𝒖𝒐𝒚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</m:acc>
                        </m:e>
                        <m:sub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CA" sz="15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5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5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5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5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CA" sz="1500" b="1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90" y="2548204"/>
                <a:ext cx="6524667" cy="5606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44788" y="3158888"/>
            <a:ext cx="3524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latin typeface="Calibri" panose="020F0502020204030204" pitchFamily="34" charset="0"/>
              </a:rPr>
              <a:t>Viscous loss during the approach stage: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04191" y="3485089"/>
                <a:ext cx="8868472" cy="1046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en-CA" sz="1200" b="1" i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CA" sz="1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unc>
                        <m:funcPr>
                          <m:ctrlP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sz="1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d>
                            <m:d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 i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CA" sz="1200" b="1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CA" sz="1200" b="1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 i="0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𝐚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 i="0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𝐚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CA" sz="1200" b="1" i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CA" sz="1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𝑺𝒕</m:t>
                              </m:r>
                            </m:e>
                            <m:sub>
                              <m:r>
                                <a:rPr lang="en-CA" sz="1200" b="1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CA" sz="1200" b="1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200" b="1" i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200" b="1" i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𝐚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𝐚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200" b="1" i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200" b="1" i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𝐚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𝐚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CA" sz="1200" b="1" i="1" dirty="0" smtClean="0">
                  <a:solidFill>
                    <a:srgbClr val="0033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12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CA" sz="1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func>
                        <m:funcPr>
                          <m:ctrlP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sz="120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d>
                            <m:d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𝐚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𝐚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CA" sz="1200" b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CA" sz="1200" b="1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num>
                        <m:den>
                          <m:r>
                            <a:rPr lang="en-CA" sz="120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𝑺𝒕</m:t>
                              </m:r>
                            </m:e>
                            <m:sub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200" b="1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CA" sz="12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20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20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20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𝐚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20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𝐚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20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20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20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20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CA" sz="120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20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20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CA" sz="120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𝐚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CA" sz="120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20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𝐚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sz="120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CA" sz="12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91" y="3485089"/>
                <a:ext cx="8868472" cy="10469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90500" y="4617613"/>
            <a:ext cx="293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Force Balance Model: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788" y="5263492"/>
            <a:ext cx="243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"/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Perform the evaluation in two steps</a:t>
            </a:r>
            <a:r>
              <a:rPr lang="en-US" sz="1600" b="1" dirty="0"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6" name="Left Brace 15"/>
          <p:cNvSpPr/>
          <p:nvPr/>
        </p:nvSpPr>
        <p:spPr>
          <a:xfrm>
            <a:off x="2888420" y="5075814"/>
            <a:ext cx="155448" cy="864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3072641" y="5062103"/>
            <a:ext cx="5263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800" b="1" dirty="0">
                <a:solidFill>
                  <a:prstClr val="black"/>
                </a:solidFill>
                <a:ea typeface="MS PGothic" pitchFamily="34" charset="-128"/>
              </a:rPr>
              <a:t>1) Force balance at the </a:t>
            </a:r>
            <a:r>
              <a:rPr lang="en-CA" sz="1800" b="1" dirty="0" smtClean="0">
                <a:solidFill>
                  <a:prstClr val="black"/>
                </a:solidFill>
                <a:ea typeface="MS PGothic" pitchFamily="34" charset="-128"/>
              </a:rPr>
              <a:t>point of solid-solid contact</a:t>
            </a:r>
            <a:endParaRPr lang="en-CA" sz="1800" b="1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2641" y="5566643"/>
            <a:ext cx="882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800" b="1" dirty="0">
                <a:solidFill>
                  <a:prstClr val="black"/>
                </a:solidFill>
                <a:ea typeface="MS PGothic" pitchFamily="34" charset="-128"/>
              </a:rPr>
              <a:t>2) Monitor </a:t>
            </a:r>
            <a:r>
              <a:rPr lang="en-CA" sz="1800" b="1" dirty="0" smtClean="0">
                <a:solidFill>
                  <a:prstClr val="black"/>
                </a:solidFill>
                <a:ea typeface="MS PGothic" pitchFamily="34" charset="-128"/>
              </a:rPr>
              <a:t>particle </a:t>
            </a:r>
            <a:r>
              <a:rPr lang="en-CA" sz="1800" b="1" dirty="0">
                <a:solidFill>
                  <a:prstClr val="black"/>
                </a:solidFill>
                <a:ea typeface="MS PGothic" pitchFamily="34" charset="-128"/>
              </a:rPr>
              <a:t>velocities </a:t>
            </a:r>
            <a:r>
              <a:rPr lang="en-CA" sz="1800" b="1" dirty="0" smtClean="0">
                <a:solidFill>
                  <a:prstClr val="black"/>
                </a:solidFill>
                <a:ea typeface="MS PGothic" pitchFamily="34" charset="-128"/>
              </a:rPr>
              <a:t>in </a:t>
            </a:r>
            <a:r>
              <a:rPr lang="en-CA" sz="1800" b="1" dirty="0">
                <a:solidFill>
                  <a:prstClr val="black"/>
                </a:solidFill>
                <a:ea typeface="MS PGothic" pitchFamily="34" charset="-128"/>
              </a:rPr>
              <a:t>the </a:t>
            </a:r>
            <a:r>
              <a:rPr lang="en-CA" sz="1800" b="1" dirty="0" smtClean="0">
                <a:solidFill>
                  <a:prstClr val="black"/>
                </a:solidFill>
                <a:ea typeface="MS PGothic" pitchFamily="34" charset="-128"/>
              </a:rPr>
              <a:t>separation </a:t>
            </a:r>
            <a:r>
              <a:rPr lang="en-CA" sz="1800" b="1" dirty="0">
                <a:solidFill>
                  <a:prstClr val="black"/>
                </a:solidFill>
                <a:ea typeface="MS PGothic" pitchFamily="34" charset="-128"/>
              </a:rPr>
              <a:t>stage by </a:t>
            </a:r>
            <a:r>
              <a:rPr lang="en-CA" sz="1800" b="1" dirty="0" smtClean="0">
                <a:solidFill>
                  <a:prstClr val="black"/>
                </a:solidFill>
                <a:ea typeface="MS PGothic" pitchFamily="34" charset="-128"/>
              </a:rPr>
              <a:t>the liquid bridge </a:t>
            </a:r>
            <a:r>
              <a:rPr lang="en-CA" sz="1800" b="1" dirty="0">
                <a:solidFill>
                  <a:prstClr val="black"/>
                </a:solidFill>
                <a:ea typeface="MS PGothic" pitchFamily="34" charset="-128"/>
              </a:rPr>
              <a:t>rupture distance</a:t>
            </a:r>
          </a:p>
        </p:txBody>
      </p:sp>
    </p:spTree>
    <p:extLst>
      <p:ext uri="{BB962C8B-B14F-4D97-AF65-F5344CB8AC3E}">
        <p14:creationId xmlns:p14="http://schemas.microsoft.com/office/powerpoint/2010/main" val="39564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211" y="36303"/>
            <a:ext cx="10972800" cy="1143000"/>
          </a:xfrm>
        </p:spPr>
        <p:txBody>
          <a:bodyPr/>
          <a:lstStyle/>
          <a:p>
            <a:r>
              <a:rPr lang="en-US" dirty="0"/>
              <a:t>Strategy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4405" y="1294495"/>
            <a:ext cx="40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33CC"/>
                </a:solidFill>
                <a:cs typeface="Times New Roman" pitchFamily="18" charset="0"/>
              </a:rPr>
              <a:t>Coupled CFD-DEM modeling/simulation: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24815" y="1616975"/>
            <a:ext cx="850689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1400" b="1" dirty="0"/>
              <a:t>CFD:   Gas as continuum phase; continuity &amp; volume averaged </a:t>
            </a:r>
            <a:r>
              <a:rPr lang="en-CA" sz="1400" b="1" dirty="0" err="1"/>
              <a:t>Navier</a:t>
            </a:r>
            <a:r>
              <a:rPr lang="en-CA" sz="1400" b="1" dirty="0"/>
              <a:t>-Stokes equations</a:t>
            </a:r>
          </a:p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1400" b="1" dirty="0"/>
              <a:t>DEM: Particles as discrete phase; each particle is tracked in time and space by integrating the equations of motion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58778" y="4222313"/>
            <a:ext cx="1230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000"/>
                </a:solidFill>
                <a:cs typeface="Times New Roman" pitchFamily="18" charset="0"/>
              </a:rPr>
              <a:t>Advantages: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814" y="4523456"/>
            <a:ext cx="850689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CA" sz="1400" b="1" dirty="0"/>
              <a:t>Provide detailed dynamic information about agglomeration phenomenon (e.g., particle trajectories &amp; transient force exerting on individual particles) as DEM is a particle-level modeling tool.</a:t>
            </a:r>
          </a:p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CA" sz="1400" b="1" dirty="0"/>
              <a:t>Scrutinize the agglomeration phenomenon in all scales (micro, </a:t>
            </a:r>
            <a:r>
              <a:rPr lang="en-CA" sz="1400" b="1" dirty="0" err="1"/>
              <a:t>meso</a:t>
            </a:r>
            <a:r>
              <a:rPr lang="en-CA" sz="1400" b="1" dirty="0"/>
              <a:t>, and macro scales).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729503" y="2875706"/>
                <a:ext cx="1930272" cy="416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𝜀𝜌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CA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𝜀𝜌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e>
                      </m:d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503" y="2875706"/>
                <a:ext cx="1930272" cy="416717"/>
              </a:xfrm>
              <a:prstGeom prst="rect">
                <a:avLst/>
              </a:prstGeom>
              <a:blipFill>
                <a:blip r:embed="rId3"/>
                <a:stretch>
                  <a:fillRect l="-2215" t="-2941" r="-1899" b="-132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29503" y="3590893"/>
                <a:ext cx="4489178" cy="452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𝜀𝜌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𝒈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CA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𝜀𝜌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e>
                      </m:d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𝜀𝛻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CA" sz="1400" dirty="0"/>
                        <m:t>+</m:t>
                      </m:r>
                      <m:sSub>
                        <m:sSubPr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𝜀𝜌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503" y="3590893"/>
                <a:ext cx="4489178" cy="452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77689" y="2773367"/>
                <a:ext cx="4174091" cy="639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CA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𝓀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𝑐𝑜𝑛𝑡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𝑐𝑜𝑛𝑡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CA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𝒄𝒐𝒉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689" y="2773367"/>
                <a:ext cx="4174091" cy="639855"/>
              </a:xfrm>
              <a:prstGeom prst="rect">
                <a:avLst/>
              </a:prstGeom>
              <a:blipFill>
                <a:blip r:embed="rId5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1664405" y="2422152"/>
            <a:ext cx="23599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000"/>
                </a:solidFill>
                <a:cs typeface="Times New Roman" pitchFamily="18" charset="0"/>
              </a:rPr>
              <a:t>CFD governing equations: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13150" y="2434812"/>
            <a:ext cx="2435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000"/>
                </a:solidFill>
                <a:cs typeface="Times New Roman" pitchFamily="18" charset="0"/>
              </a:rPr>
              <a:t>DEM governing equations: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77688" y="3499484"/>
                <a:ext cx="1994136" cy="639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CA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CA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𝓀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𝑐𝑜𝑛𝑡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688" y="3499484"/>
                <a:ext cx="1994136" cy="639855"/>
              </a:xfrm>
              <a:prstGeom prst="rect">
                <a:avLst/>
              </a:prstGeom>
              <a:blipFill>
                <a:blip r:embed="rId6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7474403" y="5395311"/>
            <a:ext cx="29820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Xu &amp; Yu,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52 (1997) 2785-2809.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Mansourpour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Res. Des.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92 (2014) 102-118.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Girardi et al.,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144 (2016) 224-238.</a:t>
            </a:r>
          </a:p>
        </p:txBody>
      </p:sp>
      <p:sp>
        <p:nvSpPr>
          <p:cNvPr id="27" name="Down Arrow 26"/>
          <p:cNvSpPr/>
          <p:nvPr/>
        </p:nvSpPr>
        <p:spPr>
          <a:xfrm rot="10800000">
            <a:off x="10265586" y="3320696"/>
            <a:ext cx="216000" cy="468000"/>
          </a:xfrm>
          <a:prstGeom prst="downArrow">
            <a:avLst/>
          </a:prstGeom>
          <a:gradFill rotWithShape="1">
            <a:gsLst>
              <a:gs pos="0">
                <a:srgbClr val="0099CC">
                  <a:shade val="51000"/>
                  <a:satMod val="130000"/>
                </a:srgbClr>
              </a:gs>
              <a:gs pos="80000">
                <a:srgbClr val="0099CC">
                  <a:shade val="93000"/>
                  <a:satMod val="130000"/>
                </a:srgbClr>
              </a:gs>
              <a:gs pos="100000">
                <a:srgbClr val="0099C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1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211" y="3630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CFD-DEM for Primary Particles and Their Agglomerates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28942" y="1776487"/>
                <a:ext cx="3297248" cy="502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𝓀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𝑐𝑜𝑛𝑡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𝑐𝑜𝑛𝑡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CA" sz="1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𝒄𝒐𝒉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942" y="1776487"/>
                <a:ext cx="3297248" cy="502702"/>
              </a:xfrm>
              <a:prstGeom prst="rect">
                <a:avLst/>
              </a:prstGeom>
              <a:blipFill>
                <a:blip r:embed="rId3"/>
                <a:stretch>
                  <a:fillRect l="-185" t="-108434" r="-185" b="-16385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664405" y="1437933"/>
            <a:ext cx="3802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CC"/>
                </a:solidFill>
                <a:cs typeface="Times New Roman" pitchFamily="18" charset="0"/>
              </a:rPr>
              <a:t>Governing equations for primary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8943" y="2366392"/>
                <a:ext cx="1571007" cy="502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𝓀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𝑐𝑜𝑛𝑡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943" y="2366392"/>
                <a:ext cx="1571007" cy="502702"/>
              </a:xfrm>
              <a:prstGeom prst="rect">
                <a:avLst/>
              </a:prstGeom>
              <a:blipFill>
                <a:blip r:embed="rId4"/>
                <a:stretch>
                  <a:fillRect l="-1556" t="-108434" r="-12840" b="-16385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>
            <a:spLocks noChangeAspect="1"/>
          </p:cNvSpPr>
          <p:nvPr/>
        </p:nvSpPr>
        <p:spPr>
          <a:xfrm>
            <a:off x="2186068" y="3375016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2955246" y="2907607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390926" y="3697425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67001" y="4352321"/>
            <a:ext cx="0" cy="5400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>
            <a:off x="2253666" y="4892321"/>
            <a:ext cx="540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H="1">
            <a:off x="1980685" y="4892321"/>
            <a:ext cx="286316" cy="35052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236408" y="497167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370977" y="3321607"/>
            <a:ext cx="72000" cy="7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805911" y="4111425"/>
            <a:ext cx="72000" cy="7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2600068" y="3801574"/>
            <a:ext cx="72000" cy="7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3605990" y="4861952"/>
            <a:ext cx="455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err="1">
                <a:solidFill>
                  <a:srgbClr val="C00000"/>
                </a:solidFill>
              </a:rPr>
              <a:t>f</a:t>
            </a:r>
            <a:r>
              <a:rPr lang="en-CA" sz="1400" b="1" baseline="-25000" dirty="0" err="1">
                <a:solidFill>
                  <a:srgbClr val="C00000"/>
                </a:solidFill>
              </a:rPr>
              <a:t>cont</a:t>
            </a:r>
            <a:endParaRPr lang="en-CA" sz="1400" b="1" baseline="-25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40111" y="1796749"/>
                <a:ext cx="1052981" cy="46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𝑎𝑔𝑔</m:t>
                          </m:r>
                        </m:sub>
                      </m:sSub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111" y="1796749"/>
                <a:ext cx="1052981" cy="462178"/>
              </a:xfrm>
              <a:prstGeom prst="rect">
                <a:avLst/>
              </a:prstGeom>
              <a:blipFill>
                <a:blip r:embed="rId5"/>
                <a:stretch>
                  <a:fillRect l="-1744" t="-123684" r="-72674" b="-18289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269011" y="1771452"/>
                <a:ext cx="1221616" cy="46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CA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  <m:sup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𝑎𝑔𝑔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011" y="1771452"/>
                <a:ext cx="1221616" cy="462178"/>
              </a:xfrm>
              <a:prstGeom prst="rect">
                <a:avLst/>
              </a:prstGeom>
              <a:blipFill>
                <a:blip r:embed="rId6"/>
                <a:stretch>
                  <a:fillRect l="-1493" t="-125333" r="-47264" b="-18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5669477" y="1432898"/>
            <a:ext cx="3504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CC"/>
                </a:solidFill>
                <a:cs typeface="Times New Roman" pitchFamily="18" charset="0"/>
              </a:rPr>
              <a:t>Governing equations for agglomerates: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40110" y="2362790"/>
                <a:ext cx="2356414" cy="46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𝑎𝑔𝑔</m:t>
                          </m:r>
                        </m:sub>
                      </m:sSub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𝑋𝑖𝑘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CA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CA" sz="11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𝑌𝑖𝑘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CA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CA" sz="11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p>
                                  </m:sSup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110" y="2362790"/>
                <a:ext cx="2356414" cy="462178"/>
              </a:xfrm>
              <a:prstGeom prst="rect">
                <a:avLst/>
              </a:prstGeom>
              <a:blipFill>
                <a:blip r:embed="rId7"/>
                <a:stretch>
                  <a:fillRect l="-1036" t="-125333" b="-18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269011" y="2380313"/>
                <a:ext cx="893578" cy="316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𝑖𝑘</m:t>
                          </m:r>
                        </m:sub>
                      </m:sSub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</m:sSub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011" y="2380313"/>
                <a:ext cx="893578" cy="316882"/>
              </a:xfrm>
              <a:prstGeom prst="rect">
                <a:avLst/>
              </a:prstGeom>
              <a:blipFill>
                <a:blip r:embed="rId8"/>
                <a:stretch>
                  <a:fillRect l="-3401" r="-1361" b="-134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724341" y="2969907"/>
                <a:ext cx="4337341" cy="517770"/>
              </a:xfrm>
              <a:prstGeom prst="rect">
                <a:avLst/>
              </a:prstGeom>
              <a:solidFill>
                <a:srgbClr val="00CCFF">
                  <a:alpha val="14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𝑎𝑔𝑔</m:t>
                          </m:r>
                        </m:sub>
                      </m:sSub>
                      <m:f>
                        <m:f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</m:num>
                        <m:den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𝓀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𝑐𝑜𝑛𝑡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𝑐𝑜𝑛𝑡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𝑎𝑔𝑔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sz="1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CA" sz="1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𝒄𝒐𝒉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341" y="2969907"/>
                <a:ext cx="4337341" cy="5177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708285" y="3632048"/>
                <a:ext cx="2405980" cy="517770"/>
              </a:xfrm>
              <a:prstGeom prst="rect">
                <a:avLst/>
              </a:prstGeom>
              <a:solidFill>
                <a:srgbClr val="00CCFF">
                  <a:alpha val="13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𝑎𝑔𝑔</m:t>
                          </m:r>
                        </m:sub>
                      </m:sSub>
                      <m:f>
                        <m:f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CA" sz="1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  <m:sup>
                              <m:r>
                                <a:rPr lang="en-CA" sz="11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</m:sSubSup>
                        </m:num>
                        <m:den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𝓀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𝑐𝑜𝑛𝑡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p>
                          </m:sSub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𝑐𝑜𝑛𝑡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𝑖𝑘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285" y="3632048"/>
                <a:ext cx="2405980" cy="5177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781610" y="4301810"/>
                <a:ext cx="1746183" cy="202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𝑎𝑔𝑔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  <m:sup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p>
                          </m:sSub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𝑖𝑘</m:t>
                              </m:r>
                            </m:sub>
                            <m:sup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610" y="4301810"/>
                <a:ext cx="1746183" cy="202299"/>
              </a:xfrm>
              <a:prstGeom prst="rect">
                <a:avLst/>
              </a:prstGeom>
              <a:blipFill>
                <a:blip r:embed="rId11"/>
                <a:stretch>
                  <a:fillRect l="-699" b="-2121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424406" y="4293275"/>
                <a:ext cx="797206" cy="197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𝑎𝑔𝑔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406" y="4293275"/>
                <a:ext cx="797206" cy="197811"/>
              </a:xfrm>
              <a:prstGeom prst="rect">
                <a:avLst/>
              </a:prstGeom>
              <a:blipFill>
                <a:blip r:embed="rId12"/>
                <a:stretch>
                  <a:fillRect l="-2290" r="-1527" b="-2121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742629" y="4288536"/>
                <a:ext cx="1121781" cy="2155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  <m:sup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629" y="4288536"/>
                <a:ext cx="1121781" cy="215572"/>
              </a:xfrm>
              <a:prstGeom prst="rect">
                <a:avLst/>
              </a:prstGeom>
              <a:blipFill>
                <a:blip r:embed="rId13"/>
                <a:stretch>
                  <a:fillRect l="-2174" t="-22857" r="-7065" b="-1714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5671709" y="4635563"/>
            <a:ext cx="2320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CC"/>
                </a:solidFill>
                <a:cs typeface="Times New Roman" pitchFamily="18" charset="0"/>
              </a:rPr>
              <a:t>Agglomeration criterion: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99730" y="5454962"/>
            <a:ext cx="3023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Kruggel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-Emden et al.,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Powder Technol.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188 (2008) 153-165.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Mansourpour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Res. Des.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92 (2014) 102-118.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38277" y="5334882"/>
                <a:ext cx="1167563" cy="182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𝑟𝑒𝑝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CA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CA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277" y="5334882"/>
                <a:ext cx="1167563" cy="182294"/>
              </a:xfrm>
              <a:prstGeom prst="rect">
                <a:avLst/>
              </a:prstGeom>
              <a:blipFill>
                <a:blip r:embed="rId14"/>
                <a:stretch>
                  <a:fillRect l="-3125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e 31"/>
          <p:cNvSpPr/>
          <p:nvPr/>
        </p:nvSpPr>
        <p:spPr>
          <a:xfrm>
            <a:off x="6986432" y="5039945"/>
            <a:ext cx="123600" cy="78434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90625" y="5070024"/>
                <a:ext cx="1010148" cy="184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𝒓𝒆𝒑</m:t>
                          </m:r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CA" sz="1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CA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CA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𝒄𝒐𝒉</m:t>
                          </m:r>
                        </m:sub>
                      </m:sSub>
                    </m:oMath>
                  </m:oMathPara>
                </a14:m>
                <a:endParaRPr lang="en-CA" sz="11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625" y="5070024"/>
                <a:ext cx="1010148" cy="184474"/>
              </a:xfrm>
              <a:prstGeom prst="rect">
                <a:avLst/>
              </a:prstGeom>
              <a:blipFill>
                <a:blip r:embed="rId15"/>
                <a:stretch>
                  <a:fillRect l="-4848" r="-1818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90625" y="5609548"/>
                <a:ext cx="1010148" cy="184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𝒓𝒆𝒑</m:t>
                          </m:r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CA" sz="1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CA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CA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𝒄𝒐𝒉</m:t>
                          </m:r>
                        </m:sub>
                      </m:sSub>
                    </m:oMath>
                  </m:oMathPara>
                </a14:m>
                <a:endParaRPr lang="en-CA" sz="1100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625" y="5609548"/>
                <a:ext cx="1010148" cy="184474"/>
              </a:xfrm>
              <a:prstGeom prst="rect">
                <a:avLst/>
              </a:prstGeom>
              <a:blipFill>
                <a:blip r:embed="rId16"/>
                <a:stretch>
                  <a:fillRect l="-4848" r="-1818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8609400" y="5010464"/>
            <a:ext cx="16014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8000"/>
                </a:solidFill>
                <a:cs typeface="Times New Roman" pitchFamily="18" charset="0"/>
              </a:rPr>
              <a:t>Rebound condition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609400" y="5547897"/>
            <a:ext cx="2035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5582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C00000"/>
                </a:solidFill>
                <a:cs typeface="Times New Roman" pitchFamily="18" charset="0"/>
              </a:rPr>
              <a:t>Agglomeration condition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990738" y="3317027"/>
            <a:ext cx="750463" cy="869251"/>
            <a:chOff x="3487712" y="3592693"/>
            <a:chExt cx="812981" cy="890520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3774028" y="3592693"/>
              <a:ext cx="0" cy="5400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3760693" y="4132693"/>
              <a:ext cx="5400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>
            <a:xfrm flipH="1">
              <a:off x="3487712" y="4132693"/>
              <a:ext cx="286316" cy="35052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</p:grpSp>
      <p:sp>
        <p:nvSpPr>
          <p:cNvPr id="41" name="TextBox 40"/>
          <p:cNvSpPr txBox="1"/>
          <p:nvPr/>
        </p:nvSpPr>
        <p:spPr>
          <a:xfrm>
            <a:off x="3082258" y="391203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249547" y="3843072"/>
            <a:ext cx="725818" cy="736829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V="1">
            <a:off x="3652821" y="4579901"/>
            <a:ext cx="322545" cy="331470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3734459" y="4108967"/>
            <a:ext cx="464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err="1">
                <a:solidFill>
                  <a:srgbClr val="0033CC"/>
                </a:solidFill>
              </a:rPr>
              <a:t>r</a:t>
            </a:r>
            <a:r>
              <a:rPr lang="en-CA" sz="1400" b="1" baseline="-25000" dirty="0" err="1">
                <a:solidFill>
                  <a:srgbClr val="0033CC"/>
                </a:solidFill>
              </a:rPr>
              <a:t>cont</a:t>
            </a:r>
            <a:endParaRPr lang="en-CA" sz="1400" b="1" baseline="-25000" dirty="0">
              <a:solidFill>
                <a:srgbClr val="0033CC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2668257" y="3838540"/>
            <a:ext cx="576000" cy="1284"/>
          </a:xfrm>
          <a:prstGeom prst="straightConnector1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tailEnd type="arrow"/>
          </a:ln>
          <a:effectLst/>
        </p:spPr>
      </p:cxnSp>
      <p:sp>
        <p:nvSpPr>
          <p:cNvPr id="46" name="Oval 45"/>
          <p:cNvSpPr>
            <a:spLocks noChangeAspect="1"/>
          </p:cNvSpPr>
          <p:nvPr/>
        </p:nvSpPr>
        <p:spPr>
          <a:xfrm>
            <a:off x="3211538" y="3798071"/>
            <a:ext cx="90000" cy="9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TextBox 46"/>
          <p:cNvSpPr txBox="1"/>
          <p:nvPr/>
        </p:nvSpPr>
        <p:spPr>
          <a:xfrm>
            <a:off x="2775858" y="3536352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err="1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CA" sz="1400" b="1" baseline="-25000" dirty="0" err="1">
                <a:solidFill>
                  <a:schemeClr val="accent6">
                    <a:lumMod val="75000"/>
                  </a:schemeClr>
                </a:solidFill>
              </a:rPr>
              <a:t>i</a:t>
            </a:r>
            <a:endParaRPr lang="en-CA" sz="14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 </a:t>
            </a:r>
            <a:r>
              <a:rPr lang="en-CA" sz="2000" dirty="0" smtClean="0"/>
              <a:t>(Cont.)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49" y="974229"/>
            <a:ext cx="9900000" cy="5022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4063" y="2670202"/>
            <a:ext cx="1279517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715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IPFs: Interparticle forces</a:t>
            </a:r>
            <a:endParaRPr kumimoji="0" lang="en-US" sz="850" b="1" i="0" u="none" strike="noStrike" kern="1200" cap="none" spc="0" normalizeH="0" baseline="0" noProof="0" dirty="0" smtClean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Building Block for Agglomeration Phenomenon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572" y="883750"/>
            <a:ext cx="5696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Binary, identical </a:t>
            </a:r>
            <a:r>
              <a:rPr lang="en-US" sz="2000" b="1" dirty="0">
                <a:latin typeface="Calibri" panose="020F0502020204030204" pitchFamily="34" charset="0"/>
              </a:rPr>
              <a:t>wet particle </a:t>
            </a:r>
            <a:r>
              <a:rPr lang="en-US" sz="2000" b="1" dirty="0" smtClean="0">
                <a:latin typeface="Calibri" panose="020F0502020204030204" pitchFamily="34" charset="0"/>
              </a:rPr>
              <a:t>collision</a:t>
            </a:r>
          </a:p>
          <a:p>
            <a:r>
              <a:rPr lang="en-US" sz="2000" b="1" dirty="0" smtClean="0">
                <a:latin typeface="Calibri" panose="020F0502020204030204" pitchFamily="34" charset="0"/>
              </a:rPr>
              <a:t>(Has since been extended to non-identical particles)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2572" y="4510986"/>
                <a:ext cx="1088118" cy="499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CA" sz="11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1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72" y="4510986"/>
                <a:ext cx="1088118" cy="4991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22572" y="5010162"/>
                <a:ext cx="1088118" cy="499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𝒋𝒊</m:t>
                          </m:r>
                        </m:sub>
                      </m:sSub>
                      <m:r>
                        <a:rPr lang="en-CA" sz="11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1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CA" sz="11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CA" sz="11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CA" sz="11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11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CA" sz="11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CA" sz="11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72" y="5010162"/>
                <a:ext cx="1088118" cy="499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6" y="3755399"/>
            <a:ext cx="998879" cy="9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5" y="1635409"/>
            <a:ext cx="5810400" cy="2133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36" y="1201458"/>
            <a:ext cx="2662883" cy="2569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37371" y="4371109"/>
                <a:ext cx="5782151" cy="576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CA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𝒄𝒂𝒑</m:t>
                        </m:r>
                      </m:sub>
                    </m:sSub>
                  </m:oMath>
                </a14:m>
                <a:r>
                  <a:rPr lang="en-CA" sz="1600" dirty="0"/>
                  <a:t> </a:t>
                </a:r>
                <a:r>
                  <a:rPr lang="en-CA" sz="1400" b="1" dirty="0"/>
                  <a:t>(capillary/static force): liquid surface tension acting on the liquid-solid boundary + reduced hydrostatic pressure in the bulk of liquid bridge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371" y="4371109"/>
                <a:ext cx="5782151" cy="576055"/>
              </a:xfrm>
              <a:prstGeom prst="rect">
                <a:avLst/>
              </a:prstGeom>
              <a:blipFill>
                <a:blip r:embed="rId7"/>
                <a:stretch>
                  <a:fillRect l="-316" r="-211" b="-105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37371" y="4929382"/>
                <a:ext cx="578215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CA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𝒗𝒊𝒔</m:t>
                        </m:r>
                      </m:sub>
                    </m:sSub>
                  </m:oMath>
                </a14:m>
                <a:r>
                  <a:rPr lang="en-CA" sz="1600" dirty="0"/>
                  <a:t> </a:t>
                </a:r>
                <a:r>
                  <a:rPr lang="en-CA" sz="1400" b="1" dirty="0"/>
                  <a:t>(viscous/dynamic force): relative movement between colliding objects, pressure distribution in the liquid bridge along the </a:t>
                </a:r>
                <a14:m>
                  <m:oMath xmlns:m="http://schemas.openxmlformats.org/officeDocument/2006/math">
                    <m:r>
                      <a:rPr lang="en-CA" sz="1400" b="1" i="1" dirty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CA" sz="1400" b="1" dirty="0"/>
                  <a:t> direction, viscous dissipation 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371" y="4929382"/>
                <a:ext cx="5782151" cy="769441"/>
              </a:xfrm>
              <a:prstGeom prst="rect">
                <a:avLst/>
              </a:prstGeom>
              <a:blipFill>
                <a:blip r:embed="rId8"/>
                <a:stretch>
                  <a:fillRect l="-316" r="-211" b="-714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572516" y="4040779"/>
            <a:ext cx="291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</a:rPr>
              <a:t>IPFs due to the liquid bridge: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282019" y="3568856"/>
                <a:ext cx="2207795" cy="518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  <m:r>
                        <a:rPr lang="en-CA" sz="1400" b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b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CA" sz="1400" b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𝝅𝝁</m:t>
                      </m:r>
                      <m:sSup>
                        <m:sSup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e>
                        <m:sup>
                          <m:r>
                            <a:rPr lang="en-CA" sz="14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e>
                        <m:sup>
                          <m:r>
                            <a:rPr lang="en-CA" sz="14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𝒓𝒆𝒍</m:t>
                              </m:r>
                            </m:sub>
                          </m:sSub>
                        </m:num>
                        <m:den>
                          <m:r>
                            <a:rPr lang="en-CA" sz="14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CA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den>
                      </m:f>
                    </m:oMath>
                  </m:oMathPara>
                </a14:m>
                <a:endParaRPr lang="en-CA" sz="1400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019" y="3568856"/>
                <a:ext cx="2207795" cy="518732"/>
              </a:xfrm>
              <a:prstGeom prst="rect">
                <a:avLst/>
              </a:prstGeom>
              <a:blipFill>
                <a:blip r:embed="rId9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82019" y="4152811"/>
                <a:ext cx="2166642" cy="358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  <m:r>
                        <a:rPr lang="en-CA" sz="1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400" b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𝝅𝜸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CA" sz="14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CA" sz="1400" b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CA" sz="1400" b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019" y="4152811"/>
                <a:ext cx="2166642" cy="3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81683" y="4576209"/>
                <a:ext cx="1714501" cy="515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CA" sz="12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CA" sz="1200" b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CA" sz="1200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CA" sz="1200" b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683" y="4576209"/>
                <a:ext cx="1714501" cy="5155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1070676" y="4588071"/>
                <a:ext cx="946669" cy="491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num>
                        <m:den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676" y="4588071"/>
                <a:ext cx="946669" cy="4918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282019" y="5174364"/>
                <a:ext cx="2404605" cy="4380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𝝅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p>
                              <m:r>
                                <a:rPr lang="en-CA" sz="1200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e>
                          </m:d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CA" sz="1200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019" y="5174364"/>
                <a:ext cx="2404605" cy="4380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9287052" y="5768907"/>
            <a:ext cx="244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Pitois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Eur. Phys. J. B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23 (2001) 79-86.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906" y="5768907"/>
            <a:ext cx="3621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(2019) Submitted for publication.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Reference </a:t>
            </a:r>
            <a:r>
              <a:rPr lang="en-CA" dirty="0"/>
              <a:t>Frame</a:t>
            </a:r>
          </a:p>
        </p:txBody>
      </p:sp>
      <p:pic>
        <p:nvPicPr>
          <p:cNvPr id="3" name="Picture 2" descr="M:\usr\js\Prepared Articles\Modified Analytical Energy Balance Approach\Preparation\v2\Figures\Fig. 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39" y="1403375"/>
            <a:ext cx="7281930" cy="235559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19328" y="1096535"/>
                <a:ext cx="8821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800" b="1" dirty="0" smtClean="0">
                    <a:latin typeface="Calibri" panose="020F0502020204030204" pitchFamily="34" charset="0"/>
                  </a:rPr>
                  <a:t>Handle collision of particles having different collision speeds with respect to the frame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1800" b="1" dirty="0" smtClean="0">
                    <a:latin typeface="Calibri" panose="020F0502020204030204" pitchFamily="34" charset="0"/>
                  </a:rPr>
                  <a:t>:</a:t>
                </a:r>
                <a:endParaRPr lang="en-US" sz="18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328" y="1096535"/>
                <a:ext cx="8821153" cy="369332"/>
              </a:xfrm>
              <a:prstGeom prst="rect">
                <a:avLst/>
              </a:prstGeom>
              <a:blipFill>
                <a:blip r:embed="rId3"/>
                <a:stretch>
                  <a:fillRect l="-553"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19328" y="3970704"/>
                <a:ext cx="2073836" cy="576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CA" sz="1400" b="1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CA" sz="1400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CA" sz="1400" b="1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en-CA" sz="1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CA" sz="14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328" y="3970704"/>
                <a:ext cx="2073836" cy="5763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19328" y="4547469"/>
                <a:ext cx="3301699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CA" sz="1400" b="1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CA" sz="1400" b="1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CA" sz="1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CA" sz="1400" b="1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en-CA" sz="1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CA" sz="140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328" y="4547469"/>
                <a:ext cx="3301699" cy="576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19328" y="5123845"/>
                <a:ext cx="3254542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CA" sz="1400" b="1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CA" sz="1400" b="1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CA" sz="1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sz="1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CA" sz="1400" b="1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sz="14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sz="1400" b="1" i="1">
                                          <a:latin typeface="Cambria Math" panose="02040503050406030204" pitchFamily="18" charset="0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en-CA" sz="1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CA" sz="14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328" y="5123845"/>
                <a:ext cx="3254542" cy="576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742413" y="3570594"/>
            <a:ext cx="2310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Equation of motion: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09112" y="3970704"/>
                <a:ext cx="2043805" cy="581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f>
                        <m:f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lang="en-CA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num>
                        <m:den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CA" sz="16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  <m:r>
                        <a:rPr lang="en-CA" sz="16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112" y="3970704"/>
                <a:ext cx="2043805" cy="5813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09112" y="4576291"/>
                <a:ext cx="2207795" cy="518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4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CA" sz="1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𝝅𝝁</m:t>
                      </m:r>
                      <m:sSup>
                        <m:sSup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e>
                        <m:sup>
                          <m:r>
                            <a:rPr lang="en-CA" sz="1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e>
                        <m:sup>
                          <m:r>
                            <a:rPr lang="en-CA" sz="1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CA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𝒓𝒆𝒍</m:t>
                              </m:r>
                            </m:sub>
                          </m:sSub>
                        </m:num>
                        <m:den>
                          <m:r>
                            <a:rPr lang="en-CA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CA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den>
                      </m:f>
                    </m:oMath>
                  </m:oMathPara>
                </a14:m>
                <a:endParaRPr lang="en-CA" sz="1400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112" y="4576291"/>
                <a:ext cx="2207795" cy="518732"/>
              </a:xfrm>
              <a:prstGeom prst="rect">
                <a:avLst/>
              </a:prstGeom>
              <a:blipFill>
                <a:blip r:embed="rId8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306187" y="4656569"/>
                <a:ext cx="2166642" cy="358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400" b="1" i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𝝅𝜸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CA" sz="14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CA" sz="1400" b="1" i="1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CA" sz="1400" b="1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CA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4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acc>
                        </m:e>
                        <m:sub>
                          <m:r>
                            <a:rPr lang="en-CA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CA" sz="1400" b="1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187" y="4656569"/>
                <a:ext cx="2166642" cy="3581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09112" y="5095023"/>
                <a:ext cx="1714501" cy="515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CA" sz="12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200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CA" sz="1200" b="1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CA" sz="12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CA" sz="1200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CA" sz="12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112" y="5095023"/>
                <a:ext cx="1714501" cy="5155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359839" y="5578737"/>
                <a:ext cx="946669" cy="491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CA" sz="12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CA" sz="12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num>
                        <m:den>
                          <m:r>
                            <a:rPr lang="en-CA" sz="1200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839" y="5578737"/>
                <a:ext cx="946669" cy="4918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306187" y="5133815"/>
                <a:ext cx="2404605" cy="4380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CA" sz="12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CA" sz="12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CA" sz="1200" b="1" i="1">
                          <a:latin typeface="Cambria Math" panose="02040503050406030204" pitchFamily="18" charset="0"/>
                        </a:rPr>
                        <m:t>𝝅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p>
                              <m:r>
                                <a:rPr lang="en-CA" sz="12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e>
                          </m:d>
                          <m:r>
                            <a:rPr lang="en-CA" sz="12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200" b="1" i="0"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CA" sz="12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187" y="5133815"/>
                <a:ext cx="2404605" cy="438005"/>
              </a:xfrm>
              <a:prstGeom prst="rect">
                <a:avLst/>
              </a:prstGeom>
              <a:blipFill>
                <a:blip r:embed="rId12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311224" y="5758093"/>
            <a:ext cx="2477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Pitois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Eur. Phys. J. </a:t>
            </a:r>
            <a:r>
              <a:rPr lang="en-US" sz="10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B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23 (2001) 79-86.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906" y="5768907"/>
            <a:ext cx="3621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(2019) Submitted for publication.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This Study’s </a:t>
            </a:r>
            <a:r>
              <a:rPr lang="en-CA" dirty="0"/>
              <a:t>Energy Balance Model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01903" y="1687551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2879" y="1901472"/>
                <a:ext cx="3956766" cy="28735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2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12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</m:e>
                      <m:sub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𝒊𝒏𝒊</m:t>
                        </m:r>
                      </m:sub>
                    </m:sSub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constant </a:t>
                </a:r>
                <a14:m>
                  <m:oMath xmlns:m="http://schemas.openxmlformats.org/officeDocument/2006/math">
                    <m:r>
                      <a:rPr lang="en-CA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constant </a:t>
                </a:r>
                <a14:m>
                  <m:oMath xmlns:m="http://schemas.openxmlformats.org/officeDocument/2006/math">
                    <m:r>
                      <a:rPr lang="en-CA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𝑺𝒕</m:t>
                        </m:r>
                      </m:e>
                      <m:sub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CA" sz="120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𝒂𝒑𝒑</m:t>
                        </m:r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𝒗𝒊𝒔</m:t>
                        </m:r>
                      </m:sub>
                    </m:sSub>
                  </m:oMath>
                </a14:m>
                <a:endParaRPr lang="en-CA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9" y="1901472"/>
                <a:ext cx="3956766" cy="287359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3520" y="3242777"/>
                <a:ext cx="3956766" cy="441012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𝒄𝒂𝒑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𝒂𝒑𝒑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𝒗𝒊𝒔</m:t>
                        </m:r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𝒂𝒑𝒑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𝒂𝒑𝒑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𝒂𝒑𝒑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𝒓𝒆𝒍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𝑪𝒂</m:t>
                    </m:r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𝒓𝒆𝒍</m:t>
                        </m:r>
                      </m:sub>
                    </m:sSub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𝒓𝒆𝒍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𝒓𝒖𝒑𝒕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𝒗𝒊𝒔</m:t>
                        </m:r>
                      </m:sub>
                    </m:sSub>
                  </m:oMath>
                </a14:m>
                <a:endParaRPr lang="en-CA" sz="1200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20" y="3242777"/>
                <a:ext cx="3956766" cy="441012"/>
              </a:xfrm>
              <a:prstGeom prst="rect">
                <a:avLst/>
              </a:prstGeom>
              <a:blipFill>
                <a:blip r:embed="rId4"/>
                <a:stretch>
                  <a:fillRect t="-4000" b="-10667"/>
                </a:stretch>
              </a:blip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64019" y="2393398"/>
                <a:ext cx="1199302" cy="425742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>
                  <a:defRPr/>
                </a:pPr>
                <a:r>
                  <a:rPr lang="en-CA" sz="1200" b="1" u="sng" kern="0" dirty="0">
                    <a:solidFill>
                      <a:prstClr val="black"/>
                    </a:solidFill>
                    <a:latin typeface="Calibri" panose="020F0502020204030204"/>
                  </a:rPr>
                  <a:t>Rebound</a:t>
                </a: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𝒅𝒊𝒔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endParaRPr lang="en-CA" sz="1200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019" y="2393398"/>
                <a:ext cx="1199302" cy="425742"/>
              </a:xfrm>
              <a:prstGeom prst="rect">
                <a:avLst/>
              </a:prstGeom>
              <a:blipFill>
                <a:blip r:embed="rId5"/>
                <a:stretch>
                  <a:fillRect t="-5556" b="-12500"/>
                </a:stretch>
              </a:blip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182212" y="2426677"/>
            <a:ext cx="1836000" cy="576000"/>
            <a:chOff x="1596903" y="8183094"/>
            <a:chExt cx="2482384" cy="1061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129092" y="8479309"/>
                  <a:ext cx="1418005" cy="54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𝒂𝒑𝒑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𝒗𝒊𝒔</m:t>
                            </m:r>
                          </m:sub>
                        </m:sSub>
                        <m:r>
                          <a:rPr lang="en-CA" sz="12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CA" sz="12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CA" sz="1200" b="1" kern="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9092" y="8479309"/>
                  <a:ext cx="1418005" cy="54130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Diamond 8"/>
            <p:cNvSpPr>
              <a:spLocks noChangeAspect="1"/>
            </p:cNvSpPr>
            <p:nvPr/>
          </p:nvSpPr>
          <p:spPr>
            <a:xfrm>
              <a:off x="1596903" y="8183094"/>
              <a:ext cx="2482384" cy="1061940"/>
            </a:xfrm>
            <a:prstGeom prst="diamond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en-CA" sz="2000" b="1" i="1" kern="0" dirty="0">
                <a:solidFill>
                  <a:prstClr val="black"/>
                </a:solidFill>
                <a:latin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02067" y="3995684"/>
                <a:ext cx="1128757" cy="427905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>
                  <a:defRPr/>
                </a:pPr>
                <a:r>
                  <a:rPr lang="en-CA" sz="1200" b="1" u="sng" kern="0" dirty="0">
                    <a:solidFill>
                      <a:srgbClr val="FF0000"/>
                    </a:solidFill>
                    <a:latin typeface="Calibri" panose="020F0502020204030204"/>
                  </a:rPr>
                  <a:t>Agglomeration</a:t>
                </a:r>
                <a:endParaRPr lang="en-CA" sz="1200" b="1" kern="0" dirty="0">
                  <a:solidFill>
                    <a:srgbClr val="FF0000"/>
                  </a:solidFill>
                  <a:latin typeface="Calibri" panose="020F0502020204030204"/>
                </a:endParaRP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67" y="3995684"/>
                <a:ext cx="1128757" cy="427905"/>
              </a:xfrm>
              <a:prstGeom prst="rect">
                <a:avLst/>
              </a:prstGeom>
              <a:blipFill>
                <a:blip r:embed="rId7"/>
                <a:stretch>
                  <a:fillRect t="-1351"/>
                </a:stretch>
              </a:blip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2098307" y="2219046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>
            <a:off x="2100212" y="3030107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1184287" y="3921636"/>
            <a:ext cx="1836000" cy="576000"/>
            <a:chOff x="1596903" y="8183094"/>
            <a:chExt cx="2482384" cy="1061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129092" y="8454516"/>
                  <a:ext cx="1418005" cy="54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𝒔𝒆𝒑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𝒗𝒊𝒔</m:t>
                            </m:r>
                          </m:sub>
                        </m:sSub>
                        <m:r>
                          <a:rPr lang="en-CA" sz="12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CA" sz="12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CA" sz="1200" b="1" kern="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9092" y="8454516"/>
                  <a:ext cx="1418005" cy="54130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Diamond 14"/>
            <p:cNvSpPr>
              <a:spLocks noChangeAspect="1"/>
            </p:cNvSpPr>
            <p:nvPr/>
          </p:nvSpPr>
          <p:spPr>
            <a:xfrm>
              <a:off x="1596903" y="8183094"/>
              <a:ext cx="2482384" cy="1061940"/>
            </a:xfrm>
            <a:prstGeom prst="diamond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en-CA" sz="2000" b="1" i="1" kern="0" dirty="0">
                <a:solidFill>
                  <a:prstClr val="black"/>
                </a:solidFill>
                <a:latin typeface="Cambria Math" panose="02040503050406030204" pitchFamily="18" charset="0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2100382" y="3714005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>
            <a:off x="2102287" y="4525066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rot="16200000">
            <a:off x="3161176" y="4119635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02067" y="2502979"/>
                <a:ext cx="1128757" cy="427905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>
                  <a:defRPr/>
                </a:pPr>
                <a:r>
                  <a:rPr lang="en-CA" sz="1200" b="1" u="sng" kern="0" dirty="0">
                    <a:solidFill>
                      <a:srgbClr val="FF0000"/>
                    </a:solidFill>
                    <a:latin typeface="Calibri" panose="020F0502020204030204"/>
                  </a:rPr>
                  <a:t>Agglomeration</a:t>
                </a:r>
                <a:endParaRPr lang="en-CA" sz="1200" b="1" kern="0" dirty="0">
                  <a:solidFill>
                    <a:srgbClr val="FF0000"/>
                  </a:solidFill>
                  <a:latin typeface="Calibri" panose="020F0502020204030204"/>
                </a:endParaRP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67" y="2502979"/>
                <a:ext cx="1128757" cy="427905"/>
              </a:xfrm>
              <a:prstGeom prst="rect">
                <a:avLst/>
              </a:prstGeom>
              <a:blipFill>
                <a:blip r:embed="rId9"/>
                <a:stretch>
                  <a:fillRect t="-2740"/>
                </a:stretch>
              </a:blip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rot="16200000">
            <a:off x="3161176" y="2626930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>
            <a:off x="2102972" y="5054492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924221" y="5094127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64573" y="1653599"/>
                <a:ext cx="1128757" cy="427905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>
                  <a:defRPr/>
                </a:pPr>
                <a:r>
                  <a:rPr lang="en-CA" sz="1200" b="1" u="sng" kern="0" dirty="0">
                    <a:solidFill>
                      <a:srgbClr val="FF0000"/>
                    </a:solidFill>
                    <a:latin typeface="Calibri" panose="020F0502020204030204"/>
                  </a:rPr>
                  <a:t>Agglomeration</a:t>
                </a:r>
                <a:endParaRPr lang="en-CA" sz="1200" b="1" kern="0" dirty="0">
                  <a:solidFill>
                    <a:srgbClr val="FF0000"/>
                  </a:solidFill>
                  <a:latin typeface="Calibri" panose="020F0502020204030204"/>
                </a:endParaRP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573" y="1653599"/>
                <a:ext cx="1128757" cy="427905"/>
              </a:xfrm>
              <a:prstGeom prst="rect">
                <a:avLst/>
              </a:prstGeom>
              <a:blipFill>
                <a:blip r:embed="rId9"/>
                <a:stretch>
                  <a:fillRect t="-2740"/>
                </a:stretch>
              </a:blip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5646793" y="1579551"/>
            <a:ext cx="1836000" cy="576000"/>
            <a:chOff x="1596903" y="8183094"/>
            <a:chExt cx="2482384" cy="1061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129092" y="8432635"/>
                  <a:ext cx="1418005" cy="54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CA" sz="1200" b="1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𝒇𝒊𝒏</m:t>
                            </m:r>
                          </m:sub>
                        </m:sSub>
                        <m:r>
                          <a:rPr lang="en-CA" sz="12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CA" sz="12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CA" sz="1200" b="1" kern="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9092" y="8432635"/>
                  <a:ext cx="1418005" cy="541307"/>
                </a:xfrm>
                <a:prstGeom prst="rect">
                  <a:avLst/>
                </a:prstGeom>
                <a:blipFill>
                  <a:blip r:embed="rId10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Diamond 25"/>
            <p:cNvSpPr>
              <a:spLocks noChangeAspect="1"/>
            </p:cNvSpPr>
            <p:nvPr/>
          </p:nvSpPr>
          <p:spPr>
            <a:xfrm>
              <a:off x="1596903" y="8183094"/>
              <a:ext cx="2482384" cy="1061940"/>
            </a:xfrm>
            <a:prstGeom prst="diamond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en-CA" sz="2000" b="1" i="1" kern="0" dirty="0">
                <a:solidFill>
                  <a:prstClr val="black"/>
                </a:solidFill>
                <a:latin typeface="Cambria Math" panose="02040503050406030204" pitchFamily="18" charset="0"/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6562888" y="1371920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>
            <a:off x="6564793" y="2182981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>
          <a:xfrm rot="16200000">
            <a:off x="7623682" y="1777550"/>
            <a:ext cx="0" cy="18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388802" y="1010906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/>
              <a:t>…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27949" y="2423838"/>
            <a:ext cx="3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Yes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00895" y="2949458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28121" y="3913922"/>
            <a:ext cx="3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Yes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02972" y="4443352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No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91355" y="1573389"/>
            <a:ext cx="3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Yes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4301" y="2100914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991111" y="3210107"/>
                <a:ext cx="2364173" cy="29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𝒇𝒊𝒏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𝒄𝒂𝒑</m:t>
                          </m:r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200" b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111" y="3210107"/>
                <a:ext cx="2364173" cy="294568"/>
              </a:xfrm>
              <a:prstGeom prst="rect">
                <a:avLst/>
              </a:prstGeom>
              <a:blipFill>
                <a:blip r:embed="rId11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991110" y="3504676"/>
                <a:ext cx="1394228" cy="468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200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𝒇𝒊𝒏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110" y="3504676"/>
                <a:ext cx="1394228" cy="468141"/>
              </a:xfrm>
              <a:prstGeom prst="rect">
                <a:avLst/>
              </a:prstGeom>
              <a:blipFill>
                <a:blip r:embed="rId12"/>
                <a:stretch>
                  <a:fillRect t="-33766" r="-12227" b="-675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991111" y="4037098"/>
                <a:ext cx="767133" cy="450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CA" sz="12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CA" sz="1200" b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111" y="4037098"/>
                <a:ext cx="767133" cy="4503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284574" y="3943943"/>
                <a:ext cx="1517403" cy="63799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CA" sz="1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CA" sz="12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CA" sz="1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CA" sz="1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CA" sz="1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𝒅𝒊𝒔</m:t>
                                  </m:r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CA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CA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CA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CA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CA" sz="1200" b="1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574" y="3943943"/>
                <a:ext cx="1517403" cy="6379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eft Brace 40"/>
          <p:cNvSpPr/>
          <p:nvPr/>
        </p:nvSpPr>
        <p:spPr>
          <a:xfrm>
            <a:off x="5891284" y="3500751"/>
            <a:ext cx="155448" cy="10811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TextBox 41"/>
          <p:cNvSpPr txBox="1"/>
          <p:nvPr/>
        </p:nvSpPr>
        <p:spPr>
          <a:xfrm>
            <a:off x="4941770" y="3867821"/>
            <a:ext cx="949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Calibri" panose="020F0502020204030204" pitchFamily="34" charset="0"/>
              </a:rPr>
              <a:t>Rebound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58070" y="4123790"/>
            <a:ext cx="320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latin typeface="Calibri" panose="020F0502020204030204" pitchFamily="34" charset="0"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87009" y="1210268"/>
                <a:ext cx="3027772" cy="447922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>
                  <a:defRPr/>
                </a:pPr>
                <a:r>
                  <a:rPr lang="en-CA" sz="1200" b="1" u="sng" kern="0" dirty="0">
                    <a:solidFill>
                      <a:prstClr val="black"/>
                    </a:solidFill>
                    <a:latin typeface="Calibri" panose="020F0502020204030204"/>
                  </a:rPr>
                  <a:t>Inputs:</a:t>
                </a: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1200" b="1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en-CA" sz="1200" b="1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en-CA" sz="1200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9" y="1210268"/>
                <a:ext cx="3027772" cy="447922"/>
              </a:xfrm>
              <a:prstGeom prst="rect">
                <a:avLst/>
              </a:prstGeom>
              <a:blipFill>
                <a:blip r:embed="rId15"/>
                <a:stretch>
                  <a:fillRect t="-2632" b="-7895"/>
                </a:stretch>
              </a:blip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308353" y="4737529"/>
                <a:ext cx="1585084" cy="287359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𝒄𝒂𝒑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𝒗𝒊𝒔</m:t>
                        </m:r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200" b="1" i="1" kern="0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</m:oMath>
                </a14:m>
                <a:r>
                  <a:rPr lang="en-CA" sz="1200" b="1" kern="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CA" sz="1200" b="1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𝒇𝒊𝒏</m:t>
                        </m:r>
                      </m:sub>
                    </m:sSub>
                  </m:oMath>
                </a14:m>
                <a:endParaRPr lang="en-CA" sz="1200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53" y="4737529"/>
                <a:ext cx="1585084" cy="287359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4941770" y="5054492"/>
                <a:ext cx="5120812" cy="47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en-CA" sz="1050" b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050" b="1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func>
                        <m:func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CA" sz="1050" b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𝑺𝒕</m:t>
                              </m:r>
                            </m:e>
                            <m:sub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05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CA" sz="105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770" y="5054492"/>
                <a:ext cx="5120812" cy="47269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4941770" y="4732910"/>
            <a:ext cx="3304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latin typeface="Calibri" panose="020F0502020204030204" pitchFamily="34" charset="0"/>
              </a:rPr>
              <a:t>This study’s viscous loss </a:t>
            </a:r>
            <a:r>
              <a:rPr lang="en-CA" sz="1600" b="1" dirty="0" smtClean="0">
                <a:latin typeface="Calibri" panose="020F0502020204030204" pitchFamily="34" charset="0"/>
              </a:rPr>
              <a:t>expressions: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9906" y="5768907"/>
            <a:ext cx="3621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(2019) Submitted for publication.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941770" y="5533377"/>
                <a:ext cx="5556363" cy="455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05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05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𝒔𝒆</m:t>
                          </m:r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CA" sz="1050" b="1" i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𝑨𝒆</m:t>
                          </m:r>
                          <m:sSub>
                            <m:sSub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𝒂𝒑𝒑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CA" sz="1050" b="1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𝑺𝒕</m:t>
                              </m:r>
                            </m:e>
                            <m:sub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CA" sz="105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770" y="5533377"/>
                <a:ext cx="5556363" cy="455446"/>
              </a:xfrm>
              <a:prstGeom prst="rect">
                <a:avLst/>
              </a:prstGeom>
              <a:blipFill>
                <a:blip r:embed="rId18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6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err="1" smtClean="0"/>
              <a:t>Darabi</a:t>
            </a:r>
            <a:r>
              <a:rPr lang="en-CA" sz="4800" dirty="0" smtClean="0"/>
              <a:t> et al. </a:t>
            </a:r>
            <a:r>
              <a:rPr lang="en-CA" sz="4800" dirty="0"/>
              <a:t>vs. </a:t>
            </a:r>
            <a:r>
              <a:rPr lang="en-CA" sz="4800" dirty="0" smtClean="0"/>
              <a:t>This Study</a:t>
            </a:r>
            <a:endParaRPr lang="en-CA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246487" y="1336339"/>
            <a:ext cx="2874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Darabi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64 (2009) 1868-1876.</a:t>
            </a:r>
          </a:p>
        </p:txBody>
      </p:sp>
      <p:sp>
        <p:nvSpPr>
          <p:cNvPr id="6" name="Left Brace 5"/>
          <p:cNvSpPr/>
          <p:nvPr/>
        </p:nvSpPr>
        <p:spPr>
          <a:xfrm>
            <a:off x="1094509" y="1065830"/>
            <a:ext cx="155448" cy="1076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1246487" y="1062872"/>
            <a:ext cx="3194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Darabi</a:t>
            </a:r>
            <a:r>
              <a:rPr lang="en-US" sz="1600" b="1" dirty="0" smtClean="0">
                <a:latin typeface="Calibri" panose="020F0502020204030204" pitchFamily="34" charset="0"/>
              </a:rPr>
              <a:t> et al.’s agglomeration model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10" y="141460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Models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9957" y="1630300"/>
            <a:ext cx="3043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This study’s agglomeration model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065919"/>
              </p:ext>
            </p:extLst>
          </p:nvPr>
        </p:nvGraphicFramePr>
        <p:xfrm>
          <a:off x="5440237" y="1065830"/>
          <a:ext cx="6627072" cy="463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536">
                  <a:extLst>
                    <a:ext uri="{9D8B030D-6E8A-4147-A177-3AD203B41FA5}">
                      <a16:colId xmlns:a16="http://schemas.microsoft.com/office/drawing/2014/main" val="3575854575"/>
                    </a:ext>
                  </a:extLst>
                </a:gridCol>
                <a:gridCol w="3313536">
                  <a:extLst>
                    <a:ext uri="{9D8B030D-6E8A-4147-A177-3AD203B41FA5}">
                      <a16:colId xmlns:a16="http://schemas.microsoft.com/office/drawing/2014/main" val="4144929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err="1" smtClean="0"/>
                        <a:t>Darabi</a:t>
                      </a:r>
                      <a:r>
                        <a:rPr lang="en-CA" baseline="0" dirty="0" smtClean="0"/>
                        <a:t> et al.’s model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This study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774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1" dirty="0" smtClean="0"/>
                        <a:t>Reasonable outcomes under capillary limiting conditions and</a:t>
                      </a:r>
                      <a:r>
                        <a:rPr lang="en-CA" sz="1600" b="1" baseline="0" dirty="0" smtClean="0"/>
                        <a:t> not under viscous limiting conditions.</a:t>
                      </a:r>
                      <a:endParaRPr lang="en-CA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CA" sz="1600" b="1" dirty="0" smtClean="0"/>
                        <a:t>Reasonable outcomes under both capillary and viscous limiting conditions with highly wetting systems.</a:t>
                      </a:r>
                      <a:endParaRPr lang="en-C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436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CA" sz="1600" b="1" dirty="0" smtClean="0"/>
                        <a:t>Particle velocity during the collision changes due merely to the viscous</a:t>
                      </a:r>
                      <a:r>
                        <a:rPr lang="en-CA" sz="1600" b="1" baseline="0" dirty="0" smtClean="0"/>
                        <a:t> loss and solid-solid contact loss.</a:t>
                      </a:r>
                      <a:endParaRPr lang="en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CA" sz="1600" b="1" dirty="0" smtClean="0"/>
                        <a:t>Accounts for the contribution of capillary force in the approach stage when estimating the initial particle speed for the separation stage.</a:t>
                      </a:r>
                      <a:endParaRPr lang="en-C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595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1" dirty="0" smtClean="0"/>
                        <a:t>Employs the correlation proposed by </a:t>
                      </a:r>
                      <a:r>
                        <a:rPr lang="en-CA" sz="1600" b="1" dirty="0" err="1" smtClean="0"/>
                        <a:t>Lian</a:t>
                      </a:r>
                      <a:r>
                        <a:rPr lang="en-CA" sz="1600" b="1" dirty="0" smtClean="0"/>
                        <a:t> et al. (1993) to estimate the liquid bridge rupture distance under both static and non-static</a:t>
                      </a:r>
                      <a:r>
                        <a:rPr lang="en-CA" sz="1600" b="1" baseline="0" dirty="0" smtClean="0"/>
                        <a:t> conditions.</a:t>
                      </a:r>
                      <a:endParaRPr lang="en-CA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CA" sz="1600" b="1" dirty="0" smtClean="0"/>
                        <a:t>Employs the correlation proposed by </a:t>
                      </a:r>
                      <a:r>
                        <a:rPr lang="en-CA" sz="1600" b="1" dirty="0" err="1" smtClean="0"/>
                        <a:t>Pitois</a:t>
                      </a:r>
                      <a:r>
                        <a:rPr lang="en-CA" sz="1600" b="1" dirty="0" smtClean="0"/>
                        <a:t> et al. (2001) to estimate the liquid bridge rupture distance under both static and non-static</a:t>
                      </a:r>
                      <a:r>
                        <a:rPr lang="en-CA" sz="1600" b="1" baseline="0" dirty="0" smtClean="0"/>
                        <a:t> conditions.</a:t>
                      </a:r>
                      <a:endParaRPr lang="en-C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6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CA" sz="1600" b="1" dirty="0" smtClean="0"/>
                        <a:t>Evaluates the collision outcome at the point of</a:t>
                      </a:r>
                      <a:r>
                        <a:rPr lang="en-CA" sz="1600" b="1" baseline="0" dirty="0" smtClean="0"/>
                        <a:t> liquid bridge rupture.</a:t>
                      </a:r>
                      <a:endParaRPr lang="en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1" dirty="0" smtClean="0"/>
                        <a:t>Evaluates the collision outcome in three steps based on the values of kinetic energy parameters (computationally more efficient).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0576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0073" y="3522954"/>
                <a:ext cx="5120812" cy="47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en-CA" sz="1050" b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050" b="1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func>
                        <m:func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CA" sz="1050" b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𝑺𝒕</m:t>
                              </m:r>
                            </m:e>
                            <m:sub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CA" sz="105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𝒍𝒏</m:t>
                              </m:r>
                            </m:e>
                            <m:sup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5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CA" sz="1050" b="1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CA" sz="1050" b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050" b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CA" sz="1050" b="1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d>
                                        <m:dPr>
                                          <m:ctrlPr>
                                            <a:rPr lang="en-CA" sz="1050" b="1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050" b="1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CA" sz="105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73" y="3522954"/>
                <a:ext cx="5120812" cy="4726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40073" y="2639446"/>
                <a:ext cx="2749646" cy="47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b="1" i="1" smtClean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𝒗𝒊𝒔</m:t>
                          </m:r>
                          <m:r>
                            <a:rPr lang="en-CA" sz="1050" b="1" i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en-CA" sz="1050" b="1" i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050" b="1" i="1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func>
                        <m:funcPr>
                          <m:ctrlP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CA" sz="1050" b="1" i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d>
                            <m:dPr>
                              <m:ctrlPr>
                                <a:rPr lang="en-CA" sz="1050" b="1" i="1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050" b="1" i="1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050" b="1" i="1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CC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CC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 i="0">
                                              <a:solidFill>
                                                <a:srgbClr val="CC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CA" sz="1050" b="1" i="1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en-CA" sz="1050" b="1" i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1050" b="1" i="1">
                                              <a:solidFill>
                                                <a:srgbClr val="CC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050" b="1" i="1">
                                              <a:solidFill>
                                                <a:srgbClr val="CC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  <m:sub>
                                          <m:r>
                                            <a:rPr lang="en-CA" sz="1050" b="1" i="1">
                                              <a:solidFill>
                                                <a:srgbClr val="CC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CA" sz="1050" b="1" i="0" smtClean="0">
                          <a:solidFill>
                            <a:srgbClr val="CC66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CA" sz="1050" b="1" i="0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CA" sz="1050" b="1" i="1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  <m:t>𝑺𝒕</m:t>
                              </m:r>
                            </m:e>
                            <m:sub>
                              <m:r>
                                <a:rPr lang="en-CA" sz="1050" b="1" i="1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𝒍𝒏</m:t>
                          </m:r>
                        </m:e>
                        <m:sup>
                          <m:r>
                            <a:rPr lang="en-CA" sz="1050" b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CA" sz="1050" b="1" i="1">
                              <a:solidFill>
                                <a:srgbClr val="CC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050" b="1" i="1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050" b="1" i="1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CA" sz="1050" b="1" i="1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CA" sz="1050" b="1" i="1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050" b="1" i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050" b="1" i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CA" sz="1050" b="1" i="1">
                                          <a:solidFill>
                                            <a:srgbClr val="CC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CA" sz="1050" b="1" dirty="0">
                  <a:solidFill>
                    <a:srgbClr val="CC66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73" y="2639446"/>
                <a:ext cx="2749646" cy="472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31437" y="2311497"/>
            <a:ext cx="3374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 smtClean="0">
                <a:latin typeface="Calibri" panose="020F0502020204030204" pitchFamily="34" charset="0"/>
              </a:rPr>
              <a:t>Darabi</a:t>
            </a:r>
            <a:r>
              <a:rPr lang="en-CA" sz="1600" b="1" dirty="0" smtClean="0">
                <a:latin typeface="Calibri" panose="020F0502020204030204" pitchFamily="34" charset="0"/>
              </a:rPr>
              <a:t> et al.’s </a:t>
            </a:r>
            <a:r>
              <a:rPr lang="en-CA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viscous loss</a:t>
            </a:r>
            <a:r>
              <a:rPr lang="en-CA" sz="1600" b="1" dirty="0" smtClean="0">
                <a:latin typeface="Calibri" panose="020F0502020204030204" pitchFamily="34" charset="0"/>
              </a:rPr>
              <a:t> expression: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073" y="3195005"/>
            <a:ext cx="3222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latin typeface="Calibri" panose="020F0502020204030204" pitchFamily="34" charset="0"/>
              </a:rPr>
              <a:t>This study’s </a:t>
            </a: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viscous loss</a:t>
            </a:r>
            <a:r>
              <a:rPr lang="en-CA" sz="1600" b="1" dirty="0">
                <a:latin typeface="Calibri" panose="020F0502020204030204" pitchFamily="34" charset="0"/>
              </a:rPr>
              <a:t> expression</a:t>
            </a:r>
            <a:r>
              <a:rPr lang="en-CA" sz="1600" b="1" dirty="0" smtClean="0">
                <a:latin typeface="Calibri" panose="020F0502020204030204" pitchFamily="34" charset="0"/>
              </a:rPr>
              <a:t>: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80956" y="5423027"/>
                <a:ext cx="2244269" cy="455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5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CA" sz="1050" b="1" i="1">
                              <a:latin typeface="Cambria Math" panose="02040503050406030204" pitchFamily="18" charset="0"/>
                            </a:rPr>
                            <m:t>𝒓𝒖𝒑𝒕</m:t>
                          </m:r>
                        </m:sub>
                      </m:sSub>
                      <m:r>
                        <a:rPr lang="en-CA" sz="1050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05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CA" sz="105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num>
                            <m:den>
                              <m:r>
                                <a:rPr lang="en-CA" sz="105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05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CA" sz="105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𝑪𝒂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CA" sz="105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050" b="1" i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CA" sz="105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  <m:sup>
                          <m:f>
                            <m:fPr>
                              <m:type m:val="skw"/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05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CA" sz="105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CA" sz="1050" b="1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56" y="5423027"/>
                <a:ext cx="2244269" cy="455446"/>
              </a:xfrm>
              <a:prstGeom prst="rect">
                <a:avLst/>
              </a:prstGeom>
              <a:blipFill>
                <a:blip r:embed="rId5"/>
                <a:stretch>
                  <a:fillRect t="-32432" r="-9756" b="-391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51730" y="4168502"/>
                <a:ext cx="2938048" cy="360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 dirty="0" err="1" smtClean="0"/>
                  <a:t>Darabi</a:t>
                </a:r>
                <a:r>
                  <a:rPr lang="en-CA" sz="1600" b="1" dirty="0" smtClean="0"/>
                  <a:t> et al.’s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𝒓𝒖𝒑𝒕</m:t>
                        </m:r>
                      </m:sub>
                    </m:sSub>
                  </m:oMath>
                </a14:m>
                <a:r>
                  <a:rPr lang="en-CA" sz="1600" b="1" dirty="0" smtClean="0">
                    <a:latin typeface="Calibri" panose="020F0502020204030204" pitchFamily="34" charset="0"/>
                  </a:rPr>
                  <a:t> expression: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30" y="4168502"/>
                <a:ext cx="2938048" cy="360612"/>
              </a:xfrm>
              <a:prstGeom prst="rect">
                <a:avLst/>
              </a:prstGeom>
              <a:blipFill>
                <a:blip r:embed="rId6"/>
                <a:stretch>
                  <a:fillRect l="-1245" t="-3390" b="-169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683575" y="4606058"/>
            <a:ext cx="244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Pitois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Eur. Phys. J. B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23 (2001) 79-86.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65649" y="4525691"/>
                <a:ext cx="1517980" cy="455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5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CA" sz="1050" b="1" i="1">
                              <a:latin typeface="Cambria Math" panose="02040503050406030204" pitchFamily="18" charset="0"/>
                            </a:rPr>
                            <m:t>𝒓𝒖𝒑𝒕</m:t>
                          </m:r>
                        </m:sub>
                      </m:sSub>
                      <m:r>
                        <a:rPr lang="en-CA" sz="1050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05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CA" sz="105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num>
                            <m:den>
                              <m:r>
                                <a:rPr lang="en-CA" sz="105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CA" sz="105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CA" sz="105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  <m:sup>
                          <m:f>
                            <m:fPr>
                              <m:type m:val="skw"/>
                              <m:ctrlPr>
                                <a:rPr lang="en-CA" sz="105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05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CA" sz="105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CA" sz="1050" b="1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49" y="4525691"/>
                <a:ext cx="1517980" cy="455446"/>
              </a:xfrm>
              <a:prstGeom prst="rect">
                <a:avLst/>
              </a:prstGeom>
              <a:blipFill>
                <a:blip r:embed="rId7"/>
                <a:stretch>
                  <a:fillRect t="-32000" r="-14458" b="-37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683575" y="5478535"/>
            <a:ext cx="253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Lian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J. Colloid Interface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161 (1993) 138-147.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957" y="1902099"/>
            <a:ext cx="3621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(2019) Submitted for publication.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0073" y="5091196"/>
                <a:ext cx="2705100" cy="360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 dirty="0" smtClean="0"/>
                  <a:t>This study’s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CA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𝒓𝒖𝒑𝒕</m:t>
                        </m:r>
                      </m:sub>
                    </m:sSub>
                  </m:oMath>
                </a14:m>
                <a:r>
                  <a:rPr lang="en-CA" sz="1600" b="1" dirty="0" smtClean="0">
                    <a:latin typeface="Calibri" panose="020F0502020204030204" pitchFamily="34" charset="0"/>
                  </a:rPr>
                  <a:t> expression: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73" y="5091196"/>
                <a:ext cx="2705100" cy="360612"/>
              </a:xfrm>
              <a:prstGeom prst="rect">
                <a:avLst/>
              </a:prstGeom>
              <a:blipFill>
                <a:blip r:embed="rId8"/>
                <a:stretch>
                  <a:fillRect l="-1351" t="-3390" b="-169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Brace 28"/>
          <p:cNvSpPr/>
          <p:nvPr/>
        </p:nvSpPr>
        <p:spPr>
          <a:xfrm>
            <a:off x="228010" y="2277765"/>
            <a:ext cx="155448" cy="171788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Left Brace 29"/>
          <p:cNvSpPr/>
          <p:nvPr/>
        </p:nvSpPr>
        <p:spPr>
          <a:xfrm>
            <a:off x="231809" y="4168502"/>
            <a:ext cx="155448" cy="171788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89778" y="2581699"/>
                <a:ext cx="2021451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𝑙𝑛</m:t>
                          </m:r>
                        </m:e>
                        <m:sup>
                          <m: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𝑙𝑛</m:t>
                          </m:r>
                        </m:e>
                        <m:sup>
                          <m: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𝑙𝑛</m:t>
                          </m:r>
                        </m:e>
                        <m:sup>
                          <m: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CA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CA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778" y="2581699"/>
                <a:ext cx="2021451" cy="553228"/>
              </a:xfrm>
              <a:prstGeom prst="rect">
                <a:avLst/>
              </a:prstGeom>
              <a:blipFill>
                <a:blip r:embed="rId9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/>
          <p:cNvSpPr/>
          <p:nvPr/>
        </p:nvSpPr>
        <p:spPr>
          <a:xfrm>
            <a:off x="3032449" y="2929812"/>
            <a:ext cx="951722" cy="606490"/>
          </a:xfrm>
          <a:custGeom>
            <a:avLst/>
            <a:gdLst>
              <a:gd name="connsiteX0" fmla="*/ 0 w 951722"/>
              <a:gd name="connsiteY0" fmla="*/ 0 h 606490"/>
              <a:gd name="connsiteX1" fmla="*/ 466531 w 951722"/>
              <a:gd name="connsiteY1" fmla="*/ 167951 h 606490"/>
              <a:gd name="connsiteX2" fmla="*/ 793102 w 951722"/>
              <a:gd name="connsiteY2" fmla="*/ 391886 h 606490"/>
              <a:gd name="connsiteX3" fmla="*/ 951722 w 951722"/>
              <a:gd name="connsiteY3" fmla="*/ 606490 h 6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722" h="606490">
                <a:moveTo>
                  <a:pt x="0" y="0"/>
                </a:moveTo>
                <a:cubicBezTo>
                  <a:pt x="167173" y="51318"/>
                  <a:pt x="334347" y="102637"/>
                  <a:pt x="466531" y="167951"/>
                </a:cubicBezTo>
                <a:cubicBezTo>
                  <a:pt x="598715" y="233265"/>
                  <a:pt x="712237" y="318796"/>
                  <a:pt x="793102" y="391886"/>
                </a:cubicBezTo>
                <a:cubicBezTo>
                  <a:pt x="873967" y="464976"/>
                  <a:pt x="912844" y="535733"/>
                  <a:pt x="951722" y="606490"/>
                </a:cubicBezTo>
              </a:path>
            </a:pathLst>
          </a:custGeom>
          <a:noFill/>
          <a:ln w="1270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24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err="1"/>
              <a:t>Darabi</a:t>
            </a:r>
            <a:r>
              <a:rPr lang="en-CA" sz="4800" dirty="0"/>
              <a:t> et al. vs. This Study </a:t>
            </a:r>
            <a:r>
              <a:rPr lang="en-CA" sz="2400" dirty="0" smtClean="0"/>
              <a:t>(cont.)</a:t>
            </a:r>
            <a:r>
              <a:rPr lang="en-CA" sz="4800" dirty="0" smtClean="0"/>
              <a:t> </a:t>
            </a:r>
            <a:endParaRPr lang="en-CA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7084678"/>
                  </p:ext>
                </p:extLst>
              </p:nvPr>
            </p:nvGraphicFramePr>
            <p:xfrm>
              <a:off x="5762497" y="1670927"/>
              <a:ext cx="6307637" cy="35738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969208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252376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2086053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</a:tblGrid>
                  <a:tr h="644056">
                    <a:tc gridSpan="3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Input parameters to evaluate the performances of the original and improved agglomeration models for two reference cases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 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I: water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II: hypothetical slag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90242745"/>
                      </a:ext>
                    </a:extLst>
                  </a:tr>
                  <a:tr h="33533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Diameter of a solid particle,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(µm)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800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800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33533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Particle density,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(kg/m</a:t>
                          </a:r>
                          <a:r>
                            <a:rPr lang="en-CA" sz="1400" baseline="30000" dirty="0">
                              <a:effectLst/>
                            </a:rPr>
                            <a:t>3</a:t>
                          </a:r>
                          <a:r>
                            <a:rPr lang="en-CA" sz="1400" dirty="0">
                              <a:effectLst/>
                            </a:rPr>
                            <a:t>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Dry restitution coefficient,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a14:m>
                          <a:r>
                            <a:rPr lang="en-CA" sz="1400">
                              <a:effectLst/>
                            </a:rPr>
                            <a:t> (-)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Height of </a:t>
                          </a:r>
                          <a:r>
                            <a:rPr lang="en-CA" sz="1400" dirty="0" smtClean="0">
                              <a:effectLst/>
                            </a:rPr>
                            <a:t>a surface </a:t>
                          </a:r>
                          <a:r>
                            <a:rPr lang="en-CA" sz="1400" dirty="0">
                              <a:effectLst/>
                            </a:rPr>
                            <a:t>asperity,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(µm)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0" dirty="0">
                              <a:effectLst/>
                            </a:rPr>
                            <a:t>0.10</a:t>
                          </a:r>
                          <a:endParaRPr lang="en-CA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0" dirty="0">
                              <a:effectLst/>
                            </a:rPr>
                            <a:t>0.10</a:t>
                          </a:r>
                          <a:endParaRPr lang="en-CA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76562008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Thickness of </a:t>
                          </a:r>
                          <a:r>
                            <a:rPr lang="en-CA" sz="1400" dirty="0" smtClean="0">
                              <a:effectLst/>
                            </a:rPr>
                            <a:t>the coating </a:t>
                          </a:r>
                          <a:r>
                            <a:rPr lang="en-CA" sz="1400" dirty="0">
                              <a:effectLst/>
                            </a:rPr>
                            <a:t>layer,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C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(µm)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5.00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0.15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95840153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Liquid viscosity,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</a:t>
                          </a:r>
                          <a:r>
                            <a:rPr lang="en-CA" sz="1400" dirty="0" err="1">
                              <a:effectLst/>
                            </a:rPr>
                            <a:t>Pa.s</a:t>
                          </a:r>
                          <a:r>
                            <a:rPr lang="en-CA" sz="1400" dirty="0">
                              <a:effectLst/>
                            </a:rPr>
                            <a:t>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8.9 × 10</a:t>
                          </a:r>
                          <a:r>
                            <a:rPr lang="en-CA" sz="1400" b="1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-4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10.0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9031551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fr-CA" sz="1400" dirty="0">
                              <a:effectLst/>
                            </a:rPr>
                            <a:t>Surface tension,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fr-CA" sz="1400" dirty="0">
                              <a:effectLst/>
                            </a:rPr>
                            <a:t> (N/m)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0.073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0.400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06948012"/>
                      </a:ext>
                    </a:extLst>
                  </a:tr>
                  <a:tr h="30447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Contact angle, </a:t>
                          </a:r>
                          <a14:m>
                            <m:oMath xmlns:m="http://schemas.openxmlformats.org/officeDocument/2006/math">
                              <m:r>
                                <a:rPr lang="en-CA" sz="14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CA" sz="1400" dirty="0">
                              <a:effectLst/>
                            </a:rPr>
                            <a:t> (</a:t>
                          </a:r>
                          <a:r>
                            <a:rPr lang="en-CA" sz="1400" dirty="0" err="1">
                              <a:effectLst/>
                            </a:rPr>
                            <a:t>deg</a:t>
                          </a:r>
                          <a:r>
                            <a:rPr lang="en-CA" sz="1400" dirty="0">
                              <a:effectLst/>
                            </a:rPr>
                            <a:t>)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769870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7084678"/>
                  </p:ext>
                </p:extLst>
              </p:nvPr>
            </p:nvGraphicFramePr>
            <p:xfrm>
              <a:off x="5762497" y="1670927"/>
              <a:ext cx="6307637" cy="35738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2969208">
                      <a:extLst>
                        <a:ext uri="{9D8B030D-6E8A-4147-A177-3AD203B41FA5}">
                          <a16:colId xmlns:a16="http://schemas.microsoft.com/office/drawing/2014/main" val="2247417808"/>
                        </a:ext>
                      </a:extLst>
                    </a:gridCol>
                    <a:gridCol w="1252376">
                      <a:extLst>
                        <a:ext uri="{9D8B030D-6E8A-4147-A177-3AD203B41FA5}">
                          <a16:colId xmlns:a16="http://schemas.microsoft.com/office/drawing/2014/main" val="135977995"/>
                        </a:ext>
                      </a:extLst>
                    </a:gridCol>
                    <a:gridCol w="2086053">
                      <a:extLst>
                        <a:ext uri="{9D8B030D-6E8A-4147-A177-3AD203B41FA5}">
                          <a16:colId xmlns:a16="http://schemas.microsoft.com/office/drawing/2014/main" val="1569425753"/>
                        </a:ext>
                      </a:extLst>
                    </a:gridCol>
                  </a:tblGrid>
                  <a:tr h="644056">
                    <a:tc gridSpan="3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Input parameters to evaluate the performances of the original and improved agglomeration models for two reference cases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199918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 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I: water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effectLst/>
                            </a:rPr>
                            <a:t>Case II: hypothetical slag</a:t>
                          </a:r>
                          <a:endParaRPr lang="en-CA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90242745"/>
                      </a:ext>
                    </a:extLst>
                  </a:tr>
                  <a:tr h="3447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280702" r="-112705" b="-6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800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>
                              <a:effectLst/>
                            </a:rPr>
                            <a:t>800</a:t>
                          </a:r>
                          <a:endParaRPr lang="en-CA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79888457"/>
                      </a:ext>
                    </a:extLst>
                  </a:tr>
                  <a:tr h="3447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380702" r="-112705" b="-5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2650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311061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526923" r="-112705" b="-528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 smtClean="0">
                              <a:effectLst/>
                            </a:rPr>
                            <a:t>0.90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364561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615094" r="-112705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0" dirty="0">
                              <a:effectLst/>
                            </a:rPr>
                            <a:t>0.10</a:t>
                          </a:r>
                          <a:endParaRPr lang="en-CA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0" dirty="0">
                              <a:effectLst/>
                            </a:rPr>
                            <a:t>0.10</a:t>
                          </a:r>
                          <a:endParaRPr lang="en-CA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76562008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728846" r="-112705" b="-3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5.00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0.15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9584015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813208" r="-112705" b="-22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8.9 × 10</a:t>
                          </a:r>
                          <a:r>
                            <a:rPr lang="en-CA" sz="1400" b="1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-4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10.0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903155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930769" r="-112705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0.073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0.400</a:t>
                          </a:r>
                          <a:endParaRPr lang="en-CA" sz="14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0694801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t="-1011321" r="-112705" b="-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CA" sz="1400" dirty="0">
                              <a:effectLst/>
                            </a:rPr>
                            <a:t>10</a:t>
                          </a:r>
                          <a:endParaRPr lang="en-C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769870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5667296" y="5258893"/>
            <a:ext cx="1993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</a:rPr>
              <a:t>Base particle: silica sand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10" y="3013420"/>
            <a:ext cx="3615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Binary collision of identical wet particles: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487" y="1560279"/>
            <a:ext cx="2874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Darabi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et al., </a:t>
            </a:r>
            <a:r>
              <a:rPr lang="en-US" sz="1000" i="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64 (2009) 1868-1876.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1094509" y="1289770"/>
            <a:ext cx="155448" cy="1076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1246487" y="1286812"/>
            <a:ext cx="3194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Darabi</a:t>
            </a:r>
            <a:r>
              <a:rPr lang="en-US" sz="1600" b="1" dirty="0" smtClean="0">
                <a:latin typeface="Calibri" panose="020F0502020204030204" pitchFamily="34" charset="0"/>
              </a:rPr>
              <a:t> et al.’s agglomeration model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10" y="163854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Models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9957" y="1854240"/>
            <a:ext cx="3043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This study’s agglomeration model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957" y="2126039"/>
            <a:ext cx="3621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Shabanian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et al., </a:t>
            </a:r>
            <a:r>
              <a:rPr lang="en-US" sz="1000" i="1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Chem. Eng. Sci.</a:t>
            </a: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(2019) Submitted for publication.</a:t>
            </a:r>
            <a:endParaRPr lang="en-US" sz="1000" dirty="0">
              <a:solidFill>
                <a:srgbClr val="FFFFFF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7" y="3485418"/>
            <a:ext cx="2467916" cy="15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95545</TotalTime>
  <Words>2608</Words>
  <Application>Microsoft Office PowerPoint</Application>
  <PresentationFormat>Widescreen</PresentationFormat>
  <Paragraphs>539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MS PGothic</vt:lpstr>
      <vt:lpstr>Arial</vt:lpstr>
      <vt:lpstr>Calibri</vt:lpstr>
      <vt:lpstr>Cambria Math</vt:lpstr>
      <vt:lpstr>Courier New</vt:lpstr>
      <vt:lpstr>Times New Roman</vt:lpstr>
      <vt:lpstr>Wingdings</vt:lpstr>
      <vt:lpstr>Office Theme</vt:lpstr>
      <vt:lpstr>Offline Evaluation of Agglomeration Tendency with a Gas-Solid Fluidized Bed of Identical Wet Particles: Model Development and Integration with MFiX</vt:lpstr>
      <vt:lpstr>Background</vt:lpstr>
      <vt:lpstr>Background (Cont.) </vt:lpstr>
      <vt:lpstr>Background (Cont.) </vt:lpstr>
      <vt:lpstr>Building Block for Agglomeration Phenomenon</vt:lpstr>
      <vt:lpstr>Reference Frame</vt:lpstr>
      <vt:lpstr>This Study’s Energy Balance Model</vt:lpstr>
      <vt:lpstr>Darabi et al. vs. This Study</vt:lpstr>
      <vt:lpstr>Darabi et al. vs. This Study (cont.) </vt:lpstr>
      <vt:lpstr>Darabi et al. vs. This Study (cont.) </vt:lpstr>
      <vt:lpstr>Sensitivity Analysis</vt:lpstr>
      <vt:lpstr>Sensitivity Analysis (cont.)</vt:lpstr>
      <vt:lpstr>Particle Asperity Characteristics &amp; Wet Particle Agglomeration</vt:lpstr>
      <vt:lpstr>Offline Evaluation of Wet Collision Outcome</vt:lpstr>
      <vt:lpstr>MFiX CFD-DEM Simulation</vt:lpstr>
      <vt:lpstr>Post-Processing Procedure</vt:lpstr>
      <vt:lpstr>Case Studies</vt:lpstr>
      <vt:lpstr>Results – Case Study 1 – Thin Coating Layer</vt:lpstr>
      <vt:lpstr>Results – Case Study 2 – Thicker Coating Layer</vt:lpstr>
      <vt:lpstr>Results – Case Study 3 – Lower Viscosity Liquid</vt:lpstr>
      <vt:lpstr>Results – Case Study 4 – Larger Asperity</vt:lpstr>
      <vt:lpstr>Conclusion</vt:lpstr>
      <vt:lpstr>PowerPoint Presentation</vt:lpstr>
      <vt:lpstr>PowerPoint Presentation</vt:lpstr>
      <vt:lpstr>Energy Balance Model</vt:lpstr>
      <vt:lpstr>Analytical Energy Balance Model</vt:lpstr>
      <vt:lpstr>Predict Collision Outcome by Darabi et al.’s Model</vt:lpstr>
      <vt:lpstr>List of Assumptions</vt:lpstr>
      <vt:lpstr>Darabi et al. vs. This Study (cont.) </vt:lpstr>
      <vt:lpstr>Darabi et al. vs. This Study (cont.) </vt:lpstr>
      <vt:lpstr>Early Detection of Bed Defluidization</vt:lpstr>
      <vt:lpstr>Other Agglomeration Models for Wet Collisions</vt:lpstr>
      <vt:lpstr>Strategy</vt:lpstr>
      <vt:lpstr>CFD-DEM for Primary Particles and Their Agglomerates</vt:lpstr>
    </vt:vector>
  </TitlesOfParts>
  <Company>NRCAN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Allard Julie</dc:creator>
  <cp:lastModifiedBy>Runstedtler, Allan</cp:lastModifiedBy>
  <cp:revision>1152</cp:revision>
  <cp:lastPrinted>2019-06-19T18:16:16Z</cp:lastPrinted>
  <dcterms:created xsi:type="dcterms:W3CDTF">2017-03-17T19:04:05Z</dcterms:created>
  <dcterms:modified xsi:type="dcterms:W3CDTF">2019-08-06T12:59:42Z</dcterms:modified>
</cp:coreProperties>
</file>